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5"/>
  </p:sldMasterIdLst>
  <p:notesMasterIdLst>
    <p:notesMasterId r:id="rId67"/>
  </p:notesMasterIdLst>
  <p:sldIdLst>
    <p:sldId id="401" r:id="rId6"/>
    <p:sldId id="390" r:id="rId7"/>
    <p:sldId id="385" r:id="rId8"/>
    <p:sldId id="466" r:id="rId9"/>
    <p:sldId id="386" r:id="rId10"/>
    <p:sldId id="428" r:id="rId11"/>
    <p:sldId id="352" r:id="rId12"/>
    <p:sldId id="430" r:id="rId13"/>
    <p:sldId id="367" r:id="rId14"/>
    <p:sldId id="356" r:id="rId15"/>
    <p:sldId id="482" r:id="rId16"/>
    <p:sldId id="441" r:id="rId17"/>
    <p:sldId id="357" r:id="rId18"/>
    <p:sldId id="483" r:id="rId19"/>
    <p:sldId id="369" r:id="rId20"/>
    <p:sldId id="358" r:id="rId21"/>
    <p:sldId id="370" r:id="rId22"/>
    <p:sldId id="457" r:id="rId23"/>
    <p:sldId id="454" r:id="rId24"/>
    <p:sldId id="431" r:id="rId25"/>
    <p:sldId id="444" r:id="rId26"/>
    <p:sldId id="429" r:id="rId27"/>
    <p:sldId id="355" r:id="rId28"/>
    <p:sldId id="361" r:id="rId29"/>
    <p:sldId id="445" r:id="rId30"/>
    <p:sldId id="433" r:id="rId31"/>
    <p:sldId id="446" r:id="rId32"/>
    <p:sldId id="440" r:id="rId33"/>
    <p:sldId id="447" r:id="rId34"/>
    <p:sldId id="459" r:id="rId35"/>
    <p:sldId id="377" r:id="rId36"/>
    <p:sldId id="366" r:id="rId37"/>
    <p:sldId id="376" r:id="rId38"/>
    <p:sldId id="469" r:id="rId39"/>
    <p:sldId id="449" r:id="rId40"/>
    <p:sldId id="435" r:id="rId41"/>
    <p:sldId id="450" r:id="rId42"/>
    <p:sldId id="365" r:id="rId43"/>
    <p:sldId id="354" r:id="rId44"/>
    <p:sldId id="397" r:id="rId45"/>
    <p:sldId id="359" r:id="rId46"/>
    <p:sldId id="455" r:id="rId47"/>
    <p:sldId id="436" r:id="rId48"/>
    <p:sldId id="437" r:id="rId49"/>
    <p:sldId id="434" r:id="rId50"/>
    <p:sldId id="438" r:id="rId51"/>
    <p:sldId id="439" r:id="rId52"/>
    <p:sldId id="432" r:id="rId53"/>
    <p:sldId id="458" r:id="rId54"/>
    <p:sldId id="472" r:id="rId55"/>
    <p:sldId id="362" r:id="rId56"/>
    <p:sldId id="360" r:id="rId57"/>
    <p:sldId id="474" r:id="rId58"/>
    <p:sldId id="473" r:id="rId59"/>
    <p:sldId id="475" r:id="rId60"/>
    <p:sldId id="467" r:id="rId61"/>
    <p:sldId id="476" r:id="rId62"/>
    <p:sldId id="461" r:id="rId63"/>
    <p:sldId id="464" r:id="rId64"/>
    <p:sldId id="465" r:id="rId65"/>
    <p:sldId id="470" r:id="rId66"/>
  </p:sldIdLst>
  <p:sldSz cx="12192000" cy="6858000"/>
  <p:notesSz cx="6858000" cy="9945688"/>
  <p:defaultTex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Donaldson" initials="RD" lastIdx="456" clrIdx="0">
    <p:extLst>
      <p:ext uri="{19B8F6BF-5375-455C-9EA6-DF929625EA0E}">
        <p15:presenceInfo xmlns:p15="http://schemas.microsoft.com/office/powerpoint/2012/main" userId="S::rebecca.donaldson@tribalgroup.com::de1bd23b-13b3-40c7-98d3-b019b9d9da5e" providerId="AD"/>
      </p:ext>
    </p:extLst>
  </p:cmAuthor>
  <p:cmAuthor id="2" name="Richard Perring" initials="RP" lastIdx="55" clrIdx="1">
    <p:extLst>
      <p:ext uri="{19B8F6BF-5375-455C-9EA6-DF929625EA0E}">
        <p15:presenceInfo xmlns:p15="http://schemas.microsoft.com/office/powerpoint/2012/main" userId="S::richard.perring@ncetm.org.uk::910642f3-8b82-4047-9df8-c09e43ada840" providerId="AD"/>
      </p:ext>
    </p:extLst>
  </p:cmAuthor>
  <p:cmAuthor id="3" name="Alison Hopper" initials="AH" lastIdx="48" clrIdx="2">
    <p:extLst>
      <p:ext uri="{19B8F6BF-5375-455C-9EA6-DF929625EA0E}">
        <p15:presenceInfo xmlns:p15="http://schemas.microsoft.com/office/powerpoint/2012/main" userId="S::alison.hopper@mei.org.uk::ca5996aa-ea7f-4b9b-84ac-8568eb6eb8f4" providerId="AD"/>
      </p:ext>
    </p:extLst>
  </p:cmAuthor>
  <p:cmAuthor id="4" name="Rachel J Houghton" initials="RJH" lastIdx="174" clrIdx="3">
    <p:extLst>
      <p:ext uri="{19B8F6BF-5375-455C-9EA6-DF929625EA0E}">
        <p15:presenceInfo xmlns:p15="http://schemas.microsoft.com/office/powerpoint/2012/main" userId="eb43c97e479d4048" providerId="Windows Live"/>
      </p:ext>
    </p:extLst>
  </p:cmAuthor>
  <p:cmAuthor id="5" name="Carol Knights" initials="CK" lastIdx="13" clrIdx="4">
    <p:extLst>
      <p:ext uri="{19B8F6BF-5375-455C-9EA6-DF929625EA0E}">
        <p15:presenceInfo xmlns:p15="http://schemas.microsoft.com/office/powerpoint/2012/main" userId="S::carol.knights@mei.org.uk::23be5868-5566-498b-9c06-a891da1c2ca3" providerId="AD"/>
      </p:ext>
    </p:extLst>
  </p:cmAuthor>
  <p:cmAuthor id="6" name="Gaynor Bahan" initials="GB" lastIdx="48" clrIdx="5">
    <p:extLst>
      <p:ext uri="{19B8F6BF-5375-455C-9EA6-DF929625EA0E}">
        <p15:presenceInfo xmlns:p15="http://schemas.microsoft.com/office/powerpoint/2012/main" userId="S::Gaynor.Bahan@ncetm.org.uk::d4c0f4d3-9322-4a8f-bf1c-fec75b6095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3D22"/>
    <a:srgbClr val="595959"/>
    <a:srgbClr val="585858"/>
    <a:srgbClr val="FB4BDE"/>
    <a:srgbClr val="B07BD7"/>
    <a:srgbClr val="33CCCC"/>
    <a:srgbClr val="99CCFF"/>
    <a:srgbClr val="996633"/>
    <a:srgbClr val="2C842C"/>
    <a:srgbClr val="0062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1762" autoAdjust="0"/>
  </p:normalViewPr>
  <p:slideViewPr>
    <p:cSldViewPr snapToGrid="0">
      <p:cViewPr varScale="1">
        <p:scale>
          <a:sx n="99" d="100"/>
          <a:sy n="99" d="100"/>
        </p:scale>
        <p:origin x="648" y="78"/>
      </p:cViewPr>
      <p:guideLst>
        <p:guide orient="horz" pos="2137"/>
        <p:guide pos="3840"/>
      </p:guideLst>
    </p:cSldViewPr>
  </p:slideViewPr>
  <p:notesTextViewPr>
    <p:cViewPr>
      <p:scale>
        <a:sx n="66" d="100"/>
        <a:sy n="66" d="100"/>
      </p:scale>
      <p:origin x="0" y="0"/>
    </p:cViewPr>
  </p:notesTextViewPr>
  <p:notesViewPr>
    <p:cSldViewPr snapToGrid="0">
      <p:cViewPr varScale="1">
        <p:scale>
          <a:sx n="43" d="100"/>
          <a:sy n="43" d="100"/>
        </p:scale>
        <p:origin x="2872" y="2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3FBDD315-CABA-48C9-B8B8-E7F4A7C4E8FE}" type="datetimeFigureOut">
              <a:rPr lang="en-GB" smtClean="0"/>
              <a:t>07/09/2022</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5CC6D43-B330-470E-9514-C837501A6F5A}" type="slidenum">
              <a:rPr lang="en-GB" smtClean="0"/>
              <a:t>‹#›</a:t>
            </a:fld>
            <a:endParaRPr lang="en-GB"/>
          </a:p>
        </p:txBody>
      </p:sp>
    </p:spTree>
    <p:extLst>
      <p:ext uri="{BB962C8B-B14F-4D97-AF65-F5344CB8AC3E}">
        <p14:creationId xmlns:p14="http://schemas.microsoft.com/office/powerpoint/2010/main" val="210422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1</a:t>
            </a:fld>
            <a:endParaRPr lang="en-GB"/>
          </a:p>
        </p:txBody>
      </p:sp>
    </p:spTree>
    <p:extLst>
      <p:ext uri="{BB962C8B-B14F-4D97-AF65-F5344CB8AC3E}">
        <p14:creationId xmlns:p14="http://schemas.microsoft.com/office/powerpoint/2010/main" val="312012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offers an animation for changing the depth of the strip that is cut in Checkpoint 2, and may be helpful for exploring why the perimeters are the same for the second shape. It may also support reasoning for the further thinking question.</a:t>
            </a:r>
          </a:p>
        </p:txBody>
      </p:sp>
      <p:sp>
        <p:nvSpPr>
          <p:cNvPr id="4" name="Slide Number Placeholder 3"/>
          <p:cNvSpPr>
            <a:spLocks noGrp="1"/>
          </p:cNvSpPr>
          <p:nvPr>
            <p:ph type="sldNum" sz="quarter" idx="5"/>
          </p:nvPr>
        </p:nvSpPr>
        <p:spPr/>
        <p:txBody>
          <a:bodyPr/>
          <a:lstStyle/>
          <a:p>
            <a:fld id="{95CC6D43-B330-470E-9514-C837501A6F5A}" type="slidenum">
              <a:rPr lang="en-GB" smtClean="0"/>
              <a:t>11</a:t>
            </a:fld>
            <a:endParaRPr lang="en-GB"/>
          </a:p>
        </p:txBody>
      </p:sp>
    </p:spTree>
    <p:extLst>
      <p:ext uri="{BB962C8B-B14F-4D97-AF65-F5344CB8AC3E}">
        <p14:creationId xmlns:p14="http://schemas.microsoft.com/office/powerpoint/2010/main" val="4217443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12</a:t>
            </a:fld>
            <a:endParaRPr lang="en-GB"/>
          </a:p>
        </p:txBody>
      </p:sp>
    </p:spTree>
    <p:extLst>
      <p:ext uri="{BB962C8B-B14F-4D97-AF65-F5344CB8AC3E}">
        <p14:creationId xmlns:p14="http://schemas.microsoft.com/office/powerpoint/2010/main" val="18731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r>
              <a:rPr lang="en-GB" dirty="0"/>
              <a:t>An animated exploration of this problem is provided on the next slide.</a:t>
            </a:r>
            <a:endParaRPr lang="en-GB" b="1" dirty="0"/>
          </a:p>
          <a:p>
            <a:endParaRPr lang="en-GB" b="1" dirty="0"/>
          </a:p>
          <a:p>
            <a:r>
              <a:rPr lang="en-GB" b="1" dirty="0"/>
              <a:t>Answers</a:t>
            </a:r>
          </a:p>
          <a:p>
            <a:r>
              <a:rPr lang="en-GB" b="0" dirty="0"/>
              <a:t>The red lines in A, B and C all have a length of 13 cm.</a:t>
            </a:r>
          </a:p>
          <a:p>
            <a:endParaRPr lang="en-GB" b="0" dirty="0"/>
          </a:p>
          <a:p>
            <a:r>
              <a:rPr lang="en-GB" b="0" dirty="0"/>
              <a:t>? To sketch a longer line, students will need to ‘go back on themselves’, for example by sketching a ‘dip’ in their lines. To sketch a shorter line, students will need to include a diagonal (either directly from one corner to another, or at a point on their ‘staircase’). Any staircase that includes only vertical lines building up from horizontal lines will be the same length. </a:t>
            </a:r>
          </a:p>
          <a:p>
            <a:r>
              <a:rPr lang="en-GB" dirty="0"/>
              <a:t> </a:t>
            </a:r>
            <a:endParaRPr lang="en-GB" b="0" dirty="0">
              <a:cs typeface="Calibri"/>
            </a:endParaRPr>
          </a:p>
          <a:p>
            <a:r>
              <a:rPr lang="en-GB" b="1" dirty="0"/>
              <a:t>Suggested questioning</a:t>
            </a:r>
          </a:p>
          <a:p>
            <a:r>
              <a:rPr lang="en-GB" b="0" dirty="0"/>
              <a:t>What would happen if you moved all the vertical lines to the left/right?</a:t>
            </a:r>
          </a:p>
          <a:p>
            <a:r>
              <a:rPr lang="en-GB" b="0" dirty="0"/>
              <a:t>What would happen if you moved all the horizontal lines up/down?</a:t>
            </a:r>
          </a:p>
          <a:p>
            <a:r>
              <a:rPr lang="en-GB" b="0" dirty="0"/>
              <a:t>What is the same/different about each question?</a:t>
            </a:r>
          </a:p>
          <a:p>
            <a:endParaRPr lang="en-GB" b="1" dirty="0"/>
          </a:p>
          <a:p>
            <a:r>
              <a:rPr lang="en-GB" b="1" dirty="0"/>
              <a:t>Things to think about</a:t>
            </a:r>
          </a:p>
          <a:p>
            <a:pPr>
              <a:defRPr/>
            </a:pPr>
            <a:r>
              <a:rPr lang="en-GB" dirty="0">
                <a:cs typeface="Calibri"/>
              </a:rPr>
              <a:t>In Checkpoint 3, students might reason that the more steps there are, the longer the line. Think about how long you might leave students to discuss the task before giving a hint or clue. Once the answer is revealed, challenging students to reason and match the vertical and horizontal parts of the red line should offer useful insight into their understanding of conservation of length, while also preparing them for working with the perimeter of compound rectilinear shapes. Interestingly, teachers’ intuitive response to the staircases is often that the red line 'tends to the hypotenuse’, which is not familiar language for year 7. You may find it helpful to spend time as a department discussing how you might explain this appropriately for early Key Stage 3.</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13</a:t>
            </a:fld>
            <a:endParaRPr lang="en-GB"/>
          </a:p>
        </p:txBody>
      </p:sp>
    </p:spTree>
    <p:extLst>
      <p:ext uri="{BB962C8B-B14F-4D97-AF65-F5344CB8AC3E}">
        <p14:creationId xmlns:p14="http://schemas.microsoft.com/office/powerpoint/2010/main" val="3285589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a:t>
            </a:r>
            <a:r>
              <a:rPr lang="en-GB" b="0" dirty="0"/>
              <a:t>slide is an animated solution for Checkpoint 3. Each line will move in turn so that you can move through the solution at the pace you choose with your class.</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95CC6D43-B330-470E-9514-C837501A6F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3546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15</a:t>
            </a:fld>
            <a:endParaRPr lang="en-GB"/>
          </a:p>
        </p:txBody>
      </p:sp>
    </p:spTree>
    <p:extLst>
      <p:ext uri="{BB962C8B-B14F-4D97-AF65-F5344CB8AC3E}">
        <p14:creationId xmlns:p14="http://schemas.microsoft.com/office/powerpoint/2010/main" val="1314548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This slide is animated</a:t>
            </a:r>
            <a:r>
              <a:rPr lang="en-GB" b="0" dirty="0"/>
              <a:t>. The pattern of shapes is revealed one-by-one, and then each question appears separately so you can choose the pace at which to work with your class.</a:t>
            </a:r>
            <a:r>
              <a:rPr lang="en-GB" dirty="0"/>
              <a:t> </a:t>
            </a:r>
            <a:endParaRPr lang="en-GB" b="1" dirty="0"/>
          </a:p>
          <a:p>
            <a:endParaRPr lang="en-GB" b="1" dirty="0"/>
          </a:p>
          <a:p>
            <a:r>
              <a:rPr lang="en-GB" b="1" dirty="0"/>
              <a:t>Answers</a:t>
            </a:r>
            <a:endParaRPr lang="en-GB" b="1" dirty="0">
              <a:cs typeface="Calibri"/>
            </a:endParaRPr>
          </a:p>
          <a:p>
            <a:r>
              <a:rPr lang="en-GB" b="0" dirty="0"/>
              <a:t>a) The perimeters are C: 8, D: 8 and E: 10.</a:t>
            </a:r>
            <a:endParaRPr lang="en-GB" b="0" dirty="0">
              <a:cs typeface="Calibri"/>
            </a:endParaRPr>
          </a:p>
          <a:p>
            <a:r>
              <a:rPr lang="en-GB" b="0" dirty="0"/>
              <a:t>b) The perimeter stays the same when moving from an ‘L’ shape to the next rectangle in the sequence (for example, C to D). This is because there are the same number of horizontal and vertical sticky note edges around the outside of the shape.</a:t>
            </a:r>
            <a:r>
              <a:rPr lang="en-GB" dirty="0"/>
              <a:t> </a:t>
            </a:r>
            <a:endParaRPr lang="en-GB" b="0" dirty="0">
              <a:cs typeface="Calibri"/>
            </a:endParaRPr>
          </a:p>
          <a:p>
            <a:endParaRPr lang="en-GB" b="0" dirty="0"/>
          </a:p>
          <a:p>
            <a:r>
              <a:rPr lang="en-GB" b="0" dirty="0"/>
              <a:t>? The perimeters are F:10 and G: 12.</a:t>
            </a:r>
            <a:endParaRPr lang="en-GB" b="0" dirty="0">
              <a:cs typeface="Calibri"/>
            </a:endParaRPr>
          </a:p>
          <a:p>
            <a:endParaRPr lang="en-GB" b="0" dirty="0"/>
          </a:p>
          <a:p>
            <a:r>
              <a:rPr lang="en-GB" b="1" dirty="0"/>
              <a:t>Suggested questioning</a:t>
            </a:r>
            <a:endParaRPr lang="en-GB" b="1" dirty="0">
              <a:cs typeface="Calibri"/>
            </a:endParaRPr>
          </a:p>
          <a:p>
            <a:r>
              <a:rPr lang="en-GB" b="0" dirty="0"/>
              <a:t>What will the next one arrangement of sticky notes look like?</a:t>
            </a:r>
            <a:endParaRPr lang="en-GB" b="0" dirty="0">
              <a:cs typeface="Calibri"/>
            </a:endParaRPr>
          </a:p>
          <a:p>
            <a:r>
              <a:rPr lang="en-GB" b="0" dirty="0"/>
              <a:t>What is the same/different about each consecutive shape made?</a:t>
            </a:r>
            <a:endParaRPr lang="en-GB" b="0" dirty="0">
              <a:cs typeface="Calibri"/>
            </a:endParaRPr>
          </a:p>
          <a:p>
            <a:r>
              <a:rPr lang="en-GB" b="0" dirty="0"/>
              <a:t>How is the pattern being created?</a:t>
            </a:r>
            <a:endParaRPr lang="en-GB" b="0" dirty="0">
              <a:cs typeface="Calibri"/>
            </a:endParaRPr>
          </a:p>
          <a:p>
            <a:r>
              <a:rPr lang="en-GB" b="0" dirty="0"/>
              <a:t>Is there another arrangement of sticky notes that would have the same perimeter?</a:t>
            </a:r>
            <a:endParaRPr lang="en-GB" b="0" dirty="0">
              <a:cs typeface="Calibri"/>
            </a:endParaRPr>
          </a:p>
          <a:p>
            <a:r>
              <a:rPr lang="en-GB" b="0" dirty="0"/>
              <a:t>When does the perimeter change? When does it stay the same?</a:t>
            </a:r>
            <a:endParaRPr lang="en-GB" b="0" dirty="0">
              <a:cs typeface="Calibri"/>
            </a:endParaRPr>
          </a:p>
          <a:p>
            <a:endParaRPr lang="en-GB" b="1" dirty="0"/>
          </a:p>
          <a:p>
            <a:r>
              <a:rPr lang="en-GB" b="1" dirty="0"/>
              <a:t>Things to think about</a:t>
            </a: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In Checkpoint 4, the way that the area increases while the perimeter is constant may be counterintuitive for some students. How do you see the shift in the 'position' of edges that make up the perimeter? How will you know how your students see it? The use of sticky notes on the whiteboard or tables might make the structure of the relationship more apparent.</a:t>
            </a:r>
          </a:p>
          <a:p>
            <a:endParaRPr lang="en-GB" dirty="0">
              <a:cs typeface="Calibri"/>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16</a:t>
            </a:fld>
            <a:endParaRPr lang="en-GB"/>
          </a:p>
        </p:txBody>
      </p:sp>
    </p:spTree>
    <p:extLst>
      <p:ext uri="{BB962C8B-B14F-4D97-AF65-F5344CB8AC3E}">
        <p14:creationId xmlns:p14="http://schemas.microsoft.com/office/powerpoint/2010/main" val="143399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17</a:t>
            </a:fld>
            <a:endParaRPr lang="en-GB"/>
          </a:p>
        </p:txBody>
      </p:sp>
    </p:spTree>
    <p:extLst>
      <p:ext uri="{BB962C8B-B14F-4D97-AF65-F5344CB8AC3E}">
        <p14:creationId xmlns:p14="http://schemas.microsoft.com/office/powerpoint/2010/main" val="1314548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slide is animated.</a:t>
            </a:r>
            <a:r>
              <a:rPr lang="en-GB" b="0" dirty="0"/>
              <a:t> The further thinking (circle) question will appear separately. The grey shapes are each animated to disappear </a:t>
            </a:r>
            <a:r>
              <a:rPr lang="en-GB" b="1" dirty="0"/>
              <a:t>when you click on them</a:t>
            </a:r>
            <a:r>
              <a:rPr lang="en-GB" b="0" dirty="0"/>
              <a:t>, so that students can see the arrangement of mosaic tiles behind. </a:t>
            </a:r>
          </a:p>
          <a:p>
            <a:endParaRPr lang="en-GB" b="0" dirty="0"/>
          </a:p>
          <a:p>
            <a:r>
              <a:rPr lang="en-GB" b="0" dirty="0"/>
              <a:t>A printable version of this Checkpoint, showing both blank and tiled shapes, is available on slides 50 and 51. If teachers are copying slides into a format where the animations no longer work, slide 51 may be helpful for showing the solution to students.</a:t>
            </a:r>
          </a:p>
          <a:p>
            <a:endParaRPr lang="en-GB" b="0" dirty="0"/>
          </a:p>
          <a:p>
            <a:r>
              <a:rPr lang="en-GB" b="1" dirty="0"/>
              <a:t>Answers</a:t>
            </a:r>
          </a:p>
          <a:p>
            <a:r>
              <a:rPr lang="en-GB" b="0" dirty="0"/>
              <a:t>60 tiles are needed to cover each of the rectangles and the square.*</a:t>
            </a:r>
          </a:p>
          <a:p>
            <a:endParaRPr lang="en-GB" b="0" dirty="0"/>
          </a:p>
          <a:p>
            <a:r>
              <a:rPr lang="en-GB" b="0" dirty="0"/>
              <a:t>*Students may argue that the area of the square is 64 as there are 8 rows of 8 squares. If they suggest this, draw attention to the fact that the final row and column of tiles are not complete squares.</a:t>
            </a:r>
          </a:p>
          <a:p>
            <a:endParaRPr lang="en-GB" b="0" dirty="0"/>
          </a:p>
          <a:p>
            <a:r>
              <a:rPr lang="en-GB" b="0" dirty="0"/>
              <a:t>? Circle: 60 (approx.)</a:t>
            </a:r>
          </a:p>
          <a:p>
            <a:endParaRPr lang="en-GB" b="0" dirty="0"/>
          </a:p>
          <a:p>
            <a:r>
              <a:rPr lang="en-GB" b="1" dirty="0"/>
              <a:t>Suggested questioning</a:t>
            </a:r>
          </a:p>
          <a:p>
            <a:r>
              <a:rPr lang="en-GB" b="0" dirty="0"/>
              <a:t>How many tiles do you think will fit? </a:t>
            </a:r>
          </a:p>
          <a:p>
            <a:r>
              <a:rPr lang="en-GB" b="0" dirty="0"/>
              <a:t>How many tiles would fit along the bottom? How about the left hand edge? How might this help?</a:t>
            </a:r>
          </a:p>
          <a:p>
            <a:r>
              <a:rPr lang="en-GB" b="0" dirty="0"/>
              <a:t>What do you notice about the number of tiles along the bottom of the square?</a:t>
            </a:r>
          </a:p>
          <a:p>
            <a:r>
              <a:rPr lang="en-GB" b="0" dirty="0"/>
              <a:t>How can you estimate the number of tiles needed for the circle? How might the symmetry of the shape help?</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Checkpoint 5 uses mosaic tiles to explore the concept of area and ‘square units’. Estimation can be a powerful tool for assessing students’ conception of area; this checkpoint is designed to promote discussion about the concept of area and how we measure it. All of the shapes on this slide have the same area, which might not be intuitive for students.</a:t>
            </a:r>
          </a:p>
          <a:p>
            <a:endParaRPr lang="en-GB" b="1" dirty="0"/>
          </a:p>
        </p:txBody>
      </p:sp>
      <p:sp>
        <p:nvSpPr>
          <p:cNvPr id="4" name="Slide Number Placeholder 3"/>
          <p:cNvSpPr>
            <a:spLocks noGrp="1"/>
          </p:cNvSpPr>
          <p:nvPr>
            <p:ph type="sldNum" sz="quarter" idx="5"/>
          </p:nvPr>
        </p:nvSpPr>
        <p:spPr/>
        <p:txBody>
          <a:bodyPr/>
          <a:lstStyle/>
          <a:p>
            <a:fld id="{95CC6D43-B330-470E-9514-C837501A6F5A}" type="slidenum">
              <a:rPr lang="en-GB" smtClean="0"/>
              <a:t>18</a:t>
            </a:fld>
            <a:endParaRPr lang="en-GB"/>
          </a:p>
        </p:txBody>
      </p:sp>
    </p:spTree>
    <p:extLst>
      <p:ext uri="{BB962C8B-B14F-4D97-AF65-F5344CB8AC3E}">
        <p14:creationId xmlns:p14="http://schemas.microsoft.com/office/powerpoint/2010/main" val="3004846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19</a:t>
            </a:fld>
            <a:endParaRPr lang="en-GB"/>
          </a:p>
        </p:txBody>
      </p:sp>
    </p:spTree>
    <p:extLst>
      <p:ext uri="{BB962C8B-B14F-4D97-AF65-F5344CB8AC3E}">
        <p14:creationId xmlns:p14="http://schemas.microsoft.com/office/powerpoint/2010/main" val="131229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For example, removing any of the corner squares (red, blue, light green or yellow) would mean that the area decreases but the perimeter stays the same.</a:t>
            </a:r>
          </a:p>
          <a:p>
            <a:r>
              <a:rPr lang="en-GB" b="0" dirty="0"/>
              <a:t>b) For example, moving any one square so that it extends one of the sides would mean that the perimeter increases but the area stays the same.</a:t>
            </a:r>
          </a:p>
          <a:p>
            <a:endParaRPr lang="en-GB" b="0" dirty="0"/>
          </a:p>
          <a:p>
            <a:r>
              <a:rPr lang="en-GB" b="0" dirty="0"/>
              <a:t>? Increasing the perimeter of a shape sometimes increases the area of the shape. For example, adding more tiles to the shape in this Checkpoint would increase both area and perimeter. However, in the suggested answer to part b above, the perimeter increases whilst the area stays the same. </a:t>
            </a:r>
          </a:p>
          <a:p>
            <a:r>
              <a:rPr lang="en-GB" b="0" dirty="0"/>
              <a:t>Increasing the area of a shape </a:t>
            </a:r>
            <a:r>
              <a:rPr lang="en-GB" b="1" dirty="0"/>
              <a:t>sometimes</a:t>
            </a:r>
            <a:r>
              <a:rPr lang="en-GB" b="0" dirty="0"/>
              <a:t> increases the perimeter of that shape. For example, if a tenth tile was added underneath the yellow tile in the bottom left corner of the shape in this Checkpoint, the perimeter and area would both increase. If an eleventh tile was added under the pink tile in the bottom centre of the shape, the area would increase again but the perimeter would not. </a:t>
            </a:r>
          </a:p>
          <a:p>
            <a:endParaRPr lang="en-GB" b="0" dirty="0"/>
          </a:p>
          <a:p>
            <a:r>
              <a:rPr lang="en-GB" b="1" dirty="0"/>
              <a:t>Suggested questioning</a:t>
            </a:r>
          </a:p>
          <a:p>
            <a:r>
              <a:rPr lang="en-GB" b="0" dirty="0"/>
              <a:t>What would make the area bigger? What would this do to the perimeter?</a:t>
            </a:r>
          </a:p>
          <a:p>
            <a:r>
              <a:rPr lang="en-GB" b="0" dirty="0"/>
              <a:t>What would make the area smaller? What would this do to the perimeter?</a:t>
            </a:r>
          </a:p>
          <a:p>
            <a:r>
              <a:rPr lang="en-GB" b="0" dirty="0"/>
              <a:t>How would this question be different if the shape was different?</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Checkpoint 6 asks students to consider both area and perimeter, allowing teachers to assess if they can work with both concepts without confusing them. There are lots of opportunities for discussion as students can compare their solutions and explore what is the same or different about them.</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20</a:t>
            </a:fld>
            <a:endParaRPr lang="en-GB"/>
          </a:p>
        </p:txBody>
      </p:sp>
    </p:spTree>
    <p:extLst>
      <p:ext uri="{BB962C8B-B14F-4D97-AF65-F5344CB8AC3E}">
        <p14:creationId xmlns:p14="http://schemas.microsoft.com/office/powerpoint/2010/main" val="226690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a:t>
            </a:fld>
            <a:endParaRPr lang="en-GB"/>
          </a:p>
        </p:txBody>
      </p:sp>
    </p:spTree>
    <p:extLst>
      <p:ext uri="{BB962C8B-B14F-4D97-AF65-F5344CB8AC3E}">
        <p14:creationId xmlns:p14="http://schemas.microsoft.com/office/powerpoint/2010/main" val="272086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21</a:t>
            </a:fld>
            <a:endParaRPr lang="en-GB"/>
          </a:p>
        </p:txBody>
      </p:sp>
    </p:spTree>
    <p:extLst>
      <p:ext uri="{BB962C8B-B14F-4D97-AF65-F5344CB8AC3E}">
        <p14:creationId xmlns:p14="http://schemas.microsoft.com/office/powerpoint/2010/main" val="4027112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23</a:t>
            </a:fld>
            <a:endParaRPr lang="en-GB"/>
          </a:p>
        </p:txBody>
      </p:sp>
    </p:spTree>
    <p:extLst>
      <p:ext uri="{BB962C8B-B14F-4D97-AF65-F5344CB8AC3E}">
        <p14:creationId xmlns:p14="http://schemas.microsoft.com/office/powerpoint/2010/main" val="1645079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Printable copies of the images in this task are available in ‘Printable resources’, slide</a:t>
            </a:r>
            <a:r>
              <a:rPr lang="en-GB" b="0" baseline="0" dirty="0"/>
              <a:t> 53.</a:t>
            </a:r>
            <a:endParaRPr lang="en-GB" b="0" dirty="0"/>
          </a:p>
          <a:p>
            <a:pPr>
              <a:defRPr/>
            </a:pPr>
            <a:endParaRPr lang="en-GB" b="1" dirty="0"/>
          </a:p>
          <a:p>
            <a:pPr>
              <a:defRPr/>
            </a:pPr>
            <a:r>
              <a:rPr lang="en-GB" b="1" dirty="0"/>
              <a:t>This slide is animated</a:t>
            </a:r>
            <a:r>
              <a:rPr lang="en-GB" b="0" dirty="0"/>
              <a:t>. Each question will appear separately so you can choose the pace at which to work with your class.</a:t>
            </a:r>
            <a:r>
              <a:rPr lang="en-GB" dirty="0"/>
              <a:t> </a:t>
            </a:r>
            <a:endParaRPr lang="en-GB" b="1" dirty="0"/>
          </a:p>
          <a:p>
            <a:endParaRPr lang="en-GB" b="1" dirty="0"/>
          </a:p>
          <a:p>
            <a:r>
              <a:rPr lang="en-GB" b="1" dirty="0"/>
              <a:t>Answers</a:t>
            </a:r>
            <a:endParaRPr lang="en-GB" b="1" dirty="0">
              <a:cs typeface="Calibri"/>
            </a:endParaRPr>
          </a:p>
          <a:p>
            <a:r>
              <a:rPr lang="en-GB" b="0" dirty="0"/>
              <a:t>Orange rectangle: 60 squares. Students should say they know because six rows of 10 squares are covered.</a:t>
            </a:r>
            <a:endParaRPr lang="en-GB" b="0" dirty="0">
              <a:cs typeface="Calibri"/>
            </a:endParaRPr>
          </a:p>
          <a:p>
            <a:r>
              <a:rPr lang="en-GB" b="0" dirty="0"/>
              <a:t>Blue parallelogram: 60 squares. Students might </a:t>
            </a:r>
            <a:r>
              <a:rPr lang="en-GB" dirty="0"/>
              <a:t>describe cutting up the rectangle, or maybe tilting the rectangle as an explanation for their answer. </a:t>
            </a:r>
            <a:endParaRPr lang="en-GB" b="0" dirty="0">
              <a:cs typeface="Calibri"/>
            </a:endParaRPr>
          </a:p>
          <a:p>
            <a:r>
              <a:rPr lang="en-GB" b="0" dirty="0"/>
              <a:t>Red triangle: 30 squares</a:t>
            </a:r>
            <a:r>
              <a:rPr lang="en-GB" dirty="0"/>
              <a:t>. It is likely that students will say they know because they identify this as half of the parallelogram.</a:t>
            </a:r>
            <a:endParaRPr lang="en-GB" b="0" dirty="0">
              <a:cs typeface="Calibri"/>
            </a:endParaRPr>
          </a:p>
          <a:p>
            <a:endParaRPr lang="en-GB" b="1" dirty="0"/>
          </a:p>
          <a:p>
            <a:r>
              <a:rPr lang="en-GB" b="0" dirty="0"/>
              <a:t>? Any rectangle, parallelogram or triangle with a base and perpendicular height with a product of 60 will cover the same number of squares.</a:t>
            </a:r>
          </a:p>
          <a:p>
            <a:endParaRPr lang="en-GB" b="1" dirty="0"/>
          </a:p>
          <a:p>
            <a:r>
              <a:rPr lang="en-GB" b="1" dirty="0"/>
              <a:t>Suggested questioning</a:t>
            </a:r>
            <a:endParaRPr lang="en-GB" b="1" dirty="0">
              <a:cs typeface="Calibri"/>
            </a:endParaRPr>
          </a:p>
          <a:p>
            <a:r>
              <a:rPr lang="en-GB" b="0" dirty="0"/>
              <a:t>How can you work out how many squares are covered?</a:t>
            </a:r>
            <a:endParaRPr lang="en-GB" b="0" dirty="0">
              <a:cs typeface="Calibri"/>
            </a:endParaRPr>
          </a:p>
          <a:p>
            <a:r>
              <a:rPr lang="en-GB" b="0" dirty="0"/>
              <a:t>What is the same/different about each diagram?</a:t>
            </a:r>
            <a:endParaRPr lang="en-GB" b="0" dirty="0">
              <a:cs typeface="Calibri"/>
            </a:endParaRPr>
          </a:p>
          <a:p>
            <a:endParaRPr lang="en-GB" b="1" dirty="0"/>
          </a:p>
          <a:p>
            <a:r>
              <a:rPr lang="en-GB" b="1" dirty="0"/>
              <a:t>Things to think about</a:t>
            </a:r>
            <a:endParaRPr lang="en-GB" b="1" dirty="0">
              <a:cs typeface="Calibri"/>
            </a:endParaRPr>
          </a:p>
          <a:p>
            <a:pPr>
              <a:defRPr/>
            </a:pPr>
            <a:r>
              <a:rPr lang="en-GB" dirty="0"/>
              <a:t>In Checkpoint 7, note that the size of the squares in the grids are different in order that students need to reason and justify, rather than state that they 'look about the same’. Think about w</a:t>
            </a:r>
            <a:r>
              <a:rPr lang="en-GB" dirty="0">
                <a:cs typeface="Calibri"/>
              </a:rPr>
              <a:t>hat justifications for the area of the parallelogram you expect from your students. Is the idea of 'cutting' a triangle from one edge and 'sticking' it on the opposite edge less sophisticated that the idea of 'tipping' the rectangle? Do they suggest different understandings from your students?</a:t>
            </a:r>
          </a:p>
          <a:p>
            <a:endParaRPr lang="en-GB" dirty="0">
              <a:cs typeface="Calibri"/>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24</a:t>
            </a:fld>
            <a:endParaRPr lang="en-GB"/>
          </a:p>
        </p:txBody>
      </p:sp>
    </p:spTree>
    <p:extLst>
      <p:ext uri="{BB962C8B-B14F-4D97-AF65-F5344CB8AC3E}">
        <p14:creationId xmlns:p14="http://schemas.microsoft.com/office/powerpoint/2010/main" val="3611755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25</a:t>
            </a:fld>
            <a:endParaRPr lang="en-GB"/>
          </a:p>
        </p:txBody>
      </p:sp>
    </p:spTree>
    <p:extLst>
      <p:ext uri="{BB962C8B-B14F-4D97-AF65-F5344CB8AC3E}">
        <p14:creationId xmlns:p14="http://schemas.microsoft.com/office/powerpoint/2010/main" val="1310276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Students may select any of the plots. Plot X is arguably the most sensible, as it provides the most space to build a house. Students may be tempted to select the biggest value and so choose plot Y, without understanding that this means the plot is very long and thin and so not suitable to build a house on. Plot Z could also be argued to be a sensible plot, as there is space for a house with a long garden. Parts b and c explore potential misconceptions.</a:t>
            </a:r>
          </a:p>
          <a:p>
            <a:r>
              <a:rPr lang="en-GB" b="0" dirty="0"/>
              <a:t>b) X: grey (10 × 10); Y: green (120 × 1); Z: brown (20 × 6).</a:t>
            </a:r>
          </a:p>
          <a:p>
            <a:r>
              <a:rPr lang="en-GB" b="0" dirty="0"/>
              <a:t>c) Students’ answer to this question will depend upon their choice and reasoning for part a.</a:t>
            </a:r>
          </a:p>
          <a:p>
            <a:endParaRPr lang="en-GB" b="0" dirty="0"/>
          </a:p>
          <a:p>
            <a:r>
              <a:rPr lang="en-GB" b="0" dirty="0"/>
              <a:t>? Any pair of numbers with a product of 100, e.g. 25 and 4 or 40 and 2.5. The perimeter will be larger for all combinations; 40 is the smallest possible perimeter for a rectangle with an area of 100.</a:t>
            </a:r>
          </a:p>
          <a:p>
            <a:endParaRPr lang="en-GB" b="0" dirty="0"/>
          </a:p>
          <a:p>
            <a:r>
              <a:rPr lang="en-GB" b="1" dirty="0"/>
              <a:t>Suggested questioning</a:t>
            </a:r>
          </a:p>
          <a:p>
            <a:r>
              <a:rPr lang="en-GB" b="0" dirty="0"/>
              <a:t>What does ‘plot’ mean here?</a:t>
            </a:r>
          </a:p>
          <a:p>
            <a:r>
              <a:rPr lang="en-GB" b="0" dirty="0"/>
              <a:t>Which is the biggest plot? How do you know?</a:t>
            </a:r>
          </a:p>
          <a:p>
            <a:r>
              <a:rPr lang="en-GB" b="0" dirty="0"/>
              <a:t>Can you imagine these building plots? What would they look like if they were rectangles? </a:t>
            </a:r>
          </a:p>
          <a:p>
            <a:r>
              <a:rPr lang="en-GB" b="0" dirty="0"/>
              <a:t>How about if they were different shapes?</a:t>
            </a:r>
          </a:p>
          <a:p>
            <a:r>
              <a:rPr lang="en-GB" b="0" dirty="0"/>
              <a:t>Do the images in part b make you want to change your answer to part a? Why or why not?</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Checkpoint 8 introduces values for area and perimeter, and asks students to think about their application in a real-life context. Students are likely to be more used to the reverse scenario (for example, being given lengths and asked to calculate area/perimeter). This explores the depth of their conceptual understanding rather than their confidence with the processes. It is worth spending time on part a and asking students to visualise the possible shapes – particularly discussing what plot Y might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26</a:t>
            </a:fld>
            <a:endParaRPr lang="en-GB"/>
          </a:p>
        </p:txBody>
      </p:sp>
    </p:spTree>
    <p:extLst>
      <p:ext uri="{BB962C8B-B14F-4D97-AF65-F5344CB8AC3E}">
        <p14:creationId xmlns:p14="http://schemas.microsoft.com/office/powerpoint/2010/main" val="146143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27</a:t>
            </a:fld>
            <a:endParaRPr lang="en-GB"/>
          </a:p>
        </p:txBody>
      </p:sp>
    </p:spTree>
    <p:extLst>
      <p:ext uri="{BB962C8B-B14F-4D97-AF65-F5344CB8AC3E}">
        <p14:creationId xmlns:p14="http://schemas.microsoft.com/office/powerpoint/2010/main" val="1767045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X: not enough information is given; both of the parallel sides need not be labelled, but the length of the shorter sides is needed.</a:t>
            </a:r>
          </a:p>
          <a:p>
            <a:r>
              <a:rPr lang="en-GB" b="0" dirty="0"/>
              <a:t>Y: the right amount of information is given.</a:t>
            </a:r>
          </a:p>
          <a:p>
            <a:r>
              <a:rPr lang="en-GB" b="0" dirty="0"/>
              <a:t>Z: more information is given than is required; the area and perimeter can be calculated with just two perpendicular sides labelled or, if the equal sides of the square were clearly marked, just one.</a:t>
            </a:r>
          </a:p>
          <a:p>
            <a:r>
              <a:rPr lang="en-GB" b="0" dirty="0"/>
              <a:t>b) Y: perimeter = (6 × 2) + (25 × 2) = 62 m; area = 6 × 25 = 150 m</a:t>
            </a:r>
            <a:r>
              <a:rPr lang="en-GB" b="0" baseline="30000" dirty="0"/>
              <a:t>2</a:t>
            </a:r>
          </a:p>
          <a:p>
            <a:r>
              <a:rPr lang="en-GB" b="0" dirty="0"/>
              <a:t>Z: perimeter = 40 × 4 = 160 mm; area = 40 × 40 = 1</a:t>
            </a:r>
            <a:r>
              <a:rPr lang="en-GB" sz="800" b="0" dirty="0"/>
              <a:t> </a:t>
            </a:r>
            <a:r>
              <a:rPr lang="en-GB" b="0" dirty="0"/>
              <a:t>600 mm</a:t>
            </a:r>
            <a:r>
              <a:rPr lang="en-GB" b="0" baseline="30000" dirty="0"/>
              <a:t>2</a:t>
            </a:r>
          </a:p>
          <a:p>
            <a:r>
              <a:rPr lang="en-GB" b="0" dirty="0"/>
              <a:t>c) Goldilocks has wrongly multiplied every side together (possibly because she has misunderstood the rule for area of a rectangle as ‘multiply every side’); she needs to square one side or multiply length by width.</a:t>
            </a:r>
          </a:p>
          <a:p>
            <a:endParaRPr lang="en-GB" b="1" dirty="0"/>
          </a:p>
          <a:p>
            <a:r>
              <a:rPr lang="en-GB" b="0" dirty="0"/>
              <a:t>? The missing length is between 7.5 cm and 9 cm, so the area is between 97.5 cm</a:t>
            </a:r>
            <a:r>
              <a:rPr lang="en-GB" b="0" baseline="30000" dirty="0"/>
              <a:t>2</a:t>
            </a:r>
            <a:r>
              <a:rPr lang="en-GB" b="0" baseline="0" dirty="0"/>
              <a:t> and 117 </a:t>
            </a:r>
            <a:r>
              <a:rPr lang="en-GB" b="0" dirty="0"/>
              <a:t>cm</a:t>
            </a:r>
            <a:r>
              <a:rPr lang="en-GB" b="0" baseline="30000" dirty="0"/>
              <a:t>2</a:t>
            </a:r>
            <a:r>
              <a:rPr lang="en-GB" b="0" baseline="0" dirty="0"/>
              <a:t>.</a:t>
            </a:r>
          </a:p>
          <a:p>
            <a:endParaRPr lang="en-GB" b="1" dirty="0"/>
          </a:p>
          <a:p>
            <a:r>
              <a:rPr lang="en-GB" b="1" dirty="0"/>
              <a:t>Suggested questioning</a:t>
            </a:r>
          </a:p>
          <a:p>
            <a:r>
              <a:rPr lang="en-GB" b="0" dirty="0"/>
              <a:t>Is ‘just enough’ information the same for area and perimeter? Is it the same for all shapes?</a:t>
            </a:r>
          </a:p>
          <a:p>
            <a:r>
              <a:rPr lang="en-GB" b="0" dirty="0"/>
              <a:t>What is the same/different about each of these shapes?</a:t>
            </a:r>
          </a:p>
          <a:p>
            <a:r>
              <a:rPr lang="en-GB" b="0" dirty="0"/>
              <a:t>Which information could you remove? What information do you need to add?</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Checkpoint 9 removes the need to calculate immediately, instead asking students to think about what information they need to calculate area and perimeter. Some common misconceptions may be exposed as a result of these discussions – the aim is to assess what students think they need to </a:t>
            </a:r>
            <a:r>
              <a:rPr lang="en-GB" i="1" dirty="0"/>
              <a:t>do </a:t>
            </a:r>
            <a:r>
              <a:rPr lang="en-GB" i="0" dirty="0"/>
              <a:t>to find the area and perimeter, and uncover if there are any over-simplifications (see Guidance). </a:t>
            </a:r>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28</a:t>
            </a:fld>
            <a:endParaRPr lang="en-GB"/>
          </a:p>
        </p:txBody>
      </p:sp>
    </p:spTree>
    <p:extLst>
      <p:ext uri="{BB962C8B-B14F-4D97-AF65-F5344CB8AC3E}">
        <p14:creationId xmlns:p14="http://schemas.microsoft.com/office/powerpoint/2010/main" val="2153062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29</a:t>
            </a:fld>
            <a:endParaRPr lang="en-GB"/>
          </a:p>
        </p:txBody>
      </p:sp>
    </p:spTree>
    <p:extLst>
      <p:ext uri="{BB962C8B-B14F-4D97-AF65-F5344CB8AC3E}">
        <p14:creationId xmlns:p14="http://schemas.microsoft.com/office/powerpoint/2010/main" val="766440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This slide is animated</a:t>
            </a:r>
            <a:r>
              <a:rPr lang="en-GB" b="0" dirty="0"/>
              <a:t>. Each question will appear separately so you can choose the pace at which to work with your class.</a:t>
            </a:r>
            <a:r>
              <a:rPr lang="en-GB" dirty="0"/>
              <a:t> </a:t>
            </a:r>
            <a:endParaRPr lang="en-GB" b="1" dirty="0"/>
          </a:p>
          <a:p>
            <a:endParaRPr lang="en-GB" b="1" dirty="0"/>
          </a:p>
          <a:p>
            <a:r>
              <a:rPr lang="en-GB" b="1" dirty="0"/>
              <a:t>Answers</a:t>
            </a:r>
            <a:endParaRPr lang="en-GB" b="1" dirty="0">
              <a:cs typeface="Calibri"/>
            </a:endParaRPr>
          </a:p>
          <a:p>
            <a:r>
              <a:rPr lang="en-GB" b="0" dirty="0"/>
              <a:t>A: can calculate area but not perimeter</a:t>
            </a:r>
            <a:endParaRPr lang="en-GB" b="0" dirty="0">
              <a:cs typeface="Calibri"/>
            </a:endParaRPr>
          </a:p>
          <a:p>
            <a:r>
              <a:rPr lang="en-GB" b="0" dirty="0"/>
              <a:t>B: can calculate perimeter but not area</a:t>
            </a:r>
            <a:endParaRPr lang="en-GB" b="0" dirty="0">
              <a:cs typeface="Calibri"/>
            </a:endParaRPr>
          </a:p>
          <a:p>
            <a:r>
              <a:rPr lang="en-GB" b="0" dirty="0"/>
              <a:t>C: can calculate area but not perimeter*</a:t>
            </a:r>
            <a:endParaRPr lang="en-GB" b="0" dirty="0">
              <a:cs typeface="Calibri"/>
            </a:endParaRPr>
          </a:p>
          <a:p>
            <a:r>
              <a:rPr lang="en-GB" b="0" dirty="0"/>
              <a:t>D: can calculate area and perimeter</a:t>
            </a:r>
            <a:endParaRPr lang="en-GB" b="0" dirty="0">
              <a:cs typeface="Calibri"/>
            </a:endParaRPr>
          </a:p>
          <a:p>
            <a:r>
              <a:rPr lang="en-GB" b="0" dirty="0"/>
              <a:t>E: cannot calculate area or perimeter</a:t>
            </a:r>
            <a:endParaRPr lang="en-GB" b="0" dirty="0">
              <a:cs typeface="Calibri"/>
            </a:endParaRPr>
          </a:p>
          <a:p>
            <a:r>
              <a:rPr lang="en-GB" b="0" dirty="0"/>
              <a:t>F: can calculate area but not perimeter</a:t>
            </a:r>
            <a:endParaRPr lang="en-GB" b="0" dirty="0">
              <a:cs typeface="Calibri"/>
            </a:endParaRPr>
          </a:p>
          <a:p>
            <a:r>
              <a:rPr lang="en-GB" b="0" dirty="0"/>
              <a:t>*teachers may wish to mention that, once students have learned Pythagoras’ Theorem, they could calculate both!</a:t>
            </a:r>
            <a:endParaRPr lang="en-GB" b="0" dirty="0">
              <a:cs typeface="Calibri"/>
            </a:endParaRPr>
          </a:p>
          <a:p>
            <a:endParaRPr lang="en-GB" b="0" dirty="0"/>
          </a:p>
          <a:p>
            <a:r>
              <a:rPr lang="en-GB" b="0" dirty="0"/>
              <a:t>? A: the remaining side</a:t>
            </a:r>
            <a:endParaRPr lang="en-GB" b="0" dirty="0">
              <a:cs typeface="Calibri"/>
            </a:endParaRPr>
          </a:p>
          <a:p>
            <a:r>
              <a:rPr lang="en-GB" b="0" dirty="0"/>
              <a:t>B: any perpendicular line from one vertex to a side (or an extension of that side)</a:t>
            </a:r>
            <a:endParaRPr lang="en-GB" b="0" dirty="0">
              <a:cs typeface="Calibri"/>
            </a:endParaRPr>
          </a:p>
          <a:p>
            <a:r>
              <a:rPr lang="en-GB" b="0" dirty="0"/>
              <a:t>C: the remaining side</a:t>
            </a:r>
            <a:endParaRPr lang="en-GB" b="0" dirty="0">
              <a:cs typeface="Calibri"/>
            </a:endParaRPr>
          </a:p>
          <a:p>
            <a:r>
              <a:rPr lang="en-GB" b="0" dirty="0"/>
              <a:t>E: both of the remaining sides (just the base would allow you to calculate area, as would a perpendicular line from the 4cm side to the opposite vertex)</a:t>
            </a:r>
            <a:endParaRPr lang="en-GB" b="0" dirty="0">
              <a:cs typeface="Calibri"/>
            </a:endParaRPr>
          </a:p>
          <a:p>
            <a:r>
              <a:rPr lang="en-GB" b="0" dirty="0"/>
              <a:t>F: the remaining side</a:t>
            </a:r>
            <a:endParaRPr lang="en-GB" b="0" dirty="0">
              <a:cs typeface="Calibri"/>
            </a:endParaRPr>
          </a:p>
          <a:p>
            <a:endParaRPr lang="en-GB" b="0" dirty="0"/>
          </a:p>
          <a:p>
            <a:r>
              <a:rPr lang="en-GB" b="1" dirty="0"/>
              <a:t>Suggested questioning</a:t>
            </a:r>
            <a:endParaRPr lang="en-GB" b="1" dirty="0">
              <a:cs typeface="Calibri"/>
            </a:endParaRPr>
          </a:p>
          <a:p>
            <a:r>
              <a:rPr lang="en-GB" dirty="0"/>
              <a:t>What's the same and what's different in the labelling of triangle A and triangle E? Triangle C and triangle F? Triangle C and triangle D?</a:t>
            </a:r>
            <a:endParaRPr lang="en-GB" b="0" dirty="0">
              <a:cs typeface="Calibri"/>
            </a:endParaRPr>
          </a:p>
          <a:p>
            <a:endParaRPr lang="en-GB" b="1" dirty="0"/>
          </a:p>
          <a:p>
            <a:r>
              <a:rPr lang="en-GB" b="1" dirty="0"/>
              <a:t>Things to think about</a:t>
            </a:r>
            <a:endParaRPr lang="en-GB" b="1" dirty="0">
              <a:cs typeface="Calibri"/>
            </a:endParaRPr>
          </a:p>
          <a:p>
            <a:pPr>
              <a:defRPr/>
            </a:pPr>
            <a:r>
              <a:rPr lang="en-GB" dirty="0">
                <a:cs typeface="Calibri"/>
              </a:rPr>
              <a:t>You might like to think about the use of language when discussing Checkpoint 10. Do students specify the </a:t>
            </a:r>
            <a:r>
              <a:rPr lang="en-GB" i="1" dirty="0">
                <a:cs typeface="Calibri"/>
              </a:rPr>
              <a:t>perpendicular</a:t>
            </a:r>
            <a:r>
              <a:rPr lang="en-GB" i="0" dirty="0">
                <a:cs typeface="Calibri"/>
              </a:rPr>
              <a:t> height for area and understand what this means?</a:t>
            </a:r>
            <a:r>
              <a:rPr lang="en-GB" dirty="0">
                <a:cs typeface="Calibri"/>
              </a:rPr>
              <a:t> Although students may not have enough information to calculate the perimeter or area at this stage, you may like to clarify with them that it is possible to calculate precisely using techniques that they will learn later in KS3. For example, they cannot find the perimeter of triangle C using the mathematics they know now but, by using Pythagoras' Theorem, the problem will become straightforward.</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30</a:t>
            </a:fld>
            <a:endParaRPr lang="en-GB"/>
          </a:p>
        </p:txBody>
      </p:sp>
    </p:spTree>
    <p:extLst>
      <p:ext uri="{BB962C8B-B14F-4D97-AF65-F5344CB8AC3E}">
        <p14:creationId xmlns:p14="http://schemas.microsoft.com/office/powerpoint/2010/main" val="2749928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31</a:t>
            </a:fld>
            <a:endParaRPr lang="en-GB"/>
          </a:p>
        </p:txBody>
      </p:sp>
    </p:spTree>
    <p:extLst>
      <p:ext uri="{BB962C8B-B14F-4D97-AF65-F5344CB8AC3E}">
        <p14:creationId xmlns:p14="http://schemas.microsoft.com/office/powerpoint/2010/main" val="133127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contained within that statement. These key ideas are also shown </a:t>
            </a:r>
            <a:r>
              <a:rPr kumimoji="0" lang="en-GB" sz="1200" b="0" i="0" u="none" strike="noStrike" kern="1200" cap="none" spc="0" normalizeH="0" baseline="0" noProof="0">
                <a:ln>
                  <a:noFill/>
                </a:ln>
                <a:solidFill>
                  <a:srgbClr val="585858"/>
                </a:solidFill>
                <a:effectLst/>
                <a:uLnTx/>
                <a:uFillTx/>
                <a:latin typeface="Arial" panose="020B0604020202020204" pitchFamily="34" charset="0"/>
                <a:ea typeface="+mn-ea"/>
                <a:cs typeface="+mn-cs"/>
              </a:rPr>
              <a:t>on slide 5 in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a:t>
            </a:fld>
            <a:endParaRPr lang="en-GB"/>
          </a:p>
        </p:txBody>
      </p:sp>
    </p:spTree>
    <p:extLst>
      <p:ext uri="{BB962C8B-B14F-4D97-AF65-F5344CB8AC3E}">
        <p14:creationId xmlns:p14="http://schemas.microsoft.com/office/powerpoint/2010/main" val="2337254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This slide is animated</a:t>
            </a:r>
            <a:r>
              <a:rPr lang="en-GB" b="0" dirty="0"/>
              <a:t>. Each question will appear separately so you can choose the pace at which to work with your class.</a:t>
            </a:r>
            <a:r>
              <a:rPr lang="en-GB" dirty="0"/>
              <a:t> A printable version of the image is provided on slide 54.</a:t>
            </a:r>
            <a:endParaRPr lang="en-GB" b="1" dirty="0"/>
          </a:p>
          <a:p>
            <a:endParaRPr lang="en-GB" b="1" dirty="0"/>
          </a:p>
          <a:p>
            <a:r>
              <a:rPr lang="en-GB" b="1" dirty="0"/>
              <a:t>Answers</a:t>
            </a:r>
            <a:endParaRPr lang="en-GB" b="1" dirty="0">
              <a:cs typeface="Calibri"/>
            </a:endParaRPr>
          </a:p>
          <a:p>
            <a:r>
              <a:rPr lang="en-GB" b="0" dirty="0"/>
              <a:t>Both Gaynor and Ollie are correct. They have used different lengths as the base, but as they are multiplying by the appropriate perpendicular height each time, they will both find the area of the parallelogram: 10 × 6 = 7.5 × 8 = 60</a:t>
            </a:r>
          </a:p>
          <a:p>
            <a:endParaRPr lang="en-GB" b="0" dirty="0">
              <a:cs typeface="Calibri"/>
            </a:endParaRPr>
          </a:p>
          <a:p>
            <a:r>
              <a:rPr lang="en-GB" b="0" dirty="0">
                <a:cs typeface="Calibri"/>
              </a:rPr>
              <a:t>? The two values would also have a product of 60. Students may find that, due to the accuracy of their drawing, this is not exact!</a:t>
            </a:r>
          </a:p>
          <a:p>
            <a:endParaRPr lang="en-GB" b="0" dirty="0"/>
          </a:p>
          <a:p>
            <a:r>
              <a:rPr lang="en-GB" b="1" dirty="0"/>
              <a:t>Suggested questioning</a:t>
            </a:r>
            <a:endParaRPr lang="en-GB" b="1" dirty="0">
              <a:cs typeface="Calibri"/>
            </a:endParaRPr>
          </a:p>
          <a:p>
            <a:r>
              <a:rPr lang="en-GB" b="0" dirty="0"/>
              <a:t>What</a:t>
            </a:r>
            <a:r>
              <a:rPr lang="en-GB" dirty="0"/>
              <a:t> information is needed to calculate the area of a parallelogram?</a:t>
            </a:r>
            <a:endParaRPr lang="en-GB" b="0" dirty="0">
              <a:cs typeface="Calibri"/>
            </a:endParaRPr>
          </a:p>
          <a:p>
            <a:r>
              <a:rPr lang="en-GB" dirty="0">
                <a:cs typeface="Calibri"/>
              </a:rPr>
              <a:t>What strategies could we use to test Gaynor and Ollie's methods?</a:t>
            </a:r>
          </a:p>
          <a:p>
            <a:endParaRPr lang="en-GB" b="1" dirty="0"/>
          </a:p>
          <a:p>
            <a:r>
              <a:rPr lang="en-GB" b="1" dirty="0"/>
              <a:t>Things to think about</a:t>
            </a:r>
            <a:endParaRPr lang="en-GB" b="1" dirty="0">
              <a:cs typeface="Calibri"/>
            </a:endParaRPr>
          </a:p>
          <a:p>
            <a:pPr>
              <a:defRPr/>
            </a:pPr>
            <a:r>
              <a:rPr lang="en-GB" dirty="0">
                <a:cs typeface="Calibri"/>
              </a:rPr>
              <a:t>The dimensions of the parallelogram have been chosen so that it can be drawn accurately with both vertical heights within the parallelogram and with 'friendly' numbers. What are the benefits of this? Are there disadvantages? You might like to explore the range of possible values that fit within these two constraints.</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32</a:t>
            </a:fld>
            <a:endParaRPr lang="en-GB"/>
          </a:p>
        </p:txBody>
      </p:sp>
    </p:spTree>
    <p:extLst>
      <p:ext uri="{BB962C8B-B14F-4D97-AF65-F5344CB8AC3E}">
        <p14:creationId xmlns:p14="http://schemas.microsoft.com/office/powerpoint/2010/main" val="4042762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33</a:t>
            </a:fld>
            <a:endParaRPr lang="en-GB"/>
          </a:p>
        </p:txBody>
      </p:sp>
    </p:spTree>
    <p:extLst>
      <p:ext uri="{BB962C8B-B14F-4D97-AF65-F5344CB8AC3E}">
        <p14:creationId xmlns:p14="http://schemas.microsoft.com/office/powerpoint/2010/main" val="1314548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Printable copies of the images in this task are available in ‘Printable resources’, slide 55. </a:t>
            </a:r>
          </a:p>
          <a:p>
            <a:pPr>
              <a:defRPr/>
            </a:pPr>
            <a:endParaRPr lang="en-GB" b="0"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Answers</a:t>
            </a:r>
            <a:endParaRPr lang="en-GB" b="1" dirty="0">
              <a:cs typeface="Calibri"/>
            </a:endParaRPr>
          </a:p>
          <a:p>
            <a:r>
              <a:rPr lang="en-GB" b="0" dirty="0"/>
              <a:t>a) Red square, top left: either or both lengths = 3 cm; blue triangle, top right: any pair of values where the horizontal side + 2 × non-vertical side sums to 12 cm, and the non-vertical sides are greater than 3cm (for example, 2 cm and  5cm); yellow rectangle, bottom: each side labelled with any combination of values that sum to 6 cm.</a:t>
            </a:r>
            <a:endParaRPr lang="en-GB"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Red square, top left: either or both lengths = 7.5 cm; blue triangle: any pair of values where the horizontal side + 2 × non-vertical side sums to 30 cm, and the non-vertical sides are greater than 7.5cm (for example, 12 cm and 9 cm); yellow rectangle, bottom: each side labelled with any combination of values that sum to 15 cm.</a:t>
            </a:r>
            <a:endParaRPr lang="en-GB"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Red square, top left: either or both lengths = 4 cm; blue triangle, top right: horizonal side and perpendicular height labelled with any combination of values that have a product of 32 (for example, 8 cm and 4 cm); yellow rectangle, bottom: each side labelled with any combination of values that have a product of 16 (for example, 8 cm and 2 cm)</a:t>
            </a:r>
            <a:endParaRPr lang="en-GB"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 Red square, top left: either or both lengths = 5 cm; blue triangle, top right: horizonal side and perpendicular height labelled with any combination of values that have a product of 50 (for example, 10 cm and 5 cm); yellow rectangle, bottom: each side labelled with any combination of values that have a product of 25 (for example, 12.5 cm and 2 cm)</a:t>
            </a:r>
            <a:endParaRPr lang="en-GB"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a:defRPr/>
            </a:pPr>
            <a:r>
              <a:rPr lang="en-GB" b="0" dirty="0"/>
              <a:t>? The perpendicular height and non-vertical side of the blue triangle, top right, are not filled at the same time.</a:t>
            </a:r>
            <a:r>
              <a:rPr lang="en-GB" dirty="0"/>
              <a:t> </a:t>
            </a:r>
            <a:endParaRPr lang="en-GB" b="0" dirty="0"/>
          </a:p>
          <a:p>
            <a:endParaRPr lang="en-GB" b="0" dirty="0"/>
          </a:p>
          <a:p>
            <a:r>
              <a:rPr lang="en-GB" b="1" dirty="0"/>
              <a:t>Suggested questioning</a:t>
            </a:r>
            <a:endParaRPr lang="en-GB" b="1" dirty="0">
              <a:cs typeface="Calibri"/>
            </a:endParaRPr>
          </a:p>
          <a:p>
            <a:r>
              <a:rPr lang="en-GB" b="0" dirty="0"/>
              <a:t>Do you need to label every box each time? Why or why not?</a:t>
            </a:r>
            <a:endParaRPr lang="en-GB" b="0" dirty="0">
              <a:cs typeface="Calibri"/>
            </a:endParaRPr>
          </a:p>
          <a:p>
            <a:r>
              <a:rPr lang="en-GB" b="0" dirty="0"/>
              <a:t>For parts c and d, what do you notice about your values for the blue triangle/yellow rectangle?</a:t>
            </a:r>
            <a:endParaRPr lang="en-GB" b="0" dirty="0">
              <a:cs typeface="Calibri"/>
            </a:endParaRPr>
          </a:p>
          <a:p>
            <a:endParaRPr lang="en-GB" b="1" dirty="0"/>
          </a:p>
          <a:p>
            <a:r>
              <a:rPr lang="en-GB" b="1" dirty="0"/>
              <a:t>Things to think about</a:t>
            </a:r>
            <a:endParaRPr lang="en-GB" b="1" dirty="0">
              <a:cs typeface="Calibri"/>
            </a:endParaRPr>
          </a:p>
          <a:p>
            <a:pPr>
              <a:defRPr/>
            </a:pPr>
            <a:r>
              <a:rPr lang="en-GB" dirty="0">
                <a:cs typeface="Calibri"/>
              </a:rPr>
              <a:t>A key purpose of this Checkpoint is to assess whether students understand that they </a:t>
            </a:r>
            <a:r>
              <a:rPr lang="en-GB" b="0" dirty="0">
                <a:cs typeface="Calibri"/>
              </a:rPr>
              <a:t>don't need </a:t>
            </a:r>
            <a:r>
              <a:rPr lang="en-GB" dirty="0">
                <a:cs typeface="Calibri"/>
              </a:rPr>
              <a:t>all values in order to calculate the different measures. In this case, the perpendicular height and non-perpendicular side of the triangle will not need to be labelled at the same time. You do not need to go beyond this to check understanding at this stage. If the opportunity arises, you could ask students to estimate the possible values of the third measure of the triangle, or mention to them that they will later learn the mathematics they need to be able to label all sides.</a:t>
            </a:r>
            <a:endParaRPr lang="en-US" i="1" dirty="0"/>
          </a:p>
        </p:txBody>
      </p:sp>
      <p:sp>
        <p:nvSpPr>
          <p:cNvPr id="4" name="Slide Number Placeholder 3"/>
          <p:cNvSpPr>
            <a:spLocks noGrp="1"/>
          </p:cNvSpPr>
          <p:nvPr>
            <p:ph type="sldNum" sz="quarter" idx="5"/>
          </p:nvPr>
        </p:nvSpPr>
        <p:spPr/>
        <p:txBody>
          <a:bodyPr/>
          <a:lstStyle/>
          <a:p>
            <a:fld id="{95CC6D43-B330-470E-9514-C837501A6F5A}" type="slidenum">
              <a:rPr lang="en-GB" smtClean="0"/>
              <a:t>34</a:t>
            </a:fld>
            <a:endParaRPr lang="en-GB"/>
          </a:p>
        </p:txBody>
      </p:sp>
    </p:spTree>
    <p:extLst>
      <p:ext uri="{BB962C8B-B14F-4D97-AF65-F5344CB8AC3E}">
        <p14:creationId xmlns:p14="http://schemas.microsoft.com/office/powerpoint/2010/main" val="1043973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35</a:t>
            </a:fld>
            <a:endParaRPr lang="en-GB"/>
          </a:p>
        </p:txBody>
      </p:sp>
    </p:spTree>
    <p:extLst>
      <p:ext uri="{BB962C8B-B14F-4D97-AF65-F5344CB8AC3E}">
        <p14:creationId xmlns:p14="http://schemas.microsoft.com/office/powerpoint/2010/main" val="3509080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Printable copies of the images in this task are available in ‘Printable resources’, slide 56.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This question is open ended, and so students’ responses may vary. Students may comment that they are all based around the same 8 × 10 rectangle, but that 2, 3 and 4 all have a 3 × 3 ‘hole’ removed. Students may identify shape 2 as the only hexagon or shape 3 as the only octagon. Debate may ensue about whether shape 1 is the only rectangle, or if shape 4 can be classified as a rectangle as well. Students may also supply some of the information about area and perimeter that is specifically asked for in parts b and c; these parts have been included in case they don’t.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Shape 1 has an area of 80 mm</a:t>
            </a:r>
            <a:r>
              <a:rPr lang="en-GB" b="0" baseline="30000" dirty="0"/>
              <a:t>2</a:t>
            </a:r>
            <a:r>
              <a:rPr lang="en-GB" b="0" dirty="0"/>
              <a:t>. Shapes 2, 3 and 4 all have the same area: 8 × 10 − 3 × 3 = 71 mm</a:t>
            </a:r>
            <a:r>
              <a:rPr lang="en-GB" b="0" baseline="30000" dirty="0"/>
              <a:t>2</a:t>
            </a:r>
            <a:r>
              <a:rPr lang="en-GB" b="0" dirty="0"/>
              <a:t>. </a:t>
            </a:r>
          </a:p>
          <a:p>
            <a:r>
              <a:rPr lang="en-GB" b="0" dirty="0"/>
              <a:t>c) Shapes 1 and 2 both have a perimeter of 36 mm. </a:t>
            </a:r>
          </a:p>
          <a:p>
            <a:r>
              <a:rPr lang="en-GB" b="0" dirty="0"/>
              <a:t>Shape 3 has a perimeter of 42 mm. </a:t>
            </a:r>
          </a:p>
          <a:p>
            <a:r>
              <a:rPr lang="en-GB" b="0" dirty="0"/>
              <a:t>Shape 4 is mathematically ambiguous, and students may supply different answers based upon their definition of perimeter. If students understand perimeter as ‘the distance around the outside’, then they may argue that the perimeter is 36 mm as with shapes 1 and 2. If students understand the perimeter as ‘the sum of the the lengths that bound the area’, then they may argue that the lengths of the hole should also be included, making the perimeter 48 mm. A useful conversation might be had about context, and when each definition is most useful. For example, the rectangle could represent a scale image of a field with a pond in the middle: you would use the value of 36 if you were describing the distance to walk around the outside of the field, but 48 if you were describing the length of fencing needed to border the field and pond.</a:t>
            </a:r>
          </a:p>
          <a:p>
            <a:endParaRPr lang="en-GB" b="0" dirty="0"/>
          </a:p>
          <a:p>
            <a:r>
              <a:rPr lang="en-GB" b="0" dirty="0"/>
              <a:t>? Students’ responses to this may vary: some may choose to adapt the existing shapes, for example by moving the ‘hole’ to a different position, whilst others may create entirely new shapes.</a:t>
            </a:r>
          </a:p>
          <a:p>
            <a:endParaRPr lang="en-GB" b="0" dirty="0"/>
          </a:p>
          <a:p>
            <a:r>
              <a:rPr lang="en-GB" b="1" dirty="0"/>
              <a:t>Suggested questioning</a:t>
            </a:r>
          </a:p>
          <a:p>
            <a:r>
              <a:rPr lang="en-GB" b="0" dirty="0"/>
              <a:t>How did you find the area/perimeter? Are there different ways to find the area/perimeter?</a:t>
            </a:r>
          </a:p>
          <a:p>
            <a:r>
              <a:rPr lang="en-GB" b="0" dirty="0"/>
              <a:t>Which two shapes are most similar? Why do you think this? </a:t>
            </a:r>
          </a:p>
          <a:p>
            <a:r>
              <a:rPr lang="en-GB" b="0" dirty="0"/>
              <a:t>What does perimeter mean? </a:t>
            </a:r>
          </a:p>
          <a:p>
            <a:r>
              <a:rPr lang="en-GB" b="0" dirty="0"/>
              <a:t>For shape 4, when might you want to include the 3 mm square in the perimeter? When might you not want to?</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Checkpoint 13, the same rectangle is used as the basis for four different shapes, to explore area and perimeter. How might you draw attention to the similarities and differences between each shape?</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36</a:t>
            </a:fld>
            <a:endParaRPr lang="en-GB"/>
          </a:p>
        </p:txBody>
      </p:sp>
    </p:spTree>
    <p:extLst>
      <p:ext uri="{BB962C8B-B14F-4D97-AF65-F5344CB8AC3E}">
        <p14:creationId xmlns:p14="http://schemas.microsoft.com/office/powerpoint/2010/main" val="198777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37</a:t>
            </a:fld>
            <a:endParaRPr lang="en-GB"/>
          </a:p>
        </p:txBody>
      </p:sp>
    </p:spTree>
    <p:extLst>
      <p:ext uri="{BB962C8B-B14F-4D97-AF65-F5344CB8AC3E}">
        <p14:creationId xmlns:p14="http://schemas.microsoft.com/office/powerpoint/2010/main" val="3971011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Printable copies of the images in this task are available in ‘Printable resources’, slide 57. </a:t>
            </a:r>
          </a:p>
          <a:p>
            <a:pPr>
              <a:defRPr/>
            </a:pPr>
            <a:endParaRPr lang="en-GB" b="1" dirty="0"/>
          </a:p>
          <a:p>
            <a:pPr>
              <a:defRPr/>
            </a:pPr>
            <a:r>
              <a:rPr lang="en-GB" b="1" dirty="0"/>
              <a:t>This slide is animated</a:t>
            </a:r>
            <a:r>
              <a:rPr lang="en-GB" b="0" dirty="0"/>
              <a:t>. Shapes E–H are hidden and will appear separately so you can choose the pace at which to work with your class.</a:t>
            </a:r>
            <a:r>
              <a:rPr lang="en-GB" dirty="0"/>
              <a:t> </a:t>
            </a:r>
            <a:endParaRPr lang="en-GB" b="1" dirty="0"/>
          </a:p>
          <a:p>
            <a:endParaRPr lang="en-GB" b="1" dirty="0"/>
          </a:p>
          <a:p>
            <a:r>
              <a:rPr lang="en-GB" b="1" dirty="0"/>
              <a:t>Answers</a:t>
            </a:r>
            <a:endParaRPr lang="en-GB" b="1" dirty="0">
              <a:cs typeface="Calibri"/>
            </a:endParaRPr>
          </a:p>
          <a:p>
            <a:r>
              <a:rPr lang="en-GB" dirty="0">
                <a:cs typeface="Calibri"/>
              </a:rPr>
              <a:t>Area of 12: D, E and G</a:t>
            </a:r>
            <a:endParaRPr lang="en-GB" b="0" dirty="0">
              <a:cs typeface="Calibri"/>
            </a:endParaRPr>
          </a:p>
          <a:p>
            <a:r>
              <a:rPr lang="en-GB" dirty="0">
                <a:cs typeface="Calibri"/>
              </a:rPr>
              <a:t>Perimeter of 12: B, C and, arguably, H (see notes from previous Checkpoint)</a:t>
            </a:r>
          </a:p>
          <a:p>
            <a:r>
              <a:rPr lang="en-GB" dirty="0">
                <a:cs typeface="Calibri"/>
              </a:rPr>
              <a:t>Neither area nor perimeter of 12: A, F</a:t>
            </a:r>
          </a:p>
          <a:p>
            <a:endParaRPr lang="en-GB" dirty="0"/>
          </a:p>
          <a:p>
            <a:r>
              <a:rPr lang="en-GB" b="1" dirty="0"/>
              <a:t>Suggested questioning</a:t>
            </a:r>
            <a:endParaRPr lang="en-GB" b="1" dirty="0">
              <a:cs typeface="Calibri"/>
            </a:endParaRPr>
          </a:p>
          <a:p>
            <a:r>
              <a:rPr lang="en-GB" dirty="0">
                <a:cs typeface="Calibri"/>
              </a:rPr>
              <a:t>Are there any that you can definitely identify as not having 12?</a:t>
            </a:r>
            <a:endParaRPr lang="en-GB" b="0" dirty="0">
              <a:cs typeface="Calibri"/>
            </a:endParaRPr>
          </a:p>
          <a:p>
            <a:r>
              <a:rPr lang="en-GB" dirty="0">
                <a:cs typeface="Calibri"/>
              </a:rPr>
              <a:t>Which were easiest/hardest to reason about?</a:t>
            </a:r>
          </a:p>
          <a:p>
            <a:endParaRPr lang="en-GB" b="1" dirty="0"/>
          </a:p>
          <a:p>
            <a:r>
              <a:rPr lang="en-GB" b="1" dirty="0"/>
              <a:t>Things to think about</a:t>
            </a: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Checkpoint 14 explores rectangles and other rectilinear shapes, looking both at area and perimeter. </a:t>
            </a:r>
            <a:r>
              <a:rPr lang="en-GB" sz="1200" dirty="0"/>
              <a:t>A discussion around the ‘hollow rectangle’ (H) may prove more revealing around students; understanding of both area and perimeter and whether they feel that the perimeter of the shape should include or exclude the perimeter of the ‘hole’. (The convention is that the perimeter of a hollow rectangle includes the hole, so the perimeter of the shape shown is 12 cm. However, it is not necessary for students to know this at this stage.)</a:t>
            </a:r>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38</a:t>
            </a:fld>
            <a:endParaRPr lang="en-GB"/>
          </a:p>
        </p:txBody>
      </p:sp>
    </p:spTree>
    <p:extLst>
      <p:ext uri="{BB962C8B-B14F-4D97-AF65-F5344CB8AC3E}">
        <p14:creationId xmlns:p14="http://schemas.microsoft.com/office/powerpoint/2010/main" val="27357703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39</a:t>
            </a:fld>
            <a:endParaRPr lang="en-GB"/>
          </a:p>
        </p:txBody>
      </p:sp>
    </p:spTree>
    <p:extLst>
      <p:ext uri="{BB962C8B-B14F-4D97-AF65-F5344CB8AC3E}">
        <p14:creationId xmlns:p14="http://schemas.microsoft.com/office/powerpoint/2010/main" val="1314548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defRPr/>
            </a:pPr>
            <a:r>
              <a:rPr lang="en-GB" b="1" dirty="0"/>
              <a:t>This slide is animated</a:t>
            </a:r>
            <a:r>
              <a:rPr lang="en-GB" b="0" dirty="0"/>
              <a:t>. Each question will appear separately so you can choose the pace at which to work with your class.</a:t>
            </a:r>
            <a:r>
              <a:rPr lang="en-GB" dirty="0"/>
              <a:t> </a:t>
            </a:r>
            <a:endParaRPr lang="en-GB" b="1" dirty="0"/>
          </a:p>
          <a:p>
            <a:endParaRPr lang="en-GB" b="1" dirty="0"/>
          </a:p>
          <a:p>
            <a:r>
              <a:rPr lang="en-GB" b="1" dirty="0"/>
              <a:t>Answers</a:t>
            </a:r>
            <a:endParaRPr lang="en-GB" b="1" dirty="0">
              <a:cs typeface="Calibri"/>
            </a:endParaRPr>
          </a:p>
          <a:p>
            <a:r>
              <a:rPr lang="en-GB" dirty="0">
                <a:cs typeface="Calibri"/>
              </a:rPr>
              <a:t>a) There are many possible correct solutions. The lowest sticky note can be repositioned anywhere on the remaining four and the perimeter will be constant.</a:t>
            </a:r>
            <a:endParaRPr lang="en-GB" b="0" dirty="0">
              <a:cs typeface="Calibri"/>
            </a:endParaRPr>
          </a:p>
          <a:p>
            <a:r>
              <a:rPr lang="en-GB" dirty="0">
                <a:cs typeface="Calibri"/>
              </a:rPr>
              <a:t>b) Move the end sticky note on the right down so that it is directly to the right of the lowest sticky note.</a:t>
            </a:r>
            <a:endParaRPr lang="en-GB" b="0" dirty="0">
              <a:cs typeface="Calibri"/>
            </a:endParaRPr>
          </a:p>
          <a:p>
            <a:r>
              <a:rPr lang="en-GB" dirty="0">
                <a:cs typeface="Calibri"/>
              </a:rPr>
              <a:t>c) Adding another sticky note beside and to the right of the lower square will not change the perimeter.</a:t>
            </a:r>
            <a:endParaRPr lang="en-GB" dirty="0"/>
          </a:p>
          <a:p>
            <a:endParaRPr lang="en-GB" dirty="0">
              <a:cs typeface="Calibri"/>
            </a:endParaRPr>
          </a:p>
          <a:p>
            <a:r>
              <a:rPr lang="en-GB" dirty="0">
                <a:cs typeface="Calibri"/>
              </a:rPr>
              <a:t>?</a:t>
            </a:r>
            <a:r>
              <a:rPr lang="en-GB" dirty="0"/>
              <a:t>) By sliding the third sticky note on the top row down by half a square, the perimeter will increase by two.</a:t>
            </a:r>
          </a:p>
          <a:p>
            <a:endParaRPr lang="en-GB" b="1" dirty="0"/>
          </a:p>
          <a:p>
            <a:r>
              <a:rPr lang="en-GB" b="1" dirty="0"/>
              <a:t>Suggested questioning</a:t>
            </a:r>
            <a:endParaRPr lang="en-GB" dirty="0"/>
          </a:p>
          <a:p>
            <a:r>
              <a:rPr lang="en-GB" b="0" dirty="0">
                <a:cs typeface="Calibri"/>
              </a:rPr>
              <a:t>Which part did you find easiest?</a:t>
            </a:r>
          </a:p>
          <a:p>
            <a:r>
              <a:rPr lang="en-GB" b="0" dirty="0">
                <a:cs typeface="Calibri"/>
              </a:rPr>
              <a:t>Is there more than one way to do each part?</a:t>
            </a:r>
          </a:p>
          <a:p>
            <a:r>
              <a:rPr lang="en-GB" b="0" dirty="0">
                <a:cs typeface="Calibri"/>
              </a:rPr>
              <a:t>What other perimeter changes could you make?</a:t>
            </a:r>
          </a:p>
          <a:p>
            <a:endParaRPr lang="en-GB" b="1" dirty="0"/>
          </a:p>
          <a:p>
            <a:r>
              <a:rPr lang="en-GB" b="1" dirty="0"/>
              <a:t>Things to think about</a:t>
            </a:r>
            <a:endParaRPr lang="en-GB" b="1" dirty="0">
              <a:cs typeface="Calibri"/>
            </a:endParaRPr>
          </a:p>
          <a:p>
            <a:pPr>
              <a:defRPr/>
            </a:pPr>
            <a:r>
              <a:rPr lang="en-GB" dirty="0"/>
              <a:t>Additional activity 7 offers a representation for exploring perimeter and may be most effective if students have physical sticky notes to manipulate. When moving the sticky notes, think about what element of the perimeter is being lost and what's being gained. </a:t>
            </a:r>
            <a:r>
              <a:rPr lang="en-GB" dirty="0">
                <a:cs typeface="Calibri"/>
              </a:rPr>
              <a:t>You might like to consider the further thinking question, and whether it is possible to give an answer with sticky notes being fully aligned, and if not, why not?</a:t>
            </a:r>
          </a:p>
          <a:p>
            <a:endParaRPr lang="en-GB" dirty="0">
              <a:cs typeface="Calibri"/>
            </a:endParaRPr>
          </a:p>
        </p:txBody>
      </p:sp>
      <p:sp>
        <p:nvSpPr>
          <p:cNvPr id="4" name="Slide Number Placeholder 3"/>
          <p:cNvSpPr>
            <a:spLocks noGrp="1"/>
          </p:cNvSpPr>
          <p:nvPr>
            <p:ph type="sldNum" sz="quarter" idx="5"/>
          </p:nvPr>
        </p:nvSpPr>
        <p:spPr/>
        <p:txBody>
          <a:bodyPr/>
          <a:lstStyle/>
          <a:p>
            <a:fld id="{95CC6D43-B330-470E-9514-C837501A6F5A}" type="slidenum">
              <a:rPr lang="en-GB" smtClean="0"/>
              <a:t>41</a:t>
            </a:fld>
            <a:endParaRPr lang="en-GB"/>
          </a:p>
        </p:txBody>
      </p:sp>
    </p:spTree>
    <p:extLst>
      <p:ext uri="{BB962C8B-B14F-4D97-AF65-F5344CB8AC3E}">
        <p14:creationId xmlns:p14="http://schemas.microsoft.com/office/powerpoint/2010/main" val="179569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There is no ‘correct’ answer here, but students may notice that the shape of the wall means that, for both the wallpaper and tiles, some would need to be cut at an angle to cover the space around the non-right-angled corners. Paint would therefore arguably be more straightforward. Students may also notice the cost and coverage of each option, and use this to form the basis of their argument.</a:t>
            </a:r>
          </a:p>
          <a:p>
            <a:r>
              <a:rPr lang="en-GB" b="0" dirty="0"/>
              <a:t>b) Mia would need six tins of paint, which she would spread over the wall. She would need at least five rolls of wall-paper, which would need to be cut to the height of the walls, and the shape of the non-right-angled corners. Mia would need 36 tiles, which would need to be cut to the shape of the non-right-angled corners. (Students may recognise that the pieces of 36 tiles could be rearranged to the correct shape, or might suggest that she buys more than 36 tiles for ‘neatness’).</a:t>
            </a:r>
          </a:p>
          <a:p>
            <a:endParaRPr lang="en-GB" b="0" dirty="0"/>
          </a:p>
          <a:p>
            <a:r>
              <a:rPr lang="en-GB" b="0" dirty="0"/>
              <a:t>? Wallpaper would cost 5 × £24 = £120. Paint would cost 6 × £21 = £126. Tiles would cost 9 × £12 = £108 (or more if she bought extra tiles to simplify arranging cut pieces). Tiles are therefore the best value. </a:t>
            </a:r>
          </a:p>
          <a:p>
            <a:r>
              <a:rPr lang="en-GB" b="0" dirty="0"/>
              <a:t>If the wall had an area of 10 m</a:t>
            </a:r>
            <a:r>
              <a:rPr lang="en-GB" b="0" baseline="30000" dirty="0"/>
              <a:t>2</a:t>
            </a:r>
            <a:r>
              <a:rPr lang="en-GB" b="0" dirty="0"/>
              <a:t>, then additional tiles and paint would need to be purchased (10 × £12 = £120 for tiles and 7 × £21 = £147 for paint), so tiles and wallpaper would be equal cheapest.</a:t>
            </a:r>
          </a:p>
          <a:p>
            <a:r>
              <a:rPr lang="en-GB" b="0" dirty="0"/>
              <a:t>If the wall had an area of 11 m</a:t>
            </a:r>
            <a:r>
              <a:rPr lang="en-GB" b="0" baseline="30000" dirty="0"/>
              <a:t>2</a:t>
            </a:r>
            <a:r>
              <a:rPr lang="en-GB" b="0" dirty="0"/>
              <a:t>, then additional would need to be purchased for all three options (11 × £12 = £132 for tiles, 8 × £21 = £168 for paint and 6 × £24 = £144 for wallpaper), so tiles are the cheapest again. </a:t>
            </a:r>
          </a:p>
          <a:p>
            <a:endParaRPr lang="en-GB" b="0" dirty="0"/>
          </a:p>
          <a:p>
            <a:r>
              <a:rPr lang="en-GB" b="1" dirty="0"/>
              <a:t>Suggested questioning</a:t>
            </a:r>
          </a:p>
          <a:p>
            <a:r>
              <a:rPr lang="en-GB" b="0" dirty="0"/>
              <a:t>How can all three options cover the same area? </a:t>
            </a:r>
          </a:p>
          <a:p>
            <a:r>
              <a:rPr lang="en-GB" b="0" dirty="0"/>
              <a:t>What does ‘an area of 9 m</a:t>
            </a:r>
            <a:r>
              <a:rPr lang="en-GB" b="0" baseline="30000" dirty="0"/>
              <a:t>2</a:t>
            </a:r>
            <a:r>
              <a:rPr lang="en-GB" b="0" dirty="0"/>
              <a:t>’ mean? Can you explain it using the paint? The tiles? The wallpaper?</a:t>
            </a:r>
          </a:p>
          <a:p>
            <a:r>
              <a:rPr lang="en-GB" b="0" dirty="0"/>
              <a:t>What is the effect of the ‘cut-off corner’? How would this question be different if the wall was rectangular?</a:t>
            </a:r>
          </a:p>
          <a:p>
            <a:r>
              <a:rPr lang="en-GB" b="0" dirty="0"/>
              <a:t>Which is the best-value option? Will this always be the best value?</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activity B uses the context of decorating to give students an opportunity to talk about what they understand by ‘area’, without explicitly asking them to define it. It can be hard for students to articulate their understanding of the measurement of 2D space and so three different options for decorating are given. Interesting discussions might be had comparing how, for example, paint and tiles can both be described as ‘covering’ a space. The dimensions of the wallpaper and tiles have not been given so as to keep the focus of discussion on the concept rather than on specific calculations. The shape of the wall has been chosen to not be a rectangle, so teachers can probe students’ understanding of how, for example, 36 tiles will still ‘fit’ in the space. If students find this hard to visualise or describe, teachers may wish to first show a rectangle of 9 m</a:t>
            </a:r>
            <a:r>
              <a:rPr lang="en-GB" baseline="30000" dirty="0"/>
              <a:t>2</a:t>
            </a:r>
            <a:r>
              <a:rPr lang="en-GB" dirty="0"/>
              <a:t> before showing the wall given here.</a:t>
            </a:r>
          </a:p>
        </p:txBody>
      </p:sp>
      <p:sp>
        <p:nvSpPr>
          <p:cNvPr id="4" name="Slide Number Placeholder 3"/>
          <p:cNvSpPr>
            <a:spLocks noGrp="1"/>
          </p:cNvSpPr>
          <p:nvPr>
            <p:ph type="sldNum" sz="quarter" idx="5"/>
          </p:nvPr>
        </p:nvSpPr>
        <p:spPr/>
        <p:txBody>
          <a:bodyPr/>
          <a:lstStyle/>
          <a:p>
            <a:fld id="{95CC6D43-B330-470E-9514-C837501A6F5A}" type="slidenum">
              <a:rPr lang="en-GB" smtClean="0"/>
              <a:t>42</a:t>
            </a:fld>
            <a:endParaRPr lang="en-GB"/>
          </a:p>
        </p:txBody>
      </p:sp>
    </p:spTree>
    <p:extLst>
      <p:ext uri="{BB962C8B-B14F-4D97-AF65-F5344CB8AC3E}">
        <p14:creationId xmlns:p14="http://schemas.microsoft.com/office/powerpoint/2010/main" val="171347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contained within that statement. These key ideas are also shown on the next slide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a:t>
            </a:fld>
            <a:endParaRPr lang="en-GB"/>
          </a:p>
        </p:txBody>
      </p:sp>
    </p:spTree>
    <p:extLst>
      <p:ext uri="{BB962C8B-B14F-4D97-AF65-F5344CB8AC3E}">
        <p14:creationId xmlns:p14="http://schemas.microsoft.com/office/powerpoint/2010/main" val="1570887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Any combination of 3, 4, 5 and 6 different numbers that sum to 120 m. For example, chickens: 30 m, 4 0m and 50 m; sheep: 25 m, 35 m, 20 m and 40 m; pigs: 12 m, 24 m, 36 m, 20 m and 28 m; cows: 17 m, 18 m, 19 m, 21 m, 22 m and 23 m.</a:t>
            </a:r>
          </a:p>
          <a:p>
            <a:r>
              <a:rPr lang="en-GB" b="0" dirty="0"/>
              <a:t>b) If the pens were regular, the sides would need to be the same length so you could just divide 120 m by the number of sides. Chickens: 3 </a:t>
            </a:r>
            <a:r>
              <a:rPr lang="en-GB" b="0" dirty="0">
                <a:latin typeface="Calibri" panose="020F0502020204030204" pitchFamily="34" charset="0"/>
                <a:cs typeface="Calibri" panose="020F0502020204030204" pitchFamily="34" charset="0"/>
              </a:rPr>
              <a:t>×</a:t>
            </a:r>
            <a:r>
              <a:rPr lang="en-GB" b="0" dirty="0"/>
              <a:t> 40 m sides; sheep: 4 </a:t>
            </a:r>
            <a:r>
              <a:rPr lang="en-GB" b="0" dirty="0">
                <a:latin typeface="Calibri" panose="020F0502020204030204" pitchFamily="34" charset="0"/>
                <a:cs typeface="Calibri" panose="020F0502020204030204" pitchFamily="34" charset="0"/>
              </a:rPr>
              <a:t>× </a:t>
            </a:r>
            <a:r>
              <a:rPr lang="en-GB" b="0" dirty="0"/>
              <a:t>30 m sides; pigs: 5 </a:t>
            </a:r>
            <a:r>
              <a:rPr lang="en-GB" b="0" dirty="0">
                <a:latin typeface="Calibri" panose="020F0502020204030204" pitchFamily="34" charset="0"/>
                <a:cs typeface="Calibri" panose="020F0502020204030204" pitchFamily="34" charset="0"/>
              </a:rPr>
              <a:t>×</a:t>
            </a:r>
            <a:r>
              <a:rPr lang="en-GB" b="0" dirty="0"/>
              <a:t> 24 m sides; cows 6 </a:t>
            </a:r>
            <a:r>
              <a:rPr lang="en-GB" b="0" dirty="0">
                <a:latin typeface="Calibri" panose="020F0502020204030204" pitchFamily="34" charset="0"/>
                <a:cs typeface="Calibri" panose="020F0502020204030204" pitchFamily="34" charset="0"/>
              </a:rPr>
              <a:t>×</a:t>
            </a:r>
            <a:r>
              <a:rPr lang="en-GB" b="0" dirty="0"/>
              <a:t> 20 m sides.</a:t>
            </a:r>
          </a:p>
          <a:p>
            <a:endParaRPr lang="en-GB" b="0" dirty="0"/>
          </a:p>
          <a:p>
            <a:r>
              <a:rPr lang="en-GB" b="0" dirty="0"/>
              <a:t>? Some students may attempt this from the beginning again, using 150 m as their starting point. Others might try to adapt their existing answers. Probe students’ reasoning to explore the strategies they choose. For example, they may start with their side lengths for part a and add 10 m to each of their values for their chicken pen, or 7.5 m to each of their values for the sheep pen etc. For part b, students may attempt a similar strategy or simply divide 150 m by the number of sides each time.</a:t>
            </a:r>
          </a:p>
          <a:p>
            <a:endParaRPr lang="en-GB" b="0" dirty="0"/>
          </a:p>
          <a:p>
            <a:r>
              <a:rPr lang="en-GB" b="1" dirty="0"/>
              <a:t>Suggested questioning</a:t>
            </a:r>
          </a:p>
          <a:p>
            <a:r>
              <a:rPr lang="en-GB" b="0" dirty="0"/>
              <a:t>What does ‘pen’ mean here?</a:t>
            </a:r>
          </a:p>
          <a:p>
            <a:r>
              <a:rPr lang="en-GB" b="0" dirty="0"/>
              <a:t>What does ‘regular’ mean? What word could we use to describe a shape with different lengths? </a:t>
            </a:r>
          </a:p>
          <a:p>
            <a:r>
              <a:rPr lang="en-GB" b="0" dirty="0"/>
              <a:t>What is your strategy? </a:t>
            </a:r>
          </a:p>
          <a:p>
            <a:r>
              <a:rPr lang="en-GB" b="0" dirty="0"/>
              <a:t>If one of my lengths is 25 m, what might the others be?</a:t>
            </a:r>
          </a:p>
          <a:p>
            <a:r>
              <a:rPr lang="en-GB" b="0" dirty="0"/>
              <a:t>Can you think of a solution where there is only one integer length? How about none?</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activity C uses a context for perimeter to assess a wealth of related concepts. There is an opportunity to discuss regular and irregular shapes, as well as shape names and properties, including shapes that are ‘impossible’ (such as a triangle where the sum of two sides was the same or less than the third side). Teachers might be interested in students’ strategies and whether they work logically – for example, by adjusting previous answers to take account of more side lengths. There is also an opportunity to assess fluency with addition and subtraction facts and students’ willingness to reason with them. Do students recognise, for example, that if they introduce an odd length, that they will need to ‘pair’ it up with another odd length? Do they think about ensuring their ones values sum to a multiple of 10? If these conversations do not naturally occur, teachers might prompt them by suggesting one or two lengths. </a:t>
            </a:r>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43</a:t>
            </a:fld>
            <a:endParaRPr lang="en-GB"/>
          </a:p>
        </p:txBody>
      </p:sp>
    </p:spTree>
    <p:extLst>
      <p:ext uri="{BB962C8B-B14F-4D97-AF65-F5344CB8AC3E}">
        <p14:creationId xmlns:p14="http://schemas.microsoft.com/office/powerpoint/2010/main" val="2350202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C, E and F are possible</a:t>
            </a:r>
          </a:p>
          <a:p>
            <a:r>
              <a:rPr lang="en-GB" b="0" dirty="0"/>
              <a:t>b) C: 1 cm, 14 cm and 1 cm E: 110 mm, 40 mm and 110 mm; F: 7.5 cm, 7.5 cm, 7.5 cm and 7.5 cm</a:t>
            </a:r>
          </a:p>
          <a:p>
            <a:r>
              <a:rPr lang="en-GB" b="0" dirty="0"/>
              <a:t>c) A: the length of 16 cm needs to be less than (but not including) 15 cm.</a:t>
            </a:r>
          </a:p>
          <a:p>
            <a:r>
              <a:rPr lang="en-GB" b="0" dirty="0"/>
              <a:t>B: the two lengths need to add up to 15 cm, not 30 cm, so could, for example, both be halved to 10 cm and </a:t>
            </a:r>
          </a:p>
          <a:p>
            <a:r>
              <a:rPr lang="en-GB" b="0" dirty="0"/>
              <a:t>5 cm. </a:t>
            </a:r>
          </a:p>
          <a:p>
            <a:r>
              <a:rPr lang="en-GB" b="0" dirty="0"/>
              <a:t>D: this has a perimeter of 26 cm (but an area of 30), so the two lengths need to be a total of 2 cm longer. For example, the 10 cm could be increased to 12 cm or the 3 cm could be increased to 5 cm.</a:t>
            </a:r>
          </a:p>
          <a:p>
            <a:endParaRPr lang="en-GB" b="0" dirty="0"/>
          </a:p>
          <a:p>
            <a:r>
              <a:rPr lang="en-GB" b="1" dirty="0"/>
              <a:t>Suggested questioning</a:t>
            </a:r>
          </a:p>
          <a:p>
            <a:r>
              <a:rPr lang="en-GB" b="0" dirty="0"/>
              <a:t>What must the two lengths add up to? Why is this not 30?</a:t>
            </a:r>
          </a:p>
          <a:p>
            <a:r>
              <a:rPr lang="en-GB" b="0" dirty="0"/>
              <a:t>What is the longest that the longest length can be?</a:t>
            </a:r>
          </a:p>
          <a:p>
            <a:r>
              <a:rPr lang="en-GB" b="0" dirty="0"/>
              <a:t>What do you need to do to calculate the lengths of the square? </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activity D explores the calculation for perimeter in more depth, and has been designed to expose some common misconceptions. For example, the two values for D result in an area of 30, rather than a perimeter. The two values for B add to 30, but are only half of the perimeter, as students sometimes forget to double the sides if they are not labelled. A and C encourage students to think about the limits of the possible answer, and why a length of 15 or more would be impossible. E gives the opportunity to discuss different units of measurement. Checkpoint 6 in the ‘Properties of number’ deck offers a further assessment opportunity for units of measure if this is a challenge for your students.</a:t>
            </a:r>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44</a:t>
            </a:fld>
            <a:endParaRPr lang="en-GB"/>
          </a:p>
        </p:txBody>
      </p:sp>
    </p:spTree>
    <p:extLst>
      <p:ext uri="{BB962C8B-B14F-4D97-AF65-F5344CB8AC3E}">
        <p14:creationId xmlns:p14="http://schemas.microsoft.com/office/powerpoint/2010/main" val="2823295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Area = 84 cm</a:t>
            </a:r>
            <a:r>
              <a:rPr lang="en-GB" b="0" baseline="30000" dirty="0"/>
              <a:t>2</a:t>
            </a:r>
            <a:r>
              <a:rPr lang="en-GB" b="0" dirty="0"/>
              <a:t>, perimeter = 40 cm</a:t>
            </a:r>
          </a:p>
          <a:p>
            <a:r>
              <a:rPr lang="en-GB" b="0" dirty="0"/>
              <a:t>b) Shape 1: area = 76 cm</a:t>
            </a:r>
            <a:r>
              <a:rPr lang="en-GB" b="0" baseline="30000" dirty="0"/>
              <a:t>2</a:t>
            </a:r>
            <a:r>
              <a:rPr lang="en-GB" b="0" dirty="0"/>
              <a:t>, perimeter = 40 cm; shape 2: area = 92 cm</a:t>
            </a:r>
            <a:r>
              <a:rPr lang="en-GB" b="0" baseline="30000" dirty="0"/>
              <a:t>2</a:t>
            </a:r>
            <a:r>
              <a:rPr lang="en-GB" b="0" dirty="0"/>
              <a:t>, perimeter = 40 cm; shape 3: area = 64 cm</a:t>
            </a:r>
            <a:r>
              <a:rPr lang="en-GB" b="0" baseline="30000" dirty="0"/>
              <a:t>2</a:t>
            </a:r>
            <a:r>
              <a:rPr lang="en-GB" b="0" dirty="0"/>
              <a:t>, perimeter = 40 cm; shape 4: area = 9 cm</a:t>
            </a:r>
            <a:r>
              <a:rPr lang="en-GB" b="0" baseline="30000" dirty="0"/>
              <a:t>2</a:t>
            </a:r>
            <a:r>
              <a:rPr lang="en-GB" b="0" dirty="0"/>
              <a:t>, perimeter = 40 cm. The perimeter is the same each time. The area is 100 – the area of the rectangle that has been ‘cut’ out.</a:t>
            </a:r>
          </a:p>
          <a:p>
            <a:endParaRPr lang="en-GB" b="0" dirty="0"/>
          </a:p>
          <a:p>
            <a:r>
              <a:rPr lang="en-GB" b="0" dirty="0"/>
              <a:t>? The L shape will always have an area of less than 100 cm</a:t>
            </a:r>
            <a:r>
              <a:rPr lang="en-GB" b="0" baseline="30000" dirty="0"/>
              <a:t>2</a:t>
            </a:r>
            <a:r>
              <a:rPr lang="en-GB" b="0" dirty="0"/>
              <a:t>, if you start with a 10 </a:t>
            </a:r>
            <a:r>
              <a:rPr lang="en-GB" sz="1200" dirty="0"/>
              <a:t>× 10 square. If the L shape needs an area of 100 cm</a:t>
            </a:r>
            <a:r>
              <a:rPr lang="en-GB" sz="1200" baseline="30000" dirty="0"/>
              <a:t>2</a:t>
            </a:r>
            <a:r>
              <a:rPr lang="en-GB" sz="1200" dirty="0"/>
              <a:t>, then at least one of the lengths will need to be more than 10. Similarly, the L shape will always have a perimeter of 40 cm. If it needs a perimeter of 36 cm, then the starting rectangle will also need to have a perimeter of 36. </a:t>
            </a:r>
            <a:endParaRPr lang="en-GB" b="0" dirty="0"/>
          </a:p>
          <a:p>
            <a:endParaRPr lang="en-GB" b="0" dirty="0"/>
          </a:p>
          <a:p>
            <a:r>
              <a:rPr lang="en-GB" b="1" dirty="0"/>
              <a:t>Suggested questioning</a:t>
            </a:r>
          </a:p>
          <a:p>
            <a:r>
              <a:rPr lang="en-GB" b="0" dirty="0"/>
              <a:t>What is the same and different each time?</a:t>
            </a:r>
          </a:p>
          <a:p>
            <a:r>
              <a:rPr lang="en-GB" b="0" dirty="0"/>
              <a:t>How can you use your previous answers to work out the area for the subsequent answers?</a:t>
            </a:r>
          </a:p>
          <a:p>
            <a:r>
              <a:rPr lang="en-GB" b="0" dirty="0"/>
              <a:t>Why do they all have the same perimeter?</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activity E follows the theme of holes from Checkpoint 13, but looks more explicitly at the relationship between a rectangle and the L shapes created by cutting a rectangle from one corner. There are two elements to assess here: area and perimeter. If students find this challenging, teachers may like to focus on just one concept at a time, and solely ask about area or perimeter.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key assessment point for perimeter is whether students understand that the perimeter of </a:t>
            </a:r>
            <a:r>
              <a:rPr lang="en-GB" i="1" dirty="0"/>
              <a:t>any</a:t>
            </a:r>
            <a:r>
              <a:rPr lang="en-GB" i="0" dirty="0"/>
              <a:t> L will be the same as the smallest rectangle that it fits into</a:t>
            </a:r>
            <a:r>
              <a:rPr lang="en-GB" dirty="0"/>
              <a:t>. Students may find it hard to visualise why all of the shapes on this page have the same perimeter – this can be made more obvious by highlighting the vertical and horizontal lines in two different colours or patterns. Dynamic explanations, where lengths physically move to align with each other, may also be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key assessment point for area is whether students understand that the area can be found efficiently by subtracting the area of the ‘cut-out rectangle’ from 100. Students may be more inclined to separate the L into two rectangles and then add, and so may need this more efficient method to be suggested. Some students may notice that four of the five L shapes involve a length of four, and that they can use their previous answers to calculate subsequent ones. For example, the L shape in part a has a 4 </a:t>
            </a:r>
            <a:r>
              <a:rPr lang="en-GB" sz="1200" dirty="0"/>
              <a:t>× 4 rectangle cut out, but</a:t>
            </a:r>
            <a:r>
              <a:rPr lang="en-GB" dirty="0"/>
              <a:t> first L shape in part b has a 6 </a:t>
            </a:r>
            <a:r>
              <a:rPr lang="en-GB" sz="1200" dirty="0"/>
              <a:t>× 4 rectangle cut out – so a further 2 × 4 needs to be subtracted from their answer to part a.</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45</a:t>
            </a:fld>
            <a:endParaRPr lang="en-GB"/>
          </a:p>
        </p:txBody>
      </p:sp>
    </p:spTree>
    <p:extLst>
      <p:ext uri="{BB962C8B-B14F-4D97-AF65-F5344CB8AC3E}">
        <p14:creationId xmlns:p14="http://schemas.microsoft.com/office/powerpoint/2010/main" val="573262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1 (green) is a scalene triangle; 2 (purple) is an isosceles triangle; 3 (yellow) is an equilateral triangle; 4 (blue) is an isosceles trapezium.</a:t>
            </a:r>
          </a:p>
          <a:p>
            <a:r>
              <a:rPr lang="en-GB" b="0" dirty="0"/>
              <a:t>b) There are multiple combinations of integers that would work for shapes 1, 2 and 4 – explore with students which ones are physically possible. For example, for scalene triangle 1, students could suggest 10, 40 and 50 but this would not be possible, whereas 25, 35 and 45 would. For isosceles triangle 2, 60, 20 and 20 would be an impossible combination, but 20, 40 and 40 would work. For isosceles trapezium 4, 60, 10, 10 and 20 would not be possible, but 40, 15, 15 and 30 would be. An equilateral triangle is not possible with integer lengths as 100 is not a multiple of 3.</a:t>
            </a:r>
          </a:p>
          <a:p>
            <a:r>
              <a:rPr lang="en-GB" b="0" dirty="0"/>
              <a:t>c) There would now be an infinite number of possible solutions for shapes 1, 2 and 4. The equilateral triangle is now possible, with lengths of 33⅓ m.</a:t>
            </a:r>
          </a:p>
          <a:p>
            <a:endParaRPr lang="en-GB" b="0" dirty="0"/>
          </a:p>
          <a:p>
            <a:r>
              <a:rPr lang="en-GB" b="0" dirty="0"/>
              <a:t>? For triangle 1, the two shorter sides must add up to be longer than the longest side. For triangle 2, the two identical sides must add up to be longer than the third side. There is only one solution for triangle 3 (given above). For trapezium 4, the two equal sides and shortest sides must add up to be longer than the longest side.</a:t>
            </a:r>
          </a:p>
          <a:p>
            <a:endParaRPr lang="en-GB" b="0" dirty="0"/>
          </a:p>
          <a:p>
            <a:r>
              <a:rPr lang="en-GB" b="1" dirty="0"/>
              <a:t>Suggested questioning</a:t>
            </a:r>
          </a:p>
          <a:p>
            <a:r>
              <a:rPr lang="en-GB" b="0" dirty="0"/>
              <a:t>What is the same and different about, for example, shapes 2 and 3? Or 2 and 4?</a:t>
            </a:r>
          </a:p>
          <a:p>
            <a:r>
              <a:rPr lang="en-GB" b="0" dirty="0"/>
              <a:t>What does ‘integer’ mean? Why does this mean one of the shapes is not possible?</a:t>
            </a:r>
          </a:p>
          <a:p>
            <a:r>
              <a:rPr lang="en-GB" b="0" dirty="0"/>
              <a:t>Will every combination of numbers that add to 100 work? Why or why not?</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F offers another context to explore perimeter and properties of shapes. Students may not have experienced the dash notation for sides of equal length before, and so part a has been included so that teachers can establish the properties of each of the shapes given and check understanding of terms such as ‘isosceles’. At its most simple, part b activity explores if students understand perimeter as the total of each side length, and can suggest some potential values based on shapes’ properties. If students are ready and it is appropriate, teachers can support them to think more deeply about whether their suggested lengths are physically possible for each shape. If students find this activity challenging, removing the trapezium would allow students to focus solely on combinations of three numbers and what properties would make these combinations possible. </a:t>
            </a:r>
          </a:p>
          <a:p>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46</a:t>
            </a:fld>
            <a:endParaRPr lang="en-GB"/>
          </a:p>
        </p:txBody>
      </p:sp>
    </p:spTree>
    <p:extLst>
      <p:ext uri="{BB962C8B-B14F-4D97-AF65-F5344CB8AC3E}">
        <p14:creationId xmlns:p14="http://schemas.microsoft.com/office/powerpoint/2010/main" val="3121625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further thinking question will appear separately so you can choose the pace at which to work with your class. </a:t>
            </a:r>
            <a:endParaRPr lang="en-GB" b="1" dirty="0"/>
          </a:p>
          <a:p>
            <a:endParaRPr lang="en-GB" b="1" dirty="0"/>
          </a:p>
          <a:p>
            <a:r>
              <a:rPr lang="en-GB" b="1" dirty="0"/>
              <a:t>Answers</a:t>
            </a:r>
          </a:p>
          <a:p>
            <a:r>
              <a:rPr lang="en-GB" b="0" dirty="0"/>
              <a:t>ABCD (green): 18 units</a:t>
            </a:r>
          </a:p>
          <a:p>
            <a:r>
              <a:rPr lang="en-GB" b="0" dirty="0"/>
              <a:t>EFGH (blue): 18 units</a:t>
            </a:r>
          </a:p>
          <a:p>
            <a:r>
              <a:rPr lang="en-GB" b="0" dirty="0"/>
              <a:t>IJKL (orange): 20 units</a:t>
            </a:r>
          </a:p>
          <a:p>
            <a:endParaRPr lang="en-GB" b="0" dirty="0"/>
          </a:p>
          <a:p>
            <a:r>
              <a:rPr lang="en-GB" b="0" dirty="0"/>
              <a:t>? Any set of four coordinate where the difference between pairs of </a:t>
            </a:r>
            <a:r>
              <a:rPr lang="en-GB" b="0" i="1" dirty="0"/>
              <a:t>x</a:t>
            </a:r>
            <a:r>
              <a:rPr lang="en-GB" b="0" dirty="0"/>
              <a:t>-values, and the difference between pairs of </a:t>
            </a:r>
            <a:r>
              <a:rPr lang="en-GB" b="0" i="1" dirty="0"/>
              <a:t>y</a:t>
            </a:r>
            <a:r>
              <a:rPr lang="en-GB" b="0" dirty="0"/>
              <a:t>-values, sums to 12, and there is a coordinate in each quadrant. For example: (3, 3), (-5, 3), (-5, -1) and (3, -1).</a:t>
            </a:r>
          </a:p>
          <a:p>
            <a:endParaRPr lang="en-GB" b="0" dirty="0"/>
          </a:p>
          <a:p>
            <a:r>
              <a:rPr lang="en-GB" b="1" dirty="0"/>
              <a:t>Suggested questioning</a:t>
            </a:r>
          </a:p>
          <a:p>
            <a:r>
              <a:rPr lang="en-GB" b="0" dirty="0"/>
              <a:t>Which looks like the longest perimeter? Why?</a:t>
            </a:r>
          </a:p>
          <a:p>
            <a:r>
              <a:rPr lang="en-GB" b="0" dirty="0"/>
              <a:t>How would you work out each length? </a:t>
            </a:r>
          </a:p>
          <a:p>
            <a:r>
              <a:rPr lang="en-GB" b="0" dirty="0"/>
              <a:t>Where you have negative coordinates, what is your strategy?</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activity G uses the context of coordinates as a further opportunity to explore perimeter. Depending on the order of your scheme of work, the assessment focus might shift to emphasise either the coordinates or the perimeter aspects more heavily. </a:t>
            </a:r>
          </a:p>
          <a:p>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47</a:t>
            </a:fld>
            <a:endParaRPr lang="en-GB"/>
          </a:p>
        </p:txBody>
      </p:sp>
    </p:spTree>
    <p:extLst>
      <p:ext uri="{BB962C8B-B14F-4D97-AF65-F5344CB8AC3E}">
        <p14:creationId xmlns:p14="http://schemas.microsoft.com/office/powerpoint/2010/main" val="1097783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Shapes can have the same area but different perimeter. The first is a square of length 1 km. The second is a rectangle of lengths 2 km and 0.5 km. The third is a rectangle of lengths 4 km and 0.25 km.</a:t>
            </a:r>
          </a:p>
          <a:p>
            <a:r>
              <a:rPr lang="en-GB" b="0" dirty="0"/>
              <a:t>b) Students could argue for all three fields, as there is the same area for the horse to graze and run around. However, if Jen needs to walk to get to her horse from within the field, she would have shorter potential distances to walk in the first field as it has shorter sides.</a:t>
            </a:r>
          </a:p>
          <a:p>
            <a:r>
              <a:rPr lang="en-GB" b="0" dirty="0"/>
              <a:t>c) The third field is the most sensible as it is ‘long and thin’, although the second field would be adequately long for smaller planes. Students may be interested to know that the longest active runway in the UK is Heathrow, at 3.9 km × 0.05 km.</a:t>
            </a:r>
          </a:p>
          <a:p>
            <a:endParaRPr lang="en-GB" b="0" dirty="0"/>
          </a:p>
          <a:p>
            <a:r>
              <a:rPr lang="en-GB" b="0" dirty="0"/>
              <a:t>? Students will need to calculate the perimeter from pairs of values with a product of 1. Students may further explore the doubling/halving pattern that has been established here (e.g. lengths of 8 and 0.125 would create a perimeter of 16.25). </a:t>
            </a:r>
          </a:p>
          <a:p>
            <a:endParaRPr lang="en-GB" b="0" dirty="0"/>
          </a:p>
          <a:p>
            <a:r>
              <a:rPr lang="en-GB" b="1" dirty="0"/>
              <a:t>Suggested questioning</a:t>
            </a:r>
          </a:p>
          <a:p>
            <a:r>
              <a:rPr lang="en-GB" b="0" dirty="0"/>
              <a:t>What is the same? What is different?</a:t>
            </a:r>
          </a:p>
          <a:p>
            <a:r>
              <a:rPr lang="en-GB" b="0" dirty="0"/>
              <a:t>How is it possible to have the same area but different perimeters?</a:t>
            </a:r>
          </a:p>
          <a:p>
            <a:r>
              <a:rPr lang="en-GB" b="0" dirty="0"/>
              <a:t>How would this question be different if the fields were not rectangular?</a:t>
            </a:r>
          </a:p>
          <a:p>
            <a:r>
              <a:rPr lang="en-GB" b="0" dirty="0"/>
              <a:t>Why is a square also a rectangle?</a:t>
            </a:r>
          </a:p>
          <a:p>
            <a:r>
              <a:rPr lang="en-GB" b="0" dirty="0"/>
              <a:t>Why might you not want a really long field for a horse?</a:t>
            </a:r>
          </a:p>
          <a:p>
            <a:r>
              <a:rPr lang="en-GB" b="0" dirty="0"/>
              <a:t>Why might you not want a really short field for an aeroplane?</a:t>
            </a:r>
          </a:p>
          <a:p>
            <a:endParaRPr lang="en-GB" b="0"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 H uses a similar premise to Checkpoint 8 to explore students’ understanding of the relationship between perimeter and area in rectangles. Sketching the fields may support students to visualise the situation, particularly as one length has been doubled and the other halved each time. If students are really struggling to suggest values for the lengths, then giving one length each time may help. Teachers should also think about students’ varying experiences of these contexts, and whether they have enough understanding to consider what might be important for a horse or runway. We have deliberately included two quite different examples to broaden students’ experiences of contexts for area. Teachers should use questioning to support students to understand the situations described, and might like to supplement these contexts with others – both familiar and unfamiliar to their students.</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48</a:t>
            </a:fld>
            <a:endParaRPr lang="en-GB"/>
          </a:p>
        </p:txBody>
      </p:sp>
    </p:spTree>
    <p:extLst>
      <p:ext uri="{BB962C8B-B14F-4D97-AF65-F5344CB8AC3E}">
        <p14:creationId xmlns:p14="http://schemas.microsoft.com/office/powerpoint/2010/main" val="1114187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Printable copies of the images in this task are available in ‘Printable resources’, slide 58. An animated version of the solution is available on slide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The answers for this activity are given as animations on </a:t>
            </a:r>
            <a:r>
              <a:rPr lang="en-GB" b="0"/>
              <a:t>the next slide.</a:t>
            </a:r>
            <a:endParaRPr lang="en-GB" b="0" dirty="0"/>
          </a:p>
          <a:p>
            <a:endParaRPr lang="en-GB" b="0" dirty="0"/>
          </a:p>
          <a:p>
            <a:r>
              <a:rPr lang="en-GB" b="1" dirty="0"/>
              <a:t>Suggested questioning</a:t>
            </a:r>
          </a:p>
          <a:p>
            <a:r>
              <a:rPr lang="en-GB" b="0" dirty="0"/>
              <a:t>Which side do you most naturally ‘see’ as the base?</a:t>
            </a:r>
          </a:p>
          <a:p>
            <a:r>
              <a:rPr lang="en-GB" b="0" dirty="0"/>
              <a:t>Could any side be the base?</a:t>
            </a:r>
          </a:p>
          <a:p>
            <a:r>
              <a:rPr lang="en-GB" b="0" dirty="0"/>
              <a:t>How do you know the height is perpendicular?</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activity I supports understanding of the area of a triangle. At Key Stage 2, students will have had  experience of calculating the area of triangles, but this may have been with the support of a formula or grid. Students are also likely to have mainly experienced examples where the base and its related perpendicular height are relatively obvious. This activity might be used as a further assessment of students’ understanding of the information needed to find the area of a triangle, or as a next step to support teaching of area at Key Stage 3. The area of a triangle is deliberately not referenced here in order to ensure students’ focus is on their definitions of base and perpendicular height. </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49</a:t>
            </a:fld>
            <a:endParaRPr lang="en-GB"/>
          </a:p>
        </p:txBody>
      </p:sp>
    </p:spTree>
    <p:extLst>
      <p:ext uri="{BB962C8B-B14F-4D97-AF65-F5344CB8AC3E}">
        <p14:creationId xmlns:p14="http://schemas.microsoft.com/office/powerpoint/2010/main" val="2225524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an animated version of additional activity I, showing the approximate perpendicular height where each side is taken to be the base. For simplicity, triangle 2 only has two solutions shown as the base and height are interchangeable when the two perpendicular sides are used.</a:t>
            </a:r>
          </a:p>
        </p:txBody>
      </p:sp>
      <p:sp>
        <p:nvSpPr>
          <p:cNvPr id="4" name="Slide Number Placeholder 3"/>
          <p:cNvSpPr>
            <a:spLocks noGrp="1"/>
          </p:cNvSpPr>
          <p:nvPr>
            <p:ph type="sldNum" sz="quarter" idx="5"/>
          </p:nvPr>
        </p:nvSpPr>
        <p:spPr/>
        <p:txBody>
          <a:bodyPr/>
          <a:lstStyle/>
          <a:p>
            <a:fld id="{95CC6D43-B330-470E-9514-C837501A6F5A}" type="slidenum">
              <a:rPr lang="en-GB" smtClean="0"/>
              <a:t>50</a:t>
            </a:fld>
            <a:endParaRPr lang="en-GB"/>
          </a:p>
        </p:txBody>
      </p:sp>
    </p:spTree>
    <p:extLst>
      <p:ext uri="{BB962C8B-B14F-4D97-AF65-F5344CB8AC3E}">
        <p14:creationId xmlns:p14="http://schemas.microsoft.com/office/powerpoint/2010/main" val="2615109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top vertex of the triangle is animated to move left and right along the top line segment. Each question will also appear separately so you can choose the pace at which to work with your class. </a:t>
            </a:r>
            <a:endParaRPr lang="en-GB" b="1" dirty="0"/>
          </a:p>
          <a:p>
            <a:endParaRPr lang="en-GB" b="1" dirty="0"/>
          </a:p>
          <a:p>
            <a:r>
              <a:rPr lang="en-GB" b="1" dirty="0"/>
              <a:t>Answers</a:t>
            </a:r>
          </a:p>
          <a:p>
            <a:r>
              <a:rPr lang="en-GB" b="0" dirty="0"/>
              <a:t>a) The perimeter is the longest when the two non-horizontal sides are longest, i.e. when the top point is on the far left of the slide. It is the shortest when the top point is directly above the middle of the base, i.e. when the triangle is isosceles.</a:t>
            </a:r>
          </a:p>
          <a:p>
            <a:r>
              <a:rPr lang="en-GB" b="0" dirty="0"/>
              <a:t>b) The base and height are fixed and therefore the area is </a:t>
            </a:r>
            <a:r>
              <a:rPr lang="en-GB" b="1" dirty="0"/>
              <a:t>the same</a:t>
            </a:r>
            <a:r>
              <a:rPr lang="en-GB" b="0" dirty="0"/>
              <a:t> throughout.</a:t>
            </a:r>
          </a:p>
          <a:p>
            <a:endParaRPr lang="en-GB" b="0" dirty="0"/>
          </a:p>
          <a:p>
            <a:r>
              <a:rPr lang="en-GB" b="0" dirty="0"/>
              <a:t>? In this case, the area would change as the base was no longer constant – it would be at its greatest if the bottom left point moved to the far left of the slide. The area would be smallest when the base was as small as possible, so the bottom points are as close together as possible.</a:t>
            </a:r>
          </a:p>
          <a:p>
            <a:r>
              <a:rPr lang="en-GB" b="0" dirty="0"/>
              <a:t>The perimeter would be longest when the bottom left point was move to the far left of the slide. It would be shortest when the base was as small as possible, so the bottom points are as close together as possible.</a:t>
            </a:r>
          </a:p>
          <a:p>
            <a:endParaRPr lang="en-GB" b="0" dirty="0"/>
          </a:p>
          <a:p>
            <a:r>
              <a:rPr lang="en-GB" b="1" dirty="0"/>
              <a:t>Suggested questioning</a:t>
            </a:r>
          </a:p>
          <a:p>
            <a:r>
              <a:rPr lang="en-GB" b="0" dirty="0"/>
              <a:t>What</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a:t>
            </a:r>
          </a:p>
          <a:p>
            <a:endParaRPr lang="en-GB" i="1" dirty="0"/>
          </a:p>
        </p:txBody>
      </p:sp>
      <p:sp>
        <p:nvSpPr>
          <p:cNvPr id="4" name="Slide Number Placeholder 3"/>
          <p:cNvSpPr>
            <a:spLocks noGrp="1"/>
          </p:cNvSpPr>
          <p:nvPr>
            <p:ph type="sldNum" sz="quarter" idx="5"/>
          </p:nvPr>
        </p:nvSpPr>
        <p:spPr/>
        <p:txBody>
          <a:bodyPr/>
          <a:lstStyle/>
          <a:p>
            <a:fld id="{95CC6D43-B330-470E-9514-C837501A6F5A}" type="slidenum">
              <a:rPr lang="en-GB" smtClean="0"/>
              <a:t>51</a:t>
            </a:fld>
            <a:endParaRPr lang="en-GB"/>
          </a:p>
        </p:txBody>
      </p:sp>
    </p:spTree>
    <p:extLst>
      <p:ext uri="{BB962C8B-B14F-4D97-AF65-F5344CB8AC3E}">
        <p14:creationId xmlns:p14="http://schemas.microsoft.com/office/powerpoint/2010/main" val="747143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See slide 51 for explanation.</a:t>
            </a:r>
          </a:p>
        </p:txBody>
      </p:sp>
      <p:sp>
        <p:nvSpPr>
          <p:cNvPr id="4" name="Slide Number Placeholder 3"/>
          <p:cNvSpPr>
            <a:spLocks noGrp="1"/>
          </p:cNvSpPr>
          <p:nvPr>
            <p:ph type="sldNum" sz="quarter" idx="5"/>
          </p:nvPr>
        </p:nvSpPr>
        <p:spPr/>
        <p:txBody>
          <a:bodyPr/>
          <a:lstStyle/>
          <a:p>
            <a:fld id="{95CC6D43-B330-470E-9514-C837501A6F5A}" type="slidenum">
              <a:rPr lang="en-GB" smtClean="0"/>
              <a:t>53</a:t>
            </a:fld>
            <a:endParaRPr lang="en-GB"/>
          </a:p>
        </p:txBody>
      </p:sp>
    </p:spTree>
    <p:extLst>
      <p:ext uri="{BB962C8B-B14F-4D97-AF65-F5344CB8AC3E}">
        <p14:creationId xmlns:p14="http://schemas.microsoft.com/office/powerpoint/2010/main" val="378649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95CC6D43-B330-470E-9514-C837501A6F5A}" type="slidenum">
              <a:rPr lang="en-GB" smtClean="0"/>
              <a:t>5</a:t>
            </a:fld>
            <a:endParaRPr lang="en-GB"/>
          </a:p>
        </p:txBody>
      </p:sp>
    </p:spTree>
    <p:extLst>
      <p:ext uri="{BB962C8B-B14F-4D97-AF65-F5344CB8AC3E}">
        <p14:creationId xmlns:p14="http://schemas.microsoft.com/office/powerpoint/2010/main" val="3146246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a blank printable version of the solution to Checkpoint 5; the previous slide features the blank shapes. You may wish to print them back-to-back so that students can see the ‘reveal’ of the 60 square tiles more easily.</a:t>
            </a:r>
          </a:p>
        </p:txBody>
      </p:sp>
      <p:sp>
        <p:nvSpPr>
          <p:cNvPr id="4" name="Slide Number Placeholder 3"/>
          <p:cNvSpPr>
            <a:spLocks noGrp="1"/>
          </p:cNvSpPr>
          <p:nvPr>
            <p:ph type="sldNum" sz="quarter" idx="5"/>
          </p:nvPr>
        </p:nvSpPr>
        <p:spPr/>
        <p:txBody>
          <a:bodyPr/>
          <a:lstStyle/>
          <a:p>
            <a:fld id="{95CC6D43-B330-470E-9514-C837501A6F5A}" type="slidenum">
              <a:rPr lang="en-GB" smtClean="0"/>
              <a:t>54</a:t>
            </a:fld>
            <a:endParaRPr lang="en-GB"/>
          </a:p>
        </p:txBody>
      </p:sp>
    </p:spTree>
    <p:extLst>
      <p:ext uri="{BB962C8B-B14F-4D97-AF65-F5344CB8AC3E}">
        <p14:creationId xmlns:p14="http://schemas.microsoft.com/office/powerpoint/2010/main" val="1825644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printable resource could be used with Checkpoint 6 (two per page).</a:t>
            </a:r>
          </a:p>
        </p:txBody>
      </p:sp>
      <p:sp>
        <p:nvSpPr>
          <p:cNvPr id="4" name="Slide Number Placeholder 3"/>
          <p:cNvSpPr>
            <a:spLocks noGrp="1"/>
          </p:cNvSpPr>
          <p:nvPr>
            <p:ph type="sldNum" sz="quarter" idx="5"/>
          </p:nvPr>
        </p:nvSpPr>
        <p:spPr/>
        <p:txBody>
          <a:bodyPr/>
          <a:lstStyle/>
          <a:p>
            <a:fld id="{95CC6D43-B330-470E-9514-C837501A6F5A}" type="slidenum">
              <a:rPr lang="en-GB" smtClean="0"/>
              <a:t>55</a:t>
            </a:fld>
            <a:endParaRPr lang="en-GB"/>
          </a:p>
        </p:txBody>
      </p:sp>
    </p:spTree>
    <p:extLst>
      <p:ext uri="{BB962C8B-B14F-4D97-AF65-F5344CB8AC3E}">
        <p14:creationId xmlns:p14="http://schemas.microsoft.com/office/powerpoint/2010/main" val="350915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printable resource could be used with Checkpoint 7 (two per page).</a:t>
            </a:r>
          </a:p>
        </p:txBody>
      </p:sp>
      <p:sp>
        <p:nvSpPr>
          <p:cNvPr id="4" name="Slide Number Placeholder 3"/>
          <p:cNvSpPr>
            <a:spLocks noGrp="1"/>
          </p:cNvSpPr>
          <p:nvPr>
            <p:ph type="sldNum" sz="quarter" idx="5"/>
          </p:nvPr>
        </p:nvSpPr>
        <p:spPr/>
        <p:txBody>
          <a:bodyPr/>
          <a:lstStyle/>
          <a:p>
            <a:fld id="{95CC6D43-B330-470E-9514-C837501A6F5A}" type="slidenum">
              <a:rPr lang="en-GB" smtClean="0"/>
              <a:t>56</a:t>
            </a:fld>
            <a:endParaRPr lang="en-GB"/>
          </a:p>
        </p:txBody>
      </p:sp>
    </p:spTree>
    <p:extLst>
      <p:ext uri="{BB962C8B-B14F-4D97-AF65-F5344CB8AC3E}">
        <p14:creationId xmlns:p14="http://schemas.microsoft.com/office/powerpoint/2010/main" val="29353172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printable resource could be used with Checkpoint 11 (four per page).</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57</a:t>
            </a:fld>
            <a:endParaRPr lang="en-GB"/>
          </a:p>
        </p:txBody>
      </p:sp>
    </p:spTree>
    <p:extLst>
      <p:ext uri="{BB962C8B-B14F-4D97-AF65-F5344CB8AC3E}">
        <p14:creationId xmlns:p14="http://schemas.microsoft.com/office/powerpoint/2010/main" val="4032432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printable resource could be used with Checkpoint 12.</a:t>
            </a:r>
          </a:p>
        </p:txBody>
      </p:sp>
      <p:sp>
        <p:nvSpPr>
          <p:cNvPr id="4" name="Slide Number Placeholder 3"/>
          <p:cNvSpPr>
            <a:spLocks noGrp="1"/>
          </p:cNvSpPr>
          <p:nvPr>
            <p:ph type="sldNum" sz="quarter" idx="5"/>
          </p:nvPr>
        </p:nvSpPr>
        <p:spPr/>
        <p:txBody>
          <a:bodyPr/>
          <a:lstStyle/>
          <a:p>
            <a:fld id="{95CC6D43-B330-470E-9514-C837501A6F5A}" type="slidenum">
              <a:rPr lang="en-GB" smtClean="0"/>
              <a:t>58</a:t>
            </a:fld>
            <a:endParaRPr lang="en-GB"/>
          </a:p>
        </p:txBody>
      </p:sp>
    </p:spTree>
    <p:extLst>
      <p:ext uri="{BB962C8B-B14F-4D97-AF65-F5344CB8AC3E}">
        <p14:creationId xmlns:p14="http://schemas.microsoft.com/office/powerpoint/2010/main" val="3700370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printable resource could be used with Checkpoint 13 (three per page).</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59</a:t>
            </a:fld>
            <a:endParaRPr lang="en-GB"/>
          </a:p>
        </p:txBody>
      </p:sp>
    </p:spTree>
    <p:extLst>
      <p:ext uri="{BB962C8B-B14F-4D97-AF65-F5344CB8AC3E}">
        <p14:creationId xmlns:p14="http://schemas.microsoft.com/office/powerpoint/2010/main" val="1177913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printable resource could be used with Checkpoint 14.</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60</a:t>
            </a:fld>
            <a:endParaRPr lang="en-GB"/>
          </a:p>
        </p:txBody>
      </p:sp>
    </p:spTree>
    <p:extLst>
      <p:ext uri="{BB962C8B-B14F-4D97-AF65-F5344CB8AC3E}">
        <p14:creationId xmlns:p14="http://schemas.microsoft.com/office/powerpoint/2010/main" val="17438789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printable resource could be used with additional activity I (two per page)</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61</a:t>
            </a:fld>
            <a:endParaRPr lang="en-GB"/>
          </a:p>
        </p:txBody>
      </p:sp>
    </p:spTree>
    <p:extLst>
      <p:ext uri="{BB962C8B-B14F-4D97-AF65-F5344CB8AC3E}">
        <p14:creationId xmlns:p14="http://schemas.microsoft.com/office/powerpoint/2010/main" val="3383712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a:t>
            </a:fld>
            <a:endParaRPr lang="en-GB"/>
          </a:p>
        </p:txBody>
      </p:sp>
    </p:spTree>
    <p:extLst>
      <p:ext uri="{BB962C8B-B14F-4D97-AF65-F5344CB8AC3E}">
        <p14:creationId xmlns:p14="http://schemas.microsoft.com/office/powerpoint/2010/main" val="193766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This slide is animated</a:t>
            </a:r>
            <a:r>
              <a:rPr lang="en-GB" b="0" dirty="0"/>
              <a:t>. Each question will appear separately</a:t>
            </a:r>
            <a:r>
              <a:rPr lang="en-GB" dirty="0"/>
              <a:t> </a:t>
            </a:r>
            <a:r>
              <a:rPr lang="en-GB" b="0" dirty="0"/>
              <a:t>so you can choose the pace at which to work with your class.</a:t>
            </a:r>
            <a:r>
              <a:rPr lang="en-GB" dirty="0"/>
              <a:t> In ‘present’ mode, a square grid will also appear for part b.</a:t>
            </a:r>
            <a:endParaRPr lang="en-GB" b="1" dirty="0"/>
          </a:p>
          <a:p>
            <a:endParaRPr lang="en-GB" b="1" dirty="0"/>
          </a:p>
          <a:p>
            <a:r>
              <a:rPr lang="en-GB" b="1" dirty="0"/>
              <a:t>Answers</a:t>
            </a:r>
            <a:endParaRPr lang="en-GB" b="1" dirty="0">
              <a:cs typeface="Calibri"/>
            </a:endParaRPr>
          </a:p>
          <a:p>
            <a:r>
              <a:rPr lang="en-GB" dirty="0"/>
              <a:t>a) There is no single correct answer as it will depend on the students' criteria for 'biggest’. The task is designed to be open so that students can suggest their own ideas. If they suggest area and perimeter as measures (or you choose to prompt them to) then:</a:t>
            </a:r>
          </a:p>
          <a:p>
            <a:r>
              <a:rPr lang="en-GB" dirty="0"/>
              <a:t>Area: all</a:t>
            </a:r>
            <a:r>
              <a:rPr lang="en-GB" b="0" dirty="0"/>
              <a:t> of the shapes have the same area (five square units). </a:t>
            </a:r>
          </a:p>
          <a:p>
            <a:r>
              <a:rPr lang="en-GB" b="0" dirty="0"/>
              <a:t>Perimeter (left to right from top left and then bottom left): blue 12 units; purple 10 units; pink 12 units; red 12 units; grey 12 units; green 12 units; orange 12 units.</a:t>
            </a:r>
            <a:endParaRPr lang="en-GB" b="0" dirty="0">
              <a:cs typeface="Calibri"/>
            </a:endParaRPr>
          </a:p>
          <a:p>
            <a:r>
              <a:rPr lang="en-GB" b="0" dirty="0"/>
              <a:t>b) The grid may make it easier for students to identify the areas and perimeters listed in the answer to part a.</a:t>
            </a:r>
            <a:r>
              <a:rPr lang="en-GB" dirty="0"/>
              <a:t> </a:t>
            </a:r>
            <a:endParaRPr lang="en-GB" b="0" dirty="0">
              <a:cs typeface="Calibri"/>
            </a:endParaRPr>
          </a:p>
          <a:p>
            <a:r>
              <a:rPr lang="en-GB" b="0" dirty="0"/>
              <a:t>c) This is designed as an open-ended question, so students can make their own comparisons and suggest their own justifications. </a:t>
            </a:r>
            <a:r>
              <a:rPr lang="en-GB" dirty="0"/>
              <a:t>An example response might be that the orange rectangle in the bottom right position is bigger because it's the tallest, but it's the same because it has the same area as all of the other shapes, and the same perimeter as most of them. </a:t>
            </a:r>
            <a:r>
              <a:rPr lang="en-GB" b="0" dirty="0"/>
              <a:t>As with part a, students may or may not automatically link to area and perimeter. It is for teachers’ own judgment whether to prompt them.</a:t>
            </a:r>
            <a:r>
              <a:rPr lang="en-GB" dirty="0"/>
              <a:t> </a:t>
            </a:r>
          </a:p>
          <a:p>
            <a:endParaRPr lang="en-GB" b="0" dirty="0"/>
          </a:p>
          <a:p>
            <a:r>
              <a:rPr lang="en-GB" b="0" dirty="0"/>
              <a:t>? Any arrangement of five squares into a shape. These are examples of pentominoes: seven of the twelve possible pentominoes are shown here. Examples of the twelve pentominoes are readily available online.</a:t>
            </a:r>
          </a:p>
          <a:p>
            <a:endParaRPr lang="en-GB" b="0" dirty="0"/>
          </a:p>
          <a:p>
            <a:r>
              <a:rPr lang="en-GB" b="1" dirty="0"/>
              <a:t>Suggested questioning</a:t>
            </a:r>
            <a:endParaRPr lang="en-GB" b="1" dirty="0">
              <a:cs typeface="Calibri"/>
            </a:endParaRPr>
          </a:p>
          <a:p>
            <a:r>
              <a:rPr lang="en-GB" b="0" dirty="0"/>
              <a:t>What is the same/different about ___?</a:t>
            </a:r>
            <a:endParaRPr lang="en-GB" b="0" dirty="0">
              <a:cs typeface="Calibri"/>
            </a:endParaRPr>
          </a:p>
          <a:p>
            <a:r>
              <a:rPr lang="en-GB" b="0" dirty="0"/>
              <a:t>I think __ is the biggest because ___, do you agree?</a:t>
            </a:r>
            <a:endParaRPr lang="en-GB" b="0" dirty="0">
              <a:cs typeface="Calibri"/>
            </a:endParaRPr>
          </a:p>
          <a:p>
            <a:endParaRPr lang="en-GB" b="0" dirty="0"/>
          </a:p>
          <a:p>
            <a:r>
              <a:rPr lang="en-GB" b="1" dirty="0"/>
              <a:t>Things to think about</a:t>
            </a:r>
            <a:endParaRPr lang="en-GB" b="1" dirty="0">
              <a:cs typeface="Calibri"/>
            </a:endParaRPr>
          </a:p>
          <a:p>
            <a:pPr>
              <a:defRPr/>
            </a:pPr>
            <a:r>
              <a:rPr lang="en-GB" dirty="0">
                <a:cs typeface="Calibri"/>
              </a:rPr>
              <a:t>In Checkpoint 1, the first question (“which of these shapes is the biggest?”) is intended to give a context for students to talk about what they know about measures and properties of shapes. The teacher's role in this assessment task is to listen to the ways in which students talk about these properties but, as a part of this, you may like to prompt students to expand on definitions, or to compare one property or measure with another shape</a:t>
            </a:r>
          </a:p>
        </p:txBody>
      </p:sp>
      <p:sp>
        <p:nvSpPr>
          <p:cNvPr id="4" name="Slide Number Placeholder 3"/>
          <p:cNvSpPr>
            <a:spLocks noGrp="1"/>
          </p:cNvSpPr>
          <p:nvPr>
            <p:ph type="sldNum" sz="quarter" idx="5"/>
          </p:nvPr>
        </p:nvSpPr>
        <p:spPr/>
        <p:txBody>
          <a:bodyPr/>
          <a:lstStyle/>
          <a:p>
            <a:fld id="{95CC6D43-B330-470E-9514-C837501A6F5A}" type="slidenum">
              <a:rPr lang="en-GB" smtClean="0"/>
              <a:t>8</a:t>
            </a:fld>
            <a:endParaRPr lang="en-GB"/>
          </a:p>
        </p:txBody>
      </p:sp>
    </p:spTree>
    <p:extLst>
      <p:ext uri="{BB962C8B-B14F-4D97-AF65-F5344CB8AC3E}">
        <p14:creationId xmlns:p14="http://schemas.microsoft.com/office/powerpoint/2010/main" val="1473038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a:t>
            </a:fld>
            <a:endParaRPr lang="en-GB"/>
          </a:p>
        </p:txBody>
      </p:sp>
    </p:spTree>
    <p:extLst>
      <p:ext uri="{BB962C8B-B14F-4D97-AF65-F5344CB8AC3E}">
        <p14:creationId xmlns:p14="http://schemas.microsoft.com/office/powerpoint/2010/main" val="131454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This slide is animated</a:t>
            </a:r>
            <a:r>
              <a:rPr lang="en-GB" b="0" dirty="0"/>
              <a:t>. Each question will appear separately so you can choose the pace at which to work with your class.</a:t>
            </a:r>
            <a:r>
              <a:rPr lang="en-GB" dirty="0"/>
              <a:t> An animated exploration of this problem is provided on the next slide.</a:t>
            </a:r>
            <a:endParaRPr lang="en-GB" b="1" dirty="0"/>
          </a:p>
          <a:p>
            <a:endParaRPr lang="en-GB" b="1" dirty="0"/>
          </a:p>
          <a:p>
            <a:r>
              <a:rPr lang="en-GB" b="1" dirty="0"/>
              <a:t>Answers</a:t>
            </a:r>
            <a:endParaRPr lang="en-GB" b="1" dirty="0">
              <a:cs typeface="Calibri"/>
            </a:endParaRPr>
          </a:p>
          <a:p>
            <a:r>
              <a:rPr lang="en-GB" dirty="0">
                <a:cs typeface="Calibri"/>
              </a:rPr>
              <a:t>a) A has a longer perimeter than B. The corresponding sides from the cut are the same length. B is a rectangle, so the total perimeter is just twice these two lengths, whereas the perimeter of A is the same as the original piece of paper.</a:t>
            </a:r>
          </a:p>
          <a:p>
            <a:r>
              <a:rPr lang="en-GB" dirty="0">
                <a:cs typeface="Calibri"/>
              </a:rPr>
              <a:t>b)  C and D have equal perimeters. The corresponding sides from the cut are the same length, as are the outer two sides (as they are the edges of the original rectangular paper).</a:t>
            </a:r>
          </a:p>
          <a:p>
            <a:endParaRPr lang="en-GB" dirty="0">
              <a:cs typeface="Calibri"/>
            </a:endParaRPr>
          </a:p>
          <a:p>
            <a:r>
              <a:rPr lang="en-GB" dirty="0">
                <a:cs typeface="Calibri"/>
              </a:rPr>
              <a:t>? A is the greatest, C and D are equal, B is the shortest.</a:t>
            </a:r>
            <a:endParaRPr lang="en-GB" b="0" dirty="0">
              <a:cs typeface="Calibri"/>
            </a:endParaRPr>
          </a:p>
          <a:p>
            <a:endParaRPr lang="en-GB" dirty="0"/>
          </a:p>
          <a:p>
            <a:r>
              <a:rPr lang="en-GB" b="1" dirty="0"/>
              <a:t>Suggested questioning</a:t>
            </a:r>
            <a:endParaRPr lang="en-GB" b="1" dirty="0">
              <a:cs typeface="Calibri"/>
            </a:endParaRPr>
          </a:p>
          <a:p>
            <a:r>
              <a:rPr lang="en-GB" dirty="0"/>
              <a:t>(How) would</a:t>
            </a:r>
            <a:r>
              <a:rPr lang="en-GB" b="0" dirty="0"/>
              <a:t> your answer change if the cut was in a different place?</a:t>
            </a:r>
            <a:endParaRPr lang="en-GB" b="0" dirty="0">
              <a:cs typeface="Calibri"/>
            </a:endParaRPr>
          </a:p>
          <a:p>
            <a:r>
              <a:rPr lang="en-GB" dirty="0">
                <a:cs typeface="Calibri"/>
              </a:rPr>
              <a:t>Which of the four pieces will always have the same perimeter, no matter where the cut is made?</a:t>
            </a:r>
          </a:p>
          <a:p>
            <a:r>
              <a:rPr lang="en-GB" dirty="0">
                <a:cs typeface="Calibri"/>
              </a:rPr>
              <a:t>How does the perimeter of A compare to the perimeter of the sheet before it was cut in two? Explain how you know.</a:t>
            </a:r>
          </a:p>
          <a:p>
            <a:r>
              <a:rPr lang="en-GB" dirty="0">
                <a:cs typeface="Calibri"/>
              </a:rPr>
              <a:t>Will any cut that goes corner to corner result in two pieces of paper with equal perimeter?</a:t>
            </a:r>
          </a:p>
          <a:p>
            <a:endParaRPr lang="en-GB" b="1" dirty="0"/>
          </a:p>
          <a:p>
            <a:r>
              <a:rPr lang="en-GB" b="1" dirty="0"/>
              <a:t>Things to think about</a:t>
            </a:r>
            <a:endParaRPr lang="en-GB" b="1" dirty="0">
              <a:cs typeface="Calibri"/>
            </a:endParaRPr>
          </a:p>
          <a:p>
            <a:pPr>
              <a:defRPr/>
            </a:pPr>
            <a:r>
              <a:rPr lang="en-GB" dirty="0">
                <a:cs typeface="Calibri"/>
              </a:rPr>
              <a:t>Checkpoint 2 may provide a real source of debate in the classroom – support this by modelling the cuts ‘live’ or giving students paper to cut themselves. The task specifies that the strips are cut to the same depth, but you might like to consider what relationships must be true, even if the strips are cut to different depths. What are the conditions for the perimeter of B to be greater than that of C and D?</a:t>
            </a:r>
          </a:p>
          <a:p>
            <a:endParaRPr lang="en-US" dirty="0"/>
          </a:p>
        </p:txBody>
      </p:sp>
      <p:sp>
        <p:nvSpPr>
          <p:cNvPr id="4" name="Slide Number Placeholder 3"/>
          <p:cNvSpPr>
            <a:spLocks noGrp="1"/>
          </p:cNvSpPr>
          <p:nvPr>
            <p:ph type="sldNum" sz="quarter" idx="5"/>
          </p:nvPr>
        </p:nvSpPr>
        <p:spPr/>
        <p:txBody>
          <a:bodyPr/>
          <a:lstStyle/>
          <a:p>
            <a:fld id="{95CC6D43-B330-470E-9514-C837501A6F5A}" type="slidenum">
              <a:rPr lang="en-GB" smtClean="0"/>
              <a:t>10</a:t>
            </a:fld>
            <a:endParaRPr lang="en-GB"/>
          </a:p>
        </p:txBody>
      </p:sp>
    </p:spTree>
    <p:extLst>
      <p:ext uri="{BB962C8B-B14F-4D97-AF65-F5344CB8AC3E}">
        <p14:creationId xmlns:p14="http://schemas.microsoft.com/office/powerpoint/2010/main" val="588793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2129DB-7CCB-4DFF-A799-E554B533013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1" y="476673"/>
            <a:ext cx="6049764" cy="648071"/>
          </a:xfrm>
        </p:spPr>
        <p:txBody>
          <a:bodyPr anchor="t"/>
          <a:lstStyle>
            <a:lvl1pPr>
              <a:defRPr>
                <a:solidFill>
                  <a:schemeClr val="bg1"/>
                </a:solidFill>
                <a:latin typeface="Century Gothic" panose="020B0502020202020204" pitchFamily="34" charset="0"/>
                <a:cs typeface="Arial" panose="020B0604020202020204" pitchFamily="34" charset="0"/>
              </a:defRPr>
            </a:lvl1pPr>
          </a:lstStyle>
          <a:p>
            <a:pPr lvl="0"/>
            <a:r>
              <a:rPr lang="en-GB" noProof="0"/>
              <a:t>Click to edit Master title style</a:t>
            </a:r>
          </a:p>
        </p:txBody>
      </p:sp>
      <p:sp>
        <p:nvSpPr>
          <p:cNvPr id="44037" name="Rectangle 5"/>
          <p:cNvSpPr>
            <a:spLocks noGrp="1" noChangeArrowheads="1"/>
          </p:cNvSpPr>
          <p:nvPr>
            <p:ph type="subTitle" idx="1"/>
          </p:nvPr>
        </p:nvSpPr>
        <p:spPr>
          <a:xfrm>
            <a:off x="609602" y="1268758"/>
            <a:ext cx="6062463" cy="115213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GB" noProof="0"/>
              <a:t>Click to edit Master subtitle style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a:defRPr/>
            </a:pPr>
            <a:endParaRPr lang="en-GB"/>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a:p>
        </p:txBody>
      </p:sp>
    </p:spTree>
    <p:extLst>
      <p:ext uri="{BB962C8B-B14F-4D97-AF65-F5344CB8AC3E}">
        <p14:creationId xmlns:p14="http://schemas.microsoft.com/office/powerpoint/2010/main" val="27961841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1556792"/>
            <a:ext cx="10972800" cy="3888432"/>
          </a:xfrm>
        </p:spPr>
        <p:txBody>
          <a:bodyPr>
            <a:normAutofit/>
          </a:bodyPr>
          <a:lstStyle>
            <a:lvl1pPr marL="342900" indent="-342900">
              <a:buFont typeface="Arial" panose="020B0604020202020204" pitchFamily="34" charset="0"/>
              <a:buChar char="•"/>
              <a:defRPr sz="2400">
                <a:solidFill>
                  <a:srgbClr val="585858"/>
                </a:solidFill>
                <a:latin typeface="Arial" panose="020B0604020202020204" pitchFamily="34" charset="0"/>
                <a:cs typeface="Arial" panose="020B0604020202020204" pitchFamily="34" charset="0"/>
              </a:defRPr>
            </a:lvl1pPr>
            <a:lvl2pPr marL="742950" indent="-285750">
              <a:buClr>
                <a:srgbClr val="585858"/>
              </a:buClr>
              <a:buFont typeface="Arial" panose="020B0604020202020204" pitchFamily="34" charset="0"/>
              <a:buChar char="•"/>
              <a:defRPr sz="2000">
                <a:solidFill>
                  <a:srgbClr val="585858"/>
                </a:solidFill>
                <a:latin typeface="Arial" panose="020B0604020202020204" pitchFamily="34" charset="0"/>
                <a:cs typeface="Arial" panose="020B0604020202020204" pitchFamily="34" charset="0"/>
              </a:defRPr>
            </a:lvl2pPr>
            <a:lvl3pPr marL="1143000" indent="-228600">
              <a:buClr>
                <a:srgbClr val="585858"/>
              </a:buClr>
              <a:buFont typeface="Arial" panose="020B0604020202020204" pitchFamily="34" charset="0"/>
              <a:buChar char="•"/>
              <a:defRPr sz="1800">
                <a:solidFill>
                  <a:srgbClr val="585858"/>
                </a:solidFill>
                <a:latin typeface="Arial" panose="020B0604020202020204" pitchFamily="34" charset="0"/>
                <a:cs typeface="Arial" panose="020B0604020202020204" pitchFamily="34" charset="0"/>
              </a:defRPr>
            </a:lvl3pPr>
            <a:lvl4pPr marL="16002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4pPr>
            <a:lvl5pPr marL="20574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a:p>
        </p:txBody>
      </p:sp>
    </p:spTree>
    <p:extLst>
      <p:ext uri="{BB962C8B-B14F-4D97-AF65-F5344CB8AC3E}">
        <p14:creationId xmlns:p14="http://schemas.microsoft.com/office/powerpoint/2010/main" val="396179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buNone/>
              <a:defRPr/>
            </a:lvl1pPr>
          </a:lstStyle>
          <a:p>
            <a:pPr>
              <a:defRPr/>
            </a:pPr>
            <a:endParaRPr lang="en-GB"/>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pPr>
              <a:buFont typeface="Arial" panose="020B0604020202020204" pitchFamily="34" charset="0"/>
              <a:buNone/>
            </a:pPr>
            <a:endParaRPr lang="en-GB" altLang="en-US"/>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82327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tivity slid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1">
            <a:extLst>
              <a:ext uri="{FF2B5EF4-FFF2-40B4-BE49-F238E27FC236}">
                <a16:creationId xmlns:a16="http://schemas.microsoft.com/office/drawing/2014/main" id="{6DDFB95C-28E3-4DE0-996C-426F201DD651}"/>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a:p>
        </p:txBody>
      </p:sp>
      <p:sp>
        <p:nvSpPr>
          <p:cNvPr id="4" name="Text Placeholder 3">
            <a:extLst>
              <a:ext uri="{FF2B5EF4-FFF2-40B4-BE49-F238E27FC236}">
                <a16:creationId xmlns:a16="http://schemas.microsoft.com/office/drawing/2014/main" id="{0DE862F8-17F7-4181-8B9F-10A4713466B3}"/>
              </a:ext>
            </a:extLst>
          </p:cNvPr>
          <p:cNvSpPr>
            <a:spLocks noGrp="1"/>
          </p:cNvSpPr>
          <p:nvPr>
            <p:ph type="body" sz="quarter" idx="10"/>
          </p:nvPr>
        </p:nvSpPr>
        <p:spPr>
          <a:xfrm>
            <a:off x="240288" y="1124744"/>
            <a:ext cx="11717238" cy="4464495"/>
          </a:xfrm>
        </p:spPr>
        <p:txBody>
          <a:bodyPr>
            <a:normAutofit/>
          </a:bodyPr>
          <a:lstStyle>
            <a:lvl1pPr marL="0" indent="0">
              <a:buClr>
                <a:srgbClr val="00628C"/>
              </a:buClr>
              <a:buNone/>
              <a:defRPr sz="2800"/>
            </a:lvl1pPr>
            <a:lvl2pPr>
              <a:buClr>
                <a:srgbClr val="00628C"/>
              </a:buClr>
              <a:defRPr sz="2400"/>
            </a:lvl2pPr>
            <a:lvl3pPr>
              <a:buClr>
                <a:srgbClr val="00628C"/>
              </a:buClr>
              <a:defRPr sz="2000"/>
            </a:lvl3pPr>
            <a:lvl4pPr>
              <a:buClr>
                <a:srgbClr val="00628C"/>
              </a:buClr>
              <a:defRPr sz="1800"/>
            </a:lvl4pPr>
            <a:lvl5pPr>
              <a:buClr>
                <a:srgbClr val="00628C"/>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015A1A0B-3104-451B-BE70-D5BF5A932FDF}"/>
              </a:ext>
            </a:extLst>
          </p:cNvPr>
          <p:cNvSpPr>
            <a:spLocks noGrp="1"/>
          </p:cNvSpPr>
          <p:nvPr>
            <p:ph type="body" sz="quarter" idx="11" hasCustomPrompt="1"/>
          </p:nvPr>
        </p:nvSpPr>
        <p:spPr>
          <a:xfrm>
            <a:off x="145680" y="441100"/>
            <a:ext cx="11926984" cy="431800"/>
          </a:xfrm>
        </p:spPr>
        <p:txBody>
          <a:bodyPr/>
          <a:lstStyle>
            <a:lvl1pPr marL="0" indent="0">
              <a:buNone/>
              <a:defRPr b="1">
                <a:solidFill>
                  <a:schemeClr val="bg1"/>
                </a:solidFill>
                <a:latin typeface="Century Gothic" panose="020B0502020202020204" pitchFamily="34" charset="0"/>
              </a:defRPr>
            </a:lvl1pPr>
          </a:lstStyle>
          <a:p>
            <a:pPr lvl="0"/>
            <a:r>
              <a:rPr lang="en-US"/>
              <a:t>Click to edit Master title style</a:t>
            </a:r>
          </a:p>
        </p:txBody>
      </p:sp>
    </p:spTree>
    <p:extLst>
      <p:ext uri="{BB962C8B-B14F-4D97-AF65-F5344CB8AC3E}">
        <p14:creationId xmlns:p14="http://schemas.microsoft.com/office/powerpoint/2010/main" val="22210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ctivity slidesNO LOGO">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6DDFB95C-28E3-4DE0-996C-426F201DD651}"/>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a:p>
        </p:txBody>
      </p:sp>
      <p:sp>
        <p:nvSpPr>
          <p:cNvPr id="4" name="Text Placeholder 3">
            <a:extLst>
              <a:ext uri="{FF2B5EF4-FFF2-40B4-BE49-F238E27FC236}">
                <a16:creationId xmlns:a16="http://schemas.microsoft.com/office/drawing/2014/main" id="{0DE862F8-17F7-4181-8B9F-10A4713466B3}"/>
              </a:ext>
            </a:extLst>
          </p:cNvPr>
          <p:cNvSpPr>
            <a:spLocks noGrp="1"/>
          </p:cNvSpPr>
          <p:nvPr>
            <p:ph type="body" sz="quarter" idx="10"/>
          </p:nvPr>
        </p:nvSpPr>
        <p:spPr>
          <a:xfrm>
            <a:off x="240288" y="1124744"/>
            <a:ext cx="11717238" cy="4464495"/>
          </a:xfrm>
        </p:spPr>
        <p:txBody>
          <a:bodyPr>
            <a:normAutofit/>
          </a:bodyPr>
          <a:lstStyle>
            <a:lvl1pPr marL="0" indent="0">
              <a:buClr>
                <a:srgbClr val="00628C"/>
              </a:buClr>
              <a:buNone/>
              <a:defRPr sz="2800"/>
            </a:lvl1pPr>
            <a:lvl2pPr>
              <a:buClr>
                <a:srgbClr val="00628C"/>
              </a:buClr>
              <a:defRPr sz="2400"/>
            </a:lvl2pPr>
            <a:lvl3pPr>
              <a:buClr>
                <a:srgbClr val="00628C"/>
              </a:buClr>
              <a:defRPr sz="2000"/>
            </a:lvl3pPr>
            <a:lvl4pPr>
              <a:buClr>
                <a:srgbClr val="00628C"/>
              </a:buClr>
              <a:defRPr sz="1800"/>
            </a:lvl4pPr>
            <a:lvl5pPr>
              <a:buClr>
                <a:srgbClr val="00628C"/>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015A1A0B-3104-451B-BE70-D5BF5A932FDF}"/>
              </a:ext>
            </a:extLst>
          </p:cNvPr>
          <p:cNvSpPr>
            <a:spLocks noGrp="1"/>
          </p:cNvSpPr>
          <p:nvPr>
            <p:ph type="body" sz="quarter" idx="11" hasCustomPrompt="1"/>
          </p:nvPr>
        </p:nvSpPr>
        <p:spPr>
          <a:xfrm>
            <a:off x="145680" y="441100"/>
            <a:ext cx="11926984" cy="431800"/>
          </a:xfrm>
        </p:spPr>
        <p:txBody>
          <a:bodyPr/>
          <a:lstStyle>
            <a:lvl1pPr marL="0" indent="0">
              <a:buNone/>
              <a:defRPr b="1">
                <a:solidFill>
                  <a:schemeClr val="bg1"/>
                </a:solidFill>
                <a:latin typeface="Century Gothic" panose="020B0502020202020204" pitchFamily="34" charset="0"/>
              </a:defRPr>
            </a:lvl1pPr>
          </a:lstStyle>
          <a:p>
            <a:pPr lvl="0"/>
            <a:r>
              <a:rPr lang="en-US"/>
              <a:t>Click to edit Master title style</a:t>
            </a:r>
          </a:p>
        </p:txBody>
      </p:sp>
    </p:spTree>
    <p:extLst>
      <p:ext uri="{BB962C8B-B14F-4D97-AF65-F5344CB8AC3E}">
        <p14:creationId xmlns:p14="http://schemas.microsoft.com/office/powerpoint/2010/main" val="32864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007C0-F29A-4315-965C-24C897F134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2000" b="1">
                <a:solidFill>
                  <a:srgbClr val="585858"/>
                </a:solidFill>
              </a:defRPr>
            </a:lvl1pPr>
          </a:lstStyle>
          <a:p>
            <a:r>
              <a:rPr lang="en-US"/>
              <a:t>Click to edit Master title style</a:t>
            </a:r>
            <a:endParaRPr lang="en-GB"/>
          </a:p>
        </p:txBody>
      </p:sp>
      <p:sp>
        <p:nvSpPr>
          <p:cNvPr id="3" name="Picture Placeholder 2"/>
          <p:cNvSpPr>
            <a:spLocks noGrp="1"/>
          </p:cNvSpPr>
          <p:nvPr>
            <p:ph type="pic" idx="1"/>
          </p:nvPr>
        </p:nvSpPr>
        <p:spPr>
          <a:xfrm>
            <a:off x="609600" y="444954"/>
            <a:ext cx="10972800" cy="3560111"/>
          </a:xfrm>
        </p:spPr>
        <p:txBody>
          <a:bodyPr/>
          <a:lstStyle>
            <a:lvl1pPr marL="0" indent="0">
              <a:buNone/>
              <a:defRPr sz="3200">
                <a:solidFill>
                  <a:srgbClr val="58585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400">
                <a:solidFill>
                  <a:srgbClr val="5858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buNone/>
              <a:defRPr/>
            </a:lvl1pPr>
          </a:lstStyle>
          <a:p>
            <a:pPr>
              <a:defRPr/>
            </a:pPr>
            <a:endParaRPr lang="en-GB"/>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pPr>
              <a:buFont typeface="Arial" panose="020B0604020202020204" pitchFamily="34" charset="0"/>
              <a:buNone/>
            </a:pPr>
            <a:endParaRPr lang="en-GB" altLang="en-US"/>
          </a:p>
        </p:txBody>
      </p:sp>
    </p:spTree>
    <p:extLst>
      <p:ext uri="{BB962C8B-B14F-4D97-AF65-F5344CB8AC3E}">
        <p14:creationId xmlns:p14="http://schemas.microsoft.com/office/powerpoint/2010/main" val="390124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10152-7721-41A0-A6C5-8721C8D0EB1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a:defRPr/>
            </a:pPr>
            <a:endParaRPr lang="en-GB"/>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a:p>
        </p:txBody>
      </p:sp>
    </p:spTree>
    <p:extLst>
      <p:ext uri="{BB962C8B-B14F-4D97-AF65-F5344CB8AC3E}">
        <p14:creationId xmlns:p14="http://schemas.microsoft.com/office/powerpoint/2010/main" val="367966152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ctivity Guidan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E091B4-727C-42E5-B63F-EBDED62881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D92BAB9A-8D17-41B8-8E4C-9796BCFC2AEE}"/>
              </a:ext>
            </a:extLst>
          </p:cNvPr>
          <p:cNvSpPr>
            <a:spLocks noGrp="1"/>
          </p:cNvSpPr>
          <p:nvPr>
            <p:ph type="dt" sz="half" idx="10"/>
          </p:nvPr>
        </p:nvSpPr>
        <p:spPr/>
        <p:txBody>
          <a:bodyPr/>
          <a:lstStyle/>
          <a:p>
            <a:pPr>
              <a:buFont typeface="Arial" panose="020B0604020202020204" pitchFamily="34" charset="0"/>
              <a:buNone/>
            </a:pPr>
            <a:fld id="{52CA6C61-5C46-4CCD-83FB-18DE309C7599}" type="datetimeFigureOut">
              <a:rPr lang="en-GB" smtClean="0"/>
              <a:pPr>
                <a:buFont typeface="Arial" panose="020B0604020202020204" pitchFamily="34" charset="0"/>
                <a:buNone/>
              </a:pPr>
              <a:t>07/09/2022</a:t>
            </a:fld>
            <a:endParaRPr lang="en-GB"/>
          </a:p>
        </p:txBody>
      </p:sp>
      <p:sp>
        <p:nvSpPr>
          <p:cNvPr id="4" name="Footer Placeholder 3">
            <a:extLst>
              <a:ext uri="{FF2B5EF4-FFF2-40B4-BE49-F238E27FC236}">
                <a16:creationId xmlns:a16="http://schemas.microsoft.com/office/drawing/2014/main" id="{5EFDD156-28B8-436F-BD34-C5C0BA4257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5AD189-0925-4643-B58B-8A45585DB466}"/>
              </a:ext>
            </a:extLst>
          </p:cNvPr>
          <p:cNvSpPr>
            <a:spLocks noGrp="1"/>
          </p:cNvSpPr>
          <p:nvPr>
            <p:ph type="sldNum" sz="quarter" idx="12"/>
          </p:nvPr>
        </p:nvSpPr>
        <p:spPr/>
        <p:txBody>
          <a:bodyPr/>
          <a:lstStyle/>
          <a:p>
            <a:pPr>
              <a:buFont typeface="Arial" panose="020B0604020202020204" pitchFamily="34" charset="0"/>
              <a:buNone/>
            </a:pPr>
            <a:fld id="{3A4A998D-6F83-4D71-AA77-13FC1A139956}" type="slidenum">
              <a:rPr lang="en-GB" smtClean="0"/>
              <a:pPr>
                <a:buFont typeface="Arial" panose="020B0604020202020204" pitchFamily="34" charset="0"/>
                <a:buNone/>
              </a:pPr>
              <a:t>‹#›</a:t>
            </a:fld>
            <a:endParaRPr lang="en-GB"/>
          </a:p>
        </p:txBody>
      </p:sp>
      <p:sp>
        <p:nvSpPr>
          <p:cNvPr id="6" name="Title 1">
            <a:extLst>
              <a:ext uri="{FF2B5EF4-FFF2-40B4-BE49-F238E27FC236}">
                <a16:creationId xmlns:a16="http://schemas.microsoft.com/office/drawing/2014/main" id="{F03BB080-3EB7-4A5D-8B8B-96D14C0851DE}"/>
              </a:ext>
            </a:extLst>
          </p:cNvPr>
          <p:cNvSpPr>
            <a:spLocks noGrp="1"/>
          </p:cNvSpPr>
          <p:nvPr>
            <p:ph type="title" hasCustomPrompt="1"/>
          </p:nvPr>
        </p:nvSpPr>
        <p:spPr>
          <a:xfrm>
            <a:off x="119336" y="116632"/>
            <a:ext cx="11953328" cy="504056"/>
          </a:xfrm>
        </p:spPr>
        <p:txBody>
          <a:bodyPr>
            <a:normAutofit/>
          </a:bodyPr>
          <a:lstStyle>
            <a:lvl1pPr>
              <a:defRPr sz="2000"/>
            </a:lvl1pPr>
          </a:lstStyle>
          <a:p>
            <a:r>
              <a:rPr lang="en-US"/>
              <a:t>Activity X – Guidance </a:t>
            </a:r>
            <a:endParaRPr lang="en-GB"/>
          </a:p>
        </p:txBody>
      </p:sp>
    </p:spTree>
    <p:extLst>
      <p:ext uri="{BB962C8B-B14F-4D97-AF65-F5344CB8AC3E}">
        <p14:creationId xmlns:p14="http://schemas.microsoft.com/office/powerpoint/2010/main" val="569255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43FF3-1B19-4F6E-AED6-1F0E0B12665B}"/>
              </a:ext>
            </a:extLst>
          </p:cNvPr>
          <p:cNvSpPr>
            <a:spLocks noGrp="1"/>
          </p:cNvSpPr>
          <p:nvPr>
            <p:ph type="title"/>
          </p:nvPr>
        </p:nvSpPr>
        <p:spPr>
          <a:xfrm>
            <a:off x="609437" y="365125"/>
            <a:ext cx="1096856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A78F67-7D07-4B89-B1B7-77FCB2FBCB01}"/>
              </a:ext>
            </a:extLst>
          </p:cNvPr>
          <p:cNvSpPr>
            <a:spLocks noGrp="1"/>
          </p:cNvSpPr>
          <p:nvPr>
            <p:ph type="body" idx="1"/>
          </p:nvPr>
        </p:nvSpPr>
        <p:spPr>
          <a:xfrm>
            <a:off x="609437" y="1825625"/>
            <a:ext cx="109685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9AF1F1-6765-45EE-BEB9-185EDFB65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Font typeface="Arial" panose="020B0604020202020204" pitchFamily="34" charset="0"/>
              <a:buNone/>
            </a:pPr>
            <a:fld id="{52CA6C61-5C46-4CCD-83FB-18DE309C7599}" type="datetimeFigureOut">
              <a:rPr lang="en-GB" smtClean="0"/>
              <a:pPr>
                <a:buFont typeface="Arial" panose="020B0604020202020204" pitchFamily="34" charset="0"/>
                <a:buNone/>
              </a:pPr>
              <a:t>07/09/2022</a:t>
            </a:fld>
            <a:endParaRPr lang="en-GB"/>
          </a:p>
        </p:txBody>
      </p:sp>
      <p:sp>
        <p:nvSpPr>
          <p:cNvPr id="5" name="Footer Placeholder 4">
            <a:extLst>
              <a:ext uri="{FF2B5EF4-FFF2-40B4-BE49-F238E27FC236}">
                <a16:creationId xmlns:a16="http://schemas.microsoft.com/office/drawing/2014/main" id="{223D2AC0-4764-4C71-9EC2-3E3309ED3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279FDB-13C2-4DC1-8C93-EEA50C728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 typeface="Arial" panose="020B0604020202020204" pitchFamily="34" charset="0"/>
              <a:buNone/>
            </a:pPr>
            <a:fld id="{3A4A998D-6F83-4D71-AA77-13FC1A139956}" type="slidenum">
              <a:rPr lang="en-GB" smtClean="0"/>
              <a:pPr>
                <a:buFont typeface="Arial" panose="020B0604020202020204" pitchFamily="34" charset="0"/>
                <a:buNone/>
              </a:pPr>
              <a:t>‹#›</a:t>
            </a:fld>
            <a:endParaRPr lang="en-GB"/>
          </a:p>
        </p:txBody>
      </p:sp>
    </p:spTree>
    <p:extLst>
      <p:ext uri="{BB962C8B-B14F-4D97-AF65-F5344CB8AC3E}">
        <p14:creationId xmlns:p14="http://schemas.microsoft.com/office/powerpoint/2010/main" val="395300166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70" r:id="rId5"/>
    <p:sldLayoutId id="2147483972" r:id="rId6"/>
    <p:sldLayoutId id="2147483968" r:id="rId7"/>
    <p:sldLayoutId id="2147483969" r:id="rId8"/>
    <p:sldLayoutId id="2147483971" r:id="rId9"/>
  </p:sldLayoutIdLst>
  <p:txStyles>
    <p:titleStyle>
      <a:lvl1pPr algn="l" defTabSz="914400" rtl="0" eaLnBrk="1" latinLnBrk="0" hangingPunct="1">
        <a:lnSpc>
          <a:spcPct val="90000"/>
        </a:lnSpc>
        <a:spcBef>
          <a:spcPct val="0"/>
        </a:spcBef>
        <a:buNone/>
        <a:defRPr sz="3600" b="1" kern="1200">
          <a:solidFill>
            <a:srgbClr val="585858"/>
          </a:solidFill>
          <a:latin typeface="Century Gothic" panose="020B0502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11.xml"/><Relationship Id="rId7" Type="http://schemas.openxmlformats.org/officeDocument/2006/relationships/slide" Target="slide4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43.xml"/><Relationship Id="rId5" Type="http://schemas.openxmlformats.org/officeDocument/2006/relationships/slide" Target="slide45.xml"/><Relationship Id="rId4" Type="http://schemas.openxmlformats.org/officeDocument/2006/relationships/hyperlink" Target="https://www.geogebra.org/classic/fzf28qdj"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4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ncetm.org.uk/classroom-resources/assessment-materials-secondary/" TargetMode="External"/><Relationship Id="rId5" Type="http://schemas.openxmlformats.org/officeDocument/2006/relationships/slide" Target="slide42.xml"/><Relationship Id="rId4" Type="http://schemas.openxmlformats.org/officeDocument/2006/relationships/slide" Target="slide54.xml"/></Relationships>
</file>

<file path=ppt/slides/_rels/slide2.xml.rels><?xml version="1.0" encoding="UTF-8" standalone="yes"?>
<Relationships xmlns="http://schemas.openxmlformats.org/package/2006/relationships"><Relationship Id="rId3" Type="http://schemas.openxmlformats.org/officeDocument/2006/relationships/hyperlink" Target="https://www.ncetm.org.uk/media/1qabpyac/ncetm_ks3_cc_6_2.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ncetm.org.uk/teaching-for-mastery/mastery-materials/secondary-mastery-professional-developmen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ncetm.org.uk/classroom-resources/assessment-materials-primary/" TargetMode="External"/><Relationship Id="rId4" Type="http://schemas.openxmlformats.org/officeDocument/2006/relationships/slide" Target="slide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ncetm.org.uk/classroom-resources/primm-2-30-multiplicative-contexts-area-and-perimeter-2/" TargetMode="External"/><Relationship Id="rId5" Type="http://schemas.openxmlformats.org/officeDocument/2006/relationships/hyperlink" Target="https://www.ncetm.org.uk/classroom-resources/primm-2-16-multiplicative-contexts-area-and-perimeter-1/" TargetMode="External"/><Relationship Id="rId4" Type="http://schemas.openxmlformats.org/officeDocument/2006/relationships/hyperlink" Target="https://www.ncetm.org.uk/teaching-for-mastery/mastery-materials/primary-mastery-professional-developmen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ncetm.org.uk/classroom-resources/assessment-materials-secondary/"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ncetm.org.uk/classroom-resources/assessment-materials-secondary/"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8.xml"/><Relationship Id="rId7"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10.xml"/><Relationship Id="rId9" Type="http://schemas.openxmlformats.org/officeDocument/2006/relationships/hyperlink" Target="https://www.ncetm.org.uk/media/oagj2ka2/curriculum-framework-for-ks3-april-2021.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slide" Target="slide30.xml"/><Relationship Id="rId4" Type="http://schemas.openxmlformats.org/officeDocument/2006/relationships/slide" Target="slide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slide" Target="slide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4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slide" Target="slide45.xml"/><Relationship Id="rId4" Type="http://schemas.openxmlformats.org/officeDocument/2006/relationships/slide" Target="slide44.xml"/></Relationships>
</file>

<file path=ppt/slides/_rels/slide4.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24.xml"/><Relationship Id="rId7" Type="http://schemas.openxmlformats.org/officeDocument/2006/relationships/slide" Target="slide3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hyperlink" Target="https://www.ncetm.org.uk/media/oagj2ka2/curriculum-framework-for-ks3-april-2021.pdf" TargetMode="External"/><Relationship Id="rId5" Type="http://schemas.openxmlformats.org/officeDocument/2006/relationships/slide" Target="slide28.xml"/><Relationship Id="rId10" Type="http://schemas.openxmlformats.org/officeDocument/2006/relationships/slide" Target="slide38.xml"/><Relationship Id="rId4" Type="http://schemas.openxmlformats.org/officeDocument/2006/relationships/slide" Target="slide26.xml"/><Relationship Id="rId9" Type="http://schemas.openxmlformats.org/officeDocument/2006/relationships/slide" Target="slide3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2.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2059-E171-4D97-AEA5-4EB713FA17E6}"/>
              </a:ext>
            </a:extLst>
          </p:cNvPr>
          <p:cNvSpPr>
            <a:spLocks noGrp="1"/>
          </p:cNvSpPr>
          <p:nvPr>
            <p:ph type="ctrTitle"/>
          </p:nvPr>
        </p:nvSpPr>
        <p:spPr>
          <a:xfrm>
            <a:off x="612295" y="1565414"/>
            <a:ext cx="6049764" cy="648071"/>
          </a:xfrm>
        </p:spPr>
        <p:txBody>
          <a:bodyPr>
            <a:normAutofit fontScale="90000"/>
          </a:bodyPr>
          <a:lstStyle/>
          <a:p>
            <a:br>
              <a:rPr lang="en-GB" sz="2700" b="0"/>
            </a:br>
            <a:br>
              <a:rPr lang="en-GB" sz="2700" b="0"/>
            </a:br>
            <a:br>
              <a:rPr lang="en-GB" sz="2700" b="0"/>
            </a:br>
            <a:br>
              <a:rPr lang="en-GB" sz="2700" b="0"/>
            </a:br>
            <a:br>
              <a:rPr lang="en-GB" sz="4000" b="0"/>
            </a:br>
            <a:br>
              <a:rPr lang="en-GB" sz="4000" b="0"/>
            </a:br>
            <a:endParaRPr lang="en-GB" sz="4400" b="0"/>
          </a:p>
        </p:txBody>
      </p:sp>
      <p:sp>
        <p:nvSpPr>
          <p:cNvPr id="3" name="Subtitle 2">
            <a:extLst>
              <a:ext uri="{FF2B5EF4-FFF2-40B4-BE49-F238E27FC236}">
                <a16:creationId xmlns:a16="http://schemas.microsoft.com/office/drawing/2014/main" id="{FAF7E06F-62AF-4430-B53E-3CEB22BC7553}"/>
              </a:ext>
            </a:extLst>
          </p:cNvPr>
          <p:cNvSpPr>
            <a:spLocks noGrp="1"/>
          </p:cNvSpPr>
          <p:nvPr>
            <p:ph type="subTitle" idx="1"/>
          </p:nvPr>
        </p:nvSpPr>
        <p:spPr>
          <a:xfrm>
            <a:off x="612295" y="2132856"/>
            <a:ext cx="6062463" cy="1744226"/>
          </a:xfrm>
        </p:spPr>
        <p:txBody>
          <a:bodyPr>
            <a:normAutofit/>
          </a:bodyPr>
          <a:lstStyle/>
          <a:p>
            <a:r>
              <a:rPr lang="en-GB" sz="4000" b="1" dirty="0">
                <a:latin typeface="Century Gothic" panose="020B0502020202020204" pitchFamily="34" charset="0"/>
              </a:rPr>
              <a:t>Perimeter and area</a:t>
            </a:r>
          </a:p>
          <a:p>
            <a:r>
              <a:rPr lang="en-GB" sz="1800" dirty="0">
                <a:latin typeface="Century Gothic" panose="020B0502020202020204" pitchFamily="34" charset="0"/>
              </a:rPr>
              <a:t>Fourteen Checkpoint activities </a:t>
            </a:r>
          </a:p>
          <a:p>
            <a:r>
              <a:rPr lang="en-GB" sz="1800" dirty="0">
                <a:latin typeface="Century Gothic" panose="020B0502020202020204" pitchFamily="34" charset="0"/>
              </a:rPr>
              <a:t>Ten additional activities</a:t>
            </a:r>
          </a:p>
        </p:txBody>
      </p:sp>
      <p:sp>
        <p:nvSpPr>
          <p:cNvPr id="5" name="Subtitle 2">
            <a:extLst>
              <a:ext uri="{FF2B5EF4-FFF2-40B4-BE49-F238E27FC236}">
                <a16:creationId xmlns:a16="http://schemas.microsoft.com/office/drawing/2014/main" id="{8F930DB3-4772-4563-9F4B-43485DC9580C}"/>
              </a:ext>
            </a:extLst>
          </p:cNvPr>
          <p:cNvSpPr txBox="1">
            <a:spLocks/>
          </p:cNvSpPr>
          <p:nvPr/>
        </p:nvSpPr>
        <p:spPr>
          <a:xfrm>
            <a:off x="623392" y="436565"/>
            <a:ext cx="6062463" cy="8451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Bef>
                <a:spcPts val="0"/>
              </a:spcBef>
              <a:spcAft>
                <a:spcPts val="0"/>
              </a:spcAft>
              <a:buClrTx/>
            </a:pPr>
            <a:r>
              <a:rPr lang="en-GB" sz="1200" b="1" dirty="0">
                <a:solidFill>
                  <a:srgbClr val="FBF5D4"/>
                </a:solidFill>
              </a:rPr>
              <a:t>Checkpoints</a:t>
            </a:r>
          </a:p>
          <a:p>
            <a:pPr fontAlgn="auto">
              <a:lnSpc>
                <a:spcPct val="150000"/>
              </a:lnSpc>
              <a:spcBef>
                <a:spcPts val="0"/>
              </a:spcBef>
              <a:spcAft>
                <a:spcPts val="0"/>
              </a:spcAft>
              <a:buClrTx/>
            </a:pPr>
            <a:r>
              <a:rPr lang="en-GB" sz="1200" b="1" dirty="0">
                <a:solidFill>
                  <a:srgbClr val="FBF5D4"/>
                </a:solidFill>
              </a:rPr>
              <a:t>Year 7 diagnostic mathematics activities</a:t>
            </a:r>
            <a:endParaRPr lang="en-GB" sz="1200" dirty="0">
              <a:solidFill>
                <a:srgbClr val="FBF5D4"/>
              </a:solidFill>
            </a:endParaRPr>
          </a:p>
          <a:p>
            <a:pPr fontAlgn="auto">
              <a:lnSpc>
                <a:spcPct val="100000"/>
              </a:lnSpc>
              <a:spcBef>
                <a:spcPts val="0"/>
              </a:spcBef>
              <a:spcAft>
                <a:spcPts val="0"/>
              </a:spcAft>
              <a:buClrTx/>
            </a:pPr>
            <a:endParaRPr lang="en-GB" sz="1200" b="1" dirty="0">
              <a:solidFill>
                <a:srgbClr val="FBF5D4"/>
              </a:solidFill>
            </a:endParaRPr>
          </a:p>
        </p:txBody>
      </p:sp>
      <p:sp>
        <p:nvSpPr>
          <p:cNvPr id="6" name="Subtitle 2">
            <a:extLst>
              <a:ext uri="{FF2B5EF4-FFF2-40B4-BE49-F238E27FC236}">
                <a16:creationId xmlns:a16="http://schemas.microsoft.com/office/drawing/2014/main" id="{D5244E0E-2D0C-4865-AEED-223F4679B707}"/>
              </a:ext>
            </a:extLst>
          </p:cNvPr>
          <p:cNvSpPr txBox="1">
            <a:spLocks/>
          </p:cNvSpPr>
          <p:nvPr/>
        </p:nvSpPr>
        <p:spPr>
          <a:xfrm>
            <a:off x="626907" y="5916004"/>
            <a:ext cx="1580661" cy="39331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buClrTx/>
            </a:pPr>
            <a:r>
              <a:rPr lang="en-GB" sz="1200" b="1" dirty="0"/>
              <a:t>Published in 2021/22</a:t>
            </a:r>
            <a:endParaRPr lang="en-GB" sz="1200" dirty="0"/>
          </a:p>
          <a:p>
            <a:pPr fontAlgn="auto">
              <a:lnSpc>
                <a:spcPct val="100000"/>
              </a:lnSpc>
              <a:spcBef>
                <a:spcPts val="0"/>
              </a:spcBef>
              <a:spcAft>
                <a:spcPts val="0"/>
              </a:spcAft>
              <a:buClrTx/>
            </a:pPr>
            <a:endParaRPr lang="en-GB" sz="1200" b="1" dirty="0">
              <a:solidFill>
                <a:srgbClr val="FBF5D4"/>
              </a:solidFill>
            </a:endParaRPr>
          </a:p>
        </p:txBody>
      </p:sp>
      <p:cxnSp>
        <p:nvCxnSpPr>
          <p:cNvPr id="7" name="Straight Connector 6">
            <a:extLst>
              <a:ext uri="{FF2B5EF4-FFF2-40B4-BE49-F238E27FC236}">
                <a16:creationId xmlns:a16="http://schemas.microsoft.com/office/drawing/2014/main" id="{BD8A2CD9-23FA-4C21-9DFF-1DFEB8BC8867}"/>
              </a:ext>
            </a:extLst>
          </p:cNvPr>
          <p:cNvCxnSpPr>
            <a:cxnSpLocks/>
          </p:cNvCxnSpPr>
          <p:nvPr/>
        </p:nvCxnSpPr>
        <p:spPr bwMode="auto">
          <a:xfrm rot="5400000">
            <a:off x="1303821" y="553258"/>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7EA0E61-D0E8-4BC2-844C-9138C45E9E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30433" y="1949602"/>
            <a:ext cx="3135715" cy="2090477"/>
          </a:xfrm>
          <a:prstGeom prst="rect">
            <a:avLst/>
          </a:prstGeom>
        </p:spPr>
      </p:pic>
    </p:spTree>
    <p:extLst>
      <p:ext uri="{BB962C8B-B14F-4D97-AF65-F5344CB8AC3E}">
        <p14:creationId xmlns:p14="http://schemas.microsoft.com/office/powerpoint/2010/main" val="274680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FCAEF2-D680-E642-ADC6-22E085E4D8AD}"/>
              </a:ext>
            </a:extLst>
          </p:cNvPr>
          <p:cNvSpPr>
            <a:spLocks noGrp="1"/>
          </p:cNvSpPr>
          <p:nvPr>
            <p:ph type="body" sz="quarter" idx="11"/>
          </p:nvPr>
        </p:nvSpPr>
        <p:spPr/>
        <p:txBody>
          <a:bodyPr/>
          <a:lstStyle/>
          <a:p>
            <a:r>
              <a:rPr lang="en-US" dirty="0"/>
              <a:t>Checkpoint 2: Paper cutting</a:t>
            </a:r>
          </a:p>
        </p:txBody>
      </p:sp>
      <p:sp>
        <p:nvSpPr>
          <p:cNvPr id="5" name="TextBox 4">
            <a:extLst>
              <a:ext uri="{FF2B5EF4-FFF2-40B4-BE49-F238E27FC236}">
                <a16:creationId xmlns:a16="http://schemas.microsoft.com/office/drawing/2014/main" id="{F7DCA3C8-C702-40AB-8150-0EBC01B657B2}"/>
              </a:ext>
            </a:extLst>
          </p:cNvPr>
          <p:cNvSpPr txBox="1"/>
          <p:nvPr/>
        </p:nvSpPr>
        <p:spPr>
          <a:xfrm>
            <a:off x="5874728" y="4367751"/>
            <a:ext cx="5861324" cy="1107996"/>
          </a:xfrm>
          <a:prstGeom prst="rect">
            <a:avLst/>
          </a:prstGeom>
          <a:noFill/>
        </p:spPr>
        <p:txBody>
          <a:bodyPr wrap="square" lIns="91440" tIns="45720" rIns="91440" bIns="45720" rtlCol="0" anchor="t">
            <a:spAutoFit/>
          </a:bodyPr>
          <a:lstStyle/>
          <a:p>
            <a:pPr marL="457200" indent="-457200">
              <a:buFont typeface="+mj-lt"/>
              <a:buAutoNum type="alphaLcParenR" startAt="2"/>
            </a:pPr>
            <a:r>
              <a:rPr lang="en-US" sz="2200" dirty="0">
                <a:latin typeface="Arial"/>
                <a:cs typeface="Arial"/>
              </a:rPr>
              <a:t>A different sheet of paper of the same size is cut in two. Which of the two pieces has the longest perimeter, C or D? Why?</a:t>
            </a:r>
          </a:p>
        </p:txBody>
      </p:sp>
      <p:sp>
        <p:nvSpPr>
          <p:cNvPr id="9" name="TextBox 8">
            <a:extLst>
              <a:ext uri="{FF2B5EF4-FFF2-40B4-BE49-F238E27FC236}">
                <a16:creationId xmlns:a16="http://schemas.microsoft.com/office/drawing/2014/main" id="{6395B72C-9212-4F82-A4EC-5B56AB216CC8}"/>
              </a:ext>
            </a:extLst>
          </p:cNvPr>
          <p:cNvSpPr txBox="1"/>
          <p:nvPr/>
        </p:nvSpPr>
        <p:spPr>
          <a:xfrm>
            <a:off x="1184438" y="5737284"/>
            <a:ext cx="7674427" cy="769441"/>
          </a:xfrm>
          <a:prstGeom prst="rect">
            <a:avLst/>
          </a:prstGeom>
          <a:noFill/>
        </p:spPr>
        <p:txBody>
          <a:bodyPr wrap="square" lIns="91440" tIns="45720" rIns="91440" bIns="45720" rtlCol="0" anchor="t">
            <a:spAutoFit/>
          </a:bodyPr>
          <a:lstStyle/>
          <a:p>
            <a:pPr>
              <a:buNone/>
            </a:pPr>
            <a:r>
              <a:rPr lang="en-US" sz="2200" dirty="0">
                <a:latin typeface="Arial"/>
                <a:cs typeface="Arial"/>
              </a:rPr>
              <a:t>How would you order the four pieces of paper from shortest to longest perimeter?</a:t>
            </a:r>
          </a:p>
        </p:txBody>
      </p:sp>
      <p:sp>
        <p:nvSpPr>
          <p:cNvPr id="10" name="Action Button: Help 9">
            <a:hlinkClick r:id="" action="ppaction://noaction" highlightClick="1"/>
            <a:extLst>
              <a:ext uri="{FF2B5EF4-FFF2-40B4-BE49-F238E27FC236}">
                <a16:creationId xmlns:a16="http://schemas.microsoft.com/office/drawing/2014/main" id="{FD24B3C2-E1CA-4D39-AFB9-E5CDAA4210FE}"/>
              </a:ext>
            </a:extLst>
          </p:cNvPr>
          <p:cNvSpPr/>
          <p:nvPr/>
        </p:nvSpPr>
        <p:spPr>
          <a:xfrm>
            <a:off x="503422" y="581975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FA22A775-52F5-461C-9B34-3EC8F4C292B6}"/>
              </a:ext>
            </a:extLst>
          </p:cNvPr>
          <p:cNvSpPr txBox="1"/>
          <p:nvPr/>
        </p:nvSpPr>
        <p:spPr>
          <a:xfrm>
            <a:off x="158252" y="4367751"/>
            <a:ext cx="5369245" cy="1107996"/>
          </a:xfrm>
          <a:prstGeom prst="rect">
            <a:avLst/>
          </a:prstGeom>
          <a:noFill/>
        </p:spPr>
        <p:txBody>
          <a:bodyPr wrap="square" lIns="91440" tIns="45720" rIns="91440" bIns="45720" anchor="t">
            <a:spAutoFit/>
          </a:bodyPr>
          <a:lstStyle/>
          <a:p>
            <a:pPr marL="514350" indent="-514350">
              <a:buFont typeface="+mj-lt"/>
              <a:buAutoNum type="alphaLcParenR"/>
            </a:pPr>
            <a:r>
              <a:rPr lang="en-GB" sz="2200" dirty="0">
                <a:latin typeface="Arial"/>
                <a:cs typeface="Arial"/>
              </a:rPr>
              <a:t>A sheet of paper is cut in two. Which of the two pieces has the longest perimeter, A or B? Why?</a:t>
            </a:r>
          </a:p>
        </p:txBody>
      </p:sp>
      <p:pic>
        <p:nvPicPr>
          <p:cNvPr id="4" name="Picture 5" descr="A picture containing text, envelope&#10;&#10;Description automatically generated">
            <a:extLst>
              <a:ext uri="{FF2B5EF4-FFF2-40B4-BE49-F238E27FC236}">
                <a16:creationId xmlns:a16="http://schemas.microsoft.com/office/drawing/2014/main" id="{4148A1E6-A1B2-402B-8E40-81BD26480695}"/>
              </a:ext>
            </a:extLst>
          </p:cNvPr>
          <p:cNvPicPr>
            <a:picLocks noChangeAspect="1"/>
          </p:cNvPicPr>
          <p:nvPr/>
        </p:nvPicPr>
        <p:blipFill>
          <a:blip r:embed="rId3"/>
          <a:stretch>
            <a:fillRect/>
          </a:stretch>
        </p:blipFill>
        <p:spPr>
          <a:xfrm>
            <a:off x="6649453" y="1217102"/>
            <a:ext cx="3973094" cy="2993374"/>
          </a:xfrm>
          <a:prstGeom prst="rect">
            <a:avLst/>
          </a:prstGeom>
          <a:ln w="57150">
            <a:solidFill>
              <a:schemeClr val="tx1"/>
            </a:solidFill>
          </a:ln>
        </p:spPr>
      </p:pic>
      <p:pic>
        <p:nvPicPr>
          <p:cNvPr id="6" name="Picture 11">
            <a:extLst>
              <a:ext uri="{FF2B5EF4-FFF2-40B4-BE49-F238E27FC236}">
                <a16:creationId xmlns:a16="http://schemas.microsoft.com/office/drawing/2014/main" id="{91DF5CB6-C38E-42F4-8245-E053A0876D64}"/>
              </a:ext>
            </a:extLst>
          </p:cNvPr>
          <p:cNvPicPr>
            <a:picLocks noChangeAspect="1"/>
          </p:cNvPicPr>
          <p:nvPr/>
        </p:nvPicPr>
        <p:blipFill>
          <a:blip r:embed="rId4"/>
          <a:stretch>
            <a:fillRect/>
          </a:stretch>
        </p:blipFill>
        <p:spPr>
          <a:xfrm>
            <a:off x="927768" y="1218630"/>
            <a:ext cx="3973094" cy="2990318"/>
          </a:xfrm>
          <a:prstGeom prst="rect">
            <a:avLst/>
          </a:prstGeom>
          <a:ln w="57150">
            <a:solidFill>
              <a:schemeClr val="tx1"/>
            </a:solidFill>
          </a:ln>
        </p:spPr>
      </p:pic>
    </p:spTree>
    <p:extLst>
      <p:ext uri="{BB962C8B-B14F-4D97-AF65-F5344CB8AC3E}">
        <p14:creationId xmlns:p14="http://schemas.microsoft.com/office/powerpoint/2010/main" val="245586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0D2D24A9-794E-43C0-8474-80F2E8737291}"/>
              </a:ext>
            </a:extLst>
          </p:cNvPr>
          <p:cNvSpPr>
            <a:spLocks noGrp="1"/>
          </p:cNvSpPr>
          <p:nvPr>
            <p:ph type="body" sz="quarter" idx="11"/>
          </p:nvPr>
        </p:nvSpPr>
        <p:spPr>
          <a:xfrm>
            <a:off x="146050" y="441325"/>
            <a:ext cx="11926888" cy="431800"/>
          </a:xfrm>
        </p:spPr>
        <p:txBody>
          <a:bodyPr/>
          <a:lstStyle/>
          <a:p>
            <a:r>
              <a:rPr lang="en-US" dirty="0"/>
              <a:t>Checkpoint 2: Paper cutting (animated solution)</a:t>
            </a:r>
          </a:p>
        </p:txBody>
      </p:sp>
      <p:pic>
        <p:nvPicPr>
          <p:cNvPr id="14" name="Screen Recording 13">
            <a:hlinkClick r:id="" action="ppaction://media"/>
            <a:extLst>
              <a:ext uri="{FF2B5EF4-FFF2-40B4-BE49-F238E27FC236}">
                <a16:creationId xmlns:a16="http://schemas.microsoft.com/office/drawing/2014/main" id="{B6852071-842F-4A00-96D9-D778EA5F12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1533" y="1214120"/>
            <a:ext cx="8988933" cy="3905794"/>
          </a:xfrm>
          <a:prstGeom prst="rect">
            <a:avLst/>
          </a:prstGeom>
        </p:spPr>
      </p:pic>
    </p:spTree>
    <p:extLst>
      <p:ext uri="{BB962C8B-B14F-4D97-AF65-F5344CB8AC3E}">
        <p14:creationId xmlns:p14="http://schemas.microsoft.com/office/powerpoint/2010/main" val="1525719385"/>
      </p:ext>
    </p:extLst>
  </p:cSld>
  <p:clrMapOvr>
    <a:masterClrMapping/>
  </p:clrMapOvr>
  <mc:AlternateContent xmlns:mc="http://schemas.openxmlformats.org/markup-compatibility/2006" xmlns:p14="http://schemas.microsoft.com/office/powerpoint/2010/main">
    <mc:Choice Requires="p14">
      <p:transition spd="slow" p14:dur="2000" advTm="18065"/>
    </mc:Choice>
    <mc:Fallback xmlns="">
      <p:transition spd="slow" advTm="18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6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latin typeface="Century Gothic"/>
                <a:cs typeface="Arial"/>
              </a:rPr>
              <a:t>Checkpoint 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726603614"/>
              </p:ext>
            </p:extLst>
          </p:nvPr>
        </p:nvGraphicFramePr>
        <p:xfrm>
          <a:off x="254065" y="764705"/>
          <a:ext cx="11766038" cy="5913120"/>
        </p:xfrm>
        <a:graphic>
          <a:graphicData uri="http://schemas.openxmlformats.org/drawingml/2006/table">
            <a:tbl>
              <a:tblPr firstRow="1" bandRow="1">
                <a:tableStyleId>{5940675A-B579-460E-94D1-54222C63F5DA}</a:tableStyleId>
              </a:tblPr>
              <a:tblGrid>
                <a:gridCol w="7033839">
                  <a:extLst>
                    <a:ext uri="{9D8B030D-6E8A-4147-A177-3AD203B41FA5}">
                      <a16:colId xmlns:a16="http://schemas.microsoft.com/office/drawing/2014/main" val="695237181"/>
                    </a:ext>
                  </a:extLst>
                </a:gridCol>
                <a:gridCol w="4732199">
                  <a:extLst>
                    <a:ext uri="{9D8B030D-6E8A-4147-A177-3AD203B41FA5}">
                      <a16:colId xmlns:a16="http://schemas.microsoft.com/office/drawing/2014/main" val="300072507"/>
                    </a:ext>
                  </a:extLst>
                </a:gridCol>
              </a:tblGrid>
              <a:tr h="349461">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513867">
                <a:tc>
                  <a:txBody>
                    <a:bodyPr/>
                    <a:lstStyle/>
                    <a:p>
                      <a:r>
                        <a:rPr lang="en-GB" sz="1600" b="1" i="0" u="none" dirty="0"/>
                        <a:t>Support</a:t>
                      </a:r>
                    </a:p>
                    <a:p>
                      <a:pPr marL="0" marR="0" lvl="0" indent="0" algn="l" rtl="0" eaLnBrk="1" fontAlgn="auto" latinLnBrk="0" hangingPunct="1">
                        <a:lnSpc>
                          <a:spcPct val="100000"/>
                        </a:lnSpc>
                        <a:spcBef>
                          <a:spcPts val="0"/>
                        </a:spcBef>
                        <a:spcAft>
                          <a:spcPts val="0"/>
                        </a:spcAft>
                        <a:buClrTx/>
                        <a:buSzTx/>
                        <a:buFontTx/>
                        <a:buNone/>
                      </a:pPr>
                      <a:r>
                        <a:rPr lang="en-GB" sz="1600" i="0" u="none" dirty="0"/>
                        <a:t>Ensure that students understand that this task focuses on perimeter rather than area. Consider drawing along each edge of each shape as a ‘ruler’ to create a single line segment that is the same length as the whole perimeter. This might help students to compare the total perimeters more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pPr lvl="0">
                        <a:buNone/>
                      </a:pPr>
                      <a:r>
                        <a:rPr lang="en-GB" sz="1600" b="0" i="0" u="none" dirty="0"/>
                        <a:t>Ask: if both strips had been cut to a different depth, would the relationship still hold? Can they identify a depth of cut that would change the order for the further thinking question, and mean the perimeter of B is greater than C/D? (This would be the case if, for example, A was cut to be very thin, but C/D were cut so that the majority of the cut was along the diagonal, with just very short lengths making up the right angle.)</a:t>
                      </a:r>
                    </a:p>
                    <a:p>
                      <a:pPr lvl="0">
                        <a:buNone/>
                      </a:pPr>
                      <a:endParaRPr lang="en-GB" sz="1600" u="none" dirty="0"/>
                    </a:p>
                    <a:p>
                      <a:r>
                        <a:rPr lang="en-GB" sz="1600" b="1" i="0" u="none" dirty="0"/>
                        <a:t>Representations</a:t>
                      </a:r>
                    </a:p>
                    <a:p>
                      <a:pPr lvl="0">
                        <a:buNone/>
                      </a:pPr>
                      <a:r>
                        <a:rPr lang="en-GB" sz="1600" i="0" u="none" dirty="0"/>
                        <a:t>You might like to have paper to hand for students to cut (or to have prepared some cut sheets) so that they can mark equal lengths and compare other lengths. </a:t>
                      </a:r>
                      <a:r>
                        <a:rPr lang="en-GB" sz="1600" b="0" i="0" u="none" dirty="0"/>
                        <a:t>Dynamic geometry might also be a helpful tool to explore this task further (as modelled on </a:t>
                      </a:r>
                      <a:r>
                        <a:rPr lang="en-GB" sz="1600" b="0" i="0" u="none" dirty="0">
                          <a:hlinkClick r:id="rId3" action="ppaction://hlinksldjump"/>
                        </a:rPr>
                        <a:t>slide 11</a:t>
                      </a:r>
                      <a:r>
                        <a:rPr lang="en-GB" sz="1600" b="0" i="0" u="none" dirty="0"/>
                        <a:t>). </a:t>
                      </a:r>
                      <a:endParaRPr lang="en-GB" sz="1600" b="0" i="0" u="none" dirty="0">
                        <a:hlinkClick r:id="rId4"/>
                      </a:endParaRPr>
                    </a:p>
                  </a:txBody>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600" dirty="0"/>
                        <a:t>The assessment focus for this task is understanding the concept of perimeter, and comparing perimeters through reasoning rather than measurement. Students should be looking for equal lengths, and reasoning to compare lengths in compound shapes.</a:t>
                      </a: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The task offers plenty of scope to listen to their justifications and language as they discuss and order the four pieces. Some properties might not be intuitive for students. For example, </a:t>
                      </a:r>
                      <a:r>
                        <a:rPr lang="en-GB" sz="1600" b="0" i="0" u="none" dirty="0"/>
                        <a:t>regardless of the depth of the cut, the perimeter of A is fixed – can students explain why this is? Do they recognise that the perimeter of A is the same as the original piece of paper? Students may also struggle to articulate </a:t>
                      </a:r>
                      <a:r>
                        <a:rPr lang="en-GB" sz="1600" b="0" i="1" u="none" dirty="0"/>
                        <a:t>why</a:t>
                      </a:r>
                      <a:r>
                        <a:rPr lang="en-GB" sz="1600" b="0" i="0" u="none" dirty="0"/>
                        <a:t> the perimeters of C and D are the same. Comparing each corresponding part individually may help; consider also cutting a version with longer and shorter diagonals.</a:t>
                      </a:r>
                    </a:p>
                  </a:txBody>
                  <a:tcPr/>
                </a:tc>
                <a:extLst>
                  <a:ext uri="{0D108BD9-81ED-4DB2-BD59-A6C34878D82A}">
                    <a16:rowId xmlns:a16="http://schemas.microsoft.com/office/drawing/2014/main" val="1616516725"/>
                  </a:ext>
                </a:extLst>
              </a:tr>
              <a:tr h="792000">
                <a:tc gridSpan="2">
                  <a:txBody>
                    <a:bodyPr/>
                    <a:lstStyle/>
                    <a:p>
                      <a:r>
                        <a:rPr lang="en-GB" sz="1600" b="1" dirty="0"/>
                        <a:t>Additional resources</a:t>
                      </a:r>
                    </a:p>
                    <a:p>
                      <a:pPr marL="285750" indent="-285750">
                        <a:buFont typeface="Arial" panose="020B0604020202020204" pitchFamily="34" charset="0"/>
                        <a:buChar char="•"/>
                      </a:pPr>
                      <a:r>
                        <a:rPr lang="en-GB" sz="1600" b="0" dirty="0"/>
                        <a:t>In Additional activity </a:t>
                      </a:r>
                      <a:r>
                        <a:rPr lang="en-GB" sz="1600" b="0" dirty="0">
                          <a:hlinkClick r:id="rId5" action="ppaction://hlinksldjump"/>
                        </a:rPr>
                        <a:t>E</a:t>
                      </a:r>
                      <a:r>
                        <a:rPr lang="en-GB" sz="1600" b="0" dirty="0"/>
                        <a:t> students work with perimeters that, perhaps counterintuitively, remain constant as the shape changes.</a:t>
                      </a:r>
                    </a:p>
                    <a:p>
                      <a:pPr marL="285750" indent="-285750">
                        <a:buFont typeface="Arial" panose="020B0604020202020204" pitchFamily="34" charset="0"/>
                        <a:buChar char="•"/>
                      </a:pPr>
                      <a:r>
                        <a:rPr lang="en-GB" sz="1600" b="0" dirty="0"/>
                        <a:t>Additional activities </a:t>
                      </a:r>
                      <a:r>
                        <a:rPr lang="en-GB" sz="1600" b="0" dirty="0">
                          <a:hlinkClick r:id="rId6" action="ppaction://hlinksldjump"/>
                        </a:rPr>
                        <a:t>C</a:t>
                      </a:r>
                      <a:r>
                        <a:rPr lang="en-GB" sz="1600" b="0" dirty="0"/>
                        <a:t>, </a:t>
                      </a:r>
                      <a:r>
                        <a:rPr lang="en-GB" sz="1600" b="0" dirty="0">
                          <a:hlinkClick r:id="rId7" action="ppaction://hlinksldjump"/>
                        </a:rPr>
                        <a:t>D</a:t>
                      </a:r>
                      <a:r>
                        <a:rPr lang="en-GB" sz="1600" b="0" dirty="0"/>
                        <a:t> and </a:t>
                      </a:r>
                      <a:r>
                        <a:rPr lang="en-GB" sz="1600" b="0" dirty="0">
                          <a:hlinkClick r:id="rId8" action="ppaction://hlinksldjump"/>
                        </a:rPr>
                        <a:t>F</a:t>
                      </a:r>
                      <a:r>
                        <a:rPr lang="en-GB" sz="1600" b="0" dirty="0"/>
                        <a:t> all ask students to reason about perimeter in different shapes.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904280839"/>
      </p:ext>
    </p:extLst>
  </p:cSld>
  <p:clrMapOvr>
    <a:masterClrMapping/>
  </p:clrMapOvr>
  <mc:AlternateContent xmlns:mc="http://schemas.openxmlformats.org/markup-compatibility/2006" xmlns:p14="http://schemas.microsoft.com/office/powerpoint/2010/main">
    <mc:Choice Requires="p14">
      <p:transition spd="slow" p14:dur="2000" advTm="24496"/>
    </mc:Choice>
    <mc:Fallback xmlns="">
      <p:transition spd="slow" advTm="2449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372B5A-4806-334E-899F-46CEDFE0629C}"/>
              </a:ext>
            </a:extLst>
          </p:cNvPr>
          <p:cNvSpPr>
            <a:spLocks noGrp="1"/>
          </p:cNvSpPr>
          <p:nvPr>
            <p:ph type="body" sz="quarter" idx="11"/>
          </p:nvPr>
        </p:nvSpPr>
        <p:spPr/>
        <p:txBody>
          <a:bodyPr/>
          <a:lstStyle/>
          <a:p>
            <a:r>
              <a:rPr lang="en-US" dirty="0"/>
              <a:t>Checkpoint 3: Strange staircases</a:t>
            </a:r>
          </a:p>
        </p:txBody>
      </p:sp>
      <p:pic>
        <p:nvPicPr>
          <p:cNvPr id="2050" name="Picture 2" descr="Image">
            <a:extLst>
              <a:ext uri="{FF2B5EF4-FFF2-40B4-BE49-F238E27FC236}">
                <a16:creationId xmlns:a16="http://schemas.microsoft.com/office/drawing/2014/main" id="{15FB2403-3BC1-104C-ACEE-FE38F6055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2687" y="2499754"/>
            <a:ext cx="3312000" cy="2216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F712A8-AA04-C04D-88BE-25204809ABF1}"/>
              </a:ext>
            </a:extLst>
          </p:cNvPr>
          <p:cNvSpPr txBox="1"/>
          <p:nvPr/>
        </p:nvSpPr>
        <p:spPr>
          <a:xfrm>
            <a:off x="287312" y="1183242"/>
            <a:ext cx="11617375" cy="837152"/>
          </a:xfrm>
          <a:prstGeom prst="rect">
            <a:avLst/>
          </a:prstGeom>
          <a:noFill/>
        </p:spPr>
        <p:txBody>
          <a:bodyPr wrap="square" rtlCol="0">
            <a:spAutoFit/>
          </a:bodyPr>
          <a:lstStyle/>
          <a:p>
            <a:pPr>
              <a:buNone/>
            </a:pPr>
            <a:r>
              <a:rPr lang="en-US" sz="2200" dirty="0"/>
              <a:t>The perimeter of each rectangle is 26 cm.</a:t>
            </a:r>
          </a:p>
          <a:p>
            <a:pPr>
              <a:buNone/>
            </a:pPr>
            <a:r>
              <a:rPr lang="en-US" sz="2200" dirty="0"/>
              <a:t>How long is the red line each time?</a:t>
            </a:r>
          </a:p>
        </p:txBody>
      </p:sp>
      <p:sp>
        <p:nvSpPr>
          <p:cNvPr id="5" name="TextBox 4">
            <a:extLst>
              <a:ext uri="{FF2B5EF4-FFF2-40B4-BE49-F238E27FC236}">
                <a16:creationId xmlns:a16="http://schemas.microsoft.com/office/drawing/2014/main" id="{8B39EB20-EF03-4DCE-B84A-1A578CA2C4BA}"/>
              </a:ext>
            </a:extLst>
          </p:cNvPr>
          <p:cNvSpPr txBox="1"/>
          <p:nvPr/>
        </p:nvSpPr>
        <p:spPr>
          <a:xfrm>
            <a:off x="1007268" y="5496694"/>
            <a:ext cx="8179594" cy="1107996"/>
          </a:xfrm>
          <a:prstGeom prst="rect">
            <a:avLst/>
          </a:prstGeom>
          <a:noFill/>
        </p:spPr>
        <p:txBody>
          <a:bodyPr wrap="square" lIns="91440" tIns="45720" rIns="91440" bIns="45720" rtlCol="0" anchor="t">
            <a:spAutoFit/>
          </a:bodyPr>
          <a:lstStyle/>
          <a:p>
            <a:pPr>
              <a:buNone/>
            </a:pPr>
            <a:r>
              <a:rPr lang="en-US" sz="2200" dirty="0">
                <a:latin typeface="Arial"/>
                <a:cs typeface="Arial"/>
              </a:rPr>
              <a:t>Sketch another line, joining the same corners, that is longer than the one in A. Then sketch one that is shorter and one that is the same length.</a:t>
            </a:r>
          </a:p>
        </p:txBody>
      </p:sp>
      <p:sp>
        <p:nvSpPr>
          <p:cNvPr id="6" name="Action Button: Help 5">
            <a:hlinkClick r:id="" action="ppaction://noaction" highlightClick="1"/>
            <a:extLst>
              <a:ext uri="{FF2B5EF4-FFF2-40B4-BE49-F238E27FC236}">
                <a16:creationId xmlns:a16="http://schemas.microsoft.com/office/drawing/2014/main" id="{64EC019B-D032-4948-84F2-B6B963C37396}"/>
              </a:ext>
            </a:extLst>
          </p:cNvPr>
          <p:cNvSpPr/>
          <p:nvPr/>
        </p:nvSpPr>
        <p:spPr>
          <a:xfrm>
            <a:off x="326252" y="5599710"/>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pic>
        <p:nvPicPr>
          <p:cNvPr id="36" name="Picture 35">
            <a:extLst>
              <a:ext uri="{FF2B5EF4-FFF2-40B4-BE49-F238E27FC236}">
                <a16:creationId xmlns:a16="http://schemas.microsoft.com/office/drawing/2014/main" id="{62DA23F4-FC0E-4100-B949-34D0DEE4580E}"/>
              </a:ext>
            </a:extLst>
          </p:cNvPr>
          <p:cNvPicPr>
            <a:picLocks noChangeAspect="1"/>
          </p:cNvPicPr>
          <p:nvPr/>
        </p:nvPicPr>
        <p:blipFill>
          <a:blip r:embed="rId4"/>
          <a:stretch>
            <a:fillRect/>
          </a:stretch>
        </p:blipFill>
        <p:spPr>
          <a:xfrm>
            <a:off x="656515" y="2533390"/>
            <a:ext cx="3240000" cy="2097320"/>
          </a:xfrm>
          <a:prstGeom prst="rect">
            <a:avLst/>
          </a:prstGeom>
        </p:spPr>
      </p:pic>
      <p:sp>
        <p:nvSpPr>
          <p:cNvPr id="37" name="TextBox 36">
            <a:extLst>
              <a:ext uri="{FF2B5EF4-FFF2-40B4-BE49-F238E27FC236}">
                <a16:creationId xmlns:a16="http://schemas.microsoft.com/office/drawing/2014/main" id="{B31FA717-ACD3-4778-A139-9419BF273B67}"/>
              </a:ext>
            </a:extLst>
          </p:cNvPr>
          <p:cNvSpPr txBox="1"/>
          <p:nvPr/>
        </p:nvSpPr>
        <p:spPr>
          <a:xfrm>
            <a:off x="96862" y="2433829"/>
            <a:ext cx="458780" cy="430887"/>
          </a:xfrm>
          <a:prstGeom prst="rect">
            <a:avLst/>
          </a:prstGeom>
          <a:noFill/>
        </p:spPr>
        <p:txBody>
          <a:bodyPr wrap="square" rtlCol="0">
            <a:spAutoFit/>
          </a:bodyPr>
          <a:lstStyle/>
          <a:p>
            <a:pPr>
              <a:buNone/>
            </a:pPr>
            <a:r>
              <a:rPr lang="en-GB" sz="2200" dirty="0">
                <a:solidFill>
                  <a:schemeClr val="tx1">
                    <a:lumMod val="50000"/>
                  </a:schemeClr>
                </a:solidFill>
              </a:rPr>
              <a:t>A</a:t>
            </a:r>
          </a:p>
        </p:txBody>
      </p:sp>
      <p:sp>
        <p:nvSpPr>
          <p:cNvPr id="39" name="TextBox 38">
            <a:extLst>
              <a:ext uri="{FF2B5EF4-FFF2-40B4-BE49-F238E27FC236}">
                <a16:creationId xmlns:a16="http://schemas.microsoft.com/office/drawing/2014/main" id="{2BD8B3A9-951E-40C6-A750-5A83AA8C3D03}"/>
              </a:ext>
            </a:extLst>
          </p:cNvPr>
          <p:cNvSpPr txBox="1"/>
          <p:nvPr/>
        </p:nvSpPr>
        <p:spPr>
          <a:xfrm>
            <a:off x="4080123" y="2433829"/>
            <a:ext cx="458780" cy="430887"/>
          </a:xfrm>
          <a:prstGeom prst="rect">
            <a:avLst/>
          </a:prstGeom>
          <a:noFill/>
        </p:spPr>
        <p:txBody>
          <a:bodyPr wrap="square" rtlCol="0">
            <a:spAutoFit/>
          </a:bodyPr>
          <a:lstStyle/>
          <a:p>
            <a:pPr>
              <a:buNone/>
            </a:pPr>
            <a:r>
              <a:rPr lang="en-GB" sz="2200" dirty="0">
                <a:solidFill>
                  <a:schemeClr val="tx1">
                    <a:lumMod val="50000"/>
                  </a:schemeClr>
                </a:solidFill>
              </a:rPr>
              <a:t>B</a:t>
            </a:r>
          </a:p>
        </p:txBody>
      </p:sp>
      <p:sp>
        <p:nvSpPr>
          <p:cNvPr id="40" name="TextBox 39">
            <a:extLst>
              <a:ext uri="{FF2B5EF4-FFF2-40B4-BE49-F238E27FC236}">
                <a16:creationId xmlns:a16="http://schemas.microsoft.com/office/drawing/2014/main" id="{A5A28D74-7722-4E72-8C93-6990206A3A5C}"/>
              </a:ext>
            </a:extLst>
          </p:cNvPr>
          <p:cNvSpPr txBox="1"/>
          <p:nvPr/>
        </p:nvSpPr>
        <p:spPr>
          <a:xfrm>
            <a:off x="8133907" y="2433829"/>
            <a:ext cx="458780" cy="430887"/>
          </a:xfrm>
          <a:prstGeom prst="rect">
            <a:avLst/>
          </a:prstGeom>
          <a:noFill/>
        </p:spPr>
        <p:txBody>
          <a:bodyPr wrap="square" rtlCol="0">
            <a:spAutoFit/>
          </a:bodyPr>
          <a:lstStyle/>
          <a:p>
            <a:pPr>
              <a:buNone/>
            </a:pPr>
            <a:r>
              <a:rPr lang="en-GB" sz="2200" dirty="0">
                <a:solidFill>
                  <a:schemeClr val="tx1">
                    <a:lumMod val="50000"/>
                  </a:schemeClr>
                </a:solidFill>
              </a:rPr>
              <a:t>C</a:t>
            </a:r>
          </a:p>
        </p:txBody>
      </p:sp>
      <p:pic>
        <p:nvPicPr>
          <p:cNvPr id="30" name="Picture 29">
            <a:extLst>
              <a:ext uri="{FF2B5EF4-FFF2-40B4-BE49-F238E27FC236}">
                <a16:creationId xmlns:a16="http://schemas.microsoft.com/office/drawing/2014/main" id="{8EDCDFB1-45D9-4505-A7F1-5FB6D30E1302}"/>
              </a:ext>
            </a:extLst>
          </p:cNvPr>
          <p:cNvPicPr>
            <a:picLocks noChangeAspect="1"/>
          </p:cNvPicPr>
          <p:nvPr/>
        </p:nvPicPr>
        <p:blipFill>
          <a:blip r:embed="rId5"/>
          <a:stretch>
            <a:fillRect/>
          </a:stretch>
        </p:blipFill>
        <p:spPr>
          <a:xfrm>
            <a:off x="4698428" y="2533390"/>
            <a:ext cx="3231384" cy="2087234"/>
          </a:xfrm>
          <a:prstGeom prst="rect">
            <a:avLst/>
          </a:prstGeom>
        </p:spPr>
      </p:pic>
    </p:spTree>
    <p:extLst>
      <p:ext uri="{BB962C8B-B14F-4D97-AF65-F5344CB8AC3E}">
        <p14:creationId xmlns:p14="http://schemas.microsoft.com/office/powerpoint/2010/main" val="22387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37"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372B5A-4806-334E-899F-46CEDFE0629C}"/>
              </a:ext>
            </a:extLst>
          </p:cNvPr>
          <p:cNvSpPr>
            <a:spLocks noGrp="1"/>
          </p:cNvSpPr>
          <p:nvPr>
            <p:ph type="body" sz="quarter" idx="11"/>
          </p:nvPr>
        </p:nvSpPr>
        <p:spPr/>
        <p:txBody>
          <a:bodyPr/>
          <a:lstStyle/>
          <a:p>
            <a:r>
              <a:rPr lang="en-US" dirty="0"/>
              <a:t>Checkpoint 3: Strange staircases (solution)</a:t>
            </a:r>
          </a:p>
        </p:txBody>
      </p:sp>
      <p:sp>
        <p:nvSpPr>
          <p:cNvPr id="4" name="TextBox 3">
            <a:extLst>
              <a:ext uri="{FF2B5EF4-FFF2-40B4-BE49-F238E27FC236}">
                <a16:creationId xmlns:a16="http://schemas.microsoft.com/office/drawing/2014/main" id="{5EF712A8-AA04-C04D-88BE-25204809ABF1}"/>
              </a:ext>
            </a:extLst>
          </p:cNvPr>
          <p:cNvSpPr txBox="1"/>
          <p:nvPr/>
        </p:nvSpPr>
        <p:spPr>
          <a:xfrm>
            <a:off x="287312" y="1183242"/>
            <a:ext cx="11617375" cy="8371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perimeter of each rectangle is 26 cm.</a:t>
            </a:r>
          </a:p>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How long is the red line each time?</a:t>
            </a:r>
          </a:p>
        </p:txBody>
      </p:sp>
      <p:sp>
        <p:nvSpPr>
          <p:cNvPr id="37" name="TextBox 36">
            <a:extLst>
              <a:ext uri="{FF2B5EF4-FFF2-40B4-BE49-F238E27FC236}">
                <a16:creationId xmlns:a16="http://schemas.microsoft.com/office/drawing/2014/main" id="{B31FA717-ACD3-4778-A139-9419BF273B67}"/>
              </a:ext>
            </a:extLst>
          </p:cNvPr>
          <p:cNvSpPr txBox="1"/>
          <p:nvPr/>
        </p:nvSpPr>
        <p:spPr>
          <a:xfrm>
            <a:off x="96862" y="2433829"/>
            <a:ext cx="45878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200" b="0" i="0" u="none" strike="noStrike" kern="1200" cap="none" spc="0" normalizeH="0" baseline="0" noProof="0" dirty="0">
                <a:ln>
                  <a:noFill/>
                </a:ln>
                <a:solidFill>
                  <a:srgbClr val="585858">
                    <a:lumMod val="50000"/>
                  </a:srgbClr>
                </a:solidFill>
                <a:effectLst/>
                <a:uLnTx/>
                <a:uFillTx/>
                <a:latin typeface="Arial" panose="020B0604020202020204" pitchFamily="34" charset="0"/>
                <a:ea typeface="+mn-ea"/>
                <a:cs typeface="+mn-cs"/>
              </a:rPr>
              <a:t>A</a:t>
            </a:r>
          </a:p>
        </p:txBody>
      </p:sp>
      <p:sp>
        <p:nvSpPr>
          <p:cNvPr id="39" name="TextBox 38">
            <a:extLst>
              <a:ext uri="{FF2B5EF4-FFF2-40B4-BE49-F238E27FC236}">
                <a16:creationId xmlns:a16="http://schemas.microsoft.com/office/drawing/2014/main" id="{2BD8B3A9-951E-40C6-A750-5A83AA8C3D03}"/>
              </a:ext>
            </a:extLst>
          </p:cNvPr>
          <p:cNvSpPr txBox="1"/>
          <p:nvPr/>
        </p:nvSpPr>
        <p:spPr>
          <a:xfrm>
            <a:off x="4080123" y="2433829"/>
            <a:ext cx="45878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200" b="0" i="0" u="none" strike="noStrike" kern="1200" cap="none" spc="0" normalizeH="0" baseline="0" noProof="0" dirty="0">
                <a:ln>
                  <a:noFill/>
                </a:ln>
                <a:solidFill>
                  <a:srgbClr val="585858">
                    <a:lumMod val="50000"/>
                  </a:srgbClr>
                </a:solidFill>
                <a:effectLst/>
                <a:uLnTx/>
                <a:uFillTx/>
                <a:latin typeface="Arial" panose="020B0604020202020204" pitchFamily="34" charset="0"/>
                <a:ea typeface="+mn-ea"/>
                <a:cs typeface="+mn-cs"/>
              </a:rPr>
              <a:t>B</a:t>
            </a:r>
          </a:p>
        </p:txBody>
      </p:sp>
      <p:sp>
        <p:nvSpPr>
          <p:cNvPr id="40" name="TextBox 39">
            <a:extLst>
              <a:ext uri="{FF2B5EF4-FFF2-40B4-BE49-F238E27FC236}">
                <a16:creationId xmlns:a16="http://schemas.microsoft.com/office/drawing/2014/main" id="{A5A28D74-7722-4E72-8C93-6990206A3A5C}"/>
              </a:ext>
            </a:extLst>
          </p:cNvPr>
          <p:cNvSpPr txBox="1"/>
          <p:nvPr/>
        </p:nvSpPr>
        <p:spPr>
          <a:xfrm>
            <a:off x="8133907" y="2433829"/>
            <a:ext cx="458780"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200" b="0" i="0" u="none" strike="noStrike" kern="1200" cap="none" spc="0" normalizeH="0" baseline="0" noProof="0" dirty="0">
                <a:ln>
                  <a:noFill/>
                </a:ln>
                <a:solidFill>
                  <a:srgbClr val="585858">
                    <a:lumMod val="50000"/>
                  </a:srgbClr>
                </a:solidFill>
                <a:effectLst/>
                <a:uLnTx/>
                <a:uFillTx/>
                <a:latin typeface="Arial" panose="020B0604020202020204" pitchFamily="34" charset="0"/>
                <a:ea typeface="+mn-ea"/>
                <a:cs typeface="+mn-cs"/>
              </a:rPr>
              <a:t>C</a:t>
            </a:r>
          </a:p>
        </p:txBody>
      </p:sp>
      <p:cxnSp>
        <p:nvCxnSpPr>
          <p:cNvPr id="7" name="Straight Connector 6">
            <a:extLst>
              <a:ext uri="{FF2B5EF4-FFF2-40B4-BE49-F238E27FC236}">
                <a16:creationId xmlns:a16="http://schemas.microsoft.com/office/drawing/2014/main" id="{9E0EF69C-2231-4B6A-AAA7-D40F966CDAC2}"/>
              </a:ext>
            </a:extLst>
          </p:cNvPr>
          <p:cNvCxnSpPr>
            <a:cxnSpLocks/>
          </p:cNvCxnSpPr>
          <p:nvPr/>
        </p:nvCxnSpPr>
        <p:spPr>
          <a:xfrm flipV="1">
            <a:off x="677827" y="3985738"/>
            <a:ext cx="0" cy="637940"/>
          </a:xfrm>
          <a:prstGeom prst="line">
            <a:avLst/>
          </a:prstGeom>
          <a:ln w="38100">
            <a:solidFill>
              <a:srgbClr val="E23D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38314B-6DCF-4A05-AED8-AA7C7D3D89E8}"/>
              </a:ext>
            </a:extLst>
          </p:cNvPr>
          <p:cNvCxnSpPr>
            <a:cxnSpLocks/>
          </p:cNvCxnSpPr>
          <p:nvPr/>
        </p:nvCxnSpPr>
        <p:spPr>
          <a:xfrm flipV="1">
            <a:off x="2983902" y="2864716"/>
            <a:ext cx="0" cy="1138453"/>
          </a:xfrm>
          <a:prstGeom prst="line">
            <a:avLst/>
          </a:prstGeom>
          <a:ln w="38100">
            <a:solidFill>
              <a:srgbClr val="E23D2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2B795B-0002-40A4-A140-FB31D08A7D74}"/>
              </a:ext>
            </a:extLst>
          </p:cNvPr>
          <p:cNvCxnSpPr>
            <a:cxnSpLocks/>
          </p:cNvCxnSpPr>
          <p:nvPr/>
        </p:nvCxnSpPr>
        <p:spPr>
          <a:xfrm flipV="1">
            <a:off x="3865633" y="2543672"/>
            <a:ext cx="0" cy="331326"/>
          </a:xfrm>
          <a:prstGeom prst="line">
            <a:avLst/>
          </a:prstGeom>
          <a:ln w="38100">
            <a:solidFill>
              <a:srgbClr val="E23D2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0035295-66DF-43C1-9EE0-F3EF9773C7BE}"/>
              </a:ext>
            </a:extLst>
          </p:cNvPr>
          <p:cNvCxnSpPr>
            <a:cxnSpLocks/>
          </p:cNvCxnSpPr>
          <p:nvPr/>
        </p:nvCxnSpPr>
        <p:spPr>
          <a:xfrm flipH="1">
            <a:off x="655037" y="3985738"/>
            <a:ext cx="2322814" cy="0"/>
          </a:xfrm>
          <a:prstGeom prst="line">
            <a:avLst/>
          </a:prstGeom>
          <a:ln w="38100">
            <a:solidFill>
              <a:srgbClr val="E23D2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7BA493-F5DA-4995-A208-6F5B06A2964B}"/>
              </a:ext>
            </a:extLst>
          </p:cNvPr>
          <p:cNvCxnSpPr>
            <a:cxnSpLocks/>
          </p:cNvCxnSpPr>
          <p:nvPr/>
        </p:nvCxnSpPr>
        <p:spPr>
          <a:xfrm flipH="1">
            <a:off x="2964656" y="2864716"/>
            <a:ext cx="918000" cy="0"/>
          </a:xfrm>
          <a:prstGeom prst="line">
            <a:avLst/>
          </a:prstGeom>
          <a:ln w="38100">
            <a:solidFill>
              <a:srgbClr val="E23D2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E7F4718-4B9E-441A-96E4-9EA36C60D9B3}"/>
              </a:ext>
            </a:extLst>
          </p:cNvPr>
          <p:cNvCxnSpPr>
            <a:cxnSpLocks/>
          </p:cNvCxnSpPr>
          <p:nvPr/>
        </p:nvCxnSpPr>
        <p:spPr>
          <a:xfrm flipH="1">
            <a:off x="4712483" y="4608924"/>
            <a:ext cx="759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91F30B-0CAF-43A5-AF6E-0BA73EF298AB}"/>
              </a:ext>
            </a:extLst>
          </p:cNvPr>
          <p:cNvCxnSpPr>
            <a:cxnSpLocks/>
          </p:cNvCxnSpPr>
          <p:nvPr/>
        </p:nvCxnSpPr>
        <p:spPr>
          <a:xfrm flipH="1">
            <a:off x="5448132" y="3770383"/>
            <a:ext cx="184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82360BB-D20E-4DAB-AF73-D51856D5841E}"/>
              </a:ext>
            </a:extLst>
          </p:cNvPr>
          <p:cNvCxnSpPr>
            <a:cxnSpLocks/>
          </p:cNvCxnSpPr>
          <p:nvPr/>
        </p:nvCxnSpPr>
        <p:spPr>
          <a:xfrm flipH="1">
            <a:off x="7257620" y="3046343"/>
            <a:ext cx="68040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4391EE8-77F6-45F4-9C77-3FFE243ED879}"/>
              </a:ext>
            </a:extLst>
          </p:cNvPr>
          <p:cNvCxnSpPr>
            <a:cxnSpLocks/>
          </p:cNvCxnSpPr>
          <p:nvPr/>
        </p:nvCxnSpPr>
        <p:spPr>
          <a:xfrm flipV="1">
            <a:off x="5467579" y="3770383"/>
            <a:ext cx="0" cy="849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B4B39E7-64FE-418A-859A-81200547DB36}"/>
              </a:ext>
            </a:extLst>
          </p:cNvPr>
          <p:cNvCxnSpPr>
            <a:cxnSpLocks/>
          </p:cNvCxnSpPr>
          <p:nvPr/>
        </p:nvCxnSpPr>
        <p:spPr>
          <a:xfrm flipH="1" flipV="1">
            <a:off x="7276670" y="3046024"/>
            <a:ext cx="8058" cy="741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89367B5-1EE7-49D6-9ACE-A878F3B5E069}"/>
              </a:ext>
            </a:extLst>
          </p:cNvPr>
          <p:cNvCxnSpPr>
            <a:cxnSpLocks/>
          </p:cNvCxnSpPr>
          <p:nvPr/>
        </p:nvCxnSpPr>
        <p:spPr>
          <a:xfrm flipV="1">
            <a:off x="7920019" y="2536445"/>
            <a:ext cx="0" cy="5156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85" name="Rectangle 2084">
            <a:extLst>
              <a:ext uri="{FF2B5EF4-FFF2-40B4-BE49-F238E27FC236}">
                <a16:creationId xmlns:a16="http://schemas.microsoft.com/office/drawing/2014/main" id="{8CF1A6AC-F7F9-4F9D-AEBE-CECDEF5EF995}"/>
              </a:ext>
            </a:extLst>
          </p:cNvPr>
          <p:cNvSpPr/>
          <p:nvPr/>
        </p:nvSpPr>
        <p:spPr>
          <a:xfrm>
            <a:off x="655036" y="2543672"/>
            <a:ext cx="3230592" cy="208723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D5910639-4F76-40BA-A31D-C446336D8625}"/>
              </a:ext>
            </a:extLst>
          </p:cNvPr>
          <p:cNvSpPr/>
          <p:nvPr/>
        </p:nvSpPr>
        <p:spPr>
          <a:xfrm>
            <a:off x="4712483" y="2536444"/>
            <a:ext cx="3230592" cy="208723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cxnSp>
        <p:nvCxnSpPr>
          <p:cNvPr id="80" name="Straight Connector 79">
            <a:extLst>
              <a:ext uri="{FF2B5EF4-FFF2-40B4-BE49-F238E27FC236}">
                <a16:creationId xmlns:a16="http://schemas.microsoft.com/office/drawing/2014/main" id="{85140189-C119-4EC7-A03B-202BB38FB938}"/>
              </a:ext>
            </a:extLst>
          </p:cNvPr>
          <p:cNvCxnSpPr>
            <a:cxnSpLocks/>
          </p:cNvCxnSpPr>
          <p:nvPr/>
        </p:nvCxnSpPr>
        <p:spPr>
          <a:xfrm flipH="1">
            <a:off x="8616065" y="4607011"/>
            <a:ext cx="3518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5B9A402-E854-4C9D-A504-C1C91C0D3552}"/>
              </a:ext>
            </a:extLst>
          </p:cNvPr>
          <p:cNvCxnSpPr>
            <a:cxnSpLocks/>
          </p:cNvCxnSpPr>
          <p:nvPr/>
        </p:nvCxnSpPr>
        <p:spPr>
          <a:xfrm flipH="1">
            <a:off x="8960528" y="4206757"/>
            <a:ext cx="385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B079D5E-226F-41B1-9E32-2CC4FB32FADB}"/>
              </a:ext>
            </a:extLst>
          </p:cNvPr>
          <p:cNvCxnSpPr>
            <a:cxnSpLocks/>
          </p:cNvCxnSpPr>
          <p:nvPr/>
        </p:nvCxnSpPr>
        <p:spPr>
          <a:xfrm flipH="1">
            <a:off x="9307896" y="4117857"/>
            <a:ext cx="30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E1B190B-DD18-4A89-A172-1B5F600B4F7E}"/>
              </a:ext>
            </a:extLst>
          </p:cNvPr>
          <p:cNvCxnSpPr>
            <a:cxnSpLocks/>
          </p:cNvCxnSpPr>
          <p:nvPr/>
        </p:nvCxnSpPr>
        <p:spPr>
          <a:xfrm flipH="1">
            <a:off x="9577387" y="4026841"/>
            <a:ext cx="29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6B05856-8F0E-4AAF-916A-920C10236418}"/>
              </a:ext>
            </a:extLst>
          </p:cNvPr>
          <p:cNvCxnSpPr>
            <a:cxnSpLocks/>
          </p:cNvCxnSpPr>
          <p:nvPr/>
        </p:nvCxnSpPr>
        <p:spPr>
          <a:xfrm flipH="1">
            <a:off x="9832593" y="3770383"/>
            <a:ext cx="56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AED15F53-FCF9-4C33-9C5D-22233644476F}"/>
              </a:ext>
            </a:extLst>
          </p:cNvPr>
          <p:cNvCxnSpPr>
            <a:cxnSpLocks/>
          </p:cNvCxnSpPr>
          <p:nvPr/>
        </p:nvCxnSpPr>
        <p:spPr>
          <a:xfrm flipH="1">
            <a:off x="10355793" y="3683600"/>
            <a:ext cx="21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C50492D-1F12-422F-97CD-6B90112AB6C7}"/>
              </a:ext>
            </a:extLst>
          </p:cNvPr>
          <p:cNvCxnSpPr>
            <a:cxnSpLocks/>
          </p:cNvCxnSpPr>
          <p:nvPr/>
        </p:nvCxnSpPr>
        <p:spPr>
          <a:xfrm flipH="1">
            <a:off x="10538883" y="3416900"/>
            <a:ext cx="177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CCC7B80-BBE8-4308-BDCA-C1E65CDFC789}"/>
              </a:ext>
            </a:extLst>
          </p:cNvPr>
          <p:cNvCxnSpPr>
            <a:cxnSpLocks/>
          </p:cNvCxnSpPr>
          <p:nvPr/>
        </p:nvCxnSpPr>
        <p:spPr>
          <a:xfrm flipH="1">
            <a:off x="10707159" y="3332234"/>
            <a:ext cx="37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4F48CC-C357-4C02-B154-9FEA43B9E88F}"/>
              </a:ext>
            </a:extLst>
          </p:cNvPr>
          <p:cNvCxnSpPr>
            <a:cxnSpLocks/>
          </p:cNvCxnSpPr>
          <p:nvPr/>
        </p:nvCxnSpPr>
        <p:spPr>
          <a:xfrm flipH="1">
            <a:off x="11044767" y="2982984"/>
            <a:ext cx="1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C929B81-AE21-4892-BEA6-72A19E432923}"/>
              </a:ext>
            </a:extLst>
          </p:cNvPr>
          <p:cNvCxnSpPr>
            <a:cxnSpLocks/>
          </p:cNvCxnSpPr>
          <p:nvPr/>
        </p:nvCxnSpPr>
        <p:spPr>
          <a:xfrm flipH="1">
            <a:off x="11132344" y="2898318"/>
            <a:ext cx="12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990984E-48D9-4CED-A714-22CBD47DBD1E}"/>
              </a:ext>
            </a:extLst>
          </p:cNvPr>
          <p:cNvCxnSpPr>
            <a:cxnSpLocks/>
          </p:cNvCxnSpPr>
          <p:nvPr/>
        </p:nvCxnSpPr>
        <p:spPr>
          <a:xfrm flipH="1">
            <a:off x="11227859" y="2805185"/>
            <a:ext cx="29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FDFBD8C-E4CD-49EB-AEA7-50086E5EAAA9}"/>
              </a:ext>
            </a:extLst>
          </p:cNvPr>
          <p:cNvCxnSpPr>
            <a:cxnSpLocks/>
          </p:cNvCxnSpPr>
          <p:nvPr/>
        </p:nvCxnSpPr>
        <p:spPr>
          <a:xfrm flipH="1">
            <a:off x="11490589" y="2722635"/>
            <a:ext cx="26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7F0C026-A387-41D8-82E2-2F69536CEB84}"/>
              </a:ext>
            </a:extLst>
          </p:cNvPr>
          <p:cNvCxnSpPr>
            <a:cxnSpLocks/>
          </p:cNvCxnSpPr>
          <p:nvPr/>
        </p:nvCxnSpPr>
        <p:spPr>
          <a:xfrm flipH="1">
            <a:off x="11755702" y="2627385"/>
            <a:ext cx="867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728836D-ACB9-4D69-97CC-8A93DF33788F}"/>
              </a:ext>
            </a:extLst>
          </p:cNvPr>
          <p:cNvCxnSpPr>
            <a:cxnSpLocks/>
          </p:cNvCxnSpPr>
          <p:nvPr/>
        </p:nvCxnSpPr>
        <p:spPr>
          <a:xfrm flipV="1">
            <a:off x="8980171" y="4206757"/>
            <a:ext cx="0" cy="424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1D25240-62EB-4749-98F2-21B70D7C2142}"/>
              </a:ext>
            </a:extLst>
          </p:cNvPr>
          <p:cNvCxnSpPr>
            <a:cxnSpLocks/>
          </p:cNvCxnSpPr>
          <p:nvPr/>
        </p:nvCxnSpPr>
        <p:spPr>
          <a:xfrm flipV="1">
            <a:off x="9328178" y="4113094"/>
            <a:ext cx="0" cy="9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75857091-968C-4349-BB62-AEC88133BF53}"/>
              </a:ext>
            </a:extLst>
          </p:cNvPr>
          <p:cNvCxnSpPr>
            <a:cxnSpLocks/>
          </p:cNvCxnSpPr>
          <p:nvPr/>
        </p:nvCxnSpPr>
        <p:spPr>
          <a:xfrm flipV="1">
            <a:off x="9597501" y="4027458"/>
            <a:ext cx="0" cy="943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95BA045-0466-47D9-9016-BB4F58C0263A}"/>
              </a:ext>
            </a:extLst>
          </p:cNvPr>
          <p:cNvCxnSpPr>
            <a:cxnSpLocks/>
          </p:cNvCxnSpPr>
          <p:nvPr/>
        </p:nvCxnSpPr>
        <p:spPr>
          <a:xfrm flipV="1">
            <a:off x="9851409" y="3769001"/>
            <a:ext cx="0" cy="262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8D878A4-73FC-47EC-830D-8A84A180F782}"/>
              </a:ext>
            </a:extLst>
          </p:cNvPr>
          <p:cNvCxnSpPr>
            <a:cxnSpLocks/>
          </p:cNvCxnSpPr>
          <p:nvPr/>
        </p:nvCxnSpPr>
        <p:spPr>
          <a:xfrm flipV="1">
            <a:off x="10375566" y="3684151"/>
            <a:ext cx="0" cy="9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D372036-0DBA-47CC-B0D4-3AB3147925D6}"/>
              </a:ext>
            </a:extLst>
          </p:cNvPr>
          <p:cNvCxnSpPr>
            <a:cxnSpLocks/>
          </p:cNvCxnSpPr>
          <p:nvPr/>
        </p:nvCxnSpPr>
        <p:spPr>
          <a:xfrm>
            <a:off x="10558127" y="3428013"/>
            <a:ext cx="0" cy="266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FF19CAD-D1A9-43DA-87F1-7A0EE64E957B}"/>
              </a:ext>
            </a:extLst>
          </p:cNvPr>
          <p:cNvCxnSpPr>
            <a:cxnSpLocks/>
          </p:cNvCxnSpPr>
          <p:nvPr/>
        </p:nvCxnSpPr>
        <p:spPr>
          <a:xfrm>
            <a:off x="10725466" y="3329595"/>
            <a:ext cx="0" cy="10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C74684B-EA09-4BE6-9F9D-C9A8480377D2}"/>
              </a:ext>
            </a:extLst>
          </p:cNvPr>
          <p:cNvCxnSpPr>
            <a:cxnSpLocks/>
          </p:cNvCxnSpPr>
          <p:nvPr/>
        </p:nvCxnSpPr>
        <p:spPr>
          <a:xfrm>
            <a:off x="11063815" y="2986159"/>
            <a:ext cx="0" cy="3492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C4FEC4B-C157-4CDD-806F-C9729645A32A}"/>
              </a:ext>
            </a:extLst>
          </p:cNvPr>
          <p:cNvCxnSpPr>
            <a:cxnSpLocks/>
          </p:cNvCxnSpPr>
          <p:nvPr/>
        </p:nvCxnSpPr>
        <p:spPr>
          <a:xfrm>
            <a:off x="11153033" y="2904872"/>
            <a:ext cx="0" cy="789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12BE80B-5C5E-4DB0-8BCA-8E75F0BC4ECC}"/>
              </a:ext>
            </a:extLst>
          </p:cNvPr>
          <p:cNvCxnSpPr>
            <a:cxnSpLocks/>
          </p:cNvCxnSpPr>
          <p:nvPr/>
        </p:nvCxnSpPr>
        <p:spPr>
          <a:xfrm>
            <a:off x="11246228" y="2809500"/>
            <a:ext cx="0" cy="9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56C3136-3C0B-4BC7-AACB-A687CB4325B3}"/>
              </a:ext>
            </a:extLst>
          </p:cNvPr>
          <p:cNvCxnSpPr>
            <a:cxnSpLocks/>
          </p:cNvCxnSpPr>
          <p:nvPr/>
        </p:nvCxnSpPr>
        <p:spPr>
          <a:xfrm>
            <a:off x="11509725" y="2717873"/>
            <a:ext cx="0" cy="9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85026B5-1244-4428-8279-8D7E8F54F350}"/>
              </a:ext>
            </a:extLst>
          </p:cNvPr>
          <p:cNvCxnSpPr>
            <a:cxnSpLocks/>
          </p:cNvCxnSpPr>
          <p:nvPr/>
        </p:nvCxnSpPr>
        <p:spPr>
          <a:xfrm>
            <a:off x="11774158" y="2631370"/>
            <a:ext cx="0" cy="108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03F1A54-595C-46DB-A517-014C439E482F}"/>
              </a:ext>
            </a:extLst>
          </p:cNvPr>
          <p:cNvCxnSpPr>
            <a:cxnSpLocks/>
          </p:cNvCxnSpPr>
          <p:nvPr/>
        </p:nvCxnSpPr>
        <p:spPr>
          <a:xfrm flipH="1">
            <a:off x="11825650" y="2545330"/>
            <a:ext cx="1" cy="820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3" name="Rectangle 272">
            <a:extLst>
              <a:ext uri="{FF2B5EF4-FFF2-40B4-BE49-F238E27FC236}">
                <a16:creationId xmlns:a16="http://schemas.microsoft.com/office/drawing/2014/main" id="{8DFB24FF-1333-4DA2-8EB6-D834312345A4}"/>
              </a:ext>
            </a:extLst>
          </p:cNvPr>
          <p:cNvSpPr/>
          <p:nvPr/>
        </p:nvSpPr>
        <p:spPr>
          <a:xfrm>
            <a:off x="8618634" y="2543672"/>
            <a:ext cx="3230592" cy="208723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0752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04167E-6 2.22222E-6 L 0.26133 2.22222E-6 " pathEditMode="relative" rAng="0" ptsTypes="AA">
                                      <p:cBhvr>
                                        <p:cTn id="6" dur="2000" fill="hold"/>
                                        <p:tgtEl>
                                          <p:spTgt spid="7"/>
                                        </p:tgtEl>
                                        <p:attrNameLst>
                                          <p:attrName>ppt_x</p:attrName>
                                          <p:attrName>ppt_y</p:attrName>
                                        </p:attrNameLst>
                                      </p:cBhvr>
                                      <p:rCtr x="1306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1.66667E-6 -4.44444E-6 L 0.07214 -0.00069 " pathEditMode="relative" rAng="0" ptsTypes="AA">
                                      <p:cBhvr>
                                        <p:cTn id="10" dur="2000" fill="hold"/>
                                        <p:tgtEl>
                                          <p:spTgt spid="13"/>
                                        </p:tgtEl>
                                        <p:attrNameLst>
                                          <p:attrName>ppt_x</p:attrName>
                                          <p:attrName>ppt_y</p:attrName>
                                        </p:attrNameLst>
                                      </p:cBhvr>
                                      <p:rCtr x="3607" y="-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66667E-6 0 L 1.66667E-6 0.0912 " pathEditMode="relative" rAng="0" ptsTypes="AA">
                                      <p:cBhvr>
                                        <p:cTn id="14" dur="2000" fill="hold"/>
                                        <p:tgtEl>
                                          <p:spTgt spid="17"/>
                                        </p:tgtEl>
                                        <p:attrNameLst>
                                          <p:attrName>ppt_x</p:attrName>
                                          <p:attrName>ppt_y</p:attrName>
                                        </p:attrNameLst>
                                      </p:cBhvr>
                                      <p:rCtr x="0" y="456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8.33333E-7 -4.07407E-6 L 8.33333E-7 0.25463 " pathEditMode="relative" rAng="0" ptsTypes="AA">
                                      <p:cBhvr>
                                        <p:cTn id="18" dur="2000" fill="hold"/>
                                        <p:tgtEl>
                                          <p:spTgt spid="19"/>
                                        </p:tgtEl>
                                        <p:attrNameLst>
                                          <p:attrName>ppt_x</p:attrName>
                                          <p:attrName>ppt_y</p:attrName>
                                        </p:attrNameLst>
                                      </p:cBhvr>
                                      <p:rCtr x="0" y="1273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16667E-6 1.48148E-6 L 4.16667E-6 0.12222 " pathEditMode="relative" rAng="0" ptsTypes="AA">
                                      <p:cBhvr>
                                        <p:cTn id="22" dur="2000" fill="hold"/>
                                        <p:tgtEl>
                                          <p:spTgt spid="43"/>
                                        </p:tgtEl>
                                        <p:attrNameLst>
                                          <p:attrName>ppt_x</p:attrName>
                                          <p:attrName>ppt_y</p:attrName>
                                        </p:attrNameLst>
                                      </p:cBhvr>
                                      <p:rCtr x="0" y="6111"/>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91667E-6 -2.96296E-6 L -0.00026 0.22755 " pathEditMode="relative" rAng="0" ptsTypes="AA">
                                      <p:cBhvr>
                                        <p:cTn id="26" dur="2000" fill="hold"/>
                                        <p:tgtEl>
                                          <p:spTgt spid="52"/>
                                        </p:tgtEl>
                                        <p:attrNameLst>
                                          <p:attrName>ppt_x</p:attrName>
                                          <p:attrName>ppt_y</p:attrName>
                                        </p:attrNameLst>
                                      </p:cBhvr>
                                      <p:rCtr x="-13" y="11366"/>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nodeType="clickEffect">
                                  <p:stCondLst>
                                    <p:cond delay="0"/>
                                  </p:stCondLst>
                                  <p:childTnLst>
                                    <p:animMotion origin="layout" path="M 2.5E-6 -4.07407E-6 L 0.20156 -4.07407E-6 " pathEditMode="relative" rAng="0" ptsTypes="AA">
                                      <p:cBhvr>
                                        <p:cTn id="30" dur="2000" fill="hold"/>
                                        <p:tgtEl>
                                          <p:spTgt spid="56"/>
                                        </p:tgtEl>
                                        <p:attrNameLst>
                                          <p:attrName>ppt_x</p:attrName>
                                          <p:attrName>ppt_y</p:attrName>
                                        </p:attrNameLst>
                                      </p:cBhvr>
                                      <p:rCtr x="10078" y="0"/>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4.58333E-6 1.85185E-6 L 0.05247 1.85185E-6 " pathEditMode="relative" rAng="0" ptsTypes="AA">
                                      <p:cBhvr>
                                        <p:cTn id="34" dur="2000" fill="hold"/>
                                        <p:tgtEl>
                                          <p:spTgt spid="62"/>
                                        </p:tgtEl>
                                        <p:attrNameLst>
                                          <p:attrName>ppt_x</p:attrName>
                                          <p:attrName>ppt_y</p:attrName>
                                        </p:attrNameLst>
                                      </p:cBhvr>
                                      <p:rCtr x="2617" y="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04167E-6 4.07407E-6 L -1.04167E-6 0.05833 " pathEditMode="relative" rAng="0" ptsTypes="AA">
                                      <p:cBhvr>
                                        <p:cTn id="38" dur="2000" fill="hold"/>
                                        <p:tgtEl>
                                          <p:spTgt spid="83"/>
                                        </p:tgtEl>
                                        <p:attrNameLst>
                                          <p:attrName>ppt_x</p:attrName>
                                          <p:attrName>ppt_y</p:attrName>
                                        </p:attrNameLst>
                                      </p:cBhvr>
                                      <p:rCtr x="0" y="2917"/>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45833E-6 -2.96296E-6 L -1.45833E-6 0.0713 " pathEditMode="relative" rAng="0" ptsTypes="AA">
                                      <p:cBhvr>
                                        <p:cTn id="42" dur="2000" fill="hold"/>
                                        <p:tgtEl>
                                          <p:spTgt spid="88"/>
                                        </p:tgtEl>
                                        <p:attrNameLst>
                                          <p:attrName>ppt_x</p:attrName>
                                          <p:attrName>ppt_y</p:attrName>
                                        </p:attrNameLst>
                                      </p:cBhvr>
                                      <p:rCtr x="0" y="3565"/>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95833E-6 1.48148E-6 L 3.95833E-6 0.08449 " pathEditMode="relative" rAng="0" ptsTypes="AA">
                                      <p:cBhvr>
                                        <p:cTn id="46" dur="2000" fill="hold"/>
                                        <p:tgtEl>
                                          <p:spTgt spid="93"/>
                                        </p:tgtEl>
                                        <p:attrNameLst>
                                          <p:attrName>ppt_x</p:attrName>
                                          <p:attrName>ppt_y</p:attrName>
                                        </p:attrNameLst>
                                      </p:cBhvr>
                                      <p:rCtr x="0" y="421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70833E-6 1.48148E-6 L 2.70833E-6 0.12129 " pathEditMode="relative" rAng="0" ptsTypes="AA">
                                      <p:cBhvr>
                                        <p:cTn id="50" dur="2000" fill="hold"/>
                                        <p:tgtEl>
                                          <p:spTgt spid="96"/>
                                        </p:tgtEl>
                                        <p:attrNameLst>
                                          <p:attrName>ppt_x</p:attrName>
                                          <p:attrName>ppt_y</p:attrName>
                                        </p:attrNameLst>
                                      </p:cBhvr>
                                      <p:rCtr x="0" y="6065"/>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33333E-6 2.96296E-6 L -3.33333E-6 0.13402 " pathEditMode="relative" rAng="0" ptsTypes="AA">
                                      <p:cBhvr>
                                        <p:cTn id="54" dur="2000" fill="hold"/>
                                        <p:tgtEl>
                                          <p:spTgt spid="105"/>
                                        </p:tgtEl>
                                        <p:attrNameLst>
                                          <p:attrName>ppt_x</p:attrName>
                                          <p:attrName>ppt_y</p:attrName>
                                        </p:attrNameLst>
                                      </p:cBhvr>
                                      <p:rCtr x="0" y="6690"/>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85185E-6 L -4.79167E-6 0.17291 " pathEditMode="relative" rAng="0" ptsTypes="AA">
                                      <p:cBhvr>
                                        <p:cTn id="58" dur="2000" fill="hold"/>
                                        <p:tgtEl>
                                          <p:spTgt spid="110"/>
                                        </p:tgtEl>
                                        <p:attrNameLst>
                                          <p:attrName>ppt_x</p:attrName>
                                          <p:attrName>ppt_y</p:attrName>
                                        </p:attrNameLst>
                                      </p:cBhvr>
                                      <p:rCtr x="0" y="8634"/>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2.08333E-7 0.00139 L 2.08333E-7 0.18518 " pathEditMode="relative" rAng="0" ptsTypes="AA">
                                      <p:cBhvr>
                                        <p:cTn id="62" dur="2000" fill="hold"/>
                                        <p:tgtEl>
                                          <p:spTgt spid="114"/>
                                        </p:tgtEl>
                                        <p:attrNameLst>
                                          <p:attrName>ppt_x</p:attrName>
                                          <p:attrName>ppt_y</p:attrName>
                                        </p:attrNameLst>
                                      </p:cBhvr>
                                      <p:rCtr x="0" y="9190"/>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2.08333E-6 -3.7037E-6 L -0.00078 0.23611 " pathEditMode="relative" rAng="0" ptsTypes="AA">
                                      <p:cBhvr>
                                        <p:cTn id="66" dur="2000" fill="hold"/>
                                        <p:tgtEl>
                                          <p:spTgt spid="118"/>
                                        </p:tgtEl>
                                        <p:attrNameLst>
                                          <p:attrName>ppt_x</p:attrName>
                                          <p:attrName>ppt_y</p:attrName>
                                        </p:attrNameLst>
                                      </p:cBhvr>
                                      <p:rCtr x="-39" y="11806"/>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6.25E-7 0.00138 L 6.25E-7 0.24907 " pathEditMode="relative" rAng="0" ptsTypes="AA">
                                      <p:cBhvr>
                                        <p:cTn id="70" dur="2000" fill="hold"/>
                                        <p:tgtEl>
                                          <p:spTgt spid="124"/>
                                        </p:tgtEl>
                                        <p:attrNameLst>
                                          <p:attrName>ppt_x</p:attrName>
                                          <p:attrName>ppt_y</p:attrName>
                                        </p:attrNameLst>
                                      </p:cBhvr>
                                      <p:rCtr x="0" y="123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3.125E-6 2.22222E-6 L -3.125E-6 0.26273 " pathEditMode="relative" rAng="0" ptsTypes="AA">
                                      <p:cBhvr>
                                        <p:cTn id="74" dur="2000" fill="hold"/>
                                        <p:tgtEl>
                                          <p:spTgt spid="130"/>
                                        </p:tgtEl>
                                        <p:attrNameLst>
                                          <p:attrName>ppt_x</p:attrName>
                                          <p:attrName>ppt_y</p:attrName>
                                        </p:attrNameLst>
                                      </p:cBhvr>
                                      <p:rCtr x="0" y="13125"/>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0208 -7.40741E-7 L 0.00208 0.27477 " pathEditMode="relative" rAng="0" ptsTypes="AA">
                                      <p:cBhvr>
                                        <p:cTn id="78" dur="2000" fill="hold"/>
                                        <p:tgtEl>
                                          <p:spTgt spid="134"/>
                                        </p:tgtEl>
                                        <p:attrNameLst>
                                          <p:attrName>ppt_x</p:attrName>
                                          <p:attrName>ppt_y</p:attrName>
                                        </p:attrNameLst>
                                      </p:cBhvr>
                                      <p:rCtr x="0" y="13727"/>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1.66667E-6 -1.85185E-6 L 1.66667E-6 0.28866 " pathEditMode="relative" rAng="0" ptsTypes="AA">
                                      <p:cBhvr>
                                        <p:cTn id="82" dur="2000" fill="hold"/>
                                        <p:tgtEl>
                                          <p:spTgt spid="139"/>
                                        </p:tgtEl>
                                        <p:attrNameLst>
                                          <p:attrName>ppt_x</p:attrName>
                                          <p:attrName>ppt_y</p:attrName>
                                        </p:attrNameLst>
                                      </p:cBhvr>
                                      <p:rCtr x="0" y="14421"/>
                                    </p:animMotion>
                                  </p:childTnLst>
                                </p:cTn>
                              </p:par>
                            </p:childTnLst>
                          </p:cTn>
                        </p:par>
                      </p:childTnLst>
                    </p:cTn>
                  </p:par>
                  <p:par>
                    <p:cTn id="83" fill="hold">
                      <p:stCondLst>
                        <p:cond delay="indefinite"/>
                      </p:stCondLst>
                      <p:childTnLst>
                        <p:par>
                          <p:cTn id="84" fill="hold">
                            <p:stCondLst>
                              <p:cond delay="0"/>
                            </p:stCondLst>
                            <p:childTnLst>
                              <p:par>
                                <p:cTn id="85" presetID="63" presetClass="path" presetSubtype="0" accel="50000" decel="50000" fill="hold" nodeType="clickEffect">
                                  <p:stCondLst>
                                    <p:cond delay="0"/>
                                  </p:stCondLst>
                                  <p:childTnLst>
                                    <p:animMotion origin="layout" path="M 1.45833E-6 -2.96296E-6 L 0.23333 -2.96296E-6 " pathEditMode="relative" rAng="0" ptsTypes="AA">
                                      <p:cBhvr>
                                        <p:cTn id="86" dur="2000" fill="hold"/>
                                        <p:tgtEl>
                                          <p:spTgt spid="169"/>
                                        </p:tgtEl>
                                        <p:attrNameLst>
                                          <p:attrName>ppt_x</p:attrName>
                                          <p:attrName>ppt_y</p:attrName>
                                        </p:attrNameLst>
                                      </p:cBhvr>
                                      <p:rCtr x="11667" y="0"/>
                                    </p:animMotion>
                                  </p:childTnLst>
                                </p:cTn>
                              </p:par>
                            </p:childTnLst>
                          </p:cTn>
                        </p:par>
                      </p:childTnLst>
                    </p:cTn>
                  </p:par>
                  <p:par>
                    <p:cTn id="87" fill="hold">
                      <p:stCondLst>
                        <p:cond delay="indefinite"/>
                      </p:stCondLst>
                      <p:childTnLst>
                        <p:par>
                          <p:cTn id="88" fill="hold">
                            <p:stCondLst>
                              <p:cond delay="0"/>
                            </p:stCondLst>
                            <p:childTnLst>
                              <p:par>
                                <p:cTn id="89" presetID="63" presetClass="path" presetSubtype="0" accel="50000" decel="50000" fill="hold" nodeType="clickEffect">
                                  <p:stCondLst>
                                    <p:cond delay="0"/>
                                  </p:stCondLst>
                                  <p:childTnLst>
                                    <p:animMotion origin="layout" path="M -4.16667E-6 -2.96296E-6 L 0.20482 -2.96296E-6 " pathEditMode="relative" rAng="0" ptsTypes="AA">
                                      <p:cBhvr>
                                        <p:cTn id="90" dur="2000" fill="hold"/>
                                        <p:tgtEl>
                                          <p:spTgt spid="172"/>
                                        </p:tgtEl>
                                        <p:attrNameLst>
                                          <p:attrName>ppt_x</p:attrName>
                                          <p:attrName>ppt_y</p:attrName>
                                        </p:attrNameLst>
                                      </p:cBhvr>
                                      <p:rCtr x="10234" y="0"/>
                                    </p:animMotion>
                                  </p:childTnLst>
                                </p:cTn>
                              </p:par>
                            </p:childTnLst>
                          </p:cTn>
                        </p:par>
                      </p:childTnLst>
                    </p:cTn>
                  </p:par>
                  <p:par>
                    <p:cTn id="91" fill="hold">
                      <p:stCondLst>
                        <p:cond delay="indefinite"/>
                      </p:stCondLst>
                      <p:childTnLst>
                        <p:par>
                          <p:cTn id="92" fill="hold">
                            <p:stCondLst>
                              <p:cond delay="0"/>
                            </p:stCondLst>
                            <p:childTnLst>
                              <p:par>
                                <p:cTn id="93" presetID="63" presetClass="path" presetSubtype="0" accel="50000" decel="50000" fill="hold" nodeType="clickEffect">
                                  <p:stCondLst>
                                    <p:cond delay="0"/>
                                  </p:stCondLst>
                                  <p:childTnLst>
                                    <p:animMotion origin="layout" path="M 4.16667E-7 -1.48148E-6 L 0.18268 -1.48148E-6 " pathEditMode="relative" rAng="0" ptsTypes="AA">
                                      <p:cBhvr>
                                        <p:cTn id="94" dur="2000" fill="hold"/>
                                        <p:tgtEl>
                                          <p:spTgt spid="174"/>
                                        </p:tgtEl>
                                        <p:attrNameLst>
                                          <p:attrName>ppt_x</p:attrName>
                                          <p:attrName>ppt_y</p:attrName>
                                        </p:attrNameLst>
                                      </p:cBhvr>
                                      <p:rCtr x="9128" y="0"/>
                                    </p:animMotion>
                                  </p:childTnLst>
                                </p:cTn>
                              </p:par>
                            </p:childTnLst>
                          </p:cTn>
                        </p:par>
                      </p:childTnLst>
                    </p:cTn>
                  </p:par>
                  <p:par>
                    <p:cTn id="95" fill="hold">
                      <p:stCondLst>
                        <p:cond delay="indefinite"/>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91667E-6 1.11022E-16 L 0.16185 1.11022E-16 " pathEditMode="relative" rAng="0" ptsTypes="AA">
                                      <p:cBhvr>
                                        <p:cTn id="98" dur="2000" fill="hold"/>
                                        <p:tgtEl>
                                          <p:spTgt spid="175"/>
                                        </p:tgtEl>
                                        <p:attrNameLst>
                                          <p:attrName>ppt_x</p:attrName>
                                          <p:attrName>ppt_y</p:attrName>
                                        </p:attrNameLst>
                                      </p:cBhvr>
                                      <p:rCtr x="8086" y="0"/>
                                    </p:animMotion>
                                  </p:childTnLst>
                                </p:cTn>
                              </p:par>
                            </p:childTnLst>
                          </p:cTn>
                        </p:par>
                      </p:childTnLst>
                    </p:cTn>
                  </p:par>
                  <p:par>
                    <p:cTn id="99" fill="hold">
                      <p:stCondLst>
                        <p:cond delay="indefinite"/>
                      </p:stCondLst>
                      <p:childTnLst>
                        <p:par>
                          <p:cTn id="100" fill="hold">
                            <p:stCondLst>
                              <p:cond delay="0"/>
                            </p:stCondLst>
                            <p:childTnLst>
                              <p:par>
                                <p:cTn id="101" presetID="63" presetClass="path" presetSubtype="0" accel="50000" decel="50000" fill="hold" nodeType="clickEffect">
                                  <p:stCondLst>
                                    <p:cond delay="0"/>
                                  </p:stCondLst>
                                  <p:childTnLst>
                                    <p:animMotion origin="layout" path="M -1.66667E-6 0 L 0.11888 0 " pathEditMode="relative" rAng="0" ptsTypes="AA">
                                      <p:cBhvr>
                                        <p:cTn id="102" dur="2000" fill="hold"/>
                                        <p:tgtEl>
                                          <p:spTgt spid="177"/>
                                        </p:tgtEl>
                                        <p:attrNameLst>
                                          <p:attrName>ppt_x</p:attrName>
                                          <p:attrName>ppt_y</p:attrName>
                                        </p:attrNameLst>
                                      </p:cBhvr>
                                      <p:rCtr x="5937" y="0"/>
                                    </p:animMotion>
                                  </p:childTnLst>
                                </p:cTn>
                              </p:par>
                            </p:childTnLst>
                          </p:cTn>
                        </p:par>
                      </p:childTnLst>
                    </p:cTn>
                  </p:par>
                  <p:par>
                    <p:cTn id="103" fill="hold">
                      <p:stCondLst>
                        <p:cond delay="indefinite"/>
                      </p:stCondLst>
                      <p:childTnLst>
                        <p:par>
                          <p:cTn id="104" fill="hold">
                            <p:stCondLst>
                              <p:cond delay="0"/>
                            </p:stCondLst>
                            <p:childTnLst>
                              <p:par>
                                <p:cTn id="105" presetID="63" presetClass="path" presetSubtype="0" accel="50000" decel="50000" fill="hold" nodeType="clickEffect">
                                  <p:stCondLst>
                                    <p:cond delay="0"/>
                                  </p:stCondLst>
                                  <p:childTnLst>
                                    <p:animMotion origin="layout" path="M 4.375E-6 -2.96296E-6 L 0.1039 -0.00162 " pathEditMode="relative" rAng="0" ptsTypes="AA">
                                      <p:cBhvr>
                                        <p:cTn id="106" dur="2000" fill="hold"/>
                                        <p:tgtEl>
                                          <p:spTgt spid="179"/>
                                        </p:tgtEl>
                                        <p:attrNameLst>
                                          <p:attrName>ppt_x</p:attrName>
                                          <p:attrName>ppt_y</p:attrName>
                                        </p:attrNameLst>
                                      </p:cBhvr>
                                      <p:rCtr x="5195" y="-93"/>
                                    </p:animMotion>
                                  </p:childTnLst>
                                </p:cTn>
                              </p:par>
                            </p:childTnLst>
                          </p:cTn>
                        </p:par>
                      </p:childTnLst>
                    </p:cTn>
                  </p:par>
                  <p:par>
                    <p:cTn id="107" fill="hold">
                      <p:stCondLst>
                        <p:cond delay="indefinite"/>
                      </p:stCondLst>
                      <p:childTnLst>
                        <p:par>
                          <p:cTn id="108" fill="hold">
                            <p:stCondLst>
                              <p:cond delay="0"/>
                            </p:stCondLst>
                            <p:childTnLst>
                              <p:par>
                                <p:cTn id="109" presetID="63" presetClass="path" presetSubtype="0" accel="50000" decel="50000" fill="hold" nodeType="clickEffect">
                                  <p:stCondLst>
                                    <p:cond delay="0"/>
                                  </p:stCondLst>
                                  <p:childTnLst>
                                    <p:animMotion origin="layout" path="M 2.5E-6 4.44444E-6 L 0.09023 4.44444E-6 " pathEditMode="relative" rAng="0" ptsTypes="AA">
                                      <p:cBhvr>
                                        <p:cTn id="110" dur="2000" fill="hold"/>
                                        <p:tgtEl>
                                          <p:spTgt spid="183"/>
                                        </p:tgtEl>
                                        <p:attrNameLst>
                                          <p:attrName>ppt_x</p:attrName>
                                          <p:attrName>ppt_y</p:attrName>
                                        </p:attrNameLst>
                                      </p:cBhvr>
                                      <p:rCtr x="4505" y="0"/>
                                    </p:animMotion>
                                  </p:childTnLst>
                                </p:cTn>
                              </p:par>
                            </p:childTnLst>
                          </p:cTn>
                        </p:par>
                      </p:childTnLst>
                    </p:cTn>
                  </p:par>
                  <p:par>
                    <p:cTn id="111" fill="hold">
                      <p:stCondLst>
                        <p:cond delay="indefinite"/>
                      </p:stCondLst>
                      <p:childTnLst>
                        <p:par>
                          <p:cTn id="112" fill="hold">
                            <p:stCondLst>
                              <p:cond delay="0"/>
                            </p:stCondLst>
                            <p:childTnLst>
                              <p:par>
                                <p:cTn id="113" presetID="63" presetClass="path" presetSubtype="0" accel="50000" decel="50000" fill="hold" nodeType="clickEffect">
                                  <p:stCondLst>
                                    <p:cond delay="0"/>
                                  </p:stCondLst>
                                  <p:childTnLst>
                                    <p:animMotion origin="layout" path="M -1.875E-6 3.7037E-7 L 0.0625 3.7037E-7 " pathEditMode="relative" rAng="0" ptsTypes="AA">
                                      <p:cBhvr>
                                        <p:cTn id="114" dur="2000" fill="hold"/>
                                        <p:tgtEl>
                                          <p:spTgt spid="185"/>
                                        </p:tgtEl>
                                        <p:attrNameLst>
                                          <p:attrName>ppt_x</p:attrName>
                                          <p:attrName>ppt_y</p:attrName>
                                        </p:attrNameLst>
                                      </p:cBhvr>
                                      <p:rCtr x="3125" y="0"/>
                                    </p:animMotion>
                                  </p:childTnLst>
                                </p:cTn>
                              </p:par>
                            </p:childTnLst>
                          </p:cTn>
                        </p:par>
                      </p:childTnLst>
                    </p:cTn>
                  </p:par>
                  <p:par>
                    <p:cTn id="115" fill="hold">
                      <p:stCondLst>
                        <p:cond delay="indefinite"/>
                      </p:stCondLst>
                      <p:childTnLst>
                        <p:par>
                          <p:cTn id="116" fill="hold">
                            <p:stCondLst>
                              <p:cond delay="0"/>
                            </p:stCondLst>
                            <p:childTnLst>
                              <p:par>
                                <p:cTn id="117" presetID="63" presetClass="path" presetSubtype="0" accel="50000" decel="50000" fill="hold" nodeType="clickEffect">
                                  <p:stCondLst>
                                    <p:cond delay="0"/>
                                  </p:stCondLst>
                                  <p:childTnLst>
                                    <p:animMotion origin="layout" path="M -3.75E-6 1.85185E-6 L 0.05508 1.85185E-6 " pathEditMode="relative" rAng="0" ptsTypes="AA">
                                      <p:cBhvr>
                                        <p:cTn id="118" dur="2000" fill="hold"/>
                                        <p:tgtEl>
                                          <p:spTgt spid="187"/>
                                        </p:tgtEl>
                                        <p:attrNameLst>
                                          <p:attrName>ppt_x</p:attrName>
                                          <p:attrName>ppt_y</p:attrName>
                                        </p:attrNameLst>
                                      </p:cBhvr>
                                      <p:rCtr x="2747" y="0"/>
                                    </p:animMotion>
                                  </p:childTnLst>
                                </p:cTn>
                              </p:par>
                            </p:childTnLst>
                          </p:cTn>
                        </p:par>
                      </p:childTnLst>
                    </p:cTn>
                  </p:par>
                  <p:par>
                    <p:cTn id="119" fill="hold">
                      <p:stCondLst>
                        <p:cond delay="indefinite"/>
                      </p:stCondLst>
                      <p:childTnLst>
                        <p:par>
                          <p:cTn id="120" fill="hold">
                            <p:stCondLst>
                              <p:cond delay="0"/>
                            </p:stCondLst>
                            <p:childTnLst>
                              <p:par>
                                <p:cTn id="121" presetID="63" presetClass="path" presetSubtype="0" accel="50000" decel="50000" fill="hold" nodeType="clickEffect">
                                  <p:stCondLst>
                                    <p:cond delay="0"/>
                                  </p:stCondLst>
                                  <p:childTnLst>
                                    <p:animMotion origin="layout" path="M 4.16667E-6 4.81481E-6 L 0.04752 4.81481E-6 " pathEditMode="relative" rAng="0" ptsTypes="AA">
                                      <p:cBhvr>
                                        <p:cTn id="122" dur="2000" fill="hold"/>
                                        <p:tgtEl>
                                          <p:spTgt spid="189"/>
                                        </p:tgtEl>
                                        <p:attrNameLst>
                                          <p:attrName>ppt_x</p:attrName>
                                          <p:attrName>ppt_y</p:attrName>
                                        </p:attrNameLst>
                                      </p:cBhvr>
                                      <p:rCtr x="2370" y="0"/>
                                    </p:animMotion>
                                  </p:childTnLst>
                                </p:cTn>
                              </p:par>
                            </p:childTnLst>
                          </p:cTn>
                        </p:par>
                      </p:childTnLst>
                    </p:cTn>
                  </p:par>
                  <p:par>
                    <p:cTn id="123" fill="hold">
                      <p:stCondLst>
                        <p:cond delay="indefinite"/>
                      </p:stCondLst>
                      <p:childTnLst>
                        <p:par>
                          <p:cTn id="124" fill="hold">
                            <p:stCondLst>
                              <p:cond delay="0"/>
                            </p:stCondLst>
                            <p:childTnLst>
                              <p:par>
                                <p:cTn id="125" presetID="63" presetClass="path" presetSubtype="0" accel="50000" decel="50000" fill="hold" nodeType="clickEffect">
                                  <p:stCondLst>
                                    <p:cond delay="0"/>
                                  </p:stCondLst>
                                  <p:childTnLst>
                                    <p:animMotion origin="layout" path="M -4.16667E-7 2.22222E-6 L 0.02578 0.00046 " pathEditMode="relative" rAng="0" ptsTypes="AA">
                                      <p:cBhvr>
                                        <p:cTn id="126" dur="2000" fill="hold"/>
                                        <p:tgtEl>
                                          <p:spTgt spid="190"/>
                                        </p:tgtEl>
                                        <p:attrNameLst>
                                          <p:attrName>ppt_x</p:attrName>
                                          <p:attrName>ppt_y</p:attrName>
                                        </p:attrNameLst>
                                      </p:cBhvr>
                                      <p:rCtr x="1289" y="23"/>
                                    </p:animMotion>
                                  </p:childTnLst>
                                </p:cTn>
                              </p:par>
                            </p:childTnLst>
                          </p:cTn>
                        </p:par>
                      </p:childTnLst>
                    </p:cTn>
                  </p:par>
                  <p:par>
                    <p:cTn id="127" fill="hold">
                      <p:stCondLst>
                        <p:cond delay="indefinite"/>
                      </p:stCondLst>
                      <p:childTnLst>
                        <p:par>
                          <p:cTn id="128" fill="hold">
                            <p:stCondLst>
                              <p:cond delay="0"/>
                            </p:stCondLst>
                            <p:childTnLst>
                              <p:par>
                                <p:cTn id="129" presetID="63" presetClass="path" presetSubtype="0" accel="50000" decel="50000" fill="hold" nodeType="clickEffect">
                                  <p:stCondLst>
                                    <p:cond delay="0"/>
                                  </p:stCondLst>
                                  <p:childTnLst>
                                    <p:animMotion origin="layout" path="M 4.79167E-6 3.33333E-6 L 0.00429 0.00046 " pathEditMode="relative" rAng="0" ptsTypes="AA">
                                      <p:cBhvr>
                                        <p:cTn id="130" dur="2000" fill="hold"/>
                                        <p:tgtEl>
                                          <p:spTgt spid="191"/>
                                        </p:tgtEl>
                                        <p:attrNameLst>
                                          <p:attrName>ppt_x</p:attrName>
                                          <p:attrName>ppt_y</p:attrName>
                                        </p:attrNameLst>
                                      </p:cBhvr>
                                      <p:rCtr x="208"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latin typeface="Century Gothic"/>
                <a:cs typeface="Arial"/>
              </a:rPr>
              <a:t>Checkpoint 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360704755"/>
              </p:ext>
            </p:extLst>
          </p:nvPr>
        </p:nvGraphicFramePr>
        <p:xfrm>
          <a:off x="267128" y="764704"/>
          <a:ext cx="11766038" cy="5912093"/>
        </p:xfrm>
        <a:graphic>
          <a:graphicData uri="http://schemas.openxmlformats.org/drawingml/2006/table">
            <a:tbl>
              <a:tblPr firstRow="1" bandRow="1">
                <a:tableStyleId>{5940675A-B579-460E-94D1-54222C63F5DA}</a:tableStyleId>
              </a:tblPr>
              <a:tblGrid>
                <a:gridCol w="7756732">
                  <a:extLst>
                    <a:ext uri="{9D8B030D-6E8A-4147-A177-3AD203B41FA5}">
                      <a16:colId xmlns:a16="http://schemas.microsoft.com/office/drawing/2014/main" val="695237181"/>
                    </a:ext>
                  </a:extLst>
                </a:gridCol>
                <a:gridCol w="4009306">
                  <a:extLst>
                    <a:ext uri="{9D8B030D-6E8A-4147-A177-3AD203B41FA5}">
                      <a16:colId xmlns:a16="http://schemas.microsoft.com/office/drawing/2014/main" val="300072507"/>
                    </a:ext>
                  </a:extLst>
                </a:gridCol>
              </a:tblGrid>
              <a:tr h="341047">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405196">
                <a:tc>
                  <a:txBody>
                    <a:bodyPr/>
                    <a:lstStyle/>
                    <a:p>
                      <a:r>
                        <a:rPr lang="en-GB" sz="1600" b="1" i="0" u="none" dirty="0"/>
                        <a:t>Support</a:t>
                      </a:r>
                    </a:p>
                    <a:p>
                      <a:r>
                        <a:rPr lang="en-GB" sz="1600" b="0" i="0" u="none" dirty="0"/>
                        <a:t>Start with an even simpler example than part a, by drawing a </a:t>
                      </a:r>
                    </a:p>
                    <a:p>
                      <a:r>
                        <a:rPr lang="en-GB" sz="1600" b="0" i="0" u="none" dirty="0"/>
                        <a:t>‘staircase’ with just a single step: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endParaRPr lang="en-GB" dirty="0"/>
                    </a:p>
                    <a:p>
                      <a:r>
                        <a:rPr lang="en-GB" sz="1600" u="none" dirty="0"/>
                        <a:t>Build on the further thinking question by asking students to draw the </a:t>
                      </a:r>
                      <a:r>
                        <a:rPr lang="en-GB" sz="1600" i="0" u="none" dirty="0"/>
                        <a:t>longest and shortest lines possible. Can they recognise that the shortest line would be the diagonal? What is their strategy for the longest line? </a:t>
                      </a:r>
                      <a:endParaRPr lang="en-GB" sz="1600" u="none" dirty="0"/>
                    </a:p>
                    <a:p>
                      <a:endParaRPr lang="en-GB" sz="1600" u="none" dirty="0"/>
                    </a:p>
                    <a:p>
                      <a:pPr lvl="0">
                        <a:buNone/>
                      </a:pPr>
                      <a:r>
                        <a:rPr lang="en-GB" sz="1600" b="1"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Plotting that shape on a square grid, or shading the vertical and horizontal edges, may support students in reasoning about the length of the coloured line. For example using the staircase in part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0" u="none" dirty="0"/>
                    </a:p>
                    <a:p>
                      <a:pPr lvl="0">
                        <a:buNone/>
                      </a:pPr>
                      <a:r>
                        <a:rPr lang="en-GB" sz="1600" b="0" i="0" u="none" strike="noStrike" noProof="0" dirty="0">
                          <a:latin typeface="Arial"/>
                        </a:rPr>
                        <a:t>Animated versions, modelling the equivalence to the horizontal and vertical slide, are provided on </a:t>
                      </a:r>
                      <a:r>
                        <a:rPr lang="en-GB" sz="1600" b="0" i="0" u="none" strike="noStrike" noProof="0" dirty="0">
                          <a:latin typeface="Arial"/>
                          <a:hlinkClick r:id="rId3" action="ppaction://hlinksldjump"/>
                        </a:rPr>
                        <a:t>slide 14</a:t>
                      </a:r>
                      <a:r>
                        <a:rPr lang="en-GB" sz="1600" b="0" i="0" u="none" strike="noStrike" noProof="0" dirty="0">
                          <a:latin typeface="Arial"/>
                        </a:rPr>
                        <a:t>. This visualisation may support students' reasoning</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u="none" dirty="0"/>
                        <a:t>The intention of the task is for students to reason with and about the perimeter of a rectilinear shape. </a:t>
                      </a:r>
                      <a:r>
                        <a:rPr lang="en-GB" sz="1600" dirty="0"/>
                        <a:t>Students should notice that the sum of the horizontal lengths of the red line total the horizontal length of the rectangle, and the equivalent for the vertical lines. Look for students to demonstrate their understanding that the distance can be broken into sections without the total length changing.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Being able to identify line segments and reason about their length is a key awareness for finding missing lengths when working with the area and perimeter of compound shapes.</a:t>
                      </a:r>
                    </a:p>
                  </a:txBody>
                  <a:tcPr/>
                </a:tc>
                <a:extLst>
                  <a:ext uri="{0D108BD9-81ED-4DB2-BD59-A6C34878D82A}">
                    <a16:rowId xmlns:a16="http://schemas.microsoft.com/office/drawing/2014/main" val="1616516725"/>
                  </a:ext>
                </a:extLst>
              </a:tr>
              <a:tr h="1065773">
                <a:tc gridSpan="2">
                  <a:txBody>
                    <a:bodyPr/>
                    <a:lstStyle/>
                    <a:p>
                      <a:r>
                        <a:rPr lang="en-GB" sz="1600" b="1" dirty="0"/>
                        <a:t>Additional resources</a:t>
                      </a:r>
                    </a:p>
                    <a:p>
                      <a:pPr marL="285750" lvl="0" indent="-285750">
                        <a:buFont typeface="Arial" panose="020B0604020202020204" pitchFamily="34" charset="0"/>
                        <a:buChar char="•"/>
                      </a:pPr>
                      <a:r>
                        <a:rPr lang="en-GB" sz="1600" b="0" dirty="0"/>
                        <a:t>Additional activity </a:t>
                      </a:r>
                      <a:r>
                        <a:rPr lang="en-GB" sz="1600" b="0" dirty="0">
                          <a:hlinkClick r:id="rId4" action="ppaction://hlinksldjump"/>
                        </a:rPr>
                        <a:t>E</a:t>
                      </a:r>
                      <a:r>
                        <a:rPr lang="en-GB" sz="1600" b="0" dirty="0"/>
                        <a:t> uses similar reasoning in exploring the perimeter of rectilinear shapes and may be a useful follow on to this Checkpoint.</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pic>
        <p:nvPicPr>
          <p:cNvPr id="7" name="Picture 6">
            <a:extLst>
              <a:ext uri="{FF2B5EF4-FFF2-40B4-BE49-F238E27FC236}">
                <a16:creationId xmlns:a16="http://schemas.microsoft.com/office/drawing/2014/main" id="{43913C63-FAAE-854D-B7F0-AEE925065500}"/>
              </a:ext>
            </a:extLst>
          </p:cNvPr>
          <p:cNvPicPr>
            <a:picLocks noChangeAspect="1"/>
          </p:cNvPicPr>
          <p:nvPr/>
        </p:nvPicPr>
        <p:blipFill>
          <a:blip r:embed="rId5"/>
          <a:stretch>
            <a:fillRect/>
          </a:stretch>
        </p:blipFill>
        <p:spPr>
          <a:xfrm>
            <a:off x="3975778" y="4179135"/>
            <a:ext cx="1120582" cy="826901"/>
          </a:xfrm>
          <a:prstGeom prst="rect">
            <a:avLst/>
          </a:prstGeom>
        </p:spPr>
      </p:pic>
      <p:pic>
        <p:nvPicPr>
          <p:cNvPr id="8" name="Picture 7">
            <a:extLst>
              <a:ext uri="{FF2B5EF4-FFF2-40B4-BE49-F238E27FC236}">
                <a16:creationId xmlns:a16="http://schemas.microsoft.com/office/drawing/2014/main" id="{CE8D914B-4515-144B-B1E7-96460EFEFF3A}"/>
              </a:ext>
            </a:extLst>
          </p:cNvPr>
          <p:cNvPicPr>
            <a:picLocks noChangeAspect="1"/>
          </p:cNvPicPr>
          <p:nvPr/>
        </p:nvPicPr>
        <p:blipFill>
          <a:blip r:embed="rId6"/>
          <a:stretch>
            <a:fillRect/>
          </a:stretch>
        </p:blipFill>
        <p:spPr>
          <a:xfrm>
            <a:off x="5204654" y="4179135"/>
            <a:ext cx="1077759" cy="798502"/>
          </a:xfrm>
          <a:prstGeom prst="rect">
            <a:avLst/>
          </a:prstGeom>
        </p:spPr>
      </p:pic>
      <p:pic>
        <p:nvPicPr>
          <p:cNvPr id="9" name="Picture 8">
            <a:extLst>
              <a:ext uri="{FF2B5EF4-FFF2-40B4-BE49-F238E27FC236}">
                <a16:creationId xmlns:a16="http://schemas.microsoft.com/office/drawing/2014/main" id="{D95BBC5F-B73D-4068-9A7E-56E9B5E99189}"/>
              </a:ext>
            </a:extLst>
          </p:cNvPr>
          <p:cNvPicPr>
            <a:picLocks noChangeAspect="1"/>
          </p:cNvPicPr>
          <p:nvPr/>
        </p:nvPicPr>
        <p:blipFill>
          <a:blip r:embed="rId7"/>
          <a:stretch>
            <a:fillRect/>
          </a:stretch>
        </p:blipFill>
        <p:spPr>
          <a:xfrm>
            <a:off x="6096000" y="1365546"/>
            <a:ext cx="1077759" cy="702128"/>
          </a:xfrm>
          <a:prstGeom prst="rect">
            <a:avLst/>
          </a:prstGeom>
        </p:spPr>
      </p:pic>
    </p:spTree>
    <p:extLst>
      <p:ext uri="{BB962C8B-B14F-4D97-AF65-F5344CB8AC3E}">
        <p14:creationId xmlns:p14="http://schemas.microsoft.com/office/powerpoint/2010/main" val="3602482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9C5953-5600-754E-ABF3-8014FF28E3DE}"/>
              </a:ext>
            </a:extLst>
          </p:cNvPr>
          <p:cNvSpPr>
            <a:spLocks noGrp="1"/>
          </p:cNvSpPr>
          <p:nvPr>
            <p:ph type="body" sz="quarter" idx="11"/>
          </p:nvPr>
        </p:nvSpPr>
        <p:spPr/>
        <p:txBody>
          <a:bodyPr/>
          <a:lstStyle/>
          <a:p>
            <a:r>
              <a:rPr lang="en-US" dirty="0"/>
              <a:t>Checkpoint 4: Sticky note patterns</a:t>
            </a:r>
          </a:p>
        </p:txBody>
      </p:sp>
      <p:sp>
        <p:nvSpPr>
          <p:cNvPr id="6" name="TextBox 5">
            <a:extLst>
              <a:ext uri="{FF2B5EF4-FFF2-40B4-BE49-F238E27FC236}">
                <a16:creationId xmlns:a16="http://schemas.microsoft.com/office/drawing/2014/main" id="{0F506241-5CE4-C244-B429-1FA9F85DBDDB}"/>
              </a:ext>
            </a:extLst>
          </p:cNvPr>
          <p:cNvSpPr txBox="1"/>
          <p:nvPr/>
        </p:nvSpPr>
        <p:spPr>
          <a:xfrm>
            <a:off x="145680" y="3972541"/>
            <a:ext cx="11719749" cy="1649682"/>
          </a:xfrm>
          <a:prstGeom prst="rect">
            <a:avLst/>
          </a:prstGeom>
          <a:noFill/>
        </p:spPr>
        <p:txBody>
          <a:bodyPr wrap="square" rtlCol="0">
            <a:spAutoFit/>
          </a:bodyPr>
          <a:lstStyle/>
          <a:p>
            <a:pPr>
              <a:buClr>
                <a:schemeClr val="tx1"/>
              </a:buClr>
              <a:buNone/>
            </a:pPr>
            <a:r>
              <a:rPr lang="en-US" sz="2200" dirty="0">
                <a:solidFill>
                  <a:srgbClr val="595959"/>
                </a:solidFill>
              </a:rPr>
              <a:t>The perimeter of shape A is 4 units.</a:t>
            </a:r>
          </a:p>
          <a:p>
            <a:pPr>
              <a:buClr>
                <a:schemeClr val="tx1"/>
              </a:buClr>
              <a:buNone/>
            </a:pPr>
            <a:r>
              <a:rPr lang="en-US" sz="2200" dirty="0">
                <a:solidFill>
                  <a:srgbClr val="595959"/>
                </a:solidFill>
              </a:rPr>
              <a:t>The perimeter of shape B is 6 units.</a:t>
            </a:r>
          </a:p>
          <a:p>
            <a:pPr marL="457200" indent="-457200">
              <a:buFont typeface="+mj-lt"/>
              <a:buAutoNum type="alphaLcParenR"/>
            </a:pPr>
            <a:r>
              <a:rPr lang="en-US" sz="2200" dirty="0">
                <a:solidFill>
                  <a:srgbClr val="595959"/>
                </a:solidFill>
              </a:rPr>
              <a:t>Find the perimeters of shapes C to E.</a:t>
            </a:r>
          </a:p>
          <a:p>
            <a:pPr marL="457200" indent="-457200">
              <a:buFont typeface="+mj-lt"/>
              <a:buAutoNum type="alphaLcParenR"/>
            </a:pPr>
            <a:r>
              <a:rPr lang="en-US" sz="2200" dirty="0">
                <a:solidFill>
                  <a:srgbClr val="595959"/>
                </a:solidFill>
              </a:rPr>
              <a:t>Explain why the perimeter sometimes changes and sometimes stays the same.</a:t>
            </a:r>
          </a:p>
        </p:txBody>
      </p:sp>
      <p:sp>
        <p:nvSpPr>
          <p:cNvPr id="7" name="TextBox 6">
            <a:extLst>
              <a:ext uri="{FF2B5EF4-FFF2-40B4-BE49-F238E27FC236}">
                <a16:creationId xmlns:a16="http://schemas.microsoft.com/office/drawing/2014/main" id="{B712711C-4580-4F5B-B8C9-BF3FE811E2CF}"/>
              </a:ext>
            </a:extLst>
          </p:cNvPr>
          <p:cNvSpPr txBox="1"/>
          <p:nvPr/>
        </p:nvSpPr>
        <p:spPr>
          <a:xfrm>
            <a:off x="779386" y="5693983"/>
            <a:ext cx="8635803" cy="769441"/>
          </a:xfrm>
          <a:prstGeom prst="rect">
            <a:avLst/>
          </a:prstGeom>
          <a:noFill/>
        </p:spPr>
        <p:txBody>
          <a:bodyPr wrap="square">
            <a:spAutoFit/>
          </a:bodyPr>
          <a:lstStyle/>
          <a:p>
            <a:pPr>
              <a:buClr>
                <a:schemeClr val="tx1"/>
              </a:buClr>
              <a:buNone/>
            </a:pPr>
            <a:r>
              <a:rPr lang="en-US" sz="2200" dirty="0"/>
              <a:t>Predict the perimeter for shapes F and G. Continue the patterns to draw shapes F and G – were you correct?</a:t>
            </a:r>
          </a:p>
        </p:txBody>
      </p:sp>
      <p:sp>
        <p:nvSpPr>
          <p:cNvPr id="9" name="Action Button: Help 8">
            <a:hlinkClick r:id="" action="ppaction://noaction" highlightClick="1"/>
            <a:extLst>
              <a:ext uri="{FF2B5EF4-FFF2-40B4-BE49-F238E27FC236}">
                <a16:creationId xmlns:a16="http://schemas.microsoft.com/office/drawing/2014/main" id="{EE786321-A8FD-41F8-98B6-BDDB0B9224A5}"/>
              </a:ext>
            </a:extLst>
          </p:cNvPr>
          <p:cNvSpPr/>
          <p:nvPr/>
        </p:nvSpPr>
        <p:spPr>
          <a:xfrm>
            <a:off x="98370" y="5757357"/>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2C883803-273C-4BB1-8FAE-C3DB4B411230}"/>
              </a:ext>
            </a:extLst>
          </p:cNvPr>
          <p:cNvSpPr txBox="1"/>
          <p:nvPr/>
        </p:nvSpPr>
        <p:spPr>
          <a:xfrm>
            <a:off x="98369" y="1000060"/>
            <a:ext cx="11767059" cy="837152"/>
          </a:xfrm>
          <a:prstGeom prst="rect">
            <a:avLst/>
          </a:prstGeom>
          <a:noFill/>
        </p:spPr>
        <p:txBody>
          <a:bodyPr wrap="square">
            <a:spAutoFit/>
          </a:bodyPr>
          <a:lstStyle/>
          <a:p>
            <a:pPr>
              <a:buNone/>
            </a:pPr>
            <a:r>
              <a:rPr lang="en-US" sz="2200" dirty="0">
                <a:solidFill>
                  <a:srgbClr val="595959"/>
                </a:solidFill>
              </a:rPr>
              <a:t>Some square sticky notes are used to make a pattern of shapes. </a:t>
            </a:r>
          </a:p>
          <a:p>
            <a:pPr>
              <a:buNone/>
            </a:pPr>
            <a:r>
              <a:rPr lang="en-US" sz="2200" dirty="0">
                <a:solidFill>
                  <a:srgbClr val="595959"/>
                </a:solidFill>
              </a:rPr>
              <a:t>One more sticky note is added each time.</a:t>
            </a:r>
          </a:p>
        </p:txBody>
      </p:sp>
      <p:grpSp>
        <p:nvGrpSpPr>
          <p:cNvPr id="11" name="Group 10">
            <a:extLst>
              <a:ext uri="{FF2B5EF4-FFF2-40B4-BE49-F238E27FC236}">
                <a16:creationId xmlns:a16="http://schemas.microsoft.com/office/drawing/2014/main" id="{E4743742-B296-4DC1-909C-56B113D67969}"/>
              </a:ext>
            </a:extLst>
          </p:cNvPr>
          <p:cNvGrpSpPr/>
          <p:nvPr/>
        </p:nvGrpSpPr>
        <p:grpSpPr>
          <a:xfrm>
            <a:off x="145680" y="2152067"/>
            <a:ext cx="1286390" cy="1670214"/>
            <a:chOff x="145680" y="2152067"/>
            <a:chExt cx="1286390" cy="1670214"/>
          </a:xfrm>
        </p:grpSpPr>
        <p:pic>
          <p:nvPicPr>
            <p:cNvPr id="4" name="Picture 3">
              <a:extLst>
                <a:ext uri="{FF2B5EF4-FFF2-40B4-BE49-F238E27FC236}">
                  <a16:creationId xmlns:a16="http://schemas.microsoft.com/office/drawing/2014/main" id="{C4DFF77D-93D3-47F4-B1BA-4ABFF2A0D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22" y="2985129"/>
              <a:ext cx="797248" cy="837152"/>
            </a:xfrm>
            <a:prstGeom prst="rect">
              <a:avLst/>
            </a:prstGeom>
          </p:spPr>
        </p:pic>
        <p:sp>
          <p:nvSpPr>
            <p:cNvPr id="5" name="TextBox 4">
              <a:extLst>
                <a:ext uri="{FF2B5EF4-FFF2-40B4-BE49-F238E27FC236}">
                  <a16:creationId xmlns:a16="http://schemas.microsoft.com/office/drawing/2014/main" id="{AEEF096A-3430-47E9-B5A2-573A2CECC272}"/>
                </a:ext>
              </a:extLst>
            </p:cNvPr>
            <p:cNvSpPr txBox="1"/>
            <p:nvPr/>
          </p:nvSpPr>
          <p:spPr>
            <a:xfrm>
              <a:off x="145680" y="2152067"/>
              <a:ext cx="389850" cy="461665"/>
            </a:xfrm>
            <a:prstGeom prst="rect">
              <a:avLst/>
            </a:prstGeom>
            <a:noFill/>
          </p:spPr>
          <p:txBody>
            <a:bodyPr wrap="none" rtlCol="0">
              <a:spAutoFit/>
            </a:bodyPr>
            <a:lstStyle/>
            <a:p>
              <a:pPr>
                <a:buNone/>
              </a:pPr>
              <a:r>
                <a:rPr lang="en-GB" sz="2400" dirty="0"/>
                <a:t>A</a:t>
              </a:r>
            </a:p>
          </p:txBody>
        </p:sp>
      </p:grpSp>
      <p:grpSp>
        <p:nvGrpSpPr>
          <p:cNvPr id="12" name="Group 11">
            <a:extLst>
              <a:ext uri="{FF2B5EF4-FFF2-40B4-BE49-F238E27FC236}">
                <a16:creationId xmlns:a16="http://schemas.microsoft.com/office/drawing/2014/main" id="{63A82506-1CF4-4DF5-A32B-F17111D5EA92}"/>
              </a:ext>
            </a:extLst>
          </p:cNvPr>
          <p:cNvGrpSpPr/>
          <p:nvPr/>
        </p:nvGrpSpPr>
        <p:grpSpPr>
          <a:xfrm>
            <a:off x="1882598" y="2152067"/>
            <a:ext cx="1303224" cy="1685340"/>
            <a:chOff x="1945770" y="2152067"/>
            <a:chExt cx="1303224" cy="1685340"/>
          </a:xfrm>
        </p:grpSpPr>
        <p:pic>
          <p:nvPicPr>
            <p:cNvPr id="14" name="Picture 13">
              <a:extLst>
                <a:ext uri="{FF2B5EF4-FFF2-40B4-BE49-F238E27FC236}">
                  <a16:creationId xmlns:a16="http://schemas.microsoft.com/office/drawing/2014/main" id="{4E87C488-A67D-48AB-93BE-A305F81B1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746" y="3000255"/>
              <a:ext cx="797248" cy="837152"/>
            </a:xfrm>
            <a:prstGeom prst="rect">
              <a:avLst/>
            </a:prstGeom>
          </p:spPr>
        </p:pic>
        <p:pic>
          <p:nvPicPr>
            <p:cNvPr id="15" name="Picture 14">
              <a:extLst>
                <a:ext uri="{FF2B5EF4-FFF2-40B4-BE49-F238E27FC236}">
                  <a16:creationId xmlns:a16="http://schemas.microsoft.com/office/drawing/2014/main" id="{DA40E378-13EC-463C-BE44-FE2D8C7AA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746" y="2221856"/>
              <a:ext cx="797248" cy="837152"/>
            </a:xfrm>
            <a:prstGeom prst="rect">
              <a:avLst/>
            </a:prstGeom>
          </p:spPr>
        </p:pic>
        <p:sp>
          <p:nvSpPr>
            <p:cNvPr id="33" name="TextBox 32">
              <a:extLst>
                <a:ext uri="{FF2B5EF4-FFF2-40B4-BE49-F238E27FC236}">
                  <a16:creationId xmlns:a16="http://schemas.microsoft.com/office/drawing/2014/main" id="{631ADFE6-BF2D-42C1-9C46-F5F02421A70F}"/>
                </a:ext>
              </a:extLst>
            </p:cNvPr>
            <p:cNvSpPr txBox="1"/>
            <p:nvPr/>
          </p:nvSpPr>
          <p:spPr>
            <a:xfrm>
              <a:off x="1945770" y="2152067"/>
              <a:ext cx="389850" cy="461665"/>
            </a:xfrm>
            <a:prstGeom prst="rect">
              <a:avLst/>
            </a:prstGeom>
            <a:noFill/>
          </p:spPr>
          <p:txBody>
            <a:bodyPr wrap="none" rtlCol="0">
              <a:spAutoFit/>
            </a:bodyPr>
            <a:lstStyle/>
            <a:p>
              <a:pPr>
                <a:buNone/>
              </a:pPr>
              <a:r>
                <a:rPr lang="en-GB" sz="2400" dirty="0"/>
                <a:t>B</a:t>
              </a:r>
            </a:p>
          </p:txBody>
        </p:sp>
      </p:grpSp>
      <p:grpSp>
        <p:nvGrpSpPr>
          <p:cNvPr id="37" name="Group 36">
            <a:extLst>
              <a:ext uri="{FF2B5EF4-FFF2-40B4-BE49-F238E27FC236}">
                <a16:creationId xmlns:a16="http://schemas.microsoft.com/office/drawing/2014/main" id="{A915C590-7978-4840-9D2E-47FBE379FEF8}"/>
              </a:ext>
            </a:extLst>
          </p:cNvPr>
          <p:cNvGrpSpPr/>
          <p:nvPr/>
        </p:nvGrpSpPr>
        <p:grpSpPr>
          <a:xfrm>
            <a:off x="3636350" y="2152067"/>
            <a:ext cx="2095708" cy="1685340"/>
            <a:chOff x="4046242" y="2152067"/>
            <a:chExt cx="2095708" cy="1685340"/>
          </a:xfrm>
        </p:grpSpPr>
        <p:pic>
          <p:nvPicPr>
            <p:cNvPr id="19" name="Picture 18">
              <a:extLst>
                <a:ext uri="{FF2B5EF4-FFF2-40B4-BE49-F238E27FC236}">
                  <a16:creationId xmlns:a16="http://schemas.microsoft.com/office/drawing/2014/main" id="{70249B48-56EB-4EFC-B28E-BE0A91E3D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226" y="3000255"/>
              <a:ext cx="797248" cy="837152"/>
            </a:xfrm>
            <a:prstGeom prst="rect">
              <a:avLst/>
            </a:prstGeom>
          </p:spPr>
        </p:pic>
        <p:pic>
          <p:nvPicPr>
            <p:cNvPr id="22" name="Picture 21">
              <a:extLst>
                <a:ext uri="{FF2B5EF4-FFF2-40B4-BE49-F238E27FC236}">
                  <a16:creationId xmlns:a16="http://schemas.microsoft.com/office/drawing/2014/main" id="{1BF080B8-703E-4792-B315-5098AAEFC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226" y="2200084"/>
              <a:ext cx="797248" cy="837152"/>
            </a:xfrm>
            <a:prstGeom prst="rect">
              <a:avLst/>
            </a:prstGeom>
          </p:spPr>
        </p:pic>
        <p:pic>
          <p:nvPicPr>
            <p:cNvPr id="23" name="Picture 22">
              <a:extLst>
                <a:ext uri="{FF2B5EF4-FFF2-40B4-BE49-F238E27FC236}">
                  <a16:creationId xmlns:a16="http://schemas.microsoft.com/office/drawing/2014/main" id="{7F3BB8BF-F925-4F0C-9541-1FEA03A3D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702" y="3000255"/>
              <a:ext cx="797248" cy="837152"/>
            </a:xfrm>
            <a:prstGeom prst="rect">
              <a:avLst/>
            </a:prstGeom>
          </p:spPr>
        </p:pic>
        <p:sp>
          <p:nvSpPr>
            <p:cNvPr id="34" name="TextBox 33">
              <a:extLst>
                <a:ext uri="{FF2B5EF4-FFF2-40B4-BE49-F238E27FC236}">
                  <a16:creationId xmlns:a16="http://schemas.microsoft.com/office/drawing/2014/main" id="{66BFB7F6-FC6D-45C4-9B43-CC1ABC03D50C}"/>
                </a:ext>
              </a:extLst>
            </p:cNvPr>
            <p:cNvSpPr txBox="1"/>
            <p:nvPr/>
          </p:nvSpPr>
          <p:spPr>
            <a:xfrm>
              <a:off x="4046242" y="2152067"/>
              <a:ext cx="407484" cy="461665"/>
            </a:xfrm>
            <a:prstGeom prst="rect">
              <a:avLst/>
            </a:prstGeom>
            <a:noFill/>
          </p:spPr>
          <p:txBody>
            <a:bodyPr wrap="none" rtlCol="0">
              <a:spAutoFit/>
            </a:bodyPr>
            <a:lstStyle/>
            <a:p>
              <a:pPr>
                <a:buNone/>
              </a:pPr>
              <a:r>
                <a:rPr lang="en-GB" sz="2400" dirty="0"/>
                <a:t>C</a:t>
              </a:r>
            </a:p>
          </p:txBody>
        </p:sp>
      </p:grpSp>
      <p:grpSp>
        <p:nvGrpSpPr>
          <p:cNvPr id="38" name="Group 37">
            <a:extLst>
              <a:ext uri="{FF2B5EF4-FFF2-40B4-BE49-F238E27FC236}">
                <a16:creationId xmlns:a16="http://schemas.microsoft.com/office/drawing/2014/main" id="{FB3E216A-06D4-4BE0-BA60-EF368525C272}"/>
              </a:ext>
            </a:extLst>
          </p:cNvPr>
          <p:cNvGrpSpPr/>
          <p:nvPr/>
        </p:nvGrpSpPr>
        <p:grpSpPr>
          <a:xfrm>
            <a:off x="6182586" y="2152067"/>
            <a:ext cx="2095708" cy="1707112"/>
            <a:chOff x="6680585" y="2152067"/>
            <a:chExt cx="2095708" cy="1707112"/>
          </a:xfrm>
        </p:grpSpPr>
        <p:pic>
          <p:nvPicPr>
            <p:cNvPr id="24" name="Picture 23">
              <a:extLst>
                <a:ext uri="{FF2B5EF4-FFF2-40B4-BE49-F238E27FC236}">
                  <a16:creationId xmlns:a16="http://schemas.microsoft.com/office/drawing/2014/main" id="{E64B1109-3262-4FFF-8233-CECADBBFA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569" y="3022027"/>
              <a:ext cx="797248" cy="837152"/>
            </a:xfrm>
            <a:prstGeom prst="rect">
              <a:avLst/>
            </a:prstGeom>
          </p:spPr>
        </p:pic>
        <p:pic>
          <p:nvPicPr>
            <p:cNvPr id="25" name="Picture 24">
              <a:extLst>
                <a:ext uri="{FF2B5EF4-FFF2-40B4-BE49-F238E27FC236}">
                  <a16:creationId xmlns:a16="http://schemas.microsoft.com/office/drawing/2014/main" id="{31E22369-E3C0-48DF-AE17-B9DE0DB7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569" y="2221856"/>
              <a:ext cx="797248" cy="837152"/>
            </a:xfrm>
            <a:prstGeom prst="rect">
              <a:avLst/>
            </a:prstGeom>
          </p:spPr>
        </p:pic>
        <p:pic>
          <p:nvPicPr>
            <p:cNvPr id="26" name="Picture 25">
              <a:extLst>
                <a:ext uri="{FF2B5EF4-FFF2-40B4-BE49-F238E27FC236}">
                  <a16:creationId xmlns:a16="http://schemas.microsoft.com/office/drawing/2014/main" id="{AF80264D-509D-4DEC-AEC3-36E6C9C29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045" y="3022027"/>
              <a:ext cx="797248" cy="837152"/>
            </a:xfrm>
            <a:prstGeom prst="rect">
              <a:avLst/>
            </a:prstGeom>
          </p:spPr>
        </p:pic>
        <p:pic>
          <p:nvPicPr>
            <p:cNvPr id="27" name="Picture 26">
              <a:extLst>
                <a:ext uri="{FF2B5EF4-FFF2-40B4-BE49-F238E27FC236}">
                  <a16:creationId xmlns:a16="http://schemas.microsoft.com/office/drawing/2014/main" id="{2E23C670-F130-4A0D-A13D-59F444685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045" y="2218807"/>
              <a:ext cx="797248" cy="837152"/>
            </a:xfrm>
            <a:prstGeom prst="rect">
              <a:avLst/>
            </a:prstGeom>
          </p:spPr>
        </p:pic>
        <p:sp>
          <p:nvSpPr>
            <p:cNvPr id="35" name="TextBox 34">
              <a:extLst>
                <a:ext uri="{FF2B5EF4-FFF2-40B4-BE49-F238E27FC236}">
                  <a16:creationId xmlns:a16="http://schemas.microsoft.com/office/drawing/2014/main" id="{D1F6FBB1-7F1F-4A8C-9B32-953AB385DF58}"/>
                </a:ext>
              </a:extLst>
            </p:cNvPr>
            <p:cNvSpPr txBox="1"/>
            <p:nvPr/>
          </p:nvSpPr>
          <p:spPr>
            <a:xfrm>
              <a:off x="6680585" y="2152067"/>
              <a:ext cx="407484" cy="461665"/>
            </a:xfrm>
            <a:prstGeom prst="rect">
              <a:avLst/>
            </a:prstGeom>
            <a:noFill/>
          </p:spPr>
          <p:txBody>
            <a:bodyPr wrap="none" rtlCol="0">
              <a:spAutoFit/>
            </a:bodyPr>
            <a:lstStyle/>
            <a:p>
              <a:pPr>
                <a:buNone/>
              </a:pPr>
              <a:r>
                <a:rPr lang="en-GB" sz="2400" dirty="0"/>
                <a:t>D</a:t>
              </a:r>
            </a:p>
          </p:txBody>
        </p:sp>
      </p:grpSp>
      <p:grpSp>
        <p:nvGrpSpPr>
          <p:cNvPr id="39" name="Group 38">
            <a:extLst>
              <a:ext uri="{FF2B5EF4-FFF2-40B4-BE49-F238E27FC236}">
                <a16:creationId xmlns:a16="http://schemas.microsoft.com/office/drawing/2014/main" id="{F0C0C1E1-6638-4BC8-8999-6E8B0B898A22}"/>
              </a:ext>
            </a:extLst>
          </p:cNvPr>
          <p:cNvGrpSpPr/>
          <p:nvPr/>
        </p:nvGrpSpPr>
        <p:grpSpPr>
          <a:xfrm>
            <a:off x="8728822" y="2125972"/>
            <a:ext cx="2828356" cy="1700549"/>
            <a:chOff x="9259785" y="2152067"/>
            <a:chExt cx="2828356" cy="1700549"/>
          </a:xfrm>
        </p:grpSpPr>
        <p:pic>
          <p:nvPicPr>
            <p:cNvPr id="28" name="Picture 27">
              <a:extLst>
                <a:ext uri="{FF2B5EF4-FFF2-40B4-BE49-F238E27FC236}">
                  <a16:creationId xmlns:a16="http://schemas.microsoft.com/office/drawing/2014/main" id="{C919A99D-97F4-497B-81A2-7BB4681FE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169" y="3010424"/>
              <a:ext cx="797248" cy="837152"/>
            </a:xfrm>
            <a:prstGeom prst="rect">
              <a:avLst/>
            </a:prstGeom>
          </p:spPr>
        </p:pic>
        <p:pic>
          <p:nvPicPr>
            <p:cNvPr id="29" name="Picture 28">
              <a:extLst>
                <a:ext uri="{FF2B5EF4-FFF2-40B4-BE49-F238E27FC236}">
                  <a16:creationId xmlns:a16="http://schemas.microsoft.com/office/drawing/2014/main" id="{015D6598-B284-4814-AF52-134A945E3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169" y="2232025"/>
              <a:ext cx="797248" cy="837152"/>
            </a:xfrm>
            <a:prstGeom prst="rect">
              <a:avLst/>
            </a:prstGeom>
          </p:spPr>
        </p:pic>
        <p:pic>
          <p:nvPicPr>
            <p:cNvPr id="30" name="Picture 29">
              <a:extLst>
                <a:ext uri="{FF2B5EF4-FFF2-40B4-BE49-F238E27FC236}">
                  <a16:creationId xmlns:a16="http://schemas.microsoft.com/office/drawing/2014/main" id="{9B179E06-AE7F-48D0-9774-20F6B2ED3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417" y="3015464"/>
              <a:ext cx="797248" cy="837152"/>
            </a:xfrm>
            <a:prstGeom prst="rect">
              <a:avLst/>
            </a:prstGeom>
          </p:spPr>
        </p:pic>
        <p:pic>
          <p:nvPicPr>
            <p:cNvPr id="31" name="Picture 30">
              <a:extLst>
                <a:ext uri="{FF2B5EF4-FFF2-40B4-BE49-F238E27FC236}">
                  <a16:creationId xmlns:a16="http://schemas.microsoft.com/office/drawing/2014/main" id="{75DE2677-A51C-487E-8CD8-D6D2B29AB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417" y="2226179"/>
              <a:ext cx="797248" cy="837152"/>
            </a:xfrm>
            <a:prstGeom prst="rect">
              <a:avLst/>
            </a:prstGeom>
          </p:spPr>
        </p:pic>
        <p:pic>
          <p:nvPicPr>
            <p:cNvPr id="32" name="Picture 31">
              <a:extLst>
                <a:ext uri="{FF2B5EF4-FFF2-40B4-BE49-F238E27FC236}">
                  <a16:creationId xmlns:a16="http://schemas.microsoft.com/office/drawing/2014/main" id="{2160A999-7B77-42A0-B0E1-D62CFEB90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0893" y="3015464"/>
              <a:ext cx="797248" cy="837152"/>
            </a:xfrm>
            <a:prstGeom prst="rect">
              <a:avLst/>
            </a:prstGeom>
          </p:spPr>
        </p:pic>
        <p:sp>
          <p:nvSpPr>
            <p:cNvPr id="36" name="TextBox 35">
              <a:extLst>
                <a:ext uri="{FF2B5EF4-FFF2-40B4-BE49-F238E27FC236}">
                  <a16:creationId xmlns:a16="http://schemas.microsoft.com/office/drawing/2014/main" id="{0B513FF2-F09D-41C6-85AE-08F7B7A7CA08}"/>
                </a:ext>
              </a:extLst>
            </p:cNvPr>
            <p:cNvSpPr txBox="1"/>
            <p:nvPr/>
          </p:nvSpPr>
          <p:spPr>
            <a:xfrm>
              <a:off x="9259785" y="2152067"/>
              <a:ext cx="389850" cy="461665"/>
            </a:xfrm>
            <a:prstGeom prst="rect">
              <a:avLst/>
            </a:prstGeom>
            <a:noFill/>
          </p:spPr>
          <p:txBody>
            <a:bodyPr wrap="none" rtlCol="0">
              <a:spAutoFit/>
            </a:bodyPr>
            <a:lstStyle/>
            <a:p>
              <a:pPr>
                <a:buNone/>
              </a:pPr>
              <a:r>
                <a:rPr lang="en-GB" sz="2400" dirty="0"/>
                <a:t>E</a:t>
              </a:r>
            </a:p>
          </p:txBody>
        </p:sp>
      </p:grpSp>
    </p:spTree>
    <p:extLst>
      <p:ext uri="{BB962C8B-B14F-4D97-AF65-F5344CB8AC3E}">
        <p14:creationId xmlns:p14="http://schemas.microsoft.com/office/powerpoint/2010/main" val="400756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945755936"/>
              </p:ext>
            </p:extLst>
          </p:nvPr>
        </p:nvGraphicFramePr>
        <p:xfrm>
          <a:off x="267128" y="764704"/>
          <a:ext cx="11766038" cy="5913120"/>
        </p:xfrm>
        <a:graphic>
          <a:graphicData uri="http://schemas.openxmlformats.org/drawingml/2006/table">
            <a:tbl>
              <a:tblPr firstRow="1" bandRow="1">
                <a:tableStyleId>{5940675A-B579-460E-94D1-54222C63F5DA}</a:tableStyleId>
              </a:tblPr>
              <a:tblGrid>
                <a:gridCol w="6492260">
                  <a:extLst>
                    <a:ext uri="{9D8B030D-6E8A-4147-A177-3AD203B41FA5}">
                      <a16:colId xmlns:a16="http://schemas.microsoft.com/office/drawing/2014/main" val="695237181"/>
                    </a:ext>
                  </a:extLst>
                </a:gridCol>
                <a:gridCol w="5273778">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Although not a key part of the learning, noticing the pattern is an important first step in accessing the task. Providing students with sticky notes to generate the pattern may support with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Ask students to predict other parts in the pattern where the perimeter won’t change and reason how they know (i.e. an L shape and the next consecutive rectangle). Can they identify a pair with a really large number of sticky notes, perhaps over 100? Students might also be able to reason about and predict the value of the perimeter for those numbers.</a:t>
                      </a:r>
                    </a:p>
                    <a:p>
                      <a:endParaRPr lang="en-GB" sz="1600" b="1" i="0" u="none" dirty="0"/>
                    </a:p>
                    <a:p>
                      <a:r>
                        <a:rPr lang="en-GB" sz="1600" b="1" i="0" u="none" dirty="0"/>
                        <a:t>Representations</a:t>
                      </a:r>
                    </a:p>
                    <a:p>
                      <a:r>
                        <a:rPr lang="en-GB" sz="1600" b="0" i="0" u="none" dirty="0"/>
                        <a:t>Identifying matching edges to justify whether the perimeter does or does not change is key to this task. The use of colour or labelling of matching edges might support students in seeing this structure.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The task is designed to raise the misconception that a greater area means a greater perimeter. Listen for students’ awareness of the difference between these two properties, and for the reasoning about the apparent inconsistencies in the way that the perimeter grows.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a:lnSpc>
                          <a:spcPct val="100000"/>
                        </a:lnSpc>
                        <a:spcBef>
                          <a:spcPts val="0"/>
                        </a:spcBef>
                        <a:spcAft>
                          <a:spcPts val="0"/>
                        </a:spcAft>
                        <a:buClrTx/>
                        <a:buSzTx/>
                        <a:buFont typeface="Arial" panose="020B0604020202020204" pitchFamily="34" charset="0"/>
                        <a:buNone/>
                      </a:pPr>
                      <a:r>
                        <a:rPr lang="en-GB" sz="1600" dirty="0"/>
                        <a:t>The intention is that students move beyond the pattern in the values and are able to identify the reason that the pattern exists. Students might reason, for example, that moving between pattern C and pattern D, two of the edges 'pop out' to accommodate the new sticky note so the area increases while the perimeter is unchanged. Probe students’ reasoning and encourage them to generalise if they are confident – do they recognise that the perimeter of an L shape is the same as the perimeter of the smallest rectangle that will contain it? </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lvl="0" indent="-285750">
                        <a:buFont typeface="Arial" panose="020B0604020202020204" pitchFamily="34" charset="0"/>
                        <a:buChar char="•"/>
                      </a:pPr>
                      <a:r>
                        <a:rPr lang="en-GB" sz="1600" b="0" dirty="0"/>
                        <a:t>Additional activity </a:t>
                      </a:r>
                      <a:r>
                        <a:rPr lang="en-GB" sz="1600" b="0" dirty="0">
                          <a:hlinkClick r:id="rId3" action="ppaction://hlinksldjump"/>
                        </a:rPr>
                        <a:t>A</a:t>
                      </a:r>
                      <a:r>
                        <a:rPr lang="en-GB" sz="1600" b="0" dirty="0"/>
                        <a:t> uses the context of sticky notes to explore area and perimeter. Offering just one task from this activity may support students who need scaffolding to access Checkpoint 4, while other students might explore the different tasks in Additional activity A as an opportunity to move beyond the more rigid structure of a given pattern and find creative solutions to the problems.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044270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 name="Table 317">
            <a:extLst>
              <a:ext uri="{FF2B5EF4-FFF2-40B4-BE49-F238E27FC236}">
                <a16:creationId xmlns:a16="http://schemas.microsoft.com/office/drawing/2014/main" id="{DB273730-B086-4DA1-B44C-64F28FA413C3}"/>
              </a:ext>
            </a:extLst>
          </p:cNvPr>
          <p:cNvGraphicFramePr>
            <a:graphicFrameLocks noGrp="1"/>
          </p:cNvGraphicFramePr>
          <p:nvPr>
            <p:extLst>
              <p:ext uri="{D42A27DB-BD31-4B8C-83A1-F6EECF244321}">
                <p14:modId xmlns:p14="http://schemas.microsoft.com/office/powerpoint/2010/main" val="3462738687"/>
              </p:ext>
            </p:extLst>
          </p:nvPr>
        </p:nvGraphicFramePr>
        <p:xfrm>
          <a:off x="4020048" y="3607747"/>
          <a:ext cx="3600000" cy="216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1071135032"/>
                    </a:ext>
                  </a:extLst>
                </a:gridCol>
                <a:gridCol w="360000">
                  <a:extLst>
                    <a:ext uri="{9D8B030D-6E8A-4147-A177-3AD203B41FA5}">
                      <a16:colId xmlns:a16="http://schemas.microsoft.com/office/drawing/2014/main" val="3447810210"/>
                    </a:ext>
                  </a:extLst>
                </a:gridCol>
              </a:tblGrid>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5554204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052265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395832930"/>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1095094"/>
                  </a:ext>
                </a:extLst>
              </a:tr>
            </a:tbl>
          </a:graphicData>
        </a:graphic>
      </p:graphicFrame>
      <p:graphicFrame>
        <p:nvGraphicFramePr>
          <p:cNvPr id="320" name="Table 319">
            <a:extLst>
              <a:ext uri="{FF2B5EF4-FFF2-40B4-BE49-F238E27FC236}">
                <a16:creationId xmlns:a16="http://schemas.microsoft.com/office/drawing/2014/main" id="{B1FC2A2F-5414-482B-ADE2-1B1270FE878C}"/>
              </a:ext>
            </a:extLst>
          </p:cNvPr>
          <p:cNvGraphicFramePr>
            <a:graphicFrameLocks noGrp="1"/>
          </p:cNvGraphicFramePr>
          <p:nvPr>
            <p:extLst>
              <p:ext uri="{D42A27DB-BD31-4B8C-83A1-F6EECF244321}">
                <p14:modId xmlns:p14="http://schemas.microsoft.com/office/powerpoint/2010/main" val="2319384834"/>
              </p:ext>
            </p:extLst>
          </p:nvPr>
        </p:nvGraphicFramePr>
        <p:xfrm>
          <a:off x="397220" y="3632360"/>
          <a:ext cx="2808000" cy="277908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288000">
                  <a:extLst>
                    <a:ext uri="{9D8B030D-6E8A-4147-A177-3AD203B41FA5}">
                      <a16:colId xmlns:a16="http://schemas.microsoft.com/office/drawing/2014/main" val="2918677278"/>
                    </a:ext>
                  </a:extLst>
                </a:gridCol>
              </a:tblGrid>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5554204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0052265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395832930"/>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095094"/>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34323229"/>
                  </a:ext>
                </a:extLst>
              </a:tr>
              <a:tr h="252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30325759"/>
                  </a:ext>
                </a:extLst>
              </a:tr>
            </a:tbl>
          </a:graphicData>
        </a:graphic>
      </p:graphicFrame>
      <p:graphicFrame>
        <p:nvGraphicFramePr>
          <p:cNvPr id="317" name="Table 317">
            <a:extLst>
              <a:ext uri="{FF2B5EF4-FFF2-40B4-BE49-F238E27FC236}">
                <a16:creationId xmlns:a16="http://schemas.microsoft.com/office/drawing/2014/main" id="{92C03C8B-FE06-41EA-8E1E-E43698A35033}"/>
              </a:ext>
            </a:extLst>
          </p:cNvPr>
          <p:cNvGraphicFramePr>
            <a:graphicFrameLocks noGrp="1"/>
          </p:cNvGraphicFramePr>
          <p:nvPr>
            <p:extLst>
              <p:ext uri="{D42A27DB-BD31-4B8C-83A1-F6EECF244321}">
                <p14:modId xmlns:p14="http://schemas.microsoft.com/office/powerpoint/2010/main" val="4274446848"/>
              </p:ext>
            </p:extLst>
          </p:nvPr>
        </p:nvGraphicFramePr>
        <p:xfrm>
          <a:off x="406220" y="2282867"/>
          <a:ext cx="7200000" cy="108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1071135032"/>
                    </a:ext>
                  </a:extLst>
                </a:gridCol>
                <a:gridCol w="360000">
                  <a:extLst>
                    <a:ext uri="{9D8B030D-6E8A-4147-A177-3AD203B41FA5}">
                      <a16:colId xmlns:a16="http://schemas.microsoft.com/office/drawing/2014/main" val="3447810210"/>
                    </a:ext>
                  </a:extLst>
                </a:gridCol>
                <a:gridCol w="360000">
                  <a:extLst>
                    <a:ext uri="{9D8B030D-6E8A-4147-A177-3AD203B41FA5}">
                      <a16:colId xmlns:a16="http://schemas.microsoft.com/office/drawing/2014/main" val="1364895665"/>
                    </a:ext>
                  </a:extLst>
                </a:gridCol>
                <a:gridCol w="360000">
                  <a:extLst>
                    <a:ext uri="{9D8B030D-6E8A-4147-A177-3AD203B41FA5}">
                      <a16:colId xmlns:a16="http://schemas.microsoft.com/office/drawing/2014/main" val="111136749"/>
                    </a:ext>
                  </a:extLst>
                </a:gridCol>
                <a:gridCol w="360000">
                  <a:extLst>
                    <a:ext uri="{9D8B030D-6E8A-4147-A177-3AD203B41FA5}">
                      <a16:colId xmlns:a16="http://schemas.microsoft.com/office/drawing/2014/main" val="3644876179"/>
                    </a:ext>
                  </a:extLst>
                </a:gridCol>
                <a:gridCol w="360000">
                  <a:extLst>
                    <a:ext uri="{9D8B030D-6E8A-4147-A177-3AD203B41FA5}">
                      <a16:colId xmlns:a16="http://schemas.microsoft.com/office/drawing/2014/main" val="1693954362"/>
                    </a:ext>
                  </a:extLst>
                </a:gridCol>
                <a:gridCol w="360000">
                  <a:extLst>
                    <a:ext uri="{9D8B030D-6E8A-4147-A177-3AD203B41FA5}">
                      <a16:colId xmlns:a16="http://schemas.microsoft.com/office/drawing/2014/main" val="4158450705"/>
                    </a:ext>
                  </a:extLst>
                </a:gridCol>
                <a:gridCol w="360000">
                  <a:extLst>
                    <a:ext uri="{9D8B030D-6E8A-4147-A177-3AD203B41FA5}">
                      <a16:colId xmlns:a16="http://schemas.microsoft.com/office/drawing/2014/main" val="1687888803"/>
                    </a:ext>
                  </a:extLst>
                </a:gridCol>
                <a:gridCol w="360000">
                  <a:extLst>
                    <a:ext uri="{9D8B030D-6E8A-4147-A177-3AD203B41FA5}">
                      <a16:colId xmlns:a16="http://schemas.microsoft.com/office/drawing/2014/main" val="667932998"/>
                    </a:ext>
                  </a:extLst>
                </a:gridCol>
                <a:gridCol w="360000">
                  <a:extLst>
                    <a:ext uri="{9D8B030D-6E8A-4147-A177-3AD203B41FA5}">
                      <a16:colId xmlns:a16="http://schemas.microsoft.com/office/drawing/2014/main" val="3617995622"/>
                    </a:ext>
                  </a:extLst>
                </a:gridCol>
                <a:gridCol w="360000">
                  <a:extLst>
                    <a:ext uri="{9D8B030D-6E8A-4147-A177-3AD203B41FA5}">
                      <a16:colId xmlns:a16="http://schemas.microsoft.com/office/drawing/2014/main" val="2991049437"/>
                    </a:ext>
                  </a:extLst>
                </a:gridCol>
                <a:gridCol w="360000">
                  <a:extLst>
                    <a:ext uri="{9D8B030D-6E8A-4147-A177-3AD203B41FA5}">
                      <a16:colId xmlns:a16="http://schemas.microsoft.com/office/drawing/2014/main" val="1075084910"/>
                    </a:ext>
                  </a:extLst>
                </a:gridCol>
              </a:tblGrid>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655542048"/>
                  </a:ext>
                </a:extLst>
              </a:tr>
            </a:tbl>
          </a:graphicData>
        </a:graphic>
      </p:graphicFrame>
      <p:sp>
        <p:nvSpPr>
          <p:cNvPr id="3" name="Text Placeholder 2">
            <a:extLst>
              <a:ext uri="{FF2B5EF4-FFF2-40B4-BE49-F238E27FC236}">
                <a16:creationId xmlns:a16="http://schemas.microsoft.com/office/drawing/2014/main" id="{8C847C10-B04F-4B89-A0F4-D640748EA975}"/>
              </a:ext>
            </a:extLst>
          </p:cNvPr>
          <p:cNvSpPr>
            <a:spLocks noGrp="1"/>
          </p:cNvSpPr>
          <p:nvPr>
            <p:ph type="body" sz="quarter" idx="11"/>
          </p:nvPr>
        </p:nvSpPr>
        <p:spPr/>
        <p:txBody>
          <a:bodyPr/>
          <a:lstStyle/>
          <a:p>
            <a:r>
              <a:rPr lang="en-GB"/>
              <a:t>Checkpoint 5: Mosaics</a:t>
            </a:r>
          </a:p>
        </p:txBody>
      </p:sp>
      <p:sp>
        <p:nvSpPr>
          <p:cNvPr id="8" name="Rectangle 7">
            <a:extLst>
              <a:ext uri="{FF2B5EF4-FFF2-40B4-BE49-F238E27FC236}">
                <a16:creationId xmlns:a16="http://schemas.microsoft.com/office/drawing/2014/main" id="{097B50FD-9B03-4065-8FEA-073897E89DE9}"/>
              </a:ext>
            </a:extLst>
          </p:cNvPr>
          <p:cNvSpPr/>
          <p:nvPr/>
        </p:nvSpPr>
        <p:spPr>
          <a:xfrm>
            <a:off x="7397305" y="1090253"/>
            <a:ext cx="360000" cy="360000"/>
          </a:xfrm>
          <a:prstGeom prst="rect">
            <a:avLst/>
          </a:prstGeom>
          <a:solidFill>
            <a:schemeClr val="accent6">
              <a:lumMod val="75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4CA3CC-9503-4276-AD33-11915A075C45}"/>
              </a:ext>
            </a:extLst>
          </p:cNvPr>
          <p:cNvSpPr/>
          <p:nvPr/>
        </p:nvSpPr>
        <p:spPr>
          <a:xfrm>
            <a:off x="7397305" y="1666456"/>
            <a:ext cx="360000" cy="360000"/>
          </a:xfrm>
          <a:prstGeom prst="rect">
            <a:avLst/>
          </a:prstGeom>
          <a:solidFill>
            <a:schemeClr val="accent6">
              <a:lumMod val="60000"/>
              <a:lumOff val="40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869CA7D-6CF4-48A0-A41F-28235D8BE779}"/>
              </a:ext>
            </a:extLst>
          </p:cNvPr>
          <p:cNvSpPr/>
          <p:nvPr/>
        </p:nvSpPr>
        <p:spPr>
          <a:xfrm>
            <a:off x="6875751" y="1310124"/>
            <a:ext cx="360000" cy="360000"/>
          </a:xfrm>
          <a:prstGeom prst="rect">
            <a:avLst/>
          </a:prstGeom>
          <a:solidFill>
            <a:schemeClr val="accent6">
              <a:lumMod val="20000"/>
              <a:lumOff val="80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3B0E3CD-BFC8-4D7F-A882-E0E900BA651A}"/>
              </a:ext>
            </a:extLst>
          </p:cNvPr>
          <p:cNvSpPr/>
          <p:nvPr/>
        </p:nvSpPr>
        <p:spPr>
          <a:xfrm>
            <a:off x="4006220" y="3604662"/>
            <a:ext cx="3600000" cy="2160000"/>
          </a:xfrm>
          <a:prstGeom prst="rect">
            <a:avLst/>
          </a:prstGeom>
          <a:solidFill>
            <a:schemeClr val="accent3">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TextBox 146">
            <a:extLst>
              <a:ext uri="{FF2B5EF4-FFF2-40B4-BE49-F238E27FC236}">
                <a16:creationId xmlns:a16="http://schemas.microsoft.com/office/drawing/2014/main" id="{CBB2C19C-E626-4842-870E-40EBEFF009E8}"/>
              </a:ext>
            </a:extLst>
          </p:cNvPr>
          <p:cNvSpPr txBox="1"/>
          <p:nvPr/>
        </p:nvSpPr>
        <p:spPr>
          <a:xfrm>
            <a:off x="145680" y="1022048"/>
            <a:ext cx="6656564" cy="1107996"/>
          </a:xfrm>
          <a:prstGeom prst="rect">
            <a:avLst/>
          </a:prstGeom>
          <a:noFill/>
        </p:spPr>
        <p:txBody>
          <a:bodyPr wrap="square" rtlCol="0">
            <a:spAutoFit/>
          </a:bodyPr>
          <a:lstStyle/>
          <a:p>
            <a:pPr>
              <a:buNone/>
            </a:pPr>
            <a:r>
              <a:rPr lang="en-GB" sz="2200" dirty="0"/>
              <a:t>Marius is making mosaic patterns using these square tiles. Estimate how many tiles he will need to completely cover each different shape.</a:t>
            </a:r>
          </a:p>
        </p:txBody>
      </p:sp>
      <p:sp>
        <p:nvSpPr>
          <p:cNvPr id="150" name="Rectangle 149">
            <a:extLst>
              <a:ext uri="{FF2B5EF4-FFF2-40B4-BE49-F238E27FC236}">
                <a16:creationId xmlns:a16="http://schemas.microsoft.com/office/drawing/2014/main" id="{72DD3F46-72F8-45A2-AC19-1C3FA3784A5A}"/>
              </a:ext>
            </a:extLst>
          </p:cNvPr>
          <p:cNvSpPr/>
          <p:nvPr/>
        </p:nvSpPr>
        <p:spPr>
          <a:xfrm>
            <a:off x="409886" y="2296000"/>
            <a:ext cx="7200000" cy="1080000"/>
          </a:xfrm>
          <a:prstGeom prst="rect">
            <a:avLst/>
          </a:prstGeom>
          <a:solidFill>
            <a:schemeClr val="accent3">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21" name="Table 320">
            <a:extLst>
              <a:ext uri="{FF2B5EF4-FFF2-40B4-BE49-F238E27FC236}">
                <a16:creationId xmlns:a16="http://schemas.microsoft.com/office/drawing/2014/main" id="{E3C6A9BB-2BCE-4F56-AC76-6BD7FC2FCBFD}"/>
              </a:ext>
            </a:extLst>
          </p:cNvPr>
          <p:cNvGraphicFramePr>
            <a:graphicFrameLocks noGrp="1"/>
          </p:cNvGraphicFramePr>
          <p:nvPr>
            <p:extLst>
              <p:ext uri="{D42A27DB-BD31-4B8C-83A1-F6EECF244321}">
                <p14:modId xmlns:p14="http://schemas.microsoft.com/office/powerpoint/2010/main" val="2839110783"/>
              </p:ext>
            </p:extLst>
          </p:nvPr>
        </p:nvGraphicFramePr>
        <p:xfrm>
          <a:off x="8840830" y="2367296"/>
          <a:ext cx="3240000" cy="324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205584044"/>
                    </a:ext>
                  </a:extLst>
                </a:gridCol>
              </a:tblGrid>
              <a:tr h="360000">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65554204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052265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95832930"/>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1095094"/>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34323229"/>
                  </a:ext>
                </a:extLst>
              </a:tr>
              <a:tr h="360000">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30325759"/>
                  </a:ext>
                </a:extLst>
              </a:tr>
              <a:tr h="360000">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9093918"/>
                  </a:ext>
                </a:extLst>
              </a:tr>
            </a:tbl>
          </a:graphicData>
        </a:graphic>
      </p:graphicFrame>
      <p:sp>
        <p:nvSpPr>
          <p:cNvPr id="151" name="Oval 150">
            <a:extLst>
              <a:ext uri="{FF2B5EF4-FFF2-40B4-BE49-F238E27FC236}">
                <a16:creationId xmlns:a16="http://schemas.microsoft.com/office/drawing/2014/main" id="{B6C8E09D-13F2-432E-806F-5633195B2644}"/>
              </a:ext>
            </a:extLst>
          </p:cNvPr>
          <p:cNvSpPr/>
          <p:nvPr/>
        </p:nvSpPr>
        <p:spPr>
          <a:xfrm>
            <a:off x="8887630" y="2414096"/>
            <a:ext cx="3146400" cy="3146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Rectangle 152">
            <a:extLst>
              <a:ext uri="{FF2B5EF4-FFF2-40B4-BE49-F238E27FC236}">
                <a16:creationId xmlns:a16="http://schemas.microsoft.com/office/drawing/2014/main" id="{0CDEDDDB-AEA9-4DC1-9988-3C8DD8715515}"/>
              </a:ext>
            </a:extLst>
          </p:cNvPr>
          <p:cNvSpPr/>
          <p:nvPr/>
        </p:nvSpPr>
        <p:spPr>
          <a:xfrm>
            <a:off x="406220" y="3626900"/>
            <a:ext cx="2790000" cy="2790000"/>
          </a:xfrm>
          <a:prstGeom prst="rect">
            <a:avLst/>
          </a:prstGeom>
          <a:solidFill>
            <a:schemeClr val="accent3">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Action Button: Help 153">
            <a:hlinkClick r:id="" action="ppaction://noaction" highlightClick="1"/>
            <a:extLst>
              <a:ext uri="{FF2B5EF4-FFF2-40B4-BE49-F238E27FC236}">
                <a16:creationId xmlns:a16="http://schemas.microsoft.com/office/drawing/2014/main" id="{54514219-814A-412A-B63F-3F352B8E1AE7}"/>
              </a:ext>
            </a:extLst>
          </p:cNvPr>
          <p:cNvSpPr/>
          <p:nvPr/>
        </p:nvSpPr>
        <p:spPr>
          <a:xfrm>
            <a:off x="8638859" y="116035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nvGrpSpPr>
          <p:cNvPr id="324" name="Group 323">
            <a:extLst>
              <a:ext uri="{FF2B5EF4-FFF2-40B4-BE49-F238E27FC236}">
                <a16:creationId xmlns:a16="http://schemas.microsoft.com/office/drawing/2014/main" id="{82379871-3411-4075-8FBD-9C649ABF881B}"/>
              </a:ext>
            </a:extLst>
          </p:cNvPr>
          <p:cNvGrpSpPr/>
          <p:nvPr/>
        </p:nvGrpSpPr>
        <p:grpSpPr>
          <a:xfrm>
            <a:off x="8679086" y="2317778"/>
            <a:ext cx="3563488" cy="3339037"/>
            <a:chOff x="5143431" y="2659481"/>
            <a:chExt cx="3563488" cy="3339037"/>
          </a:xfrm>
        </p:grpSpPr>
        <p:sp>
          <p:nvSpPr>
            <p:cNvPr id="323" name="Rectangle 322">
              <a:extLst>
                <a:ext uri="{FF2B5EF4-FFF2-40B4-BE49-F238E27FC236}">
                  <a16:creationId xmlns:a16="http://schemas.microsoft.com/office/drawing/2014/main" id="{826FAD7F-9DEA-491F-9579-B0CBE26F72D7}"/>
                </a:ext>
              </a:extLst>
            </p:cNvPr>
            <p:cNvSpPr/>
            <p:nvPr/>
          </p:nvSpPr>
          <p:spPr>
            <a:xfrm>
              <a:off x="5143431" y="2659481"/>
              <a:ext cx="3563488" cy="3339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Oval 321">
              <a:extLst>
                <a:ext uri="{FF2B5EF4-FFF2-40B4-BE49-F238E27FC236}">
                  <a16:creationId xmlns:a16="http://schemas.microsoft.com/office/drawing/2014/main" id="{075D6448-ABFA-46E9-B7A8-93B97E44CB4C}"/>
                </a:ext>
              </a:extLst>
            </p:cNvPr>
            <p:cNvSpPr/>
            <p:nvPr/>
          </p:nvSpPr>
          <p:spPr>
            <a:xfrm>
              <a:off x="5351975" y="2755799"/>
              <a:ext cx="3146400" cy="3146400"/>
            </a:xfrm>
            <a:prstGeom prst="ellipse">
              <a:avLst/>
            </a:prstGeom>
            <a:solidFill>
              <a:schemeClr val="bg1">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6" name="TextBox 325">
            <a:extLst>
              <a:ext uri="{FF2B5EF4-FFF2-40B4-BE49-F238E27FC236}">
                <a16:creationId xmlns:a16="http://schemas.microsoft.com/office/drawing/2014/main" id="{A7E002B6-6811-4B90-B895-5B051BE9B3D9}"/>
              </a:ext>
            </a:extLst>
          </p:cNvPr>
          <p:cNvSpPr txBox="1"/>
          <p:nvPr/>
        </p:nvSpPr>
        <p:spPr>
          <a:xfrm>
            <a:off x="9393382" y="1131832"/>
            <a:ext cx="2798618" cy="1107996"/>
          </a:xfrm>
          <a:prstGeom prst="rect">
            <a:avLst/>
          </a:prstGeom>
          <a:noFill/>
        </p:spPr>
        <p:txBody>
          <a:bodyPr wrap="square">
            <a:spAutoFit/>
          </a:bodyPr>
          <a:lstStyle/>
          <a:p>
            <a:pPr>
              <a:buNone/>
            </a:pPr>
            <a:r>
              <a:rPr lang="en-GB" sz="2200"/>
              <a:t>Estimate how many tiles he will need for this circle.</a:t>
            </a:r>
          </a:p>
        </p:txBody>
      </p:sp>
      <p:sp>
        <p:nvSpPr>
          <p:cNvPr id="2" name="TextBox 1">
            <a:extLst>
              <a:ext uri="{FF2B5EF4-FFF2-40B4-BE49-F238E27FC236}">
                <a16:creationId xmlns:a16="http://schemas.microsoft.com/office/drawing/2014/main" id="{FB316157-A9DB-4F53-AEBD-2562DA0081CC}"/>
              </a:ext>
            </a:extLst>
          </p:cNvPr>
          <p:cNvSpPr txBox="1"/>
          <p:nvPr/>
        </p:nvSpPr>
        <p:spPr>
          <a:xfrm>
            <a:off x="3636463" y="5901695"/>
            <a:ext cx="5472367" cy="707886"/>
          </a:xfrm>
          <a:prstGeom prst="rect">
            <a:avLst/>
          </a:prstGeom>
          <a:noFill/>
        </p:spPr>
        <p:txBody>
          <a:bodyPr wrap="square" rtlCol="0">
            <a:spAutoFit/>
          </a:bodyPr>
          <a:lstStyle/>
          <a:p>
            <a:pPr>
              <a:buNone/>
            </a:pPr>
            <a:r>
              <a:rPr lang="en-GB" sz="2000" dirty="0"/>
              <a:t>In present mode, click on each shape to reveal the tiles. Was your estimation correct?</a:t>
            </a:r>
          </a:p>
        </p:txBody>
      </p:sp>
      <p:pic>
        <p:nvPicPr>
          <p:cNvPr id="4" name="Picture 3">
            <a:extLst>
              <a:ext uri="{FF2B5EF4-FFF2-40B4-BE49-F238E27FC236}">
                <a16:creationId xmlns:a16="http://schemas.microsoft.com/office/drawing/2014/main" id="{EAB45FBD-F0B6-4ED5-81E7-0D92AC3442C1}"/>
              </a:ext>
            </a:extLst>
          </p:cNvPr>
          <p:cNvPicPr>
            <a:picLocks noChangeAspect="1"/>
          </p:cNvPicPr>
          <p:nvPr/>
        </p:nvPicPr>
        <p:blipFill>
          <a:blip r:embed="rId3"/>
          <a:stretch>
            <a:fillRect/>
          </a:stretch>
        </p:blipFill>
        <p:spPr>
          <a:xfrm>
            <a:off x="3214220" y="5764662"/>
            <a:ext cx="621292" cy="621292"/>
          </a:xfrm>
          <a:prstGeom prst="rect">
            <a:avLst/>
          </a:prstGeom>
        </p:spPr>
      </p:pic>
    </p:spTree>
    <p:extLst>
      <p:ext uri="{BB962C8B-B14F-4D97-AF65-F5344CB8AC3E}">
        <p14:creationId xmlns:p14="http://schemas.microsoft.com/office/powerpoint/2010/main" val="382438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24"/>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24"/>
                                        </p:tgtEl>
                                        <p:attrNameLst>
                                          <p:attrName>style.visibility</p:attrName>
                                        </p:attrNameLst>
                                      </p:cBhvr>
                                      <p:to>
                                        <p:strVal val="hidden"/>
                                      </p:to>
                                    </p:set>
                                  </p:childTnLst>
                                </p:cTn>
                              </p:par>
                            </p:childTnLst>
                          </p:cTn>
                        </p:par>
                      </p:childTnLst>
                    </p:cTn>
                  </p:par>
                </p:childTnLst>
              </p:cTn>
              <p:nextCondLst>
                <p:cond evt="onClick" delay="0">
                  <p:tgtEl>
                    <p:spTgt spid="324"/>
                  </p:tgtEl>
                </p:cond>
              </p:nextCondLst>
            </p:seq>
            <p:seq concurrent="1" nextAc="seek">
              <p:cTn id="20" restart="whenNotActive" fill="hold" evtFilter="cancelBubble" nodeType="interactiveSeq">
                <p:stCondLst>
                  <p:cond evt="onClick" delay="0">
                    <p:tgtEl>
                      <p:spTgt spid="150"/>
                    </p:tgtEl>
                  </p:cond>
                </p:stCondLst>
                <p:endSync evt="end" delay="0">
                  <p:rtn val="all"/>
                </p:endSync>
                <p:childTnLst>
                  <p:par>
                    <p:cTn id="21" fill="hold">
                      <p:stCondLst>
                        <p:cond delay="0"/>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150"/>
                                        </p:tgtEl>
                                      </p:cBhvr>
                                    </p:animEffect>
                                    <p:set>
                                      <p:cBhvr>
                                        <p:cTn id="25"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26" restart="whenNotActive" fill="hold" evtFilter="cancelBubble" nodeType="interactiveSeq">
                <p:stCondLst>
                  <p:cond evt="onClick" delay="0">
                    <p:tgtEl>
                      <p:spTgt spid="153"/>
                    </p:tgtEl>
                  </p:cond>
                </p:stCondLst>
                <p:endSync evt="end" delay="0">
                  <p:rtn val="all"/>
                </p:endSync>
                <p:childTnLst>
                  <p:par>
                    <p:cTn id="27" fill="hold">
                      <p:stCondLst>
                        <p:cond delay="0"/>
                      </p:stCondLst>
                      <p:childTnLst>
                        <p:par>
                          <p:cTn id="28" fill="hold">
                            <p:stCondLst>
                              <p:cond delay="0"/>
                            </p:stCondLst>
                            <p:childTnLst>
                              <p:par>
                                <p:cTn id="29" presetID="22" presetClass="exit" presetSubtype="8" fill="hold" grpId="0" nodeType="clickEffect">
                                  <p:stCondLst>
                                    <p:cond delay="0"/>
                                  </p:stCondLst>
                                  <p:childTnLst>
                                    <p:animEffect transition="out" filter="wipe(left)">
                                      <p:cBhvr>
                                        <p:cTn id="30" dur="500"/>
                                        <p:tgtEl>
                                          <p:spTgt spid="153"/>
                                        </p:tgtEl>
                                      </p:cBhvr>
                                    </p:animEffect>
                                    <p:set>
                                      <p:cBhvr>
                                        <p:cTn id="31"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150" grpId="0" animBg="1"/>
      <p:bldP spid="151" grpId="0" animBg="1"/>
      <p:bldP spid="153" grpId="0" animBg="1"/>
      <p:bldP spid="154" grpId="0" animBg="1"/>
      <p:bldP spid="32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t>Checkpoint 5: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194708976"/>
              </p:ext>
            </p:extLst>
          </p:nvPr>
        </p:nvGraphicFramePr>
        <p:xfrm>
          <a:off x="267128" y="682642"/>
          <a:ext cx="11766038" cy="6156960"/>
        </p:xfrm>
        <a:graphic>
          <a:graphicData uri="http://schemas.openxmlformats.org/drawingml/2006/table">
            <a:tbl>
              <a:tblPr firstRow="1" bandRow="1">
                <a:tableStyleId>{5940675A-B579-460E-94D1-54222C63F5DA}</a:tableStyleId>
              </a:tblPr>
              <a:tblGrid>
                <a:gridCol w="5330108">
                  <a:extLst>
                    <a:ext uri="{9D8B030D-6E8A-4147-A177-3AD203B41FA5}">
                      <a16:colId xmlns:a16="http://schemas.microsoft.com/office/drawing/2014/main" val="695237181"/>
                    </a:ext>
                  </a:extLst>
                </a:gridCol>
                <a:gridCol w="6435930">
                  <a:extLst>
                    <a:ext uri="{9D8B030D-6E8A-4147-A177-3AD203B41FA5}">
                      <a16:colId xmlns:a16="http://schemas.microsoft.com/office/drawing/2014/main" val="300072507"/>
                    </a:ext>
                  </a:extLst>
                </a:gridCol>
              </a:tblGrid>
              <a:tr h="341993">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961413">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Help students to visualise the area: cut out a piece of paper the size of the squares shown when projected and model the counting of this square along one or more lengths. Or use the printable version on slides </a:t>
                      </a:r>
                      <a:r>
                        <a:rPr lang="en-GB" sz="1600" i="0" u="none" dirty="0">
                          <a:hlinkClick r:id="rId3" action="ppaction://hlinksldjump"/>
                        </a:rPr>
                        <a:t>50</a:t>
                      </a:r>
                      <a:r>
                        <a:rPr lang="en-GB" sz="1600" i="0" u="none" dirty="0"/>
                        <a:t> and </a:t>
                      </a:r>
                      <a:r>
                        <a:rPr lang="en-GB" sz="1600" i="0" u="none" dirty="0">
                          <a:hlinkClick r:id="rId4" action="ppaction://hlinksldjump"/>
                        </a:rPr>
                        <a:t>51</a:t>
                      </a:r>
                      <a:r>
                        <a:rPr lang="en-GB" sz="1600" i="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Ask students to imagine and describe how you could change the shapes but maintain the area – for example, if one length were doubled, what would happen to the other length? Students could also be asked to sketch a different shape on the board that has the same approximate area.</a:t>
                      </a:r>
                    </a:p>
                    <a:p>
                      <a:endParaRPr lang="en-GB" sz="1600" u="none" dirty="0"/>
                    </a:p>
                    <a:p>
                      <a:r>
                        <a:rPr lang="en-GB" sz="1600" b="1" i="0" u="none" dirty="0"/>
                        <a:t>Representations</a:t>
                      </a:r>
                    </a:p>
                    <a:p>
                      <a:r>
                        <a:rPr lang="en-GB" sz="1600" b="0" i="0" u="none" dirty="0"/>
                        <a:t>The square ‘mosaic’ tile is used as a representation for the units of area. Different shapes are used to help students visualise how the same number of ‘square units’ can be arranged in different spaces.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This Checkpoint explicitly explores the concept of area, rather than thinking about calculations. Estimation is used to help teachers assess students’ spatial reasoning and understanding of area as a measure of 2D space. </a:t>
                      </a:r>
                      <a:r>
                        <a:rPr lang="en-GB" sz="1600" i="0" dirty="0"/>
                        <a:t>Even when the tiles are visible, there are too many to count easily. Teachers should use the opportunity to see how readily students can estimate – both with and without the support of the tiles.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Students may find it hard to visualise that all the shapes have the same area and may be surprised that as many as 60 of the tiles fit within each shape. It is worth asking students if they expected that answer and discussing strategies to count the 60 tiles to prove all the shapes have the same area.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The further thinking question introduces a circle. Some students may be able to supply language such as ‘radius’ or ‘diameter’ but, as with the quadrilaterals, the intention is to explore how they use the tiles to estimate, and whether they reach towards a strategy, such as dividing the circle into quarters, or ‘pairing up’ part-tiles.</a:t>
                      </a:r>
                      <a:endParaRPr lang="en-GB" sz="1600" dirty="0"/>
                    </a:p>
                  </a:txBody>
                  <a:tcPr/>
                </a:tc>
                <a:extLst>
                  <a:ext uri="{0D108BD9-81ED-4DB2-BD59-A6C34878D82A}">
                    <a16:rowId xmlns:a16="http://schemas.microsoft.com/office/drawing/2014/main" val="1616516725"/>
                  </a:ext>
                </a:extLst>
              </a:tr>
              <a:tr h="1043323">
                <a:tc gridSpan="2">
                  <a:txBody>
                    <a:bodyPr/>
                    <a:lstStyle/>
                    <a:p>
                      <a:r>
                        <a:rPr lang="en-GB" sz="1600" b="1" dirty="0"/>
                        <a:t>Additional resources</a:t>
                      </a:r>
                    </a:p>
                    <a:p>
                      <a:pPr marL="285750" indent="-285750">
                        <a:buFont typeface="Arial" panose="020B0604020202020204" pitchFamily="34" charset="0"/>
                        <a:buChar char="•"/>
                      </a:pPr>
                      <a:r>
                        <a:rPr lang="en-GB" sz="1600" b="0" dirty="0"/>
                        <a:t>If students find it challenging to articulate what area is and how it is measured, Additional activity </a:t>
                      </a:r>
                      <a:r>
                        <a:rPr lang="en-GB" sz="1600" b="0" dirty="0">
                          <a:hlinkClick r:id="rId5" action="ppaction://hlinksldjump"/>
                        </a:rPr>
                        <a:t>B</a:t>
                      </a:r>
                      <a:r>
                        <a:rPr lang="en-GB" sz="1600" b="0" dirty="0"/>
                        <a:t> uses another context.</a:t>
                      </a:r>
                    </a:p>
                    <a:p>
                      <a:pPr marL="285750" indent="-285750">
                        <a:buFont typeface="Arial" panose="020B0604020202020204" pitchFamily="34" charset="0"/>
                        <a:buChar char="•"/>
                      </a:pPr>
                      <a:r>
                        <a:rPr lang="en-GB" sz="1600" dirty="0">
                          <a:hlinkClick r:id="rId6"/>
                        </a:rPr>
                        <a:t>Secondary Assessment Materials | NCETM</a:t>
                      </a:r>
                      <a:r>
                        <a:rPr lang="en-GB" sz="1600" dirty="0"/>
                        <a:t> p35 and</a:t>
                      </a:r>
                      <a:r>
                        <a:rPr lang="en-GB" sz="1600" b="0" dirty="0"/>
                        <a:t> Year 6 </a:t>
                      </a:r>
                      <a:r>
                        <a:rPr lang="en-GB" sz="1600" dirty="0">
                          <a:hlinkClick r:id="rId7"/>
                        </a:rPr>
                        <a:t>Primary Assessment Materials | NCETM</a:t>
                      </a:r>
                      <a:r>
                        <a:rPr lang="en-GB" sz="1600" dirty="0"/>
                        <a:t> p32 offer more exploration of area, particularly the second questions on both pages.</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154630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1CC7-1405-4365-A701-00459E1F6050}"/>
              </a:ext>
            </a:extLst>
          </p:cNvPr>
          <p:cNvSpPr>
            <a:spLocks noGrp="1"/>
          </p:cNvSpPr>
          <p:nvPr>
            <p:ph type="title"/>
          </p:nvPr>
        </p:nvSpPr>
        <p:spPr/>
        <p:txBody>
          <a:bodyPr>
            <a:normAutofit/>
          </a:bodyPr>
          <a:lstStyle/>
          <a:p>
            <a:r>
              <a:rPr lang="en-GB" sz="3200" dirty="0"/>
              <a:t>About this resource</a:t>
            </a:r>
          </a:p>
        </p:txBody>
      </p:sp>
      <p:sp>
        <p:nvSpPr>
          <p:cNvPr id="3" name="Content Placeholder 2">
            <a:extLst>
              <a:ext uri="{FF2B5EF4-FFF2-40B4-BE49-F238E27FC236}">
                <a16:creationId xmlns:a16="http://schemas.microsoft.com/office/drawing/2014/main" id="{22629CC2-A410-4284-B6E4-9740A2F3DE9D}"/>
              </a:ext>
            </a:extLst>
          </p:cNvPr>
          <p:cNvSpPr>
            <a:spLocks noGrp="1"/>
          </p:cNvSpPr>
          <p:nvPr>
            <p:ph idx="1"/>
          </p:nvPr>
        </p:nvSpPr>
        <p:spPr>
          <a:xfrm>
            <a:off x="263354" y="1196752"/>
            <a:ext cx="10026400" cy="5112568"/>
          </a:xfrm>
        </p:spPr>
        <p:txBody>
          <a:bodyPr vert="horz" lIns="91440" tIns="45720" rIns="91440" bIns="45720" rtlCol="0" anchor="t">
            <a:normAutofit fontScale="92500" lnSpcReduction="10000"/>
          </a:bodyPr>
          <a:lstStyle/>
          <a:p>
            <a:r>
              <a:rPr lang="en-GB" sz="2200" dirty="0"/>
              <a:t>This resource is designed to be used in the classroom with Year 7 students, although it may be useful for other students.</a:t>
            </a:r>
          </a:p>
          <a:p>
            <a:r>
              <a:rPr lang="en-GB" sz="2200" dirty="0"/>
              <a:t>The Checkpoints are grouped around the key ideas in the core concept document </a:t>
            </a:r>
            <a:r>
              <a:rPr lang="en-GB" sz="2200" dirty="0">
                <a:hlinkClick r:id="rId3"/>
              </a:rPr>
              <a:t>6.2 Perimeter, area and volume</a:t>
            </a:r>
            <a:r>
              <a:rPr lang="en-GB" sz="2200" dirty="0"/>
              <a:t>, part of the NCETM </a:t>
            </a:r>
            <a:r>
              <a:rPr lang="en-GB" sz="2200" dirty="0">
                <a:hlinkClick r:id="rId4"/>
              </a:rPr>
              <a:t>Secondary Mastery Professional Development</a:t>
            </a:r>
            <a:r>
              <a:rPr lang="en-GB" sz="2200" dirty="0"/>
              <a:t> materials.</a:t>
            </a:r>
          </a:p>
          <a:p>
            <a:r>
              <a:rPr lang="en-GB" sz="2200" dirty="0"/>
              <a:t>Before each set of Checkpoints, context is explored, to help secondary teachers to understand where students may have encountered concepts in primary school.</a:t>
            </a:r>
          </a:p>
          <a:p>
            <a:r>
              <a:rPr lang="en-GB" sz="2200" dirty="0">
                <a:latin typeface="Arial"/>
                <a:cs typeface="Arial"/>
              </a:rPr>
              <a:t>The 10-minute Checkpoint tasks might be used as assessment activities, ahead of introducing concepts, to help teachers explore what students already know and identify gaps and misconceptions. </a:t>
            </a:r>
            <a:endParaRPr lang="en-GB" sz="2200" dirty="0"/>
          </a:p>
          <a:p>
            <a:r>
              <a:rPr lang="en-GB" sz="2200" dirty="0">
                <a:latin typeface="Arial"/>
                <a:cs typeface="Arial"/>
              </a:rPr>
              <a:t>Each Checkpoint has an optional question marked     . This will provide further thinking for those students who have completed the rest of the activities on the slide.</a:t>
            </a:r>
          </a:p>
          <a:p>
            <a:r>
              <a:rPr lang="en-GB" sz="2200" dirty="0"/>
              <a:t>The notes for each Checkpoint give answers (if appropriate), some suggested questions and things to consider. </a:t>
            </a:r>
          </a:p>
          <a:p>
            <a:r>
              <a:rPr lang="en-GB" sz="2200" dirty="0"/>
              <a:t>After each Checkpoint, a guidance slide explores suggested adaptations,        potential misconceptions and follow-up tasks. These may include the          additional activities at the end of this deck. </a:t>
            </a:r>
          </a:p>
          <a:p>
            <a:pPr marL="0" indent="0">
              <a:buNone/>
            </a:pPr>
            <a:endParaRPr lang="en-GB" sz="2200" dirty="0"/>
          </a:p>
        </p:txBody>
      </p:sp>
      <p:sp>
        <p:nvSpPr>
          <p:cNvPr id="4" name="Action Button: Help 3">
            <a:hlinkClick r:id="" action="ppaction://noaction" highlightClick="1"/>
            <a:extLst>
              <a:ext uri="{FF2B5EF4-FFF2-40B4-BE49-F238E27FC236}">
                <a16:creationId xmlns:a16="http://schemas.microsoft.com/office/drawing/2014/main" id="{67EEB099-DAB9-47E4-B48E-A931D4C6EDE2}"/>
              </a:ext>
            </a:extLst>
          </p:cNvPr>
          <p:cNvSpPr/>
          <p:nvPr/>
        </p:nvSpPr>
        <p:spPr>
          <a:xfrm>
            <a:off x="6385853" y="4105733"/>
            <a:ext cx="304474" cy="308920"/>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033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5FAC48-18FC-4046-81F3-7E64D129A9BB}"/>
              </a:ext>
            </a:extLst>
          </p:cNvPr>
          <p:cNvSpPr>
            <a:spLocks noGrp="1"/>
          </p:cNvSpPr>
          <p:nvPr>
            <p:ph type="body" sz="quarter" idx="10"/>
          </p:nvPr>
        </p:nvSpPr>
        <p:spPr>
          <a:xfrm>
            <a:off x="1168009" y="4184652"/>
            <a:ext cx="7698589" cy="4464495"/>
          </a:xfrm>
        </p:spPr>
        <p:txBody>
          <a:bodyPr>
            <a:normAutofit/>
          </a:bodyPr>
          <a:lstStyle/>
          <a:p>
            <a:r>
              <a:rPr lang="en-US" sz="2200" dirty="0"/>
              <a:t>Is it always, sometimes or never</a:t>
            </a:r>
            <a:r>
              <a:rPr lang="en-US" sz="2200" b="1" dirty="0"/>
              <a:t> </a:t>
            </a:r>
            <a:r>
              <a:rPr lang="en-US" sz="2200" dirty="0"/>
              <a:t>true that:</a:t>
            </a:r>
          </a:p>
          <a:p>
            <a:pPr marL="457200" indent="-457200">
              <a:buFont typeface="Arial" panose="020B0604020202020204" pitchFamily="34" charset="0"/>
              <a:buChar char="•"/>
            </a:pPr>
            <a:r>
              <a:rPr lang="en-US" sz="2200" dirty="0"/>
              <a:t>Increasing the perimeter of a shape will increase the area of that shape?</a:t>
            </a:r>
          </a:p>
          <a:p>
            <a:pPr marL="457200" indent="-457200">
              <a:buFont typeface="Arial" panose="020B0604020202020204" pitchFamily="34" charset="0"/>
              <a:buChar char="•"/>
            </a:pPr>
            <a:r>
              <a:rPr lang="en-US" sz="2200" dirty="0"/>
              <a:t>Increasing the area of a shape will increase the perimeter of that shape?</a:t>
            </a:r>
          </a:p>
          <a:p>
            <a:r>
              <a:rPr lang="en-US" sz="2200" dirty="0"/>
              <a:t>Explain how you know.</a:t>
            </a:r>
          </a:p>
        </p:txBody>
      </p:sp>
      <p:sp>
        <p:nvSpPr>
          <p:cNvPr id="3" name="Text Placeholder 2">
            <a:extLst>
              <a:ext uri="{FF2B5EF4-FFF2-40B4-BE49-F238E27FC236}">
                <a16:creationId xmlns:a16="http://schemas.microsoft.com/office/drawing/2014/main" id="{782E9E53-94AE-0D44-87E0-C07E74E579DD}"/>
              </a:ext>
            </a:extLst>
          </p:cNvPr>
          <p:cNvSpPr>
            <a:spLocks noGrp="1"/>
          </p:cNvSpPr>
          <p:nvPr>
            <p:ph type="body" sz="quarter" idx="11"/>
          </p:nvPr>
        </p:nvSpPr>
        <p:spPr/>
        <p:txBody>
          <a:bodyPr/>
          <a:lstStyle/>
          <a:p>
            <a:r>
              <a:rPr lang="en-US"/>
              <a:t>Checkpoint 6: Tile changes</a:t>
            </a:r>
          </a:p>
        </p:txBody>
      </p:sp>
      <p:sp>
        <p:nvSpPr>
          <p:cNvPr id="4" name="Action Button: Help 3">
            <a:hlinkClick r:id="" action="ppaction://noaction" highlightClick="1"/>
            <a:extLst>
              <a:ext uri="{FF2B5EF4-FFF2-40B4-BE49-F238E27FC236}">
                <a16:creationId xmlns:a16="http://schemas.microsoft.com/office/drawing/2014/main" id="{7C63CD94-F00E-4036-8589-A3FF8A67C38C}"/>
              </a:ext>
            </a:extLst>
          </p:cNvPr>
          <p:cNvSpPr/>
          <p:nvPr/>
        </p:nvSpPr>
        <p:spPr>
          <a:xfrm>
            <a:off x="281926" y="4184652"/>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6" name="TextBox 5">
            <a:extLst>
              <a:ext uri="{FF2B5EF4-FFF2-40B4-BE49-F238E27FC236}">
                <a16:creationId xmlns:a16="http://schemas.microsoft.com/office/drawing/2014/main" id="{83975012-3CBB-49D3-BBEF-3AEF5FF7D1C6}"/>
              </a:ext>
            </a:extLst>
          </p:cNvPr>
          <p:cNvSpPr txBox="1"/>
          <p:nvPr/>
        </p:nvSpPr>
        <p:spPr>
          <a:xfrm>
            <a:off x="355426" y="1373053"/>
            <a:ext cx="7206354" cy="2055947"/>
          </a:xfrm>
          <a:prstGeom prst="rect">
            <a:avLst/>
          </a:prstGeom>
          <a:noFill/>
        </p:spPr>
        <p:txBody>
          <a:bodyPr wrap="square">
            <a:spAutoFit/>
          </a:bodyPr>
          <a:lstStyle/>
          <a:p>
            <a:pPr>
              <a:buNone/>
            </a:pPr>
            <a:r>
              <a:rPr lang="en-GB" sz="2200" dirty="0"/>
              <a:t>On the right is a square made up of nine tiles. </a:t>
            </a:r>
          </a:p>
          <a:p>
            <a:pPr>
              <a:buNone/>
            </a:pPr>
            <a:r>
              <a:rPr lang="en-GB" sz="2200" dirty="0"/>
              <a:t>By adding, removing or moving tiles, can you change the shape so that:</a:t>
            </a:r>
          </a:p>
          <a:p>
            <a:pPr marL="514350" indent="-514350">
              <a:buFont typeface="+mj-lt"/>
              <a:buAutoNum type="alphaLcParenR"/>
            </a:pPr>
            <a:r>
              <a:rPr lang="en-GB" sz="2200" dirty="0"/>
              <a:t>The area changes, but the perimeter doesn’t? </a:t>
            </a:r>
          </a:p>
          <a:p>
            <a:pPr marL="514350" indent="-514350">
              <a:buFont typeface="+mj-lt"/>
              <a:buAutoNum type="alphaLcParenR"/>
            </a:pPr>
            <a:r>
              <a:rPr lang="en-GB" sz="2200" dirty="0"/>
              <a:t>The perimeter changes, but the area doesn’t? </a:t>
            </a:r>
          </a:p>
        </p:txBody>
      </p:sp>
      <p:graphicFrame>
        <p:nvGraphicFramePr>
          <p:cNvPr id="7" name="Table 7">
            <a:extLst>
              <a:ext uri="{FF2B5EF4-FFF2-40B4-BE49-F238E27FC236}">
                <a16:creationId xmlns:a16="http://schemas.microsoft.com/office/drawing/2014/main" id="{C5692F2C-0FBD-49E3-83DA-4FF67F801E26}"/>
              </a:ext>
            </a:extLst>
          </p:cNvPr>
          <p:cNvGraphicFramePr>
            <a:graphicFrameLocks noGrp="1"/>
          </p:cNvGraphicFramePr>
          <p:nvPr>
            <p:extLst>
              <p:ext uri="{D42A27DB-BD31-4B8C-83A1-F6EECF244321}">
                <p14:modId xmlns:p14="http://schemas.microsoft.com/office/powerpoint/2010/main" val="2305794830"/>
              </p:ext>
            </p:extLst>
          </p:nvPr>
        </p:nvGraphicFramePr>
        <p:xfrm>
          <a:off x="8064001" y="1269000"/>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57071902"/>
                    </a:ext>
                  </a:extLst>
                </a:gridCol>
                <a:gridCol w="720000">
                  <a:extLst>
                    <a:ext uri="{9D8B030D-6E8A-4147-A177-3AD203B41FA5}">
                      <a16:colId xmlns:a16="http://schemas.microsoft.com/office/drawing/2014/main" val="4101038411"/>
                    </a:ext>
                  </a:extLst>
                </a:gridCol>
                <a:gridCol w="720000">
                  <a:extLst>
                    <a:ext uri="{9D8B030D-6E8A-4147-A177-3AD203B41FA5}">
                      <a16:colId xmlns:a16="http://schemas.microsoft.com/office/drawing/2014/main" val="1954705179"/>
                    </a:ext>
                  </a:extLst>
                </a:gridCol>
              </a:tblGrid>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94207602"/>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05862929"/>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4BDE"/>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2091648"/>
                  </a:ext>
                </a:extLst>
              </a:tr>
            </a:tbl>
          </a:graphicData>
        </a:graphic>
      </p:graphicFrame>
    </p:spTree>
    <p:extLst>
      <p:ext uri="{BB962C8B-B14F-4D97-AF65-F5344CB8AC3E}">
        <p14:creationId xmlns:p14="http://schemas.microsoft.com/office/powerpoint/2010/main" val="392215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t>Checkpoint 6: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575728519"/>
              </p:ext>
            </p:extLst>
          </p:nvPr>
        </p:nvGraphicFramePr>
        <p:xfrm>
          <a:off x="425962" y="781018"/>
          <a:ext cx="11766038" cy="5669280"/>
        </p:xfrm>
        <a:graphic>
          <a:graphicData uri="http://schemas.openxmlformats.org/drawingml/2006/table">
            <a:tbl>
              <a:tblPr firstRow="1" bandRow="1">
                <a:tableStyleId>{5940675A-B579-460E-94D1-54222C63F5DA}</a:tableStyleId>
              </a:tblPr>
              <a:tblGrid>
                <a:gridCol w="6041513">
                  <a:extLst>
                    <a:ext uri="{9D8B030D-6E8A-4147-A177-3AD203B41FA5}">
                      <a16:colId xmlns:a16="http://schemas.microsoft.com/office/drawing/2014/main" val="695237181"/>
                    </a:ext>
                  </a:extLst>
                </a:gridCol>
                <a:gridCol w="5724525">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Give students 9 square tiles, or a printed version of the image (as on </a:t>
                      </a:r>
                      <a:r>
                        <a:rPr lang="en-GB" sz="1600" i="0" u="none" dirty="0">
                          <a:hlinkClick r:id="rId3" action="ppaction://hlinksldjump"/>
                        </a:rPr>
                        <a:t>slide 52</a:t>
                      </a:r>
                      <a:r>
                        <a:rPr lang="en-GB" sz="1600" i="0" u="none" dirty="0"/>
                        <a:t>), so that they can physically manipulate or sketch their ideas. Adapt the instructions to smaller steps – for example, specify that the area or perimeter increases.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The further thinking question asks students to generalise using ‘always, sometimes, never’ statements. Students may use the 3 × 3 square from the slide to explore this, or challenge them further by asking them to exemplify their assertions using different shapes, such as one </a:t>
                      </a:r>
                      <a:r>
                        <a:rPr lang="en-GB" sz="1600" i="1" u="none" dirty="0"/>
                        <a:t>not</a:t>
                      </a:r>
                      <a:r>
                        <a:rPr lang="en-GB" sz="1600" u="none" dirty="0"/>
                        <a:t> made up of square tiles.</a:t>
                      </a:r>
                    </a:p>
                    <a:p>
                      <a:endParaRPr lang="en-GB" sz="1600" u="none" dirty="0"/>
                    </a:p>
                    <a:p>
                      <a:r>
                        <a:rPr lang="en-GB" sz="1600" b="1" i="0" u="none" dirty="0"/>
                        <a:t>Representations</a:t>
                      </a:r>
                    </a:p>
                    <a:p>
                      <a:r>
                        <a:rPr lang="en-GB" sz="1600" b="0" i="0" u="none" dirty="0"/>
                        <a:t>A square made up of coloured tiles is given as a clear visual example to support students to imagine the scenarios. Teachers could also explore the statements with sketches of other shapes.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This Checkpoint asks students to think about area and perimeter simultaneously, and to consider how a change in one affects the other. This will help check that students don’t confuse the two concepts. The focus here is not on finding area and perimeter by calculating, but by reasoning about the changes to the tiles.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Teachers should listen out for the language students use to justify their responses. For example, how do they explain that the perimeter is the same when one of the corner tiles is removed? Do they visualise the edges of the tiles ‘moving’? Do they still imagine a rectangle around the new shape?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Students may assume that increasing the area will always increase the perimeter. If they draw conclusions from adding just one tile, probe their initial statements by asking what happens if another is added. </a:t>
                      </a:r>
                    </a:p>
                  </a:txBody>
                  <a:tcPr/>
                </a:tc>
                <a:extLst>
                  <a:ext uri="{0D108BD9-81ED-4DB2-BD59-A6C34878D82A}">
                    <a16:rowId xmlns:a16="http://schemas.microsoft.com/office/drawing/2014/main" val="1616516725"/>
                  </a:ext>
                </a:extLst>
              </a:tr>
              <a:tr h="749837">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4" action="ppaction://hlinksldjump"/>
                        </a:rPr>
                        <a:t>A</a:t>
                      </a:r>
                      <a:r>
                        <a:rPr lang="en-GB" sz="1600" b="0" dirty="0"/>
                        <a:t> offers a more structured version of this task, with constraints to encourage students towards specific responses.</a:t>
                      </a:r>
                    </a:p>
                    <a:p>
                      <a:pPr marL="285750" indent="-285750">
                        <a:buFont typeface="Arial" panose="020B0604020202020204" pitchFamily="34" charset="0"/>
                        <a:buChar char="•"/>
                      </a:pPr>
                      <a:r>
                        <a:rPr lang="en-GB" sz="1600" dirty="0">
                          <a:hlinkClick r:id="rId5"/>
                        </a:rPr>
                        <a:t>Primary Assessment Materials | NCETM</a:t>
                      </a:r>
                      <a:r>
                        <a:rPr lang="en-GB" sz="1600" dirty="0"/>
                        <a:t> Year 5, p</a:t>
                      </a:r>
                      <a:r>
                        <a:rPr lang="en-GB" sz="1600" b="0" dirty="0"/>
                        <a:t>23 </a:t>
                      </a:r>
                      <a:r>
                        <a:rPr lang="en-GB" sz="1600" dirty="0"/>
                        <a:t>has tasks on a similar theme.</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084120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dirty="0"/>
              <a:t>Calculating perimeter and area</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171721"/>
            <a:ext cx="6062463" cy="1152130"/>
          </a:xfrm>
        </p:spPr>
        <p:txBody>
          <a:bodyPr>
            <a:normAutofit/>
          </a:bodyPr>
          <a:lstStyle/>
          <a:p>
            <a:r>
              <a:rPr lang="en-GB" sz="1800" dirty="0">
                <a:latin typeface="Century Gothic" panose="020B0502020202020204" pitchFamily="34" charset="0"/>
              </a:rPr>
              <a:t>Checkpoints 7–14 </a:t>
            </a:r>
          </a:p>
        </p:txBody>
      </p:sp>
    </p:spTree>
    <p:extLst>
      <p:ext uri="{BB962C8B-B14F-4D97-AF65-F5344CB8AC3E}">
        <p14:creationId xmlns:p14="http://schemas.microsoft.com/office/powerpoint/2010/main" val="1322796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10654301" cy="584775"/>
          </a:xfrm>
          <a:prstGeom prst="rect">
            <a:avLst/>
          </a:prstGeom>
          <a:noFill/>
        </p:spPr>
        <p:txBody>
          <a:bodyPr wrap="square" rtlCol="0">
            <a:spAutoFit/>
          </a:bodyPr>
          <a:lstStyle/>
          <a:p>
            <a:pPr>
              <a:buNone/>
            </a:pPr>
            <a:r>
              <a:rPr lang="en-GB" sz="3200" b="1" dirty="0">
                <a:latin typeface="Century Gothic" panose="020B0502020202020204" pitchFamily="34" charset="0"/>
              </a:rPr>
              <a:t>Calculating perimeter and area</a:t>
            </a:r>
            <a:endParaRPr lang="en-GB" sz="3200" dirty="0">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3827725805"/>
              </p:ext>
            </p:extLst>
          </p:nvPr>
        </p:nvGraphicFramePr>
        <p:xfrm>
          <a:off x="417815" y="862178"/>
          <a:ext cx="11426013" cy="5821680"/>
        </p:xfrm>
        <a:graphic>
          <a:graphicData uri="http://schemas.openxmlformats.org/drawingml/2006/table">
            <a:tbl>
              <a:tblPr firstRow="1" bandRow="1">
                <a:tableStyleId>{5940675A-B579-460E-94D1-54222C63F5DA}</a:tableStyleId>
              </a:tblPr>
              <a:tblGrid>
                <a:gridCol w="7148594">
                  <a:extLst>
                    <a:ext uri="{9D8B030D-6E8A-4147-A177-3AD203B41FA5}">
                      <a16:colId xmlns:a16="http://schemas.microsoft.com/office/drawing/2014/main" val="4178532543"/>
                    </a:ext>
                  </a:extLst>
                </a:gridCol>
                <a:gridCol w="4277419">
                  <a:extLst>
                    <a:ext uri="{9D8B030D-6E8A-4147-A177-3AD203B41FA5}">
                      <a16:colId xmlns:a16="http://schemas.microsoft.com/office/drawing/2014/main" val="864547500"/>
                    </a:ext>
                  </a:extLst>
                </a:gridCol>
              </a:tblGrid>
              <a:tr h="235220">
                <a:tc>
                  <a:txBody>
                    <a:bodyPr/>
                    <a:lstStyle/>
                    <a:p>
                      <a:r>
                        <a:rPr lang="en-GB" sz="1800" b="1" dirty="0">
                          <a:solidFill>
                            <a:schemeClr val="bg1"/>
                          </a:solidFill>
                        </a:rPr>
                        <a:t>Previous learning</a:t>
                      </a:r>
                    </a:p>
                  </a:txBody>
                  <a:tcPr>
                    <a:solidFill>
                      <a:schemeClr val="accent2"/>
                    </a:solidFill>
                  </a:tcPr>
                </a:tc>
                <a:tc>
                  <a:txBody>
                    <a:bodyPr/>
                    <a:lstStyle/>
                    <a:p>
                      <a:r>
                        <a:rPr lang="en-GB" sz="1800" b="1">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1445667">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measure and calculate the perimeter of composite rectilinear shapes in cm and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calculate and compare the area of rectangles (including squares) and including using standard </a:t>
                      </a:r>
                      <a:r>
                        <a:rPr lang="en-GB" sz="1600" i="0" dirty="0">
                          <a:latin typeface="+mn-lt"/>
                        </a:rPr>
                        <a:t>units </a:t>
                      </a:r>
                      <a:r>
                        <a:rPr lang="en-GB" sz="1600" dirty="0">
                          <a:effectLst/>
                          <a:latin typeface="+mn-lt"/>
                          <a:ea typeface="Calibri" panose="020F0502020204030204" pitchFamily="34" charset="0"/>
                          <a:cs typeface="Times New Roman" panose="02020603050405020304" pitchFamily="18" charset="0"/>
                        </a:rPr>
                        <a:t>(cm</a:t>
                      </a:r>
                      <a:r>
                        <a:rPr lang="en-GB" sz="1600" baseline="30000" dirty="0">
                          <a:effectLst/>
                          <a:latin typeface="+mn-lt"/>
                          <a:ea typeface="Calibri" panose="020F0502020204030204" pitchFamily="34" charset="0"/>
                          <a:cs typeface="Times New Roman" panose="02020603050405020304" pitchFamily="18" charset="0"/>
                        </a:rPr>
                        <a:t>2</a:t>
                      </a:r>
                      <a:r>
                        <a:rPr lang="en-GB" sz="1600" dirty="0">
                          <a:effectLst/>
                          <a:latin typeface="+mn-lt"/>
                          <a:ea typeface="Calibri" panose="020F0502020204030204" pitchFamily="34" charset="0"/>
                          <a:cs typeface="Times New Roman" panose="02020603050405020304" pitchFamily="18" charset="0"/>
                        </a:rPr>
                        <a:t> and m</a:t>
                      </a:r>
                      <a:r>
                        <a:rPr lang="en-GB" sz="1600" baseline="30000" dirty="0">
                          <a:effectLst/>
                          <a:latin typeface="+mn-lt"/>
                          <a:ea typeface="Calibri" panose="020F0502020204030204" pitchFamily="34" charset="0"/>
                          <a:cs typeface="Times New Roman" panose="02020603050405020304" pitchFamily="18" charset="0"/>
                        </a:rPr>
                        <a:t>2</a:t>
                      </a:r>
                      <a:r>
                        <a:rPr lang="en-GB" sz="1600" dirty="0">
                          <a:effectLst/>
                          <a:latin typeface="+mn-lt"/>
                          <a:ea typeface="Calibri" panose="020F0502020204030204" pitchFamily="34" charset="0"/>
                          <a:cs typeface="Times New Roman" panose="02020603050405020304" pitchFamily="18" charset="0"/>
                        </a:rPr>
                        <a:t>) and estimate the area of irregular shapes</a:t>
                      </a:r>
                      <a:endParaRPr lang="en-GB" sz="1600" i="0" dirty="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when it is possible to use the formulae for area (and volume) of shapes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calculate the area and perimeter of regular and irregular polygons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calculate the area of parallelograms and triangles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a:t>
                      </a:r>
                      <a:endParaRPr lang="en-GB" sz="1600" b="0" i="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hlinkClick r:id="rId3"/>
                        </a:rPr>
                        <a:t>Teaching mathematics in primary schools</a:t>
                      </a:r>
                      <a:r>
                        <a:rPr lang="en-GB" sz="1600" b="0" i="0" dirty="0"/>
                        <a:t>: </a:t>
                      </a:r>
                      <a:r>
                        <a:rPr lang="en-GB" sz="1600" b="0" dirty="0"/>
                        <a:t>4G–2: find the area and perimeter of regular and irregular polygons (pp197–201); 6G–1: draw, compose and decompose shapes according to given properties including dimensions, angles and area and solve related problems (pp322–26)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hlinkClick r:id="rId4"/>
                        </a:rPr>
                        <a:t>Primary Mastery Professional Development</a:t>
                      </a:r>
                      <a:r>
                        <a:rPr lang="en-GB" sz="1600" dirty="0"/>
                        <a:t>, Spine 2 Multiplication and Division, Year 4 </a:t>
                      </a:r>
                      <a:r>
                        <a:rPr lang="en-GB" sz="1600" dirty="0">
                          <a:hlinkClick r:id="rId5"/>
                        </a:rPr>
                        <a:t>Segment 2.16: Multiplicative contexts: Area and perimeter 1</a:t>
                      </a:r>
                      <a:r>
                        <a:rPr lang="en-GB" sz="1600" dirty="0"/>
                        <a:t>; Year 5 </a:t>
                      </a:r>
                      <a:r>
                        <a:rPr lang="en-GB" sz="1600" dirty="0">
                          <a:hlinkClick r:id="rId6"/>
                        </a:rPr>
                        <a:t>Segment 2.30: Multiplicative contexts: Area and perimeter 2</a:t>
                      </a:r>
                      <a:endParaRPr lang="en-GB"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dirty="0"/>
                    </a:p>
                    <a:p>
                      <a:pPr marL="0" lvl="0" indent="0">
                        <a:buFont typeface="Arial" panose="020B0604020202020204" pitchFamily="34" charset="0"/>
                        <a:buNone/>
                      </a:pPr>
                      <a:r>
                        <a:rPr lang="en-GB" sz="1400" dirty="0"/>
                        <a:t>* Page numbers reference the complete Years 1–6 document</a:t>
                      </a:r>
                      <a:endParaRPr lang="en-GB" sz="1600" i="1" dirty="0"/>
                    </a:p>
                  </a:txBody>
                  <a:tcPr/>
                </a:tc>
                <a:tc>
                  <a:txBody>
                    <a:bodyPr/>
                    <a:lstStyle/>
                    <a:p>
                      <a:pPr marL="285750" indent="-285750">
                        <a:buFont typeface="Arial" panose="020B0604020202020204" pitchFamily="34" charset="0"/>
                        <a:buChar char="•"/>
                      </a:pPr>
                      <a:r>
                        <a:rPr lang="en-GB" sz="1600" dirty="0"/>
                        <a:t>When calculating perimeter, use the properties of parallelograms, isosceles triangles and trapezia, as well as non-standard shapes, and reason mathematically to deduce missing information.</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Appreciate the reasoning behind the formula for the perimeter of the rectangle. (i.e. </a:t>
                      </a:r>
                      <a:r>
                        <a:rPr lang="en-GB" sz="1600" i="1" kern="1200" dirty="0">
                          <a:solidFill>
                            <a:schemeClr val="tx1"/>
                          </a:solidFill>
                          <a:effectLst/>
                          <a:latin typeface="+mn-lt"/>
                          <a:ea typeface="+mn-ea"/>
                          <a:cs typeface="+mn-cs"/>
                        </a:rPr>
                        <a:t>P</a:t>
                      </a:r>
                      <a:r>
                        <a:rPr lang="en-GB" sz="1600" kern="1200" dirty="0">
                          <a:solidFill>
                            <a:schemeClr val="tx1"/>
                          </a:solidFill>
                          <a:effectLst/>
                          <a:latin typeface="+mn-lt"/>
                          <a:ea typeface="+mn-ea"/>
                          <a:cs typeface="+mn-cs"/>
                        </a:rPr>
                        <a:t> = 2(</a:t>
                      </a:r>
                      <a:r>
                        <a:rPr lang="en-GB" sz="1600" i="1" kern="1200" dirty="0">
                          <a:solidFill>
                            <a:schemeClr val="tx1"/>
                          </a:solidFill>
                          <a:effectLst/>
                          <a:latin typeface="+mn-lt"/>
                          <a:ea typeface="+mn-ea"/>
                          <a:cs typeface="+mn-cs"/>
                        </a:rPr>
                        <a:t>l</a:t>
                      </a:r>
                      <a:r>
                        <a:rPr lang="en-GB" sz="1600" kern="1200" dirty="0">
                          <a:solidFill>
                            <a:schemeClr val="tx1"/>
                          </a:solidFill>
                          <a:effectLst/>
                          <a:latin typeface="+mn-lt"/>
                          <a:ea typeface="+mn-ea"/>
                          <a:cs typeface="+mn-cs"/>
                        </a:rPr>
                        <a:t> + </a:t>
                      </a:r>
                      <a:r>
                        <a:rPr lang="en-GB" sz="1600" i="1" kern="1200" dirty="0">
                          <a:solidFill>
                            <a:schemeClr val="tx1"/>
                          </a:solidFill>
                          <a:effectLst/>
                          <a:latin typeface="+mn-lt"/>
                          <a:ea typeface="+mn-ea"/>
                          <a:cs typeface="+mn-cs"/>
                        </a:rPr>
                        <a:t>w</a:t>
                      </a:r>
                      <a:r>
                        <a:rPr lang="en-GB" sz="1600" kern="1200" dirty="0">
                          <a:solidFill>
                            <a:schemeClr val="tx1"/>
                          </a:solidFill>
                          <a:effectLst/>
                          <a:latin typeface="+mn-lt"/>
                          <a:ea typeface="+mn-ea"/>
                          <a:cs typeface="+mn-cs"/>
                        </a:rPr>
                        <a:t>) or </a:t>
                      </a:r>
                      <a:r>
                        <a:rPr lang="en-GB" sz="1600" i="1" kern="1200" dirty="0">
                          <a:solidFill>
                            <a:schemeClr val="tx1"/>
                          </a:solidFill>
                          <a:effectLst/>
                          <a:latin typeface="+mn-lt"/>
                          <a:ea typeface="+mn-ea"/>
                          <a:cs typeface="+mn-cs"/>
                        </a:rPr>
                        <a:t>P</a:t>
                      </a:r>
                      <a:r>
                        <a:rPr lang="en-GB" sz="1600" kern="1200" dirty="0">
                          <a:solidFill>
                            <a:schemeClr val="tx1"/>
                          </a:solidFill>
                          <a:effectLst/>
                          <a:latin typeface="+mn-lt"/>
                          <a:ea typeface="+mn-ea"/>
                          <a:cs typeface="+mn-cs"/>
                        </a:rPr>
                        <a:t> = 2</a:t>
                      </a:r>
                      <a:r>
                        <a:rPr lang="en-GB" sz="1600" i="1" kern="1200" dirty="0">
                          <a:solidFill>
                            <a:schemeClr val="tx1"/>
                          </a:solidFill>
                          <a:effectLst/>
                          <a:latin typeface="+mn-lt"/>
                          <a:ea typeface="+mn-ea"/>
                          <a:cs typeface="+mn-cs"/>
                        </a:rPr>
                        <a:t>l</a:t>
                      </a:r>
                      <a:r>
                        <a:rPr lang="en-GB" sz="1600" kern="1200" dirty="0">
                          <a:solidFill>
                            <a:schemeClr val="tx1"/>
                          </a:solidFill>
                          <a:effectLst/>
                          <a:latin typeface="+mn-lt"/>
                          <a:ea typeface="+mn-ea"/>
                          <a:cs typeface="+mn-cs"/>
                        </a:rPr>
                        <a:t> + 2</a:t>
                      </a:r>
                      <a:r>
                        <a:rPr lang="en-GB" sz="1600" i="1" kern="1200" dirty="0">
                          <a:solidFill>
                            <a:schemeClr val="tx1"/>
                          </a:solidFill>
                          <a:effectLst/>
                          <a:latin typeface="+mn-lt"/>
                          <a:ea typeface="+mn-ea"/>
                          <a:cs typeface="+mn-cs"/>
                        </a:rPr>
                        <a:t>w</a:t>
                      </a:r>
                      <a:r>
                        <a:rPr lang="en-GB" sz="1600" kern="1200" dirty="0">
                          <a:solidFill>
                            <a:schemeClr val="tx1"/>
                          </a:solidFill>
                          <a:effectLst/>
                          <a:latin typeface="+mn-lt"/>
                          <a:ea typeface="+mn-ea"/>
                          <a:cs typeface="+mn-cs"/>
                        </a:rPr>
                        <a:t>), and know that it cannot be used for finding the perimeter of other shapes.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Be aware that any parallelogram has the same area as a rectangle with the same base and </a:t>
                      </a:r>
                      <a:r>
                        <a:rPr lang="en-GB" sz="1600" b="0" kern="1200" dirty="0">
                          <a:solidFill>
                            <a:schemeClr val="tx1"/>
                          </a:solidFill>
                          <a:effectLst/>
                          <a:latin typeface="+mn-lt"/>
                          <a:ea typeface="+mn-ea"/>
                          <a:cs typeface="+mn-cs"/>
                        </a:rPr>
                        <a:t>perpendicular </a:t>
                      </a:r>
                      <a:r>
                        <a:rPr lang="en-GB" sz="1600" kern="1200" dirty="0">
                          <a:solidFill>
                            <a:schemeClr val="tx1"/>
                          </a:solidFill>
                          <a:effectLst/>
                          <a:latin typeface="+mn-lt"/>
                          <a:ea typeface="+mn-ea"/>
                          <a:cs typeface="+mn-cs"/>
                        </a:rPr>
                        <a:t>height and that any triangle has an area that is half the area of a parallelogram with the same base and </a:t>
                      </a:r>
                      <a:r>
                        <a:rPr lang="en-GB" sz="1600" b="0" kern="1200" dirty="0">
                          <a:solidFill>
                            <a:schemeClr val="tx1"/>
                          </a:solidFill>
                          <a:effectLst/>
                          <a:latin typeface="+mn-lt"/>
                          <a:ea typeface="+mn-ea"/>
                          <a:cs typeface="+mn-cs"/>
                        </a:rPr>
                        <a:t>perpendicular</a:t>
                      </a:r>
                      <a:r>
                        <a:rPr lang="en-GB" sz="1600" kern="1200" dirty="0">
                          <a:solidFill>
                            <a:schemeClr val="tx1"/>
                          </a:solidFill>
                          <a:effectLst/>
                          <a:latin typeface="+mn-lt"/>
                          <a:ea typeface="+mn-ea"/>
                          <a:cs typeface="+mn-cs"/>
                        </a:rPr>
                        <a:t> height.</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Calculate the area of a triangle, parallelogram and trapezium using the relevant formulae, and understand how these formulae are derived from other known facts.</a:t>
                      </a:r>
                      <a:endParaRPr lang="en-GB" sz="1600" dirty="0"/>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2311021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Chart&#10;&#10;Description automatically generated">
            <a:extLst>
              <a:ext uri="{FF2B5EF4-FFF2-40B4-BE49-F238E27FC236}">
                <a16:creationId xmlns:a16="http://schemas.microsoft.com/office/drawing/2014/main" id="{E18DA6CE-6F4E-4C7E-8993-6EA00192C7FE}"/>
              </a:ext>
            </a:extLst>
          </p:cNvPr>
          <p:cNvPicPr>
            <a:picLocks noChangeAspect="1"/>
          </p:cNvPicPr>
          <p:nvPr/>
        </p:nvPicPr>
        <p:blipFill rotWithShape="1">
          <a:blip r:embed="rId3"/>
          <a:srcRect t="-1140" r="249" b="230"/>
          <a:stretch/>
        </p:blipFill>
        <p:spPr>
          <a:xfrm>
            <a:off x="8645812" y="2795340"/>
            <a:ext cx="3225165" cy="2570054"/>
          </a:xfrm>
          <a:prstGeom prst="rect">
            <a:avLst/>
          </a:prstGeom>
          <a:ln w="28575">
            <a:solidFill>
              <a:schemeClr val="tx1"/>
            </a:solidFill>
          </a:ln>
        </p:spPr>
      </p:pic>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lstStyle/>
          <a:p>
            <a:r>
              <a:rPr lang="en-US"/>
              <a:t>Checkpoint 7: Shapes on a grid</a:t>
            </a:r>
          </a:p>
        </p:txBody>
      </p:sp>
      <p:sp>
        <p:nvSpPr>
          <p:cNvPr id="6" name="TextBox 5">
            <a:extLst>
              <a:ext uri="{FF2B5EF4-FFF2-40B4-BE49-F238E27FC236}">
                <a16:creationId xmlns:a16="http://schemas.microsoft.com/office/drawing/2014/main" id="{CF1F6BEA-6A5F-D842-A9B6-0A496C3F2D94}"/>
              </a:ext>
            </a:extLst>
          </p:cNvPr>
          <p:cNvSpPr txBox="1"/>
          <p:nvPr/>
        </p:nvSpPr>
        <p:spPr>
          <a:xfrm>
            <a:off x="217599" y="1092000"/>
            <a:ext cx="3723534" cy="1754326"/>
          </a:xfrm>
          <a:prstGeom prst="rect">
            <a:avLst/>
          </a:prstGeom>
          <a:noFill/>
        </p:spPr>
        <p:txBody>
          <a:bodyPr wrap="square" rtlCol="0">
            <a:spAutoFit/>
          </a:bodyPr>
          <a:lstStyle/>
          <a:p>
            <a:pPr marL="457200" indent="-457200">
              <a:buFont typeface="+mj-lt"/>
              <a:buAutoNum type="alphaLcParenR"/>
            </a:pPr>
            <a:r>
              <a:rPr lang="en-US" sz="2000" dirty="0"/>
              <a:t>How many squares of the grid below are covered by the rectangle? </a:t>
            </a:r>
          </a:p>
          <a:p>
            <a:pPr marL="457200">
              <a:buNone/>
            </a:pPr>
            <a:r>
              <a:rPr lang="en-US" sz="2000" dirty="0"/>
              <a:t>Explain how you know.</a:t>
            </a:r>
          </a:p>
          <a:p>
            <a:pPr marL="457200" indent="-457200">
              <a:buFont typeface="+mj-lt"/>
              <a:buAutoNum type="alphaLcParenR"/>
            </a:pPr>
            <a:endParaRPr lang="en-US" sz="2000" dirty="0"/>
          </a:p>
        </p:txBody>
      </p:sp>
      <p:sp>
        <p:nvSpPr>
          <p:cNvPr id="7" name="TextBox 6">
            <a:extLst>
              <a:ext uri="{FF2B5EF4-FFF2-40B4-BE49-F238E27FC236}">
                <a16:creationId xmlns:a16="http://schemas.microsoft.com/office/drawing/2014/main" id="{A64EBE13-5FC4-4201-ACE1-5A5D8673626F}"/>
              </a:ext>
            </a:extLst>
          </p:cNvPr>
          <p:cNvSpPr txBox="1"/>
          <p:nvPr/>
        </p:nvSpPr>
        <p:spPr>
          <a:xfrm>
            <a:off x="4247405" y="1092000"/>
            <a:ext cx="3723534" cy="1754326"/>
          </a:xfrm>
          <a:prstGeom prst="rect">
            <a:avLst/>
          </a:prstGeom>
          <a:noFill/>
        </p:spPr>
        <p:txBody>
          <a:bodyPr wrap="square" rtlCol="0">
            <a:spAutoFit/>
          </a:bodyPr>
          <a:lstStyle/>
          <a:p>
            <a:pPr marL="457200" indent="-457200">
              <a:buFont typeface="+mj-lt"/>
              <a:buAutoNum type="alphaLcParenR" startAt="2"/>
            </a:pPr>
            <a:r>
              <a:rPr lang="en-US" sz="2000" dirty="0"/>
              <a:t>How many squares of the grid below are covered by the parallelogram?</a:t>
            </a:r>
          </a:p>
          <a:p>
            <a:pPr marL="457200">
              <a:buNone/>
            </a:pPr>
            <a:r>
              <a:rPr lang="en-US" sz="2000" dirty="0"/>
              <a:t>Explain how you know.</a:t>
            </a:r>
          </a:p>
          <a:p>
            <a:pPr>
              <a:buNone/>
            </a:pPr>
            <a:endParaRPr lang="en-US" sz="2000" dirty="0"/>
          </a:p>
        </p:txBody>
      </p:sp>
      <p:sp>
        <p:nvSpPr>
          <p:cNvPr id="8" name="TextBox 7">
            <a:extLst>
              <a:ext uri="{FF2B5EF4-FFF2-40B4-BE49-F238E27FC236}">
                <a16:creationId xmlns:a16="http://schemas.microsoft.com/office/drawing/2014/main" id="{295FCD7B-8143-4537-BDAA-C1341FA11C46}"/>
              </a:ext>
            </a:extLst>
          </p:cNvPr>
          <p:cNvSpPr txBox="1"/>
          <p:nvPr/>
        </p:nvSpPr>
        <p:spPr>
          <a:xfrm>
            <a:off x="8396627" y="1092000"/>
            <a:ext cx="3723534" cy="1754326"/>
          </a:xfrm>
          <a:prstGeom prst="rect">
            <a:avLst/>
          </a:prstGeom>
          <a:noFill/>
        </p:spPr>
        <p:txBody>
          <a:bodyPr wrap="square" rtlCol="0">
            <a:spAutoFit/>
          </a:bodyPr>
          <a:lstStyle/>
          <a:p>
            <a:pPr marL="457200" indent="-457200">
              <a:buFont typeface="+mj-lt"/>
              <a:buAutoNum type="alphaLcParenR" startAt="3"/>
            </a:pPr>
            <a:r>
              <a:rPr lang="en-US" sz="2000" dirty="0"/>
              <a:t>How many squares of the grid below are covered by the triangle?</a:t>
            </a:r>
          </a:p>
          <a:p>
            <a:pPr marL="457200">
              <a:buNone/>
            </a:pPr>
            <a:r>
              <a:rPr lang="en-US" sz="2000" dirty="0"/>
              <a:t>Explain how you know.</a:t>
            </a:r>
          </a:p>
          <a:p>
            <a:pPr marL="457200" indent="-457200">
              <a:buFont typeface="+mj-lt"/>
              <a:buAutoNum type="alphaLcParenR" startAt="3"/>
            </a:pPr>
            <a:endParaRPr lang="en-US" sz="2000" dirty="0"/>
          </a:p>
        </p:txBody>
      </p:sp>
      <p:sp>
        <p:nvSpPr>
          <p:cNvPr id="9" name="Action Button: Help 8">
            <a:hlinkClick r:id="" action="ppaction://noaction" highlightClick="1"/>
            <a:extLst>
              <a:ext uri="{FF2B5EF4-FFF2-40B4-BE49-F238E27FC236}">
                <a16:creationId xmlns:a16="http://schemas.microsoft.com/office/drawing/2014/main" id="{9F63E84D-C3FB-4687-9F63-3E49484A2AA9}"/>
              </a:ext>
            </a:extLst>
          </p:cNvPr>
          <p:cNvSpPr/>
          <p:nvPr/>
        </p:nvSpPr>
        <p:spPr>
          <a:xfrm>
            <a:off x="306081" y="5657850"/>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pic>
        <p:nvPicPr>
          <p:cNvPr id="2" name="Picture 3" descr="Chart, bar chart&#10;&#10;Description automatically generated">
            <a:extLst>
              <a:ext uri="{FF2B5EF4-FFF2-40B4-BE49-F238E27FC236}">
                <a16:creationId xmlns:a16="http://schemas.microsoft.com/office/drawing/2014/main" id="{8668D915-C724-4316-87B2-D70AB2375A5D}"/>
              </a:ext>
            </a:extLst>
          </p:cNvPr>
          <p:cNvPicPr>
            <a:picLocks noChangeAspect="1"/>
          </p:cNvPicPr>
          <p:nvPr/>
        </p:nvPicPr>
        <p:blipFill>
          <a:blip r:embed="rId4"/>
          <a:stretch>
            <a:fillRect/>
          </a:stretch>
        </p:blipFill>
        <p:spPr>
          <a:xfrm>
            <a:off x="306081" y="2785412"/>
            <a:ext cx="3218715" cy="2544696"/>
          </a:xfrm>
          <a:prstGeom prst="rect">
            <a:avLst/>
          </a:prstGeom>
          <a:ln w="28575">
            <a:solidFill>
              <a:schemeClr val="tx1"/>
            </a:solidFill>
          </a:ln>
        </p:spPr>
      </p:pic>
      <p:pic>
        <p:nvPicPr>
          <p:cNvPr id="4" name="Picture 9" descr="Chart&#10;&#10;Description automatically generated">
            <a:extLst>
              <a:ext uri="{FF2B5EF4-FFF2-40B4-BE49-F238E27FC236}">
                <a16:creationId xmlns:a16="http://schemas.microsoft.com/office/drawing/2014/main" id="{1357EF25-7118-4279-82E3-35A8E8423DE8}"/>
              </a:ext>
            </a:extLst>
          </p:cNvPr>
          <p:cNvPicPr>
            <a:picLocks noChangeAspect="1"/>
          </p:cNvPicPr>
          <p:nvPr/>
        </p:nvPicPr>
        <p:blipFill rotWithShape="1">
          <a:blip r:embed="rId5"/>
          <a:srcRect b="3942"/>
          <a:stretch/>
        </p:blipFill>
        <p:spPr>
          <a:xfrm>
            <a:off x="4298274" y="2785412"/>
            <a:ext cx="3595452" cy="2570054"/>
          </a:xfrm>
          <a:prstGeom prst="rect">
            <a:avLst/>
          </a:prstGeom>
          <a:ln w="28575">
            <a:solidFill>
              <a:schemeClr val="tx1"/>
            </a:solidFill>
          </a:ln>
        </p:spPr>
      </p:pic>
      <p:sp>
        <p:nvSpPr>
          <p:cNvPr id="11" name="TextBox 10">
            <a:extLst>
              <a:ext uri="{FF2B5EF4-FFF2-40B4-BE49-F238E27FC236}">
                <a16:creationId xmlns:a16="http://schemas.microsoft.com/office/drawing/2014/main" id="{BC8EAE58-3C34-4D39-9B27-F8DE699F36A7}"/>
              </a:ext>
            </a:extLst>
          </p:cNvPr>
          <p:cNvSpPr txBox="1"/>
          <p:nvPr/>
        </p:nvSpPr>
        <p:spPr>
          <a:xfrm>
            <a:off x="1113382" y="5648065"/>
            <a:ext cx="8030618" cy="1077218"/>
          </a:xfrm>
          <a:prstGeom prst="rect">
            <a:avLst/>
          </a:prstGeom>
          <a:noFill/>
        </p:spPr>
        <p:txBody>
          <a:bodyPr wrap="square" rtlCol="0">
            <a:spAutoFit/>
          </a:bodyPr>
          <a:lstStyle/>
          <a:p>
            <a:pPr>
              <a:buNone/>
            </a:pPr>
            <a:r>
              <a:rPr lang="en-US" sz="2000" dirty="0"/>
              <a:t>Can you draw a different rectangle, parallelogram and triangle that will cover the same number of squares as each of these?</a:t>
            </a:r>
          </a:p>
          <a:p>
            <a:pPr>
              <a:buNone/>
            </a:pPr>
            <a:endParaRPr lang="en-US" sz="2000" dirty="0"/>
          </a:p>
        </p:txBody>
      </p:sp>
    </p:spTree>
    <p:extLst>
      <p:ext uri="{BB962C8B-B14F-4D97-AF65-F5344CB8AC3E}">
        <p14:creationId xmlns:p14="http://schemas.microsoft.com/office/powerpoint/2010/main" val="365414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t>Checkpoint 7: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103153131"/>
              </p:ext>
            </p:extLst>
          </p:nvPr>
        </p:nvGraphicFramePr>
        <p:xfrm>
          <a:off x="267128" y="764704"/>
          <a:ext cx="11766038" cy="5913120"/>
        </p:xfrm>
        <a:graphic>
          <a:graphicData uri="http://schemas.openxmlformats.org/drawingml/2006/table">
            <a:tbl>
              <a:tblPr firstRow="1" bandRow="1">
                <a:tableStyleId>{5940675A-B579-460E-94D1-54222C63F5DA}</a:tableStyleId>
              </a:tblPr>
              <a:tblGrid>
                <a:gridCol w="7302715">
                  <a:extLst>
                    <a:ext uri="{9D8B030D-6E8A-4147-A177-3AD203B41FA5}">
                      <a16:colId xmlns:a16="http://schemas.microsoft.com/office/drawing/2014/main" val="695237181"/>
                    </a:ext>
                  </a:extLst>
                </a:gridCol>
                <a:gridCol w="4463323">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rtl="0" eaLnBrk="1" fontAlgn="auto" latinLnBrk="0" hangingPunct="1">
                        <a:lnSpc>
                          <a:spcPct val="100000"/>
                        </a:lnSpc>
                        <a:spcBef>
                          <a:spcPts val="0"/>
                        </a:spcBef>
                        <a:spcAft>
                          <a:spcPts val="0"/>
                        </a:spcAft>
                        <a:buClrTx/>
                        <a:buSzTx/>
                        <a:buFontTx/>
                        <a:buNone/>
                      </a:pPr>
                      <a:r>
                        <a:rPr lang="en-GB" sz="1600" i="0" u="none" dirty="0"/>
                        <a:t>A printable resource is provided on </a:t>
                      </a:r>
                      <a:r>
                        <a:rPr lang="en-GB" sz="1600" i="0" u="none" dirty="0">
                          <a:hlinkClick r:id="rId3" action="ppaction://hlinksldjump"/>
                        </a:rPr>
                        <a:t>slide 53</a:t>
                      </a:r>
                      <a:r>
                        <a:rPr lang="en-GB" sz="1600" i="0" u="none" dirty="0"/>
                        <a:t>: use this to help students count along the base and height. If this is still challenging, suggest that students extend the grid to draw over the shape to see if it helps them. The focus here is not just on calculating or counting the squares, but also on the way in which they construct the grid and connect that to the number of squares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Encourage students to draw many more rectangles/parallelograms/triangles that covers the same number of squares. By reflecting on their reasoning and their way of drawing each shape, students may begin to generalise the structure, for example that any pair of parallel lines that are 10 squares long and six squares apart will have the required area.</a:t>
                      </a:r>
                    </a:p>
                    <a:p>
                      <a:endParaRPr lang="en-GB" sz="1600" u="none" dirty="0"/>
                    </a:p>
                    <a:p>
                      <a:r>
                        <a:rPr lang="en-GB" sz="1600" b="1" i="0" u="none" dirty="0"/>
                        <a:t>Representations</a:t>
                      </a:r>
                      <a:endParaRPr lang="en-GB" sz="1600" b="0" i="0" u="none" dirty="0"/>
                    </a:p>
                    <a:p>
                      <a:r>
                        <a:rPr lang="en-GB" sz="1600" b="0" i="0" u="none" dirty="0"/>
                        <a:t>The rectangle and parallelogram cover the same number of squares, and the triangle is half of the rectangle, to help students make connections between each shape. The grid is slightly differently sized/aligned each time so students have to count and/or think, rather than just line the shapes up.</a:t>
                      </a:r>
                      <a:endParaRPr lang="en-GB" sz="1600" b="1" i="0" u="none" dirty="0"/>
                    </a:p>
                  </a:txBody>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600" dirty="0"/>
                        <a:t>The intention here is to explore students’ understanding of area as the amount of space a shape covers on a plane. Students may know the formulae for the area of a rectangle, parallelogram and triangle, but may not appreciate what these formulae are calculating. Or they may not yet have experienced the formulae but can reason about the relationships between the area of each shape.</a:t>
                      </a: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lang="en-GB" sz="1600" dirty="0"/>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600" dirty="0"/>
                        <a:t>Listen for students whose explanation of how they know shows some understanding of the meaning of area. For example, for the rectangle they might reason that there are 10 columns, each with six squares which leads to the calculation 6 </a:t>
                      </a:r>
                      <a:r>
                        <a:rPr lang="en-GB" sz="1600" b="0" i="0" u="none" strike="noStrike" noProof="0" dirty="0">
                          <a:latin typeface="Arial"/>
                        </a:rPr>
                        <a:t>× 10.</a:t>
                      </a:r>
                      <a:r>
                        <a:rPr lang="en-GB" sz="1600" dirty="0"/>
                        <a:t> Students might then use an understanding of conservation of area to reason about the area of the parallelogram and triangle. </a:t>
                      </a:r>
                      <a:endParaRPr lang="en-GB" sz="1400" dirty="0"/>
                    </a:p>
                  </a:txBody>
                  <a:tcPr/>
                </a:tc>
                <a:extLst>
                  <a:ext uri="{0D108BD9-81ED-4DB2-BD59-A6C34878D82A}">
                    <a16:rowId xmlns:a16="http://schemas.microsoft.com/office/drawing/2014/main" val="1616516725"/>
                  </a:ext>
                </a:extLst>
              </a:tr>
              <a:tr h="747573">
                <a:tc gridSpan="2">
                  <a:txBody>
                    <a:bodyPr/>
                    <a:lstStyle/>
                    <a:p>
                      <a:r>
                        <a:rPr lang="en-GB" sz="1600" b="1" dirty="0"/>
                        <a:t>Additional resources</a:t>
                      </a:r>
                    </a:p>
                    <a:p>
                      <a:pPr marL="285750" lvl="0" indent="-285750">
                        <a:buFont typeface="Arial" panose="020B0604020202020204" pitchFamily="34" charset="0"/>
                        <a:buChar char="•"/>
                      </a:pPr>
                      <a:r>
                        <a:rPr lang="en-GB" sz="1600" b="0" dirty="0"/>
                        <a:t>Pages 35 and 36 of the </a:t>
                      </a:r>
                      <a:r>
                        <a:rPr lang="en-GB" sz="1600" dirty="0">
                          <a:hlinkClick r:id="rId4"/>
                        </a:rPr>
                        <a:t>Secondary Assessment Materials | NCETM</a:t>
                      </a:r>
                      <a:r>
                        <a:rPr lang="en-GB" sz="1600" dirty="0"/>
                        <a:t> </a:t>
                      </a:r>
                      <a:r>
                        <a:rPr lang="en-GB" sz="1600" b="0" dirty="0"/>
                        <a:t>offer questions which challenge students’ understanding of what area is as well as how to calculate it efficiently.</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995469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a:t>Checkpoint 8: Building plots</a:t>
            </a:r>
          </a:p>
        </p:txBody>
      </p:sp>
      <p:graphicFrame>
        <p:nvGraphicFramePr>
          <p:cNvPr id="4" name="Table 4">
            <a:extLst>
              <a:ext uri="{FF2B5EF4-FFF2-40B4-BE49-F238E27FC236}">
                <a16:creationId xmlns:a16="http://schemas.microsoft.com/office/drawing/2014/main" id="{9D303563-B9AD-4F0C-80B0-295ADB50C3D5}"/>
              </a:ext>
            </a:extLst>
          </p:cNvPr>
          <p:cNvGraphicFramePr>
            <a:graphicFrameLocks noGrp="1"/>
          </p:cNvGraphicFramePr>
          <p:nvPr>
            <p:extLst>
              <p:ext uri="{D42A27DB-BD31-4B8C-83A1-F6EECF244321}">
                <p14:modId xmlns:p14="http://schemas.microsoft.com/office/powerpoint/2010/main" val="552490878"/>
              </p:ext>
            </p:extLst>
          </p:nvPr>
        </p:nvGraphicFramePr>
        <p:xfrm>
          <a:off x="7152310" y="1086170"/>
          <a:ext cx="4269673" cy="1767840"/>
        </p:xfrm>
        <a:graphic>
          <a:graphicData uri="http://schemas.openxmlformats.org/drawingml/2006/table">
            <a:tbl>
              <a:tblPr firstRow="1" bandRow="1">
                <a:tableStyleId>{5940675A-B579-460E-94D1-54222C63F5DA}</a:tableStyleId>
              </a:tblPr>
              <a:tblGrid>
                <a:gridCol w="1008313">
                  <a:extLst>
                    <a:ext uri="{9D8B030D-6E8A-4147-A177-3AD203B41FA5}">
                      <a16:colId xmlns:a16="http://schemas.microsoft.com/office/drawing/2014/main" val="588043583"/>
                    </a:ext>
                  </a:extLst>
                </a:gridCol>
                <a:gridCol w="1375093">
                  <a:extLst>
                    <a:ext uri="{9D8B030D-6E8A-4147-A177-3AD203B41FA5}">
                      <a16:colId xmlns:a16="http://schemas.microsoft.com/office/drawing/2014/main" val="113783063"/>
                    </a:ext>
                  </a:extLst>
                </a:gridCol>
                <a:gridCol w="1886267">
                  <a:extLst>
                    <a:ext uri="{9D8B030D-6E8A-4147-A177-3AD203B41FA5}">
                      <a16:colId xmlns:a16="http://schemas.microsoft.com/office/drawing/2014/main" val="2344361874"/>
                    </a:ext>
                  </a:extLst>
                </a:gridCol>
              </a:tblGrid>
              <a:tr h="360032">
                <a:tc>
                  <a:txBody>
                    <a:bodyPr/>
                    <a:lstStyle/>
                    <a:p>
                      <a:pPr algn="ctr"/>
                      <a:r>
                        <a:rPr lang="en-GB" sz="2000" b="1">
                          <a:solidFill>
                            <a:schemeClr val="bg1"/>
                          </a:solidFill>
                        </a:rPr>
                        <a:t>Plot</a:t>
                      </a:r>
                    </a:p>
                  </a:txBody>
                  <a:tcPr>
                    <a:solidFill>
                      <a:schemeClr val="accent2"/>
                    </a:solidFill>
                  </a:tcPr>
                </a:tc>
                <a:tc>
                  <a:txBody>
                    <a:bodyPr/>
                    <a:lstStyle/>
                    <a:p>
                      <a:pPr algn="ctr"/>
                      <a:r>
                        <a:rPr lang="en-GB" sz="2000" b="1" dirty="0">
                          <a:solidFill>
                            <a:schemeClr val="bg1"/>
                          </a:solidFill>
                        </a:rPr>
                        <a:t>Area (m</a:t>
                      </a:r>
                      <a:r>
                        <a:rPr lang="en-GB" sz="2000" b="1" baseline="30000" dirty="0">
                          <a:solidFill>
                            <a:schemeClr val="bg1"/>
                          </a:solidFill>
                        </a:rPr>
                        <a:t>2</a:t>
                      </a:r>
                      <a:r>
                        <a:rPr lang="en-GB" sz="2000" b="1" dirty="0">
                          <a:solidFill>
                            <a:schemeClr val="bg1"/>
                          </a:solidFill>
                        </a:rPr>
                        <a:t>)</a:t>
                      </a:r>
                    </a:p>
                  </a:txBody>
                  <a:tcPr>
                    <a:solidFill>
                      <a:schemeClr val="accent2"/>
                    </a:solidFill>
                  </a:tcPr>
                </a:tc>
                <a:tc>
                  <a:txBody>
                    <a:bodyPr/>
                    <a:lstStyle/>
                    <a:p>
                      <a:pPr algn="ctr"/>
                      <a:r>
                        <a:rPr lang="en-GB" sz="2000" b="1">
                          <a:solidFill>
                            <a:schemeClr val="bg1"/>
                          </a:solidFill>
                        </a:rPr>
                        <a:t>Perimeter (m)</a:t>
                      </a:r>
                    </a:p>
                  </a:txBody>
                  <a:tcPr>
                    <a:solidFill>
                      <a:schemeClr val="accent2"/>
                    </a:solidFill>
                  </a:tcPr>
                </a:tc>
                <a:extLst>
                  <a:ext uri="{0D108BD9-81ED-4DB2-BD59-A6C34878D82A}">
                    <a16:rowId xmlns:a16="http://schemas.microsoft.com/office/drawing/2014/main" val="1736705909"/>
                  </a:ext>
                </a:extLst>
              </a:tr>
              <a:tr h="431928">
                <a:tc>
                  <a:txBody>
                    <a:bodyPr/>
                    <a:lstStyle/>
                    <a:p>
                      <a:pPr algn="ctr"/>
                      <a:r>
                        <a:rPr lang="en-GB" sz="2400" b="0"/>
                        <a:t>X</a:t>
                      </a:r>
                    </a:p>
                  </a:txBody>
                  <a:tcPr anchor="ctr"/>
                </a:tc>
                <a:tc>
                  <a:txBody>
                    <a:bodyPr/>
                    <a:lstStyle/>
                    <a:p>
                      <a:pPr algn="ctr"/>
                      <a:r>
                        <a:rPr lang="en-GB" sz="2400" b="0"/>
                        <a:t>100</a:t>
                      </a:r>
                    </a:p>
                  </a:txBody>
                  <a:tcPr anchor="ctr"/>
                </a:tc>
                <a:tc>
                  <a:txBody>
                    <a:bodyPr/>
                    <a:lstStyle/>
                    <a:p>
                      <a:pPr algn="ctr"/>
                      <a:r>
                        <a:rPr lang="en-GB" sz="2400" b="0"/>
                        <a:t>40</a:t>
                      </a:r>
                    </a:p>
                  </a:txBody>
                  <a:tcPr anchor="ctr"/>
                </a:tc>
                <a:extLst>
                  <a:ext uri="{0D108BD9-81ED-4DB2-BD59-A6C34878D82A}">
                    <a16:rowId xmlns:a16="http://schemas.microsoft.com/office/drawing/2014/main" val="615429395"/>
                  </a:ext>
                </a:extLst>
              </a:tr>
              <a:tr h="431928">
                <a:tc>
                  <a:txBody>
                    <a:bodyPr/>
                    <a:lstStyle/>
                    <a:p>
                      <a:pPr algn="ctr"/>
                      <a:r>
                        <a:rPr lang="en-GB" sz="2400" b="0"/>
                        <a:t>Y</a:t>
                      </a:r>
                    </a:p>
                  </a:txBody>
                  <a:tcPr anchor="ctr"/>
                </a:tc>
                <a:tc>
                  <a:txBody>
                    <a:bodyPr/>
                    <a:lstStyle/>
                    <a:p>
                      <a:pPr algn="ctr"/>
                      <a:r>
                        <a:rPr lang="en-GB" sz="2400" b="0"/>
                        <a:t>120</a:t>
                      </a:r>
                    </a:p>
                  </a:txBody>
                  <a:tcPr anchor="ctr"/>
                </a:tc>
                <a:tc>
                  <a:txBody>
                    <a:bodyPr/>
                    <a:lstStyle/>
                    <a:p>
                      <a:pPr algn="ctr"/>
                      <a:r>
                        <a:rPr lang="en-GB" sz="2400" b="0"/>
                        <a:t>242</a:t>
                      </a:r>
                    </a:p>
                  </a:txBody>
                  <a:tcPr anchor="ctr"/>
                </a:tc>
                <a:extLst>
                  <a:ext uri="{0D108BD9-81ED-4DB2-BD59-A6C34878D82A}">
                    <a16:rowId xmlns:a16="http://schemas.microsoft.com/office/drawing/2014/main" val="2506722437"/>
                  </a:ext>
                </a:extLst>
              </a:tr>
              <a:tr h="431928">
                <a:tc>
                  <a:txBody>
                    <a:bodyPr/>
                    <a:lstStyle/>
                    <a:p>
                      <a:pPr algn="ctr"/>
                      <a:r>
                        <a:rPr lang="en-GB" sz="2400" b="0"/>
                        <a:t>Z</a:t>
                      </a:r>
                    </a:p>
                  </a:txBody>
                  <a:tcPr anchor="ctr"/>
                </a:tc>
                <a:tc>
                  <a:txBody>
                    <a:bodyPr/>
                    <a:lstStyle/>
                    <a:p>
                      <a:pPr algn="ctr"/>
                      <a:r>
                        <a:rPr lang="en-GB" sz="2400" b="0" dirty="0"/>
                        <a:t>120</a:t>
                      </a:r>
                    </a:p>
                  </a:txBody>
                  <a:tcPr anchor="ctr"/>
                </a:tc>
                <a:tc>
                  <a:txBody>
                    <a:bodyPr/>
                    <a:lstStyle/>
                    <a:p>
                      <a:pPr algn="ctr"/>
                      <a:r>
                        <a:rPr lang="en-GB" sz="2400" b="0" dirty="0"/>
                        <a:t>52</a:t>
                      </a:r>
                    </a:p>
                  </a:txBody>
                  <a:tcPr anchor="ctr"/>
                </a:tc>
                <a:extLst>
                  <a:ext uri="{0D108BD9-81ED-4DB2-BD59-A6C34878D82A}">
                    <a16:rowId xmlns:a16="http://schemas.microsoft.com/office/drawing/2014/main" val="3669277835"/>
                  </a:ext>
                </a:extLst>
              </a:tr>
            </a:tbl>
          </a:graphicData>
        </a:graphic>
      </p:graphicFrame>
      <p:sp>
        <p:nvSpPr>
          <p:cNvPr id="2" name="TextBox 1">
            <a:extLst>
              <a:ext uri="{FF2B5EF4-FFF2-40B4-BE49-F238E27FC236}">
                <a16:creationId xmlns:a16="http://schemas.microsoft.com/office/drawing/2014/main" id="{11216363-B209-45FD-A01B-A2F8BD5062B3}"/>
              </a:ext>
            </a:extLst>
          </p:cNvPr>
          <p:cNvSpPr txBox="1"/>
          <p:nvPr/>
        </p:nvSpPr>
        <p:spPr>
          <a:xfrm>
            <a:off x="305297" y="1108309"/>
            <a:ext cx="6777565" cy="1514261"/>
          </a:xfrm>
          <a:prstGeom prst="rect">
            <a:avLst/>
          </a:prstGeom>
          <a:noFill/>
        </p:spPr>
        <p:txBody>
          <a:bodyPr wrap="square" rtlCol="0">
            <a:spAutoFit/>
          </a:bodyPr>
          <a:lstStyle/>
          <a:p>
            <a:pPr>
              <a:buNone/>
            </a:pPr>
            <a:r>
              <a:rPr lang="en-GB" sz="2200" dirty="0"/>
              <a:t>Bev wants to buy a plot of land to build a house. In the table on the right is some information about the sizes of three plots. </a:t>
            </a:r>
          </a:p>
          <a:p>
            <a:pPr marL="457200" indent="-457200">
              <a:buFont typeface="+mj-lt"/>
              <a:buAutoNum type="alphaLcParenR"/>
            </a:pPr>
            <a:r>
              <a:rPr lang="en-GB" sz="2200" dirty="0"/>
              <a:t>Which plot do you think she should choose?</a:t>
            </a:r>
          </a:p>
        </p:txBody>
      </p:sp>
      <p:grpSp>
        <p:nvGrpSpPr>
          <p:cNvPr id="24" name="Group 23">
            <a:extLst>
              <a:ext uri="{FF2B5EF4-FFF2-40B4-BE49-F238E27FC236}">
                <a16:creationId xmlns:a16="http://schemas.microsoft.com/office/drawing/2014/main" id="{ED922C80-EC0C-4D8E-8C01-EEB253A4DAB3}"/>
              </a:ext>
            </a:extLst>
          </p:cNvPr>
          <p:cNvGrpSpPr/>
          <p:nvPr/>
        </p:nvGrpSpPr>
        <p:grpSpPr>
          <a:xfrm>
            <a:off x="2154303" y="4893873"/>
            <a:ext cx="9288298" cy="702654"/>
            <a:chOff x="-135861" y="4932401"/>
            <a:chExt cx="9288298" cy="702654"/>
          </a:xfrm>
        </p:grpSpPr>
        <p:sp>
          <p:nvSpPr>
            <p:cNvPr id="7" name="Rectangle 6">
              <a:extLst>
                <a:ext uri="{FF2B5EF4-FFF2-40B4-BE49-F238E27FC236}">
                  <a16:creationId xmlns:a16="http://schemas.microsoft.com/office/drawing/2014/main" id="{05DE5FA0-2407-4FA8-A5CD-DF62DF5A9AFB}"/>
                </a:ext>
              </a:extLst>
            </p:cNvPr>
            <p:cNvSpPr/>
            <p:nvPr/>
          </p:nvSpPr>
          <p:spPr>
            <a:xfrm>
              <a:off x="512437" y="5027067"/>
              <a:ext cx="8640000" cy="216827"/>
            </a:xfrm>
            <a:prstGeom prst="rect">
              <a:avLst/>
            </a:prstGeom>
            <a:solidFill>
              <a:srgbClr val="2C8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800" dirty="0"/>
                <a:t>GREEN</a:t>
              </a:r>
            </a:p>
          </p:txBody>
        </p:sp>
        <p:cxnSp>
          <p:nvCxnSpPr>
            <p:cNvPr id="9" name="Straight Arrow Connector 8">
              <a:extLst>
                <a:ext uri="{FF2B5EF4-FFF2-40B4-BE49-F238E27FC236}">
                  <a16:creationId xmlns:a16="http://schemas.microsoft.com/office/drawing/2014/main" id="{29581C34-7BA4-474D-A3D6-C69587557B53}"/>
                </a:ext>
              </a:extLst>
            </p:cNvPr>
            <p:cNvCxnSpPr>
              <a:cxnSpLocks/>
            </p:cNvCxnSpPr>
            <p:nvPr/>
          </p:nvCxnSpPr>
          <p:spPr>
            <a:xfrm>
              <a:off x="533318" y="5301733"/>
              <a:ext cx="861911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F1C980D-1797-4549-B5EE-73EC1271C05C}"/>
                </a:ext>
              </a:extLst>
            </p:cNvPr>
            <p:cNvSpPr txBox="1"/>
            <p:nvPr/>
          </p:nvSpPr>
          <p:spPr>
            <a:xfrm>
              <a:off x="4449212" y="5265723"/>
              <a:ext cx="825867" cy="369332"/>
            </a:xfrm>
            <a:prstGeom prst="rect">
              <a:avLst/>
            </a:prstGeom>
            <a:noFill/>
          </p:spPr>
          <p:txBody>
            <a:bodyPr wrap="none" rtlCol="0">
              <a:spAutoFit/>
            </a:bodyPr>
            <a:lstStyle/>
            <a:p>
              <a:pPr>
                <a:buNone/>
              </a:pPr>
              <a:r>
                <a:rPr lang="en-GB" sz="1800" dirty="0"/>
                <a:t>120 m</a:t>
              </a:r>
            </a:p>
          </p:txBody>
        </p:sp>
        <p:sp>
          <p:nvSpPr>
            <p:cNvPr id="12" name="TextBox 11">
              <a:extLst>
                <a:ext uri="{FF2B5EF4-FFF2-40B4-BE49-F238E27FC236}">
                  <a16:creationId xmlns:a16="http://schemas.microsoft.com/office/drawing/2014/main" id="{B53CD354-209C-4135-996B-2845FFD4DCFA}"/>
                </a:ext>
              </a:extLst>
            </p:cNvPr>
            <p:cNvSpPr txBox="1"/>
            <p:nvPr/>
          </p:nvSpPr>
          <p:spPr>
            <a:xfrm>
              <a:off x="-135861" y="4932401"/>
              <a:ext cx="569387" cy="369332"/>
            </a:xfrm>
            <a:prstGeom prst="rect">
              <a:avLst/>
            </a:prstGeom>
            <a:noFill/>
          </p:spPr>
          <p:txBody>
            <a:bodyPr wrap="none" rtlCol="0">
              <a:spAutoFit/>
            </a:bodyPr>
            <a:lstStyle/>
            <a:p>
              <a:pPr>
                <a:buNone/>
              </a:pPr>
              <a:r>
                <a:rPr lang="en-GB" sz="1800" dirty="0"/>
                <a:t>1 m</a:t>
              </a:r>
            </a:p>
          </p:txBody>
        </p:sp>
        <p:cxnSp>
          <p:nvCxnSpPr>
            <p:cNvPr id="13" name="Straight Arrow Connector 12">
              <a:extLst>
                <a:ext uri="{FF2B5EF4-FFF2-40B4-BE49-F238E27FC236}">
                  <a16:creationId xmlns:a16="http://schemas.microsoft.com/office/drawing/2014/main" id="{56BDA511-FE54-402C-9267-A1B0F3E7E993}"/>
                </a:ext>
              </a:extLst>
            </p:cNvPr>
            <p:cNvCxnSpPr>
              <a:cxnSpLocks/>
            </p:cNvCxnSpPr>
            <p:nvPr/>
          </p:nvCxnSpPr>
          <p:spPr>
            <a:xfrm>
              <a:off x="429876" y="5027067"/>
              <a:ext cx="0" cy="1800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73ACC99-0318-456F-B341-A0562E17DD2E}"/>
              </a:ext>
            </a:extLst>
          </p:cNvPr>
          <p:cNvSpPr txBox="1"/>
          <p:nvPr/>
        </p:nvSpPr>
        <p:spPr>
          <a:xfrm>
            <a:off x="233374" y="2781636"/>
            <a:ext cx="5528176" cy="1920526"/>
          </a:xfrm>
          <a:prstGeom prst="rect">
            <a:avLst/>
          </a:prstGeom>
          <a:noFill/>
        </p:spPr>
        <p:txBody>
          <a:bodyPr wrap="square" rtlCol="0">
            <a:spAutoFit/>
          </a:bodyPr>
          <a:lstStyle/>
          <a:p>
            <a:pPr>
              <a:buNone/>
            </a:pPr>
            <a:r>
              <a:rPr lang="en-GB" sz="2200" dirty="0"/>
              <a:t>Below the table are the plan views of the three plots.</a:t>
            </a:r>
          </a:p>
          <a:p>
            <a:pPr marL="457200" indent="-457200">
              <a:buFont typeface="+mj-lt"/>
              <a:buAutoNum type="alphaLcParenR" startAt="2"/>
            </a:pPr>
            <a:r>
              <a:rPr lang="en-GB" sz="2200" dirty="0"/>
              <a:t>Match each image to a row in the table.</a:t>
            </a:r>
          </a:p>
          <a:p>
            <a:pPr marL="457200" indent="-457200">
              <a:buFont typeface="+mj-lt"/>
              <a:buAutoNum type="alphaLcParenR" startAt="2"/>
            </a:pPr>
            <a:r>
              <a:rPr lang="en-GB" sz="2200" dirty="0"/>
              <a:t>Do you want to change your answer to part a)? Why or why not?</a:t>
            </a:r>
          </a:p>
        </p:txBody>
      </p:sp>
      <p:grpSp>
        <p:nvGrpSpPr>
          <p:cNvPr id="32" name="Group 31">
            <a:extLst>
              <a:ext uri="{FF2B5EF4-FFF2-40B4-BE49-F238E27FC236}">
                <a16:creationId xmlns:a16="http://schemas.microsoft.com/office/drawing/2014/main" id="{AC0B3BA6-0783-48FB-9EDF-5FDAB8A8ACB5}"/>
              </a:ext>
            </a:extLst>
          </p:cNvPr>
          <p:cNvGrpSpPr/>
          <p:nvPr/>
        </p:nvGrpSpPr>
        <p:grpSpPr>
          <a:xfrm>
            <a:off x="9649375" y="2984822"/>
            <a:ext cx="1793226" cy="1421298"/>
            <a:chOff x="4943085" y="3795328"/>
            <a:chExt cx="1793226" cy="1421298"/>
          </a:xfrm>
        </p:grpSpPr>
        <p:sp>
          <p:nvSpPr>
            <p:cNvPr id="15" name="Rectangle 14">
              <a:extLst>
                <a:ext uri="{FF2B5EF4-FFF2-40B4-BE49-F238E27FC236}">
                  <a16:creationId xmlns:a16="http://schemas.microsoft.com/office/drawing/2014/main" id="{367A41C3-8EE6-45A2-AC33-E39C7E71A0B8}"/>
                </a:ext>
              </a:extLst>
            </p:cNvPr>
            <p:cNvSpPr/>
            <p:nvPr/>
          </p:nvSpPr>
          <p:spPr>
            <a:xfrm>
              <a:off x="5695659" y="4208626"/>
              <a:ext cx="1008000" cy="1008000"/>
            </a:xfrm>
            <a:prstGeom prst="rect">
              <a:avLst/>
            </a:prstGeom>
            <a:solidFill>
              <a:schemeClr val="tx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800" dirty="0"/>
                <a:t>GREY</a:t>
              </a:r>
            </a:p>
          </p:txBody>
        </p:sp>
        <p:cxnSp>
          <p:nvCxnSpPr>
            <p:cNvPr id="16" name="Straight Arrow Connector 15">
              <a:extLst>
                <a:ext uri="{FF2B5EF4-FFF2-40B4-BE49-F238E27FC236}">
                  <a16:creationId xmlns:a16="http://schemas.microsoft.com/office/drawing/2014/main" id="{093E1E85-190F-450F-B2E7-A397D1F7C9E5}"/>
                </a:ext>
              </a:extLst>
            </p:cNvPr>
            <p:cNvCxnSpPr>
              <a:cxnSpLocks/>
            </p:cNvCxnSpPr>
            <p:nvPr/>
          </p:nvCxnSpPr>
          <p:spPr>
            <a:xfrm>
              <a:off x="5695659" y="4143204"/>
              <a:ext cx="104065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9D2486F-C10C-476B-B1D0-BBE1A6A61D80}"/>
                </a:ext>
              </a:extLst>
            </p:cNvPr>
            <p:cNvSpPr txBox="1"/>
            <p:nvPr/>
          </p:nvSpPr>
          <p:spPr>
            <a:xfrm>
              <a:off x="5867171" y="3795328"/>
              <a:ext cx="697627" cy="369332"/>
            </a:xfrm>
            <a:prstGeom prst="rect">
              <a:avLst/>
            </a:prstGeom>
            <a:noFill/>
          </p:spPr>
          <p:txBody>
            <a:bodyPr wrap="none" rtlCol="0">
              <a:spAutoFit/>
            </a:bodyPr>
            <a:lstStyle/>
            <a:p>
              <a:pPr>
                <a:buNone/>
              </a:pPr>
              <a:r>
                <a:rPr lang="en-GB" sz="1800" dirty="0"/>
                <a:t>10 m</a:t>
              </a:r>
            </a:p>
          </p:txBody>
        </p:sp>
        <p:sp>
          <p:nvSpPr>
            <p:cNvPr id="25" name="TextBox 24">
              <a:extLst>
                <a:ext uri="{FF2B5EF4-FFF2-40B4-BE49-F238E27FC236}">
                  <a16:creationId xmlns:a16="http://schemas.microsoft.com/office/drawing/2014/main" id="{82C538DC-1047-4748-8DC0-197178601B96}"/>
                </a:ext>
              </a:extLst>
            </p:cNvPr>
            <p:cNvSpPr txBox="1"/>
            <p:nvPr/>
          </p:nvSpPr>
          <p:spPr>
            <a:xfrm>
              <a:off x="4943085" y="4494927"/>
              <a:ext cx="697627" cy="369332"/>
            </a:xfrm>
            <a:prstGeom prst="rect">
              <a:avLst/>
            </a:prstGeom>
            <a:noFill/>
          </p:spPr>
          <p:txBody>
            <a:bodyPr wrap="none" rtlCol="0">
              <a:spAutoFit/>
            </a:bodyPr>
            <a:lstStyle/>
            <a:p>
              <a:pPr>
                <a:buNone/>
              </a:pPr>
              <a:r>
                <a:rPr lang="en-GB" sz="1800" dirty="0"/>
                <a:t>10 m</a:t>
              </a:r>
            </a:p>
          </p:txBody>
        </p:sp>
        <p:cxnSp>
          <p:nvCxnSpPr>
            <p:cNvPr id="26" name="Straight Arrow Connector 25">
              <a:extLst>
                <a:ext uri="{FF2B5EF4-FFF2-40B4-BE49-F238E27FC236}">
                  <a16:creationId xmlns:a16="http://schemas.microsoft.com/office/drawing/2014/main" id="{3E36C15D-F5BA-4EC4-A290-6C32502B0410}"/>
                </a:ext>
              </a:extLst>
            </p:cNvPr>
            <p:cNvCxnSpPr>
              <a:cxnSpLocks/>
            </p:cNvCxnSpPr>
            <p:nvPr/>
          </p:nvCxnSpPr>
          <p:spPr>
            <a:xfrm flipV="1">
              <a:off x="5592628" y="4195495"/>
              <a:ext cx="0" cy="10079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D841850F-258B-47FA-B54A-EABC797F3EB1}"/>
              </a:ext>
            </a:extLst>
          </p:cNvPr>
          <p:cNvGrpSpPr/>
          <p:nvPr/>
        </p:nvGrpSpPr>
        <p:grpSpPr>
          <a:xfrm>
            <a:off x="7141796" y="3163382"/>
            <a:ext cx="2095883" cy="1129027"/>
            <a:chOff x="8486577" y="3553985"/>
            <a:chExt cx="2095883" cy="1129027"/>
          </a:xfrm>
        </p:grpSpPr>
        <p:sp>
          <p:nvSpPr>
            <p:cNvPr id="18" name="TextBox 17">
              <a:extLst>
                <a:ext uri="{FF2B5EF4-FFF2-40B4-BE49-F238E27FC236}">
                  <a16:creationId xmlns:a16="http://schemas.microsoft.com/office/drawing/2014/main" id="{A3436FE9-E40C-4E6C-AD99-7F5C41BF0216}"/>
                </a:ext>
              </a:extLst>
            </p:cNvPr>
            <p:cNvSpPr txBox="1"/>
            <p:nvPr/>
          </p:nvSpPr>
          <p:spPr>
            <a:xfrm>
              <a:off x="8927687" y="3553985"/>
              <a:ext cx="697627" cy="369332"/>
            </a:xfrm>
            <a:prstGeom prst="rect">
              <a:avLst/>
            </a:prstGeom>
            <a:noFill/>
          </p:spPr>
          <p:txBody>
            <a:bodyPr wrap="none" rtlCol="0">
              <a:spAutoFit/>
            </a:bodyPr>
            <a:lstStyle/>
            <a:p>
              <a:pPr>
                <a:buNone/>
              </a:pPr>
              <a:r>
                <a:rPr lang="en-GB" sz="1800" dirty="0"/>
                <a:t>20 m</a:t>
              </a:r>
            </a:p>
          </p:txBody>
        </p:sp>
        <p:sp>
          <p:nvSpPr>
            <p:cNvPr id="23" name="Rectangle 22">
              <a:extLst>
                <a:ext uri="{FF2B5EF4-FFF2-40B4-BE49-F238E27FC236}">
                  <a16:creationId xmlns:a16="http://schemas.microsoft.com/office/drawing/2014/main" id="{C3C49788-4056-4ED4-BCC8-08C8454D866E}"/>
                </a:ext>
              </a:extLst>
            </p:cNvPr>
            <p:cNvSpPr/>
            <p:nvPr/>
          </p:nvSpPr>
          <p:spPr>
            <a:xfrm>
              <a:off x="8486577" y="3971831"/>
              <a:ext cx="1440000" cy="711181"/>
            </a:xfrm>
            <a:prstGeom prst="rect">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800"/>
                <a:t>BROWN</a:t>
              </a:r>
            </a:p>
          </p:txBody>
        </p:sp>
        <p:sp>
          <p:nvSpPr>
            <p:cNvPr id="28" name="TextBox 27">
              <a:extLst>
                <a:ext uri="{FF2B5EF4-FFF2-40B4-BE49-F238E27FC236}">
                  <a16:creationId xmlns:a16="http://schemas.microsoft.com/office/drawing/2014/main" id="{4E5A4918-6BBB-4D30-A382-0814ED11F9F9}"/>
                </a:ext>
              </a:extLst>
            </p:cNvPr>
            <p:cNvSpPr txBox="1"/>
            <p:nvPr/>
          </p:nvSpPr>
          <p:spPr>
            <a:xfrm>
              <a:off x="10013073" y="4145063"/>
              <a:ext cx="569387" cy="369332"/>
            </a:xfrm>
            <a:prstGeom prst="rect">
              <a:avLst/>
            </a:prstGeom>
            <a:noFill/>
          </p:spPr>
          <p:txBody>
            <a:bodyPr wrap="none" rtlCol="0">
              <a:spAutoFit/>
            </a:bodyPr>
            <a:lstStyle/>
            <a:p>
              <a:pPr>
                <a:buNone/>
              </a:pPr>
              <a:r>
                <a:rPr lang="en-GB" sz="1800" dirty="0"/>
                <a:t>6 m</a:t>
              </a:r>
            </a:p>
          </p:txBody>
        </p:sp>
        <p:cxnSp>
          <p:nvCxnSpPr>
            <p:cNvPr id="29" name="Straight Arrow Connector 28">
              <a:extLst>
                <a:ext uri="{FF2B5EF4-FFF2-40B4-BE49-F238E27FC236}">
                  <a16:creationId xmlns:a16="http://schemas.microsoft.com/office/drawing/2014/main" id="{3993392F-23D5-4DC6-9C84-39AEFC6BC830}"/>
                </a:ext>
              </a:extLst>
            </p:cNvPr>
            <p:cNvCxnSpPr>
              <a:cxnSpLocks/>
            </p:cNvCxnSpPr>
            <p:nvPr/>
          </p:nvCxnSpPr>
          <p:spPr>
            <a:xfrm flipV="1">
              <a:off x="10001005" y="3959474"/>
              <a:ext cx="0" cy="7154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63100F8-3291-4B22-A86C-C8ADCFA8BBC1}"/>
                </a:ext>
              </a:extLst>
            </p:cNvPr>
            <p:cNvCxnSpPr>
              <a:cxnSpLocks/>
            </p:cNvCxnSpPr>
            <p:nvPr/>
          </p:nvCxnSpPr>
          <p:spPr>
            <a:xfrm flipH="1">
              <a:off x="8486577" y="3896784"/>
              <a:ext cx="1440000"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C731443-4CEB-4F99-8F92-3B9BE5913EB7}"/>
              </a:ext>
            </a:extLst>
          </p:cNvPr>
          <p:cNvSpPr txBox="1"/>
          <p:nvPr/>
        </p:nvSpPr>
        <p:spPr>
          <a:xfrm>
            <a:off x="1096736" y="5801953"/>
            <a:ext cx="7651238" cy="769441"/>
          </a:xfrm>
          <a:prstGeom prst="rect">
            <a:avLst/>
          </a:prstGeom>
          <a:noFill/>
        </p:spPr>
        <p:txBody>
          <a:bodyPr wrap="square" rtlCol="0">
            <a:spAutoFit/>
          </a:bodyPr>
          <a:lstStyle/>
          <a:p>
            <a:pPr>
              <a:buNone/>
            </a:pPr>
            <a:r>
              <a:rPr lang="en-GB" sz="2200" dirty="0"/>
              <a:t>Sketch another rectangular plot with the same area as X. Can you make the perimeter larger? How about smaller?</a:t>
            </a:r>
          </a:p>
        </p:txBody>
      </p:sp>
      <p:sp>
        <p:nvSpPr>
          <p:cNvPr id="27" name="Action Button: Help 26">
            <a:hlinkClick r:id="" action="ppaction://noaction" highlightClick="1"/>
            <a:extLst>
              <a:ext uri="{FF2B5EF4-FFF2-40B4-BE49-F238E27FC236}">
                <a16:creationId xmlns:a16="http://schemas.microsoft.com/office/drawing/2014/main" id="{026BFFED-6E26-4A39-BF10-520A533D7056}"/>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605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34" grpId="0"/>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t>Checkpoint 8: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162451115"/>
              </p:ext>
            </p:extLst>
          </p:nvPr>
        </p:nvGraphicFramePr>
        <p:xfrm>
          <a:off x="267128" y="764704"/>
          <a:ext cx="11766038" cy="5466480"/>
        </p:xfrm>
        <a:graphic>
          <a:graphicData uri="http://schemas.openxmlformats.org/drawingml/2006/table">
            <a:tbl>
              <a:tblPr firstRow="1" bandRow="1">
                <a:tableStyleId>{5940675A-B579-460E-94D1-54222C63F5DA}</a:tableStyleId>
              </a:tblPr>
              <a:tblGrid>
                <a:gridCol w="5832730">
                  <a:extLst>
                    <a:ext uri="{9D8B030D-6E8A-4147-A177-3AD203B41FA5}">
                      <a16:colId xmlns:a16="http://schemas.microsoft.com/office/drawing/2014/main" val="695237181"/>
                    </a:ext>
                  </a:extLst>
                </a:gridCol>
                <a:gridCol w="5933308">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Students may not have experience of what a building plot is or be confident with considering the ‘plan’ view. In this case, show students some images of plan view to support them to understand the scenario. For example, you could show the shape of a familiar building or space (such as the school or playground), when viewed from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Ask students to consider other real-life contexts. When might the green plot be the most useful? </a:t>
                      </a:r>
                    </a:p>
                    <a:p>
                      <a:endParaRPr lang="en-GB" sz="1600" u="none" dirty="0"/>
                    </a:p>
                    <a:p>
                      <a:r>
                        <a:rPr lang="en-GB" sz="1600" b="1" i="0" u="none" dirty="0"/>
                        <a:t>Representations</a:t>
                      </a:r>
                      <a:endParaRPr lang="en-GB" sz="1600" b="0"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dirty="0"/>
                        <a:t>Part a does not specify that the shapes are rectangles, so that students can consider different shapes with the same area but different perimeters. S</a:t>
                      </a:r>
                      <a:r>
                        <a:rPr lang="en-GB" sz="1600" dirty="0"/>
                        <a:t>tudents might usefully sketch possible shapes before being shown the three rectangles in part b.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Part a focusses on the concepts of perimeter and area. Students may be tempted to select the biggest value (242) as their preferable plot, without considering what a large perimeter must mean for the shape. The areas have been chosen to be the same or similar to focus students’ attention on the varying perimeters. Give students time to share why they have chosen a particular plot, and to imagine what each plot might look like.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Part b introduces three rectangles with dimensions. Comparing the brown and green rectangles (which share the same area) may lead students to make generalisations about what happens to the shape as the perimeter increases. Encourage students to consider the real-life applications and discuss the most useful shape for a building plot. You may also wish to spend some time assessing whether students understand how the lengths relate to the calculations for perimeter and area.</a:t>
                      </a:r>
                    </a:p>
                  </a:txBody>
                  <a:tcPr/>
                </a:tc>
                <a:extLst>
                  <a:ext uri="{0D108BD9-81ED-4DB2-BD59-A6C34878D82A}">
                    <a16:rowId xmlns:a16="http://schemas.microsoft.com/office/drawing/2014/main" val="1616516725"/>
                  </a:ext>
                </a:extLst>
              </a:tr>
              <a:tr h="864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H</a:t>
                      </a:r>
                      <a:r>
                        <a:rPr lang="en-GB" sz="1600" b="0" dirty="0"/>
                        <a:t> similarly explores the relationship between perimeter and area</a:t>
                      </a:r>
                    </a:p>
                    <a:p>
                      <a:pPr marL="285750" indent="-285750">
                        <a:buFont typeface="Arial" panose="020B0604020202020204" pitchFamily="34" charset="0"/>
                        <a:buChar char="•"/>
                      </a:pPr>
                      <a:r>
                        <a:rPr lang="en-GB" sz="1600" b="0" dirty="0"/>
                        <a:t>The second question on p33 of the </a:t>
                      </a:r>
                      <a:r>
                        <a:rPr lang="en-GB" sz="1600" dirty="0">
                          <a:hlinkClick r:id="rId4"/>
                        </a:rPr>
                        <a:t>Secondary Assessment Materials | NCETM</a:t>
                      </a:r>
                      <a:r>
                        <a:rPr lang="en-GB" sz="1600" dirty="0"/>
                        <a:t> could offer further exploration for students.</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83493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F78B35-6A11-4801-8591-2CDCD8C6C5F8}"/>
              </a:ext>
            </a:extLst>
          </p:cNvPr>
          <p:cNvSpPr>
            <a:spLocks noGrp="1"/>
          </p:cNvSpPr>
          <p:nvPr>
            <p:ph type="body" sz="quarter" idx="10"/>
          </p:nvPr>
        </p:nvSpPr>
        <p:spPr>
          <a:xfrm>
            <a:off x="207004" y="1045157"/>
            <a:ext cx="11717238" cy="3436317"/>
          </a:xfrm>
        </p:spPr>
        <p:txBody>
          <a:bodyPr>
            <a:normAutofit/>
          </a:bodyPr>
          <a:lstStyle/>
          <a:p>
            <a:r>
              <a:rPr lang="en-GB" sz="2200" dirty="0"/>
              <a:t>Goldilocks wants to work out the area and perimeter of each of these rectangles.</a:t>
            </a:r>
          </a:p>
        </p:txBody>
      </p:sp>
      <p:sp>
        <p:nvSpPr>
          <p:cNvPr id="3" name="Text Placeholder 2">
            <a:extLst>
              <a:ext uri="{FF2B5EF4-FFF2-40B4-BE49-F238E27FC236}">
                <a16:creationId xmlns:a16="http://schemas.microsoft.com/office/drawing/2014/main" id="{0A9A7252-35CD-4D13-83B8-017D56E7B187}"/>
              </a:ext>
            </a:extLst>
          </p:cNvPr>
          <p:cNvSpPr>
            <a:spLocks noGrp="1"/>
          </p:cNvSpPr>
          <p:nvPr>
            <p:ph type="body" sz="quarter" idx="11"/>
          </p:nvPr>
        </p:nvSpPr>
        <p:spPr>
          <a:xfrm>
            <a:off x="132508" y="431977"/>
            <a:ext cx="11926984" cy="431800"/>
          </a:xfrm>
        </p:spPr>
        <p:txBody>
          <a:bodyPr/>
          <a:lstStyle/>
          <a:p>
            <a:r>
              <a:rPr lang="en-GB" dirty="0"/>
              <a:t>Checkpoint 9: Goldilocks and the three rectangles</a:t>
            </a:r>
          </a:p>
        </p:txBody>
      </p:sp>
      <p:sp>
        <p:nvSpPr>
          <p:cNvPr id="22" name="Text Placeholder 1">
            <a:extLst>
              <a:ext uri="{FF2B5EF4-FFF2-40B4-BE49-F238E27FC236}">
                <a16:creationId xmlns:a16="http://schemas.microsoft.com/office/drawing/2014/main" id="{DE355434-1729-4E74-B64B-027B3C4694B0}"/>
              </a:ext>
            </a:extLst>
          </p:cNvPr>
          <p:cNvSpPr txBox="1">
            <a:spLocks/>
          </p:cNvSpPr>
          <p:nvPr/>
        </p:nvSpPr>
        <p:spPr>
          <a:xfrm>
            <a:off x="237381" y="4613935"/>
            <a:ext cx="11717238" cy="8496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lphaLcParenR" startAt="2"/>
            </a:pPr>
            <a:endParaRPr lang="en-GB" sz="2200"/>
          </a:p>
        </p:txBody>
      </p:sp>
      <p:sp>
        <p:nvSpPr>
          <p:cNvPr id="23" name="Action Button: Help 22">
            <a:hlinkClick r:id="" action="ppaction://noaction" highlightClick="1"/>
            <a:extLst>
              <a:ext uri="{FF2B5EF4-FFF2-40B4-BE49-F238E27FC236}">
                <a16:creationId xmlns:a16="http://schemas.microsoft.com/office/drawing/2014/main" id="{7BB80441-E6B8-4CAE-B0BB-3CA1512D844E}"/>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nvGrpSpPr>
          <p:cNvPr id="35" name="Group 34">
            <a:extLst>
              <a:ext uri="{FF2B5EF4-FFF2-40B4-BE49-F238E27FC236}">
                <a16:creationId xmlns:a16="http://schemas.microsoft.com/office/drawing/2014/main" id="{F2518E1B-FD6C-47D3-8A7A-B29351080D5A}"/>
              </a:ext>
            </a:extLst>
          </p:cNvPr>
          <p:cNvGrpSpPr/>
          <p:nvPr/>
        </p:nvGrpSpPr>
        <p:grpSpPr>
          <a:xfrm rot="5400000">
            <a:off x="1043121" y="1723128"/>
            <a:ext cx="2242558" cy="1759838"/>
            <a:chOff x="784939" y="2445977"/>
            <a:chExt cx="2242558" cy="1759838"/>
          </a:xfrm>
        </p:grpSpPr>
        <p:sp>
          <p:nvSpPr>
            <p:cNvPr id="4" name="Rectangle 3">
              <a:extLst>
                <a:ext uri="{FF2B5EF4-FFF2-40B4-BE49-F238E27FC236}">
                  <a16:creationId xmlns:a16="http://schemas.microsoft.com/office/drawing/2014/main" id="{67700727-CBA9-4FB0-B12C-9A0869D33DC8}"/>
                </a:ext>
              </a:extLst>
            </p:cNvPr>
            <p:cNvSpPr/>
            <p:nvPr/>
          </p:nvSpPr>
          <p:spPr>
            <a:xfrm>
              <a:off x="785197" y="2844829"/>
              <a:ext cx="2242300" cy="92897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3600">
                  <a:solidFill>
                    <a:srgbClr val="595959"/>
                  </a:solidFill>
                </a:rPr>
                <a:t>X</a:t>
              </a:r>
            </a:p>
          </p:txBody>
        </p:sp>
        <p:cxnSp>
          <p:nvCxnSpPr>
            <p:cNvPr id="9" name="Straight Arrow Connector 8">
              <a:extLst>
                <a:ext uri="{FF2B5EF4-FFF2-40B4-BE49-F238E27FC236}">
                  <a16:creationId xmlns:a16="http://schemas.microsoft.com/office/drawing/2014/main" id="{8CA11122-8A35-4638-BBDE-729B04F356B1}"/>
                </a:ext>
              </a:extLst>
            </p:cNvPr>
            <p:cNvCxnSpPr/>
            <p:nvPr/>
          </p:nvCxnSpPr>
          <p:spPr>
            <a:xfrm>
              <a:off x="784939" y="2785787"/>
              <a:ext cx="223950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465A4F2-3465-4C76-8736-6AEAD9399303}"/>
                </a:ext>
              </a:extLst>
            </p:cNvPr>
            <p:cNvCxnSpPr/>
            <p:nvPr/>
          </p:nvCxnSpPr>
          <p:spPr>
            <a:xfrm>
              <a:off x="784939" y="3852587"/>
              <a:ext cx="223950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7998D5E-9357-47E3-8440-52981DE21BAE}"/>
                </a:ext>
              </a:extLst>
            </p:cNvPr>
            <p:cNvSpPr txBox="1"/>
            <p:nvPr/>
          </p:nvSpPr>
          <p:spPr>
            <a:xfrm>
              <a:off x="1537236" y="2445977"/>
              <a:ext cx="813043" cy="369332"/>
            </a:xfrm>
            <a:prstGeom prst="rect">
              <a:avLst/>
            </a:prstGeom>
            <a:noFill/>
          </p:spPr>
          <p:txBody>
            <a:bodyPr wrap="none" rtlCol="0">
              <a:spAutoFit/>
            </a:bodyPr>
            <a:lstStyle/>
            <a:p>
              <a:pPr>
                <a:buNone/>
              </a:pPr>
              <a:r>
                <a:rPr lang="en-GB" sz="1800" dirty="0"/>
                <a:t>13 cm</a:t>
              </a:r>
            </a:p>
          </p:txBody>
        </p:sp>
        <p:sp>
          <p:nvSpPr>
            <p:cNvPr id="26" name="TextBox 25">
              <a:extLst>
                <a:ext uri="{FF2B5EF4-FFF2-40B4-BE49-F238E27FC236}">
                  <a16:creationId xmlns:a16="http://schemas.microsoft.com/office/drawing/2014/main" id="{F088BFE0-88CD-48D9-8290-34B15EFB1443}"/>
                </a:ext>
              </a:extLst>
            </p:cNvPr>
            <p:cNvSpPr txBox="1"/>
            <p:nvPr/>
          </p:nvSpPr>
          <p:spPr>
            <a:xfrm>
              <a:off x="1536989" y="3836483"/>
              <a:ext cx="877163" cy="369332"/>
            </a:xfrm>
            <a:prstGeom prst="rect">
              <a:avLst/>
            </a:prstGeom>
            <a:noFill/>
          </p:spPr>
          <p:txBody>
            <a:bodyPr wrap="none" rtlCol="0">
              <a:spAutoFit/>
            </a:bodyPr>
            <a:lstStyle/>
            <a:p>
              <a:pPr>
                <a:buNone/>
              </a:pPr>
              <a:r>
                <a:rPr lang="en-GB" sz="1800" dirty="0"/>
                <a:t>13 cm </a:t>
              </a:r>
            </a:p>
          </p:txBody>
        </p:sp>
      </p:grpSp>
      <p:grpSp>
        <p:nvGrpSpPr>
          <p:cNvPr id="34" name="Group 33">
            <a:extLst>
              <a:ext uri="{FF2B5EF4-FFF2-40B4-BE49-F238E27FC236}">
                <a16:creationId xmlns:a16="http://schemas.microsoft.com/office/drawing/2014/main" id="{F82EBC7D-A675-4CAF-AF24-2A4136E98946}"/>
              </a:ext>
            </a:extLst>
          </p:cNvPr>
          <p:cNvGrpSpPr/>
          <p:nvPr/>
        </p:nvGrpSpPr>
        <p:grpSpPr>
          <a:xfrm>
            <a:off x="4435004" y="1273761"/>
            <a:ext cx="4572795" cy="1810348"/>
            <a:chOff x="4435004" y="2107770"/>
            <a:chExt cx="4572795" cy="1810348"/>
          </a:xfrm>
        </p:grpSpPr>
        <p:grpSp>
          <p:nvGrpSpPr>
            <p:cNvPr id="24" name="Group 23">
              <a:extLst>
                <a:ext uri="{FF2B5EF4-FFF2-40B4-BE49-F238E27FC236}">
                  <a16:creationId xmlns:a16="http://schemas.microsoft.com/office/drawing/2014/main" id="{98A361A6-7762-4ED0-9B70-4A8044930096}"/>
                </a:ext>
              </a:extLst>
            </p:cNvPr>
            <p:cNvGrpSpPr/>
            <p:nvPr/>
          </p:nvGrpSpPr>
          <p:grpSpPr>
            <a:xfrm rot="397302">
              <a:off x="4435004" y="2107770"/>
              <a:ext cx="4208139" cy="1810348"/>
              <a:chOff x="4435004" y="2107770"/>
              <a:chExt cx="4208139" cy="1810348"/>
            </a:xfrm>
          </p:grpSpPr>
          <p:sp>
            <p:nvSpPr>
              <p:cNvPr id="5" name="Rectangle 4">
                <a:extLst>
                  <a:ext uri="{FF2B5EF4-FFF2-40B4-BE49-F238E27FC236}">
                    <a16:creationId xmlns:a16="http://schemas.microsoft.com/office/drawing/2014/main" id="{1D13AF3B-1DF0-4176-B2F4-2110DA65803A}"/>
                  </a:ext>
                </a:extLst>
              </p:cNvPr>
              <p:cNvSpPr/>
              <p:nvPr/>
            </p:nvSpPr>
            <p:spPr>
              <a:xfrm rot="20390116">
                <a:off x="4575422" y="2809755"/>
                <a:ext cx="3927303" cy="11083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3600">
                    <a:solidFill>
                      <a:srgbClr val="595959"/>
                    </a:solidFill>
                  </a:rPr>
                  <a:t>Y</a:t>
                </a:r>
              </a:p>
            </p:txBody>
          </p:sp>
          <p:cxnSp>
            <p:nvCxnSpPr>
              <p:cNvPr id="12" name="Straight Arrow Connector 11">
                <a:extLst>
                  <a:ext uri="{FF2B5EF4-FFF2-40B4-BE49-F238E27FC236}">
                    <a16:creationId xmlns:a16="http://schemas.microsoft.com/office/drawing/2014/main" id="{020E8023-00DD-4720-B514-43FF541F0B47}"/>
                  </a:ext>
                </a:extLst>
              </p:cNvPr>
              <p:cNvCxnSpPr/>
              <p:nvPr/>
            </p:nvCxnSpPr>
            <p:spPr>
              <a:xfrm flipV="1">
                <a:off x="4435004" y="2107770"/>
                <a:ext cx="3686108" cy="13638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DE2FD40-4F3D-4DA9-B036-26011BA17E87}"/>
                  </a:ext>
                </a:extLst>
              </p:cNvPr>
              <p:cNvCxnSpPr>
                <a:cxnSpLocks/>
              </p:cNvCxnSpPr>
              <p:nvPr/>
            </p:nvCxnSpPr>
            <p:spPr>
              <a:xfrm>
                <a:off x="8263341" y="2119855"/>
                <a:ext cx="379802" cy="10090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8B5294B2-5E8E-483D-AEA8-38B03F1243CE}"/>
                </a:ext>
              </a:extLst>
            </p:cNvPr>
            <p:cNvSpPr txBox="1"/>
            <p:nvPr/>
          </p:nvSpPr>
          <p:spPr>
            <a:xfrm rot="20769381">
              <a:off x="5856728" y="2445976"/>
              <a:ext cx="697627" cy="369332"/>
            </a:xfrm>
            <a:prstGeom prst="rect">
              <a:avLst/>
            </a:prstGeom>
            <a:noFill/>
          </p:spPr>
          <p:txBody>
            <a:bodyPr wrap="none" rtlCol="0">
              <a:spAutoFit/>
            </a:bodyPr>
            <a:lstStyle/>
            <a:p>
              <a:pPr>
                <a:buNone/>
              </a:pPr>
              <a:r>
                <a:rPr lang="en-GB" sz="1800" dirty="0"/>
                <a:t>25 m</a:t>
              </a:r>
            </a:p>
          </p:txBody>
        </p:sp>
        <p:sp>
          <p:nvSpPr>
            <p:cNvPr id="29" name="TextBox 28">
              <a:extLst>
                <a:ext uri="{FF2B5EF4-FFF2-40B4-BE49-F238E27FC236}">
                  <a16:creationId xmlns:a16="http://schemas.microsoft.com/office/drawing/2014/main" id="{706712FF-46B2-47E1-AC6A-52872CC63498}"/>
                </a:ext>
              </a:extLst>
            </p:cNvPr>
            <p:cNvSpPr txBox="1"/>
            <p:nvPr/>
          </p:nvSpPr>
          <p:spPr>
            <a:xfrm rot="20769381">
              <a:off x="8438412" y="2630642"/>
              <a:ext cx="569387" cy="369332"/>
            </a:xfrm>
            <a:prstGeom prst="rect">
              <a:avLst/>
            </a:prstGeom>
            <a:noFill/>
          </p:spPr>
          <p:txBody>
            <a:bodyPr wrap="none" rtlCol="0">
              <a:spAutoFit/>
            </a:bodyPr>
            <a:lstStyle/>
            <a:p>
              <a:pPr>
                <a:buNone/>
              </a:pPr>
              <a:r>
                <a:rPr lang="en-GB" sz="1800" dirty="0"/>
                <a:t>6 m</a:t>
              </a:r>
            </a:p>
          </p:txBody>
        </p:sp>
      </p:grpSp>
      <p:grpSp>
        <p:nvGrpSpPr>
          <p:cNvPr id="33" name="Group 32">
            <a:extLst>
              <a:ext uri="{FF2B5EF4-FFF2-40B4-BE49-F238E27FC236}">
                <a16:creationId xmlns:a16="http://schemas.microsoft.com/office/drawing/2014/main" id="{F1915F31-8A2E-4CAB-9315-9AE672501B68}"/>
              </a:ext>
            </a:extLst>
          </p:cNvPr>
          <p:cNvGrpSpPr/>
          <p:nvPr/>
        </p:nvGrpSpPr>
        <p:grpSpPr>
          <a:xfrm>
            <a:off x="9549324" y="1277567"/>
            <a:ext cx="2409373" cy="2201577"/>
            <a:chOff x="9549324" y="2111576"/>
            <a:chExt cx="2409373" cy="2201577"/>
          </a:xfrm>
        </p:grpSpPr>
        <p:sp>
          <p:nvSpPr>
            <p:cNvPr id="6" name="Rectangle 5">
              <a:extLst>
                <a:ext uri="{FF2B5EF4-FFF2-40B4-BE49-F238E27FC236}">
                  <a16:creationId xmlns:a16="http://schemas.microsoft.com/office/drawing/2014/main" id="{F21DABA5-311C-4F21-B359-D547E7943D12}"/>
                </a:ext>
              </a:extLst>
            </p:cNvPr>
            <p:cNvSpPr/>
            <p:nvPr/>
          </p:nvSpPr>
          <p:spPr>
            <a:xfrm>
              <a:off x="9994671" y="2497845"/>
              <a:ext cx="1522153" cy="1393102"/>
            </a:xfrm>
            <a:prstGeom prst="rect">
              <a:avLst/>
            </a:prstGeom>
            <a:solidFill>
              <a:srgbClr val="B07B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3600">
                  <a:solidFill>
                    <a:srgbClr val="595959"/>
                  </a:solidFill>
                </a:rPr>
                <a:t>Z</a:t>
              </a:r>
            </a:p>
          </p:txBody>
        </p:sp>
        <p:cxnSp>
          <p:nvCxnSpPr>
            <p:cNvPr id="17" name="Straight Arrow Connector 16">
              <a:extLst>
                <a:ext uri="{FF2B5EF4-FFF2-40B4-BE49-F238E27FC236}">
                  <a16:creationId xmlns:a16="http://schemas.microsoft.com/office/drawing/2014/main" id="{F5CB1FC6-B232-4E93-908E-E9639C178E98}"/>
                </a:ext>
              </a:extLst>
            </p:cNvPr>
            <p:cNvCxnSpPr/>
            <p:nvPr/>
          </p:nvCxnSpPr>
          <p:spPr>
            <a:xfrm>
              <a:off x="9976673" y="2428103"/>
              <a:ext cx="151108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7DC836E-B21D-4101-880E-743537580E1F}"/>
                </a:ext>
              </a:extLst>
            </p:cNvPr>
            <p:cNvCxnSpPr/>
            <p:nvPr/>
          </p:nvCxnSpPr>
          <p:spPr>
            <a:xfrm>
              <a:off x="9976672" y="3967602"/>
              <a:ext cx="151108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5A0879-1D56-4CA9-9AE7-3E692A5D7D7C}"/>
                </a:ext>
              </a:extLst>
            </p:cNvPr>
            <p:cNvCxnSpPr>
              <a:cxnSpLocks/>
            </p:cNvCxnSpPr>
            <p:nvPr/>
          </p:nvCxnSpPr>
          <p:spPr>
            <a:xfrm flipV="1">
              <a:off x="9914680" y="2528474"/>
              <a:ext cx="0" cy="1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0006B45-767C-4FA3-8B8A-20B3108A0967}"/>
                </a:ext>
              </a:extLst>
            </p:cNvPr>
            <p:cNvCxnSpPr>
              <a:cxnSpLocks/>
            </p:cNvCxnSpPr>
            <p:nvPr/>
          </p:nvCxnSpPr>
          <p:spPr>
            <a:xfrm flipV="1">
              <a:off x="11593931" y="2557726"/>
              <a:ext cx="0" cy="13332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A76B3CB-CB1E-4442-A7BF-C47C236AF4BB}"/>
                </a:ext>
              </a:extLst>
            </p:cNvPr>
            <p:cNvSpPr txBox="1"/>
            <p:nvPr/>
          </p:nvSpPr>
          <p:spPr>
            <a:xfrm>
              <a:off x="10350257" y="2111576"/>
              <a:ext cx="889987" cy="369332"/>
            </a:xfrm>
            <a:prstGeom prst="rect">
              <a:avLst/>
            </a:prstGeom>
            <a:noFill/>
          </p:spPr>
          <p:txBody>
            <a:bodyPr wrap="none" rtlCol="0">
              <a:spAutoFit/>
            </a:bodyPr>
            <a:lstStyle/>
            <a:p>
              <a:pPr>
                <a:buNone/>
              </a:pPr>
              <a:r>
                <a:rPr lang="en-GB" sz="1800" dirty="0"/>
                <a:t>40 mm</a:t>
              </a:r>
            </a:p>
          </p:txBody>
        </p:sp>
        <p:sp>
          <p:nvSpPr>
            <p:cNvPr id="30" name="TextBox 29">
              <a:extLst>
                <a:ext uri="{FF2B5EF4-FFF2-40B4-BE49-F238E27FC236}">
                  <a16:creationId xmlns:a16="http://schemas.microsoft.com/office/drawing/2014/main" id="{F319C88D-948E-4819-B9D4-D25C94FDE27D}"/>
                </a:ext>
              </a:extLst>
            </p:cNvPr>
            <p:cNvSpPr txBox="1"/>
            <p:nvPr/>
          </p:nvSpPr>
          <p:spPr>
            <a:xfrm>
              <a:off x="10350257" y="3943821"/>
              <a:ext cx="889987" cy="369332"/>
            </a:xfrm>
            <a:prstGeom prst="rect">
              <a:avLst/>
            </a:prstGeom>
            <a:noFill/>
          </p:spPr>
          <p:txBody>
            <a:bodyPr wrap="none" rtlCol="0">
              <a:spAutoFit/>
            </a:bodyPr>
            <a:lstStyle/>
            <a:p>
              <a:pPr>
                <a:buNone/>
              </a:pPr>
              <a:r>
                <a:rPr lang="en-GB" sz="1800" dirty="0"/>
                <a:t>40 mm</a:t>
              </a:r>
            </a:p>
          </p:txBody>
        </p:sp>
        <p:sp>
          <p:nvSpPr>
            <p:cNvPr id="31" name="TextBox 30">
              <a:extLst>
                <a:ext uri="{FF2B5EF4-FFF2-40B4-BE49-F238E27FC236}">
                  <a16:creationId xmlns:a16="http://schemas.microsoft.com/office/drawing/2014/main" id="{6821D0BD-33A1-4CAC-9853-9E03C8E6E978}"/>
                </a:ext>
              </a:extLst>
            </p:cNvPr>
            <p:cNvSpPr txBox="1"/>
            <p:nvPr/>
          </p:nvSpPr>
          <p:spPr>
            <a:xfrm rot="5400000">
              <a:off x="11329037" y="3055059"/>
              <a:ext cx="889987" cy="369332"/>
            </a:xfrm>
            <a:prstGeom prst="rect">
              <a:avLst/>
            </a:prstGeom>
            <a:noFill/>
          </p:spPr>
          <p:txBody>
            <a:bodyPr wrap="none" rtlCol="0">
              <a:spAutoFit/>
            </a:bodyPr>
            <a:lstStyle/>
            <a:p>
              <a:pPr>
                <a:buNone/>
              </a:pPr>
              <a:r>
                <a:rPr lang="en-GB" sz="1800" dirty="0"/>
                <a:t>40 mm</a:t>
              </a:r>
            </a:p>
          </p:txBody>
        </p:sp>
        <p:sp>
          <p:nvSpPr>
            <p:cNvPr id="32" name="TextBox 31">
              <a:extLst>
                <a:ext uri="{FF2B5EF4-FFF2-40B4-BE49-F238E27FC236}">
                  <a16:creationId xmlns:a16="http://schemas.microsoft.com/office/drawing/2014/main" id="{A7AF6860-5F11-4BC5-B6DA-72E3D16AFD26}"/>
                </a:ext>
              </a:extLst>
            </p:cNvPr>
            <p:cNvSpPr txBox="1"/>
            <p:nvPr/>
          </p:nvSpPr>
          <p:spPr>
            <a:xfrm rot="16200000">
              <a:off x="9288996" y="3001427"/>
              <a:ext cx="889987" cy="369332"/>
            </a:xfrm>
            <a:prstGeom prst="rect">
              <a:avLst/>
            </a:prstGeom>
            <a:noFill/>
          </p:spPr>
          <p:txBody>
            <a:bodyPr wrap="none" rtlCol="0">
              <a:spAutoFit/>
            </a:bodyPr>
            <a:lstStyle/>
            <a:p>
              <a:pPr>
                <a:buNone/>
              </a:pPr>
              <a:r>
                <a:rPr lang="en-GB" sz="1800" dirty="0"/>
                <a:t>40 mm</a:t>
              </a:r>
            </a:p>
          </p:txBody>
        </p:sp>
      </p:grpSp>
      <p:sp>
        <p:nvSpPr>
          <p:cNvPr id="36" name="Text Placeholder 1">
            <a:extLst>
              <a:ext uri="{FF2B5EF4-FFF2-40B4-BE49-F238E27FC236}">
                <a16:creationId xmlns:a16="http://schemas.microsoft.com/office/drawing/2014/main" id="{1A0CD2E7-AA4D-48C1-91F9-9B3BE8E35121}"/>
              </a:ext>
            </a:extLst>
          </p:cNvPr>
          <p:cNvSpPr txBox="1">
            <a:spLocks/>
          </p:cNvSpPr>
          <p:nvPr/>
        </p:nvSpPr>
        <p:spPr>
          <a:xfrm>
            <a:off x="986313" y="5799301"/>
            <a:ext cx="6626067" cy="8496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GB" sz="2200"/>
          </a:p>
        </p:txBody>
      </p:sp>
      <p:sp>
        <p:nvSpPr>
          <p:cNvPr id="37" name="TextBox 36">
            <a:extLst>
              <a:ext uri="{FF2B5EF4-FFF2-40B4-BE49-F238E27FC236}">
                <a16:creationId xmlns:a16="http://schemas.microsoft.com/office/drawing/2014/main" id="{91C576AD-7854-41A3-9183-9B0037E23F24}"/>
              </a:ext>
            </a:extLst>
          </p:cNvPr>
          <p:cNvSpPr txBox="1"/>
          <p:nvPr/>
        </p:nvSpPr>
        <p:spPr>
          <a:xfrm>
            <a:off x="132508" y="3856788"/>
            <a:ext cx="12015695" cy="1581972"/>
          </a:xfrm>
          <a:prstGeom prst="rect">
            <a:avLst/>
          </a:prstGeom>
          <a:noFill/>
        </p:spPr>
        <p:txBody>
          <a:bodyPr wrap="square">
            <a:spAutoFit/>
          </a:bodyPr>
          <a:lstStyle/>
          <a:p>
            <a:pPr marL="457200" indent="-457200">
              <a:buFont typeface="+mj-lt"/>
              <a:buAutoNum type="alphaLcParenR"/>
            </a:pPr>
            <a:r>
              <a:rPr lang="en-GB" sz="2200" dirty="0"/>
              <a:t>When is there too much, not enough or just the right amount of information?</a:t>
            </a:r>
          </a:p>
          <a:p>
            <a:pPr marL="457200" indent="-457200" fontAlgn="auto">
              <a:spcAft>
                <a:spcPts val="0"/>
              </a:spcAft>
              <a:buFont typeface="+mj-lt"/>
              <a:buAutoNum type="alphaLcParenR" startAt="2"/>
            </a:pPr>
            <a:r>
              <a:rPr lang="en-GB" sz="2200" dirty="0"/>
              <a:t>Find the area and perimeter of the rectangles where it is possible.</a:t>
            </a:r>
          </a:p>
          <a:p>
            <a:pPr marL="457200" indent="-457200" fontAlgn="auto">
              <a:spcAft>
                <a:spcPts val="0"/>
              </a:spcAft>
              <a:buFont typeface="+mj-lt"/>
              <a:buAutoNum type="alphaLcParenR" startAt="2"/>
            </a:pPr>
            <a:r>
              <a:rPr lang="en-GB" sz="2200" dirty="0"/>
              <a:t>Goldilocks works out the area of Z using the calculation 40 × 40 × 40 × 40. What has she done wrong?</a:t>
            </a:r>
          </a:p>
        </p:txBody>
      </p:sp>
      <p:sp>
        <p:nvSpPr>
          <p:cNvPr id="38" name="TextBox 37">
            <a:extLst>
              <a:ext uri="{FF2B5EF4-FFF2-40B4-BE49-F238E27FC236}">
                <a16:creationId xmlns:a16="http://schemas.microsoft.com/office/drawing/2014/main" id="{FC434051-5593-48A3-8F5D-8A0D67A18DB4}"/>
              </a:ext>
            </a:extLst>
          </p:cNvPr>
          <p:cNvSpPr txBox="1"/>
          <p:nvPr/>
        </p:nvSpPr>
        <p:spPr>
          <a:xfrm>
            <a:off x="1180589" y="5827617"/>
            <a:ext cx="8368734" cy="769441"/>
          </a:xfrm>
          <a:prstGeom prst="rect">
            <a:avLst/>
          </a:prstGeom>
          <a:noFill/>
        </p:spPr>
        <p:txBody>
          <a:bodyPr wrap="square">
            <a:spAutoFit/>
          </a:bodyPr>
          <a:lstStyle/>
          <a:p>
            <a:pPr fontAlgn="auto">
              <a:spcAft>
                <a:spcPts val="0"/>
              </a:spcAft>
              <a:buNone/>
            </a:pPr>
            <a:r>
              <a:rPr lang="en-GB" sz="2200" dirty="0"/>
              <a:t>For the rectangle that had not enough information, the perimeter is between 41 and 44. What might the area be?</a:t>
            </a:r>
          </a:p>
        </p:txBody>
      </p:sp>
    </p:spTree>
    <p:extLst>
      <p:ext uri="{BB962C8B-B14F-4D97-AF65-F5344CB8AC3E}">
        <p14:creationId xmlns:p14="http://schemas.microsoft.com/office/powerpoint/2010/main" val="229256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build="p"/>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9: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755240726"/>
              </p:ext>
            </p:extLst>
          </p:nvPr>
        </p:nvGraphicFramePr>
        <p:xfrm>
          <a:off x="267128" y="764706"/>
          <a:ext cx="11766038" cy="5913120"/>
        </p:xfrm>
        <a:graphic>
          <a:graphicData uri="http://schemas.openxmlformats.org/drawingml/2006/table">
            <a:tbl>
              <a:tblPr firstRow="1" bandRow="1">
                <a:tableStyleId>{5940675A-B579-460E-94D1-54222C63F5DA}</a:tableStyleId>
              </a:tblPr>
              <a:tblGrid>
                <a:gridCol w="5676472">
                  <a:extLst>
                    <a:ext uri="{9D8B030D-6E8A-4147-A177-3AD203B41FA5}">
                      <a16:colId xmlns:a16="http://schemas.microsoft.com/office/drawing/2014/main" val="695237181"/>
                    </a:ext>
                  </a:extLst>
                </a:gridCol>
                <a:gridCol w="6089566">
                  <a:extLst>
                    <a:ext uri="{9D8B030D-6E8A-4147-A177-3AD203B41FA5}">
                      <a16:colId xmlns:a16="http://schemas.microsoft.com/office/drawing/2014/main" val="300072507"/>
                    </a:ext>
                  </a:extLst>
                </a:gridCol>
              </a:tblGrid>
              <a:tr h="337958">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139990">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To help students grasp the ideas of ‘too much’ and ‘just the right amount’ of information, start with a rectangle </a:t>
                      </a:r>
                      <a:r>
                        <a:rPr lang="en-GB" sz="1600" b="0" i="0" u="none" dirty="0"/>
                        <a:t>with all </a:t>
                      </a:r>
                      <a:r>
                        <a:rPr lang="en-GB" sz="1600" i="0" u="none" dirty="0"/>
                        <a:t>sides labelled and remove one label at a time. Ask students if they can calculate the area/perimeter at each step and why. Repeat, removing the labels in a different 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Ask students to apply the questions in this Checkpoint to different shapes, </a:t>
                      </a:r>
                      <a:r>
                        <a:rPr lang="en-GB" sz="1600" i="0" u="none" dirty="0"/>
                        <a:t>such as triangles and parallelograms, and consider what information is unique to each calculation. </a:t>
                      </a:r>
                    </a:p>
                    <a:p>
                      <a:endParaRPr lang="en-GB" sz="1600" u="none" dirty="0"/>
                    </a:p>
                    <a:p>
                      <a:r>
                        <a:rPr lang="en-GB" sz="1600" b="1" i="0" u="none" dirty="0"/>
                        <a:t>Representations</a:t>
                      </a:r>
                    </a:p>
                    <a:p>
                      <a:r>
                        <a:rPr lang="en-GB" sz="1600" b="0" i="0" u="none" dirty="0"/>
                        <a:t>The three representations here have been chosen to broaden students’ conceptions of rectangles. An interesting exercise can be to ask students to draw a rectangle and see the images they offer – do they consider different orientations, or squares? Similarly, the different labels have been offered so that students can think about what information is needed rather than just using given values.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This Checkpoint probes some common misconceptions around the calculations for area and perimeter. By asking students about appropriate amounts of information, they have the opportunity to show you if they understand </a:t>
                      </a:r>
                      <a:r>
                        <a:rPr lang="en-GB" sz="1600" i="0" dirty="0"/>
                        <a:t>what information is needed for each calculation. Listen out for over-simplified classifications such as ‘add for perimeter’ and ‘multiply for area’. </a:t>
                      </a:r>
                      <a:r>
                        <a:rPr lang="en-GB" sz="1600" dirty="0"/>
                        <a:t>Whilst both area and perimeter are considered together here, you might like to initially focus on just area or perimeter and repeat the task at a later date to compare both.</a:t>
                      </a: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Part c exposes a potential misconception which can occur when students are used to being given only the sides needed to calculate the area. When more sides are labelled, some may be tempted to multiply every value given. Teachers might also like to discus the fact that shape Z is a square and how, if this was clearly marked, we would only need one side to be labelled.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Each shape uses a different metric unit, so that teachers have an opportunity to check students awareness of the different units for length and area. </a:t>
                      </a:r>
                    </a:p>
                  </a:txBody>
                  <a:tcPr/>
                </a:tc>
                <a:extLst>
                  <a:ext uri="{0D108BD9-81ED-4DB2-BD59-A6C34878D82A}">
                    <a16:rowId xmlns:a16="http://schemas.microsoft.com/office/drawing/2014/main" val="1616516725"/>
                  </a:ext>
                </a:extLst>
              </a:tr>
              <a:tr h="278648">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G</a:t>
                      </a:r>
                      <a:r>
                        <a:rPr lang="en-GB" sz="1600" b="0" dirty="0"/>
                        <a:t> uses the context of a coordinate grid to look at finding perimeter from the information given.</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45814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idx="4294967295"/>
          </p:nvPr>
        </p:nvSpPr>
        <p:spPr>
          <a:xfrm>
            <a:off x="516506" y="218626"/>
            <a:ext cx="10972800" cy="982662"/>
          </a:xfrm>
        </p:spPr>
        <p:txBody>
          <a:bodyPr>
            <a:normAutofit/>
          </a:bodyPr>
          <a:lstStyle/>
          <a:p>
            <a:r>
              <a:rPr lang="en-GB" sz="2800" dirty="0"/>
              <a:t>Checkpoints 1–6  </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4232231543"/>
              </p:ext>
            </p:extLst>
          </p:nvPr>
        </p:nvGraphicFramePr>
        <p:xfrm>
          <a:off x="650381" y="1444356"/>
          <a:ext cx="10423243" cy="2599746"/>
        </p:xfrm>
        <a:graphic>
          <a:graphicData uri="http://schemas.openxmlformats.org/drawingml/2006/table">
            <a:tbl>
              <a:tblPr firstRow="1" bandRow="1">
                <a:tableStyleId>{5940675A-B579-460E-94D1-54222C63F5DA}</a:tableStyleId>
              </a:tblPr>
              <a:tblGrid>
                <a:gridCol w="3562345">
                  <a:extLst>
                    <a:ext uri="{9D8B030D-6E8A-4147-A177-3AD203B41FA5}">
                      <a16:colId xmlns:a16="http://schemas.microsoft.com/office/drawing/2014/main" val="2259483677"/>
                    </a:ext>
                  </a:extLst>
                </a:gridCol>
                <a:gridCol w="5827533">
                  <a:extLst>
                    <a:ext uri="{9D8B030D-6E8A-4147-A177-3AD203B41FA5}">
                      <a16:colId xmlns:a16="http://schemas.microsoft.com/office/drawing/2014/main" val="4162930053"/>
                    </a:ext>
                  </a:extLst>
                </a:gridCol>
                <a:gridCol w="1033365">
                  <a:extLst>
                    <a:ext uri="{9D8B030D-6E8A-4147-A177-3AD203B41FA5}">
                      <a16:colId xmlns:a16="http://schemas.microsoft.com/office/drawing/2014/main" val="3250428731"/>
                    </a:ext>
                  </a:extLst>
                </a:gridCol>
              </a:tblGrid>
              <a:tr h="0">
                <a:tc>
                  <a:txBody>
                    <a:bodyPr/>
                    <a:lstStyle/>
                    <a:p>
                      <a:r>
                        <a:rPr lang="en-GB" b="1" dirty="0">
                          <a:solidFill>
                            <a:schemeClr val="bg1"/>
                          </a:solidFill>
                        </a:rPr>
                        <a:t>Checkpoint</a:t>
                      </a:r>
                    </a:p>
                  </a:txBody>
                  <a:tcPr>
                    <a:solidFill>
                      <a:schemeClr val="accent2"/>
                    </a:solidFill>
                  </a:tcPr>
                </a:tc>
                <a:tc>
                  <a:txBody>
                    <a:bodyPr/>
                    <a:lstStyle/>
                    <a:p>
                      <a:r>
                        <a:rPr lang="en-GB" b="1">
                          <a:solidFill>
                            <a:schemeClr val="bg1"/>
                          </a:solidFill>
                        </a:rPr>
                        <a:t>Underpins </a:t>
                      </a:r>
                    </a:p>
                  </a:txBody>
                  <a:tcPr>
                    <a:solidFill>
                      <a:schemeClr val="accent2"/>
                    </a:solidFill>
                  </a:tcPr>
                </a:tc>
                <a:tc>
                  <a:txBody>
                    <a:bodyPr/>
                    <a:lstStyle/>
                    <a:p>
                      <a:r>
                        <a:rPr lang="en-GB" b="1">
                          <a:solidFill>
                            <a:schemeClr val="bg1"/>
                          </a:solidFill>
                        </a:rPr>
                        <a:t>Code</a:t>
                      </a:r>
                      <a:endParaRPr lang="en-GB" b="0">
                        <a:solidFill>
                          <a:schemeClr val="bg1"/>
                        </a:solidFill>
                      </a:endParaRPr>
                    </a:p>
                  </a:txBody>
                  <a:tcPr>
                    <a:solidFill>
                      <a:schemeClr val="accent2"/>
                    </a:solidFill>
                  </a:tcPr>
                </a:tc>
                <a:extLst>
                  <a:ext uri="{0D108BD9-81ED-4DB2-BD59-A6C34878D82A}">
                    <a16:rowId xmlns:a16="http://schemas.microsoft.com/office/drawing/2014/main" val="979699445"/>
                  </a:ext>
                </a:extLst>
              </a:tr>
              <a:tr h="372331">
                <a:tc>
                  <a:txBody>
                    <a:bodyPr/>
                    <a:lstStyle/>
                    <a:p>
                      <a:r>
                        <a:rPr lang="en-GB" u="none" dirty="0">
                          <a:solidFill>
                            <a:srgbClr val="585858"/>
                          </a:solidFill>
                          <a:hlinkClick r:id="rId3" action="ppaction://hlinksldjump"/>
                        </a:rPr>
                        <a:t>1: Bigger?</a:t>
                      </a:r>
                      <a:endParaRPr lang="en-GB" u="none" dirty="0">
                        <a:solidFill>
                          <a:srgbClr val="585858"/>
                        </a:solidFill>
                      </a:endParaRPr>
                    </a:p>
                  </a:txBody>
                  <a:tcPr anchor="ctr"/>
                </a:tc>
                <a:tc rowSpan="6">
                  <a:txBody>
                    <a:bodyPr/>
                    <a:lstStyle/>
                    <a:p>
                      <a:pPr>
                        <a:lnSpc>
                          <a:spcPct val="107000"/>
                        </a:lnSpc>
                        <a:spcAft>
                          <a:spcPts val="800"/>
                        </a:spcAft>
                      </a:pPr>
                      <a:r>
                        <a:rPr lang="en-GB" sz="1800" dirty="0">
                          <a:effectLst/>
                          <a:latin typeface="+mj-lt"/>
                          <a:cs typeface="Times New Roman" panose="02020603050405020304" pitchFamily="18" charset="0"/>
                        </a:rPr>
                        <a:t>The concepts of perimeter and area</a:t>
                      </a:r>
                    </a:p>
                  </a:txBody>
                  <a:tcPr anchor="ctr"/>
                </a:tc>
                <a:tc rowSpan="6">
                  <a:txBody>
                    <a:bodyPr/>
                    <a:lstStyle/>
                    <a:p>
                      <a:r>
                        <a:rPr lang="en-GB" dirty="0"/>
                        <a:t>6.2.1  6.2.2</a:t>
                      </a:r>
                    </a:p>
                  </a:txBody>
                  <a:tcPr anchor="ctr"/>
                </a:tc>
                <a:extLst>
                  <a:ext uri="{0D108BD9-81ED-4DB2-BD59-A6C34878D82A}">
                    <a16:rowId xmlns:a16="http://schemas.microsoft.com/office/drawing/2014/main" val="1209749094"/>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4" action="ppaction://hlinksldjump"/>
                        </a:rPr>
                        <a:t>2: Paper cutting</a:t>
                      </a:r>
                      <a:endParaRPr lang="en-GB" u="none" dirty="0">
                        <a:solidFill>
                          <a:srgbClr val="585858"/>
                        </a:solidFill>
                      </a:endParaRPr>
                    </a:p>
                  </a:txBody>
                  <a:tcPr anchor="ctr"/>
                </a:tc>
                <a:tc vMerge="1">
                  <a:txBody>
                    <a:bodyPr/>
                    <a:lstStyle/>
                    <a:p>
                      <a:pPr>
                        <a:lnSpc>
                          <a:spcPct val="107000"/>
                        </a:lnSpc>
                        <a:spcAft>
                          <a:spcPts val="800"/>
                        </a:spcAft>
                      </a:pPr>
                      <a:r>
                        <a:rPr lang="en-GB" sz="1800">
                          <a:effectLst/>
                          <a:latin typeface="+mj-lt"/>
                          <a:ea typeface="Calibri" panose="020F0502020204030204" pitchFamily="34" charset="0"/>
                          <a:cs typeface="Times New Roman" panose="02020603050405020304" pitchFamily="18" charset="0"/>
                        </a:rPr>
                        <a:t>Identify and explain whether a number is or is not a multiple of a given integer</a:t>
                      </a:r>
                    </a:p>
                  </a:txBody>
                  <a:tcPr/>
                </a:tc>
                <a:tc vMerge="1">
                  <a:txBody>
                    <a:bodyPr/>
                    <a:lstStyle/>
                    <a:p>
                      <a:endParaRPr lang="en-GB"/>
                    </a:p>
                  </a:txBody>
                  <a:tcPr anchor="ctr"/>
                </a:tc>
                <a:extLst>
                  <a:ext uri="{0D108BD9-81ED-4DB2-BD59-A6C34878D82A}">
                    <a16:rowId xmlns:a16="http://schemas.microsoft.com/office/drawing/2014/main" val="28939315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5" action="ppaction://hlinksldjump"/>
                        </a:rPr>
                        <a:t>3: Strange staircases</a:t>
                      </a:r>
                      <a:endParaRPr lang="en-GB" u="none" dirty="0">
                        <a:solidFill>
                          <a:srgbClr val="585858"/>
                        </a:solidFill>
                      </a:endParaRP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solidFill>
                      <a:schemeClr val="accent3">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solidFill>
                      <a:schemeClr val="accent3">
                        <a:lumMod val="95000"/>
                      </a:schemeClr>
                    </a:solidFill>
                  </a:tcPr>
                </a:tc>
                <a:extLst>
                  <a:ext uri="{0D108BD9-81ED-4DB2-BD59-A6C34878D82A}">
                    <a16:rowId xmlns:a16="http://schemas.microsoft.com/office/drawing/2014/main" val="37541783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6" action="ppaction://hlinksldjump"/>
                        </a:rPr>
                        <a:t>4: Sticky note patterns</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tc>
                <a:extLst>
                  <a:ext uri="{0D108BD9-81ED-4DB2-BD59-A6C34878D82A}">
                    <a16:rowId xmlns:a16="http://schemas.microsoft.com/office/drawing/2014/main" val="5458390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7" action="ppaction://hlinksldjump"/>
                        </a:rPr>
                        <a:t>5: Mosaics</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tc>
                <a:extLst>
                  <a:ext uri="{0D108BD9-81ED-4DB2-BD59-A6C34878D82A}">
                    <a16:rowId xmlns:a16="http://schemas.microsoft.com/office/drawing/2014/main" val="1631008358"/>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8" action="ppaction://hlinksldjump"/>
                        </a:rPr>
                        <a:t>6: Tile changes</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tc>
                <a:extLst>
                  <a:ext uri="{0D108BD9-81ED-4DB2-BD59-A6C34878D82A}">
                    <a16:rowId xmlns:a16="http://schemas.microsoft.com/office/drawing/2014/main" val="463994887"/>
                  </a:ext>
                </a:extLst>
              </a:tr>
            </a:tbl>
          </a:graphicData>
        </a:graphic>
      </p:graphicFrame>
      <p:sp>
        <p:nvSpPr>
          <p:cNvPr id="8" name="TextBox 7">
            <a:extLst>
              <a:ext uri="{FF2B5EF4-FFF2-40B4-BE49-F238E27FC236}">
                <a16:creationId xmlns:a16="http://schemas.microsoft.com/office/drawing/2014/main" id="{B4C5095C-C236-445A-A900-42E6ABE9EA82}"/>
              </a:ext>
            </a:extLst>
          </p:cNvPr>
          <p:cNvSpPr txBox="1"/>
          <p:nvPr/>
        </p:nvSpPr>
        <p:spPr>
          <a:xfrm>
            <a:off x="195190" y="6191794"/>
            <a:ext cx="10127616" cy="461665"/>
          </a:xfrm>
          <a:prstGeom prst="rect">
            <a:avLst/>
          </a:prstGeom>
          <a:noFill/>
        </p:spPr>
        <p:txBody>
          <a:bodyPr wrap="square">
            <a:spAutoFit/>
          </a:bodyPr>
          <a:lstStyle/>
          <a:p>
            <a:pPr>
              <a:buNone/>
            </a:pPr>
            <a:r>
              <a:rPr lang="en-GB" sz="1200">
                <a:solidFill>
                  <a:srgbClr val="585858"/>
                </a:solidFill>
              </a:rPr>
              <a:t>This three-digit code refers to the statement of knowledge, skills and understanding in the</a:t>
            </a:r>
            <a:r>
              <a:rPr kumimoji="0" lang="en-GB" sz="1200" b="0" i="0" u="none" strike="noStrike" kern="1200" cap="none" spc="0" normalizeH="0" baseline="0" noProof="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a:ln>
                  <a:noFill/>
                </a:ln>
                <a:solidFill>
                  <a:srgbClr val="585858"/>
                </a:solidFill>
                <a:effectLst/>
                <a:uLnTx/>
                <a:uFillTx/>
                <a:latin typeface="Arial" panose="020B0604020202020204" pitchFamily="34" charset="0"/>
                <a:ea typeface="+mn-ea"/>
                <a:cs typeface="+mn-cs"/>
                <a:hlinkClick r:id="rId9"/>
              </a:rPr>
              <a:t>Sample Key Stage 3 Curriculum Framework</a:t>
            </a:r>
            <a:r>
              <a:rPr lang="en-GB" sz="1200">
                <a:solidFill>
                  <a:srgbClr val="585858"/>
                </a:solidFill>
              </a:rPr>
              <a:t> (see notes below for more information).</a:t>
            </a:r>
            <a:endParaRPr lang="en-GB" sz="2000"/>
          </a:p>
        </p:txBody>
      </p:sp>
    </p:spTree>
    <p:extLst>
      <p:ext uri="{BB962C8B-B14F-4D97-AF65-F5344CB8AC3E}">
        <p14:creationId xmlns:p14="http://schemas.microsoft.com/office/powerpoint/2010/main" val="263175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86ABC7-B8CA-E743-93A7-EE48CCD3DB18}"/>
              </a:ext>
            </a:extLst>
          </p:cNvPr>
          <p:cNvSpPr>
            <a:spLocks noGrp="1"/>
          </p:cNvSpPr>
          <p:nvPr>
            <p:ph type="body" sz="quarter" idx="11"/>
          </p:nvPr>
        </p:nvSpPr>
        <p:spPr/>
        <p:txBody>
          <a:bodyPr/>
          <a:lstStyle/>
          <a:p>
            <a:r>
              <a:rPr lang="en-US"/>
              <a:t>Checkpoint 10: Area or perimeter?</a:t>
            </a:r>
          </a:p>
        </p:txBody>
      </p:sp>
      <p:sp>
        <p:nvSpPr>
          <p:cNvPr id="5" name="TextBox 4">
            <a:extLst>
              <a:ext uri="{FF2B5EF4-FFF2-40B4-BE49-F238E27FC236}">
                <a16:creationId xmlns:a16="http://schemas.microsoft.com/office/drawing/2014/main" id="{3B84346E-DDE3-4143-B10A-F82CF8EA4DCD}"/>
              </a:ext>
            </a:extLst>
          </p:cNvPr>
          <p:cNvSpPr txBox="1"/>
          <p:nvPr/>
        </p:nvSpPr>
        <p:spPr>
          <a:xfrm>
            <a:off x="102363" y="2625704"/>
            <a:ext cx="3918252" cy="1852815"/>
          </a:xfrm>
          <a:prstGeom prst="rect">
            <a:avLst/>
          </a:prstGeom>
          <a:noFill/>
        </p:spPr>
        <p:txBody>
          <a:bodyPr wrap="square" rtlCol="0">
            <a:spAutoFit/>
          </a:bodyPr>
          <a:lstStyle/>
          <a:p>
            <a:pPr>
              <a:buNone/>
            </a:pPr>
            <a:r>
              <a:rPr lang="en-US" sz="2200" dirty="0"/>
              <a:t>For each triangle, do you have enough information to calculate the area, the perimeter, both or neither?</a:t>
            </a:r>
          </a:p>
          <a:p>
            <a:pPr>
              <a:buNone/>
            </a:pPr>
            <a:r>
              <a:rPr lang="en-US" sz="2200" dirty="0"/>
              <a:t>Explain how you know.</a:t>
            </a:r>
          </a:p>
        </p:txBody>
      </p:sp>
      <p:grpSp>
        <p:nvGrpSpPr>
          <p:cNvPr id="7" name="Group 6">
            <a:extLst>
              <a:ext uri="{FF2B5EF4-FFF2-40B4-BE49-F238E27FC236}">
                <a16:creationId xmlns:a16="http://schemas.microsoft.com/office/drawing/2014/main" id="{DB03F0AB-1598-1749-84A0-8F2A17D5B5F7}"/>
              </a:ext>
            </a:extLst>
          </p:cNvPr>
          <p:cNvGrpSpPr/>
          <p:nvPr/>
        </p:nvGrpSpPr>
        <p:grpSpPr>
          <a:xfrm>
            <a:off x="3137626" y="979410"/>
            <a:ext cx="9054374" cy="4669751"/>
            <a:chOff x="5470635" y="817423"/>
            <a:chExt cx="9155529" cy="4673680"/>
          </a:xfrm>
        </p:grpSpPr>
        <p:pic>
          <p:nvPicPr>
            <p:cNvPr id="31" name="Picture 30">
              <a:extLst>
                <a:ext uri="{FF2B5EF4-FFF2-40B4-BE49-F238E27FC236}">
                  <a16:creationId xmlns:a16="http://schemas.microsoft.com/office/drawing/2014/main" id="{61C2382C-7086-AF44-8FE9-1E0F073A65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70635" y="817423"/>
              <a:ext cx="9155529" cy="4673680"/>
            </a:xfrm>
            <a:prstGeom prst="rect">
              <a:avLst/>
            </a:prstGeom>
          </p:spPr>
        </p:pic>
        <p:sp>
          <p:nvSpPr>
            <p:cNvPr id="6" name="TextBox 5">
              <a:extLst>
                <a:ext uri="{FF2B5EF4-FFF2-40B4-BE49-F238E27FC236}">
                  <a16:creationId xmlns:a16="http://schemas.microsoft.com/office/drawing/2014/main" id="{2C86C246-5F24-5B4A-B560-4EA656F994B1}"/>
                </a:ext>
              </a:extLst>
            </p:cNvPr>
            <p:cNvSpPr txBox="1"/>
            <p:nvPr/>
          </p:nvSpPr>
          <p:spPr>
            <a:xfrm>
              <a:off x="6652140" y="4933295"/>
              <a:ext cx="1418978" cy="307777"/>
            </a:xfrm>
            <a:prstGeom prst="rect">
              <a:avLst/>
            </a:prstGeom>
            <a:noFill/>
          </p:spPr>
          <p:txBody>
            <a:bodyPr wrap="none" rtlCol="0">
              <a:spAutoFit/>
            </a:bodyPr>
            <a:lstStyle/>
            <a:p>
              <a:pPr>
                <a:buNone/>
              </a:pPr>
              <a:r>
                <a:rPr lang="en-US" sz="1400" dirty="0"/>
                <a:t>Drawn to scale.</a:t>
              </a:r>
            </a:p>
          </p:txBody>
        </p:sp>
        <p:sp>
          <p:nvSpPr>
            <p:cNvPr id="2" name="Half-frame 1">
              <a:extLst>
                <a:ext uri="{FF2B5EF4-FFF2-40B4-BE49-F238E27FC236}">
                  <a16:creationId xmlns:a16="http://schemas.microsoft.com/office/drawing/2014/main" id="{B776462C-03E7-1F4F-A384-58EEDD35C9BE}"/>
                </a:ext>
              </a:extLst>
            </p:cNvPr>
            <p:cNvSpPr/>
            <p:nvPr/>
          </p:nvSpPr>
          <p:spPr>
            <a:xfrm rot="2724772">
              <a:off x="7151887" y="2770751"/>
              <a:ext cx="274737" cy="274737"/>
            </a:xfrm>
            <a:prstGeom prst="halfFrame">
              <a:avLst>
                <a:gd name="adj1" fmla="val 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frame 7">
              <a:extLst>
                <a:ext uri="{FF2B5EF4-FFF2-40B4-BE49-F238E27FC236}">
                  <a16:creationId xmlns:a16="http://schemas.microsoft.com/office/drawing/2014/main" id="{D1C3AA91-AD1E-8D4B-B8FB-4F3CDC0A8E31}"/>
                </a:ext>
              </a:extLst>
            </p:cNvPr>
            <p:cNvSpPr/>
            <p:nvPr/>
          </p:nvSpPr>
          <p:spPr>
            <a:xfrm rot="5400000">
              <a:off x="6847551" y="4310350"/>
              <a:ext cx="274737" cy="274737"/>
            </a:xfrm>
            <a:prstGeom prst="halfFrame">
              <a:avLst>
                <a:gd name="adj1" fmla="val 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frame 8">
              <a:extLst>
                <a:ext uri="{FF2B5EF4-FFF2-40B4-BE49-F238E27FC236}">
                  <a16:creationId xmlns:a16="http://schemas.microsoft.com/office/drawing/2014/main" id="{33AA8D63-583B-0D43-ADBD-0DA23A8DEA2C}"/>
                </a:ext>
              </a:extLst>
            </p:cNvPr>
            <p:cNvSpPr/>
            <p:nvPr/>
          </p:nvSpPr>
          <p:spPr>
            <a:xfrm rot="5400000">
              <a:off x="12090579" y="4858538"/>
              <a:ext cx="274737" cy="274737"/>
            </a:xfrm>
            <a:prstGeom prst="halfFrame">
              <a:avLst>
                <a:gd name="adj1" fmla="val 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Action Button: Help 9">
            <a:hlinkClick r:id="" action="ppaction://noaction" highlightClick="1"/>
            <a:extLst>
              <a:ext uri="{FF2B5EF4-FFF2-40B4-BE49-F238E27FC236}">
                <a16:creationId xmlns:a16="http://schemas.microsoft.com/office/drawing/2014/main" id="{7E5556B5-A608-4E57-8466-955AE84D642A}"/>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1" name="Text Placeholder 1">
            <a:extLst>
              <a:ext uri="{FF2B5EF4-FFF2-40B4-BE49-F238E27FC236}">
                <a16:creationId xmlns:a16="http://schemas.microsoft.com/office/drawing/2014/main" id="{5E951C16-BBC6-42E5-922F-7BCB5437DC2A}"/>
              </a:ext>
            </a:extLst>
          </p:cNvPr>
          <p:cNvSpPr txBox="1">
            <a:spLocks/>
          </p:cNvSpPr>
          <p:nvPr/>
        </p:nvSpPr>
        <p:spPr>
          <a:xfrm>
            <a:off x="986313" y="5799301"/>
            <a:ext cx="8260429" cy="8496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For the ones that are not possible, write the minimum additional information you need. Is there more than one way to do this? </a:t>
            </a:r>
          </a:p>
        </p:txBody>
      </p:sp>
      <p:sp>
        <p:nvSpPr>
          <p:cNvPr id="4" name="TextBox 3">
            <a:extLst>
              <a:ext uri="{FF2B5EF4-FFF2-40B4-BE49-F238E27FC236}">
                <a16:creationId xmlns:a16="http://schemas.microsoft.com/office/drawing/2014/main" id="{A21BA356-58FE-4567-94A3-A95D03AEDF79}"/>
              </a:ext>
            </a:extLst>
          </p:cNvPr>
          <p:cNvSpPr txBox="1"/>
          <p:nvPr/>
        </p:nvSpPr>
        <p:spPr>
          <a:xfrm>
            <a:off x="4457086" y="1868718"/>
            <a:ext cx="356188" cy="400110"/>
          </a:xfrm>
          <a:prstGeom prst="rect">
            <a:avLst/>
          </a:prstGeom>
          <a:noFill/>
        </p:spPr>
        <p:txBody>
          <a:bodyPr wrap="none" rtlCol="0">
            <a:spAutoFit/>
          </a:bodyPr>
          <a:lstStyle/>
          <a:p>
            <a:pPr>
              <a:buNone/>
            </a:pPr>
            <a:r>
              <a:rPr lang="en-GB" sz="2000" dirty="0"/>
              <a:t>A</a:t>
            </a:r>
          </a:p>
        </p:txBody>
      </p:sp>
      <p:sp>
        <p:nvSpPr>
          <p:cNvPr id="13" name="TextBox 12">
            <a:extLst>
              <a:ext uri="{FF2B5EF4-FFF2-40B4-BE49-F238E27FC236}">
                <a16:creationId xmlns:a16="http://schemas.microsoft.com/office/drawing/2014/main" id="{97C9F4C9-3136-4CDC-990E-EB1185CB82D2}"/>
              </a:ext>
            </a:extLst>
          </p:cNvPr>
          <p:cNvSpPr txBox="1"/>
          <p:nvPr/>
        </p:nvSpPr>
        <p:spPr>
          <a:xfrm>
            <a:off x="8572242" y="1640817"/>
            <a:ext cx="356188" cy="400110"/>
          </a:xfrm>
          <a:prstGeom prst="rect">
            <a:avLst/>
          </a:prstGeom>
          <a:noFill/>
        </p:spPr>
        <p:txBody>
          <a:bodyPr wrap="none" rtlCol="0">
            <a:spAutoFit/>
          </a:bodyPr>
          <a:lstStyle/>
          <a:p>
            <a:pPr>
              <a:buNone/>
            </a:pPr>
            <a:r>
              <a:rPr lang="en-GB" sz="2000" dirty="0"/>
              <a:t>B</a:t>
            </a:r>
          </a:p>
        </p:txBody>
      </p:sp>
      <p:sp>
        <p:nvSpPr>
          <p:cNvPr id="14" name="TextBox 13">
            <a:extLst>
              <a:ext uri="{FF2B5EF4-FFF2-40B4-BE49-F238E27FC236}">
                <a16:creationId xmlns:a16="http://schemas.microsoft.com/office/drawing/2014/main" id="{B961AC2C-8E77-4840-92B7-80FAD01F7C42}"/>
              </a:ext>
            </a:extLst>
          </p:cNvPr>
          <p:cNvSpPr txBox="1"/>
          <p:nvPr/>
        </p:nvSpPr>
        <p:spPr>
          <a:xfrm>
            <a:off x="7355017" y="3028890"/>
            <a:ext cx="370614" cy="400110"/>
          </a:xfrm>
          <a:prstGeom prst="rect">
            <a:avLst/>
          </a:prstGeom>
          <a:noFill/>
        </p:spPr>
        <p:txBody>
          <a:bodyPr wrap="none" rtlCol="0">
            <a:spAutoFit/>
          </a:bodyPr>
          <a:lstStyle/>
          <a:p>
            <a:pPr>
              <a:buNone/>
            </a:pPr>
            <a:r>
              <a:rPr lang="en-GB" sz="2000"/>
              <a:t>C</a:t>
            </a:r>
          </a:p>
        </p:txBody>
      </p:sp>
      <p:sp>
        <p:nvSpPr>
          <p:cNvPr id="15" name="TextBox 14">
            <a:extLst>
              <a:ext uri="{FF2B5EF4-FFF2-40B4-BE49-F238E27FC236}">
                <a16:creationId xmlns:a16="http://schemas.microsoft.com/office/drawing/2014/main" id="{13B2960E-1A36-415D-A39A-72A5C8C3C448}"/>
              </a:ext>
            </a:extLst>
          </p:cNvPr>
          <p:cNvSpPr txBox="1"/>
          <p:nvPr/>
        </p:nvSpPr>
        <p:spPr>
          <a:xfrm>
            <a:off x="10692621" y="2493347"/>
            <a:ext cx="370614" cy="400110"/>
          </a:xfrm>
          <a:prstGeom prst="rect">
            <a:avLst/>
          </a:prstGeom>
          <a:noFill/>
        </p:spPr>
        <p:txBody>
          <a:bodyPr wrap="none" rtlCol="0">
            <a:spAutoFit/>
          </a:bodyPr>
          <a:lstStyle/>
          <a:p>
            <a:pPr>
              <a:buNone/>
            </a:pPr>
            <a:r>
              <a:rPr lang="en-GB" sz="2000"/>
              <a:t>D</a:t>
            </a:r>
          </a:p>
        </p:txBody>
      </p:sp>
      <p:sp>
        <p:nvSpPr>
          <p:cNvPr id="16" name="TextBox 15">
            <a:extLst>
              <a:ext uri="{FF2B5EF4-FFF2-40B4-BE49-F238E27FC236}">
                <a16:creationId xmlns:a16="http://schemas.microsoft.com/office/drawing/2014/main" id="{09F11922-FB0F-4C2B-A83A-1298D5D99B36}"/>
              </a:ext>
            </a:extLst>
          </p:cNvPr>
          <p:cNvSpPr txBox="1"/>
          <p:nvPr/>
        </p:nvSpPr>
        <p:spPr>
          <a:xfrm>
            <a:off x="5149380" y="4073485"/>
            <a:ext cx="356188" cy="400110"/>
          </a:xfrm>
          <a:prstGeom prst="rect">
            <a:avLst/>
          </a:prstGeom>
          <a:noFill/>
        </p:spPr>
        <p:txBody>
          <a:bodyPr wrap="none" rtlCol="0">
            <a:spAutoFit/>
          </a:bodyPr>
          <a:lstStyle/>
          <a:p>
            <a:pPr>
              <a:buNone/>
            </a:pPr>
            <a:r>
              <a:rPr lang="en-GB" sz="2000"/>
              <a:t>E</a:t>
            </a:r>
          </a:p>
        </p:txBody>
      </p:sp>
      <p:sp>
        <p:nvSpPr>
          <p:cNvPr id="17" name="TextBox 16">
            <a:extLst>
              <a:ext uri="{FF2B5EF4-FFF2-40B4-BE49-F238E27FC236}">
                <a16:creationId xmlns:a16="http://schemas.microsoft.com/office/drawing/2014/main" id="{7A245D48-22DE-4323-A419-798644C5B256}"/>
              </a:ext>
            </a:extLst>
          </p:cNvPr>
          <p:cNvSpPr txBox="1"/>
          <p:nvPr/>
        </p:nvSpPr>
        <p:spPr>
          <a:xfrm>
            <a:off x="8904982" y="4817073"/>
            <a:ext cx="341760" cy="400110"/>
          </a:xfrm>
          <a:prstGeom prst="rect">
            <a:avLst/>
          </a:prstGeom>
          <a:noFill/>
        </p:spPr>
        <p:txBody>
          <a:bodyPr wrap="none" rtlCol="0">
            <a:spAutoFit/>
          </a:bodyPr>
          <a:lstStyle/>
          <a:p>
            <a:pPr>
              <a:buNone/>
            </a:pPr>
            <a:r>
              <a:rPr lang="en-GB" sz="2000"/>
              <a:t>F</a:t>
            </a:r>
          </a:p>
        </p:txBody>
      </p:sp>
    </p:spTree>
    <p:extLst>
      <p:ext uri="{BB962C8B-B14F-4D97-AF65-F5344CB8AC3E}">
        <p14:creationId xmlns:p14="http://schemas.microsoft.com/office/powerpoint/2010/main" val="125577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latin typeface="Century Gothic"/>
                <a:cs typeface="Arial"/>
              </a:rPr>
              <a:t>Checkpoint 10: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905121596"/>
              </p:ext>
            </p:extLst>
          </p:nvPr>
        </p:nvGraphicFramePr>
        <p:xfrm>
          <a:off x="267128" y="764704"/>
          <a:ext cx="11766038" cy="5718311"/>
        </p:xfrm>
        <a:graphic>
          <a:graphicData uri="http://schemas.openxmlformats.org/drawingml/2006/table">
            <a:tbl>
              <a:tblPr firstRow="1" bandRow="1">
                <a:tableStyleId>{5940675A-B579-460E-94D1-54222C63F5DA}</a:tableStyleId>
              </a:tblPr>
              <a:tblGrid>
                <a:gridCol w="6250903">
                  <a:extLst>
                    <a:ext uri="{9D8B030D-6E8A-4147-A177-3AD203B41FA5}">
                      <a16:colId xmlns:a16="http://schemas.microsoft.com/office/drawing/2014/main" val="695237181"/>
                    </a:ext>
                  </a:extLst>
                </a:gridCol>
                <a:gridCol w="5515135">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r>
                        <a:rPr lang="en-GB" sz="1600" b="0" i="0" u="none" dirty="0"/>
                        <a:t>Reduce the number of shapes and the number of properties being worked with, while maintaining the focus on reasoning. For example, ask students to explain why the perimeter of triangle F can’t be found, and follow this by asking why the area can be found. Then reverse this for the triangle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Give students a specified area and perimeter and ask them to sketch a triangle that fits these criteria. Is there more than one possible answer? If they accurately draw their suggested triangle, do their values work? Why or why not?</a:t>
                      </a:r>
                    </a:p>
                    <a:p>
                      <a:endParaRPr lang="en-GB" sz="1600" b="1" i="0" u="none" dirty="0"/>
                    </a:p>
                    <a:p>
                      <a:r>
                        <a:rPr lang="en-GB" sz="1600" b="1" i="0" u="none" dirty="0"/>
                        <a:t>Representations</a:t>
                      </a:r>
                    </a:p>
                    <a:p>
                      <a:r>
                        <a:rPr lang="en-GB" sz="1600" b="0" i="0" u="none" dirty="0"/>
                        <a:t>A variety of orientations and types of triangle are shown, so that students have experience of more than the ‘classic’ image of a triangle with a base at the bottom.</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Students are likely to have met and worked with the formula for the area of a triangle in contexts involving both right-angled and non-right-angled triangles. They are also likely to be familiar with the concept of perimeter – this Checkpoint allows you to assess how much they have retained of this experience.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While working on this task students might make errors showing they have not fully understood perimeter – for example, adding three lengths that are not edges such as 4 + 5 + 2 to find the perimeter of triangle F; or multiplying numbers that ‘look’ right such as using the 4 and 3 in the formula to find the area of triangle 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The task is designed particularly to expose misunderstandings around the ‘base’ and ‘height’ of triangles.</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If students need to take a step back to build their understanding of perpendicular height, the first question on p32 of Year 6 </a:t>
                      </a:r>
                      <a:r>
                        <a:rPr lang="en-GB" sz="1600" dirty="0">
                          <a:hlinkClick r:id="rId3"/>
                        </a:rPr>
                        <a:t>Primary Assessment Materials | NCETM</a:t>
                      </a:r>
                      <a:r>
                        <a:rPr lang="en-GB" sz="1600" dirty="0"/>
                        <a:t> looks at right angles in different orientations.</a:t>
                      </a:r>
                      <a:endParaRPr lang="en-GB" sz="1600" b="0" dirty="0"/>
                    </a:p>
                    <a:p>
                      <a:pPr marL="285750" indent="-285750">
                        <a:buFont typeface="Arial" panose="020B0604020202020204" pitchFamily="34" charset="0"/>
                        <a:buChar char="•"/>
                      </a:pPr>
                      <a:r>
                        <a:rPr lang="en-GB" sz="1600" b="0" dirty="0"/>
                        <a:t>Additional activity </a:t>
                      </a:r>
                      <a:r>
                        <a:rPr lang="en-GB" sz="1600" b="0" dirty="0">
                          <a:hlinkClick r:id="rId4" action="ppaction://hlinksldjump"/>
                        </a:rPr>
                        <a:t>I</a:t>
                      </a:r>
                      <a:r>
                        <a:rPr lang="en-GB" sz="1600" b="0" dirty="0"/>
                        <a:t> could be a next step to look more deeply at how every side could be defined as the ‘base’ of a triangle.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21670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A465EE-57F3-2343-89C9-3D5E4B8C97DA}"/>
              </a:ext>
            </a:extLst>
          </p:cNvPr>
          <p:cNvSpPr>
            <a:spLocks noGrp="1"/>
          </p:cNvSpPr>
          <p:nvPr>
            <p:ph type="body" sz="quarter" idx="11"/>
          </p:nvPr>
        </p:nvSpPr>
        <p:spPr>
          <a:xfrm>
            <a:off x="132508" y="469938"/>
            <a:ext cx="11926984" cy="431800"/>
          </a:xfrm>
        </p:spPr>
        <p:txBody>
          <a:bodyPr/>
          <a:lstStyle/>
          <a:p>
            <a:r>
              <a:rPr lang="en-US"/>
              <a:t>Checkpoint 11: From one vertex</a:t>
            </a:r>
          </a:p>
        </p:txBody>
      </p:sp>
      <p:pic>
        <p:nvPicPr>
          <p:cNvPr id="4" name="Picture 3">
            <a:extLst>
              <a:ext uri="{FF2B5EF4-FFF2-40B4-BE49-F238E27FC236}">
                <a16:creationId xmlns:a16="http://schemas.microsoft.com/office/drawing/2014/main" id="{AC5DCCDA-954F-A743-8D84-DE9FE2EBF26D}"/>
              </a:ext>
            </a:extLst>
          </p:cNvPr>
          <p:cNvPicPr>
            <a:picLocks noChangeAspect="1"/>
          </p:cNvPicPr>
          <p:nvPr/>
        </p:nvPicPr>
        <p:blipFill>
          <a:blip r:embed="rId3"/>
          <a:stretch>
            <a:fillRect/>
          </a:stretch>
        </p:blipFill>
        <p:spPr>
          <a:xfrm>
            <a:off x="-41805" y="1036906"/>
            <a:ext cx="7448144" cy="406180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095CE31-14A7-5D44-A93A-96DD89F92B3E}"/>
                  </a:ext>
                </a:extLst>
              </p:cNvPr>
              <p:cNvSpPr txBox="1"/>
              <p:nvPr/>
            </p:nvSpPr>
            <p:spPr>
              <a:xfrm>
                <a:off x="7406339" y="1517165"/>
                <a:ext cx="4766105" cy="2597634"/>
              </a:xfrm>
              <a:prstGeom prst="rect">
                <a:avLst/>
              </a:prstGeom>
              <a:noFill/>
            </p:spPr>
            <p:txBody>
              <a:bodyPr wrap="square" rtlCol="0">
                <a:spAutoFit/>
              </a:bodyPr>
              <a:lstStyle/>
              <a:p>
                <a:pPr>
                  <a:buNone/>
                </a:pPr>
                <a:r>
                  <a:rPr lang="en-US" sz="2200" dirty="0"/>
                  <a:t>Gaynor says that the area of this parallelogram is found by working out 10 </a:t>
                </a:r>
                <a14:m>
                  <m:oMath xmlns:m="http://schemas.openxmlformats.org/officeDocument/2006/math">
                    <m:r>
                      <a:rPr lang="en-US" sz="2200" i="1" smtClean="0">
                        <a:latin typeface="Cambria Math" panose="02040503050406030204" pitchFamily="18" charset="0"/>
                        <a:ea typeface="Cambria Math" panose="02040503050406030204" pitchFamily="18" charset="0"/>
                      </a:rPr>
                      <m:t>×</m:t>
                    </m:r>
                    <m:r>
                      <a:rPr lang="en-GB" sz="2200" b="0" i="1" smtClean="0">
                        <a:latin typeface="Cambria Math" panose="02040503050406030204" pitchFamily="18" charset="0"/>
                        <a:ea typeface="Cambria Math" panose="02040503050406030204" pitchFamily="18" charset="0"/>
                      </a:rPr>
                      <m:t> </m:t>
                    </m:r>
                  </m:oMath>
                </a14:m>
                <a:r>
                  <a:rPr lang="en-US" sz="2200" dirty="0"/>
                  <a:t>6.</a:t>
                </a:r>
              </a:p>
              <a:p>
                <a:pPr>
                  <a:buNone/>
                </a:pPr>
                <a:r>
                  <a:rPr lang="en-US" sz="2200" dirty="0"/>
                  <a:t>Ollie says that the area of this parallelogram is found by working out 7.5 </a:t>
                </a:r>
                <a14:m>
                  <m:oMath xmlns:m="http://schemas.openxmlformats.org/officeDocument/2006/math">
                    <m:r>
                      <a:rPr lang="en-US" sz="2200" i="1">
                        <a:latin typeface="Cambria Math" panose="02040503050406030204" pitchFamily="18" charset="0"/>
                        <a:ea typeface="Cambria Math" panose="02040503050406030204" pitchFamily="18" charset="0"/>
                      </a:rPr>
                      <m:t>×</m:t>
                    </m:r>
                  </m:oMath>
                </a14:m>
                <a:r>
                  <a:rPr lang="en-GB" sz="2200" dirty="0">
                    <a:ea typeface="Cambria Math" panose="02040503050406030204" pitchFamily="18" charset="0"/>
                  </a:rPr>
                  <a:t> 8.</a:t>
                </a:r>
              </a:p>
              <a:p>
                <a:pPr>
                  <a:buNone/>
                </a:pPr>
                <a:r>
                  <a:rPr lang="en-US" sz="2200" dirty="0"/>
                  <a:t>Who do you agree with? Why?</a:t>
                </a:r>
              </a:p>
            </p:txBody>
          </p:sp>
        </mc:Choice>
        <mc:Fallback xmlns="">
          <p:sp>
            <p:nvSpPr>
              <p:cNvPr id="5" name="TextBox 4">
                <a:extLst>
                  <a:ext uri="{FF2B5EF4-FFF2-40B4-BE49-F238E27FC236}">
                    <a16:creationId xmlns:a16="http://schemas.microsoft.com/office/drawing/2014/main" id="{C095CE31-14A7-5D44-A93A-96DD89F92B3E}"/>
                  </a:ext>
                </a:extLst>
              </p:cNvPr>
              <p:cNvSpPr txBox="1">
                <a:spLocks noRot="1" noChangeAspect="1" noMove="1" noResize="1" noEditPoints="1" noAdjustHandles="1" noChangeArrowheads="1" noChangeShapeType="1" noTextEdit="1"/>
              </p:cNvSpPr>
              <p:nvPr/>
            </p:nvSpPr>
            <p:spPr>
              <a:xfrm>
                <a:off x="7406339" y="1517165"/>
                <a:ext cx="4766105" cy="2597634"/>
              </a:xfrm>
              <a:prstGeom prst="rect">
                <a:avLst/>
              </a:prstGeom>
              <a:blipFill>
                <a:blip r:embed="rId4"/>
                <a:stretch>
                  <a:fillRect l="-1662" t="-1408" b="-3991"/>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048ECD55-0EE3-1D4B-92D8-E5F142498F96}"/>
              </a:ext>
            </a:extLst>
          </p:cNvPr>
          <p:cNvSpPr txBox="1"/>
          <p:nvPr/>
        </p:nvSpPr>
        <p:spPr>
          <a:xfrm>
            <a:off x="5116527" y="4560198"/>
            <a:ext cx="1598515" cy="634020"/>
          </a:xfrm>
          <a:prstGeom prst="rect">
            <a:avLst/>
          </a:prstGeom>
          <a:noFill/>
        </p:spPr>
        <p:txBody>
          <a:bodyPr wrap="none" lIns="91440" tIns="45720" rIns="91440" bIns="45720" rtlCol="0" anchor="t">
            <a:spAutoFit/>
          </a:bodyPr>
          <a:lstStyle/>
          <a:p>
            <a:pPr>
              <a:buNone/>
            </a:pPr>
            <a:r>
              <a:rPr lang="en-US" sz="1600" dirty="0"/>
              <a:t>Drawn to scale.</a:t>
            </a:r>
          </a:p>
          <a:p>
            <a:pPr>
              <a:buNone/>
            </a:pPr>
            <a:endParaRPr lang="en-US" sz="1600" dirty="0">
              <a:cs typeface="Arial"/>
            </a:endParaRPr>
          </a:p>
        </p:txBody>
      </p:sp>
      <p:sp>
        <p:nvSpPr>
          <p:cNvPr id="7" name="Action Button: Help 6">
            <a:hlinkClick r:id="" action="ppaction://noaction" highlightClick="1"/>
            <a:extLst>
              <a:ext uri="{FF2B5EF4-FFF2-40B4-BE49-F238E27FC236}">
                <a16:creationId xmlns:a16="http://schemas.microsoft.com/office/drawing/2014/main" id="{79AFDE72-DBD2-4A75-A120-BEC3C14A4170}"/>
              </a:ext>
            </a:extLst>
          </p:cNvPr>
          <p:cNvSpPr/>
          <p:nvPr/>
        </p:nvSpPr>
        <p:spPr>
          <a:xfrm>
            <a:off x="305297" y="5728519"/>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8" name="Text Placeholder 1">
            <a:extLst>
              <a:ext uri="{FF2B5EF4-FFF2-40B4-BE49-F238E27FC236}">
                <a16:creationId xmlns:a16="http://schemas.microsoft.com/office/drawing/2014/main" id="{D871BFAB-DD45-48AA-AA3D-87DB4DE08B6E}"/>
              </a:ext>
            </a:extLst>
          </p:cNvPr>
          <p:cNvSpPr txBox="1">
            <a:spLocks/>
          </p:cNvSpPr>
          <p:nvPr/>
        </p:nvSpPr>
        <p:spPr>
          <a:xfrm>
            <a:off x="1103544" y="5542588"/>
            <a:ext cx="8260429" cy="11911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latin typeface="+mj-lt"/>
              </a:rPr>
              <a:t>Carefully draw a different parallelogram with a base of 10 cm and a perpendicular height of 6 cm. Measure the other base and perpendicular height. What is the product of these values? Why?</a:t>
            </a:r>
          </a:p>
        </p:txBody>
      </p:sp>
    </p:spTree>
    <p:extLst>
      <p:ext uri="{BB962C8B-B14F-4D97-AF65-F5344CB8AC3E}">
        <p14:creationId xmlns:p14="http://schemas.microsoft.com/office/powerpoint/2010/main" val="37861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latin typeface="Century Gothic"/>
                <a:cs typeface="Arial"/>
              </a:rPr>
              <a:t>Checkpoint 11: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535564299"/>
              </p:ext>
            </p:extLst>
          </p:nvPr>
        </p:nvGraphicFramePr>
        <p:xfrm>
          <a:off x="267128" y="764704"/>
          <a:ext cx="11766038" cy="5913120"/>
        </p:xfrm>
        <a:graphic>
          <a:graphicData uri="http://schemas.openxmlformats.org/drawingml/2006/table">
            <a:tbl>
              <a:tblPr firstRow="1" bandRow="1">
                <a:tableStyleId>{5940675A-B579-460E-94D1-54222C63F5DA}</a:tableStyleId>
              </a:tblPr>
              <a:tblGrid>
                <a:gridCol w="7962472">
                  <a:extLst>
                    <a:ext uri="{9D8B030D-6E8A-4147-A177-3AD203B41FA5}">
                      <a16:colId xmlns:a16="http://schemas.microsoft.com/office/drawing/2014/main" val="695237181"/>
                    </a:ext>
                  </a:extLst>
                </a:gridCol>
                <a:gridCol w="3803566">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Rotating an image of the parallelogram so that different edges become the ‘base’ and are aligned horizontally will help students to identify that both possible calculations are correct. A printable version is provided on </a:t>
                      </a:r>
                      <a:r>
                        <a:rPr lang="en-GB" sz="1600" i="0" u="none" dirty="0">
                          <a:hlinkClick r:id="rId3" action="ppaction://hlinksldjump"/>
                        </a:rPr>
                        <a:t>slide 54</a:t>
                      </a:r>
                      <a:r>
                        <a:rPr lang="en-GB" sz="1600" i="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Give students another pair of values that multiply to 60, and ask them to draw a parallelogram with one ‘base’ of 10 (and height of 6), and one ‘base’ from this pair. Can they identify the other perpendicular height? For example, can they identify the height of 5cm when the side is 12? They might find it helpful to use cm squared paper. </a:t>
                      </a:r>
                    </a:p>
                    <a:p>
                      <a:endParaRPr lang="en-GB" sz="1600" u="none" dirty="0"/>
                    </a:p>
                    <a:p>
                      <a:r>
                        <a:rPr lang="en-GB" sz="1600" b="1" i="0"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dirty="0"/>
                        <a:t>Students may be very familiar with a parallelogram in this orientation, with a horizontal base, but may not be used to considering the non-horizontal side as the ‘base’. </a:t>
                      </a:r>
                      <a:r>
                        <a:rPr lang="en-GB" sz="1600" u="none" dirty="0"/>
                        <a:t>Part of the challenge of this task comes from the fact that both perpendicular lines converge at a common corner of the parallelogram, maybe making the perpendicular distance less obvious. Students might usefully be asked to mark on lines of 6 cm or 8 cm from other vertices of the parallelogram, extending the edges where necessary, to show these lengths more clearly as perpendicular heights.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u="none" dirty="0"/>
                        <a:t>Students can be expected to have met the formula for the area of a parallelogram at primary school, but their understanding may vary and they may well only be confident in identifying the base as the horizontal length at the bottom. Listen for students who are confident in identifying the relevant lengths from the four given to spot one correct calculation (which is likely to be Gaynor’s because of the alignment of the ‘base’).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u="none" dirty="0"/>
                        <a:t>Students who understand the area of a parallelogram as ‘height </a:t>
                      </a:r>
                      <a:r>
                        <a:rPr lang="en-GB" sz="1600" u="none" dirty="0">
                          <a:latin typeface="Calibri" panose="020F0502020204030204" pitchFamily="34" charset="0"/>
                          <a:cs typeface="Calibri" panose="020F0502020204030204" pitchFamily="34" charset="0"/>
                        </a:rPr>
                        <a:t>×</a:t>
                      </a:r>
                      <a:r>
                        <a:rPr lang="en-GB" sz="1600" u="none" dirty="0"/>
                        <a:t> base’ may not recognise the non-vertical distance as relevant and so not see Ollie’s calculation as a valid approach.</a:t>
                      </a:r>
                    </a:p>
                  </a:txBody>
                  <a:tcPr/>
                </a:tc>
                <a:extLst>
                  <a:ext uri="{0D108BD9-81ED-4DB2-BD59-A6C34878D82A}">
                    <a16:rowId xmlns:a16="http://schemas.microsoft.com/office/drawing/2014/main" val="1616516725"/>
                  </a:ext>
                </a:extLst>
              </a:tr>
              <a:tr h="792000">
                <a:tc gridSpan="2">
                  <a:txBody>
                    <a:bodyPr/>
                    <a:lstStyle/>
                    <a:p>
                      <a:r>
                        <a:rPr lang="en-GB" sz="1600" b="1" dirty="0"/>
                        <a:t>Additional resources</a:t>
                      </a:r>
                    </a:p>
                    <a:p>
                      <a:pPr marL="285750" lvl="0" indent="-285750">
                        <a:buFont typeface="Arial" panose="020B0604020202020204" pitchFamily="34" charset="0"/>
                        <a:buChar char="•"/>
                      </a:pPr>
                      <a:r>
                        <a:rPr lang="en-GB" sz="1600" b="0" dirty="0"/>
                        <a:t>Additional activity </a:t>
                      </a:r>
                      <a:r>
                        <a:rPr lang="en-GB" sz="1600" b="0" dirty="0">
                          <a:hlinkClick r:id="rId4" action="ppaction://hlinksldjump"/>
                        </a:rPr>
                        <a:t>I</a:t>
                      </a:r>
                      <a:r>
                        <a:rPr lang="en-GB" sz="1600" b="0" dirty="0"/>
                        <a:t> and Checkpoint </a:t>
                      </a:r>
                      <a:r>
                        <a:rPr lang="en-GB" sz="1600" b="0" dirty="0">
                          <a:hlinkClick r:id="rId5" action="ppaction://hlinksldjump"/>
                        </a:rPr>
                        <a:t>10</a:t>
                      </a:r>
                      <a:r>
                        <a:rPr lang="en-GB" sz="1600" b="0" dirty="0"/>
                        <a:t> both give an opportunities to identify the base and associated perpendicular height for non-right angled triangles.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042486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7C5414-9C0D-4143-A502-EBE246D211D8}"/>
              </a:ext>
            </a:extLst>
          </p:cNvPr>
          <p:cNvSpPr>
            <a:spLocks noGrp="1"/>
          </p:cNvSpPr>
          <p:nvPr>
            <p:ph type="body" sz="quarter" idx="11"/>
          </p:nvPr>
        </p:nvSpPr>
        <p:spPr/>
        <p:txBody>
          <a:bodyPr vert="horz" lIns="91440" tIns="45720" rIns="91440" bIns="45720" rtlCol="0" anchor="t">
            <a:normAutofit/>
          </a:bodyPr>
          <a:lstStyle/>
          <a:p>
            <a:r>
              <a:rPr lang="en-US">
                <a:latin typeface="Century Gothic"/>
                <a:cs typeface="Arial"/>
              </a:rPr>
              <a:t>Checkpoint 12: Labels</a:t>
            </a:r>
          </a:p>
        </p:txBody>
      </p:sp>
      <p:grpSp>
        <p:nvGrpSpPr>
          <p:cNvPr id="33" name="Group 32">
            <a:extLst>
              <a:ext uri="{FF2B5EF4-FFF2-40B4-BE49-F238E27FC236}">
                <a16:creationId xmlns:a16="http://schemas.microsoft.com/office/drawing/2014/main" id="{DD1C8E21-497E-B647-AFF1-5AD8B228146B}"/>
              </a:ext>
            </a:extLst>
          </p:cNvPr>
          <p:cNvGrpSpPr/>
          <p:nvPr/>
        </p:nvGrpSpPr>
        <p:grpSpPr>
          <a:xfrm>
            <a:off x="215992" y="1230708"/>
            <a:ext cx="2125274" cy="2045056"/>
            <a:chOff x="667529" y="1190952"/>
            <a:chExt cx="2463164" cy="2476587"/>
          </a:xfrm>
        </p:grpSpPr>
        <p:sp>
          <p:nvSpPr>
            <p:cNvPr id="4" name="Rectangle 3">
              <a:extLst>
                <a:ext uri="{FF2B5EF4-FFF2-40B4-BE49-F238E27FC236}">
                  <a16:creationId xmlns:a16="http://schemas.microsoft.com/office/drawing/2014/main" id="{B462C4CB-648B-F943-B8F5-FD218E68EEB0}"/>
                </a:ext>
              </a:extLst>
            </p:cNvPr>
            <p:cNvSpPr/>
            <p:nvPr/>
          </p:nvSpPr>
          <p:spPr>
            <a:xfrm>
              <a:off x="1351589" y="1888435"/>
              <a:ext cx="1779104" cy="1779104"/>
            </a:xfrm>
            <a:prstGeom prst="rect">
              <a:avLst/>
            </a:prstGeom>
            <a:solidFill>
              <a:srgbClr val="FF0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E82FE33-788E-1E4B-92DD-1CA3122A8DE3}"/>
                </a:ext>
              </a:extLst>
            </p:cNvPr>
            <p:cNvGrpSpPr/>
            <p:nvPr/>
          </p:nvGrpSpPr>
          <p:grpSpPr>
            <a:xfrm>
              <a:off x="1373122" y="1190952"/>
              <a:ext cx="1700556" cy="624423"/>
              <a:chOff x="1212574" y="4253946"/>
              <a:chExt cx="5088835" cy="1868557"/>
            </a:xfrm>
          </p:grpSpPr>
          <p:cxnSp>
            <p:nvCxnSpPr>
              <p:cNvPr id="10" name="Straight Arrow Connector 9">
                <a:extLst>
                  <a:ext uri="{FF2B5EF4-FFF2-40B4-BE49-F238E27FC236}">
                    <a16:creationId xmlns:a16="http://schemas.microsoft.com/office/drawing/2014/main" id="{C775000E-2C91-3349-AA44-295371288051}"/>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8" name="Round Same-side Corner of Rectangle 7">
                <a:extLst>
                  <a:ext uri="{FF2B5EF4-FFF2-40B4-BE49-F238E27FC236}">
                    <a16:creationId xmlns:a16="http://schemas.microsoft.com/office/drawing/2014/main" id="{1451D2AA-920F-FE4B-AE0D-6744EAD4FD59}"/>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D04B6E2-E942-B14B-BF30-000B10C25547}"/>
                </a:ext>
              </a:extLst>
            </p:cNvPr>
            <p:cNvGrpSpPr/>
            <p:nvPr/>
          </p:nvGrpSpPr>
          <p:grpSpPr>
            <a:xfrm rot="16200000">
              <a:off x="129463" y="2406139"/>
              <a:ext cx="1700556" cy="624423"/>
              <a:chOff x="1212574" y="4253946"/>
              <a:chExt cx="5088835" cy="1868557"/>
            </a:xfrm>
          </p:grpSpPr>
          <p:cxnSp>
            <p:nvCxnSpPr>
              <p:cNvPr id="13" name="Straight Arrow Connector 12">
                <a:extLst>
                  <a:ext uri="{FF2B5EF4-FFF2-40B4-BE49-F238E27FC236}">
                    <a16:creationId xmlns:a16="http://schemas.microsoft.com/office/drawing/2014/main" id="{3372A05F-7971-8D48-A9C3-99EF1BCA9FCA}"/>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 name="Round Same-side Corner of Rectangle 13">
                <a:extLst>
                  <a:ext uri="{FF2B5EF4-FFF2-40B4-BE49-F238E27FC236}">
                    <a16:creationId xmlns:a16="http://schemas.microsoft.com/office/drawing/2014/main" id="{21030982-4153-614F-9A41-CB70222EBA77}"/>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a:extLst>
              <a:ext uri="{FF2B5EF4-FFF2-40B4-BE49-F238E27FC236}">
                <a16:creationId xmlns:a16="http://schemas.microsoft.com/office/drawing/2014/main" id="{E85889EC-878B-9948-815E-782A92967410}"/>
              </a:ext>
            </a:extLst>
          </p:cNvPr>
          <p:cNvGrpSpPr/>
          <p:nvPr/>
        </p:nvGrpSpPr>
        <p:grpSpPr>
          <a:xfrm>
            <a:off x="877816" y="3677998"/>
            <a:ext cx="3724447" cy="2030788"/>
            <a:chOff x="4150668" y="1868558"/>
            <a:chExt cx="4744276" cy="2533283"/>
          </a:xfrm>
        </p:grpSpPr>
        <p:sp>
          <p:nvSpPr>
            <p:cNvPr id="5" name="Rectangle 4">
              <a:extLst>
                <a:ext uri="{FF2B5EF4-FFF2-40B4-BE49-F238E27FC236}">
                  <a16:creationId xmlns:a16="http://schemas.microsoft.com/office/drawing/2014/main" id="{EA6C25E9-BDEC-BF4F-9294-CF27AF3C2170}"/>
                </a:ext>
              </a:extLst>
            </p:cNvPr>
            <p:cNvSpPr/>
            <p:nvPr/>
          </p:nvSpPr>
          <p:spPr>
            <a:xfrm>
              <a:off x="4150668" y="1868558"/>
              <a:ext cx="3890663" cy="1779103"/>
            </a:xfrm>
            <a:prstGeom prst="rect">
              <a:avLst/>
            </a:prstGeom>
            <a:solidFill>
              <a:srgbClr val="FFC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EF8E57C8-E306-C04E-8FF6-A0B7401FA616}"/>
                </a:ext>
              </a:extLst>
            </p:cNvPr>
            <p:cNvGrpSpPr/>
            <p:nvPr/>
          </p:nvGrpSpPr>
          <p:grpSpPr>
            <a:xfrm>
              <a:off x="4174996" y="3736031"/>
              <a:ext cx="3866336" cy="665810"/>
              <a:chOff x="-2109175" y="3992967"/>
              <a:chExt cx="11569831" cy="665810"/>
            </a:xfrm>
          </p:grpSpPr>
          <p:cxnSp>
            <p:nvCxnSpPr>
              <p:cNvPr id="16" name="Straight Arrow Connector 15">
                <a:extLst>
                  <a:ext uri="{FF2B5EF4-FFF2-40B4-BE49-F238E27FC236}">
                    <a16:creationId xmlns:a16="http://schemas.microsoft.com/office/drawing/2014/main" id="{E174437A-6FDE-B048-9580-83F3D19585B0}"/>
                  </a:ext>
                </a:extLst>
              </p:cNvPr>
              <p:cNvCxnSpPr>
                <a:cxnSpLocks/>
              </p:cNvCxnSpPr>
              <p:nvPr/>
            </p:nvCxnSpPr>
            <p:spPr>
              <a:xfrm>
                <a:off x="-2109175" y="4173061"/>
                <a:ext cx="11569831"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7" name="Round Same-side Corner of Rectangle 16">
                <a:extLst>
                  <a:ext uri="{FF2B5EF4-FFF2-40B4-BE49-F238E27FC236}">
                    <a16:creationId xmlns:a16="http://schemas.microsoft.com/office/drawing/2014/main" id="{349A43D7-DD82-FC41-845C-E982A321C54D}"/>
                  </a:ext>
                </a:extLst>
              </p:cNvPr>
              <p:cNvSpPr/>
              <p:nvPr/>
            </p:nvSpPr>
            <p:spPr>
              <a:xfrm flipV="1">
                <a:off x="2372822" y="3992967"/>
                <a:ext cx="2108897" cy="665810"/>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302F98D-6B9B-C04D-88D7-49186820E343}"/>
                </a:ext>
              </a:extLst>
            </p:cNvPr>
            <p:cNvGrpSpPr/>
            <p:nvPr/>
          </p:nvGrpSpPr>
          <p:grpSpPr>
            <a:xfrm rot="16200000">
              <a:off x="7676909" y="2390351"/>
              <a:ext cx="1700556" cy="735514"/>
              <a:chOff x="1193266" y="6114721"/>
              <a:chExt cx="5088835" cy="735514"/>
            </a:xfrm>
          </p:grpSpPr>
          <p:cxnSp>
            <p:nvCxnSpPr>
              <p:cNvPr id="19" name="Straight Arrow Connector 18">
                <a:extLst>
                  <a:ext uri="{FF2B5EF4-FFF2-40B4-BE49-F238E27FC236}">
                    <a16:creationId xmlns:a16="http://schemas.microsoft.com/office/drawing/2014/main" id="{46C76673-62D2-444E-928D-738736B45F99}"/>
                  </a:ext>
                </a:extLst>
              </p:cNvPr>
              <p:cNvCxnSpPr/>
              <p:nvPr/>
            </p:nvCxnSpPr>
            <p:spPr>
              <a:xfrm>
                <a:off x="1193266" y="6388423"/>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0" name="Round Same-side Corner of Rectangle 19">
                <a:extLst>
                  <a:ext uri="{FF2B5EF4-FFF2-40B4-BE49-F238E27FC236}">
                    <a16:creationId xmlns:a16="http://schemas.microsoft.com/office/drawing/2014/main" id="{5164F1DB-4256-C34D-A900-2C14D4EB2E4C}"/>
                  </a:ext>
                </a:extLst>
              </p:cNvPr>
              <p:cNvSpPr/>
              <p:nvPr/>
            </p:nvSpPr>
            <p:spPr>
              <a:xfrm rot="10800000">
                <a:off x="2709269" y="6114721"/>
                <a:ext cx="1723354" cy="735514"/>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TextBox 35">
            <a:extLst>
              <a:ext uri="{FF2B5EF4-FFF2-40B4-BE49-F238E27FC236}">
                <a16:creationId xmlns:a16="http://schemas.microsoft.com/office/drawing/2014/main" id="{FEA0EB4D-6C6B-B544-A790-A9CC3267171F}"/>
              </a:ext>
            </a:extLst>
          </p:cNvPr>
          <p:cNvSpPr txBox="1"/>
          <p:nvPr/>
        </p:nvSpPr>
        <p:spPr>
          <a:xfrm>
            <a:off x="6598072" y="1565529"/>
            <a:ext cx="5377934" cy="2800767"/>
          </a:xfrm>
          <a:prstGeom prst="rect">
            <a:avLst/>
          </a:prstGeom>
          <a:noFill/>
        </p:spPr>
        <p:txBody>
          <a:bodyPr wrap="square" lIns="91440" tIns="45720" rIns="91440" bIns="45720" rtlCol="0" anchor="t">
            <a:spAutoFit/>
          </a:bodyPr>
          <a:lstStyle/>
          <a:p>
            <a:pPr>
              <a:buNone/>
            </a:pPr>
            <a:r>
              <a:rPr lang="en-US" sz="2200" dirty="0">
                <a:latin typeface="Arial"/>
                <a:cs typeface="Arial"/>
              </a:rPr>
              <a:t>The three shapes are a square, a rectangle and an isosceles triangle.</a:t>
            </a:r>
          </a:p>
          <a:p>
            <a:pPr>
              <a:buNone/>
            </a:pPr>
            <a:r>
              <a:rPr lang="en-US" sz="2200" dirty="0">
                <a:latin typeface="Arial"/>
                <a:cs typeface="Arial"/>
              </a:rPr>
              <a:t>Choose values for the labels so that:</a:t>
            </a:r>
          </a:p>
          <a:p>
            <a:pPr marL="457200" indent="-457200">
              <a:buFont typeface="+mj-lt"/>
              <a:buAutoNum type="alphaLcParenR"/>
            </a:pPr>
            <a:r>
              <a:rPr lang="en-US" sz="2200" dirty="0">
                <a:latin typeface="Arial"/>
                <a:cs typeface="Arial"/>
              </a:rPr>
              <a:t>Each shape has a perimeter of 12 cm.</a:t>
            </a:r>
          </a:p>
          <a:p>
            <a:pPr marL="457200" indent="-457200">
              <a:buFont typeface="+mj-lt"/>
              <a:buAutoNum type="alphaLcParenR"/>
            </a:pPr>
            <a:r>
              <a:rPr lang="en-US" sz="2200" dirty="0">
                <a:latin typeface="Arial"/>
                <a:cs typeface="Arial"/>
              </a:rPr>
              <a:t>Each shape has a perimeter of 30 cm.</a:t>
            </a:r>
          </a:p>
          <a:p>
            <a:pPr marL="457200" indent="-457200">
              <a:buFont typeface="+mj-lt"/>
              <a:buAutoNum type="alphaLcParenR"/>
            </a:pPr>
            <a:r>
              <a:rPr lang="en-US" sz="2200" dirty="0">
                <a:latin typeface="Arial"/>
                <a:cs typeface="Arial"/>
              </a:rPr>
              <a:t>Each shape has an area of 16 cm</a:t>
            </a:r>
            <a:r>
              <a:rPr lang="en-US" sz="2200" baseline="30000" dirty="0">
                <a:latin typeface="Arial"/>
                <a:cs typeface="Arial"/>
              </a:rPr>
              <a:t>2</a:t>
            </a:r>
            <a:r>
              <a:rPr lang="en-US" sz="2200" dirty="0">
                <a:latin typeface="Arial"/>
                <a:cs typeface="Arial"/>
              </a:rPr>
              <a:t>.</a:t>
            </a:r>
            <a:endParaRPr lang="en-US" sz="2200" baseline="30000" dirty="0">
              <a:latin typeface="Arial"/>
              <a:cs typeface="Arial"/>
            </a:endParaRPr>
          </a:p>
          <a:p>
            <a:pPr marL="457200" indent="-457200">
              <a:buFont typeface="+mj-lt"/>
              <a:buAutoNum type="alphaLcParenR"/>
            </a:pPr>
            <a:r>
              <a:rPr lang="en-US" sz="2200" dirty="0">
                <a:latin typeface="Arial"/>
                <a:cs typeface="Arial"/>
              </a:rPr>
              <a:t>Each shape has an area of 25 cm</a:t>
            </a:r>
            <a:r>
              <a:rPr lang="en-US" sz="2200" baseline="30000" dirty="0">
                <a:latin typeface="Arial"/>
                <a:cs typeface="Arial"/>
              </a:rPr>
              <a:t>2</a:t>
            </a:r>
            <a:r>
              <a:rPr lang="en-US" sz="2200" dirty="0">
                <a:latin typeface="Arial"/>
                <a:cs typeface="Arial"/>
              </a:rPr>
              <a:t>.</a:t>
            </a:r>
          </a:p>
        </p:txBody>
      </p:sp>
      <p:sp>
        <p:nvSpPr>
          <p:cNvPr id="37" name="Action Button: Help 36">
            <a:hlinkClick r:id="" action="ppaction://noaction" highlightClick="1"/>
            <a:extLst>
              <a:ext uri="{FF2B5EF4-FFF2-40B4-BE49-F238E27FC236}">
                <a16:creationId xmlns:a16="http://schemas.microsoft.com/office/drawing/2014/main" id="{8C4ED69F-1CD3-4B74-BCA6-EA617D07990C}"/>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38" name="TextBox 37">
            <a:extLst>
              <a:ext uri="{FF2B5EF4-FFF2-40B4-BE49-F238E27FC236}">
                <a16:creationId xmlns:a16="http://schemas.microsoft.com/office/drawing/2014/main" id="{BFF5C568-06CD-44BA-BDB7-96AB36757103}"/>
              </a:ext>
            </a:extLst>
          </p:cNvPr>
          <p:cNvSpPr txBox="1"/>
          <p:nvPr/>
        </p:nvSpPr>
        <p:spPr>
          <a:xfrm>
            <a:off x="1057595" y="5924001"/>
            <a:ext cx="7821577" cy="430887"/>
          </a:xfrm>
          <a:prstGeom prst="rect">
            <a:avLst/>
          </a:prstGeom>
          <a:noFill/>
        </p:spPr>
        <p:txBody>
          <a:bodyPr wrap="square">
            <a:spAutoFit/>
          </a:bodyPr>
          <a:lstStyle/>
          <a:p>
            <a:pPr>
              <a:buNone/>
            </a:pPr>
            <a:r>
              <a:rPr lang="en-US" sz="2200" dirty="0"/>
              <a:t>Which boxes are never filled at the same time? Why?</a:t>
            </a:r>
            <a:endParaRPr lang="en-GB" sz="2200" dirty="0"/>
          </a:p>
        </p:txBody>
      </p:sp>
      <p:grpSp>
        <p:nvGrpSpPr>
          <p:cNvPr id="47" name="Group 46">
            <a:extLst>
              <a:ext uri="{FF2B5EF4-FFF2-40B4-BE49-F238E27FC236}">
                <a16:creationId xmlns:a16="http://schemas.microsoft.com/office/drawing/2014/main" id="{2D975D3A-ECAA-4F2E-A07C-7D9FB348BCA7}"/>
              </a:ext>
            </a:extLst>
          </p:cNvPr>
          <p:cNvGrpSpPr/>
          <p:nvPr/>
        </p:nvGrpSpPr>
        <p:grpSpPr>
          <a:xfrm>
            <a:off x="3884694" y="1075199"/>
            <a:ext cx="2117460" cy="3093254"/>
            <a:chOff x="4234248" y="994584"/>
            <a:chExt cx="2117460" cy="3093254"/>
          </a:xfrm>
        </p:grpSpPr>
        <p:sp>
          <p:nvSpPr>
            <p:cNvPr id="6" name="Triangle 5">
              <a:extLst>
                <a:ext uri="{FF2B5EF4-FFF2-40B4-BE49-F238E27FC236}">
                  <a16:creationId xmlns:a16="http://schemas.microsoft.com/office/drawing/2014/main" id="{9C1E54AF-D230-A04E-922F-802BF53BDE55}"/>
                </a:ext>
              </a:extLst>
            </p:cNvPr>
            <p:cNvSpPr/>
            <p:nvPr/>
          </p:nvSpPr>
          <p:spPr>
            <a:xfrm rot="10800000">
              <a:off x="4445388" y="1581491"/>
              <a:ext cx="1799111" cy="1974048"/>
            </a:xfrm>
            <a:prstGeom prst="triangle">
              <a:avLst/>
            </a:prstGeom>
            <a:solidFill>
              <a:srgbClr val="0070C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F0145D2-C544-2D45-B3FE-4C200D053988}"/>
                </a:ext>
              </a:extLst>
            </p:cNvPr>
            <p:cNvGrpSpPr/>
            <p:nvPr/>
          </p:nvGrpSpPr>
          <p:grpSpPr>
            <a:xfrm>
              <a:off x="4493924" y="994584"/>
              <a:ext cx="1750576" cy="515621"/>
              <a:chOff x="1070700" y="1461722"/>
              <a:chExt cx="6009099" cy="562575"/>
            </a:xfrm>
          </p:grpSpPr>
          <p:cxnSp>
            <p:nvCxnSpPr>
              <p:cNvPr id="22" name="Straight Arrow Connector 21">
                <a:extLst>
                  <a:ext uri="{FF2B5EF4-FFF2-40B4-BE49-F238E27FC236}">
                    <a16:creationId xmlns:a16="http://schemas.microsoft.com/office/drawing/2014/main" id="{1E69570E-F3B7-254E-A034-CB25893D2DF6}"/>
                  </a:ext>
                </a:extLst>
              </p:cNvPr>
              <p:cNvCxnSpPr>
                <a:cxnSpLocks/>
              </p:cNvCxnSpPr>
              <p:nvPr/>
            </p:nvCxnSpPr>
            <p:spPr>
              <a:xfrm flipV="1">
                <a:off x="1070700" y="1893563"/>
                <a:ext cx="6009099" cy="186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Round Same-side Corner of Rectangle 22">
                <a:extLst>
                  <a:ext uri="{FF2B5EF4-FFF2-40B4-BE49-F238E27FC236}">
                    <a16:creationId xmlns:a16="http://schemas.microsoft.com/office/drawing/2014/main" id="{32DEEFE6-2017-D14E-B015-DA66E6627624}"/>
                  </a:ext>
                </a:extLst>
              </p:cNvPr>
              <p:cNvSpPr/>
              <p:nvPr/>
            </p:nvSpPr>
            <p:spPr>
              <a:xfrm>
                <a:off x="2743024" y="1461722"/>
                <a:ext cx="2463435" cy="56257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a:extLst>
                <a:ext uri="{FF2B5EF4-FFF2-40B4-BE49-F238E27FC236}">
                  <a16:creationId xmlns:a16="http://schemas.microsoft.com/office/drawing/2014/main" id="{7DD36657-2394-4049-8E9F-AABF91DF9927}"/>
                </a:ext>
              </a:extLst>
            </p:cNvPr>
            <p:cNvCxnSpPr>
              <a:cxnSpLocks/>
            </p:cNvCxnSpPr>
            <p:nvPr/>
          </p:nvCxnSpPr>
          <p:spPr>
            <a:xfrm flipH="1" flipV="1">
              <a:off x="6328632" y="1638927"/>
              <a:ext cx="23076" cy="1960229"/>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57DEC5A-BF9F-C549-8BE2-377C2F4F9161}"/>
                </a:ext>
              </a:extLst>
            </p:cNvPr>
            <p:cNvGrpSpPr/>
            <p:nvPr/>
          </p:nvGrpSpPr>
          <p:grpSpPr>
            <a:xfrm rot="7196985">
              <a:off x="4183828" y="1932925"/>
              <a:ext cx="2217823" cy="2092003"/>
              <a:chOff x="2904100" y="3266013"/>
              <a:chExt cx="7241096" cy="7181092"/>
            </a:xfrm>
          </p:grpSpPr>
          <p:cxnSp>
            <p:nvCxnSpPr>
              <p:cNvPr id="31" name="Straight Arrow Connector 30">
                <a:extLst>
                  <a:ext uri="{FF2B5EF4-FFF2-40B4-BE49-F238E27FC236}">
                    <a16:creationId xmlns:a16="http://schemas.microsoft.com/office/drawing/2014/main" id="{88C1D9D0-10E7-DD4E-BBC8-F6A68933AD3E}"/>
                  </a:ext>
                </a:extLst>
              </p:cNvPr>
              <p:cNvCxnSpPr>
                <a:cxnSpLocks/>
              </p:cNvCxnSpPr>
              <p:nvPr/>
            </p:nvCxnSpPr>
            <p:spPr>
              <a:xfrm rot="14403015">
                <a:off x="5524700" y="5826608"/>
                <a:ext cx="2765616" cy="647537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2" name="Round Same-side Corner of Rectangle 31">
                <a:extLst>
                  <a:ext uri="{FF2B5EF4-FFF2-40B4-BE49-F238E27FC236}">
                    <a16:creationId xmlns:a16="http://schemas.microsoft.com/office/drawing/2014/main" id="{2F6AB155-778F-174D-B392-EB5BD3107E84}"/>
                  </a:ext>
                </a:extLst>
              </p:cNvPr>
              <p:cNvSpPr/>
              <p:nvPr/>
            </p:nvSpPr>
            <p:spPr>
              <a:xfrm rot="19803015">
                <a:off x="2904100" y="3266013"/>
                <a:ext cx="1868559" cy="186855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ound Same-side Corner of Rectangle 25">
              <a:extLst>
                <a:ext uri="{FF2B5EF4-FFF2-40B4-BE49-F238E27FC236}">
                  <a16:creationId xmlns:a16="http://schemas.microsoft.com/office/drawing/2014/main" id="{05CAFD25-6918-4B48-8279-39DE7BB67671}"/>
                </a:ext>
              </a:extLst>
            </p:cNvPr>
            <p:cNvSpPr/>
            <p:nvPr/>
          </p:nvSpPr>
          <p:spPr>
            <a:xfrm rot="14871210">
              <a:off x="4264619" y="2475205"/>
              <a:ext cx="572307" cy="633049"/>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3142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latin typeface="Century Gothic"/>
                <a:cs typeface="Arial"/>
              </a:rPr>
              <a:t>Checkpoint 12: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211702459"/>
              </p:ext>
            </p:extLst>
          </p:nvPr>
        </p:nvGraphicFramePr>
        <p:xfrm>
          <a:off x="267128" y="764704"/>
          <a:ext cx="11766038" cy="5918160"/>
        </p:xfrm>
        <a:graphic>
          <a:graphicData uri="http://schemas.openxmlformats.org/drawingml/2006/table">
            <a:tbl>
              <a:tblPr firstRow="1" bandRow="1">
                <a:tableStyleId>{5940675A-B579-460E-94D1-54222C63F5DA}</a:tableStyleId>
              </a:tblPr>
              <a:tblGrid>
                <a:gridCol w="7223918">
                  <a:extLst>
                    <a:ext uri="{9D8B030D-6E8A-4147-A177-3AD203B41FA5}">
                      <a16:colId xmlns:a16="http://schemas.microsoft.com/office/drawing/2014/main" val="695237181"/>
                    </a:ext>
                  </a:extLst>
                </a:gridCol>
                <a:gridCol w="4542120">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861566">
                <a:tc>
                  <a:txBody>
                    <a:bodyPr/>
                    <a:lstStyle/>
                    <a:p>
                      <a:r>
                        <a:rPr lang="en-GB" sz="1600" b="1" i="0" u="none" dirty="0"/>
                        <a:t>Support</a:t>
                      </a:r>
                    </a:p>
                    <a:p>
                      <a:pPr marL="0" marR="0" lvl="0" indent="0" algn="l" rtl="0" eaLnBrk="1" fontAlgn="auto" latinLnBrk="0" hangingPunct="1">
                        <a:lnSpc>
                          <a:spcPct val="100000"/>
                        </a:lnSpc>
                        <a:spcBef>
                          <a:spcPts val="0"/>
                        </a:spcBef>
                        <a:spcAft>
                          <a:spcPts val="0"/>
                        </a:spcAft>
                        <a:buClrTx/>
                        <a:buSzTx/>
                        <a:buFontTx/>
                        <a:buNone/>
                      </a:pPr>
                      <a:r>
                        <a:rPr lang="en-GB" sz="1600" i="0" u="none" dirty="0"/>
                        <a:t>Understanding that a range of solutions is possible may be challenging for some students. Reduce the range by fixing one of the dimensions. Ask students which box they'd like to complete for each shape, and use their responses (particularly if they ask for an unnecessary value for the triangle) as a part of your ongoing assessment. A printable resource is on </a:t>
                      </a:r>
                      <a:r>
                        <a:rPr lang="en-GB" sz="1600" i="0" u="none" dirty="0">
                          <a:hlinkClick r:id="rId3" action="ppaction://hlinksldjump"/>
                        </a:rPr>
                        <a:t>slide 55</a:t>
                      </a:r>
                      <a:r>
                        <a:rPr lang="en-GB" sz="1600" i="0" u="none" dirty="0"/>
                        <a:t>.</a:t>
                      </a:r>
                    </a:p>
                    <a:p>
                      <a:pPr marL="0" marR="0" lvl="0" indent="0" algn="l">
                        <a:lnSpc>
                          <a:spcPct val="100000"/>
                        </a:lnSpc>
                        <a:spcBef>
                          <a:spcPts val="0"/>
                        </a:spcBef>
                        <a:spcAft>
                          <a:spcPts val="0"/>
                        </a:spcAft>
                        <a:buClrTx/>
                        <a:buSzTx/>
                        <a:buFontTx/>
                        <a:buNone/>
                      </a:pPr>
                      <a:endParaRPr lang="en-GB" sz="1600" i="0" u="none" dirty="0"/>
                    </a:p>
                    <a:p>
                      <a:r>
                        <a:rPr lang="en-GB" sz="1600" b="1" i="0" u="none" dirty="0"/>
                        <a:t>Challenge</a:t>
                      </a:r>
                    </a:p>
                    <a:p>
                      <a:r>
                        <a:rPr lang="en-GB" sz="1600" u="none" dirty="0"/>
                        <a:t>The triangle and rectangle offer a range of possible answers for both the area and perimeter. Ask students to explore the boundaries of this range of possible answers, maybe sketching different possibilities.</a:t>
                      </a:r>
                    </a:p>
                    <a:p>
                      <a:endParaRPr lang="en-GB" sz="1600" u="none" dirty="0"/>
                    </a:p>
                    <a:p>
                      <a:r>
                        <a:rPr lang="en-GB" sz="1600" b="1" i="0" u="none" dirty="0"/>
                        <a:t>Representations</a:t>
                      </a:r>
                    </a:p>
                    <a:p>
                      <a:r>
                        <a:rPr lang="en-GB" sz="1600" b="0" i="0" u="none" dirty="0"/>
                        <a:t>The rectangle and square are presented in their most ‘classic’ and over-represented form: orientated with horizontal and vertical lines, and exactly two sides labelled. The triangle is presented perhaps more unusually as the ‘base’ is at the ‘top’, but it is still likely to be very familiar. Consider students’ experiences of the examples they work with beyond this checkpoint: do they see different orientations and representations of shapes and their labels?</a:t>
                      </a:r>
                    </a:p>
                  </a:txBody>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600" dirty="0"/>
                        <a:t>The task is designed to let students show their understanding and reasoning around perimeter and area. When looking for perimeter, look out for students who, for example, choose two values that sum to 12 and do not reason that this would actually create a perimeter of 24. </a:t>
                      </a: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endParaRPr lang="en-GB" sz="1600" dirty="0"/>
                    </a:p>
                    <a:p>
                      <a:pPr marL="0" marR="0" lvl="0" indent="0" algn="l">
                        <a:lnSpc>
                          <a:spcPct val="100000"/>
                        </a:lnSpc>
                        <a:spcBef>
                          <a:spcPts val="0"/>
                        </a:spcBef>
                        <a:spcAft>
                          <a:spcPts val="0"/>
                        </a:spcAft>
                        <a:buClrTx/>
                        <a:buSzTx/>
                        <a:buFont typeface="Arial" panose="020B0604020202020204" pitchFamily="34" charset="0"/>
                        <a:buNone/>
                      </a:pPr>
                      <a:r>
                        <a:rPr lang="en-GB" sz="1600" dirty="0"/>
                        <a:t>When working with area, look for students who understand that the product is key, maybe connecting the square root and the length for the square, or noticing that they can use their rectangle lengths for the triangle, if one of them is doubled. </a:t>
                      </a:r>
                    </a:p>
                    <a:p>
                      <a:pPr marL="0" marR="0" lvl="0" indent="0" algn="l">
                        <a:lnSpc>
                          <a:spcPct val="100000"/>
                        </a:lnSpc>
                        <a:spcBef>
                          <a:spcPts val="0"/>
                        </a:spcBef>
                        <a:spcAft>
                          <a:spcPts val="0"/>
                        </a:spcAft>
                        <a:buClrTx/>
                        <a:buSzTx/>
                        <a:buFont typeface="Arial" panose="020B0604020202020204" pitchFamily="34" charset="0"/>
                        <a:buNone/>
                      </a:pPr>
                      <a:endParaRPr lang="en-GB" sz="1600" dirty="0"/>
                    </a:p>
                    <a:p>
                      <a:pPr marL="0" marR="0" lvl="0" indent="0" algn="l">
                        <a:lnSpc>
                          <a:spcPct val="100000"/>
                        </a:lnSpc>
                        <a:spcBef>
                          <a:spcPts val="0"/>
                        </a:spcBef>
                        <a:spcAft>
                          <a:spcPts val="0"/>
                        </a:spcAft>
                        <a:buClrTx/>
                        <a:buSzTx/>
                        <a:buFont typeface="Arial" panose="020B0604020202020204" pitchFamily="34" charset="0"/>
                        <a:buNone/>
                      </a:pPr>
                      <a:r>
                        <a:rPr lang="en-GB" sz="1600" dirty="0"/>
                        <a:t>Try to draw out whether students understand that the non-horizontal side for the triangle cannot be used to calculate area as we do not know the corresponding height.</a:t>
                      </a:r>
                    </a:p>
                  </a:txBody>
                  <a:tcPr/>
                </a:tc>
                <a:extLst>
                  <a:ext uri="{0D108BD9-81ED-4DB2-BD59-A6C34878D82A}">
                    <a16:rowId xmlns:a16="http://schemas.microsoft.com/office/drawing/2014/main" val="1616516725"/>
                  </a:ext>
                </a:extLst>
              </a:tr>
              <a:tr h="828000">
                <a:tc gridSpan="2">
                  <a:txBody>
                    <a:bodyPr/>
                    <a:lstStyle/>
                    <a:p>
                      <a:r>
                        <a:rPr lang="en-GB" sz="1600" b="1" dirty="0"/>
                        <a:t>Additional resources</a:t>
                      </a:r>
                    </a:p>
                    <a:p>
                      <a:pPr marL="285750" indent="-285750">
                        <a:buFont typeface="Arial" panose="020B0604020202020204" pitchFamily="34" charset="0"/>
                        <a:buChar char="•"/>
                      </a:pPr>
                      <a:r>
                        <a:rPr lang="en-GB" sz="1600" b="0" dirty="0"/>
                        <a:t>For students that struggled with identifying which lengths to use when calculating the area of the triangle, Additional activity </a:t>
                      </a:r>
                      <a:r>
                        <a:rPr lang="en-GB" sz="1600" b="0" dirty="0">
                          <a:hlinkClick r:id="rId4" action="ppaction://hlinksldjump"/>
                        </a:rPr>
                        <a:t>I</a:t>
                      </a:r>
                      <a:r>
                        <a:rPr lang="en-GB" sz="1600" b="0" dirty="0"/>
                        <a:t> offers an opportunity for further practice.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711733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88A83-C22A-4881-A80A-7D74680F55F9}"/>
              </a:ext>
            </a:extLst>
          </p:cNvPr>
          <p:cNvSpPr>
            <a:spLocks noGrp="1"/>
          </p:cNvSpPr>
          <p:nvPr>
            <p:ph type="body" sz="quarter" idx="10"/>
          </p:nvPr>
        </p:nvSpPr>
        <p:spPr>
          <a:xfrm>
            <a:off x="217332" y="1122397"/>
            <a:ext cx="11523185" cy="431801"/>
          </a:xfrm>
        </p:spPr>
        <p:txBody>
          <a:bodyPr>
            <a:normAutofit/>
          </a:bodyPr>
          <a:lstStyle/>
          <a:p>
            <a:pPr marL="457200" indent="-457200">
              <a:buFont typeface="+mj-lt"/>
              <a:buAutoNum type="alphaLcParenR"/>
            </a:pPr>
            <a:r>
              <a:rPr lang="en-GB" sz="2200" dirty="0"/>
              <a:t>What is the same about these shapes? What is different?</a:t>
            </a:r>
          </a:p>
        </p:txBody>
      </p:sp>
      <p:sp>
        <p:nvSpPr>
          <p:cNvPr id="3" name="Text Placeholder 2">
            <a:extLst>
              <a:ext uri="{FF2B5EF4-FFF2-40B4-BE49-F238E27FC236}">
                <a16:creationId xmlns:a16="http://schemas.microsoft.com/office/drawing/2014/main" id="{0EFE0652-3FAD-430C-BB92-981F90A13BBB}"/>
              </a:ext>
            </a:extLst>
          </p:cNvPr>
          <p:cNvSpPr>
            <a:spLocks noGrp="1"/>
          </p:cNvSpPr>
          <p:nvPr>
            <p:ph type="body" sz="quarter" idx="11"/>
          </p:nvPr>
        </p:nvSpPr>
        <p:spPr/>
        <p:txBody>
          <a:bodyPr/>
          <a:lstStyle/>
          <a:p>
            <a:r>
              <a:rPr lang="en-GB"/>
              <a:t>Checkpoint 13: Holes</a:t>
            </a:r>
          </a:p>
        </p:txBody>
      </p:sp>
      <p:sp>
        <p:nvSpPr>
          <p:cNvPr id="5" name="Action Button: Help 4">
            <a:hlinkClick r:id="" action="ppaction://noaction" highlightClick="1"/>
            <a:extLst>
              <a:ext uri="{FF2B5EF4-FFF2-40B4-BE49-F238E27FC236}">
                <a16:creationId xmlns:a16="http://schemas.microsoft.com/office/drawing/2014/main" id="{2AAC9034-0C6A-4BB7-A069-1E4C81D61608}"/>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400"/>
          </a:p>
        </p:txBody>
      </p:sp>
      <p:grpSp>
        <p:nvGrpSpPr>
          <p:cNvPr id="11" name="Group 10">
            <a:extLst>
              <a:ext uri="{FF2B5EF4-FFF2-40B4-BE49-F238E27FC236}">
                <a16:creationId xmlns:a16="http://schemas.microsoft.com/office/drawing/2014/main" id="{A383586B-B22B-4B9D-9F46-C742530C30D1}"/>
              </a:ext>
            </a:extLst>
          </p:cNvPr>
          <p:cNvGrpSpPr/>
          <p:nvPr/>
        </p:nvGrpSpPr>
        <p:grpSpPr>
          <a:xfrm>
            <a:off x="81032" y="1744131"/>
            <a:ext cx="2824625" cy="2069537"/>
            <a:chOff x="81032" y="1744131"/>
            <a:chExt cx="2824625" cy="2069537"/>
          </a:xfrm>
        </p:grpSpPr>
        <p:sp>
          <p:nvSpPr>
            <p:cNvPr id="6" name="Rectangle 5">
              <a:extLst>
                <a:ext uri="{FF2B5EF4-FFF2-40B4-BE49-F238E27FC236}">
                  <a16:creationId xmlns:a16="http://schemas.microsoft.com/office/drawing/2014/main" id="{0B5CB0B3-A684-40D5-86B1-65B419D75882}"/>
                </a:ext>
              </a:extLst>
            </p:cNvPr>
            <p:cNvSpPr>
              <a:spLocks noChangeAspect="1"/>
            </p:cNvSpPr>
            <p:nvPr/>
          </p:nvSpPr>
          <p:spPr>
            <a:xfrm>
              <a:off x="482845" y="1744132"/>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p>
          </p:txBody>
        </p:sp>
        <p:cxnSp>
          <p:nvCxnSpPr>
            <p:cNvPr id="13" name="Straight Arrow Connector 12">
              <a:extLst>
                <a:ext uri="{FF2B5EF4-FFF2-40B4-BE49-F238E27FC236}">
                  <a16:creationId xmlns:a16="http://schemas.microsoft.com/office/drawing/2014/main" id="{37BD3049-9000-4C7D-B874-2C1D64B7C820}"/>
                </a:ext>
              </a:extLst>
            </p:cNvPr>
            <p:cNvCxnSpPr>
              <a:cxnSpLocks noChangeAspect="1"/>
            </p:cNvCxnSpPr>
            <p:nvPr/>
          </p:nvCxnSpPr>
          <p:spPr>
            <a:xfrm>
              <a:off x="482845" y="3505790"/>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DD59E31-B5BD-440B-933A-F18FD4157F45}"/>
                </a:ext>
              </a:extLst>
            </p:cNvPr>
            <p:cNvCxnSpPr>
              <a:cxnSpLocks noChangeAspect="1"/>
            </p:cNvCxnSpPr>
            <p:nvPr/>
          </p:nvCxnSpPr>
          <p:spPr>
            <a:xfrm flipV="1">
              <a:off x="394735" y="1744131"/>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146FCB3-A72F-4D72-A315-47F2667711C9}"/>
                </a:ext>
              </a:extLst>
            </p:cNvPr>
            <p:cNvSpPr txBox="1">
              <a:spLocks noChangeAspect="1"/>
            </p:cNvSpPr>
            <p:nvPr/>
          </p:nvSpPr>
          <p:spPr>
            <a:xfrm>
              <a:off x="1252045" y="3475114"/>
              <a:ext cx="813043" cy="338554"/>
            </a:xfrm>
            <a:prstGeom prst="rect">
              <a:avLst/>
            </a:prstGeom>
            <a:noFill/>
          </p:spPr>
          <p:txBody>
            <a:bodyPr wrap="none" rtlCol="0">
              <a:spAutoFit/>
            </a:bodyPr>
            <a:lstStyle/>
            <a:p>
              <a:pPr>
                <a:buNone/>
              </a:pPr>
              <a:r>
                <a:rPr lang="en-GB" sz="1600" dirty="0"/>
                <a:t>10 mm</a:t>
              </a:r>
            </a:p>
          </p:txBody>
        </p:sp>
        <p:sp>
          <p:nvSpPr>
            <p:cNvPr id="17" name="TextBox 16">
              <a:extLst>
                <a:ext uri="{FF2B5EF4-FFF2-40B4-BE49-F238E27FC236}">
                  <a16:creationId xmlns:a16="http://schemas.microsoft.com/office/drawing/2014/main" id="{F6C62D3E-5FE6-43B7-B0EE-9288CACF0888}"/>
                </a:ext>
              </a:extLst>
            </p:cNvPr>
            <p:cNvSpPr txBox="1">
              <a:spLocks noChangeAspect="1"/>
            </p:cNvSpPr>
            <p:nvPr/>
          </p:nvSpPr>
          <p:spPr>
            <a:xfrm rot="16200000">
              <a:off x="-121472" y="2443254"/>
              <a:ext cx="743561" cy="338554"/>
            </a:xfrm>
            <a:prstGeom prst="rect">
              <a:avLst/>
            </a:prstGeom>
            <a:noFill/>
          </p:spPr>
          <p:txBody>
            <a:bodyPr wrap="square" rtlCol="0">
              <a:spAutoFit/>
            </a:bodyPr>
            <a:lstStyle/>
            <a:p>
              <a:pPr>
                <a:buNone/>
              </a:pPr>
              <a:r>
                <a:rPr lang="en-GB" sz="1600" dirty="0"/>
                <a:t>8 mm</a:t>
              </a:r>
            </a:p>
          </p:txBody>
        </p:sp>
      </p:grpSp>
      <p:grpSp>
        <p:nvGrpSpPr>
          <p:cNvPr id="10" name="Group 9">
            <a:extLst>
              <a:ext uri="{FF2B5EF4-FFF2-40B4-BE49-F238E27FC236}">
                <a16:creationId xmlns:a16="http://schemas.microsoft.com/office/drawing/2014/main" id="{240F058D-BC5E-4C6C-BC08-68080CA997A0}"/>
              </a:ext>
            </a:extLst>
          </p:cNvPr>
          <p:cNvGrpSpPr/>
          <p:nvPr/>
        </p:nvGrpSpPr>
        <p:grpSpPr>
          <a:xfrm>
            <a:off x="3115897" y="1744131"/>
            <a:ext cx="2886256" cy="2070526"/>
            <a:chOff x="3115897" y="1744131"/>
            <a:chExt cx="2886256" cy="2070526"/>
          </a:xfrm>
        </p:grpSpPr>
        <p:sp>
          <p:nvSpPr>
            <p:cNvPr id="7" name="L-Shape 6">
              <a:extLst>
                <a:ext uri="{FF2B5EF4-FFF2-40B4-BE49-F238E27FC236}">
                  <a16:creationId xmlns:a16="http://schemas.microsoft.com/office/drawing/2014/main" id="{0C01EA35-FEC8-4B01-9DB4-4FDD538B2D07}"/>
                </a:ext>
              </a:extLst>
            </p:cNvPr>
            <p:cNvSpPr>
              <a:spLocks noChangeAspect="1"/>
            </p:cNvSpPr>
            <p:nvPr/>
          </p:nvSpPr>
          <p:spPr>
            <a:xfrm>
              <a:off x="3515983" y="1744131"/>
              <a:ext cx="2422812" cy="1638755"/>
            </a:xfrm>
            <a:prstGeom prst="corner">
              <a:avLst>
                <a:gd name="adj1" fmla="val 46758"/>
                <a:gd name="adj2" fmla="val 96039"/>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8" name="Straight Arrow Connector 17">
              <a:extLst>
                <a:ext uri="{FF2B5EF4-FFF2-40B4-BE49-F238E27FC236}">
                  <a16:creationId xmlns:a16="http://schemas.microsoft.com/office/drawing/2014/main" id="{DD60BD17-4478-4DCF-A460-E0C5A4F9A510}"/>
                </a:ext>
              </a:extLst>
            </p:cNvPr>
            <p:cNvCxnSpPr>
              <a:cxnSpLocks noChangeAspect="1"/>
            </p:cNvCxnSpPr>
            <p:nvPr/>
          </p:nvCxnSpPr>
          <p:spPr>
            <a:xfrm>
              <a:off x="3470575" y="3507576"/>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B986B28-3D53-423B-B264-66A63DBBFE0F}"/>
                </a:ext>
              </a:extLst>
            </p:cNvPr>
            <p:cNvCxnSpPr>
              <a:cxnSpLocks noChangeAspect="1"/>
            </p:cNvCxnSpPr>
            <p:nvPr/>
          </p:nvCxnSpPr>
          <p:spPr>
            <a:xfrm flipV="1">
              <a:off x="3423561" y="1745917"/>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B71B9D-77CF-4B73-A1EB-16774708CABC}"/>
                </a:ext>
              </a:extLst>
            </p:cNvPr>
            <p:cNvSpPr txBox="1">
              <a:spLocks noChangeAspect="1"/>
            </p:cNvSpPr>
            <p:nvPr/>
          </p:nvSpPr>
          <p:spPr>
            <a:xfrm>
              <a:off x="4200323" y="3476103"/>
              <a:ext cx="813043" cy="338554"/>
            </a:xfrm>
            <a:prstGeom prst="rect">
              <a:avLst/>
            </a:prstGeom>
            <a:noFill/>
          </p:spPr>
          <p:txBody>
            <a:bodyPr wrap="none" rtlCol="0">
              <a:spAutoFit/>
            </a:bodyPr>
            <a:lstStyle/>
            <a:p>
              <a:pPr>
                <a:buNone/>
              </a:pPr>
              <a:r>
                <a:rPr lang="en-GB" sz="1600" dirty="0"/>
                <a:t>10 mm</a:t>
              </a:r>
            </a:p>
          </p:txBody>
        </p:sp>
        <p:sp>
          <p:nvSpPr>
            <p:cNvPr id="21" name="TextBox 20">
              <a:extLst>
                <a:ext uri="{FF2B5EF4-FFF2-40B4-BE49-F238E27FC236}">
                  <a16:creationId xmlns:a16="http://schemas.microsoft.com/office/drawing/2014/main" id="{A0FD36A6-9DC7-45C7-91FD-EB12D4749CFC}"/>
                </a:ext>
              </a:extLst>
            </p:cNvPr>
            <p:cNvSpPr txBox="1">
              <a:spLocks noChangeAspect="1"/>
            </p:cNvSpPr>
            <p:nvPr/>
          </p:nvSpPr>
          <p:spPr>
            <a:xfrm rot="16200000">
              <a:off x="2935559" y="2401511"/>
              <a:ext cx="699230" cy="338554"/>
            </a:xfrm>
            <a:prstGeom prst="rect">
              <a:avLst/>
            </a:prstGeom>
            <a:noFill/>
          </p:spPr>
          <p:txBody>
            <a:bodyPr wrap="none" rtlCol="0">
              <a:spAutoFit/>
            </a:bodyPr>
            <a:lstStyle/>
            <a:p>
              <a:pPr>
                <a:buNone/>
              </a:pPr>
              <a:r>
                <a:rPr lang="en-GB" sz="1600" dirty="0"/>
                <a:t>8 mm</a:t>
              </a:r>
            </a:p>
          </p:txBody>
        </p:sp>
        <p:cxnSp>
          <p:nvCxnSpPr>
            <p:cNvPr id="26" name="Straight Arrow Connector 25">
              <a:extLst>
                <a:ext uri="{FF2B5EF4-FFF2-40B4-BE49-F238E27FC236}">
                  <a16:creationId xmlns:a16="http://schemas.microsoft.com/office/drawing/2014/main" id="{EA499E9A-A71E-4AAF-B235-7684DF7A1BC1}"/>
                </a:ext>
              </a:extLst>
            </p:cNvPr>
            <p:cNvCxnSpPr>
              <a:cxnSpLocks noChangeAspect="1"/>
            </p:cNvCxnSpPr>
            <p:nvPr/>
          </p:nvCxnSpPr>
          <p:spPr>
            <a:xfrm flipV="1">
              <a:off x="5179759" y="1760603"/>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4457668-BB0D-4998-9238-61360BA05EAA}"/>
                </a:ext>
              </a:extLst>
            </p:cNvPr>
            <p:cNvCxnSpPr>
              <a:cxnSpLocks noChangeAspect="1"/>
            </p:cNvCxnSpPr>
            <p:nvPr/>
          </p:nvCxnSpPr>
          <p:spPr>
            <a:xfrm>
              <a:off x="5188877" y="2561514"/>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FD4FCD-673F-446C-ADE7-CCD60167E2D3}"/>
                </a:ext>
              </a:extLst>
            </p:cNvPr>
            <p:cNvSpPr txBox="1">
              <a:spLocks noChangeAspect="1"/>
            </p:cNvSpPr>
            <p:nvPr/>
          </p:nvSpPr>
          <p:spPr>
            <a:xfrm>
              <a:off x="5302923" y="2263459"/>
              <a:ext cx="699230" cy="338554"/>
            </a:xfrm>
            <a:prstGeom prst="rect">
              <a:avLst/>
            </a:prstGeom>
            <a:noFill/>
          </p:spPr>
          <p:txBody>
            <a:bodyPr wrap="none" rtlCol="0">
              <a:spAutoFit/>
            </a:bodyPr>
            <a:lstStyle/>
            <a:p>
              <a:pPr>
                <a:buNone/>
              </a:pPr>
              <a:r>
                <a:rPr lang="en-GB" sz="1600" dirty="0"/>
                <a:t>3 mm</a:t>
              </a:r>
            </a:p>
          </p:txBody>
        </p:sp>
        <p:sp>
          <p:nvSpPr>
            <p:cNvPr id="36" name="TextBox 35">
              <a:extLst>
                <a:ext uri="{FF2B5EF4-FFF2-40B4-BE49-F238E27FC236}">
                  <a16:creationId xmlns:a16="http://schemas.microsoft.com/office/drawing/2014/main" id="{FE8AA513-04A6-495E-8EB3-38001C889DE5}"/>
                </a:ext>
              </a:extLst>
            </p:cNvPr>
            <p:cNvSpPr txBox="1">
              <a:spLocks noChangeAspect="1"/>
            </p:cNvSpPr>
            <p:nvPr/>
          </p:nvSpPr>
          <p:spPr>
            <a:xfrm rot="5400000">
              <a:off x="4959611" y="1978668"/>
              <a:ext cx="699230" cy="338554"/>
            </a:xfrm>
            <a:prstGeom prst="rect">
              <a:avLst/>
            </a:prstGeom>
            <a:noFill/>
          </p:spPr>
          <p:txBody>
            <a:bodyPr wrap="none" rtlCol="0">
              <a:spAutoFit/>
            </a:bodyPr>
            <a:lstStyle/>
            <a:p>
              <a:pPr>
                <a:buNone/>
              </a:pPr>
              <a:r>
                <a:rPr lang="en-GB" sz="1600" dirty="0"/>
                <a:t>3 mm</a:t>
              </a:r>
            </a:p>
          </p:txBody>
        </p:sp>
      </p:grpSp>
      <p:sp>
        <p:nvSpPr>
          <p:cNvPr id="40" name="Text Placeholder 1">
            <a:extLst>
              <a:ext uri="{FF2B5EF4-FFF2-40B4-BE49-F238E27FC236}">
                <a16:creationId xmlns:a16="http://schemas.microsoft.com/office/drawing/2014/main" id="{AB2FCCF4-1648-4B1F-9C3D-9A81A7DA2255}"/>
              </a:ext>
            </a:extLst>
          </p:cNvPr>
          <p:cNvSpPr txBox="1">
            <a:spLocks/>
          </p:cNvSpPr>
          <p:nvPr/>
        </p:nvSpPr>
        <p:spPr>
          <a:xfrm>
            <a:off x="217331" y="4355199"/>
            <a:ext cx="11523185" cy="14463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lphaLcParenR" startAt="2"/>
            </a:pPr>
            <a:r>
              <a:rPr lang="en-GB" sz="2200" dirty="0"/>
              <a:t>Which shapes have the same area?</a:t>
            </a:r>
          </a:p>
          <a:p>
            <a:pPr marL="514350" indent="-514350" fontAlgn="auto">
              <a:spcAft>
                <a:spcPts val="0"/>
              </a:spcAft>
              <a:buFont typeface="+mj-lt"/>
              <a:buAutoNum type="alphaLcParenR" startAt="2"/>
            </a:pPr>
            <a:r>
              <a:rPr lang="en-GB" sz="2200" dirty="0"/>
              <a:t>Which have the same perimeter?</a:t>
            </a:r>
          </a:p>
          <a:p>
            <a:pPr marL="514350" indent="-514350" fontAlgn="auto">
              <a:spcAft>
                <a:spcPts val="0"/>
              </a:spcAft>
              <a:buFont typeface="+mj-lt"/>
              <a:buAutoNum type="alphaLcParenR" startAt="2"/>
            </a:pPr>
            <a:endParaRPr lang="en-GB" sz="2200" dirty="0"/>
          </a:p>
        </p:txBody>
      </p:sp>
      <p:grpSp>
        <p:nvGrpSpPr>
          <p:cNvPr id="4" name="Group 3">
            <a:extLst>
              <a:ext uri="{FF2B5EF4-FFF2-40B4-BE49-F238E27FC236}">
                <a16:creationId xmlns:a16="http://schemas.microsoft.com/office/drawing/2014/main" id="{5E3FE79E-CC0B-4EB8-A9A4-6D3C53E6B72B}"/>
              </a:ext>
            </a:extLst>
          </p:cNvPr>
          <p:cNvGrpSpPr/>
          <p:nvPr/>
        </p:nvGrpSpPr>
        <p:grpSpPr>
          <a:xfrm>
            <a:off x="6104142" y="1592513"/>
            <a:ext cx="2808798" cy="2232734"/>
            <a:chOff x="6104142" y="1592513"/>
            <a:chExt cx="2808798" cy="2232734"/>
          </a:xfrm>
        </p:grpSpPr>
        <p:sp>
          <p:nvSpPr>
            <p:cNvPr id="8" name="Rectangle 7">
              <a:extLst>
                <a:ext uri="{FF2B5EF4-FFF2-40B4-BE49-F238E27FC236}">
                  <a16:creationId xmlns:a16="http://schemas.microsoft.com/office/drawing/2014/main" id="{0E074451-FCA7-408E-B66B-532E2CFD9F37}"/>
                </a:ext>
              </a:extLst>
            </p:cNvPr>
            <p:cNvSpPr>
              <a:spLocks noChangeAspect="1"/>
            </p:cNvSpPr>
            <p:nvPr/>
          </p:nvSpPr>
          <p:spPr>
            <a:xfrm>
              <a:off x="6490128" y="1742136"/>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2" name="Straight Arrow Connector 21">
              <a:extLst>
                <a:ext uri="{FF2B5EF4-FFF2-40B4-BE49-F238E27FC236}">
                  <a16:creationId xmlns:a16="http://schemas.microsoft.com/office/drawing/2014/main" id="{570EA315-D949-4CB1-87C2-D3B778DF7343}"/>
                </a:ext>
              </a:extLst>
            </p:cNvPr>
            <p:cNvCxnSpPr>
              <a:cxnSpLocks noChangeAspect="1"/>
            </p:cNvCxnSpPr>
            <p:nvPr/>
          </p:nvCxnSpPr>
          <p:spPr>
            <a:xfrm>
              <a:off x="6486795" y="3503794"/>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A25F68D-1FB2-4E17-B81A-F5125BBBFAC6}"/>
                </a:ext>
              </a:extLst>
            </p:cNvPr>
            <p:cNvCxnSpPr>
              <a:cxnSpLocks noChangeAspect="1"/>
            </p:cNvCxnSpPr>
            <p:nvPr/>
          </p:nvCxnSpPr>
          <p:spPr>
            <a:xfrm flipV="1">
              <a:off x="6398685" y="1742135"/>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0C92A27-3343-4A20-9443-4A4BACC0FA45}"/>
                </a:ext>
              </a:extLst>
            </p:cNvPr>
            <p:cNvSpPr txBox="1">
              <a:spLocks noChangeAspect="1"/>
            </p:cNvSpPr>
            <p:nvPr/>
          </p:nvSpPr>
          <p:spPr>
            <a:xfrm>
              <a:off x="7347524" y="3486693"/>
              <a:ext cx="813043" cy="338554"/>
            </a:xfrm>
            <a:prstGeom prst="rect">
              <a:avLst/>
            </a:prstGeom>
            <a:noFill/>
          </p:spPr>
          <p:txBody>
            <a:bodyPr wrap="none" rtlCol="0">
              <a:spAutoFit/>
            </a:bodyPr>
            <a:lstStyle/>
            <a:p>
              <a:pPr>
                <a:buNone/>
              </a:pPr>
              <a:r>
                <a:rPr lang="en-GB" sz="1600" dirty="0"/>
                <a:t>10 mm</a:t>
              </a:r>
            </a:p>
          </p:txBody>
        </p:sp>
        <p:sp>
          <p:nvSpPr>
            <p:cNvPr id="25" name="TextBox 24">
              <a:extLst>
                <a:ext uri="{FF2B5EF4-FFF2-40B4-BE49-F238E27FC236}">
                  <a16:creationId xmlns:a16="http://schemas.microsoft.com/office/drawing/2014/main" id="{8DA0094F-3E36-49E3-9FC7-68115A07D4EA}"/>
                </a:ext>
              </a:extLst>
            </p:cNvPr>
            <p:cNvSpPr txBox="1">
              <a:spLocks noChangeAspect="1"/>
            </p:cNvSpPr>
            <p:nvPr/>
          </p:nvSpPr>
          <p:spPr>
            <a:xfrm rot="16200000">
              <a:off x="5923804" y="2416622"/>
              <a:ext cx="699230" cy="338554"/>
            </a:xfrm>
            <a:prstGeom prst="rect">
              <a:avLst/>
            </a:prstGeom>
            <a:noFill/>
          </p:spPr>
          <p:txBody>
            <a:bodyPr wrap="none" rtlCol="0">
              <a:spAutoFit/>
            </a:bodyPr>
            <a:lstStyle/>
            <a:p>
              <a:pPr>
                <a:buNone/>
              </a:pPr>
              <a:r>
                <a:rPr lang="en-GB" sz="1600" dirty="0"/>
                <a:t>8 mm</a:t>
              </a:r>
            </a:p>
          </p:txBody>
        </p:sp>
        <p:sp>
          <p:nvSpPr>
            <p:cNvPr id="30" name="Rectangle 29">
              <a:extLst>
                <a:ext uri="{FF2B5EF4-FFF2-40B4-BE49-F238E27FC236}">
                  <a16:creationId xmlns:a16="http://schemas.microsoft.com/office/drawing/2014/main" id="{42820406-3A53-4F7D-80AA-65E52E2824A2}"/>
                </a:ext>
              </a:extLst>
            </p:cNvPr>
            <p:cNvSpPr>
              <a:spLocks noChangeAspect="1"/>
            </p:cNvSpPr>
            <p:nvPr/>
          </p:nvSpPr>
          <p:spPr>
            <a:xfrm>
              <a:off x="7251964" y="1592513"/>
              <a:ext cx="850110" cy="994104"/>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33" name="Straight Arrow Connector 32">
              <a:extLst>
                <a:ext uri="{FF2B5EF4-FFF2-40B4-BE49-F238E27FC236}">
                  <a16:creationId xmlns:a16="http://schemas.microsoft.com/office/drawing/2014/main" id="{13D66024-5689-46BE-A09E-D41C4466BCEC}"/>
                </a:ext>
              </a:extLst>
            </p:cNvPr>
            <p:cNvCxnSpPr>
              <a:cxnSpLocks noChangeAspect="1"/>
            </p:cNvCxnSpPr>
            <p:nvPr/>
          </p:nvCxnSpPr>
          <p:spPr>
            <a:xfrm flipV="1">
              <a:off x="8175786" y="1767317"/>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1E19B5A-C6B3-47B3-A484-D9754103398E}"/>
                </a:ext>
              </a:extLst>
            </p:cNvPr>
            <p:cNvCxnSpPr>
              <a:cxnSpLocks noChangeAspect="1"/>
            </p:cNvCxnSpPr>
            <p:nvPr/>
          </p:nvCxnSpPr>
          <p:spPr>
            <a:xfrm>
              <a:off x="7263391" y="2651736"/>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2D701D8-29B6-4D4C-9F02-1E3AE56507C3}"/>
                </a:ext>
              </a:extLst>
            </p:cNvPr>
            <p:cNvSpPr txBox="1">
              <a:spLocks noChangeAspect="1"/>
            </p:cNvSpPr>
            <p:nvPr/>
          </p:nvSpPr>
          <p:spPr>
            <a:xfrm>
              <a:off x="7389912" y="2645757"/>
              <a:ext cx="699230" cy="338554"/>
            </a:xfrm>
            <a:prstGeom prst="rect">
              <a:avLst/>
            </a:prstGeom>
            <a:noFill/>
          </p:spPr>
          <p:txBody>
            <a:bodyPr wrap="none" rtlCol="0">
              <a:spAutoFit/>
            </a:bodyPr>
            <a:lstStyle/>
            <a:p>
              <a:pPr>
                <a:buNone/>
              </a:pPr>
              <a:r>
                <a:rPr lang="en-GB" sz="1600" dirty="0"/>
                <a:t>3 mm</a:t>
              </a:r>
            </a:p>
          </p:txBody>
        </p:sp>
        <p:sp>
          <p:nvSpPr>
            <p:cNvPr id="39" name="TextBox 38">
              <a:extLst>
                <a:ext uri="{FF2B5EF4-FFF2-40B4-BE49-F238E27FC236}">
                  <a16:creationId xmlns:a16="http://schemas.microsoft.com/office/drawing/2014/main" id="{846BFF73-EBD7-41EB-A1A6-B84C3DEEF578}"/>
                </a:ext>
              </a:extLst>
            </p:cNvPr>
            <p:cNvSpPr txBox="1">
              <a:spLocks noChangeAspect="1"/>
            </p:cNvSpPr>
            <p:nvPr/>
          </p:nvSpPr>
          <p:spPr>
            <a:xfrm rot="5400000">
              <a:off x="8009547" y="1979970"/>
              <a:ext cx="699230" cy="338554"/>
            </a:xfrm>
            <a:prstGeom prst="rect">
              <a:avLst/>
            </a:prstGeom>
            <a:noFill/>
          </p:spPr>
          <p:txBody>
            <a:bodyPr wrap="none" rtlCol="0">
              <a:spAutoFit/>
            </a:bodyPr>
            <a:lstStyle/>
            <a:p>
              <a:pPr>
                <a:buNone/>
              </a:pPr>
              <a:r>
                <a:rPr lang="en-GB" sz="1600" dirty="0"/>
                <a:t>3 mm</a:t>
              </a:r>
            </a:p>
          </p:txBody>
        </p:sp>
        <p:cxnSp>
          <p:nvCxnSpPr>
            <p:cNvPr id="42" name="Straight Connector 41">
              <a:extLst>
                <a:ext uri="{FF2B5EF4-FFF2-40B4-BE49-F238E27FC236}">
                  <a16:creationId xmlns:a16="http://schemas.microsoft.com/office/drawing/2014/main" id="{DB166479-5E6B-4795-9D10-DA3FD78498C3}"/>
                </a:ext>
              </a:extLst>
            </p:cNvPr>
            <p:cNvCxnSpPr>
              <a:cxnSpLocks noChangeAspect="1"/>
            </p:cNvCxnSpPr>
            <p:nvPr/>
          </p:nvCxnSpPr>
          <p:spPr>
            <a:xfrm>
              <a:off x="7251962" y="1728798"/>
              <a:ext cx="0" cy="8424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F7775C5-F9F6-4D86-BBD1-40D455D6B86F}"/>
                </a:ext>
              </a:extLst>
            </p:cNvPr>
            <p:cNvCxnSpPr>
              <a:cxnSpLocks noChangeAspect="1"/>
            </p:cNvCxnSpPr>
            <p:nvPr/>
          </p:nvCxnSpPr>
          <p:spPr>
            <a:xfrm>
              <a:off x="7263391" y="2567600"/>
              <a:ext cx="8399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E863A1E-364F-4B9C-A3EA-883EF651212C}"/>
                </a:ext>
              </a:extLst>
            </p:cNvPr>
            <p:cNvCxnSpPr>
              <a:cxnSpLocks noChangeAspect="1"/>
            </p:cNvCxnSpPr>
            <p:nvPr/>
          </p:nvCxnSpPr>
          <p:spPr>
            <a:xfrm flipV="1">
              <a:off x="8109980" y="1751963"/>
              <a:ext cx="0" cy="82997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689E9AB-CED8-4347-8CE2-B3891F0B704F}"/>
              </a:ext>
            </a:extLst>
          </p:cNvPr>
          <p:cNvGrpSpPr/>
          <p:nvPr/>
        </p:nvGrpSpPr>
        <p:grpSpPr>
          <a:xfrm>
            <a:off x="9132262" y="1730433"/>
            <a:ext cx="2807313" cy="2100213"/>
            <a:chOff x="9132262" y="1730433"/>
            <a:chExt cx="2807313" cy="2100213"/>
          </a:xfrm>
        </p:grpSpPr>
        <p:sp>
          <p:nvSpPr>
            <p:cNvPr id="37" name="Rectangle 36">
              <a:extLst>
                <a:ext uri="{FF2B5EF4-FFF2-40B4-BE49-F238E27FC236}">
                  <a16:creationId xmlns:a16="http://schemas.microsoft.com/office/drawing/2014/main" id="{32BED578-8B5E-4912-97DB-84087EABCFD8}"/>
                </a:ext>
              </a:extLst>
            </p:cNvPr>
            <p:cNvSpPr>
              <a:spLocks noChangeAspect="1"/>
            </p:cNvSpPr>
            <p:nvPr/>
          </p:nvSpPr>
          <p:spPr>
            <a:xfrm>
              <a:off x="9516763" y="1730434"/>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1" name="Straight Arrow Connector 40">
              <a:extLst>
                <a:ext uri="{FF2B5EF4-FFF2-40B4-BE49-F238E27FC236}">
                  <a16:creationId xmlns:a16="http://schemas.microsoft.com/office/drawing/2014/main" id="{42D3EEDD-B7C9-4C50-9141-894902D33517}"/>
                </a:ext>
              </a:extLst>
            </p:cNvPr>
            <p:cNvCxnSpPr>
              <a:cxnSpLocks noChangeAspect="1"/>
            </p:cNvCxnSpPr>
            <p:nvPr/>
          </p:nvCxnSpPr>
          <p:spPr>
            <a:xfrm>
              <a:off x="9516763" y="3492092"/>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5D5BDA3-2BD2-48A1-A847-5C46EE323C24}"/>
                </a:ext>
              </a:extLst>
            </p:cNvPr>
            <p:cNvCxnSpPr>
              <a:cxnSpLocks noChangeAspect="1"/>
            </p:cNvCxnSpPr>
            <p:nvPr/>
          </p:nvCxnSpPr>
          <p:spPr>
            <a:xfrm flipV="1">
              <a:off x="9428653" y="1730433"/>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3D89AF5-E5D8-47BD-A4ED-BD572811B45C}"/>
                </a:ext>
              </a:extLst>
            </p:cNvPr>
            <p:cNvSpPr txBox="1">
              <a:spLocks noChangeAspect="1"/>
            </p:cNvSpPr>
            <p:nvPr/>
          </p:nvSpPr>
          <p:spPr>
            <a:xfrm rot="16200000">
              <a:off x="8951924" y="2414943"/>
              <a:ext cx="699230" cy="338554"/>
            </a:xfrm>
            <a:prstGeom prst="rect">
              <a:avLst/>
            </a:prstGeom>
            <a:noFill/>
          </p:spPr>
          <p:txBody>
            <a:bodyPr wrap="none" rtlCol="0">
              <a:spAutoFit/>
            </a:bodyPr>
            <a:lstStyle/>
            <a:p>
              <a:pPr>
                <a:buNone/>
              </a:pPr>
              <a:r>
                <a:rPr lang="en-GB" sz="1600" dirty="0"/>
                <a:t>8 mm</a:t>
              </a:r>
            </a:p>
          </p:txBody>
        </p:sp>
        <p:sp>
          <p:nvSpPr>
            <p:cNvPr id="47" name="TextBox 46">
              <a:extLst>
                <a:ext uri="{FF2B5EF4-FFF2-40B4-BE49-F238E27FC236}">
                  <a16:creationId xmlns:a16="http://schemas.microsoft.com/office/drawing/2014/main" id="{E9B86A4E-D1FA-4333-9AFD-C4FB64906700}"/>
                </a:ext>
              </a:extLst>
            </p:cNvPr>
            <p:cNvSpPr txBox="1">
              <a:spLocks noChangeAspect="1"/>
            </p:cNvSpPr>
            <p:nvPr/>
          </p:nvSpPr>
          <p:spPr>
            <a:xfrm>
              <a:off x="10389331" y="3492092"/>
              <a:ext cx="813043" cy="338554"/>
            </a:xfrm>
            <a:prstGeom prst="rect">
              <a:avLst/>
            </a:prstGeom>
            <a:noFill/>
          </p:spPr>
          <p:txBody>
            <a:bodyPr wrap="none" rtlCol="0">
              <a:spAutoFit/>
            </a:bodyPr>
            <a:lstStyle/>
            <a:p>
              <a:pPr>
                <a:buNone/>
              </a:pPr>
              <a:r>
                <a:rPr lang="en-GB" sz="1600" dirty="0"/>
                <a:t>10 mm</a:t>
              </a:r>
            </a:p>
          </p:txBody>
        </p:sp>
        <p:sp>
          <p:nvSpPr>
            <p:cNvPr id="48" name="Rectangle 47">
              <a:extLst>
                <a:ext uri="{FF2B5EF4-FFF2-40B4-BE49-F238E27FC236}">
                  <a16:creationId xmlns:a16="http://schemas.microsoft.com/office/drawing/2014/main" id="{BE23019F-5868-418C-8354-AB9F0FAB20E2}"/>
                </a:ext>
              </a:extLst>
            </p:cNvPr>
            <p:cNvSpPr>
              <a:spLocks noChangeAspect="1"/>
            </p:cNvSpPr>
            <p:nvPr/>
          </p:nvSpPr>
          <p:spPr>
            <a:xfrm>
              <a:off x="10389333" y="1989901"/>
              <a:ext cx="850110" cy="855913"/>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9" name="TextBox 48">
              <a:extLst>
                <a:ext uri="{FF2B5EF4-FFF2-40B4-BE49-F238E27FC236}">
                  <a16:creationId xmlns:a16="http://schemas.microsoft.com/office/drawing/2014/main" id="{38F0C40A-437D-44DE-9925-B22976D4E3BF}"/>
                </a:ext>
              </a:extLst>
            </p:cNvPr>
            <p:cNvSpPr txBox="1">
              <a:spLocks noChangeAspect="1"/>
            </p:cNvSpPr>
            <p:nvPr/>
          </p:nvSpPr>
          <p:spPr>
            <a:xfrm>
              <a:off x="10496459" y="2904955"/>
              <a:ext cx="699230" cy="338554"/>
            </a:xfrm>
            <a:prstGeom prst="rect">
              <a:avLst/>
            </a:prstGeom>
            <a:noFill/>
            <a:ln w="28575">
              <a:noFill/>
            </a:ln>
          </p:spPr>
          <p:txBody>
            <a:bodyPr wrap="none" rtlCol="0">
              <a:spAutoFit/>
            </a:bodyPr>
            <a:lstStyle/>
            <a:p>
              <a:pPr>
                <a:buNone/>
              </a:pPr>
              <a:r>
                <a:rPr lang="en-GB" sz="1600" dirty="0"/>
                <a:t>3 mm</a:t>
              </a:r>
            </a:p>
          </p:txBody>
        </p:sp>
        <p:sp>
          <p:nvSpPr>
            <p:cNvPr id="50" name="TextBox 49">
              <a:extLst>
                <a:ext uri="{FF2B5EF4-FFF2-40B4-BE49-F238E27FC236}">
                  <a16:creationId xmlns:a16="http://schemas.microsoft.com/office/drawing/2014/main" id="{288E849C-E8E3-4304-ADA6-B2F1EF90A5C2}"/>
                </a:ext>
              </a:extLst>
            </p:cNvPr>
            <p:cNvSpPr txBox="1">
              <a:spLocks noChangeAspect="1"/>
            </p:cNvSpPr>
            <p:nvPr/>
          </p:nvSpPr>
          <p:spPr>
            <a:xfrm rot="5400000">
              <a:off x="11071547" y="2249145"/>
              <a:ext cx="699230" cy="338554"/>
            </a:xfrm>
            <a:prstGeom prst="rect">
              <a:avLst/>
            </a:prstGeom>
            <a:noFill/>
            <a:ln w="28575">
              <a:noFill/>
            </a:ln>
          </p:spPr>
          <p:txBody>
            <a:bodyPr wrap="none" rtlCol="0">
              <a:spAutoFit/>
            </a:bodyPr>
            <a:lstStyle/>
            <a:p>
              <a:pPr>
                <a:buNone/>
              </a:pPr>
              <a:r>
                <a:rPr lang="en-GB" sz="1600" dirty="0"/>
                <a:t>3 mm</a:t>
              </a:r>
            </a:p>
          </p:txBody>
        </p:sp>
        <p:cxnSp>
          <p:nvCxnSpPr>
            <p:cNvPr id="51" name="Straight Arrow Connector 50">
              <a:extLst>
                <a:ext uri="{FF2B5EF4-FFF2-40B4-BE49-F238E27FC236}">
                  <a16:creationId xmlns:a16="http://schemas.microsoft.com/office/drawing/2014/main" id="{A6B9367D-0960-4B34-B4AB-2A40FDB12B55}"/>
                </a:ext>
              </a:extLst>
            </p:cNvPr>
            <p:cNvCxnSpPr>
              <a:cxnSpLocks noChangeAspect="1"/>
            </p:cNvCxnSpPr>
            <p:nvPr/>
          </p:nvCxnSpPr>
          <p:spPr>
            <a:xfrm>
              <a:off x="10386631" y="2913605"/>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908FE48-F321-4B3A-8FAE-F1E59A081756}"/>
                </a:ext>
              </a:extLst>
            </p:cNvPr>
            <p:cNvCxnSpPr>
              <a:cxnSpLocks noChangeAspect="1"/>
            </p:cNvCxnSpPr>
            <p:nvPr/>
          </p:nvCxnSpPr>
          <p:spPr>
            <a:xfrm flipV="1">
              <a:off x="11298407" y="1999951"/>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3" name="Text Placeholder 1">
            <a:extLst>
              <a:ext uri="{FF2B5EF4-FFF2-40B4-BE49-F238E27FC236}">
                <a16:creationId xmlns:a16="http://schemas.microsoft.com/office/drawing/2014/main" id="{24E1A38D-5D53-44D7-B393-B26F964A7ED4}"/>
              </a:ext>
            </a:extLst>
          </p:cNvPr>
          <p:cNvSpPr txBox="1">
            <a:spLocks/>
          </p:cNvSpPr>
          <p:nvPr/>
        </p:nvSpPr>
        <p:spPr>
          <a:xfrm>
            <a:off x="1115074" y="5839870"/>
            <a:ext cx="7413366" cy="8704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Design another shape that has the same area and perimeter as each of your shapes. </a:t>
            </a:r>
          </a:p>
        </p:txBody>
      </p:sp>
      <p:sp>
        <p:nvSpPr>
          <p:cNvPr id="12" name="TextBox 11">
            <a:extLst>
              <a:ext uri="{FF2B5EF4-FFF2-40B4-BE49-F238E27FC236}">
                <a16:creationId xmlns:a16="http://schemas.microsoft.com/office/drawing/2014/main" id="{C1D8362D-5111-4E57-AF70-0F73E3C85BA8}"/>
              </a:ext>
            </a:extLst>
          </p:cNvPr>
          <p:cNvSpPr txBox="1"/>
          <p:nvPr/>
        </p:nvSpPr>
        <p:spPr>
          <a:xfrm>
            <a:off x="528863" y="1764590"/>
            <a:ext cx="356188" cy="461665"/>
          </a:xfrm>
          <a:prstGeom prst="rect">
            <a:avLst/>
          </a:prstGeom>
          <a:noFill/>
        </p:spPr>
        <p:txBody>
          <a:bodyPr wrap="none" rtlCol="0">
            <a:spAutoFit/>
          </a:bodyPr>
          <a:lstStyle/>
          <a:p>
            <a:pPr>
              <a:buNone/>
            </a:pPr>
            <a:r>
              <a:rPr lang="en-GB" sz="2400" b="1" dirty="0"/>
              <a:t>1</a:t>
            </a:r>
          </a:p>
        </p:txBody>
      </p:sp>
      <p:sp>
        <p:nvSpPr>
          <p:cNvPr id="54" name="TextBox 53">
            <a:extLst>
              <a:ext uri="{FF2B5EF4-FFF2-40B4-BE49-F238E27FC236}">
                <a16:creationId xmlns:a16="http://schemas.microsoft.com/office/drawing/2014/main" id="{9851A4F1-5F93-4255-86DE-4C2D840B225A}"/>
              </a:ext>
            </a:extLst>
          </p:cNvPr>
          <p:cNvSpPr txBox="1"/>
          <p:nvPr/>
        </p:nvSpPr>
        <p:spPr>
          <a:xfrm>
            <a:off x="3565674" y="1728798"/>
            <a:ext cx="356188" cy="461665"/>
          </a:xfrm>
          <a:prstGeom prst="rect">
            <a:avLst/>
          </a:prstGeom>
          <a:noFill/>
        </p:spPr>
        <p:txBody>
          <a:bodyPr wrap="none" rtlCol="0">
            <a:spAutoFit/>
          </a:bodyPr>
          <a:lstStyle/>
          <a:p>
            <a:pPr>
              <a:buNone/>
            </a:pPr>
            <a:r>
              <a:rPr lang="en-GB" sz="2400" b="1" dirty="0"/>
              <a:t>2</a:t>
            </a:r>
          </a:p>
        </p:txBody>
      </p:sp>
      <p:sp>
        <p:nvSpPr>
          <p:cNvPr id="55" name="TextBox 54">
            <a:extLst>
              <a:ext uri="{FF2B5EF4-FFF2-40B4-BE49-F238E27FC236}">
                <a16:creationId xmlns:a16="http://schemas.microsoft.com/office/drawing/2014/main" id="{25E5E374-74DD-48D5-BBAF-85D4B6A3B964}"/>
              </a:ext>
            </a:extLst>
          </p:cNvPr>
          <p:cNvSpPr txBox="1"/>
          <p:nvPr/>
        </p:nvSpPr>
        <p:spPr>
          <a:xfrm>
            <a:off x="6540580" y="1736006"/>
            <a:ext cx="356188" cy="461665"/>
          </a:xfrm>
          <a:prstGeom prst="rect">
            <a:avLst/>
          </a:prstGeom>
          <a:noFill/>
        </p:spPr>
        <p:txBody>
          <a:bodyPr wrap="none" rtlCol="0">
            <a:spAutoFit/>
          </a:bodyPr>
          <a:lstStyle/>
          <a:p>
            <a:pPr>
              <a:buNone/>
            </a:pPr>
            <a:r>
              <a:rPr lang="en-GB" sz="2400" b="1" dirty="0"/>
              <a:t>3</a:t>
            </a:r>
          </a:p>
        </p:txBody>
      </p:sp>
      <p:sp>
        <p:nvSpPr>
          <p:cNvPr id="56" name="TextBox 55">
            <a:extLst>
              <a:ext uri="{FF2B5EF4-FFF2-40B4-BE49-F238E27FC236}">
                <a16:creationId xmlns:a16="http://schemas.microsoft.com/office/drawing/2014/main" id="{5278D840-37D4-4B01-BD28-178ECFE6AAFA}"/>
              </a:ext>
            </a:extLst>
          </p:cNvPr>
          <p:cNvSpPr txBox="1"/>
          <p:nvPr/>
        </p:nvSpPr>
        <p:spPr>
          <a:xfrm>
            <a:off x="9553241" y="1692120"/>
            <a:ext cx="356188" cy="461665"/>
          </a:xfrm>
          <a:prstGeom prst="rect">
            <a:avLst/>
          </a:prstGeom>
          <a:noFill/>
        </p:spPr>
        <p:txBody>
          <a:bodyPr wrap="none" rtlCol="0">
            <a:spAutoFit/>
          </a:bodyPr>
          <a:lstStyle/>
          <a:p>
            <a:pPr>
              <a:buNone/>
            </a:pPr>
            <a:r>
              <a:rPr lang="en-GB" sz="2400" b="1" dirty="0"/>
              <a:t>4</a:t>
            </a:r>
          </a:p>
        </p:txBody>
      </p:sp>
    </p:spTree>
    <p:extLst>
      <p:ext uri="{BB962C8B-B14F-4D97-AF65-F5344CB8AC3E}">
        <p14:creationId xmlns:p14="http://schemas.microsoft.com/office/powerpoint/2010/main" val="68535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build="p"/>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4155859688"/>
              </p:ext>
            </p:extLst>
          </p:nvPr>
        </p:nvGraphicFramePr>
        <p:xfrm>
          <a:off x="267128" y="764704"/>
          <a:ext cx="11766038" cy="5909981"/>
        </p:xfrm>
        <a:graphic>
          <a:graphicData uri="http://schemas.openxmlformats.org/drawingml/2006/table">
            <a:tbl>
              <a:tblPr firstRow="1" bandRow="1">
                <a:tableStyleId>{5940675A-B579-460E-94D1-54222C63F5DA}</a:tableStyleId>
              </a:tblPr>
              <a:tblGrid>
                <a:gridCol w="6307093">
                  <a:extLst>
                    <a:ext uri="{9D8B030D-6E8A-4147-A177-3AD203B41FA5}">
                      <a16:colId xmlns:a16="http://schemas.microsoft.com/office/drawing/2014/main" val="695237181"/>
                    </a:ext>
                  </a:extLst>
                </a:gridCol>
                <a:gridCol w="5458945">
                  <a:extLst>
                    <a:ext uri="{9D8B030D-6E8A-4147-A177-3AD203B41FA5}">
                      <a16:colId xmlns:a16="http://schemas.microsoft.com/office/drawing/2014/main" val="300072507"/>
                    </a:ext>
                  </a:extLst>
                </a:gridCol>
              </a:tblGrid>
              <a:tr h="348659">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271073">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The numbers are straightforward to ensure ease of access to this activity. Provide a printed version (</a:t>
                      </a:r>
                      <a:r>
                        <a:rPr lang="en-GB" sz="1600" i="0" u="none" dirty="0">
                          <a:hlinkClick r:id="rId3" action="ppaction://hlinksldjump"/>
                        </a:rPr>
                        <a:t>slide 56</a:t>
                      </a:r>
                      <a:r>
                        <a:rPr lang="en-GB" sz="1600" i="0" u="none" dirty="0"/>
                        <a:t>) if students would benefit from being able to make notes on the shapes to support their reasoning.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0" u="none" dirty="0"/>
                    </a:p>
                    <a:p>
                      <a:r>
                        <a:rPr lang="en-GB" sz="1600" b="1" i="0" u="none" dirty="0"/>
                        <a:t>Challenge</a:t>
                      </a:r>
                    </a:p>
                    <a:p>
                      <a:r>
                        <a:rPr lang="en-GB" sz="1600" u="none" dirty="0"/>
                        <a:t>Ask students to order the shapes according to area or perimeter, and to create a shape that would fit between each in their order.</a:t>
                      </a:r>
                    </a:p>
                    <a:p>
                      <a:endParaRPr lang="en-GB" sz="1600" u="none" dirty="0"/>
                    </a:p>
                    <a:p>
                      <a:r>
                        <a:rPr lang="en-GB" sz="1600" b="1" i="0"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dirty="0"/>
                        <a:t>The variation of these four shapes has been planned carefully, with the same dimensions throughout to help students more readily notice what is different about the area/perimeter. If students need more support to recognise the similarities, t</a:t>
                      </a:r>
                      <a:r>
                        <a:rPr lang="en-GB" sz="1600" i="0" u="none" dirty="0"/>
                        <a:t>eachers could cut out a piece of white paper that is the same size as the hole (when projected) to model how the ‘hole’ has moved each time.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This activity explores compound shapes, but relates them all back to the same rectangle. Therefore the focus is less upon the calculation, and more upon the reasoning around when area and perimeter will change or be the same.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When considering perimeter, students may assume that the middle two are the same as the same shape has been cut out. Listen carefully to the language that they use to support their reasoning. Colouring each line segment a different colour may help students to identify they lines they want to describe in their explanations.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When calculating area, students often break compound shapes into smaller shapes but this task is designed to lead students towards the idea of ‘cutting out’ the smaller square so subtracting that area from the larger rectangle. How readily students notice and accept this may help teachers plan future content involving compound shapes.</a:t>
                      </a:r>
                    </a:p>
                  </a:txBody>
                  <a:tcPr/>
                </a:tc>
                <a:extLst>
                  <a:ext uri="{0D108BD9-81ED-4DB2-BD59-A6C34878D82A}">
                    <a16:rowId xmlns:a16="http://schemas.microsoft.com/office/drawing/2014/main" val="1616516725"/>
                  </a:ext>
                </a:extLst>
              </a:tr>
              <a:tr h="1063661">
                <a:tc gridSpan="2">
                  <a:txBody>
                    <a:bodyPr/>
                    <a:lstStyle/>
                    <a:p>
                      <a:r>
                        <a:rPr lang="en-GB" sz="1600" b="1" dirty="0"/>
                        <a:t>Additional resources</a:t>
                      </a:r>
                    </a:p>
                    <a:p>
                      <a:pPr marL="285750" indent="-285750">
                        <a:buFont typeface="Arial" panose="020B0604020202020204" pitchFamily="34" charset="0"/>
                        <a:buChar char="•"/>
                      </a:pPr>
                      <a:r>
                        <a:rPr lang="en-GB" sz="1600" b="0" dirty="0"/>
                        <a:t>If students find it hard to accept that the perimeter is constant between shapes 1 and 2, Additional activity </a:t>
                      </a:r>
                      <a:r>
                        <a:rPr lang="en-GB" sz="1600" b="0" dirty="0">
                          <a:hlinkClick r:id="rId4" action="ppaction://hlinksldjump"/>
                        </a:rPr>
                        <a:t>E</a:t>
                      </a:r>
                      <a:r>
                        <a:rPr lang="en-GB" sz="1600" b="0" dirty="0"/>
                        <a:t> makes more explicit how perimeter remains constant when a rectangle is cut to become an ‘L’ shape.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183964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B3D6F4-DC2C-3746-A367-962679935CEF}"/>
              </a:ext>
            </a:extLst>
          </p:cNvPr>
          <p:cNvSpPr>
            <a:spLocks noGrp="1"/>
          </p:cNvSpPr>
          <p:nvPr>
            <p:ph type="body" sz="quarter" idx="11"/>
          </p:nvPr>
        </p:nvSpPr>
        <p:spPr/>
        <p:txBody>
          <a:bodyPr/>
          <a:lstStyle/>
          <a:p>
            <a:r>
              <a:rPr lang="en-US" dirty="0"/>
              <a:t>Checkpoint 14: Dozen or doesn’t?</a:t>
            </a:r>
          </a:p>
        </p:txBody>
      </p:sp>
      <p:pic>
        <p:nvPicPr>
          <p:cNvPr id="5" name="Picture 4">
            <a:extLst>
              <a:ext uri="{FF2B5EF4-FFF2-40B4-BE49-F238E27FC236}">
                <a16:creationId xmlns:a16="http://schemas.microsoft.com/office/drawing/2014/main" id="{C4D90513-41A3-D94F-9A5F-07319E2C0DFA}"/>
              </a:ext>
            </a:extLst>
          </p:cNvPr>
          <p:cNvPicPr>
            <a:picLocks noChangeAspect="1"/>
          </p:cNvPicPr>
          <p:nvPr/>
        </p:nvPicPr>
        <p:blipFill rotWithShape="1">
          <a:blip r:embed="rId3">
            <a:clrChange>
              <a:clrFrom>
                <a:srgbClr val="FFFFFF"/>
              </a:clrFrom>
              <a:clrTo>
                <a:srgbClr val="FFFFFF">
                  <a:alpha val="0"/>
                </a:srgbClr>
              </a:clrTo>
            </a:clrChange>
          </a:blip>
          <a:srcRect r="34771" b="74498"/>
          <a:stretch/>
        </p:blipFill>
        <p:spPr>
          <a:xfrm>
            <a:off x="-80476" y="2315619"/>
            <a:ext cx="5352836" cy="1426297"/>
          </a:xfrm>
          <a:prstGeom prst="rect">
            <a:avLst/>
          </a:prstGeom>
        </p:spPr>
      </p:pic>
      <p:sp>
        <p:nvSpPr>
          <p:cNvPr id="6" name="TextBox 5">
            <a:extLst>
              <a:ext uri="{FF2B5EF4-FFF2-40B4-BE49-F238E27FC236}">
                <a16:creationId xmlns:a16="http://schemas.microsoft.com/office/drawing/2014/main" id="{A1D36F92-C1F3-8D45-820F-E65F87D96EEC}"/>
              </a:ext>
            </a:extLst>
          </p:cNvPr>
          <p:cNvSpPr txBox="1"/>
          <p:nvPr/>
        </p:nvSpPr>
        <p:spPr>
          <a:xfrm>
            <a:off x="153343" y="1085426"/>
            <a:ext cx="11498418" cy="1686616"/>
          </a:xfrm>
          <a:prstGeom prst="rect">
            <a:avLst/>
          </a:prstGeom>
          <a:noFill/>
        </p:spPr>
        <p:txBody>
          <a:bodyPr wrap="square" rtlCol="0">
            <a:spAutoFit/>
          </a:bodyPr>
          <a:lstStyle/>
          <a:p>
            <a:pPr>
              <a:buNone/>
            </a:pPr>
            <a:r>
              <a:rPr lang="en-US" sz="2200" dirty="0"/>
              <a:t>Some of these shapes have an area of 12 cm</a:t>
            </a:r>
            <a:r>
              <a:rPr lang="en-US" sz="2200" baseline="30000" dirty="0"/>
              <a:t>2</a:t>
            </a:r>
            <a:r>
              <a:rPr lang="en-US" sz="2200" dirty="0"/>
              <a:t>. Some have a perimeter of 12 cm.</a:t>
            </a:r>
          </a:p>
          <a:p>
            <a:pPr>
              <a:buNone/>
            </a:pPr>
            <a:r>
              <a:rPr lang="en-US" sz="2200" dirty="0"/>
              <a:t>Some have neither.</a:t>
            </a:r>
          </a:p>
          <a:p>
            <a:pPr>
              <a:buNone/>
            </a:pPr>
            <a:r>
              <a:rPr lang="en-US" sz="2200" dirty="0"/>
              <a:t>Decide which shapes are in which category.</a:t>
            </a:r>
          </a:p>
          <a:p>
            <a:pPr>
              <a:buNone/>
            </a:pPr>
            <a:endParaRPr lang="en-US" sz="2400" dirty="0"/>
          </a:p>
        </p:txBody>
      </p:sp>
      <p:sp>
        <p:nvSpPr>
          <p:cNvPr id="7" name="TextBox 6">
            <a:extLst>
              <a:ext uri="{FF2B5EF4-FFF2-40B4-BE49-F238E27FC236}">
                <a16:creationId xmlns:a16="http://schemas.microsoft.com/office/drawing/2014/main" id="{F27F3DD8-697F-D446-A66B-722816977A6B}"/>
              </a:ext>
            </a:extLst>
          </p:cNvPr>
          <p:cNvSpPr txBox="1"/>
          <p:nvPr/>
        </p:nvSpPr>
        <p:spPr>
          <a:xfrm>
            <a:off x="5765378" y="2672836"/>
            <a:ext cx="1011852" cy="1077218"/>
          </a:xfrm>
          <a:prstGeom prst="rect">
            <a:avLst/>
          </a:prstGeom>
          <a:noFill/>
        </p:spPr>
        <p:txBody>
          <a:bodyPr wrap="square" rtlCol="0">
            <a:spAutoFit/>
          </a:bodyPr>
          <a:lstStyle/>
          <a:p>
            <a:pPr algn="ctr">
              <a:buNone/>
            </a:pPr>
            <a:r>
              <a:rPr lang="en-US" sz="1600" dirty="0"/>
              <a:t>All angles are right angles.</a:t>
            </a:r>
          </a:p>
        </p:txBody>
      </p:sp>
      <p:sp>
        <p:nvSpPr>
          <p:cNvPr id="8" name="Action Button: Help 7">
            <a:hlinkClick r:id="" action="ppaction://noaction" highlightClick="1"/>
            <a:extLst>
              <a:ext uri="{FF2B5EF4-FFF2-40B4-BE49-F238E27FC236}">
                <a16:creationId xmlns:a16="http://schemas.microsoft.com/office/drawing/2014/main" id="{55C881E6-F4D2-49FF-A66C-AB1B48EF6CDF}"/>
              </a:ext>
            </a:extLst>
          </p:cNvPr>
          <p:cNvSpPr/>
          <p:nvPr/>
        </p:nvSpPr>
        <p:spPr>
          <a:xfrm>
            <a:off x="236721" y="5876840"/>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pic>
        <p:nvPicPr>
          <p:cNvPr id="10" name="Picture 9">
            <a:extLst>
              <a:ext uri="{FF2B5EF4-FFF2-40B4-BE49-F238E27FC236}">
                <a16:creationId xmlns:a16="http://schemas.microsoft.com/office/drawing/2014/main" id="{F51C16B5-CF99-497F-9384-7C5B75AFB536}"/>
              </a:ext>
            </a:extLst>
          </p:cNvPr>
          <p:cNvPicPr>
            <a:picLocks noChangeAspect="1"/>
          </p:cNvPicPr>
          <p:nvPr/>
        </p:nvPicPr>
        <p:blipFill rotWithShape="1">
          <a:blip r:embed="rId3">
            <a:clrChange>
              <a:clrFrom>
                <a:srgbClr val="FFFFFF"/>
              </a:clrFrom>
              <a:clrTo>
                <a:srgbClr val="FFFFFF">
                  <a:alpha val="0"/>
                </a:srgbClr>
              </a:clrTo>
            </a:clrChange>
          </a:blip>
          <a:srcRect l="2469" t="26025" r="76748" b="43114"/>
          <a:stretch/>
        </p:blipFill>
        <p:spPr>
          <a:xfrm>
            <a:off x="236721" y="3686947"/>
            <a:ext cx="1705510" cy="1726058"/>
          </a:xfrm>
          <a:prstGeom prst="rect">
            <a:avLst/>
          </a:prstGeom>
        </p:spPr>
      </p:pic>
      <p:pic>
        <p:nvPicPr>
          <p:cNvPr id="11" name="Picture 10">
            <a:extLst>
              <a:ext uri="{FF2B5EF4-FFF2-40B4-BE49-F238E27FC236}">
                <a16:creationId xmlns:a16="http://schemas.microsoft.com/office/drawing/2014/main" id="{7AF23AD9-6A57-4788-9003-EFC4C673231A}"/>
              </a:ext>
            </a:extLst>
          </p:cNvPr>
          <p:cNvPicPr>
            <a:picLocks noChangeAspect="1"/>
          </p:cNvPicPr>
          <p:nvPr/>
        </p:nvPicPr>
        <p:blipFill rotWithShape="1">
          <a:blip r:embed="rId3">
            <a:clrChange>
              <a:clrFrom>
                <a:srgbClr val="FFFFFF"/>
              </a:clrFrom>
              <a:clrTo>
                <a:srgbClr val="FFFFFF">
                  <a:alpha val="0"/>
                </a:srgbClr>
              </a:clrTo>
            </a:clrChange>
          </a:blip>
          <a:srcRect t="58724" r="75370" b="15774"/>
          <a:stretch/>
        </p:blipFill>
        <p:spPr>
          <a:xfrm>
            <a:off x="2346986" y="4126924"/>
            <a:ext cx="2021205" cy="1426297"/>
          </a:xfrm>
          <a:prstGeom prst="rect">
            <a:avLst/>
          </a:prstGeom>
        </p:spPr>
      </p:pic>
      <p:pic>
        <p:nvPicPr>
          <p:cNvPr id="13" name="Picture 12">
            <a:extLst>
              <a:ext uri="{FF2B5EF4-FFF2-40B4-BE49-F238E27FC236}">
                <a16:creationId xmlns:a16="http://schemas.microsoft.com/office/drawing/2014/main" id="{89172639-6AC5-49E1-9A30-36B543E61A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06440" y="4020961"/>
            <a:ext cx="2280102" cy="1621677"/>
          </a:xfrm>
          <a:prstGeom prst="rect">
            <a:avLst/>
          </a:prstGeom>
        </p:spPr>
      </p:pic>
      <p:pic>
        <p:nvPicPr>
          <p:cNvPr id="14" name="Picture 13">
            <a:extLst>
              <a:ext uri="{FF2B5EF4-FFF2-40B4-BE49-F238E27FC236}">
                <a16:creationId xmlns:a16="http://schemas.microsoft.com/office/drawing/2014/main" id="{BAAF3F6D-CC5A-4A10-9874-3663A3C2568F}"/>
              </a:ext>
            </a:extLst>
          </p:cNvPr>
          <p:cNvPicPr>
            <a:picLocks noChangeAspect="1"/>
          </p:cNvPicPr>
          <p:nvPr/>
        </p:nvPicPr>
        <p:blipFill rotWithShape="1">
          <a:blip r:embed="rId5">
            <a:clrChange>
              <a:clrFrom>
                <a:srgbClr val="FFFFFF"/>
              </a:clrFrom>
              <a:clrTo>
                <a:srgbClr val="FFFFFF">
                  <a:alpha val="0"/>
                </a:srgbClr>
              </a:clrTo>
            </a:clrChange>
          </a:blip>
          <a:srcRect l="25673" t="59823" r="48305"/>
          <a:stretch/>
        </p:blipFill>
        <p:spPr>
          <a:xfrm>
            <a:off x="7543892" y="2140592"/>
            <a:ext cx="2021205" cy="2025847"/>
          </a:xfrm>
          <a:prstGeom prst="rect">
            <a:avLst/>
          </a:prstGeom>
        </p:spPr>
      </p:pic>
      <p:pic>
        <p:nvPicPr>
          <p:cNvPr id="15" name="Picture 14">
            <a:extLst>
              <a:ext uri="{FF2B5EF4-FFF2-40B4-BE49-F238E27FC236}">
                <a16:creationId xmlns:a16="http://schemas.microsoft.com/office/drawing/2014/main" id="{CAFACB8F-A0EF-4A91-BAF1-691BA0AC7CA2}"/>
              </a:ext>
            </a:extLst>
          </p:cNvPr>
          <p:cNvPicPr>
            <a:picLocks noChangeAspect="1"/>
          </p:cNvPicPr>
          <p:nvPr/>
        </p:nvPicPr>
        <p:blipFill rotWithShape="1">
          <a:blip r:embed="rId5">
            <a:clrChange>
              <a:clrFrom>
                <a:srgbClr val="FFFFFF"/>
              </a:clrFrom>
              <a:clrTo>
                <a:srgbClr val="FFFFFF">
                  <a:alpha val="0"/>
                </a:srgbClr>
              </a:clrTo>
            </a:clrChange>
          </a:blip>
          <a:srcRect l="49710" t="25591" r="28597" b="59822"/>
          <a:stretch/>
        </p:blipFill>
        <p:spPr>
          <a:xfrm>
            <a:off x="7593034" y="4549976"/>
            <a:ext cx="1684962" cy="735489"/>
          </a:xfrm>
          <a:prstGeom prst="rect">
            <a:avLst/>
          </a:prstGeom>
        </p:spPr>
      </p:pic>
      <p:pic>
        <p:nvPicPr>
          <p:cNvPr id="16" name="Picture 15">
            <a:extLst>
              <a:ext uri="{FF2B5EF4-FFF2-40B4-BE49-F238E27FC236}">
                <a16:creationId xmlns:a16="http://schemas.microsoft.com/office/drawing/2014/main" id="{27BEE47C-57C7-4199-8B74-2E0A466A371D}"/>
              </a:ext>
            </a:extLst>
          </p:cNvPr>
          <p:cNvPicPr>
            <a:picLocks noChangeAspect="1"/>
          </p:cNvPicPr>
          <p:nvPr/>
        </p:nvPicPr>
        <p:blipFill rotWithShape="1">
          <a:blip r:embed="rId5">
            <a:clrChange>
              <a:clrFrom>
                <a:srgbClr val="FFFFFF"/>
              </a:clrFrom>
              <a:clrTo>
                <a:srgbClr val="FFFFFF">
                  <a:alpha val="0"/>
                </a:srgbClr>
              </a:clrTo>
            </a:clrChange>
          </a:blip>
          <a:srcRect l="57936" t="42874" r="16040" b="16949"/>
          <a:stretch/>
        </p:blipFill>
        <p:spPr>
          <a:xfrm>
            <a:off x="10017258" y="2018611"/>
            <a:ext cx="2021399" cy="2025847"/>
          </a:xfrm>
          <a:prstGeom prst="rect">
            <a:avLst/>
          </a:prstGeom>
        </p:spPr>
      </p:pic>
      <p:pic>
        <p:nvPicPr>
          <p:cNvPr id="17" name="Picture 16">
            <a:extLst>
              <a:ext uri="{FF2B5EF4-FFF2-40B4-BE49-F238E27FC236}">
                <a16:creationId xmlns:a16="http://schemas.microsoft.com/office/drawing/2014/main" id="{0C88586B-891F-4D7B-B360-E08CC8052C45}"/>
              </a:ext>
            </a:extLst>
          </p:cNvPr>
          <p:cNvPicPr>
            <a:picLocks noChangeAspect="1"/>
          </p:cNvPicPr>
          <p:nvPr/>
        </p:nvPicPr>
        <p:blipFill rotWithShape="1">
          <a:blip r:embed="rId5">
            <a:clrChange>
              <a:clrFrom>
                <a:srgbClr val="FFFFFF"/>
              </a:clrFrom>
              <a:clrTo>
                <a:srgbClr val="FFFFFF">
                  <a:alpha val="0"/>
                </a:srgbClr>
              </a:clrTo>
            </a:clrChange>
          </a:blip>
          <a:srcRect l="81588" t="24347" b="51624"/>
          <a:stretch/>
        </p:blipFill>
        <p:spPr>
          <a:xfrm>
            <a:off x="10312905" y="4301730"/>
            <a:ext cx="1430103" cy="1211632"/>
          </a:xfrm>
          <a:prstGeom prst="rect">
            <a:avLst/>
          </a:prstGeom>
        </p:spPr>
      </p:pic>
      <p:sp>
        <p:nvSpPr>
          <p:cNvPr id="18" name="TextBox 17">
            <a:extLst>
              <a:ext uri="{FF2B5EF4-FFF2-40B4-BE49-F238E27FC236}">
                <a16:creationId xmlns:a16="http://schemas.microsoft.com/office/drawing/2014/main" id="{08288C0E-8298-4AB6-B1BB-C37974A38204}"/>
              </a:ext>
            </a:extLst>
          </p:cNvPr>
          <p:cNvSpPr txBox="1"/>
          <p:nvPr/>
        </p:nvSpPr>
        <p:spPr>
          <a:xfrm>
            <a:off x="984482" y="5844120"/>
            <a:ext cx="6629401" cy="769441"/>
          </a:xfrm>
          <a:prstGeom prst="rect">
            <a:avLst/>
          </a:prstGeom>
          <a:noFill/>
        </p:spPr>
        <p:txBody>
          <a:bodyPr wrap="square" rtlCol="0">
            <a:spAutoFit/>
          </a:bodyPr>
          <a:lstStyle/>
          <a:p>
            <a:pPr>
              <a:buNone/>
            </a:pPr>
            <a:r>
              <a:rPr lang="en-US" sz="2200" dirty="0"/>
              <a:t>Design your own shapes with an area of 12 cm</a:t>
            </a:r>
            <a:r>
              <a:rPr lang="en-US" sz="2200" baseline="30000" dirty="0"/>
              <a:t>2 </a:t>
            </a:r>
            <a:r>
              <a:rPr lang="en-US" sz="2200" dirty="0"/>
              <a:t>or perimeter of 12 cm.</a:t>
            </a:r>
          </a:p>
        </p:txBody>
      </p:sp>
      <p:sp>
        <p:nvSpPr>
          <p:cNvPr id="2" name="TextBox 1">
            <a:extLst>
              <a:ext uri="{FF2B5EF4-FFF2-40B4-BE49-F238E27FC236}">
                <a16:creationId xmlns:a16="http://schemas.microsoft.com/office/drawing/2014/main" id="{6DAA6D0E-01DA-46B2-BBE6-F0A17B493D99}"/>
              </a:ext>
            </a:extLst>
          </p:cNvPr>
          <p:cNvSpPr txBox="1"/>
          <p:nvPr/>
        </p:nvSpPr>
        <p:spPr>
          <a:xfrm>
            <a:off x="2431978" y="2889615"/>
            <a:ext cx="389850" cy="461665"/>
          </a:xfrm>
          <a:prstGeom prst="rect">
            <a:avLst/>
          </a:prstGeom>
          <a:noFill/>
        </p:spPr>
        <p:txBody>
          <a:bodyPr wrap="none" rtlCol="0">
            <a:spAutoFit/>
          </a:bodyPr>
          <a:lstStyle/>
          <a:p>
            <a:pPr>
              <a:buNone/>
            </a:pPr>
            <a:r>
              <a:rPr lang="en-GB" sz="2400" dirty="0"/>
              <a:t>A</a:t>
            </a:r>
          </a:p>
        </p:txBody>
      </p:sp>
      <p:sp>
        <p:nvSpPr>
          <p:cNvPr id="19" name="TextBox 18">
            <a:extLst>
              <a:ext uri="{FF2B5EF4-FFF2-40B4-BE49-F238E27FC236}">
                <a16:creationId xmlns:a16="http://schemas.microsoft.com/office/drawing/2014/main" id="{7A47E29A-E894-4D76-B43B-412CE218E3B4}"/>
              </a:ext>
            </a:extLst>
          </p:cNvPr>
          <p:cNvSpPr txBox="1"/>
          <p:nvPr/>
        </p:nvSpPr>
        <p:spPr>
          <a:xfrm>
            <a:off x="984482" y="4378915"/>
            <a:ext cx="389850" cy="461665"/>
          </a:xfrm>
          <a:prstGeom prst="rect">
            <a:avLst/>
          </a:prstGeom>
          <a:noFill/>
        </p:spPr>
        <p:txBody>
          <a:bodyPr wrap="none" rtlCol="0">
            <a:spAutoFit/>
          </a:bodyPr>
          <a:lstStyle/>
          <a:p>
            <a:pPr>
              <a:buNone/>
            </a:pPr>
            <a:r>
              <a:rPr lang="en-GB" sz="2400" dirty="0"/>
              <a:t>B</a:t>
            </a:r>
          </a:p>
        </p:txBody>
      </p:sp>
      <p:sp>
        <p:nvSpPr>
          <p:cNvPr id="20" name="TextBox 19">
            <a:extLst>
              <a:ext uri="{FF2B5EF4-FFF2-40B4-BE49-F238E27FC236}">
                <a16:creationId xmlns:a16="http://schemas.microsoft.com/office/drawing/2014/main" id="{A6AE768D-F2BF-4352-98F7-0543E0142CF6}"/>
              </a:ext>
            </a:extLst>
          </p:cNvPr>
          <p:cNvSpPr txBox="1"/>
          <p:nvPr/>
        </p:nvSpPr>
        <p:spPr>
          <a:xfrm>
            <a:off x="3270308" y="4823800"/>
            <a:ext cx="407484" cy="461665"/>
          </a:xfrm>
          <a:prstGeom prst="rect">
            <a:avLst/>
          </a:prstGeom>
          <a:noFill/>
        </p:spPr>
        <p:txBody>
          <a:bodyPr wrap="none" rtlCol="0">
            <a:spAutoFit/>
          </a:bodyPr>
          <a:lstStyle/>
          <a:p>
            <a:pPr>
              <a:buNone/>
            </a:pPr>
            <a:r>
              <a:rPr lang="en-GB" sz="2400" dirty="0"/>
              <a:t>C</a:t>
            </a:r>
          </a:p>
        </p:txBody>
      </p:sp>
      <p:sp>
        <p:nvSpPr>
          <p:cNvPr id="21" name="TextBox 20">
            <a:extLst>
              <a:ext uri="{FF2B5EF4-FFF2-40B4-BE49-F238E27FC236}">
                <a16:creationId xmlns:a16="http://schemas.microsoft.com/office/drawing/2014/main" id="{BB4EE895-B9E4-4343-BEA1-59710473B9A9}"/>
              </a:ext>
            </a:extLst>
          </p:cNvPr>
          <p:cNvSpPr txBox="1"/>
          <p:nvPr/>
        </p:nvSpPr>
        <p:spPr>
          <a:xfrm>
            <a:off x="5740260" y="4676713"/>
            <a:ext cx="407484" cy="461665"/>
          </a:xfrm>
          <a:prstGeom prst="rect">
            <a:avLst/>
          </a:prstGeom>
          <a:noFill/>
        </p:spPr>
        <p:txBody>
          <a:bodyPr wrap="none" rtlCol="0">
            <a:spAutoFit/>
          </a:bodyPr>
          <a:lstStyle/>
          <a:p>
            <a:pPr>
              <a:buNone/>
            </a:pPr>
            <a:r>
              <a:rPr lang="en-GB" sz="2400" dirty="0"/>
              <a:t>D</a:t>
            </a:r>
          </a:p>
        </p:txBody>
      </p:sp>
      <p:sp>
        <p:nvSpPr>
          <p:cNvPr id="22" name="TextBox 21">
            <a:extLst>
              <a:ext uri="{FF2B5EF4-FFF2-40B4-BE49-F238E27FC236}">
                <a16:creationId xmlns:a16="http://schemas.microsoft.com/office/drawing/2014/main" id="{3BF3173B-A582-4140-A034-968E9333F604}"/>
              </a:ext>
            </a:extLst>
          </p:cNvPr>
          <p:cNvSpPr txBox="1"/>
          <p:nvPr/>
        </p:nvSpPr>
        <p:spPr>
          <a:xfrm>
            <a:off x="8240590" y="2599996"/>
            <a:ext cx="389850" cy="461665"/>
          </a:xfrm>
          <a:prstGeom prst="rect">
            <a:avLst/>
          </a:prstGeom>
          <a:noFill/>
        </p:spPr>
        <p:txBody>
          <a:bodyPr wrap="none" rtlCol="0">
            <a:spAutoFit/>
          </a:bodyPr>
          <a:lstStyle/>
          <a:p>
            <a:pPr>
              <a:buNone/>
            </a:pPr>
            <a:r>
              <a:rPr lang="en-GB" sz="2400" dirty="0"/>
              <a:t>E</a:t>
            </a:r>
          </a:p>
        </p:txBody>
      </p:sp>
      <p:sp>
        <p:nvSpPr>
          <p:cNvPr id="23" name="TextBox 22">
            <a:extLst>
              <a:ext uri="{FF2B5EF4-FFF2-40B4-BE49-F238E27FC236}">
                <a16:creationId xmlns:a16="http://schemas.microsoft.com/office/drawing/2014/main" id="{CF464F65-D5F3-41AA-BBAC-9F6D11835429}"/>
              </a:ext>
            </a:extLst>
          </p:cNvPr>
          <p:cNvSpPr txBox="1"/>
          <p:nvPr/>
        </p:nvSpPr>
        <p:spPr>
          <a:xfrm>
            <a:off x="8336123" y="4724771"/>
            <a:ext cx="372218" cy="461665"/>
          </a:xfrm>
          <a:prstGeom prst="rect">
            <a:avLst/>
          </a:prstGeom>
          <a:noFill/>
        </p:spPr>
        <p:txBody>
          <a:bodyPr wrap="none" rtlCol="0">
            <a:spAutoFit/>
          </a:bodyPr>
          <a:lstStyle/>
          <a:p>
            <a:pPr>
              <a:buNone/>
            </a:pPr>
            <a:r>
              <a:rPr lang="en-GB" sz="2400" dirty="0"/>
              <a:t>F</a:t>
            </a:r>
          </a:p>
        </p:txBody>
      </p:sp>
      <p:sp>
        <p:nvSpPr>
          <p:cNvPr id="24" name="TextBox 23">
            <a:extLst>
              <a:ext uri="{FF2B5EF4-FFF2-40B4-BE49-F238E27FC236}">
                <a16:creationId xmlns:a16="http://schemas.microsoft.com/office/drawing/2014/main" id="{384F2F47-FE6B-4140-A0D5-EB8A09E71342}"/>
              </a:ext>
            </a:extLst>
          </p:cNvPr>
          <p:cNvSpPr txBox="1"/>
          <p:nvPr/>
        </p:nvSpPr>
        <p:spPr>
          <a:xfrm>
            <a:off x="10714265" y="2360018"/>
            <a:ext cx="423514" cy="461665"/>
          </a:xfrm>
          <a:prstGeom prst="rect">
            <a:avLst/>
          </a:prstGeom>
          <a:noFill/>
        </p:spPr>
        <p:txBody>
          <a:bodyPr wrap="none" rtlCol="0">
            <a:spAutoFit/>
          </a:bodyPr>
          <a:lstStyle/>
          <a:p>
            <a:pPr>
              <a:buNone/>
            </a:pPr>
            <a:r>
              <a:rPr lang="en-GB" sz="2400" dirty="0"/>
              <a:t>G</a:t>
            </a:r>
          </a:p>
        </p:txBody>
      </p:sp>
      <p:sp>
        <p:nvSpPr>
          <p:cNvPr id="25" name="TextBox 24">
            <a:extLst>
              <a:ext uri="{FF2B5EF4-FFF2-40B4-BE49-F238E27FC236}">
                <a16:creationId xmlns:a16="http://schemas.microsoft.com/office/drawing/2014/main" id="{C3C8FDC1-833B-4F0B-8F7F-8C408A83E0E7}"/>
              </a:ext>
            </a:extLst>
          </p:cNvPr>
          <p:cNvSpPr txBox="1"/>
          <p:nvPr/>
        </p:nvSpPr>
        <p:spPr>
          <a:xfrm>
            <a:off x="11138385" y="4930472"/>
            <a:ext cx="407484" cy="461665"/>
          </a:xfrm>
          <a:prstGeom prst="rect">
            <a:avLst/>
          </a:prstGeom>
          <a:noFill/>
        </p:spPr>
        <p:txBody>
          <a:bodyPr wrap="none" rtlCol="0">
            <a:spAutoFit/>
          </a:bodyPr>
          <a:lstStyle/>
          <a:p>
            <a:pPr>
              <a:buNone/>
            </a:pPr>
            <a:r>
              <a:rPr lang="en-GB" sz="2400" dirty="0"/>
              <a:t>H</a:t>
            </a:r>
          </a:p>
        </p:txBody>
      </p:sp>
    </p:spTree>
    <p:extLst>
      <p:ext uri="{BB962C8B-B14F-4D97-AF65-F5344CB8AC3E}">
        <p14:creationId xmlns:p14="http://schemas.microsoft.com/office/powerpoint/2010/main" val="273480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028230276"/>
              </p:ext>
            </p:extLst>
          </p:nvPr>
        </p:nvGraphicFramePr>
        <p:xfrm>
          <a:off x="212981" y="764704"/>
          <a:ext cx="11766038" cy="5954160"/>
        </p:xfrm>
        <a:graphic>
          <a:graphicData uri="http://schemas.openxmlformats.org/drawingml/2006/table">
            <a:tbl>
              <a:tblPr firstRow="1" bandRow="1">
                <a:tableStyleId>{5940675A-B579-460E-94D1-54222C63F5DA}</a:tableStyleId>
              </a:tblPr>
              <a:tblGrid>
                <a:gridCol w="7606311">
                  <a:extLst>
                    <a:ext uri="{9D8B030D-6E8A-4147-A177-3AD203B41FA5}">
                      <a16:colId xmlns:a16="http://schemas.microsoft.com/office/drawing/2014/main" val="695237181"/>
                    </a:ext>
                  </a:extLst>
                </a:gridCol>
                <a:gridCol w="4159727">
                  <a:extLst>
                    <a:ext uri="{9D8B030D-6E8A-4147-A177-3AD203B41FA5}">
                      <a16:colId xmlns:a16="http://schemas.microsoft.com/office/drawing/2014/main" val="300072507"/>
                    </a:ext>
                  </a:extLst>
                </a:gridCol>
              </a:tblGrid>
              <a:tr h="365304">
                <a:tc>
                  <a:txBody>
                    <a:bodyPr/>
                    <a:lstStyle/>
                    <a:p>
                      <a:r>
                        <a:rPr lang="en-GB" sz="1800" b="1" dirty="0">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718510">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Keep shapes E–H on the slide hidden to reduce the complexity for students, or reveal the remaining four one at a time and treat each as a discussion point. For example, ask, ‘</a:t>
                      </a:r>
                      <a:r>
                        <a:rPr lang="en-GB" sz="1600" i="1" u="none" dirty="0"/>
                        <a:t>Why might someone think that the area/perimeter of this one is 12?</a:t>
                      </a:r>
                      <a:r>
                        <a:rPr lang="en-GB" sz="1600" i="0" u="none" dirty="0"/>
                        <a:t>’ A printable version is on </a:t>
                      </a:r>
                      <a:r>
                        <a:rPr lang="en-GB" sz="1600" i="0" u="none" dirty="0">
                          <a:hlinkClick r:id="rId3" action="ppaction://hlinksldjump"/>
                        </a:rPr>
                        <a:t>slide 57</a:t>
                      </a:r>
                      <a:r>
                        <a:rPr lang="en-GB" sz="1600" i="0" u="non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0" u="none" dirty="0"/>
                    </a:p>
                    <a:p>
                      <a:r>
                        <a:rPr lang="en-GB" sz="1600" b="1" i="0" u="none" dirty="0"/>
                        <a:t>Challenge</a:t>
                      </a:r>
                    </a:p>
                    <a:p>
                      <a:r>
                        <a:rPr lang="en-GB" sz="1600" u="none" dirty="0"/>
                        <a:t>The task includes several shapes where </a:t>
                      </a:r>
                      <a:r>
                        <a:rPr lang="en-GB" sz="1600" i="0" u="none" dirty="0"/>
                        <a:t>either</a:t>
                      </a:r>
                      <a:r>
                        <a:rPr lang="en-GB" sz="1600" u="none" dirty="0"/>
                        <a:t> the area or the perimeter has a numerical value of 12. Challenge students to find the dimensions of a shape where </a:t>
                      </a:r>
                      <a:r>
                        <a:rPr lang="en-GB" sz="1600" i="0" u="none" dirty="0"/>
                        <a:t>both</a:t>
                      </a:r>
                      <a:r>
                        <a:rPr lang="en-GB" sz="1600" i="1" u="none" dirty="0"/>
                        <a:t> </a:t>
                      </a:r>
                      <a:r>
                        <a:rPr lang="en-GB" sz="1600" i="0" u="none" dirty="0"/>
                        <a:t>of these properties have the same numerical value. How close can they get to 12? It is not possible for a simple rectangle to have a perimeter and area equal to 12 units – can students identify this and explain why?</a:t>
                      </a:r>
                    </a:p>
                    <a:p>
                      <a:endParaRPr lang="en-GB" sz="1600" i="0" u="none" dirty="0"/>
                    </a:p>
                    <a:p>
                      <a:r>
                        <a:rPr lang="en-GB" sz="1600" b="1" i="0"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u="none" dirty="0"/>
                        <a:t>The shapes are presented on a blank slide, but </a:t>
                      </a:r>
                      <a:r>
                        <a:rPr lang="en-GB" sz="1600" i="0" u="none" dirty="0"/>
                        <a:t>offering squared paper for students to reconstruct some of the more challenging shapes may support them in conceptualising the area of each shape. A printable version of this slide is also available; students may find this helpful to annotate or highlight to identify key elements and equal lengths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The task is designed so that students are working simultaneously with both area and perimeter, and so will reveal any mistakes around the two concepts. </a:t>
                      </a:r>
                      <a:r>
                        <a:rPr lang="en-GB" sz="1600" dirty="0">
                          <a:cs typeface="Calibri"/>
                        </a:rPr>
                        <a:t>It also gives an opportunity to discuss units: do students understand that the area and perimeter of a shape might have the same numerical value, but that these numbers represent measures of different physical characteristics?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The shapes have been chosen to elicit potential misconceptions. For example, adding just the labelled sides for A or G gives an answer of 12 cm, but this is not the whole perimeter. Shape G does in fact have an area of 12 and so students may be misled into stating ‘both’.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dirty="0"/>
                    </a:p>
                  </a:txBody>
                  <a:tcPr/>
                </a:tc>
                <a:extLst>
                  <a:ext uri="{0D108BD9-81ED-4DB2-BD59-A6C34878D82A}">
                    <a16:rowId xmlns:a16="http://schemas.microsoft.com/office/drawing/2014/main" val="1616516725"/>
                  </a:ext>
                </a:extLst>
              </a:tr>
              <a:tr h="864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4" action="ppaction://hlinksldjump"/>
                        </a:rPr>
                        <a:t>D</a:t>
                      </a:r>
                      <a:r>
                        <a:rPr lang="en-GB" sz="1600" b="0" dirty="0"/>
                        <a:t> provides a context for students to reason about perimeters in rectangles, while Additional activity </a:t>
                      </a:r>
                      <a:r>
                        <a:rPr lang="en-GB" sz="1600" b="0" dirty="0">
                          <a:hlinkClick r:id="rId5" action="ppaction://hlinksldjump"/>
                        </a:rPr>
                        <a:t>E</a:t>
                      </a:r>
                      <a:r>
                        <a:rPr lang="en-GB" sz="1600" b="0" dirty="0"/>
                        <a:t> allows them to think about area and perimeter of rectilinear shapes.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26291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idx="4294967295"/>
          </p:nvPr>
        </p:nvSpPr>
        <p:spPr>
          <a:xfrm>
            <a:off x="516506" y="218626"/>
            <a:ext cx="10972800" cy="982662"/>
          </a:xfrm>
        </p:spPr>
        <p:txBody>
          <a:bodyPr>
            <a:normAutofit/>
          </a:bodyPr>
          <a:lstStyle/>
          <a:p>
            <a:r>
              <a:rPr lang="en-GB" sz="2800" dirty="0"/>
              <a:t>Checkpoints 7–14  </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1667756658"/>
              </p:ext>
            </p:extLst>
          </p:nvPr>
        </p:nvGraphicFramePr>
        <p:xfrm>
          <a:off x="650381" y="1444356"/>
          <a:ext cx="10403442" cy="3344408"/>
        </p:xfrm>
        <a:graphic>
          <a:graphicData uri="http://schemas.openxmlformats.org/drawingml/2006/table">
            <a:tbl>
              <a:tblPr firstRow="1" bandRow="1">
                <a:tableStyleId>{5940675A-B579-460E-94D1-54222C63F5DA}</a:tableStyleId>
              </a:tblPr>
              <a:tblGrid>
                <a:gridCol w="4081780">
                  <a:extLst>
                    <a:ext uri="{9D8B030D-6E8A-4147-A177-3AD203B41FA5}">
                      <a16:colId xmlns:a16="http://schemas.microsoft.com/office/drawing/2014/main" val="2259483677"/>
                    </a:ext>
                  </a:extLst>
                </a:gridCol>
                <a:gridCol w="5222067">
                  <a:extLst>
                    <a:ext uri="{9D8B030D-6E8A-4147-A177-3AD203B41FA5}">
                      <a16:colId xmlns:a16="http://schemas.microsoft.com/office/drawing/2014/main" val="4162930053"/>
                    </a:ext>
                  </a:extLst>
                </a:gridCol>
                <a:gridCol w="1099595">
                  <a:extLst>
                    <a:ext uri="{9D8B030D-6E8A-4147-A177-3AD203B41FA5}">
                      <a16:colId xmlns:a16="http://schemas.microsoft.com/office/drawing/2014/main" val="3250428731"/>
                    </a:ext>
                  </a:extLst>
                </a:gridCol>
              </a:tblGrid>
              <a:tr h="0">
                <a:tc>
                  <a:txBody>
                    <a:bodyPr/>
                    <a:lstStyle/>
                    <a:p>
                      <a:r>
                        <a:rPr lang="en-GB" b="1">
                          <a:solidFill>
                            <a:schemeClr val="bg1"/>
                          </a:solidFill>
                        </a:rPr>
                        <a:t>Checkpoint</a:t>
                      </a:r>
                    </a:p>
                  </a:txBody>
                  <a:tcPr>
                    <a:solidFill>
                      <a:schemeClr val="accent2"/>
                    </a:solidFill>
                  </a:tcPr>
                </a:tc>
                <a:tc>
                  <a:txBody>
                    <a:bodyPr/>
                    <a:lstStyle/>
                    <a:p>
                      <a:r>
                        <a:rPr lang="en-GB" b="1">
                          <a:solidFill>
                            <a:schemeClr val="bg1"/>
                          </a:solidFill>
                        </a:rPr>
                        <a:t>Underpins </a:t>
                      </a:r>
                    </a:p>
                  </a:txBody>
                  <a:tcPr>
                    <a:solidFill>
                      <a:schemeClr val="accent2"/>
                    </a:solidFill>
                  </a:tcPr>
                </a:tc>
                <a:tc>
                  <a:txBody>
                    <a:bodyPr/>
                    <a:lstStyle/>
                    <a:p>
                      <a:r>
                        <a:rPr lang="en-GB" b="1">
                          <a:solidFill>
                            <a:schemeClr val="bg1"/>
                          </a:solidFill>
                        </a:rPr>
                        <a:t>Code</a:t>
                      </a:r>
                      <a:endParaRPr lang="en-GB" b="0">
                        <a:solidFill>
                          <a:schemeClr val="bg1"/>
                        </a:solidFill>
                      </a:endParaRPr>
                    </a:p>
                  </a:txBody>
                  <a:tcPr>
                    <a:solidFill>
                      <a:schemeClr val="accent2"/>
                    </a:solidFill>
                  </a:tcPr>
                </a:tc>
                <a:extLst>
                  <a:ext uri="{0D108BD9-81ED-4DB2-BD59-A6C34878D82A}">
                    <a16:rowId xmlns:a16="http://schemas.microsoft.com/office/drawing/2014/main" val="979699445"/>
                  </a:ext>
                </a:extLst>
              </a:tr>
              <a:tr h="372331">
                <a:tc>
                  <a:txBody>
                    <a:bodyPr/>
                    <a:lstStyle/>
                    <a:p>
                      <a:r>
                        <a:rPr lang="en-GB" u="none" dirty="0">
                          <a:solidFill>
                            <a:srgbClr val="585858"/>
                          </a:solidFill>
                          <a:hlinkClick r:id="rId3" action="ppaction://hlinksldjump"/>
                        </a:rPr>
                        <a:t>7: Shapes on a grid</a:t>
                      </a:r>
                      <a:endParaRPr lang="en-GB" u="none" dirty="0">
                        <a:solidFill>
                          <a:srgbClr val="585858"/>
                        </a:solidFill>
                      </a:endParaRPr>
                    </a:p>
                  </a:txBody>
                  <a:tcPr anchor="ctr"/>
                </a:tc>
                <a:tc rowSpan="8">
                  <a:txBody>
                    <a:bodyPr/>
                    <a:lstStyle/>
                    <a:p>
                      <a:pPr>
                        <a:lnSpc>
                          <a:spcPct val="107000"/>
                        </a:lnSpc>
                        <a:spcAft>
                          <a:spcPts val="800"/>
                        </a:spcAft>
                      </a:pPr>
                      <a:r>
                        <a:rPr lang="en-GB" sz="1800" dirty="0">
                          <a:effectLst/>
                          <a:latin typeface="+mj-lt"/>
                          <a:cs typeface="Times New Roman" panose="02020603050405020304" pitchFamily="18" charset="0"/>
                        </a:rPr>
                        <a:t>Calculating perimeter and area</a:t>
                      </a:r>
                    </a:p>
                  </a:txBody>
                  <a:tcPr anchor="ctr"/>
                </a:tc>
                <a:tc rowSpan="8">
                  <a:txBody>
                    <a:bodyPr/>
                    <a:lstStyle/>
                    <a:p>
                      <a:r>
                        <a:rPr lang="en-GB" dirty="0"/>
                        <a:t>6.2.1  6.2.2</a:t>
                      </a:r>
                    </a:p>
                  </a:txBody>
                  <a:tcPr anchor="ctr"/>
                </a:tc>
                <a:extLst>
                  <a:ext uri="{0D108BD9-81ED-4DB2-BD59-A6C34878D82A}">
                    <a16:rowId xmlns:a16="http://schemas.microsoft.com/office/drawing/2014/main" val="1209749094"/>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4" action="ppaction://hlinksldjump"/>
                        </a:rPr>
                        <a:t>8: Building plots</a:t>
                      </a:r>
                      <a:endParaRPr lang="en-GB" u="none" dirty="0">
                        <a:solidFill>
                          <a:srgbClr val="585858"/>
                        </a:solidFill>
                      </a:endParaRPr>
                    </a:p>
                  </a:txBody>
                  <a:tcPr anchor="ctr"/>
                </a:tc>
                <a:tc vMerge="1">
                  <a:txBody>
                    <a:bodyPr/>
                    <a:lstStyle/>
                    <a:p>
                      <a:pPr>
                        <a:lnSpc>
                          <a:spcPct val="107000"/>
                        </a:lnSpc>
                        <a:spcAft>
                          <a:spcPts val="800"/>
                        </a:spcAft>
                      </a:pPr>
                      <a:r>
                        <a:rPr lang="en-GB" sz="1800">
                          <a:effectLst/>
                          <a:latin typeface="+mj-lt"/>
                          <a:ea typeface="Calibri" panose="020F0502020204030204" pitchFamily="34" charset="0"/>
                          <a:cs typeface="Times New Roman" panose="02020603050405020304" pitchFamily="18" charset="0"/>
                        </a:rPr>
                        <a:t>Identify and explain whether a number is or is not a multiple of a given integer</a:t>
                      </a:r>
                    </a:p>
                  </a:txBody>
                  <a:tcPr/>
                </a:tc>
                <a:tc vMerge="1">
                  <a:txBody>
                    <a:bodyPr/>
                    <a:lstStyle/>
                    <a:p>
                      <a:endParaRPr lang="en-GB"/>
                    </a:p>
                  </a:txBody>
                  <a:tcPr anchor="ctr"/>
                </a:tc>
                <a:extLst>
                  <a:ext uri="{0D108BD9-81ED-4DB2-BD59-A6C34878D82A}">
                    <a16:rowId xmlns:a16="http://schemas.microsoft.com/office/drawing/2014/main" val="28939315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5" action="ppaction://hlinksldjump"/>
                        </a:rPr>
                        <a:t>9: Goldilocks and the three rectangles</a:t>
                      </a:r>
                      <a:endParaRPr lang="en-GB" u="none" dirty="0">
                        <a:solidFill>
                          <a:srgbClr val="585858"/>
                        </a:solidFill>
                      </a:endParaRP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solidFill>
                      <a:schemeClr val="accent3">
                        <a:lumMod val="95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solidFill>
                      <a:schemeClr val="accent3">
                        <a:lumMod val="95000"/>
                      </a:schemeClr>
                    </a:solidFill>
                  </a:tcPr>
                </a:tc>
                <a:extLst>
                  <a:ext uri="{0D108BD9-81ED-4DB2-BD59-A6C34878D82A}">
                    <a16:rowId xmlns:a16="http://schemas.microsoft.com/office/drawing/2014/main" val="37541783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6" action="ppaction://hlinksldjump"/>
                        </a:rPr>
                        <a:t>10: Area or perimeter</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tc>
                <a:extLst>
                  <a:ext uri="{0D108BD9-81ED-4DB2-BD59-A6C34878D82A}">
                    <a16:rowId xmlns:a16="http://schemas.microsoft.com/office/drawing/2014/main" val="5458390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7" action="ppaction://hlinksldjump"/>
                        </a:rPr>
                        <a:t>11: From one vertex</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tc>
                <a:extLst>
                  <a:ext uri="{0D108BD9-81ED-4DB2-BD59-A6C34878D82A}">
                    <a16:rowId xmlns:a16="http://schemas.microsoft.com/office/drawing/2014/main" val="1631008358"/>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8" action="ppaction://hlinksldjump"/>
                        </a:rPr>
                        <a:t>12: Labels</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tc>
                <a:extLst>
                  <a:ext uri="{0D108BD9-81ED-4DB2-BD59-A6C34878D82A}">
                    <a16:rowId xmlns:a16="http://schemas.microsoft.com/office/drawing/2014/main" val="463994887"/>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9" action="ppaction://hlinksldjump"/>
                        </a:rPr>
                        <a:t>13: Holes</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nchor="ctr"/>
                </a:tc>
                <a:extLst>
                  <a:ext uri="{0D108BD9-81ED-4DB2-BD59-A6C34878D82A}">
                    <a16:rowId xmlns:a16="http://schemas.microsoft.com/office/drawing/2014/main" val="4214394542"/>
                  </a:ext>
                </a:extLst>
              </a:tr>
              <a:tr h="372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rgbClr val="585858"/>
                          </a:solidFill>
                          <a:hlinkClick r:id="rId10" action="ppaction://hlinksldjump"/>
                        </a:rPr>
                        <a:t>14: Dozen or doesn’t?</a:t>
                      </a:r>
                      <a:endParaRPr lang="en-GB" u="none" dirty="0">
                        <a:solidFill>
                          <a:srgbClr val="585858"/>
                        </a:solidFill>
                      </a:endParaRPr>
                    </a:p>
                  </a:txBody>
                  <a:tcPr anchor="ctr"/>
                </a:tc>
                <a:tc vMerge="1">
                  <a:txBody>
                    <a:bodyPr/>
                    <a:lstStyle/>
                    <a:p>
                      <a:pPr>
                        <a:lnSpc>
                          <a:spcPct val="107000"/>
                        </a:lnSpc>
                        <a:spcAft>
                          <a:spcPts val="800"/>
                        </a:spcAft>
                      </a:pPr>
                      <a:endParaRPr lang="en-GB" sz="1800">
                        <a:effectLst/>
                        <a:latin typeface="+mj-lt"/>
                        <a:cs typeface="Times New Roman" panose="02020603050405020304" pitchFamily="18" charset="0"/>
                      </a:endParaRPr>
                    </a:p>
                  </a:txBody>
                  <a:tcPr anchor="ctr"/>
                </a:tc>
                <a:tc vMerge="1">
                  <a:txBody>
                    <a:bodyPr/>
                    <a:lstStyle/>
                    <a:p>
                      <a:endParaRPr lang="en-GB"/>
                    </a:p>
                  </a:txBody>
                  <a:tcPr anchor="ctr"/>
                </a:tc>
                <a:extLst>
                  <a:ext uri="{0D108BD9-81ED-4DB2-BD59-A6C34878D82A}">
                    <a16:rowId xmlns:a16="http://schemas.microsoft.com/office/drawing/2014/main" val="2145687005"/>
                  </a:ext>
                </a:extLst>
              </a:tr>
            </a:tbl>
          </a:graphicData>
        </a:graphic>
      </p:graphicFrame>
      <p:sp>
        <p:nvSpPr>
          <p:cNvPr id="8" name="TextBox 7">
            <a:extLst>
              <a:ext uri="{FF2B5EF4-FFF2-40B4-BE49-F238E27FC236}">
                <a16:creationId xmlns:a16="http://schemas.microsoft.com/office/drawing/2014/main" id="{B4C5095C-C236-445A-A900-42E6ABE9EA82}"/>
              </a:ext>
            </a:extLst>
          </p:cNvPr>
          <p:cNvSpPr txBox="1"/>
          <p:nvPr/>
        </p:nvSpPr>
        <p:spPr>
          <a:xfrm>
            <a:off x="195190" y="6191794"/>
            <a:ext cx="10127616" cy="461665"/>
          </a:xfrm>
          <a:prstGeom prst="rect">
            <a:avLst/>
          </a:prstGeom>
          <a:noFill/>
        </p:spPr>
        <p:txBody>
          <a:bodyPr wrap="square">
            <a:spAutoFit/>
          </a:bodyPr>
          <a:lstStyle/>
          <a:p>
            <a:pPr>
              <a:buNone/>
            </a:pPr>
            <a:r>
              <a:rPr lang="en-GB" sz="1200">
                <a:solidFill>
                  <a:srgbClr val="585858"/>
                </a:solidFill>
              </a:rPr>
              <a:t>This three-digit code refers to the statement of knowledge, skills and understanding in the</a:t>
            </a:r>
            <a:r>
              <a:rPr kumimoji="0" lang="en-GB" sz="1200" b="0" i="0" u="none" strike="noStrike" kern="1200" cap="none" spc="0" normalizeH="0" baseline="0" noProof="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a:ln>
                  <a:noFill/>
                </a:ln>
                <a:solidFill>
                  <a:srgbClr val="585858"/>
                </a:solidFill>
                <a:effectLst/>
                <a:uLnTx/>
                <a:uFillTx/>
                <a:latin typeface="Arial" panose="020B0604020202020204" pitchFamily="34" charset="0"/>
                <a:ea typeface="+mn-ea"/>
                <a:cs typeface="+mn-cs"/>
                <a:hlinkClick r:id="rId11"/>
              </a:rPr>
              <a:t>Sample Key Stage 3 Curriculum Framework</a:t>
            </a:r>
            <a:r>
              <a:rPr lang="en-GB" sz="1200">
                <a:solidFill>
                  <a:srgbClr val="585858"/>
                </a:solidFill>
              </a:rPr>
              <a:t> (see notes below for more information).</a:t>
            </a:r>
            <a:endParaRPr lang="en-GB" sz="2000"/>
          </a:p>
        </p:txBody>
      </p:sp>
    </p:spTree>
    <p:extLst>
      <p:ext uri="{BB962C8B-B14F-4D97-AF65-F5344CB8AC3E}">
        <p14:creationId xmlns:p14="http://schemas.microsoft.com/office/powerpoint/2010/main" val="3221362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a:t>Additional activities </a:t>
            </a:r>
            <a:br>
              <a:rPr lang="en-GB"/>
            </a:br>
            <a:endParaRPr lang="en-GB"/>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203531"/>
            <a:ext cx="6062463" cy="1152130"/>
          </a:xfrm>
        </p:spPr>
        <p:txBody>
          <a:bodyPr>
            <a:normAutofit/>
          </a:bodyPr>
          <a:lstStyle/>
          <a:p>
            <a:r>
              <a:rPr lang="en-GB" sz="1800" dirty="0">
                <a:latin typeface="Century Gothic" panose="020B0502020202020204" pitchFamily="34" charset="0"/>
              </a:rPr>
              <a:t>Activities A–J </a:t>
            </a:r>
          </a:p>
        </p:txBody>
      </p:sp>
    </p:spTree>
    <p:extLst>
      <p:ext uri="{BB962C8B-B14F-4D97-AF65-F5344CB8AC3E}">
        <p14:creationId xmlns:p14="http://schemas.microsoft.com/office/powerpoint/2010/main" val="5203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DE21EC-0FAF-C341-9D2A-48CA78067BAB}"/>
              </a:ext>
            </a:extLst>
          </p:cNvPr>
          <p:cNvSpPr>
            <a:spLocks noGrp="1"/>
          </p:cNvSpPr>
          <p:nvPr>
            <p:ph type="body" sz="quarter" idx="11"/>
          </p:nvPr>
        </p:nvSpPr>
        <p:spPr/>
        <p:txBody>
          <a:bodyPr/>
          <a:lstStyle/>
          <a:p>
            <a:r>
              <a:rPr lang="en-US"/>
              <a:t>Activity A: Shifting sticky notes</a:t>
            </a:r>
          </a:p>
        </p:txBody>
      </p:sp>
      <p:sp>
        <p:nvSpPr>
          <p:cNvPr id="6" name="TextBox 5">
            <a:extLst>
              <a:ext uri="{FF2B5EF4-FFF2-40B4-BE49-F238E27FC236}">
                <a16:creationId xmlns:a16="http://schemas.microsoft.com/office/drawing/2014/main" id="{EC6D3C2A-BF8A-2140-987E-B2B29B4AB56B}"/>
              </a:ext>
            </a:extLst>
          </p:cNvPr>
          <p:cNvSpPr txBox="1"/>
          <p:nvPr/>
        </p:nvSpPr>
        <p:spPr>
          <a:xfrm>
            <a:off x="138668" y="1369879"/>
            <a:ext cx="6759673" cy="3262432"/>
          </a:xfrm>
          <a:prstGeom prst="rect">
            <a:avLst/>
          </a:prstGeom>
          <a:noFill/>
        </p:spPr>
        <p:txBody>
          <a:bodyPr wrap="square" lIns="91440" tIns="45720" rIns="91440" bIns="45720" rtlCol="0" anchor="t">
            <a:spAutoFit/>
          </a:bodyPr>
          <a:lstStyle/>
          <a:p>
            <a:pPr>
              <a:spcBef>
                <a:spcPts val="1200"/>
              </a:spcBef>
              <a:buNone/>
            </a:pPr>
            <a:r>
              <a:rPr lang="en-US" sz="2200" dirty="0">
                <a:latin typeface="Arial"/>
                <a:cs typeface="Arial"/>
              </a:rPr>
              <a:t>Five square sticky notes are used to make a shape with a perimeter of 12 units.</a:t>
            </a:r>
          </a:p>
          <a:p>
            <a:pPr marL="457200" indent="-457200">
              <a:spcBef>
                <a:spcPts val="1200"/>
              </a:spcBef>
              <a:buFont typeface="+mj-lt"/>
              <a:buAutoNum type="alphaLcParenR"/>
            </a:pPr>
            <a:r>
              <a:rPr lang="en-US" sz="2200" dirty="0">
                <a:latin typeface="Arial"/>
                <a:cs typeface="Arial"/>
              </a:rPr>
              <a:t>How might you move one of the sticky notes so that the perimeter stays the same?</a:t>
            </a:r>
            <a:endParaRPr lang="en-US" sz="2200" b="1" dirty="0">
              <a:latin typeface="Arial"/>
              <a:cs typeface="Arial"/>
            </a:endParaRPr>
          </a:p>
          <a:p>
            <a:pPr marL="457200" indent="-457200">
              <a:spcBef>
                <a:spcPts val="1200"/>
              </a:spcBef>
              <a:buFont typeface="+mj-lt"/>
              <a:buAutoNum type="alphaLcParenR"/>
            </a:pPr>
            <a:r>
              <a:rPr lang="en-US" sz="2200" dirty="0">
                <a:latin typeface="Arial"/>
                <a:cs typeface="Arial"/>
              </a:rPr>
              <a:t>How might you move one of the sticky notes so that the perimeter decreases by two?</a:t>
            </a:r>
            <a:endParaRPr lang="en-US" sz="2200" b="1" dirty="0">
              <a:latin typeface="Arial"/>
              <a:cs typeface="Arial"/>
            </a:endParaRPr>
          </a:p>
          <a:p>
            <a:pPr marL="457200" indent="-457200">
              <a:spcBef>
                <a:spcPts val="1200"/>
              </a:spcBef>
              <a:buFont typeface="+mj-lt"/>
              <a:buAutoNum type="alphaLcParenR"/>
            </a:pPr>
            <a:r>
              <a:rPr lang="en-US" sz="2200" dirty="0">
                <a:latin typeface="Arial"/>
                <a:cs typeface="Arial"/>
              </a:rPr>
              <a:t>How might you add another sticky note but not change the perimeter?</a:t>
            </a:r>
          </a:p>
        </p:txBody>
      </p:sp>
      <p:sp>
        <p:nvSpPr>
          <p:cNvPr id="7" name="Action Button: Help 6">
            <a:hlinkClick r:id="" action="ppaction://noaction" highlightClick="1"/>
            <a:extLst>
              <a:ext uri="{FF2B5EF4-FFF2-40B4-BE49-F238E27FC236}">
                <a16:creationId xmlns:a16="http://schemas.microsoft.com/office/drawing/2014/main" id="{6A3724C8-DCEB-487D-BE56-0797D8BCE80F}"/>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1D65B0C3-7216-478F-B7BA-CF5F5D1B24AE}"/>
              </a:ext>
            </a:extLst>
          </p:cNvPr>
          <p:cNvSpPr txBox="1"/>
          <p:nvPr/>
        </p:nvSpPr>
        <p:spPr>
          <a:xfrm>
            <a:off x="1164770" y="5856903"/>
            <a:ext cx="7750629" cy="769441"/>
          </a:xfrm>
          <a:prstGeom prst="rect">
            <a:avLst/>
          </a:prstGeom>
          <a:noFill/>
        </p:spPr>
        <p:txBody>
          <a:bodyPr wrap="square" lIns="91440" tIns="45720" rIns="91440" bIns="45720" anchor="t">
            <a:spAutoFit/>
          </a:bodyPr>
          <a:lstStyle/>
          <a:p>
            <a:pPr>
              <a:buNone/>
            </a:pPr>
            <a:r>
              <a:rPr lang="en-US" sz="2200" dirty="0">
                <a:latin typeface="Arial"/>
                <a:cs typeface="Arial"/>
              </a:rPr>
              <a:t>How might you move one of the sticky notes so that the perimeter increases by two?</a:t>
            </a:r>
            <a:endParaRPr lang="en-US" dirty="0">
              <a:latin typeface="Arial"/>
              <a:cs typeface="Arial"/>
            </a:endParaRPr>
          </a:p>
        </p:txBody>
      </p:sp>
      <p:grpSp>
        <p:nvGrpSpPr>
          <p:cNvPr id="2" name="Group 1">
            <a:extLst>
              <a:ext uri="{FF2B5EF4-FFF2-40B4-BE49-F238E27FC236}">
                <a16:creationId xmlns:a16="http://schemas.microsoft.com/office/drawing/2014/main" id="{55589FC3-05EE-4DB8-AA23-5871B350C9F0}"/>
              </a:ext>
            </a:extLst>
          </p:cNvPr>
          <p:cNvGrpSpPr/>
          <p:nvPr/>
        </p:nvGrpSpPr>
        <p:grpSpPr>
          <a:xfrm>
            <a:off x="7253336" y="1757260"/>
            <a:ext cx="4211703" cy="2208354"/>
            <a:chOff x="7438393" y="1866118"/>
            <a:chExt cx="4211703" cy="2208354"/>
          </a:xfrm>
        </p:grpSpPr>
        <p:pic>
          <p:nvPicPr>
            <p:cNvPr id="9" name="Picture 8">
              <a:extLst>
                <a:ext uri="{FF2B5EF4-FFF2-40B4-BE49-F238E27FC236}">
                  <a16:creationId xmlns:a16="http://schemas.microsoft.com/office/drawing/2014/main" id="{BB093308-862F-4B11-A16F-FE79D3FF3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393" y="1866120"/>
              <a:ext cx="1075824" cy="1129671"/>
            </a:xfrm>
            <a:prstGeom prst="rect">
              <a:avLst/>
            </a:prstGeom>
          </p:spPr>
        </p:pic>
        <p:pic>
          <p:nvPicPr>
            <p:cNvPr id="10" name="Picture 9">
              <a:extLst>
                <a:ext uri="{FF2B5EF4-FFF2-40B4-BE49-F238E27FC236}">
                  <a16:creationId xmlns:a16="http://schemas.microsoft.com/office/drawing/2014/main" id="{1F50BCE1-EBF7-4C71-91CA-069C163F0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559" y="1866119"/>
              <a:ext cx="1075824" cy="1129671"/>
            </a:xfrm>
            <a:prstGeom prst="rect">
              <a:avLst/>
            </a:prstGeom>
          </p:spPr>
        </p:pic>
        <p:pic>
          <p:nvPicPr>
            <p:cNvPr id="11" name="Picture 10">
              <a:extLst>
                <a:ext uri="{FF2B5EF4-FFF2-40B4-BE49-F238E27FC236}">
                  <a16:creationId xmlns:a16="http://schemas.microsoft.com/office/drawing/2014/main" id="{F4957EAE-5231-4BCB-BDA6-17A59411E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725" y="1866119"/>
              <a:ext cx="1075824" cy="1129671"/>
            </a:xfrm>
            <a:prstGeom prst="rect">
              <a:avLst/>
            </a:prstGeom>
          </p:spPr>
        </p:pic>
        <p:pic>
          <p:nvPicPr>
            <p:cNvPr id="12" name="Picture 11">
              <a:extLst>
                <a:ext uri="{FF2B5EF4-FFF2-40B4-BE49-F238E27FC236}">
                  <a16:creationId xmlns:a16="http://schemas.microsoft.com/office/drawing/2014/main" id="{AB8511D3-1B2A-47E3-88A4-2E98426CD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272" y="1866118"/>
              <a:ext cx="1075824" cy="1129671"/>
            </a:xfrm>
            <a:prstGeom prst="rect">
              <a:avLst/>
            </a:prstGeom>
          </p:spPr>
        </p:pic>
        <p:pic>
          <p:nvPicPr>
            <p:cNvPr id="13" name="Picture 12">
              <a:extLst>
                <a:ext uri="{FF2B5EF4-FFF2-40B4-BE49-F238E27FC236}">
                  <a16:creationId xmlns:a16="http://schemas.microsoft.com/office/drawing/2014/main" id="{0A6610E9-6F71-4B65-94AF-0AF3CDACE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393" y="2944801"/>
              <a:ext cx="1075824" cy="1129671"/>
            </a:xfrm>
            <a:prstGeom prst="rect">
              <a:avLst/>
            </a:prstGeom>
          </p:spPr>
        </p:pic>
      </p:grpSp>
    </p:spTree>
    <p:extLst>
      <p:ext uri="{BB962C8B-B14F-4D97-AF65-F5344CB8AC3E}">
        <p14:creationId xmlns:p14="http://schemas.microsoft.com/office/powerpoint/2010/main" val="395983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847C10-B04F-4B89-A0F4-D640748EA975}"/>
              </a:ext>
            </a:extLst>
          </p:cNvPr>
          <p:cNvSpPr>
            <a:spLocks noGrp="1"/>
          </p:cNvSpPr>
          <p:nvPr>
            <p:ph type="body" sz="quarter" idx="11"/>
          </p:nvPr>
        </p:nvSpPr>
        <p:spPr/>
        <p:txBody>
          <a:bodyPr/>
          <a:lstStyle/>
          <a:p>
            <a:r>
              <a:rPr lang="en-GB"/>
              <a:t>Activity B: Decorating</a:t>
            </a:r>
          </a:p>
        </p:txBody>
      </p:sp>
      <p:grpSp>
        <p:nvGrpSpPr>
          <p:cNvPr id="5" name="Group 4">
            <a:extLst>
              <a:ext uri="{FF2B5EF4-FFF2-40B4-BE49-F238E27FC236}">
                <a16:creationId xmlns:a16="http://schemas.microsoft.com/office/drawing/2014/main" id="{D3A9B890-A674-411A-9306-C85CE7928AB7}"/>
              </a:ext>
            </a:extLst>
          </p:cNvPr>
          <p:cNvGrpSpPr/>
          <p:nvPr/>
        </p:nvGrpSpPr>
        <p:grpSpPr>
          <a:xfrm>
            <a:off x="2761875" y="2720894"/>
            <a:ext cx="1852177" cy="1739808"/>
            <a:chOff x="6380702" y="1451708"/>
            <a:chExt cx="2522136" cy="2582426"/>
          </a:xfrm>
          <a:solidFill>
            <a:schemeClr val="accent6">
              <a:lumMod val="60000"/>
              <a:lumOff val="40000"/>
            </a:schemeClr>
          </a:solidFill>
        </p:grpSpPr>
        <p:sp>
          <p:nvSpPr>
            <p:cNvPr id="2" name="Flowchart: Magnetic Disk 1">
              <a:extLst>
                <a:ext uri="{FF2B5EF4-FFF2-40B4-BE49-F238E27FC236}">
                  <a16:creationId xmlns:a16="http://schemas.microsoft.com/office/drawing/2014/main" id="{25C1A6CF-8255-4E43-8676-B8EE1B18203F}"/>
                </a:ext>
              </a:extLst>
            </p:cNvPr>
            <p:cNvSpPr/>
            <p:nvPr/>
          </p:nvSpPr>
          <p:spPr>
            <a:xfrm>
              <a:off x="6380702" y="1451708"/>
              <a:ext cx="2522136" cy="2582426"/>
            </a:xfrm>
            <a:prstGeom prst="flowChartMagneticDisk">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 name="TextBox 3">
              <a:extLst>
                <a:ext uri="{FF2B5EF4-FFF2-40B4-BE49-F238E27FC236}">
                  <a16:creationId xmlns:a16="http://schemas.microsoft.com/office/drawing/2014/main" id="{60084CA6-8C36-4F5E-8DE4-F5D257F25A1C}"/>
                </a:ext>
              </a:extLst>
            </p:cNvPr>
            <p:cNvSpPr txBox="1"/>
            <p:nvPr/>
          </p:nvSpPr>
          <p:spPr>
            <a:xfrm>
              <a:off x="6542093" y="2427251"/>
              <a:ext cx="2291024" cy="223279"/>
            </a:xfrm>
            <a:prstGeom prst="rect">
              <a:avLst/>
            </a:prstGeom>
            <a:grpFill/>
          </p:spPr>
          <p:txBody>
            <a:bodyPr wrap="square" rtlCol="0">
              <a:prstTxWarp prst="textArchDown">
                <a:avLst>
                  <a:gd name="adj" fmla="val 2086597"/>
                </a:avLst>
              </a:prstTxWarp>
              <a:spAutoFit/>
            </a:bodyPr>
            <a:lstStyle/>
            <a:p>
              <a:pPr algn="ctr">
                <a:buNone/>
              </a:pPr>
              <a:r>
                <a:rPr lang="en-GB" sz="1400" dirty="0">
                  <a:cs typeface="Arial" panose="020B0604020202020204" pitchFamily="34" charset="0"/>
                </a:rPr>
                <a:t>Paint</a:t>
              </a:r>
            </a:p>
            <a:p>
              <a:pPr algn="ctr">
                <a:buNone/>
              </a:pPr>
              <a:r>
                <a:rPr lang="en-GB" sz="1400" dirty="0">
                  <a:cs typeface="Arial" panose="020B0604020202020204" pitchFamily="34" charset="0"/>
                </a:rPr>
                <a:t>200ml</a:t>
              </a:r>
            </a:p>
            <a:p>
              <a:pPr algn="ctr">
                <a:buNone/>
              </a:pPr>
              <a:r>
                <a:rPr lang="en-GB" sz="1400" dirty="0">
                  <a:cs typeface="Arial" panose="020B0604020202020204" pitchFamily="34" charset="0"/>
                </a:rPr>
                <a:t>covers 1.5 m</a:t>
              </a:r>
              <a:r>
                <a:rPr lang="en-GB" sz="1400" baseline="30000" dirty="0">
                  <a:cs typeface="Arial" panose="020B0604020202020204" pitchFamily="34" charset="0"/>
                </a:rPr>
                <a:t>2</a:t>
              </a:r>
            </a:p>
            <a:p>
              <a:pPr algn="ctr">
                <a:buNone/>
              </a:pPr>
              <a:r>
                <a:rPr lang="en-GB" sz="1600" b="1" baseline="30000" dirty="0">
                  <a:cs typeface="Arial" panose="020B0604020202020204" pitchFamily="34" charset="0"/>
                </a:rPr>
                <a:t>£21 per tin</a:t>
              </a:r>
              <a:r>
                <a:rPr lang="en-GB" sz="1600" b="1" dirty="0">
                  <a:cs typeface="Arial" panose="020B0604020202020204" pitchFamily="34" charset="0"/>
                </a:rPr>
                <a:t> </a:t>
              </a:r>
            </a:p>
            <a:p>
              <a:pPr algn="ctr">
                <a:buNone/>
              </a:pPr>
              <a:endParaRPr lang="en-GB" sz="1400" dirty="0">
                <a:latin typeface="Arial Rounded MT Bold" panose="020F0704030504030204" pitchFamily="34" charset="0"/>
              </a:endParaRPr>
            </a:p>
          </p:txBody>
        </p:sp>
      </p:grpSp>
      <p:sp>
        <p:nvSpPr>
          <p:cNvPr id="7" name="Scroll: Vertical 6">
            <a:extLst>
              <a:ext uri="{FF2B5EF4-FFF2-40B4-BE49-F238E27FC236}">
                <a16:creationId xmlns:a16="http://schemas.microsoft.com/office/drawing/2014/main" id="{731DE423-0D40-4D86-BA22-2363905EB54E}"/>
              </a:ext>
            </a:extLst>
          </p:cNvPr>
          <p:cNvSpPr/>
          <p:nvPr/>
        </p:nvSpPr>
        <p:spPr>
          <a:xfrm>
            <a:off x="5073245" y="2767179"/>
            <a:ext cx="1731712" cy="1660235"/>
          </a:xfrm>
          <a:prstGeom prst="vertic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400" dirty="0">
                <a:latin typeface="+mj-lt"/>
              </a:rPr>
              <a:t>Wallpaper</a:t>
            </a:r>
          </a:p>
          <a:p>
            <a:pPr algn="ctr">
              <a:buNone/>
            </a:pPr>
            <a:r>
              <a:rPr lang="en-GB" sz="1400" dirty="0">
                <a:latin typeface="+mj-lt"/>
              </a:rPr>
              <a:t>2 m</a:t>
            </a:r>
            <a:r>
              <a:rPr lang="en-GB" sz="1400" baseline="30000" dirty="0">
                <a:latin typeface="+mj-lt"/>
              </a:rPr>
              <a:t>2</a:t>
            </a:r>
            <a:r>
              <a:rPr lang="en-GB" sz="1400" dirty="0">
                <a:latin typeface="+mj-lt"/>
              </a:rPr>
              <a:t> per roll</a:t>
            </a:r>
          </a:p>
          <a:p>
            <a:pPr algn="ctr">
              <a:buNone/>
            </a:pPr>
            <a:r>
              <a:rPr lang="en-GB" sz="1400" b="1" dirty="0">
                <a:latin typeface="+mj-lt"/>
              </a:rPr>
              <a:t>£24</a:t>
            </a:r>
          </a:p>
        </p:txBody>
      </p:sp>
      <p:sp>
        <p:nvSpPr>
          <p:cNvPr id="8" name="Rectangle 7">
            <a:extLst>
              <a:ext uri="{FF2B5EF4-FFF2-40B4-BE49-F238E27FC236}">
                <a16:creationId xmlns:a16="http://schemas.microsoft.com/office/drawing/2014/main" id="{3C8C294E-A21E-4776-9CD4-A7EA37FE9537}"/>
              </a:ext>
            </a:extLst>
          </p:cNvPr>
          <p:cNvSpPr/>
          <p:nvPr/>
        </p:nvSpPr>
        <p:spPr>
          <a:xfrm rot="20626370">
            <a:off x="605111" y="3054097"/>
            <a:ext cx="972000" cy="97200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buNone/>
            </a:pPr>
            <a:r>
              <a:rPr lang="en-GB" sz="1200"/>
              <a:t>Tiles 0.25m</a:t>
            </a:r>
            <a:r>
              <a:rPr lang="en-GB" sz="1200" baseline="30000"/>
              <a:t>2</a:t>
            </a:r>
          </a:p>
        </p:txBody>
      </p:sp>
      <p:sp>
        <p:nvSpPr>
          <p:cNvPr id="10" name="TextBox 9">
            <a:extLst>
              <a:ext uri="{FF2B5EF4-FFF2-40B4-BE49-F238E27FC236}">
                <a16:creationId xmlns:a16="http://schemas.microsoft.com/office/drawing/2014/main" id="{EFD6E487-C59F-45CA-BB00-0D6F0D240E42}"/>
              </a:ext>
            </a:extLst>
          </p:cNvPr>
          <p:cNvSpPr txBox="1"/>
          <p:nvPr/>
        </p:nvSpPr>
        <p:spPr>
          <a:xfrm>
            <a:off x="234455" y="1043820"/>
            <a:ext cx="7111393" cy="769441"/>
          </a:xfrm>
          <a:prstGeom prst="rect">
            <a:avLst/>
          </a:prstGeom>
          <a:noFill/>
        </p:spPr>
        <p:txBody>
          <a:bodyPr wrap="square" rtlCol="0">
            <a:spAutoFit/>
          </a:bodyPr>
          <a:lstStyle/>
          <a:p>
            <a:pPr>
              <a:buNone/>
            </a:pPr>
            <a:r>
              <a:rPr lang="en-GB" sz="2200" dirty="0">
                <a:solidFill>
                  <a:srgbClr val="585858"/>
                </a:solidFill>
              </a:rPr>
              <a:t>Mia is decorating a wall in her house. It is in the shape shown on the right below, and has an area of 9 m</a:t>
            </a:r>
            <a:r>
              <a:rPr lang="en-GB" sz="2200" baseline="30000" dirty="0">
                <a:solidFill>
                  <a:srgbClr val="585858"/>
                </a:solidFill>
              </a:rPr>
              <a:t>2 </a:t>
            </a:r>
            <a:r>
              <a:rPr lang="en-GB" sz="2200" dirty="0">
                <a:solidFill>
                  <a:srgbClr val="585858"/>
                </a:solidFill>
              </a:rPr>
              <a:t>.</a:t>
            </a:r>
          </a:p>
        </p:txBody>
      </p:sp>
      <p:sp>
        <p:nvSpPr>
          <p:cNvPr id="12" name="Flowchart: Card 11">
            <a:extLst>
              <a:ext uri="{FF2B5EF4-FFF2-40B4-BE49-F238E27FC236}">
                <a16:creationId xmlns:a16="http://schemas.microsoft.com/office/drawing/2014/main" id="{09327D68-7814-48F2-903A-AFCAFD62F309}"/>
              </a:ext>
            </a:extLst>
          </p:cNvPr>
          <p:cNvSpPr/>
          <p:nvPr/>
        </p:nvSpPr>
        <p:spPr>
          <a:xfrm>
            <a:off x="8278238" y="1343574"/>
            <a:ext cx="2821943" cy="29461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94 w 10000"/>
              <a:gd name="connsiteY0" fmla="*/ 447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94 w 10000"/>
              <a:gd name="connsiteY5" fmla="*/ 4472 h 10000"/>
              <a:gd name="connsiteX0" fmla="*/ 94 w 10000"/>
              <a:gd name="connsiteY0" fmla="*/ 4472 h 10000"/>
              <a:gd name="connsiteX1" fmla="*/ 3096 w 10000"/>
              <a:gd name="connsiteY1" fmla="*/ 39 h 10000"/>
              <a:gd name="connsiteX2" fmla="*/ 10000 w 10000"/>
              <a:gd name="connsiteY2" fmla="*/ 0 h 10000"/>
              <a:gd name="connsiteX3" fmla="*/ 10000 w 10000"/>
              <a:gd name="connsiteY3" fmla="*/ 10000 h 10000"/>
              <a:gd name="connsiteX4" fmla="*/ 0 w 10000"/>
              <a:gd name="connsiteY4" fmla="*/ 10000 h 10000"/>
              <a:gd name="connsiteX5" fmla="*/ 94 w 10000"/>
              <a:gd name="connsiteY5" fmla="*/ 4472 h 10000"/>
              <a:gd name="connsiteX0" fmla="*/ 125 w 10000"/>
              <a:gd name="connsiteY0" fmla="*/ 5206 h 10000"/>
              <a:gd name="connsiteX1" fmla="*/ 3096 w 10000"/>
              <a:gd name="connsiteY1" fmla="*/ 39 h 10000"/>
              <a:gd name="connsiteX2" fmla="*/ 10000 w 10000"/>
              <a:gd name="connsiteY2" fmla="*/ 0 h 10000"/>
              <a:gd name="connsiteX3" fmla="*/ 10000 w 10000"/>
              <a:gd name="connsiteY3" fmla="*/ 10000 h 10000"/>
              <a:gd name="connsiteX4" fmla="*/ 0 w 10000"/>
              <a:gd name="connsiteY4" fmla="*/ 10000 h 10000"/>
              <a:gd name="connsiteX5" fmla="*/ 125 w 10000"/>
              <a:gd name="connsiteY5" fmla="*/ 5206 h 10000"/>
              <a:gd name="connsiteX0" fmla="*/ 9 w 9884"/>
              <a:gd name="connsiteY0" fmla="*/ 5206 h 10000"/>
              <a:gd name="connsiteX1" fmla="*/ 2980 w 9884"/>
              <a:gd name="connsiteY1" fmla="*/ 39 h 10000"/>
              <a:gd name="connsiteX2" fmla="*/ 9884 w 9884"/>
              <a:gd name="connsiteY2" fmla="*/ 0 h 10000"/>
              <a:gd name="connsiteX3" fmla="*/ 9884 w 9884"/>
              <a:gd name="connsiteY3" fmla="*/ 10000 h 10000"/>
              <a:gd name="connsiteX4" fmla="*/ 9 w 9884"/>
              <a:gd name="connsiteY4" fmla="*/ 9961 h 10000"/>
              <a:gd name="connsiteX5" fmla="*/ 9 w 9884"/>
              <a:gd name="connsiteY5" fmla="*/ 5206 h 10000"/>
              <a:gd name="connsiteX0" fmla="*/ 9 w 10000"/>
              <a:gd name="connsiteY0" fmla="*/ 2193 h 10000"/>
              <a:gd name="connsiteX1" fmla="*/ 3015 w 10000"/>
              <a:gd name="connsiteY1" fmla="*/ 39 h 10000"/>
              <a:gd name="connsiteX2" fmla="*/ 10000 w 10000"/>
              <a:gd name="connsiteY2" fmla="*/ 0 h 10000"/>
              <a:gd name="connsiteX3" fmla="*/ 10000 w 10000"/>
              <a:gd name="connsiteY3" fmla="*/ 10000 h 10000"/>
              <a:gd name="connsiteX4" fmla="*/ 9 w 10000"/>
              <a:gd name="connsiteY4" fmla="*/ 9961 h 10000"/>
              <a:gd name="connsiteX5" fmla="*/ 9 w 10000"/>
              <a:gd name="connsiteY5" fmla="*/ 2193 h 10000"/>
              <a:gd name="connsiteX0" fmla="*/ 9 w 10000"/>
              <a:gd name="connsiteY0" fmla="*/ 2193 h 10000"/>
              <a:gd name="connsiteX1" fmla="*/ 2920 w 10000"/>
              <a:gd name="connsiteY1" fmla="*/ 39 h 10000"/>
              <a:gd name="connsiteX2" fmla="*/ 10000 w 10000"/>
              <a:gd name="connsiteY2" fmla="*/ 0 h 10000"/>
              <a:gd name="connsiteX3" fmla="*/ 10000 w 10000"/>
              <a:gd name="connsiteY3" fmla="*/ 10000 h 10000"/>
              <a:gd name="connsiteX4" fmla="*/ 9 w 10000"/>
              <a:gd name="connsiteY4" fmla="*/ 9961 h 10000"/>
              <a:gd name="connsiteX5" fmla="*/ 9 w 10000"/>
              <a:gd name="connsiteY5" fmla="*/ 219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9" y="2193"/>
                </a:moveTo>
                <a:lnTo>
                  <a:pt x="2920" y="39"/>
                </a:lnTo>
                <a:lnTo>
                  <a:pt x="10000" y="0"/>
                </a:lnTo>
                <a:lnTo>
                  <a:pt x="10000" y="10000"/>
                </a:lnTo>
                <a:lnTo>
                  <a:pt x="9" y="9961"/>
                </a:lnTo>
                <a:cubicBezTo>
                  <a:pt x="40" y="8118"/>
                  <a:pt x="-22" y="4036"/>
                  <a:pt x="9" y="2193"/>
                </a:cubicBezTo>
                <a:close/>
              </a:path>
            </a:pathLst>
          </a:cu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Rectangle 29">
            <a:extLst>
              <a:ext uri="{FF2B5EF4-FFF2-40B4-BE49-F238E27FC236}">
                <a16:creationId xmlns:a16="http://schemas.microsoft.com/office/drawing/2014/main" id="{CDFF8854-2678-4034-BE6D-90A9B4DA8154}"/>
              </a:ext>
            </a:extLst>
          </p:cNvPr>
          <p:cNvSpPr/>
          <p:nvPr/>
        </p:nvSpPr>
        <p:spPr>
          <a:xfrm rot="20626370">
            <a:off x="791726" y="3111297"/>
            <a:ext cx="972000" cy="97200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buNone/>
            </a:pPr>
            <a:r>
              <a:rPr lang="en-GB" sz="1200"/>
              <a:t>Tiles 0.25m</a:t>
            </a:r>
            <a:r>
              <a:rPr lang="en-GB" sz="1200" baseline="30000"/>
              <a:t>2</a:t>
            </a:r>
          </a:p>
        </p:txBody>
      </p:sp>
      <p:sp>
        <p:nvSpPr>
          <p:cNvPr id="31" name="Rectangle 30">
            <a:extLst>
              <a:ext uri="{FF2B5EF4-FFF2-40B4-BE49-F238E27FC236}">
                <a16:creationId xmlns:a16="http://schemas.microsoft.com/office/drawing/2014/main" id="{D93E0E1B-08D2-4495-87A3-C9587F5C27F7}"/>
              </a:ext>
            </a:extLst>
          </p:cNvPr>
          <p:cNvSpPr/>
          <p:nvPr/>
        </p:nvSpPr>
        <p:spPr>
          <a:xfrm rot="20626370">
            <a:off x="1004962" y="3201260"/>
            <a:ext cx="972000" cy="97200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buNone/>
            </a:pPr>
            <a:r>
              <a:rPr lang="en-GB" sz="1200" dirty="0"/>
              <a:t>Tiles 0.25m</a:t>
            </a:r>
            <a:r>
              <a:rPr lang="en-GB" sz="1200" baseline="30000" dirty="0"/>
              <a:t>2</a:t>
            </a:r>
          </a:p>
        </p:txBody>
      </p:sp>
      <p:sp>
        <p:nvSpPr>
          <p:cNvPr id="32" name="Rectangle 31">
            <a:extLst>
              <a:ext uri="{FF2B5EF4-FFF2-40B4-BE49-F238E27FC236}">
                <a16:creationId xmlns:a16="http://schemas.microsoft.com/office/drawing/2014/main" id="{A331CFCD-6821-4867-9869-F2C3F36C28AE}"/>
              </a:ext>
            </a:extLst>
          </p:cNvPr>
          <p:cNvSpPr/>
          <p:nvPr/>
        </p:nvSpPr>
        <p:spPr>
          <a:xfrm rot="20626370">
            <a:off x="1273236" y="3240437"/>
            <a:ext cx="972000" cy="97200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buNone/>
            </a:pPr>
            <a:r>
              <a:rPr lang="en-GB" sz="1400" dirty="0"/>
              <a:t>Tiles </a:t>
            </a:r>
          </a:p>
          <a:p>
            <a:pPr algn="ctr">
              <a:buNone/>
            </a:pPr>
            <a:r>
              <a:rPr lang="en-GB" sz="1400" dirty="0"/>
              <a:t>0.25 m</a:t>
            </a:r>
            <a:r>
              <a:rPr lang="en-GB" sz="1400" baseline="30000" dirty="0"/>
              <a:t>2</a:t>
            </a:r>
          </a:p>
          <a:p>
            <a:pPr algn="ctr">
              <a:buNone/>
            </a:pPr>
            <a:r>
              <a:rPr lang="en-GB" sz="1600" b="1" baseline="30000" dirty="0"/>
              <a:t>£12 for 4</a:t>
            </a:r>
          </a:p>
        </p:txBody>
      </p:sp>
      <p:sp>
        <p:nvSpPr>
          <p:cNvPr id="33" name="TextBox 32">
            <a:extLst>
              <a:ext uri="{FF2B5EF4-FFF2-40B4-BE49-F238E27FC236}">
                <a16:creationId xmlns:a16="http://schemas.microsoft.com/office/drawing/2014/main" id="{8984DA5B-C4FC-4643-ACD0-78B750A9809B}"/>
              </a:ext>
            </a:extLst>
          </p:cNvPr>
          <p:cNvSpPr txBox="1"/>
          <p:nvPr/>
        </p:nvSpPr>
        <p:spPr>
          <a:xfrm>
            <a:off x="253615" y="1859325"/>
            <a:ext cx="6679914" cy="769441"/>
          </a:xfrm>
          <a:prstGeom prst="rect">
            <a:avLst/>
          </a:prstGeom>
          <a:noFill/>
        </p:spPr>
        <p:txBody>
          <a:bodyPr wrap="square" rtlCol="0">
            <a:spAutoFit/>
          </a:bodyPr>
          <a:lstStyle/>
          <a:p>
            <a:pPr marL="457200" indent="-457200">
              <a:buFont typeface="+mj-lt"/>
              <a:buAutoNum type="alphaLcParenR"/>
            </a:pPr>
            <a:r>
              <a:rPr lang="en-GB" sz="2200" dirty="0">
                <a:solidFill>
                  <a:srgbClr val="585858"/>
                </a:solidFill>
              </a:rPr>
              <a:t>Which of the options below would be easiest to use to decorate the wall? Why?</a:t>
            </a:r>
          </a:p>
        </p:txBody>
      </p:sp>
      <p:sp>
        <p:nvSpPr>
          <p:cNvPr id="34" name="Action Button: Help 33">
            <a:hlinkClick r:id="" action="ppaction://noaction" highlightClick="1"/>
            <a:extLst>
              <a:ext uri="{FF2B5EF4-FFF2-40B4-BE49-F238E27FC236}">
                <a16:creationId xmlns:a16="http://schemas.microsoft.com/office/drawing/2014/main" id="{75462557-1799-4A85-92ED-2C294A14A0BC}"/>
              </a:ext>
            </a:extLst>
          </p:cNvPr>
          <p:cNvSpPr/>
          <p:nvPr/>
        </p:nvSpPr>
        <p:spPr>
          <a:xfrm>
            <a:off x="330991" y="5742980"/>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35" name="TextBox 34">
            <a:extLst>
              <a:ext uri="{FF2B5EF4-FFF2-40B4-BE49-F238E27FC236}">
                <a16:creationId xmlns:a16="http://schemas.microsoft.com/office/drawing/2014/main" id="{03193A2B-2B91-4C9C-8F43-6E16508E2D8E}"/>
              </a:ext>
            </a:extLst>
          </p:cNvPr>
          <p:cNvSpPr txBox="1"/>
          <p:nvPr/>
        </p:nvSpPr>
        <p:spPr>
          <a:xfrm>
            <a:off x="1091111" y="5723483"/>
            <a:ext cx="7603670" cy="769441"/>
          </a:xfrm>
          <a:prstGeom prst="rect">
            <a:avLst/>
          </a:prstGeom>
          <a:noFill/>
        </p:spPr>
        <p:txBody>
          <a:bodyPr wrap="square" rtlCol="0">
            <a:spAutoFit/>
          </a:bodyPr>
          <a:lstStyle/>
          <a:p>
            <a:pPr>
              <a:buNone/>
            </a:pPr>
            <a:r>
              <a:rPr lang="en-GB" sz="2200" dirty="0">
                <a:solidFill>
                  <a:srgbClr val="585858"/>
                </a:solidFill>
              </a:rPr>
              <a:t>Which is the best-value option for Mia? Would your answer change if it had an area of 10 m</a:t>
            </a:r>
            <a:r>
              <a:rPr lang="en-GB" sz="2200" baseline="30000" dirty="0">
                <a:solidFill>
                  <a:srgbClr val="585858"/>
                </a:solidFill>
              </a:rPr>
              <a:t>2</a:t>
            </a:r>
            <a:r>
              <a:rPr lang="en-GB" sz="2200" dirty="0">
                <a:solidFill>
                  <a:srgbClr val="585858"/>
                </a:solidFill>
              </a:rPr>
              <a:t>? How about 11 m</a:t>
            </a:r>
            <a:r>
              <a:rPr lang="en-GB" sz="2200" baseline="30000" dirty="0">
                <a:solidFill>
                  <a:srgbClr val="585858"/>
                </a:solidFill>
              </a:rPr>
              <a:t>2</a:t>
            </a:r>
            <a:r>
              <a:rPr lang="en-GB" sz="2200" dirty="0">
                <a:solidFill>
                  <a:srgbClr val="585858"/>
                </a:solidFill>
              </a:rPr>
              <a:t>? </a:t>
            </a:r>
          </a:p>
        </p:txBody>
      </p:sp>
      <p:sp>
        <p:nvSpPr>
          <p:cNvPr id="16" name="TextBox 15">
            <a:extLst>
              <a:ext uri="{FF2B5EF4-FFF2-40B4-BE49-F238E27FC236}">
                <a16:creationId xmlns:a16="http://schemas.microsoft.com/office/drawing/2014/main" id="{A77D714B-34C8-49A9-B12A-A82062FE1A57}"/>
              </a:ext>
            </a:extLst>
          </p:cNvPr>
          <p:cNvSpPr txBox="1"/>
          <p:nvPr/>
        </p:nvSpPr>
        <p:spPr>
          <a:xfrm>
            <a:off x="234455" y="4684951"/>
            <a:ext cx="6907016" cy="769441"/>
          </a:xfrm>
          <a:prstGeom prst="rect">
            <a:avLst/>
          </a:prstGeom>
          <a:noFill/>
        </p:spPr>
        <p:txBody>
          <a:bodyPr wrap="square" rtlCol="0">
            <a:spAutoFit/>
          </a:bodyPr>
          <a:lstStyle/>
          <a:p>
            <a:pPr marL="457200" indent="-457200">
              <a:buFont typeface="+mj-lt"/>
              <a:buAutoNum type="alphaLcParenR" startAt="2"/>
            </a:pPr>
            <a:r>
              <a:rPr lang="en-GB" sz="2200" dirty="0">
                <a:solidFill>
                  <a:srgbClr val="585858"/>
                </a:solidFill>
              </a:rPr>
              <a:t>Explain what Mia would need to do to decorate the wall with each option.</a:t>
            </a:r>
          </a:p>
        </p:txBody>
      </p:sp>
    </p:spTree>
    <p:extLst>
      <p:ext uri="{BB962C8B-B14F-4D97-AF65-F5344CB8AC3E}">
        <p14:creationId xmlns:p14="http://schemas.microsoft.com/office/powerpoint/2010/main" val="230303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0" grpId="0" animBg="1"/>
      <p:bldP spid="31" grpId="0" animBg="1"/>
      <p:bldP spid="32" grpId="0" animBg="1"/>
      <p:bldP spid="33" grpId="0"/>
      <p:bldP spid="34" grpId="0" animBg="1"/>
      <p:bldP spid="3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a:t>Activity C: Fencing</a:t>
            </a:r>
          </a:p>
        </p:txBody>
      </p:sp>
      <p:sp>
        <p:nvSpPr>
          <p:cNvPr id="2" name="TextBox 1">
            <a:extLst>
              <a:ext uri="{FF2B5EF4-FFF2-40B4-BE49-F238E27FC236}">
                <a16:creationId xmlns:a16="http://schemas.microsoft.com/office/drawing/2014/main" id="{11216363-B209-45FD-A01B-A2F8BD5062B3}"/>
              </a:ext>
            </a:extLst>
          </p:cNvPr>
          <p:cNvSpPr txBox="1"/>
          <p:nvPr/>
        </p:nvSpPr>
        <p:spPr>
          <a:xfrm>
            <a:off x="287386" y="1054880"/>
            <a:ext cx="8835832" cy="769441"/>
          </a:xfrm>
          <a:prstGeom prst="rect">
            <a:avLst/>
          </a:prstGeom>
          <a:noFill/>
        </p:spPr>
        <p:txBody>
          <a:bodyPr wrap="square" rtlCol="0">
            <a:spAutoFit/>
          </a:bodyPr>
          <a:lstStyle/>
          <a:p>
            <a:pPr>
              <a:buNone/>
            </a:pPr>
            <a:r>
              <a:rPr lang="en-GB" sz="2200" dirty="0"/>
              <a:t>Farmer Dave has 120 m of fencing. He creates a different-shaped pen for each animal. </a:t>
            </a:r>
          </a:p>
        </p:txBody>
      </p:sp>
      <p:sp>
        <p:nvSpPr>
          <p:cNvPr id="5" name="Rectangle 4">
            <a:extLst>
              <a:ext uri="{FF2B5EF4-FFF2-40B4-BE49-F238E27FC236}">
                <a16:creationId xmlns:a16="http://schemas.microsoft.com/office/drawing/2014/main" id="{93F549D2-634D-4F81-B096-481F3E8B7228}"/>
              </a:ext>
            </a:extLst>
          </p:cNvPr>
          <p:cNvSpPr/>
          <p:nvPr/>
        </p:nvSpPr>
        <p:spPr>
          <a:xfrm>
            <a:off x="8054729" y="4183095"/>
            <a:ext cx="900000" cy="900000"/>
          </a:xfrm>
          <a:prstGeom prst="rect">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Isosceles Triangle 26">
            <a:extLst>
              <a:ext uri="{FF2B5EF4-FFF2-40B4-BE49-F238E27FC236}">
                <a16:creationId xmlns:a16="http://schemas.microsoft.com/office/drawing/2014/main" id="{08A3F26E-1981-40A6-9247-DBFE3875D27C}"/>
              </a:ext>
            </a:extLst>
          </p:cNvPr>
          <p:cNvSpPr/>
          <p:nvPr/>
        </p:nvSpPr>
        <p:spPr>
          <a:xfrm>
            <a:off x="6605701" y="4175038"/>
            <a:ext cx="978384" cy="900001"/>
          </a:xfrm>
          <a:prstGeom prst="triangle">
            <a:avLst>
              <a:gd name="adj" fmla="val 50791"/>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entagon 30">
            <a:extLst>
              <a:ext uri="{FF2B5EF4-FFF2-40B4-BE49-F238E27FC236}">
                <a16:creationId xmlns:a16="http://schemas.microsoft.com/office/drawing/2014/main" id="{73C776BB-46A1-459D-9F7F-66C4CCCDA70A}"/>
              </a:ext>
            </a:extLst>
          </p:cNvPr>
          <p:cNvSpPr/>
          <p:nvPr/>
        </p:nvSpPr>
        <p:spPr>
          <a:xfrm>
            <a:off x="9425373" y="4127729"/>
            <a:ext cx="956585" cy="994618"/>
          </a:xfrm>
          <a:prstGeom prst="pentagon">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Hexagon 34">
            <a:extLst>
              <a:ext uri="{FF2B5EF4-FFF2-40B4-BE49-F238E27FC236}">
                <a16:creationId xmlns:a16="http://schemas.microsoft.com/office/drawing/2014/main" id="{374AE96B-A5D7-4AFD-B02A-562A5DD9E013}"/>
              </a:ext>
            </a:extLst>
          </p:cNvPr>
          <p:cNvSpPr/>
          <p:nvPr/>
        </p:nvSpPr>
        <p:spPr>
          <a:xfrm>
            <a:off x="10629485" y="4135786"/>
            <a:ext cx="1122222" cy="994618"/>
          </a:xfrm>
          <a:prstGeom prst="hexagon">
            <a:avLst/>
          </a:prstGeom>
          <a:solidFill>
            <a:schemeClr val="bg1"/>
          </a:solidFill>
          <a:ln w="381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338FA3D-7AD2-4010-9F84-3D168FCB8B85}"/>
              </a:ext>
            </a:extLst>
          </p:cNvPr>
          <p:cNvPicPr>
            <a:picLocks noChangeAspect="1"/>
          </p:cNvPicPr>
          <p:nvPr/>
        </p:nvPicPr>
        <p:blipFill>
          <a:blip r:embed="rId3">
            <a:clrChange>
              <a:clrFrom>
                <a:srgbClr val="FDFDFD"/>
              </a:clrFrom>
              <a:clrTo>
                <a:srgbClr val="FDFDFD">
                  <a:alpha val="0"/>
                </a:srgbClr>
              </a:clrTo>
            </a:clrChange>
          </a:blip>
          <a:stretch>
            <a:fillRect/>
          </a:stretch>
        </p:blipFill>
        <p:spPr>
          <a:xfrm>
            <a:off x="6832314" y="2225884"/>
            <a:ext cx="670189" cy="734356"/>
          </a:xfrm>
          <a:prstGeom prst="rect">
            <a:avLst/>
          </a:prstGeom>
        </p:spPr>
      </p:pic>
      <p:pic>
        <p:nvPicPr>
          <p:cNvPr id="8" name="Picture 7">
            <a:extLst>
              <a:ext uri="{FF2B5EF4-FFF2-40B4-BE49-F238E27FC236}">
                <a16:creationId xmlns:a16="http://schemas.microsoft.com/office/drawing/2014/main" id="{52772E08-2926-41BA-84D6-AB4E897D46F3}"/>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10629485" y="2210246"/>
            <a:ext cx="1046700" cy="740222"/>
          </a:xfrm>
          <a:prstGeom prst="rect">
            <a:avLst/>
          </a:prstGeom>
        </p:spPr>
      </p:pic>
      <p:pic>
        <p:nvPicPr>
          <p:cNvPr id="10" name="Picture 9">
            <a:extLst>
              <a:ext uri="{FF2B5EF4-FFF2-40B4-BE49-F238E27FC236}">
                <a16:creationId xmlns:a16="http://schemas.microsoft.com/office/drawing/2014/main" id="{48A33538-AD73-4762-86D0-CFF54DA1B142}"/>
              </a:ext>
            </a:extLst>
          </p:cNvPr>
          <p:cNvPicPr>
            <a:picLocks noChangeAspect="1"/>
          </p:cNvPicPr>
          <p:nvPr/>
        </p:nvPicPr>
        <p:blipFill>
          <a:blip r:embed="rId5"/>
          <a:stretch>
            <a:fillRect/>
          </a:stretch>
        </p:blipFill>
        <p:spPr>
          <a:xfrm>
            <a:off x="8042022" y="2257449"/>
            <a:ext cx="838572" cy="734356"/>
          </a:xfrm>
          <a:prstGeom prst="rect">
            <a:avLst/>
          </a:prstGeom>
        </p:spPr>
      </p:pic>
      <p:pic>
        <p:nvPicPr>
          <p:cNvPr id="14" name="Picture 13">
            <a:extLst>
              <a:ext uri="{FF2B5EF4-FFF2-40B4-BE49-F238E27FC236}">
                <a16:creationId xmlns:a16="http://schemas.microsoft.com/office/drawing/2014/main" id="{59469384-7197-4D3E-A318-1CE11D8C3492}"/>
              </a:ext>
            </a:extLst>
          </p:cNvPr>
          <p:cNvPicPr>
            <a:picLocks noChangeAspect="1"/>
          </p:cNvPicPr>
          <p:nvPr/>
        </p:nvPicPr>
        <p:blipFill>
          <a:blip r:embed="rId6">
            <a:clrChange>
              <a:clrFrom>
                <a:srgbClr val="FDFDFD"/>
              </a:clrFrom>
              <a:clrTo>
                <a:srgbClr val="FDFDFD">
                  <a:alpha val="0"/>
                </a:srgbClr>
              </a:clrTo>
            </a:clrChange>
          </a:blip>
          <a:stretch>
            <a:fillRect/>
          </a:stretch>
        </p:blipFill>
        <p:spPr>
          <a:xfrm>
            <a:off x="9374589" y="2219324"/>
            <a:ext cx="949767" cy="734356"/>
          </a:xfrm>
          <a:prstGeom prst="rect">
            <a:avLst/>
          </a:prstGeom>
        </p:spPr>
      </p:pic>
      <p:sp>
        <p:nvSpPr>
          <p:cNvPr id="12" name="Action Button: Help 11">
            <a:hlinkClick r:id="" action="ppaction://noaction" highlightClick="1"/>
            <a:extLst>
              <a:ext uri="{FF2B5EF4-FFF2-40B4-BE49-F238E27FC236}">
                <a16:creationId xmlns:a16="http://schemas.microsoft.com/office/drawing/2014/main" id="{681CAC77-56E9-44EF-9EC7-75EA63E67EC0}"/>
              </a:ext>
            </a:extLst>
          </p:cNvPr>
          <p:cNvSpPr/>
          <p:nvPr/>
        </p:nvSpPr>
        <p:spPr>
          <a:xfrm>
            <a:off x="287386" y="5749986"/>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E56FDA0A-69F6-4674-92F4-F044BABFBC65}"/>
              </a:ext>
            </a:extLst>
          </p:cNvPr>
          <p:cNvSpPr txBox="1"/>
          <p:nvPr/>
        </p:nvSpPr>
        <p:spPr>
          <a:xfrm>
            <a:off x="1013701" y="5749986"/>
            <a:ext cx="8109517" cy="430887"/>
          </a:xfrm>
          <a:prstGeom prst="rect">
            <a:avLst/>
          </a:prstGeom>
          <a:noFill/>
        </p:spPr>
        <p:txBody>
          <a:bodyPr wrap="square" rtlCol="0">
            <a:spAutoFit/>
          </a:bodyPr>
          <a:lstStyle/>
          <a:p>
            <a:pPr>
              <a:buNone/>
            </a:pPr>
            <a:r>
              <a:rPr lang="en-GB" sz="2200" dirty="0"/>
              <a:t>How might your answers change if he had 150 m of fencing?</a:t>
            </a:r>
          </a:p>
        </p:txBody>
      </p:sp>
      <p:graphicFrame>
        <p:nvGraphicFramePr>
          <p:cNvPr id="4" name="Table 6">
            <a:extLst>
              <a:ext uri="{FF2B5EF4-FFF2-40B4-BE49-F238E27FC236}">
                <a16:creationId xmlns:a16="http://schemas.microsoft.com/office/drawing/2014/main" id="{CC515511-DDFA-4738-8EC0-4A6D41954E14}"/>
              </a:ext>
            </a:extLst>
          </p:cNvPr>
          <p:cNvGraphicFramePr>
            <a:graphicFrameLocks noGrp="1"/>
          </p:cNvGraphicFramePr>
          <p:nvPr>
            <p:extLst>
              <p:ext uri="{D42A27DB-BD31-4B8C-83A1-F6EECF244321}">
                <p14:modId xmlns:p14="http://schemas.microsoft.com/office/powerpoint/2010/main" val="2400880214"/>
              </p:ext>
            </p:extLst>
          </p:nvPr>
        </p:nvGraphicFramePr>
        <p:xfrm>
          <a:off x="5125077" y="2185773"/>
          <a:ext cx="6759305" cy="1737903"/>
        </p:xfrm>
        <a:graphic>
          <a:graphicData uri="http://schemas.openxmlformats.org/drawingml/2006/table">
            <a:tbl>
              <a:tblPr firstRow="1" bandRow="1">
                <a:tableStyleId>{5940675A-B579-460E-94D1-54222C63F5DA}</a:tableStyleId>
              </a:tblPr>
              <a:tblGrid>
                <a:gridCol w="1351861">
                  <a:extLst>
                    <a:ext uri="{9D8B030D-6E8A-4147-A177-3AD203B41FA5}">
                      <a16:colId xmlns:a16="http://schemas.microsoft.com/office/drawing/2014/main" val="94629789"/>
                    </a:ext>
                  </a:extLst>
                </a:gridCol>
                <a:gridCol w="1351861">
                  <a:extLst>
                    <a:ext uri="{9D8B030D-6E8A-4147-A177-3AD203B41FA5}">
                      <a16:colId xmlns:a16="http://schemas.microsoft.com/office/drawing/2014/main" val="3988896161"/>
                    </a:ext>
                  </a:extLst>
                </a:gridCol>
                <a:gridCol w="1351861">
                  <a:extLst>
                    <a:ext uri="{9D8B030D-6E8A-4147-A177-3AD203B41FA5}">
                      <a16:colId xmlns:a16="http://schemas.microsoft.com/office/drawing/2014/main" val="2394614646"/>
                    </a:ext>
                  </a:extLst>
                </a:gridCol>
                <a:gridCol w="1351861">
                  <a:extLst>
                    <a:ext uri="{9D8B030D-6E8A-4147-A177-3AD203B41FA5}">
                      <a16:colId xmlns:a16="http://schemas.microsoft.com/office/drawing/2014/main" val="2888619009"/>
                    </a:ext>
                  </a:extLst>
                </a:gridCol>
                <a:gridCol w="1351861">
                  <a:extLst>
                    <a:ext uri="{9D8B030D-6E8A-4147-A177-3AD203B41FA5}">
                      <a16:colId xmlns:a16="http://schemas.microsoft.com/office/drawing/2014/main" val="451268577"/>
                    </a:ext>
                  </a:extLst>
                </a:gridCol>
              </a:tblGrid>
              <a:tr h="823503">
                <a:tc>
                  <a:txBody>
                    <a:bodyPr/>
                    <a:lstStyle/>
                    <a:p>
                      <a:pPr algn="ctr"/>
                      <a:r>
                        <a:rPr lang="en-GB" dirty="0"/>
                        <a:t>Animal</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252387"/>
                  </a:ext>
                </a:extLst>
              </a:tr>
              <a:tr h="823503">
                <a:tc>
                  <a:txBody>
                    <a:bodyPr/>
                    <a:lstStyle/>
                    <a:p>
                      <a:pPr algn="ctr"/>
                      <a:r>
                        <a:rPr lang="en-GB" dirty="0"/>
                        <a:t>Pens’ number of sides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2400"/>
                        <a:t>3</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2400"/>
                        <a:t>4</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2400"/>
                        <a:t>5</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2400" dirty="0"/>
                        <a:t>6</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9838239"/>
                  </a:ext>
                </a:extLst>
              </a:tr>
            </a:tbl>
          </a:graphicData>
        </a:graphic>
      </p:graphicFrame>
      <p:sp>
        <p:nvSpPr>
          <p:cNvPr id="16" name="TextBox 15">
            <a:extLst>
              <a:ext uri="{FF2B5EF4-FFF2-40B4-BE49-F238E27FC236}">
                <a16:creationId xmlns:a16="http://schemas.microsoft.com/office/drawing/2014/main" id="{8A3CCE81-43B6-446C-8ABF-0C182CA8D964}"/>
              </a:ext>
            </a:extLst>
          </p:cNvPr>
          <p:cNvSpPr txBox="1"/>
          <p:nvPr/>
        </p:nvSpPr>
        <p:spPr>
          <a:xfrm>
            <a:off x="145680" y="2147240"/>
            <a:ext cx="4702468" cy="2191369"/>
          </a:xfrm>
          <a:prstGeom prst="rect">
            <a:avLst/>
          </a:prstGeom>
          <a:noFill/>
        </p:spPr>
        <p:txBody>
          <a:bodyPr wrap="square">
            <a:spAutoFit/>
          </a:bodyPr>
          <a:lstStyle/>
          <a:p>
            <a:pPr marL="457200" indent="-457200">
              <a:buFont typeface="+mj-lt"/>
              <a:buAutoNum type="alphaLcParenR"/>
            </a:pPr>
            <a:r>
              <a:rPr lang="en-GB" sz="2200" dirty="0"/>
              <a:t>What could the length of each of the sides be if the pens have different lengths for each side?</a:t>
            </a:r>
            <a:endParaRPr lang="en-GB" sz="2400" dirty="0"/>
          </a:p>
          <a:p>
            <a:pPr marL="457200" indent="-457200">
              <a:buAutoNum type="alphaLcParenR"/>
            </a:pPr>
            <a:r>
              <a:rPr lang="en-GB" sz="2200" dirty="0"/>
              <a:t>How would your answers change if the pens were regular?</a:t>
            </a:r>
          </a:p>
        </p:txBody>
      </p:sp>
    </p:spTree>
    <p:extLst>
      <p:ext uri="{BB962C8B-B14F-4D97-AF65-F5344CB8AC3E}">
        <p14:creationId xmlns:p14="http://schemas.microsoft.com/office/powerpoint/2010/main" val="123843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31" grpId="0" animBg="1"/>
      <p:bldP spid="35" grpId="0" animBg="1"/>
      <p:bldP spid="12" grpId="0" animBg="1"/>
      <p:bldP spid="13" grpId="0"/>
      <p:bldP spid="1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a:t>Activity D: Impossible rectangles</a:t>
            </a:r>
          </a:p>
        </p:txBody>
      </p:sp>
      <p:sp>
        <p:nvSpPr>
          <p:cNvPr id="20" name="TextBox 19">
            <a:extLst>
              <a:ext uri="{FF2B5EF4-FFF2-40B4-BE49-F238E27FC236}">
                <a16:creationId xmlns:a16="http://schemas.microsoft.com/office/drawing/2014/main" id="{373ACC99-0318-456F-B341-A0562E17DD2E}"/>
              </a:ext>
            </a:extLst>
          </p:cNvPr>
          <p:cNvSpPr txBox="1"/>
          <p:nvPr/>
        </p:nvSpPr>
        <p:spPr>
          <a:xfrm>
            <a:off x="119337" y="969474"/>
            <a:ext cx="8544603" cy="1988237"/>
          </a:xfrm>
          <a:prstGeom prst="rect">
            <a:avLst/>
          </a:prstGeom>
          <a:noFill/>
        </p:spPr>
        <p:txBody>
          <a:bodyPr wrap="square" rtlCol="0">
            <a:spAutoFit/>
          </a:bodyPr>
          <a:lstStyle/>
          <a:p>
            <a:pPr>
              <a:buNone/>
            </a:pPr>
            <a:r>
              <a:rPr lang="en-GB" sz="2200" dirty="0"/>
              <a:t>Class 6 were asked to sketch rectangles with a perimeter of 30 cm. Some of their responses are shown – rectangles A to F. </a:t>
            </a:r>
          </a:p>
          <a:p>
            <a:pPr marL="457200" indent="-457200">
              <a:buFont typeface="+mj-lt"/>
              <a:buAutoNum type="alphaLcParenR"/>
            </a:pPr>
            <a:r>
              <a:rPr lang="en-GB" sz="2200" dirty="0"/>
              <a:t>Which of these are possible? </a:t>
            </a:r>
          </a:p>
          <a:p>
            <a:pPr marL="457200" indent="-457200">
              <a:buFont typeface="+mj-lt"/>
              <a:buAutoNum type="alphaLcParenR"/>
            </a:pPr>
            <a:r>
              <a:rPr lang="en-GB" sz="2200" dirty="0"/>
              <a:t>For those that are possible, what must the missing lengths be? </a:t>
            </a:r>
          </a:p>
          <a:p>
            <a:pPr marL="457200" indent="-457200">
              <a:buFont typeface="+mj-lt"/>
              <a:buAutoNum type="alphaLcParenR"/>
            </a:pPr>
            <a:r>
              <a:rPr lang="en-GB" sz="2200" dirty="0"/>
              <a:t>For those that are not possible, what do you need to change?</a:t>
            </a:r>
          </a:p>
        </p:txBody>
      </p:sp>
      <p:sp>
        <p:nvSpPr>
          <p:cNvPr id="15" name="Rectangle 14">
            <a:extLst>
              <a:ext uri="{FF2B5EF4-FFF2-40B4-BE49-F238E27FC236}">
                <a16:creationId xmlns:a16="http://schemas.microsoft.com/office/drawing/2014/main" id="{367A41C3-8EE6-45A2-AC33-E39C7E71A0B8}"/>
              </a:ext>
            </a:extLst>
          </p:cNvPr>
          <p:cNvSpPr/>
          <p:nvPr/>
        </p:nvSpPr>
        <p:spPr>
          <a:xfrm>
            <a:off x="10658758" y="3692570"/>
            <a:ext cx="1188000" cy="118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solidFill>
                  <a:srgbClr val="585858"/>
                </a:solidFill>
              </a:rPr>
              <a:t>F</a:t>
            </a:r>
          </a:p>
          <a:p>
            <a:pPr algn="ctr">
              <a:buNone/>
            </a:pPr>
            <a:r>
              <a:rPr lang="en-GB" sz="2000" dirty="0">
                <a:solidFill>
                  <a:srgbClr val="585858"/>
                </a:solidFill>
              </a:rPr>
              <a:t>A square</a:t>
            </a:r>
          </a:p>
        </p:txBody>
      </p:sp>
      <p:grpSp>
        <p:nvGrpSpPr>
          <p:cNvPr id="33" name="Group 32">
            <a:extLst>
              <a:ext uri="{FF2B5EF4-FFF2-40B4-BE49-F238E27FC236}">
                <a16:creationId xmlns:a16="http://schemas.microsoft.com/office/drawing/2014/main" id="{D841850F-258B-47FA-B54A-EABC797F3EB1}"/>
              </a:ext>
            </a:extLst>
          </p:cNvPr>
          <p:cNvGrpSpPr/>
          <p:nvPr/>
        </p:nvGrpSpPr>
        <p:grpSpPr>
          <a:xfrm>
            <a:off x="403200" y="3131203"/>
            <a:ext cx="3481958" cy="794720"/>
            <a:chOff x="8486577" y="3274102"/>
            <a:chExt cx="1445911" cy="1522618"/>
          </a:xfrm>
        </p:grpSpPr>
        <p:sp>
          <p:nvSpPr>
            <p:cNvPr id="18" name="TextBox 17">
              <a:extLst>
                <a:ext uri="{FF2B5EF4-FFF2-40B4-BE49-F238E27FC236}">
                  <a16:creationId xmlns:a16="http://schemas.microsoft.com/office/drawing/2014/main" id="{A3436FE9-E40C-4E6C-AD99-7F5C41BF0216}"/>
                </a:ext>
              </a:extLst>
            </p:cNvPr>
            <p:cNvSpPr txBox="1"/>
            <p:nvPr/>
          </p:nvSpPr>
          <p:spPr>
            <a:xfrm>
              <a:off x="9023229" y="3274102"/>
              <a:ext cx="337623" cy="707610"/>
            </a:xfrm>
            <a:prstGeom prst="rect">
              <a:avLst/>
            </a:prstGeom>
            <a:noFill/>
          </p:spPr>
          <p:txBody>
            <a:bodyPr wrap="none" rtlCol="0">
              <a:spAutoFit/>
            </a:bodyPr>
            <a:lstStyle/>
            <a:p>
              <a:pPr>
                <a:buNone/>
              </a:pPr>
              <a:r>
                <a:rPr lang="en-GB" sz="1800" dirty="0"/>
                <a:t>16 cm</a:t>
              </a:r>
            </a:p>
          </p:txBody>
        </p:sp>
        <p:sp>
          <p:nvSpPr>
            <p:cNvPr id="23" name="Rectangle 22">
              <a:extLst>
                <a:ext uri="{FF2B5EF4-FFF2-40B4-BE49-F238E27FC236}">
                  <a16:creationId xmlns:a16="http://schemas.microsoft.com/office/drawing/2014/main" id="{C3C49788-4056-4ED4-BCC8-08C8454D866E}"/>
                </a:ext>
              </a:extLst>
            </p:cNvPr>
            <p:cNvSpPr/>
            <p:nvPr/>
          </p:nvSpPr>
          <p:spPr>
            <a:xfrm>
              <a:off x="8492488" y="4085539"/>
              <a:ext cx="1440000" cy="7111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a:solidFill>
                    <a:srgbClr val="585858"/>
                  </a:solidFill>
                </a:rPr>
                <a:t>A</a:t>
              </a:r>
            </a:p>
          </p:txBody>
        </p:sp>
        <p:cxnSp>
          <p:nvCxnSpPr>
            <p:cNvPr id="30" name="Straight Arrow Connector 29">
              <a:extLst>
                <a:ext uri="{FF2B5EF4-FFF2-40B4-BE49-F238E27FC236}">
                  <a16:creationId xmlns:a16="http://schemas.microsoft.com/office/drawing/2014/main" id="{963100F8-3291-4B22-A86C-C8ADCFA8BBC1}"/>
                </a:ext>
              </a:extLst>
            </p:cNvPr>
            <p:cNvCxnSpPr>
              <a:cxnSpLocks/>
            </p:cNvCxnSpPr>
            <p:nvPr/>
          </p:nvCxnSpPr>
          <p:spPr>
            <a:xfrm flipH="1">
              <a:off x="8486577" y="3896784"/>
              <a:ext cx="1440000"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795AC7F-BC35-412C-8A78-7D751E00C800}"/>
              </a:ext>
            </a:extLst>
          </p:cNvPr>
          <p:cNvGrpSpPr/>
          <p:nvPr/>
        </p:nvGrpSpPr>
        <p:grpSpPr>
          <a:xfrm rot="18226052">
            <a:off x="4237598" y="4075063"/>
            <a:ext cx="1334842" cy="887880"/>
            <a:chOff x="8486577" y="3437534"/>
            <a:chExt cx="1053410" cy="1113632"/>
          </a:xfrm>
        </p:grpSpPr>
        <p:sp>
          <p:nvSpPr>
            <p:cNvPr id="39" name="TextBox 38">
              <a:extLst>
                <a:ext uri="{FF2B5EF4-FFF2-40B4-BE49-F238E27FC236}">
                  <a16:creationId xmlns:a16="http://schemas.microsoft.com/office/drawing/2014/main" id="{39B0BA76-5601-48D5-9BB0-AE120533CDB4}"/>
                </a:ext>
              </a:extLst>
            </p:cNvPr>
            <p:cNvSpPr txBox="1"/>
            <p:nvPr/>
          </p:nvSpPr>
          <p:spPr>
            <a:xfrm>
              <a:off x="8749243" y="3437534"/>
              <a:ext cx="641625" cy="463238"/>
            </a:xfrm>
            <a:prstGeom prst="rect">
              <a:avLst/>
            </a:prstGeom>
            <a:noFill/>
          </p:spPr>
          <p:txBody>
            <a:bodyPr wrap="none" rtlCol="0">
              <a:spAutoFit/>
            </a:bodyPr>
            <a:lstStyle/>
            <a:p>
              <a:pPr>
                <a:buNone/>
              </a:pPr>
              <a:r>
                <a:rPr lang="en-GB" sz="1800" dirty="0">
                  <a:solidFill>
                    <a:srgbClr val="585858"/>
                  </a:solidFill>
                </a:rPr>
                <a:t>14 cm</a:t>
              </a:r>
            </a:p>
          </p:txBody>
        </p:sp>
        <p:sp>
          <p:nvSpPr>
            <p:cNvPr id="40" name="Rectangle 39">
              <a:extLst>
                <a:ext uri="{FF2B5EF4-FFF2-40B4-BE49-F238E27FC236}">
                  <a16:creationId xmlns:a16="http://schemas.microsoft.com/office/drawing/2014/main" id="{A06A2762-56BB-4D3A-890E-E0E7AF6654CA}"/>
                </a:ext>
              </a:extLst>
            </p:cNvPr>
            <p:cNvSpPr/>
            <p:nvPr/>
          </p:nvSpPr>
          <p:spPr>
            <a:xfrm>
              <a:off x="8486578" y="3971833"/>
              <a:ext cx="1053407" cy="57933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a:solidFill>
                    <a:srgbClr val="585858"/>
                  </a:solidFill>
                </a:rPr>
                <a:t>C</a:t>
              </a:r>
            </a:p>
          </p:txBody>
        </p:sp>
        <p:cxnSp>
          <p:nvCxnSpPr>
            <p:cNvPr id="41" name="Straight Arrow Connector 40">
              <a:extLst>
                <a:ext uri="{FF2B5EF4-FFF2-40B4-BE49-F238E27FC236}">
                  <a16:creationId xmlns:a16="http://schemas.microsoft.com/office/drawing/2014/main" id="{3226971E-09D2-4C9D-974E-0A4215F9005D}"/>
                </a:ext>
              </a:extLst>
            </p:cNvPr>
            <p:cNvCxnSpPr>
              <a:cxnSpLocks/>
            </p:cNvCxnSpPr>
            <p:nvPr/>
          </p:nvCxnSpPr>
          <p:spPr>
            <a:xfrm rot="5400000">
              <a:off x="9013282" y="3370080"/>
              <a:ext cx="0" cy="10534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5D058A59-2BB9-4958-A78A-AFF61CDB850A}"/>
              </a:ext>
            </a:extLst>
          </p:cNvPr>
          <p:cNvGrpSpPr/>
          <p:nvPr/>
        </p:nvGrpSpPr>
        <p:grpSpPr>
          <a:xfrm>
            <a:off x="9085454" y="2992488"/>
            <a:ext cx="1150853" cy="2334258"/>
            <a:chOff x="9117318" y="3506582"/>
            <a:chExt cx="794098" cy="2476968"/>
          </a:xfrm>
        </p:grpSpPr>
        <p:sp>
          <p:nvSpPr>
            <p:cNvPr id="47" name="TextBox 46">
              <a:extLst>
                <a:ext uri="{FF2B5EF4-FFF2-40B4-BE49-F238E27FC236}">
                  <a16:creationId xmlns:a16="http://schemas.microsoft.com/office/drawing/2014/main" id="{CC60779E-8AF0-4138-AB5A-FFAF0EE27A04}"/>
                </a:ext>
              </a:extLst>
            </p:cNvPr>
            <p:cNvSpPr txBox="1"/>
            <p:nvPr/>
          </p:nvSpPr>
          <p:spPr>
            <a:xfrm>
              <a:off x="9190331" y="3506582"/>
              <a:ext cx="721085" cy="391912"/>
            </a:xfrm>
            <a:prstGeom prst="rect">
              <a:avLst/>
            </a:prstGeom>
            <a:noFill/>
          </p:spPr>
          <p:txBody>
            <a:bodyPr wrap="square" rtlCol="0">
              <a:spAutoFit/>
            </a:bodyPr>
            <a:lstStyle/>
            <a:p>
              <a:pPr>
                <a:buNone/>
              </a:pPr>
              <a:r>
                <a:rPr lang="en-GB" sz="1800" dirty="0">
                  <a:solidFill>
                    <a:srgbClr val="585858"/>
                  </a:solidFill>
                </a:rPr>
                <a:t>40 mm</a:t>
              </a:r>
            </a:p>
          </p:txBody>
        </p:sp>
        <p:sp>
          <p:nvSpPr>
            <p:cNvPr id="48" name="Rectangle 47">
              <a:extLst>
                <a:ext uri="{FF2B5EF4-FFF2-40B4-BE49-F238E27FC236}">
                  <a16:creationId xmlns:a16="http://schemas.microsoft.com/office/drawing/2014/main" id="{93768679-2A90-4D7F-8CCD-7BA3E6E0D1A5}"/>
                </a:ext>
              </a:extLst>
            </p:cNvPr>
            <p:cNvSpPr/>
            <p:nvPr/>
          </p:nvSpPr>
          <p:spPr>
            <a:xfrm>
              <a:off x="9117319" y="4004001"/>
              <a:ext cx="721086" cy="19795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solidFill>
                    <a:srgbClr val="585858"/>
                  </a:solidFill>
                </a:rPr>
                <a:t>E</a:t>
              </a:r>
            </a:p>
          </p:txBody>
        </p:sp>
        <p:cxnSp>
          <p:nvCxnSpPr>
            <p:cNvPr id="49" name="Straight Arrow Connector 48">
              <a:extLst>
                <a:ext uri="{FF2B5EF4-FFF2-40B4-BE49-F238E27FC236}">
                  <a16:creationId xmlns:a16="http://schemas.microsoft.com/office/drawing/2014/main" id="{59EA98E8-3F11-4DFE-9225-DCDB11C41DD9}"/>
                </a:ext>
              </a:extLst>
            </p:cNvPr>
            <p:cNvCxnSpPr>
              <a:cxnSpLocks/>
            </p:cNvCxnSpPr>
            <p:nvPr/>
          </p:nvCxnSpPr>
          <p:spPr>
            <a:xfrm flipH="1">
              <a:off x="9117318" y="3896788"/>
              <a:ext cx="7210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2" name="Action Button: Help 21">
            <a:hlinkClick r:id="" action="ppaction://noaction" highlightClick="1"/>
            <a:extLst>
              <a:ext uri="{FF2B5EF4-FFF2-40B4-BE49-F238E27FC236}">
                <a16:creationId xmlns:a16="http://schemas.microsoft.com/office/drawing/2014/main" id="{E002ECF7-0B64-4BC2-BBDB-1C4BE19F4A7C}"/>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nvGrpSpPr>
          <p:cNvPr id="6" name="Group 5">
            <a:extLst>
              <a:ext uri="{FF2B5EF4-FFF2-40B4-BE49-F238E27FC236}">
                <a16:creationId xmlns:a16="http://schemas.microsoft.com/office/drawing/2014/main" id="{C4FB267A-12C0-48BA-9A4C-46651CCD275B}"/>
              </a:ext>
            </a:extLst>
          </p:cNvPr>
          <p:cNvGrpSpPr/>
          <p:nvPr/>
        </p:nvGrpSpPr>
        <p:grpSpPr>
          <a:xfrm>
            <a:off x="6052057" y="3416516"/>
            <a:ext cx="2708572" cy="1543708"/>
            <a:chOff x="5786862" y="3513090"/>
            <a:chExt cx="2708572" cy="1543708"/>
          </a:xfrm>
        </p:grpSpPr>
        <p:grpSp>
          <p:nvGrpSpPr>
            <p:cNvPr id="42" name="Group 41">
              <a:extLst>
                <a:ext uri="{FF2B5EF4-FFF2-40B4-BE49-F238E27FC236}">
                  <a16:creationId xmlns:a16="http://schemas.microsoft.com/office/drawing/2014/main" id="{506A8765-DD1B-4DEA-956C-336F97E86438}"/>
                </a:ext>
              </a:extLst>
            </p:cNvPr>
            <p:cNvGrpSpPr/>
            <p:nvPr/>
          </p:nvGrpSpPr>
          <p:grpSpPr>
            <a:xfrm>
              <a:off x="5786864" y="3513090"/>
              <a:ext cx="1959148" cy="369332"/>
              <a:chOff x="8486577" y="3561145"/>
              <a:chExt cx="1351828" cy="391912"/>
            </a:xfrm>
          </p:grpSpPr>
          <p:sp>
            <p:nvSpPr>
              <p:cNvPr id="43" name="TextBox 42">
                <a:extLst>
                  <a:ext uri="{FF2B5EF4-FFF2-40B4-BE49-F238E27FC236}">
                    <a16:creationId xmlns:a16="http://schemas.microsoft.com/office/drawing/2014/main" id="{9B04AB1B-295E-4E53-9F95-BF1FA4BEF3A4}"/>
                  </a:ext>
                </a:extLst>
              </p:cNvPr>
              <p:cNvSpPr txBox="1"/>
              <p:nvPr/>
            </p:nvSpPr>
            <p:spPr>
              <a:xfrm>
                <a:off x="8881986" y="3561145"/>
                <a:ext cx="561006" cy="391912"/>
              </a:xfrm>
              <a:prstGeom prst="rect">
                <a:avLst/>
              </a:prstGeom>
              <a:noFill/>
            </p:spPr>
            <p:txBody>
              <a:bodyPr wrap="none" rtlCol="0">
                <a:spAutoFit/>
              </a:bodyPr>
              <a:lstStyle/>
              <a:p>
                <a:pPr>
                  <a:buNone/>
                </a:pPr>
                <a:r>
                  <a:rPr lang="en-GB" sz="1800" dirty="0">
                    <a:solidFill>
                      <a:srgbClr val="585858"/>
                    </a:solidFill>
                  </a:rPr>
                  <a:t>10 cm</a:t>
                </a:r>
              </a:p>
            </p:txBody>
          </p:sp>
          <p:cxnSp>
            <p:nvCxnSpPr>
              <p:cNvPr id="45" name="Straight Arrow Connector 44">
                <a:extLst>
                  <a:ext uri="{FF2B5EF4-FFF2-40B4-BE49-F238E27FC236}">
                    <a16:creationId xmlns:a16="http://schemas.microsoft.com/office/drawing/2014/main" id="{13383670-7E13-41F7-B1A7-F574B9AF34A6}"/>
                  </a:ext>
                </a:extLst>
              </p:cNvPr>
              <p:cNvCxnSpPr>
                <a:cxnSpLocks/>
              </p:cNvCxnSpPr>
              <p:nvPr/>
            </p:nvCxnSpPr>
            <p:spPr>
              <a:xfrm flipH="1" flipV="1">
                <a:off x="8486577" y="3896786"/>
                <a:ext cx="1351828" cy="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FE622BDB-1190-42A9-BF6A-DB3C36E36675}"/>
                </a:ext>
              </a:extLst>
            </p:cNvPr>
            <p:cNvSpPr/>
            <p:nvPr/>
          </p:nvSpPr>
          <p:spPr>
            <a:xfrm>
              <a:off x="5786862" y="3900115"/>
              <a:ext cx="1959148" cy="112614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a:solidFill>
                    <a:srgbClr val="585858"/>
                  </a:solidFill>
                </a:rPr>
                <a:t>D</a:t>
              </a:r>
            </a:p>
          </p:txBody>
        </p:sp>
        <p:sp>
          <p:nvSpPr>
            <p:cNvPr id="25" name="TextBox 24">
              <a:extLst>
                <a:ext uri="{FF2B5EF4-FFF2-40B4-BE49-F238E27FC236}">
                  <a16:creationId xmlns:a16="http://schemas.microsoft.com/office/drawing/2014/main" id="{FF4307C6-C87B-48C6-9830-802A8496F2D0}"/>
                </a:ext>
              </a:extLst>
            </p:cNvPr>
            <p:cNvSpPr txBox="1"/>
            <p:nvPr/>
          </p:nvSpPr>
          <p:spPr>
            <a:xfrm>
              <a:off x="7810631" y="4257002"/>
              <a:ext cx="684803" cy="369332"/>
            </a:xfrm>
            <a:prstGeom prst="rect">
              <a:avLst/>
            </a:prstGeom>
            <a:noFill/>
          </p:spPr>
          <p:txBody>
            <a:bodyPr wrap="none" rtlCol="0">
              <a:spAutoFit/>
            </a:bodyPr>
            <a:lstStyle/>
            <a:p>
              <a:pPr>
                <a:buNone/>
              </a:pPr>
              <a:r>
                <a:rPr lang="en-GB" sz="1800" dirty="0">
                  <a:solidFill>
                    <a:srgbClr val="585858"/>
                  </a:solidFill>
                </a:rPr>
                <a:t>3 cm</a:t>
              </a:r>
            </a:p>
          </p:txBody>
        </p:sp>
        <p:cxnSp>
          <p:nvCxnSpPr>
            <p:cNvPr id="26" name="Straight Arrow Connector 25">
              <a:extLst>
                <a:ext uri="{FF2B5EF4-FFF2-40B4-BE49-F238E27FC236}">
                  <a16:creationId xmlns:a16="http://schemas.microsoft.com/office/drawing/2014/main" id="{8180420F-A52A-416C-8C0B-8A0A621F42D0}"/>
                </a:ext>
              </a:extLst>
            </p:cNvPr>
            <p:cNvCxnSpPr>
              <a:cxnSpLocks/>
            </p:cNvCxnSpPr>
            <p:nvPr/>
          </p:nvCxnSpPr>
          <p:spPr>
            <a:xfrm flipV="1">
              <a:off x="7814556" y="3930408"/>
              <a:ext cx="0" cy="11263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237AD08-4A37-4527-97B5-2CB19E2005FB}"/>
              </a:ext>
            </a:extLst>
          </p:cNvPr>
          <p:cNvGrpSpPr/>
          <p:nvPr/>
        </p:nvGrpSpPr>
        <p:grpSpPr>
          <a:xfrm>
            <a:off x="939240" y="4116329"/>
            <a:ext cx="2789921" cy="1118447"/>
            <a:chOff x="939240" y="4116329"/>
            <a:chExt cx="2789921" cy="1118447"/>
          </a:xfrm>
        </p:grpSpPr>
        <p:grpSp>
          <p:nvGrpSpPr>
            <p:cNvPr id="27" name="Group 26">
              <a:extLst>
                <a:ext uri="{FF2B5EF4-FFF2-40B4-BE49-F238E27FC236}">
                  <a16:creationId xmlns:a16="http://schemas.microsoft.com/office/drawing/2014/main" id="{8EDB32E4-7ED1-41B3-A9F7-A87FC33EFF01}"/>
                </a:ext>
              </a:extLst>
            </p:cNvPr>
            <p:cNvGrpSpPr/>
            <p:nvPr/>
          </p:nvGrpSpPr>
          <p:grpSpPr>
            <a:xfrm>
              <a:off x="939242" y="4116329"/>
              <a:ext cx="1959148" cy="369332"/>
              <a:chOff x="8486577" y="3554764"/>
              <a:chExt cx="1351828" cy="391912"/>
            </a:xfrm>
          </p:grpSpPr>
          <p:sp>
            <p:nvSpPr>
              <p:cNvPr id="28" name="TextBox 27">
                <a:extLst>
                  <a:ext uri="{FF2B5EF4-FFF2-40B4-BE49-F238E27FC236}">
                    <a16:creationId xmlns:a16="http://schemas.microsoft.com/office/drawing/2014/main" id="{6BE51B59-CA1B-4BEB-B7CB-2B4FF3936D23}"/>
                  </a:ext>
                </a:extLst>
              </p:cNvPr>
              <p:cNvSpPr txBox="1"/>
              <p:nvPr/>
            </p:nvSpPr>
            <p:spPr>
              <a:xfrm>
                <a:off x="8936920" y="3554764"/>
                <a:ext cx="561006" cy="391912"/>
              </a:xfrm>
              <a:prstGeom prst="rect">
                <a:avLst/>
              </a:prstGeom>
              <a:noFill/>
            </p:spPr>
            <p:txBody>
              <a:bodyPr wrap="none" rtlCol="0">
                <a:spAutoFit/>
              </a:bodyPr>
              <a:lstStyle/>
              <a:p>
                <a:pPr>
                  <a:buNone/>
                </a:pPr>
                <a:r>
                  <a:rPr lang="en-GB" sz="1800" dirty="0">
                    <a:solidFill>
                      <a:srgbClr val="585858"/>
                    </a:solidFill>
                  </a:rPr>
                  <a:t>20 cm</a:t>
                </a:r>
              </a:p>
            </p:txBody>
          </p:sp>
          <p:cxnSp>
            <p:nvCxnSpPr>
              <p:cNvPr id="29" name="Straight Arrow Connector 28">
                <a:extLst>
                  <a:ext uri="{FF2B5EF4-FFF2-40B4-BE49-F238E27FC236}">
                    <a16:creationId xmlns:a16="http://schemas.microsoft.com/office/drawing/2014/main" id="{1F336E64-B7EA-45AA-8E1E-883B98A56DBC}"/>
                  </a:ext>
                </a:extLst>
              </p:cNvPr>
              <p:cNvCxnSpPr>
                <a:cxnSpLocks/>
              </p:cNvCxnSpPr>
              <p:nvPr/>
            </p:nvCxnSpPr>
            <p:spPr>
              <a:xfrm flipH="1" flipV="1">
                <a:off x="8486577" y="3896786"/>
                <a:ext cx="1351828" cy="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73ADA7B3-30E6-4F87-9F6E-F292F96202FC}"/>
                </a:ext>
              </a:extLst>
            </p:cNvPr>
            <p:cNvSpPr/>
            <p:nvPr/>
          </p:nvSpPr>
          <p:spPr>
            <a:xfrm>
              <a:off x="939240" y="4509368"/>
              <a:ext cx="1952871" cy="69400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a:solidFill>
                    <a:srgbClr val="585858"/>
                  </a:solidFill>
                </a:rPr>
                <a:t>B</a:t>
              </a:r>
            </a:p>
          </p:txBody>
        </p:sp>
        <p:sp>
          <p:nvSpPr>
            <p:cNvPr id="32" name="TextBox 31">
              <a:extLst>
                <a:ext uri="{FF2B5EF4-FFF2-40B4-BE49-F238E27FC236}">
                  <a16:creationId xmlns:a16="http://schemas.microsoft.com/office/drawing/2014/main" id="{15F6A716-A606-4861-AC43-87C09F4755F9}"/>
                </a:ext>
              </a:extLst>
            </p:cNvPr>
            <p:cNvSpPr txBox="1"/>
            <p:nvPr/>
          </p:nvSpPr>
          <p:spPr>
            <a:xfrm>
              <a:off x="2916118" y="4660863"/>
              <a:ext cx="813043" cy="369332"/>
            </a:xfrm>
            <a:prstGeom prst="rect">
              <a:avLst/>
            </a:prstGeom>
            <a:noFill/>
          </p:spPr>
          <p:txBody>
            <a:bodyPr wrap="none" rtlCol="0">
              <a:spAutoFit/>
            </a:bodyPr>
            <a:lstStyle/>
            <a:p>
              <a:pPr>
                <a:buNone/>
              </a:pPr>
              <a:r>
                <a:rPr lang="en-GB" sz="1800" dirty="0">
                  <a:solidFill>
                    <a:srgbClr val="585858"/>
                  </a:solidFill>
                </a:rPr>
                <a:t>10 cm</a:t>
              </a:r>
            </a:p>
          </p:txBody>
        </p:sp>
        <p:cxnSp>
          <p:nvCxnSpPr>
            <p:cNvPr id="35" name="Straight Arrow Connector 34">
              <a:extLst>
                <a:ext uri="{FF2B5EF4-FFF2-40B4-BE49-F238E27FC236}">
                  <a16:creationId xmlns:a16="http://schemas.microsoft.com/office/drawing/2014/main" id="{B1903032-91A1-4B11-836F-9015B6F9E414}"/>
                </a:ext>
              </a:extLst>
            </p:cNvPr>
            <p:cNvCxnSpPr>
              <a:cxnSpLocks/>
            </p:cNvCxnSpPr>
            <p:nvPr/>
          </p:nvCxnSpPr>
          <p:spPr>
            <a:xfrm flipV="1">
              <a:off x="2966934" y="4539661"/>
              <a:ext cx="0" cy="6951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DA85339A-4408-4880-AE2B-F15270EBCE28}"/>
              </a:ext>
            </a:extLst>
          </p:cNvPr>
          <p:cNvSpPr txBox="1"/>
          <p:nvPr/>
        </p:nvSpPr>
        <p:spPr>
          <a:xfrm>
            <a:off x="988641" y="5787855"/>
            <a:ext cx="8204955" cy="769441"/>
          </a:xfrm>
          <a:prstGeom prst="rect">
            <a:avLst/>
          </a:prstGeom>
          <a:noFill/>
        </p:spPr>
        <p:txBody>
          <a:bodyPr wrap="square">
            <a:spAutoFit/>
          </a:bodyPr>
          <a:lstStyle/>
          <a:p>
            <a:pPr>
              <a:buNone/>
            </a:pPr>
            <a:r>
              <a:rPr lang="en-GB" sz="2200" dirty="0"/>
              <a:t>How many different perimeters can you find for rectangles with a an area of 30 cm</a:t>
            </a:r>
            <a:r>
              <a:rPr lang="en-GB" sz="2200" baseline="30000" dirty="0"/>
              <a:t>2</a:t>
            </a:r>
            <a:r>
              <a:rPr lang="en-GB" sz="2200" dirty="0"/>
              <a:t>?</a:t>
            </a:r>
          </a:p>
        </p:txBody>
      </p:sp>
      <p:sp>
        <p:nvSpPr>
          <p:cNvPr id="8" name="TextBox 7">
            <a:extLst>
              <a:ext uri="{FF2B5EF4-FFF2-40B4-BE49-F238E27FC236}">
                <a16:creationId xmlns:a16="http://schemas.microsoft.com/office/drawing/2014/main" id="{F7DCD9B7-9402-4D94-87D5-F973C0CFF761}"/>
              </a:ext>
            </a:extLst>
          </p:cNvPr>
          <p:cNvSpPr txBox="1"/>
          <p:nvPr/>
        </p:nvSpPr>
        <p:spPr>
          <a:xfrm>
            <a:off x="10372952" y="2657083"/>
            <a:ext cx="1744468" cy="584775"/>
          </a:xfrm>
          <a:prstGeom prst="rect">
            <a:avLst/>
          </a:prstGeom>
          <a:noFill/>
        </p:spPr>
        <p:txBody>
          <a:bodyPr wrap="square" rtlCol="0">
            <a:spAutoFit/>
          </a:bodyPr>
          <a:lstStyle/>
          <a:p>
            <a:pPr algn="ctr">
              <a:buNone/>
            </a:pPr>
            <a:r>
              <a:rPr lang="en-GB" sz="1600" dirty="0"/>
              <a:t>Diagrams not drawn to scale</a:t>
            </a:r>
            <a:r>
              <a:rPr lang="en-GB" sz="1600" b="1" dirty="0"/>
              <a:t>.</a:t>
            </a:r>
          </a:p>
        </p:txBody>
      </p:sp>
    </p:spTree>
    <p:extLst>
      <p:ext uri="{BB962C8B-B14F-4D97-AF65-F5344CB8AC3E}">
        <p14:creationId xmlns:p14="http://schemas.microsoft.com/office/powerpoint/2010/main" val="356091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15" grpId="0" animBg="1"/>
      <p:bldP spid="22" grpId="0" animBg="1"/>
      <p:bldP spid="44"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sz="2200"/>
              <a:t>Activity E: L shapes</a:t>
            </a:r>
          </a:p>
        </p:txBody>
      </p:sp>
      <p:sp>
        <p:nvSpPr>
          <p:cNvPr id="2" name="TextBox 1">
            <a:extLst>
              <a:ext uri="{FF2B5EF4-FFF2-40B4-BE49-F238E27FC236}">
                <a16:creationId xmlns:a16="http://schemas.microsoft.com/office/drawing/2014/main" id="{11216363-B209-45FD-A01B-A2F8BD5062B3}"/>
              </a:ext>
            </a:extLst>
          </p:cNvPr>
          <p:cNvSpPr txBox="1"/>
          <p:nvPr/>
        </p:nvSpPr>
        <p:spPr>
          <a:xfrm>
            <a:off x="254404" y="1231247"/>
            <a:ext cx="6827007" cy="1175706"/>
          </a:xfrm>
          <a:prstGeom prst="rect">
            <a:avLst/>
          </a:prstGeom>
          <a:noFill/>
        </p:spPr>
        <p:txBody>
          <a:bodyPr wrap="square" rtlCol="0">
            <a:spAutoFit/>
          </a:bodyPr>
          <a:lstStyle/>
          <a:p>
            <a:pPr>
              <a:buNone/>
            </a:pPr>
            <a:r>
              <a:rPr lang="en-GB" sz="2200" dirty="0"/>
              <a:t>Tyrell cuts a section out of a 10 × 10 square to create an L shape.</a:t>
            </a:r>
          </a:p>
          <a:p>
            <a:pPr marL="457200" indent="-457200">
              <a:buFont typeface="+mj-lt"/>
              <a:buAutoNum type="alphaLcParenR"/>
            </a:pPr>
            <a:r>
              <a:rPr lang="en-GB" sz="2200" dirty="0"/>
              <a:t>What is the area of his L? What is the perimeter?</a:t>
            </a:r>
          </a:p>
        </p:txBody>
      </p:sp>
      <p:sp>
        <p:nvSpPr>
          <p:cNvPr id="20" name="TextBox 19">
            <a:extLst>
              <a:ext uri="{FF2B5EF4-FFF2-40B4-BE49-F238E27FC236}">
                <a16:creationId xmlns:a16="http://schemas.microsoft.com/office/drawing/2014/main" id="{373ACC99-0318-456F-B341-A0562E17DD2E}"/>
              </a:ext>
            </a:extLst>
          </p:cNvPr>
          <p:cNvSpPr txBox="1"/>
          <p:nvPr/>
        </p:nvSpPr>
        <p:spPr>
          <a:xfrm>
            <a:off x="210446" y="2623348"/>
            <a:ext cx="8047070" cy="1175706"/>
          </a:xfrm>
          <a:prstGeom prst="rect">
            <a:avLst/>
          </a:prstGeom>
          <a:noFill/>
        </p:spPr>
        <p:txBody>
          <a:bodyPr wrap="square" rtlCol="0">
            <a:spAutoFit/>
          </a:bodyPr>
          <a:lstStyle/>
          <a:p>
            <a:pPr>
              <a:buNone/>
            </a:pPr>
            <a:r>
              <a:rPr lang="en-GB" sz="2200" dirty="0"/>
              <a:t>Below are some more L shapes created from 10 × 10 squares.</a:t>
            </a:r>
          </a:p>
          <a:p>
            <a:pPr marL="457200" indent="-457200">
              <a:buFont typeface="+mj-lt"/>
              <a:buAutoNum type="alphaLcParenR" startAt="2"/>
            </a:pPr>
            <a:r>
              <a:rPr lang="en-GB" sz="2200" dirty="0"/>
              <a:t>What is the area and perimeter of each L shape? What do you notice?</a:t>
            </a:r>
          </a:p>
        </p:txBody>
      </p:sp>
      <p:sp>
        <p:nvSpPr>
          <p:cNvPr id="39" name="TextBox 38">
            <a:extLst>
              <a:ext uri="{FF2B5EF4-FFF2-40B4-BE49-F238E27FC236}">
                <a16:creationId xmlns:a16="http://schemas.microsoft.com/office/drawing/2014/main" id="{A42EE9C8-5FF2-4F96-8F5E-1162052D6190}"/>
              </a:ext>
            </a:extLst>
          </p:cNvPr>
          <p:cNvSpPr txBox="1"/>
          <p:nvPr/>
        </p:nvSpPr>
        <p:spPr>
          <a:xfrm>
            <a:off x="986313" y="5758998"/>
            <a:ext cx="8253384" cy="769441"/>
          </a:xfrm>
          <a:prstGeom prst="rect">
            <a:avLst/>
          </a:prstGeom>
          <a:noFill/>
        </p:spPr>
        <p:txBody>
          <a:bodyPr wrap="square" rtlCol="0">
            <a:spAutoFit/>
          </a:bodyPr>
          <a:lstStyle/>
          <a:p>
            <a:pPr>
              <a:buNone/>
            </a:pPr>
            <a:r>
              <a:rPr lang="en-GB" sz="2200" dirty="0"/>
              <a:t>Can you use a 10 × 10 square to create an L shape with an area of 100 m</a:t>
            </a:r>
            <a:r>
              <a:rPr lang="en-GB" sz="2200" baseline="30000" dirty="0"/>
              <a:t>2</a:t>
            </a:r>
            <a:r>
              <a:rPr lang="en-GB" sz="2200" dirty="0"/>
              <a:t>? How about a perimeter of 36 cm? Why or why not?</a:t>
            </a:r>
          </a:p>
        </p:txBody>
      </p:sp>
      <p:sp>
        <p:nvSpPr>
          <p:cNvPr id="13" name="Action Button: Help 12">
            <a:hlinkClick r:id="" action="ppaction://noaction" highlightClick="1"/>
            <a:extLst>
              <a:ext uri="{FF2B5EF4-FFF2-40B4-BE49-F238E27FC236}">
                <a16:creationId xmlns:a16="http://schemas.microsoft.com/office/drawing/2014/main" id="{23EEE566-9460-4581-8E8A-9F4ACDC507FF}"/>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a:p>
        </p:txBody>
      </p:sp>
      <p:grpSp>
        <p:nvGrpSpPr>
          <p:cNvPr id="15" name="Group 14">
            <a:extLst>
              <a:ext uri="{FF2B5EF4-FFF2-40B4-BE49-F238E27FC236}">
                <a16:creationId xmlns:a16="http://schemas.microsoft.com/office/drawing/2014/main" id="{99E8B640-3CED-4F0C-9343-DD568EED5A52}"/>
              </a:ext>
            </a:extLst>
          </p:cNvPr>
          <p:cNvGrpSpPr/>
          <p:nvPr/>
        </p:nvGrpSpPr>
        <p:grpSpPr>
          <a:xfrm>
            <a:off x="8257515" y="1073483"/>
            <a:ext cx="1809852" cy="1805889"/>
            <a:chOff x="467926" y="1214775"/>
            <a:chExt cx="1809852" cy="1805889"/>
          </a:xfrm>
        </p:grpSpPr>
        <p:sp>
          <p:nvSpPr>
            <p:cNvPr id="27" name="L-Shape 26">
              <a:extLst>
                <a:ext uri="{FF2B5EF4-FFF2-40B4-BE49-F238E27FC236}">
                  <a16:creationId xmlns:a16="http://schemas.microsoft.com/office/drawing/2014/main" id="{5617461E-9B97-4D17-8786-88CFFBD74F84}"/>
                </a:ext>
              </a:extLst>
            </p:cNvPr>
            <p:cNvSpPr/>
            <p:nvPr/>
          </p:nvSpPr>
          <p:spPr>
            <a:xfrm>
              <a:off x="467926" y="1214775"/>
              <a:ext cx="1809852" cy="1805889"/>
            </a:xfrm>
            <a:prstGeom prst="corner">
              <a:avLst>
                <a:gd name="adj1" fmla="val 53207"/>
                <a:gd name="adj2" fmla="val 512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chemeClr val="tx1"/>
                </a:solidFill>
                <a:latin typeface="Century Gothic" panose="020B0502020202020204" pitchFamily="34" charset="0"/>
              </a:endParaRPr>
            </a:p>
          </p:txBody>
        </p:sp>
        <p:cxnSp>
          <p:nvCxnSpPr>
            <p:cNvPr id="5" name="Straight Arrow Connector 4">
              <a:extLst>
                <a:ext uri="{FF2B5EF4-FFF2-40B4-BE49-F238E27FC236}">
                  <a16:creationId xmlns:a16="http://schemas.microsoft.com/office/drawing/2014/main" id="{2246CF51-FCDE-4BF6-AD2D-7EF7DD369636}"/>
                </a:ext>
              </a:extLst>
            </p:cNvPr>
            <p:cNvCxnSpPr/>
            <p:nvPr/>
          </p:nvCxnSpPr>
          <p:spPr>
            <a:xfrm>
              <a:off x="1413164" y="2009618"/>
              <a:ext cx="8646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EDC746A-7D62-4DEC-86D6-FA99AA4A332E}"/>
                </a:ext>
              </a:extLst>
            </p:cNvPr>
            <p:cNvSpPr txBox="1"/>
            <p:nvPr/>
          </p:nvSpPr>
          <p:spPr>
            <a:xfrm>
              <a:off x="1584021" y="1734373"/>
              <a:ext cx="572593" cy="307777"/>
            </a:xfrm>
            <a:prstGeom prst="rect">
              <a:avLst/>
            </a:prstGeom>
            <a:noFill/>
          </p:spPr>
          <p:txBody>
            <a:bodyPr wrap="none" rtlCol="0">
              <a:spAutoFit/>
            </a:bodyPr>
            <a:lstStyle/>
            <a:p>
              <a:pPr>
                <a:buNone/>
              </a:pPr>
              <a:r>
                <a:rPr lang="en-GB" sz="1400" dirty="0"/>
                <a:t>4 cm</a:t>
              </a:r>
            </a:p>
          </p:txBody>
        </p:sp>
        <p:cxnSp>
          <p:nvCxnSpPr>
            <p:cNvPr id="17" name="Straight Arrow Connector 16">
              <a:extLst>
                <a:ext uri="{FF2B5EF4-FFF2-40B4-BE49-F238E27FC236}">
                  <a16:creationId xmlns:a16="http://schemas.microsoft.com/office/drawing/2014/main" id="{31FDE7CC-AAE8-4120-A427-8B2F10656DB8}"/>
                </a:ext>
              </a:extLst>
            </p:cNvPr>
            <p:cNvCxnSpPr>
              <a:cxnSpLocks/>
            </p:cNvCxnSpPr>
            <p:nvPr/>
          </p:nvCxnSpPr>
          <p:spPr>
            <a:xfrm>
              <a:off x="1450108" y="1243337"/>
              <a:ext cx="0" cy="7662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339921F-1AEB-4D85-80D2-F6D1B803BE00}"/>
                </a:ext>
              </a:extLst>
            </p:cNvPr>
            <p:cNvSpPr txBox="1"/>
            <p:nvPr/>
          </p:nvSpPr>
          <p:spPr>
            <a:xfrm rot="5400000">
              <a:off x="1273213" y="1499567"/>
              <a:ext cx="597182" cy="307777"/>
            </a:xfrm>
            <a:prstGeom prst="rect">
              <a:avLst/>
            </a:prstGeom>
            <a:noFill/>
          </p:spPr>
          <p:txBody>
            <a:bodyPr wrap="square" rtlCol="0">
              <a:spAutoFit/>
            </a:bodyPr>
            <a:lstStyle/>
            <a:p>
              <a:pPr>
                <a:buNone/>
              </a:pPr>
              <a:r>
                <a:rPr lang="en-GB" sz="1400" dirty="0"/>
                <a:t>4 cm</a:t>
              </a:r>
            </a:p>
          </p:txBody>
        </p:sp>
      </p:grpSp>
      <p:grpSp>
        <p:nvGrpSpPr>
          <p:cNvPr id="9" name="Group 8">
            <a:extLst>
              <a:ext uri="{FF2B5EF4-FFF2-40B4-BE49-F238E27FC236}">
                <a16:creationId xmlns:a16="http://schemas.microsoft.com/office/drawing/2014/main" id="{60DC9D3F-8202-4B90-B155-FFD4828324F5}"/>
              </a:ext>
            </a:extLst>
          </p:cNvPr>
          <p:cNvGrpSpPr/>
          <p:nvPr/>
        </p:nvGrpSpPr>
        <p:grpSpPr>
          <a:xfrm>
            <a:off x="607726" y="4059604"/>
            <a:ext cx="1381206" cy="1463624"/>
            <a:chOff x="607726" y="4059604"/>
            <a:chExt cx="1381206" cy="1463624"/>
          </a:xfrm>
        </p:grpSpPr>
        <p:grpSp>
          <p:nvGrpSpPr>
            <p:cNvPr id="4" name="Group 3">
              <a:extLst>
                <a:ext uri="{FF2B5EF4-FFF2-40B4-BE49-F238E27FC236}">
                  <a16:creationId xmlns:a16="http://schemas.microsoft.com/office/drawing/2014/main" id="{583B3A33-7D34-476D-9410-9357E647E3D2}"/>
                </a:ext>
              </a:extLst>
            </p:cNvPr>
            <p:cNvGrpSpPr/>
            <p:nvPr/>
          </p:nvGrpSpPr>
          <p:grpSpPr>
            <a:xfrm>
              <a:off x="645805" y="4059604"/>
              <a:ext cx="1343127" cy="1418513"/>
              <a:chOff x="645805" y="4007368"/>
              <a:chExt cx="1343127" cy="1418513"/>
            </a:xfrm>
          </p:grpSpPr>
          <p:sp>
            <p:nvSpPr>
              <p:cNvPr id="31" name="L-Shape 30">
                <a:extLst>
                  <a:ext uri="{FF2B5EF4-FFF2-40B4-BE49-F238E27FC236}">
                    <a16:creationId xmlns:a16="http://schemas.microsoft.com/office/drawing/2014/main" id="{8BA2A2EF-706E-4046-A8DC-FC320266E1D7}"/>
                  </a:ext>
                </a:extLst>
              </p:cNvPr>
              <p:cNvSpPr/>
              <p:nvPr/>
            </p:nvSpPr>
            <p:spPr>
              <a:xfrm>
                <a:off x="645805" y="4029567"/>
                <a:ext cx="1343127" cy="1396314"/>
              </a:xfrm>
              <a:prstGeom prst="corner">
                <a:avLst>
                  <a:gd name="adj1" fmla="val 53207"/>
                  <a:gd name="adj2" fmla="val 282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200" dirty="0">
                  <a:solidFill>
                    <a:schemeClr val="tx1"/>
                  </a:solidFill>
                  <a:latin typeface="Century Gothic" panose="020B0502020202020204" pitchFamily="34" charset="0"/>
                </a:endParaRPr>
              </a:p>
            </p:txBody>
          </p:sp>
          <p:cxnSp>
            <p:nvCxnSpPr>
              <p:cNvPr id="21" name="Straight Arrow Connector 20">
                <a:extLst>
                  <a:ext uri="{FF2B5EF4-FFF2-40B4-BE49-F238E27FC236}">
                    <a16:creationId xmlns:a16="http://schemas.microsoft.com/office/drawing/2014/main" id="{6C7D6F5E-86D7-4D23-9E4D-7BF37B99C241}"/>
                  </a:ext>
                </a:extLst>
              </p:cNvPr>
              <p:cNvCxnSpPr>
                <a:cxnSpLocks/>
              </p:cNvCxnSpPr>
              <p:nvPr/>
            </p:nvCxnSpPr>
            <p:spPr>
              <a:xfrm>
                <a:off x="1045801" y="4656546"/>
                <a:ext cx="94313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7CFF420-5BFC-481A-BB53-DD46A4EDFC54}"/>
                  </a:ext>
                </a:extLst>
              </p:cNvPr>
              <p:cNvSpPr txBox="1"/>
              <p:nvPr/>
            </p:nvSpPr>
            <p:spPr>
              <a:xfrm>
                <a:off x="1300181" y="4399016"/>
                <a:ext cx="572593" cy="307777"/>
              </a:xfrm>
              <a:prstGeom prst="rect">
                <a:avLst/>
              </a:prstGeom>
              <a:noFill/>
            </p:spPr>
            <p:txBody>
              <a:bodyPr wrap="none" rtlCol="0">
                <a:spAutoFit/>
              </a:bodyPr>
              <a:lstStyle/>
              <a:p>
                <a:pPr>
                  <a:buNone/>
                </a:pPr>
                <a:r>
                  <a:rPr lang="en-GB" sz="1400" dirty="0"/>
                  <a:t>6 cm</a:t>
                </a:r>
              </a:p>
            </p:txBody>
          </p:sp>
          <p:cxnSp>
            <p:nvCxnSpPr>
              <p:cNvPr id="23" name="Straight Arrow Connector 22">
                <a:extLst>
                  <a:ext uri="{FF2B5EF4-FFF2-40B4-BE49-F238E27FC236}">
                    <a16:creationId xmlns:a16="http://schemas.microsoft.com/office/drawing/2014/main" id="{3087C227-CED7-419E-8C96-42E8095FA716}"/>
                  </a:ext>
                </a:extLst>
              </p:cNvPr>
              <p:cNvCxnSpPr>
                <a:cxnSpLocks/>
              </p:cNvCxnSpPr>
              <p:nvPr/>
            </p:nvCxnSpPr>
            <p:spPr>
              <a:xfrm>
                <a:off x="1078459" y="4027699"/>
                <a:ext cx="0" cy="61322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01CF88-3551-4F93-ACA5-9757AEA68C17}"/>
                  </a:ext>
                </a:extLst>
              </p:cNvPr>
              <p:cNvSpPr txBox="1"/>
              <p:nvPr/>
            </p:nvSpPr>
            <p:spPr>
              <a:xfrm rot="5400000">
                <a:off x="927660" y="4139776"/>
                <a:ext cx="572593" cy="307777"/>
              </a:xfrm>
              <a:prstGeom prst="rect">
                <a:avLst/>
              </a:prstGeom>
              <a:noFill/>
            </p:spPr>
            <p:txBody>
              <a:bodyPr wrap="none" rtlCol="0">
                <a:spAutoFit/>
              </a:bodyPr>
              <a:lstStyle/>
              <a:p>
                <a:pPr>
                  <a:buNone/>
                </a:pPr>
                <a:r>
                  <a:rPr lang="en-GB" sz="1400" dirty="0"/>
                  <a:t>4 cm</a:t>
                </a:r>
              </a:p>
            </p:txBody>
          </p:sp>
        </p:grpSp>
        <p:sp>
          <p:nvSpPr>
            <p:cNvPr id="8" name="TextBox 7">
              <a:extLst>
                <a:ext uri="{FF2B5EF4-FFF2-40B4-BE49-F238E27FC236}">
                  <a16:creationId xmlns:a16="http://schemas.microsoft.com/office/drawing/2014/main" id="{0F7D66BB-C29C-40A9-A6F2-82EC69DDE02B}"/>
                </a:ext>
              </a:extLst>
            </p:cNvPr>
            <p:cNvSpPr txBox="1"/>
            <p:nvPr/>
          </p:nvSpPr>
          <p:spPr>
            <a:xfrm>
              <a:off x="607726" y="5000008"/>
              <a:ext cx="385042" cy="523220"/>
            </a:xfrm>
            <a:prstGeom prst="rect">
              <a:avLst/>
            </a:prstGeom>
            <a:noFill/>
          </p:spPr>
          <p:txBody>
            <a:bodyPr wrap="none" rtlCol="0">
              <a:spAutoFit/>
            </a:bodyPr>
            <a:lstStyle/>
            <a:p>
              <a:pPr>
                <a:buNone/>
              </a:pPr>
              <a:r>
                <a:rPr lang="en-GB" dirty="0"/>
                <a:t>1</a:t>
              </a:r>
            </a:p>
          </p:txBody>
        </p:sp>
      </p:grpSp>
      <p:grpSp>
        <p:nvGrpSpPr>
          <p:cNvPr id="10" name="Group 9">
            <a:extLst>
              <a:ext uri="{FF2B5EF4-FFF2-40B4-BE49-F238E27FC236}">
                <a16:creationId xmlns:a16="http://schemas.microsoft.com/office/drawing/2014/main" id="{2FC875C9-14DE-4217-82BA-1A8C3681CCFD}"/>
              </a:ext>
            </a:extLst>
          </p:cNvPr>
          <p:cNvGrpSpPr/>
          <p:nvPr/>
        </p:nvGrpSpPr>
        <p:grpSpPr>
          <a:xfrm>
            <a:off x="2976871" y="4026443"/>
            <a:ext cx="1880292" cy="1521746"/>
            <a:chOff x="2976871" y="4026443"/>
            <a:chExt cx="1880292" cy="1521746"/>
          </a:xfrm>
        </p:grpSpPr>
        <p:grpSp>
          <p:nvGrpSpPr>
            <p:cNvPr id="7" name="Group 6">
              <a:extLst>
                <a:ext uri="{FF2B5EF4-FFF2-40B4-BE49-F238E27FC236}">
                  <a16:creationId xmlns:a16="http://schemas.microsoft.com/office/drawing/2014/main" id="{BCDDD13F-F276-47CA-A899-1F1FAB3224FD}"/>
                </a:ext>
              </a:extLst>
            </p:cNvPr>
            <p:cNvGrpSpPr/>
            <p:nvPr/>
          </p:nvGrpSpPr>
          <p:grpSpPr>
            <a:xfrm>
              <a:off x="3016324" y="4026443"/>
              <a:ext cx="1840839" cy="1460126"/>
              <a:chOff x="2504302" y="4002629"/>
              <a:chExt cx="1638292" cy="1460126"/>
            </a:xfrm>
          </p:grpSpPr>
          <p:sp>
            <p:nvSpPr>
              <p:cNvPr id="35" name="L-Shape 34">
                <a:extLst>
                  <a:ext uri="{FF2B5EF4-FFF2-40B4-BE49-F238E27FC236}">
                    <a16:creationId xmlns:a16="http://schemas.microsoft.com/office/drawing/2014/main" id="{1B10E9D9-4D4B-49CF-901A-AF93B37AEBA2}"/>
                  </a:ext>
                </a:extLst>
              </p:cNvPr>
              <p:cNvSpPr/>
              <p:nvPr/>
            </p:nvSpPr>
            <p:spPr>
              <a:xfrm>
                <a:off x="2504302" y="4066441"/>
                <a:ext cx="1343127" cy="1396314"/>
              </a:xfrm>
              <a:prstGeom prst="corner">
                <a:avLst>
                  <a:gd name="adj1" fmla="val 53207"/>
                  <a:gd name="adj2" fmla="val 739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chemeClr val="tx1"/>
                  </a:solidFill>
                  <a:latin typeface="Century Gothic" panose="020B0502020202020204" pitchFamily="34" charset="0"/>
                </a:endParaRPr>
              </a:p>
            </p:txBody>
          </p:sp>
          <p:cxnSp>
            <p:nvCxnSpPr>
              <p:cNvPr id="26" name="Straight Arrow Connector 25">
                <a:extLst>
                  <a:ext uri="{FF2B5EF4-FFF2-40B4-BE49-F238E27FC236}">
                    <a16:creationId xmlns:a16="http://schemas.microsoft.com/office/drawing/2014/main" id="{812C9919-6584-48C4-B784-6D6C211267C2}"/>
                  </a:ext>
                </a:extLst>
              </p:cNvPr>
              <p:cNvCxnSpPr>
                <a:cxnSpLocks/>
              </p:cNvCxnSpPr>
              <p:nvPr/>
            </p:nvCxnSpPr>
            <p:spPr>
              <a:xfrm>
                <a:off x="3513246" y="4678813"/>
                <a:ext cx="37131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FA9778-34FE-4ED2-BE6D-DD1CAB3EC650}"/>
                  </a:ext>
                </a:extLst>
              </p:cNvPr>
              <p:cNvSpPr txBox="1"/>
              <p:nvPr/>
            </p:nvSpPr>
            <p:spPr>
              <a:xfrm>
                <a:off x="3619694" y="4422827"/>
                <a:ext cx="522900" cy="523220"/>
              </a:xfrm>
              <a:prstGeom prst="rect">
                <a:avLst/>
              </a:prstGeom>
              <a:noFill/>
            </p:spPr>
            <p:txBody>
              <a:bodyPr wrap="square" rtlCol="0">
                <a:spAutoFit/>
              </a:bodyPr>
              <a:lstStyle/>
              <a:p>
                <a:pPr>
                  <a:buNone/>
                </a:pPr>
                <a:r>
                  <a:rPr lang="en-GB" sz="1400" dirty="0"/>
                  <a:t>2 cm</a:t>
                </a:r>
              </a:p>
            </p:txBody>
          </p:sp>
          <p:cxnSp>
            <p:nvCxnSpPr>
              <p:cNvPr id="29" name="Straight Arrow Connector 28">
                <a:extLst>
                  <a:ext uri="{FF2B5EF4-FFF2-40B4-BE49-F238E27FC236}">
                    <a16:creationId xmlns:a16="http://schemas.microsoft.com/office/drawing/2014/main" id="{306AEFF9-BCDF-411B-8A93-627E3C22F647}"/>
                  </a:ext>
                </a:extLst>
              </p:cNvPr>
              <p:cNvCxnSpPr>
                <a:cxnSpLocks/>
              </p:cNvCxnSpPr>
              <p:nvPr/>
            </p:nvCxnSpPr>
            <p:spPr>
              <a:xfrm>
                <a:off x="3550641" y="4060636"/>
                <a:ext cx="0" cy="6745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3CF3C16-D0D7-4124-83EF-55ED503A7FEA}"/>
                  </a:ext>
                </a:extLst>
              </p:cNvPr>
              <p:cNvSpPr txBox="1"/>
              <p:nvPr/>
            </p:nvSpPr>
            <p:spPr>
              <a:xfrm rot="5400000">
                <a:off x="3365309" y="4150566"/>
                <a:ext cx="603651" cy="307777"/>
              </a:xfrm>
              <a:prstGeom prst="rect">
                <a:avLst/>
              </a:prstGeom>
              <a:noFill/>
            </p:spPr>
            <p:txBody>
              <a:bodyPr wrap="square" rtlCol="0">
                <a:spAutoFit/>
              </a:bodyPr>
              <a:lstStyle/>
              <a:p>
                <a:pPr>
                  <a:buNone/>
                </a:pPr>
                <a:r>
                  <a:rPr lang="en-GB" sz="1400" dirty="0"/>
                  <a:t>4 cm</a:t>
                </a:r>
              </a:p>
            </p:txBody>
          </p:sp>
        </p:grpSp>
        <p:sp>
          <p:nvSpPr>
            <p:cNvPr id="47" name="TextBox 46">
              <a:extLst>
                <a:ext uri="{FF2B5EF4-FFF2-40B4-BE49-F238E27FC236}">
                  <a16:creationId xmlns:a16="http://schemas.microsoft.com/office/drawing/2014/main" id="{D0AAA161-DC17-4FD7-8D3E-44C2698EEF82}"/>
                </a:ext>
              </a:extLst>
            </p:cNvPr>
            <p:cNvSpPr txBox="1"/>
            <p:nvPr/>
          </p:nvSpPr>
          <p:spPr>
            <a:xfrm>
              <a:off x="2976871" y="5024969"/>
              <a:ext cx="385042" cy="523220"/>
            </a:xfrm>
            <a:prstGeom prst="rect">
              <a:avLst/>
            </a:prstGeom>
            <a:noFill/>
          </p:spPr>
          <p:txBody>
            <a:bodyPr wrap="none" rtlCol="0">
              <a:spAutoFit/>
            </a:bodyPr>
            <a:lstStyle/>
            <a:p>
              <a:pPr>
                <a:buNone/>
              </a:pPr>
              <a:r>
                <a:rPr lang="en-GB" dirty="0"/>
                <a:t>2</a:t>
              </a:r>
            </a:p>
          </p:txBody>
        </p:sp>
      </p:grpSp>
      <p:grpSp>
        <p:nvGrpSpPr>
          <p:cNvPr id="11" name="Group 10">
            <a:extLst>
              <a:ext uri="{FF2B5EF4-FFF2-40B4-BE49-F238E27FC236}">
                <a16:creationId xmlns:a16="http://schemas.microsoft.com/office/drawing/2014/main" id="{9A7195C0-2BE4-4A59-A4D9-F807383B3940}"/>
              </a:ext>
            </a:extLst>
          </p:cNvPr>
          <p:cNvGrpSpPr/>
          <p:nvPr/>
        </p:nvGrpSpPr>
        <p:grpSpPr>
          <a:xfrm>
            <a:off x="5552898" y="4090798"/>
            <a:ext cx="1469352" cy="1467124"/>
            <a:chOff x="5552898" y="4090798"/>
            <a:chExt cx="1469352" cy="1467124"/>
          </a:xfrm>
        </p:grpSpPr>
        <p:grpSp>
          <p:nvGrpSpPr>
            <p:cNvPr id="12" name="Group 11">
              <a:extLst>
                <a:ext uri="{FF2B5EF4-FFF2-40B4-BE49-F238E27FC236}">
                  <a16:creationId xmlns:a16="http://schemas.microsoft.com/office/drawing/2014/main" id="{FA213697-FD98-4597-A605-08470A357D4F}"/>
                </a:ext>
              </a:extLst>
            </p:cNvPr>
            <p:cNvGrpSpPr/>
            <p:nvPr/>
          </p:nvGrpSpPr>
          <p:grpSpPr>
            <a:xfrm>
              <a:off x="5580054" y="4090798"/>
              <a:ext cx="1442196" cy="1396314"/>
              <a:chOff x="4653803" y="4037024"/>
              <a:chExt cx="1442196" cy="1396314"/>
            </a:xfrm>
          </p:grpSpPr>
          <p:sp>
            <p:nvSpPr>
              <p:cNvPr id="38" name="L-Shape 37">
                <a:extLst>
                  <a:ext uri="{FF2B5EF4-FFF2-40B4-BE49-F238E27FC236}">
                    <a16:creationId xmlns:a16="http://schemas.microsoft.com/office/drawing/2014/main" id="{16C9B324-471F-4351-91DE-8BE270B64565}"/>
                  </a:ext>
                </a:extLst>
              </p:cNvPr>
              <p:cNvSpPr/>
              <p:nvPr/>
            </p:nvSpPr>
            <p:spPr>
              <a:xfrm>
                <a:off x="4653803" y="4037024"/>
                <a:ext cx="1343127" cy="1396314"/>
              </a:xfrm>
              <a:prstGeom prst="corner">
                <a:avLst>
                  <a:gd name="adj1" fmla="val 56284"/>
                  <a:gd name="adj2" fmla="val 140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chemeClr val="tx1"/>
                  </a:solidFill>
                  <a:latin typeface="Century Gothic" panose="020B0502020202020204" pitchFamily="34" charset="0"/>
                </a:endParaRPr>
              </a:p>
            </p:txBody>
          </p:sp>
          <p:cxnSp>
            <p:nvCxnSpPr>
              <p:cNvPr id="41" name="Straight Arrow Connector 40">
                <a:extLst>
                  <a:ext uri="{FF2B5EF4-FFF2-40B4-BE49-F238E27FC236}">
                    <a16:creationId xmlns:a16="http://schemas.microsoft.com/office/drawing/2014/main" id="{B8CA5C07-DDDB-4559-A426-6E3199D91113}"/>
                  </a:ext>
                </a:extLst>
              </p:cNvPr>
              <p:cNvCxnSpPr>
                <a:cxnSpLocks/>
              </p:cNvCxnSpPr>
              <p:nvPr/>
            </p:nvCxnSpPr>
            <p:spPr>
              <a:xfrm>
                <a:off x="4918773" y="4606280"/>
                <a:ext cx="117722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3F2B625-0C45-45F1-BB84-DE72B7E0BCDF}"/>
                  </a:ext>
                </a:extLst>
              </p:cNvPr>
              <p:cNvSpPr txBox="1"/>
              <p:nvPr/>
            </p:nvSpPr>
            <p:spPr>
              <a:xfrm>
                <a:off x="5147688" y="4307445"/>
                <a:ext cx="582972" cy="307777"/>
              </a:xfrm>
              <a:prstGeom prst="rect">
                <a:avLst/>
              </a:prstGeom>
              <a:noFill/>
            </p:spPr>
            <p:txBody>
              <a:bodyPr wrap="square" rtlCol="0">
                <a:spAutoFit/>
              </a:bodyPr>
              <a:lstStyle/>
              <a:p>
                <a:pPr>
                  <a:buNone/>
                </a:pPr>
                <a:r>
                  <a:rPr lang="en-GB" sz="1400" dirty="0"/>
                  <a:t>9 cm</a:t>
                </a:r>
              </a:p>
            </p:txBody>
          </p:sp>
          <p:cxnSp>
            <p:nvCxnSpPr>
              <p:cNvPr id="43" name="Straight Arrow Connector 42">
                <a:extLst>
                  <a:ext uri="{FF2B5EF4-FFF2-40B4-BE49-F238E27FC236}">
                    <a16:creationId xmlns:a16="http://schemas.microsoft.com/office/drawing/2014/main" id="{4E71653C-0CC7-4C80-BAA5-861F8139E1D1}"/>
                  </a:ext>
                </a:extLst>
              </p:cNvPr>
              <p:cNvCxnSpPr>
                <a:cxnSpLocks/>
              </p:cNvCxnSpPr>
              <p:nvPr/>
            </p:nvCxnSpPr>
            <p:spPr>
              <a:xfrm>
                <a:off x="4918773" y="4037128"/>
                <a:ext cx="0" cy="6036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7CF6AD4-E808-48B1-AF26-AA56BDDF86D1}"/>
                  </a:ext>
                </a:extLst>
              </p:cNvPr>
              <p:cNvSpPr txBox="1"/>
              <p:nvPr/>
            </p:nvSpPr>
            <p:spPr>
              <a:xfrm rot="5400000">
                <a:off x="4743076" y="4173641"/>
                <a:ext cx="572593" cy="307777"/>
              </a:xfrm>
              <a:prstGeom prst="rect">
                <a:avLst/>
              </a:prstGeom>
              <a:noFill/>
            </p:spPr>
            <p:txBody>
              <a:bodyPr wrap="none" rtlCol="0">
                <a:spAutoFit/>
              </a:bodyPr>
              <a:lstStyle/>
              <a:p>
                <a:pPr>
                  <a:buNone/>
                </a:pPr>
                <a:r>
                  <a:rPr lang="en-GB" sz="1400" dirty="0"/>
                  <a:t>4 cm</a:t>
                </a:r>
              </a:p>
            </p:txBody>
          </p:sp>
        </p:grpSp>
        <p:sp>
          <p:nvSpPr>
            <p:cNvPr id="48" name="TextBox 47">
              <a:extLst>
                <a:ext uri="{FF2B5EF4-FFF2-40B4-BE49-F238E27FC236}">
                  <a16:creationId xmlns:a16="http://schemas.microsoft.com/office/drawing/2014/main" id="{C1E038FE-7C89-4D5B-A916-A0D26255D5C3}"/>
                </a:ext>
              </a:extLst>
            </p:cNvPr>
            <p:cNvSpPr txBox="1"/>
            <p:nvPr/>
          </p:nvSpPr>
          <p:spPr>
            <a:xfrm>
              <a:off x="5552898" y="5034702"/>
              <a:ext cx="385042" cy="523220"/>
            </a:xfrm>
            <a:prstGeom prst="rect">
              <a:avLst/>
            </a:prstGeom>
            <a:noFill/>
          </p:spPr>
          <p:txBody>
            <a:bodyPr wrap="none" rtlCol="0">
              <a:spAutoFit/>
            </a:bodyPr>
            <a:lstStyle/>
            <a:p>
              <a:pPr>
                <a:buNone/>
              </a:pPr>
              <a:r>
                <a:rPr lang="en-GB" dirty="0"/>
                <a:t>3</a:t>
              </a:r>
            </a:p>
          </p:txBody>
        </p:sp>
      </p:grpSp>
      <p:grpSp>
        <p:nvGrpSpPr>
          <p:cNvPr id="16" name="Group 15">
            <a:extLst>
              <a:ext uri="{FF2B5EF4-FFF2-40B4-BE49-F238E27FC236}">
                <a16:creationId xmlns:a16="http://schemas.microsoft.com/office/drawing/2014/main" id="{6DB54471-8580-4C8A-B787-739701E40915}"/>
              </a:ext>
            </a:extLst>
          </p:cNvPr>
          <p:cNvGrpSpPr/>
          <p:nvPr/>
        </p:nvGrpSpPr>
        <p:grpSpPr>
          <a:xfrm>
            <a:off x="7851288" y="4081182"/>
            <a:ext cx="1388409" cy="1442046"/>
            <a:chOff x="7851288" y="4081182"/>
            <a:chExt cx="1388409" cy="1442046"/>
          </a:xfrm>
        </p:grpSpPr>
        <p:grpSp>
          <p:nvGrpSpPr>
            <p:cNvPr id="14" name="Group 13">
              <a:extLst>
                <a:ext uri="{FF2B5EF4-FFF2-40B4-BE49-F238E27FC236}">
                  <a16:creationId xmlns:a16="http://schemas.microsoft.com/office/drawing/2014/main" id="{EAB81F40-ECD1-4DE4-9D5E-94BCA00EAC2D}"/>
                </a:ext>
              </a:extLst>
            </p:cNvPr>
            <p:cNvGrpSpPr/>
            <p:nvPr/>
          </p:nvGrpSpPr>
          <p:grpSpPr>
            <a:xfrm>
              <a:off x="7896570" y="4081182"/>
              <a:ext cx="1343127" cy="1397970"/>
              <a:chOff x="12680031" y="3855302"/>
              <a:chExt cx="1343127" cy="1397970"/>
            </a:xfrm>
          </p:grpSpPr>
          <p:sp>
            <p:nvSpPr>
              <p:cNvPr id="36" name="L-Shape 35">
                <a:extLst>
                  <a:ext uri="{FF2B5EF4-FFF2-40B4-BE49-F238E27FC236}">
                    <a16:creationId xmlns:a16="http://schemas.microsoft.com/office/drawing/2014/main" id="{6ACCD407-9E29-4EFB-ACFB-4867243C336D}"/>
                  </a:ext>
                </a:extLst>
              </p:cNvPr>
              <p:cNvSpPr/>
              <p:nvPr/>
            </p:nvSpPr>
            <p:spPr>
              <a:xfrm>
                <a:off x="12680031" y="3856958"/>
                <a:ext cx="1343127" cy="1396314"/>
              </a:xfrm>
              <a:prstGeom prst="corner">
                <a:avLst>
                  <a:gd name="adj1" fmla="val 18247"/>
                  <a:gd name="adj2" fmla="val 1994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chemeClr val="tx1"/>
                  </a:solidFill>
                  <a:latin typeface="Century Gothic" panose="020B0502020202020204" pitchFamily="34" charset="0"/>
                </a:endParaRPr>
              </a:p>
            </p:txBody>
          </p:sp>
          <p:cxnSp>
            <p:nvCxnSpPr>
              <p:cNvPr id="32" name="Straight Arrow Connector 31">
                <a:extLst>
                  <a:ext uri="{FF2B5EF4-FFF2-40B4-BE49-F238E27FC236}">
                    <a16:creationId xmlns:a16="http://schemas.microsoft.com/office/drawing/2014/main" id="{6639C00B-51EE-4352-8E3C-0E5C1F0312EA}"/>
                  </a:ext>
                </a:extLst>
              </p:cNvPr>
              <p:cNvCxnSpPr>
                <a:cxnSpLocks/>
              </p:cNvCxnSpPr>
              <p:nvPr/>
            </p:nvCxnSpPr>
            <p:spPr>
              <a:xfrm>
                <a:off x="12943600" y="4943424"/>
                <a:ext cx="107955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1FA3E65-9156-4AB9-A38F-A52D794E7C6F}"/>
                  </a:ext>
                </a:extLst>
              </p:cNvPr>
              <p:cNvSpPr txBox="1"/>
              <p:nvPr/>
            </p:nvSpPr>
            <p:spPr>
              <a:xfrm>
                <a:off x="13245842" y="4657403"/>
                <a:ext cx="572593" cy="307777"/>
              </a:xfrm>
              <a:prstGeom prst="rect">
                <a:avLst/>
              </a:prstGeom>
              <a:noFill/>
            </p:spPr>
            <p:txBody>
              <a:bodyPr wrap="none" rtlCol="0">
                <a:spAutoFit/>
              </a:bodyPr>
              <a:lstStyle/>
              <a:p>
                <a:pPr>
                  <a:buNone/>
                </a:pPr>
                <a:r>
                  <a:rPr lang="en-GB" sz="1400" dirty="0"/>
                  <a:t>9 cm</a:t>
                </a:r>
              </a:p>
            </p:txBody>
          </p:sp>
          <p:cxnSp>
            <p:nvCxnSpPr>
              <p:cNvPr id="34" name="Straight Arrow Connector 33">
                <a:extLst>
                  <a:ext uri="{FF2B5EF4-FFF2-40B4-BE49-F238E27FC236}">
                    <a16:creationId xmlns:a16="http://schemas.microsoft.com/office/drawing/2014/main" id="{B2A9CF52-D4B4-44C8-B981-8FC864B77EFF}"/>
                  </a:ext>
                </a:extLst>
              </p:cNvPr>
              <p:cNvCxnSpPr>
                <a:cxnSpLocks/>
              </p:cNvCxnSpPr>
              <p:nvPr/>
            </p:nvCxnSpPr>
            <p:spPr>
              <a:xfrm>
                <a:off x="13015625" y="3855302"/>
                <a:ext cx="0" cy="112078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84729BC-963F-4D5C-8BC6-A28C86065DFE}"/>
                  </a:ext>
                </a:extLst>
              </p:cNvPr>
              <p:cNvSpPr txBox="1"/>
              <p:nvPr/>
            </p:nvSpPr>
            <p:spPr>
              <a:xfrm rot="5400000">
                <a:off x="12860087" y="4192781"/>
                <a:ext cx="572593" cy="307777"/>
              </a:xfrm>
              <a:prstGeom prst="rect">
                <a:avLst/>
              </a:prstGeom>
              <a:noFill/>
            </p:spPr>
            <p:txBody>
              <a:bodyPr wrap="none" rtlCol="0">
                <a:spAutoFit/>
              </a:bodyPr>
              <a:lstStyle/>
              <a:p>
                <a:pPr>
                  <a:buNone/>
                </a:pPr>
                <a:r>
                  <a:rPr lang="en-GB" sz="1400" dirty="0"/>
                  <a:t>9 cm</a:t>
                </a:r>
              </a:p>
            </p:txBody>
          </p:sp>
        </p:grpSp>
        <p:sp>
          <p:nvSpPr>
            <p:cNvPr id="49" name="TextBox 48">
              <a:extLst>
                <a:ext uri="{FF2B5EF4-FFF2-40B4-BE49-F238E27FC236}">
                  <a16:creationId xmlns:a16="http://schemas.microsoft.com/office/drawing/2014/main" id="{A5FD3D30-3ED5-4EBC-A79D-004859863D74}"/>
                </a:ext>
              </a:extLst>
            </p:cNvPr>
            <p:cNvSpPr txBox="1"/>
            <p:nvPr/>
          </p:nvSpPr>
          <p:spPr>
            <a:xfrm>
              <a:off x="7851288" y="5000008"/>
              <a:ext cx="385042" cy="523220"/>
            </a:xfrm>
            <a:prstGeom prst="rect">
              <a:avLst/>
            </a:prstGeom>
            <a:noFill/>
          </p:spPr>
          <p:txBody>
            <a:bodyPr wrap="none" rtlCol="0">
              <a:spAutoFit/>
            </a:bodyPr>
            <a:lstStyle/>
            <a:p>
              <a:pPr>
                <a:buNone/>
              </a:pPr>
              <a:r>
                <a:rPr lang="en-GB" dirty="0"/>
                <a:t>4</a:t>
              </a:r>
            </a:p>
          </p:txBody>
        </p:sp>
      </p:grpSp>
    </p:spTree>
    <p:extLst>
      <p:ext uri="{BB962C8B-B14F-4D97-AF65-F5344CB8AC3E}">
        <p14:creationId xmlns:p14="http://schemas.microsoft.com/office/powerpoint/2010/main" val="230522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39" grpId="0"/>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a:t>Activity F: Perimeter of 100</a:t>
            </a:r>
          </a:p>
        </p:txBody>
      </p:sp>
      <p:sp>
        <p:nvSpPr>
          <p:cNvPr id="20" name="TextBox 19">
            <a:extLst>
              <a:ext uri="{FF2B5EF4-FFF2-40B4-BE49-F238E27FC236}">
                <a16:creationId xmlns:a16="http://schemas.microsoft.com/office/drawing/2014/main" id="{373ACC99-0318-456F-B341-A0562E17DD2E}"/>
              </a:ext>
            </a:extLst>
          </p:cNvPr>
          <p:cNvSpPr txBox="1"/>
          <p:nvPr/>
        </p:nvSpPr>
        <p:spPr>
          <a:xfrm>
            <a:off x="218220" y="1059107"/>
            <a:ext cx="11926984" cy="430887"/>
          </a:xfrm>
          <a:prstGeom prst="rect">
            <a:avLst/>
          </a:prstGeom>
          <a:noFill/>
        </p:spPr>
        <p:txBody>
          <a:bodyPr wrap="square" rtlCol="0">
            <a:spAutoFit/>
          </a:bodyPr>
          <a:lstStyle/>
          <a:p>
            <a:pPr marL="457200" indent="-457200">
              <a:buFont typeface="+mj-lt"/>
              <a:buAutoNum type="alphaLcParenR"/>
            </a:pPr>
            <a:r>
              <a:rPr lang="en-GB" sz="2200" dirty="0"/>
              <a:t>Match each of shapes 1 to 4 to a name.</a:t>
            </a:r>
          </a:p>
        </p:txBody>
      </p:sp>
      <p:sp>
        <p:nvSpPr>
          <p:cNvPr id="34" name="TextBox 33">
            <a:extLst>
              <a:ext uri="{FF2B5EF4-FFF2-40B4-BE49-F238E27FC236}">
                <a16:creationId xmlns:a16="http://schemas.microsoft.com/office/drawing/2014/main" id="{4C731443-4CEB-4F99-8F92-3B9BE5913EB7}"/>
              </a:ext>
            </a:extLst>
          </p:cNvPr>
          <p:cNvSpPr txBox="1"/>
          <p:nvPr/>
        </p:nvSpPr>
        <p:spPr>
          <a:xfrm>
            <a:off x="1130024" y="5931221"/>
            <a:ext cx="8249020" cy="837152"/>
          </a:xfrm>
          <a:prstGeom prst="rect">
            <a:avLst/>
          </a:prstGeom>
          <a:noFill/>
        </p:spPr>
        <p:txBody>
          <a:bodyPr wrap="square" rtlCol="0">
            <a:spAutoFit/>
          </a:bodyPr>
          <a:lstStyle/>
          <a:p>
            <a:pPr>
              <a:buNone/>
            </a:pPr>
            <a:r>
              <a:rPr lang="en-GB" sz="2200"/>
              <a:t>What is the minimum and maximum each side length can be?</a:t>
            </a:r>
          </a:p>
          <a:p>
            <a:pPr>
              <a:buNone/>
            </a:pPr>
            <a:endParaRPr lang="en-GB" sz="2200"/>
          </a:p>
        </p:txBody>
      </p:sp>
      <p:sp>
        <p:nvSpPr>
          <p:cNvPr id="52" name="TextBox 51">
            <a:extLst>
              <a:ext uri="{FF2B5EF4-FFF2-40B4-BE49-F238E27FC236}">
                <a16:creationId xmlns:a16="http://schemas.microsoft.com/office/drawing/2014/main" id="{46BC769B-BF3A-488D-91C4-E17D21FBD97B}"/>
              </a:ext>
            </a:extLst>
          </p:cNvPr>
          <p:cNvSpPr txBox="1"/>
          <p:nvPr/>
        </p:nvSpPr>
        <p:spPr>
          <a:xfrm>
            <a:off x="235242" y="4494471"/>
            <a:ext cx="10063790" cy="1175706"/>
          </a:xfrm>
          <a:prstGeom prst="rect">
            <a:avLst/>
          </a:prstGeom>
          <a:noFill/>
        </p:spPr>
        <p:txBody>
          <a:bodyPr wrap="square" rtlCol="0">
            <a:spAutoFit/>
          </a:bodyPr>
          <a:lstStyle/>
          <a:p>
            <a:pPr marL="457200" indent="-457200">
              <a:buFont typeface="+mj-lt"/>
              <a:buAutoNum type="alphaLcParenR" startAt="2"/>
            </a:pPr>
            <a:r>
              <a:rPr lang="en-GB" sz="2200" dirty="0"/>
              <a:t>What might the side lengths be? Are they all possible? </a:t>
            </a:r>
          </a:p>
          <a:p>
            <a:pPr marL="457200" indent="-457200">
              <a:buFont typeface="+mj-lt"/>
              <a:buAutoNum type="alphaLcParenR" startAt="2"/>
            </a:pPr>
            <a:r>
              <a:rPr lang="en-GB" sz="2200" dirty="0"/>
              <a:t>How would your answers to change if the side lengths were not specified to be integers? </a:t>
            </a:r>
          </a:p>
        </p:txBody>
      </p:sp>
      <p:sp>
        <p:nvSpPr>
          <p:cNvPr id="17" name="Action Button: Help 16">
            <a:hlinkClick r:id="" action="ppaction://noaction" highlightClick="1"/>
            <a:extLst>
              <a:ext uri="{FF2B5EF4-FFF2-40B4-BE49-F238E27FC236}">
                <a16:creationId xmlns:a16="http://schemas.microsoft.com/office/drawing/2014/main" id="{62D91152-0C3B-4446-95F0-F8C449CA5A9E}"/>
              </a:ext>
            </a:extLst>
          </p:cNvPr>
          <p:cNvSpPr/>
          <p:nvPr/>
        </p:nvSpPr>
        <p:spPr>
          <a:xfrm>
            <a:off x="305297" y="585690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30" name="TextBox 29">
            <a:extLst>
              <a:ext uri="{FF2B5EF4-FFF2-40B4-BE49-F238E27FC236}">
                <a16:creationId xmlns:a16="http://schemas.microsoft.com/office/drawing/2014/main" id="{3BA75451-2998-4651-B168-964861304F00}"/>
              </a:ext>
            </a:extLst>
          </p:cNvPr>
          <p:cNvSpPr txBox="1"/>
          <p:nvPr/>
        </p:nvSpPr>
        <p:spPr>
          <a:xfrm>
            <a:off x="289043" y="3995897"/>
            <a:ext cx="11331519" cy="430887"/>
          </a:xfrm>
          <a:prstGeom prst="rect">
            <a:avLst/>
          </a:prstGeom>
          <a:noFill/>
        </p:spPr>
        <p:txBody>
          <a:bodyPr wrap="square">
            <a:spAutoFit/>
          </a:bodyPr>
          <a:lstStyle/>
          <a:p>
            <a:pPr>
              <a:buNone/>
            </a:pPr>
            <a:r>
              <a:rPr lang="en-GB" sz="2200" dirty="0"/>
              <a:t>All the shapes have a perimeter of 100 m. Their side lengths are integers.</a:t>
            </a:r>
          </a:p>
        </p:txBody>
      </p:sp>
      <p:sp>
        <p:nvSpPr>
          <p:cNvPr id="16" name="Rectangle: Rounded Corners 15">
            <a:extLst>
              <a:ext uri="{FF2B5EF4-FFF2-40B4-BE49-F238E27FC236}">
                <a16:creationId xmlns:a16="http://schemas.microsoft.com/office/drawing/2014/main" id="{3C240C5B-ABCA-4C2F-9DB5-55AF640FF26F}"/>
              </a:ext>
            </a:extLst>
          </p:cNvPr>
          <p:cNvSpPr/>
          <p:nvPr/>
        </p:nvSpPr>
        <p:spPr>
          <a:xfrm>
            <a:off x="183747" y="1606325"/>
            <a:ext cx="2310285" cy="51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sz="2000"/>
              <a:t>Isosceles triangle</a:t>
            </a:r>
          </a:p>
        </p:txBody>
      </p:sp>
      <p:sp>
        <p:nvSpPr>
          <p:cNvPr id="33" name="Rectangle: Rounded Corners 32">
            <a:extLst>
              <a:ext uri="{FF2B5EF4-FFF2-40B4-BE49-F238E27FC236}">
                <a16:creationId xmlns:a16="http://schemas.microsoft.com/office/drawing/2014/main" id="{543C291C-BDA3-4F10-AC49-4BEA10866206}"/>
              </a:ext>
            </a:extLst>
          </p:cNvPr>
          <p:cNvSpPr/>
          <p:nvPr/>
        </p:nvSpPr>
        <p:spPr>
          <a:xfrm>
            <a:off x="3507058" y="2942051"/>
            <a:ext cx="2092141" cy="51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sz="2000"/>
              <a:t>Scalene triangle</a:t>
            </a:r>
          </a:p>
        </p:txBody>
      </p:sp>
      <p:sp>
        <p:nvSpPr>
          <p:cNvPr id="35" name="Rectangle: Rounded Corners 34">
            <a:extLst>
              <a:ext uri="{FF2B5EF4-FFF2-40B4-BE49-F238E27FC236}">
                <a16:creationId xmlns:a16="http://schemas.microsoft.com/office/drawing/2014/main" id="{43CE0004-16A6-4149-A342-F7621D8D624F}"/>
              </a:ext>
            </a:extLst>
          </p:cNvPr>
          <p:cNvSpPr/>
          <p:nvPr/>
        </p:nvSpPr>
        <p:spPr>
          <a:xfrm>
            <a:off x="2733411" y="2026831"/>
            <a:ext cx="2447884" cy="51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sz="2000"/>
              <a:t>Equilateral triangle</a:t>
            </a:r>
          </a:p>
        </p:txBody>
      </p:sp>
      <p:sp>
        <p:nvSpPr>
          <p:cNvPr id="36" name="Rectangle: Rounded Corners 35">
            <a:extLst>
              <a:ext uri="{FF2B5EF4-FFF2-40B4-BE49-F238E27FC236}">
                <a16:creationId xmlns:a16="http://schemas.microsoft.com/office/drawing/2014/main" id="{087C3256-E17A-4DB6-B951-8E938A890219}"/>
              </a:ext>
            </a:extLst>
          </p:cNvPr>
          <p:cNvSpPr/>
          <p:nvPr/>
        </p:nvSpPr>
        <p:spPr>
          <a:xfrm>
            <a:off x="444575" y="2825706"/>
            <a:ext cx="2570339" cy="51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GB" sz="2000"/>
              <a:t>Isosceles trapezium</a:t>
            </a:r>
          </a:p>
        </p:txBody>
      </p:sp>
      <p:grpSp>
        <p:nvGrpSpPr>
          <p:cNvPr id="13" name="Group 12">
            <a:extLst>
              <a:ext uri="{FF2B5EF4-FFF2-40B4-BE49-F238E27FC236}">
                <a16:creationId xmlns:a16="http://schemas.microsoft.com/office/drawing/2014/main" id="{9436842A-7BBF-42D7-A54E-C5980E275C76}"/>
              </a:ext>
            </a:extLst>
          </p:cNvPr>
          <p:cNvGrpSpPr/>
          <p:nvPr/>
        </p:nvGrpSpPr>
        <p:grpSpPr>
          <a:xfrm>
            <a:off x="6059767" y="1722896"/>
            <a:ext cx="2412832" cy="1334096"/>
            <a:chOff x="6059767" y="1722896"/>
            <a:chExt cx="2412832" cy="1334096"/>
          </a:xfrm>
        </p:grpSpPr>
        <p:sp>
          <p:nvSpPr>
            <p:cNvPr id="8" name="Right Triangle 7">
              <a:extLst>
                <a:ext uri="{FF2B5EF4-FFF2-40B4-BE49-F238E27FC236}">
                  <a16:creationId xmlns:a16="http://schemas.microsoft.com/office/drawing/2014/main" id="{86319AA4-5B29-43DD-941B-9112DFEB4220}"/>
                </a:ext>
              </a:extLst>
            </p:cNvPr>
            <p:cNvSpPr/>
            <p:nvPr/>
          </p:nvSpPr>
          <p:spPr>
            <a:xfrm rot="1864356">
              <a:off x="6059767" y="1722896"/>
              <a:ext cx="2412832" cy="1334096"/>
            </a:xfrm>
            <a:prstGeom prst="rtTriangle">
              <a:avLst/>
            </a:prstGeom>
            <a:solidFill>
              <a:srgbClr val="92D050"/>
            </a:solid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C4204DDC-7A44-4F55-AD26-F0A65DC8BCF2}"/>
                </a:ext>
              </a:extLst>
            </p:cNvPr>
            <p:cNvSpPr txBox="1"/>
            <p:nvPr/>
          </p:nvSpPr>
          <p:spPr>
            <a:xfrm>
              <a:off x="6497234" y="2075411"/>
              <a:ext cx="385042" cy="523220"/>
            </a:xfrm>
            <a:prstGeom prst="rect">
              <a:avLst/>
            </a:prstGeom>
            <a:noFill/>
          </p:spPr>
          <p:txBody>
            <a:bodyPr wrap="none" rtlCol="0">
              <a:spAutoFit/>
            </a:bodyPr>
            <a:lstStyle/>
            <a:p>
              <a:pPr>
                <a:buNone/>
              </a:pPr>
              <a:r>
                <a:rPr lang="en-GB" dirty="0"/>
                <a:t>1</a:t>
              </a:r>
            </a:p>
          </p:txBody>
        </p:sp>
      </p:grpSp>
      <p:grpSp>
        <p:nvGrpSpPr>
          <p:cNvPr id="4" name="Group 3">
            <a:extLst>
              <a:ext uri="{FF2B5EF4-FFF2-40B4-BE49-F238E27FC236}">
                <a16:creationId xmlns:a16="http://schemas.microsoft.com/office/drawing/2014/main" id="{EAEB8551-B790-48ED-91D7-8E2E87499F7D}"/>
              </a:ext>
            </a:extLst>
          </p:cNvPr>
          <p:cNvGrpSpPr/>
          <p:nvPr/>
        </p:nvGrpSpPr>
        <p:grpSpPr>
          <a:xfrm>
            <a:off x="7557776" y="1100678"/>
            <a:ext cx="1260390" cy="1871874"/>
            <a:chOff x="7557776" y="1100678"/>
            <a:chExt cx="1260390" cy="1871874"/>
          </a:xfrm>
        </p:grpSpPr>
        <p:grpSp>
          <p:nvGrpSpPr>
            <p:cNvPr id="6" name="Group 5">
              <a:extLst>
                <a:ext uri="{FF2B5EF4-FFF2-40B4-BE49-F238E27FC236}">
                  <a16:creationId xmlns:a16="http://schemas.microsoft.com/office/drawing/2014/main" id="{E17547BD-22B4-43F3-800D-C4456931F2AE}"/>
                </a:ext>
              </a:extLst>
            </p:cNvPr>
            <p:cNvGrpSpPr/>
            <p:nvPr/>
          </p:nvGrpSpPr>
          <p:grpSpPr>
            <a:xfrm rot="10800000">
              <a:off x="7557776" y="1100678"/>
              <a:ext cx="1260390" cy="1871874"/>
              <a:chOff x="926756" y="1847510"/>
              <a:chExt cx="2063579" cy="2810822"/>
            </a:xfrm>
            <a:solidFill>
              <a:srgbClr val="B07BD7"/>
            </a:solidFill>
          </p:grpSpPr>
          <p:sp>
            <p:nvSpPr>
              <p:cNvPr id="2" name="Isosceles Triangle 1">
                <a:extLst>
                  <a:ext uri="{FF2B5EF4-FFF2-40B4-BE49-F238E27FC236}">
                    <a16:creationId xmlns:a16="http://schemas.microsoft.com/office/drawing/2014/main" id="{120915E8-4EB8-459D-88A1-19FD43B09883}"/>
                  </a:ext>
                </a:extLst>
              </p:cNvPr>
              <p:cNvSpPr/>
              <p:nvPr/>
            </p:nvSpPr>
            <p:spPr>
              <a:xfrm>
                <a:off x="926756" y="1847510"/>
                <a:ext cx="2063579" cy="2810822"/>
              </a:xfrm>
              <a:prstGeom prst="triangle">
                <a:avLst/>
              </a:prstGeom>
              <a:grp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A9040307-BC4B-4058-B659-97DA4FB64A60}"/>
                  </a:ext>
                </a:extLst>
              </p:cNvPr>
              <p:cNvCxnSpPr/>
              <p:nvPr/>
            </p:nvCxnSpPr>
            <p:spPr>
              <a:xfrm>
                <a:off x="1299520" y="3317788"/>
                <a:ext cx="234778" cy="111211"/>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CE7B67D-2C78-414D-955C-F99F5B66551A}"/>
                  </a:ext>
                </a:extLst>
              </p:cNvPr>
              <p:cNvCxnSpPr>
                <a:cxnSpLocks/>
              </p:cNvCxnSpPr>
              <p:nvPr/>
            </p:nvCxnSpPr>
            <p:spPr>
              <a:xfrm flipH="1">
                <a:off x="2388974" y="3317787"/>
                <a:ext cx="234778" cy="111211"/>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7A0980D-0942-4D50-A31C-B1998573A831}"/>
                </a:ext>
              </a:extLst>
            </p:cNvPr>
            <p:cNvSpPr txBox="1"/>
            <p:nvPr/>
          </p:nvSpPr>
          <p:spPr>
            <a:xfrm>
              <a:off x="7939333" y="1251095"/>
              <a:ext cx="320292" cy="523220"/>
            </a:xfrm>
            <a:prstGeom prst="rect">
              <a:avLst/>
            </a:prstGeom>
            <a:noFill/>
          </p:spPr>
          <p:txBody>
            <a:bodyPr wrap="square" rtlCol="0">
              <a:spAutoFit/>
            </a:bodyPr>
            <a:lstStyle/>
            <a:p>
              <a:pPr>
                <a:buNone/>
              </a:pPr>
              <a:r>
                <a:rPr lang="en-GB" dirty="0"/>
                <a:t>2</a:t>
              </a:r>
            </a:p>
          </p:txBody>
        </p:sp>
      </p:grpSp>
      <p:grpSp>
        <p:nvGrpSpPr>
          <p:cNvPr id="7" name="Group 6">
            <a:extLst>
              <a:ext uri="{FF2B5EF4-FFF2-40B4-BE49-F238E27FC236}">
                <a16:creationId xmlns:a16="http://schemas.microsoft.com/office/drawing/2014/main" id="{3AB8B45A-4882-457F-B6DC-7CF2FC7ADCA4}"/>
              </a:ext>
            </a:extLst>
          </p:cNvPr>
          <p:cNvGrpSpPr/>
          <p:nvPr/>
        </p:nvGrpSpPr>
        <p:grpSpPr>
          <a:xfrm>
            <a:off x="8791083" y="1816968"/>
            <a:ext cx="1630951" cy="1567540"/>
            <a:chOff x="8791083" y="1816968"/>
            <a:chExt cx="1630951" cy="1567540"/>
          </a:xfrm>
        </p:grpSpPr>
        <p:grpSp>
          <p:nvGrpSpPr>
            <p:cNvPr id="11" name="Group 10">
              <a:extLst>
                <a:ext uri="{FF2B5EF4-FFF2-40B4-BE49-F238E27FC236}">
                  <a16:creationId xmlns:a16="http://schemas.microsoft.com/office/drawing/2014/main" id="{ED82FF78-F1AD-4BC3-B7CB-703213F3C5AB}"/>
                </a:ext>
              </a:extLst>
            </p:cNvPr>
            <p:cNvGrpSpPr/>
            <p:nvPr/>
          </p:nvGrpSpPr>
          <p:grpSpPr>
            <a:xfrm>
              <a:off x="8791083" y="1816968"/>
              <a:ext cx="1630951" cy="1567540"/>
              <a:chOff x="6373343" y="1899049"/>
              <a:chExt cx="1908211" cy="1819000"/>
            </a:xfrm>
            <a:solidFill>
              <a:srgbClr val="FFC000"/>
            </a:solidFill>
          </p:grpSpPr>
          <p:grpSp>
            <p:nvGrpSpPr>
              <p:cNvPr id="18" name="Group 17">
                <a:extLst>
                  <a:ext uri="{FF2B5EF4-FFF2-40B4-BE49-F238E27FC236}">
                    <a16:creationId xmlns:a16="http://schemas.microsoft.com/office/drawing/2014/main" id="{0B4E1AAD-2C24-4FA2-B70C-672F34E5ACCE}"/>
                  </a:ext>
                </a:extLst>
              </p:cNvPr>
              <p:cNvGrpSpPr/>
              <p:nvPr/>
            </p:nvGrpSpPr>
            <p:grpSpPr>
              <a:xfrm>
                <a:off x="6373343" y="1899049"/>
                <a:ext cx="1908211" cy="1706595"/>
                <a:chOff x="926756" y="1847510"/>
                <a:chExt cx="2063579" cy="2810822"/>
              </a:xfrm>
              <a:grpFill/>
            </p:grpSpPr>
            <p:sp>
              <p:nvSpPr>
                <p:cNvPr id="19" name="Isosceles Triangle 18">
                  <a:extLst>
                    <a:ext uri="{FF2B5EF4-FFF2-40B4-BE49-F238E27FC236}">
                      <a16:creationId xmlns:a16="http://schemas.microsoft.com/office/drawing/2014/main" id="{6F031823-0524-4B4E-8D83-B34FB0C978D8}"/>
                    </a:ext>
                  </a:extLst>
                </p:cNvPr>
                <p:cNvSpPr/>
                <p:nvPr/>
              </p:nvSpPr>
              <p:spPr>
                <a:xfrm>
                  <a:off x="926756" y="1847510"/>
                  <a:ext cx="2063579" cy="2810822"/>
                </a:xfrm>
                <a:prstGeom prst="triangle">
                  <a:avLst/>
                </a:prstGeom>
                <a:grp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801CB71C-3F6A-4FE4-97CF-B9FA82DD72BD}"/>
                    </a:ext>
                  </a:extLst>
                </p:cNvPr>
                <p:cNvCxnSpPr/>
                <p:nvPr/>
              </p:nvCxnSpPr>
              <p:spPr>
                <a:xfrm>
                  <a:off x="1299520" y="3317788"/>
                  <a:ext cx="234778" cy="111211"/>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A1D5D9F-92D5-4829-AA78-5A387B523E12}"/>
                    </a:ext>
                  </a:extLst>
                </p:cNvPr>
                <p:cNvCxnSpPr>
                  <a:cxnSpLocks/>
                </p:cNvCxnSpPr>
                <p:nvPr/>
              </p:nvCxnSpPr>
              <p:spPr>
                <a:xfrm flipH="1">
                  <a:off x="2388974" y="3317787"/>
                  <a:ext cx="234778" cy="111211"/>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143A24F6-D789-45EA-B79A-0726187A787C}"/>
                  </a:ext>
                </a:extLst>
              </p:cNvPr>
              <p:cNvCxnSpPr>
                <a:cxnSpLocks/>
              </p:cNvCxnSpPr>
              <p:nvPr/>
            </p:nvCxnSpPr>
            <p:spPr>
              <a:xfrm>
                <a:off x="7301958" y="3509537"/>
                <a:ext cx="0" cy="208512"/>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A9540A79-9EFD-4A94-BB6D-219BD1F703E7}"/>
                </a:ext>
              </a:extLst>
            </p:cNvPr>
            <p:cNvSpPr txBox="1"/>
            <p:nvPr/>
          </p:nvSpPr>
          <p:spPr>
            <a:xfrm>
              <a:off x="9418562" y="2382822"/>
              <a:ext cx="320292" cy="523220"/>
            </a:xfrm>
            <a:prstGeom prst="rect">
              <a:avLst/>
            </a:prstGeom>
            <a:noFill/>
          </p:spPr>
          <p:txBody>
            <a:bodyPr wrap="square" rtlCol="0">
              <a:spAutoFit/>
            </a:bodyPr>
            <a:lstStyle/>
            <a:p>
              <a:pPr>
                <a:buNone/>
              </a:pPr>
              <a:r>
                <a:rPr lang="en-GB" dirty="0"/>
                <a:t>3</a:t>
              </a:r>
            </a:p>
          </p:txBody>
        </p:sp>
      </p:grpSp>
      <p:grpSp>
        <p:nvGrpSpPr>
          <p:cNvPr id="15" name="Group 14">
            <a:extLst>
              <a:ext uri="{FF2B5EF4-FFF2-40B4-BE49-F238E27FC236}">
                <a16:creationId xmlns:a16="http://schemas.microsoft.com/office/drawing/2014/main" id="{CEF29BE2-4079-452C-9041-DBE5735F670E}"/>
              </a:ext>
            </a:extLst>
          </p:cNvPr>
          <p:cNvGrpSpPr/>
          <p:nvPr/>
        </p:nvGrpSpPr>
        <p:grpSpPr>
          <a:xfrm>
            <a:off x="9899117" y="1318801"/>
            <a:ext cx="1941794" cy="1199779"/>
            <a:chOff x="9899117" y="1318801"/>
            <a:chExt cx="1941794" cy="1199779"/>
          </a:xfrm>
        </p:grpSpPr>
        <p:grpSp>
          <p:nvGrpSpPr>
            <p:cNvPr id="14" name="Group 13">
              <a:extLst>
                <a:ext uri="{FF2B5EF4-FFF2-40B4-BE49-F238E27FC236}">
                  <a16:creationId xmlns:a16="http://schemas.microsoft.com/office/drawing/2014/main" id="{FB12D942-5912-43A5-897A-FE0416EF571B}"/>
                </a:ext>
              </a:extLst>
            </p:cNvPr>
            <p:cNvGrpSpPr/>
            <p:nvPr/>
          </p:nvGrpSpPr>
          <p:grpSpPr>
            <a:xfrm>
              <a:off x="9899117" y="1318801"/>
              <a:ext cx="1941794" cy="1199779"/>
              <a:chOff x="9287598" y="2696987"/>
              <a:chExt cx="2474710" cy="1309923"/>
            </a:xfrm>
            <a:solidFill>
              <a:srgbClr val="99CCFF"/>
            </a:solidFill>
          </p:grpSpPr>
          <p:grpSp>
            <p:nvGrpSpPr>
              <p:cNvPr id="10" name="Group 9">
                <a:extLst>
                  <a:ext uri="{FF2B5EF4-FFF2-40B4-BE49-F238E27FC236}">
                    <a16:creationId xmlns:a16="http://schemas.microsoft.com/office/drawing/2014/main" id="{A8EC6D2C-C5C3-4243-B080-EB33F4388CFF}"/>
                  </a:ext>
                </a:extLst>
              </p:cNvPr>
              <p:cNvGrpSpPr/>
              <p:nvPr/>
            </p:nvGrpSpPr>
            <p:grpSpPr>
              <a:xfrm>
                <a:off x="9287598" y="2696988"/>
                <a:ext cx="2474710" cy="1309922"/>
                <a:chOff x="3192607" y="1720319"/>
                <a:chExt cx="2474710" cy="1309922"/>
              </a:xfrm>
              <a:grpFill/>
            </p:grpSpPr>
            <p:sp>
              <p:nvSpPr>
                <p:cNvPr id="37" name="Trapezoid 36">
                  <a:extLst>
                    <a:ext uri="{FF2B5EF4-FFF2-40B4-BE49-F238E27FC236}">
                      <a16:creationId xmlns:a16="http://schemas.microsoft.com/office/drawing/2014/main" id="{2927E212-C11D-4746-90FB-95534A193CDF}"/>
                    </a:ext>
                  </a:extLst>
                </p:cNvPr>
                <p:cNvSpPr/>
                <p:nvPr/>
              </p:nvSpPr>
              <p:spPr>
                <a:xfrm rot="10800000">
                  <a:off x="3192607" y="1720319"/>
                  <a:ext cx="2474710" cy="1309922"/>
                </a:xfrm>
                <a:prstGeom prst="trapezoid">
                  <a:avLst>
                    <a:gd name="adj" fmla="val 54531"/>
                  </a:avLst>
                </a:prstGeom>
                <a:grpFill/>
                <a:ln w="28575">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91C2D41D-2953-4593-9153-DD5A7440399C}"/>
                    </a:ext>
                  </a:extLst>
                </p:cNvPr>
                <p:cNvCxnSpPr>
                  <a:cxnSpLocks/>
                </p:cNvCxnSpPr>
                <p:nvPr/>
              </p:nvCxnSpPr>
              <p:spPr>
                <a:xfrm flipV="1">
                  <a:off x="3415379" y="2247128"/>
                  <a:ext cx="143397" cy="74061"/>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BDCC83-80E4-44DF-844A-12150FDB14E8}"/>
                    </a:ext>
                  </a:extLst>
                </p:cNvPr>
                <p:cNvCxnSpPr>
                  <a:cxnSpLocks/>
                </p:cNvCxnSpPr>
                <p:nvPr/>
              </p:nvCxnSpPr>
              <p:spPr>
                <a:xfrm flipH="1" flipV="1">
                  <a:off x="5242335" y="2284199"/>
                  <a:ext cx="143397" cy="74061"/>
                </a:xfrm>
                <a:prstGeom prst="line">
                  <a:avLst/>
                </a:prstGeom>
                <a:grpFill/>
                <a:ln w="28575">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DA4C335C-D4B2-4680-82BC-6E9E36674A75}"/>
                  </a:ext>
                </a:extLst>
              </p:cNvPr>
              <p:cNvCxnSpPr>
                <a:cxnSpLocks/>
              </p:cNvCxnSpPr>
              <p:nvPr/>
            </p:nvCxnSpPr>
            <p:spPr>
              <a:xfrm>
                <a:off x="9952741" y="2696987"/>
                <a:ext cx="648414" cy="1"/>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C9BDF9E-0081-422F-96E0-A384227D21AC}"/>
                  </a:ext>
                </a:extLst>
              </p:cNvPr>
              <p:cNvCxnSpPr>
                <a:cxnSpLocks/>
              </p:cNvCxnSpPr>
              <p:nvPr/>
            </p:nvCxnSpPr>
            <p:spPr>
              <a:xfrm>
                <a:off x="10170457" y="4006909"/>
                <a:ext cx="419812" cy="1"/>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8D4349A8-6B29-4E48-9C28-5F34A123FB58}"/>
                </a:ext>
              </a:extLst>
            </p:cNvPr>
            <p:cNvSpPr txBox="1"/>
            <p:nvPr/>
          </p:nvSpPr>
          <p:spPr>
            <a:xfrm>
              <a:off x="10709868" y="1606325"/>
              <a:ext cx="320292" cy="523220"/>
            </a:xfrm>
            <a:prstGeom prst="rect">
              <a:avLst/>
            </a:prstGeom>
            <a:noFill/>
          </p:spPr>
          <p:txBody>
            <a:bodyPr wrap="square" rtlCol="0">
              <a:spAutoFit/>
            </a:bodyPr>
            <a:lstStyle/>
            <a:p>
              <a:pPr>
                <a:buNone/>
              </a:pPr>
              <a:r>
                <a:rPr lang="en-GB" dirty="0"/>
                <a:t>4</a:t>
              </a:r>
            </a:p>
          </p:txBody>
        </p:sp>
      </p:grpSp>
    </p:spTree>
    <p:extLst>
      <p:ext uri="{BB962C8B-B14F-4D97-AF65-F5344CB8AC3E}">
        <p14:creationId xmlns:p14="http://schemas.microsoft.com/office/powerpoint/2010/main" val="20632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4" grpId="0"/>
      <p:bldP spid="52" grpId="0"/>
      <p:bldP spid="17" grpId="0" animBg="1"/>
      <p:bldP spid="30" grpId="0"/>
      <p:bldP spid="16" grpId="0" animBg="1"/>
      <p:bldP spid="33"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0AC0DA56-8724-4917-9F88-168FC44C3DA2}"/>
              </a:ext>
            </a:extLst>
          </p:cNvPr>
          <p:cNvSpPr>
            <a:spLocks noGrp="1"/>
          </p:cNvSpPr>
          <p:nvPr>
            <p:ph type="body" sz="quarter" idx="11"/>
          </p:nvPr>
        </p:nvSpPr>
        <p:spPr/>
        <p:txBody>
          <a:bodyPr/>
          <a:lstStyle/>
          <a:p>
            <a:r>
              <a:rPr lang="en-GB" dirty="0"/>
              <a:t>Activity G: Coordinate perimeters</a:t>
            </a:r>
          </a:p>
        </p:txBody>
      </p:sp>
      <p:sp>
        <p:nvSpPr>
          <p:cNvPr id="9" name="TextBox 8">
            <a:extLst>
              <a:ext uri="{FF2B5EF4-FFF2-40B4-BE49-F238E27FC236}">
                <a16:creationId xmlns:a16="http://schemas.microsoft.com/office/drawing/2014/main" id="{8A01601B-D153-4E07-BB12-6F6A43228637}"/>
              </a:ext>
            </a:extLst>
          </p:cNvPr>
          <p:cNvSpPr txBox="1"/>
          <p:nvPr/>
        </p:nvSpPr>
        <p:spPr>
          <a:xfrm>
            <a:off x="6745736" y="1348440"/>
            <a:ext cx="5446264" cy="769441"/>
          </a:xfrm>
          <a:prstGeom prst="rect">
            <a:avLst/>
          </a:prstGeom>
          <a:noFill/>
        </p:spPr>
        <p:txBody>
          <a:bodyPr wrap="square" rtlCol="0">
            <a:spAutoFit/>
          </a:bodyPr>
          <a:lstStyle/>
          <a:p>
            <a:pPr>
              <a:buNone/>
            </a:pPr>
            <a:r>
              <a:rPr lang="en-GB" sz="2200" dirty="0">
                <a:latin typeface="+mj-lt"/>
              </a:rPr>
              <a:t>Find the perimeter of each of the rectangles on the left .</a:t>
            </a:r>
          </a:p>
        </p:txBody>
      </p:sp>
      <p:sp>
        <p:nvSpPr>
          <p:cNvPr id="27" name="TextBox 26">
            <a:extLst>
              <a:ext uri="{FF2B5EF4-FFF2-40B4-BE49-F238E27FC236}">
                <a16:creationId xmlns:a16="http://schemas.microsoft.com/office/drawing/2014/main" id="{5A4099F7-0533-4285-96CC-73D3D222A6A4}"/>
              </a:ext>
            </a:extLst>
          </p:cNvPr>
          <p:cNvSpPr txBox="1"/>
          <p:nvPr/>
        </p:nvSpPr>
        <p:spPr>
          <a:xfrm>
            <a:off x="7650713" y="2679023"/>
            <a:ext cx="4421951" cy="1107996"/>
          </a:xfrm>
          <a:prstGeom prst="rect">
            <a:avLst/>
          </a:prstGeom>
          <a:noFill/>
        </p:spPr>
        <p:txBody>
          <a:bodyPr wrap="square" rtlCol="0">
            <a:spAutoFit/>
          </a:bodyPr>
          <a:lstStyle/>
          <a:p>
            <a:pPr>
              <a:buNone/>
            </a:pPr>
            <a:r>
              <a:rPr lang="en-GB" sz="2200" dirty="0">
                <a:latin typeface="+mj-lt"/>
              </a:rPr>
              <a:t>The rectangle below has a perimeter of 24 units. What could the coordinates be?</a:t>
            </a:r>
          </a:p>
        </p:txBody>
      </p:sp>
      <p:sp>
        <p:nvSpPr>
          <p:cNvPr id="43" name="Action Button: Help 42">
            <a:hlinkClick r:id="" action="ppaction://noaction" highlightClick="1"/>
            <a:extLst>
              <a:ext uri="{FF2B5EF4-FFF2-40B4-BE49-F238E27FC236}">
                <a16:creationId xmlns:a16="http://schemas.microsoft.com/office/drawing/2014/main" id="{E34F9A37-ECA7-4C01-B1E8-BED4554D57D7}"/>
              </a:ext>
            </a:extLst>
          </p:cNvPr>
          <p:cNvSpPr/>
          <p:nvPr/>
        </p:nvSpPr>
        <p:spPr>
          <a:xfrm>
            <a:off x="6745736" y="2769457"/>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grpSp>
        <p:nvGrpSpPr>
          <p:cNvPr id="7" name="Group 6">
            <a:extLst>
              <a:ext uri="{FF2B5EF4-FFF2-40B4-BE49-F238E27FC236}">
                <a16:creationId xmlns:a16="http://schemas.microsoft.com/office/drawing/2014/main" id="{65C0596A-0B14-49C3-A867-9BADAC8CFAAB}"/>
              </a:ext>
            </a:extLst>
          </p:cNvPr>
          <p:cNvGrpSpPr/>
          <p:nvPr/>
        </p:nvGrpSpPr>
        <p:grpSpPr>
          <a:xfrm>
            <a:off x="476323" y="909157"/>
            <a:ext cx="6217063" cy="5728259"/>
            <a:chOff x="476323" y="909157"/>
            <a:chExt cx="6217063" cy="5728259"/>
          </a:xfrm>
        </p:grpSpPr>
        <p:pic>
          <p:nvPicPr>
            <p:cNvPr id="4" name="Picture 3">
              <a:extLst>
                <a:ext uri="{FF2B5EF4-FFF2-40B4-BE49-F238E27FC236}">
                  <a16:creationId xmlns:a16="http://schemas.microsoft.com/office/drawing/2014/main" id="{6CEE0814-1D9A-42FE-9BEB-88E4607BC2F4}"/>
                </a:ext>
              </a:extLst>
            </p:cNvPr>
            <p:cNvPicPr>
              <a:picLocks noChangeAspect="1"/>
            </p:cNvPicPr>
            <p:nvPr/>
          </p:nvPicPr>
          <p:blipFill>
            <a:blip r:embed="rId3"/>
            <a:stretch>
              <a:fillRect/>
            </a:stretch>
          </p:blipFill>
          <p:spPr>
            <a:xfrm>
              <a:off x="476323" y="1278489"/>
              <a:ext cx="5924477" cy="5358927"/>
            </a:xfrm>
            <a:prstGeom prst="rect">
              <a:avLst/>
            </a:prstGeom>
          </p:spPr>
        </p:pic>
        <p:sp>
          <p:nvSpPr>
            <p:cNvPr id="6" name="TextBox 5">
              <a:extLst>
                <a:ext uri="{FF2B5EF4-FFF2-40B4-BE49-F238E27FC236}">
                  <a16:creationId xmlns:a16="http://schemas.microsoft.com/office/drawing/2014/main" id="{B0B4C2A7-290E-4495-8C95-B294B7023649}"/>
                </a:ext>
              </a:extLst>
            </p:cNvPr>
            <p:cNvSpPr txBox="1"/>
            <p:nvPr/>
          </p:nvSpPr>
          <p:spPr>
            <a:xfrm>
              <a:off x="6380480" y="5212785"/>
              <a:ext cx="312906" cy="369332"/>
            </a:xfrm>
            <a:prstGeom prst="rect">
              <a:avLst/>
            </a:prstGeom>
            <a:noFill/>
          </p:spPr>
          <p:txBody>
            <a:bodyPr wrap="none" rtlCol="0">
              <a:spAutoFit/>
            </a:bodyPr>
            <a:lstStyle/>
            <a:p>
              <a:pPr>
                <a:buNone/>
              </a:pPr>
              <a:r>
                <a:rPr lang="en-GB" sz="1800" b="1" i="1" dirty="0"/>
                <a:t>x</a:t>
              </a:r>
              <a:endParaRPr lang="en-GB" sz="2400" b="1" i="1" dirty="0"/>
            </a:p>
          </p:txBody>
        </p:sp>
        <p:sp>
          <p:nvSpPr>
            <p:cNvPr id="11" name="TextBox 10">
              <a:extLst>
                <a:ext uri="{FF2B5EF4-FFF2-40B4-BE49-F238E27FC236}">
                  <a16:creationId xmlns:a16="http://schemas.microsoft.com/office/drawing/2014/main" id="{7AB0A762-DDE4-419A-A853-AAB27A8381E3}"/>
                </a:ext>
              </a:extLst>
            </p:cNvPr>
            <p:cNvSpPr txBox="1"/>
            <p:nvPr/>
          </p:nvSpPr>
          <p:spPr>
            <a:xfrm>
              <a:off x="1960880" y="909157"/>
              <a:ext cx="312906" cy="369332"/>
            </a:xfrm>
            <a:prstGeom prst="rect">
              <a:avLst/>
            </a:prstGeom>
            <a:noFill/>
          </p:spPr>
          <p:txBody>
            <a:bodyPr wrap="none" rtlCol="0">
              <a:spAutoFit/>
            </a:bodyPr>
            <a:lstStyle/>
            <a:p>
              <a:pPr>
                <a:buNone/>
              </a:pPr>
              <a:r>
                <a:rPr lang="en-GB" sz="1800" b="1" i="1" dirty="0"/>
                <a:t>y</a:t>
              </a:r>
              <a:endParaRPr lang="en-GB" sz="2400" b="1" i="1" dirty="0"/>
            </a:p>
          </p:txBody>
        </p:sp>
      </p:grpSp>
      <p:grpSp>
        <p:nvGrpSpPr>
          <p:cNvPr id="3" name="Group 2">
            <a:extLst>
              <a:ext uri="{FF2B5EF4-FFF2-40B4-BE49-F238E27FC236}">
                <a16:creationId xmlns:a16="http://schemas.microsoft.com/office/drawing/2014/main" id="{514089F3-C3AB-4725-9E3E-943860165BD1}"/>
              </a:ext>
            </a:extLst>
          </p:cNvPr>
          <p:cNvGrpSpPr/>
          <p:nvPr/>
        </p:nvGrpSpPr>
        <p:grpSpPr>
          <a:xfrm>
            <a:off x="6979403" y="3749132"/>
            <a:ext cx="4978930" cy="2620698"/>
            <a:chOff x="6979403" y="3749132"/>
            <a:chExt cx="4978930" cy="2620698"/>
          </a:xfrm>
        </p:grpSpPr>
        <p:pic>
          <p:nvPicPr>
            <p:cNvPr id="5" name="Picture 4">
              <a:extLst>
                <a:ext uri="{FF2B5EF4-FFF2-40B4-BE49-F238E27FC236}">
                  <a16:creationId xmlns:a16="http://schemas.microsoft.com/office/drawing/2014/main" id="{A6D9D1FD-DEF5-4607-964E-5308057474DC}"/>
                </a:ext>
              </a:extLst>
            </p:cNvPr>
            <p:cNvPicPr>
              <a:picLocks noChangeAspect="1"/>
            </p:cNvPicPr>
            <p:nvPr/>
          </p:nvPicPr>
          <p:blipFill>
            <a:blip r:embed="rId4"/>
            <a:stretch>
              <a:fillRect/>
            </a:stretch>
          </p:blipFill>
          <p:spPr>
            <a:xfrm>
              <a:off x="6979403" y="4118464"/>
              <a:ext cx="4666024" cy="2251366"/>
            </a:xfrm>
            <a:prstGeom prst="rect">
              <a:avLst/>
            </a:prstGeom>
          </p:spPr>
        </p:pic>
        <p:sp>
          <p:nvSpPr>
            <p:cNvPr id="2" name="TextBox 1">
              <a:extLst>
                <a:ext uri="{FF2B5EF4-FFF2-40B4-BE49-F238E27FC236}">
                  <a16:creationId xmlns:a16="http://schemas.microsoft.com/office/drawing/2014/main" id="{EBFDEE57-0739-474B-8A65-4323751B4610}"/>
                </a:ext>
              </a:extLst>
            </p:cNvPr>
            <p:cNvSpPr txBox="1"/>
            <p:nvPr/>
          </p:nvSpPr>
          <p:spPr>
            <a:xfrm>
              <a:off x="9312415" y="3749132"/>
              <a:ext cx="312906" cy="369332"/>
            </a:xfrm>
            <a:prstGeom prst="rect">
              <a:avLst/>
            </a:prstGeom>
            <a:noFill/>
          </p:spPr>
          <p:txBody>
            <a:bodyPr wrap="none" rtlCol="0">
              <a:spAutoFit/>
            </a:bodyPr>
            <a:lstStyle/>
            <a:p>
              <a:pPr>
                <a:buNone/>
              </a:pPr>
              <a:r>
                <a:rPr lang="en-GB" sz="1800" b="1" i="1" dirty="0"/>
                <a:t>y</a:t>
              </a:r>
            </a:p>
          </p:txBody>
        </p:sp>
        <p:sp>
          <p:nvSpPr>
            <p:cNvPr id="8" name="TextBox 7">
              <a:extLst>
                <a:ext uri="{FF2B5EF4-FFF2-40B4-BE49-F238E27FC236}">
                  <a16:creationId xmlns:a16="http://schemas.microsoft.com/office/drawing/2014/main" id="{A6402E9E-D5F2-4E4E-B2E5-1B412C56B62C}"/>
                </a:ext>
              </a:extLst>
            </p:cNvPr>
            <p:cNvSpPr txBox="1"/>
            <p:nvPr/>
          </p:nvSpPr>
          <p:spPr>
            <a:xfrm>
              <a:off x="11645427" y="5209513"/>
              <a:ext cx="312906" cy="369332"/>
            </a:xfrm>
            <a:prstGeom prst="rect">
              <a:avLst/>
            </a:prstGeom>
            <a:noFill/>
          </p:spPr>
          <p:txBody>
            <a:bodyPr wrap="none" rtlCol="0">
              <a:spAutoFit/>
            </a:bodyPr>
            <a:lstStyle/>
            <a:p>
              <a:pPr>
                <a:buNone/>
              </a:pPr>
              <a:r>
                <a:rPr lang="en-GB" sz="1800" b="1" i="1" dirty="0"/>
                <a:t>x</a:t>
              </a:r>
            </a:p>
          </p:txBody>
        </p:sp>
      </p:grpSp>
    </p:spTree>
    <p:extLst>
      <p:ext uri="{BB962C8B-B14F-4D97-AF65-F5344CB8AC3E}">
        <p14:creationId xmlns:p14="http://schemas.microsoft.com/office/powerpoint/2010/main" val="38508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a:t>Activity H: Comparing fields</a:t>
            </a:r>
          </a:p>
        </p:txBody>
      </p:sp>
      <p:graphicFrame>
        <p:nvGraphicFramePr>
          <p:cNvPr id="5" name="Table 4">
            <a:extLst>
              <a:ext uri="{FF2B5EF4-FFF2-40B4-BE49-F238E27FC236}">
                <a16:creationId xmlns:a16="http://schemas.microsoft.com/office/drawing/2014/main" id="{94F6654F-D452-4B80-9565-AE61D23DCA4D}"/>
              </a:ext>
            </a:extLst>
          </p:cNvPr>
          <p:cNvGraphicFramePr>
            <a:graphicFrameLocks noGrp="1"/>
          </p:cNvGraphicFramePr>
          <p:nvPr>
            <p:extLst>
              <p:ext uri="{D42A27DB-BD31-4B8C-83A1-F6EECF244321}">
                <p14:modId xmlns:p14="http://schemas.microsoft.com/office/powerpoint/2010/main" val="2456300824"/>
              </p:ext>
            </p:extLst>
          </p:nvPr>
        </p:nvGraphicFramePr>
        <p:xfrm>
          <a:off x="645805" y="1945346"/>
          <a:ext cx="5293834" cy="2834119"/>
        </p:xfrm>
        <a:graphic>
          <a:graphicData uri="http://schemas.openxmlformats.org/drawingml/2006/table">
            <a:tbl>
              <a:tblPr firstRow="1" bandRow="1">
                <a:tableStyleId>{5940675A-B579-460E-94D1-54222C63F5DA}</a:tableStyleId>
              </a:tblPr>
              <a:tblGrid>
                <a:gridCol w="2646917">
                  <a:extLst>
                    <a:ext uri="{9D8B030D-6E8A-4147-A177-3AD203B41FA5}">
                      <a16:colId xmlns:a16="http://schemas.microsoft.com/office/drawing/2014/main" val="113783063"/>
                    </a:ext>
                  </a:extLst>
                </a:gridCol>
                <a:gridCol w="2646917">
                  <a:extLst>
                    <a:ext uri="{9D8B030D-6E8A-4147-A177-3AD203B41FA5}">
                      <a16:colId xmlns:a16="http://schemas.microsoft.com/office/drawing/2014/main" val="2344361874"/>
                    </a:ext>
                  </a:extLst>
                </a:gridCol>
              </a:tblGrid>
              <a:tr h="375487">
                <a:tc>
                  <a:txBody>
                    <a:bodyPr/>
                    <a:lstStyle/>
                    <a:p>
                      <a:pPr algn="ctr"/>
                      <a:r>
                        <a:rPr lang="en-GB" b="1">
                          <a:solidFill>
                            <a:schemeClr val="bg1"/>
                          </a:solidFill>
                        </a:rPr>
                        <a:t>Area of field</a:t>
                      </a:r>
                    </a:p>
                  </a:txBody>
                  <a:tcPr>
                    <a:solidFill>
                      <a:schemeClr val="accent2"/>
                    </a:solidFill>
                  </a:tcPr>
                </a:tc>
                <a:tc>
                  <a:txBody>
                    <a:bodyPr/>
                    <a:lstStyle/>
                    <a:p>
                      <a:pPr algn="ctr"/>
                      <a:r>
                        <a:rPr lang="en-GB" b="1">
                          <a:solidFill>
                            <a:schemeClr val="bg1"/>
                          </a:solidFill>
                        </a:rPr>
                        <a:t>Perimeter of field</a:t>
                      </a:r>
                    </a:p>
                  </a:txBody>
                  <a:tcPr>
                    <a:solidFill>
                      <a:schemeClr val="accent2"/>
                    </a:solidFill>
                  </a:tcPr>
                </a:tc>
                <a:extLst>
                  <a:ext uri="{0D108BD9-81ED-4DB2-BD59-A6C34878D82A}">
                    <a16:rowId xmlns:a16="http://schemas.microsoft.com/office/drawing/2014/main" val="1736705909"/>
                  </a:ext>
                </a:extLst>
              </a:tr>
              <a:tr h="819544">
                <a:tc>
                  <a:txBody>
                    <a:bodyPr/>
                    <a:lstStyle/>
                    <a:p>
                      <a:pPr algn="ctr"/>
                      <a:r>
                        <a:rPr lang="en-GB" sz="3200" b="0"/>
                        <a:t>1 km</a:t>
                      </a:r>
                      <a:r>
                        <a:rPr lang="en-GB" sz="3200" b="0" baseline="30000"/>
                        <a:t>2</a:t>
                      </a:r>
                      <a:endParaRPr lang="en-GB" sz="3200" b="0"/>
                    </a:p>
                  </a:txBody>
                  <a:tcPr anchor="ctr"/>
                </a:tc>
                <a:tc>
                  <a:txBody>
                    <a:bodyPr/>
                    <a:lstStyle/>
                    <a:p>
                      <a:pPr algn="ctr"/>
                      <a:r>
                        <a:rPr lang="en-GB" sz="3200" b="0"/>
                        <a:t>4 km</a:t>
                      </a:r>
                    </a:p>
                  </a:txBody>
                  <a:tcPr anchor="ctr"/>
                </a:tc>
                <a:extLst>
                  <a:ext uri="{0D108BD9-81ED-4DB2-BD59-A6C34878D82A}">
                    <a16:rowId xmlns:a16="http://schemas.microsoft.com/office/drawing/2014/main" val="615429395"/>
                  </a:ext>
                </a:extLst>
              </a:tr>
              <a:tr h="819544">
                <a:tc>
                  <a:txBody>
                    <a:bodyPr/>
                    <a:lstStyle/>
                    <a:p>
                      <a:pPr algn="ctr"/>
                      <a:r>
                        <a:rPr lang="en-GB" sz="3200" b="0"/>
                        <a:t>1 km</a:t>
                      </a:r>
                      <a:r>
                        <a:rPr lang="en-GB" sz="3200" b="0" baseline="30000"/>
                        <a:t>2</a:t>
                      </a:r>
                      <a:endParaRPr lang="en-GB" sz="3200" b="0"/>
                    </a:p>
                  </a:txBody>
                  <a:tcPr anchor="ctr"/>
                </a:tc>
                <a:tc>
                  <a:txBody>
                    <a:bodyPr/>
                    <a:lstStyle/>
                    <a:p>
                      <a:pPr algn="ctr"/>
                      <a:r>
                        <a:rPr lang="en-GB" sz="3200" b="0"/>
                        <a:t>5 km</a:t>
                      </a:r>
                    </a:p>
                  </a:txBody>
                  <a:tcPr anchor="ctr"/>
                </a:tc>
                <a:extLst>
                  <a:ext uri="{0D108BD9-81ED-4DB2-BD59-A6C34878D82A}">
                    <a16:rowId xmlns:a16="http://schemas.microsoft.com/office/drawing/2014/main" val="2506722437"/>
                  </a:ext>
                </a:extLst>
              </a:tr>
              <a:tr h="819544">
                <a:tc>
                  <a:txBody>
                    <a:bodyPr/>
                    <a:lstStyle/>
                    <a:p>
                      <a:pPr algn="ctr"/>
                      <a:r>
                        <a:rPr lang="en-GB" sz="3200" b="0"/>
                        <a:t>1 km</a:t>
                      </a:r>
                      <a:r>
                        <a:rPr lang="en-GB" sz="3200" b="0" baseline="30000"/>
                        <a:t>2</a:t>
                      </a:r>
                      <a:endParaRPr lang="en-GB" sz="3200" b="0"/>
                    </a:p>
                  </a:txBody>
                  <a:tcPr anchor="ctr"/>
                </a:tc>
                <a:tc>
                  <a:txBody>
                    <a:bodyPr/>
                    <a:lstStyle/>
                    <a:p>
                      <a:pPr algn="ctr"/>
                      <a:r>
                        <a:rPr lang="en-GB" sz="3200" b="0"/>
                        <a:t>8.5 km</a:t>
                      </a:r>
                    </a:p>
                  </a:txBody>
                  <a:tcPr anchor="ctr"/>
                </a:tc>
                <a:extLst>
                  <a:ext uri="{0D108BD9-81ED-4DB2-BD59-A6C34878D82A}">
                    <a16:rowId xmlns:a16="http://schemas.microsoft.com/office/drawing/2014/main" val="3669277835"/>
                  </a:ext>
                </a:extLst>
              </a:tr>
            </a:tbl>
          </a:graphicData>
        </a:graphic>
      </p:graphicFrame>
      <p:sp>
        <p:nvSpPr>
          <p:cNvPr id="6" name="TextBox 5">
            <a:extLst>
              <a:ext uri="{FF2B5EF4-FFF2-40B4-BE49-F238E27FC236}">
                <a16:creationId xmlns:a16="http://schemas.microsoft.com/office/drawing/2014/main" id="{C761CFA4-6102-48C5-996B-D66609720F12}"/>
              </a:ext>
            </a:extLst>
          </p:cNvPr>
          <p:cNvSpPr txBox="1"/>
          <p:nvPr/>
        </p:nvSpPr>
        <p:spPr>
          <a:xfrm>
            <a:off x="6252363" y="1986728"/>
            <a:ext cx="5562101" cy="2936188"/>
          </a:xfrm>
          <a:prstGeom prst="rect">
            <a:avLst/>
          </a:prstGeom>
          <a:noFill/>
        </p:spPr>
        <p:txBody>
          <a:bodyPr wrap="square" rtlCol="0">
            <a:spAutoFit/>
          </a:bodyPr>
          <a:lstStyle/>
          <a:p>
            <a:pPr marL="514350" indent="-514350">
              <a:buFont typeface="+mj-lt"/>
              <a:buAutoNum type="alphaLcParenR"/>
            </a:pPr>
            <a:r>
              <a:rPr lang="en-GB" sz="2200" dirty="0"/>
              <a:t>How is it possible to have three fields with the same area, but such different perimeters?</a:t>
            </a:r>
          </a:p>
          <a:p>
            <a:pPr marL="514350" indent="-514350">
              <a:buFont typeface="+mj-lt"/>
              <a:buAutoNum type="alphaLcParenR"/>
            </a:pPr>
            <a:r>
              <a:rPr lang="en-GB" sz="2200" dirty="0"/>
              <a:t>Jen wants to buy a field for her horse. Which should she choose? Why?</a:t>
            </a:r>
          </a:p>
          <a:p>
            <a:pPr marL="514350" indent="-514350">
              <a:buFont typeface="+mj-lt"/>
              <a:buAutoNum type="alphaLcParenR"/>
            </a:pPr>
            <a:r>
              <a:rPr lang="en-GB" sz="2200" dirty="0"/>
              <a:t>Rani wants to buy a field to build a runway for her plane. Which should she choose? Why?</a:t>
            </a:r>
          </a:p>
        </p:txBody>
      </p:sp>
      <p:sp>
        <p:nvSpPr>
          <p:cNvPr id="7" name="Action Button: Help 6">
            <a:hlinkClick r:id="" action="ppaction://noaction" highlightClick="1"/>
            <a:extLst>
              <a:ext uri="{FF2B5EF4-FFF2-40B4-BE49-F238E27FC236}">
                <a16:creationId xmlns:a16="http://schemas.microsoft.com/office/drawing/2014/main" id="{BF4BFB41-938F-4037-BC07-5D6638C1158C}"/>
              </a:ext>
            </a:extLst>
          </p:cNvPr>
          <p:cNvSpPr/>
          <p:nvPr/>
        </p:nvSpPr>
        <p:spPr>
          <a:xfrm>
            <a:off x="464336" y="5671629"/>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D3D14714-674D-456A-B246-D89FB5E4A43C}"/>
              </a:ext>
            </a:extLst>
          </p:cNvPr>
          <p:cNvSpPr txBox="1"/>
          <p:nvPr/>
        </p:nvSpPr>
        <p:spPr>
          <a:xfrm>
            <a:off x="1214913" y="5585903"/>
            <a:ext cx="7669314" cy="769441"/>
          </a:xfrm>
          <a:prstGeom prst="rect">
            <a:avLst/>
          </a:prstGeom>
          <a:noFill/>
        </p:spPr>
        <p:txBody>
          <a:bodyPr wrap="square" rtlCol="0">
            <a:spAutoFit/>
          </a:bodyPr>
          <a:lstStyle/>
          <a:p>
            <a:pPr>
              <a:buNone/>
            </a:pPr>
            <a:r>
              <a:rPr lang="en-GB" sz="2200" dirty="0"/>
              <a:t>How many other rectangle perimeters can you find that give an area of 1 km</a:t>
            </a:r>
            <a:r>
              <a:rPr lang="en-GB" sz="2200" baseline="30000" dirty="0"/>
              <a:t>2</a:t>
            </a:r>
            <a:r>
              <a:rPr lang="en-GB" sz="2200" dirty="0"/>
              <a:t>?</a:t>
            </a:r>
            <a:endParaRPr lang="en-GB" sz="2200" baseline="30000" dirty="0"/>
          </a:p>
        </p:txBody>
      </p:sp>
      <p:sp>
        <p:nvSpPr>
          <p:cNvPr id="9" name="TextBox 8">
            <a:extLst>
              <a:ext uri="{FF2B5EF4-FFF2-40B4-BE49-F238E27FC236}">
                <a16:creationId xmlns:a16="http://schemas.microsoft.com/office/drawing/2014/main" id="{136243D6-E2AE-485D-94DA-8A358BF54304}"/>
              </a:ext>
            </a:extLst>
          </p:cNvPr>
          <p:cNvSpPr txBox="1"/>
          <p:nvPr/>
        </p:nvSpPr>
        <p:spPr>
          <a:xfrm>
            <a:off x="464336" y="1185021"/>
            <a:ext cx="7941909" cy="430887"/>
          </a:xfrm>
          <a:prstGeom prst="rect">
            <a:avLst/>
          </a:prstGeom>
          <a:noFill/>
        </p:spPr>
        <p:txBody>
          <a:bodyPr wrap="square" rtlCol="0">
            <a:spAutoFit/>
          </a:bodyPr>
          <a:lstStyle/>
          <a:p>
            <a:pPr>
              <a:buNone/>
            </a:pPr>
            <a:r>
              <a:rPr lang="en-GB" sz="2200"/>
              <a:t>Three different rectangular fields are for sale.</a:t>
            </a:r>
          </a:p>
        </p:txBody>
      </p:sp>
    </p:spTree>
    <p:extLst>
      <p:ext uri="{BB962C8B-B14F-4D97-AF65-F5344CB8AC3E}">
        <p14:creationId xmlns:p14="http://schemas.microsoft.com/office/powerpoint/2010/main" val="311524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86ABC7-B8CA-E743-93A7-EE48CCD3DB18}"/>
              </a:ext>
            </a:extLst>
          </p:cNvPr>
          <p:cNvSpPr>
            <a:spLocks noGrp="1"/>
          </p:cNvSpPr>
          <p:nvPr>
            <p:ph type="body" sz="quarter" idx="11"/>
          </p:nvPr>
        </p:nvSpPr>
        <p:spPr/>
        <p:txBody>
          <a:bodyPr/>
          <a:lstStyle/>
          <a:p>
            <a:r>
              <a:rPr lang="en-US"/>
              <a:t>Activity I: Base and height</a:t>
            </a:r>
          </a:p>
        </p:txBody>
      </p:sp>
      <p:sp>
        <p:nvSpPr>
          <p:cNvPr id="5" name="TextBox 4">
            <a:extLst>
              <a:ext uri="{FF2B5EF4-FFF2-40B4-BE49-F238E27FC236}">
                <a16:creationId xmlns:a16="http://schemas.microsoft.com/office/drawing/2014/main" id="{3B84346E-DDE3-4143-B10A-F82CF8EA4DCD}"/>
              </a:ext>
            </a:extLst>
          </p:cNvPr>
          <p:cNvSpPr txBox="1"/>
          <p:nvPr/>
        </p:nvSpPr>
        <p:spPr>
          <a:xfrm>
            <a:off x="183990" y="1226779"/>
            <a:ext cx="3591433" cy="2751522"/>
          </a:xfrm>
          <a:prstGeom prst="rect">
            <a:avLst/>
          </a:prstGeom>
          <a:noFill/>
        </p:spPr>
        <p:txBody>
          <a:bodyPr wrap="square" rtlCol="0">
            <a:spAutoFit/>
          </a:bodyPr>
          <a:lstStyle/>
          <a:p>
            <a:pPr marL="457200" indent="-457200">
              <a:buFont typeface="+mj-lt"/>
              <a:buAutoNum type="alphaLcParenR"/>
            </a:pPr>
            <a:r>
              <a:rPr lang="en-US" sz="2400" dirty="0"/>
              <a:t>Mark on a pair of base and perpendicular height for triangles 1 to 3.</a:t>
            </a:r>
          </a:p>
          <a:p>
            <a:pPr marL="457200" indent="-457200">
              <a:buFont typeface="+mj-lt"/>
              <a:buAutoNum type="alphaLcParenR"/>
            </a:pPr>
            <a:r>
              <a:rPr lang="en-US" sz="2400" dirty="0"/>
              <a:t>Can you mark on more than one  different pair?</a:t>
            </a:r>
          </a:p>
        </p:txBody>
      </p:sp>
      <p:sp>
        <p:nvSpPr>
          <p:cNvPr id="6" name="Action Button: Help 5">
            <a:hlinkClick r:id="" action="ppaction://noaction" highlightClick="1"/>
            <a:extLst>
              <a:ext uri="{FF2B5EF4-FFF2-40B4-BE49-F238E27FC236}">
                <a16:creationId xmlns:a16="http://schemas.microsoft.com/office/drawing/2014/main" id="{CC6BAA89-DB2F-44B3-924D-AC8C56D7BA13}"/>
              </a:ext>
            </a:extLst>
          </p:cNvPr>
          <p:cNvSpPr/>
          <p:nvPr/>
        </p:nvSpPr>
        <p:spPr>
          <a:xfrm>
            <a:off x="3213802" y="572614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61A320E4-313C-489A-A8A8-5BABD8065FA6}"/>
              </a:ext>
            </a:extLst>
          </p:cNvPr>
          <p:cNvSpPr/>
          <p:nvPr/>
        </p:nvSpPr>
        <p:spPr>
          <a:xfrm>
            <a:off x="8449481" y="2796439"/>
            <a:ext cx="3305411" cy="2272515"/>
          </a:xfrm>
          <a:prstGeom prst="triangle">
            <a:avLst>
              <a:gd name="adj" fmla="val 83333"/>
            </a:avLst>
          </a:prstGeom>
          <a:solidFill>
            <a:srgbClr val="B07B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27DDCBA0-898F-4D3D-9EDC-2C66A740CA04}"/>
              </a:ext>
            </a:extLst>
          </p:cNvPr>
          <p:cNvSpPr/>
          <p:nvPr/>
        </p:nvSpPr>
        <p:spPr>
          <a:xfrm rot="10800000">
            <a:off x="4332264" y="1395133"/>
            <a:ext cx="2110154" cy="3034602"/>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a:extLst>
              <a:ext uri="{FF2B5EF4-FFF2-40B4-BE49-F238E27FC236}">
                <a16:creationId xmlns:a16="http://schemas.microsoft.com/office/drawing/2014/main" id="{B2E3C2EB-1385-46F7-88D8-20E51E996B77}"/>
              </a:ext>
            </a:extLst>
          </p:cNvPr>
          <p:cNvSpPr/>
          <p:nvPr/>
        </p:nvSpPr>
        <p:spPr>
          <a:xfrm rot="7676900">
            <a:off x="6376671" y="2368413"/>
            <a:ext cx="3798277" cy="1949380"/>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A31FCE56-1116-43D5-B97E-D184B1B67AC2}"/>
              </a:ext>
            </a:extLst>
          </p:cNvPr>
          <p:cNvSpPr/>
          <p:nvPr/>
        </p:nvSpPr>
        <p:spPr>
          <a:xfrm>
            <a:off x="400322" y="3776832"/>
            <a:ext cx="3591433" cy="2686564"/>
          </a:xfrm>
          <a:custGeom>
            <a:avLst/>
            <a:gdLst>
              <a:gd name="connsiteX0" fmla="*/ 0 w 3305411"/>
              <a:gd name="connsiteY0" fmla="*/ 2272515 h 2272515"/>
              <a:gd name="connsiteX1" fmla="*/ 2754498 w 3305411"/>
              <a:gd name="connsiteY1" fmla="*/ 0 h 2272515"/>
              <a:gd name="connsiteX2" fmla="*/ 3305411 w 3305411"/>
              <a:gd name="connsiteY2" fmla="*/ 2272515 h 2272515"/>
              <a:gd name="connsiteX3" fmla="*/ 0 w 3305411"/>
              <a:gd name="connsiteY3" fmla="*/ 2272515 h 2272515"/>
              <a:gd name="connsiteX0" fmla="*/ 0 w 2754498"/>
              <a:gd name="connsiteY0" fmla="*/ 2272515 h 2272515"/>
              <a:gd name="connsiteX1" fmla="*/ 2754498 w 2754498"/>
              <a:gd name="connsiteY1" fmla="*/ 0 h 2272515"/>
              <a:gd name="connsiteX2" fmla="*/ 1788338 w 2754498"/>
              <a:gd name="connsiteY2" fmla="*/ 1867270 h 2272515"/>
              <a:gd name="connsiteX3" fmla="*/ 0 w 2754498"/>
              <a:gd name="connsiteY3" fmla="*/ 2272515 h 2272515"/>
              <a:gd name="connsiteX0" fmla="*/ 0 w 2754498"/>
              <a:gd name="connsiteY0" fmla="*/ 2272515 h 2272515"/>
              <a:gd name="connsiteX1" fmla="*/ 2754498 w 2754498"/>
              <a:gd name="connsiteY1" fmla="*/ 0 h 2272515"/>
              <a:gd name="connsiteX2" fmla="*/ 1373927 w 2754498"/>
              <a:gd name="connsiteY2" fmla="*/ 2262797 h 2272515"/>
              <a:gd name="connsiteX3" fmla="*/ 0 w 2754498"/>
              <a:gd name="connsiteY3" fmla="*/ 2272515 h 2272515"/>
            </a:gdLst>
            <a:ahLst/>
            <a:cxnLst>
              <a:cxn ang="0">
                <a:pos x="connsiteX0" y="connsiteY0"/>
              </a:cxn>
              <a:cxn ang="0">
                <a:pos x="connsiteX1" y="connsiteY1"/>
              </a:cxn>
              <a:cxn ang="0">
                <a:pos x="connsiteX2" y="connsiteY2"/>
              </a:cxn>
              <a:cxn ang="0">
                <a:pos x="connsiteX3" y="connsiteY3"/>
              </a:cxn>
            </a:cxnLst>
            <a:rect l="l" t="t" r="r" b="b"/>
            <a:pathLst>
              <a:path w="2754498" h="2272515">
                <a:moveTo>
                  <a:pt x="0" y="2272515"/>
                </a:moveTo>
                <a:lnTo>
                  <a:pt x="2754498" y="0"/>
                </a:lnTo>
                <a:lnTo>
                  <a:pt x="1373927" y="2262797"/>
                </a:lnTo>
                <a:lnTo>
                  <a:pt x="0" y="227251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DD8E1F3-BBC8-4451-9757-2AE6C980ECBC}"/>
              </a:ext>
            </a:extLst>
          </p:cNvPr>
          <p:cNvSpPr txBox="1"/>
          <p:nvPr/>
        </p:nvSpPr>
        <p:spPr>
          <a:xfrm>
            <a:off x="5143274" y="1858458"/>
            <a:ext cx="385042" cy="523220"/>
          </a:xfrm>
          <a:prstGeom prst="rect">
            <a:avLst/>
          </a:prstGeom>
          <a:noFill/>
        </p:spPr>
        <p:txBody>
          <a:bodyPr wrap="none" rtlCol="0">
            <a:spAutoFit/>
          </a:bodyPr>
          <a:lstStyle/>
          <a:p>
            <a:pPr>
              <a:buNone/>
            </a:pPr>
            <a:r>
              <a:rPr lang="en-GB" dirty="0"/>
              <a:t>1</a:t>
            </a:r>
          </a:p>
        </p:txBody>
      </p:sp>
      <p:sp>
        <p:nvSpPr>
          <p:cNvPr id="10" name="TextBox 9">
            <a:extLst>
              <a:ext uri="{FF2B5EF4-FFF2-40B4-BE49-F238E27FC236}">
                <a16:creationId xmlns:a16="http://schemas.microsoft.com/office/drawing/2014/main" id="{227ED5FD-807A-4212-A029-3939685A1D0A}"/>
              </a:ext>
            </a:extLst>
          </p:cNvPr>
          <p:cNvSpPr txBox="1"/>
          <p:nvPr/>
        </p:nvSpPr>
        <p:spPr>
          <a:xfrm>
            <a:off x="8309992" y="2242773"/>
            <a:ext cx="385042" cy="523220"/>
          </a:xfrm>
          <a:prstGeom prst="rect">
            <a:avLst/>
          </a:prstGeom>
          <a:noFill/>
        </p:spPr>
        <p:txBody>
          <a:bodyPr wrap="none" rtlCol="0">
            <a:spAutoFit/>
          </a:bodyPr>
          <a:lstStyle/>
          <a:p>
            <a:pPr>
              <a:buNone/>
            </a:pPr>
            <a:r>
              <a:rPr lang="en-GB" dirty="0"/>
              <a:t>2</a:t>
            </a:r>
          </a:p>
        </p:txBody>
      </p:sp>
      <p:sp>
        <p:nvSpPr>
          <p:cNvPr id="11" name="TextBox 10">
            <a:extLst>
              <a:ext uri="{FF2B5EF4-FFF2-40B4-BE49-F238E27FC236}">
                <a16:creationId xmlns:a16="http://schemas.microsoft.com/office/drawing/2014/main" id="{1785759E-5018-4A4F-87A7-570382D4A6E3}"/>
              </a:ext>
            </a:extLst>
          </p:cNvPr>
          <p:cNvSpPr txBox="1"/>
          <p:nvPr/>
        </p:nvSpPr>
        <p:spPr>
          <a:xfrm>
            <a:off x="10351201" y="4052168"/>
            <a:ext cx="385042" cy="523220"/>
          </a:xfrm>
          <a:prstGeom prst="rect">
            <a:avLst/>
          </a:prstGeom>
          <a:noFill/>
        </p:spPr>
        <p:txBody>
          <a:bodyPr wrap="none" rtlCol="0">
            <a:spAutoFit/>
          </a:bodyPr>
          <a:lstStyle/>
          <a:p>
            <a:pPr>
              <a:buNone/>
            </a:pPr>
            <a:r>
              <a:rPr lang="en-GB" dirty="0"/>
              <a:t>3</a:t>
            </a:r>
          </a:p>
        </p:txBody>
      </p:sp>
      <p:sp>
        <p:nvSpPr>
          <p:cNvPr id="15" name="Rectangle 14">
            <a:extLst>
              <a:ext uri="{FF2B5EF4-FFF2-40B4-BE49-F238E27FC236}">
                <a16:creationId xmlns:a16="http://schemas.microsoft.com/office/drawing/2014/main" id="{E32FB7B7-3FB5-47A4-83B2-54EC7F6D70C4}"/>
              </a:ext>
            </a:extLst>
          </p:cNvPr>
          <p:cNvSpPr/>
          <p:nvPr/>
        </p:nvSpPr>
        <p:spPr>
          <a:xfrm rot="18480000">
            <a:off x="8526302" y="1321506"/>
            <a:ext cx="364018" cy="3540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7F79EB01-A5D1-4496-83BD-D96E29B68A08}"/>
              </a:ext>
            </a:extLst>
          </p:cNvPr>
          <p:cNvSpPr txBox="1"/>
          <p:nvPr/>
        </p:nvSpPr>
        <p:spPr>
          <a:xfrm>
            <a:off x="1399714" y="5791200"/>
            <a:ext cx="347323" cy="529432"/>
          </a:xfrm>
          <a:prstGeom prst="rect">
            <a:avLst/>
          </a:prstGeom>
          <a:noFill/>
        </p:spPr>
        <p:txBody>
          <a:bodyPr wrap="square" rtlCol="0">
            <a:spAutoFit/>
          </a:bodyPr>
          <a:lstStyle/>
          <a:p>
            <a:pPr>
              <a:buNone/>
            </a:pPr>
            <a:r>
              <a:rPr lang="en-GB" dirty="0"/>
              <a:t>4</a:t>
            </a:r>
          </a:p>
        </p:txBody>
      </p:sp>
      <p:sp>
        <p:nvSpPr>
          <p:cNvPr id="16" name="TextBox 15">
            <a:extLst>
              <a:ext uri="{FF2B5EF4-FFF2-40B4-BE49-F238E27FC236}">
                <a16:creationId xmlns:a16="http://schemas.microsoft.com/office/drawing/2014/main" id="{9CEF8C39-AC1A-411A-A311-0ECE268C06C0}"/>
              </a:ext>
            </a:extLst>
          </p:cNvPr>
          <p:cNvSpPr txBox="1"/>
          <p:nvPr/>
        </p:nvSpPr>
        <p:spPr>
          <a:xfrm>
            <a:off x="3894818" y="5825083"/>
            <a:ext cx="6207368" cy="461665"/>
          </a:xfrm>
          <a:prstGeom prst="rect">
            <a:avLst/>
          </a:prstGeom>
          <a:noFill/>
        </p:spPr>
        <p:txBody>
          <a:bodyPr wrap="square">
            <a:spAutoFit/>
          </a:bodyPr>
          <a:lstStyle/>
          <a:p>
            <a:pPr>
              <a:buNone/>
            </a:pPr>
            <a:r>
              <a:rPr lang="en-US" sz="2400" dirty="0"/>
              <a:t>How about for triangle 4? </a:t>
            </a:r>
            <a:endParaRPr lang="en-GB" sz="2400" dirty="0"/>
          </a:p>
        </p:txBody>
      </p:sp>
    </p:spTree>
    <p:extLst>
      <p:ext uri="{BB962C8B-B14F-4D97-AF65-F5344CB8AC3E}">
        <p14:creationId xmlns:p14="http://schemas.microsoft.com/office/powerpoint/2010/main" val="176397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12" grpId="0" animBg="1"/>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idx="4294967295"/>
          </p:nvPr>
        </p:nvSpPr>
        <p:spPr>
          <a:xfrm>
            <a:off x="429490" y="140654"/>
            <a:ext cx="10833241" cy="981075"/>
          </a:xfrm>
        </p:spPr>
        <p:txBody>
          <a:bodyPr>
            <a:normAutofit/>
          </a:bodyPr>
          <a:lstStyle/>
          <a:p>
            <a:r>
              <a:rPr lang="en-GB" sz="3200" dirty="0"/>
              <a:t>Key ideas</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2417985845"/>
              </p:ext>
            </p:extLst>
          </p:nvPr>
        </p:nvGraphicFramePr>
        <p:xfrm>
          <a:off x="554182" y="1241051"/>
          <a:ext cx="11224775" cy="2509985"/>
        </p:xfrm>
        <a:graphic>
          <a:graphicData uri="http://schemas.openxmlformats.org/drawingml/2006/table">
            <a:tbl>
              <a:tblPr firstRow="1" bandRow="1">
                <a:tableStyleId>{5940675A-B579-460E-94D1-54222C63F5DA}</a:tableStyleId>
              </a:tblPr>
              <a:tblGrid>
                <a:gridCol w="9606131">
                  <a:extLst>
                    <a:ext uri="{9D8B030D-6E8A-4147-A177-3AD203B41FA5}">
                      <a16:colId xmlns:a16="http://schemas.microsoft.com/office/drawing/2014/main" val="4162930053"/>
                    </a:ext>
                  </a:extLst>
                </a:gridCol>
                <a:gridCol w="1618644">
                  <a:extLst>
                    <a:ext uri="{9D8B030D-6E8A-4147-A177-3AD203B41FA5}">
                      <a16:colId xmlns:a16="http://schemas.microsoft.com/office/drawing/2014/main" val="3250428731"/>
                    </a:ext>
                  </a:extLst>
                </a:gridCol>
              </a:tblGrid>
              <a:tr h="501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bg1"/>
                          </a:solidFill>
                          <a:latin typeface="+mj-lt"/>
                          <a:ea typeface="+mn-ea"/>
                          <a:cs typeface="+mn-cs"/>
                        </a:rPr>
                        <a:t>Understand the concept of perimeter and use it in a range of problem-solving situations</a:t>
                      </a:r>
                    </a:p>
                  </a:txBody>
                  <a:tcPr anchor="ctr">
                    <a:solidFill>
                      <a:schemeClr val="accent2"/>
                    </a:solidFill>
                  </a:tcPr>
                </a:tc>
                <a:tc>
                  <a:txBody>
                    <a:bodyPr/>
                    <a:lstStyle/>
                    <a:p>
                      <a:r>
                        <a:rPr lang="en-GB" sz="1600" b="1">
                          <a:solidFill>
                            <a:schemeClr val="bg1"/>
                          </a:solidFill>
                          <a:latin typeface="+mj-lt"/>
                        </a:rPr>
                        <a:t>Code</a:t>
                      </a:r>
                      <a:endParaRPr lang="en-GB" sz="1600" b="0">
                        <a:solidFill>
                          <a:schemeClr val="bg1"/>
                        </a:solidFill>
                        <a:latin typeface="+mj-lt"/>
                      </a:endParaRPr>
                    </a:p>
                  </a:txBody>
                  <a:tcPr anchor="ctr">
                    <a:solidFill>
                      <a:schemeClr val="accent2"/>
                    </a:solidFill>
                  </a:tcPr>
                </a:tc>
                <a:extLst>
                  <a:ext uri="{0D108BD9-81ED-4DB2-BD59-A6C34878D82A}">
                    <a16:rowId xmlns:a16="http://schemas.microsoft.com/office/drawing/2014/main" val="979699445"/>
                  </a:ext>
                </a:extLst>
              </a:tr>
              <a:tr h="501997">
                <a:tc>
                  <a:txBody>
                    <a:bodyPr/>
                    <a:lstStyle/>
                    <a:p>
                      <a:pPr>
                        <a:lnSpc>
                          <a:spcPct val="107000"/>
                        </a:lnSpc>
                        <a:spcAft>
                          <a:spcPts val="800"/>
                        </a:spcAft>
                      </a:pPr>
                      <a:r>
                        <a:rPr lang="en-GB" sz="1600">
                          <a:solidFill>
                            <a:srgbClr val="595959"/>
                          </a:solidFill>
                          <a:effectLst/>
                          <a:latin typeface="+mj-lt"/>
                          <a:ea typeface="Calibri" panose="020F0502020204030204" pitchFamily="34" charset="0"/>
                          <a:cs typeface="Times New Roman" panose="02020603050405020304" pitchFamily="18" charset="0"/>
                        </a:rPr>
                        <a:t>Use the properties of a range of polygons to deduce their perimeters</a:t>
                      </a:r>
                    </a:p>
                  </a:txBody>
                  <a:tcPr marL="68580" marR="68580" marT="9525" marB="9525" anchor="ctr"/>
                </a:tc>
                <a:tc>
                  <a:txBody>
                    <a:bodyPr/>
                    <a:lstStyle/>
                    <a:p>
                      <a:pPr algn="l" fontAlgn="b"/>
                      <a:r>
                        <a:rPr lang="en-GB" sz="1600" b="0" i="0" u="none" strike="noStrike" dirty="0">
                          <a:solidFill>
                            <a:srgbClr val="595959"/>
                          </a:solidFill>
                          <a:effectLst/>
                          <a:latin typeface="+mj-lt"/>
                        </a:rPr>
                        <a:t> 6.2.1.1</a:t>
                      </a:r>
                    </a:p>
                  </a:txBody>
                  <a:tcPr marL="6350" marR="6350" marT="6350" anchor="ctr"/>
                </a:tc>
                <a:extLst>
                  <a:ext uri="{0D108BD9-81ED-4DB2-BD59-A6C34878D82A}">
                    <a16:rowId xmlns:a16="http://schemas.microsoft.com/office/drawing/2014/main" val="1209749094"/>
                  </a:ext>
                </a:extLst>
              </a:tr>
              <a:tr h="5019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1"/>
                          </a:solidFill>
                          <a:latin typeface="+mj-lt"/>
                          <a:ea typeface="+mn-ea"/>
                          <a:cs typeface="+mn-cs"/>
                        </a:rPr>
                        <a:t>Understand the concept of area and use it in a range of problem-solving situations</a:t>
                      </a:r>
                    </a:p>
                  </a:txBody>
                  <a:tcPr anchor="ctr">
                    <a:solidFill>
                      <a:schemeClr val="accent2"/>
                    </a:solidFill>
                  </a:tcPr>
                </a:tc>
                <a:tc>
                  <a:txBody>
                    <a:bodyPr/>
                    <a:lstStyle/>
                    <a:p>
                      <a:r>
                        <a:rPr lang="en-GB" sz="1600" b="1">
                          <a:solidFill>
                            <a:schemeClr val="bg1"/>
                          </a:solidFill>
                          <a:latin typeface="+mj-lt"/>
                        </a:rPr>
                        <a:t>Code</a:t>
                      </a:r>
                      <a:endParaRPr lang="en-GB" sz="1600" b="0">
                        <a:solidFill>
                          <a:schemeClr val="bg1"/>
                        </a:solidFill>
                        <a:latin typeface="+mj-lt"/>
                      </a:endParaRPr>
                    </a:p>
                  </a:txBody>
                  <a:tcPr anchor="ctr">
                    <a:solidFill>
                      <a:schemeClr val="accent2"/>
                    </a:solidFill>
                  </a:tcPr>
                </a:tc>
                <a:extLst>
                  <a:ext uri="{0D108BD9-81ED-4DB2-BD59-A6C34878D82A}">
                    <a16:rowId xmlns:a16="http://schemas.microsoft.com/office/drawing/2014/main" val="3394058526"/>
                  </a:ext>
                </a:extLst>
              </a:tr>
              <a:tr h="501997">
                <a:tc>
                  <a:txBody>
                    <a:bodyPr/>
                    <a:lstStyle/>
                    <a:p>
                      <a:pPr>
                        <a:lnSpc>
                          <a:spcPct val="107000"/>
                        </a:lnSpc>
                        <a:spcAft>
                          <a:spcPts val="800"/>
                        </a:spcAft>
                      </a:pPr>
                      <a:r>
                        <a:rPr lang="en-GB" sz="1600">
                          <a:solidFill>
                            <a:srgbClr val="595959"/>
                          </a:solidFill>
                          <a:effectLst/>
                          <a:latin typeface="+mj-lt"/>
                          <a:ea typeface="Calibri" panose="020F0502020204030204" pitchFamily="34" charset="0"/>
                          <a:cs typeface="Times New Roman" panose="02020603050405020304" pitchFamily="18" charset="0"/>
                        </a:rPr>
                        <a:t>Derive and use the formula for the area of a trapezium</a:t>
                      </a:r>
                    </a:p>
                  </a:txBody>
                  <a:tcPr marL="68580" marR="68580" marT="9525" marB="9525" anchor="ctr"/>
                </a:tc>
                <a:tc>
                  <a:txBody>
                    <a:bodyPr/>
                    <a:lstStyle/>
                    <a:p>
                      <a:pPr algn="l" fontAlgn="b"/>
                      <a:r>
                        <a:rPr lang="en-GB" sz="1600" b="0" i="0" u="none" strike="noStrike" dirty="0">
                          <a:solidFill>
                            <a:srgbClr val="595959"/>
                          </a:solidFill>
                          <a:effectLst/>
                          <a:latin typeface="+mj-lt"/>
                        </a:rPr>
                        <a:t> 6.2.2.1*</a:t>
                      </a:r>
                    </a:p>
                  </a:txBody>
                  <a:tcPr marL="6350" marR="6350" marT="6350" anchor="ctr"/>
                </a:tc>
                <a:extLst>
                  <a:ext uri="{0D108BD9-81ED-4DB2-BD59-A6C34878D82A}">
                    <a16:rowId xmlns:a16="http://schemas.microsoft.com/office/drawing/2014/main" val="2441423468"/>
                  </a:ext>
                </a:extLst>
              </a:tr>
              <a:tr h="50199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kern="1200">
                          <a:solidFill>
                            <a:srgbClr val="595959"/>
                          </a:solidFill>
                          <a:effectLst/>
                          <a:latin typeface="+mn-lt"/>
                          <a:ea typeface="Calibri" panose="020F0502020204030204" pitchFamily="34" charset="0"/>
                          <a:cs typeface="Times New Roman" panose="02020603050405020304" pitchFamily="18" charset="0"/>
                        </a:rPr>
                        <a:t>Understand that the areas of composite shapes can be found in different ways</a:t>
                      </a:r>
                    </a:p>
                  </a:txBody>
                  <a:tcPr marL="68580" marR="68580" marT="9525" marB="9525" anchor="ctr"/>
                </a:tc>
                <a:tc>
                  <a:txBody>
                    <a:bodyPr/>
                    <a:lstStyle/>
                    <a:p>
                      <a:pPr algn="l" fontAlgn="b"/>
                      <a:r>
                        <a:rPr lang="en-GB" sz="1600" b="0" i="0" u="none" strike="noStrike" dirty="0">
                          <a:solidFill>
                            <a:srgbClr val="595959"/>
                          </a:solidFill>
                          <a:effectLst/>
                          <a:latin typeface="+mj-lt"/>
                        </a:rPr>
                        <a:t> 6.2.2.2</a:t>
                      </a:r>
                    </a:p>
                  </a:txBody>
                  <a:tcPr marL="6350" marR="6350" marT="6350" anchor="ctr"/>
                </a:tc>
                <a:extLst>
                  <a:ext uri="{0D108BD9-81ED-4DB2-BD59-A6C34878D82A}">
                    <a16:rowId xmlns:a16="http://schemas.microsoft.com/office/drawing/2014/main" val="1090938869"/>
                  </a:ext>
                </a:extLst>
              </a:tr>
            </a:tbl>
          </a:graphicData>
        </a:graphic>
      </p:graphicFrame>
      <p:sp>
        <p:nvSpPr>
          <p:cNvPr id="2" name="TextBox 1">
            <a:extLst>
              <a:ext uri="{FF2B5EF4-FFF2-40B4-BE49-F238E27FC236}">
                <a16:creationId xmlns:a16="http://schemas.microsoft.com/office/drawing/2014/main" id="{1C164BE5-109C-4678-BE8B-4006CF375E61}"/>
              </a:ext>
            </a:extLst>
          </p:cNvPr>
          <p:cNvSpPr txBox="1"/>
          <p:nvPr/>
        </p:nvSpPr>
        <p:spPr>
          <a:xfrm>
            <a:off x="289932" y="6297792"/>
            <a:ext cx="8967819" cy="276999"/>
          </a:xfrm>
          <a:prstGeom prst="rect">
            <a:avLst/>
          </a:prstGeom>
          <a:noFill/>
        </p:spPr>
        <p:txBody>
          <a:bodyPr wrap="square" rtlCol="0">
            <a:spAutoFit/>
          </a:bodyPr>
          <a:lstStyle/>
          <a:p>
            <a:pPr>
              <a:buNone/>
            </a:pPr>
            <a:r>
              <a:rPr lang="en-GB" sz="1200" dirty="0"/>
              <a:t>*‘There are additional resources exemplifying this key idea in the </a:t>
            </a:r>
            <a:r>
              <a:rPr lang="en-GB" sz="1200" dirty="0">
                <a:hlinkClick r:id="rId3"/>
              </a:rPr>
              <a:t>Secondary Mastery Professional Development | NCETM</a:t>
            </a:r>
            <a:r>
              <a:rPr lang="en-GB" sz="1200" dirty="0"/>
              <a:t>.</a:t>
            </a:r>
          </a:p>
        </p:txBody>
      </p:sp>
    </p:spTree>
    <p:extLst>
      <p:ext uri="{BB962C8B-B14F-4D97-AF65-F5344CB8AC3E}">
        <p14:creationId xmlns:p14="http://schemas.microsoft.com/office/powerpoint/2010/main" val="14068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339759C-2764-4D1B-AA70-540CA48BCAF3}"/>
              </a:ext>
            </a:extLst>
          </p:cNvPr>
          <p:cNvGrpSpPr/>
          <p:nvPr/>
        </p:nvGrpSpPr>
        <p:grpSpPr>
          <a:xfrm>
            <a:off x="7301120" y="1316532"/>
            <a:ext cx="1949380" cy="3922301"/>
            <a:chOff x="7301120" y="1316532"/>
            <a:chExt cx="1949380" cy="3922301"/>
          </a:xfrm>
        </p:grpSpPr>
        <p:sp>
          <p:nvSpPr>
            <p:cNvPr id="8" name="Right Triangle 7">
              <a:extLst>
                <a:ext uri="{FF2B5EF4-FFF2-40B4-BE49-F238E27FC236}">
                  <a16:creationId xmlns:a16="http://schemas.microsoft.com/office/drawing/2014/main" id="{B2E3C2EB-1385-46F7-88D8-20E51E996B77}"/>
                </a:ext>
              </a:extLst>
            </p:cNvPr>
            <p:cNvSpPr/>
            <p:nvPr/>
          </p:nvSpPr>
          <p:spPr>
            <a:xfrm rot="7676900">
              <a:off x="6376671" y="2365005"/>
              <a:ext cx="3798277" cy="1949380"/>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27ED5FD-807A-4212-A029-3939685A1D0A}"/>
                </a:ext>
              </a:extLst>
            </p:cNvPr>
            <p:cNvSpPr txBox="1"/>
            <p:nvPr/>
          </p:nvSpPr>
          <p:spPr>
            <a:xfrm>
              <a:off x="8309992" y="2242773"/>
              <a:ext cx="385042" cy="523220"/>
            </a:xfrm>
            <a:prstGeom prst="rect">
              <a:avLst/>
            </a:prstGeom>
            <a:noFill/>
          </p:spPr>
          <p:txBody>
            <a:bodyPr wrap="none" rtlCol="0">
              <a:spAutoFit/>
            </a:bodyPr>
            <a:lstStyle/>
            <a:p>
              <a:pPr>
                <a:buNone/>
              </a:pPr>
              <a:r>
                <a:rPr lang="en-GB" dirty="0"/>
                <a:t>2</a:t>
              </a:r>
            </a:p>
          </p:txBody>
        </p:sp>
        <p:sp>
          <p:nvSpPr>
            <p:cNvPr id="45" name="Rectangle 44">
              <a:extLst>
                <a:ext uri="{FF2B5EF4-FFF2-40B4-BE49-F238E27FC236}">
                  <a16:creationId xmlns:a16="http://schemas.microsoft.com/office/drawing/2014/main" id="{36C752ED-D464-4E0D-8189-AE3BA240EA4B}"/>
                </a:ext>
              </a:extLst>
            </p:cNvPr>
            <p:cNvSpPr/>
            <p:nvPr/>
          </p:nvSpPr>
          <p:spPr>
            <a:xfrm rot="18435791">
              <a:off x="8526302" y="1321506"/>
              <a:ext cx="364018" cy="3540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Text Placeholder 2">
            <a:extLst>
              <a:ext uri="{FF2B5EF4-FFF2-40B4-BE49-F238E27FC236}">
                <a16:creationId xmlns:a16="http://schemas.microsoft.com/office/drawing/2014/main" id="{7E86ABC7-B8CA-E743-93A7-EE48CCD3DB18}"/>
              </a:ext>
            </a:extLst>
          </p:cNvPr>
          <p:cNvSpPr>
            <a:spLocks noGrp="1"/>
          </p:cNvSpPr>
          <p:nvPr>
            <p:ph type="body" sz="quarter" idx="11"/>
          </p:nvPr>
        </p:nvSpPr>
        <p:spPr/>
        <p:txBody>
          <a:bodyPr/>
          <a:lstStyle/>
          <a:p>
            <a:r>
              <a:rPr lang="en-US" dirty="0"/>
              <a:t>Activity I: Base and Height (animated solutions)</a:t>
            </a:r>
          </a:p>
        </p:txBody>
      </p:sp>
      <p:sp>
        <p:nvSpPr>
          <p:cNvPr id="6" name="Action Button: Help 5">
            <a:hlinkClick r:id="" action="ppaction://noaction" highlightClick="1"/>
            <a:extLst>
              <a:ext uri="{FF2B5EF4-FFF2-40B4-BE49-F238E27FC236}">
                <a16:creationId xmlns:a16="http://schemas.microsoft.com/office/drawing/2014/main" id="{CC6BAA89-DB2F-44B3-924D-AC8C56D7BA13}"/>
              </a:ext>
            </a:extLst>
          </p:cNvPr>
          <p:cNvSpPr/>
          <p:nvPr/>
        </p:nvSpPr>
        <p:spPr>
          <a:xfrm>
            <a:off x="753942" y="3099228"/>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61A320E4-313C-489A-A8A8-5BABD8065FA6}"/>
              </a:ext>
            </a:extLst>
          </p:cNvPr>
          <p:cNvSpPr/>
          <p:nvPr/>
        </p:nvSpPr>
        <p:spPr>
          <a:xfrm>
            <a:off x="8449481" y="2796439"/>
            <a:ext cx="3305411" cy="2272515"/>
          </a:xfrm>
          <a:prstGeom prst="triangle">
            <a:avLst>
              <a:gd name="adj" fmla="val 83333"/>
            </a:avLst>
          </a:prstGeom>
          <a:solidFill>
            <a:srgbClr val="B07B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27DDCBA0-898F-4D3D-9EDC-2C66A740CA04}"/>
              </a:ext>
            </a:extLst>
          </p:cNvPr>
          <p:cNvSpPr/>
          <p:nvPr/>
        </p:nvSpPr>
        <p:spPr>
          <a:xfrm rot="10800000">
            <a:off x="4332264" y="1395133"/>
            <a:ext cx="2110154" cy="3034602"/>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Isosceles Triangle 11">
            <a:extLst>
              <a:ext uri="{FF2B5EF4-FFF2-40B4-BE49-F238E27FC236}">
                <a16:creationId xmlns:a16="http://schemas.microsoft.com/office/drawing/2014/main" id="{A31FCE56-1116-43D5-B97E-D184B1B67AC2}"/>
              </a:ext>
            </a:extLst>
          </p:cNvPr>
          <p:cNvSpPr/>
          <p:nvPr/>
        </p:nvSpPr>
        <p:spPr>
          <a:xfrm>
            <a:off x="7262" y="2580274"/>
            <a:ext cx="3591433" cy="2686564"/>
          </a:xfrm>
          <a:custGeom>
            <a:avLst/>
            <a:gdLst>
              <a:gd name="connsiteX0" fmla="*/ 0 w 3305411"/>
              <a:gd name="connsiteY0" fmla="*/ 2272515 h 2272515"/>
              <a:gd name="connsiteX1" fmla="*/ 2754498 w 3305411"/>
              <a:gd name="connsiteY1" fmla="*/ 0 h 2272515"/>
              <a:gd name="connsiteX2" fmla="*/ 3305411 w 3305411"/>
              <a:gd name="connsiteY2" fmla="*/ 2272515 h 2272515"/>
              <a:gd name="connsiteX3" fmla="*/ 0 w 3305411"/>
              <a:gd name="connsiteY3" fmla="*/ 2272515 h 2272515"/>
              <a:gd name="connsiteX0" fmla="*/ 0 w 2754498"/>
              <a:gd name="connsiteY0" fmla="*/ 2272515 h 2272515"/>
              <a:gd name="connsiteX1" fmla="*/ 2754498 w 2754498"/>
              <a:gd name="connsiteY1" fmla="*/ 0 h 2272515"/>
              <a:gd name="connsiteX2" fmla="*/ 1788338 w 2754498"/>
              <a:gd name="connsiteY2" fmla="*/ 1867270 h 2272515"/>
              <a:gd name="connsiteX3" fmla="*/ 0 w 2754498"/>
              <a:gd name="connsiteY3" fmla="*/ 2272515 h 2272515"/>
              <a:gd name="connsiteX0" fmla="*/ 0 w 2754498"/>
              <a:gd name="connsiteY0" fmla="*/ 2272515 h 2272515"/>
              <a:gd name="connsiteX1" fmla="*/ 2754498 w 2754498"/>
              <a:gd name="connsiteY1" fmla="*/ 0 h 2272515"/>
              <a:gd name="connsiteX2" fmla="*/ 1373927 w 2754498"/>
              <a:gd name="connsiteY2" fmla="*/ 2262797 h 2272515"/>
              <a:gd name="connsiteX3" fmla="*/ 0 w 2754498"/>
              <a:gd name="connsiteY3" fmla="*/ 2272515 h 2272515"/>
            </a:gdLst>
            <a:ahLst/>
            <a:cxnLst>
              <a:cxn ang="0">
                <a:pos x="connsiteX0" y="connsiteY0"/>
              </a:cxn>
              <a:cxn ang="0">
                <a:pos x="connsiteX1" y="connsiteY1"/>
              </a:cxn>
              <a:cxn ang="0">
                <a:pos x="connsiteX2" y="connsiteY2"/>
              </a:cxn>
              <a:cxn ang="0">
                <a:pos x="connsiteX3" y="connsiteY3"/>
              </a:cxn>
            </a:cxnLst>
            <a:rect l="l" t="t" r="r" b="b"/>
            <a:pathLst>
              <a:path w="2754498" h="2272515">
                <a:moveTo>
                  <a:pt x="0" y="2272515"/>
                </a:moveTo>
                <a:lnTo>
                  <a:pt x="2754498" y="0"/>
                </a:lnTo>
                <a:lnTo>
                  <a:pt x="1373927" y="2262797"/>
                </a:lnTo>
                <a:lnTo>
                  <a:pt x="0" y="227251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5DD8E1F3-BBC8-4451-9757-2AE6C980ECBC}"/>
              </a:ext>
            </a:extLst>
          </p:cNvPr>
          <p:cNvSpPr txBox="1"/>
          <p:nvPr/>
        </p:nvSpPr>
        <p:spPr>
          <a:xfrm>
            <a:off x="5143274" y="1858458"/>
            <a:ext cx="385042" cy="523220"/>
          </a:xfrm>
          <a:prstGeom prst="rect">
            <a:avLst/>
          </a:prstGeom>
          <a:noFill/>
        </p:spPr>
        <p:txBody>
          <a:bodyPr wrap="none" rtlCol="0">
            <a:spAutoFit/>
          </a:bodyPr>
          <a:lstStyle/>
          <a:p>
            <a:pPr>
              <a:buNone/>
            </a:pPr>
            <a:r>
              <a:rPr lang="en-GB" dirty="0"/>
              <a:t>1</a:t>
            </a:r>
          </a:p>
        </p:txBody>
      </p:sp>
      <p:sp>
        <p:nvSpPr>
          <p:cNvPr id="11" name="TextBox 10">
            <a:extLst>
              <a:ext uri="{FF2B5EF4-FFF2-40B4-BE49-F238E27FC236}">
                <a16:creationId xmlns:a16="http://schemas.microsoft.com/office/drawing/2014/main" id="{1785759E-5018-4A4F-87A7-570382D4A6E3}"/>
              </a:ext>
            </a:extLst>
          </p:cNvPr>
          <p:cNvSpPr txBox="1"/>
          <p:nvPr/>
        </p:nvSpPr>
        <p:spPr>
          <a:xfrm>
            <a:off x="10351201" y="4052168"/>
            <a:ext cx="385042" cy="523220"/>
          </a:xfrm>
          <a:prstGeom prst="rect">
            <a:avLst/>
          </a:prstGeom>
          <a:noFill/>
        </p:spPr>
        <p:txBody>
          <a:bodyPr wrap="none" rtlCol="0">
            <a:spAutoFit/>
          </a:bodyPr>
          <a:lstStyle/>
          <a:p>
            <a:pPr>
              <a:buNone/>
            </a:pPr>
            <a:r>
              <a:rPr lang="en-GB" dirty="0"/>
              <a:t>3</a:t>
            </a:r>
          </a:p>
        </p:txBody>
      </p:sp>
      <p:cxnSp>
        <p:nvCxnSpPr>
          <p:cNvPr id="13" name="Straight Connector 12">
            <a:extLst>
              <a:ext uri="{FF2B5EF4-FFF2-40B4-BE49-F238E27FC236}">
                <a16:creationId xmlns:a16="http://schemas.microsoft.com/office/drawing/2014/main" id="{D1991301-3F55-472F-A528-93F2C303BDBE}"/>
              </a:ext>
            </a:extLst>
          </p:cNvPr>
          <p:cNvCxnSpPr>
            <a:cxnSpLocks/>
            <a:endCxn id="7" idx="2"/>
          </p:cNvCxnSpPr>
          <p:nvPr/>
        </p:nvCxnSpPr>
        <p:spPr>
          <a:xfrm>
            <a:off x="4332263" y="1368403"/>
            <a:ext cx="2110155" cy="2673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BC94E0-2B4F-456A-B6F9-8629B2CA5217}"/>
              </a:ext>
            </a:extLst>
          </p:cNvPr>
          <p:cNvCxnSpPr>
            <a:cxnSpLocks/>
            <a:endCxn id="7" idx="0"/>
          </p:cNvCxnSpPr>
          <p:nvPr/>
        </p:nvCxnSpPr>
        <p:spPr>
          <a:xfrm>
            <a:off x="5379633" y="1394593"/>
            <a:ext cx="7708" cy="3035142"/>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AB3E16-91DD-4896-A0E1-407862DD5F9D}"/>
              </a:ext>
            </a:extLst>
          </p:cNvPr>
          <p:cNvCxnSpPr>
            <a:cxnSpLocks/>
            <a:stCxn id="8" idx="2"/>
          </p:cNvCxnSpPr>
          <p:nvPr/>
        </p:nvCxnSpPr>
        <p:spPr>
          <a:xfrm>
            <a:off x="8675079" y="1242713"/>
            <a:ext cx="705404" cy="155372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603D0A-B66E-4189-8460-C691A74AE20D}"/>
              </a:ext>
            </a:extLst>
          </p:cNvPr>
          <p:cNvCxnSpPr>
            <a:cxnSpLocks/>
            <a:endCxn id="8" idx="0"/>
          </p:cNvCxnSpPr>
          <p:nvPr/>
        </p:nvCxnSpPr>
        <p:spPr>
          <a:xfrm flipV="1">
            <a:off x="6379310" y="2441486"/>
            <a:ext cx="3832983" cy="175571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9B8528-D037-4515-85F0-8D9EFC9B89BE}"/>
              </a:ext>
            </a:extLst>
          </p:cNvPr>
          <p:cNvCxnSpPr>
            <a:cxnSpLocks/>
            <a:endCxn id="4" idx="4"/>
          </p:cNvCxnSpPr>
          <p:nvPr/>
        </p:nvCxnSpPr>
        <p:spPr>
          <a:xfrm>
            <a:off x="8449481" y="5068954"/>
            <a:ext cx="330541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0963F0A-6308-4197-A703-B73F3109744A}"/>
              </a:ext>
            </a:extLst>
          </p:cNvPr>
          <p:cNvCxnSpPr>
            <a:cxnSpLocks/>
            <a:endCxn id="4" idx="3"/>
          </p:cNvCxnSpPr>
          <p:nvPr/>
        </p:nvCxnSpPr>
        <p:spPr>
          <a:xfrm>
            <a:off x="11193427" y="2822628"/>
            <a:ext cx="10552" cy="224632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B41C5C-5354-42EB-9A3C-0E77EC64D9FB}"/>
              </a:ext>
            </a:extLst>
          </p:cNvPr>
          <p:cNvCxnSpPr>
            <a:cxnSpLocks/>
            <a:endCxn id="12" idx="2"/>
          </p:cNvCxnSpPr>
          <p:nvPr/>
        </p:nvCxnSpPr>
        <p:spPr>
          <a:xfrm flipV="1">
            <a:off x="7262" y="5255349"/>
            <a:ext cx="1791385" cy="1149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AA1479-3FB3-43FA-B991-A3BE121D95F3}"/>
              </a:ext>
            </a:extLst>
          </p:cNvPr>
          <p:cNvCxnSpPr>
            <a:cxnSpLocks/>
          </p:cNvCxnSpPr>
          <p:nvPr/>
        </p:nvCxnSpPr>
        <p:spPr>
          <a:xfrm flipH="1">
            <a:off x="3664295" y="2608923"/>
            <a:ext cx="27422" cy="264642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B9A69F-91D2-4EC5-85EE-8EC71F6DE0F1}"/>
              </a:ext>
            </a:extLst>
          </p:cNvPr>
          <p:cNvCxnSpPr>
            <a:cxnSpLocks/>
          </p:cNvCxnSpPr>
          <p:nvPr/>
        </p:nvCxnSpPr>
        <p:spPr>
          <a:xfrm>
            <a:off x="1785969" y="5245327"/>
            <a:ext cx="1892037" cy="0"/>
          </a:xfrm>
          <a:prstGeom prst="line">
            <a:avLst/>
          </a:prstGeom>
          <a:ln w="63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9659356-C8C3-4938-AAFE-9439DE12CD4D}"/>
              </a:ext>
            </a:extLst>
          </p:cNvPr>
          <p:cNvCxnSpPr>
            <a:cxnSpLocks/>
          </p:cNvCxnSpPr>
          <p:nvPr/>
        </p:nvCxnSpPr>
        <p:spPr>
          <a:xfrm flipV="1">
            <a:off x="4586433" y="1434545"/>
            <a:ext cx="1826836" cy="685523"/>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446ACC-5BC4-469E-B632-391EBD75631F}"/>
              </a:ext>
            </a:extLst>
          </p:cNvPr>
          <p:cNvCxnSpPr>
            <a:cxnSpLocks/>
            <a:endCxn id="7" idx="0"/>
          </p:cNvCxnSpPr>
          <p:nvPr/>
        </p:nvCxnSpPr>
        <p:spPr>
          <a:xfrm>
            <a:off x="4338652" y="1394593"/>
            <a:ext cx="1048689" cy="3035142"/>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39620B7-B104-419B-A76B-FA0A87D31ABA}"/>
              </a:ext>
            </a:extLst>
          </p:cNvPr>
          <p:cNvCxnSpPr>
            <a:cxnSpLocks/>
            <a:stCxn id="8" idx="2"/>
          </p:cNvCxnSpPr>
          <p:nvPr/>
        </p:nvCxnSpPr>
        <p:spPr>
          <a:xfrm>
            <a:off x="8675079" y="1242713"/>
            <a:ext cx="1542790" cy="1168035"/>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AF32935-BBEC-4258-B87F-02EAF206422B}"/>
              </a:ext>
            </a:extLst>
          </p:cNvPr>
          <p:cNvCxnSpPr>
            <a:cxnSpLocks/>
            <a:endCxn id="8" idx="2"/>
          </p:cNvCxnSpPr>
          <p:nvPr/>
        </p:nvCxnSpPr>
        <p:spPr>
          <a:xfrm flipV="1">
            <a:off x="6362477" y="1242713"/>
            <a:ext cx="2312602" cy="2961972"/>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8248214-3DE8-4228-9620-12C7ECCDB3AF}"/>
              </a:ext>
            </a:extLst>
          </p:cNvPr>
          <p:cNvCxnSpPr>
            <a:cxnSpLocks/>
          </p:cNvCxnSpPr>
          <p:nvPr/>
        </p:nvCxnSpPr>
        <p:spPr>
          <a:xfrm>
            <a:off x="10351201" y="3429000"/>
            <a:ext cx="1403691" cy="1634069"/>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C1E05F4-59F0-4E93-8545-C5B6BD4C4262}"/>
              </a:ext>
            </a:extLst>
          </p:cNvPr>
          <p:cNvCxnSpPr>
            <a:cxnSpLocks/>
            <a:endCxn id="4" idx="0"/>
          </p:cNvCxnSpPr>
          <p:nvPr/>
        </p:nvCxnSpPr>
        <p:spPr>
          <a:xfrm flipV="1">
            <a:off x="8462741" y="2796439"/>
            <a:ext cx="2741238" cy="2254438"/>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B4E3CC9-48EF-49A4-B827-F48CF9608506}"/>
              </a:ext>
            </a:extLst>
          </p:cNvPr>
          <p:cNvCxnSpPr>
            <a:cxnSpLocks/>
          </p:cNvCxnSpPr>
          <p:nvPr/>
        </p:nvCxnSpPr>
        <p:spPr>
          <a:xfrm flipH="1" flipV="1">
            <a:off x="1155104" y="4444231"/>
            <a:ext cx="643544" cy="772561"/>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822322A-FF30-4501-B6E4-F0EBF2DCCEB0}"/>
              </a:ext>
            </a:extLst>
          </p:cNvPr>
          <p:cNvCxnSpPr>
            <a:cxnSpLocks/>
            <a:stCxn id="12" idx="1"/>
          </p:cNvCxnSpPr>
          <p:nvPr/>
        </p:nvCxnSpPr>
        <p:spPr>
          <a:xfrm flipH="1">
            <a:off x="10279" y="2580274"/>
            <a:ext cx="3588416" cy="2693591"/>
          </a:xfrm>
          <a:prstGeom prst="line">
            <a:avLst/>
          </a:prstGeom>
          <a:ln w="57150">
            <a:solidFill>
              <a:schemeClr val="tx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6C2378-2BB2-4DB8-9E00-52B4CD86CD23}"/>
              </a:ext>
            </a:extLst>
          </p:cNvPr>
          <p:cNvCxnSpPr>
            <a:cxnSpLocks/>
            <a:stCxn id="7" idx="0"/>
            <a:endCxn id="7" idx="2"/>
          </p:cNvCxnSpPr>
          <p:nvPr/>
        </p:nvCxnSpPr>
        <p:spPr>
          <a:xfrm flipV="1">
            <a:off x="5387341" y="1395133"/>
            <a:ext cx="1055077" cy="3034602"/>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6A8D0CA-31EA-4FD7-B3E0-F2786E0DFB8A}"/>
              </a:ext>
            </a:extLst>
          </p:cNvPr>
          <p:cNvCxnSpPr>
            <a:cxnSpLocks/>
          </p:cNvCxnSpPr>
          <p:nvPr/>
        </p:nvCxnSpPr>
        <p:spPr>
          <a:xfrm>
            <a:off x="4364515" y="1406885"/>
            <a:ext cx="1764096" cy="612691"/>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BBB4A70-A59C-426C-9777-053EAEA8C7F8}"/>
              </a:ext>
            </a:extLst>
          </p:cNvPr>
          <p:cNvCxnSpPr>
            <a:cxnSpLocks/>
            <a:stCxn id="4" idx="4"/>
            <a:endCxn id="4" idx="0"/>
          </p:cNvCxnSpPr>
          <p:nvPr/>
        </p:nvCxnSpPr>
        <p:spPr>
          <a:xfrm flipH="1" flipV="1">
            <a:off x="11203979" y="2796439"/>
            <a:ext cx="550913" cy="2272515"/>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F814E12-5976-4E73-AE1E-C7314B9D242D}"/>
              </a:ext>
            </a:extLst>
          </p:cNvPr>
          <p:cNvCxnSpPr>
            <a:cxnSpLocks/>
          </p:cNvCxnSpPr>
          <p:nvPr/>
        </p:nvCxnSpPr>
        <p:spPr>
          <a:xfrm flipV="1">
            <a:off x="8517651" y="4395909"/>
            <a:ext cx="2961784" cy="685414"/>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D88D147-F342-4707-89EF-0B71B201E38D}"/>
              </a:ext>
            </a:extLst>
          </p:cNvPr>
          <p:cNvCxnSpPr>
            <a:cxnSpLocks/>
            <a:stCxn id="12" idx="2"/>
          </p:cNvCxnSpPr>
          <p:nvPr/>
        </p:nvCxnSpPr>
        <p:spPr>
          <a:xfrm flipV="1">
            <a:off x="1798647" y="2573091"/>
            <a:ext cx="1835341" cy="2682258"/>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765BF32-E008-4D99-B5E6-2A7C3950EB01}"/>
              </a:ext>
            </a:extLst>
          </p:cNvPr>
          <p:cNvCxnSpPr>
            <a:cxnSpLocks/>
          </p:cNvCxnSpPr>
          <p:nvPr/>
        </p:nvCxnSpPr>
        <p:spPr>
          <a:xfrm>
            <a:off x="33516" y="5305395"/>
            <a:ext cx="1243491" cy="780095"/>
          </a:xfrm>
          <a:prstGeom prst="line">
            <a:avLst/>
          </a:prstGeom>
          <a:ln w="57150">
            <a:solidFill>
              <a:srgbClr val="595959"/>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41B7E13-69C3-4C7A-8CDB-D1352A5EF19D}"/>
              </a:ext>
            </a:extLst>
          </p:cNvPr>
          <p:cNvCxnSpPr>
            <a:cxnSpLocks/>
          </p:cNvCxnSpPr>
          <p:nvPr/>
        </p:nvCxnSpPr>
        <p:spPr>
          <a:xfrm flipV="1">
            <a:off x="1277007" y="5272758"/>
            <a:ext cx="508962" cy="812732"/>
          </a:xfrm>
          <a:prstGeom prst="line">
            <a:avLst/>
          </a:prstGeom>
          <a:ln w="6350">
            <a:solidFill>
              <a:srgbClr val="595959"/>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5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ACBC34-F669-AA4E-B798-8FFD6405BBB7}"/>
              </a:ext>
            </a:extLst>
          </p:cNvPr>
          <p:cNvSpPr>
            <a:spLocks noGrp="1"/>
          </p:cNvSpPr>
          <p:nvPr>
            <p:ph type="body" sz="quarter" idx="11"/>
          </p:nvPr>
        </p:nvSpPr>
        <p:spPr/>
        <p:txBody>
          <a:bodyPr/>
          <a:lstStyle/>
          <a:p>
            <a:r>
              <a:rPr lang="en-US"/>
              <a:t>Activity J: Triangle sliding</a:t>
            </a:r>
          </a:p>
        </p:txBody>
      </p:sp>
      <p:pic>
        <p:nvPicPr>
          <p:cNvPr id="4" name="Triangle 2" descr="Triangle 2">
            <a:hlinkClick r:id="" action="ppaction://media"/>
            <a:extLst>
              <a:ext uri="{FF2B5EF4-FFF2-40B4-BE49-F238E27FC236}">
                <a16:creationId xmlns:a16="http://schemas.microsoft.com/office/drawing/2014/main" id="{FD4D0EA0-7F92-FA4E-97D7-9AA2630E73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657" y="1067263"/>
            <a:ext cx="11157857" cy="3138147"/>
          </a:xfrm>
          <a:prstGeom prst="rect">
            <a:avLst/>
          </a:prstGeom>
        </p:spPr>
      </p:pic>
      <p:sp>
        <p:nvSpPr>
          <p:cNvPr id="5" name="TextBox 4">
            <a:extLst>
              <a:ext uri="{FF2B5EF4-FFF2-40B4-BE49-F238E27FC236}">
                <a16:creationId xmlns:a16="http://schemas.microsoft.com/office/drawing/2014/main" id="{F6EA6B20-4156-1C4C-9D3D-D31CCAE2C0E3}"/>
              </a:ext>
            </a:extLst>
          </p:cNvPr>
          <p:cNvSpPr txBox="1"/>
          <p:nvPr/>
        </p:nvSpPr>
        <p:spPr>
          <a:xfrm>
            <a:off x="182193" y="4205410"/>
            <a:ext cx="11890471" cy="2055947"/>
          </a:xfrm>
          <a:prstGeom prst="rect">
            <a:avLst/>
          </a:prstGeom>
          <a:noFill/>
        </p:spPr>
        <p:txBody>
          <a:bodyPr wrap="square" rtlCol="0">
            <a:spAutoFit/>
          </a:bodyPr>
          <a:lstStyle/>
          <a:p>
            <a:pPr>
              <a:buNone/>
            </a:pPr>
            <a:r>
              <a:rPr lang="en-US" sz="2200" dirty="0"/>
              <a:t>A triangle is constructed between a pair of parallel lines.</a:t>
            </a:r>
          </a:p>
          <a:p>
            <a:pPr>
              <a:buNone/>
            </a:pPr>
            <a:r>
              <a:rPr lang="en-US" sz="2200" dirty="0"/>
              <a:t>As just the top point of the triangle moves:</a:t>
            </a:r>
          </a:p>
          <a:p>
            <a:pPr marL="457200" indent="-457200">
              <a:buFont typeface="+mj-lt"/>
              <a:buAutoNum type="alphaLcParenR"/>
            </a:pPr>
            <a:r>
              <a:rPr lang="en-US" sz="2200" dirty="0"/>
              <a:t>When is the perimeter the longest? When is it the shortest?</a:t>
            </a:r>
          </a:p>
          <a:p>
            <a:pPr marL="457200" indent="-457200">
              <a:buFont typeface="+mj-lt"/>
              <a:buAutoNum type="alphaLcParenR"/>
            </a:pPr>
            <a:r>
              <a:rPr lang="en-US" sz="2200" dirty="0"/>
              <a:t>When is the area the greatest? When is it the least?</a:t>
            </a:r>
          </a:p>
          <a:p>
            <a:pPr>
              <a:buNone/>
            </a:pPr>
            <a:endParaRPr lang="en-US" sz="2200" dirty="0"/>
          </a:p>
        </p:txBody>
      </p:sp>
      <p:sp>
        <p:nvSpPr>
          <p:cNvPr id="6" name="Action Button: Help 5">
            <a:hlinkClick r:id="" action="ppaction://noaction" highlightClick="1"/>
            <a:extLst>
              <a:ext uri="{FF2B5EF4-FFF2-40B4-BE49-F238E27FC236}">
                <a16:creationId xmlns:a16="http://schemas.microsoft.com/office/drawing/2014/main" id="{3E292BF4-3599-4656-B60E-C631581FD49E}"/>
              </a:ext>
            </a:extLst>
          </p:cNvPr>
          <p:cNvSpPr/>
          <p:nvPr/>
        </p:nvSpPr>
        <p:spPr>
          <a:xfrm>
            <a:off x="283525" y="5931585"/>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7" name="TextBox 6">
            <a:extLst>
              <a:ext uri="{FF2B5EF4-FFF2-40B4-BE49-F238E27FC236}">
                <a16:creationId xmlns:a16="http://schemas.microsoft.com/office/drawing/2014/main" id="{E8360553-DC6F-44AE-81BC-7C5C2454CF0D}"/>
              </a:ext>
            </a:extLst>
          </p:cNvPr>
          <p:cNvSpPr txBox="1"/>
          <p:nvPr/>
        </p:nvSpPr>
        <p:spPr>
          <a:xfrm>
            <a:off x="964541" y="5876635"/>
            <a:ext cx="8067241" cy="769441"/>
          </a:xfrm>
          <a:prstGeom prst="rect">
            <a:avLst/>
          </a:prstGeom>
          <a:noFill/>
        </p:spPr>
        <p:txBody>
          <a:bodyPr wrap="square">
            <a:spAutoFit/>
          </a:bodyPr>
          <a:lstStyle/>
          <a:p>
            <a:pPr>
              <a:buNone/>
            </a:pPr>
            <a:r>
              <a:rPr lang="en-GB" sz="2200" dirty="0"/>
              <a:t>How would your answers change if the top point was fixed and one of the bottom points moved?</a:t>
            </a:r>
          </a:p>
        </p:txBody>
      </p:sp>
    </p:spTree>
    <p:extLst>
      <p:ext uri="{BB962C8B-B14F-4D97-AF65-F5344CB8AC3E}">
        <p14:creationId xmlns:p14="http://schemas.microsoft.com/office/powerpoint/2010/main" val="39526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4"/>
                </p:tgtEl>
              </p:cMediaNode>
            </p:vide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uild="p"/>
      <p:bldP spid="6" grpId="0" animBg="1"/>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a:t>Printable resources</a:t>
            </a:r>
            <a:br>
              <a:rPr lang="en-GB"/>
            </a:br>
            <a:endParaRPr lang="en-GB"/>
          </a:p>
        </p:txBody>
      </p:sp>
    </p:spTree>
    <p:extLst>
      <p:ext uri="{BB962C8B-B14F-4D97-AF65-F5344CB8AC3E}">
        <p14:creationId xmlns:p14="http://schemas.microsoft.com/office/powerpoint/2010/main" val="3997251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 name="Table 317">
            <a:extLst>
              <a:ext uri="{FF2B5EF4-FFF2-40B4-BE49-F238E27FC236}">
                <a16:creationId xmlns:a16="http://schemas.microsoft.com/office/drawing/2014/main" id="{DB273730-B086-4DA1-B44C-64F28FA413C3}"/>
              </a:ext>
            </a:extLst>
          </p:cNvPr>
          <p:cNvGraphicFramePr>
            <a:graphicFrameLocks noGrp="1"/>
          </p:cNvGraphicFramePr>
          <p:nvPr>
            <p:extLst>
              <p:ext uri="{D42A27DB-BD31-4B8C-83A1-F6EECF244321}">
                <p14:modId xmlns:p14="http://schemas.microsoft.com/office/powerpoint/2010/main" val="2244282081"/>
              </p:ext>
            </p:extLst>
          </p:nvPr>
        </p:nvGraphicFramePr>
        <p:xfrm>
          <a:off x="4020048" y="2845746"/>
          <a:ext cx="3600000" cy="216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1071135032"/>
                    </a:ext>
                  </a:extLst>
                </a:gridCol>
                <a:gridCol w="360000">
                  <a:extLst>
                    <a:ext uri="{9D8B030D-6E8A-4147-A177-3AD203B41FA5}">
                      <a16:colId xmlns:a16="http://schemas.microsoft.com/office/drawing/2014/main" val="3447810210"/>
                    </a:ext>
                  </a:extLst>
                </a:gridCol>
              </a:tblGrid>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5554204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052265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395832930"/>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1095094"/>
                  </a:ext>
                </a:extLst>
              </a:tr>
            </a:tbl>
          </a:graphicData>
        </a:graphic>
      </p:graphicFrame>
      <p:graphicFrame>
        <p:nvGraphicFramePr>
          <p:cNvPr id="320" name="Table 319">
            <a:extLst>
              <a:ext uri="{FF2B5EF4-FFF2-40B4-BE49-F238E27FC236}">
                <a16:creationId xmlns:a16="http://schemas.microsoft.com/office/drawing/2014/main" id="{B1FC2A2F-5414-482B-ADE2-1B1270FE878C}"/>
              </a:ext>
            </a:extLst>
          </p:cNvPr>
          <p:cNvGraphicFramePr>
            <a:graphicFrameLocks noGrp="1"/>
          </p:cNvGraphicFramePr>
          <p:nvPr>
            <p:extLst>
              <p:ext uri="{D42A27DB-BD31-4B8C-83A1-F6EECF244321}">
                <p14:modId xmlns:p14="http://schemas.microsoft.com/office/powerpoint/2010/main" val="737355738"/>
              </p:ext>
            </p:extLst>
          </p:nvPr>
        </p:nvGraphicFramePr>
        <p:xfrm>
          <a:off x="397220" y="2788298"/>
          <a:ext cx="2808000" cy="277908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288000">
                  <a:extLst>
                    <a:ext uri="{9D8B030D-6E8A-4147-A177-3AD203B41FA5}">
                      <a16:colId xmlns:a16="http://schemas.microsoft.com/office/drawing/2014/main" val="2918677278"/>
                    </a:ext>
                  </a:extLst>
                </a:gridCol>
              </a:tblGrid>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5554204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0052265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395832930"/>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095094"/>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34323229"/>
                  </a:ext>
                </a:extLst>
              </a:tr>
              <a:tr h="252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30325759"/>
                  </a:ext>
                </a:extLst>
              </a:tr>
            </a:tbl>
          </a:graphicData>
        </a:graphic>
      </p:graphicFrame>
      <p:graphicFrame>
        <p:nvGraphicFramePr>
          <p:cNvPr id="317" name="Table 317">
            <a:extLst>
              <a:ext uri="{FF2B5EF4-FFF2-40B4-BE49-F238E27FC236}">
                <a16:creationId xmlns:a16="http://schemas.microsoft.com/office/drawing/2014/main" id="{92C03C8B-FE06-41EA-8E1E-E43698A35033}"/>
              </a:ext>
            </a:extLst>
          </p:cNvPr>
          <p:cNvGraphicFramePr>
            <a:graphicFrameLocks noGrp="1"/>
          </p:cNvGraphicFramePr>
          <p:nvPr>
            <p:extLst>
              <p:ext uri="{D42A27DB-BD31-4B8C-83A1-F6EECF244321}">
                <p14:modId xmlns:p14="http://schemas.microsoft.com/office/powerpoint/2010/main" val="390196701"/>
              </p:ext>
            </p:extLst>
          </p:nvPr>
        </p:nvGraphicFramePr>
        <p:xfrm>
          <a:off x="406220" y="1251237"/>
          <a:ext cx="7200000" cy="108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1071135032"/>
                    </a:ext>
                  </a:extLst>
                </a:gridCol>
                <a:gridCol w="360000">
                  <a:extLst>
                    <a:ext uri="{9D8B030D-6E8A-4147-A177-3AD203B41FA5}">
                      <a16:colId xmlns:a16="http://schemas.microsoft.com/office/drawing/2014/main" val="3447810210"/>
                    </a:ext>
                  </a:extLst>
                </a:gridCol>
                <a:gridCol w="360000">
                  <a:extLst>
                    <a:ext uri="{9D8B030D-6E8A-4147-A177-3AD203B41FA5}">
                      <a16:colId xmlns:a16="http://schemas.microsoft.com/office/drawing/2014/main" val="1364895665"/>
                    </a:ext>
                  </a:extLst>
                </a:gridCol>
                <a:gridCol w="360000">
                  <a:extLst>
                    <a:ext uri="{9D8B030D-6E8A-4147-A177-3AD203B41FA5}">
                      <a16:colId xmlns:a16="http://schemas.microsoft.com/office/drawing/2014/main" val="111136749"/>
                    </a:ext>
                  </a:extLst>
                </a:gridCol>
                <a:gridCol w="360000">
                  <a:extLst>
                    <a:ext uri="{9D8B030D-6E8A-4147-A177-3AD203B41FA5}">
                      <a16:colId xmlns:a16="http://schemas.microsoft.com/office/drawing/2014/main" val="3644876179"/>
                    </a:ext>
                  </a:extLst>
                </a:gridCol>
                <a:gridCol w="360000">
                  <a:extLst>
                    <a:ext uri="{9D8B030D-6E8A-4147-A177-3AD203B41FA5}">
                      <a16:colId xmlns:a16="http://schemas.microsoft.com/office/drawing/2014/main" val="1693954362"/>
                    </a:ext>
                  </a:extLst>
                </a:gridCol>
                <a:gridCol w="360000">
                  <a:extLst>
                    <a:ext uri="{9D8B030D-6E8A-4147-A177-3AD203B41FA5}">
                      <a16:colId xmlns:a16="http://schemas.microsoft.com/office/drawing/2014/main" val="4158450705"/>
                    </a:ext>
                  </a:extLst>
                </a:gridCol>
                <a:gridCol w="360000">
                  <a:extLst>
                    <a:ext uri="{9D8B030D-6E8A-4147-A177-3AD203B41FA5}">
                      <a16:colId xmlns:a16="http://schemas.microsoft.com/office/drawing/2014/main" val="1687888803"/>
                    </a:ext>
                  </a:extLst>
                </a:gridCol>
                <a:gridCol w="360000">
                  <a:extLst>
                    <a:ext uri="{9D8B030D-6E8A-4147-A177-3AD203B41FA5}">
                      <a16:colId xmlns:a16="http://schemas.microsoft.com/office/drawing/2014/main" val="667932998"/>
                    </a:ext>
                  </a:extLst>
                </a:gridCol>
                <a:gridCol w="360000">
                  <a:extLst>
                    <a:ext uri="{9D8B030D-6E8A-4147-A177-3AD203B41FA5}">
                      <a16:colId xmlns:a16="http://schemas.microsoft.com/office/drawing/2014/main" val="3617995622"/>
                    </a:ext>
                  </a:extLst>
                </a:gridCol>
                <a:gridCol w="360000">
                  <a:extLst>
                    <a:ext uri="{9D8B030D-6E8A-4147-A177-3AD203B41FA5}">
                      <a16:colId xmlns:a16="http://schemas.microsoft.com/office/drawing/2014/main" val="2991049437"/>
                    </a:ext>
                  </a:extLst>
                </a:gridCol>
                <a:gridCol w="360000">
                  <a:extLst>
                    <a:ext uri="{9D8B030D-6E8A-4147-A177-3AD203B41FA5}">
                      <a16:colId xmlns:a16="http://schemas.microsoft.com/office/drawing/2014/main" val="1075084910"/>
                    </a:ext>
                  </a:extLst>
                </a:gridCol>
              </a:tblGrid>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655542048"/>
                  </a:ext>
                </a:extLst>
              </a:tr>
            </a:tbl>
          </a:graphicData>
        </a:graphic>
      </p:graphicFrame>
      <p:sp>
        <p:nvSpPr>
          <p:cNvPr id="8" name="Rectangle 7">
            <a:extLst>
              <a:ext uri="{FF2B5EF4-FFF2-40B4-BE49-F238E27FC236}">
                <a16:creationId xmlns:a16="http://schemas.microsoft.com/office/drawing/2014/main" id="{097B50FD-9B03-4065-8FEA-073897E89DE9}"/>
              </a:ext>
            </a:extLst>
          </p:cNvPr>
          <p:cNvSpPr/>
          <p:nvPr/>
        </p:nvSpPr>
        <p:spPr>
          <a:xfrm>
            <a:off x="10792691" y="220423"/>
            <a:ext cx="360000" cy="360000"/>
          </a:xfrm>
          <a:prstGeom prst="rect">
            <a:avLst/>
          </a:prstGeom>
          <a:solidFill>
            <a:schemeClr val="accent6">
              <a:lumMod val="75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4CA3CC-9503-4276-AD33-11915A075C45}"/>
              </a:ext>
            </a:extLst>
          </p:cNvPr>
          <p:cNvSpPr/>
          <p:nvPr/>
        </p:nvSpPr>
        <p:spPr>
          <a:xfrm>
            <a:off x="10796888" y="706952"/>
            <a:ext cx="360000" cy="360000"/>
          </a:xfrm>
          <a:prstGeom prst="rect">
            <a:avLst/>
          </a:prstGeom>
          <a:solidFill>
            <a:schemeClr val="accent6">
              <a:lumMod val="60000"/>
              <a:lumOff val="40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869CA7D-6CF4-48A0-A41F-28235D8BE779}"/>
              </a:ext>
            </a:extLst>
          </p:cNvPr>
          <p:cNvSpPr/>
          <p:nvPr/>
        </p:nvSpPr>
        <p:spPr>
          <a:xfrm>
            <a:off x="11312551" y="316128"/>
            <a:ext cx="360000" cy="360000"/>
          </a:xfrm>
          <a:prstGeom prst="rect">
            <a:avLst/>
          </a:prstGeom>
          <a:solidFill>
            <a:schemeClr val="accent6">
              <a:lumMod val="20000"/>
              <a:lumOff val="80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3B0E3CD-BFC8-4D7F-A882-E0E900BA651A}"/>
              </a:ext>
            </a:extLst>
          </p:cNvPr>
          <p:cNvSpPr/>
          <p:nvPr/>
        </p:nvSpPr>
        <p:spPr>
          <a:xfrm>
            <a:off x="4006220" y="2842661"/>
            <a:ext cx="3600000" cy="2160000"/>
          </a:xfrm>
          <a:prstGeom prst="rect">
            <a:avLst/>
          </a:prstGeom>
          <a:solidFill>
            <a:schemeClr val="accent3">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TextBox 146">
            <a:extLst>
              <a:ext uri="{FF2B5EF4-FFF2-40B4-BE49-F238E27FC236}">
                <a16:creationId xmlns:a16="http://schemas.microsoft.com/office/drawing/2014/main" id="{CBB2C19C-E626-4842-870E-40EBEFF009E8}"/>
              </a:ext>
            </a:extLst>
          </p:cNvPr>
          <p:cNvSpPr txBox="1"/>
          <p:nvPr/>
        </p:nvSpPr>
        <p:spPr>
          <a:xfrm>
            <a:off x="276515" y="289200"/>
            <a:ext cx="9380441" cy="707886"/>
          </a:xfrm>
          <a:prstGeom prst="rect">
            <a:avLst/>
          </a:prstGeom>
          <a:noFill/>
        </p:spPr>
        <p:txBody>
          <a:bodyPr wrap="square" rtlCol="0">
            <a:spAutoFit/>
          </a:bodyPr>
          <a:lstStyle/>
          <a:p>
            <a:pPr>
              <a:buNone/>
            </a:pPr>
            <a:r>
              <a:rPr lang="en-GB" sz="2000" dirty="0"/>
              <a:t>Marius is making mosaic patterns using these square tiles. Estimate how many tiles he will need to completely cover each different shape.</a:t>
            </a:r>
          </a:p>
        </p:txBody>
      </p:sp>
      <p:sp>
        <p:nvSpPr>
          <p:cNvPr id="150" name="Rectangle 149">
            <a:extLst>
              <a:ext uri="{FF2B5EF4-FFF2-40B4-BE49-F238E27FC236}">
                <a16:creationId xmlns:a16="http://schemas.microsoft.com/office/drawing/2014/main" id="{72DD3F46-72F8-45A2-AC19-1C3FA3784A5A}"/>
              </a:ext>
            </a:extLst>
          </p:cNvPr>
          <p:cNvSpPr/>
          <p:nvPr/>
        </p:nvSpPr>
        <p:spPr>
          <a:xfrm>
            <a:off x="409886" y="1264370"/>
            <a:ext cx="7200000" cy="1080000"/>
          </a:xfrm>
          <a:prstGeom prst="rect">
            <a:avLst/>
          </a:prstGeom>
          <a:solidFill>
            <a:schemeClr val="accent3">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21" name="Table 320">
            <a:extLst>
              <a:ext uri="{FF2B5EF4-FFF2-40B4-BE49-F238E27FC236}">
                <a16:creationId xmlns:a16="http://schemas.microsoft.com/office/drawing/2014/main" id="{E3C6A9BB-2BCE-4F56-AC76-6BD7FC2FCBFD}"/>
              </a:ext>
            </a:extLst>
          </p:cNvPr>
          <p:cNvGraphicFramePr>
            <a:graphicFrameLocks noGrp="1"/>
          </p:cNvGraphicFramePr>
          <p:nvPr/>
        </p:nvGraphicFramePr>
        <p:xfrm>
          <a:off x="8465694" y="3340305"/>
          <a:ext cx="3240000" cy="324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205584044"/>
                    </a:ext>
                  </a:extLst>
                </a:gridCol>
              </a:tblGrid>
              <a:tr h="360000">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023895"/>
                  </a:ext>
                </a:extLst>
              </a:tr>
              <a:tr h="360000">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CC"/>
                      </a:solidFill>
                      <a:prstDash val="solid"/>
                      <a:round/>
                      <a:headEnd type="none" w="med" len="med"/>
                      <a:tailEnd type="none" w="med" len="med"/>
                    </a:lnB>
                    <a:noFill/>
                  </a:tcPr>
                </a:tc>
                <a:extLst>
                  <a:ext uri="{0D108BD9-81ED-4DB2-BD59-A6C34878D82A}">
                    <a16:rowId xmlns:a16="http://schemas.microsoft.com/office/drawing/2014/main" val="1542115549"/>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65554204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0522658"/>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95832930"/>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1095094"/>
                  </a:ext>
                </a:extLst>
              </a:tr>
              <a:tr h="360000">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34323229"/>
                  </a:ext>
                </a:extLst>
              </a:tr>
              <a:tr h="360000">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30325759"/>
                  </a:ext>
                </a:extLst>
              </a:tr>
              <a:tr h="360000">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a:p>
                  </a:txBody>
                  <a:tcPr>
                    <a:lnL w="12700" cap="flat" cmpd="sng" algn="ctr">
                      <a:no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solidFill>
                        <a:srgbClr val="FFFFCC"/>
                      </a:solid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solidFill>
                        <a:srgbClr val="FFFFCC"/>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rgbClr val="FFFFCC"/>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CC"/>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9093918"/>
                  </a:ext>
                </a:extLst>
              </a:tr>
            </a:tbl>
          </a:graphicData>
        </a:graphic>
      </p:graphicFrame>
      <p:sp>
        <p:nvSpPr>
          <p:cNvPr id="151" name="Oval 150">
            <a:extLst>
              <a:ext uri="{FF2B5EF4-FFF2-40B4-BE49-F238E27FC236}">
                <a16:creationId xmlns:a16="http://schemas.microsoft.com/office/drawing/2014/main" id="{B6C8E09D-13F2-432E-806F-5633195B2644}"/>
              </a:ext>
            </a:extLst>
          </p:cNvPr>
          <p:cNvSpPr/>
          <p:nvPr/>
        </p:nvSpPr>
        <p:spPr>
          <a:xfrm>
            <a:off x="8512494" y="3387105"/>
            <a:ext cx="3146400" cy="3146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53" name="Rectangle 152">
            <a:extLst>
              <a:ext uri="{FF2B5EF4-FFF2-40B4-BE49-F238E27FC236}">
                <a16:creationId xmlns:a16="http://schemas.microsoft.com/office/drawing/2014/main" id="{0CDEDDDB-AEA9-4DC1-9988-3C8DD8715515}"/>
              </a:ext>
            </a:extLst>
          </p:cNvPr>
          <p:cNvSpPr/>
          <p:nvPr/>
        </p:nvSpPr>
        <p:spPr>
          <a:xfrm>
            <a:off x="406220" y="2782838"/>
            <a:ext cx="2790000" cy="2790000"/>
          </a:xfrm>
          <a:prstGeom prst="rect">
            <a:avLst/>
          </a:prstGeom>
          <a:solidFill>
            <a:schemeClr val="accent3">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Action Button: Help 153">
            <a:hlinkClick r:id="" action="ppaction://noaction" highlightClick="1"/>
            <a:extLst>
              <a:ext uri="{FF2B5EF4-FFF2-40B4-BE49-F238E27FC236}">
                <a16:creationId xmlns:a16="http://schemas.microsoft.com/office/drawing/2014/main" id="{54514219-814A-412A-B63F-3F352B8E1AE7}"/>
              </a:ext>
            </a:extLst>
          </p:cNvPr>
          <p:cNvSpPr/>
          <p:nvPr/>
        </p:nvSpPr>
        <p:spPr>
          <a:xfrm>
            <a:off x="8263723" y="2133362"/>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000"/>
          </a:p>
        </p:txBody>
      </p:sp>
      <p:grpSp>
        <p:nvGrpSpPr>
          <p:cNvPr id="324" name="Group 323">
            <a:extLst>
              <a:ext uri="{FF2B5EF4-FFF2-40B4-BE49-F238E27FC236}">
                <a16:creationId xmlns:a16="http://schemas.microsoft.com/office/drawing/2014/main" id="{82379871-3411-4075-8FBD-9C649ABF881B}"/>
              </a:ext>
            </a:extLst>
          </p:cNvPr>
          <p:cNvGrpSpPr/>
          <p:nvPr/>
        </p:nvGrpSpPr>
        <p:grpSpPr>
          <a:xfrm>
            <a:off x="8303950" y="3290787"/>
            <a:ext cx="3563488" cy="3339037"/>
            <a:chOff x="5143431" y="2659481"/>
            <a:chExt cx="3563488" cy="3339037"/>
          </a:xfrm>
        </p:grpSpPr>
        <p:sp>
          <p:nvSpPr>
            <p:cNvPr id="323" name="Rectangle 322">
              <a:extLst>
                <a:ext uri="{FF2B5EF4-FFF2-40B4-BE49-F238E27FC236}">
                  <a16:creationId xmlns:a16="http://schemas.microsoft.com/office/drawing/2014/main" id="{826FAD7F-9DEA-491F-9579-B0CBE26F72D7}"/>
                </a:ext>
              </a:extLst>
            </p:cNvPr>
            <p:cNvSpPr/>
            <p:nvPr/>
          </p:nvSpPr>
          <p:spPr>
            <a:xfrm>
              <a:off x="5143431" y="2659481"/>
              <a:ext cx="3563488" cy="3339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22" name="Oval 321">
              <a:extLst>
                <a:ext uri="{FF2B5EF4-FFF2-40B4-BE49-F238E27FC236}">
                  <a16:creationId xmlns:a16="http://schemas.microsoft.com/office/drawing/2014/main" id="{075D6448-ABFA-46E9-B7A8-93B97E44CB4C}"/>
                </a:ext>
              </a:extLst>
            </p:cNvPr>
            <p:cNvSpPr/>
            <p:nvPr/>
          </p:nvSpPr>
          <p:spPr>
            <a:xfrm>
              <a:off x="5351975" y="2755799"/>
              <a:ext cx="3146400" cy="3146400"/>
            </a:xfrm>
            <a:prstGeom prst="ellipse">
              <a:avLst/>
            </a:prstGeom>
            <a:solidFill>
              <a:schemeClr val="bg1">
                <a:lumMod val="9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sp>
        <p:nvSpPr>
          <p:cNvPr id="326" name="TextBox 325">
            <a:extLst>
              <a:ext uri="{FF2B5EF4-FFF2-40B4-BE49-F238E27FC236}">
                <a16:creationId xmlns:a16="http://schemas.microsoft.com/office/drawing/2014/main" id="{A7E002B6-6811-4B90-B895-5B051BE9B3D9}"/>
              </a:ext>
            </a:extLst>
          </p:cNvPr>
          <p:cNvSpPr txBox="1"/>
          <p:nvPr/>
        </p:nvSpPr>
        <p:spPr>
          <a:xfrm>
            <a:off x="9068820" y="2026183"/>
            <a:ext cx="2798618" cy="1015663"/>
          </a:xfrm>
          <a:prstGeom prst="rect">
            <a:avLst/>
          </a:prstGeom>
          <a:noFill/>
        </p:spPr>
        <p:txBody>
          <a:bodyPr wrap="square">
            <a:spAutoFit/>
          </a:bodyPr>
          <a:lstStyle/>
          <a:p>
            <a:pPr>
              <a:buNone/>
            </a:pPr>
            <a:r>
              <a:rPr lang="en-GB" sz="2000" dirty="0"/>
              <a:t>Estimate how many tiles he will need for this circle.</a:t>
            </a:r>
          </a:p>
        </p:txBody>
      </p:sp>
    </p:spTree>
    <p:extLst>
      <p:ext uri="{BB962C8B-B14F-4D97-AF65-F5344CB8AC3E}">
        <p14:creationId xmlns:p14="http://schemas.microsoft.com/office/powerpoint/2010/main" val="3470472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 name="Table 317">
            <a:extLst>
              <a:ext uri="{FF2B5EF4-FFF2-40B4-BE49-F238E27FC236}">
                <a16:creationId xmlns:a16="http://schemas.microsoft.com/office/drawing/2014/main" id="{DB273730-B086-4DA1-B44C-64F28FA413C3}"/>
              </a:ext>
            </a:extLst>
          </p:cNvPr>
          <p:cNvGraphicFramePr>
            <a:graphicFrameLocks noGrp="1"/>
          </p:cNvGraphicFramePr>
          <p:nvPr>
            <p:extLst>
              <p:ext uri="{D42A27DB-BD31-4B8C-83A1-F6EECF244321}">
                <p14:modId xmlns:p14="http://schemas.microsoft.com/office/powerpoint/2010/main" val="1703276138"/>
              </p:ext>
            </p:extLst>
          </p:nvPr>
        </p:nvGraphicFramePr>
        <p:xfrm>
          <a:off x="4035457" y="3150547"/>
          <a:ext cx="3600000" cy="216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1071135032"/>
                    </a:ext>
                  </a:extLst>
                </a:gridCol>
                <a:gridCol w="360000">
                  <a:extLst>
                    <a:ext uri="{9D8B030D-6E8A-4147-A177-3AD203B41FA5}">
                      <a16:colId xmlns:a16="http://schemas.microsoft.com/office/drawing/2014/main" val="3447810210"/>
                    </a:ext>
                  </a:extLst>
                </a:gridCol>
              </a:tblGrid>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221023895"/>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542115549"/>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655542048"/>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700522658"/>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395832930"/>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1095094"/>
                  </a:ext>
                </a:extLst>
              </a:tr>
            </a:tbl>
          </a:graphicData>
        </a:graphic>
      </p:graphicFrame>
      <p:graphicFrame>
        <p:nvGraphicFramePr>
          <p:cNvPr id="320" name="Table 319">
            <a:extLst>
              <a:ext uri="{FF2B5EF4-FFF2-40B4-BE49-F238E27FC236}">
                <a16:creationId xmlns:a16="http://schemas.microsoft.com/office/drawing/2014/main" id="{B1FC2A2F-5414-482B-ADE2-1B1270FE878C}"/>
              </a:ext>
            </a:extLst>
          </p:cNvPr>
          <p:cNvGraphicFramePr>
            <a:graphicFrameLocks noGrp="1"/>
          </p:cNvGraphicFramePr>
          <p:nvPr>
            <p:extLst>
              <p:ext uri="{D42A27DB-BD31-4B8C-83A1-F6EECF244321}">
                <p14:modId xmlns:p14="http://schemas.microsoft.com/office/powerpoint/2010/main" val="339429893"/>
              </p:ext>
            </p:extLst>
          </p:nvPr>
        </p:nvGraphicFramePr>
        <p:xfrm>
          <a:off x="655128" y="3041846"/>
          <a:ext cx="2808000" cy="277908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288000">
                  <a:extLst>
                    <a:ext uri="{9D8B030D-6E8A-4147-A177-3AD203B41FA5}">
                      <a16:colId xmlns:a16="http://schemas.microsoft.com/office/drawing/2014/main" val="2918677278"/>
                    </a:ext>
                  </a:extLst>
                </a:gridCol>
              </a:tblGrid>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023895"/>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42115549"/>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55542048"/>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00522658"/>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395832930"/>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095094"/>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34323229"/>
                  </a:ext>
                </a:extLst>
              </a:tr>
              <a:tr h="252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30325759"/>
                  </a:ext>
                </a:extLst>
              </a:tr>
            </a:tbl>
          </a:graphicData>
        </a:graphic>
      </p:graphicFrame>
      <p:graphicFrame>
        <p:nvGraphicFramePr>
          <p:cNvPr id="317" name="Table 317">
            <a:extLst>
              <a:ext uri="{FF2B5EF4-FFF2-40B4-BE49-F238E27FC236}">
                <a16:creationId xmlns:a16="http://schemas.microsoft.com/office/drawing/2014/main" id="{92C03C8B-FE06-41EA-8E1E-E43698A35033}"/>
              </a:ext>
            </a:extLst>
          </p:cNvPr>
          <p:cNvGraphicFramePr>
            <a:graphicFrameLocks noGrp="1"/>
          </p:cNvGraphicFramePr>
          <p:nvPr>
            <p:extLst>
              <p:ext uri="{D42A27DB-BD31-4B8C-83A1-F6EECF244321}">
                <p14:modId xmlns:p14="http://schemas.microsoft.com/office/powerpoint/2010/main" val="3567711568"/>
              </p:ext>
            </p:extLst>
          </p:nvPr>
        </p:nvGraphicFramePr>
        <p:xfrm>
          <a:off x="435457" y="1425116"/>
          <a:ext cx="7200000" cy="108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1071135032"/>
                    </a:ext>
                  </a:extLst>
                </a:gridCol>
                <a:gridCol w="360000">
                  <a:extLst>
                    <a:ext uri="{9D8B030D-6E8A-4147-A177-3AD203B41FA5}">
                      <a16:colId xmlns:a16="http://schemas.microsoft.com/office/drawing/2014/main" val="3447810210"/>
                    </a:ext>
                  </a:extLst>
                </a:gridCol>
                <a:gridCol w="360000">
                  <a:extLst>
                    <a:ext uri="{9D8B030D-6E8A-4147-A177-3AD203B41FA5}">
                      <a16:colId xmlns:a16="http://schemas.microsoft.com/office/drawing/2014/main" val="1364895665"/>
                    </a:ext>
                  </a:extLst>
                </a:gridCol>
                <a:gridCol w="360000">
                  <a:extLst>
                    <a:ext uri="{9D8B030D-6E8A-4147-A177-3AD203B41FA5}">
                      <a16:colId xmlns:a16="http://schemas.microsoft.com/office/drawing/2014/main" val="111136749"/>
                    </a:ext>
                  </a:extLst>
                </a:gridCol>
                <a:gridCol w="360000">
                  <a:extLst>
                    <a:ext uri="{9D8B030D-6E8A-4147-A177-3AD203B41FA5}">
                      <a16:colId xmlns:a16="http://schemas.microsoft.com/office/drawing/2014/main" val="3644876179"/>
                    </a:ext>
                  </a:extLst>
                </a:gridCol>
                <a:gridCol w="360000">
                  <a:extLst>
                    <a:ext uri="{9D8B030D-6E8A-4147-A177-3AD203B41FA5}">
                      <a16:colId xmlns:a16="http://schemas.microsoft.com/office/drawing/2014/main" val="1693954362"/>
                    </a:ext>
                  </a:extLst>
                </a:gridCol>
                <a:gridCol w="360000">
                  <a:extLst>
                    <a:ext uri="{9D8B030D-6E8A-4147-A177-3AD203B41FA5}">
                      <a16:colId xmlns:a16="http://schemas.microsoft.com/office/drawing/2014/main" val="4158450705"/>
                    </a:ext>
                  </a:extLst>
                </a:gridCol>
                <a:gridCol w="360000">
                  <a:extLst>
                    <a:ext uri="{9D8B030D-6E8A-4147-A177-3AD203B41FA5}">
                      <a16:colId xmlns:a16="http://schemas.microsoft.com/office/drawing/2014/main" val="1687888803"/>
                    </a:ext>
                  </a:extLst>
                </a:gridCol>
                <a:gridCol w="360000">
                  <a:extLst>
                    <a:ext uri="{9D8B030D-6E8A-4147-A177-3AD203B41FA5}">
                      <a16:colId xmlns:a16="http://schemas.microsoft.com/office/drawing/2014/main" val="667932998"/>
                    </a:ext>
                  </a:extLst>
                </a:gridCol>
                <a:gridCol w="360000">
                  <a:extLst>
                    <a:ext uri="{9D8B030D-6E8A-4147-A177-3AD203B41FA5}">
                      <a16:colId xmlns:a16="http://schemas.microsoft.com/office/drawing/2014/main" val="3617995622"/>
                    </a:ext>
                  </a:extLst>
                </a:gridCol>
                <a:gridCol w="360000">
                  <a:extLst>
                    <a:ext uri="{9D8B030D-6E8A-4147-A177-3AD203B41FA5}">
                      <a16:colId xmlns:a16="http://schemas.microsoft.com/office/drawing/2014/main" val="2991049437"/>
                    </a:ext>
                  </a:extLst>
                </a:gridCol>
                <a:gridCol w="360000">
                  <a:extLst>
                    <a:ext uri="{9D8B030D-6E8A-4147-A177-3AD203B41FA5}">
                      <a16:colId xmlns:a16="http://schemas.microsoft.com/office/drawing/2014/main" val="1075084910"/>
                    </a:ext>
                  </a:extLst>
                </a:gridCol>
              </a:tblGrid>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381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21023895"/>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42115549"/>
                  </a:ext>
                </a:extLst>
              </a:tr>
              <a:tr h="360000">
                <a:tc>
                  <a:txBody>
                    <a:bodyPr/>
                    <a:lstStyle/>
                    <a:p>
                      <a:endParaRPr lang="en-GB" sz="1100"/>
                    </a:p>
                  </a:txBody>
                  <a:tcPr>
                    <a:lnL w="381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381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38100" cap="flat" cmpd="sng" algn="ctr">
                      <a:solidFill>
                        <a:schemeClr val="accent4"/>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655542048"/>
                  </a:ext>
                </a:extLst>
              </a:tr>
            </a:tbl>
          </a:graphicData>
        </a:graphic>
      </p:graphicFrame>
      <p:sp>
        <p:nvSpPr>
          <p:cNvPr id="8" name="Rectangle 7">
            <a:extLst>
              <a:ext uri="{FF2B5EF4-FFF2-40B4-BE49-F238E27FC236}">
                <a16:creationId xmlns:a16="http://schemas.microsoft.com/office/drawing/2014/main" id="{097B50FD-9B03-4065-8FEA-073897E89DE9}"/>
              </a:ext>
            </a:extLst>
          </p:cNvPr>
          <p:cNvSpPr/>
          <p:nvPr/>
        </p:nvSpPr>
        <p:spPr>
          <a:xfrm>
            <a:off x="10792691" y="220423"/>
            <a:ext cx="360000" cy="360000"/>
          </a:xfrm>
          <a:prstGeom prst="rect">
            <a:avLst/>
          </a:prstGeom>
          <a:solidFill>
            <a:schemeClr val="accent6">
              <a:lumMod val="75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4CA3CC-9503-4276-AD33-11915A075C45}"/>
              </a:ext>
            </a:extLst>
          </p:cNvPr>
          <p:cNvSpPr/>
          <p:nvPr/>
        </p:nvSpPr>
        <p:spPr>
          <a:xfrm>
            <a:off x="10796888" y="706952"/>
            <a:ext cx="360000" cy="360000"/>
          </a:xfrm>
          <a:prstGeom prst="rect">
            <a:avLst/>
          </a:prstGeom>
          <a:solidFill>
            <a:schemeClr val="accent6">
              <a:lumMod val="60000"/>
              <a:lumOff val="40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869CA7D-6CF4-48A0-A41F-28235D8BE779}"/>
              </a:ext>
            </a:extLst>
          </p:cNvPr>
          <p:cNvSpPr/>
          <p:nvPr/>
        </p:nvSpPr>
        <p:spPr>
          <a:xfrm>
            <a:off x="11312551" y="316128"/>
            <a:ext cx="360000" cy="360000"/>
          </a:xfrm>
          <a:prstGeom prst="rect">
            <a:avLst/>
          </a:prstGeom>
          <a:solidFill>
            <a:schemeClr val="accent6">
              <a:lumMod val="20000"/>
              <a:lumOff val="80000"/>
            </a:schemeClr>
          </a:solidFill>
          <a:ln w="1905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TextBox 146">
            <a:extLst>
              <a:ext uri="{FF2B5EF4-FFF2-40B4-BE49-F238E27FC236}">
                <a16:creationId xmlns:a16="http://schemas.microsoft.com/office/drawing/2014/main" id="{CBB2C19C-E626-4842-870E-40EBEFF009E8}"/>
              </a:ext>
            </a:extLst>
          </p:cNvPr>
          <p:cNvSpPr txBox="1"/>
          <p:nvPr/>
        </p:nvSpPr>
        <p:spPr>
          <a:xfrm>
            <a:off x="276514" y="289200"/>
            <a:ext cx="9458501" cy="707886"/>
          </a:xfrm>
          <a:prstGeom prst="rect">
            <a:avLst/>
          </a:prstGeom>
          <a:noFill/>
        </p:spPr>
        <p:txBody>
          <a:bodyPr wrap="square" rtlCol="0">
            <a:spAutoFit/>
          </a:bodyPr>
          <a:lstStyle/>
          <a:p>
            <a:pPr>
              <a:buNone/>
            </a:pPr>
            <a:r>
              <a:rPr lang="en-GB" sz="2000" dirty="0"/>
              <a:t>How many tiles were needed to cover each shape? Check your estimations by counting the tiles.</a:t>
            </a:r>
          </a:p>
        </p:txBody>
      </p:sp>
      <p:graphicFrame>
        <p:nvGraphicFramePr>
          <p:cNvPr id="321" name="Table 320">
            <a:extLst>
              <a:ext uri="{FF2B5EF4-FFF2-40B4-BE49-F238E27FC236}">
                <a16:creationId xmlns:a16="http://schemas.microsoft.com/office/drawing/2014/main" id="{E3C6A9BB-2BCE-4F56-AC76-6BD7FC2FCBFD}"/>
              </a:ext>
            </a:extLst>
          </p:cNvPr>
          <p:cNvGraphicFramePr>
            <a:graphicFrameLocks noGrp="1"/>
          </p:cNvGraphicFramePr>
          <p:nvPr>
            <p:extLst>
              <p:ext uri="{D42A27DB-BD31-4B8C-83A1-F6EECF244321}">
                <p14:modId xmlns:p14="http://schemas.microsoft.com/office/powerpoint/2010/main" val="4054033407"/>
              </p:ext>
            </p:extLst>
          </p:nvPr>
        </p:nvGraphicFramePr>
        <p:xfrm>
          <a:off x="8465694" y="3340305"/>
          <a:ext cx="3240000" cy="3240000"/>
        </p:xfrm>
        <a:graphic>
          <a:graphicData uri="http://schemas.openxmlformats.org/drawingml/2006/table">
            <a:tbl>
              <a:tblPr firstRow="1" bandRow="1">
                <a:tableStyleId>{2D5ABB26-0587-4C30-8999-92F81FD0307C}</a:tableStyleId>
              </a:tblPr>
              <a:tblGrid>
                <a:gridCol w="360000">
                  <a:extLst>
                    <a:ext uri="{9D8B030D-6E8A-4147-A177-3AD203B41FA5}">
                      <a16:colId xmlns:a16="http://schemas.microsoft.com/office/drawing/2014/main" val="1995308125"/>
                    </a:ext>
                  </a:extLst>
                </a:gridCol>
                <a:gridCol w="360000">
                  <a:extLst>
                    <a:ext uri="{9D8B030D-6E8A-4147-A177-3AD203B41FA5}">
                      <a16:colId xmlns:a16="http://schemas.microsoft.com/office/drawing/2014/main" val="1006739267"/>
                    </a:ext>
                  </a:extLst>
                </a:gridCol>
                <a:gridCol w="360000">
                  <a:extLst>
                    <a:ext uri="{9D8B030D-6E8A-4147-A177-3AD203B41FA5}">
                      <a16:colId xmlns:a16="http://schemas.microsoft.com/office/drawing/2014/main" val="2636045868"/>
                    </a:ext>
                  </a:extLst>
                </a:gridCol>
                <a:gridCol w="360000">
                  <a:extLst>
                    <a:ext uri="{9D8B030D-6E8A-4147-A177-3AD203B41FA5}">
                      <a16:colId xmlns:a16="http://schemas.microsoft.com/office/drawing/2014/main" val="1830118844"/>
                    </a:ext>
                  </a:extLst>
                </a:gridCol>
                <a:gridCol w="360000">
                  <a:extLst>
                    <a:ext uri="{9D8B030D-6E8A-4147-A177-3AD203B41FA5}">
                      <a16:colId xmlns:a16="http://schemas.microsoft.com/office/drawing/2014/main" val="2775937119"/>
                    </a:ext>
                  </a:extLst>
                </a:gridCol>
                <a:gridCol w="360000">
                  <a:extLst>
                    <a:ext uri="{9D8B030D-6E8A-4147-A177-3AD203B41FA5}">
                      <a16:colId xmlns:a16="http://schemas.microsoft.com/office/drawing/2014/main" val="2650132250"/>
                    </a:ext>
                  </a:extLst>
                </a:gridCol>
                <a:gridCol w="360000">
                  <a:extLst>
                    <a:ext uri="{9D8B030D-6E8A-4147-A177-3AD203B41FA5}">
                      <a16:colId xmlns:a16="http://schemas.microsoft.com/office/drawing/2014/main" val="3520899352"/>
                    </a:ext>
                  </a:extLst>
                </a:gridCol>
                <a:gridCol w="360000">
                  <a:extLst>
                    <a:ext uri="{9D8B030D-6E8A-4147-A177-3AD203B41FA5}">
                      <a16:colId xmlns:a16="http://schemas.microsoft.com/office/drawing/2014/main" val="2918677278"/>
                    </a:ext>
                  </a:extLst>
                </a:gridCol>
                <a:gridCol w="360000">
                  <a:extLst>
                    <a:ext uri="{9D8B030D-6E8A-4147-A177-3AD203B41FA5}">
                      <a16:colId xmlns:a16="http://schemas.microsoft.com/office/drawing/2014/main" val="205584044"/>
                    </a:ext>
                  </a:extLst>
                </a:gridCol>
              </a:tblGrid>
              <a:tr h="360000">
                <a:tc>
                  <a:txBody>
                    <a:bodyPr/>
                    <a:lstStyle/>
                    <a:p>
                      <a:endParaRPr lang="en-GB" sz="11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1023895"/>
                  </a:ext>
                </a:extLst>
              </a:tr>
              <a:tr h="360000">
                <a:tc>
                  <a:txBody>
                    <a:bodyPr/>
                    <a:lstStyle/>
                    <a:p>
                      <a:endParaRPr lang="en-GB" sz="1100" dirty="0"/>
                    </a:p>
                  </a:txBody>
                  <a:tcP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2115549"/>
                  </a:ext>
                </a:extLst>
              </a:tr>
              <a:tr h="360000">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655542048"/>
                  </a:ext>
                </a:extLst>
              </a:tr>
              <a:tr h="360000">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0522658"/>
                  </a:ext>
                </a:extLst>
              </a:tr>
              <a:tr h="360000">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95832930"/>
                  </a:ext>
                </a:extLst>
              </a:tr>
              <a:tr h="360000">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11095094"/>
                  </a:ext>
                </a:extLst>
              </a:tr>
              <a:tr h="360000">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34323229"/>
                  </a:ext>
                </a:extLst>
              </a:tr>
              <a:tr h="360000">
                <a:tc>
                  <a:txBody>
                    <a:bodyPr/>
                    <a:lstStyle/>
                    <a:p>
                      <a:endParaRPr lang="en-GB" sz="1100" dirty="0"/>
                    </a:p>
                  </a:txBody>
                  <a:tcP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40000"/>
                        <a:lumOff val="6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130325759"/>
                  </a:ext>
                </a:extLst>
              </a:tr>
              <a:tr h="360000">
                <a:tc>
                  <a:txBody>
                    <a:bodyPr/>
                    <a:lstStyle/>
                    <a:p>
                      <a:endParaRPr lang="en-GB"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no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60000"/>
                        <a:lumOff val="40000"/>
                      </a:schemeClr>
                    </a:solidFill>
                  </a:tcPr>
                </a:tc>
                <a:tc>
                  <a:txBody>
                    <a:bodyPr/>
                    <a:lstStyle/>
                    <a:p>
                      <a:endParaRPr lang="en-GB" sz="110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75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6">
                        <a:lumMod val="20000"/>
                        <a:lumOff val="80000"/>
                      </a:schemeClr>
                    </a:solidFill>
                  </a:tcPr>
                </a:tc>
                <a:tc>
                  <a:txBody>
                    <a:bodyPr/>
                    <a:lstStyle/>
                    <a:p>
                      <a:endParaRPr lang="en-GB" sz="1100" dirty="0"/>
                    </a:p>
                  </a:txBody>
                  <a:tcPr>
                    <a:lnL w="12700" cap="flat" cmpd="sng" algn="ctr">
                      <a:solidFill>
                        <a:schemeClr val="accent4"/>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9093918"/>
                  </a:ext>
                </a:extLst>
              </a:tr>
            </a:tbl>
          </a:graphicData>
        </a:graphic>
      </p:graphicFrame>
      <p:sp>
        <p:nvSpPr>
          <p:cNvPr id="151" name="Oval 150">
            <a:extLst>
              <a:ext uri="{FF2B5EF4-FFF2-40B4-BE49-F238E27FC236}">
                <a16:creationId xmlns:a16="http://schemas.microsoft.com/office/drawing/2014/main" id="{B6C8E09D-13F2-432E-806F-5633195B2644}"/>
              </a:ext>
            </a:extLst>
          </p:cNvPr>
          <p:cNvSpPr/>
          <p:nvPr/>
        </p:nvSpPr>
        <p:spPr>
          <a:xfrm>
            <a:off x="8512494" y="3387105"/>
            <a:ext cx="3146400" cy="3146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54" name="Action Button: Help 153">
            <a:hlinkClick r:id="" action="ppaction://noaction" highlightClick="1"/>
            <a:extLst>
              <a:ext uri="{FF2B5EF4-FFF2-40B4-BE49-F238E27FC236}">
                <a16:creationId xmlns:a16="http://schemas.microsoft.com/office/drawing/2014/main" id="{54514219-814A-412A-B63F-3F352B8E1AE7}"/>
              </a:ext>
            </a:extLst>
          </p:cNvPr>
          <p:cNvSpPr/>
          <p:nvPr/>
        </p:nvSpPr>
        <p:spPr>
          <a:xfrm>
            <a:off x="8263723" y="2133362"/>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000"/>
          </a:p>
        </p:txBody>
      </p:sp>
      <p:sp>
        <p:nvSpPr>
          <p:cNvPr id="326" name="TextBox 325">
            <a:extLst>
              <a:ext uri="{FF2B5EF4-FFF2-40B4-BE49-F238E27FC236}">
                <a16:creationId xmlns:a16="http://schemas.microsoft.com/office/drawing/2014/main" id="{A7E002B6-6811-4B90-B895-5B051BE9B3D9}"/>
              </a:ext>
            </a:extLst>
          </p:cNvPr>
          <p:cNvSpPr txBox="1"/>
          <p:nvPr/>
        </p:nvSpPr>
        <p:spPr>
          <a:xfrm>
            <a:off x="9068820" y="2026183"/>
            <a:ext cx="2798618" cy="1015663"/>
          </a:xfrm>
          <a:prstGeom prst="rect">
            <a:avLst/>
          </a:prstGeom>
          <a:noFill/>
        </p:spPr>
        <p:txBody>
          <a:bodyPr wrap="square">
            <a:spAutoFit/>
          </a:bodyPr>
          <a:lstStyle/>
          <a:p>
            <a:pPr>
              <a:buNone/>
            </a:pPr>
            <a:r>
              <a:rPr lang="en-GB" sz="2000" dirty="0"/>
              <a:t>Estimate how many tiles he will need for this circle.</a:t>
            </a:r>
          </a:p>
        </p:txBody>
      </p:sp>
    </p:spTree>
    <p:extLst>
      <p:ext uri="{BB962C8B-B14F-4D97-AF65-F5344CB8AC3E}">
        <p14:creationId xmlns:p14="http://schemas.microsoft.com/office/powerpoint/2010/main" val="4160324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975012-3CBB-49D3-BBEF-3AEF5FF7D1C6}"/>
              </a:ext>
            </a:extLst>
          </p:cNvPr>
          <p:cNvSpPr txBox="1"/>
          <p:nvPr/>
        </p:nvSpPr>
        <p:spPr>
          <a:xfrm>
            <a:off x="355426" y="241026"/>
            <a:ext cx="3407682" cy="2751522"/>
          </a:xfrm>
          <a:prstGeom prst="rect">
            <a:avLst/>
          </a:prstGeom>
          <a:noFill/>
        </p:spPr>
        <p:txBody>
          <a:bodyPr wrap="square">
            <a:spAutoFit/>
          </a:bodyPr>
          <a:lstStyle/>
          <a:p>
            <a:pPr>
              <a:buNone/>
            </a:pPr>
            <a:r>
              <a:rPr lang="en-GB" sz="1800" dirty="0"/>
              <a:t>This is a square made up of nine tiles. </a:t>
            </a:r>
          </a:p>
          <a:p>
            <a:pPr>
              <a:buNone/>
            </a:pPr>
            <a:r>
              <a:rPr lang="en-GB" sz="1800" dirty="0"/>
              <a:t>By adding, removing or moving tiles, can you change the shape so that:</a:t>
            </a:r>
          </a:p>
          <a:p>
            <a:pPr marL="514350" indent="-514350">
              <a:buFont typeface="+mj-lt"/>
              <a:buAutoNum type="alphaLcParenR"/>
            </a:pPr>
            <a:r>
              <a:rPr lang="en-GB" sz="1800" dirty="0"/>
              <a:t>The area changes, but the perimeter doesn’t? </a:t>
            </a:r>
          </a:p>
          <a:p>
            <a:pPr marL="514350" indent="-514350">
              <a:buFont typeface="+mj-lt"/>
              <a:buAutoNum type="alphaLcParenR"/>
            </a:pPr>
            <a:r>
              <a:rPr lang="en-GB" sz="1800" dirty="0"/>
              <a:t>The perimeter changes, but the area doesn’t? </a:t>
            </a:r>
          </a:p>
        </p:txBody>
      </p:sp>
      <p:graphicFrame>
        <p:nvGraphicFramePr>
          <p:cNvPr id="7" name="Table 7">
            <a:extLst>
              <a:ext uri="{FF2B5EF4-FFF2-40B4-BE49-F238E27FC236}">
                <a16:creationId xmlns:a16="http://schemas.microsoft.com/office/drawing/2014/main" id="{C5692F2C-0FBD-49E3-83DA-4FF67F801E26}"/>
              </a:ext>
            </a:extLst>
          </p:cNvPr>
          <p:cNvGraphicFramePr>
            <a:graphicFrameLocks noGrp="1"/>
          </p:cNvGraphicFramePr>
          <p:nvPr>
            <p:extLst>
              <p:ext uri="{D42A27DB-BD31-4B8C-83A1-F6EECF244321}">
                <p14:modId xmlns:p14="http://schemas.microsoft.com/office/powerpoint/2010/main" val="4221666138"/>
              </p:ext>
            </p:extLst>
          </p:nvPr>
        </p:nvGraphicFramePr>
        <p:xfrm>
          <a:off x="4721221" y="83254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57071902"/>
                    </a:ext>
                  </a:extLst>
                </a:gridCol>
                <a:gridCol w="720000">
                  <a:extLst>
                    <a:ext uri="{9D8B030D-6E8A-4147-A177-3AD203B41FA5}">
                      <a16:colId xmlns:a16="http://schemas.microsoft.com/office/drawing/2014/main" val="4101038411"/>
                    </a:ext>
                  </a:extLst>
                </a:gridCol>
                <a:gridCol w="720000">
                  <a:extLst>
                    <a:ext uri="{9D8B030D-6E8A-4147-A177-3AD203B41FA5}">
                      <a16:colId xmlns:a16="http://schemas.microsoft.com/office/drawing/2014/main" val="1954705179"/>
                    </a:ext>
                  </a:extLst>
                </a:gridCol>
              </a:tblGrid>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94207602"/>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05862929"/>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4BDE"/>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2091648"/>
                  </a:ext>
                </a:extLst>
              </a:tr>
            </a:tbl>
          </a:graphicData>
        </a:graphic>
      </p:graphicFrame>
      <p:graphicFrame>
        <p:nvGraphicFramePr>
          <p:cNvPr id="8" name="Table 7">
            <a:extLst>
              <a:ext uri="{FF2B5EF4-FFF2-40B4-BE49-F238E27FC236}">
                <a16:creationId xmlns:a16="http://schemas.microsoft.com/office/drawing/2014/main" id="{F35165EE-59A5-4EFE-BF9E-85F4DD9A785F}"/>
              </a:ext>
            </a:extLst>
          </p:cNvPr>
          <p:cNvGraphicFramePr>
            <a:graphicFrameLocks noGrp="1"/>
          </p:cNvGraphicFramePr>
          <p:nvPr>
            <p:extLst>
              <p:ext uri="{D42A27DB-BD31-4B8C-83A1-F6EECF244321}">
                <p14:modId xmlns:p14="http://schemas.microsoft.com/office/powerpoint/2010/main" val="1673114170"/>
              </p:ext>
            </p:extLst>
          </p:nvPr>
        </p:nvGraphicFramePr>
        <p:xfrm>
          <a:off x="8428894" y="83254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57071902"/>
                    </a:ext>
                  </a:extLst>
                </a:gridCol>
                <a:gridCol w="720000">
                  <a:extLst>
                    <a:ext uri="{9D8B030D-6E8A-4147-A177-3AD203B41FA5}">
                      <a16:colId xmlns:a16="http://schemas.microsoft.com/office/drawing/2014/main" val="4101038411"/>
                    </a:ext>
                  </a:extLst>
                </a:gridCol>
                <a:gridCol w="720000">
                  <a:extLst>
                    <a:ext uri="{9D8B030D-6E8A-4147-A177-3AD203B41FA5}">
                      <a16:colId xmlns:a16="http://schemas.microsoft.com/office/drawing/2014/main" val="1954705179"/>
                    </a:ext>
                  </a:extLst>
                </a:gridCol>
              </a:tblGrid>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94207602"/>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05862929"/>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4BDE"/>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2091648"/>
                  </a:ext>
                </a:extLst>
              </a:tr>
            </a:tbl>
          </a:graphicData>
        </a:graphic>
      </p:graphicFrame>
      <p:graphicFrame>
        <p:nvGraphicFramePr>
          <p:cNvPr id="9" name="Table 7">
            <a:extLst>
              <a:ext uri="{FF2B5EF4-FFF2-40B4-BE49-F238E27FC236}">
                <a16:creationId xmlns:a16="http://schemas.microsoft.com/office/drawing/2014/main" id="{218BCC39-37BB-4329-A1AD-04FE480C7F24}"/>
              </a:ext>
            </a:extLst>
          </p:cNvPr>
          <p:cNvGraphicFramePr>
            <a:graphicFrameLocks noGrp="1"/>
          </p:cNvGraphicFramePr>
          <p:nvPr>
            <p:extLst>
              <p:ext uri="{D42A27DB-BD31-4B8C-83A1-F6EECF244321}">
                <p14:modId xmlns:p14="http://schemas.microsoft.com/office/powerpoint/2010/main" val="2956481667"/>
              </p:ext>
            </p:extLst>
          </p:nvPr>
        </p:nvGraphicFramePr>
        <p:xfrm>
          <a:off x="4721221" y="3865453"/>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57071902"/>
                    </a:ext>
                  </a:extLst>
                </a:gridCol>
                <a:gridCol w="720000">
                  <a:extLst>
                    <a:ext uri="{9D8B030D-6E8A-4147-A177-3AD203B41FA5}">
                      <a16:colId xmlns:a16="http://schemas.microsoft.com/office/drawing/2014/main" val="4101038411"/>
                    </a:ext>
                  </a:extLst>
                </a:gridCol>
                <a:gridCol w="720000">
                  <a:extLst>
                    <a:ext uri="{9D8B030D-6E8A-4147-A177-3AD203B41FA5}">
                      <a16:colId xmlns:a16="http://schemas.microsoft.com/office/drawing/2014/main" val="1954705179"/>
                    </a:ext>
                  </a:extLst>
                </a:gridCol>
              </a:tblGrid>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94207602"/>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05862929"/>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4BDE"/>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2091648"/>
                  </a:ext>
                </a:extLst>
              </a:tr>
            </a:tbl>
          </a:graphicData>
        </a:graphic>
      </p:graphicFrame>
      <p:graphicFrame>
        <p:nvGraphicFramePr>
          <p:cNvPr id="10" name="Table 9">
            <a:extLst>
              <a:ext uri="{FF2B5EF4-FFF2-40B4-BE49-F238E27FC236}">
                <a16:creationId xmlns:a16="http://schemas.microsoft.com/office/drawing/2014/main" id="{0AB6E5AC-0005-488A-A260-8116284FC962}"/>
              </a:ext>
            </a:extLst>
          </p:cNvPr>
          <p:cNvGraphicFramePr>
            <a:graphicFrameLocks noGrp="1"/>
          </p:cNvGraphicFramePr>
          <p:nvPr>
            <p:extLst>
              <p:ext uri="{D42A27DB-BD31-4B8C-83A1-F6EECF244321}">
                <p14:modId xmlns:p14="http://schemas.microsoft.com/office/powerpoint/2010/main" val="4176653368"/>
              </p:ext>
            </p:extLst>
          </p:nvPr>
        </p:nvGraphicFramePr>
        <p:xfrm>
          <a:off x="8428894" y="3865453"/>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57071902"/>
                    </a:ext>
                  </a:extLst>
                </a:gridCol>
                <a:gridCol w="720000">
                  <a:extLst>
                    <a:ext uri="{9D8B030D-6E8A-4147-A177-3AD203B41FA5}">
                      <a16:colId xmlns:a16="http://schemas.microsoft.com/office/drawing/2014/main" val="4101038411"/>
                    </a:ext>
                  </a:extLst>
                </a:gridCol>
                <a:gridCol w="720000">
                  <a:extLst>
                    <a:ext uri="{9D8B030D-6E8A-4147-A177-3AD203B41FA5}">
                      <a16:colId xmlns:a16="http://schemas.microsoft.com/office/drawing/2014/main" val="1954705179"/>
                    </a:ext>
                  </a:extLst>
                </a:gridCol>
              </a:tblGrid>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94207602"/>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05862929"/>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4BDE"/>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2091648"/>
                  </a:ext>
                </a:extLst>
              </a:tr>
            </a:tbl>
          </a:graphicData>
        </a:graphic>
      </p:graphicFrame>
      <p:graphicFrame>
        <p:nvGraphicFramePr>
          <p:cNvPr id="11" name="Table 7">
            <a:extLst>
              <a:ext uri="{FF2B5EF4-FFF2-40B4-BE49-F238E27FC236}">
                <a16:creationId xmlns:a16="http://schemas.microsoft.com/office/drawing/2014/main" id="{0028131D-5554-4126-A962-8DA0F2648660}"/>
              </a:ext>
            </a:extLst>
          </p:cNvPr>
          <p:cNvGraphicFramePr>
            <a:graphicFrameLocks noGrp="1"/>
          </p:cNvGraphicFramePr>
          <p:nvPr>
            <p:extLst>
              <p:ext uri="{D42A27DB-BD31-4B8C-83A1-F6EECF244321}">
                <p14:modId xmlns:p14="http://schemas.microsoft.com/office/powerpoint/2010/main" val="227127424"/>
              </p:ext>
            </p:extLst>
          </p:nvPr>
        </p:nvGraphicFramePr>
        <p:xfrm>
          <a:off x="876052" y="3865453"/>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57071902"/>
                    </a:ext>
                  </a:extLst>
                </a:gridCol>
                <a:gridCol w="720000">
                  <a:extLst>
                    <a:ext uri="{9D8B030D-6E8A-4147-A177-3AD203B41FA5}">
                      <a16:colId xmlns:a16="http://schemas.microsoft.com/office/drawing/2014/main" val="4101038411"/>
                    </a:ext>
                  </a:extLst>
                </a:gridCol>
                <a:gridCol w="720000">
                  <a:extLst>
                    <a:ext uri="{9D8B030D-6E8A-4147-A177-3AD203B41FA5}">
                      <a16:colId xmlns:a16="http://schemas.microsoft.com/office/drawing/2014/main" val="1954705179"/>
                    </a:ext>
                  </a:extLst>
                </a:gridCol>
              </a:tblGrid>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94207602"/>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7030A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B050"/>
                    </a:solidFill>
                  </a:tcPr>
                </a:tc>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05862929"/>
                  </a:ext>
                </a:extLst>
              </a:tr>
              <a:tr h="720000">
                <a:tc>
                  <a:txBody>
                    <a:bodyPr/>
                    <a:lstStyle/>
                    <a:p>
                      <a:endParaRPr lang="en-GB"/>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B4BDE"/>
                    </a:solidFill>
                  </a:tcPr>
                </a:tc>
                <a:tc>
                  <a:txBody>
                    <a:bodyPr/>
                    <a:lstStyle/>
                    <a:p>
                      <a:endParaRPr lang="en-GB"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792091648"/>
                  </a:ext>
                </a:extLst>
              </a:tr>
            </a:tbl>
          </a:graphicData>
        </a:graphic>
      </p:graphicFrame>
    </p:spTree>
    <p:extLst>
      <p:ext uri="{BB962C8B-B14F-4D97-AF65-F5344CB8AC3E}">
        <p14:creationId xmlns:p14="http://schemas.microsoft.com/office/powerpoint/2010/main" val="4287419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hart&#10;&#10;Description automatically generated">
            <a:extLst>
              <a:ext uri="{FF2B5EF4-FFF2-40B4-BE49-F238E27FC236}">
                <a16:creationId xmlns:a16="http://schemas.microsoft.com/office/drawing/2014/main" id="{AAE09BF2-3921-415E-BC6F-5BE7ECAC7528}"/>
              </a:ext>
            </a:extLst>
          </p:cNvPr>
          <p:cNvPicPr>
            <a:picLocks noChangeAspect="1"/>
          </p:cNvPicPr>
          <p:nvPr/>
        </p:nvPicPr>
        <p:blipFill rotWithShape="1">
          <a:blip r:embed="rId3"/>
          <a:srcRect t="-1140" r="249" b="230"/>
          <a:stretch/>
        </p:blipFill>
        <p:spPr>
          <a:xfrm>
            <a:off x="8474597" y="501452"/>
            <a:ext cx="3225165" cy="2570054"/>
          </a:xfrm>
          <a:prstGeom prst="rect">
            <a:avLst/>
          </a:prstGeom>
          <a:ln w="28575">
            <a:solidFill>
              <a:schemeClr val="tx1"/>
            </a:solidFill>
          </a:ln>
        </p:spPr>
      </p:pic>
      <p:pic>
        <p:nvPicPr>
          <p:cNvPr id="7" name="Picture 3" descr="Chart, bar chart&#10;&#10;Description automatically generated">
            <a:extLst>
              <a:ext uri="{FF2B5EF4-FFF2-40B4-BE49-F238E27FC236}">
                <a16:creationId xmlns:a16="http://schemas.microsoft.com/office/drawing/2014/main" id="{1B197689-74B8-4A8A-87F1-0D793F04F613}"/>
              </a:ext>
            </a:extLst>
          </p:cNvPr>
          <p:cNvPicPr>
            <a:picLocks noChangeAspect="1"/>
          </p:cNvPicPr>
          <p:nvPr/>
        </p:nvPicPr>
        <p:blipFill>
          <a:blip r:embed="rId4"/>
          <a:stretch>
            <a:fillRect/>
          </a:stretch>
        </p:blipFill>
        <p:spPr>
          <a:xfrm>
            <a:off x="600441" y="514131"/>
            <a:ext cx="3218715" cy="2544696"/>
          </a:xfrm>
          <a:prstGeom prst="rect">
            <a:avLst/>
          </a:prstGeom>
          <a:ln w="28575">
            <a:solidFill>
              <a:schemeClr val="tx1"/>
            </a:solidFill>
          </a:ln>
        </p:spPr>
      </p:pic>
      <p:pic>
        <p:nvPicPr>
          <p:cNvPr id="9" name="Picture 9" descr="Chart&#10;&#10;Description automatically generated">
            <a:extLst>
              <a:ext uri="{FF2B5EF4-FFF2-40B4-BE49-F238E27FC236}">
                <a16:creationId xmlns:a16="http://schemas.microsoft.com/office/drawing/2014/main" id="{B5A084EB-172C-402E-88F2-F4D3DCC0B556}"/>
              </a:ext>
            </a:extLst>
          </p:cNvPr>
          <p:cNvPicPr>
            <a:picLocks noChangeAspect="1"/>
          </p:cNvPicPr>
          <p:nvPr/>
        </p:nvPicPr>
        <p:blipFill rotWithShape="1">
          <a:blip r:embed="rId5"/>
          <a:srcRect b="3942"/>
          <a:stretch/>
        </p:blipFill>
        <p:spPr>
          <a:xfrm>
            <a:off x="4349150" y="501452"/>
            <a:ext cx="3595452" cy="2570054"/>
          </a:xfrm>
          <a:prstGeom prst="rect">
            <a:avLst/>
          </a:prstGeom>
          <a:ln w="28575">
            <a:solidFill>
              <a:schemeClr val="tx1"/>
            </a:solidFill>
          </a:ln>
        </p:spPr>
      </p:pic>
      <p:pic>
        <p:nvPicPr>
          <p:cNvPr id="11" name="Picture 10" descr="Chart&#10;&#10;Description automatically generated">
            <a:extLst>
              <a:ext uri="{FF2B5EF4-FFF2-40B4-BE49-F238E27FC236}">
                <a16:creationId xmlns:a16="http://schemas.microsoft.com/office/drawing/2014/main" id="{6E9EB8F2-83AA-4B43-84E7-569FFE02A921}"/>
              </a:ext>
            </a:extLst>
          </p:cNvPr>
          <p:cNvPicPr>
            <a:picLocks noChangeAspect="1"/>
          </p:cNvPicPr>
          <p:nvPr/>
        </p:nvPicPr>
        <p:blipFill rotWithShape="1">
          <a:blip r:embed="rId3"/>
          <a:srcRect t="-1140" r="249" b="230"/>
          <a:stretch/>
        </p:blipFill>
        <p:spPr>
          <a:xfrm>
            <a:off x="8464437" y="3844092"/>
            <a:ext cx="3225165" cy="2570054"/>
          </a:xfrm>
          <a:prstGeom prst="rect">
            <a:avLst/>
          </a:prstGeom>
          <a:ln w="28575">
            <a:solidFill>
              <a:schemeClr val="tx1"/>
            </a:solidFill>
          </a:ln>
        </p:spPr>
      </p:pic>
      <p:pic>
        <p:nvPicPr>
          <p:cNvPr id="12" name="Picture 3" descr="Chart, bar chart&#10;&#10;Description automatically generated">
            <a:extLst>
              <a:ext uri="{FF2B5EF4-FFF2-40B4-BE49-F238E27FC236}">
                <a16:creationId xmlns:a16="http://schemas.microsoft.com/office/drawing/2014/main" id="{A652405A-BCC0-4BDB-B91D-C756C723180C}"/>
              </a:ext>
            </a:extLst>
          </p:cNvPr>
          <p:cNvPicPr>
            <a:picLocks noChangeAspect="1"/>
          </p:cNvPicPr>
          <p:nvPr/>
        </p:nvPicPr>
        <p:blipFill>
          <a:blip r:embed="rId4"/>
          <a:stretch>
            <a:fillRect/>
          </a:stretch>
        </p:blipFill>
        <p:spPr>
          <a:xfrm>
            <a:off x="580120" y="3846610"/>
            <a:ext cx="3218715" cy="2544696"/>
          </a:xfrm>
          <a:prstGeom prst="rect">
            <a:avLst/>
          </a:prstGeom>
          <a:ln w="28575">
            <a:solidFill>
              <a:schemeClr val="tx1"/>
            </a:solidFill>
          </a:ln>
        </p:spPr>
      </p:pic>
      <p:pic>
        <p:nvPicPr>
          <p:cNvPr id="14" name="Picture 9" descr="Chart&#10;&#10;Description automatically generated">
            <a:extLst>
              <a:ext uri="{FF2B5EF4-FFF2-40B4-BE49-F238E27FC236}">
                <a16:creationId xmlns:a16="http://schemas.microsoft.com/office/drawing/2014/main" id="{CEE1012F-4F64-4DC4-BFED-34975035E972}"/>
              </a:ext>
            </a:extLst>
          </p:cNvPr>
          <p:cNvPicPr>
            <a:picLocks noChangeAspect="1"/>
          </p:cNvPicPr>
          <p:nvPr/>
        </p:nvPicPr>
        <p:blipFill rotWithShape="1">
          <a:blip r:embed="rId5"/>
          <a:srcRect b="3942"/>
          <a:stretch/>
        </p:blipFill>
        <p:spPr>
          <a:xfrm>
            <a:off x="4338990" y="3844092"/>
            <a:ext cx="3595452" cy="2570054"/>
          </a:xfrm>
          <a:prstGeom prst="rect">
            <a:avLst/>
          </a:prstGeom>
          <a:ln w="28575">
            <a:solidFill>
              <a:schemeClr val="tx1"/>
            </a:solidFill>
          </a:ln>
        </p:spPr>
      </p:pic>
      <p:cxnSp>
        <p:nvCxnSpPr>
          <p:cNvPr id="16" name="Straight Connector 15">
            <a:extLst>
              <a:ext uri="{FF2B5EF4-FFF2-40B4-BE49-F238E27FC236}">
                <a16:creationId xmlns:a16="http://schemas.microsoft.com/office/drawing/2014/main" id="{159BDFA3-9FB6-4C68-8613-B4264ECE73BC}"/>
              </a:ext>
            </a:extLst>
          </p:cNvPr>
          <p:cNvCxnSpPr/>
          <p:nvPr/>
        </p:nvCxnSpPr>
        <p:spPr>
          <a:xfrm>
            <a:off x="-1" y="3482072"/>
            <a:ext cx="1219200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738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11CA1A-6410-4F4F-82D0-09CFF029F8E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3867" y="0"/>
            <a:ext cx="5954568" cy="3247292"/>
          </a:xfrm>
          <a:prstGeom prst="rect">
            <a:avLst/>
          </a:prstGeom>
        </p:spPr>
      </p:pic>
      <p:pic>
        <p:nvPicPr>
          <p:cNvPr id="3" name="Picture 2">
            <a:extLst>
              <a:ext uri="{FF2B5EF4-FFF2-40B4-BE49-F238E27FC236}">
                <a16:creationId xmlns:a16="http://schemas.microsoft.com/office/drawing/2014/main" id="{6142D47C-B83B-444C-AE6E-8D205FC9B7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3867" y="3247292"/>
            <a:ext cx="5954568" cy="3247292"/>
          </a:xfrm>
          <a:prstGeom prst="rect">
            <a:avLst/>
          </a:prstGeom>
        </p:spPr>
      </p:pic>
      <p:pic>
        <p:nvPicPr>
          <p:cNvPr id="4" name="Picture 3">
            <a:extLst>
              <a:ext uri="{FF2B5EF4-FFF2-40B4-BE49-F238E27FC236}">
                <a16:creationId xmlns:a16="http://schemas.microsoft.com/office/drawing/2014/main" id="{03D3CCB0-8C3B-4780-8EA9-24C1B065F9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37432" y="0"/>
            <a:ext cx="5954568" cy="3247292"/>
          </a:xfrm>
          <a:prstGeom prst="rect">
            <a:avLst/>
          </a:prstGeom>
        </p:spPr>
      </p:pic>
      <p:pic>
        <p:nvPicPr>
          <p:cNvPr id="5" name="Picture 4">
            <a:extLst>
              <a:ext uri="{FF2B5EF4-FFF2-40B4-BE49-F238E27FC236}">
                <a16:creationId xmlns:a16="http://schemas.microsoft.com/office/drawing/2014/main" id="{01178B43-D8C8-4417-9CBD-C3EBC062882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237432" y="3247292"/>
            <a:ext cx="5954568" cy="3247292"/>
          </a:xfrm>
          <a:prstGeom prst="rect">
            <a:avLst/>
          </a:prstGeom>
        </p:spPr>
      </p:pic>
    </p:spTree>
    <p:extLst>
      <p:ext uri="{BB962C8B-B14F-4D97-AF65-F5344CB8AC3E}">
        <p14:creationId xmlns:p14="http://schemas.microsoft.com/office/powerpoint/2010/main" val="528607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 name="Group 282">
            <a:extLst>
              <a:ext uri="{FF2B5EF4-FFF2-40B4-BE49-F238E27FC236}">
                <a16:creationId xmlns:a16="http://schemas.microsoft.com/office/drawing/2014/main" id="{D2FF0BF3-21F6-408B-877C-1079A3B9C3B2}"/>
              </a:ext>
            </a:extLst>
          </p:cNvPr>
          <p:cNvGrpSpPr>
            <a:grpSpLocks noChangeAspect="1"/>
          </p:cNvGrpSpPr>
          <p:nvPr/>
        </p:nvGrpSpPr>
        <p:grpSpPr>
          <a:xfrm>
            <a:off x="171944" y="101482"/>
            <a:ext cx="1593953" cy="1533789"/>
            <a:chOff x="667529" y="1190952"/>
            <a:chExt cx="2463164" cy="2476587"/>
          </a:xfrm>
        </p:grpSpPr>
        <p:sp>
          <p:nvSpPr>
            <p:cNvPr id="284" name="Rectangle 283">
              <a:extLst>
                <a:ext uri="{FF2B5EF4-FFF2-40B4-BE49-F238E27FC236}">
                  <a16:creationId xmlns:a16="http://schemas.microsoft.com/office/drawing/2014/main" id="{9D4DC2C5-5643-4337-830C-4422E8444D26}"/>
                </a:ext>
              </a:extLst>
            </p:cNvPr>
            <p:cNvSpPr/>
            <p:nvPr/>
          </p:nvSpPr>
          <p:spPr>
            <a:xfrm>
              <a:off x="1351589" y="1888435"/>
              <a:ext cx="1779104" cy="1779104"/>
            </a:xfrm>
            <a:prstGeom prst="rect">
              <a:avLst/>
            </a:prstGeom>
            <a:solidFill>
              <a:srgbClr val="FF0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5" name="Group 284">
              <a:extLst>
                <a:ext uri="{FF2B5EF4-FFF2-40B4-BE49-F238E27FC236}">
                  <a16:creationId xmlns:a16="http://schemas.microsoft.com/office/drawing/2014/main" id="{EC4A121B-2EA0-4714-9B96-882A32036EA5}"/>
                </a:ext>
              </a:extLst>
            </p:cNvPr>
            <p:cNvGrpSpPr/>
            <p:nvPr/>
          </p:nvGrpSpPr>
          <p:grpSpPr>
            <a:xfrm>
              <a:off x="1373122" y="1190952"/>
              <a:ext cx="1700556" cy="624423"/>
              <a:chOff x="1212574" y="4253946"/>
              <a:chExt cx="5088835" cy="1868557"/>
            </a:xfrm>
          </p:grpSpPr>
          <p:cxnSp>
            <p:nvCxnSpPr>
              <p:cNvPr id="289" name="Straight Arrow Connector 288">
                <a:extLst>
                  <a:ext uri="{FF2B5EF4-FFF2-40B4-BE49-F238E27FC236}">
                    <a16:creationId xmlns:a16="http://schemas.microsoft.com/office/drawing/2014/main" id="{9F43E2F0-E1C8-4C62-B879-EBF20172BF51}"/>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90" name="Round Same-side Corner of Rectangle 7">
                <a:extLst>
                  <a:ext uri="{FF2B5EF4-FFF2-40B4-BE49-F238E27FC236}">
                    <a16:creationId xmlns:a16="http://schemas.microsoft.com/office/drawing/2014/main" id="{29D502FD-7587-44A1-865B-D4E102954FAC}"/>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4FAE49C2-BB18-48B1-9EFC-B38772CCA867}"/>
                </a:ext>
              </a:extLst>
            </p:cNvPr>
            <p:cNvGrpSpPr/>
            <p:nvPr/>
          </p:nvGrpSpPr>
          <p:grpSpPr>
            <a:xfrm rot="16200000">
              <a:off x="129463" y="2406139"/>
              <a:ext cx="1700556" cy="624423"/>
              <a:chOff x="1212574" y="4253946"/>
              <a:chExt cx="5088835" cy="1868557"/>
            </a:xfrm>
          </p:grpSpPr>
          <p:cxnSp>
            <p:nvCxnSpPr>
              <p:cNvPr id="287" name="Straight Arrow Connector 286">
                <a:extLst>
                  <a:ext uri="{FF2B5EF4-FFF2-40B4-BE49-F238E27FC236}">
                    <a16:creationId xmlns:a16="http://schemas.microsoft.com/office/drawing/2014/main" id="{5E6F857C-CED8-4A93-B571-2AAA3D0E3D40}"/>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88" name="Round Same-side Corner of Rectangle 13">
                <a:extLst>
                  <a:ext uri="{FF2B5EF4-FFF2-40B4-BE49-F238E27FC236}">
                    <a16:creationId xmlns:a16="http://schemas.microsoft.com/office/drawing/2014/main" id="{E5A1D3E5-D1BD-4222-8996-C9FEA9EC2959}"/>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1" name="Group 290">
            <a:extLst>
              <a:ext uri="{FF2B5EF4-FFF2-40B4-BE49-F238E27FC236}">
                <a16:creationId xmlns:a16="http://schemas.microsoft.com/office/drawing/2014/main" id="{F88AC47A-507F-430A-97FF-AD3966EE0457}"/>
              </a:ext>
            </a:extLst>
          </p:cNvPr>
          <p:cNvGrpSpPr>
            <a:grpSpLocks noChangeAspect="1"/>
          </p:cNvGrpSpPr>
          <p:nvPr/>
        </p:nvGrpSpPr>
        <p:grpSpPr>
          <a:xfrm>
            <a:off x="186555" y="1841939"/>
            <a:ext cx="2693708" cy="1499376"/>
            <a:chOff x="3466264" y="1868558"/>
            <a:chExt cx="4575067" cy="2493840"/>
          </a:xfrm>
        </p:grpSpPr>
        <p:sp>
          <p:nvSpPr>
            <p:cNvPr id="292" name="Rectangle 291">
              <a:extLst>
                <a:ext uri="{FF2B5EF4-FFF2-40B4-BE49-F238E27FC236}">
                  <a16:creationId xmlns:a16="http://schemas.microsoft.com/office/drawing/2014/main" id="{6CC90D82-10BA-4EFA-A21A-9C7C9FAC1EEF}"/>
                </a:ext>
              </a:extLst>
            </p:cNvPr>
            <p:cNvSpPr/>
            <p:nvPr/>
          </p:nvSpPr>
          <p:spPr>
            <a:xfrm>
              <a:off x="4150668" y="1868558"/>
              <a:ext cx="3890663" cy="1779103"/>
            </a:xfrm>
            <a:prstGeom prst="rect">
              <a:avLst/>
            </a:prstGeom>
            <a:solidFill>
              <a:srgbClr val="FFC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292">
              <a:extLst>
                <a:ext uri="{FF2B5EF4-FFF2-40B4-BE49-F238E27FC236}">
                  <a16:creationId xmlns:a16="http://schemas.microsoft.com/office/drawing/2014/main" id="{BE151F39-9408-4785-95FC-A3FF759C6A4C}"/>
                </a:ext>
              </a:extLst>
            </p:cNvPr>
            <p:cNvGrpSpPr/>
            <p:nvPr/>
          </p:nvGrpSpPr>
          <p:grpSpPr>
            <a:xfrm>
              <a:off x="4083128" y="3737975"/>
              <a:ext cx="3866336" cy="624423"/>
              <a:chOff x="-2384085" y="11954579"/>
              <a:chExt cx="11569831" cy="1868556"/>
            </a:xfrm>
          </p:grpSpPr>
          <p:cxnSp>
            <p:nvCxnSpPr>
              <p:cNvPr id="297" name="Straight Arrow Connector 296">
                <a:extLst>
                  <a:ext uri="{FF2B5EF4-FFF2-40B4-BE49-F238E27FC236}">
                    <a16:creationId xmlns:a16="http://schemas.microsoft.com/office/drawing/2014/main" id="{5549FDA2-93FD-4512-ACCE-0CF5E53A63FC}"/>
                  </a:ext>
                </a:extLst>
              </p:cNvPr>
              <p:cNvCxnSpPr>
                <a:cxnSpLocks/>
              </p:cNvCxnSpPr>
              <p:nvPr/>
            </p:nvCxnSpPr>
            <p:spPr>
              <a:xfrm>
                <a:off x="-2384085" y="12888857"/>
                <a:ext cx="11569831"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98" name="Round Same-side Corner of Rectangle 16">
                <a:extLst>
                  <a:ext uri="{FF2B5EF4-FFF2-40B4-BE49-F238E27FC236}">
                    <a16:creationId xmlns:a16="http://schemas.microsoft.com/office/drawing/2014/main" id="{86D959F9-7D85-4A1F-9424-D6305E0AE5F5}"/>
                  </a:ext>
                </a:extLst>
              </p:cNvPr>
              <p:cNvSpPr/>
              <p:nvPr/>
            </p:nvSpPr>
            <p:spPr>
              <a:xfrm flipV="1">
                <a:off x="2462197" y="11954579"/>
                <a:ext cx="1868557" cy="1868556"/>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4" name="Group 293">
              <a:extLst>
                <a:ext uri="{FF2B5EF4-FFF2-40B4-BE49-F238E27FC236}">
                  <a16:creationId xmlns:a16="http://schemas.microsoft.com/office/drawing/2014/main" id="{2007CAC1-EDB1-445C-9C17-9A3104E10349}"/>
                </a:ext>
              </a:extLst>
            </p:cNvPr>
            <p:cNvGrpSpPr/>
            <p:nvPr/>
          </p:nvGrpSpPr>
          <p:grpSpPr>
            <a:xfrm rot="16200000">
              <a:off x="2928198" y="2439443"/>
              <a:ext cx="1700556" cy="624423"/>
              <a:chOff x="1212574" y="4253946"/>
              <a:chExt cx="5088835" cy="1868557"/>
            </a:xfrm>
          </p:grpSpPr>
          <p:cxnSp>
            <p:nvCxnSpPr>
              <p:cNvPr id="295" name="Straight Arrow Connector 294">
                <a:extLst>
                  <a:ext uri="{FF2B5EF4-FFF2-40B4-BE49-F238E27FC236}">
                    <a16:creationId xmlns:a16="http://schemas.microsoft.com/office/drawing/2014/main" id="{448AEFCC-E7D5-44D5-84BE-321117524792}"/>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96" name="Round Same-side Corner of Rectangle 19">
                <a:extLst>
                  <a:ext uri="{FF2B5EF4-FFF2-40B4-BE49-F238E27FC236}">
                    <a16:creationId xmlns:a16="http://schemas.microsoft.com/office/drawing/2014/main" id="{14FF7F39-9BCF-4904-94A2-4C68FF221BCD}"/>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9" name="Group 298">
            <a:extLst>
              <a:ext uri="{FF2B5EF4-FFF2-40B4-BE49-F238E27FC236}">
                <a16:creationId xmlns:a16="http://schemas.microsoft.com/office/drawing/2014/main" id="{40CA98DC-F892-48F6-BEE5-D163858955B3}"/>
              </a:ext>
            </a:extLst>
          </p:cNvPr>
          <p:cNvGrpSpPr>
            <a:grpSpLocks noChangeAspect="1"/>
          </p:cNvGrpSpPr>
          <p:nvPr/>
        </p:nvGrpSpPr>
        <p:grpSpPr>
          <a:xfrm>
            <a:off x="2464105" y="52947"/>
            <a:ext cx="1588093" cy="2319938"/>
            <a:chOff x="4234248" y="994584"/>
            <a:chExt cx="2117460" cy="3093254"/>
          </a:xfrm>
        </p:grpSpPr>
        <p:sp>
          <p:nvSpPr>
            <p:cNvPr id="300" name="Triangle 5">
              <a:extLst>
                <a:ext uri="{FF2B5EF4-FFF2-40B4-BE49-F238E27FC236}">
                  <a16:creationId xmlns:a16="http://schemas.microsoft.com/office/drawing/2014/main" id="{6EC0CB89-AF6A-4D94-A563-9B587F0D81F5}"/>
                </a:ext>
              </a:extLst>
            </p:cNvPr>
            <p:cNvSpPr/>
            <p:nvPr/>
          </p:nvSpPr>
          <p:spPr>
            <a:xfrm rot="10800000">
              <a:off x="4445388" y="1581491"/>
              <a:ext cx="1799111" cy="1974048"/>
            </a:xfrm>
            <a:prstGeom prst="triangle">
              <a:avLst/>
            </a:prstGeom>
            <a:solidFill>
              <a:srgbClr val="0070C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1" name="Group 300">
              <a:extLst>
                <a:ext uri="{FF2B5EF4-FFF2-40B4-BE49-F238E27FC236}">
                  <a16:creationId xmlns:a16="http://schemas.microsoft.com/office/drawing/2014/main" id="{CD734C9F-940C-4708-9C27-A38D023DBA4A}"/>
                </a:ext>
              </a:extLst>
            </p:cNvPr>
            <p:cNvGrpSpPr/>
            <p:nvPr/>
          </p:nvGrpSpPr>
          <p:grpSpPr>
            <a:xfrm>
              <a:off x="4493924" y="994584"/>
              <a:ext cx="1750576" cy="515621"/>
              <a:chOff x="1070700" y="1461722"/>
              <a:chExt cx="6009099" cy="562575"/>
            </a:xfrm>
          </p:grpSpPr>
          <p:cxnSp>
            <p:nvCxnSpPr>
              <p:cNvPr id="307" name="Straight Arrow Connector 306">
                <a:extLst>
                  <a:ext uri="{FF2B5EF4-FFF2-40B4-BE49-F238E27FC236}">
                    <a16:creationId xmlns:a16="http://schemas.microsoft.com/office/drawing/2014/main" id="{2DE9BF15-A7B1-47B7-8A00-ECD842F5D847}"/>
                  </a:ext>
                </a:extLst>
              </p:cNvPr>
              <p:cNvCxnSpPr>
                <a:cxnSpLocks/>
              </p:cNvCxnSpPr>
              <p:nvPr/>
            </p:nvCxnSpPr>
            <p:spPr>
              <a:xfrm flipV="1">
                <a:off x="1070700" y="1893563"/>
                <a:ext cx="6009099" cy="186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08" name="Round Same-side Corner of Rectangle 22">
                <a:extLst>
                  <a:ext uri="{FF2B5EF4-FFF2-40B4-BE49-F238E27FC236}">
                    <a16:creationId xmlns:a16="http://schemas.microsoft.com/office/drawing/2014/main" id="{126881D7-F45F-4126-A4BD-4EFABE306EAC}"/>
                  </a:ext>
                </a:extLst>
              </p:cNvPr>
              <p:cNvSpPr/>
              <p:nvPr/>
            </p:nvSpPr>
            <p:spPr>
              <a:xfrm>
                <a:off x="2743024" y="1461722"/>
                <a:ext cx="2463435" cy="56257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2" name="Straight Arrow Connector 301">
              <a:extLst>
                <a:ext uri="{FF2B5EF4-FFF2-40B4-BE49-F238E27FC236}">
                  <a16:creationId xmlns:a16="http://schemas.microsoft.com/office/drawing/2014/main" id="{693B0953-AE3C-4AB6-AC7F-DB88B3011039}"/>
                </a:ext>
              </a:extLst>
            </p:cNvPr>
            <p:cNvCxnSpPr>
              <a:cxnSpLocks/>
            </p:cNvCxnSpPr>
            <p:nvPr/>
          </p:nvCxnSpPr>
          <p:spPr>
            <a:xfrm flipH="1" flipV="1">
              <a:off x="6328632" y="1638927"/>
              <a:ext cx="23076" cy="1960229"/>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03" name="Group 302">
              <a:extLst>
                <a:ext uri="{FF2B5EF4-FFF2-40B4-BE49-F238E27FC236}">
                  <a16:creationId xmlns:a16="http://schemas.microsoft.com/office/drawing/2014/main" id="{62E5DFE8-B414-46E4-9496-DC72E7B3DD07}"/>
                </a:ext>
              </a:extLst>
            </p:cNvPr>
            <p:cNvGrpSpPr/>
            <p:nvPr/>
          </p:nvGrpSpPr>
          <p:grpSpPr>
            <a:xfrm rot="7196985">
              <a:off x="4183828" y="1932925"/>
              <a:ext cx="2217823" cy="2092003"/>
              <a:chOff x="2904100" y="3266013"/>
              <a:chExt cx="7241096" cy="7181092"/>
            </a:xfrm>
          </p:grpSpPr>
          <p:cxnSp>
            <p:nvCxnSpPr>
              <p:cNvPr id="305" name="Straight Arrow Connector 304">
                <a:extLst>
                  <a:ext uri="{FF2B5EF4-FFF2-40B4-BE49-F238E27FC236}">
                    <a16:creationId xmlns:a16="http://schemas.microsoft.com/office/drawing/2014/main" id="{1016F0D6-159E-4D47-ACE8-9CEE1499DAB7}"/>
                  </a:ext>
                </a:extLst>
              </p:cNvPr>
              <p:cNvCxnSpPr>
                <a:cxnSpLocks/>
              </p:cNvCxnSpPr>
              <p:nvPr/>
            </p:nvCxnSpPr>
            <p:spPr>
              <a:xfrm rot="14403015">
                <a:off x="5524700" y="5826608"/>
                <a:ext cx="2765616" cy="647537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06" name="Round Same-side Corner of Rectangle 31">
                <a:extLst>
                  <a:ext uri="{FF2B5EF4-FFF2-40B4-BE49-F238E27FC236}">
                    <a16:creationId xmlns:a16="http://schemas.microsoft.com/office/drawing/2014/main" id="{A3F44A31-3FE8-47F6-8953-02F80566314D}"/>
                  </a:ext>
                </a:extLst>
              </p:cNvPr>
              <p:cNvSpPr/>
              <p:nvPr/>
            </p:nvSpPr>
            <p:spPr>
              <a:xfrm rot="19803015">
                <a:off x="2904100" y="3266013"/>
                <a:ext cx="1868559" cy="186855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4" name="Round Same-side Corner of Rectangle 25">
              <a:extLst>
                <a:ext uri="{FF2B5EF4-FFF2-40B4-BE49-F238E27FC236}">
                  <a16:creationId xmlns:a16="http://schemas.microsoft.com/office/drawing/2014/main" id="{20B57CF4-54AE-4D13-89BC-D90856AD6E15}"/>
                </a:ext>
              </a:extLst>
            </p:cNvPr>
            <p:cNvSpPr/>
            <p:nvPr/>
          </p:nvSpPr>
          <p:spPr>
            <a:xfrm rot="14871210">
              <a:off x="4264619" y="2475205"/>
              <a:ext cx="572307" cy="633049"/>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3" name="Group 412">
            <a:extLst>
              <a:ext uri="{FF2B5EF4-FFF2-40B4-BE49-F238E27FC236}">
                <a16:creationId xmlns:a16="http://schemas.microsoft.com/office/drawing/2014/main" id="{D1EE4CC3-5454-4B1F-BD99-A372AC0A7BFC}"/>
              </a:ext>
            </a:extLst>
          </p:cNvPr>
          <p:cNvGrpSpPr>
            <a:grpSpLocks noChangeAspect="1"/>
          </p:cNvGrpSpPr>
          <p:nvPr/>
        </p:nvGrpSpPr>
        <p:grpSpPr>
          <a:xfrm>
            <a:off x="135049" y="3535424"/>
            <a:ext cx="1593953" cy="1533789"/>
            <a:chOff x="667529" y="1190952"/>
            <a:chExt cx="2463164" cy="2476587"/>
          </a:xfrm>
        </p:grpSpPr>
        <p:sp>
          <p:nvSpPr>
            <p:cNvPr id="414" name="Rectangle 413">
              <a:extLst>
                <a:ext uri="{FF2B5EF4-FFF2-40B4-BE49-F238E27FC236}">
                  <a16:creationId xmlns:a16="http://schemas.microsoft.com/office/drawing/2014/main" id="{63BA6549-0BD6-4DFE-AA7C-9904E046A006}"/>
                </a:ext>
              </a:extLst>
            </p:cNvPr>
            <p:cNvSpPr/>
            <p:nvPr/>
          </p:nvSpPr>
          <p:spPr>
            <a:xfrm>
              <a:off x="1351589" y="1888435"/>
              <a:ext cx="1779104" cy="1779104"/>
            </a:xfrm>
            <a:prstGeom prst="rect">
              <a:avLst/>
            </a:prstGeom>
            <a:solidFill>
              <a:srgbClr val="FF0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5" name="Group 414">
              <a:extLst>
                <a:ext uri="{FF2B5EF4-FFF2-40B4-BE49-F238E27FC236}">
                  <a16:creationId xmlns:a16="http://schemas.microsoft.com/office/drawing/2014/main" id="{B817075E-E6DF-448A-A109-629339C16CE9}"/>
                </a:ext>
              </a:extLst>
            </p:cNvPr>
            <p:cNvGrpSpPr/>
            <p:nvPr/>
          </p:nvGrpSpPr>
          <p:grpSpPr>
            <a:xfrm>
              <a:off x="1373122" y="1190952"/>
              <a:ext cx="1700556" cy="624423"/>
              <a:chOff x="1212574" y="4253946"/>
              <a:chExt cx="5088835" cy="1868557"/>
            </a:xfrm>
          </p:grpSpPr>
          <p:cxnSp>
            <p:nvCxnSpPr>
              <p:cNvPr id="419" name="Straight Arrow Connector 418">
                <a:extLst>
                  <a:ext uri="{FF2B5EF4-FFF2-40B4-BE49-F238E27FC236}">
                    <a16:creationId xmlns:a16="http://schemas.microsoft.com/office/drawing/2014/main" id="{C806C784-84D0-4EE2-B726-ACE7178373E2}"/>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20" name="Round Same-side Corner of Rectangle 7">
                <a:extLst>
                  <a:ext uri="{FF2B5EF4-FFF2-40B4-BE49-F238E27FC236}">
                    <a16:creationId xmlns:a16="http://schemas.microsoft.com/office/drawing/2014/main" id="{8FA76F1F-7B94-48BB-89E4-2DC21E272428}"/>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415">
              <a:extLst>
                <a:ext uri="{FF2B5EF4-FFF2-40B4-BE49-F238E27FC236}">
                  <a16:creationId xmlns:a16="http://schemas.microsoft.com/office/drawing/2014/main" id="{DAD3BFC5-3BDD-47C6-A1D9-94CD985A069C}"/>
                </a:ext>
              </a:extLst>
            </p:cNvPr>
            <p:cNvGrpSpPr/>
            <p:nvPr/>
          </p:nvGrpSpPr>
          <p:grpSpPr>
            <a:xfrm rot="16200000">
              <a:off x="129463" y="2406139"/>
              <a:ext cx="1700556" cy="624423"/>
              <a:chOff x="1212574" y="4253946"/>
              <a:chExt cx="5088835" cy="1868557"/>
            </a:xfrm>
          </p:grpSpPr>
          <p:cxnSp>
            <p:nvCxnSpPr>
              <p:cNvPr id="417" name="Straight Arrow Connector 416">
                <a:extLst>
                  <a:ext uri="{FF2B5EF4-FFF2-40B4-BE49-F238E27FC236}">
                    <a16:creationId xmlns:a16="http://schemas.microsoft.com/office/drawing/2014/main" id="{8713BEA1-5E1C-46E6-A035-8BCE7DB748DB}"/>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18" name="Round Same-side Corner of Rectangle 13">
                <a:extLst>
                  <a:ext uri="{FF2B5EF4-FFF2-40B4-BE49-F238E27FC236}">
                    <a16:creationId xmlns:a16="http://schemas.microsoft.com/office/drawing/2014/main" id="{1A7B8876-E444-461B-8377-C79ABF19EA78}"/>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1" name="Group 420">
            <a:extLst>
              <a:ext uri="{FF2B5EF4-FFF2-40B4-BE49-F238E27FC236}">
                <a16:creationId xmlns:a16="http://schemas.microsoft.com/office/drawing/2014/main" id="{381DE476-02CE-45B4-BA8C-BBFE5C879A05}"/>
              </a:ext>
            </a:extLst>
          </p:cNvPr>
          <p:cNvGrpSpPr>
            <a:grpSpLocks noChangeAspect="1"/>
          </p:cNvGrpSpPr>
          <p:nvPr/>
        </p:nvGrpSpPr>
        <p:grpSpPr>
          <a:xfrm>
            <a:off x="149660" y="5275881"/>
            <a:ext cx="2693708" cy="1499376"/>
            <a:chOff x="3466264" y="1868558"/>
            <a:chExt cx="4575067" cy="2493840"/>
          </a:xfrm>
        </p:grpSpPr>
        <p:sp>
          <p:nvSpPr>
            <p:cNvPr id="422" name="Rectangle 421">
              <a:extLst>
                <a:ext uri="{FF2B5EF4-FFF2-40B4-BE49-F238E27FC236}">
                  <a16:creationId xmlns:a16="http://schemas.microsoft.com/office/drawing/2014/main" id="{38146A21-4898-4C37-8E16-25B9767894FA}"/>
                </a:ext>
              </a:extLst>
            </p:cNvPr>
            <p:cNvSpPr/>
            <p:nvPr/>
          </p:nvSpPr>
          <p:spPr>
            <a:xfrm>
              <a:off x="4150668" y="1868558"/>
              <a:ext cx="3890663" cy="1779103"/>
            </a:xfrm>
            <a:prstGeom prst="rect">
              <a:avLst/>
            </a:prstGeom>
            <a:solidFill>
              <a:srgbClr val="FFC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3" name="Group 422">
              <a:extLst>
                <a:ext uri="{FF2B5EF4-FFF2-40B4-BE49-F238E27FC236}">
                  <a16:creationId xmlns:a16="http://schemas.microsoft.com/office/drawing/2014/main" id="{CADDDF32-1019-4DD1-82E9-C0DB95DE76E8}"/>
                </a:ext>
              </a:extLst>
            </p:cNvPr>
            <p:cNvGrpSpPr/>
            <p:nvPr/>
          </p:nvGrpSpPr>
          <p:grpSpPr>
            <a:xfrm>
              <a:off x="4083128" y="3737975"/>
              <a:ext cx="3866336" cy="624423"/>
              <a:chOff x="-2384085" y="11954579"/>
              <a:chExt cx="11569831" cy="1868556"/>
            </a:xfrm>
          </p:grpSpPr>
          <p:cxnSp>
            <p:nvCxnSpPr>
              <p:cNvPr id="427" name="Straight Arrow Connector 426">
                <a:extLst>
                  <a:ext uri="{FF2B5EF4-FFF2-40B4-BE49-F238E27FC236}">
                    <a16:creationId xmlns:a16="http://schemas.microsoft.com/office/drawing/2014/main" id="{B7797296-725D-481E-9F0A-F048135D68C8}"/>
                  </a:ext>
                </a:extLst>
              </p:cNvPr>
              <p:cNvCxnSpPr>
                <a:cxnSpLocks/>
              </p:cNvCxnSpPr>
              <p:nvPr/>
            </p:nvCxnSpPr>
            <p:spPr>
              <a:xfrm>
                <a:off x="-2384085" y="12888857"/>
                <a:ext cx="11569831"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28" name="Round Same-side Corner of Rectangle 16">
                <a:extLst>
                  <a:ext uri="{FF2B5EF4-FFF2-40B4-BE49-F238E27FC236}">
                    <a16:creationId xmlns:a16="http://schemas.microsoft.com/office/drawing/2014/main" id="{9EDF3600-B4B4-4385-ADA8-28C29974C390}"/>
                  </a:ext>
                </a:extLst>
              </p:cNvPr>
              <p:cNvSpPr/>
              <p:nvPr/>
            </p:nvSpPr>
            <p:spPr>
              <a:xfrm flipV="1">
                <a:off x="2462197" y="11954579"/>
                <a:ext cx="1868557" cy="1868556"/>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4" name="Group 423">
              <a:extLst>
                <a:ext uri="{FF2B5EF4-FFF2-40B4-BE49-F238E27FC236}">
                  <a16:creationId xmlns:a16="http://schemas.microsoft.com/office/drawing/2014/main" id="{F13A8D79-13DE-45E8-B6C3-4CA463FF2B10}"/>
                </a:ext>
              </a:extLst>
            </p:cNvPr>
            <p:cNvGrpSpPr/>
            <p:nvPr/>
          </p:nvGrpSpPr>
          <p:grpSpPr>
            <a:xfrm rot="16200000">
              <a:off x="2928198" y="2439443"/>
              <a:ext cx="1700556" cy="624423"/>
              <a:chOff x="1212574" y="4253946"/>
              <a:chExt cx="5088835" cy="1868557"/>
            </a:xfrm>
          </p:grpSpPr>
          <p:cxnSp>
            <p:nvCxnSpPr>
              <p:cNvPr id="425" name="Straight Arrow Connector 424">
                <a:extLst>
                  <a:ext uri="{FF2B5EF4-FFF2-40B4-BE49-F238E27FC236}">
                    <a16:creationId xmlns:a16="http://schemas.microsoft.com/office/drawing/2014/main" id="{A3AFA40E-1D93-446A-A984-3234087991E3}"/>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26" name="Round Same-side Corner of Rectangle 19">
                <a:extLst>
                  <a:ext uri="{FF2B5EF4-FFF2-40B4-BE49-F238E27FC236}">
                    <a16:creationId xmlns:a16="http://schemas.microsoft.com/office/drawing/2014/main" id="{54150A61-7C9B-4939-A11D-185884BA69AE}"/>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9" name="Group 428">
            <a:extLst>
              <a:ext uri="{FF2B5EF4-FFF2-40B4-BE49-F238E27FC236}">
                <a16:creationId xmlns:a16="http://schemas.microsoft.com/office/drawing/2014/main" id="{DACED9E2-7346-4B44-8712-7F664C59C44E}"/>
              </a:ext>
            </a:extLst>
          </p:cNvPr>
          <p:cNvGrpSpPr>
            <a:grpSpLocks noChangeAspect="1"/>
          </p:cNvGrpSpPr>
          <p:nvPr/>
        </p:nvGrpSpPr>
        <p:grpSpPr>
          <a:xfrm>
            <a:off x="2427210" y="3486889"/>
            <a:ext cx="1588093" cy="2319938"/>
            <a:chOff x="4234248" y="994584"/>
            <a:chExt cx="2117460" cy="3093254"/>
          </a:xfrm>
        </p:grpSpPr>
        <p:sp>
          <p:nvSpPr>
            <p:cNvPr id="430" name="Triangle 5">
              <a:extLst>
                <a:ext uri="{FF2B5EF4-FFF2-40B4-BE49-F238E27FC236}">
                  <a16:creationId xmlns:a16="http://schemas.microsoft.com/office/drawing/2014/main" id="{946714DA-D6B0-4A8E-BD84-6B7669470325}"/>
                </a:ext>
              </a:extLst>
            </p:cNvPr>
            <p:cNvSpPr/>
            <p:nvPr/>
          </p:nvSpPr>
          <p:spPr>
            <a:xfrm rot="10800000">
              <a:off x="4445388" y="1581491"/>
              <a:ext cx="1799111" cy="1974048"/>
            </a:xfrm>
            <a:prstGeom prst="triangle">
              <a:avLst/>
            </a:prstGeom>
            <a:solidFill>
              <a:srgbClr val="0070C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1" name="Group 430">
              <a:extLst>
                <a:ext uri="{FF2B5EF4-FFF2-40B4-BE49-F238E27FC236}">
                  <a16:creationId xmlns:a16="http://schemas.microsoft.com/office/drawing/2014/main" id="{D2DA3621-DF47-45C9-8FB9-7868BA5BE0AD}"/>
                </a:ext>
              </a:extLst>
            </p:cNvPr>
            <p:cNvGrpSpPr/>
            <p:nvPr/>
          </p:nvGrpSpPr>
          <p:grpSpPr>
            <a:xfrm>
              <a:off x="4493924" y="994584"/>
              <a:ext cx="1750576" cy="515621"/>
              <a:chOff x="1070700" y="1461722"/>
              <a:chExt cx="6009099" cy="562575"/>
            </a:xfrm>
          </p:grpSpPr>
          <p:cxnSp>
            <p:nvCxnSpPr>
              <p:cNvPr id="437" name="Straight Arrow Connector 436">
                <a:extLst>
                  <a:ext uri="{FF2B5EF4-FFF2-40B4-BE49-F238E27FC236}">
                    <a16:creationId xmlns:a16="http://schemas.microsoft.com/office/drawing/2014/main" id="{0AF653A7-88B5-4E7B-BBDD-880417541146}"/>
                  </a:ext>
                </a:extLst>
              </p:cNvPr>
              <p:cNvCxnSpPr>
                <a:cxnSpLocks/>
              </p:cNvCxnSpPr>
              <p:nvPr/>
            </p:nvCxnSpPr>
            <p:spPr>
              <a:xfrm flipV="1">
                <a:off x="1070700" y="1893563"/>
                <a:ext cx="6009099" cy="186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38" name="Round Same-side Corner of Rectangle 22">
                <a:extLst>
                  <a:ext uri="{FF2B5EF4-FFF2-40B4-BE49-F238E27FC236}">
                    <a16:creationId xmlns:a16="http://schemas.microsoft.com/office/drawing/2014/main" id="{E65C3BD0-9C68-48E7-8599-9BE9BFB11BC6}"/>
                  </a:ext>
                </a:extLst>
              </p:cNvPr>
              <p:cNvSpPr/>
              <p:nvPr/>
            </p:nvSpPr>
            <p:spPr>
              <a:xfrm>
                <a:off x="2743024" y="1461722"/>
                <a:ext cx="2463435" cy="56257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2" name="Straight Arrow Connector 431">
              <a:extLst>
                <a:ext uri="{FF2B5EF4-FFF2-40B4-BE49-F238E27FC236}">
                  <a16:creationId xmlns:a16="http://schemas.microsoft.com/office/drawing/2014/main" id="{475714D3-A727-4E3D-A017-E2ED0FAE71B5}"/>
                </a:ext>
              </a:extLst>
            </p:cNvPr>
            <p:cNvCxnSpPr>
              <a:cxnSpLocks/>
            </p:cNvCxnSpPr>
            <p:nvPr/>
          </p:nvCxnSpPr>
          <p:spPr>
            <a:xfrm flipH="1" flipV="1">
              <a:off x="6328632" y="1638927"/>
              <a:ext cx="23076" cy="1960229"/>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433" name="Group 432">
              <a:extLst>
                <a:ext uri="{FF2B5EF4-FFF2-40B4-BE49-F238E27FC236}">
                  <a16:creationId xmlns:a16="http://schemas.microsoft.com/office/drawing/2014/main" id="{C2F4DC0A-AB50-463A-8163-8E3A832BD7AD}"/>
                </a:ext>
              </a:extLst>
            </p:cNvPr>
            <p:cNvGrpSpPr/>
            <p:nvPr/>
          </p:nvGrpSpPr>
          <p:grpSpPr>
            <a:xfrm rot="7196985">
              <a:off x="4183828" y="1932925"/>
              <a:ext cx="2217823" cy="2092003"/>
              <a:chOff x="2904100" y="3266013"/>
              <a:chExt cx="7241096" cy="7181092"/>
            </a:xfrm>
          </p:grpSpPr>
          <p:cxnSp>
            <p:nvCxnSpPr>
              <p:cNvPr id="435" name="Straight Arrow Connector 434">
                <a:extLst>
                  <a:ext uri="{FF2B5EF4-FFF2-40B4-BE49-F238E27FC236}">
                    <a16:creationId xmlns:a16="http://schemas.microsoft.com/office/drawing/2014/main" id="{1D0AE9F5-01C2-49AC-B384-272FED7F9F48}"/>
                  </a:ext>
                </a:extLst>
              </p:cNvPr>
              <p:cNvCxnSpPr>
                <a:cxnSpLocks/>
              </p:cNvCxnSpPr>
              <p:nvPr/>
            </p:nvCxnSpPr>
            <p:spPr>
              <a:xfrm rot="14403015">
                <a:off x="5524700" y="5826608"/>
                <a:ext cx="2765616" cy="647537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36" name="Round Same-side Corner of Rectangle 31">
                <a:extLst>
                  <a:ext uri="{FF2B5EF4-FFF2-40B4-BE49-F238E27FC236}">
                    <a16:creationId xmlns:a16="http://schemas.microsoft.com/office/drawing/2014/main" id="{113159F3-6658-4B62-8EF2-D7F4A624EEEE}"/>
                  </a:ext>
                </a:extLst>
              </p:cNvPr>
              <p:cNvSpPr/>
              <p:nvPr/>
            </p:nvSpPr>
            <p:spPr>
              <a:xfrm rot="19803015">
                <a:off x="2904100" y="3266013"/>
                <a:ext cx="1868559" cy="186855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4" name="Round Same-side Corner of Rectangle 25">
              <a:extLst>
                <a:ext uri="{FF2B5EF4-FFF2-40B4-BE49-F238E27FC236}">
                  <a16:creationId xmlns:a16="http://schemas.microsoft.com/office/drawing/2014/main" id="{CEDE7232-B95F-4E89-86EE-30805B0BB2C0}"/>
                </a:ext>
              </a:extLst>
            </p:cNvPr>
            <p:cNvSpPr/>
            <p:nvPr/>
          </p:nvSpPr>
          <p:spPr>
            <a:xfrm rot="14871210">
              <a:off x="4264619" y="2475205"/>
              <a:ext cx="572307" cy="633049"/>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CB695CA3-A125-481E-8A9A-B5902E8DE7D3}"/>
              </a:ext>
            </a:extLst>
          </p:cNvPr>
          <p:cNvGrpSpPr>
            <a:grpSpLocks noChangeAspect="1"/>
          </p:cNvGrpSpPr>
          <p:nvPr/>
        </p:nvGrpSpPr>
        <p:grpSpPr>
          <a:xfrm>
            <a:off x="5947927" y="98365"/>
            <a:ext cx="1593953" cy="1533789"/>
            <a:chOff x="667529" y="1190952"/>
            <a:chExt cx="2463164" cy="2476587"/>
          </a:xfrm>
        </p:grpSpPr>
        <p:sp>
          <p:nvSpPr>
            <p:cNvPr id="107" name="Rectangle 106">
              <a:extLst>
                <a:ext uri="{FF2B5EF4-FFF2-40B4-BE49-F238E27FC236}">
                  <a16:creationId xmlns:a16="http://schemas.microsoft.com/office/drawing/2014/main" id="{6A316B03-F069-4E85-AA0D-FB90131373AD}"/>
                </a:ext>
              </a:extLst>
            </p:cNvPr>
            <p:cNvSpPr/>
            <p:nvPr/>
          </p:nvSpPr>
          <p:spPr>
            <a:xfrm>
              <a:off x="1351589" y="1888435"/>
              <a:ext cx="1779104" cy="1779104"/>
            </a:xfrm>
            <a:prstGeom prst="rect">
              <a:avLst/>
            </a:prstGeom>
            <a:solidFill>
              <a:srgbClr val="FF0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0A08DBF0-1B8C-448A-97FD-DDC3DCAF9B57}"/>
                </a:ext>
              </a:extLst>
            </p:cNvPr>
            <p:cNvGrpSpPr/>
            <p:nvPr/>
          </p:nvGrpSpPr>
          <p:grpSpPr>
            <a:xfrm>
              <a:off x="1373122" y="1190952"/>
              <a:ext cx="1700556" cy="624423"/>
              <a:chOff x="1212574" y="4253946"/>
              <a:chExt cx="5088835" cy="1868557"/>
            </a:xfrm>
          </p:grpSpPr>
          <p:cxnSp>
            <p:nvCxnSpPr>
              <p:cNvPr id="112" name="Straight Arrow Connector 111">
                <a:extLst>
                  <a:ext uri="{FF2B5EF4-FFF2-40B4-BE49-F238E27FC236}">
                    <a16:creationId xmlns:a16="http://schemas.microsoft.com/office/drawing/2014/main" id="{E168130C-B294-4F4B-9F0D-9291C2E375E4}"/>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3" name="Round Same-side Corner of Rectangle 7">
                <a:extLst>
                  <a:ext uri="{FF2B5EF4-FFF2-40B4-BE49-F238E27FC236}">
                    <a16:creationId xmlns:a16="http://schemas.microsoft.com/office/drawing/2014/main" id="{B975A77D-888B-438B-8F15-E0C567E9D675}"/>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273CDF45-0D80-4FFD-97ED-C4ED9B9E8150}"/>
                </a:ext>
              </a:extLst>
            </p:cNvPr>
            <p:cNvGrpSpPr/>
            <p:nvPr/>
          </p:nvGrpSpPr>
          <p:grpSpPr>
            <a:xfrm rot="16200000">
              <a:off x="129463" y="2406139"/>
              <a:ext cx="1700556" cy="624423"/>
              <a:chOff x="1212574" y="4253946"/>
              <a:chExt cx="5088835" cy="1868557"/>
            </a:xfrm>
          </p:grpSpPr>
          <p:cxnSp>
            <p:nvCxnSpPr>
              <p:cNvPr id="110" name="Straight Arrow Connector 109">
                <a:extLst>
                  <a:ext uri="{FF2B5EF4-FFF2-40B4-BE49-F238E27FC236}">
                    <a16:creationId xmlns:a16="http://schemas.microsoft.com/office/drawing/2014/main" id="{AA947159-4B63-4587-A9B1-8D9CADFA1CB6}"/>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1" name="Round Same-side Corner of Rectangle 13">
                <a:extLst>
                  <a:ext uri="{FF2B5EF4-FFF2-40B4-BE49-F238E27FC236}">
                    <a16:creationId xmlns:a16="http://schemas.microsoft.com/office/drawing/2014/main" id="{C8083238-7158-4015-9B04-C8A52FE67ABA}"/>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a:extLst>
              <a:ext uri="{FF2B5EF4-FFF2-40B4-BE49-F238E27FC236}">
                <a16:creationId xmlns:a16="http://schemas.microsoft.com/office/drawing/2014/main" id="{F284A61E-ACF0-4FD4-8F9E-0A54FD607CF9}"/>
              </a:ext>
            </a:extLst>
          </p:cNvPr>
          <p:cNvGrpSpPr>
            <a:grpSpLocks noChangeAspect="1"/>
          </p:cNvGrpSpPr>
          <p:nvPr/>
        </p:nvGrpSpPr>
        <p:grpSpPr>
          <a:xfrm>
            <a:off x="5962538" y="1838822"/>
            <a:ext cx="2693708" cy="1499376"/>
            <a:chOff x="3466264" y="1868558"/>
            <a:chExt cx="4575067" cy="2493840"/>
          </a:xfrm>
        </p:grpSpPr>
        <p:sp>
          <p:nvSpPr>
            <p:cNvPr id="115" name="Rectangle 114">
              <a:extLst>
                <a:ext uri="{FF2B5EF4-FFF2-40B4-BE49-F238E27FC236}">
                  <a16:creationId xmlns:a16="http://schemas.microsoft.com/office/drawing/2014/main" id="{7813DC1E-857B-499F-8F24-B873899482A4}"/>
                </a:ext>
              </a:extLst>
            </p:cNvPr>
            <p:cNvSpPr/>
            <p:nvPr/>
          </p:nvSpPr>
          <p:spPr>
            <a:xfrm>
              <a:off x="4150668" y="1868558"/>
              <a:ext cx="3890663" cy="1779103"/>
            </a:xfrm>
            <a:prstGeom prst="rect">
              <a:avLst/>
            </a:prstGeom>
            <a:solidFill>
              <a:srgbClr val="FFC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71FF746D-274F-4C66-853B-84278840A5FB}"/>
                </a:ext>
              </a:extLst>
            </p:cNvPr>
            <p:cNvGrpSpPr/>
            <p:nvPr/>
          </p:nvGrpSpPr>
          <p:grpSpPr>
            <a:xfrm>
              <a:off x="4083128" y="3737975"/>
              <a:ext cx="3866336" cy="624423"/>
              <a:chOff x="-2384085" y="11954579"/>
              <a:chExt cx="11569831" cy="1868556"/>
            </a:xfrm>
          </p:grpSpPr>
          <p:cxnSp>
            <p:nvCxnSpPr>
              <p:cNvPr id="120" name="Straight Arrow Connector 119">
                <a:extLst>
                  <a:ext uri="{FF2B5EF4-FFF2-40B4-BE49-F238E27FC236}">
                    <a16:creationId xmlns:a16="http://schemas.microsoft.com/office/drawing/2014/main" id="{A65A2CC3-9014-4A95-ABA8-20486BAB0D50}"/>
                  </a:ext>
                </a:extLst>
              </p:cNvPr>
              <p:cNvCxnSpPr>
                <a:cxnSpLocks/>
              </p:cNvCxnSpPr>
              <p:nvPr/>
            </p:nvCxnSpPr>
            <p:spPr>
              <a:xfrm>
                <a:off x="-2384085" y="12888857"/>
                <a:ext cx="11569831"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1" name="Round Same-side Corner of Rectangle 16">
                <a:extLst>
                  <a:ext uri="{FF2B5EF4-FFF2-40B4-BE49-F238E27FC236}">
                    <a16:creationId xmlns:a16="http://schemas.microsoft.com/office/drawing/2014/main" id="{26B3E4D9-D78F-4A2D-A33A-35826E8A949E}"/>
                  </a:ext>
                </a:extLst>
              </p:cNvPr>
              <p:cNvSpPr/>
              <p:nvPr/>
            </p:nvSpPr>
            <p:spPr>
              <a:xfrm flipV="1">
                <a:off x="2462197" y="11954579"/>
                <a:ext cx="1868557" cy="1868556"/>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a:extLst>
                <a:ext uri="{FF2B5EF4-FFF2-40B4-BE49-F238E27FC236}">
                  <a16:creationId xmlns:a16="http://schemas.microsoft.com/office/drawing/2014/main" id="{A4477685-AC53-47FD-9F97-74A89366FD65}"/>
                </a:ext>
              </a:extLst>
            </p:cNvPr>
            <p:cNvGrpSpPr/>
            <p:nvPr/>
          </p:nvGrpSpPr>
          <p:grpSpPr>
            <a:xfrm rot="16200000">
              <a:off x="2928198" y="2439443"/>
              <a:ext cx="1700556" cy="624423"/>
              <a:chOff x="1212574" y="4253946"/>
              <a:chExt cx="5088835" cy="1868557"/>
            </a:xfrm>
          </p:grpSpPr>
          <p:cxnSp>
            <p:nvCxnSpPr>
              <p:cNvPr id="118" name="Straight Arrow Connector 117">
                <a:extLst>
                  <a:ext uri="{FF2B5EF4-FFF2-40B4-BE49-F238E27FC236}">
                    <a16:creationId xmlns:a16="http://schemas.microsoft.com/office/drawing/2014/main" id="{5A548F85-59EF-47B7-96CE-960372B562BB}"/>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9" name="Round Same-side Corner of Rectangle 19">
                <a:extLst>
                  <a:ext uri="{FF2B5EF4-FFF2-40B4-BE49-F238E27FC236}">
                    <a16:creationId xmlns:a16="http://schemas.microsoft.com/office/drawing/2014/main" id="{F607A7DE-5F18-40D5-A80D-EB6A29F8041F}"/>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2" name="Group 121">
            <a:extLst>
              <a:ext uri="{FF2B5EF4-FFF2-40B4-BE49-F238E27FC236}">
                <a16:creationId xmlns:a16="http://schemas.microsoft.com/office/drawing/2014/main" id="{EF6C292B-D9E4-496F-9D30-330FA1835A15}"/>
              </a:ext>
            </a:extLst>
          </p:cNvPr>
          <p:cNvGrpSpPr>
            <a:grpSpLocks noChangeAspect="1"/>
          </p:cNvGrpSpPr>
          <p:nvPr/>
        </p:nvGrpSpPr>
        <p:grpSpPr>
          <a:xfrm>
            <a:off x="8240088" y="49830"/>
            <a:ext cx="1588093" cy="2319938"/>
            <a:chOff x="4234248" y="994584"/>
            <a:chExt cx="2117460" cy="3093254"/>
          </a:xfrm>
        </p:grpSpPr>
        <p:sp>
          <p:nvSpPr>
            <p:cNvPr id="123" name="Triangle 5">
              <a:extLst>
                <a:ext uri="{FF2B5EF4-FFF2-40B4-BE49-F238E27FC236}">
                  <a16:creationId xmlns:a16="http://schemas.microsoft.com/office/drawing/2014/main" id="{ADBE29DA-C0D2-4804-AB42-8F676DA96CA0}"/>
                </a:ext>
              </a:extLst>
            </p:cNvPr>
            <p:cNvSpPr/>
            <p:nvPr/>
          </p:nvSpPr>
          <p:spPr>
            <a:xfrm rot="10800000">
              <a:off x="4445388" y="1581491"/>
              <a:ext cx="1799111" cy="1974048"/>
            </a:xfrm>
            <a:prstGeom prst="triangle">
              <a:avLst/>
            </a:prstGeom>
            <a:solidFill>
              <a:srgbClr val="0070C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3A1963A0-B25A-4E7B-9FA2-BD6E64684839}"/>
                </a:ext>
              </a:extLst>
            </p:cNvPr>
            <p:cNvGrpSpPr/>
            <p:nvPr/>
          </p:nvGrpSpPr>
          <p:grpSpPr>
            <a:xfrm>
              <a:off x="4493924" y="994584"/>
              <a:ext cx="1750576" cy="515621"/>
              <a:chOff x="1070700" y="1461722"/>
              <a:chExt cx="6009099" cy="562575"/>
            </a:xfrm>
          </p:grpSpPr>
          <p:cxnSp>
            <p:nvCxnSpPr>
              <p:cNvPr id="130" name="Straight Arrow Connector 129">
                <a:extLst>
                  <a:ext uri="{FF2B5EF4-FFF2-40B4-BE49-F238E27FC236}">
                    <a16:creationId xmlns:a16="http://schemas.microsoft.com/office/drawing/2014/main" id="{86F232AF-AD35-4FB9-A98B-540F95DDDB80}"/>
                  </a:ext>
                </a:extLst>
              </p:cNvPr>
              <p:cNvCxnSpPr>
                <a:cxnSpLocks/>
              </p:cNvCxnSpPr>
              <p:nvPr/>
            </p:nvCxnSpPr>
            <p:spPr>
              <a:xfrm flipV="1">
                <a:off x="1070700" y="1893563"/>
                <a:ext cx="6009099" cy="186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1" name="Round Same-side Corner of Rectangle 22">
                <a:extLst>
                  <a:ext uri="{FF2B5EF4-FFF2-40B4-BE49-F238E27FC236}">
                    <a16:creationId xmlns:a16="http://schemas.microsoft.com/office/drawing/2014/main" id="{85B5C3A8-74B8-4F7F-9402-C4A9CD87ABAD}"/>
                  </a:ext>
                </a:extLst>
              </p:cNvPr>
              <p:cNvSpPr/>
              <p:nvPr/>
            </p:nvSpPr>
            <p:spPr>
              <a:xfrm>
                <a:off x="2743024" y="1461722"/>
                <a:ext cx="2463435" cy="56257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5" name="Straight Arrow Connector 124">
              <a:extLst>
                <a:ext uri="{FF2B5EF4-FFF2-40B4-BE49-F238E27FC236}">
                  <a16:creationId xmlns:a16="http://schemas.microsoft.com/office/drawing/2014/main" id="{F5D260F4-47F6-4869-BA8B-9867DEB1591A}"/>
                </a:ext>
              </a:extLst>
            </p:cNvPr>
            <p:cNvCxnSpPr>
              <a:cxnSpLocks/>
            </p:cNvCxnSpPr>
            <p:nvPr/>
          </p:nvCxnSpPr>
          <p:spPr>
            <a:xfrm flipH="1" flipV="1">
              <a:off x="6328632" y="1638927"/>
              <a:ext cx="23076" cy="1960229"/>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7B9618F1-3BA0-4C07-B716-147CC1B328C0}"/>
                </a:ext>
              </a:extLst>
            </p:cNvPr>
            <p:cNvGrpSpPr/>
            <p:nvPr/>
          </p:nvGrpSpPr>
          <p:grpSpPr>
            <a:xfrm rot="7196985">
              <a:off x="4183828" y="1932925"/>
              <a:ext cx="2217823" cy="2092003"/>
              <a:chOff x="2904100" y="3266013"/>
              <a:chExt cx="7241096" cy="7181092"/>
            </a:xfrm>
          </p:grpSpPr>
          <p:cxnSp>
            <p:nvCxnSpPr>
              <p:cNvPr id="128" name="Straight Arrow Connector 127">
                <a:extLst>
                  <a:ext uri="{FF2B5EF4-FFF2-40B4-BE49-F238E27FC236}">
                    <a16:creationId xmlns:a16="http://schemas.microsoft.com/office/drawing/2014/main" id="{C006412D-5FBB-4649-B6D4-0985C7C329AF}"/>
                  </a:ext>
                </a:extLst>
              </p:cNvPr>
              <p:cNvCxnSpPr>
                <a:cxnSpLocks/>
              </p:cNvCxnSpPr>
              <p:nvPr/>
            </p:nvCxnSpPr>
            <p:spPr>
              <a:xfrm rot="14403015">
                <a:off x="5524700" y="5826608"/>
                <a:ext cx="2765616" cy="647537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29" name="Round Same-side Corner of Rectangle 31">
                <a:extLst>
                  <a:ext uri="{FF2B5EF4-FFF2-40B4-BE49-F238E27FC236}">
                    <a16:creationId xmlns:a16="http://schemas.microsoft.com/office/drawing/2014/main" id="{B9EC15B9-549C-419F-A0FA-09EFD8DA4D04}"/>
                  </a:ext>
                </a:extLst>
              </p:cNvPr>
              <p:cNvSpPr/>
              <p:nvPr/>
            </p:nvSpPr>
            <p:spPr>
              <a:xfrm rot="19803015">
                <a:off x="2904100" y="3266013"/>
                <a:ext cx="1868559" cy="186855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Round Same-side Corner of Rectangle 25">
              <a:extLst>
                <a:ext uri="{FF2B5EF4-FFF2-40B4-BE49-F238E27FC236}">
                  <a16:creationId xmlns:a16="http://schemas.microsoft.com/office/drawing/2014/main" id="{25654042-3ED6-453B-9F0E-EE223EDB5B13}"/>
                </a:ext>
              </a:extLst>
            </p:cNvPr>
            <p:cNvSpPr/>
            <p:nvPr/>
          </p:nvSpPr>
          <p:spPr>
            <a:xfrm rot="14871210">
              <a:off x="4264619" y="2475205"/>
              <a:ext cx="572307" cy="633049"/>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2" name="Group 131">
            <a:extLst>
              <a:ext uri="{FF2B5EF4-FFF2-40B4-BE49-F238E27FC236}">
                <a16:creationId xmlns:a16="http://schemas.microsoft.com/office/drawing/2014/main" id="{AB8ADCD6-C3F8-44DA-B380-83977D0EEA61}"/>
              </a:ext>
            </a:extLst>
          </p:cNvPr>
          <p:cNvGrpSpPr>
            <a:grpSpLocks noChangeAspect="1"/>
          </p:cNvGrpSpPr>
          <p:nvPr/>
        </p:nvGrpSpPr>
        <p:grpSpPr>
          <a:xfrm>
            <a:off x="5911032" y="3532307"/>
            <a:ext cx="1593953" cy="1533789"/>
            <a:chOff x="667529" y="1190952"/>
            <a:chExt cx="2463164" cy="2476587"/>
          </a:xfrm>
        </p:grpSpPr>
        <p:sp>
          <p:nvSpPr>
            <p:cNvPr id="133" name="Rectangle 132">
              <a:extLst>
                <a:ext uri="{FF2B5EF4-FFF2-40B4-BE49-F238E27FC236}">
                  <a16:creationId xmlns:a16="http://schemas.microsoft.com/office/drawing/2014/main" id="{1DD1988A-C9C6-49F7-B539-E877C4224AB6}"/>
                </a:ext>
              </a:extLst>
            </p:cNvPr>
            <p:cNvSpPr/>
            <p:nvPr/>
          </p:nvSpPr>
          <p:spPr>
            <a:xfrm>
              <a:off x="1351589" y="1888435"/>
              <a:ext cx="1779104" cy="1779104"/>
            </a:xfrm>
            <a:prstGeom prst="rect">
              <a:avLst/>
            </a:prstGeom>
            <a:solidFill>
              <a:srgbClr val="FF0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016FBF64-5A3F-48E7-9617-17C9C9F2407A}"/>
                </a:ext>
              </a:extLst>
            </p:cNvPr>
            <p:cNvGrpSpPr/>
            <p:nvPr/>
          </p:nvGrpSpPr>
          <p:grpSpPr>
            <a:xfrm>
              <a:off x="1373122" y="1190952"/>
              <a:ext cx="1700556" cy="624423"/>
              <a:chOff x="1212574" y="4253946"/>
              <a:chExt cx="5088835" cy="1868557"/>
            </a:xfrm>
          </p:grpSpPr>
          <p:cxnSp>
            <p:nvCxnSpPr>
              <p:cNvPr id="138" name="Straight Arrow Connector 137">
                <a:extLst>
                  <a:ext uri="{FF2B5EF4-FFF2-40B4-BE49-F238E27FC236}">
                    <a16:creationId xmlns:a16="http://schemas.microsoft.com/office/drawing/2014/main" id="{A65EF959-CEC4-42C4-9953-21B22C0F439A}"/>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9" name="Round Same-side Corner of Rectangle 7">
                <a:extLst>
                  <a:ext uri="{FF2B5EF4-FFF2-40B4-BE49-F238E27FC236}">
                    <a16:creationId xmlns:a16="http://schemas.microsoft.com/office/drawing/2014/main" id="{655C81F1-BD2C-46E4-AFFE-A3046E945A9A}"/>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6CFCAF43-DB39-41C5-AFD0-494599AD11F8}"/>
                </a:ext>
              </a:extLst>
            </p:cNvPr>
            <p:cNvGrpSpPr/>
            <p:nvPr/>
          </p:nvGrpSpPr>
          <p:grpSpPr>
            <a:xfrm rot="16200000">
              <a:off x="129463" y="2406139"/>
              <a:ext cx="1700556" cy="624423"/>
              <a:chOff x="1212574" y="4253946"/>
              <a:chExt cx="5088835" cy="1868557"/>
            </a:xfrm>
          </p:grpSpPr>
          <p:cxnSp>
            <p:nvCxnSpPr>
              <p:cNvPr id="136" name="Straight Arrow Connector 135">
                <a:extLst>
                  <a:ext uri="{FF2B5EF4-FFF2-40B4-BE49-F238E27FC236}">
                    <a16:creationId xmlns:a16="http://schemas.microsoft.com/office/drawing/2014/main" id="{3AEBA881-AC31-469A-9874-E552974DAEDE}"/>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7" name="Round Same-side Corner of Rectangle 13">
                <a:extLst>
                  <a:ext uri="{FF2B5EF4-FFF2-40B4-BE49-F238E27FC236}">
                    <a16:creationId xmlns:a16="http://schemas.microsoft.com/office/drawing/2014/main" id="{96CA0CC0-57C8-417D-A3BB-BD9DCB7F7E64}"/>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0" name="Group 139">
            <a:extLst>
              <a:ext uri="{FF2B5EF4-FFF2-40B4-BE49-F238E27FC236}">
                <a16:creationId xmlns:a16="http://schemas.microsoft.com/office/drawing/2014/main" id="{5A2A0D4A-2D01-42FC-9D2A-27A9303BFE84}"/>
              </a:ext>
            </a:extLst>
          </p:cNvPr>
          <p:cNvGrpSpPr>
            <a:grpSpLocks noChangeAspect="1"/>
          </p:cNvGrpSpPr>
          <p:nvPr/>
        </p:nvGrpSpPr>
        <p:grpSpPr>
          <a:xfrm>
            <a:off x="5925643" y="5272764"/>
            <a:ext cx="2693708" cy="1499376"/>
            <a:chOff x="3466264" y="1868558"/>
            <a:chExt cx="4575067" cy="2493840"/>
          </a:xfrm>
        </p:grpSpPr>
        <p:sp>
          <p:nvSpPr>
            <p:cNvPr id="141" name="Rectangle 140">
              <a:extLst>
                <a:ext uri="{FF2B5EF4-FFF2-40B4-BE49-F238E27FC236}">
                  <a16:creationId xmlns:a16="http://schemas.microsoft.com/office/drawing/2014/main" id="{40D0957A-23E0-4116-A8F2-3356B02DD27F}"/>
                </a:ext>
              </a:extLst>
            </p:cNvPr>
            <p:cNvSpPr/>
            <p:nvPr/>
          </p:nvSpPr>
          <p:spPr>
            <a:xfrm>
              <a:off x="4150668" y="1868558"/>
              <a:ext cx="3890663" cy="1779103"/>
            </a:xfrm>
            <a:prstGeom prst="rect">
              <a:avLst/>
            </a:prstGeom>
            <a:solidFill>
              <a:srgbClr val="FFC00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184A2FA4-B687-48EF-BDC9-CB3C9A0CCBDF}"/>
                </a:ext>
              </a:extLst>
            </p:cNvPr>
            <p:cNvGrpSpPr/>
            <p:nvPr/>
          </p:nvGrpSpPr>
          <p:grpSpPr>
            <a:xfrm>
              <a:off x="4083128" y="3737975"/>
              <a:ext cx="3866336" cy="624423"/>
              <a:chOff x="-2384085" y="11954579"/>
              <a:chExt cx="11569831" cy="1868556"/>
            </a:xfrm>
          </p:grpSpPr>
          <p:cxnSp>
            <p:nvCxnSpPr>
              <p:cNvPr id="146" name="Straight Arrow Connector 145">
                <a:extLst>
                  <a:ext uri="{FF2B5EF4-FFF2-40B4-BE49-F238E27FC236}">
                    <a16:creationId xmlns:a16="http://schemas.microsoft.com/office/drawing/2014/main" id="{B6C3A58A-DD00-4C0B-A20C-98DD1260DD65}"/>
                  </a:ext>
                </a:extLst>
              </p:cNvPr>
              <p:cNvCxnSpPr>
                <a:cxnSpLocks/>
              </p:cNvCxnSpPr>
              <p:nvPr/>
            </p:nvCxnSpPr>
            <p:spPr>
              <a:xfrm>
                <a:off x="-2384085" y="12888857"/>
                <a:ext cx="11569831"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7" name="Round Same-side Corner of Rectangle 16">
                <a:extLst>
                  <a:ext uri="{FF2B5EF4-FFF2-40B4-BE49-F238E27FC236}">
                    <a16:creationId xmlns:a16="http://schemas.microsoft.com/office/drawing/2014/main" id="{DEC1461D-2188-4095-9A86-EB61998CAE91}"/>
                  </a:ext>
                </a:extLst>
              </p:cNvPr>
              <p:cNvSpPr/>
              <p:nvPr/>
            </p:nvSpPr>
            <p:spPr>
              <a:xfrm flipV="1">
                <a:off x="2462197" y="11954579"/>
                <a:ext cx="1868557" cy="1868556"/>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2A4E0E55-EFA0-4C7D-982A-1323C0F3F88B}"/>
                </a:ext>
              </a:extLst>
            </p:cNvPr>
            <p:cNvGrpSpPr/>
            <p:nvPr/>
          </p:nvGrpSpPr>
          <p:grpSpPr>
            <a:xfrm rot="16200000">
              <a:off x="2928198" y="2439443"/>
              <a:ext cx="1700556" cy="624423"/>
              <a:chOff x="1212574" y="4253946"/>
              <a:chExt cx="5088835" cy="1868557"/>
            </a:xfrm>
          </p:grpSpPr>
          <p:cxnSp>
            <p:nvCxnSpPr>
              <p:cNvPr id="144" name="Straight Arrow Connector 143">
                <a:extLst>
                  <a:ext uri="{FF2B5EF4-FFF2-40B4-BE49-F238E27FC236}">
                    <a16:creationId xmlns:a16="http://schemas.microsoft.com/office/drawing/2014/main" id="{8334F1D6-0A68-40B7-8032-2B24E6164B48}"/>
                  </a:ext>
                </a:extLst>
              </p:cNvPr>
              <p:cNvCxnSpPr/>
              <p:nvPr/>
            </p:nvCxnSpPr>
            <p:spPr>
              <a:xfrm>
                <a:off x="1212574" y="5188226"/>
                <a:ext cx="5088835" cy="0"/>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45" name="Round Same-side Corner of Rectangle 19">
                <a:extLst>
                  <a:ext uri="{FF2B5EF4-FFF2-40B4-BE49-F238E27FC236}">
                    <a16:creationId xmlns:a16="http://schemas.microsoft.com/office/drawing/2014/main" id="{DFCD1C78-1182-401E-9C7A-D3259B5D2737}"/>
                  </a:ext>
                </a:extLst>
              </p:cNvPr>
              <p:cNvSpPr/>
              <p:nvPr/>
            </p:nvSpPr>
            <p:spPr>
              <a:xfrm>
                <a:off x="2743200" y="4253946"/>
                <a:ext cx="1868557" cy="1868557"/>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8" name="Group 147">
            <a:extLst>
              <a:ext uri="{FF2B5EF4-FFF2-40B4-BE49-F238E27FC236}">
                <a16:creationId xmlns:a16="http://schemas.microsoft.com/office/drawing/2014/main" id="{A0BCC607-9D33-4A96-9613-F20522ACB6FC}"/>
              </a:ext>
            </a:extLst>
          </p:cNvPr>
          <p:cNvGrpSpPr>
            <a:grpSpLocks noChangeAspect="1"/>
          </p:cNvGrpSpPr>
          <p:nvPr/>
        </p:nvGrpSpPr>
        <p:grpSpPr>
          <a:xfrm>
            <a:off x="8203193" y="3483772"/>
            <a:ext cx="1588093" cy="2319938"/>
            <a:chOff x="4234248" y="994584"/>
            <a:chExt cx="2117460" cy="3093254"/>
          </a:xfrm>
        </p:grpSpPr>
        <p:sp>
          <p:nvSpPr>
            <p:cNvPr id="149" name="Triangle 5">
              <a:extLst>
                <a:ext uri="{FF2B5EF4-FFF2-40B4-BE49-F238E27FC236}">
                  <a16:creationId xmlns:a16="http://schemas.microsoft.com/office/drawing/2014/main" id="{9CE0B45A-94E7-47EF-B453-CD54BB907CF5}"/>
                </a:ext>
              </a:extLst>
            </p:cNvPr>
            <p:cNvSpPr/>
            <p:nvPr/>
          </p:nvSpPr>
          <p:spPr>
            <a:xfrm rot="10800000">
              <a:off x="4445388" y="1581491"/>
              <a:ext cx="1799111" cy="1974048"/>
            </a:xfrm>
            <a:prstGeom prst="triangle">
              <a:avLst/>
            </a:prstGeom>
            <a:solidFill>
              <a:srgbClr val="0070C0"/>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0" name="Group 149">
              <a:extLst>
                <a:ext uri="{FF2B5EF4-FFF2-40B4-BE49-F238E27FC236}">
                  <a16:creationId xmlns:a16="http://schemas.microsoft.com/office/drawing/2014/main" id="{AEA643EA-52EE-435B-B12E-A50E9859717C}"/>
                </a:ext>
              </a:extLst>
            </p:cNvPr>
            <p:cNvGrpSpPr/>
            <p:nvPr/>
          </p:nvGrpSpPr>
          <p:grpSpPr>
            <a:xfrm>
              <a:off x="4493924" y="994584"/>
              <a:ext cx="1750576" cy="515621"/>
              <a:chOff x="1070700" y="1461722"/>
              <a:chExt cx="6009099" cy="562575"/>
            </a:xfrm>
          </p:grpSpPr>
          <p:cxnSp>
            <p:nvCxnSpPr>
              <p:cNvPr id="156" name="Straight Arrow Connector 155">
                <a:extLst>
                  <a:ext uri="{FF2B5EF4-FFF2-40B4-BE49-F238E27FC236}">
                    <a16:creationId xmlns:a16="http://schemas.microsoft.com/office/drawing/2014/main" id="{33E6573D-E2F4-4576-AFD4-3E211E987887}"/>
                  </a:ext>
                </a:extLst>
              </p:cNvPr>
              <p:cNvCxnSpPr>
                <a:cxnSpLocks/>
              </p:cNvCxnSpPr>
              <p:nvPr/>
            </p:nvCxnSpPr>
            <p:spPr>
              <a:xfrm flipV="1">
                <a:off x="1070700" y="1893563"/>
                <a:ext cx="6009099" cy="186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7" name="Round Same-side Corner of Rectangle 22">
                <a:extLst>
                  <a:ext uri="{FF2B5EF4-FFF2-40B4-BE49-F238E27FC236}">
                    <a16:creationId xmlns:a16="http://schemas.microsoft.com/office/drawing/2014/main" id="{903023E3-80EB-4A6F-AE4D-5B14B48DBD04}"/>
                  </a:ext>
                </a:extLst>
              </p:cNvPr>
              <p:cNvSpPr/>
              <p:nvPr/>
            </p:nvSpPr>
            <p:spPr>
              <a:xfrm>
                <a:off x="2743024" y="1461722"/>
                <a:ext cx="2463435" cy="56257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1" name="Straight Arrow Connector 150">
              <a:extLst>
                <a:ext uri="{FF2B5EF4-FFF2-40B4-BE49-F238E27FC236}">
                  <a16:creationId xmlns:a16="http://schemas.microsoft.com/office/drawing/2014/main" id="{5F0E49E9-989D-4267-861B-5CDCB64B0B89}"/>
                </a:ext>
              </a:extLst>
            </p:cNvPr>
            <p:cNvCxnSpPr>
              <a:cxnSpLocks/>
            </p:cNvCxnSpPr>
            <p:nvPr/>
          </p:nvCxnSpPr>
          <p:spPr>
            <a:xfrm flipH="1" flipV="1">
              <a:off x="6328632" y="1638927"/>
              <a:ext cx="23076" cy="1960229"/>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B7A24EAC-6E36-4353-BB78-19E5A608C707}"/>
                </a:ext>
              </a:extLst>
            </p:cNvPr>
            <p:cNvGrpSpPr/>
            <p:nvPr/>
          </p:nvGrpSpPr>
          <p:grpSpPr>
            <a:xfrm rot="7196985">
              <a:off x="4183828" y="1932925"/>
              <a:ext cx="2217823" cy="2092003"/>
              <a:chOff x="2904100" y="3266013"/>
              <a:chExt cx="7241096" cy="7181092"/>
            </a:xfrm>
          </p:grpSpPr>
          <p:cxnSp>
            <p:nvCxnSpPr>
              <p:cNvPr id="154" name="Straight Arrow Connector 153">
                <a:extLst>
                  <a:ext uri="{FF2B5EF4-FFF2-40B4-BE49-F238E27FC236}">
                    <a16:creationId xmlns:a16="http://schemas.microsoft.com/office/drawing/2014/main" id="{E0A4902A-F998-4142-920E-FE6D61CA8C36}"/>
                  </a:ext>
                </a:extLst>
              </p:cNvPr>
              <p:cNvCxnSpPr>
                <a:cxnSpLocks/>
              </p:cNvCxnSpPr>
              <p:nvPr/>
            </p:nvCxnSpPr>
            <p:spPr>
              <a:xfrm rot="14403015">
                <a:off x="5524700" y="5826608"/>
                <a:ext cx="2765616" cy="6475377"/>
              </a:xfrm>
              <a:prstGeom prst="straightConnector1">
                <a:avLst/>
              </a:prstGeom>
              <a:ln w="28575">
                <a:solidFill>
                  <a:schemeClr val="accent4"/>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5" name="Round Same-side Corner of Rectangle 31">
                <a:extLst>
                  <a:ext uri="{FF2B5EF4-FFF2-40B4-BE49-F238E27FC236}">
                    <a16:creationId xmlns:a16="http://schemas.microsoft.com/office/drawing/2014/main" id="{4C676CA4-B10B-4217-BD38-81FF9DE50DCD}"/>
                  </a:ext>
                </a:extLst>
              </p:cNvPr>
              <p:cNvSpPr/>
              <p:nvPr/>
            </p:nvSpPr>
            <p:spPr>
              <a:xfrm rot="19803015">
                <a:off x="2904100" y="3266013"/>
                <a:ext cx="1868559" cy="1868555"/>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Round Same-side Corner of Rectangle 25">
              <a:extLst>
                <a:ext uri="{FF2B5EF4-FFF2-40B4-BE49-F238E27FC236}">
                  <a16:creationId xmlns:a16="http://schemas.microsoft.com/office/drawing/2014/main" id="{E0C1B200-BBF7-49AC-8666-D4768A12C93B}"/>
                </a:ext>
              </a:extLst>
            </p:cNvPr>
            <p:cNvSpPr/>
            <p:nvPr/>
          </p:nvSpPr>
          <p:spPr>
            <a:xfrm rot="14871210">
              <a:off x="4264619" y="2475205"/>
              <a:ext cx="572307" cy="633049"/>
            </a:xfrm>
            <a:prstGeom prst="round2Same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28701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620D24-3539-4485-B42E-E29386D05417}"/>
              </a:ext>
            </a:extLst>
          </p:cNvPr>
          <p:cNvGrpSpPr/>
          <p:nvPr/>
        </p:nvGrpSpPr>
        <p:grpSpPr>
          <a:xfrm>
            <a:off x="1" y="143931"/>
            <a:ext cx="2824625" cy="2069537"/>
            <a:chOff x="81032" y="1744131"/>
            <a:chExt cx="2824625" cy="2069537"/>
          </a:xfrm>
        </p:grpSpPr>
        <p:sp>
          <p:nvSpPr>
            <p:cNvPr id="3" name="Rectangle 2">
              <a:extLst>
                <a:ext uri="{FF2B5EF4-FFF2-40B4-BE49-F238E27FC236}">
                  <a16:creationId xmlns:a16="http://schemas.microsoft.com/office/drawing/2014/main" id="{878966AB-F61D-4E08-8440-820F1A9C3079}"/>
                </a:ext>
              </a:extLst>
            </p:cNvPr>
            <p:cNvSpPr>
              <a:spLocks noChangeAspect="1"/>
            </p:cNvSpPr>
            <p:nvPr/>
          </p:nvSpPr>
          <p:spPr>
            <a:xfrm>
              <a:off x="482845" y="1744132"/>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 name="Straight Arrow Connector 3">
              <a:extLst>
                <a:ext uri="{FF2B5EF4-FFF2-40B4-BE49-F238E27FC236}">
                  <a16:creationId xmlns:a16="http://schemas.microsoft.com/office/drawing/2014/main" id="{CD7A9CB1-122D-432E-981A-D47BB2A6511F}"/>
                </a:ext>
              </a:extLst>
            </p:cNvPr>
            <p:cNvCxnSpPr>
              <a:cxnSpLocks noChangeAspect="1"/>
            </p:cNvCxnSpPr>
            <p:nvPr/>
          </p:nvCxnSpPr>
          <p:spPr>
            <a:xfrm>
              <a:off x="482845" y="3505790"/>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EB71B21-A632-4300-A0C9-B66F909EC2D5}"/>
                </a:ext>
              </a:extLst>
            </p:cNvPr>
            <p:cNvCxnSpPr>
              <a:cxnSpLocks noChangeAspect="1"/>
            </p:cNvCxnSpPr>
            <p:nvPr/>
          </p:nvCxnSpPr>
          <p:spPr>
            <a:xfrm flipV="1">
              <a:off x="394735" y="1744131"/>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0CB287-239F-4BE1-A16C-0C0C096AF434}"/>
                </a:ext>
              </a:extLst>
            </p:cNvPr>
            <p:cNvSpPr txBox="1">
              <a:spLocks noChangeAspect="1"/>
            </p:cNvSpPr>
            <p:nvPr/>
          </p:nvSpPr>
          <p:spPr>
            <a:xfrm>
              <a:off x="1252045" y="3475114"/>
              <a:ext cx="813043" cy="338554"/>
            </a:xfrm>
            <a:prstGeom prst="rect">
              <a:avLst/>
            </a:prstGeom>
            <a:noFill/>
          </p:spPr>
          <p:txBody>
            <a:bodyPr wrap="none" rtlCol="0">
              <a:spAutoFit/>
            </a:bodyPr>
            <a:lstStyle/>
            <a:p>
              <a:pPr>
                <a:buNone/>
              </a:pPr>
              <a:r>
                <a:rPr lang="en-GB" sz="1600" dirty="0"/>
                <a:t>10 mm</a:t>
              </a:r>
            </a:p>
          </p:txBody>
        </p:sp>
        <p:sp>
          <p:nvSpPr>
            <p:cNvPr id="7" name="TextBox 6">
              <a:extLst>
                <a:ext uri="{FF2B5EF4-FFF2-40B4-BE49-F238E27FC236}">
                  <a16:creationId xmlns:a16="http://schemas.microsoft.com/office/drawing/2014/main" id="{207DEDC1-C243-4703-82A8-6EDC20775BFE}"/>
                </a:ext>
              </a:extLst>
            </p:cNvPr>
            <p:cNvSpPr txBox="1">
              <a:spLocks noChangeAspect="1"/>
            </p:cNvSpPr>
            <p:nvPr/>
          </p:nvSpPr>
          <p:spPr>
            <a:xfrm rot="16200000">
              <a:off x="-105822" y="2427605"/>
              <a:ext cx="712262" cy="338554"/>
            </a:xfrm>
            <a:prstGeom prst="rect">
              <a:avLst/>
            </a:prstGeom>
            <a:noFill/>
          </p:spPr>
          <p:txBody>
            <a:bodyPr wrap="square" rtlCol="0">
              <a:spAutoFit/>
            </a:bodyPr>
            <a:lstStyle/>
            <a:p>
              <a:pPr>
                <a:buNone/>
              </a:pPr>
              <a:r>
                <a:rPr lang="en-GB" sz="1600" dirty="0"/>
                <a:t>8 mm</a:t>
              </a:r>
            </a:p>
          </p:txBody>
        </p:sp>
      </p:grpSp>
      <p:grpSp>
        <p:nvGrpSpPr>
          <p:cNvPr id="8" name="Group 7">
            <a:extLst>
              <a:ext uri="{FF2B5EF4-FFF2-40B4-BE49-F238E27FC236}">
                <a16:creationId xmlns:a16="http://schemas.microsoft.com/office/drawing/2014/main" id="{3A2C60C6-3C5F-43BD-9E58-E9422E435B75}"/>
              </a:ext>
            </a:extLst>
          </p:cNvPr>
          <p:cNvGrpSpPr/>
          <p:nvPr/>
        </p:nvGrpSpPr>
        <p:grpSpPr>
          <a:xfrm>
            <a:off x="3034866" y="143931"/>
            <a:ext cx="2886256" cy="2119732"/>
            <a:chOff x="3115897" y="1744131"/>
            <a:chExt cx="2886256" cy="2119732"/>
          </a:xfrm>
        </p:grpSpPr>
        <p:sp>
          <p:nvSpPr>
            <p:cNvPr id="9" name="L-Shape 8">
              <a:extLst>
                <a:ext uri="{FF2B5EF4-FFF2-40B4-BE49-F238E27FC236}">
                  <a16:creationId xmlns:a16="http://schemas.microsoft.com/office/drawing/2014/main" id="{28B332AC-5A7A-4589-82B6-C2CE5FE9D94C}"/>
                </a:ext>
              </a:extLst>
            </p:cNvPr>
            <p:cNvSpPr>
              <a:spLocks noChangeAspect="1"/>
            </p:cNvSpPr>
            <p:nvPr/>
          </p:nvSpPr>
          <p:spPr>
            <a:xfrm>
              <a:off x="3515983" y="1744131"/>
              <a:ext cx="2422812" cy="1638755"/>
            </a:xfrm>
            <a:prstGeom prst="corner">
              <a:avLst>
                <a:gd name="adj1" fmla="val 46758"/>
                <a:gd name="adj2" fmla="val 96039"/>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0" name="Straight Arrow Connector 9">
              <a:extLst>
                <a:ext uri="{FF2B5EF4-FFF2-40B4-BE49-F238E27FC236}">
                  <a16:creationId xmlns:a16="http://schemas.microsoft.com/office/drawing/2014/main" id="{986D041C-DEFA-40DF-AE89-6B8604E91A21}"/>
                </a:ext>
              </a:extLst>
            </p:cNvPr>
            <p:cNvCxnSpPr>
              <a:cxnSpLocks noChangeAspect="1"/>
            </p:cNvCxnSpPr>
            <p:nvPr/>
          </p:nvCxnSpPr>
          <p:spPr>
            <a:xfrm>
              <a:off x="3470575" y="3507576"/>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7F34E6-8E53-4503-AA87-379CD0C7345F}"/>
                </a:ext>
              </a:extLst>
            </p:cNvPr>
            <p:cNvCxnSpPr>
              <a:cxnSpLocks noChangeAspect="1"/>
            </p:cNvCxnSpPr>
            <p:nvPr/>
          </p:nvCxnSpPr>
          <p:spPr>
            <a:xfrm flipV="1">
              <a:off x="3423561" y="1745917"/>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3B2BFF-66D8-498E-AED9-1F557137DCBE}"/>
                </a:ext>
              </a:extLst>
            </p:cNvPr>
            <p:cNvSpPr txBox="1">
              <a:spLocks noChangeAspect="1"/>
            </p:cNvSpPr>
            <p:nvPr/>
          </p:nvSpPr>
          <p:spPr>
            <a:xfrm>
              <a:off x="4186916" y="3525309"/>
              <a:ext cx="813043" cy="338554"/>
            </a:xfrm>
            <a:prstGeom prst="rect">
              <a:avLst/>
            </a:prstGeom>
            <a:noFill/>
          </p:spPr>
          <p:txBody>
            <a:bodyPr wrap="none" rtlCol="0">
              <a:spAutoFit/>
            </a:bodyPr>
            <a:lstStyle/>
            <a:p>
              <a:pPr>
                <a:buNone/>
              </a:pPr>
              <a:r>
                <a:rPr lang="en-GB" sz="1600" dirty="0"/>
                <a:t>10 mm</a:t>
              </a:r>
            </a:p>
          </p:txBody>
        </p:sp>
        <p:sp>
          <p:nvSpPr>
            <p:cNvPr id="13" name="TextBox 12">
              <a:extLst>
                <a:ext uri="{FF2B5EF4-FFF2-40B4-BE49-F238E27FC236}">
                  <a16:creationId xmlns:a16="http://schemas.microsoft.com/office/drawing/2014/main" id="{EE22CE03-A9ED-49CD-A453-A6B59A7A9B13}"/>
                </a:ext>
              </a:extLst>
            </p:cNvPr>
            <p:cNvSpPr txBox="1">
              <a:spLocks noChangeAspect="1"/>
            </p:cNvSpPr>
            <p:nvPr/>
          </p:nvSpPr>
          <p:spPr>
            <a:xfrm rot="16200000">
              <a:off x="2935559" y="2401511"/>
              <a:ext cx="699230" cy="338554"/>
            </a:xfrm>
            <a:prstGeom prst="rect">
              <a:avLst/>
            </a:prstGeom>
            <a:noFill/>
          </p:spPr>
          <p:txBody>
            <a:bodyPr wrap="none" rtlCol="0">
              <a:spAutoFit/>
            </a:bodyPr>
            <a:lstStyle/>
            <a:p>
              <a:pPr>
                <a:buNone/>
              </a:pPr>
              <a:r>
                <a:rPr lang="en-GB" sz="1600" dirty="0"/>
                <a:t>8 mm</a:t>
              </a:r>
            </a:p>
          </p:txBody>
        </p:sp>
        <p:cxnSp>
          <p:nvCxnSpPr>
            <p:cNvPr id="14" name="Straight Arrow Connector 13">
              <a:extLst>
                <a:ext uri="{FF2B5EF4-FFF2-40B4-BE49-F238E27FC236}">
                  <a16:creationId xmlns:a16="http://schemas.microsoft.com/office/drawing/2014/main" id="{E115812B-D5AA-4D4F-AE69-F12B8F2F4CAE}"/>
                </a:ext>
              </a:extLst>
            </p:cNvPr>
            <p:cNvCxnSpPr>
              <a:cxnSpLocks noChangeAspect="1"/>
            </p:cNvCxnSpPr>
            <p:nvPr/>
          </p:nvCxnSpPr>
          <p:spPr>
            <a:xfrm flipV="1">
              <a:off x="5179759" y="1760603"/>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469A80-A69E-4452-9D7C-AF7580C2B991}"/>
                </a:ext>
              </a:extLst>
            </p:cNvPr>
            <p:cNvCxnSpPr>
              <a:cxnSpLocks noChangeAspect="1"/>
            </p:cNvCxnSpPr>
            <p:nvPr/>
          </p:nvCxnSpPr>
          <p:spPr>
            <a:xfrm>
              <a:off x="5188877" y="2561514"/>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8E8A24E-F649-44DD-A7FE-E4A8ABCDD5B7}"/>
                </a:ext>
              </a:extLst>
            </p:cNvPr>
            <p:cNvSpPr txBox="1">
              <a:spLocks noChangeAspect="1"/>
            </p:cNvSpPr>
            <p:nvPr/>
          </p:nvSpPr>
          <p:spPr>
            <a:xfrm>
              <a:off x="5302923" y="2263459"/>
              <a:ext cx="699230" cy="338554"/>
            </a:xfrm>
            <a:prstGeom prst="rect">
              <a:avLst/>
            </a:prstGeom>
            <a:noFill/>
          </p:spPr>
          <p:txBody>
            <a:bodyPr wrap="none" rtlCol="0">
              <a:spAutoFit/>
            </a:bodyPr>
            <a:lstStyle/>
            <a:p>
              <a:pPr>
                <a:buNone/>
              </a:pPr>
              <a:r>
                <a:rPr lang="en-GB" sz="1600" dirty="0"/>
                <a:t>3 mm</a:t>
              </a:r>
            </a:p>
          </p:txBody>
        </p:sp>
        <p:sp>
          <p:nvSpPr>
            <p:cNvPr id="17" name="TextBox 16">
              <a:extLst>
                <a:ext uri="{FF2B5EF4-FFF2-40B4-BE49-F238E27FC236}">
                  <a16:creationId xmlns:a16="http://schemas.microsoft.com/office/drawing/2014/main" id="{45720405-4E78-45F5-936E-395A553E2CAC}"/>
                </a:ext>
              </a:extLst>
            </p:cNvPr>
            <p:cNvSpPr txBox="1">
              <a:spLocks noChangeAspect="1"/>
            </p:cNvSpPr>
            <p:nvPr/>
          </p:nvSpPr>
          <p:spPr>
            <a:xfrm rot="5400000">
              <a:off x="4959611" y="1978668"/>
              <a:ext cx="699230" cy="338554"/>
            </a:xfrm>
            <a:prstGeom prst="rect">
              <a:avLst/>
            </a:prstGeom>
            <a:noFill/>
          </p:spPr>
          <p:txBody>
            <a:bodyPr wrap="none" rtlCol="0">
              <a:spAutoFit/>
            </a:bodyPr>
            <a:lstStyle/>
            <a:p>
              <a:pPr>
                <a:buNone/>
              </a:pPr>
              <a:r>
                <a:rPr lang="en-GB" sz="1600" dirty="0"/>
                <a:t>3 mm</a:t>
              </a:r>
            </a:p>
          </p:txBody>
        </p:sp>
      </p:grpSp>
      <p:grpSp>
        <p:nvGrpSpPr>
          <p:cNvPr id="18" name="Group 17">
            <a:extLst>
              <a:ext uri="{FF2B5EF4-FFF2-40B4-BE49-F238E27FC236}">
                <a16:creationId xmlns:a16="http://schemas.microsoft.com/office/drawing/2014/main" id="{6D2049E1-4DD7-439F-A30A-0DA4E20DE189}"/>
              </a:ext>
            </a:extLst>
          </p:cNvPr>
          <p:cNvGrpSpPr/>
          <p:nvPr/>
        </p:nvGrpSpPr>
        <p:grpSpPr>
          <a:xfrm>
            <a:off x="6023111" y="128598"/>
            <a:ext cx="2808798" cy="2096449"/>
            <a:chOff x="6104142" y="1728798"/>
            <a:chExt cx="2808798" cy="2096449"/>
          </a:xfrm>
        </p:grpSpPr>
        <p:sp>
          <p:nvSpPr>
            <p:cNvPr id="19" name="Rectangle 18">
              <a:extLst>
                <a:ext uri="{FF2B5EF4-FFF2-40B4-BE49-F238E27FC236}">
                  <a16:creationId xmlns:a16="http://schemas.microsoft.com/office/drawing/2014/main" id="{B07DAC5A-5FC2-48F5-8308-029E32BD2238}"/>
                </a:ext>
              </a:extLst>
            </p:cNvPr>
            <p:cNvSpPr>
              <a:spLocks noChangeAspect="1"/>
            </p:cNvSpPr>
            <p:nvPr/>
          </p:nvSpPr>
          <p:spPr>
            <a:xfrm>
              <a:off x="6490128" y="1742136"/>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0" name="Straight Arrow Connector 19">
              <a:extLst>
                <a:ext uri="{FF2B5EF4-FFF2-40B4-BE49-F238E27FC236}">
                  <a16:creationId xmlns:a16="http://schemas.microsoft.com/office/drawing/2014/main" id="{7B8F6C09-A8B2-4F89-A250-4E50E556DC15}"/>
                </a:ext>
              </a:extLst>
            </p:cNvPr>
            <p:cNvCxnSpPr>
              <a:cxnSpLocks noChangeAspect="1"/>
            </p:cNvCxnSpPr>
            <p:nvPr/>
          </p:nvCxnSpPr>
          <p:spPr>
            <a:xfrm>
              <a:off x="6486795" y="3503794"/>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0E2CF35-95EB-46E2-BEA6-F5408D530DEA}"/>
                </a:ext>
              </a:extLst>
            </p:cNvPr>
            <p:cNvCxnSpPr>
              <a:cxnSpLocks noChangeAspect="1"/>
            </p:cNvCxnSpPr>
            <p:nvPr/>
          </p:nvCxnSpPr>
          <p:spPr>
            <a:xfrm flipV="1">
              <a:off x="6398685" y="1742135"/>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49A6930-63CA-4448-8834-2F45CF32E973}"/>
                </a:ext>
              </a:extLst>
            </p:cNvPr>
            <p:cNvSpPr txBox="1">
              <a:spLocks noChangeAspect="1"/>
            </p:cNvSpPr>
            <p:nvPr/>
          </p:nvSpPr>
          <p:spPr>
            <a:xfrm>
              <a:off x="7347524" y="3486693"/>
              <a:ext cx="813043" cy="338554"/>
            </a:xfrm>
            <a:prstGeom prst="rect">
              <a:avLst/>
            </a:prstGeom>
            <a:noFill/>
          </p:spPr>
          <p:txBody>
            <a:bodyPr wrap="none" rtlCol="0">
              <a:spAutoFit/>
            </a:bodyPr>
            <a:lstStyle/>
            <a:p>
              <a:pPr>
                <a:buNone/>
              </a:pPr>
              <a:r>
                <a:rPr lang="en-GB" sz="1600" dirty="0"/>
                <a:t>10 mm</a:t>
              </a:r>
            </a:p>
          </p:txBody>
        </p:sp>
        <p:sp>
          <p:nvSpPr>
            <p:cNvPr id="23" name="TextBox 22">
              <a:extLst>
                <a:ext uri="{FF2B5EF4-FFF2-40B4-BE49-F238E27FC236}">
                  <a16:creationId xmlns:a16="http://schemas.microsoft.com/office/drawing/2014/main" id="{B06125C4-FF4A-4445-98D9-06D89C2206AA}"/>
                </a:ext>
              </a:extLst>
            </p:cNvPr>
            <p:cNvSpPr txBox="1">
              <a:spLocks noChangeAspect="1"/>
            </p:cNvSpPr>
            <p:nvPr/>
          </p:nvSpPr>
          <p:spPr>
            <a:xfrm rot="16200000">
              <a:off x="5923804" y="2416622"/>
              <a:ext cx="699230" cy="338554"/>
            </a:xfrm>
            <a:prstGeom prst="rect">
              <a:avLst/>
            </a:prstGeom>
            <a:noFill/>
          </p:spPr>
          <p:txBody>
            <a:bodyPr wrap="none" rtlCol="0">
              <a:spAutoFit/>
            </a:bodyPr>
            <a:lstStyle/>
            <a:p>
              <a:pPr>
                <a:buNone/>
              </a:pPr>
              <a:r>
                <a:rPr lang="en-GB" sz="1600" dirty="0"/>
                <a:t>8 mm</a:t>
              </a:r>
            </a:p>
          </p:txBody>
        </p:sp>
        <p:sp>
          <p:nvSpPr>
            <p:cNvPr id="24" name="Rectangle 23">
              <a:extLst>
                <a:ext uri="{FF2B5EF4-FFF2-40B4-BE49-F238E27FC236}">
                  <a16:creationId xmlns:a16="http://schemas.microsoft.com/office/drawing/2014/main" id="{24C55CE8-7F4D-4093-B3D2-0C2A4F0310D3}"/>
                </a:ext>
              </a:extLst>
            </p:cNvPr>
            <p:cNvSpPr>
              <a:spLocks noChangeAspect="1"/>
            </p:cNvSpPr>
            <p:nvPr/>
          </p:nvSpPr>
          <p:spPr>
            <a:xfrm>
              <a:off x="7251964" y="1730703"/>
              <a:ext cx="850110" cy="85591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25" name="Straight Arrow Connector 24">
              <a:extLst>
                <a:ext uri="{FF2B5EF4-FFF2-40B4-BE49-F238E27FC236}">
                  <a16:creationId xmlns:a16="http://schemas.microsoft.com/office/drawing/2014/main" id="{AFD97885-577D-4130-AF47-1BCC9C06369D}"/>
                </a:ext>
              </a:extLst>
            </p:cNvPr>
            <p:cNvCxnSpPr>
              <a:cxnSpLocks noChangeAspect="1"/>
            </p:cNvCxnSpPr>
            <p:nvPr/>
          </p:nvCxnSpPr>
          <p:spPr>
            <a:xfrm flipV="1">
              <a:off x="8175786" y="1767317"/>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AB5702-6D69-4A80-9984-791775EE785F}"/>
                </a:ext>
              </a:extLst>
            </p:cNvPr>
            <p:cNvCxnSpPr>
              <a:cxnSpLocks noChangeAspect="1"/>
            </p:cNvCxnSpPr>
            <p:nvPr/>
          </p:nvCxnSpPr>
          <p:spPr>
            <a:xfrm>
              <a:off x="7263391" y="2651736"/>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780814-2997-485A-B506-BA453CC28D78}"/>
                </a:ext>
              </a:extLst>
            </p:cNvPr>
            <p:cNvSpPr txBox="1">
              <a:spLocks noChangeAspect="1"/>
            </p:cNvSpPr>
            <p:nvPr/>
          </p:nvSpPr>
          <p:spPr>
            <a:xfrm>
              <a:off x="7389912" y="2645757"/>
              <a:ext cx="699230" cy="338554"/>
            </a:xfrm>
            <a:prstGeom prst="rect">
              <a:avLst/>
            </a:prstGeom>
            <a:noFill/>
          </p:spPr>
          <p:txBody>
            <a:bodyPr wrap="none" rtlCol="0">
              <a:spAutoFit/>
            </a:bodyPr>
            <a:lstStyle/>
            <a:p>
              <a:pPr>
                <a:buNone/>
              </a:pPr>
              <a:r>
                <a:rPr lang="en-GB" sz="1600" dirty="0"/>
                <a:t>3 mm</a:t>
              </a:r>
            </a:p>
          </p:txBody>
        </p:sp>
        <p:sp>
          <p:nvSpPr>
            <p:cNvPr id="28" name="TextBox 27">
              <a:extLst>
                <a:ext uri="{FF2B5EF4-FFF2-40B4-BE49-F238E27FC236}">
                  <a16:creationId xmlns:a16="http://schemas.microsoft.com/office/drawing/2014/main" id="{A791A093-33E7-4B53-A69E-2EB7D4AF21B0}"/>
                </a:ext>
              </a:extLst>
            </p:cNvPr>
            <p:cNvSpPr txBox="1">
              <a:spLocks noChangeAspect="1"/>
            </p:cNvSpPr>
            <p:nvPr/>
          </p:nvSpPr>
          <p:spPr>
            <a:xfrm rot="5400000">
              <a:off x="8009547" y="1979970"/>
              <a:ext cx="699230" cy="338554"/>
            </a:xfrm>
            <a:prstGeom prst="rect">
              <a:avLst/>
            </a:prstGeom>
            <a:noFill/>
          </p:spPr>
          <p:txBody>
            <a:bodyPr wrap="none" rtlCol="0">
              <a:spAutoFit/>
            </a:bodyPr>
            <a:lstStyle/>
            <a:p>
              <a:pPr>
                <a:buNone/>
              </a:pPr>
              <a:r>
                <a:rPr lang="en-GB" sz="1600" dirty="0"/>
                <a:t>3 mm</a:t>
              </a:r>
            </a:p>
          </p:txBody>
        </p:sp>
        <p:cxnSp>
          <p:nvCxnSpPr>
            <p:cNvPr id="29" name="Straight Connector 28">
              <a:extLst>
                <a:ext uri="{FF2B5EF4-FFF2-40B4-BE49-F238E27FC236}">
                  <a16:creationId xmlns:a16="http://schemas.microsoft.com/office/drawing/2014/main" id="{8E0470C1-E9E3-43E9-989F-4FF3131D25A5}"/>
                </a:ext>
              </a:extLst>
            </p:cNvPr>
            <p:cNvCxnSpPr>
              <a:cxnSpLocks noChangeAspect="1"/>
            </p:cNvCxnSpPr>
            <p:nvPr/>
          </p:nvCxnSpPr>
          <p:spPr>
            <a:xfrm>
              <a:off x="7251962" y="1728798"/>
              <a:ext cx="0" cy="8424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1B184F3-60A2-49AF-8A14-93358C0D9973}"/>
                </a:ext>
              </a:extLst>
            </p:cNvPr>
            <p:cNvCxnSpPr>
              <a:cxnSpLocks noChangeAspect="1"/>
            </p:cNvCxnSpPr>
            <p:nvPr/>
          </p:nvCxnSpPr>
          <p:spPr>
            <a:xfrm>
              <a:off x="7263391" y="2567600"/>
              <a:ext cx="8399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B8A2EC0-7E06-4209-AB9C-74996899F07A}"/>
                </a:ext>
              </a:extLst>
            </p:cNvPr>
            <p:cNvCxnSpPr>
              <a:cxnSpLocks noChangeAspect="1"/>
            </p:cNvCxnSpPr>
            <p:nvPr/>
          </p:nvCxnSpPr>
          <p:spPr>
            <a:xfrm flipV="1">
              <a:off x="8109980" y="1751963"/>
              <a:ext cx="0" cy="82997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00321D7-5432-4384-AE2F-5A1E9CD5665F}"/>
              </a:ext>
            </a:extLst>
          </p:cNvPr>
          <p:cNvGrpSpPr/>
          <p:nvPr/>
        </p:nvGrpSpPr>
        <p:grpSpPr>
          <a:xfrm>
            <a:off x="9051231" y="130233"/>
            <a:ext cx="2807313" cy="2100213"/>
            <a:chOff x="9132262" y="1730433"/>
            <a:chExt cx="2807313" cy="2100213"/>
          </a:xfrm>
        </p:grpSpPr>
        <p:sp>
          <p:nvSpPr>
            <p:cNvPr id="33" name="Rectangle 32">
              <a:extLst>
                <a:ext uri="{FF2B5EF4-FFF2-40B4-BE49-F238E27FC236}">
                  <a16:creationId xmlns:a16="http://schemas.microsoft.com/office/drawing/2014/main" id="{326FEE36-BAA2-4AE4-85D1-C4A5DF29A05C}"/>
                </a:ext>
              </a:extLst>
            </p:cNvPr>
            <p:cNvSpPr>
              <a:spLocks noChangeAspect="1"/>
            </p:cNvSpPr>
            <p:nvPr/>
          </p:nvSpPr>
          <p:spPr>
            <a:xfrm>
              <a:off x="9516763" y="1730434"/>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34" name="Straight Arrow Connector 33">
              <a:extLst>
                <a:ext uri="{FF2B5EF4-FFF2-40B4-BE49-F238E27FC236}">
                  <a16:creationId xmlns:a16="http://schemas.microsoft.com/office/drawing/2014/main" id="{DFCC0D37-BA0B-4BC0-8651-BA0AE7C8D7B3}"/>
                </a:ext>
              </a:extLst>
            </p:cNvPr>
            <p:cNvCxnSpPr>
              <a:cxnSpLocks noChangeAspect="1"/>
            </p:cNvCxnSpPr>
            <p:nvPr/>
          </p:nvCxnSpPr>
          <p:spPr>
            <a:xfrm>
              <a:off x="9516763" y="3492092"/>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0DD50F3-1708-4187-B57C-470984903376}"/>
                </a:ext>
              </a:extLst>
            </p:cNvPr>
            <p:cNvCxnSpPr>
              <a:cxnSpLocks noChangeAspect="1"/>
            </p:cNvCxnSpPr>
            <p:nvPr/>
          </p:nvCxnSpPr>
          <p:spPr>
            <a:xfrm flipV="1">
              <a:off x="9428653" y="1730433"/>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5EE42D9-6AEE-4F1D-A7DB-11A44AFEA243}"/>
                </a:ext>
              </a:extLst>
            </p:cNvPr>
            <p:cNvSpPr txBox="1">
              <a:spLocks noChangeAspect="1"/>
            </p:cNvSpPr>
            <p:nvPr/>
          </p:nvSpPr>
          <p:spPr>
            <a:xfrm rot="16200000">
              <a:off x="8951924" y="2414943"/>
              <a:ext cx="699230" cy="338554"/>
            </a:xfrm>
            <a:prstGeom prst="rect">
              <a:avLst/>
            </a:prstGeom>
            <a:noFill/>
          </p:spPr>
          <p:txBody>
            <a:bodyPr wrap="none" rtlCol="0">
              <a:spAutoFit/>
            </a:bodyPr>
            <a:lstStyle/>
            <a:p>
              <a:pPr>
                <a:buNone/>
              </a:pPr>
              <a:r>
                <a:rPr lang="en-GB" sz="1600" dirty="0"/>
                <a:t>8 mm</a:t>
              </a:r>
            </a:p>
          </p:txBody>
        </p:sp>
        <p:sp>
          <p:nvSpPr>
            <p:cNvPr id="37" name="TextBox 36">
              <a:extLst>
                <a:ext uri="{FF2B5EF4-FFF2-40B4-BE49-F238E27FC236}">
                  <a16:creationId xmlns:a16="http://schemas.microsoft.com/office/drawing/2014/main" id="{A1004636-CCAF-4548-A687-5CE9104FAEFA}"/>
                </a:ext>
              </a:extLst>
            </p:cNvPr>
            <p:cNvSpPr txBox="1">
              <a:spLocks noChangeAspect="1"/>
            </p:cNvSpPr>
            <p:nvPr/>
          </p:nvSpPr>
          <p:spPr>
            <a:xfrm>
              <a:off x="10389331" y="3492092"/>
              <a:ext cx="813043" cy="338554"/>
            </a:xfrm>
            <a:prstGeom prst="rect">
              <a:avLst/>
            </a:prstGeom>
            <a:noFill/>
          </p:spPr>
          <p:txBody>
            <a:bodyPr wrap="none" rtlCol="0">
              <a:spAutoFit/>
            </a:bodyPr>
            <a:lstStyle/>
            <a:p>
              <a:pPr>
                <a:buNone/>
              </a:pPr>
              <a:r>
                <a:rPr lang="en-GB" sz="1600" dirty="0"/>
                <a:t>10 mm</a:t>
              </a:r>
            </a:p>
          </p:txBody>
        </p:sp>
        <p:sp>
          <p:nvSpPr>
            <p:cNvPr id="38" name="Rectangle 37">
              <a:extLst>
                <a:ext uri="{FF2B5EF4-FFF2-40B4-BE49-F238E27FC236}">
                  <a16:creationId xmlns:a16="http://schemas.microsoft.com/office/drawing/2014/main" id="{E82667FD-43B2-4853-9773-2415D2931780}"/>
                </a:ext>
              </a:extLst>
            </p:cNvPr>
            <p:cNvSpPr>
              <a:spLocks noChangeAspect="1"/>
            </p:cNvSpPr>
            <p:nvPr/>
          </p:nvSpPr>
          <p:spPr>
            <a:xfrm>
              <a:off x="10389333" y="1989901"/>
              <a:ext cx="850110" cy="855913"/>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TextBox 38">
              <a:extLst>
                <a:ext uri="{FF2B5EF4-FFF2-40B4-BE49-F238E27FC236}">
                  <a16:creationId xmlns:a16="http://schemas.microsoft.com/office/drawing/2014/main" id="{8C471FBA-CB6F-4F31-87B2-593EA78BE860}"/>
                </a:ext>
              </a:extLst>
            </p:cNvPr>
            <p:cNvSpPr txBox="1">
              <a:spLocks noChangeAspect="1"/>
            </p:cNvSpPr>
            <p:nvPr/>
          </p:nvSpPr>
          <p:spPr>
            <a:xfrm>
              <a:off x="10496459" y="2904955"/>
              <a:ext cx="699230" cy="338554"/>
            </a:xfrm>
            <a:prstGeom prst="rect">
              <a:avLst/>
            </a:prstGeom>
            <a:noFill/>
            <a:ln w="28575">
              <a:noFill/>
            </a:ln>
          </p:spPr>
          <p:txBody>
            <a:bodyPr wrap="none" rtlCol="0">
              <a:spAutoFit/>
            </a:bodyPr>
            <a:lstStyle/>
            <a:p>
              <a:pPr>
                <a:buNone/>
              </a:pPr>
              <a:r>
                <a:rPr lang="en-GB" sz="1600" dirty="0"/>
                <a:t>3 mm</a:t>
              </a:r>
            </a:p>
          </p:txBody>
        </p:sp>
        <p:sp>
          <p:nvSpPr>
            <p:cNvPr id="40" name="TextBox 39">
              <a:extLst>
                <a:ext uri="{FF2B5EF4-FFF2-40B4-BE49-F238E27FC236}">
                  <a16:creationId xmlns:a16="http://schemas.microsoft.com/office/drawing/2014/main" id="{D3C0A346-6403-46AA-BDF9-88B8AFEBD6AE}"/>
                </a:ext>
              </a:extLst>
            </p:cNvPr>
            <p:cNvSpPr txBox="1">
              <a:spLocks noChangeAspect="1"/>
            </p:cNvSpPr>
            <p:nvPr/>
          </p:nvSpPr>
          <p:spPr>
            <a:xfrm rot="5400000">
              <a:off x="11071547" y="2249145"/>
              <a:ext cx="699230" cy="338554"/>
            </a:xfrm>
            <a:prstGeom prst="rect">
              <a:avLst/>
            </a:prstGeom>
            <a:noFill/>
            <a:ln w="28575">
              <a:noFill/>
            </a:ln>
          </p:spPr>
          <p:txBody>
            <a:bodyPr wrap="none" rtlCol="0">
              <a:spAutoFit/>
            </a:bodyPr>
            <a:lstStyle/>
            <a:p>
              <a:pPr>
                <a:buNone/>
              </a:pPr>
              <a:r>
                <a:rPr lang="en-GB" sz="1600" dirty="0"/>
                <a:t>3 mm</a:t>
              </a:r>
            </a:p>
          </p:txBody>
        </p:sp>
        <p:cxnSp>
          <p:nvCxnSpPr>
            <p:cNvPr id="41" name="Straight Arrow Connector 40">
              <a:extLst>
                <a:ext uri="{FF2B5EF4-FFF2-40B4-BE49-F238E27FC236}">
                  <a16:creationId xmlns:a16="http://schemas.microsoft.com/office/drawing/2014/main" id="{4CF260A4-6B05-4B77-B33E-56AD41727BE5}"/>
                </a:ext>
              </a:extLst>
            </p:cNvPr>
            <p:cNvCxnSpPr>
              <a:cxnSpLocks noChangeAspect="1"/>
            </p:cNvCxnSpPr>
            <p:nvPr/>
          </p:nvCxnSpPr>
          <p:spPr>
            <a:xfrm>
              <a:off x="10386631" y="2913605"/>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892C30-F4CF-4D00-8BF0-FB697B892A9E}"/>
                </a:ext>
              </a:extLst>
            </p:cNvPr>
            <p:cNvCxnSpPr>
              <a:cxnSpLocks noChangeAspect="1"/>
            </p:cNvCxnSpPr>
            <p:nvPr/>
          </p:nvCxnSpPr>
          <p:spPr>
            <a:xfrm flipV="1">
              <a:off x="11298407" y="1999951"/>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98A4330C-896F-4C3C-83F1-F06CDB9B6B74}"/>
              </a:ext>
            </a:extLst>
          </p:cNvPr>
          <p:cNvGrpSpPr/>
          <p:nvPr/>
        </p:nvGrpSpPr>
        <p:grpSpPr>
          <a:xfrm>
            <a:off x="0" y="2512852"/>
            <a:ext cx="2824625" cy="2069537"/>
            <a:chOff x="81032" y="1744131"/>
            <a:chExt cx="2824625" cy="2069537"/>
          </a:xfrm>
        </p:grpSpPr>
        <p:sp>
          <p:nvSpPr>
            <p:cNvPr id="44" name="Rectangle 43">
              <a:extLst>
                <a:ext uri="{FF2B5EF4-FFF2-40B4-BE49-F238E27FC236}">
                  <a16:creationId xmlns:a16="http://schemas.microsoft.com/office/drawing/2014/main" id="{44CFF41A-AD76-4686-8037-76BD68FB85D7}"/>
                </a:ext>
              </a:extLst>
            </p:cNvPr>
            <p:cNvSpPr>
              <a:spLocks noChangeAspect="1"/>
            </p:cNvSpPr>
            <p:nvPr/>
          </p:nvSpPr>
          <p:spPr>
            <a:xfrm>
              <a:off x="482845" y="1744132"/>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5" name="Straight Arrow Connector 44">
              <a:extLst>
                <a:ext uri="{FF2B5EF4-FFF2-40B4-BE49-F238E27FC236}">
                  <a16:creationId xmlns:a16="http://schemas.microsoft.com/office/drawing/2014/main" id="{33B09B46-84FC-444F-B4AB-E3478A322B44}"/>
                </a:ext>
              </a:extLst>
            </p:cNvPr>
            <p:cNvCxnSpPr>
              <a:cxnSpLocks noChangeAspect="1"/>
            </p:cNvCxnSpPr>
            <p:nvPr/>
          </p:nvCxnSpPr>
          <p:spPr>
            <a:xfrm>
              <a:off x="482845" y="3505790"/>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CD6D768-603A-4214-B400-364F70734D84}"/>
                </a:ext>
              </a:extLst>
            </p:cNvPr>
            <p:cNvCxnSpPr>
              <a:cxnSpLocks noChangeAspect="1"/>
            </p:cNvCxnSpPr>
            <p:nvPr/>
          </p:nvCxnSpPr>
          <p:spPr>
            <a:xfrm flipV="1">
              <a:off x="394735" y="1744131"/>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CF070FD-BDD1-421D-9C2B-D9DF11C17FEB}"/>
                </a:ext>
              </a:extLst>
            </p:cNvPr>
            <p:cNvSpPr txBox="1">
              <a:spLocks noChangeAspect="1"/>
            </p:cNvSpPr>
            <p:nvPr/>
          </p:nvSpPr>
          <p:spPr>
            <a:xfrm>
              <a:off x="1252045" y="3475114"/>
              <a:ext cx="813043" cy="338554"/>
            </a:xfrm>
            <a:prstGeom prst="rect">
              <a:avLst/>
            </a:prstGeom>
            <a:noFill/>
          </p:spPr>
          <p:txBody>
            <a:bodyPr wrap="none" rtlCol="0">
              <a:spAutoFit/>
            </a:bodyPr>
            <a:lstStyle/>
            <a:p>
              <a:pPr>
                <a:buNone/>
              </a:pPr>
              <a:r>
                <a:rPr lang="en-GB" sz="1600" dirty="0"/>
                <a:t>10 mm</a:t>
              </a:r>
            </a:p>
          </p:txBody>
        </p:sp>
        <p:sp>
          <p:nvSpPr>
            <p:cNvPr id="48" name="TextBox 47">
              <a:extLst>
                <a:ext uri="{FF2B5EF4-FFF2-40B4-BE49-F238E27FC236}">
                  <a16:creationId xmlns:a16="http://schemas.microsoft.com/office/drawing/2014/main" id="{E104F353-5BB3-4522-8522-583215121DFF}"/>
                </a:ext>
              </a:extLst>
            </p:cNvPr>
            <p:cNvSpPr txBox="1">
              <a:spLocks noChangeAspect="1"/>
            </p:cNvSpPr>
            <p:nvPr/>
          </p:nvSpPr>
          <p:spPr>
            <a:xfrm rot="16200000">
              <a:off x="-103381" y="2359307"/>
              <a:ext cx="707379" cy="338554"/>
            </a:xfrm>
            <a:prstGeom prst="rect">
              <a:avLst/>
            </a:prstGeom>
            <a:noFill/>
          </p:spPr>
          <p:txBody>
            <a:bodyPr wrap="square" rtlCol="0">
              <a:spAutoFit/>
            </a:bodyPr>
            <a:lstStyle/>
            <a:p>
              <a:pPr>
                <a:buNone/>
              </a:pPr>
              <a:r>
                <a:rPr lang="en-GB" sz="1600" dirty="0"/>
                <a:t>8 mm</a:t>
              </a:r>
            </a:p>
          </p:txBody>
        </p:sp>
      </p:grpSp>
      <p:grpSp>
        <p:nvGrpSpPr>
          <p:cNvPr id="49" name="Group 48">
            <a:extLst>
              <a:ext uri="{FF2B5EF4-FFF2-40B4-BE49-F238E27FC236}">
                <a16:creationId xmlns:a16="http://schemas.microsoft.com/office/drawing/2014/main" id="{C027011C-DCDC-4CAF-874B-3159CAB6BF7F}"/>
              </a:ext>
            </a:extLst>
          </p:cNvPr>
          <p:cNvGrpSpPr/>
          <p:nvPr/>
        </p:nvGrpSpPr>
        <p:grpSpPr>
          <a:xfrm>
            <a:off x="3034865" y="2512852"/>
            <a:ext cx="2886256" cy="2119732"/>
            <a:chOff x="3115897" y="1744131"/>
            <a:chExt cx="2886256" cy="2119732"/>
          </a:xfrm>
        </p:grpSpPr>
        <p:sp>
          <p:nvSpPr>
            <p:cNvPr id="50" name="L-Shape 49">
              <a:extLst>
                <a:ext uri="{FF2B5EF4-FFF2-40B4-BE49-F238E27FC236}">
                  <a16:creationId xmlns:a16="http://schemas.microsoft.com/office/drawing/2014/main" id="{B7253BB6-1888-4702-AFF6-A6A97F0A7129}"/>
                </a:ext>
              </a:extLst>
            </p:cNvPr>
            <p:cNvSpPr>
              <a:spLocks noChangeAspect="1"/>
            </p:cNvSpPr>
            <p:nvPr/>
          </p:nvSpPr>
          <p:spPr>
            <a:xfrm>
              <a:off x="3515983" y="1744131"/>
              <a:ext cx="2422812" cy="1638755"/>
            </a:xfrm>
            <a:prstGeom prst="corner">
              <a:avLst>
                <a:gd name="adj1" fmla="val 46758"/>
                <a:gd name="adj2" fmla="val 96039"/>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51" name="Straight Arrow Connector 50">
              <a:extLst>
                <a:ext uri="{FF2B5EF4-FFF2-40B4-BE49-F238E27FC236}">
                  <a16:creationId xmlns:a16="http://schemas.microsoft.com/office/drawing/2014/main" id="{1C90E915-8473-4FFA-A2FF-14D6B099507F}"/>
                </a:ext>
              </a:extLst>
            </p:cNvPr>
            <p:cNvCxnSpPr>
              <a:cxnSpLocks noChangeAspect="1"/>
            </p:cNvCxnSpPr>
            <p:nvPr/>
          </p:nvCxnSpPr>
          <p:spPr>
            <a:xfrm>
              <a:off x="3470575" y="3507576"/>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98302B2-A911-494A-BE7D-6C3A7CF721A1}"/>
                </a:ext>
              </a:extLst>
            </p:cNvPr>
            <p:cNvCxnSpPr>
              <a:cxnSpLocks noChangeAspect="1"/>
            </p:cNvCxnSpPr>
            <p:nvPr/>
          </p:nvCxnSpPr>
          <p:spPr>
            <a:xfrm flipV="1">
              <a:off x="3423561" y="1745917"/>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0FBED3D-680A-4A05-9C74-B0EBF3D40CFC}"/>
                </a:ext>
              </a:extLst>
            </p:cNvPr>
            <p:cNvSpPr txBox="1">
              <a:spLocks noChangeAspect="1"/>
            </p:cNvSpPr>
            <p:nvPr/>
          </p:nvSpPr>
          <p:spPr>
            <a:xfrm>
              <a:off x="4186916" y="3525309"/>
              <a:ext cx="813043" cy="338554"/>
            </a:xfrm>
            <a:prstGeom prst="rect">
              <a:avLst/>
            </a:prstGeom>
            <a:noFill/>
          </p:spPr>
          <p:txBody>
            <a:bodyPr wrap="none" rtlCol="0">
              <a:spAutoFit/>
            </a:bodyPr>
            <a:lstStyle/>
            <a:p>
              <a:pPr>
                <a:buNone/>
              </a:pPr>
              <a:r>
                <a:rPr lang="en-GB" sz="1600" dirty="0"/>
                <a:t>10 mm</a:t>
              </a:r>
            </a:p>
          </p:txBody>
        </p:sp>
        <p:sp>
          <p:nvSpPr>
            <p:cNvPr id="54" name="TextBox 53">
              <a:extLst>
                <a:ext uri="{FF2B5EF4-FFF2-40B4-BE49-F238E27FC236}">
                  <a16:creationId xmlns:a16="http://schemas.microsoft.com/office/drawing/2014/main" id="{3EA99A90-60F7-4BDB-BABC-289F9D630769}"/>
                </a:ext>
              </a:extLst>
            </p:cNvPr>
            <p:cNvSpPr txBox="1">
              <a:spLocks noChangeAspect="1"/>
            </p:cNvSpPr>
            <p:nvPr/>
          </p:nvSpPr>
          <p:spPr>
            <a:xfrm rot="16200000">
              <a:off x="2935559" y="2401511"/>
              <a:ext cx="699230" cy="338554"/>
            </a:xfrm>
            <a:prstGeom prst="rect">
              <a:avLst/>
            </a:prstGeom>
            <a:noFill/>
          </p:spPr>
          <p:txBody>
            <a:bodyPr wrap="none" rtlCol="0">
              <a:spAutoFit/>
            </a:bodyPr>
            <a:lstStyle/>
            <a:p>
              <a:pPr>
                <a:buNone/>
              </a:pPr>
              <a:r>
                <a:rPr lang="en-GB" sz="1600" dirty="0"/>
                <a:t>8 mm</a:t>
              </a:r>
            </a:p>
          </p:txBody>
        </p:sp>
        <p:cxnSp>
          <p:nvCxnSpPr>
            <p:cNvPr id="55" name="Straight Arrow Connector 54">
              <a:extLst>
                <a:ext uri="{FF2B5EF4-FFF2-40B4-BE49-F238E27FC236}">
                  <a16:creationId xmlns:a16="http://schemas.microsoft.com/office/drawing/2014/main" id="{3236AACD-9E51-4B2B-B49B-96E122CBB179}"/>
                </a:ext>
              </a:extLst>
            </p:cNvPr>
            <p:cNvCxnSpPr>
              <a:cxnSpLocks noChangeAspect="1"/>
            </p:cNvCxnSpPr>
            <p:nvPr/>
          </p:nvCxnSpPr>
          <p:spPr>
            <a:xfrm flipV="1">
              <a:off x="5179759" y="1760603"/>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9739EE3-A6FF-421E-8A79-987FA68E515C}"/>
                </a:ext>
              </a:extLst>
            </p:cNvPr>
            <p:cNvCxnSpPr>
              <a:cxnSpLocks noChangeAspect="1"/>
            </p:cNvCxnSpPr>
            <p:nvPr/>
          </p:nvCxnSpPr>
          <p:spPr>
            <a:xfrm>
              <a:off x="5188877" y="2561514"/>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ECA1828-34D1-418A-A1DA-2ACA3A60C9C6}"/>
                </a:ext>
              </a:extLst>
            </p:cNvPr>
            <p:cNvSpPr txBox="1">
              <a:spLocks noChangeAspect="1"/>
            </p:cNvSpPr>
            <p:nvPr/>
          </p:nvSpPr>
          <p:spPr>
            <a:xfrm>
              <a:off x="5302923" y="2263459"/>
              <a:ext cx="699230" cy="338554"/>
            </a:xfrm>
            <a:prstGeom prst="rect">
              <a:avLst/>
            </a:prstGeom>
            <a:noFill/>
          </p:spPr>
          <p:txBody>
            <a:bodyPr wrap="none" rtlCol="0">
              <a:spAutoFit/>
            </a:bodyPr>
            <a:lstStyle/>
            <a:p>
              <a:pPr>
                <a:buNone/>
              </a:pPr>
              <a:r>
                <a:rPr lang="en-GB" sz="1600" dirty="0"/>
                <a:t>3 mm</a:t>
              </a:r>
            </a:p>
          </p:txBody>
        </p:sp>
        <p:sp>
          <p:nvSpPr>
            <p:cNvPr id="58" name="TextBox 57">
              <a:extLst>
                <a:ext uri="{FF2B5EF4-FFF2-40B4-BE49-F238E27FC236}">
                  <a16:creationId xmlns:a16="http://schemas.microsoft.com/office/drawing/2014/main" id="{427DD893-4032-490B-9865-B0CF61C3194C}"/>
                </a:ext>
              </a:extLst>
            </p:cNvPr>
            <p:cNvSpPr txBox="1">
              <a:spLocks noChangeAspect="1"/>
            </p:cNvSpPr>
            <p:nvPr/>
          </p:nvSpPr>
          <p:spPr>
            <a:xfrm rot="5400000">
              <a:off x="4959611" y="1978668"/>
              <a:ext cx="699230" cy="338554"/>
            </a:xfrm>
            <a:prstGeom prst="rect">
              <a:avLst/>
            </a:prstGeom>
            <a:noFill/>
          </p:spPr>
          <p:txBody>
            <a:bodyPr wrap="none" rtlCol="0">
              <a:spAutoFit/>
            </a:bodyPr>
            <a:lstStyle/>
            <a:p>
              <a:pPr>
                <a:buNone/>
              </a:pPr>
              <a:r>
                <a:rPr lang="en-GB" sz="1600" dirty="0"/>
                <a:t>3 mm</a:t>
              </a:r>
            </a:p>
          </p:txBody>
        </p:sp>
      </p:grpSp>
      <p:grpSp>
        <p:nvGrpSpPr>
          <p:cNvPr id="59" name="Group 58">
            <a:extLst>
              <a:ext uri="{FF2B5EF4-FFF2-40B4-BE49-F238E27FC236}">
                <a16:creationId xmlns:a16="http://schemas.microsoft.com/office/drawing/2014/main" id="{F5F7F42A-2DDD-4353-B2A0-368A9958D8A1}"/>
              </a:ext>
            </a:extLst>
          </p:cNvPr>
          <p:cNvGrpSpPr/>
          <p:nvPr/>
        </p:nvGrpSpPr>
        <p:grpSpPr>
          <a:xfrm>
            <a:off x="6023110" y="2497519"/>
            <a:ext cx="2808798" cy="2096449"/>
            <a:chOff x="6104142" y="1728798"/>
            <a:chExt cx="2808798" cy="2096449"/>
          </a:xfrm>
        </p:grpSpPr>
        <p:sp>
          <p:nvSpPr>
            <p:cNvPr id="60" name="Rectangle 59">
              <a:extLst>
                <a:ext uri="{FF2B5EF4-FFF2-40B4-BE49-F238E27FC236}">
                  <a16:creationId xmlns:a16="http://schemas.microsoft.com/office/drawing/2014/main" id="{64582FAF-6E24-45B8-8708-2970FB46B613}"/>
                </a:ext>
              </a:extLst>
            </p:cNvPr>
            <p:cNvSpPr>
              <a:spLocks noChangeAspect="1"/>
            </p:cNvSpPr>
            <p:nvPr/>
          </p:nvSpPr>
          <p:spPr>
            <a:xfrm>
              <a:off x="6490128" y="1742136"/>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61" name="Straight Arrow Connector 60">
              <a:extLst>
                <a:ext uri="{FF2B5EF4-FFF2-40B4-BE49-F238E27FC236}">
                  <a16:creationId xmlns:a16="http://schemas.microsoft.com/office/drawing/2014/main" id="{8C430718-1524-4DF9-BDF2-8A9E85C247BD}"/>
                </a:ext>
              </a:extLst>
            </p:cNvPr>
            <p:cNvCxnSpPr>
              <a:cxnSpLocks noChangeAspect="1"/>
            </p:cNvCxnSpPr>
            <p:nvPr/>
          </p:nvCxnSpPr>
          <p:spPr>
            <a:xfrm>
              <a:off x="6486795" y="3503794"/>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4713E59-C532-4558-AEBD-AD2BAA23DEB8}"/>
                </a:ext>
              </a:extLst>
            </p:cNvPr>
            <p:cNvCxnSpPr>
              <a:cxnSpLocks noChangeAspect="1"/>
            </p:cNvCxnSpPr>
            <p:nvPr/>
          </p:nvCxnSpPr>
          <p:spPr>
            <a:xfrm flipV="1">
              <a:off x="6398685" y="1742135"/>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0DB84702-9F70-4BCC-A8A6-3B0573A58010}"/>
                </a:ext>
              </a:extLst>
            </p:cNvPr>
            <p:cNvSpPr txBox="1">
              <a:spLocks noChangeAspect="1"/>
            </p:cNvSpPr>
            <p:nvPr/>
          </p:nvSpPr>
          <p:spPr>
            <a:xfrm>
              <a:off x="7347524" y="3486693"/>
              <a:ext cx="813043" cy="338554"/>
            </a:xfrm>
            <a:prstGeom prst="rect">
              <a:avLst/>
            </a:prstGeom>
            <a:noFill/>
          </p:spPr>
          <p:txBody>
            <a:bodyPr wrap="none" rtlCol="0">
              <a:spAutoFit/>
            </a:bodyPr>
            <a:lstStyle/>
            <a:p>
              <a:pPr>
                <a:buNone/>
              </a:pPr>
              <a:r>
                <a:rPr lang="en-GB" sz="1600" dirty="0"/>
                <a:t>10 mm</a:t>
              </a:r>
            </a:p>
          </p:txBody>
        </p:sp>
        <p:sp>
          <p:nvSpPr>
            <p:cNvPr id="64" name="TextBox 63">
              <a:extLst>
                <a:ext uri="{FF2B5EF4-FFF2-40B4-BE49-F238E27FC236}">
                  <a16:creationId xmlns:a16="http://schemas.microsoft.com/office/drawing/2014/main" id="{DB965294-F3B2-4071-B673-39EB22172ACD}"/>
                </a:ext>
              </a:extLst>
            </p:cNvPr>
            <p:cNvSpPr txBox="1">
              <a:spLocks noChangeAspect="1"/>
            </p:cNvSpPr>
            <p:nvPr/>
          </p:nvSpPr>
          <p:spPr>
            <a:xfrm rot="16200000">
              <a:off x="5923804" y="2416622"/>
              <a:ext cx="699230" cy="338554"/>
            </a:xfrm>
            <a:prstGeom prst="rect">
              <a:avLst/>
            </a:prstGeom>
            <a:noFill/>
          </p:spPr>
          <p:txBody>
            <a:bodyPr wrap="none" rtlCol="0">
              <a:spAutoFit/>
            </a:bodyPr>
            <a:lstStyle/>
            <a:p>
              <a:pPr>
                <a:buNone/>
              </a:pPr>
              <a:r>
                <a:rPr lang="en-GB" sz="1600" dirty="0"/>
                <a:t>8 mm</a:t>
              </a:r>
            </a:p>
          </p:txBody>
        </p:sp>
        <p:sp>
          <p:nvSpPr>
            <p:cNvPr id="65" name="Rectangle 64">
              <a:extLst>
                <a:ext uri="{FF2B5EF4-FFF2-40B4-BE49-F238E27FC236}">
                  <a16:creationId xmlns:a16="http://schemas.microsoft.com/office/drawing/2014/main" id="{82FCDEB9-7056-4BB1-B5D9-B3066CF53907}"/>
                </a:ext>
              </a:extLst>
            </p:cNvPr>
            <p:cNvSpPr>
              <a:spLocks noChangeAspect="1"/>
            </p:cNvSpPr>
            <p:nvPr/>
          </p:nvSpPr>
          <p:spPr>
            <a:xfrm>
              <a:off x="7251964" y="1730703"/>
              <a:ext cx="850110" cy="85591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66" name="Straight Arrow Connector 65">
              <a:extLst>
                <a:ext uri="{FF2B5EF4-FFF2-40B4-BE49-F238E27FC236}">
                  <a16:creationId xmlns:a16="http://schemas.microsoft.com/office/drawing/2014/main" id="{8F8896ED-9758-4653-ABEA-67D481234833}"/>
                </a:ext>
              </a:extLst>
            </p:cNvPr>
            <p:cNvCxnSpPr>
              <a:cxnSpLocks noChangeAspect="1"/>
            </p:cNvCxnSpPr>
            <p:nvPr/>
          </p:nvCxnSpPr>
          <p:spPr>
            <a:xfrm flipV="1">
              <a:off x="8175786" y="1767317"/>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494C449-B742-4333-BECD-64544BC8BA65}"/>
                </a:ext>
              </a:extLst>
            </p:cNvPr>
            <p:cNvCxnSpPr>
              <a:cxnSpLocks noChangeAspect="1"/>
            </p:cNvCxnSpPr>
            <p:nvPr/>
          </p:nvCxnSpPr>
          <p:spPr>
            <a:xfrm>
              <a:off x="7263391" y="2651736"/>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46DAED5-76D0-4F66-AC87-90134D69AAB9}"/>
                </a:ext>
              </a:extLst>
            </p:cNvPr>
            <p:cNvSpPr txBox="1">
              <a:spLocks noChangeAspect="1"/>
            </p:cNvSpPr>
            <p:nvPr/>
          </p:nvSpPr>
          <p:spPr>
            <a:xfrm>
              <a:off x="7389912" y="2645757"/>
              <a:ext cx="699230" cy="338554"/>
            </a:xfrm>
            <a:prstGeom prst="rect">
              <a:avLst/>
            </a:prstGeom>
            <a:noFill/>
          </p:spPr>
          <p:txBody>
            <a:bodyPr wrap="none" rtlCol="0">
              <a:spAutoFit/>
            </a:bodyPr>
            <a:lstStyle/>
            <a:p>
              <a:pPr>
                <a:buNone/>
              </a:pPr>
              <a:r>
                <a:rPr lang="en-GB" sz="1600" dirty="0"/>
                <a:t>3 mm</a:t>
              </a:r>
            </a:p>
          </p:txBody>
        </p:sp>
        <p:sp>
          <p:nvSpPr>
            <p:cNvPr id="69" name="TextBox 68">
              <a:extLst>
                <a:ext uri="{FF2B5EF4-FFF2-40B4-BE49-F238E27FC236}">
                  <a16:creationId xmlns:a16="http://schemas.microsoft.com/office/drawing/2014/main" id="{C92DC0AB-287D-4CA0-B5D2-7DC0F0D8D5A4}"/>
                </a:ext>
              </a:extLst>
            </p:cNvPr>
            <p:cNvSpPr txBox="1">
              <a:spLocks noChangeAspect="1"/>
            </p:cNvSpPr>
            <p:nvPr/>
          </p:nvSpPr>
          <p:spPr>
            <a:xfrm rot="5400000">
              <a:off x="8009547" y="1979970"/>
              <a:ext cx="699230" cy="338554"/>
            </a:xfrm>
            <a:prstGeom prst="rect">
              <a:avLst/>
            </a:prstGeom>
            <a:noFill/>
          </p:spPr>
          <p:txBody>
            <a:bodyPr wrap="none" rtlCol="0">
              <a:spAutoFit/>
            </a:bodyPr>
            <a:lstStyle/>
            <a:p>
              <a:pPr>
                <a:buNone/>
              </a:pPr>
              <a:r>
                <a:rPr lang="en-GB" sz="1600" dirty="0"/>
                <a:t>3 mm</a:t>
              </a:r>
            </a:p>
          </p:txBody>
        </p:sp>
        <p:cxnSp>
          <p:nvCxnSpPr>
            <p:cNvPr id="70" name="Straight Connector 69">
              <a:extLst>
                <a:ext uri="{FF2B5EF4-FFF2-40B4-BE49-F238E27FC236}">
                  <a16:creationId xmlns:a16="http://schemas.microsoft.com/office/drawing/2014/main" id="{A2BF7766-0374-48B1-B03B-6CC4DEDEC4DB}"/>
                </a:ext>
              </a:extLst>
            </p:cNvPr>
            <p:cNvCxnSpPr>
              <a:cxnSpLocks noChangeAspect="1"/>
            </p:cNvCxnSpPr>
            <p:nvPr/>
          </p:nvCxnSpPr>
          <p:spPr>
            <a:xfrm>
              <a:off x="7251962" y="1728798"/>
              <a:ext cx="0" cy="8424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9A5132B-071F-42E3-86ED-CE1272DCCC37}"/>
                </a:ext>
              </a:extLst>
            </p:cNvPr>
            <p:cNvCxnSpPr>
              <a:cxnSpLocks noChangeAspect="1"/>
            </p:cNvCxnSpPr>
            <p:nvPr/>
          </p:nvCxnSpPr>
          <p:spPr>
            <a:xfrm>
              <a:off x="7263391" y="2567600"/>
              <a:ext cx="8399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C602878-1C77-4B42-8142-8FC79EAC00D7}"/>
                </a:ext>
              </a:extLst>
            </p:cNvPr>
            <p:cNvCxnSpPr>
              <a:cxnSpLocks noChangeAspect="1"/>
            </p:cNvCxnSpPr>
            <p:nvPr/>
          </p:nvCxnSpPr>
          <p:spPr>
            <a:xfrm flipV="1">
              <a:off x="8109980" y="1751963"/>
              <a:ext cx="0" cy="82997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802EAAE8-3A50-4504-AD39-0300BDC48A0B}"/>
              </a:ext>
            </a:extLst>
          </p:cNvPr>
          <p:cNvGrpSpPr/>
          <p:nvPr/>
        </p:nvGrpSpPr>
        <p:grpSpPr>
          <a:xfrm>
            <a:off x="9051230" y="2499154"/>
            <a:ext cx="2807313" cy="2100213"/>
            <a:chOff x="9132262" y="1730433"/>
            <a:chExt cx="2807313" cy="2100213"/>
          </a:xfrm>
        </p:grpSpPr>
        <p:sp>
          <p:nvSpPr>
            <p:cNvPr id="74" name="Rectangle 73">
              <a:extLst>
                <a:ext uri="{FF2B5EF4-FFF2-40B4-BE49-F238E27FC236}">
                  <a16:creationId xmlns:a16="http://schemas.microsoft.com/office/drawing/2014/main" id="{D6F882B8-F458-4208-9CED-CF0E72243A86}"/>
                </a:ext>
              </a:extLst>
            </p:cNvPr>
            <p:cNvSpPr>
              <a:spLocks noChangeAspect="1"/>
            </p:cNvSpPr>
            <p:nvPr/>
          </p:nvSpPr>
          <p:spPr>
            <a:xfrm>
              <a:off x="9516763" y="1730434"/>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75" name="Straight Arrow Connector 74">
              <a:extLst>
                <a:ext uri="{FF2B5EF4-FFF2-40B4-BE49-F238E27FC236}">
                  <a16:creationId xmlns:a16="http://schemas.microsoft.com/office/drawing/2014/main" id="{00A83046-3B91-4B3D-B57A-6FA794BBFD7A}"/>
                </a:ext>
              </a:extLst>
            </p:cNvPr>
            <p:cNvCxnSpPr>
              <a:cxnSpLocks noChangeAspect="1"/>
            </p:cNvCxnSpPr>
            <p:nvPr/>
          </p:nvCxnSpPr>
          <p:spPr>
            <a:xfrm>
              <a:off x="9516763" y="3492092"/>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4F8D43C-0098-4E31-A68A-524E9A64A232}"/>
                </a:ext>
              </a:extLst>
            </p:cNvPr>
            <p:cNvCxnSpPr>
              <a:cxnSpLocks noChangeAspect="1"/>
            </p:cNvCxnSpPr>
            <p:nvPr/>
          </p:nvCxnSpPr>
          <p:spPr>
            <a:xfrm flipV="1">
              <a:off x="9428653" y="1730433"/>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517370D-F383-4DAA-B86D-E7B08DBB33A3}"/>
                </a:ext>
              </a:extLst>
            </p:cNvPr>
            <p:cNvSpPr txBox="1">
              <a:spLocks noChangeAspect="1"/>
            </p:cNvSpPr>
            <p:nvPr/>
          </p:nvSpPr>
          <p:spPr>
            <a:xfrm rot="16200000">
              <a:off x="8951924" y="2414943"/>
              <a:ext cx="699230" cy="338554"/>
            </a:xfrm>
            <a:prstGeom prst="rect">
              <a:avLst/>
            </a:prstGeom>
            <a:noFill/>
          </p:spPr>
          <p:txBody>
            <a:bodyPr wrap="none" rtlCol="0">
              <a:spAutoFit/>
            </a:bodyPr>
            <a:lstStyle/>
            <a:p>
              <a:pPr>
                <a:buNone/>
              </a:pPr>
              <a:r>
                <a:rPr lang="en-GB" sz="1600" dirty="0"/>
                <a:t>8 mm</a:t>
              </a:r>
            </a:p>
          </p:txBody>
        </p:sp>
        <p:sp>
          <p:nvSpPr>
            <p:cNvPr id="78" name="TextBox 77">
              <a:extLst>
                <a:ext uri="{FF2B5EF4-FFF2-40B4-BE49-F238E27FC236}">
                  <a16:creationId xmlns:a16="http://schemas.microsoft.com/office/drawing/2014/main" id="{964E6432-1404-4C4A-877E-4E0863D754BB}"/>
                </a:ext>
              </a:extLst>
            </p:cNvPr>
            <p:cNvSpPr txBox="1">
              <a:spLocks noChangeAspect="1"/>
            </p:cNvSpPr>
            <p:nvPr/>
          </p:nvSpPr>
          <p:spPr>
            <a:xfrm>
              <a:off x="10389331" y="3492092"/>
              <a:ext cx="813043" cy="338554"/>
            </a:xfrm>
            <a:prstGeom prst="rect">
              <a:avLst/>
            </a:prstGeom>
            <a:noFill/>
          </p:spPr>
          <p:txBody>
            <a:bodyPr wrap="none" rtlCol="0">
              <a:spAutoFit/>
            </a:bodyPr>
            <a:lstStyle/>
            <a:p>
              <a:pPr>
                <a:buNone/>
              </a:pPr>
              <a:r>
                <a:rPr lang="en-GB" sz="1600" dirty="0"/>
                <a:t>10 mm</a:t>
              </a:r>
            </a:p>
          </p:txBody>
        </p:sp>
        <p:sp>
          <p:nvSpPr>
            <p:cNvPr id="79" name="Rectangle 78">
              <a:extLst>
                <a:ext uri="{FF2B5EF4-FFF2-40B4-BE49-F238E27FC236}">
                  <a16:creationId xmlns:a16="http://schemas.microsoft.com/office/drawing/2014/main" id="{49AE2E57-D415-4C91-BD7E-938D7B744A03}"/>
                </a:ext>
              </a:extLst>
            </p:cNvPr>
            <p:cNvSpPr>
              <a:spLocks noChangeAspect="1"/>
            </p:cNvSpPr>
            <p:nvPr/>
          </p:nvSpPr>
          <p:spPr>
            <a:xfrm>
              <a:off x="10389333" y="1989901"/>
              <a:ext cx="850110" cy="855913"/>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0" name="TextBox 79">
              <a:extLst>
                <a:ext uri="{FF2B5EF4-FFF2-40B4-BE49-F238E27FC236}">
                  <a16:creationId xmlns:a16="http://schemas.microsoft.com/office/drawing/2014/main" id="{1593D7EC-09B1-4D8D-9826-00065400BE24}"/>
                </a:ext>
              </a:extLst>
            </p:cNvPr>
            <p:cNvSpPr txBox="1">
              <a:spLocks noChangeAspect="1"/>
            </p:cNvSpPr>
            <p:nvPr/>
          </p:nvSpPr>
          <p:spPr>
            <a:xfrm>
              <a:off x="10496459" y="2904955"/>
              <a:ext cx="699230" cy="338554"/>
            </a:xfrm>
            <a:prstGeom prst="rect">
              <a:avLst/>
            </a:prstGeom>
            <a:noFill/>
            <a:ln w="28575">
              <a:noFill/>
            </a:ln>
          </p:spPr>
          <p:txBody>
            <a:bodyPr wrap="none" rtlCol="0">
              <a:spAutoFit/>
            </a:bodyPr>
            <a:lstStyle/>
            <a:p>
              <a:pPr>
                <a:buNone/>
              </a:pPr>
              <a:r>
                <a:rPr lang="en-GB" sz="1600" dirty="0"/>
                <a:t>3 mm</a:t>
              </a:r>
            </a:p>
          </p:txBody>
        </p:sp>
        <p:sp>
          <p:nvSpPr>
            <p:cNvPr id="81" name="TextBox 80">
              <a:extLst>
                <a:ext uri="{FF2B5EF4-FFF2-40B4-BE49-F238E27FC236}">
                  <a16:creationId xmlns:a16="http://schemas.microsoft.com/office/drawing/2014/main" id="{FDB9084B-4C61-4AB7-9DE3-66CC5F240EDE}"/>
                </a:ext>
              </a:extLst>
            </p:cNvPr>
            <p:cNvSpPr txBox="1">
              <a:spLocks noChangeAspect="1"/>
            </p:cNvSpPr>
            <p:nvPr/>
          </p:nvSpPr>
          <p:spPr>
            <a:xfrm rot="5400000">
              <a:off x="11071547" y="2249145"/>
              <a:ext cx="699230" cy="338554"/>
            </a:xfrm>
            <a:prstGeom prst="rect">
              <a:avLst/>
            </a:prstGeom>
            <a:noFill/>
            <a:ln w="28575">
              <a:noFill/>
            </a:ln>
          </p:spPr>
          <p:txBody>
            <a:bodyPr wrap="none" rtlCol="0">
              <a:spAutoFit/>
            </a:bodyPr>
            <a:lstStyle/>
            <a:p>
              <a:pPr>
                <a:buNone/>
              </a:pPr>
              <a:r>
                <a:rPr lang="en-GB" sz="1600" dirty="0"/>
                <a:t>3 mm</a:t>
              </a:r>
            </a:p>
          </p:txBody>
        </p:sp>
        <p:cxnSp>
          <p:nvCxnSpPr>
            <p:cNvPr id="82" name="Straight Arrow Connector 81">
              <a:extLst>
                <a:ext uri="{FF2B5EF4-FFF2-40B4-BE49-F238E27FC236}">
                  <a16:creationId xmlns:a16="http://schemas.microsoft.com/office/drawing/2014/main" id="{1BBAF8C7-0572-45B9-9DF7-E452323FC325}"/>
                </a:ext>
              </a:extLst>
            </p:cNvPr>
            <p:cNvCxnSpPr>
              <a:cxnSpLocks noChangeAspect="1"/>
            </p:cNvCxnSpPr>
            <p:nvPr/>
          </p:nvCxnSpPr>
          <p:spPr>
            <a:xfrm>
              <a:off x="10386631" y="2913605"/>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7B6D935-457E-4643-80FF-ABDB809075D3}"/>
                </a:ext>
              </a:extLst>
            </p:cNvPr>
            <p:cNvCxnSpPr>
              <a:cxnSpLocks noChangeAspect="1"/>
            </p:cNvCxnSpPr>
            <p:nvPr/>
          </p:nvCxnSpPr>
          <p:spPr>
            <a:xfrm flipV="1">
              <a:off x="11298407" y="1999951"/>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617EE734-BB65-4E67-84DE-91109CBCC508}"/>
              </a:ext>
            </a:extLst>
          </p:cNvPr>
          <p:cNvGrpSpPr/>
          <p:nvPr/>
        </p:nvGrpSpPr>
        <p:grpSpPr>
          <a:xfrm>
            <a:off x="0" y="4820826"/>
            <a:ext cx="2824625" cy="2069537"/>
            <a:chOff x="81032" y="1744131"/>
            <a:chExt cx="2824625" cy="2069537"/>
          </a:xfrm>
        </p:grpSpPr>
        <p:sp>
          <p:nvSpPr>
            <p:cNvPr id="85" name="Rectangle 84">
              <a:extLst>
                <a:ext uri="{FF2B5EF4-FFF2-40B4-BE49-F238E27FC236}">
                  <a16:creationId xmlns:a16="http://schemas.microsoft.com/office/drawing/2014/main" id="{12D162E9-61AF-402E-8E91-CB30C41AE77C}"/>
                </a:ext>
              </a:extLst>
            </p:cNvPr>
            <p:cNvSpPr>
              <a:spLocks noChangeAspect="1"/>
            </p:cNvSpPr>
            <p:nvPr/>
          </p:nvSpPr>
          <p:spPr>
            <a:xfrm>
              <a:off x="482845" y="1744132"/>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86" name="Straight Arrow Connector 85">
              <a:extLst>
                <a:ext uri="{FF2B5EF4-FFF2-40B4-BE49-F238E27FC236}">
                  <a16:creationId xmlns:a16="http://schemas.microsoft.com/office/drawing/2014/main" id="{2F4B2A2F-AF55-41C0-83C7-D159516F3A76}"/>
                </a:ext>
              </a:extLst>
            </p:cNvPr>
            <p:cNvCxnSpPr>
              <a:cxnSpLocks noChangeAspect="1"/>
            </p:cNvCxnSpPr>
            <p:nvPr/>
          </p:nvCxnSpPr>
          <p:spPr>
            <a:xfrm>
              <a:off x="482845" y="3505790"/>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ADCE789-5CB5-4323-ACDD-6328DBA3B3C0}"/>
                </a:ext>
              </a:extLst>
            </p:cNvPr>
            <p:cNvCxnSpPr>
              <a:cxnSpLocks noChangeAspect="1"/>
            </p:cNvCxnSpPr>
            <p:nvPr/>
          </p:nvCxnSpPr>
          <p:spPr>
            <a:xfrm flipV="1">
              <a:off x="394735" y="1744131"/>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57DBC16D-0D86-4902-8C7D-7535364A3B04}"/>
                </a:ext>
              </a:extLst>
            </p:cNvPr>
            <p:cNvSpPr txBox="1">
              <a:spLocks noChangeAspect="1"/>
            </p:cNvSpPr>
            <p:nvPr/>
          </p:nvSpPr>
          <p:spPr>
            <a:xfrm>
              <a:off x="1252045" y="3475114"/>
              <a:ext cx="813043" cy="338554"/>
            </a:xfrm>
            <a:prstGeom prst="rect">
              <a:avLst/>
            </a:prstGeom>
            <a:noFill/>
          </p:spPr>
          <p:txBody>
            <a:bodyPr wrap="none" rtlCol="0">
              <a:spAutoFit/>
            </a:bodyPr>
            <a:lstStyle/>
            <a:p>
              <a:pPr>
                <a:buNone/>
              </a:pPr>
              <a:r>
                <a:rPr lang="en-GB" sz="1600" dirty="0"/>
                <a:t>10 mm</a:t>
              </a:r>
            </a:p>
          </p:txBody>
        </p:sp>
        <p:sp>
          <p:nvSpPr>
            <p:cNvPr id="89" name="TextBox 88">
              <a:extLst>
                <a:ext uri="{FF2B5EF4-FFF2-40B4-BE49-F238E27FC236}">
                  <a16:creationId xmlns:a16="http://schemas.microsoft.com/office/drawing/2014/main" id="{09B443AD-F426-4C43-8792-EE804D3F6F61}"/>
                </a:ext>
              </a:extLst>
            </p:cNvPr>
            <p:cNvSpPr txBox="1">
              <a:spLocks noChangeAspect="1"/>
            </p:cNvSpPr>
            <p:nvPr/>
          </p:nvSpPr>
          <p:spPr>
            <a:xfrm rot="16200000">
              <a:off x="-103382" y="2425164"/>
              <a:ext cx="707381" cy="338554"/>
            </a:xfrm>
            <a:prstGeom prst="rect">
              <a:avLst/>
            </a:prstGeom>
            <a:noFill/>
          </p:spPr>
          <p:txBody>
            <a:bodyPr wrap="square" rtlCol="0">
              <a:spAutoFit/>
            </a:bodyPr>
            <a:lstStyle/>
            <a:p>
              <a:pPr>
                <a:buNone/>
              </a:pPr>
              <a:r>
                <a:rPr lang="en-GB" sz="1600" dirty="0"/>
                <a:t>8 mm</a:t>
              </a:r>
            </a:p>
          </p:txBody>
        </p:sp>
      </p:grpSp>
      <p:grpSp>
        <p:nvGrpSpPr>
          <p:cNvPr id="90" name="Group 89">
            <a:extLst>
              <a:ext uri="{FF2B5EF4-FFF2-40B4-BE49-F238E27FC236}">
                <a16:creationId xmlns:a16="http://schemas.microsoft.com/office/drawing/2014/main" id="{58BFCCA6-EF90-4775-A049-999B10BC10E5}"/>
              </a:ext>
            </a:extLst>
          </p:cNvPr>
          <p:cNvGrpSpPr/>
          <p:nvPr/>
        </p:nvGrpSpPr>
        <p:grpSpPr>
          <a:xfrm>
            <a:off x="3034865" y="4820826"/>
            <a:ext cx="2886256" cy="2100213"/>
            <a:chOff x="3115897" y="1744131"/>
            <a:chExt cx="2886256" cy="2100213"/>
          </a:xfrm>
        </p:grpSpPr>
        <p:sp>
          <p:nvSpPr>
            <p:cNvPr id="91" name="L-Shape 90">
              <a:extLst>
                <a:ext uri="{FF2B5EF4-FFF2-40B4-BE49-F238E27FC236}">
                  <a16:creationId xmlns:a16="http://schemas.microsoft.com/office/drawing/2014/main" id="{A695A212-263F-4AC8-B1FE-D06458DB147B}"/>
                </a:ext>
              </a:extLst>
            </p:cNvPr>
            <p:cNvSpPr>
              <a:spLocks noChangeAspect="1"/>
            </p:cNvSpPr>
            <p:nvPr/>
          </p:nvSpPr>
          <p:spPr>
            <a:xfrm>
              <a:off x="3515983" y="1744131"/>
              <a:ext cx="2422812" cy="1638755"/>
            </a:xfrm>
            <a:prstGeom prst="corner">
              <a:avLst>
                <a:gd name="adj1" fmla="val 46758"/>
                <a:gd name="adj2" fmla="val 96039"/>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92" name="Straight Arrow Connector 91">
              <a:extLst>
                <a:ext uri="{FF2B5EF4-FFF2-40B4-BE49-F238E27FC236}">
                  <a16:creationId xmlns:a16="http://schemas.microsoft.com/office/drawing/2014/main" id="{5D5F86D7-1309-4615-A0C7-EE2712103DF3}"/>
                </a:ext>
              </a:extLst>
            </p:cNvPr>
            <p:cNvCxnSpPr>
              <a:cxnSpLocks noChangeAspect="1"/>
            </p:cNvCxnSpPr>
            <p:nvPr/>
          </p:nvCxnSpPr>
          <p:spPr>
            <a:xfrm>
              <a:off x="3470575" y="3507576"/>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09927F50-A3E8-4D2E-8C1E-5602E464ACFC}"/>
                </a:ext>
              </a:extLst>
            </p:cNvPr>
            <p:cNvCxnSpPr>
              <a:cxnSpLocks noChangeAspect="1"/>
            </p:cNvCxnSpPr>
            <p:nvPr/>
          </p:nvCxnSpPr>
          <p:spPr>
            <a:xfrm flipV="1">
              <a:off x="3423561" y="1745917"/>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776EC65-90D9-4ED1-8032-55FDAC37CD8B}"/>
                </a:ext>
              </a:extLst>
            </p:cNvPr>
            <p:cNvSpPr txBox="1">
              <a:spLocks noChangeAspect="1"/>
            </p:cNvSpPr>
            <p:nvPr/>
          </p:nvSpPr>
          <p:spPr>
            <a:xfrm>
              <a:off x="4186916" y="3505790"/>
              <a:ext cx="813043" cy="338554"/>
            </a:xfrm>
            <a:prstGeom prst="rect">
              <a:avLst/>
            </a:prstGeom>
            <a:noFill/>
          </p:spPr>
          <p:txBody>
            <a:bodyPr wrap="none" rtlCol="0">
              <a:spAutoFit/>
            </a:bodyPr>
            <a:lstStyle/>
            <a:p>
              <a:pPr>
                <a:buNone/>
              </a:pPr>
              <a:r>
                <a:rPr lang="en-GB" sz="1600" dirty="0"/>
                <a:t>10 mm</a:t>
              </a:r>
            </a:p>
          </p:txBody>
        </p:sp>
        <p:sp>
          <p:nvSpPr>
            <p:cNvPr id="95" name="TextBox 94">
              <a:extLst>
                <a:ext uri="{FF2B5EF4-FFF2-40B4-BE49-F238E27FC236}">
                  <a16:creationId xmlns:a16="http://schemas.microsoft.com/office/drawing/2014/main" id="{903B5634-62B7-4CDF-8038-8B8E78F597E1}"/>
                </a:ext>
              </a:extLst>
            </p:cNvPr>
            <p:cNvSpPr txBox="1">
              <a:spLocks noChangeAspect="1"/>
            </p:cNvSpPr>
            <p:nvPr/>
          </p:nvSpPr>
          <p:spPr>
            <a:xfrm rot="16200000">
              <a:off x="2935559" y="2401511"/>
              <a:ext cx="699230" cy="338554"/>
            </a:xfrm>
            <a:prstGeom prst="rect">
              <a:avLst/>
            </a:prstGeom>
            <a:noFill/>
          </p:spPr>
          <p:txBody>
            <a:bodyPr wrap="none" rtlCol="0">
              <a:spAutoFit/>
            </a:bodyPr>
            <a:lstStyle/>
            <a:p>
              <a:pPr>
                <a:buNone/>
              </a:pPr>
              <a:r>
                <a:rPr lang="en-GB" sz="1600" dirty="0"/>
                <a:t>8 mm</a:t>
              </a:r>
            </a:p>
          </p:txBody>
        </p:sp>
        <p:cxnSp>
          <p:nvCxnSpPr>
            <p:cNvPr id="96" name="Straight Arrow Connector 95">
              <a:extLst>
                <a:ext uri="{FF2B5EF4-FFF2-40B4-BE49-F238E27FC236}">
                  <a16:creationId xmlns:a16="http://schemas.microsoft.com/office/drawing/2014/main" id="{8ACFF862-3D9A-488D-AD2D-9A37E2DCFA61}"/>
                </a:ext>
              </a:extLst>
            </p:cNvPr>
            <p:cNvCxnSpPr>
              <a:cxnSpLocks noChangeAspect="1"/>
            </p:cNvCxnSpPr>
            <p:nvPr/>
          </p:nvCxnSpPr>
          <p:spPr>
            <a:xfrm flipV="1">
              <a:off x="5179759" y="1760603"/>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A8E01A0-D5F0-4D6F-B213-8035FBE4DEBF}"/>
                </a:ext>
              </a:extLst>
            </p:cNvPr>
            <p:cNvCxnSpPr>
              <a:cxnSpLocks noChangeAspect="1"/>
            </p:cNvCxnSpPr>
            <p:nvPr/>
          </p:nvCxnSpPr>
          <p:spPr>
            <a:xfrm>
              <a:off x="5188877" y="2561514"/>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A95A7809-AE40-4E16-9E66-6F6C9B210021}"/>
                </a:ext>
              </a:extLst>
            </p:cNvPr>
            <p:cNvSpPr txBox="1">
              <a:spLocks noChangeAspect="1"/>
            </p:cNvSpPr>
            <p:nvPr/>
          </p:nvSpPr>
          <p:spPr>
            <a:xfrm>
              <a:off x="5302923" y="2263459"/>
              <a:ext cx="699230" cy="338554"/>
            </a:xfrm>
            <a:prstGeom prst="rect">
              <a:avLst/>
            </a:prstGeom>
            <a:noFill/>
          </p:spPr>
          <p:txBody>
            <a:bodyPr wrap="none" rtlCol="0">
              <a:spAutoFit/>
            </a:bodyPr>
            <a:lstStyle/>
            <a:p>
              <a:pPr>
                <a:buNone/>
              </a:pPr>
              <a:r>
                <a:rPr lang="en-GB" sz="1600" dirty="0"/>
                <a:t>3 mm</a:t>
              </a:r>
            </a:p>
          </p:txBody>
        </p:sp>
        <p:sp>
          <p:nvSpPr>
            <p:cNvPr id="99" name="TextBox 98">
              <a:extLst>
                <a:ext uri="{FF2B5EF4-FFF2-40B4-BE49-F238E27FC236}">
                  <a16:creationId xmlns:a16="http://schemas.microsoft.com/office/drawing/2014/main" id="{E1A860BB-5E3C-4439-9CB7-2A132D4BE6D1}"/>
                </a:ext>
              </a:extLst>
            </p:cNvPr>
            <p:cNvSpPr txBox="1">
              <a:spLocks noChangeAspect="1"/>
            </p:cNvSpPr>
            <p:nvPr/>
          </p:nvSpPr>
          <p:spPr>
            <a:xfrm rot="5400000">
              <a:off x="4959611" y="1978668"/>
              <a:ext cx="699230" cy="338554"/>
            </a:xfrm>
            <a:prstGeom prst="rect">
              <a:avLst/>
            </a:prstGeom>
            <a:noFill/>
          </p:spPr>
          <p:txBody>
            <a:bodyPr wrap="none" rtlCol="0">
              <a:spAutoFit/>
            </a:bodyPr>
            <a:lstStyle/>
            <a:p>
              <a:pPr>
                <a:buNone/>
              </a:pPr>
              <a:r>
                <a:rPr lang="en-GB" sz="1600" dirty="0"/>
                <a:t>3 mm</a:t>
              </a:r>
            </a:p>
          </p:txBody>
        </p:sp>
      </p:grpSp>
      <p:grpSp>
        <p:nvGrpSpPr>
          <p:cNvPr id="100" name="Group 99">
            <a:extLst>
              <a:ext uri="{FF2B5EF4-FFF2-40B4-BE49-F238E27FC236}">
                <a16:creationId xmlns:a16="http://schemas.microsoft.com/office/drawing/2014/main" id="{7CC12C04-EE11-4BF6-AD98-EA3BB646E6B5}"/>
              </a:ext>
            </a:extLst>
          </p:cNvPr>
          <p:cNvGrpSpPr/>
          <p:nvPr/>
        </p:nvGrpSpPr>
        <p:grpSpPr>
          <a:xfrm>
            <a:off x="6023110" y="4805493"/>
            <a:ext cx="2808798" cy="2096449"/>
            <a:chOff x="6104142" y="1728798"/>
            <a:chExt cx="2808798" cy="2096449"/>
          </a:xfrm>
        </p:grpSpPr>
        <p:sp>
          <p:nvSpPr>
            <p:cNvPr id="101" name="Rectangle 100">
              <a:extLst>
                <a:ext uri="{FF2B5EF4-FFF2-40B4-BE49-F238E27FC236}">
                  <a16:creationId xmlns:a16="http://schemas.microsoft.com/office/drawing/2014/main" id="{AE68AE3A-D6D4-4317-A3D3-F7029A5D06AC}"/>
                </a:ext>
              </a:extLst>
            </p:cNvPr>
            <p:cNvSpPr>
              <a:spLocks noChangeAspect="1"/>
            </p:cNvSpPr>
            <p:nvPr/>
          </p:nvSpPr>
          <p:spPr>
            <a:xfrm>
              <a:off x="6490128" y="1742136"/>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02" name="Straight Arrow Connector 101">
              <a:extLst>
                <a:ext uri="{FF2B5EF4-FFF2-40B4-BE49-F238E27FC236}">
                  <a16:creationId xmlns:a16="http://schemas.microsoft.com/office/drawing/2014/main" id="{AF7585EC-EA25-4318-8CD5-9C62A4E5C3E4}"/>
                </a:ext>
              </a:extLst>
            </p:cNvPr>
            <p:cNvCxnSpPr>
              <a:cxnSpLocks noChangeAspect="1"/>
            </p:cNvCxnSpPr>
            <p:nvPr/>
          </p:nvCxnSpPr>
          <p:spPr>
            <a:xfrm>
              <a:off x="6486795" y="3503794"/>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E7ECCEA5-FADC-4A91-AFF9-483155B0B837}"/>
                </a:ext>
              </a:extLst>
            </p:cNvPr>
            <p:cNvCxnSpPr>
              <a:cxnSpLocks noChangeAspect="1"/>
            </p:cNvCxnSpPr>
            <p:nvPr/>
          </p:nvCxnSpPr>
          <p:spPr>
            <a:xfrm flipV="1">
              <a:off x="6398685" y="1742135"/>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2EB53855-FE04-4E4A-A89B-9E0A076D866C}"/>
                </a:ext>
              </a:extLst>
            </p:cNvPr>
            <p:cNvSpPr txBox="1">
              <a:spLocks noChangeAspect="1"/>
            </p:cNvSpPr>
            <p:nvPr/>
          </p:nvSpPr>
          <p:spPr>
            <a:xfrm>
              <a:off x="7347524" y="3486693"/>
              <a:ext cx="813043" cy="338554"/>
            </a:xfrm>
            <a:prstGeom prst="rect">
              <a:avLst/>
            </a:prstGeom>
            <a:noFill/>
          </p:spPr>
          <p:txBody>
            <a:bodyPr wrap="none" rtlCol="0">
              <a:spAutoFit/>
            </a:bodyPr>
            <a:lstStyle/>
            <a:p>
              <a:pPr>
                <a:buNone/>
              </a:pPr>
              <a:r>
                <a:rPr lang="en-GB" sz="1600" dirty="0"/>
                <a:t>10 mm</a:t>
              </a:r>
            </a:p>
          </p:txBody>
        </p:sp>
        <p:sp>
          <p:nvSpPr>
            <p:cNvPr id="105" name="TextBox 104">
              <a:extLst>
                <a:ext uri="{FF2B5EF4-FFF2-40B4-BE49-F238E27FC236}">
                  <a16:creationId xmlns:a16="http://schemas.microsoft.com/office/drawing/2014/main" id="{18F9A30A-E559-4A0D-98D4-DD7769866064}"/>
                </a:ext>
              </a:extLst>
            </p:cNvPr>
            <p:cNvSpPr txBox="1">
              <a:spLocks noChangeAspect="1"/>
            </p:cNvSpPr>
            <p:nvPr/>
          </p:nvSpPr>
          <p:spPr>
            <a:xfrm rot="16200000">
              <a:off x="5923804" y="2416622"/>
              <a:ext cx="699230" cy="338554"/>
            </a:xfrm>
            <a:prstGeom prst="rect">
              <a:avLst/>
            </a:prstGeom>
            <a:noFill/>
          </p:spPr>
          <p:txBody>
            <a:bodyPr wrap="none" rtlCol="0">
              <a:spAutoFit/>
            </a:bodyPr>
            <a:lstStyle/>
            <a:p>
              <a:pPr>
                <a:buNone/>
              </a:pPr>
              <a:r>
                <a:rPr lang="en-GB" sz="1600" dirty="0"/>
                <a:t>8 mm</a:t>
              </a:r>
            </a:p>
          </p:txBody>
        </p:sp>
        <p:sp>
          <p:nvSpPr>
            <p:cNvPr id="106" name="Rectangle 105">
              <a:extLst>
                <a:ext uri="{FF2B5EF4-FFF2-40B4-BE49-F238E27FC236}">
                  <a16:creationId xmlns:a16="http://schemas.microsoft.com/office/drawing/2014/main" id="{33AD38A7-4F1A-4474-BCA4-3CCDF45CFACC}"/>
                </a:ext>
              </a:extLst>
            </p:cNvPr>
            <p:cNvSpPr>
              <a:spLocks noChangeAspect="1"/>
            </p:cNvSpPr>
            <p:nvPr/>
          </p:nvSpPr>
          <p:spPr>
            <a:xfrm>
              <a:off x="7251964" y="1730703"/>
              <a:ext cx="850110" cy="855913"/>
            </a:xfrm>
            <a:prstGeom prst="rect">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07" name="Straight Arrow Connector 106">
              <a:extLst>
                <a:ext uri="{FF2B5EF4-FFF2-40B4-BE49-F238E27FC236}">
                  <a16:creationId xmlns:a16="http://schemas.microsoft.com/office/drawing/2014/main" id="{D44C7689-9178-423B-BFCD-ECA219334B39}"/>
                </a:ext>
              </a:extLst>
            </p:cNvPr>
            <p:cNvCxnSpPr>
              <a:cxnSpLocks noChangeAspect="1"/>
            </p:cNvCxnSpPr>
            <p:nvPr/>
          </p:nvCxnSpPr>
          <p:spPr>
            <a:xfrm flipV="1">
              <a:off x="8175786" y="1767317"/>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28C902E7-27E4-4952-82B1-80BE3F8C3C13}"/>
                </a:ext>
              </a:extLst>
            </p:cNvPr>
            <p:cNvCxnSpPr>
              <a:cxnSpLocks noChangeAspect="1"/>
            </p:cNvCxnSpPr>
            <p:nvPr/>
          </p:nvCxnSpPr>
          <p:spPr>
            <a:xfrm>
              <a:off x="7263391" y="2651736"/>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188B4D2B-E2BA-4711-953E-004252F5EB62}"/>
                </a:ext>
              </a:extLst>
            </p:cNvPr>
            <p:cNvSpPr txBox="1">
              <a:spLocks noChangeAspect="1"/>
            </p:cNvSpPr>
            <p:nvPr/>
          </p:nvSpPr>
          <p:spPr>
            <a:xfrm>
              <a:off x="7389912" y="2645757"/>
              <a:ext cx="699230" cy="338554"/>
            </a:xfrm>
            <a:prstGeom prst="rect">
              <a:avLst/>
            </a:prstGeom>
            <a:noFill/>
          </p:spPr>
          <p:txBody>
            <a:bodyPr wrap="none" rtlCol="0">
              <a:spAutoFit/>
            </a:bodyPr>
            <a:lstStyle/>
            <a:p>
              <a:pPr>
                <a:buNone/>
              </a:pPr>
              <a:r>
                <a:rPr lang="en-GB" sz="1600" dirty="0"/>
                <a:t>3 mm</a:t>
              </a:r>
            </a:p>
          </p:txBody>
        </p:sp>
        <p:sp>
          <p:nvSpPr>
            <p:cNvPr id="110" name="TextBox 109">
              <a:extLst>
                <a:ext uri="{FF2B5EF4-FFF2-40B4-BE49-F238E27FC236}">
                  <a16:creationId xmlns:a16="http://schemas.microsoft.com/office/drawing/2014/main" id="{F7F7BC28-E340-4A38-9FA0-6A7467166241}"/>
                </a:ext>
              </a:extLst>
            </p:cNvPr>
            <p:cNvSpPr txBox="1">
              <a:spLocks noChangeAspect="1"/>
            </p:cNvSpPr>
            <p:nvPr/>
          </p:nvSpPr>
          <p:spPr>
            <a:xfrm rot="5400000">
              <a:off x="8009547" y="1979970"/>
              <a:ext cx="699230" cy="338554"/>
            </a:xfrm>
            <a:prstGeom prst="rect">
              <a:avLst/>
            </a:prstGeom>
            <a:noFill/>
          </p:spPr>
          <p:txBody>
            <a:bodyPr wrap="none" rtlCol="0">
              <a:spAutoFit/>
            </a:bodyPr>
            <a:lstStyle/>
            <a:p>
              <a:pPr>
                <a:buNone/>
              </a:pPr>
              <a:r>
                <a:rPr lang="en-GB" sz="1600" dirty="0"/>
                <a:t>3 mm</a:t>
              </a:r>
            </a:p>
          </p:txBody>
        </p:sp>
        <p:cxnSp>
          <p:nvCxnSpPr>
            <p:cNvPr id="111" name="Straight Connector 110">
              <a:extLst>
                <a:ext uri="{FF2B5EF4-FFF2-40B4-BE49-F238E27FC236}">
                  <a16:creationId xmlns:a16="http://schemas.microsoft.com/office/drawing/2014/main" id="{5FDB24C1-9F89-41D1-B9A9-DEF3841907D0}"/>
                </a:ext>
              </a:extLst>
            </p:cNvPr>
            <p:cNvCxnSpPr>
              <a:cxnSpLocks noChangeAspect="1"/>
            </p:cNvCxnSpPr>
            <p:nvPr/>
          </p:nvCxnSpPr>
          <p:spPr>
            <a:xfrm>
              <a:off x="7251962" y="1728798"/>
              <a:ext cx="0" cy="8424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3546EB5-B002-4D48-B1CE-23CDC41B3412}"/>
                </a:ext>
              </a:extLst>
            </p:cNvPr>
            <p:cNvCxnSpPr>
              <a:cxnSpLocks noChangeAspect="1"/>
            </p:cNvCxnSpPr>
            <p:nvPr/>
          </p:nvCxnSpPr>
          <p:spPr>
            <a:xfrm>
              <a:off x="7263391" y="2567600"/>
              <a:ext cx="8399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B2CD315-0E93-45E5-A5DB-38A5B3FE872C}"/>
                </a:ext>
              </a:extLst>
            </p:cNvPr>
            <p:cNvCxnSpPr>
              <a:cxnSpLocks noChangeAspect="1"/>
            </p:cNvCxnSpPr>
            <p:nvPr/>
          </p:nvCxnSpPr>
          <p:spPr>
            <a:xfrm flipV="1">
              <a:off x="8109980" y="1751963"/>
              <a:ext cx="0" cy="82997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5171F24A-6C64-45A0-A145-2F6588ABF8ED}"/>
              </a:ext>
            </a:extLst>
          </p:cNvPr>
          <p:cNvGrpSpPr/>
          <p:nvPr/>
        </p:nvGrpSpPr>
        <p:grpSpPr>
          <a:xfrm>
            <a:off x="9051230" y="4807128"/>
            <a:ext cx="2807313" cy="2100213"/>
            <a:chOff x="9132262" y="1730433"/>
            <a:chExt cx="2807313" cy="2100213"/>
          </a:xfrm>
        </p:grpSpPr>
        <p:sp>
          <p:nvSpPr>
            <p:cNvPr id="115" name="Rectangle 114">
              <a:extLst>
                <a:ext uri="{FF2B5EF4-FFF2-40B4-BE49-F238E27FC236}">
                  <a16:creationId xmlns:a16="http://schemas.microsoft.com/office/drawing/2014/main" id="{A961F113-4C49-49D1-8DB7-FE7D6B580730}"/>
                </a:ext>
              </a:extLst>
            </p:cNvPr>
            <p:cNvSpPr>
              <a:spLocks noChangeAspect="1"/>
            </p:cNvSpPr>
            <p:nvPr/>
          </p:nvSpPr>
          <p:spPr>
            <a:xfrm>
              <a:off x="9516763" y="1730434"/>
              <a:ext cx="2422812" cy="1638755"/>
            </a:xfrm>
            <a:prstGeom prst="rect">
              <a:avLst/>
            </a:prstGeom>
            <a:solidFill>
              <a:srgbClr val="82CBDD"/>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116" name="Straight Arrow Connector 115">
              <a:extLst>
                <a:ext uri="{FF2B5EF4-FFF2-40B4-BE49-F238E27FC236}">
                  <a16:creationId xmlns:a16="http://schemas.microsoft.com/office/drawing/2014/main" id="{41693D87-18B9-4793-9FDC-0C6C933023D5}"/>
                </a:ext>
              </a:extLst>
            </p:cNvPr>
            <p:cNvCxnSpPr>
              <a:cxnSpLocks noChangeAspect="1"/>
            </p:cNvCxnSpPr>
            <p:nvPr/>
          </p:nvCxnSpPr>
          <p:spPr>
            <a:xfrm>
              <a:off x="9516763" y="3492092"/>
              <a:ext cx="24228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9C43E094-2113-43A2-9408-A930DC0162AA}"/>
                </a:ext>
              </a:extLst>
            </p:cNvPr>
            <p:cNvCxnSpPr>
              <a:cxnSpLocks noChangeAspect="1"/>
            </p:cNvCxnSpPr>
            <p:nvPr/>
          </p:nvCxnSpPr>
          <p:spPr>
            <a:xfrm flipV="1">
              <a:off x="9428653" y="1730433"/>
              <a:ext cx="0" cy="16387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B54472DD-1C91-41B9-929F-11E7DA46085C}"/>
                </a:ext>
              </a:extLst>
            </p:cNvPr>
            <p:cNvSpPr txBox="1">
              <a:spLocks noChangeAspect="1"/>
            </p:cNvSpPr>
            <p:nvPr/>
          </p:nvSpPr>
          <p:spPr>
            <a:xfrm rot="16200000">
              <a:off x="8951924" y="2414943"/>
              <a:ext cx="699230" cy="338554"/>
            </a:xfrm>
            <a:prstGeom prst="rect">
              <a:avLst/>
            </a:prstGeom>
            <a:noFill/>
          </p:spPr>
          <p:txBody>
            <a:bodyPr wrap="none" rtlCol="0">
              <a:spAutoFit/>
            </a:bodyPr>
            <a:lstStyle/>
            <a:p>
              <a:pPr>
                <a:buNone/>
              </a:pPr>
              <a:r>
                <a:rPr lang="en-GB" sz="1600" dirty="0"/>
                <a:t>8 mm</a:t>
              </a:r>
            </a:p>
          </p:txBody>
        </p:sp>
        <p:sp>
          <p:nvSpPr>
            <p:cNvPr id="119" name="TextBox 118">
              <a:extLst>
                <a:ext uri="{FF2B5EF4-FFF2-40B4-BE49-F238E27FC236}">
                  <a16:creationId xmlns:a16="http://schemas.microsoft.com/office/drawing/2014/main" id="{5E8C7084-D681-4BE3-8510-191DF1A51D6A}"/>
                </a:ext>
              </a:extLst>
            </p:cNvPr>
            <p:cNvSpPr txBox="1">
              <a:spLocks noChangeAspect="1"/>
            </p:cNvSpPr>
            <p:nvPr/>
          </p:nvSpPr>
          <p:spPr>
            <a:xfrm>
              <a:off x="10389331" y="3492092"/>
              <a:ext cx="813043" cy="338554"/>
            </a:xfrm>
            <a:prstGeom prst="rect">
              <a:avLst/>
            </a:prstGeom>
            <a:noFill/>
          </p:spPr>
          <p:txBody>
            <a:bodyPr wrap="none" rtlCol="0">
              <a:spAutoFit/>
            </a:bodyPr>
            <a:lstStyle/>
            <a:p>
              <a:pPr>
                <a:buNone/>
              </a:pPr>
              <a:r>
                <a:rPr lang="en-GB" sz="1600" dirty="0"/>
                <a:t>10 mm</a:t>
              </a:r>
            </a:p>
          </p:txBody>
        </p:sp>
        <p:sp>
          <p:nvSpPr>
            <p:cNvPr id="120" name="Rectangle 119">
              <a:extLst>
                <a:ext uri="{FF2B5EF4-FFF2-40B4-BE49-F238E27FC236}">
                  <a16:creationId xmlns:a16="http://schemas.microsoft.com/office/drawing/2014/main" id="{4C2AF928-6135-4635-833C-C78B1301D164}"/>
                </a:ext>
              </a:extLst>
            </p:cNvPr>
            <p:cNvSpPr>
              <a:spLocks noChangeAspect="1"/>
            </p:cNvSpPr>
            <p:nvPr/>
          </p:nvSpPr>
          <p:spPr>
            <a:xfrm>
              <a:off x="10389333" y="1989901"/>
              <a:ext cx="850110" cy="855913"/>
            </a:xfrm>
            <a:prstGeom prst="rect">
              <a:avLst/>
            </a:prstGeom>
            <a:solidFill>
              <a:schemeClr val="accent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1" name="TextBox 120">
              <a:extLst>
                <a:ext uri="{FF2B5EF4-FFF2-40B4-BE49-F238E27FC236}">
                  <a16:creationId xmlns:a16="http://schemas.microsoft.com/office/drawing/2014/main" id="{FB998F5A-28E9-4160-8F3D-1F21CFCAD2BA}"/>
                </a:ext>
              </a:extLst>
            </p:cNvPr>
            <p:cNvSpPr txBox="1">
              <a:spLocks noChangeAspect="1"/>
            </p:cNvSpPr>
            <p:nvPr/>
          </p:nvSpPr>
          <p:spPr>
            <a:xfrm>
              <a:off x="10496459" y="2904955"/>
              <a:ext cx="699230" cy="338554"/>
            </a:xfrm>
            <a:prstGeom prst="rect">
              <a:avLst/>
            </a:prstGeom>
            <a:noFill/>
            <a:ln w="28575">
              <a:noFill/>
            </a:ln>
          </p:spPr>
          <p:txBody>
            <a:bodyPr wrap="none" rtlCol="0">
              <a:spAutoFit/>
            </a:bodyPr>
            <a:lstStyle/>
            <a:p>
              <a:pPr>
                <a:buNone/>
              </a:pPr>
              <a:r>
                <a:rPr lang="en-GB" sz="1600" dirty="0"/>
                <a:t>3 mm</a:t>
              </a:r>
            </a:p>
          </p:txBody>
        </p:sp>
        <p:sp>
          <p:nvSpPr>
            <p:cNvPr id="122" name="TextBox 121">
              <a:extLst>
                <a:ext uri="{FF2B5EF4-FFF2-40B4-BE49-F238E27FC236}">
                  <a16:creationId xmlns:a16="http://schemas.microsoft.com/office/drawing/2014/main" id="{F275A136-AFFD-4FC3-931E-C0C963A01236}"/>
                </a:ext>
              </a:extLst>
            </p:cNvPr>
            <p:cNvSpPr txBox="1">
              <a:spLocks noChangeAspect="1"/>
            </p:cNvSpPr>
            <p:nvPr/>
          </p:nvSpPr>
          <p:spPr>
            <a:xfrm rot="5400000">
              <a:off x="11071547" y="2249145"/>
              <a:ext cx="699230" cy="338554"/>
            </a:xfrm>
            <a:prstGeom prst="rect">
              <a:avLst/>
            </a:prstGeom>
            <a:noFill/>
            <a:ln w="28575">
              <a:noFill/>
            </a:ln>
          </p:spPr>
          <p:txBody>
            <a:bodyPr wrap="none" rtlCol="0">
              <a:spAutoFit/>
            </a:bodyPr>
            <a:lstStyle/>
            <a:p>
              <a:pPr>
                <a:buNone/>
              </a:pPr>
              <a:r>
                <a:rPr lang="en-GB" sz="1600" dirty="0"/>
                <a:t>3 mm</a:t>
              </a:r>
            </a:p>
          </p:txBody>
        </p:sp>
        <p:cxnSp>
          <p:nvCxnSpPr>
            <p:cNvPr id="123" name="Straight Arrow Connector 122">
              <a:extLst>
                <a:ext uri="{FF2B5EF4-FFF2-40B4-BE49-F238E27FC236}">
                  <a16:creationId xmlns:a16="http://schemas.microsoft.com/office/drawing/2014/main" id="{6F30728A-E050-472C-80AC-371483CDF0CB}"/>
                </a:ext>
              </a:extLst>
            </p:cNvPr>
            <p:cNvCxnSpPr>
              <a:cxnSpLocks noChangeAspect="1"/>
            </p:cNvCxnSpPr>
            <p:nvPr/>
          </p:nvCxnSpPr>
          <p:spPr>
            <a:xfrm>
              <a:off x="10386631" y="2913605"/>
              <a:ext cx="7900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842029B3-9418-4175-A8D9-810B6F293DAB}"/>
                </a:ext>
              </a:extLst>
            </p:cNvPr>
            <p:cNvCxnSpPr>
              <a:cxnSpLocks noChangeAspect="1"/>
            </p:cNvCxnSpPr>
            <p:nvPr/>
          </p:nvCxnSpPr>
          <p:spPr>
            <a:xfrm flipV="1">
              <a:off x="11298407" y="1999951"/>
              <a:ext cx="0" cy="804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6" name="Straight Connector 125">
            <a:extLst>
              <a:ext uri="{FF2B5EF4-FFF2-40B4-BE49-F238E27FC236}">
                <a16:creationId xmlns:a16="http://schemas.microsoft.com/office/drawing/2014/main" id="{421B9550-1915-4CC1-8B5E-FD886FD268C8}"/>
              </a:ext>
            </a:extLst>
          </p:cNvPr>
          <p:cNvCxnSpPr/>
          <p:nvPr/>
        </p:nvCxnSpPr>
        <p:spPr>
          <a:xfrm>
            <a:off x="-1" y="2242552"/>
            <a:ext cx="1219200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0ECD843-25A7-4AEC-AC4C-1F93863F8B8F}"/>
              </a:ext>
            </a:extLst>
          </p:cNvPr>
          <p:cNvCxnSpPr/>
          <p:nvPr/>
        </p:nvCxnSpPr>
        <p:spPr>
          <a:xfrm>
            <a:off x="-1" y="4665336"/>
            <a:ext cx="1219200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080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dirty="0"/>
              <a:t>The concepts of perimeter and area</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171721"/>
            <a:ext cx="6062463" cy="1152130"/>
          </a:xfrm>
        </p:spPr>
        <p:txBody>
          <a:bodyPr>
            <a:normAutofit/>
          </a:bodyPr>
          <a:lstStyle/>
          <a:p>
            <a:r>
              <a:rPr lang="en-GB" sz="1800" dirty="0">
                <a:latin typeface="Century Gothic" panose="020B0502020202020204" pitchFamily="34" charset="0"/>
              </a:rPr>
              <a:t>Checkpoints 1–6</a:t>
            </a:r>
          </a:p>
        </p:txBody>
      </p:sp>
    </p:spTree>
    <p:extLst>
      <p:ext uri="{BB962C8B-B14F-4D97-AF65-F5344CB8AC3E}">
        <p14:creationId xmlns:p14="http://schemas.microsoft.com/office/powerpoint/2010/main" val="2548956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4ECF8D-5E55-4865-9A9C-B74DE8BE4F8E}"/>
              </a:ext>
            </a:extLst>
          </p:cNvPr>
          <p:cNvPicPr>
            <a:picLocks noChangeAspect="1"/>
          </p:cNvPicPr>
          <p:nvPr/>
        </p:nvPicPr>
        <p:blipFill rotWithShape="1">
          <a:blip r:embed="rId3">
            <a:clrChange>
              <a:clrFrom>
                <a:srgbClr val="FFFFFF"/>
              </a:clrFrom>
              <a:clrTo>
                <a:srgbClr val="FFFFFF">
                  <a:alpha val="0"/>
                </a:srgbClr>
              </a:clrTo>
            </a:clrChange>
          </a:blip>
          <a:srcRect r="34771" b="74498"/>
          <a:stretch/>
        </p:blipFill>
        <p:spPr>
          <a:xfrm>
            <a:off x="249959" y="88601"/>
            <a:ext cx="5352836" cy="1426297"/>
          </a:xfrm>
          <a:prstGeom prst="rect">
            <a:avLst/>
          </a:prstGeom>
        </p:spPr>
      </p:pic>
      <p:pic>
        <p:nvPicPr>
          <p:cNvPr id="3" name="Picture 2">
            <a:extLst>
              <a:ext uri="{FF2B5EF4-FFF2-40B4-BE49-F238E27FC236}">
                <a16:creationId xmlns:a16="http://schemas.microsoft.com/office/drawing/2014/main" id="{B76FE8D5-5281-40C3-B213-2A712CF50F4C}"/>
              </a:ext>
            </a:extLst>
          </p:cNvPr>
          <p:cNvPicPr>
            <a:picLocks noChangeAspect="1"/>
          </p:cNvPicPr>
          <p:nvPr/>
        </p:nvPicPr>
        <p:blipFill rotWithShape="1">
          <a:blip r:embed="rId3">
            <a:clrChange>
              <a:clrFrom>
                <a:srgbClr val="FFFFFF"/>
              </a:clrFrom>
              <a:clrTo>
                <a:srgbClr val="FFFFFF">
                  <a:alpha val="0"/>
                </a:srgbClr>
              </a:clrTo>
            </a:clrChange>
          </a:blip>
          <a:srcRect l="2469" t="26025" r="76748" b="43114"/>
          <a:stretch/>
        </p:blipFill>
        <p:spPr>
          <a:xfrm>
            <a:off x="656760" y="2074563"/>
            <a:ext cx="1705510" cy="1726058"/>
          </a:xfrm>
          <a:prstGeom prst="rect">
            <a:avLst/>
          </a:prstGeom>
        </p:spPr>
      </p:pic>
      <p:pic>
        <p:nvPicPr>
          <p:cNvPr id="4" name="Picture 3">
            <a:extLst>
              <a:ext uri="{FF2B5EF4-FFF2-40B4-BE49-F238E27FC236}">
                <a16:creationId xmlns:a16="http://schemas.microsoft.com/office/drawing/2014/main" id="{1AB248D2-0475-47B3-9BE4-5A7A8B4651F4}"/>
              </a:ext>
            </a:extLst>
          </p:cNvPr>
          <p:cNvPicPr>
            <a:picLocks noChangeAspect="1"/>
          </p:cNvPicPr>
          <p:nvPr/>
        </p:nvPicPr>
        <p:blipFill rotWithShape="1">
          <a:blip r:embed="rId3">
            <a:clrChange>
              <a:clrFrom>
                <a:srgbClr val="FFFFFF"/>
              </a:clrFrom>
              <a:clrTo>
                <a:srgbClr val="FFFFFF">
                  <a:alpha val="0"/>
                </a:srgbClr>
              </a:clrTo>
            </a:clrChange>
          </a:blip>
          <a:srcRect t="58724" r="75370" b="15774"/>
          <a:stretch/>
        </p:blipFill>
        <p:spPr>
          <a:xfrm>
            <a:off x="498913" y="4884448"/>
            <a:ext cx="2021205" cy="1426297"/>
          </a:xfrm>
          <a:prstGeom prst="rect">
            <a:avLst/>
          </a:prstGeom>
        </p:spPr>
      </p:pic>
      <p:pic>
        <p:nvPicPr>
          <p:cNvPr id="5" name="Picture 4">
            <a:extLst>
              <a:ext uri="{FF2B5EF4-FFF2-40B4-BE49-F238E27FC236}">
                <a16:creationId xmlns:a16="http://schemas.microsoft.com/office/drawing/2014/main" id="{A70693EC-AAF2-483B-8691-36BA279E209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94048" y="1807323"/>
            <a:ext cx="2280102" cy="1621677"/>
          </a:xfrm>
          <a:prstGeom prst="rect">
            <a:avLst/>
          </a:prstGeom>
        </p:spPr>
      </p:pic>
      <p:pic>
        <p:nvPicPr>
          <p:cNvPr id="6" name="Picture 5">
            <a:extLst>
              <a:ext uri="{FF2B5EF4-FFF2-40B4-BE49-F238E27FC236}">
                <a16:creationId xmlns:a16="http://schemas.microsoft.com/office/drawing/2014/main" id="{3EFB575A-F8B2-490E-B89C-5954B07014B1}"/>
              </a:ext>
            </a:extLst>
          </p:cNvPr>
          <p:cNvPicPr>
            <a:picLocks noChangeAspect="1"/>
          </p:cNvPicPr>
          <p:nvPr/>
        </p:nvPicPr>
        <p:blipFill rotWithShape="1">
          <a:blip r:embed="rId5">
            <a:clrChange>
              <a:clrFrom>
                <a:srgbClr val="FFFFFF"/>
              </a:clrFrom>
              <a:clrTo>
                <a:srgbClr val="FFFFFF">
                  <a:alpha val="0"/>
                </a:srgbClr>
              </a:clrTo>
            </a:clrChange>
          </a:blip>
          <a:srcRect l="25673" t="59823" r="48305"/>
          <a:stretch/>
        </p:blipFill>
        <p:spPr>
          <a:xfrm>
            <a:off x="4835025" y="4284898"/>
            <a:ext cx="2021205" cy="2025847"/>
          </a:xfrm>
          <a:prstGeom prst="rect">
            <a:avLst/>
          </a:prstGeom>
        </p:spPr>
      </p:pic>
      <p:pic>
        <p:nvPicPr>
          <p:cNvPr id="7" name="Picture 6">
            <a:extLst>
              <a:ext uri="{FF2B5EF4-FFF2-40B4-BE49-F238E27FC236}">
                <a16:creationId xmlns:a16="http://schemas.microsoft.com/office/drawing/2014/main" id="{576BB7F2-4827-4182-B0CA-C6733955B7E8}"/>
              </a:ext>
            </a:extLst>
          </p:cNvPr>
          <p:cNvPicPr>
            <a:picLocks noChangeAspect="1"/>
          </p:cNvPicPr>
          <p:nvPr/>
        </p:nvPicPr>
        <p:blipFill rotWithShape="1">
          <a:blip r:embed="rId5">
            <a:clrChange>
              <a:clrFrom>
                <a:srgbClr val="FFFFFF"/>
              </a:clrFrom>
              <a:clrTo>
                <a:srgbClr val="FFFFFF">
                  <a:alpha val="0"/>
                </a:srgbClr>
              </a:clrTo>
            </a:clrChange>
          </a:blip>
          <a:srcRect l="49710" t="25591" r="28597" b="59822"/>
          <a:stretch/>
        </p:blipFill>
        <p:spPr>
          <a:xfrm>
            <a:off x="7059981" y="808769"/>
            <a:ext cx="1684962" cy="735489"/>
          </a:xfrm>
          <a:prstGeom prst="rect">
            <a:avLst/>
          </a:prstGeom>
        </p:spPr>
      </p:pic>
      <p:pic>
        <p:nvPicPr>
          <p:cNvPr id="8" name="Picture 7">
            <a:extLst>
              <a:ext uri="{FF2B5EF4-FFF2-40B4-BE49-F238E27FC236}">
                <a16:creationId xmlns:a16="http://schemas.microsoft.com/office/drawing/2014/main" id="{55D93FC1-3CF4-49A0-8F49-421DF0637263}"/>
              </a:ext>
            </a:extLst>
          </p:cNvPr>
          <p:cNvPicPr>
            <a:picLocks noChangeAspect="1"/>
          </p:cNvPicPr>
          <p:nvPr/>
        </p:nvPicPr>
        <p:blipFill rotWithShape="1">
          <a:blip r:embed="rId5">
            <a:clrChange>
              <a:clrFrom>
                <a:srgbClr val="FFFFFF"/>
              </a:clrFrom>
              <a:clrTo>
                <a:srgbClr val="FFFFFF">
                  <a:alpha val="0"/>
                </a:srgbClr>
              </a:clrTo>
            </a:clrChange>
          </a:blip>
          <a:srcRect l="57936" t="42874" r="16040" b="16949"/>
          <a:stretch/>
        </p:blipFill>
        <p:spPr>
          <a:xfrm>
            <a:off x="8744943" y="3638403"/>
            <a:ext cx="2021399" cy="2025847"/>
          </a:xfrm>
          <a:prstGeom prst="rect">
            <a:avLst/>
          </a:prstGeom>
        </p:spPr>
      </p:pic>
      <p:pic>
        <p:nvPicPr>
          <p:cNvPr id="9" name="Picture 8">
            <a:extLst>
              <a:ext uri="{FF2B5EF4-FFF2-40B4-BE49-F238E27FC236}">
                <a16:creationId xmlns:a16="http://schemas.microsoft.com/office/drawing/2014/main" id="{4FAF4B25-45A5-4C01-B8B5-EB226B0E7876}"/>
              </a:ext>
            </a:extLst>
          </p:cNvPr>
          <p:cNvPicPr>
            <a:picLocks noChangeAspect="1"/>
          </p:cNvPicPr>
          <p:nvPr/>
        </p:nvPicPr>
        <p:blipFill rotWithShape="1">
          <a:blip r:embed="rId5">
            <a:clrChange>
              <a:clrFrom>
                <a:srgbClr val="FFFFFF"/>
              </a:clrFrom>
              <a:clrTo>
                <a:srgbClr val="FFFFFF">
                  <a:alpha val="0"/>
                </a:srgbClr>
              </a:clrTo>
            </a:clrChange>
          </a:blip>
          <a:srcRect l="81588" t="24347" b="51624"/>
          <a:stretch/>
        </p:blipFill>
        <p:spPr>
          <a:xfrm>
            <a:off x="10259458" y="1747374"/>
            <a:ext cx="1430103" cy="1211632"/>
          </a:xfrm>
          <a:prstGeom prst="rect">
            <a:avLst/>
          </a:prstGeom>
        </p:spPr>
      </p:pic>
      <p:sp>
        <p:nvSpPr>
          <p:cNvPr id="10" name="TextBox 9">
            <a:extLst>
              <a:ext uri="{FF2B5EF4-FFF2-40B4-BE49-F238E27FC236}">
                <a16:creationId xmlns:a16="http://schemas.microsoft.com/office/drawing/2014/main" id="{60405A61-A54C-4C80-8949-8D2CFDE1A224}"/>
              </a:ext>
            </a:extLst>
          </p:cNvPr>
          <p:cNvSpPr txBox="1"/>
          <p:nvPr/>
        </p:nvSpPr>
        <p:spPr>
          <a:xfrm>
            <a:off x="8988116" y="5676725"/>
            <a:ext cx="2542684" cy="634020"/>
          </a:xfrm>
          <a:prstGeom prst="rect">
            <a:avLst/>
          </a:prstGeom>
          <a:noFill/>
        </p:spPr>
        <p:txBody>
          <a:bodyPr wrap="none" rtlCol="0">
            <a:spAutoFit/>
          </a:bodyPr>
          <a:lstStyle/>
          <a:p>
            <a:pPr>
              <a:buNone/>
            </a:pPr>
            <a:r>
              <a:rPr lang="en-US" sz="1600"/>
              <a:t>Drawn to scale.</a:t>
            </a:r>
          </a:p>
          <a:p>
            <a:pPr>
              <a:buNone/>
            </a:pPr>
            <a:r>
              <a:rPr lang="en-US" sz="1600"/>
              <a:t>All angles are right angles</a:t>
            </a:r>
          </a:p>
        </p:txBody>
      </p:sp>
    </p:spTree>
    <p:extLst>
      <p:ext uri="{BB962C8B-B14F-4D97-AF65-F5344CB8AC3E}">
        <p14:creationId xmlns:p14="http://schemas.microsoft.com/office/powerpoint/2010/main" val="3979437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Help 1">
            <a:hlinkClick r:id="" action="ppaction://noaction" highlightClick="1"/>
            <a:extLst>
              <a:ext uri="{FF2B5EF4-FFF2-40B4-BE49-F238E27FC236}">
                <a16:creationId xmlns:a16="http://schemas.microsoft.com/office/drawing/2014/main" id="{BF2F6F27-C467-4980-A2E9-24EB87481370}"/>
              </a:ext>
            </a:extLst>
          </p:cNvPr>
          <p:cNvSpPr/>
          <p:nvPr/>
        </p:nvSpPr>
        <p:spPr>
          <a:xfrm>
            <a:off x="9169457" y="236744"/>
            <a:ext cx="396000" cy="396000"/>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3" name="Isosceles Triangle 2">
            <a:extLst>
              <a:ext uri="{FF2B5EF4-FFF2-40B4-BE49-F238E27FC236}">
                <a16:creationId xmlns:a16="http://schemas.microsoft.com/office/drawing/2014/main" id="{BCEB7839-2DAC-4257-90C5-9679F8FF55C6}"/>
              </a:ext>
            </a:extLst>
          </p:cNvPr>
          <p:cNvSpPr>
            <a:spLocks noChangeAspect="1"/>
          </p:cNvSpPr>
          <p:nvPr/>
        </p:nvSpPr>
        <p:spPr>
          <a:xfrm>
            <a:off x="5474787" y="547280"/>
            <a:ext cx="2479056" cy="1704386"/>
          </a:xfrm>
          <a:prstGeom prst="triangle">
            <a:avLst>
              <a:gd name="adj" fmla="val 83333"/>
            </a:avLst>
          </a:prstGeom>
          <a:solidFill>
            <a:srgbClr val="B07B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extLst>
              <a:ext uri="{FF2B5EF4-FFF2-40B4-BE49-F238E27FC236}">
                <a16:creationId xmlns:a16="http://schemas.microsoft.com/office/drawing/2014/main" id="{7D4F61A4-F602-4369-8863-B42A771C2DDA}"/>
              </a:ext>
            </a:extLst>
          </p:cNvPr>
          <p:cNvSpPr>
            <a:spLocks noChangeAspect="1"/>
          </p:cNvSpPr>
          <p:nvPr/>
        </p:nvSpPr>
        <p:spPr>
          <a:xfrm rot="10800000">
            <a:off x="536922" y="394663"/>
            <a:ext cx="1582616" cy="227595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ight Triangle 4">
            <a:extLst>
              <a:ext uri="{FF2B5EF4-FFF2-40B4-BE49-F238E27FC236}">
                <a16:creationId xmlns:a16="http://schemas.microsoft.com/office/drawing/2014/main" id="{328D7B81-5D36-4D9E-B57B-8E40DFB17C64}"/>
              </a:ext>
            </a:extLst>
          </p:cNvPr>
          <p:cNvSpPr>
            <a:spLocks noChangeAspect="1"/>
          </p:cNvSpPr>
          <p:nvPr/>
        </p:nvSpPr>
        <p:spPr>
          <a:xfrm rot="7676900">
            <a:off x="2504507" y="1220273"/>
            <a:ext cx="2848708" cy="1462032"/>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11">
            <a:extLst>
              <a:ext uri="{FF2B5EF4-FFF2-40B4-BE49-F238E27FC236}">
                <a16:creationId xmlns:a16="http://schemas.microsoft.com/office/drawing/2014/main" id="{9C88456B-ECEE-4F12-8FAE-0FD4B2B79AB4}"/>
              </a:ext>
            </a:extLst>
          </p:cNvPr>
          <p:cNvSpPr>
            <a:spLocks noChangeAspect="1"/>
          </p:cNvSpPr>
          <p:nvPr/>
        </p:nvSpPr>
        <p:spPr>
          <a:xfrm>
            <a:off x="9169457" y="236744"/>
            <a:ext cx="2693573" cy="2014922"/>
          </a:xfrm>
          <a:custGeom>
            <a:avLst/>
            <a:gdLst>
              <a:gd name="connsiteX0" fmla="*/ 0 w 3305411"/>
              <a:gd name="connsiteY0" fmla="*/ 2272515 h 2272515"/>
              <a:gd name="connsiteX1" fmla="*/ 2754498 w 3305411"/>
              <a:gd name="connsiteY1" fmla="*/ 0 h 2272515"/>
              <a:gd name="connsiteX2" fmla="*/ 3305411 w 3305411"/>
              <a:gd name="connsiteY2" fmla="*/ 2272515 h 2272515"/>
              <a:gd name="connsiteX3" fmla="*/ 0 w 3305411"/>
              <a:gd name="connsiteY3" fmla="*/ 2272515 h 2272515"/>
              <a:gd name="connsiteX0" fmla="*/ 0 w 2754498"/>
              <a:gd name="connsiteY0" fmla="*/ 2272515 h 2272515"/>
              <a:gd name="connsiteX1" fmla="*/ 2754498 w 2754498"/>
              <a:gd name="connsiteY1" fmla="*/ 0 h 2272515"/>
              <a:gd name="connsiteX2" fmla="*/ 1788338 w 2754498"/>
              <a:gd name="connsiteY2" fmla="*/ 1867270 h 2272515"/>
              <a:gd name="connsiteX3" fmla="*/ 0 w 2754498"/>
              <a:gd name="connsiteY3" fmla="*/ 2272515 h 2272515"/>
              <a:gd name="connsiteX0" fmla="*/ 0 w 2754498"/>
              <a:gd name="connsiteY0" fmla="*/ 2272515 h 2272515"/>
              <a:gd name="connsiteX1" fmla="*/ 2754498 w 2754498"/>
              <a:gd name="connsiteY1" fmla="*/ 0 h 2272515"/>
              <a:gd name="connsiteX2" fmla="*/ 1373927 w 2754498"/>
              <a:gd name="connsiteY2" fmla="*/ 2262797 h 2272515"/>
              <a:gd name="connsiteX3" fmla="*/ 0 w 2754498"/>
              <a:gd name="connsiteY3" fmla="*/ 2272515 h 2272515"/>
            </a:gdLst>
            <a:ahLst/>
            <a:cxnLst>
              <a:cxn ang="0">
                <a:pos x="connsiteX0" y="connsiteY0"/>
              </a:cxn>
              <a:cxn ang="0">
                <a:pos x="connsiteX1" y="connsiteY1"/>
              </a:cxn>
              <a:cxn ang="0">
                <a:pos x="connsiteX2" y="connsiteY2"/>
              </a:cxn>
              <a:cxn ang="0">
                <a:pos x="connsiteX3" y="connsiteY3"/>
              </a:cxn>
            </a:cxnLst>
            <a:rect l="l" t="t" r="r" b="b"/>
            <a:pathLst>
              <a:path w="2754498" h="2272515">
                <a:moveTo>
                  <a:pt x="0" y="2272515"/>
                </a:moveTo>
                <a:lnTo>
                  <a:pt x="2754498" y="0"/>
                </a:lnTo>
                <a:lnTo>
                  <a:pt x="1373927" y="2262797"/>
                </a:lnTo>
                <a:lnTo>
                  <a:pt x="0" y="227251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Help 6">
            <a:hlinkClick r:id="" action="ppaction://noaction" highlightClick="1"/>
            <a:extLst>
              <a:ext uri="{FF2B5EF4-FFF2-40B4-BE49-F238E27FC236}">
                <a16:creationId xmlns:a16="http://schemas.microsoft.com/office/drawing/2014/main" id="{1C92B230-181B-4961-80CC-FAA619AFFE89}"/>
              </a:ext>
            </a:extLst>
          </p:cNvPr>
          <p:cNvSpPr/>
          <p:nvPr/>
        </p:nvSpPr>
        <p:spPr>
          <a:xfrm>
            <a:off x="9169457" y="3803650"/>
            <a:ext cx="396000" cy="396000"/>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382C37BA-2577-4B45-B11D-308BE94E911A}"/>
              </a:ext>
            </a:extLst>
          </p:cNvPr>
          <p:cNvSpPr>
            <a:spLocks noChangeAspect="1"/>
          </p:cNvSpPr>
          <p:nvPr/>
        </p:nvSpPr>
        <p:spPr>
          <a:xfrm>
            <a:off x="5474787" y="3930181"/>
            <a:ext cx="2479056" cy="1704386"/>
          </a:xfrm>
          <a:prstGeom prst="triangle">
            <a:avLst>
              <a:gd name="adj" fmla="val 83333"/>
            </a:avLst>
          </a:prstGeom>
          <a:solidFill>
            <a:srgbClr val="B07B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a:extLst>
              <a:ext uri="{FF2B5EF4-FFF2-40B4-BE49-F238E27FC236}">
                <a16:creationId xmlns:a16="http://schemas.microsoft.com/office/drawing/2014/main" id="{D3889FE0-371D-49DA-885B-B919616C89D8}"/>
              </a:ext>
            </a:extLst>
          </p:cNvPr>
          <p:cNvSpPr>
            <a:spLocks noChangeAspect="1"/>
          </p:cNvSpPr>
          <p:nvPr/>
        </p:nvSpPr>
        <p:spPr>
          <a:xfrm rot="10800000">
            <a:off x="564492" y="3644399"/>
            <a:ext cx="1582616" cy="2275950"/>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ight Triangle 9">
            <a:extLst>
              <a:ext uri="{FF2B5EF4-FFF2-40B4-BE49-F238E27FC236}">
                <a16:creationId xmlns:a16="http://schemas.microsoft.com/office/drawing/2014/main" id="{F7CBEDA8-CB33-4ECA-8DA9-AFDFBF95B47B}"/>
              </a:ext>
            </a:extLst>
          </p:cNvPr>
          <p:cNvSpPr>
            <a:spLocks noChangeAspect="1"/>
          </p:cNvSpPr>
          <p:nvPr/>
        </p:nvSpPr>
        <p:spPr>
          <a:xfrm rot="7676900">
            <a:off x="2386593" y="4622735"/>
            <a:ext cx="2848708" cy="1462032"/>
          </a:xfrm>
          <a:prstGeom prst="r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1">
            <a:extLst>
              <a:ext uri="{FF2B5EF4-FFF2-40B4-BE49-F238E27FC236}">
                <a16:creationId xmlns:a16="http://schemas.microsoft.com/office/drawing/2014/main" id="{C5E8781C-308C-4C5F-BDE5-F3F62616B441}"/>
              </a:ext>
            </a:extLst>
          </p:cNvPr>
          <p:cNvSpPr>
            <a:spLocks noChangeAspect="1"/>
          </p:cNvSpPr>
          <p:nvPr/>
        </p:nvSpPr>
        <p:spPr>
          <a:xfrm>
            <a:off x="9169457" y="3803650"/>
            <a:ext cx="2693573" cy="2014922"/>
          </a:xfrm>
          <a:custGeom>
            <a:avLst/>
            <a:gdLst>
              <a:gd name="connsiteX0" fmla="*/ 0 w 3305411"/>
              <a:gd name="connsiteY0" fmla="*/ 2272515 h 2272515"/>
              <a:gd name="connsiteX1" fmla="*/ 2754498 w 3305411"/>
              <a:gd name="connsiteY1" fmla="*/ 0 h 2272515"/>
              <a:gd name="connsiteX2" fmla="*/ 3305411 w 3305411"/>
              <a:gd name="connsiteY2" fmla="*/ 2272515 h 2272515"/>
              <a:gd name="connsiteX3" fmla="*/ 0 w 3305411"/>
              <a:gd name="connsiteY3" fmla="*/ 2272515 h 2272515"/>
              <a:gd name="connsiteX0" fmla="*/ 0 w 2754498"/>
              <a:gd name="connsiteY0" fmla="*/ 2272515 h 2272515"/>
              <a:gd name="connsiteX1" fmla="*/ 2754498 w 2754498"/>
              <a:gd name="connsiteY1" fmla="*/ 0 h 2272515"/>
              <a:gd name="connsiteX2" fmla="*/ 1788338 w 2754498"/>
              <a:gd name="connsiteY2" fmla="*/ 1867270 h 2272515"/>
              <a:gd name="connsiteX3" fmla="*/ 0 w 2754498"/>
              <a:gd name="connsiteY3" fmla="*/ 2272515 h 2272515"/>
              <a:gd name="connsiteX0" fmla="*/ 0 w 2754498"/>
              <a:gd name="connsiteY0" fmla="*/ 2272515 h 2272515"/>
              <a:gd name="connsiteX1" fmla="*/ 2754498 w 2754498"/>
              <a:gd name="connsiteY1" fmla="*/ 0 h 2272515"/>
              <a:gd name="connsiteX2" fmla="*/ 1373927 w 2754498"/>
              <a:gd name="connsiteY2" fmla="*/ 2262797 h 2272515"/>
              <a:gd name="connsiteX3" fmla="*/ 0 w 2754498"/>
              <a:gd name="connsiteY3" fmla="*/ 2272515 h 2272515"/>
            </a:gdLst>
            <a:ahLst/>
            <a:cxnLst>
              <a:cxn ang="0">
                <a:pos x="connsiteX0" y="connsiteY0"/>
              </a:cxn>
              <a:cxn ang="0">
                <a:pos x="connsiteX1" y="connsiteY1"/>
              </a:cxn>
              <a:cxn ang="0">
                <a:pos x="connsiteX2" y="connsiteY2"/>
              </a:cxn>
              <a:cxn ang="0">
                <a:pos x="connsiteX3" y="connsiteY3"/>
              </a:cxn>
            </a:cxnLst>
            <a:rect l="l" t="t" r="r" b="b"/>
            <a:pathLst>
              <a:path w="2754498" h="2272515">
                <a:moveTo>
                  <a:pt x="0" y="2272515"/>
                </a:moveTo>
                <a:lnTo>
                  <a:pt x="2754498" y="0"/>
                </a:lnTo>
                <a:lnTo>
                  <a:pt x="1373927" y="2262797"/>
                </a:lnTo>
                <a:lnTo>
                  <a:pt x="0" y="227251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007EDFFE-E647-4BB2-B78F-0176025F3DEC}"/>
              </a:ext>
            </a:extLst>
          </p:cNvPr>
          <p:cNvCxnSpPr/>
          <p:nvPr/>
        </p:nvCxnSpPr>
        <p:spPr>
          <a:xfrm>
            <a:off x="-1" y="3183377"/>
            <a:ext cx="1219200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A58C49C-54D7-49DA-BD7D-497E20599968}"/>
              </a:ext>
            </a:extLst>
          </p:cNvPr>
          <p:cNvSpPr/>
          <p:nvPr/>
        </p:nvSpPr>
        <p:spPr>
          <a:xfrm rot="18480000">
            <a:off x="4121986" y="436265"/>
            <a:ext cx="274374" cy="2622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17808064-257A-4DA3-A53E-34C3681E4924}"/>
              </a:ext>
            </a:extLst>
          </p:cNvPr>
          <p:cNvSpPr/>
          <p:nvPr/>
        </p:nvSpPr>
        <p:spPr>
          <a:xfrm rot="18480000">
            <a:off x="3990051" y="3838314"/>
            <a:ext cx="273600" cy="262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58117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77403"/>
            <a:ext cx="10654301" cy="584775"/>
          </a:xfrm>
          <a:prstGeom prst="rect">
            <a:avLst/>
          </a:prstGeom>
          <a:noFill/>
        </p:spPr>
        <p:txBody>
          <a:bodyPr wrap="square" rtlCol="0">
            <a:spAutoFit/>
          </a:bodyPr>
          <a:lstStyle/>
          <a:p>
            <a:pPr>
              <a:buNone/>
            </a:pPr>
            <a:r>
              <a:rPr lang="en-GB" sz="3200" b="1" dirty="0"/>
              <a:t>The concepts of perimeter and area</a:t>
            </a:r>
            <a:endParaRPr lang="en-GB" sz="3200" dirty="0"/>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3848235917"/>
              </p:ext>
            </p:extLst>
          </p:nvPr>
        </p:nvGraphicFramePr>
        <p:xfrm>
          <a:off x="502284" y="1123457"/>
          <a:ext cx="11426013" cy="3596640"/>
        </p:xfrm>
        <a:graphic>
          <a:graphicData uri="http://schemas.openxmlformats.org/drawingml/2006/table">
            <a:tbl>
              <a:tblPr firstRow="1" bandRow="1">
                <a:tableStyleId>{5940675A-B579-460E-94D1-54222C63F5DA}</a:tableStyleId>
              </a:tblPr>
              <a:tblGrid>
                <a:gridCol w="5004664">
                  <a:extLst>
                    <a:ext uri="{9D8B030D-6E8A-4147-A177-3AD203B41FA5}">
                      <a16:colId xmlns:a16="http://schemas.microsoft.com/office/drawing/2014/main" val="4178532543"/>
                    </a:ext>
                  </a:extLst>
                </a:gridCol>
                <a:gridCol w="6421349">
                  <a:extLst>
                    <a:ext uri="{9D8B030D-6E8A-4147-A177-3AD203B41FA5}">
                      <a16:colId xmlns:a16="http://schemas.microsoft.com/office/drawing/2014/main" val="864547500"/>
                    </a:ext>
                  </a:extLst>
                </a:gridCol>
              </a:tblGrid>
              <a:tr h="235220">
                <a:tc>
                  <a:txBody>
                    <a:bodyPr/>
                    <a:lstStyle/>
                    <a:p>
                      <a:r>
                        <a:rPr lang="en-GB" sz="1800" b="1">
                          <a:solidFill>
                            <a:schemeClr val="bg1"/>
                          </a:solidFill>
                        </a:rPr>
                        <a:t>Previous learning</a:t>
                      </a:r>
                    </a:p>
                  </a:txBody>
                  <a:tcPr>
                    <a:solidFill>
                      <a:schemeClr val="accent2"/>
                    </a:solidFill>
                  </a:tcPr>
                </a:tc>
                <a:tc>
                  <a:txBody>
                    <a:bodyPr/>
                    <a:lstStyle/>
                    <a:p>
                      <a:r>
                        <a:rPr lang="en-GB" sz="1800" b="1">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1416473">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recognise that shapes with the same areas can have different perimeters and vice versa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Stages 1 and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hlinkClick r:id="rId3"/>
                        </a:rPr>
                        <a:t>Teaching mathematics in primary schools</a:t>
                      </a:r>
                      <a:r>
                        <a:rPr lang="en-GB" sz="1600" dirty="0"/>
                        <a:t>,</a:t>
                      </a:r>
                      <a:r>
                        <a:rPr lang="en-GB" sz="1600" i="0" dirty="0"/>
                        <a:t> </a:t>
                      </a:r>
                      <a:r>
                        <a:rPr lang="en-GB" sz="1600" b="0" dirty="0"/>
                        <a:t>5G–2: compare and calculate the area of rectangles (including squares) using standard units (pp269–74)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dirty="0"/>
                    </a:p>
                    <a:p>
                      <a:pPr marL="0" lvl="0" indent="0">
                        <a:buFont typeface="Arial" panose="020B0604020202020204" pitchFamily="34" charset="0"/>
                        <a:buNone/>
                      </a:pPr>
                      <a:r>
                        <a:rPr lang="en-GB" sz="1400" dirty="0"/>
                        <a:t>* Page numbers reference the complete Years 1–6 document</a:t>
                      </a:r>
                      <a:endParaRPr lang="en-GB" sz="1600" i="1" dirty="0"/>
                    </a:p>
                  </a:txBody>
                  <a:tcPr/>
                </a:tc>
                <a:tc>
                  <a:txBody>
                    <a:bodyPr/>
                    <a:lstStyle/>
                    <a:p>
                      <a:pPr marL="285750" indent="-285750">
                        <a:buFont typeface="Arial" panose="020B0604020202020204" pitchFamily="34" charset="0"/>
                        <a:buChar char="•"/>
                      </a:pPr>
                      <a:r>
                        <a:rPr lang="en-GB" sz="1600" kern="1200" dirty="0">
                          <a:solidFill>
                            <a:schemeClr val="tx1"/>
                          </a:solidFill>
                          <a:effectLst/>
                          <a:latin typeface="+mn-lt"/>
                          <a:ea typeface="+mn-ea"/>
                          <a:cs typeface="+mn-cs"/>
                        </a:rPr>
                        <a:t>Understand that perimeter is a one-dimensional measure and be able to distinguish it from area, which is two-dimensional (two ideas that are often confused). </a:t>
                      </a:r>
                    </a:p>
                  </a:txBody>
                  <a:tcPr/>
                </a:tc>
                <a:extLst>
                  <a:ext uri="{0D108BD9-81ED-4DB2-BD59-A6C34878D82A}">
                    <a16:rowId xmlns:a16="http://schemas.microsoft.com/office/drawing/2014/main" val="1817851487"/>
                  </a:ext>
                </a:extLst>
              </a:tr>
            </a:tbl>
          </a:graphicData>
        </a:graphic>
      </p:graphicFrame>
      <p:sp>
        <p:nvSpPr>
          <p:cNvPr id="6" name="TextBox 5">
            <a:extLst>
              <a:ext uri="{FF2B5EF4-FFF2-40B4-BE49-F238E27FC236}">
                <a16:creationId xmlns:a16="http://schemas.microsoft.com/office/drawing/2014/main" id="{8A160CD8-A9DE-42E7-81A5-66A106AE52F8}"/>
              </a:ext>
            </a:extLst>
          </p:cNvPr>
          <p:cNvSpPr txBox="1"/>
          <p:nvPr/>
        </p:nvSpPr>
        <p:spPr>
          <a:xfrm>
            <a:off x="502284" y="5194736"/>
            <a:ext cx="11426013" cy="461665"/>
          </a:xfrm>
          <a:prstGeom prst="rect">
            <a:avLst/>
          </a:prstGeom>
          <a:noFill/>
        </p:spPr>
        <p:txBody>
          <a:bodyPr wrap="square" rtlCol="0">
            <a:spAutoFit/>
          </a:bodyPr>
          <a:lstStyle/>
          <a:p>
            <a:pPr>
              <a:buNone/>
            </a:pPr>
            <a:r>
              <a:rPr lang="en-GB" sz="1200" dirty="0"/>
              <a:t>The Checkpoints in this deck have been separated into two sections: The concepts of perimeter and area (Checkpoints 1–6) and Calculating perimeter and area (7–14). There is more detail about how perimeter and area are covered in both Key Stage 2 and Key Stage 3 on the </a:t>
            </a:r>
            <a:r>
              <a:rPr lang="en-GB" sz="1200" dirty="0">
                <a:hlinkClick r:id="rId4" action="ppaction://hlinksldjump"/>
              </a:rPr>
              <a:t>introductory slide</a:t>
            </a:r>
            <a:r>
              <a:rPr lang="en-GB" sz="1200" dirty="0"/>
              <a:t> to the second section.</a:t>
            </a:r>
          </a:p>
        </p:txBody>
      </p:sp>
    </p:spTree>
    <p:extLst>
      <p:ext uri="{BB962C8B-B14F-4D97-AF65-F5344CB8AC3E}">
        <p14:creationId xmlns:p14="http://schemas.microsoft.com/office/powerpoint/2010/main" val="375261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103C57-A91C-4AA3-BD23-30F8D57EDDF7}"/>
              </a:ext>
            </a:extLst>
          </p:cNvPr>
          <p:cNvSpPr>
            <a:spLocks noGrp="1"/>
          </p:cNvSpPr>
          <p:nvPr>
            <p:ph type="body" sz="quarter" idx="11"/>
          </p:nvPr>
        </p:nvSpPr>
        <p:spPr/>
        <p:txBody>
          <a:bodyPr/>
          <a:lstStyle/>
          <a:p>
            <a:r>
              <a:rPr lang="en-GB" dirty="0"/>
              <a:t>Checkpoint 1: Bigger?</a:t>
            </a:r>
          </a:p>
        </p:txBody>
      </p:sp>
      <p:sp>
        <p:nvSpPr>
          <p:cNvPr id="4" name="TextBox 3">
            <a:extLst>
              <a:ext uri="{FF2B5EF4-FFF2-40B4-BE49-F238E27FC236}">
                <a16:creationId xmlns:a16="http://schemas.microsoft.com/office/drawing/2014/main" id="{2F2BFF44-7AC6-D041-A093-348A6B8B6482}"/>
              </a:ext>
            </a:extLst>
          </p:cNvPr>
          <p:cNvSpPr txBox="1"/>
          <p:nvPr/>
        </p:nvSpPr>
        <p:spPr>
          <a:xfrm>
            <a:off x="145680" y="1388441"/>
            <a:ext cx="4316651" cy="3717941"/>
          </a:xfrm>
          <a:prstGeom prst="rect">
            <a:avLst/>
          </a:prstGeom>
          <a:noFill/>
        </p:spPr>
        <p:txBody>
          <a:bodyPr wrap="square" rtlCol="0">
            <a:spAutoFit/>
          </a:bodyPr>
          <a:lstStyle/>
          <a:p>
            <a:pPr marL="457200" indent="-457200">
              <a:buAutoNum type="alphaLcParenR"/>
            </a:pPr>
            <a:r>
              <a:rPr lang="en-US" sz="2200" dirty="0"/>
              <a:t>Which of these shapes do </a:t>
            </a:r>
            <a:r>
              <a:rPr lang="en-US" sz="2200" i="1" dirty="0"/>
              <a:t>you</a:t>
            </a:r>
            <a:r>
              <a:rPr lang="en-US" sz="2200" dirty="0"/>
              <a:t> think is the biggest?  Why?</a:t>
            </a:r>
          </a:p>
          <a:p>
            <a:pPr marL="457200" indent="-457200">
              <a:buAutoNum type="alphaLcParenR"/>
            </a:pPr>
            <a:r>
              <a:rPr lang="en-US" sz="2200" dirty="0"/>
              <a:t>Does including a square grid help?</a:t>
            </a:r>
          </a:p>
          <a:p>
            <a:pPr marL="457200" indent="-457200">
              <a:buAutoNum type="alphaLcParenR"/>
            </a:pPr>
            <a:r>
              <a:rPr lang="en-US" sz="2200" dirty="0"/>
              <a:t>In what way/s is the shape you chose bigger than the others? In what way/s is it the same?</a:t>
            </a:r>
          </a:p>
          <a:p>
            <a:pPr marL="457200" indent="-457200">
              <a:buAutoNum type="alphaLcParenR"/>
            </a:pPr>
            <a:endParaRPr lang="en-US" sz="2400" dirty="0"/>
          </a:p>
        </p:txBody>
      </p:sp>
      <p:pic>
        <p:nvPicPr>
          <p:cNvPr id="7" name="Picture 6">
            <a:extLst>
              <a:ext uri="{FF2B5EF4-FFF2-40B4-BE49-F238E27FC236}">
                <a16:creationId xmlns:a16="http://schemas.microsoft.com/office/drawing/2014/main" id="{638F5D64-4B32-D64F-99AB-C20CFE4B012F}"/>
              </a:ext>
            </a:extLst>
          </p:cNvPr>
          <p:cNvPicPr>
            <a:picLocks noChangeAspect="1"/>
          </p:cNvPicPr>
          <p:nvPr/>
        </p:nvPicPr>
        <p:blipFill>
          <a:blip r:embed="rId3"/>
          <a:stretch>
            <a:fillRect/>
          </a:stretch>
        </p:blipFill>
        <p:spPr>
          <a:xfrm>
            <a:off x="4894836" y="1347924"/>
            <a:ext cx="6637696" cy="4096704"/>
          </a:xfrm>
          <a:prstGeom prst="rect">
            <a:avLst/>
          </a:prstGeom>
          <a:solidFill>
            <a:schemeClr val="bg1"/>
          </a:solidFill>
          <a:ln w="38100">
            <a:solidFill>
              <a:schemeClr val="tx1"/>
            </a:solidFill>
          </a:ln>
        </p:spPr>
      </p:pic>
      <p:pic>
        <p:nvPicPr>
          <p:cNvPr id="5" name="Picture 4">
            <a:extLst>
              <a:ext uri="{FF2B5EF4-FFF2-40B4-BE49-F238E27FC236}">
                <a16:creationId xmlns:a16="http://schemas.microsoft.com/office/drawing/2014/main" id="{59E7C806-DE75-5B46-BC32-0C029D4D718D}"/>
              </a:ext>
            </a:extLst>
          </p:cNvPr>
          <p:cNvPicPr>
            <a:picLocks noChangeAspect="1"/>
          </p:cNvPicPr>
          <p:nvPr/>
        </p:nvPicPr>
        <p:blipFill rotWithShape="1">
          <a:blip r:embed="rId4">
            <a:clrChange>
              <a:clrFrom>
                <a:srgbClr val="FFFFFF"/>
              </a:clrFrom>
              <a:clrTo>
                <a:srgbClr val="FFFFFF">
                  <a:alpha val="0"/>
                </a:srgbClr>
              </a:clrTo>
            </a:clrChange>
          </a:blip>
          <a:srcRect l="772" b="1496"/>
          <a:stretch/>
        </p:blipFill>
        <p:spPr>
          <a:xfrm>
            <a:off x="4894836" y="1346520"/>
            <a:ext cx="6627647" cy="4096704"/>
          </a:xfrm>
          <a:prstGeom prst="rect">
            <a:avLst/>
          </a:prstGeom>
          <a:solidFill>
            <a:schemeClr val="bg1"/>
          </a:solidFill>
        </p:spPr>
      </p:pic>
      <p:sp>
        <p:nvSpPr>
          <p:cNvPr id="11" name="TextBox 10">
            <a:extLst>
              <a:ext uri="{FF2B5EF4-FFF2-40B4-BE49-F238E27FC236}">
                <a16:creationId xmlns:a16="http://schemas.microsoft.com/office/drawing/2014/main" id="{49B7AEF0-B064-4C34-B9C4-77A1715C7579}"/>
              </a:ext>
            </a:extLst>
          </p:cNvPr>
          <p:cNvSpPr txBox="1"/>
          <p:nvPr/>
        </p:nvSpPr>
        <p:spPr>
          <a:xfrm>
            <a:off x="1257015" y="5758511"/>
            <a:ext cx="6951644" cy="769441"/>
          </a:xfrm>
          <a:prstGeom prst="rect">
            <a:avLst/>
          </a:prstGeom>
          <a:noFill/>
        </p:spPr>
        <p:txBody>
          <a:bodyPr wrap="square" rtlCol="0">
            <a:spAutoFit/>
          </a:bodyPr>
          <a:lstStyle/>
          <a:p>
            <a:pPr>
              <a:buNone/>
            </a:pPr>
            <a:r>
              <a:rPr lang="en-US" sz="2200" dirty="0"/>
              <a:t>Can you create shapes with this same area? How many possibilities are there?</a:t>
            </a:r>
          </a:p>
        </p:txBody>
      </p:sp>
      <p:sp>
        <p:nvSpPr>
          <p:cNvPr id="12" name="Action Button: Help 11">
            <a:hlinkClick r:id="" action="ppaction://noaction" highlightClick="1"/>
            <a:extLst>
              <a:ext uri="{FF2B5EF4-FFF2-40B4-BE49-F238E27FC236}">
                <a16:creationId xmlns:a16="http://schemas.microsoft.com/office/drawing/2014/main" id="{96B88CA5-6F9A-46AB-9DC6-E9AEB11CC33C}"/>
              </a:ext>
            </a:extLst>
          </p:cNvPr>
          <p:cNvSpPr/>
          <p:nvPr/>
        </p:nvSpPr>
        <p:spPr>
          <a:xfrm>
            <a:off x="503422" y="5819753"/>
            <a:ext cx="681016" cy="659543"/>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69777231-4C33-44D6-984B-1CBF997BC604}"/>
              </a:ext>
            </a:extLst>
          </p:cNvPr>
          <p:cNvSpPr txBox="1"/>
          <p:nvPr/>
        </p:nvSpPr>
        <p:spPr>
          <a:xfrm>
            <a:off x="1314723" y="2729552"/>
            <a:ext cx="1360238" cy="430887"/>
          </a:xfrm>
          <a:prstGeom prst="rect">
            <a:avLst/>
          </a:prstGeom>
          <a:noFill/>
        </p:spPr>
        <p:txBody>
          <a:bodyPr wrap="square">
            <a:spAutoFit/>
          </a:bodyPr>
          <a:lstStyle/>
          <a:p>
            <a:pPr>
              <a:buNone/>
            </a:pPr>
            <a:r>
              <a:rPr lang="en-US" sz="2200" dirty="0"/>
              <a:t>*</a:t>
            </a:r>
            <a:endParaRPr lang="en-GB" sz="2200" dirty="0"/>
          </a:p>
        </p:txBody>
      </p:sp>
      <p:sp>
        <p:nvSpPr>
          <p:cNvPr id="13" name="TextBox 12">
            <a:extLst>
              <a:ext uri="{FF2B5EF4-FFF2-40B4-BE49-F238E27FC236}">
                <a16:creationId xmlns:a16="http://schemas.microsoft.com/office/drawing/2014/main" id="{3AFBF7E5-BA29-471B-8863-23F55B702459}"/>
              </a:ext>
            </a:extLst>
          </p:cNvPr>
          <p:cNvSpPr txBox="1"/>
          <p:nvPr/>
        </p:nvSpPr>
        <p:spPr>
          <a:xfrm>
            <a:off x="135631" y="4986552"/>
            <a:ext cx="4316651" cy="584775"/>
          </a:xfrm>
          <a:prstGeom prst="rect">
            <a:avLst/>
          </a:prstGeom>
          <a:noFill/>
        </p:spPr>
        <p:txBody>
          <a:bodyPr wrap="square">
            <a:spAutoFit/>
          </a:bodyPr>
          <a:lstStyle/>
          <a:p>
            <a:pPr>
              <a:buNone/>
            </a:pPr>
            <a:r>
              <a:rPr lang="en-US" sz="1600" dirty="0"/>
              <a:t>*In present mode, the square grid will appear on the image alongside this question.</a:t>
            </a:r>
            <a:endParaRPr lang="en-GB" sz="1600" dirty="0"/>
          </a:p>
        </p:txBody>
      </p:sp>
    </p:spTree>
    <p:extLst>
      <p:ext uri="{BB962C8B-B14F-4D97-AF65-F5344CB8AC3E}">
        <p14:creationId xmlns:p14="http://schemas.microsoft.com/office/powerpoint/2010/main" val="9210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p:bldP spid="12" grpId="0" animBg="1"/>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a:latin typeface="Century Gothic"/>
                <a:cs typeface="Arial"/>
              </a:rPr>
              <a:t>Checkpoint 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132062277"/>
              </p:ext>
            </p:extLst>
          </p:nvPr>
        </p:nvGraphicFramePr>
        <p:xfrm>
          <a:off x="267128" y="764704"/>
          <a:ext cx="11766038" cy="5918160"/>
        </p:xfrm>
        <a:graphic>
          <a:graphicData uri="http://schemas.openxmlformats.org/drawingml/2006/table">
            <a:tbl>
              <a:tblPr firstRow="1" bandRow="1">
                <a:tableStyleId>{5940675A-B579-460E-94D1-54222C63F5DA}</a:tableStyleId>
              </a:tblPr>
              <a:tblGrid>
                <a:gridCol w="7034424">
                  <a:extLst>
                    <a:ext uri="{9D8B030D-6E8A-4147-A177-3AD203B41FA5}">
                      <a16:colId xmlns:a16="http://schemas.microsoft.com/office/drawing/2014/main" val="695237181"/>
                    </a:ext>
                  </a:extLst>
                </a:gridCol>
                <a:gridCol w="4731614">
                  <a:extLst>
                    <a:ext uri="{9D8B030D-6E8A-4147-A177-3AD203B41FA5}">
                      <a16:colId xmlns:a16="http://schemas.microsoft.com/office/drawing/2014/main" val="300072507"/>
                    </a:ext>
                  </a:extLst>
                </a:gridCol>
              </a:tblGrid>
              <a:tr h="345346">
                <a:tc>
                  <a:txBody>
                    <a:bodyPr/>
                    <a:lstStyle/>
                    <a:p>
                      <a:r>
                        <a:rPr lang="en-GB" sz="1800" b="1">
                          <a:solidFill>
                            <a:schemeClr val="bg1"/>
                          </a:solidFill>
                        </a:rPr>
                        <a:t>Adaptations</a:t>
                      </a:r>
                    </a:p>
                  </a:txBody>
                  <a:tcPr>
                    <a:solidFill>
                      <a:schemeClr val="accent2"/>
                    </a:solidFill>
                  </a:tcPr>
                </a:tc>
                <a:tc>
                  <a:txBody>
                    <a:bodyPr/>
                    <a:lstStyle/>
                    <a:p>
                      <a:r>
                        <a:rPr lang="en-GB" sz="1800" b="1">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The initial question is intended to be open – the emphasis in the question should be on the ‘</a:t>
                      </a:r>
                      <a:r>
                        <a:rPr lang="en-GB" sz="1600" i="1" u="none" dirty="0"/>
                        <a:t>you</a:t>
                      </a:r>
                      <a:r>
                        <a:rPr lang="en-GB" sz="1600" i="0" u="none" dirty="0"/>
                        <a:t>’. Get the ball rolling by stating that you think it’s the pink T-shape because it’s tall and wide, while a colleague thinks that it’s the orange bar because it’s the tallest. On revealing the grid in part b, a prompt such as ‘</a:t>
                      </a:r>
                      <a:r>
                        <a:rPr lang="en-GB" sz="1600" i="1" u="none" dirty="0"/>
                        <a:t>what’s the same and what’s different’ </a:t>
                      </a:r>
                      <a:r>
                        <a:rPr lang="en-GB" sz="1600" i="0" u="none" dirty="0"/>
                        <a:t>may support students to identify key properties.</a:t>
                      </a:r>
                      <a:endParaRPr lang="en-GB" sz="1600" i="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i="1" u="none" dirty="0"/>
                    </a:p>
                    <a:p>
                      <a:r>
                        <a:rPr lang="en-GB" sz="1600" b="1" i="0" u="none" dirty="0"/>
                        <a:t>Challenge</a:t>
                      </a:r>
                    </a:p>
                    <a:p>
                      <a:r>
                        <a:rPr lang="en-GB" sz="1600" u="none" dirty="0"/>
                        <a:t>Students might be challenged to explain why a person might describe a given shape as the ‘biggest’. A focus on the perimeter of the shapes will allow them to explore which arrangement has the greatest and least perimeter.</a:t>
                      </a:r>
                    </a:p>
                    <a:p>
                      <a:endParaRPr lang="en-GB" sz="1600" b="1" i="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dirty="0"/>
                        <a:t>Representations</a:t>
                      </a:r>
                    </a:p>
                    <a:p>
                      <a:r>
                        <a:rPr lang="en-GB" sz="1600" b="0" i="0" u="none" dirty="0"/>
                        <a:t>The inclusion of the grid at part b allows students to confirm or contradict some of the ideas that they may have been discussing. Understanding what area is can be challenging, and the overlay of a grid allows students to think of it as the space that is covered by a shape.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This task gives a context for teachers to hear what students already know, and to reveal any potential misconceptions. The initial question is open with no language prompts, allowing students to use language and terms which are comfortable and familiar to them. Listen for the terms area and perimeter. Ask students to explain how they know that a given shape has a larger/smaller/equal area or perimeter than another.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Students might respond to the prompt in part a by saying that the shapes are all the same size – probe this by asking them to explain this more mathematically, to see if they make reference to area. If students are reluctant to justify their choices, you could prompt them with incorrect statements, such as, ‘</a:t>
                      </a:r>
                      <a:r>
                        <a:rPr lang="en-GB" sz="1600" i="1" dirty="0"/>
                        <a:t>The distance around the T-shape is clearly more than the distance around the orange bar</a:t>
                      </a:r>
                      <a:r>
                        <a:rPr lang="en-GB" sz="1600" dirty="0"/>
                        <a:t>’ , and ask for their responses.</a:t>
                      </a:r>
                    </a:p>
                  </a:txBody>
                  <a:tcPr/>
                </a:tc>
                <a:extLst>
                  <a:ext uri="{0D108BD9-81ED-4DB2-BD59-A6C34878D82A}">
                    <a16:rowId xmlns:a16="http://schemas.microsoft.com/office/drawing/2014/main" val="1616516725"/>
                  </a:ext>
                </a:extLst>
              </a:tr>
              <a:tr h="828000">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Additional activity </a:t>
                      </a:r>
                      <a:r>
                        <a:rPr lang="en-GB" sz="1600" b="0" dirty="0">
                          <a:hlinkClick r:id="rId3" action="ppaction://hlinksldjump"/>
                        </a:rPr>
                        <a:t>A</a:t>
                      </a:r>
                      <a:r>
                        <a:rPr lang="en-GB" sz="1600" b="0" dirty="0"/>
                        <a:t> again uses squares (sticky notes) to work with and between area and perimeter.</a:t>
                      </a:r>
                    </a:p>
                    <a:p>
                      <a:pPr marL="285750" lvl="0" indent="-285750">
                        <a:buFont typeface="Arial" panose="020B0604020202020204" pitchFamily="34" charset="0"/>
                        <a:buChar char="•"/>
                      </a:pPr>
                      <a:r>
                        <a:rPr lang="en-GB" sz="1600" b="0" dirty="0"/>
                        <a:t>Additional activity </a:t>
                      </a:r>
                      <a:r>
                        <a:rPr lang="en-GB" sz="1600" b="0" dirty="0">
                          <a:hlinkClick r:id="rId4" action="ppaction://hlinksldjump"/>
                        </a:rPr>
                        <a:t>B</a:t>
                      </a:r>
                      <a:r>
                        <a:rPr lang="en-GB" sz="1600" b="0" dirty="0"/>
                        <a:t> offers a context to discuss what is meant by area, and different ways to think about it.</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06459296"/>
      </p:ext>
    </p:extLst>
  </p:cSld>
  <p:clrMapOvr>
    <a:masterClrMapping/>
  </p:clrMapOvr>
</p:sld>
</file>

<file path=ppt/theme/theme1.xml><?xml version="1.0" encoding="utf-8"?>
<a:theme xmlns:a="http://schemas.openxmlformats.org/drawingml/2006/main" name="Custom Design">
  <a:themeElements>
    <a:clrScheme name="Custom 7">
      <a:dk1>
        <a:srgbClr val="585858"/>
      </a:dk1>
      <a:lt1>
        <a:srgbClr val="FFFFFF"/>
      </a:lt1>
      <a:dk2>
        <a:srgbClr val="006666"/>
      </a:dk2>
      <a:lt2>
        <a:srgbClr val="5F5F5F"/>
      </a:lt2>
      <a:accent1>
        <a:srgbClr val="585858"/>
      </a:accent1>
      <a:accent2>
        <a:srgbClr val="99CCCC"/>
      </a:accent2>
      <a:accent3>
        <a:srgbClr val="FFFFFF"/>
      </a:accent3>
      <a:accent4>
        <a:srgbClr val="000000"/>
      </a:accent4>
      <a:accent5>
        <a:srgbClr val="ADE2E2"/>
      </a:accent5>
      <a:accent6>
        <a:srgbClr val="8AB9B9"/>
      </a:accent6>
      <a:hlink>
        <a:srgbClr val="00B0F0"/>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 7 accelorator template" id="{57C8AB7A-0749-4D51-9AC5-8564E70B6B1E}" vid="{092B71EF-9738-4148-8CBC-10970DC4F5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2437899B265B42822ECD127027CD55" ma:contentTypeVersion="13" ma:contentTypeDescription="Create a new document." ma:contentTypeScope="" ma:versionID="fe71d11c30a9339335cf267ac59cf824">
  <xsd:schema xmlns:xsd="http://www.w3.org/2001/XMLSchema" xmlns:xs="http://www.w3.org/2001/XMLSchema" xmlns:p="http://schemas.microsoft.com/office/2006/metadata/properties" xmlns:ns3="9cbe1ec8-f909-4b2e-8ec9-f4b0db55f83c" xmlns:ns4="46d3ec11-b6bf-4a95-8733-deae0af38de6" targetNamespace="http://schemas.microsoft.com/office/2006/metadata/properties" ma:root="true" ma:fieldsID="17e59ad38734dd0d954b1653cfb55c80" ns3:_="" ns4:_="">
    <xsd:import namespace="9cbe1ec8-f909-4b2e-8ec9-f4b0db55f83c"/>
    <xsd:import namespace="46d3ec11-b6bf-4a95-8733-deae0af38de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e1ec8-f909-4b2e-8ec9-f4b0db55f8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6d3ec11-b6bf-4a95-8733-deae0af38d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B1B18B3D-5C68-4030-BEF3-6F927E24DA37}">
  <ds:schemaRefs>
    <ds:schemaRef ds:uri="http://purl.org/dc/dcmitype/"/>
    <ds:schemaRef ds:uri="http://purl.org/dc/elements/1.1/"/>
    <ds:schemaRef ds:uri="http://schemas.microsoft.com/office/2006/documentManagement/types"/>
    <ds:schemaRef ds:uri="http://schemas.microsoft.com/office/2006/metadata/properties"/>
    <ds:schemaRef ds:uri="9cbe1ec8-f909-4b2e-8ec9-f4b0db55f83c"/>
    <ds:schemaRef ds:uri="http://purl.org/dc/terms/"/>
    <ds:schemaRef ds:uri="http://schemas.microsoft.com/office/infopath/2007/PartnerControls"/>
    <ds:schemaRef ds:uri="http://schemas.openxmlformats.org/package/2006/metadata/core-properties"/>
    <ds:schemaRef ds:uri="46d3ec11-b6bf-4a95-8733-deae0af38de6"/>
    <ds:schemaRef ds:uri="http://www.w3.org/XML/1998/namespace"/>
  </ds:schemaRefs>
</ds:datastoreItem>
</file>

<file path=customXml/itemProps2.xml><?xml version="1.0" encoding="utf-8"?>
<ds:datastoreItem xmlns:ds="http://schemas.openxmlformats.org/officeDocument/2006/customXml" ds:itemID="{2D4CC6EE-44DD-4E0E-A708-4BA425C70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be1ec8-f909-4b2e-8ec9-f4b0db55f83c"/>
    <ds:schemaRef ds:uri="46d3ec11-b6bf-4a95-8733-deae0af38d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614D725-2C21-4C66-9CD4-8D38560013A8}">
  <ds:schemaRefs>
    <ds:schemaRef ds:uri="http://schemas.microsoft.com/sharepoint/v3/contenttype/forms"/>
  </ds:schemaRefs>
</ds:datastoreItem>
</file>

<file path=customXml/itemProps4.xml><?xml version="1.0" encoding="utf-8"?>
<ds:datastoreItem xmlns:ds="http://schemas.openxmlformats.org/officeDocument/2006/customXml" ds:itemID="{85CA48D5-CF87-4E62-9CFA-B8134F07C6D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4960</TotalTime>
  <Words>17377</Words>
  <Application>Microsoft Office PowerPoint</Application>
  <PresentationFormat>Widescreen</PresentationFormat>
  <Paragraphs>1165</Paragraphs>
  <Slides>61</Slides>
  <Notes>57</Notes>
  <HiddenSlides>18</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Arial Rounded MT Bold</vt:lpstr>
      <vt:lpstr>Calibri</vt:lpstr>
      <vt:lpstr>Cambria Math</vt:lpstr>
      <vt:lpstr>Century Gothic</vt:lpstr>
      <vt:lpstr>Custom Design</vt:lpstr>
      <vt:lpstr>      </vt:lpstr>
      <vt:lpstr>About this resource</vt:lpstr>
      <vt:lpstr>Checkpoints 1–6  </vt:lpstr>
      <vt:lpstr>Checkpoints 7–14  </vt:lpstr>
      <vt:lpstr>Key ideas</vt:lpstr>
      <vt:lpstr>The concepts of perimeter and area</vt:lpstr>
      <vt:lpstr>PowerPoint Presentation</vt:lpstr>
      <vt:lpstr>PowerPoint Presentation</vt:lpstr>
      <vt:lpstr>Checkpoint 1: Guidance</vt:lpstr>
      <vt:lpstr>PowerPoint Presentation</vt:lpstr>
      <vt:lpstr>PowerPoint Presentation</vt:lpstr>
      <vt:lpstr>Checkpoint 2: Guidance</vt:lpstr>
      <vt:lpstr>PowerPoint Presentation</vt:lpstr>
      <vt:lpstr>PowerPoint Presentation</vt:lpstr>
      <vt:lpstr>Checkpoint 3: Guidance</vt:lpstr>
      <vt:lpstr>PowerPoint Presentation</vt:lpstr>
      <vt:lpstr>Checkpoint 4: Guidance</vt:lpstr>
      <vt:lpstr>PowerPoint Presentation</vt:lpstr>
      <vt:lpstr>Checkpoint 5: Guidance</vt:lpstr>
      <vt:lpstr>PowerPoint Presentation</vt:lpstr>
      <vt:lpstr>Checkpoint 6: Guidance</vt:lpstr>
      <vt:lpstr>Calculating perimeter and area</vt:lpstr>
      <vt:lpstr>PowerPoint Presentation</vt:lpstr>
      <vt:lpstr>PowerPoint Presentation</vt:lpstr>
      <vt:lpstr>Checkpoint 7: Guidance</vt:lpstr>
      <vt:lpstr>PowerPoint Presentation</vt:lpstr>
      <vt:lpstr>Checkpoint 8: Guidance</vt:lpstr>
      <vt:lpstr>PowerPoint Presentation</vt:lpstr>
      <vt:lpstr>Checkpoint 9: Guidance</vt:lpstr>
      <vt:lpstr>PowerPoint Presentation</vt:lpstr>
      <vt:lpstr>Checkpoint 10: Guidance</vt:lpstr>
      <vt:lpstr>PowerPoint Presentation</vt:lpstr>
      <vt:lpstr>Checkpoint 11: Guidance</vt:lpstr>
      <vt:lpstr>PowerPoint Presentation</vt:lpstr>
      <vt:lpstr>Checkpoint 12: Guidance</vt:lpstr>
      <vt:lpstr>PowerPoint Presentation</vt:lpstr>
      <vt:lpstr>Checkpoint 13: Guidance</vt:lpstr>
      <vt:lpstr>PowerPoint Presentation</vt:lpstr>
      <vt:lpstr>Checkpoint 14: Guidance</vt:lpstr>
      <vt:lpstr>Additional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Printable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Hubs PowerPoint Template</dc:title>
  <dc:creator>Stephen Peto</dc:creator>
  <cp:lastModifiedBy>Rebecca Donaldson</cp:lastModifiedBy>
  <cp:revision>18</cp:revision>
  <cp:lastPrinted>2021-07-07T11:03:51Z</cp:lastPrinted>
  <dcterms:created xsi:type="dcterms:W3CDTF">2008-01-11T09:41:35Z</dcterms:created>
  <dcterms:modified xsi:type="dcterms:W3CDTF">2022-09-07T09:42:11Z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Natasha Chippendale</vt:lpwstr>
  </property>
  <property fmtid="{D5CDD505-2E9C-101B-9397-08002B2CF9AE}" pid="3" name="display_urn:schemas-microsoft-com:office:office#Author">
    <vt:lpwstr>Natasha Chippendale</vt:lpwstr>
  </property>
  <property fmtid="{D5CDD505-2E9C-101B-9397-08002B2CF9AE}" pid="4" name="Order">
    <vt:lpwstr>148500.000000000</vt:lpwstr>
  </property>
  <property fmtid="{D5CDD505-2E9C-101B-9397-08002B2CF9AE}" pid="5" name="ContentTypeId">
    <vt:lpwstr>0x010100D92437899B265B42822ECD127027CD55</vt:lpwstr>
  </property>
</Properties>
</file>