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sldIdLst>
    <p:sldId id="256" r:id="rId2"/>
    <p:sldId id="297" r:id="rId3"/>
    <p:sldId id="261" r:id="rId4"/>
    <p:sldId id="281" r:id="rId5"/>
    <p:sldId id="264" r:id="rId6"/>
    <p:sldId id="265"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78" r:id="rId23"/>
    <p:sldId id="280" r:id="rId24"/>
    <p:sldId id="282" r:id="rId25"/>
    <p:sldId id="283" r:id="rId26"/>
    <p:sldId id="284" r:id="rId27"/>
    <p:sldId id="285" r:id="rId28"/>
    <p:sldId id="286" r:id="rId29"/>
    <p:sldId id="287" r:id="rId30"/>
    <p:sldId id="288" r:id="rId31"/>
    <p:sldId id="289" r:id="rId32"/>
    <p:sldId id="291" r:id="rId33"/>
    <p:sldId id="292" r:id="rId34"/>
    <p:sldId id="293" r:id="rId35"/>
    <p:sldId id="294" r:id="rId36"/>
    <p:sldId id="296" r:id="rId37"/>
    <p:sldId id="295" r:id="rId38"/>
    <p:sldId id="260" r:id="rId39"/>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8E2E8"/>
    <a:srgbClr val="82CBDD"/>
    <a:srgbClr val="00628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4624" autoAdjust="0"/>
  </p:normalViewPr>
  <p:slideViewPr>
    <p:cSldViewPr>
      <p:cViewPr varScale="1">
        <p:scale>
          <a:sx n="65" d="100"/>
          <a:sy n="65" d="100"/>
        </p:scale>
        <p:origin x="-14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3" cstate="print"/>
          <a:srcRect/>
          <a:stretch>
            <a:fillRect/>
          </a:stretch>
        </p:blipFill>
        <p:spPr bwMode="auto">
          <a:xfrm>
            <a:off x="7938" y="-14288"/>
            <a:ext cx="9144000" cy="6858001"/>
          </a:xfrm>
          <a:prstGeom prst="rect">
            <a:avLst/>
          </a:prstGeom>
          <a:noFill/>
          <a:ln w="9525">
            <a:noFill/>
            <a:miter lim="800000"/>
            <a:headEnd/>
            <a:tailEnd/>
          </a:ln>
        </p:spPr>
      </p:pic>
      <p:pic>
        <p:nvPicPr>
          <p:cNvPr id="5" name="Picture 8"/>
          <p:cNvPicPr>
            <a:picLocks noChangeAspect="1" noChangeArrowheads="1"/>
          </p:cNvPicPr>
          <p:nvPr/>
        </p:nvPicPr>
        <p:blipFill>
          <a:blip r:embed="rId4" cstate="print"/>
          <a:srcRect/>
          <a:stretch>
            <a:fillRect/>
          </a:stretch>
        </p:blipFill>
        <p:spPr bwMode="auto">
          <a:xfrm>
            <a:off x="5651500" y="4006850"/>
            <a:ext cx="3222625" cy="1654175"/>
          </a:xfrm>
          <a:prstGeom prst="rect">
            <a:avLst/>
          </a:prstGeom>
          <a:noFill/>
          <a:ln w="9525">
            <a:noFill/>
            <a:miter lim="800000"/>
            <a:headEnd/>
            <a:tailEnd/>
          </a:ln>
        </p:spPr>
      </p:pic>
      <p:sp>
        <p:nvSpPr>
          <p:cNvPr id="44036" name="Rectangle 4"/>
          <p:cNvSpPr>
            <a:spLocks noGrp="1" noChangeArrowheads="1"/>
          </p:cNvSpPr>
          <p:nvPr>
            <p:ph type="ctrTitle"/>
          </p:nvPr>
        </p:nvSpPr>
        <p:spPr>
          <a:xfrm>
            <a:off x="466725" y="341313"/>
            <a:ext cx="7239000" cy="758825"/>
          </a:xfrm>
          <a:extLst>
            <a:ext uri="{909E8E84-426E-40DD-AFC4-6F175D3DCCD1}">
              <a14:hiddenFill xmlns:a14="http://schemas.microsoft.com/office/drawing/2010/main" xmlns="">
                <a:solidFill>
                  <a:schemeClr val="accent1"/>
                </a:solidFill>
              </a14:hiddenFill>
            </a:ext>
          </a:extLst>
        </p:spPr>
        <p:txBody>
          <a:bodyPr/>
          <a:lstStyle>
            <a:lvl1pPr>
              <a:defRPr>
                <a:solidFill>
                  <a:schemeClr val="bg1"/>
                </a:solidFill>
              </a:defRPr>
            </a:lvl1pPr>
          </a:lstStyle>
          <a:p>
            <a:pPr lvl="0"/>
            <a:r>
              <a:rPr lang="en-GB" noProof="0" smtClean="0"/>
              <a:t>Click to edit Master title style</a:t>
            </a:r>
          </a:p>
        </p:txBody>
      </p:sp>
      <p:sp>
        <p:nvSpPr>
          <p:cNvPr id="44037" name="Rectangle 5"/>
          <p:cNvSpPr>
            <a:spLocks noGrp="1" noChangeArrowheads="1"/>
          </p:cNvSpPr>
          <p:nvPr>
            <p:ph type="subTitle" idx="1"/>
          </p:nvPr>
        </p:nvSpPr>
        <p:spPr>
          <a:xfrm>
            <a:off x="466725" y="1255713"/>
            <a:ext cx="7239000" cy="1600200"/>
          </a:xfrm>
        </p:spPr>
        <p:txBody>
          <a:bodyPr/>
          <a:lstStyle>
            <a:lvl1pPr marL="0" indent="0">
              <a:defRPr sz="3500">
                <a:solidFill>
                  <a:schemeClr val="bg1"/>
                </a:solidFill>
              </a:defRPr>
            </a:lvl1pPr>
          </a:lstStyle>
          <a:p>
            <a:pPr lvl="0"/>
            <a:r>
              <a:rPr lang="en-GB" noProof="0" smtClean="0"/>
              <a:t>Click to edit Master subtitle style</a:t>
            </a:r>
          </a:p>
        </p:txBody>
      </p:sp>
      <p:sp>
        <p:nvSpPr>
          <p:cNvPr id="7" name="Rectangle 6"/>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solidFill>
                  <a:schemeClr val="accent2"/>
                </a:solidFill>
              </a:defRPr>
            </a:lvl1pPr>
          </a:lstStyle>
          <a:p>
            <a:pPr>
              <a:defRPr/>
            </a:pPr>
            <a:endParaRPr lang="en-GB"/>
          </a:p>
        </p:txBody>
      </p:sp>
      <p:sp>
        <p:nvSpPr>
          <p:cNvPr id="8" name="Rectangle 7"/>
          <p:cNvSpPr>
            <a:spLocks noGrp="1" noChangeArrowheads="1"/>
          </p:cNvSpPr>
          <p:nvPr>
            <p:ph type="ftr" sz="quarter" idx="11"/>
          </p:nvPr>
        </p:nvSpPr>
        <p:spPr>
          <a:xfrm>
            <a:off x="2627313" y="6248400"/>
            <a:ext cx="6408737"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solidFill>
                  <a:schemeClr val="accent2"/>
                </a:solidFill>
              </a:defRPr>
            </a:lvl1pPr>
          </a:lstStyle>
          <a:p>
            <a:pPr>
              <a:defRPr/>
            </a:pPr>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A286A9DC-418A-4000-9DDA-D9AF91E8A770}"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1625"/>
            <a:ext cx="1981200"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301625"/>
            <a:ext cx="57912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810204D3-B833-434C-B6C1-2F7C7F778A9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3522B255-BF48-4723-AC86-3339E54A2C4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61210F29-8054-41EE-99D8-09104DA0F24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827213"/>
            <a:ext cx="3884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9013" y="1827213"/>
            <a:ext cx="3884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7422A468-452A-4526-8F20-14C886C1D7C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p>
        </p:txBody>
      </p:sp>
      <p:sp>
        <p:nvSpPr>
          <p:cNvPr id="8" name="Rectangle 7"/>
          <p:cNvSpPr>
            <a:spLocks noGrp="1" noChangeArrowheads="1"/>
          </p:cNvSpPr>
          <p:nvPr>
            <p:ph type="ftr" sz="quarter" idx="11"/>
          </p:nvPr>
        </p:nvSpPr>
        <p:spPr>
          <a:ln/>
        </p:spPr>
        <p:txBody>
          <a:bodyPr/>
          <a:lstStyle>
            <a:lvl1pPr>
              <a:defRPr/>
            </a:lvl1pPr>
          </a:lstStyle>
          <a:p>
            <a:pPr>
              <a:defRPr/>
            </a:pPr>
            <a:endParaRPr lang="en-GB"/>
          </a:p>
        </p:txBody>
      </p:sp>
      <p:sp>
        <p:nvSpPr>
          <p:cNvPr id="9" name="Rectangle 8"/>
          <p:cNvSpPr>
            <a:spLocks noGrp="1" noChangeArrowheads="1"/>
          </p:cNvSpPr>
          <p:nvPr>
            <p:ph type="sldNum" sz="quarter" idx="12"/>
          </p:nvPr>
        </p:nvSpPr>
        <p:spPr>
          <a:ln/>
        </p:spPr>
        <p:txBody>
          <a:bodyPr/>
          <a:lstStyle>
            <a:lvl1pPr>
              <a:defRPr/>
            </a:lvl1pPr>
          </a:lstStyle>
          <a:p>
            <a:pPr>
              <a:defRPr/>
            </a:pPr>
            <a:fld id="{C8E6E2B3-9D1B-47E0-ACA0-336B09131EE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p>
        </p:txBody>
      </p:sp>
      <p:sp>
        <p:nvSpPr>
          <p:cNvPr id="4" name="Rectangle 7"/>
          <p:cNvSpPr>
            <a:spLocks noGrp="1" noChangeArrowheads="1"/>
          </p:cNvSpPr>
          <p:nvPr>
            <p:ph type="ftr" sz="quarter" idx="11"/>
          </p:nvPr>
        </p:nvSpPr>
        <p:spPr>
          <a:ln/>
        </p:spPr>
        <p:txBody>
          <a:bodyPr/>
          <a:lstStyle>
            <a:lvl1pPr>
              <a:defRPr/>
            </a:lvl1pPr>
          </a:lstStyle>
          <a:p>
            <a:pPr>
              <a:defRPr/>
            </a:pPr>
            <a:endParaRPr lang="en-GB"/>
          </a:p>
        </p:txBody>
      </p:sp>
      <p:sp>
        <p:nvSpPr>
          <p:cNvPr id="5" name="Rectangle 8"/>
          <p:cNvSpPr>
            <a:spLocks noGrp="1" noChangeArrowheads="1"/>
          </p:cNvSpPr>
          <p:nvPr>
            <p:ph type="sldNum" sz="quarter" idx="12"/>
          </p:nvPr>
        </p:nvSpPr>
        <p:spPr>
          <a:ln/>
        </p:spPr>
        <p:txBody>
          <a:bodyPr/>
          <a:lstStyle>
            <a:lvl1pPr>
              <a:defRPr/>
            </a:lvl1pPr>
          </a:lstStyle>
          <a:p>
            <a:pPr>
              <a:defRPr/>
            </a:pPr>
            <a:fld id="{3BC23764-0B3C-45AC-B8BD-B15A49187B4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p>
        </p:txBody>
      </p:sp>
      <p:sp>
        <p:nvSpPr>
          <p:cNvPr id="3" name="Rectangle 7"/>
          <p:cNvSpPr>
            <a:spLocks noGrp="1" noChangeArrowheads="1"/>
          </p:cNvSpPr>
          <p:nvPr>
            <p:ph type="ftr" sz="quarter" idx="11"/>
          </p:nvPr>
        </p:nvSpPr>
        <p:spPr>
          <a:ln/>
        </p:spPr>
        <p:txBody>
          <a:bodyPr/>
          <a:lstStyle>
            <a:lvl1pPr>
              <a:defRPr/>
            </a:lvl1pPr>
          </a:lstStyle>
          <a:p>
            <a:pPr>
              <a:defRPr/>
            </a:pPr>
            <a:endParaRPr lang="en-GB"/>
          </a:p>
        </p:txBody>
      </p:sp>
      <p:sp>
        <p:nvSpPr>
          <p:cNvPr id="4" name="Rectangle 8"/>
          <p:cNvSpPr>
            <a:spLocks noGrp="1" noChangeArrowheads="1"/>
          </p:cNvSpPr>
          <p:nvPr>
            <p:ph type="sldNum" sz="quarter" idx="12"/>
          </p:nvPr>
        </p:nvSpPr>
        <p:spPr>
          <a:ln/>
        </p:spPr>
        <p:txBody>
          <a:bodyPr/>
          <a:lstStyle>
            <a:lvl1pPr>
              <a:defRPr/>
            </a:lvl1pPr>
          </a:lstStyle>
          <a:p>
            <a:pPr>
              <a:defRPr/>
            </a:pPr>
            <a:fld id="{5D7D5CE8-6C09-4695-8B45-0628E9E2E15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C8F7FAA3-C7D6-4360-9FBB-6A81CADA6E9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15E0989A-A0A4-447C-8859-F19F7BA74CF9}"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13" cstate="print"/>
          <a:srcRect/>
          <a:stretch>
            <a:fillRect/>
          </a:stretch>
        </p:blipFill>
        <p:spPr bwMode="auto">
          <a:xfrm>
            <a:off x="7029450" y="142875"/>
            <a:ext cx="2011363" cy="1031875"/>
          </a:xfrm>
          <a:prstGeom prst="rect">
            <a:avLst/>
          </a:prstGeom>
          <a:noFill/>
          <a:ln w="9525">
            <a:noFill/>
            <a:miter lim="800000"/>
            <a:headEnd/>
            <a:tailEnd/>
          </a:ln>
        </p:spPr>
      </p:pic>
      <p:sp>
        <p:nvSpPr>
          <p:cNvPr id="2051" name="Rectangle 4"/>
          <p:cNvSpPr>
            <a:spLocks noGrp="1" noChangeArrowheads="1"/>
          </p:cNvSpPr>
          <p:nvPr>
            <p:ph type="title"/>
          </p:nvPr>
        </p:nvSpPr>
        <p:spPr bwMode="auto">
          <a:xfrm>
            <a:off x="762000" y="301625"/>
            <a:ext cx="79248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2052" name="Rectangle 5"/>
          <p:cNvSpPr>
            <a:spLocks noGrp="1" noChangeArrowheads="1"/>
          </p:cNvSpPr>
          <p:nvPr>
            <p:ph type="body" idx="1"/>
          </p:nvPr>
        </p:nvSpPr>
        <p:spPr bwMode="auto">
          <a:xfrm>
            <a:off x="762000" y="1827213"/>
            <a:ext cx="792162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pPr>
              <a:defRPr/>
            </a:pPr>
            <a:fld id="{4842CEEE-46D8-4902-AD29-CBFFF8B3C12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95536" y="2348880"/>
            <a:ext cx="7239000" cy="758825"/>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Developing Decimal Place Value</a:t>
            </a:r>
            <a:r>
              <a:rPr lang="en-US" altLang="en-US" dirty="0" smtClean="0"/>
              <a:t/>
            </a:r>
            <a:br>
              <a:rPr lang="en-US" altLang="en-US" dirty="0" smtClean="0"/>
            </a:br>
            <a:r>
              <a:rPr lang="en-US" altLang="en-US" dirty="0" smtClean="0"/>
              <a:t/>
            </a:r>
            <a:br>
              <a:rPr lang="en-US" altLang="en-US" dirty="0" smtClean="0"/>
            </a:br>
            <a:endParaRPr lang="en-US" altLang="en-US" dirty="0" smtClean="0"/>
          </a:p>
        </p:txBody>
      </p:sp>
      <p:sp>
        <p:nvSpPr>
          <p:cNvPr id="4099" name="Rectangle 47"/>
          <p:cNvSpPr>
            <a:spLocks noGrp="1" noChangeArrowheads="1"/>
          </p:cNvSpPr>
          <p:nvPr>
            <p:ph type="subTitle" idx="1"/>
          </p:nvPr>
        </p:nvSpPr>
        <p:spPr>
          <a:xfrm>
            <a:off x="467544" y="2708920"/>
            <a:ext cx="7239000" cy="1600200"/>
          </a:xfrm>
        </p:spPr>
        <p:txBody>
          <a:bodyPr/>
          <a:lstStyle/>
          <a:p>
            <a:pPr eaLnBrk="1" hangingPunct="1"/>
            <a:r>
              <a:rPr lang="en-US" altLang="en-US" dirty="0" smtClean="0"/>
              <a:t>Working with tenths</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924800" cy="1143000"/>
          </a:xfrm>
        </p:spPr>
        <p:txBody>
          <a:bodyPr anchor="ctr"/>
          <a:lstStyle/>
          <a:p>
            <a:r>
              <a:rPr lang="en-GB" sz="3500" dirty="0"/>
              <a:t>Children’s Language</a:t>
            </a:r>
          </a:p>
        </p:txBody>
      </p:sp>
      <p:sp>
        <p:nvSpPr>
          <p:cNvPr id="3" name="Content Placeholder 2"/>
          <p:cNvSpPr>
            <a:spLocks noGrp="1"/>
          </p:cNvSpPr>
          <p:nvPr>
            <p:ph idx="1"/>
          </p:nvPr>
        </p:nvSpPr>
        <p:spPr>
          <a:xfrm>
            <a:off x="539552" y="1827213"/>
            <a:ext cx="7921625" cy="4114800"/>
          </a:xfrm>
        </p:spPr>
        <p:txBody>
          <a:bodyPr/>
          <a:lstStyle/>
          <a:p>
            <a:pPr>
              <a:buFont typeface="Arial" pitchFamily="34" charset="0"/>
              <a:buChar char="•"/>
            </a:pPr>
            <a:r>
              <a:rPr lang="en-GB" sz="2800" dirty="0" smtClean="0"/>
              <a:t>Children distinguish between and use the language of wholes and tenths.</a:t>
            </a:r>
          </a:p>
          <a:p>
            <a:pPr>
              <a:buFont typeface="Arial" pitchFamily="34" charset="0"/>
              <a:buChar char="•"/>
            </a:pPr>
            <a:r>
              <a:rPr lang="en-GB" sz="2800" dirty="0" smtClean="0"/>
              <a:t>Notice the use of the word </a:t>
            </a:r>
            <a:r>
              <a:rPr lang="en-GB" sz="2800" b="1" i="1" dirty="0" smtClean="0"/>
              <a:t>represents</a:t>
            </a:r>
            <a:r>
              <a:rPr lang="en-GB" sz="2800" dirty="0" smtClean="0"/>
              <a:t>. </a:t>
            </a:r>
            <a:r>
              <a:rPr lang="en-GB" sz="2800" b="1" dirty="0" smtClean="0">
                <a:solidFill>
                  <a:srgbClr val="FF0000"/>
                </a:solidFill>
              </a:rPr>
              <a:t>Consider</a:t>
            </a:r>
            <a:r>
              <a:rPr lang="en-GB" sz="2800" dirty="0" smtClean="0">
                <a:solidFill>
                  <a:srgbClr val="FF0000"/>
                </a:solidFill>
              </a:rPr>
              <a:t> </a:t>
            </a:r>
            <a:r>
              <a:rPr lang="en-GB" sz="2800" dirty="0" smtClean="0"/>
              <a:t>the purpose of this language.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00" y="197768"/>
            <a:ext cx="8572872" cy="1143000"/>
          </a:xfrm>
        </p:spPr>
        <p:txBody>
          <a:bodyPr anchor="ctr"/>
          <a:lstStyle/>
          <a:p>
            <a:r>
              <a:rPr lang="en-GB" sz="3500" dirty="0"/>
              <a:t>Representation</a:t>
            </a:r>
          </a:p>
        </p:txBody>
      </p:sp>
      <p:sp>
        <p:nvSpPr>
          <p:cNvPr id="3" name="Content Placeholder 2"/>
          <p:cNvSpPr>
            <a:spLocks noGrp="1"/>
          </p:cNvSpPr>
          <p:nvPr>
            <p:ph idx="1"/>
          </p:nvPr>
        </p:nvSpPr>
        <p:spPr>
          <a:xfrm>
            <a:off x="251520" y="1330424"/>
            <a:ext cx="8640960" cy="4114800"/>
          </a:xfrm>
        </p:spPr>
        <p:txBody>
          <a:bodyPr/>
          <a:lstStyle/>
          <a:p>
            <a:r>
              <a:rPr lang="en-GB" sz="2600" dirty="0" smtClean="0"/>
              <a:t>Representation is central to mathematics.</a:t>
            </a:r>
          </a:p>
          <a:p>
            <a:pPr marL="0" indent="0"/>
            <a:r>
              <a:rPr lang="en-GB" sz="2600" dirty="0" smtClean="0"/>
              <a:t>Mathematics is abstract and it necessary to represent it in order to understand and work with it. We use a variety of ways to represent mathematics including concrete, pictorial, diagrammatic, geometric, graphical  and symbolic. It is crucial that children are able to interpret and make sense of these representations. </a:t>
            </a:r>
          </a:p>
          <a:p>
            <a:pPr marL="0" indent="0"/>
            <a:r>
              <a:rPr lang="en-GB" sz="2600" b="1" dirty="0" smtClean="0">
                <a:solidFill>
                  <a:srgbClr val="FF0000"/>
                </a:solidFill>
              </a:rPr>
              <a:t>Consider </a:t>
            </a:r>
            <a:r>
              <a:rPr lang="en-GB" sz="2600" dirty="0" smtClean="0"/>
              <a:t>developing children’s use of the word representation so it becomes natural to use it as the children do in the video. This will help them to think more deeply about the mathematics.  </a:t>
            </a:r>
            <a:endParaRPr lang="en-GB" sz="2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01625"/>
            <a:ext cx="7924800" cy="1143000"/>
          </a:xfrm>
        </p:spPr>
        <p:txBody>
          <a:bodyPr anchor="ctr"/>
          <a:lstStyle/>
          <a:p>
            <a:r>
              <a:rPr lang="en-GB" sz="3500" dirty="0"/>
              <a:t>3.5 kg</a:t>
            </a:r>
          </a:p>
        </p:txBody>
      </p:sp>
      <p:sp>
        <p:nvSpPr>
          <p:cNvPr id="3" name="Content Placeholder 2"/>
          <p:cNvSpPr>
            <a:spLocks noGrp="1"/>
          </p:cNvSpPr>
          <p:nvPr>
            <p:ph idx="1"/>
          </p:nvPr>
        </p:nvSpPr>
        <p:spPr>
          <a:xfrm>
            <a:off x="539552" y="1827213"/>
            <a:ext cx="7417569" cy="4114800"/>
          </a:xfrm>
        </p:spPr>
        <p:txBody>
          <a:bodyPr/>
          <a:lstStyle/>
          <a:p>
            <a:pPr marL="0" indent="0"/>
            <a:r>
              <a:rPr lang="en-GB" sz="2800" b="1" dirty="0" smtClean="0">
                <a:solidFill>
                  <a:srgbClr val="FF0000"/>
                </a:solidFill>
              </a:rPr>
              <a:t>Notice</a:t>
            </a:r>
            <a:r>
              <a:rPr lang="en-GB" sz="2800" dirty="0" smtClean="0"/>
              <a:t> that the children are encouraged to visualise what this might look like – a step beyond seeing the pictures</a:t>
            </a:r>
            <a:r>
              <a:rPr lang="en-GB" dirty="0" smtClean="0"/>
              <a:t>.</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4" y="301625"/>
            <a:ext cx="8507288" cy="1143000"/>
          </a:xfrm>
        </p:spPr>
        <p:txBody>
          <a:bodyPr anchor="ctr"/>
          <a:lstStyle/>
          <a:p>
            <a:r>
              <a:rPr lang="en-GB" sz="3500" dirty="0"/>
              <a:t>Speaking in full sentences </a:t>
            </a:r>
          </a:p>
        </p:txBody>
      </p:sp>
      <p:sp>
        <p:nvSpPr>
          <p:cNvPr id="3" name="Content Placeholder 2"/>
          <p:cNvSpPr>
            <a:spLocks noGrp="1"/>
          </p:cNvSpPr>
          <p:nvPr>
            <p:ph idx="1"/>
          </p:nvPr>
        </p:nvSpPr>
        <p:spPr>
          <a:xfrm>
            <a:off x="396552" y="1556792"/>
            <a:ext cx="8207896" cy="4114800"/>
          </a:xfrm>
        </p:spPr>
        <p:txBody>
          <a:bodyPr/>
          <a:lstStyle/>
          <a:p>
            <a:r>
              <a:rPr lang="en-GB" sz="2800" b="1" dirty="0" smtClean="0">
                <a:solidFill>
                  <a:srgbClr val="FF0000"/>
                </a:solidFill>
              </a:rPr>
              <a:t>Notice</a:t>
            </a:r>
            <a:r>
              <a:rPr lang="en-GB" sz="2800" dirty="0" smtClean="0"/>
              <a:t> how the children respond in full sentences:</a:t>
            </a:r>
          </a:p>
          <a:p>
            <a:pPr marL="0" indent="0"/>
            <a:r>
              <a:rPr lang="en-GB" sz="2800" i="1" dirty="0" smtClean="0"/>
              <a:t>The three represents three whole kilograms and the five represents five tenths of a kilogram.</a:t>
            </a:r>
          </a:p>
          <a:p>
            <a:pPr marL="0" indent="0"/>
            <a:endParaRPr lang="en-GB" sz="2800" i="1" dirty="0" smtClean="0"/>
          </a:p>
          <a:p>
            <a:pPr marL="0" indent="0"/>
            <a:r>
              <a:rPr lang="en-GB" sz="2800" b="1" dirty="0" smtClean="0">
                <a:solidFill>
                  <a:srgbClr val="FF0000"/>
                </a:solidFill>
              </a:rPr>
              <a:t>Consider </a:t>
            </a:r>
            <a:r>
              <a:rPr lang="en-GB" sz="2800" dirty="0" smtClean="0"/>
              <a:t>developing the routine of speaking in full sentences. It can </a:t>
            </a:r>
            <a:r>
              <a:rPr lang="en-GB" sz="2800" dirty="0" smtClean="0"/>
              <a:t>support children in </a:t>
            </a:r>
            <a:r>
              <a:rPr lang="en-GB" sz="2800" dirty="0" smtClean="0"/>
              <a:t>thinking about and expressing the mathematics with greater accuracy and is thus supportive to their learning.</a:t>
            </a:r>
            <a:endParaRPr lang="en-GB" sz="28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608" y="260648"/>
            <a:ext cx="7924800" cy="1143000"/>
          </a:xfrm>
        </p:spPr>
        <p:txBody>
          <a:bodyPr anchor="ctr"/>
          <a:lstStyle/>
          <a:p>
            <a:r>
              <a:rPr lang="en-GB" sz="3500" dirty="0"/>
              <a:t>Use of the part </a:t>
            </a:r>
            <a:r>
              <a:rPr lang="en-GB" sz="3500" dirty="0" err="1"/>
              <a:t>part</a:t>
            </a:r>
            <a:r>
              <a:rPr lang="en-GB" sz="3500" dirty="0"/>
              <a:t> </a:t>
            </a:r>
            <a:r>
              <a:rPr lang="en-GB" sz="3500" dirty="0" smtClean="0"/>
              <a:t>whole</a:t>
            </a:r>
            <a:br>
              <a:rPr lang="en-GB" sz="3500" dirty="0" smtClean="0"/>
            </a:br>
            <a:r>
              <a:rPr lang="en-GB" sz="3500" dirty="0" smtClean="0"/>
              <a:t>model </a:t>
            </a:r>
            <a:endParaRPr lang="en-GB" sz="3500" dirty="0"/>
          </a:p>
        </p:txBody>
      </p:sp>
      <p:sp>
        <p:nvSpPr>
          <p:cNvPr id="3" name="Content Placeholder 2"/>
          <p:cNvSpPr>
            <a:spLocks noGrp="1"/>
          </p:cNvSpPr>
          <p:nvPr>
            <p:ph idx="1"/>
          </p:nvPr>
        </p:nvSpPr>
        <p:spPr>
          <a:xfrm>
            <a:off x="467544" y="4437112"/>
            <a:ext cx="7921625" cy="640805"/>
          </a:xfrm>
        </p:spPr>
        <p:txBody>
          <a:bodyPr/>
          <a:lstStyle/>
          <a:p>
            <a:pPr marL="0" lvl="0" indent="0" eaLnBrk="1" hangingPunct="1">
              <a:buClr>
                <a:srgbClr val="00628C"/>
              </a:buClr>
            </a:pPr>
            <a:r>
              <a:rPr lang="en-GB" sz="2800" kern="1200" dirty="0" smtClean="0">
                <a:solidFill>
                  <a:srgbClr val="000000"/>
                </a:solidFill>
                <a:latin typeface="Arial" charset="0"/>
              </a:rPr>
              <a:t>The children are very familiar with this model for expressing additive relationships and are able to connect the new learning to it.</a:t>
            </a:r>
          </a:p>
          <a:p>
            <a:endParaRPr lang="en-GB" dirty="0"/>
          </a:p>
        </p:txBody>
      </p:sp>
      <p:grpSp>
        <p:nvGrpSpPr>
          <p:cNvPr id="14" name="Group 13"/>
          <p:cNvGrpSpPr/>
          <p:nvPr/>
        </p:nvGrpSpPr>
        <p:grpSpPr>
          <a:xfrm>
            <a:off x="2123728" y="1844824"/>
            <a:ext cx="3960440" cy="2160240"/>
            <a:chOff x="1547664" y="2492896"/>
            <a:chExt cx="3960440" cy="2160240"/>
          </a:xfrm>
        </p:grpSpPr>
        <p:sp>
          <p:nvSpPr>
            <p:cNvPr id="4" name="Rectangle 3"/>
            <p:cNvSpPr/>
            <p:nvPr/>
          </p:nvSpPr>
          <p:spPr bwMode="auto">
            <a:xfrm>
              <a:off x="1547664" y="2492896"/>
              <a:ext cx="3960440" cy="2160240"/>
            </a:xfrm>
            <a:prstGeom prst="rect">
              <a:avLst/>
            </a:prstGeom>
            <a:noFill/>
            <a:ln w="3810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cxnSp>
          <p:nvCxnSpPr>
            <p:cNvPr id="6" name="Straight Connector 5"/>
            <p:cNvCxnSpPr>
              <a:stCxn id="4" idx="1"/>
              <a:endCxn id="4" idx="3"/>
            </p:cNvCxnSpPr>
            <p:nvPr/>
          </p:nvCxnSpPr>
          <p:spPr bwMode="auto">
            <a:xfrm>
              <a:off x="1547664" y="3573016"/>
              <a:ext cx="3960440" cy="0"/>
            </a:xfrm>
            <a:prstGeom prst="line">
              <a:avLst/>
            </a:prstGeom>
            <a:noFill/>
            <a:ln w="3810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 name="Straight Connector 7"/>
            <p:cNvCxnSpPr/>
            <p:nvPr/>
          </p:nvCxnSpPr>
          <p:spPr bwMode="auto">
            <a:xfrm>
              <a:off x="3563888" y="3573016"/>
              <a:ext cx="0" cy="1008112"/>
            </a:xfrm>
            <a:prstGeom prst="line">
              <a:avLst/>
            </a:prstGeom>
            <a:noFill/>
            <a:ln w="3810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15" name="TextBox 14"/>
          <p:cNvSpPr txBox="1"/>
          <p:nvPr/>
        </p:nvSpPr>
        <p:spPr>
          <a:xfrm>
            <a:off x="3059832" y="2060848"/>
            <a:ext cx="2160240" cy="769441"/>
          </a:xfrm>
          <a:prstGeom prst="rect">
            <a:avLst/>
          </a:prstGeom>
          <a:noFill/>
        </p:spPr>
        <p:txBody>
          <a:bodyPr wrap="square" rtlCol="0">
            <a:spAutoFit/>
          </a:bodyPr>
          <a:lstStyle/>
          <a:p>
            <a:pPr>
              <a:buNone/>
            </a:pPr>
            <a:r>
              <a:rPr lang="en-GB" sz="4400" dirty="0" smtClean="0"/>
              <a:t>3.5 kg</a:t>
            </a:r>
            <a:endParaRPr lang="en-GB" sz="4400" dirty="0"/>
          </a:p>
        </p:txBody>
      </p:sp>
      <p:sp>
        <p:nvSpPr>
          <p:cNvPr id="16" name="TextBox 15"/>
          <p:cNvSpPr txBox="1"/>
          <p:nvPr/>
        </p:nvSpPr>
        <p:spPr>
          <a:xfrm>
            <a:off x="2123728" y="3140968"/>
            <a:ext cx="1800200" cy="769441"/>
          </a:xfrm>
          <a:prstGeom prst="rect">
            <a:avLst/>
          </a:prstGeom>
          <a:noFill/>
        </p:spPr>
        <p:txBody>
          <a:bodyPr wrap="square" rtlCol="0">
            <a:spAutoFit/>
          </a:bodyPr>
          <a:lstStyle/>
          <a:p>
            <a:pPr>
              <a:buNone/>
            </a:pPr>
            <a:r>
              <a:rPr lang="en-GB" sz="4400" dirty="0" smtClean="0"/>
              <a:t>3 kg</a:t>
            </a:r>
            <a:endParaRPr lang="en-GB" sz="4400" dirty="0"/>
          </a:p>
        </p:txBody>
      </p:sp>
      <p:sp>
        <p:nvSpPr>
          <p:cNvPr id="18" name="TextBox 17"/>
          <p:cNvSpPr txBox="1"/>
          <p:nvPr/>
        </p:nvSpPr>
        <p:spPr>
          <a:xfrm>
            <a:off x="4139952" y="3068960"/>
            <a:ext cx="1800200" cy="769441"/>
          </a:xfrm>
          <a:prstGeom prst="rect">
            <a:avLst/>
          </a:prstGeom>
          <a:noFill/>
        </p:spPr>
        <p:txBody>
          <a:bodyPr wrap="square" rtlCol="0">
            <a:spAutoFit/>
          </a:bodyPr>
          <a:lstStyle/>
          <a:p>
            <a:pPr>
              <a:buNone/>
            </a:pPr>
            <a:r>
              <a:rPr lang="en-GB" sz="4400" dirty="0" smtClean="0"/>
              <a:t>0.5 kg</a:t>
            </a:r>
            <a:endParaRPr lang="en-GB"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1625"/>
            <a:ext cx="7924800" cy="1143000"/>
          </a:xfrm>
        </p:spPr>
        <p:txBody>
          <a:bodyPr anchor="ctr"/>
          <a:lstStyle/>
          <a:p>
            <a:r>
              <a:rPr lang="en-GB" sz="3500" dirty="0"/>
              <a:t>Writing a number sentence</a:t>
            </a:r>
          </a:p>
        </p:txBody>
      </p:sp>
      <p:sp>
        <p:nvSpPr>
          <p:cNvPr id="3" name="Content Placeholder 2"/>
          <p:cNvSpPr>
            <a:spLocks noGrp="1"/>
          </p:cNvSpPr>
          <p:nvPr>
            <p:ph idx="1"/>
          </p:nvPr>
        </p:nvSpPr>
        <p:spPr>
          <a:xfrm>
            <a:off x="467544" y="1827213"/>
            <a:ext cx="7776864" cy="4114800"/>
          </a:xfrm>
        </p:spPr>
        <p:txBody>
          <a:bodyPr/>
          <a:lstStyle/>
          <a:p>
            <a:pPr marL="0" indent="0"/>
            <a:r>
              <a:rPr lang="en-GB" sz="2800" b="1" dirty="0" smtClean="0">
                <a:solidFill>
                  <a:srgbClr val="FF0000"/>
                </a:solidFill>
              </a:rPr>
              <a:t>Notice</a:t>
            </a:r>
            <a:r>
              <a:rPr lang="en-GB" sz="2800" dirty="0" smtClean="0"/>
              <a:t> that the next small step is to write a number sentence to express the relationship between wholes and tenths.</a:t>
            </a:r>
          </a:p>
          <a:p>
            <a:pPr marL="0" indent="0"/>
            <a:r>
              <a:rPr lang="en-GB" sz="2800" dirty="0" smtClean="0"/>
              <a:t>The part </a:t>
            </a:r>
            <a:r>
              <a:rPr lang="en-GB" sz="2800" dirty="0" err="1" smtClean="0"/>
              <a:t>part</a:t>
            </a:r>
            <a:r>
              <a:rPr lang="en-GB" sz="2800" dirty="0" smtClean="0"/>
              <a:t> whole model supports children in seeing relationships and writing the sentences.</a:t>
            </a: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251520" y="725959"/>
            <a:ext cx="7239000" cy="758825"/>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Developing Decimal Place Value</a:t>
            </a:r>
          </a:p>
        </p:txBody>
      </p:sp>
      <p:sp>
        <p:nvSpPr>
          <p:cNvPr id="4099" name="Rectangle 47"/>
          <p:cNvSpPr>
            <a:spLocks noGrp="1" noChangeArrowheads="1"/>
          </p:cNvSpPr>
          <p:nvPr>
            <p:ph type="subTitle" idx="1"/>
          </p:nvPr>
        </p:nvSpPr>
        <p:spPr>
          <a:xfrm>
            <a:off x="251520" y="2564904"/>
            <a:ext cx="7239000" cy="1600200"/>
          </a:xfrm>
        </p:spPr>
        <p:txBody>
          <a:bodyPr/>
          <a:lstStyle/>
          <a:p>
            <a:pPr eaLnBrk="1" hangingPunct="1"/>
            <a:r>
              <a:rPr lang="en-US" altLang="en-US" sz="3200" dirty="0" smtClean="0"/>
              <a:t>Working with tenths – </a:t>
            </a:r>
          </a:p>
          <a:p>
            <a:pPr eaLnBrk="1" hangingPunct="1"/>
            <a:r>
              <a:rPr lang="en-US" altLang="en-US" sz="3200" dirty="0" smtClean="0"/>
              <a:t>Partitioning in different ways</a:t>
            </a:r>
          </a:p>
          <a:p>
            <a:pPr eaLnBrk="1" hangingPunct="1"/>
            <a:r>
              <a:rPr lang="en-US" altLang="en-US" sz="3200" dirty="0" smtClean="0"/>
              <a:t>Y4 Lesson  Clip 2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924800" cy="1143000"/>
          </a:xfrm>
        </p:spPr>
        <p:txBody>
          <a:bodyPr anchor="ctr"/>
          <a:lstStyle/>
          <a:p>
            <a:r>
              <a:rPr lang="en-GB" sz="3500" dirty="0"/>
              <a:t>Partitioning in different ways</a:t>
            </a:r>
          </a:p>
        </p:txBody>
      </p:sp>
      <p:sp>
        <p:nvSpPr>
          <p:cNvPr id="3" name="Content Placeholder 2"/>
          <p:cNvSpPr>
            <a:spLocks noGrp="1"/>
          </p:cNvSpPr>
          <p:nvPr>
            <p:ph idx="1"/>
          </p:nvPr>
        </p:nvSpPr>
        <p:spPr>
          <a:xfrm>
            <a:off x="539552" y="1827213"/>
            <a:ext cx="7921625" cy="4114800"/>
          </a:xfrm>
        </p:spPr>
        <p:txBody>
          <a:bodyPr/>
          <a:lstStyle/>
          <a:p>
            <a:pPr marL="0" indent="0"/>
            <a:r>
              <a:rPr lang="en-GB" sz="2800" dirty="0" smtClean="0"/>
              <a:t>The next small step is to partition a decimal number in more than one way.</a:t>
            </a:r>
          </a:p>
          <a:p>
            <a:endParaRPr lang="en-GB" sz="2800" dirty="0" smtClean="0"/>
          </a:p>
          <a:p>
            <a:pPr marL="0" indent="0"/>
            <a:r>
              <a:rPr lang="en-GB" sz="2800" dirty="0" smtClean="0"/>
              <a:t>This activity provides variation and develops depth and flexibility through looking at the same quantity in different ways. </a:t>
            </a:r>
            <a:endParaRPr lang="en-GB"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24" y="301625"/>
            <a:ext cx="7924800" cy="1143000"/>
          </a:xfrm>
        </p:spPr>
        <p:txBody>
          <a:bodyPr anchor="ctr"/>
          <a:lstStyle/>
          <a:p>
            <a:r>
              <a:rPr lang="en-GB" sz="3500" dirty="0" smtClean="0"/>
              <a:t>Maisie’s </a:t>
            </a:r>
            <a:r>
              <a:rPr lang="en-GB" sz="3500" dirty="0"/>
              <a:t>Error</a:t>
            </a:r>
          </a:p>
        </p:txBody>
      </p:sp>
      <p:sp>
        <p:nvSpPr>
          <p:cNvPr id="3" name="Content Placeholder 2"/>
          <p:cNvSpPr>
            <a:spLocks noGrp="1"/>
          </p:cNvSpPr>
          <p:nvPr>
            <p:ph idx="1"/>
          </p:nvPr>
        </p:nvSpPr>
        <p:spPr>
          <a:xfrm>
            <a:off x="538807" y="1827213"/>
            <a:ext cx="7921625" cy="4114800"/>
          </a:xfrm>
        </p:spPr>
        <p:txBody>
          <a:bodyPr/>
          <a:lstStyle/>
          <a:p>
            <a:r>
              <a:rPr lang="en-GB" sz="2800" dirty="0" smtClean="0"/>
              <a:t>Maisie writes 1. kg on the board </a:t>
            </a:r>
          </a:p>
          <a:p>
            <a:pPr marL="0" indent="0"/>
            <a:r>
              <a:rPr lang="en-GB" sz="2800" b="1" dirty="0" smtClean="0">
                <a:solidFill>
                  <a:srgbClr val="FF0000"/>
                </a:solidFill>
              </a:rPr>
              <a:t>Notice</a:t>
            </a:r>
            <a:r>
              <a:rPr lang="en-GB" sz="2800" dirty="0" smtClean="0"/>
              <a:t> how the teacher picks up on this error.</a:t>
            </a:r>
          </a:p>
          <a:p>
            <a:endParaRPr lang="en-GB" sz="2800" dirty="0" smtClean="0"/>
          </a:p>
          <a:p>
            <a:endParaRPr lang="en-GB" sz="2800" dirty="0" smtClean="0"/>
          </a:p>
          <a:p>
            <a:pPr marL="0" indent="0"/>
            <a:r>
              <a:rPr lang="en-GB" sz="2800" b="1" dirty="0" smtClean="0"/>
              <a:t>Teaching for mastery demands precision in the mathematics.</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251520" y="692696"/>
            <a:ext cx="7239000" cy="758825"/>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Developing Decimal Place Value</a:t>
            </a:r>
          </a:p>
        </p:txBody>
      </p:sp>
      <p:sp>
        <p:nvSpPr>
          <p:cNvPr id="4099" name="Rectangle 47"/>
          <p:cNvSpPr>
            <a:spLocks noGrp="1" noChangeArrowheads="1"/>
          </p:cNvSpPr>
          <p:nvPr>
            <p:ph type="subTitle" idx="1"/>
          </p:nvPr>
        </p:nvSpPr>
        <p:spPr>
          <a:xfrm>
            <a:off x="251520" y="2564904"/>
            <a:ext cx="7239000" cy="1600200"/>
          </a:xfrm>
        </p:spPr>
        <p:txBody>
          <a:bodyPr/>
          <a:lstStyle/>
          <a:p>
            <a:pPr eaLnBrk="1" hangingPunct="1"/>
            <a:r>
              <a:rPr lang="en-US" altLang="en-US" sz="3200" dirty="0" smtClean="0"/>
              <a:t>Working with tenths – </a:t>
            </a:r>
          </a:p>
          <a:p>
            <a:pPr eaLnBrk="1" hangingPunct="1"/>
            <a:r>
              <a:rPr lang="en-US" altLang="en-US" sz="3200" dirty="0" smtClean="0"/>
              <a:t>Exploring place value with other</a:t>
            </a:r>
          </a:p>
          <a:p>
            <a:pPr eaLnBrk="1" hangingPunct="1"/>
            <a:r>
              <a:rPr lang="en-US" altLang="en-US" sz="3200" dirty="0" smtClean="0"/>
              <a:t>units </a:t>
            </a:r>
            <a:endParaRPr lang="en-US" altLang="en-US" sz="3200" dirty="0" smtClean="0"/>
          </a:p>
          <a:p>
            <a:pPr eaLnBrk="1" hangingPunct="1"/>
            <a:r>
              <a:rPr lang="en-US" altLang="en-US" sz="3200" dirty="0" smtClean="0"/>
              <a:t>Y4 Lesson  Clip 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1625"/>
            <a:ext cx="7924800" cy="1143000"/>
          </a:xfrm>
        </p:spPr>
        <p:txBody>
          <a:bodyPr anchor="ctr"/>
          <a:lstStyle/>
          <a:p>
            <a:r>
              <a:rPr lang="en-GB" sz="3500" dirty="0" smtClean="0"/>
              <a:t>Introduction</a:t>
            </a:r>
            <a:endParaRPr lang="en-GB" sz="3500" dirty="0"/>
          </a:p>
        </p:txBody>
      </p:sp>
      <p:sp>
        <p:nvSpPr>
          <p:cNvPr id="3" name="Content Placeholder 2"/>
          <p:cNvSpPr>
            <a:spLocks noGrp="1"/>
          </p:cNvSpPr>
          <p:nvPr>
            <p:ph idx="1"/>
          </p:nvPr>
        </p:nvSpPr>
        <p:spPr>
          <a:xfrm>
            <a:off x="467544" y="1978496"/>
            <a:ext cx="6912768" cy="4114800"/>
          </a:xfrm>
        </p:spPr>
        <p:txBody>
          <a:bodyPr/>
          <a:lstStyle/>
          <a:p>
            <a:r>
              <a:rPr lang="en-GB" sz="2800" dirty="0" smtClean="0"/>
              <a:t>This document contains:</a:t>
            </a:r>
          </a:p>
          <a:p>
            <a:pPr>
              <a:buFont typeface="Arial" pitchFamily="34" charset="0"/>
              <a:buChar char="•"/>
            </a:pPr>
            <a:r>
              <a:rPr lang="en-GB" sz="2800" dirty="0" smtClean="0"/>
              <a:t>an introduction to the lesson</a:t>
            </a:r>
          </a:p>
          <a:p>
            <a:pPr>
              <a:buFont typeface="Arial" pitchFamily="34" charset="0"/>
              <a:buChar char="•"/>
            </a:pPr>
            <a:r>
              <a:rPr lang="en-GB" sz="2800" dirty="0"/>
              <a:t>p</a:t>
            </a:r>
            <a:r>
              <a:rPr lang="en-GB" sz="2800" dirty="0" smtClean="0"/>
              <a:t>oints to consider as you watch each video clip</a:t>
            </a:r>
            <a:r>
              <a:rPr lang="en-GB" sz="2800" dirty="0" smtClean="0"/>
              <a:t>.</a:t>
            </a:r>
          </a:p>
          <a:p>
            <a:pPr>
              <a:buFont typeface="Arial" pitchFamily="34" charset="0"/>
              <a:buChar char="•"/>
            </a:pPr>
            <a:endParaRPr lang="en-GB" sz="2800" dirty="0" smtClean="0"/>
          </a:p>
          <a:p>
            <a:r>
              <a:rPr lang="en-GB" sz="2800" b="1" dirty="0" smtClean="0">
                <a:solidFill>
                  <a:srgbClr val="FF0000"/>
                </a:solidFill>
              </a:rPr>
              <a:t>Note </a:t>
            </a:r>
            <a:r>
              <a:rPr lang="en-GB" sz="2800" dirty="0" smtClean="0"/>
              <a:t>there is also a separate video where</a:t>
            </a:r>
          </a:p>
          <a:p>
            <a:r>
              <a:rPr lang="en-GB" sz="2800" dirty="0" smtClean="0"/>
              <a:t>the teacher reflects on the lesson. This is</a:t>
            </a:r>
          </a:p>
          <a:p>
            <a:r>
              <a:rPr lang="en-GB" sz="2800" dirty="0" smtClean="0"/>
              <a:t>worth watching either before or after you</a:t>
            </a:r>
          </a:p>
          <a:p>
            <a:r>
              <a:rPr lang="en-GB" sz="2800" dirty="0" smtClean="0"/>
              <a:t>watch the video of the lesson.</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404664"/>
            <a:ext cx="9144000" cy="1143000"/>
          </a:xfrm>
        </p:spPr>
        <p:txBody>
          <a:bodyPr anchor="ctr"/>
          <a:lstStyle/>
          <a:p>
            <a:r>
              <a:rPr lang="en-GB" sz="3500" dirty="0"/>
              <a:t>Children consolidate </a:t>
            </a:r>
            <a:r>
              <a:rPr lang="en-GB" sz="3500" dirty="0" smtClean="0"/>
              <a:t>and</a:t>
            </a:r>
            <a:br>
              <a:rPr lang="en-GB" sz="3500" dirty="0" smtClean="0"/>
            </a:br>
            <a:r>
              <a:rPr lang="en-GB" sz="3500" dirty="0" smtClean="0"/>
              <a:t>extend their </a:t>
            </a:r>
            <a:r>
              <a:rPr lang="en-GB" sz="3500" dirty="0"/>
              <a:t>learning </a:t>
            </a:r>
            <a:r>
              <a:rPr lang="en-GB" sz="3500" dirty="0" smtClean="0"/>
              <a:t>through</a:t>
            </a:r>
            <a:br>
              <a:rPr lang="en-GB" sz="3500" dirty="0" smtClean="0"/>
            </a:br>
            <a:r>
              <a:rPr lang="en-GB" sz="3500" dirty="0" smtClean="0"/>
              <a:t>independent </a:t>
            </a:r>
            <a:r>
              <a:rPr lang="en-GB" sz="3500" dirty="0"/>
              <a:t>work</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676100" y="1786263"/>
            <a:ext cx="6920236" cy="4025585"/>
          </a:xfrm>
          <a:prstGeom prst="rect">
            <a:avLst/>
          </a:prstGeom>
          <a:noFill/>
          <a:ln w="9525">
            <a:noFill/>
            <a:miter lim="800000"/>
            <a:headEnd/>
            <a:tailEnd/>
          </a:ln>
        </p:spPr>
      </p:pic>
      <p:sp>
        <p:nvSpPr>
          <p:cNvPr id="5" name="TextBox 4"/>
          <p:cNvSpPr txBox="1"/>
          <p:nvPr/>
        </p:nvSpPr>
        <p:spPr>
          <a:xfrm>
            <a:off x="251520" y="5733256"/>
            <a:ext cx="8640960" cy="954107"/>
          </a:xfrm>
          <a:prstGeom prst="rect">
            <a:avLst/>
          </a:prstGeom>
          <a:noFill/>
        </p:spPr>
        <p:txBody>
          <a:bodyPr wrap="square" rtlCol="0">
            <a:spAutoFit/>
          </a:bodyPr>
          <a:lstStyle/>
          <a:p>
            <a:pPr>
              <a:buNone/>
            </a:pPr>
            <a:r>
              <a:rPr lang="en-GB" b="1" dirty="0" smtClean="0">
                <a:solidFill>
                  <a:srgbClr val="FF0000"/>
                </a:solidFill>
              </a:rPr>
              <a:t>Notice </a:t>
            </a:r>
            <a:r>
              <a:rPr lang="en-GB" dirty="0" smtClean="0"/>
              <a:t>the variation between kilograms, metres and the numbers used.</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251520" y="692696"/>
            <a:ext cx="7239000" cy="758825"/>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Developing Decimal Place Value</a:t>
            </a:r>
          </a:p>
        </p:txBody>
      </p:sp>
      <p:sp>
        <p:nvSpPr>
          <p:cNvPr id="4099" name="Rectangle 47"/>
          <p:cNvSpPr>
            <a:spLocks noGrp="1" noChangeArrowheads="1"/>
          </p:cNvSpPr>
          <p:nvPr>
            <p:ph type="subTitle" idx="1"/>
          </p:nvPr>
        </p:nvSpPr>
        <p:spPr>
          <a:xfrm>
            <a:off x="251520" y="2564904"/>
            <a:ext cx="7239000" cy="1600200"/>
          </a:xfrm>
        </p:spPr>
        <p:txBody>
          <a:bodyPr/>
          <a:lstStyle/>
          <a:p>
            <a:pPr eaLnBrk="1" hangingPunct="1"/>
            <a:r>
              <a:rPr lang="en-US" altLang="en-US" sz="3200" dirty="0" smtClean="0"/>
              <a:t>The use of concrete </a:t>
            </a:r>
          </a:p>
          <a:p>
            <a:pPr eaLnBrk="1" hangingPunct="1"/>
            <a:r>
              <a:rPr lang="en-US" altLang="en-US" sz="3200" dirty="0" smtClean="0"/>
              <a:t>Representations, leading to multiplicative reasoning</a:t>
            </a:r>
          </a:p>
          <a:p>
            <a:pPr eaLnBrk="1" hangingPunct="1"/>
            <a:r>
              <a:rPr lang="en-US" altLang="en-US" sz="3200" dirty="0" smtClean="0"/>
              <a:t>Y4 Lesson  Clip 4 </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7924800" cy="1143000"/>
          </a:xfrm>
        </p:spPr>
        <p:txBody>
          <a:bodyPr anchor="ctr"/>
          <a:lstStyle/>
          <a:p>
            <a:r>
              <a:rPr lang="en-GB" sz="3500" dirty="0"/>
              <a:t>Using a concrete representation</a:t>
            </a:r>
          </a:p>
        </p:txBody>
      </p:sp>
      <p:sp>
        <p:nvSpPr>
          <p:cNvPr id="3" name="Content Placeholder 2"/>
          <p:cNvSpPr>
            <a:spLocks noGrp="1"/>
          </p:cNvSpPr>
          <p:nvPr>
            <p:ph idx="1"/>
          </p:nvPr>
        </p:nvSpPr>
        <p:spPr>
          <a:xfrm>
            <a:off x="323528" y="1628800"/>
            <a:ext cx="7410400" cy="4114800"/>
          </a:xfrm>
        </p:spPr>
        <p:txBody>
          <a:bodyPr/>
          <a:lstStyle/>
          <a:p>
            <a:pPr marL="0" indent="0"/>
            <a:r>
              <a:rPr lang="en-GB" sz="2800" b="1" dirty="0" smtClean="0">
                <a:solidFill>
                  <a:srgbClr val="FF0000"/>
                </a:solidFill>
              </a:rPr>
              <a:t>Consider </a:t>
            </a:r>
            <a:r>
              <a:rPr lang="en-GB" sz="2800" dirty="0" smtClean="0"/>
              <a:t>the</a:t>
            </a:r>
            <a:r>
              <a:rPr lang="en-GB" sz="2800" b="1" dirty="0" smtClean="0">
                <a:solidFill>
                  <a:srgbClr val="FF0000"/>
                </a:solidFill>
              </a:rPr>
              <a:t> </a:t>
            </a:r>
            <a:r>
              <a:rPr lang="en-GB" sz="2800" dirty="0" smtClean="0"/>
              <a:t>use of the metre ruler to explore tenths.</a:t>
            </a:r>
          </a:p>
          <a:p>
            <a:endParaRPr lang="en-GB" sz="2800" dirty="0" smtClean="0"/>
          </a:p>
          <a:p>
            <a:pPr marL="0" indent="0"/>
            <a:r>
              <a:rPr lang="en-GB" sz="2800" dirty="0" smtClean="0"/>
              <a:t>This represents an aspect of conceptual variation (looking at the same concept in a different way).</a:t>
            </a:r>
            <a:endParaRPr lang="en-GB" sz="2800"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7924800" cy="1143000"/>
          </a:xfrm>
        </p:spPr>
        <p:txBody>
          <a:bodyPr anchor="ctr"/>
          <a:lstStyle/>
          <a:p>
            <a:r>
              <a:rPr lang="en-GB" sz="3500" dirty="0"/>
              <a:t>Remaining Focused</a:t>
            </a:r>
          </a:p>
        </p:txBody>
      </p:sp>
      <p:sp>
        <p:nvSpPr>
          <p:cNvPr id="3" name="Content Placeholder 2"/>
          <p:cNvSpPr>
            <a:spLocks noGrp="1"/>
          </p:cNvSpPr>
          <p:nvPr>
            <p:ph idx="1"/>
          </p:nvPr>
        </p:nvSpPr>
        <p:spPr>
          <a:xfrm>
            <a:off x="394791" y="1844824"/>
            <a:ext cx="7921625" cy="4114800"/>
          </a:xfrm>
        </p:spPr>
        <p:txBody>
          <a:bodyPr/>
          <a:lstStyle/>
          <a:p>
            <a:pPr marL="0" indent="0"/>
            <a:r>
              <a:rPr lang="en-GB" sz="2800" dirty="0" smtClean="0"/>
              <a:t>The teacher says: </a:t>
            </a:r>
            <a:r>
              <a:rPr lang="en-GB" sz="2800" i="1" dirty="0" smtClean="0"/>
              <a:t>I’m just going to stick with the metre examples, we are not going to consider centimetres today.</a:t>
            </a:r>
          </a:p>
          <a:p>
            <a:endParaRPr lang="en-GB" sz="2800" i="1" dirty="0" smtClean="0"/>
          </a:p>
          <a:p>
            <a:pPr marL="0" indent="0"/>
            <a:r>
              <a:rPr lang="en-GB" sz="2800" dirty="0" smtClean="0"/>
              <a:t>A mastery lesson remains focused in order to master the key point(s) of the lesson.</a:t>
            </a:r>
            <a:endParaRPr lang="en-GB"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1625"/>
            <a:ext cx="7924800" cy="1143000"/>
          </a:xfrm>
        </p:spPr>
        <p:txBody>
          <a:bodyPr anchor="ctr"/>
          <a:lstStyle/>
          <a:p>
            <a:r>
              <a:rPr lang="en-GB" sz="3500" dirty="0"/>
              <a:t>Representing a length in </a:t>
            </a:r>
            <a:br>
              <a:rPr lang="en-GB" sz="3500" dirty="0"/>
            </a:br>
            <a:r>
              <a:rPr lang="en-GB" sz="3500" dirty="0"/>
              <a:t>different ways</a:t>
            </a:r>
          </a:p>
        </p:txBody>
      </p:sp>
      <p:sp>
        <p:nvSpPr>
          <p:cNvPr id="3" name="Content Placeholder 2"/>
          <p:cNvSpPr>
            <a:spLocks noGrp="1"/>
          </p:cNvSpPr>
          <p:nvPr>
            <p:ph idx="1"/>
          </p:nvPr>
        </p:nvSpPr>
        <p:spPr>
          <a:xfrm>
            <a:off x="395536" y="1827213"/>
            <a:ext cx="8136904" cy="4114800"/>
          </a:xfrm>
        </p:spPr>
        <p:txBody>
          <a:bodyPr/>
          <a:lstStyle/>
          <a:p>
            <a:r>
              <a:rPr lang="en-GB" dirty="0" smtClean="0"/>
              <a:t>1.2 m </a:t>
            </a:r>
          </a:p>
          <a:p>
            <a:r>
              <a:rPr lang="en-GB" dirty="0" smtClean="0"/>
              <a:t>1m + 0.2 m </a:t>
            </a:r>
          </a:p>
          <a:p>
            <a:r>
              <a:rPr lang="en-GB" dirty="0" smtClean="0"/>
              <a:t>12 x 0.1m</a:t>
            </a:r>
          </a:p>
          <a:p>
            <a:endParaRPr lang="en-GB" dirty="0" smtClean="0"/>
          </a:p>
          <a:p>
            <a:pPr marL="0" indent="0"/>
            <a:r>
              <a:rPr lang="en-GB" sz="2800" dirty="0" smtClean="0"/>
              <a:t>The teacher draws attention to expressing the length in an additive way and a multiplicative way.</a:t>
            </a:r>
            <a:endParaRPr lang="en-GB"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251520" y="692696"/>
            <a:ext cx="7239000" cy="758825"/>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Developing Decimal Place Value</a:t>
            </a:r>
          </a:p>
        </p:txBody>
      </p:sp>
      <p:sp>
        <p:nvSpPr>
          <p:cNvPr id="4099" name="Rectangle 47"/>
          <p:cNvSpPr>
            <a:spLocks noGrp="1" noChangeArrowheads="1"/>
          </p:cNvSpPr>
          <p:nvPr>
            <p:ph type="subTitle" idx="1"/>
          </p:nvPr>
        </p:nvSpPr>
        <p:spPr>
          <a:xfrm>
            <a:off x="251520" y="2548880"/>
            <a:ext cx="7239000" cy="1600200"/>
          </a:xfrm>
        </p:spPr>
        <p:txBody>
          <a:bodyPr/>
          <a:lstStyle/>
          <a:p>
            <a:pPr eaLnBrk="1" hangingPunct="1"/>
            <a:r>
              <a:rPr lang="en-US" altLang="en-US" sz="3200" dirty="0" smtClean="0"/>
              <a:t>Exploring equivalence using the balance model</a:t>
            </a:r>
            <a:endParaRPr lang="en-US" altLang="en-US" sz="3200" dirty="0" smtClean="0"/>
          </a:p>
          <a:p>
            <a:pPr eaLnBrk="1" hangingPunct="1"/>
            <a:r>
              <a:rPr lang="en-US" altLang="en-US" sz="3200" dirty="0" smtClean="0"/>
              <a:t>Y4 Lesson  Clip 5 </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1625"/>
            <a:ext cx="7924800" cy="1143000"/>
          </a:xfrm>
        </p:spPr>
        <p:txBody>
          <a:bodyPr anchor="ctr"/>
          <a:lstStyle/>
          <a:p>
            <a:r>
              <a:rPr lang="en-GB" sz="3500" dirty="0"/>
              <a:t>Stem Sentence</a:t>
            </a:r>
          </a:p>
        </p:txBody>
      </p:sp>
      <p:sp>
        <p:nvSpPr>
          <p:cNvPr id="3" name="Content Placeholder 2"/>
          <p:cNvSpPr>
            <a:spLocks noGrp="1"/>
          </p:cNvSpPr>
          <p:nvPr>
            <p:ph idx="1"/>
          </p:nvPr>
        </p:nvSpPr>
        <p:spPr>
          <a:xfrm>
            <a:off x="394791" y="1827213"/>
            <a:ext cx="7921625" cy="4114800"/>
          </a:xfrm>
        </p:spPr>
        <p:txBody>
          <a:bodyPr/>
          <a:lstStyle/>
          <a:p>
            <a:r>
              <a:rPr lang="en-GB" sz="2800" i="1" dirty="0" smtClean="0"/>
              <a:t>Ten tenths are equivalent to one whole. </a:t>
            </a:r>
          </a:p>
          <a:p>
            <a:endParaRPr lang="en-GB" sz="2800" i="1" dirty="0" smtClean="0"/>
          </a:p>
          <a:p>
            <a:pPr marL="0" indent="0"/>
            <a:r>
              <a:rPr lang="en-GB" sz="2800" dirty="0" smtClean="0"/>
              <a:t>A key feature of the memorisation of stem sentences is to bring important information to mind to support thinking about the mathematics.</a:t>
            </a:r>
            <a:endParaRPr lang="en-GB"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7924800" cy="1143000"/>
          </a:xfrm>
        </p:spPr>
        <p:txBody>
          <a:bodyPr anchor="ctr"/>
          <a:lstStyle/>
          <a:p>
            <a:r>
              <a:rPr lang="en-GB" sz="3500" dirty="0"/>
              <a:t>Converting between </a:t>
            </a:r>
            <a:r>
              <a:rPr lang="en-GB" sz="3500" dirty="0" smtClean="0"/>
              <a:t/>
            </a:r>
            <a:br>
              <a:rPr lang="en-GB" sz="3500" dirty="0" smtClean="0"/>
            </a:br>
            <a:r>
              <a:rPr lang="en-GB" sz="3500" dirty="0" smtClean="0"/>
              <a:t>whole </a:t>
            </a:r>
            <a:r>
              <a:rPr lang="en-GB" sz="3500" dirty="0"/>
              <a:t>numbers and tenths </a:t>
            </a:r>
          </a:p>
        </p:txBody>
      </p:sp>
      <p:sp>
        <p:nvSpPr>
          <p:cNvPr id="3" name="Content Placeholder 2"/>
          <p:cNvSpPr>
            <a:spLocks noGrp="1"/>
          </p:cNvSpPr>
          <p:nvPr>
            <p:ph idx="1"/>
          </p:nvPr>
        </p:nvSpPr>
        <p:spPr>
          <a:xfrm>
            <a:off x="323528" y="1539181"/>
            <a:ext cx="7921625" cy="4770139"/>
          </a:xfrm>
        </p:spPr>
        <p:txBody>
          <a:bodyPr/>
          <a:lstStyle/>
          <a:p>
            <a:pPr marL="0" indent="0"/>
            <a:r>
              <a:rPr lang="en-GB" sz="2800" dirty="0" smtClean="0"/>
              <a:t>The balance scales are used to represent the equivalent relationship between:</a:t>
            </a:r>
          </a:p>
          <a:p>
            <a:r>
              <a:rPr lang="en-GB" sz="2800" dirty="0" smtClean="0"/>
              <a:t>3.4 kg and 34 tenths of a kilogram</a:t>
            </a:r>
          </a:p>
          <a:p>
            <a:endParaRPr lang="en-GB" sz="2800" dirty="0" smtClean="0"/>
          </a:p>
          <a:p>
            <a:r>
              <a:rPr lang="en-GB" sz="2800" b="1" dirty="0" smtClean="0">
                <a:solidFill>
                  <a:srgbClr val="FF0000"/>
                </a:solidFill>
              </a:rPr>
              <a:t>Notice </a:t>
            </a:r>
            <a:r>
              <a:rPr lang="en-GB" sz="2800" dirty="0" smtClean="0"/>
              <a:t>how the teacher represents it as:</a:t>
            </a:r>
          </a:p>
          <a:p>
            <a:r>
              <a:rPr lang="en-GB" sz="2800" dirty="0" smtClean="0"/>
              <a:t>34 x 0.1kg </a:t>
            </a:r>
          </a:p>
          <a:p>
            <a:r>
              <a:rPr lang="en-GB" sz="2800" dirty="0" smtClean="0"/>
              <a:t>and:  34</a:t>
            </a:r>
          </a:p>
          <a:p>
            <a:r>
              <a:rPr lang="en-GB" sz="2800" dirty="0" smtClean="0"/>
              <a:t>         10</a:t>
            </a:r>
          </a:p>
          <a:p>
            <a:r>
              <a:rPr lang="en-GB" sz="2800" dirty="0" smtClean="0"/>
              <a:t>These are all aspects of variation. </a:t>
            </a:r>
          </a:p>
        </p:txBody>
      </p:sp>
      <p:cxnSp>
        <p:nvCxnSpPr>
          <p:cNvPr id="5" name="Straight Connector 4"/>
          <p:cNvCxnSpPr/>
          <p:nvPr/>
        </p:nvCxnSpPr>
        <p:spPr bwMode="auto">
          <a:xfrm>
            <a:off x="1259632" y="5013176"/>
            <a:ext cx="576064" cy="0"/>
          </a:xfrm>
          <a:prstGeom prst="line">
            <a:avLst/>
          </a:prstGeom>
          <a:noFill/>
          <a:ln w="3810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1625"/>
            <a:ext cx="7924800" cy="1143000"/>
          </a:xfrm>
        </p:spPr>
        <p:txBody>
          <a:bodyPr anchor="ctr"/>
          <a:lstStyle/>
          <a:p>
            <a:r>
              <a:rPr lang="en-GB" sz="3500" dirty="0"/>
              <a:t>Continuing to explore </a:t>
            </a:r>
            <a:br>
              <a:rPr lang="en-GB" sz="3500" dirty="0"/>
            </a:br>
            <a:r>
              <a:rPr lang="en-GB" sz="3500" dirty="0"/>
              <a:t>equivalence</a:t>
            </a:r>
          </a:p>
        </p:txBody>
      </p:sp>
      <p:sp>
        <p:nvSpPr>
          <p:cNvPr id="3" name="Content Placeholder 2"/>
          <p:cNvSpPr>
            <a:spLocks noGrp="1"/>
          </p:cNvSpPr>
          <p:nvPr>
            <p:ph idx="1"/>
          </p:nvPr>
        </p:nvSpPr>
        <p:spPr>
          <a:xfrm>
            <a:off x="395536" y="1827213"/>
            <a:ext cx="7921625" cy="4114800"/>
          </a:xfrm>
        </p:spPr>
        <p:txBody>
          <a:bodyPr/>
          <a:lstStyle/>
          <a:p>
            <a:r>
              <a:rPr lang="en-GB" sz="2800" dirty="0" smtClean="0"/>
              <a:t>Express 1.5 as tenths.</a:t>
            </a:r>
          </a:p>
          <a:p>
            <a:r>
              <a:rPr lang="en-GB" sz="2800" dirty="0" smtClean="0"/>
              <a:t>Write it as a number sentence.</a:t>
            </a:r>
          </a:p>
          <a:p>
            <a:endParaRPr lang="en-GB" sz="2800" dirty="0" smtClean="0"/>
          </a:p>
          <a:p>
            <a:pPr marL="0" indent="0"/>
            <a:r>
              <a:rPr lang="en-GB" sz="2800" b="1" dirty="0" smtClean="0">
                <a:solidFill>
                  <a:srgbClr val="FF0000"/>
                </a:solidFill>
              </a:rPr>
              <a:t>Notice</a:t>
            </a:r>
            <a:r>
              <a:rPr lang="en-GB" sz="2800" dirty="0" smtClean="0"/>
              <a:t> how the children are becoming familiar with the new way of representing tenths of kilograms:</a:t>
            </a:r>
          </a:p>
          <a:p>
            <a:r>
              <a:rPr lang="en-GB" sz="2800" dirty="0" smtClean="0"/>
              <a:t>1.5kg= 15 x 0.5kg</a:t>
            </a:r>
            <a:endParaRPr lang="en-GB"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7924800" cy="1143000"/>
          </a:xfrm>
        </p:spPr>
        <p:txBody>
          <a:bodyPr anchor="ctr"/>
          <a:lstStyle/>
          <a:p>
            <a:r>
              <a:rPr lang="en-GB" sz="3500" dirty="0"/>
              <a:t>Where are the 15 x 0.1 kg</a:t>
            </a:r>
            <a:r>
              <a:rPr lang="en-GB" sz="3500" dirty="0" smtClean="0"/>
              <a:t>?</a:t>
            </a:r>
            <a:endParaRPr lang="en-GB" sz="3500" dirty="0"/>
          </a:p>
        </p:txBody>
      </p:sp>
      <p:grpSp>
        <p:nvGrpSpPr>
          <p:cNvPr id="3" name="Group 2"/>
          <p:cNvGrpSpPr/>
          <p:nvPr/>
        </p:nvGrpSpPr>
        <p:grpSpPr>
          <a:xfrm>
            <a:off x="827584" y="1340768"/>
            <a:ext cx="7344816" cy="4628239"/>
            <a:chOff x="971600" y="1556792"/>
            <a:chExt cx="7344816" cy="4628239"/>
          </a:xfrm>
        </p:grpSpPr>
        <p:pic>
          <p:nvPicPr>
            <p:cNvPr id="1026" name="Picture 2"/>
            <p:cNvPicPr>
              <a:picLocks noChangeAspect="1" noChangeArrowheads="1"/>
            </p:cNvPicPr>
            <p:nvPr/>
          </p:nvPicPr>
          <p:blipFill>
            <a:blip r:embed="rId2" cstate="print"/>
            <a:srcRect/>
            <a:stretch>
              <a:fillRect/>
            </a:stretch>
          </p:blipFill>
          <p:spPr bwMode="auto">
            <a:xfrm>
              <a:off x="971600" y="1556792"/>
              <a:ext cx="7344816" cy="4628239"/>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796136" y="2924944"/>
              <a:ext cx="1872208" cy="1896210"/>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1619672" y="3789040"/>
              <a:ext cx="904677" cy="1180013"/>
            </a:xfrm>
            <a:prstGeom prst="rect">
              <a:avLst/>
            </a:prstGeom>
            <a:noFill/>
            <a:ln w="9525">
              <a:noFill/>
              <a:miter lim="800000"/>
              <a:headEnd/>
              <a:tailEnd/>
            </a:ln>
          </p:spPr>
        </p:pic>
        <p:pic>
          <p:nvPicPr>
            <p:cNvPr id="1030" name="Picture 6"/>
            <p:cNvPicPr>
              <a:picLocks noChangeAspect="1" noChangeArrowheads="1"/>
            </p:cNvPicPr>
            <p:nvPr/>
          </p:nvPicPr>
          <p:blipFill>
            <a:blip r:embed="rId5" cstate="print"/>
            <a:srcRect/>
            <a:stretch>
              <a:fillRect/>
            </a:stretch>
          </p:blipFill>
          <p:spPr bwMode="auto">
            <a:xfrm>
              <a:off x="2771800" y="4005064"/>
              <a:ext cx="671270" cy="945258"/>
            </a:xfrm>
            <a:prstGeom prst="rect">
              <a:avLst/>
            </a:prstGeom>
            <a:noFill/>
            <a:ln w="9525">
              <a:noFill/>
              <a:miter lim="800000"/>
              <a:headEnd/>
              <a:tailEnd/>
            </a:ln>
          </p:spPr>
        </p:pic>
      </p:grpSp>
      <p:sp>
        <p:nvSpPr>
          <p:cNvPr id="9" name="TextBox 8"/>
          <p:cNvSpPr txBox="1"/>
          <p:nvPr/>
        </p:nvSpPr>
        <p:spPr>
          <a:xfrm>
            <a:off x="323528" y="5877272"/>
            <a:ext cx="8568952" cy="954107"/>
          </a:xfrm>
          <a:prstGeom prst="rect">
            <a:avLst/>
          </a:prstGeom>
          <a:noFill/>
        </p:spPr>
        <p:txBody>
          <a:bodyPr wrap="square" rtlCol="0">
            <a:spAutoFit/>
          </a:bodyPr>
          <a:lstStyle/>
          <a:p>
            <a:pPr>
              <a:buNone/>
            </a:pPr>
            <a:r>
              <a:rPr lang="en-GB" dirty="0" smtClean="0"/>
              <a:t>Ensuring that children are matching an abstract representation to a visual one.</a:t>
            </a:r>
            <a:endParaRPr lang="en-GB" dirty="0"/>
          </a:p>
        </p:txBody>
      </p:sp>
      <p:sp>
        <p:nvSpPr>
          <p:cNvPr id="17" name="Oval 16"/>
          <p:cNvSpPr/>
          <p:nvPr/>
        </p:nvSpPr>
        <p:spPr bwMode="auto">
          <a:xfrm>
            <a:off x="4860032" y="1772816"/>
            <a:ext cx="3456384" cy="3528392"/>
          </a:xfrm>
          <a:prstGeom prst="ellipse">
            <a:avLst/>
          </a:prstGeom>
          <a:noFill/>
          <a:ln w="57150">
            <a:solidFill>
              <a:schemeClr val="tx1"/>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smtClean="0">
              <a:ln>
                <a:noFill/>
              </a:ln>
              <a:solidFill>
                <a:schemeClr val="tx1"/>
              </a:solidFill>
              <a:effectLst/>
              <a:latin typeface="Arial" charset="0"/>
            </a:endParaRPr>
          </a:p>
        </p:txBody>
      </p:sp>
      <p:cxnSp>
        <p:nvCxnSpPr>
          <p:cNvPr id="19" name="Straight Arrow Connector 18"/>
          <p:cNvCxnSpPr/>
          <p:nvPr/>
        </p:nvCxnSpPr>
        <p:spPr bwMode="auto">
          <a:xfrm>
            <a:off x="5004048" y="1412776"/>
            <a:ext cx="1224136" cy="1008112"/>
          </a:xfrm>
          <a:prstGeom prst="straightConnector1">
            <a:avLst/>
          </a:prstGeom>
          <a:noFill/>
          <a:ln w="57150">
            <a:solidFill>
              <a:schemeClr val="tx1"/>
            </a:solidFill>
            <a:tailEnd type="arrow"/>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24800" cy="1143000"/>
          </a:xfrm>
        </p:spPr>
        <p:txBody>
          <a:bodyPr/>
          <a:lstStyle/>
          <a:p>
            <a:r>
              <a:rPr lang="en-GB" dirty="0" smtClean="0"/>
              <a:t/>
            </a:r>
            <a:br>
              <a:rPr lang="en-GB" dirty="0" smtClean="0"/>
            </a:br>
            <a:r>
              <a:rPr lang="en-GB" sz="3500" dirty="0"/>
              <a:t>The Lesson Design:</a:t>
            </a:r>
            <a:br>
              <a:rPr lang="en-GB" sz="3500" dirty="0"/>
            </a:br>
            <a:r>
              <a:rPr lang="en-GB" sz="3500" dirty="0"/>
              <a:t>What the teacher considered</a:t>
            </a:r>
          </a:p>
        </p:txBody>
      </p:sp>
      <p:sp>
        <p:nvSpPr>
          <p:cNvPr id="3" name="Content Placeholder 2"/>
          <p:cNvSpPr>
            <a:spLocks noGrp="1"/>
          </p:cNvSpPr>
          <p:nvPr>
            <p:ph idx="1"/>
          </p:nvPr>
        </p:nvSpPr>
        <p:spPr>
          <a:xfrm>
            <a:off x="467544" y="1556792"/>
            <a:ext cx="8352928" cy="4770139"/>
          </a:xfrm>
        </p:spPr>
        <p:txBody>
          <a:bodyPr>
            <a:noAutofit/>
          </a:bodyPr>
          <a:lstStyle/>
          <a:p>
            <a:r>
              <a:rPr lang="en-GB" sz="1700" b="1" dirty="0" smtClean="0"/>
              <a:t>Learning Objective</a:t>
            </a:r>
          </a:p>
          <a:p>
            <a:r>
              <a:rPr lang="en-GB" sz="1700" dirty="0" smtClean="0"/>
              <a:t>To recognise and use the unit '0.1‘</a:t>
            </a:r>
          </a:p>
          <a:p>
            <a:endParaRPr lang="en-GB" sz="800" dirty="0" smtClean="0"/>
          </a:p>
          <a:p>
            <a:r>
              <a:rPr lang="en-GB" sz="1700" b="1" dirty="0" smtClean="0"/>
              <a:t>Key Difficulty Points</a:t>
            </a:r>
          </a:p>
          <a:p>
            <a:pPr marL="0" indent="0"/>
            <a:r>
              <a:rPr lang="en-GB" sz="1700" dirty="0" smtClean="0"/>
              <a:t>The decimal point – understanding it just indicates the position of the ones/tenths boundary</a:t>
            </a:r>
          </a:p>
          <a:p>
            <a:pPr marL="0" indent="0"/>
            <a:r>
              <a:rPr lang="en-GB" sz="1700" dirty="0" smtClean="0"/>
              <a:t>Pupils seeing tenths as an extension of their knowledge about ones, tens, and hundreds</a:t>
            </a:r>
          </a:p>
          <a:p>
            <a:r>
              <a:rPr lang="en-GB" sz="1700" dirty="0" smtClean="0"/>
              <a:t>Partitioning</a:t>
            </a:r>
            <a:r>
              <a:rPr lang="en-GB" sz="1700" b="1" dirty="0" smtClean="0"/>
              <a:t> </a:t>
            </a:r>
            <a:r>
              <a:rPr lang="en-GB" sz="1700" dirty="0" smtClean="0"/>
              <a:t>and combining whole numbers and tenths</a:t>
            </a:r>
          </a:p>
          <a:p>
            <a:r>
              <a:rPr lang="en-GB" sz="1700" dirty="0" smtClean="0"/>
              <a:t>Recognising additive and multiplicative relationships</a:t>
            </a:r>
          </a:p>
          <a:p>
            <a:endParaRPr lang="en-GB" sz="800" dirty="0" smtClean="0"/>
          </a:p>
          <a:p>
            <a:r>
              <a:rPr lang="en-GB" sz="1700" b="1" dirty="0" smtClean="0"/>
              <a:t>Models used to explain concept/address difficulty points</a:t>
            </a:r>
          </a:p>
          <a:p>
            <a:r>
              <a:rPr lang="en-GB" sz="1700" dirty="0" smtClean="0"/>
              <a:t>Measures: 1kg and 0.1kg pasta/rice, 1m and 0.1m lengths</a:t>
            </a:r>
          </a:p>
          <a:p>
            <a:endParaRPr lang="en-GB" sz="800" dirty="0" smtClean="0"/>
          </a:p>
          <a:p>
            <a:r>
              <a:rPr lang="en-GB" sz="1700" b="1" dirty="0" smtClean="0"/>
              <a:t>Important language structures</a:t>
            </a:r>
          </a:p>
          <a:p>
            <a:r>
              <a:rPr lang="en-GB" sz="1700" i="1" dirty="0" smtClean="0"/>
              <a:t>One is divided into ten equal parts, and one of these parts is one tenth.</a:t>
            </a:r>
          </a:p>
          <a:p>
            <a:r>
              <a:rPr lang="en-GB" sz="1700" i="1" dirty="0" smtClean="0"/>
              <a:t>Ten tenths is equivalent to one whole.</a:t>
            </a:r>
          </a:p>
          <a:p>
            <a:r>
              <a:rPr lang="en-GB" sz="1700" i="1" dirty="0" smtClean="0"/>
              <a:t>The tenths sit on the right hand side of the decimal point.</a:t>
            </a:r>
            <a:endParaRPr lang="en-GB" sz="1700" i="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24800" cy="1143000"/>
          </a:xfrm>
        </p:spPr>
        <p:txBody>
          <a:bodyPr anchor="ctr"/>
          <a:lstStyle/>
          <a:p>
            <a:r>
              <a:rPr lang="en-GB" sz="3500" dirty="0"/>
              <a:t>The next step</a:t>
            </a:r>
          </a:p>
        </p:txBody>
      </p:sp>
      <p:sp>
        <p:nvSpPr>
          <p:cNvPr id="3" name="Content Placeholder 2"/>
          <p:cNvSpPr>
            <a:spLocks noGrp="1"/>
          </p:cNvSpPr>
          <p:nvPr>
            <p:ph idx="1"/>
          </p:nvPr>
        </p:nvSpPr>
        <p:spPr>
          <a:xfrm>
            <a:off x="473968" y="1700808"/>
            <a:ext cx="7410400" cy="4114800"/>
          </a:xfrm>
        </p:spPr>
        <p:txBody>
          <a:bodyPr/>
          <a:lstStyle/>
          <a:p>
            <a:r>
              <a:rPr lang="en-GB" sz="2800" dirty="0" smtClean="0"/>
              <a:t>This time I want you to imagine……….</a:t>
            </a:r>
          </a:p>
          <a:p>
            <a:endParaRPr lang="en-GB" sz="2800" dirty="0" smtClean="0"/>
          </a:p>
          <a:p>
            <a:r>
              <a:rPr lang="en-GB" sz="2800" dirty="0" smtClean="0"/>
              <a:t>2.4 kg = ____ x 0.1kg</a:t>
            </a:r>
          </a:p>
          <a:p>
            <a:endParaRPr lang="en-GB" sz="2800" dirty="0" smtClean="0"/>
          </a:p>
          <a:p>
            <a:pPr marL="0" indent="0"/>
            <a:r>
              <a:rPr lang="en-GB" sz="2800" dirty="0" smtClean="0"/>
              <a:t>We show children images in order that eventually they will be able to visualise their own images.</a:t>
            </a:r>
            <a:endParaRPr lang="en-GB"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251520" y="692696"/>
            <a:ext cx="7239000" cy="758825"/>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Developing Decimal Place Value</a:t>
            </a:r>
          </a:p>
        </p:txBody>
      </p:sp>
      <p:sp>
        <p:nvSpPr>
          <p:cNvPr id="4099" name="Rectangle 47"/>
          <p:cNvSpPr>
            <a:spLocks noGrp="1" noChangeArrowheads="1"/>
          </p:cNvSpPr>
          <p:nvPr>
            <p:ph type="subTitle" idx="1"/>
          </p:nvPr>
        </p:nvSpPr>
        <p:spPr>
          <a:xfrm>
            <a:off x="251520" y="2636912"/>
            <a:ext cx="7239000" cy="1600200"/>
          </a:xfrm>
        </p:spPr>
        <p:txBody>
          <a:bodyPr/>
          <a:lstStyle/>
          <a:p>
            <a:pPr eaLnBrk="1" hangingPunct="1"/>
            <a:r>
              <a:rPr lang="en-US" altLang="en-US" sz="3200" dirty="0" smtClean="0"/>
              <a:t>Y4 Lesson  Clip 6 </a:t>
            </a:r>
          </a:p>
          <a:p>
            <a:pPr eaLnBrk="1" hangingPunct="1"/>
            <a:r>
              <a:rPr lang="en-US" altLang="en-US" sz="3200" dirty="0" smtClean="0"/>
              <a:t>Independent work</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1625"/>
            <a:ext cx="7924800" cy="1143000"/>
          </a:xfrm>
        </p:spPr>
        <p:txBody>
          <a:bodyPr anchor="ctr"/>
          <a:lstStyle/>
          <a:p>
            <a:r>
              <a:rPr lang="en-GB" sz="3500" dirty="0"/>
              <a:t>Independent Written Work</a:t>
            </a:r>
          </a:p>
        </p:txBody>
      </p:sp>
      <p:pic>
        <p:nvPicPr>
          <p:cNvPr id="2050" name="Picture 2"/>
          <p:cNvPicPr>
            <a:picLocks noChangeAspect="1" noChangeArrowheads="1"/>
          </p:cNvPicPr>
          <p:nvPr/>
        </p:nvPicPr>
        <p:blipFill>
          <a:blip r:embed="rId2" cstate="print"/>
          <a:srcRect/>
          <a:stretch>
            <a:fillRect/>
          </a:stretch>
        </p:blipFill>
        <p:spPr bwMode="auto">
          <a:xfrm>
            <a:off x="179512" y="1412776"/>
            <a:ext cx="8392741" cy="3376390"/>
          </a:xfrm>
          <a:prstGeom prst="rect">
            <a:avLst/>
          </a:prstGeom>
          <a:noFill/>
          <a:ln w="9525">
            <a:noFill/>
            <a:miter lim="800000"/>
            <a:headEnd/>
            <a:tailEnd/>
          </a:ln>
        </p:spPr>
      </p:pic>
      <p:sp>
        <p:nvSpPr>
          <p:cNvPr id="5" name="TextBox 4"/>
          <p:cNvSpPr txBox="1"/>
          <p:nvPr/>
        </p:nvSpPr>
        <p:spPr>
          <a:xfrm>
            <a:off x="323528" y="5157192"/>
            <a:ext cx="8352928" cy="1384995"/>
          </a:xfrm>
          <a:prstGeom prst="rect">
            <a:avLst/>
          </a:prstGeom>
          <a:noFill/>
        </p:spPr>
        <p:txBody>
          <a:bodyPr wrap="square" rtlCol="0">
            <a:spAutoFit/>
          </a:bodyPr>
          <a:lstStyle/>
          <a:p>
            <a:pPr>
              <a:buNone/>
            </a:pPr>
            <a:r>
              <a:rPr lang="en-GB" b="1" dirty="0" smtClean="0">
                <a:solidFill>
                  <a:srgbClr val="FF0000"/>
                </a:solidFill>
              </a:rPr>
              <a:t>Notice </a:t>
            </a:r>
            <a:r>
              <a:rPr lang="en-GB" dirty="0" smtClean="0"/>
              <a:t>the variation: moving from combined to partitioned on the left and from partitioned to combined on the right hand side of the worksheet.</a:t>
            </a:r>
            <a:endParaRPr lang="en-GB" b="1"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24800" cy="1143000"/>
          </a:xfrm>
        </p:spPr>
        <p:txBody>
          <a:bodyPr anchor="ctr"/>
          <a:lstStyle/>
          <a:p>
            <a:r>
              <a:rPr lang="en-GB" sz="3500" dirty="0"/>
              <a:t>The Star Challenge </a:t>
            </a:r>
          </a:p>
        </p:txBody>
      </p:sp>
      <p:pic>
        <p:nvPicPr>
          <p:cNvPr id="3074" name="Picture 2"/>
          <p:cNvPicPr>
            <a:picLocks noChangeAspect="1" noChangeArrowheads="1"/>
          </p:cNvPicPr>
          <p:nvPr/>
        </p:nvPicPr>
        <p:blipFill>
          <a:blip r:embed="rId2" cstate="print"/>
          <a:srcRect/>
          <a:stretch>
            <a:fillRect/>
          </a:stretch>
        </p:blipFill>
        <p:spPr bwMode="auto">
          <a:xfrm>
            <a:off x="251520" y="1340768"/>
            <a:ext cx="7876194" cy="3672408"/>
          </a:xfrm>
          <a:prstGeom prst="rect">
            <a:avLst/>
          </a:prstGeom>
          <a:noFill/>
          <a:ln w="9525">
            <a:noFill/>
            <a:miter lim="800000"/>
            <a:headEnd/>
            <a:tailEnd/>
          </a:ln>
        </p:spPr>
      </p:pic>
      <p:sp>
        <p:nvSpPr>
          <p:cNvPr id="5" name="TextBox 4"/>
          <p:cNvSpPr txBox="1"/>
          <p:nvPr/>
        </p:nvSpPr>
        <p:spPr>
          <a:xfrm>
            <a:off x="251520" y="5042118"/>
            <a:ext cx="8568952" cy="1815882"/>
          </a:xfrm>
          <a:prstGeom prst="rect">
            <a:avLst/>
          </a:prstGeom>
          <a:noFill/>
        </p:spPr>
        <p:txBody>
          <a:bodyPr wrap="square" rtlCol="0">
            <a:spAutoFit/>
          </a:bodyPr>
          <a:lstStyle/>
          <a:p>
            <a:pPr>
              <a:buNone/>
            </a:pPr>
            <a:r>
              <a:rPr lang="en-GB" dirty="0" smtClean="0"/>
              <a:t>The star challenge extends and deepens thinking for the rapid graspers in the lesson. These children however are not labelled and the challenge is open to </a:t>
            </a:r>
            <a:r>
              <a:rPr lang="en-GB" b="1" dirty="0" smtClean="0"/>
              <a:t>all.</a:t>
            </a:r>
            <a:endParaRPr lang="en-GB"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924800" cy="1143000"/>
          </a:xfrm>
        </p:spPr>
        <p:txBody>
          <a:bodyPr anchor="ctr"/>
          <a:lstStyle/>
          <a:p>
            <a:r>
              <a:rPr lang="en-GB" sz="3500" dirty="0"/>
              <a:t>The Star Challenge</a:t>
            </a:r>
          </a:p>
        </p:txBody>
      </p:sp>
      <p:sp>
        <p:nvSpPr>
          <p:cNvPr id="3" name="Content Placeholder 2"/>
          <p:cNvSpPr>
            <a:spLocks noGrp="1"/>
          </p:cNvSpPr>
          <p:nvPr>
            <p:ph idx="1"/>
          </p:nvPr>
        </p:nvSpPr>
        <p:spPr>
          <a:xfrm>
            <a:off x="395536" y="1772816"/>
            <a:ext cx="7921625" cy="4114800"/>
          </a:xfrm>
        </p:spPr>
        <p:txBody>
          <a:bodyPr/>
          <a:lstStyle/>
          <a:p>
            <a:r>
              <a:rPr lang="en-GB" sz="2800" dirty="0" smtClean="0"/>
              <a:t>Aims to provide the opportunity for children to:</a:t>
            </a:r>
          </a:p>
          <a:p>
            <a:endParaRPr lang="en-GB" sz="4400" dirty="0" smtClean="0"/>
          </a:p>
          <a:p>
            <a:r>
              <a:rPr lang="en-GB" sz="4400" b="1" dirty="0" smtClean="0"/>
              <a:t>Slow down, stop, think and</a:t>
            </a:r>
          </a:p>
          <a:p>
            <a:r>
              <a:rPr lang="en-GB" sz="4400" b="1" dirty="0" smtClean="0"/>
              <a:t>make connections.</a:t>
            </a:r>
            <a:endParaRPr lang="en-GB" sz="44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9776"/>
            <a:ext cx="8356848" cy="1143000"/>
          </a:xfrm>
        </p:spPr>
        <p:txBody>
          <a:bodyPr anchor="ctr"/>
          <a:lstStyle/>
          <a:p>
            <a:r>
              <a:rPr lang="en-GB" sz="3500" dirty="0"/>
              <a:t>Addressing an error </a:t>
            </a:r>
            <a:br>
              <a:rPr lang="en-GB" sz="3500" dirty="0"/>
            </a:br>
            <a:r>
              <a:rPr lang="en-GB" sz="3500" dirty="0"/>
              <a:t>16 x 0.1= 0.16</a:t>
            </a:r>
          </a:p>
        </p:txBody>
      </p:sp>
      <p:sp>
        <p:nvSpPr>
          <p:cNvPr id="3" name="Content Placeholder 2"/>
          <p:cNvSpPr>
            <a:spLocks noGrp="1"/>
          </p:cNvSpPr>
          <p:nvPr>
            <p:ph idx="1"/>
          </p:nvPr>
        </p:nvSpPr>
        <p:spPr>
          <a:xfrm>
            <a:off x="323528" y="1618456"/>
            <a:ext cx="8137649" cy="4114800"/>
          </a:xfrm>
        </p:spPr>
        <p:txBody>
          <a:bodyPr/>
          <a:lstStyle/>
          <a:p>
            <a:pPr marL="0" indent="0"/>
            <a:r>
              <a:rPr lang="en-GB" sz="2800" b="1" dirty="0" smtClean="0">
                <a:solidFill>
                  <a:srgbClr val="FF0000"/>
                </a:solidFill>
              </a:rPr>
              <a:t>Notice</a:t>
            </a:r>
            <a:r>
              <a:rPr lang="en-GB" sz="2800" dirty="0" smtClean="0"/>
              <a:t> how the teacher uses the child’s error as a valuable teaching point.</a:t>
            </a:r>
          </a:p>
          <a:p>
            <a:pPr marL="0" indent="0"/>
            <a:r>
              <a:rPr lang="en-GB" sz="2800" dirty="0" smtClean="0"/>
              <a:t>This might be an error that the Chinese teachers would “presuppose” in their lesson design and see it as a valuable opportunity for learning. </a:t>
            </a:r>
          </a:p>
          <a:p>
            <a:pPr marL="0" indent="0"/>
            <a:r>
              <a:rPr lang="en-GB" sz="2800" dirty="0" smtClean="0"/>
              <a:t>The teacher will refer back to it when she introduces </a:t>
            </a:r>
            <a:r>
              <a:rPr lang="en-GB" sz="2800" dirty="0" smtClean="0"/>
              <a:t>hundredths </a:t>
            </a:r>
            <a:r>
              <a:rPr lang="en-GB" sz="2800" dirty="0" smtClean="0"/>
              <a:t>later in the unit of work.</a:t>
            </a:r>
            <a:endParaRPr lang="en-GB"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608" y="260648"/>
            <a:ext cx="7924800" cy="1143000"/>
          </a:xfrm>
        </p:spPr>
        <p:txBody>
          <a:bodyPr anchor="ctr"/>
          <a:lstStyle/>
          <a:p>
            <a:r>
              <a:rPr lang="en-GB" sz="3500" dirty="0"/>
              <a:t>Teacher Reflection </a:t>
            </a:r>
          </a:p>
        </p:txBody>
      </p:sp>
      <p:sp>
        <p:nvSpPr>
          <p:cNvPr id="3" name="Content Placeholder 2"/>
          <p:cNvSpPr>
            <a:spLocks noGrp="1"/>
          </p:cNvSpPr>
          <p:nvPr>
            <p:ph idx="1"/>
          </p:nvPr>
        </p:nvSpPr>
        <p:spPr>
          <a:xfrm>
            <a:off x="395536" y="1827213"/>
            <a:ext cx="7921625" cy="4114800"/>
          </a:xfrm>
        </p:spPr>
        <p:txBody>
          <a:bodyPr/>
          <a:lstStyle/>
          <a:p>
            <a:pPr marL="0" indent="0"/>
            <a:r>
              <a:rPr lang="en-GB" sz="2800" dirty="0" smtClean="0"/>
              <a:t>The teacher realised after the lesson that the stem sentence:</a:t>
            </a:r>
          </a:p>
          <a:p>
            <a:pPr marL="0" indent="0"/>
            <a:r>
              <a:rPr lang="en-GB" sz="2800" i="1" dirty="0" smtClean="0"/>
              <a:t>The tenths sit on the right hand side of the decimal point</a:t>
            </a:r>
          </a:p>
          <a:p>
            <a:pPr marL="0" indent="0"/>
            <a:r>
              <a:rPr lang="en-GB" sz="2800" dirty="0" smtClean="0"/>
              <a:t>may have been the reason for </a:t>
            </a:r>
            <a:r>
              <a:rPr lang="en-GB" sz="2800" dirty="0" smtClean="0"/>
              <a:t>making the error in writing </a:t>
            </a:r>
            <a:r>
              <a:rPr lang="en-GB" sz="2800" dirty="0" smtClean="0"/>
              <a:t>16 tenths as </a:t>
            </a:r>
            <a:r>
              <a:rPr lang="en-GB" sz="2800" dirty="0" smtClean="0"/>
              <a:t>0.16 instead of 1.6 </a:t>
            </a:r>
            <a:endParaRPr lang="en-GB" sz="2800" dirty="0" smtClean="0"/>
          </a:p>
          <a:p>
            <a:pPr marL="0" indent="0"/>
            <a:r>
              <a:rPr lang="en-GB" sz="2800" b="1" dirty="0" smtClean="0">
                <a:solidFill>
                  <a:srgbClr val="FF0000"/>
                </a:solidFill>
              </a:rPr>
              <a:t>Consider </a:t>
            </a:r>
            <a:r>
              <a:rPr lang="en-GB" sz="2800" dirty="0" smtClean="0"/>
              <a:t>whether the you think it was a helpful stem sentence?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24800" cy="1143000"/>
          </a:xfrm>
        </p:spPr>
        <p:txBody>
          <a:bodyPr anchor="ctr"/>
          <a:lstStyle/>
          <a:p>
            <a:r>
              <a:rPr lang="en-GB" sz="3500" dirty="0"/>
              <a:t>Can you convince me?</a:t>
            </a:r>
          </a:p>
        </p:txBody>
      </p:sp>
      <p:sp>
        <p:nvSpPr>
          <p:cNvPr id="3" name="Content Placeholder 2"/>
          <p:cNvSpPr>
            <a:spLocks noGrp="1"/>
          </p:cNvSpPr>
          <p:nvPr>
            <p:ph idx="1"/>
          </p:nvPr>
        </p:nvSpPr>
        <p:spPr>
          <a:xfrm>
            <a:off x="467544" y="1827213"/>
            <a:ext cx="7921625" cy="4114800"/>
          </a:xfrm>
        </p:spPr>
        <p:txBody>
          <a:bodyPr/>
          <a:lstStyle/>
          <a:p>
            <a:pPr marL="0" indent="0"/>
            <a:r>
              <a:rPr lang="en-GB" sz="2800" dirty="0" smtClean="0"/>
              <a:t>This is a key question within the context of teaching for mastery. It provides the opportunity for children to think more deeply about the mathematics and challenges them to give precise mathematical explanations.</a:t>
            </a:r>
            <a:endParaRPr lang="en-GB"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616" y="269776"/>
            <a:ext cx="8428856" cy="1143000"/>
          </a:xfrm>
        </p:spPr>
        <p:txBody>
          <a:bodyPr anchor="ctr"/>
          <a:lstStyle/>
          <a:p>
            <a:r>
              <a:rPr lang="en-GB" sz="3500" dirty="0"/>
              <a:t>The journey </a:t>
            </a:r>
            <a:r>
              <a:rPr lang="en-GB" sz="3500" dirty="0" smtClean="0"/>
              <a:t>through</a:t>
            </a:r>
            <a:br>
              <a:rPr lang="en-GB" sz="3500" dirty="0" smtClean="0"/>
            </a:br>
            <a:r>
              <a:rPr lang="en-GB" sz="3500" dirty="0" smtClean="0"/>
              <a:t>the </a:t>
            </a:r>
            <a:r>
              <a:rPr lang="en-GB" sz="3500" dirty="0"/>
              <a:t>lesson</a:t>
            </a:r>
          </a:p>
        </p:txBody>
      </p:sp>
      <p:sp>
        <p:nvSpPr>
          <p:cNvPr id="3" name="Content Placeholder 2"/>
          <p:cNvSpPr>
            <a:spLocks noGrp="1"/>
          </p:cNvSpPr>
          <p:nvPr>
            <p:ph idx="1"/>
          </p:nvPr>
        </p:nvSpPr>
        <p:spPr>
          <a:xfrm>
            <a:off x="432048" y="1556792"/>
            <a:ext cx="7740352" cy="4752528"/>
          </a:xfrm>
        </p:spPr>
        <p:txBody>
          <a:bodyPr/>
          <a:lstStyle/>
          <a:p>
            <a:pPr>
              <a:buFont typeface="Arial" pitchFamily="34" charset="0"/>
              <a:buChar char="•"/>
            </a:pPr>
            <a:r>
              <a:rPr lang="en-GB" sz="2200" dirty="0" smtClean="0"/>
              <a:t>Combining parts and wholes to express a quantity as a decimal number</a:t>
            </a:r>
          </a:p>
          <a:p>
            <a:pPr>
              <a:buFont typeface="Arial" pitchFamily="34" charset="0"/>
              <a:buChar char="•"/>
            </a:pPr>
            <a:r>
              <a:rPr lang="en-GB" sz="2200" dirty="0" smtClean="0"/>
              <a:t>Using the language of tenths and wholes</a:t>
            </a:r>
          </a:p>
          <a:p>
            <a:pPr>
              <a:buFont typeface="Arial" pitchFamily="34" charset="0"/>
              <a:buChar char="•"/>
            </a:pPr>
            <a:r>
              <a:rPr lang="en-GB" sz="2200" dirty="0" smtClean="0"/>
              <a:t>Visualising a quantity of rice and writing it as a decimal</a:t>
            </a:r>
          </a:p>
          <a:p>
            <a:pPr>
              <a:buFont typeface="Arial" pitchFamily="34" charset="0"/>
              <a:buChar char="•"/>
            </a:pPr>
            <a:r>
              <a:rPr lang="en-GB" sz="2200" dirty="0" smtClean="0"/>
              <a:t>Partitioning a number involving wholes and tenths</a:t>
            </a:r>
          </a:p>
          <a:p>
            <a:pPr>
              <a:buFont typeface="Arial" pitchFamily="34" charset="0"/>
              <a:buChar char="•"/>
            </a:pPr>
            <a:r>
              <a:rPr lang="en-GB" sz="2200" dirty="0" smtClean="0"/>
              <a:t>Partitioning and combining decimal numbers in different ways</a:t>
            </a:r>
          </a:p>
          <a:p>
            <a:pPr>
              <a:buFont typeface="Arial" pitchFamily="34" charset="0"/>
              <a:buChar char="•"/>
            </a:pPr>
            <a:r>
              <a:rPr lang="en-GB" sz="2200" dirty="0" smtClean="0"/>
              <a:t>Variation – working with kilograms and  other quantities</a:t>
            </a:r>
          </a:p>
          <a:p>
            <a:pPr>
              <a:buFont typeface="Arial" pitchFamily="34" charset="0"/>
              <a:buChar char="•"/>
            </a:pPr>
            <a:r>
              <a:rPr lang="en-GB" sz="2200" dirty="0" smtClean="0"/>
              <a:t>Moving from additive to multiplicative representations</a:t>
            </a:r>
            <a:endParaRPr lang="en-GB" dirty="0" smtClean="0"/>
          </a:p>
          <a:p>
            <a:pPr>
              <a:buFont typeface="Arial" pitchFamily="34" charset="0"/>
              <a:buChar char="•"/>
            </a:pPr>
            <a:endParaRPr lang="en-GB" dirty="0" smtClean="0"/>
          </a:p>
          <a:p>
            <a:pPr>
              <a:buFont typeface="Arial" pitchFamily="34" charset="0"/>
              <a:buChar char="•"/>
            </a:pP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616" y="301625"/>
            <a:ext cx="7924800" cy="1143000"/>
          </a:xfrm>
        </p:spPr>
        <p:txBody>
          <a:bodyPr anchor="ctr"/>
          <a:lstStyle/>
          <a:p>
            <a:r>
              <a:rPr lang="en-GB" sz="3500" dirty="0"/>
              <a:t>Small Focus </a:t>
            </a:r>
          </a:p>
        </p:txBody>
      </p:sp>
      <p:sp>
        <p:nvSpPr>
          <p:cNvPr id="3" name="Content Placeholder 2"/>
          <p:cNvSpPr>
            <a:spLocks noGrp="1"/>
          </p:cNvSpPr>
          <p:nvPr>
            <p:ph idx="1"/>
          </p:nvPr>
        </p:nvSpPr>
        <p:spPr>
          <a:xfrm>
            <a:off x="467544" y="1827213"/>
            <a:ext cx="7626424" cy="4114800"/>
          </a:xfrm>
        </p:spPr>
        <p:txBody>
          <a:bodyPr/>
          <a:lstStyle/>
          <a:p>
            <a:pPr marL="0" indent="0"/>
            <a:r>
              <a:rPr lang="en-GB" sz="2800" b="1" dirty="0" smtClean="0">
                <a:solidFill>
                  <a:srgbClr val="FF0000"/>
                </a:solidFill>
              </a:rPr>
              <a:t>Note</a:t>
            </a:r>
            <a:r>
              <a:rPr lang="en-GB" sz="2800" b="1" dirty="0" smtClean="0"/>
              <a:t> </a:t>
            </a:r>
            <a:r>
              <a:rPr lang="en-GB" sz="2800" dirty="0" smtClean="0"/>
              <a:t>that the first five lessons of this unit address only tenths. This is typical within the context of teaching for mastery.</a:t>
            </a:r>
          </a:p>
          <a:p>
            <a:pPr marL="0" indent="0"/>
            <a:r>
              <a:rPr lang="en-GB" sz="2800" dirty="0" smtClean="0"/>
              <a:t>Concepts are considered for longer and in more detail in order to acquire deep learning which is sustained and readily connected to later learning.</a:t>
            </a:r>
            <a:endParaRPr lang="en-GB"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1625"/>
            <a:ext cx="7924800" cy="1143000"/>
          </a:xfrm>
        </p:spPr>
        <p:txBody>
          <a:bodyPr anchor="ctr"/>
          <a:lstStyle/>
          <a:p>
            <a:r>
              <a:rPr lang="en-GB" sz="3500" dirty="0"/>
              <a:t>Use of Measures</a:t>
            </a:r>
          </a:p>
        </p:txBody>
      </p:sp>
      <p:sp>
        <p:nvSpPr>
          <p:cNvPr id="3" name="Content Placeholder 2"/>
          <p:cNvSpPr>
            <a:spLocks noGrp="1"/>
          </p:cNvSpPr>
          <p:nvPr>
            <p:ph idx="1"/>
          </p:nvPr>
        </p:nvSpPr>
        <p:spPr>
          <a:xfrm>
            <a:off x="545976" y="1827213"/>
            <a:ext cx="7410400" cy="4114800"/>
          </a:xfrm>
        </p:spPr>
        <p:txBody>
          <a:bodyPr/>
          <a:lstStyle/>
          <a:p>
            <a:pPr marL="0" indent="0"/>
            <a:r>
              <a:rPr lang="en-GB" sz="2800" dirty="0" smtClean="0"/>
              <a:t>The lesson uses measures as a context to explore decimal numbers. This enables children to make sense of whole numbers and parts of  whole numbers (tenths).</a:t>
            </a:r>
            <a:endParaRPr lang="en-GB"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6"/>
          <p:cNvSpPr>
            <a:spLocks noGrp="1" noChangeArrowheads="1"/>
          </p:cNvSpPr>
          <p:nvPr>
            <p:ph type="ctrTitle"/>
          </p:nvPr>
        </p:nvSpPr>
        <p:spPr>
          <a:xfrm>
            <a:off x="323528" y="764704"/>
            <a:ext cx="7239000" cy="758825"/>
          </a:xfrm>
        </p:spPr>
        <p:txBody>
          <a:bodyPr/>
          <a:lstStyle/>
          <a:p>
            <a:pPr eaLnBrk="1" hangingPunct="1"/>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Developing Decimal Place Value</a:t>
            </a:r>
          </a:p>
        </p:txBody>
      </p:sp>
      <p:sp>
        <p:nvSpPr>
          <p:cNvPr id="4099" name="Rectangle 47"/>
          <p:cNvSpPr>
            <a:spLocks noGrp="1" noChangeArrowheads="1"/>
          </p:cNvSpPr>
          <p:nvPr>
            <p:ph type="subTitle" idx="1"/>
          </p:nvPr>
        </p:nvSpPr>
        <p:spPr>
          <a:xfrm>
            <a:off x="323528" y="2708920"/>
            <a:ext cx="7239000" cy="1600200"/>
          </a:xfrm>
        </p:spPr>
        <p:txBody>
          <a:bodyPr/>
          <a:lstStyle/>
          <a:p>
            <a:pPr eaLnBrk="1" hangingPunct="1"/>
            <a:r>
              <a:rPr lang="en-US" altLang="en-US" sz="3200" dirty="0" smtClean="0"/>
              <a:t>Working with tenths</a:t>
            </a:r>
            <a:endParaRPr lang="en-US" altLang="en-US" sz="3200" dirty="0" smtClean="0"/>
          </a:p>
          <a:p>
            <a:pPr eaLnBrk="1" hangingPunct="1"/>
            <a:r>
              <a:rPr lang="en-US" altLang="en-US" sz="3200" dirty="0" smtClean="0"/>
              <a:t>Y4 Lesson  Clip 1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01625"/>
            <a:ext cx="7924800" cy="1143000"/>
          </a:xfrm>
        </p:spPr>
        <p:txBody>
          <a:bodyPr anchor="ctr"/>
          <a:lstStyle/>
          <a:p>
            <a:r>
              <a:rPr lang="en-GB" sz="3500" dirty="0"/>
              <a:t>Review of Previous lesson </a:t>
            </a:r>
          </a:p>
        </p:txBody>
      </p:sp>
      <p:sp>
        <p:nvSpPr>
          <p:cNvPr id="3" name="Content Placeholder 2"/>
          <p:cNvSpPr>
            <a:spLocks noGrp="1"/>
          </p:cNvSpPr>
          <p:nvPr>
            <p:ph idx="1"/>
          </p:nvPr>
        </p:nvSpPr>
        <p:spPr>
          <a:xfrm>
            <a:off x="395536" y="1700808"/>
            <a:ext cx="7921625" cy="4114800"/>
          </a:xfrm>
        </p:spPr>
        <p:txBody>
          <a:bodyPr/>
          <a:lstStyle/>
          <a:p>
            <a:pPr marL="0" indent="0"/>
            <a:r>
              <a:rPr lang="en-GB" sz="2800" dirty="0" smtClean="0"/>
              <a:t>The children write a quantity of rice as a decimal number.</a:t>
            </a:r>
          </a:p>
          <a:p>
            <a:endParaRPr lang="en-GB" sz="2800" dirty="0" smtClean="0"/>
          </a:p>
          <a:p>
            <a:pPr marL="0" indent="0"/>
            <a:r>
              <a:rPr lang="en-GB" sz="2800" b="1" dirty="0" smtClean="0">
                <a:solidFill>
                  <a:srgbClr val="FF0000"/>
                </a:solidFill>
              </a:rPr>
              <a:t>Consider</a:t>
            </a:r>
            <a:r>
              <a:rPr lang="en-GB" sz="2800" dirty="0" smtClean="0">
                <a:solidFill>
                  <a:srgbClr val="FF0000"/>
                </a:solidFill>
              </a:rPr>
              <a:t> </a:t>
            </a:r>
            <a:r>
              <a:rPr lang="en-GB" sz="2800" dirty="0" smtClean="0"/>
              <a:t>the use of the visual image to support their understanding.</a:t>
            </a:r>
          </a:p>
          <a:p>
            <a:pPr marL="0" indent="0"/>
            <a:endParaRPr lang="en-GB" sz="2800" dirty="0" smtClean="0"/>
          </a:p>
          <a:p>
            <a:pPr marL="0" indent="0"/>
            <a:r>
              <a:rPr lang="en-GB" sz="2800" b="1" dirty="0" smtClean="0">
                <a:solidFill>
                  <a:srgbClr val="FF0000"/>
                </a:solidFill>
              </a:rPr>
              <a:t>Note</a:t>
            </a:r>
            <a:r>
              <a:rPr lang="en-GB" sz="2800" dirty="0" smtClean="0"/>
              <a:t> that the previous day they had explored the concept of tenths with real rice.</a:t>
            </a:r>
            <a:endParaRPr lang="en-GB"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924800" cy="1143000"/>
          </a:xfrm>
        </p:spPr>
        <p:txBody>
          <a:bodyPr anchor="ctr"/>
          <a:lstStyle/>
          <a:p>
            <a:r>
              <a:rPr lang="en-GB" sz="3500" dirty="0"/>
              <a:t>Stem Sentences</a:t>
            </a:r>
          </a:p>
        </p:txBody>
      </p:sp>
      <p:sp>
        <p:nvSpPr>
          <p:cNvPr id="3" name="Content Placeholder 2"/>
          <p:cNvSpPr>
            <a:spLocks noGrp="1"/>
          </p:cNvSpPr>
          <p:nvPr>
            <p:ph idx="1"/>
          </p:nvPr>
        </p:nvSpPr>
        <p:spPr>
          <a:xfrm>
            <a:off x="394791" y="1827213"/>
            <a:ext cx="7921625" cy="4114800"/>
          </a:xfrm>
        </p:spPr>
        <p:txBody>
          <a:bodyPr/>
          <a:lstStyle/>
          <a:p>
            <a:pPr marL="0" indent="0"/>
            <a:r>
              <a:rPr lang="en-GB" sz="2800" b="1" dirty="0" smtClean="0">
                <a:solidFill>
                  <a:srgbClr val="FF0000"/>
                </a:solidFill>
              </a:rPr>
              <a:t>Notice</a:t>
            </a:r>
            <a:r>
              <a:rPr lang="en-GB" sz="2800" dirty="0" smtClean="0"/>
              <a:t> the sentence that is repeated throughout the lesson:</a:t>
            </a:r>
          </a:p>
          <a:p>
            <a:pPr marL="0" indent="0"/>
            <a:r>
              <a:rPr lang="en-GB" sz="2800" i="1" dirty="0" smtClean="0"/>
              <a:t>The tenths sit on the right hand side of the decimal point.</a:t>
            </a:r>
          </a:p>
          <a:p>
            <a:endParaRPr lang="en-GB" sz="2800" i="1" dirty="0" smtClean="0"/>
          </a:p>
          <a:p>
            <a:pPr marL="0" indent="0"/>
            <a:r>
              <a:rPr lang="en-GB" sz="2800" dirty="0" smtClean="0"/>
              <a:t>One purpose of stem sentences is to highlight key points and remind children of important information.</a:t>
            </a:r>
            <a:endParaRPr lang="en-GB"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5840</TotalTime>
  <Words>1347</Words>
  <Application>Microsoft Office PowerPoint</Application>
  <PresentationFormat>On-screen Show (4:3)</PresentationFormat>
  <Paragraphs>171</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nctem1</vt:lpstr>
      <vt:lpstr>     Developing Decimal Place Value  </vt:lpstr>
      <vt:lpstr>Introduction</vt:lpstr>
      <vt:lpstr> The Lesson Design: What the teacher considered</vt:lpstr>
      <vt:lpstr>The journey through the lesson</vt:lpstr>
      <vt:lpstr>Small Focus </vt:lpstr>
      <vt:lpstr>Use of Measures</vt:lpstr>
      <vt:lpstr>     Developing Decimal Place Value</vt:lpstr>
      <vt:lpstr>Review of Previous lesson </vt:lpstr>
      <vt:lpstr>Stem Sentences</vt:lpstr>
      <vt:lpstr>Children’s Language</vt:lpstr>
      <vt:lpstr>Representation</vt:lpstr>
      <vt:lpstr>3.5 kg</vt:lpstr>
      <vt:lpstr>Speaking in full sentences </vt:lpstr>
      <vt:lpstr>Use of the part part whole model </vt:lpstr>
      <vt:lpstr>Writing a number sentence</vt:lpstr>
      <vt:lpstr>     Developing Decimal Place Value</vt:lpstr>
      <vt:lpstr>Partitioning in different ways</vt:lpstr>
      <vt:lpstr>Maisie’s Error</vt:lpstr>
      <vt:lpstr>     Developing Decimal Place Value</vt:lpstr>
      <vt:lpstr>Children consolidate and extend their learning through independent work</vt:lpstr>
      <vt:lpstr>     Developing Decimal Place Value</vt:lpstr>
      <vt:lpstr>Using a concrete representation</vt:lpstr>
      <vt:lpstr>Remaining Focused</vt:lpstr>
      <vt:lpstr>Representing a length in  different ways</vt:lpstr>
      <vt:lpstr>     Developing Decimal Place Value</vt:lpstr>
      <vt:lpstr>Stem Sentence</vt:lpstr>
      <vt:lpstr>Converting between  whole numbers and tenths </vt:lpstr>
      <vt:lpstr>Continuing to explore  equivalence</vt:lpstr>
      <vt:lpstr>Where are the 15 x 0.1 kg?</vt:lpstr>
      <vt:lpstr>The next step</vt:lpstr>
      <vt:lpstr>     Developing Decimal Place Value</vt:lpstr>
      <vt:lpstr>Independent Written Work</vt:lpstr>
      <vt:lpstr>The Star Challenge </vt:lpstr>
      <vt:lpstr>The Star Challenge</vt:lpstr>
      <vt:lpstr>Addressing an error  16 x 0.1= 0.16</vt:lpstr>
      <vt:lpstr>Teacher Reflection </vt:lpstr>
      <vt:lpstr>Can you convince me?</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Peto</dc:creator>
  <cp:lastModifiedBy>Deborah.morgan</cp:lastModifiedBy>
  <cp:revision>38</cp:revision>
  <dcterms:created xsi:type="dcterms:W3CDTF">2008-01-11T09:41:35Z</dcterms:created>
  <dcterms:modified xsi:type="dcterms:W3CDTF">2016-08-11T13:10:55Z</dcterms:modified>
</cp:coreProperties>
</file>