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84"/>
  </p:notesMasterIdLst>
  <p:sldIdLst>
    <p:sldId id="257" r:id="rId5"/>
    <p:sldId id="508" r:id="rId6"/>
    <p:sldId id="506" r:id="rId7"/>
    <p:sldId id="538" r:id="rId8"/>
    <p:sldId id="507" r:id="rId9"/>
    <p:sldId id="481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8" r:id="rId19"/>
    <p:sldId id="511" r:id="rId20"/>
    <p:sldId id="512" r:id="rId21"/>
    <p:sldId id="275" r:id="rId22"/>
    <p:sldId id="276" r:id="rId23"/>
    <p:sldId id="277" r:id="rId24"/>
    <p:sldId id="535" r:id="rId25"/>
    <p:sldId id="513" r:id="rId26"/>
    <p:sldId id="514" r:id="rId27"/>
    <p:sldId id="337" r:id="rId28"/>
    <p:sldId id="338" r:id="rId29"/>
    <p:sldId id="278" r:id="rId30"/>
    <p:sldId id="279" r:id="rId31"/>
    <p:sldId id="280" r:id="rId32"/>
    <p:sldId id="281" r:id="rId33"/>
    <p:sldId id="536" r:id="rId34"/>
    <p:sldId id="515" r:id="rId35"/>
    <p:sldId id="516" r:id="rId36"/>
    <p:sldId id="282" r:id="rId37"/>
    <p:sldId id="283" r:id="rId38"/>
    <p:sldId id="284" r:id="rId39"/>
    <p:sldId id="285" r:id="rId40"/>
    <p:sldId id="286" r:id="rId41"/>
    <p:sldId id="287" r:id="rId42"/>
    <p:sldId id="537" r:id="rId43"/>
    <p:sldId id="517" r:id="rId44"/>
    <p:sldId id="518" r:id="rId45"/>
    <p:sldId id="289" r:id="rId46"/>
    <p:sldId id="290" r:id="rId47"/>
    <p:sldId id="291" r:id="rId48"/>
    <p:sldId id="519" r:id="rId49"/>
    <p:sldId id="520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521" r:id="rId58"/>
    <p:sldId id="522" r:id="rId59"/>
    <p:sldId id="539" r:id="rId60"/>
    <p:sldId id="523" r:id="rId61"/>
    <p:sldId id="524" r:id="rId62"/>
    <p:sldId id="324" r:id="rId63"/>
    <p:sldId id="325" r:id="rId64"/>
    <p:sldId id="326" r:id="rId65"/>
    <p:sldId id="327" r:id="rId66"/>
    <p:sldId id="328" r:id="rId67"/>
    <p:sldId id="334" r:id="rId68"/>
    <p:sldId id="335" r:id="rId69"/>
    <p:sldId id="336" r:id="rId70"/>
    <p:sldId id="525" r:id="rId71"/>
    <p:sldId id="526" r:id="rId72"/>
    <p:sldId id="329" r:id="rId73"/>
    <p:sldId id="330" r:id="rId74"/>
    <p:sldId id="331" r:id="rId75"/>
    <p:sldId id="332" r:id="rId76"/>
    <p:sldId id="333" r:id="rId77"/>
    <p:sldId id="532" r:id="rId78"/>
    <p:sldId id="533" r:id="rId79"/>
    <p:sldId id="534" r:id="rId80"/>
    <p:sldId id="527" r:id="rId81"/>
    <p:sldId id="528" r:id="rId82"/>
    <p:sldId id="477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38"/>
            <p14:sldId id="507"/>
            <p14:sldId id="481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88"/>
            <p14:sldId id="511"/>
            <p14:sldId id="512"/>
            <p14:sldId id="275"/>
            <p14:sldId id="276"/>
            <p14:sldId id="277"/>
            <p14:sldId id="535"/>
            <p14:sldId id="513"/>
            <p14:sldId id="514"/>
            <p14:sldId id="337"/>
            <p14:sldId id="338"/>
            <p14:sldId id="278"/>
            <p14:sldId id="279"/>
            <p14:sldId id="280"/>
            <p14:sldId id="281"/>
            <p14:sldId id="536"/>
            <p14:sldId id="515"/>
            <p14:sldId id="516"/>
            <p14:sldId id="282"/>
            <p14:sldId id="283"/>
            <p14:sldId id="284"/>
            <p14:sldId id="285"/>
            <p14:sldId id="286"/>
            <p14:sldId id="287"/>
            <p14:sldId id="537"/>
            <p14:sldId id="517"/>
            <p14:sldId id="518"/>
            <p14:sldId id="289"/>
            <p14:sldId id="290"/>
            <p14:sldId id="291"/>
            <p14:sldId id="519"/>
            <p14:sldId id="520"/>
            <p14:sldId id="292"/>
            <p14:sldId id="293"/>
            <p14:sldId id="294"/>
            <p14:sldId id="295"/>
            <p14:sldId id="296"/>
            <p14:sldId id="297"/>
            <p14:sldId id="298"/>
            <p14:sldId id="521"/>
            <p14:sldId id="522"/>
            <p14:sldId id="539"/>
            <p14:sldId id="523"/>
            <p14:sldId id="524"/>
            <p14:sldId id="324"/>
            <p14:sldId id="325"/>
            <p14:sldId id="326"/>
            <p14:sldId id="327"/>
            <p14:sldId id="328"/>
            <p14:sldId id="334"/>
            <p14:sldId id="335"/>
            <p14:sldId id="336"/>
            <p14:sldId id="525"/>
            <p14:sldId id="526"/>
            <p14:sldId id="329"/>
            <p14:sldId id="330"/>
            <p14:sldId id="331"/>
            <p14:sldId id="332"/>
            <p14:sldId id="333"/>
            <p14:sldId id="532"/>
            <p14:sldId id="533"/>
            <p14:sldId id="534"/>
            <p14:sldId id="527"/>
            <p14:sldId id="528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1" autoAdjust="0"/>
    <p:restoredTop sz="74115" autoAdjust="0"/>
  </p:normalViewPr>
  <p:slideViewPr>
    <p:cSldViewPr snapToGrid="0" showGuides="1">
      <p:cViewPr varScale="1">
        <p:scale>
          <a:sx n="66" d="100"/>
          <a:sy n="66" d="100"/>
        </p:scale>
        <p:origin x="8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00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29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27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12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57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20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51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288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3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3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3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12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049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160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80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92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63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54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5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0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47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0782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145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355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387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630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9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73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48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63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363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240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345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330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152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5CF7-397B-40E2-885F-DC75A9265B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9017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4411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330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2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580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‘Use the digit cards 1–6 to complete the missing values on the number line.’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206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935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052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56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2735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492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436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605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5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630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834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11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509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236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779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0344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656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00180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2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91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361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4267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0986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3830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2369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779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0344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87257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67638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90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2017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Autumn 2017 pilot</a:t>
            </a:r>
          </a:p>
        </p:txBody>
      </p:sp>
    </p:spTree>
    <p:extLst>
      <p:ext uri="{BB962C8B-B14F-4D97-AF65-F5344CB8AC3E}">
        <p14:creationId xmlns:p14="http://schemas.microsoft.com/office/powerpoint/2010/main" val="385572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mxludws/ncetm_mm_sp1_y5_se26_teach.pdf#page=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mxludws/ncetm_mm_sp1_y5_se26_teach.pdf#page=9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5.xml"/><Relationship Id="rId7" Type="http://schemas.openxmlformats.org/officeDocument/2006/relationships/slide" Target="slide4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2.xml"/><Relationship Id="rId4" Type="http://schemas.openxmlformats.org/officeDocument/2006/relationships/slide" Target="slide16.xml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mxludws/ncetm_mm_sp1_y5_se26_teach.pdf#page=13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7.xml"/><Relationship Id="rId5" Type="http://schemas.openxmlformats.org/officeDocument/2006/relationships/slide" Target="slide67.xml"/><Relationship Id="rId4" Type="http://schemas.openxmlformats.org/officeDocument/2006/relationships/slide" Target="slide5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mxludws/ncetm_mm_sp1_y5_se26_teach.pdf#page=17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mxludws/ncetm_mm_sp1_y5_se26_teach.pdf#page=18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6.png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mxludws/ncetm_mm_sp1_y5_se26_teach.pdf#page=21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mxludws/ncetm_mm_sp1_y5_se26_teach.pdf#page=44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mxludws/ncetm_mm_sp1_y5_se26_teach.pdf#page=5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mxludws/ncetm_mm_sp1_y5_se26_teach.pdf#page=46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mxludws/ncetm_mm_sp1_y5_se26_teach.pdf#page=48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6, Unit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Multiples of 1,000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F08042-ED38-4A09-924D-FDB7C7B25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19" y="2548728"/>
            <a:ext cx="660894" cy="3612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A96A6E-7FC2-4D28-880D-A6EEBA5B1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00" y="1398748"/>
            <a:ext cx="660894" cy="374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17BEBA-07AD-46C7-8228-264AD675C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78" y="1849538"/>
            <a:ext cx="6455144" cy="6276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DBA5D1-7621-4E88-95FC-1B89E1EEBB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01" y="1035347"/>
            <a:ext cx="6492553" cy="374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1B8668-EAB2-4CCD-98B4-4E4D6D4AE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62" y="1398748"/>
            <a:ext cx="660894" cy="374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EB72CB-AD11-4BA1-B91B-FAB06971E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24" y="1398748"/>
            <a:ext cx="660894" cy="3740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32E5C0-798B-45AA-848C-9772B2AF9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86" y="1398748"/>
            <a:ext cx="660894" cy="3740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1B1662-6720-48E8-914F-DFCEF6867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48" y="1398748"/>
            <a:ext cx="660894" cy="3740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1FECBD-1D99-40E2-8EEA-0F3C613B6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10" y="1398748"/>
            <a:ext cx="660894" cy="3740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C0AA44-F360-4B48-815F-A84E245F7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72" y="1398748"/>
            <a:ext cx="660894" cy="3740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8EBE1A-33F2-4F96-BCF2-991E5861F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34" y="1398748"/>
            <a:ext cx="660894" cy="3740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8BC6FC-0397-4B09-B121-90695557D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96" y="1398748"/>
            <a:ext cx="660894" cy="3740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145301-348F-410C-91C6-2D3226DD3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59" y="1398748"/>
            <a:ext cx="660894" cy="3740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E1B82DB-49E8-4D2E-9E40-1B091CE91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46" y="2548728"/>
            <a:ext cx="660894" cy="36120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828342-9802-4887-8F5D-9E29A17A8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73" y="2548728"/>
            <a:ext cx="660894" cy="36120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054E84-DAF0-43F3-B02F-A0FFBF119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00" y="2548728"/>
            <a:ext cx="660894" cy="36120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86EB52-CFDD-444D-A771-2D60F369F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27" y="2548728"/>
            <a:ext cx="660894" cy="36120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7F11A03-36B1-4F00-8A72-05C15C357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54" y="2548728"/>
            <a:ext cx="660894" cy="36120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6A58C8-FCCE-405E-A3BB-35AB3491A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81" y="2548728"/>
            <a:ext cx="660894" cy="361205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87DF482-756F-469A-985C-006F66086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08" y="2548728"/>
            <a:ext cx="660894" cy="36120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A25D487-BE37-41D7-A4A4-7FF2146EB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35" y="2548728"/>
            <a:ext cx="660894" cy="36120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8431F72-4228-472D-B3EE-504156B3E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59" y="2548728"/>
            <a:ext cx="660894" cy="36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0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5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3500"/>
                            </p:stCondLst>
                            <p:childTnLst>
                              <p:par>
                                <p:cTn id="3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40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4C978-4215-40E7-AD87-ED49DD8DB3E8}"/>
              </a:ext>
            </a:extLst>
          </p:cNvPr>
          <p:cNvSpPr txBox="1"/>
          <p:nvPr/>
        </p:nvSpPr>
        <p:spPr bwMode="auto">
          <a:xfrm>
            <a:off x="7470063" y="2148543"/>
            <a:ext cx="1127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B436C-BAC1-487D-9AD3-2C329FA5D24C}"/>
              </a:ext>
            </a:extLst>
          </p:cNvPr>
          <p:cNvSpPr txBox="1"/>
          <p:nvPr/>
        </p:nvSpPr>
        <p:spPr bwMode="auto">
          <a:xfrm>
            <a:off x="5660895" y="3987837"/>
            <a:ext cx="1127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03580-E7FA-4A17-80BE-75B62A0B8AB8}"/>
              </a:ext>
            </a:extLst>
          </p:cNvPr>
          <p:cNvSpPr txBox="1"/>
          <p:nvPr/>
        </p:nvSpPr>
        <p:spPr bwMode="auto">
          <a:xfrm>
            <a:off x="7470063" y="2522462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844FD-9FEC-4367-9DCE-A08DD1378D62}"/>
              </a:ext>
            </a:extLst>
          </p:cNvPr>
          <p:cNvSpPr txBox="1"/>
          <p:nvPr/>
        </p:nvSpPr>
        <p:spPr bwMode="auto">
          <a:xfrm>
            <a:off x="5660895" y="4349464"/>
            <a:ext cx="775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F2EC9C-EA8A-4618-AF34-012FFF73B2A5}"/>
              </a:ext>
            </a:extLst>
          </p:cNvPr>
          <p:cNvSpPr txBox="1"/>
          <p:nvPr/>
        </p:nvSpPr>
        <p:spPr bwMode="auto">
          <a:xfrm>
            <a:off x="4383287" y="5014895"/>
            <a:ext cx="4517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× 100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= 10,000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4A49C-AF06-47AB-ABD1-0D09D7F18754}"/>
              </a:ext>
            </a:extLst>
          </p:cNvPr>
          <p:cNvSpPr txBox="1"/>
          <p:nvPr/>
        </p:nvSpPr>
        <p:spPr bwMode="auto">
          <a:xfrm>
            <a:off x="5405093" y="5621157"/>
            <a:ext cx="2539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× 1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= 1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C798A9-44E8-4F63-AC16-AFB4C53263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2131" y="1355402"/>
            <a:ext cx="2818198" cy="27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4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A0E311-A2D9-46B6-A55E-71BC650B485B}"/>
              </a:ext>
            </a:extLst>
          </p:cNvPr>
          <p:cNvSpPr txBox="1"/>
          <p:nvPr/>
        </p:nvSpPr>
        <p:spPr bwMode="auto">
          <a:xfrm>
            <a:off x="4751337" y="3967781"/>
            <a:ext cx="166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litre × 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499E88-B0F4-4763-A101-2D8F138C818E}"/>
              </a:ext>
            </a:extLst>
          </p:cNvPr>
          <p:cNvSpPr txBox="1"/>
          <p:nvPr/>
        </p:nvSpPr>
        <p:spPr bwMode="auto">
          <a:xfrm>
            <a:off x="4751338" y="4574042"/>
            <a:ext cx="1546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10 litres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A8C1E2-E53B-4191-AC6C-13C1B1BA82C1}"/>
              </a:ext>
            </a:extLst>
          </p:cNvPr>
          <p:cNvSpPr txBox="1"/>
          <p:nvPr/>
        </p:nvSpPr>
        <p:spPr bwMode="auto">
          <a:xfrm>
            <a:off x="4751337" y="5176889"/>
            <a:ext cx="1805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10,000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F3C5FE-AA2C-4110-8569-CCE74788ABD9}"/>
              </a:ext>
            </a:extLst>
          </p:cNvPr>
          <p:cNvGrpSpPr/>
          <p:nvPr/>
        </p:nvGrpSpPr>
        <p:grpSpPr>
          <a:xfrm>
            <a:off x="1825550" y="2145287"/>
            <a:ext cx="8540900" cy="1516314"/>
            <a:chOff x="406588" y="2028863"/>
            <a:chExt cx="8540900" cy="15163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5E00D80-A8FC-489A-87EC-BFA3BF1355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1" r="33885"/>
            <a:stretch/>
          </p:blipFill>
          <p:spPr>
            <a:xfrm>
              <a:off x="406588" y="2028863"/>
              <a:ext cx="833118" cy="151631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7AE1E6C-6A5C-4633-BC2D-4E9FF5F5E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1" r="33885"/>
            <a:stretch/>
          </p:blipFill>
          <p:spPr>
            <a:xfrm>
              <a:off x="1263008" y="2028863"/>
              <a:ext cx="833118" cy="151631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6B29BBB-FA52-471D-A366-7C527292EE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1" r="33885"/>
            <a:stretch/>
          </p:blipFill>
          <p:spPr>
            <a:xfrm>
              <a:off x="2119428" y="2028863"/>
              <a:ext cx="833118" cy="151631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F1BDCC0-FA5A-4387-AD93-0C081D1AB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1" r="33885"/>
            <a:stretch/>
          </p:blipFill>
          <p:spPr>
            <a:xfrm>
              <a:off x="2975848" y="2028863"/>
              <a:ext cx="833118" cy="151631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2B0D418-9CD4-4E9A-AA55-DA074BDC7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1" r="33885"/>
            <a:stretch/>
          </p:blipFill>
          <p:spPr>
            <a:xfrm>
              <a:off x="3832268" y="2028863"/>
              <a:ext cx="833118" cy="151631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3038357-E19E-4DE3-ACAB-4B140ADB3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1" r="33885"/>
            <a:stretch/>
          </p:blipFill>
          <p:spPr>
            <a:xfrm>
              <a:off x="4688688" y="2028863"/>
              <a:ext cx="833118" cy="151631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A8FE2F9-0282-4435-A218-AFCB208D0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1" r="33885"/>
            <a:stretch/>
          </p:blipFill>
          <p:spPr>
            <a:xfrm>
              <a:off x="5545108" y="2028863"/>
              <a:ext cx="833118" cy="151631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C247F85-0B1B-4175-94A8-2798FD5D5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1" r="33885"/>
            <a:stretch/>
          </p:blipFill>
          <p:spPr>
            <a:xfrm>
              <a:off x="6401528" y="2028863"/>
              <a:ext cx="833118" cy="151631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ED8F838-C442-4C18-82AB-3C864DED7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1" r="33885"/>
            <a:stretch/>
          </p:blipFill>
          <p:spPr>
            <a:xfrm>
              <a:off x="7257948" y="2028863"/>
              <a:ext cx="833118" cy="151631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48F9A1-C78D-4D9F-B4C9-B8D61C4EC6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1" r="33885"/>
            <a:stretch/>
          </p:blipFill>
          <p:spPr>
            <a:xfrm>
              <a:off x="8114370" y="2028863"/>
              <a:ext cx="833118" cy="151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71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94201-A283-4A3A-8E48-7214B428C139}"/>
              </a:ext>
            </a:extLst>
          </p:cNvPr>
          <p:cNvSpPr txBox="1"/>
          <p:nvPr/>
        </p:nvSpPr>
        <p:spPr bwMode="auto">
          <a:xfrm>
            <a:off x="4992461" y="3967780"/>
            <a:ext cx="142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kg ×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AAD657-CA2B-4BFC-877A-F82F7AE5F16D}"/>
              </a:ext>
            </a:extLst>
          </p:cNvPr>
          <p:cNvSpPr txBox="1"/>
          <p:nvPr/>
        </p:nvSpPr>
        <p:spPr bwMode="auto">
          <a:xfrm>
            <a:off x="4992461" y="4574042"/>
            <a:ext cx="11755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10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kg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8A656E-793A-4EFE-85E4-6C828A468AB6}"/>
              </a:ext>
            </a:extLst>
          </p:cNvPr>
          <p:cNvSpPr txBox="1"/>
          <p:nvPr/>
        </p:nvSpPr>
        <p:spPr bwMode="auto">
          <a:xfrm>
            <a:off x="4992462" y="5180304"/>
            <a:ext cx="1646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10,000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g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B09918C-CDC1-4029-8038-4783F07A2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3" t="13016" r="35887" b="-1"/>
          <a:stretch/>
        </p:blipFill>
        <p:spPr>
          <a:xfrm>
            <a:off x="1825551" y="2502679"/>
            <a:ext cx="833117" cy="11589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31EB551-F743-45BA-8096-FF3EAD4B22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3" t="13016" r="35887" b="-1"/>
          <a:stretch/>
        </p:blipFill>
        <p:spPr>
          <a:xfrm>
            <a:off x="2681971" y="2502679"/>
            <a:ext cx="833117" cy="11589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1099445-5C87-4114-ADD4-3B2F6A0232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3" t="13016" r="35887" b="-1"/>
          <a:stretch/>
        </p:blipFill>
        <p:spPr>
          <a:xfrm>
            <a:off x="3538391" y="2502679"/>
            <a:ext cx="833117" cy="115892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9879EE6-2DCF-4AB3-819C-C543ECBB05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3" t="13016" r="35887" b="-1"/>
          <a:stretch/>
        </p:blipFill>
        <p:spPr>
          <a:xfrm>
            <a:off x="4394811" y="2502679"/>
            <a:ext cx="833117" cy="11589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EDF06BD-04A2-4071-B571-3896F6C65E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3" t="13016" r="35887" b="-1"/>
          <a:stretch/>
        </p:blipFill>
        <p:spPr>
          <a:xfrm>
            <a:off x="5251231" y="2502679"/>
            <a:ext cx="833117" cy="115892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EB59448-24FB-4377-91DC-2C9709E5C7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3" t="13016" r="35887" b="-1"/>
          <a:stretch/>
        </p:blipFill>
        <p:spPr>
          <a:xfrm>
            <a:off x="6107651" y="2502679"/>
            <a:ext cx="833117" cy="115892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7B9CD27-E12F-42BF-9B4C-F6B65660E9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3" t="13016" r="35887" b="-1"/>
          <a:stretch/>
        </p:blipFill>
        <p:spPr>
          <a:xfrm>
            <a:off x="6964071" y="2502679"/>
            <a:ext cx="833117" cy="115892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A20CA75-F06B-4A75-BAA2-B134F1336A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3" t="13016" r="35887" b="-1"/>
          <a:stretch/>
        </p:blipFill>
        <p:spPr>
          <a:xfrm>
            <a:off x="7820491" y="2502679"/>
            <a:ext cx="833117" cy="115892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15A831B-EA4A-4F72-8571-994A077F1E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3" t="13016" r="35887" b="-1"/>
          <a:stretch/>
        </p:blipFill>
        <p:spPr>
          <a:xfrm>
            <a:off x="8676911" y="2502679"/>
            <a:ext cx="833117" cy="11589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914622D-2594-4306-92B8-F1205488B6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3" t="13016" r="35887" b="-1"/>
          <a:stretch/>
        </p:blipFill>
        <p:spPr>
          <a:xfrm>
            <a:off x="9533334" y="2502679"/>
            <a:ext cx="833117" cy="11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0D4C8A-79E6-4DB1-A6BB-EB44F4FFB60E}"/>
              </a:ext>
            </a:extLst>
          </p:cNvPr>
          <p:cNvSpPr txBox="1"/>
          <p:nvPr/>
        </p:nvSpPr>
        <p:spPr bwMode="auto">
          <a:xfrm>
            <a:off x="4951841" y="3967780"/>
            <a:ext cx="1580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× 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F9B9A-A4D8-450A-B7C6-D8C000C11E00}"/>
              </a:ext>
            </a:extLst>
          </p:cNvPr>
          <p:cNvSpPr txBox="1"/>
          <p:nvPr/>
        </p:nvSpPr>
        <p:spPr bwMode="auto">
          <a:xfrm>
            <a:off x="4951842" y="4576083"/>
            <a:ext cx="1329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100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643EB-CBCC-41F6-82E4-005A957E6D4F}"/>
              </a:ext>
            </a:extLst>
          </p:cNvPr>
          <p:cNvSpPr txBox="1"/>
          <p:nvPr/>
        </p:nvSpPr>
        <p:spPr bwMode="auto">
          <a:xfrm>
            <a:off x="4951842" y="5184386"/>
            <a:ext cx="1872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10,000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076028-43CC-43AF-94AE-BAEDF582F9EB}"/>
              </a:ext>
            </a:extLst>
          </p:cNvPr>
          <p:cNvGrpSpPr/>
          <p:nvPr/>
        </p:nvGrpSpPr>
        <p:grpSpPr>
          <a:xfrm>
            <a:off x="2505859" y="2255021"/>
            <a:ext cx="7180282" cy="1406581"/>
            <a:chOff x="848509" y="2255020"/>
            <a:chExt cx="7180282" cy="14065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0C4D22-DDA1-4E01-B887-DAFB0866D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09" y="2255020"/>
              <a:ext cx="6135088" cy="140658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88748B-A3F2-4072-8AEF-DFB0DC03A7ED}"/>
                </a:ext>
              </a:extLst>
            </p:cNvPr>
            <p:cNvSpPr txBox="1"/>
            <p:nvPr/>
          </p:nvSpPr>
          <p:spPr bwMode="auto">
            <a:xfrm>
              <a:off x="7049036" y="2727477"/>
              <a:ext cx="9797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× 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63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11246-251F-4219-90EE-88BD061C3B2B}"/>
              </a:ext>
            </a:extLst>
          </p:cNvPr>
          <p:cNvSpPr txBox="1"/>
          <p:nvPr/>
        </p:nvSpPr>
        <p:spPr>
          <a:xfrm>
            <a:off x="1353312" y="1584960"/>
            <a:ext cx="474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Fill in the missing numbers.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7BDF28-9912-4896-9B30-2A6F2F0B3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366" y="2128778"/>
            <a:ext cx="8464768" cy="27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11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2,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3520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one hundred thousand can be composed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2, Learning Outcome 2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329417-8541-4C21-B83B-7F5BFEE0E9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1.26 Multiples of 1,000 up to 1,000,000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02012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1:4-1:5 &amp; 1:12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7-8 &amp; 14-15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69415-C112-424D-8654-089B421F6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21" y="2209464"/>
            <a:ext cx="6105161" cy="2439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23D64B-870E-475B-94FF-015F7223E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56" y="2325901"/>
            <a:ext cx="1002564" cy="1002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16A1F9-645A-4BA4-90F9-6D127499A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98" y="2325901"/>
            <a:ext cx="1002564" cy="1002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C571D9-17AF-45AB-94FF-6FE55D6E9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40" y="2325901"/>
            <a:ext cx="1002564" cy="1002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074F7C-368A-4420-B1B7-021AACE44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82" y="2325901"/>
            <a:ext cx="1002564" cy="1002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3F0505-E0EA-4DE4-94E8-C60DE89FB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23" y="2325901"/>
            <a:ext cx="1002564" cy="1002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3FF77-5DF8-4B5C-B8D2-01EF02139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56" y="3545418"/>
            <a:ext cx="1002564" cy="1002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7DE2D1-0353-497B-AD34-B22F0A7F6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98" y="3545418"/>
            <a:ext cx="1002564" cy="1002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04D332-E4F0-4F21-A30A-9A6CADCC1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40" y="3545418"/>
            <a:ext cx="1002564" cy="1002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E0B385-6538-423A-84EC-961EF67C5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82" y="3545418"/>
            <a:ext cx="1002564" cy="10025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825A2E-9263-4037-8A15-1592B1D9F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23" y="3545418"/>
            <a:ext cx="1002564" cy="10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4BC22-3724-4268-849F-A4B7FD7FA4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35" b="-1"/>
          <a:stretch/>
        </p:blipFill>
        <p:spPr>
          <a:xfrm>
            <a:off x="1803248" y="2874663"/>
            <a:ext cx="8585504" cy="110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5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specific ready-to-progress criteria supported by this unit.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2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B613A-C7D7-4694-B4A9-7D037D8E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19" y="2552885"/>
            <a:ext cx="660894" cy="3603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1C3A55-8C19-4DB6-BFA4-5D7AAC353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00" y="1398748"/>
            <a:ext cx="660894" cy="374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2B612B-41EE-4BB6-8BAA-52ED11509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78" y="1849538"/>
            <a:ext cx="6455144" cy="627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55C70D-0AA9-4BCD-B098-A517981F2C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01" y="1035347"/>
            <a:ext cx="6492553" cy="374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240424-CAF0-4032-8B7D-7F2117D4C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62" y="1398748"/>
            <a:ext cx="660894" cy="374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8C9BA8-85AE-4987-8DCE-8C7DB8804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24" y="1398748"/>
            <a:ext cx="660894" cy="374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0E0DC2-7245-404E-9A4B-6579C93F3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86" y="1398748"/>
            <a:ext cx="660894" cy="374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DD44F5-81A7-4816-BEAF-41667B42E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48" y="1398748"/>
            <a:ext cx="660894" cy="374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C80E96-9A69-4727-824B-2EA3C252D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10" y="1398748"/>
            <a:ext cx="660894" cy="374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FD06E2-21EC-4612-8C8C-FF334F316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72" y="1398748"/>
            <a:ext cx="660894" cy="3740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F729A4-03C8-4095-A731-2F727C26E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34" y="1398748"/>
            <a:ext cx="660894" cy="374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8C9AD8-C113-4686-9F32-0ABBDF402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96" y="1398748"/>
            <a:ext cx="660894" cy="374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B70889-4A62-44BD-932F-7B3864EE1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59" y="1398748"/>
            <a:ext cx="660894" cy="3740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168912-326A-4504-8DB6-6DE8AE82D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46" y="2552885"/>
            <a:ext cx="660894" cy="36037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8EA575-EA92-4AA1-BB58-86BD57BB2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73" y="2552885"/>
            <a:ext cx="660894" cy="36037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228156-94F8-4066-825A-D805CBFC4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00" y="2552885"/>
            <a:ext cx="660894" cy="36037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AE57F0-7581-4252-AAC9-558AE89DA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27" y="2552885"/>
            <a:ext cx="660894" cy="36037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0895DA-FEB8-4ED0-A813-AD24FEFCE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54" y="2552885"/>
            <a:ext cx="660894" cy="3603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65990E-85DF-470B-B0C7-0EC3CE40B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81" y="2552885"/>
            <a:ext cx="660894" cy="36037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417E43-67CC-49D9-BC58-5A25E3FA3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08" y="2552885"/>
            <a:ext cx="660894" cy="36037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4B4150-7EB8-48CB-ADA6-AAF305F14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35" y="2552885"/>
            <a:ext cx="660894" cy="36037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3CE636-37AE-4FD6-AB38-306C0B7FC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59" y="2552885"/>
            <a:ext cx="660894" cy="36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5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3500"/>
                            </p:stCondLst>
                            <p:childTnLst>
                              <p:par>
                                <p:cTn id="3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40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A30862C6-139B-477F-A607-F2F251B495A8}"/>
              </a:ext>
            </a:extLst>
          </p:cNvPr>
          <p:cNvSpPr txBox="1"/>
          <p:nvPr/>
        </p:nvSpPr>
        <p:spPr bwMode="auto">
          <a:xfrm>
            <a:off x="7372588" y="5673435"/>
            <a:ext cx="1252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324,000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24F687-19AC-4D5A-BFE3-22648441DA52}"/>
              </a:ext>
            </a:extLst>
          </p:cNvPr>
          <p:cNvGrpSpPr/>
          <p:nvPr/>
        </p:nvGrpSpPr>
        <p:grpSpPr>
          <a:xfrm>
            <a:off x="8284719" y="1116154"/>
            <a:ext cx="1161561" cy="1151289"/>
            <a:chOff x="7532701" y="1138845"/>
            <a:chExt cx="1161561" cy="11512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8F182F-46E1-4CDD-9336-28122022D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702" y="1138845"/>
              <a:ext cx="501282" cy="50128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C210D2-068B-4A71-A40D-0B3C2F85A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980" y="1138845"/>
              <a:ext cx="501282" cy="5012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228D07-F27D-45AD-BA23-FF4120E61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701" y="1788852"/>
              <a:ext cx="501282" cy="50128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4BEF5E7-87E1-4F83-B888-3F40275CD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979" y="1788851"/>
              <a:ext cx="501282" cy="50128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F6F1DCD-F554-485C-9A2F-E19D4D609A96}"/>
              </a:ext>
            </a:extLst>
          </p:cNvPr>
          <p:cNvGrpSpPr/>
          <p:nvPr/>
        </p:nvGrpSpPr>
        <p:grpSpPr>
          <a:xfrm>
            <a:off x="2757803" y="1116154"/>
            <a:ext cx="1164265" cy="1160813"/>
            <a:chOff x="902875" y="1136701"/>
            <a:chExt cx="1164265" cy="116081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3C8FB8C-9C76-4A49-86CD-9D60A5765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875" y="1136701"/>
              <a:ext cx="501282" cy="5012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257A2A-E7A0-4A19-A071-DFF2DA019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858" y="1136701"/>
              <a:ext cx="501282" cy="50128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F61EAA-3ECF-4F34-A8F2-19987D93A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509" y="1796232"/>
              <a:ext cx="501282" cy="50128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25B89E-9348-4370-A8C7-32447506F935}"/>
              </a:ext>
            </a:extLst>
          </p:cNvPr>
          <p:cNvGrpSpPr/>
          <p:nvPr/>
        </p:nvGrpSpPr>
        <p:grpSpPr>
          <a:xfrm>
            <a:off x="5861012" y="1116154"/>
            <a:ext cx="501282" cy="1151289"/>
            <a:chOff x="4639364" y="1136701"/>
            <a:chExt cx="501282" cy="11512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4EBDC-2B59-405E-9BAA-9A0A9CD7B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64" y="1136701"/>
              <a:ext cx="501282" cy="50128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B1E6478-EDAD-403A-A34A-2A54FAD6C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64" y="1786708"/>
              <a:ext cx="501282" cy="501282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1:12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041C38-E9DF-4D88-BC8D-893F8D782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28" y="796359"/>
            <a:ext cx="501282" cy="5012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4C93CD0-DB85-488B-91B8-B7682A11D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94" y="1333934"/>
            <a:ext cx="501282" cy="5012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781C3B-AFEC-4795-B202-699FF9AE9F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94" y="2189343"/>
            <a:ext cx="501282" cy="5012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F7F17B-A280-41A7-BFBD-1CA72BCC4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20" y="2267441"/>
            <a:ext cx="501282" cy="50128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FB7F0C8-8D83-4B86-9925-C5D4E8BE96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77" y="1578386"/>
            <a:ext cx="501282" cy="50128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EB3A286-4FE9-4D4E-8933-C382D0656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37" y="1402247"/>
            <a:ext cx="501282" cy="50128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B9AB7E8-CFEE-45FD-ABD3-D18DD1E07F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17" y="1478378"/>
            <a:ext cx="501282" cy="50128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CDDD94A-E438-4F1A-A006-4A12822A5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89" y="777609"/>
            <a:ext cx="501282" cy="50128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E1F198D-BD40-4D44-8375-246A0E394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35" y="1967887"/>
            <a:ext cx="501282" cy="50128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1B4D9AC-752D-484C-AC01-548B8731166A}"/>
              </a:ext>
            </a:extLst>
          </p:cNvPr>
          <p:cNvSpPr txBox="1"/>
          <p:nvPr/>
        </p:nvSpPr>
        <p:spPr bwMode="auto">
          <a:xfrm>
            <a:off x="3566220" y="5673435"/>
            <a:ext cx="1252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300,000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7C0756-D27D-4A25-BE91-10A0FA84E76A}"/>
              </a:ext>
            </a:extLst>
          </p:cNvPr>
          <p:cNvSpPr txBox="1"/>
          <p:nvPr/>
        </p:nvSpPr>
        <p:spPr bwMode="auto">
          <a:xfrm>
            <a:off x="5000393" y="5673435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20,000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C979B0E-E21B-49C6-9F6A-C330AB3E2066}"/>
              </a:ext>
            </a:extLst>
          </p:cNvPr>
          <p:cNvSpPr txBox="1"/>
          <p:nvPr/>
        </p:nvSpPr>
        <p:spPr bwMode="auto">
          <a:xfrm>
            <a:off x="6271174" y="5673435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4,000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7915FD-5252-4ACB-BED2-B46683A71DA1}"/>
              </a:ext>
            </a:extLst>
          </p:cNvPr>
          <p:cNvSpPr txBox="1"/>
          <p:nvPr/>
        </p:nvSpPr>
        <p:spPr bwMode="auto">
          <a:xfrm>
            <a:off x="4713891" y="5673435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9BCEB5B-F5A5-4746-B198-A701840FC6FE}"/>
              </a:ext>
            </a:extLst>
          </p:cNvPr>
          <p:cNvSpPr txBox="1"/>
          <p:nvPr/>
        </p:nvSpPr>
        <p:spPr bwMode="auto">
          <a:xfrm>
            <a:off x="5980468" y="5673435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475524-0CBC-4C2D-86CA-CFABF791EF39}"/>
              </a:ext>
            </a:extLst>
          </p:cNvPr>
          <p:cNvSpPr txBox="1"/>
          <p:nvPr/>
        </p:nvSpPr>
        <p:spPr bwMode="auto">
          <a:xfrm>
            <a:off x="7086224" y="5673435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23D1CA0-7E68-484E-916C-A79295F649CD}"/>
              </a:ext>
            </a:extLst>
          </p:cNvPr>
          <p:cNvCxnSpPr/>
          <p:nvPr/>
        </p:nvCxnSpPr>
        <p:spPr bwMode="auto">
          <a:xfrm>
            <a:off x="3633457" y="6106521"/>
            <a:ext cx="111779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28C937E-2FB7-4F11-8E94-25F570FA0571}"/>
              </a:ext>
            </a:extLst>
          </p:cNvPr>
          <p:cNvCxnSpPr>
            <a:cxnSpLocks/>
          </p:cNvCxnSpPr>
          <p:nvPr/>
        </p:nvCxnSpPr>
        <p:spPr bwMode="auto">
          <a:xfrm>
            <a:off x="5069656" y="6106521"/>
            <a:ext cx="94702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0FE97B4-4352-41D3-9E84-BE5E78445879}"/>
              </a:ext>
            </a:extLst>
          </p:cNvPr>
          <p:cNvCxnSpPr>
            <a:cxnSpLocks/>
          </p:cNvCxnSpPr>
          <p:nvPr/>
        </p:nvCxnSpPr>
        <p:spPr bwMode="auto">
          <a:xfrm>
            <a:off x="6317369" y="6106521"/>
            <a:ext cx="82644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57C27D4-AD63-4E83-A9CC-F227003BB058}"/>
              </a:ext>
            </a:extLst>
          </p:cNvPr>
          <p:cNvCxnSpPr/>
          <p:nvPr/>
        </p:nvCxnSpPr>
        <p:spPr bwMode="auto">
          <a:xfrm>
            <a:off x="7439825" y="6106521"/>
            <a:ext cx="111779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076FACDC-CD63-4E57-AE24-948CC90015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25" y="3579045"/>
            <a:ext cx="1158018" cy="48881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681F1447-4030-4849-BC66-B7A7133AB6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68" y="3194120"/>
            <a:ext cx="1158018" cy="4888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AD6931F-CA8B-489D-BFBD-F075944B1C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96" y="3908581"/>
            <a:ext cx="936890" cy="517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7EA7C6-C5FA-449F-BBA6-958364475B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00" y="2865600"/>
            <a:ext cx="8274888" cy="261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19922 0.0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2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31158 -0.052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-23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15326 -0.02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05139 0.02731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136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03125 -0.0407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9909 -0.0314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187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1224 0.0469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9" y="247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2276 -0.0736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317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20534 -0.061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0" grpId="0"/>
      <p:bldP spid="61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2,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6753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read and write numbers up to one million (1)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2, Learning Outcome 3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329417-8541-4C21-B83B-7F5BFEE0E9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1.26 Multiples of 1,000 up to 1,000,000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95810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1:6-1:9 &amp; 1:12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8-11 &amp; 14-15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1:6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A59623F-482C-4F0A-815B-F942B4AE6DA0}"/>
              </a:ext>
            </a:extLst>
          </p:cNvPr>
          <p:cNvGraphicFramePr>
            <a:graphicFrameLocks noGrp="1"/>
          </p:cNvGraphicFramePr>
          <p:nvPr/>
        </p:nvGraphicFramePr>
        <p:xfrm>
          <a:off x="2489646" y="1472247"/>
          <a:ext cx="7212708" cy="3263265"/>
        </p:xfrm>
        <a:graphic>
          <a:graphicData uri="http://schemas.openxmlformats.org/drawingml/2006/table">
            <a:tbl>
              <a:tblPr firstRow="1" firstCol="1" bandRow="1"/>
              <a:tblGrid>
                <a:gridCol w="800948">
                  <a:extLst>
                    <a:ext uri="{9D8B030D-6E8A-4147-A177-3AD203B41FA5}">
                      <a16:colId xmlns:a16="http://schemas.microsoft.com/office/drawing/2014/main" val="3883843412"/>
                    </a:ext>
                  </a:extLst>
                </a:gridCol>
                <a:gridCol w="800948">
                  <a:extLst>
                    <a:ext uri="{9D8B030D-6E8A-4147-A177-3AD203B41FA5}">
                      <a16:colId xmlns:a16="http://schemas.microsoft.com/office/drawing/2014/main" val="1889372680"/>
                    </a:ext>
                  </a:extLst>
                </a:gridCol>
                <a:gridCol w="801992">
                  <a:extLst>
                    <a:ext uri="{9D8B030D-6E8A-4147-A177-3AD203B41FA5}">
                      <a16:colId xmlns:a16="http://schemas.microsoft.com/office/drawing/2014/main" val="3291029247"/>
                    </a:ext>
                  </a:extLst>
                </a:gridCol>
                <a:gridCol w="800948">
                  <a:extLst>
                    <a:ext uri="{9D8B030D-6E8A-4147-A177-3AD203B41FA5}">
                      <a16:colId xmlns:a16="http://schemas.microsoft.com/office/drawing/2014/main" val="1596032966"/>
                    </a:ext>
                  </a:extLst>
                </a:gridCol>
                <a:gridCol w="801992">
                  <a:extLst>
                    <a:ext uri="{9D8B030D-6E8A-4147-A177-3AD203B41FA5}">
                      <a16:colId xmlns:a16="http://schemas.microsoft.com/office/drawing/2014/main" val="322041017"/>
                    </a:ext>
                  </a:extLst>
                </a:gridCol>
                <a:gridCol w="800948">
                  <a:extLst>
                    <a:ext uri="{9D8B030D-6E8A-4147-A177-3AD203B41FA5}">
                      <a16:colId xmlns:a16="http://schemas.microsoft.com/office/drawing/2014/main" val="1454332661"/>
                    </a:ext>
                  </a:extLst>
                </a:gridCol>
                <a:gridCol w="801992">
                  <a:extLst>
                    <a:ext uri="{9D8B030D-6E8A-4147-A177-3AD203B41FA5}">
                      <a16:colId xmlns:a16="http://schemas.microsoft.com/office/drawing/2014/main" val="4172287961"/>
                    </a:ext>
                  </a:extLst>
                </a:gridCol>
                <a:gridCol w="800948">
                  <a:extLst>
                    <a:ext uri="{9D8B030D-6E8A-4147-A177-3AD203B41FA5}">
                      <a16:colId xmlns:a16="http://schemas.microsoft.com/office/drawing/2014/main" val="2937540697"/>
                    </a:ext>
                  </a:extLst>
                </a:gridCol>
                <a:gridCol w="801992">
                  <a:extLst>
                    <a:ext uri="{9D8B030D-6E8A-4147-A177-3AD203B41FA5}">
                      <a16:colId xmlns:a16="http://schemas.microsoft.com/office/drawing/2014/main" val="3667907998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Thousands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264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45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562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888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071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982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240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982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416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107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</a:t>
            </a:r>
            <a:r>
              <a:rPr lang="en-US"/>
              <a:t>step 1:6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A143F6-DBFF-4D0D-A7B8-49742AED204B}"/>
              </a:ext>
            </a:extLst>
          </p:cNvPr>
          <p:cNvGraphicFramePr>
            <a:graphicFrameLocks noGrp="1"/>
          </p:cNvGraphicFramePr>
          <p:nvPr/>
        </p:nvGraphicFramePr>
        <p:xfrm>
          <a:off x="2567491" y="2034226"/>
          <a:ext cx="7252881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291808">
                  <a:extLst>
                    <a:ext uri="{9D8B030D-6E8A-4147-A177-3AD203B41FA5}">
                      <a16:colId xmlns:a16="http://schemas.microsoft.com/office/drawing/2014/main" val="12695615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510194694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1204098963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88720208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23253785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61863029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395808762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407629168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95782800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789383266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375654872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90508368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59883173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554154473"/>
                    </a:ext>
                  </a:extLst>
                </a:gridCol>
                <a:gridCol w="3369525">
                  <a:extLst>
                    <a:ext uri="{9D8B030D-6E8A-4147-A177-3AD203B41FA5}">
                      <a16:colId xmlns:a16="http://schemas.microsoft.com/office/drawing/2014/main" val="83940954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72151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2C576D-A47D-465C-81B8-905457093609}"/>
              </a:ext>
            </a:extLst>
          </p:cNvPr>
          <p:cNvGraphicFramePr>
            <a:graphicFrameLocks noGrp="1"/>
          </p:cNvGraphicFramePr>
          <p:nvPr/>
        </p:nvGraphicFramePr>
        <p:xfrm>
          <a:off x="2567491" y="2440738"/>
          <a:ext cx="7252881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291808">
                  <a:extLst>
                    <a:ext uri="{9D8B030D-6E8A-4147-A177-3AD203B41FA5}">
                      <a16:colId xmlns:a16="http://schemas.microsoft.com/office/drawing/2014/main" val="12695615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510194694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1204098963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88720208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23253785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61863029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395808762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407629168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95782800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789383266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375654872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90508368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59883173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554154473"/>
                    </a:ext>
                  </a:extLst>
                </a:gridCol>
                <a:gridCol w="3369525">
                  <a:extLst>
                    <a:ext uri="{9D8B030D-6E8A-4147-A177-3AD203B41FA5}">
                      <a16:colId xmlns:a16="http://schemas.microsoft.com/office/drawing/2014/main" val="83940954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2489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A9A013-0967-472B-8017-82875F47DF18}"/>
              </a:ext>
            </a:extLst>
          </p:cNvPr>
          <p:cNvGraphicFramePr>
            <a:graphicFrameLocks noGrp="1"/>
          </p:cNvGraphicFramePr>
          <p:nvPr/>
        </p:nvGraphicFramePr>
        <p:xfrm>
          <a:off x="2614321" y="2847250"/>
          <a:ext cx="7206051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291808">
                  <a:extLst>
                    <a:ext uri="{9D8B030D-6E8A-4147-A177-3AD203B41FA5}">
                      <a16:colId xmlns:a16="http://schemas.microsoft.com/office/drawing/2014/main" val="12695615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510194694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1204098963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88720208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23253785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61863029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395808762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407629168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95782800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789383266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375654872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90508368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59883173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554154473"/>
                    </a:ext>
                  </a:extLst>
                </a:gridCol>
                <a:gridCol w="3369525">
                  <a:extLst>
                    <a:ext uri="{9D8B030D-6E8A-4147-A177-3AD203B41FA5}">
                      <a16:colId xmlns:a16="http://schemas.microsoft.com/office/drawing/2014/main" val="83940954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hundred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68421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AC4ABF-527B-443B-AF86-705CADC2D3AB}"/>
              </a:ext>
            </a:extLst>
          </p:cNvPr>
          <p:cNvGraphicFramePr>
            <a:graphicFrameLocks noGrp="1"/>
          </p:cNvGraphicFramePr>
          <p:nvPr/>
        </p:nvGraphicFramePr>
        <p:xfrm>
          <a:off x="2686321" y="3253762"/>
          <a:ext cx="7134051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291808">
                  <a:extLst>
                    <a:ext uri="{9D8B030D-6E8A-4147-A177-3AD203B41FA5}">
                      <a16:colId xmlns:a16="http://schemas.microsoft.com/office/drawing/2014/main" val="12695615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510194694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1204098963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88720208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23253785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618630295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395808762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407629168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95782800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789383266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375654872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90508368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59883173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554154473"/>
                    </a:ext>
                  </a:extLst>
                </a:gridCol>
                <a:gridCol w="3369525">
                  <a:extLst>
                    <a:ext uri="{9D8B030D-6E8A-4147-A177-3AD203B41FA5}">
                      <a16:colId xmlns:a16="http://schemas.microsoft.com/office/drawing/2014/main" val="83940954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thousand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16155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6F727A5-A2AD-4E98-80DC-528206294415}"/>
              </a:ext>
            </a:extLst>
          </p:cNvPr>
          <p:cNvGraphicFramePr>
            <a:graphicFrameLocks noGrp="1"/>
          </p:cNvGraphicFramePr>
          <p:nvPr/>
        </p:nvGraphicFramePr>
        <p:xfrm>
          <a:off x="2884149" y="3660274"/>
          <a:ext cx="6936223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291808">
                  <a:extLst>
                    <a:ext uri="{9D8B030D-6E8A-4147-A177-3AD203B41FA5}">
                      <a16:colId xmlns:a16="http://schemas.microsoft.com/office/drawing/2014/main" val="12695615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510194694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1204098963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88720208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23253785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618630295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395808762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407629168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95782800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789383266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375654872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90508368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59883173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554154473"/>
                    </a:ext>
                  </a:extLst>
                </a:gridCol>
                <a:gridCol w="3369525">
                  <a:extLst>
                    <a:ext uri="{9D8B030D-6E8A-4147-A177-3AD203B41FA5}">
                      <a16:colId xmlns:a16="http://schemas.microsoft.com/office/drawing/2014/main" val="83940954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 thousand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80315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BDF931-3CAE-4D29-A876-1C5959640B26}"/>
              </a:ext>
            </a:extLst>
          </p:cNvPr>
          <p:cNvGraphicFramePr>
            <a:graphicFrameLocks noGrp="1"/>
          </p:cNvGraphicFramePr>
          <p:nvPr/>
        </p:nvGraphicFramePr>
        <p:xfrm>
          <a:off x="2686323" y="4066786"/>
          <a:ext cx="7134049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291808">
                  <a:extLst>
                    <a:ext uri="{9D8B030D-6E8A-4147-A177-3AD203B41FA5}">
                      <a16:colId xmlns:a16="http://schemas.microsoft.com/office/drawing/2014/main" val="126956154"/>
                    </a:ext>
                  </a:extLst>
                </a:gridCol>
                <a:gridCol w="293504">
                  <a:extLst>
                    <a:ext uri="{9D8B030D-6E8A-4147-A177-3AD203B41FA5}">
                      <a16:colId xmlns:a16="http://schemas.microsoft.com/office/drawing/2014/main" val="1510194694"/>
                    </a:ext>
                  </a:extLst>
                </a:gridCol>
                <a:gridCol w="106304">
                  <a:extLst>
                    <a:ext uri="{9D8B030D-6E8A-4147-A177-3AD203B41FA5}">
                      <a16:colId xmlns:a16="http://schemas.microsoft.com/office/drawing/2014/main" val="1204098963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88720208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23253785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618630295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395808762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407629168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95782800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789383266"/>
                    </a:ext>
                  </a:extLst>
                </a:gridCol>
                <a:gridCol w="338637">
                  <a:extLst>
                    <a:ext uri="{9D8B030D-6E8A-4147-A177-3AD203B41FA5}">
                      <a16:colId xmlns:a16="http://schemas.microsoft.com/office/drawing/2014/main" val="375654872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90508368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59883173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554154473"/>
                    </a:ext>
                  </a:extLst>
                </a:gridCol>
                <a:gridCol w="3369524">
                  <a:extLst>
                    <a:ext uri="{9D8B030D-6E8A-4147-A177-3AD203B41FA5}">
                      <a16:colId xmlns:a16="http://schemas.microsoft.com/office/drawing/2014/main" val="83940954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hundred thousand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53732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830CCAC-DFCF-4E91-B419-7A547DA43412}"/>
              </a:ext>
            </a:extLst>
          </p:cNvPr>
          <p:cNvGraphicFramePr>
            <a:graphicFrameLocks noGrp="1"/>
          </p:cNvGraphicFramePr>
          <p:nvPr/>
        </p:nvGraphicFramePr>
        <p:xfrm>
          <a:off x="2686321" y="4473298"/>
          <a:ext cx="7134051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291808">
                  <a:extLst>
                    <a:ext uri="{9D8B030D-6E8A-4147-A177-3AD203B41FA5}">
                      <a16:colId xmlns:a16="http://schemas.microsoft.com/office/drawing/2014/main" val="12695615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510194694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1204098963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88720208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23253785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618630295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395808762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407629168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95782800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789383266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375654872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90508368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59883173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554154473"/>
                    </a:ext>
                  </a:extLst>
                </a:gridCol>
                <a:gridCol w="3369525">
                  <a:extLst>
                    <a:ext uri="{9D8B030D-6E8A-4147-A177-3AD203B41FA5}">
                      <a16:colId xmlns:a16="http://schemas.microsoft.com/office/drawing/2014/main" val="83940954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L="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L="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million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4275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4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9BA4A7-349D-4026-9A30-FC54FA6AE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83" y="4064094"/>
            <a:ext cx="197852" cy="325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B03151-4A01-45F0-B820-D14083309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1" y="2495990"/>
            <a:ext cx="197852" cy="325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19D3F2-0DC1-47EB-853D-B172767A0D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0" y="4181311"/>
            <a:ext cx="384066" cy="7390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520353-6E4B-4C7C-ACDF-A57C0FC8A2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14" y="2569563"/>
            <a:ext cx="488811" cy="739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D0A3AA-39FC-4863-B063-FD419DF2C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83" y="3745711"/>
            <a:ext cx="197852" cy="325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F09C41-69F9-4D48-B3AF-078F6A64E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83" y="3427327"/>
            <a:ext cx="197852" cy="325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97C180-64EE-46D1-AD47-10A186F83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83" y="3108943"/>
            <a:ext cx="197852" cy="3258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5B6974-1F1D-4857-A84A-9114F9058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83" y="2472175"/>
            <a:ext cx="197852" cy="325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9DCD62-B111-4BE6-A6E6-0BBB56C47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83" y="2790559"/>
            <a:ext cx="197852" cy="3258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96569D-B208-4FF0-BF38-61826CDB6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1" y="2814963"/>
            <a:ext cx="197852" cy="325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0126E3-D99C-4E4F-B6C4-08BA69A7A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1" y="3133936"/>
            <a:ext cx="197852" cy="3258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772456-7A11-4101-865D-49070F41C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1" y="3452909"/>
            <a:ext cx="197852" cy="3258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96A999-C55E-4FE6-A594-4C1862EB1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1" y="3771882"/>
            <a:ext cx="197852" cy="3258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630809-3942-4D31-922D-87952D555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1" y="4090855"/>
            <a:ext cx="197852" cy="3258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32739C-C46D-43B6-A464-829F3283F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0" y="3860454"/>
            <a:ext cx="384066" cy="7390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11AD0-4275-4BE7-89C2-CCDF01D2A2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0" y="3539595"/>
            <a:ext cx="384066" cy="7390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E34CF0C-149A-4575-9638-832D27DE1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0" y="3218736"/>
            <a:ext cx="384066" cy="7390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A974958-8E53-4B55-9EC3-0ABB82665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0" y="2897877"/>
            <a:ext cx="384066" cy="7390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EE9B3D-CA41-46D7-B7D4-38699D15FC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0" y="2577018"/>
            <a:ext cx="384066" cy="7390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3CE36C-C72B-4EC7-8B12-921A1C349F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14" y="2897153"/>
            <a:ext cx="488811" cy="7390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2C77FE-5765-419B-A6F5-14158BFB5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14" y="3224743"/>
            <a:ext cx="488811" cy="7390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CD34368-F874-44F7-AA2C-4F632E6B0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14" y="3552333"/>
            <a:ext cx="488811" cy="73903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3B26C9-8574-4ADB-BAFF-31E00D7C4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14" y="3879923"/>
            <a:ext cx="488811" cy="7390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59929BD-5DBC-475B-9F07-C49110A9C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14" y="4207513"/>
            <a:ext cx="488811" cy="739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28985B-8545-4762-BF39-11AF3253BA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00" y="2347201"/>
            <a:ext cx="6912000" cy="218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2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2.22222E-6 -0.0467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3.33333E-6 L 2.22222E-6 -0.0467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2.59259E-6 L 2.22222E-6 -0.04769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1.85185E-6 L 2.22222E-6 -0.04722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1.11111E-6 L 2.22222E-6 -0.04722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0.04653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path" presetSubtype="0" accel="49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1.11111E-6 L 2.5E-6 0.04653 " pathEditMode="relative" rAng="0" ptsTypes="AA">
                                      <p:cBhvr>
                                        <p:cTn id="9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4.07407E-6 L 2.5E-6 0.04676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7.40741E-7 L 2.5E-6 0.0463 " pathEditMode="relative" rAng="0" ptsTypes="AA">
                                      <p:cBhvr>
                                        <p:cTn id="1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4.07407E-6 L 2.5E-6 0.04676 " pathEditMode="relative" rAng="0" ptsTypes="AA">
                                      <p:cBhvr>
                                        <p:cTn id="1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0D9578-AC98-4A63-A301-7C2AE72D3E3D}"/>
              </a:ext>
            </a:extLst>
          </p:cNvPr>
          <p:cNvSpPr txBox="1"/>
          <p:nvPr/>
        </p:nvSpPr>
        <p:spPr bwMode="auto">
          <a:xfrm>
            <a:off x="6814082" y="466310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485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E496AD-44A0-4D8B-9419-713F004D20B4}"/>
              </a:ext>
            </a:extLst>
          </p:cNvPr>
          <p:cNvSpPr txBox="1"/>
          <p:nvPr/>
        </p:nvSpPr>
        <p:spPr bwMode="auto">
          <a:xfrm>
            <a:off x="4645496" y="4663106"/>
            <a:ext cx="2324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400 + 80 + 5 =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578E19-2A7F-47A9-A8DD-A3C095D10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24" y="3021126"/>
            <a:ext cx="517908" cy="5179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AB5520-060F-4454-9D53-0A9C8413D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80" y="3831172"/>
            <a:ext cx="389886" cy="3898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7CC9F7-539D-44E4-83C8-DCB183A6A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55" y="3469222"/>
            <a:ext cx="389886" cy="389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0BACD2-3B1E-4B74-9AE7-2FA8523D0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00" y="1602000"/>
            <a:ext cx="8274888" cy="261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4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04D4D1-30FB-4660-80B8-2ADB612C4582}"/>
              </a:ext>
            </a:extLst>
          </p:cNvPr>
          <p:cNvSpPr txBox="1"/>
          <p:nvPr/>
        </p:nvSpPr>
        <p:spPr bwMode="auto">
          <a:xfrm>
            <a:off x="7374903" y="4663106"/>
            <a:ext cx="1252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485,000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6FDC39-0712-4E7A-A443-73A29D1506E2}"/>
              </a:ext>
            </a:extLst>
          </p:cNvPr>
          <p:cNvSpPr txBox="1"/>
          <p:nvPr/>
        </p:nvSpPr>
        <p:spPr bwMode="auto">
          <a:xfrm>
            <a:off x="3557385" y="4663106"/>
            <a:ext cx="3942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400,000 + 80,000 + 5,000 =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EF17C9-A8F2-41EB-986D-7AB33139A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06" y="1919261"/>
            <a:ext cx="1158018" cy="488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424AC3-6C2F-4210-B201-648C378AD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33" y="2647496"/>
            <a:ext cx="936890" cy="5179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82E6F3-DC37-405E-B994-BFEB7E7E8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22" y="2299464"/>
            <a:ext cx="1158018" cy="488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63BB08-DBFF-44F3-8F81-702F775A1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00" y="1602000"/>
            <a:ext cx="8274888" cy="261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3842CB5-8FC1-4631-B35D-3247AE025E76}"/>
              </a:ext>
            </a:extLst>
          </p:cNvPr>
          <p:cNvSpPr txBox="1"/>
          <p:nvPr/>
        </p:nvSpPr>
        <p:spPr bwMode="auto">
          <a:xfrm>
            <a:off x="8155199" y="3204079"/>
            <a:ext cx="2047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485 thousand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153128-4527-4A5B-B032-621D57605BFA}"/>
              </a:ext>
            </a:extLst>
          </p:cNvPr>
          <p:cNvSpPr txBox="1"/>
          <p:nvPr/>
        </p:nvSpPr>
        <p:spPr bwMode="auto">
          <a:xfrm>
            <a:off x="8552744" y="4077472"/>
            <a:ext cx="1252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485,000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10CB34-195C-4E39-9AC9-613C10CD9F35}"/>
              </a:ext>
            </a:extLst>
          </p:cNvPr>
          <p:cNvGrpSpPr/>
          <p:nvPr/>
        </p:nvGrpSpPr>
        <p:grpSpPr>
          <a:xfrm>
            <a:off x="2669075" y="2330686"/>
            <a:ext cx="6852205" cy="461665"/>
            <a:chOff x="1145074" y="2330685"/>
            <a:chExt cx="6852205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3272B5-E6A5-4BC7-9067-562687D347C4}"/>
                </a:ext>
              </a:extLst>
            </p:cNvPr>
            <p:cNvSpPr txBox="1"/>
            <p:nvPr/>
          </p:nvSpPr>
          <p:spPr bwMode="auto">
            <a:xfrm>
              <a:off x="1145074" y="2330685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D05FA4-274A-4D92-9F32-3240A6B3C254}"/>
                </a:ext>
              </a:extLst>
            </p:cNvPr>
            <p:cNvSpPr txBox="1"/>
            <p:nvPr/>
          </p:nvSpPr>
          <p:spPr bwMode="auto">
            <a:xfrm>
              <a:off x="3367510" y="2330685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80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DB40A9-0A07-47C9-8CEB-F71DF7322BF7}"/>
                </a:ext>
              </a:extLst>
            </p:cNvPr>
            <p:cNvSpPr txBox="1"/>
            <p:nvPr/>
          </p:nvSpPr>
          <p:spPr bwMode="auto">
            <a:xfrm>
              <a:off x="5424318" y="2330685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82A766-3191-4923-A646-BF692A537D3E}"/>
                </a:ext>
              </a:extLst>
            </p:cNvPr>
            <p:cNvSpPr txBox="1"/>
            <p:nvPr/>
          </p:nvSpPr>
          <p:spPr bwMode="auto">
            <a:xfrm>
              <a:off x="6351438" y="2330685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6D4A3D-6B19-4675-B299-6EEF5DEEF668}"/>
                </a:ext>
              </a:extLst>
            </p:cNvPr>
            <p:cNvSpPr txBox="1"/>
            <p:nvPr/>
          </p:nvSpPr>
          <p:spPr bwMode="auto">
            <a:xfrm>
              <a:off x="7312476" y="2330685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485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DA5B04-F4FE-40E2-88B4-AAA8F7169CDC}"/>
                </a:ext>
              </a:extLst>
            </p:cNvPr>
            <p:cNvSpPr txBox="1"/>
            <p:nvPr/>
          </p:nvSpPr>
          <p:spPr bwMode="auto">
            <a:xfrm>
              <a:off x="2402666" y="2330685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+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F91F30-A5FD-4779-A329-04F340ABE96B}"/>
                </a:ext>
              </a:extLst>
            </p:cNvPr>
            <p:cNvSpPr txBox="1"/>
            <p:nvPr/>
          </p:nvSpPr>
          <p:spPr bwMode="auto">
            <a:xfrm>
              <a:off x="4460972" y="2330685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+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FC6A1F-1336-49E2-8BB6-B3E7730F4C4E}"/>
              </a:ext>
            </a:extLst>
          </p:cNvPr>
          <p:cNvGrpSpPr/>
          <p:nvPr/>
        </p:nvGrpSpPr>
        <p:grpSpPr>
          <a:xfrm>
            <a:off x="2385342" y="4077472"/>
            <a:ext cx="5884756" cy="461665"/>
            <a:chOff x="861342" y="4077471"/>
            <a:chExt cx="58847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B9FDEF-B9E8-4576-8B67-5A48026BCEFC}"/>
                </a:ext>
              </a:extLst>
            </p:cNvPr>
            <p:cNvSpPr txBox="1"/>
            <p:nvPr/>
          </p:nvSpPr>
          <p:spPr bwMode="auto">
            <a:xfrm>
              <a:off x="861342" y="4077471"/>
              <a:ext cx="12522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400,000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D96FC3-B7EF-4954-9175-0287C62CF622}"/>
                </a:ext>
              </a:extLst>
            </p:cNvPr>
            <p:cNvSpPr txBox="1"/>
            <p:nvPr/>
          </p:nvSpPr>
          <p:spPr bwMode="auto">
            <a:xfrm>
              <a:off x="3083778" y="4077471"/>
              <a:ext cx="1085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80,000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297BBA-8A13-47CB-A78A-E24EC79EF5F7}"/>
                </a:ext>
              </a:extLst>
            </p:cNvPr>
            <p:cNvSpPr txBox="1"/>
            <p:nvPr/>
          </p:nvSpPr>
          <p:spPr bwMode="auto">
            <a:xfrm>
              <a:off x="5140587" y="4077471"/>
              <a:ext cx="9188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5,000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7A2FD2-CF6E-49C7-A8BB-EA530342088E}"/>
                </a:ext>
              </a:extLst>
            </p:cNvPr>
            <p:cNvSpPr txBox="1"/>
            <p:nvPr/>
          </p:nvSpPr>
          <p:spPr bwMode="auto">
            <a:xfrm>
              <a:off x="6351438" y="4077471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8B9705-3479-4807-934F-3C1C1DD2D90E}"/>
                </a:ext>
              </a:extLst>
            </p:cNvPr>
            <p:cNvSpPr txBox="1"/>
            <p:nvPr/>
          </p:nvSpPr>
          <p:spPr bwMode="auto">
            <a:xfrm>
              <a:off x="2402666" y="4077471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+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040E2E-97CE-45C0-8BAA-6BB885B45CBD}"/>
                </a:ext>
              </a:extLst>
            </p:cNvPr>
            <p:cNvSpPr txBox="1"/>
            <p:nvPr/>
          </p:nvSpPr>
          <p:spPr bwMode="auto">
            <a:xfrm>
              <a:off x="4460972" y="4077471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+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D662BF-AC4F-4501-83D0-7519317E3E72}"/>
              </a:ext>
            </a:extLst>
          </p:cNvPr>
          <p:cNvGrpSpPr/>
          <p:nvPr/>
        </p:nvGrpSpPr>
        <p:grpSpPr>
          <a:xfrm>
            <a:off x="1987798" y="3204079"/>
            <a:ext cx="6282300" cy="461665"/>
            <a:chOff x="463798" y="3204078"/>
            <a:chExt cx="6282300" cy="4616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C09DE2-5AE0-406A-85C6-805512B166F0}"/>
                </a:ext>
              </a:extLst>
            </p:cNvPr>
            <p:cNvSpPr txBox="1"/>
            <p:nvPr/>
          </p:nvSpPr>
          <p:spPr bwMode="auto">
            <a:xfrm>
              <a:off x="2686233" y="3204078"/>
              <a:ext cx="18806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80 thousand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A7422D-FDAD-49F6-816D-C7ECD62664C0}"/>
                </a:ext>
              </a:extLst>
            </p:cNvPr>
            <p:cNvSpPr txBox="1"/>
            <p:nvPr/>
          </p:nvSpPr>
          <p:spPr bwMode="auto">
            <a:xfrm>
              <a:off x="463798" y="3204078"/>
              <a:ext cx="20473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400 thousand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10B48E-79D8-438E-90AE-2DE0C422B38E}"/>
                </a:ext>
              </a:extLst>
            </p:cNvPr>
            <p:cNvSpPr txBox="1"/>
            <p:nvPr/>
          </p:nvSpPr>
          <p:spPr bwMode="auto">
            <a:xfrm>
              <a:off x="2402666" y="3204078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52E4A3-0910-466A-866E-27AC016ACDB3}"/>
                </a:ext>
              </a:extLst>
            </p:cNvPr>
            <p:cNvSpPr txBox="1"/>
            <p:nvPr/>
          </p:nvSpPr>
          <p:spPr bwMode="auto">
            <a:xfrm>
              <a:off x="4460972" y="3204078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8C51D3-A3F7-4958-8244-4978AFF9FD90}"/>
                </a:ext>
              </a:extLst>
            </p:cNvPr>
            <p:cNvSpPr txBox="1"/>
            <p:nvPr/>
          </p:nvSpPr>
          <p:spPr bwMode="auto">
            <a:xfrm>
              <a:off x="6351438" y="3204078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4AC928-80ED-48B9-949B-67D87342C1F0}"/>
                </a:ext>
              </a:extLst>
            </p:cNvPr>
            <p:cNvSpPr txBox="1"/>
            <p:nvPr/>
          </p:nvSpPr>
          <p:spPr bwMode="auto">
            <a:xfrm>
              <a:off x="4743041" y="3204078"/>
              <a:ext cx="17139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 thousand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10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992770"/>
              </p:ext>
            </p:extLst>
          </p:nvPr>
        </p:nvGraphicFramePr>
        <p:xfrm>
          <a:off x="594008" y="1535029"/>
          <a:ext cx="10712127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how ten thousand can be composed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how one hundred thousand can be composed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read and write numbers up to one million (1)</a:t>
                      </a: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read and write numbers up to one million (2)</a:t>
                      </a: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identify and place the position of five-digit multiple of one thousand numbers, on a marked, but unlabelled number line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identify and place the position of six-digit multiple of one thousand numbers, on a marked, but unlabelled number line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163371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14297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510057" y="5092138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33DCB-DE47-46D0-AD7B-95562805C7DD}"/>
              </a:ext>
            </a:extLst>
          </p:cNvPr>
          <p:cNvSpPr txBox="1"/>
          <p:nvPr/>
        </p:nvSpPr>
        <p:spPr>
          <a:xfrm>
            <a:off x="1548384" y="1511808"/>
            <a:ext cx="5118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/>
              <a:t>Complete this equation in many different ways</a:t>
            </a:r>
            <a:r>
              <a:rPr lang="en-GB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5FBF65-0D73-473D-9763-D4107207C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" b="60999"/>
          <a:stretch/>
        </p:blipFill>
        <p:spPr>
          <a:xfrm>
            <a:off x="1898904" y="2621331"/>
            <a:ext cx="8394192" cy="63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E4396A-6380-49BE-9C1D-92B0D869B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6" t="33850" r="37889"/>
          <a:stretch/>
        </p:blipFill>
        <p:spPr>
          <a:xfrm>
            <a:off x="3146298" y="4255243"/>
            <a:ext cx="6192774" cy="128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4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2,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92995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read and write numbers up to one million (2)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2, Learning Outcome 4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329417-8541-4C21-B83B-7F5BFEE0E9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1.26 Multiples of 1,000 up to 1,000,000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39460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1:10-1:12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05251-A77E-408F-A0A6-1CBAFCAEE25D}"/>
              </a:ext>
            </a:extLst>
          </p:cNvPr>
          <p:cNvSpPr txBox="1"/>
          <p:nvPr/>
        </p:nvSpPr>
        <p:spPr bwMode="auto">
          <a:xfrm>
            <a:off x="5469869" y="4327651"/>
            <a:ext cx="1252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200,000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D3F98A-1838-4D8C-9169-3BDB40718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87" y="2234065"/>
            <a:ext cx="839626" cy="18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BB1EEF-D2E9-4EE6-A203-EE09CCC67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4" y="1049570"/>
            <a:ext cx="4771735" cy="442840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F63BD-6469-4A88-BD1E-D4D5A76CADF0}"/>
              </a:ext>
            </a:extLst>
          </p:cNvPr>
          <p:cNvSpPr txBox="1"/>
          <p:nvPr/>
        </p:nvSpPr>
        <p:spPr bwMode="auto">
          <a:xfrm>
            <a:off x="5469869" y="5577599"/>
            <a:ext cx="1252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245,000</a:t>
            </a:r>
          </a:p>
        </p:txBody>
      </p:sp>
    </p:spTree>
    <p:extLst>
      <p:ext uri="{BB962C8B-B14F-4D97-AF65-F5344CB8AC3E}">
        <p14:creationId xmlns:p14="http://schemas.microsoft.com/office/powerpoint/2010/main" val="6425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C904A8-B5ED-4D7E-8939-DD9D74217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95" y="1049570"/>
            <a:ext cx="4795013" cy="442840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8C1FA-F16A-451A-951C-69042A9E9C89}"/>
              </a:ext>
            </a:extLst>
          </p:cNvPr>
          <p:cNvSpPr txBox="1"/>
          <p:nvPr/>
        </p:nvSpPr>
        <p:spPr bwMode="auto">
          <a:xfrm>
            <a:off x="5469869" y="5577599"/>
            <a:ext cx="1252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245,000</a:t>
            </a:r>
          </a:p>
        </p:txBody>
      </p:sp>
    </p:spTree>
    <p:extLst>
      <p:ext uri="{BB962C8B-B14F-4D97-AF65-F5344CB8AC3E}">
        <p14:creationId xmlns:p14="http://schemas.microsoft.com/office/powerpoint/2010/main" val="37334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1:10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253767-EC85-4A3F-8C51-9CBA4CE30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80" y="1200483"/>
            <a:ext cx="5125043" cy="36162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53705A-4CE4-4E7A-ADEF-96E795773417}"/>
              </a:ext>
            </a:extLst>
          </p:cNvPr>
          <p:cNvSpPr txBox="1"/>
          <p:nvPr/>
        </p:nvSpPr>
        <p:spPr bwMode="auto">
          <a:xfrm>
            <a:off x="5469869" y="5195854"/>
            <a:ext cx="1252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245,000</a:t>
            </a:r>
          </a:p>
        </p:txBody>
      </p:sp>
    </p:spTree>
    <p:extLst>
      <p:ext uri="{BB962C8B-B14F-4D97-AF65-F5344CB8AC3E}">
        <p14:creationId xmlns:p14="http://schemas.microsoft.com/office/powerpoint/2010/main" val="26607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453976-439E-42D5-9A45-4EE522EB0DB3}"/>
              </a:ext>
            </a:extLst>
          </p:cNvPr>
          <p:cNvSpPr txBox="1"/>
          <p:nvPr/>
        </p:nvSpPr>
        <p:spPr bwMode="auto">
          <a:xfrm>
            <a:off x="5461054" y="1569785"/>
            <a:ext cx="1269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135 000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81714-E031-4A93-9D6E-C14067319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2482550"/>
            <a:ext cx="6135088" cy="1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4F995-0C04-4462-8CF4-C8D40BC2CDC3}"/>
              </a:ext>
            </a:extLst>
          </p:cNvPr>
          <p:cNvSpPr txBox="1"/>
          <p:nvPr/>
        </p:nvSpPr>
        <p:spPr bwMode="auto">
          <a:xfrm>
            <a:off x="5544409" y="1569785"/>
            <a:ext cx="1103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17 000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1C010-7403-46E3-B024-DD8AC8F76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2490032"/>
            <a:ext cx="6135088" cy="187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8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A30862C6-139B-477F-A607-F2F251B495A8}"/>
              </a:ext>
            </a:extLst>
          </p:cNvPr>
          <p:cNvSpPr txBox="1"/>
          <p:nvPr/>
        </p:nvSpPr>
        <p:spPr bwMode="auto">
          <a:xfrm>
            <a:off x="7372588" y="5673435"/>
            <a:ext cx="1252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324,000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24F687-19AC-4D5A-BFE3-22648441DA52}"/>
              </a:ext>
            </a:extLst>
          </p:cNvPr>
          <p:cNvGrpSpPr/>
          <p:nvPr/>
        </p:nvGrpSpPr>
        <p:grpSpPr>
          <a:xfrm>
            <a:off x="8284719" y="1116154"/>
            <a:ext cx="1161561" cy="1151289"/>
            <a:chOff x="7532701" y="1138845"/>
            <a:chExt cx="1161561" cy="11512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8F182F-46E1-4CDD-9336-28122022D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702" y="1138845"/>
              <a:ext cx="501282" cy="50128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C210D2-068B-4A71-A40D-0B3C2F85A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980" y="1138845"/>
              <a:ext cx="501282" cy="5012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228D07-F27D-45AD-BA23-FF4120E61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701" y="1788852"/>
              <a:ext cx="501282" cy="50128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4BEF5E7-87E1-4F83-B888-3F40275CD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979" y="1788851"/>
              <a:ext cx="501282" cy="50128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F6F1DCD-F554-485C-9A2F-E19D4D609A96}"/>
              </a:ext>
            </a:extLst>
          </p:cNvPr>
          <p:cNvGrpSpPr/>
          <p:nvPr/>
        </p:nvGrpSpPr>
        <p:grpSpPr>
          <a:xfrm>
            <a:off x="2757803" y="1116154"/>
            <a:ext cx="1164265" cy="1160813"/>
            <a:chOff x="902875" y="1136701"/>
            <a:chExt cx="1164265" cy="116081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3C8FB8C-9C76-4A49-86CD-9D60A5765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875" y="1136701"/>
              <a:ext cx="501282" cy="5012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257A2A-E7A0-4A19-A071-DFF2DA019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858" y="1136701"/>
              <a:ext cx="501282" cy="50128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F61EAA-3ECF-4F34-A8F2-19987D93A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509" y="1796232"/>
              <a:ext cx="501282" cy="50128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25B89E-9348-4370-A8C7-32447506F935}"/>
              </a:ext>
            </a:extLst>
          </p:cNvPr>
          <p:cNvGrpSpPr/>
          <p:nvPr/>
        </p:nvGrpSpPr>
        <p:grpSpPr>
          <a:xfrm>
            <a:off x="5861012" y="1116154"/>
            <a:ext cx="501282" cy="1151289"/>
            <a:chOff x="4639364" y="1136701"/>
            <a:chExt cx="501282" cy="11512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4EBDC-2B59-405E-9BAA-9A0A9CD7B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64" y="1136701"/>
              <a:ext cx="501282" cy="50128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B1E6478-EDAD-403A-A34A-2A54FAD6C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64" y="1786708"/>
              <a:ext cx="501282" cy="501282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1:12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041C38-E9DF-4D88-BC8D-893F8D782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28" y="796359"/>
            <a:ext cx="501282" cy="5012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4C93CD0-DB85-488B-91B8-B7682A11D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94" y="1333934"/>
            <a:ext cx="501282" cy="5012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781C3B-AFEC-4795-B202-699FF9AE9F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94" y="2189343"/>
            <a:ext cx="501282" cy="5012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F7F17B-A280-41A7-BFBD-1CA72BCC4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20" y="2267441"/>
            <a:ext cx="501282" cy="50128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FB7F0C8-8D83-4B86-9925-C5D4E8BE96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77" y="1578386"/>
            <a:ext cx="501282" cy="50128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EB3A286-4FE9-4D4E-8933-C382D0656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37" y="1402247"/>
            <a:ext cx="501282" cy="50128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B9AB7E8-CFEE-45FD-ABD3-D18DD1E07F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17" y="1478378"/>
            <a:ext cx="501282" cy="50128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CDDD94A-E438-4F1A-A006-4A12822A5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89" y="777609"/>
            <a:ext cx="501282" cy="50128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E1F198D-BD40-4D44-8375-246A0E394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35" y="1967887"/>
            <a:ext cx="501282" cy="50128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1B4D9AC-752D-484C-AC01-548B8731166A}"/>
              </a:ext>
            </a:extLst>
          </p:cNvPr>
          <p:cNvSpPr txBox="1"/>
          <p:nvPr/>
        </p:nvSpPr>
        <p:spPr bwMode="auto">
          <a:xfrm>
            <a:off x="3566220" y="5673435"/>
            <a:ext cx="1252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300,000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7C0756-D27D-4A25-BE91-10A0FA84E76A}"/>
              </a:ext>
            </a:extLst>
          </p:cNvPr>
          <p:cNvSpPr txBox="1"/>
          <p:nvPr/>
        </p:nvSpPr>
        <p:spPr bwMode="auto">
          <a:xfrm>
            <a:off x="5000393" y="5673435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20,000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C979B0E-E21B-49C6-9F6A-C330AB3E2066}"/>
              </a:ext>
            </a:extLst>
          </p:cNvPr>
          <p:cNvSpPr txBox="1"/>
          <p:nvPr/>
        </p:nvSpPr>
        <p:spPr bwMode="auto">
          <a:xfrm>
            <a:off x="6271174" y="5673435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4,000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7915FD-5252-4ACB-BED2-B46683A71DA1}"/>
              </a:ext>
            </a:extLst>
          </p:cNvPr>
          <p:cNvSpPr txBox="1"/>
          <p:nvPr/>
        </p:nvSpPr>
        <p:spPr bwMode="auto">
          <a:xfrm>
            <a:off x="4713891" y="5673435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9BCEB5B-F5A5-4746-B198-A701840FC6FE}"/>
              </a:ext>
            </a:extLst>
          </p:cNvPr>
          <p:cNvSpPr txBox="1"/>
          <p:nvPr/>
        </p:nvSpPr>
        <p:spPr bwMode="auto">
          <a:xfrm>
            <a:off x="5980468" y="5673435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475524-0CBC-4C2D-86CA-CFABF791EF39}"/>
              </a:ext>
            </a:extLst>
          </p:cNvPr>
          <p:cNvSpPr txBox="1"/>
          <p:nvPr/>
        </p:nvSpPr>
        <p:spPr bwMode="auto">
          <a:xfrm>
            <a:off x="7086224" y="5673435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23D1CA0-7E68-484E-916C-A79295F649CD}"/>
              </a:ext>
            </a:extLst>
          </p:cNvPr>
          <p:cNvCxnSpPr/>
          <p:nvPr/>
        </p:nvCxnSpPr>
        <p:spPr bwMode="auto">
          <a:xfrm>
            <a:off x="3633457" y="6106521"/>
            <a:ext cx="111779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28C937E-2FB7-4F11-8E94-25F570FA0571}"/>
              </a:ext>
            </a:extLst>
          </p:cNvPr>
          <p:cNvCxnSpPr>
            <a:cxnSpLocks/>
          </p:cNvCxnSpPr>
          <p:nvPr/>
        </p:nvCxnSpPr>
        <p:spPr bwMode="auto">
          <a:xfrm>
            <a:off x="5069656" y="6106521"/>
            <a:ext cx="94702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0FE97B4-4352-41D3-9E84-BE5E78445879}"/>
              </a:ext>
            </a:extLst>
          </p:cNvPr>
          <p:cNvCxnSpPr>
            <a:cxnSpLocks/>
          </p:cNvCxnSpPr>
          <p:nvPr/>
        </p:nvCxnSpPr>
        <p:spPr bwMode="auto">
          <a:xfrm>
            <a:off x="6317369" y="6106521"/>
            <a:ext cx="82644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57C27D4-AD63-4E83-A9CC-F227003BB058}"/>
              </a:ext>
            </a:extLst>
          </p:cNvPr>
          <p:cNvCxnSpPr/>
          <p:nvPr/>
        </p:nvCxnSpPr>
        <p:spPr bwMode="auto">
          <a:xfrm>
            <a:off x="7439825" y="6106521"/>
            <a:ext cx="111779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076FACDC-CD63-4E57-AE24-948CC90015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25" y="3579045"/>
            <a:ext cx="1158018" cy="48881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681F1447-4030-4849-BC66-B7A7133AB6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68" y="3194120"/>
            <a:ext cx="1158018" cy="4888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AD6931F-CA8B-489D-BFBD-F075944B1C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96" y="3908581"/>
            <a:ext cx="936890" cy="517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7EA7C6-C5FA-449F-BBA6-958364475B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00" y="2865600"/>
            <a:ext cx="8274888" cy="261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20221 0.0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3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30481 -0.052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-22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14974 -0.02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05139 0.02731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136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03125 -0.0407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29597 -0.0314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-175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0534 0.0469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9" y="247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22708 -0.0736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21367 -0.061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0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392458"/>
              </p:ext>
            </p:extLst>
          </p:nvPr>
        </p:nvGraphicFramePr>
        <p:xfrm>
          <a:off x="594008" y="1535029"/>
          <a:ext cx="1071212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count forwards and backwards in steps of powers of 10, from any multiple of 1,000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633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that 10,000  is composed of 5,000s 2,500s and 2,000s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109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 that 100,000  is composed of 50,000s 25,000s and 20,000s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55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read scales in graphing and measures contexts, by using their knowledge of the composition of 10,000 and 100,000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638694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4401456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382041" y="4401456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98446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2,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52204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identify and place the position of five-digit multiple of one thousand numbers, on a marked, but unlabelled number line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8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2, Learning Outcome 5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329417-8541-4C21-B83B-7F5BFEE0E9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1.26 Multiples of 1,000 up to 1,000,000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0739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2:1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329DD3-24A3-48DB-8528-F56C3E2E0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14" y="1110349"/>
            <a:ext cx="254590" cy="2493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4B5DF8-E66F-4784-A04B-75190FBEB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71" y="1110349"/>
            <a:ext cx="254590" cy="2493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6E74C4-8EE7-4EDA-BAB9-008605F25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86" y="1110349"/>
            <a:ext cx="254590" cy="2493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9ECFE6B-8524-4226-B1DF-CF7CAFE2E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420" y="1110349"/>
            <a:ext cx="254590" cy="2493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9AF169D-899F-4F5E-9735-D78BF823B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24" y="1355126"/>
            <a:ext cx="7549359" cy="6598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5866981-93E0-4988-9CC2-96264492FC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24" y="3277957"/>
            <a:ext cx="7533773" cy="8001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E77778-2C45-4F60-9AFF-3486B43200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23" y="5326716"/>
            <a:ext cx="7538968" cy="6806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21C7995-6212-4136-A846-04667FD37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09" y="3023992"/>
            <a:ext cx="254590" cy="24939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FE7B4B0-F9D2-4766-8256-977BF0F29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56" y="3023992"/>
            <a:ext cx="254590" cy="2493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337A244-5BD0-4EB1-9E82-D25A0D5DA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36" y="3023992"/>
            <a:ext cx="254590" cy="2493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F1218A8-3043-450D-ABD2-B2158D9F4F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35" y="3023992"/>
            <a:ext cx="254590" cy="2493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34F7B9F-9604-40DF-B047-E0CAC65F6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85" y="5080610"/>
            <a:ext cx="254590" cy="2493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19557A2-E7EE-411C-93E6-A5B1F54F1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26" y="5080610"/>
            <a:ext cx="254590" cy="2493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B18B31A-C0E1-4279-8227-99760DED9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14" y="5080610"/>
            <a:ext cx="254590" cy="2493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929A5CA-8141-4FDA-B24F-A421C12EB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648" y="5080610"/>
            <a:ext cx="254590" cy="2493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8079F8-E514-4BAC-8FC5-6DFF3D144A45}"/>
              </a:ext>
            </a:extLst>
          </p:cNvPr>
          <p:cNvSpPr txBox="1"/>
          <p:nvPr/>
        </p:nvSpPr>
        <p:spPr bwMode="auto">
          <a:xfrm>
            <a:off x="3234185" y="1018355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3C363-5A1A-43BE-851B-03A568A38EA9}"/>
              </a:ext>
            </a:extLst>
          </p:cNvPr>
          <p:cNvSpPr txBox="1"/>
          <p:nvPr/>
        </p:nvSpPr>
        <p:spPr bwMode="auto">
          <a:xfrm>
            <a:off x="4710608" y="1018355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F0843A-B3EF-42E3-9F56-7B744C116452}"/>
              </a:ext>
            </a:extLst>
          </p:cNvPr>
          <p:cNvSpPr txBox="1"/>
          <p:nvPr/>
        </p:nvSpPr>
        <p:spPr bwMode="auto">
          <a:xfrm>
            <a:off x="6929472" y="1018355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A9D6A3-800F-448B-B034-7DE54069A4AC}"/>
              </a:ext>
            </a:extLst>
          </p:cNvPr>
          <p:cNvSpPr txBox="1"/>
          <p:nvPr/>
        </p:nvSpPr>
        <p:spPr bwMode="auto">
          <a:xfrm>
            <a:off x="9127831" y="1018355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95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778CA0-D11F-4EBD-A556-655CA04EA069}"/>
              </a:ext>
            </a:extLst>
          </p:cNvPr>
          <p:cNvSpPr txBox="1"/>
          <p:nvPr/>
        </p:nvSpPr>
        <p:spPr bwMode="auto">
          <a:xfrm>
            <a:off x="2838844" y="2700423"/>
            <a:ext cx="12490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15</a:t>
            </a:r>
            <a:b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thousand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95F8E-3E21-4839-B5B4-EE51E46DE1D2}"/>
              </a:ext>
            </a:extLst>
          </p:cNvPr>
          <p:cNvSpPr txBox="1"/>
          <p:nvPr/>
        </p:nvSpPr>
        <p:spPr bwMode="auto">
          <a:xfrm>
            <a:off x="4288792" y="2700423"/>
            <a:ext cx="12490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35</a:t>
            </a:r>
            <a:b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thousand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F44664-92C2-4589-966E-F436E8DFD5BB}"/>
              </a:ext>
            </a:extLst>
          </p:cNvPr>
          <p:cNvSpPr txBox="1"/>
          <p:nvPr/>
        </p:nvSpPr>
        <p:spPr bwMode="auto">
          <a:xfrm>
            <a:off x="6461612" y="2700423"/>
            <a:ext cx="12490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65</a:t>
            </a:r>
            <a:b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thousand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21109-CF67-47DB-8B17-CB718D827CBC}"/>
              </a:ext>
            </a:extLst>
          </p:cNvPr>
          <p:cNvSpPr txBox="1"/>
          <p:nvPr/>
        </p:nvSpPr>
        <p:spPr bwMode="auto">
          <a:xfrm>
            <a:off x="8634432" y="2700423"/>
            <a:ext cx="12490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95</a:t>
            </a:r>
            <a:b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thousand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AECBD-FBC9-46D3-B43D-94504F24B6C4}"/>
              </a:ext>
            </a:extLst>
          </p:cNvPr>
          <p:cNvSpPr txBox="1"/>
          <p:nvPr/>
        </p:nvSpPr>
        <p:spPr bwMode="auto">
          <a:xfrm>
            <a:off x="2988679" y="5013754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15,000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858BBF-ADCC-4926-A4BD-92B2476BC4C0}"/>
              </a:ext>
            </a:extLst>
          </p:cNvPr>
          <p:cNvSpPr txBox="1"/>
          <p:nvPr/>
        </p:nvSpPr>
        <p:spPr bwMode="auto">
          <a:xfrm>
            <a:off x="4423389" y="5013754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35,000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C4F9D7-EE9A-405B-BF3A-9C883A37C4E5}"/>
              </a:ext>
            </a:extLst>
          </p:cNvPr>
          <p:cNvSpPr txBox="1"/>
          <p:nvPr/>
        </p:nvSpPr>
        <p:spPr bwMode="auto">
          <a:xfrm>
            <a:off x="6580969" y="5013754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65,000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95A66B-472C-45CC-AE0C-4FFE109366C3}"/>
              </a:ext>
            </a:extLst>
          </p:cNvPr>
          <p:cNvSpPr txBox="1"/>
          <p:nvPr/>
        </p:nvSpPr>
        <p:spPr bwMode="auto">
          <a:xfrm>
            <a:off x="8746169" y="5013754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95,000</a:t>
            </a:r>
          </a:p>
        </p:txBody>
      </p:sp>
    </p:spTree>
    <p:extLst>
      <p:ext uri="{BB962C8B-B14F-4D97-AF65-F5344CB8AC3E}">
        <p14:creationId xmlns:p14="http://schemas.microsoft.com/office/powerpoint/2010/main" val="223179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2:2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48FF4B-C251-4DC5-A398-8E2B657BF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79" y="2953351"/>
            <a:ext cx="249394" cy="2493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237D46-AA36-4E65-83D5-1C6D279D9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86" y="2955971"/>
            <a:ext cx="249394" cy="2493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FAAF32-E9A3-4E94-80FB-A4429CFD9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96" y="2953351"/>
            <a:ext cx="249394" cy="2493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BC61DE-09D7-4E46-81A4-233B28EEB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66" y="2953351"/>
            <a:ext cx="249394" cy="2493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2E1AC5-0132-4B5B-A44F-FDFC490839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66" y="2953351"/>
            <a:ext cx="249394" cy="2493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48F321-C96F-4672-9A28-FADB9B5C5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989" y="2953351"/>
            <a:ext cx="249394" cy="2493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253815-9562-4EBF-90A4-CEFBA39F28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20" y="3202503"/>
            <a:ext cx="7549359" cy="680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297637-4D70-4E63-AAB9-EE1863DDEB74}"/>
              </a:ext>
            </a:extLst>
          </p:cNvPr>
          <p:cNvSpPr txBox="1"/>
          <p:nvPr/>
        </p:nvSpPr>
        <p:spPr bwMode="auto">
          <a:xfrm>
            <a:off x="2835895" y="2896599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13,000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0D15F-3428-4611-A58E-3E307E375E5B}"/>
              </a:ext>
            </a:extLst>
          </p:cNvPr>
          <p:cNvSpPr txBox="1"/>
          <p:nvPr/>
        </p:nvSpPr>
        <p:spPr bwMode="auto">
          <a:xfrm>
            <a:off x="3781962" y="2896599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26,000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D41E4-6395-49BA-BCBF-EC2D2B12AFE3}"/>
              </a:ext>
            </a:extLst>
          </p:cNvPr>
          <p:cNvSpPr txBox="1"/>
          <p:nvPr/>
        </p:nvSpPr>
        <p:spPr bwMode="auto">
          <a:xfrm>
            <a:off x="4642628" y="2896599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38,000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8895A-FCE4-466C-B96D-B305056C899A}"/>
              </a:ext>
            </a:extLst>
          </p:cNvPr>
          <p:cNvSpPr txBox="1"/>
          <p:nvPr/>
        </p:nvSpPr>
        <p:spPr bwMode="auto">
          <a:xfrm>
            <a:off x="7078797" y="2896599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72,000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2EBB65-57F4-4535-BD94-392693C37A94}"/>
              </a:ext>
            </a:extLst>
          </p:cNvPr>
          <p:cNvSpPr txBox="1"/>
          <p:nvPr/>
        </p:nvSpPr>
        <p:spPr bwMode="auto">
          <a:xfrm>
            <a:off x="5791156" y="2896599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54,000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0A0F96-83CD-4085-A3A2-DD4082F53A8A}"/>
              </a:ext>
            </a:extLst>
          </p:cNvPr>
          <p:cNvSpPr txBox="1"/>
          <p:nvPr/>
        </p:nvSpPr>
        <p:spPr bwMode="auto">
          <a:xfrm>
            <a:off x="8306658" y="2896599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89,000</a:t>
            </a:r>
          </a:p>
        </p:txBody>
      </p:sp>
    </p:spTree>
    <p:extLst>
      <p:ext uri="{BB962C8B-B14F-4D97-AF65-F5344CB8AC3E}">
        <p14:creationId xmlns:p14="http://schemas.microsoft.com/office/powerpoint/2010/main" val="55820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95B9B04-C626-4497-9C9A-DB17BABC6050}"/>
              </a:ext>
            </a:extLst>
          </p:cNvPr>
          <p:cNvGrpSpPr/>
          <p:nvPr/>
        </p:nvGrpSpPr>
        <p:grpSpPr>
          <a:xfrm>
            <a:off x="2800569" y="3115151"/>
            <a:ext cx="864000" cy="527938"/>
            <a:chOff x="858305" y="2674843"/>
            <a:chExt cx="864000" cy="52793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36D939A-CA4D-46DE-B285-F09EC3D1B3F5}"/>
                </a:ext>
              </a:extLst>
            </p:cNvPr>
            <p:cNvSpPr/>
            <p:nvPr/>
          </p:nvSpPr>
          <p:spPr bwMode="auto">
            <a:xfrm>
              <a:off x="858305" y="2674843"/>
              <a:ext cx="864000" cy="288000"/>
            </a:xfrm>
            <a:prstGeom prst="roundRect">
              <a:avLst>
                <a:gd name="adj" fmla="val 4387"/>
              </a:avLst>
            </a:prstGeom>
            <a:noFill/>
            <a:ln w="19050" cap="flat" cmpd="sng" algn="ctr">
              <a:solidFill>
                <a:srgbClr val="80C8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62C6DE-F8BE-47E5-B540-DC7243331FFF}"/>
                </a:ext>
              </a:extLst>
            </p:cNvPr>
            <p:cNvCxnSpPr>
              <a:cxnSpLocks/>
              <a:stCxn id="11" idx="2"/>
            </p:cNvCxnSpPr>
            <p:nvPr/>
          </p:nvCxnSpPr>
          <p:spPr bwMode="auto">
            <a:xfrm>
              <a:off x="1290305" y="2962843"/>
              <a:ext cx="0" cy="239938"/>
            </a:xfrm>
            <a:prstGeom prst="line">
              <a:avLst/>
            </a:prstGeom>
            <a:noFill/>
            <a:ln w="19050" cap="flat" cmpd="sng" algn="ctr">
              <a:solidFill>
                <a:srgbClr val="80C8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7EE3E6-53F2-486C-BC78-01E0D61A7240}"/>
              </a:ext>
            </a:extLst>
          </p:cNvPr>
          <p:cNvGrpSpPr/>
          <p:nvPr/>
        </p:nvGrpSpPr>
        <p:grpSpPr>
          <a:xfrm>
            <a:off x="5030711" y="3115151"/>
            <a:ext cx="864000" cy="527938"/>
            <a:chOff x="858305" y="2674843"/>
            <a:chExt cx="864000" cy="52793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D4EC3BA-EB30-4A41-AFD3-5C353A45D941}"/>
                </a:ext>
              </a:extLst>
            </p:cNvPr>
            <p:cNvSpPr/>
            <p:nvPr/>
          </p:nvSpPr>
          <p:spPr bwMode="auto">
            <a:xfrm>
              <a:off x="858305" y="2674843"/>
              <a:ext cx="864000" cy="288000"/>
            </a:xfrm>
            <a:prstGeom prst="roundRect">
              <a:avLst>
                <a:gd name="adj" fmla="val 4387"/>
              </a:avLst>
            </a:prstGeom>
            <a:noFill/>
            <a:ln w="19050" cap="flat" cmpd="sng" algn="ctr">
              <a:solidFill>
                <a:srgbClr val="80C8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F90FF8-FBC0-4E8D-B521-117882452D2A}"/>
                </a:ext>
              </a:extLst>
            </p:cNvPr>
            <p:cNvCxnSpPr>
              <a:cxnSpLocks/>
              <a:stCxn id="20" idx="2"/>
            </p:cNvCxnSpPr>
            <p:nvPr/>
          </p:nvCxnSpPr>
          <p:spPr bwMode="auto">
            <a:xfrm>
              <a:off x="1290305" y="2962843"/>
              <a:ext cx="0" cy="239938"/>
            </a:xfrm>
            <a:prstGeom prst="line">
              <a:avLst/>
            </a:prstGeom>
            <a:noFill/>
            <a:ln w="19050" cap="flat" cmpd="sng" algn="ctr">
              <a:solidFill>
                <a:srgbClr val="80C8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BFB1DC-9D40-4241-AF20-47C49C6F5A24}"/>
              </a:ext>
            </a:extLst>
          </p:cNvPr>
          <p:cNvGrpSpPr/>
          <p:nvPr/>
        </p:nvGrpSpPr>
        <p:grpSpPr>
          <a:xfrm>
            <a:off x="8986808" y="3115151"/>
            <a:ext cx="864000" cy="527938"/>
            <a:chOff x="858305" y="2674843"/>
            <a:chExt cx="864000" cy="52793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152448E-475C-43F3-92DF-F4BFDA1E0A6F}"/>
                </a:ext>
              </a:extLst>
            </p:cNvPr>
            <p:cNvSpPr/>
            <p:nvPr/>
          </p:nvSpPr>
          <p:spPr bwMode="auto">
            <a:xfrm>
              <a:off x="858305" y="2674843"/>
              <a:ext cx="864000" cy="288000"/>
            </a:xfrm>
            <a:prstGeom prst="roundRect">
              <a:avLst>
                <a:gd name="adj" fmla="val 4387"/>
              </a:avLst>
            </a:prstGeom>
            <a:noFill/>
            <a:ln w="19050" cap="flat" cmpd="sng" algn="ctr">
              <a:solidFill>
                <a:srgbClr val="80C8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B5CF758-99D5-4EF8-8D92-71CAFB65C3BE}"/>
                </a:ext>
              </a:extLst>
            </p:cNvPr>
            <p:cNvCxnSpPr>
              <a:cxnSpLocks/>
              <a:stCxn id="23" idx="2"/>
            </p:cNvCxnSpPr>
            <p:nvPr/>
          </p:nvCxnSpPr>
          <p:spPr bwMode="auto">
            <a:xfrm>
              <a:off x="1290305" y="2962843"/>
              <a:ext cx="0" cy="239938"/>
            </a:xfrm>
            <a:prstGeom prst="line">
              <a:avLst/>
            </a:prstGeom>
            <a:noFill/>
            <a:ln w="19050" cap="flat" cmpd="sng" algn="ctr">
              <a:solidFill>
                <a:srgbClr val="80C8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2C5B95-BBE4-4A5B-B870-9B7828209E01}"/>
              </a:ext>
            </a:extLst>
          </p:cNvPr>
          <p:cNvGrpSpPr/>
          <p:nvPr/>
        </p:nvGrpSpPr>
        <p:grpSpPr>
          <a:xfrm>
            <a:off x="6327842" y="3115151"/>
            <a:ext cx="864000" cy="527938"/>
            <a:chOff x="858305" y="2674843"/>
            <a:chExt cx="864000" cy="52793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92CC29F-6328-4479-BB22-8BB0D6D9A2EA}"/>
                </a:ext>
              </a:extLst>
            </p:cNvPr>
            <p:cNvSpPr/>
            <p:nvPr/>
          </p:nvSpPr>
          <p:spPr bwMode="auto">
            <a:xfrm>
              <a:off x="858305" y="2674843"/>
              <a:ext cx="864000" cy="288000"/>
            </a:xfrm>
            <a:prstGeom prst="roundRect">
              <a:avLst>
                <a:gd name="adj" fmla="val 4387"/>
              </a:avLst>
            </a:prstGeom>
            <a:noFill/>
            <a:ln w="19050" cap="flat" cmpd="sng" algn="ctr">
              <a:solidFill>
                <a:srgbClr val="80C8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CF6D963-9BCD-4FD6-9F0E-D7CCF11974FA}"/>
                </a:ext>
              </a:extLst>
            </p:cNvPr>
            <p:cNvCxnSpPr>
              <a:cxnSpLocks/>
              <a:stCxn id="26" idx="2"/>
            </p:cNvCxnSpPr>
            <p:nvPr/>
          </p:nvCxnSpPr>
          <p:spPr bwMode="auto">
            <a:xfrm>
              <a:off x="1290305" y="2962843"/>
              <a:ext cx="0" cy="239938"/>
            </a:xfrm>
            <a:prstGeom prst="line">
              <a:avLst/>
            </a:prstGeom>
            <a:noFill/>
            <a:ln w="19050" cap="flat" cmpd="sng" algn="ctr">
              <a:solidFill>
                <a:srgbClr val="80C8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2:2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833B2-38B8-4277-BDB1-5CC20796E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24" y="3620739"/>
            <a:ext cx="7554555" cy="488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E7164E-7F97-48AE-913A-915A8C740AB5}"/>
              </a:ext>
            </a:extLst>
          </p:cNvPr>
          <p:cNvSpPr txBox="1"/>
          <p:nvPr/>
        </p:nvSpPr>
        <p:spPr bwMode="auto">
          <a:xfrm>
            <a:off x="6301288" y="1657134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98,000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A02A7-A332-4634-9C97-93E8C210043C}"/>
              </a:ext>
            </a:extLst>
          </p:cNvPr>
          <p:cNvSpPr txBox="1"/>
          <p:nvPr/>
        </p:nvSpPr>
        <p:spPr bwMode="auto">
          <a:xfrm>
            <a:off x="7641923" y="1657134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61,000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E0182-2EDE-465B-B7B0-5F438541A662}"/>
              </a:ext>
            </a:extLst>
          </p:cNvPr>
          <p:cNvSpPr txBox="1"/>
          <p:nvPr/>
        </p:nvSpPr>
        <p:spPr bwMode="auto">
          <a:xfrm>
            <a:off x="4960652" y="1657134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12,000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7A03AA-5E39-4474-BDF5-2A9E748C03A3}"/>
              </a:ext>
            </a:extLst>
          </p:cNvPr>
          <p:cNvSpPr txBox="1"/>
          <p:nvPr/>
        </p:nvSpPr>
        <p:spPr bwMode="auto">
          <a:xfrm>
            <a:off x="3620016" y="1657134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43,000</a:t>
            </a:r>
          </a:p>
        </p:txBody>
      </p:sp>
    </p:spTree>
    <p:extLst>
      <p:ext uri="{BB962C8B-B14F-4D97-AF65-F5344CB8AC3E}">
        <p14:creationId xmlns:p14="http://schemas.microsoft.com/office/powerpoint/2010/main" val="40300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11393 0.2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18138 0.208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22031 0.208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10911 0.208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Year 6, Unit 2, Learning Outcome 6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7974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identify and place the position of six-digit multiple of one thousand numbers, on a marked, but unlabelled number line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2, Learning Outcome 6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329417-8541-4C21-B83B-7F5BFEE0E9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1.26 Multiples of 1,000 up to 1,000,000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86405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26441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2:3-2:5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8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2:3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874992-BCF0-497E-86FD-144DEA04835A}"/>
              </a:ext>
            </a:extLst>
          </p:cNvPr>
          <p:cNvGrpSpPr/>
          <p:nvPr/>
        </p:nvGrpSpPr>
        <p:grpSpPr>
          <a:xfrm>
            <a:off x="5353642" y="989732"/>
            <a:ext cx="598241" cy="606752"/>
            <a:chOff x="3829641" y="989732"/>
            <a:chExt cx="598241" cy="6067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E82B587-45F3-45D1-883A-5E6D1047EF81}"/>
                </a:ext>
              </a:extLst>
            </p:cNvPr>
            <p:cNvGrpSpPr/>
            <p:nvPr/>
          </p:nvGrpSpPr>
          <p:grpSpPr>
            <a:xfrm>
              <a:off x="3829641" y="1020484"/>
              <a:ext cx="598241" cy="576000"/>
              <a:chOff x="1722305" y="1521627"/>
              <a:chExt cx="598241" cy="57600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38CAD50-EA3C-419F-BBD1-DD4064C483CF}"/>
                  </a:ext>
                </a:extLst>
              </p:cNvPr>
              <p:cNvSpPr/>
              <p:nvPr/>
            </p:nvSpPr>
            <p:spPr bwMode="auto">
              <a:xfrm>
                <a:off x="1722305" y="1521627"/>
                <a:ext cx="598241" cy="288000"/>
              </a:xfrm>
              <a:prstGeom prst="roundRect">
                <a:avLst>
                  <a:gd name="adj" fmla="val 4387"/>
                </a:avLst>
              </a:prstGeom>
              <a:noFill/>
              <a:ln w="19050" cap="flat" cmpd="sng" algn="ctr">
                <a:solidFill>
                  <a:srgbClr val="80C8D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7F91B82-4E55-4070-B459-36B9DA278312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 bwMode="auto">
              <a:xfrm>
                <a:off x="2021426" y="1809627"/>
                <a:ext cx="0" cy="288000"/>
              </a:xfrm>
              <a:prstGeom prst="line">
                <a:avLst/>
              </a:prstGeom>
              <a:noFill/>
              <a:ln w="19050" cap="flat" cmpd="sng" algn="ctr">
                <a:solidFill>
                  <a:srgbClr val="80C8D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556382-6EB1-481E-93B5-2938F700ACF6}"/>
                </a:ext>
              </a:extLst>
            </p:cNvPr>
            <p:cNvSpPr txBox="1"/>
            <p:nvPr/>
          </p:nvSpPr>
          <p:spPr bwMode="auto">
            <a:xfrm>
              <a:off x="3829641" y="989732"/>
              <a:ext cx="5982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450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02391C-A5B6-4557-8F04-9E9B8445CA4E}"/>
              </a:ext>
            </a:extLst>
          </p:cNvPr>
          <p:cNvGrpSpPr/>
          <p:nvPr/>
        </p:nvGrpSpPr>
        <p:grpSpPr>
          <a:xfrm>
            <a:off x="4763400" y="2899298"/>
            <a:ext cx="1748193" cy="607684"/>
            <a:chOff x="3239399" y="2899298"/>
            <a:chExt cx="1748193" cy="6076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CE481A-6633-4644-B4ED-8263D43FE66F}"/>
                </a:ext>
              </a:extLst>
            </p:cNvPr>
            <p:cNvSpPr txBox="1"/>
            <p:nvPr/>
          </p:nvSpPr>
          <p:spPr bwMode="auto">
            <a:xfrm>
              <a:off x="3239399" y="2899298"/>
              <a:ext cx="17481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450 thousand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08A0694-628C-4EBC-B1A2-4A161BA75A12}"/>
                </a:ext>
              </a:extLst>
            </p:cNvPr>
            <p:cNvGrpSpPr/>
            <p:nvPr/>
          </p:nvGrpSpPr>
          <p:grpSpPr>
            <a:xfrm>
              <a:off x="3242279" y="2930982"/>
              <a:ext cx="1740550" cy="576000"/>
              <a:chOff x="1722305" y="1521627"/>
              <a:chExt cx="1740550" cy="57600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2085327-FB3C-4BA3-9B1F-8EAFF5701603}"/>
                  </a:ext>
                </a:extLst>
              </p:cNvPr>
              <p:cNvSpPr/>
              <p:nvPr/>
            </p:nvSpPr>
            <p:spPr bwMode="auto">
              <a:xfrm>
                <a:off x="1722305" y="1521627"/>
                <a:ext cx="1740550" cy="288000"/>
              </a:xfrm>
              <a:prstGeom prst="roundRect">
                <a:avLst>
                  <a:gd name="adj" fmla="val 4387"/>
                </a:avLst>
              </a:prstGeom>
              <a:noFill/>
              <a:ln w="19050" cap="flat" cmpd="sng" algn="ctr">
                <a:solidFill>
                  <a:srgbClr val="80C8D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 dirty="0">
                  <a:latin typeface="Arial" charset="0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82FF066-255F-4313-9DA2-7771C1364CBA}"/>
                  </a:ext>
                </a:extLst>
              </p:cNvPr>
              <p:cNvCxnSpPr>
                <a:cxnSpLocks/>
                <a:stCxn id="18" idx="2"/>
              </p:cNvCxnSpPr>
              <p:nvPr/>
            </p:nvCxnSpPr>
            <p:spPr bwMode="auto">
              <a:xfrm>
                <a:off x="2592580" y="1809627"/>
                <a:ext cx="0" cy="288000"/>
              </a:xfrm>
              <a:prstGeom prst="line">
                <a:avLst/>
              </a:prstGeom>
              <a:noFill/>
              <a:ln w="19050" cap="flat" cmpd="sng" algn="ctr">
                <a:solidFill>
                  <a:srgbClr val="80C8D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8AF9DD-122E-4CA6-9D95-9406F3D6F17A}"/>
              </a:ext>
            </a:extLst>
          </p:cNvPr>
          <p:cNvGrpSpPr/>
          <p:nvPr/>
        </p:nvGrpSpPr>
        <p:grpSpPr>
          <a:xfrm>
            <a:off x="5039290" y="4953043"/>
            <a:ext cx="1073372" cy="612781"/>
            <a:chOff x="3515290" y="4953042"/>
            <a:chExt cx="1073372" cy="61278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AE7BCF-305B-4E62-A266-45F50670F939}"/>
                </a:ext>
              </a:extLst>
            </p:cNvPr>
            <p:cNvSpPr txBox="1"/>
            <p:nvPr/>
          </p:nvSpPr>
          <p:spPr bwMode="auto">
            <a:xfrm>
              <a:off x="3515290" y="4953042"/>
              <a:ext cx="10679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450,000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EB9BF25-A54F-4A30-83A0-6CF2C99A6A67}"/>
                </a:ext>
              </a:extLst>
            </p:cNvPr>
            <p:cNvGrpSpPr/>
            <p:nvPr/>
          </p:nvGrpSpPr>
          <p:grpSpPr>
            <a:xfrm>
              <a:off x="3520741" y="4989823"/>
              <a:ext cx="1067921" cy="576000"/>
              <a:chOff x="1722305" y="1521627"/>
              <a:chExt cx="1067921" cy="57600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82027FF-1BF2-4C80-9D80-4D4221EB1E4D}"/>
                  </a:ext>
                </a:extLst>
              </p:cNvPr>
              <p:cNvSpPr/>
              <p:nvPr/>
            </p:nvSpPr>
            <p:spPr bwMode="auto">
              <a:xfrm>
                <a:off x="1722305" y="1521627"/>
                <a:ext cx="1067921" cy="288000"/>
              </a:xfrm>
              <a:prstGeom prst="roundRect">
                <a:avLst>
                  <a:gd name="adj" fmla="val 4387"/>
                </a:avLst>
              </a:prstGeom>
              <a:noFill/>
              <a:ln w="19050" cap="flat" cmpd="sng" algn="ctr">
                <a:solidFill>
                  <a:srgbClr val="80C8D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 dirty="0">
                  <a:latin typeface="Arial" charset="0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0AD9837-0830-4636-A35C-93A480F97923}"/>
                  </a:ext>
                </a:extLst>
              </p:cNvPr>
              <p:cNvCxnSpPr>
                <a:cxnSpLocks/>
                <a:stCxn id="24" idx="2"/>
              </p:cNvCxnSpPr>
              <p:nvPr/>
            </p:nvCxnSpPr>
            <p:spPr bwMode="auto">
              <a:xfrm>
                <a:off x="2256266" y="1809627"/>
                <a:ext cx="0" cy="288000"/>
              </a:xfrm>
              <a:prstGeom prst="line">
                <a:avLst/>
              </a:prstGeom>
              <a:noFill/>
              <a:ln w="19050" cap="flat" cmpd="sng" algn="ctr">
                <a:solidFill>
                  <a:srgbClr val="80C8D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4D2B41C-2976-4A4D-800F-9A969B084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24" y="1575414"/>
            <a:ext cx="7554555" cy="488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431A2E-331F-4294-BF75-FE2D5A165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24" y="3492917"/>
            <a:ext cx="7554555" cy="618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C0AA5-FAF2-4DB1-9268-1744C84E1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24" y="5543487"/>
            <a:ext cx="7554555" cy="48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2:4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C0A8C-99FB-44DE-B3DF-4E64AF3C1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61" y="2583556"/>
            <a:ext cx="359127" cy="359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F2B7A6-9729-40B9-8FFC-FE2949667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92" y="2583556"/>
            <a:ext cx="359127" cy="359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0E8CDE-496F-4E6F-935E-99BE204D6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92" y="2583556"/>
            <a:ext cx="359127" cy="359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7FD333-EE6F-493D-BF72-D8DB65C19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75" y="2942683"/>
            <a:ext cx="6150053" cy="972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076EA8-C4EE-4DF7-B6E2-68962734D09B}"/>
              </a:ext>
            </a:extLst>
          </p:cNvPr>
          <p:cNvSpPr txBox="1"/>
          <p:nvPr/>
        </p:nvSpPr>
        <p:spPr bwMode="auto">
          <a:xfrm>
            <a:off x="3803163" y="2586050"/>
            <a:ext cx="1067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395,000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D29A3C-CB2A-4518-BC58-D6DD0EA1DFF1}"/>
              </a:ext>
            </a:extLst>
          </p:cNvPr>
          <p:cNvSpPr txBox="1"/>
          <p:nvPr/>
        </p:nvSpPr>
        <p:spPr bwMode="auto">
          <a:xfrm>
            <a:off x="5816334" y="2596255"/>
            <a:ext cx="1067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408,000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5CD113-74B3-4523-B535-E5CA78749C09}"/>
              </a:ext>
            </a:extLst>
          </p:cNvPr>
          <p:cNvSpPr txBox="1"/>
          <p:nvPr/>
        </p:nvSpPr>
        <p:spPr bwMode="auto">
          <a:xfrm>
            <a:off x="6887216" y="2596255"/>
            <a:ext cx="1067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411,000</a:t>
            </a:r>
          </a:p>
        </p:txBody>
      </p:sp>
    </p:spTree>
    <p:extLst>
      <p:ext uri="{BB962C8B-B14F-4D97-AF65-F5344CB8AC3E}">
        <p14:creationId xmlns:p14="http://schemas.microsoft.com/office/powerpoint/2010/main" val="31172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2F98A99-CD8E-4D01-AA0D-659D8BC0C2E7}"/>
              </a:ext>
            </a:extLst>
          </p:cNvPr>
          <p:cNvGrpSpPr/>
          <p:nvPr/>
        </p:nvGrpSpPr>
        <p:grpSpPr>
          <a:xfrm>
            <a:off x="2925077" y="3159655"/>
            <a:ext cx="6338058" cy="535516"/>
            <a:chOff x="1401077" y="3159655"/>
            <a:chExt cx="6338058" cy="5355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59313D5-59BE-4959-BA3F-9780076D8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456" y="3159655"/>
              <a:ext cx="6135088" cy="51624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D5CEE4-BC3C-4DC8-84EF-C19A525475CC}"/>
                </a:ext>
              </a:extLst>
            </p:cNvPr>
            <p:cNvSpPr txBox="1"/>
            <p:nvPr/>
          </p:nvSpPr>
          <p:spPr bwMode="auto">
            <a:xfrm>
              <a:off x="1401077" y="3325839"/>
              <a:ext cx="10679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158,000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B650C5-3637-4144-B0DD-2772B18EE321}"/>
                </a:ext>
              </a:extLst>
            </p:cNvPr>
            <p:cNvSpPr txBox="1"/>
            <p:nvPr/>
          </p:nvSpPr>
          <p:spPr bwMode="auto">
            <a:xfrm>
              <a:off x="5350268" y="3325839"/>
              <a:ext cx="10679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161,000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1C27B1-5391-483C-9EE6-2B746A1ECA36}"/>
                </a:ext>
              </a:extLst>
            </p:cNvPr>
            <p:cNvSpPr txBox="1"/>
            <p:nvPr/>
          </p:nvSpPr>
          <p:spPr bwMode="auto">
            <a:xfrm>
              <a:off x="6671214" y="3325839"/>
              <a:ext cx="10679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162,000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2:4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9C355D-57B0-405D-B3CB-6E6257982177}"/>
              </a:ext>
            </a:extLst>
          </p:cNvPr>
          <p:cNvSpPr txBox="1"/>
          <p:nvPr/>
        </p:nvSpPr>
        <p:spPr bwMode="auto">
          <a:xfrm>
            <a:off x="4247316" y="3325839"/>
            <a:ext cx="1067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159,000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227CE-88DF-472C-8679-FB027E0D00A7}"/>
              </a:ext>
            </a:extLst>
          </p:cNvPr>
          <p:cNvSpPr txBox="1"/>
          <p:nvPr/>
        </p:nvSpPr>
        <p:spPr bwMode="auto">
          <a:xfrm>
            <a:off x="5562040" y="3325839"/>
            <a:ext cx="1067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160,000</a:t>
            </a:r>
          </a:p>
        </p:txBody>
      </p:sp>
    </p:spTree>
    <p:extLst>
      <p:ext uri="{BB962C8B-B14F-4D97-AF65-F5344CB8AC3E}">
        <p14:creationId xmlns:p14="http://schemas.microsoft.com/office/powerpoint/2010/main" val="137090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2,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76553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ten thousand can be composed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4F89A47-7E31-4BEF-97EB-7244474F5D52}"/>
              </a:ext>
            </a:extLst>
          </p:cNvPr>
          <p:cNvGrpSpPr/>
          <p:nvPr/>
        </p:nvGrpSpPr>
        <p:grpSpPr>
          <a:xfrm>
            <a:off x="2318722" y="3159656"/>
            <a:ext cx="7554555" cy="391003"/>
            <a:chOff x="794721" y="3159655"/>
            <a:chExt cx="7554555" cy="3910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324121-BA81-4E65-9AA4-C84CE775D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21" y="3159655"/>
              <a:ext cx="7554555" cy="35850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D595EC-0A43-4EDE-92C7-697409E68C64}"/>
                </a:ext>
              </a:extLst>
            </p:cNvPr>
            <p:cNvSpPr txBox="1"/>
            <p:nvPr/>
          </p:nvSpPr>
          <p:spPr bwMode="auto">
            <a:xfrm>
              <a:off x="899680" y="3250576"/>
              <a:ext cx="85151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500" dirty="0">
                  <a:latin typeface="Myriad Pro Semibold" charset="0"/>
                  <a:ea typeface="Myriad Pro Semibold" charset="0"/>
                  <a:cs typeface="Myriad Pro Semibold" charset="0"/>
                </a:rPr>
                <a:t>780,000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582F94-D429-4CD7-8A44-A7B4B3CC65EF}"/>
                </a:ext>
              </a:extLst>
            </p:cNvPr>
            <p:cNvSpPr txBox="1"/>
            <p:nvPr/>
          </p:nvSpPr>
          <p:spPr bwMode="auto">
            <a:xfrm>
              <a:off x="2197970" y="3250576"/>
              <a:ext cx="85151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500" dirty="0">
                  <a:latin typeface="Myriad Pro Semibold" charset="0"/>
                  <a:ea typeface="Myriad Pro Semibold" charset="0"/>
                  <a:cs typeface="Myriad Pro Semibold" charset="0"/>
                </a:rPr>
                <a:t>790,000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3D321E-4094-4BF5-B412-0A25EDD391FA}"/>
                </a:ext>
              </a:extLst>
            </p:cNvPr>
            <p:cNvSpPr txBox="1"/>
            <p:nvPr/>
          </p:nvSpPr>
          <p:spPr bwMode="auto">
            <a:xfrm>
              <a:off x="4789741" y="3250576"/>
              <a:ext cx="85151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500" dirty="0">
                  <a:latin typeface="Myriad Pro Semibold" charset="0"/>
                  <a:ea typeface="Myriad Pro Semibold" charset="0"/>
                  <a:cs typeface="Myriad Pro Semibold" charset="0"/>
                </a:rPr>
                <a:t>810,000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FD8ED7-1665-48C4-B898-704607413484}"/>
                </a:ext>
              </a:extLst>
            </p:cNvPr>
            <p:cNvSpPr txBox="1"/>
            <p:nvPr/>
          </p:nvSpPr>
          <p:spPr bwMode="auto">
            <a:xfrm>
              <a:off x="6092520" y="3250576"/>
              <a:ext cx="85151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500" dirty="0">
                  <a:latin typeface="Myriad Pro Semibold" charset="0"/>
                  <a:ea typeface="Myriad Pro Semibold" charset="0"/>
                  <a:cs typeface="Myriad Pro Semibold" charset="0"/>
                </a:rPr>
                <a:t>820,000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2:4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2621A-1A64-4C6F-9E29-0BD28B4A9CD1}"/>
              </a:ext>
            </a:extLst>
          </p:cNvPr>
          <p:cNvSpPr txBox="1"/>
          <p:nvPr/>
        </p:nvSpPr>
        <p:spPr bwMode="auto">
          <a:xfrm>
            <a:off x="5019103" y="3250576"/>
            <a:ext cx="85151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500" dirty="0">
                <a:latin typeface="Myriad Pro Semibold" charset="0"/>
                <a:ea typeface="Myriad Pro Semibold" charset="0"/>
                <a:cs typeface="Myriad Pro Semibold" charset="0"/>
              </a:rPr>
              <a:t>800,000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C76AE-5256-4936-ABAD-A71BBF9B137A}"/>
              </a:ext>
            </a:extLst>
          </p:cNvPr>
          <p:cNvSpPr txBox="1"/>
          <p:nvPr/>
        </p:nvSpPr>
        <p:spPr bwMode="auto">
          <a:xfrm>
            <a:off x="8909764" y="3250576"/>
            <a:ext cx="85151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500" dirty="0">
                <a:latin typeface="Myriad Pro Semibold" charset="0"/>
                <a:ea typeface="Myriad Pro Semibold" charset="0"/>
                <a:cs typeface="Myriad Pro Semibold" charset="0"/>
              </a:rPr>
              <a:t>830,000</a:t>
            </a:r>
          </a:p>
        </p:txBody>
      </p:sp>
    </p:spTree>
    <p:extLst>
      <p:ext uri="{BB962C8B-B14F-4D97-AF65-F5344CB8AC3E}">
        <p14:creationId xmlns:p14="http://schemas.microsoft.com/office/powerpoint/2010/main" val="275333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2:4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049B4-A91C-4292-BCB7-9432153BB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081450"/>
            <a:ext cx="6135088" cy="21921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F3AE05-5279-4615-AC63-AAEBA4F016FF}"/>
              </a:ext>
            </a:extLst>
          </p:cNvPr>
          <p:cNvGrpSpPr/>
          <p:nvPr/>
        </p:nvGrpSpPr>
        <p:grpSpPr>
          <a:xfrm>
            <a:off x="3028457" y="3627429"/>
            <a:ext cx="1904837" cy="538691"/>
            <a:chOff x="1504456" y="3627428"/>
            <a:chExt cx="1904837" cy="53869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529C5E5-9CE4-4B25-8A33-EAB86DE60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456" y="3627428"/>
              <a:ext cx="366610" cy="53869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71BCD0D-885F-4894-8194-010EC4047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396" y="3627428"/>
              <a:ext cx="366610" cy="53869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4AC2E0F-0F50-432A-975A-FA9EE71FA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337" y="3627428"/>
              <a:ext cx="366610" cy="538691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BC7BF58-9A27-426D-B100-926314926DD8}"/>
                </a:ext>
              </a:extLst>
            </p:cNvPr>
            <p:cNvSpPr txBox="1"/>
            <p:nvPr/>
          </p:nvSpPr>
          <p:spPr bwMode="auto">
            <a:xfrm>
              <a:off x="2754947" y="3712107"/>
              <a:ext cx="654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,000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EDAF77-C5C8-4A47-8EA2-610E7074ABC3}"/>
              </a:ext>
            </a:extLst>
          </p:cNvPr>
          <p:cNvGrpSpPr/>
          <p:nvPr/>
        </p:nvGrpSpPr>
        <p:grpSpPr>
          <a:xfrm>
            <a:off x="3028457" y="4304706"/>
            <a:ext cx="1904837" cy="538691"/>
            <a:chOff x="1504456" y="4304705"/>
            <a:chExt cx="1904837" cy="53869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20F9346-517F-4FA6-9F56-386FCEB9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456" y="4304705"/>
              <a:ext cx="366610" cy="53869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2E525-6CEB-42C7-B2FE-977088425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396" y="4304705"/>
              <a:ext cx="366610" cy="53869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7FA5F5F-2676-4F19-B351-15CC4D943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337" y="4304705"/>
              <a:ext cx="366610" cy="53869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D792E8B-6EEC-40D0-A76E-54920598105B}"/>
                </a:ext>
              </a:extLst>
            </p:cNvPr>
            <p:cNvSpPr txBox="1"/>
            <p:nvPr/>
          </p:nvSpPr>
          <p:spPr bwMode="auto">
            <a:xfrm>
              <a:off x="2754947" y="4389384"/>
              <a:ext cx="654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,000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BB0F99-CC5A-426F-8A14-E73D1AE922E7}"/>
              </a:ext>
            </a:extLst>
          </p:cNvPr>
          <p:cNvGrpSpPr/>
          <p:nvPr/>
        </p:nvGrpSpPr>
        <p:grpSpPr>
          <a:xfrm>
            <a:off x="3028457" y="5659259"/>
            <a:ext cx="1904837" cy="538691"/>
            <a:chOff x="1504456" y="5659258"/>
            <a:chExt cx="1904837" cy="53869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2B9BB87-6020-4143-ADBB-7E33C23D9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456" y="5659258"/>
              <a:ext cx="366610" cy="53869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A7F7BB5-9C83-46A9-86A4-323FFF5DB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396" y="5659258"/>
              <a:ext cx="366610" cy="53869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90DFCC8-3043-44B7-8EFF-2870F16E7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337" y="5659258"/>
              <a:ext cx="366610" cy="53869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410F331-B2EE-4519-BDCF-AAEC3E4DA57B}"/>
                </a:ext>
              </a:extLst>
            </p:cNvPr>
            <p:cNvSpPr txBox="1"/>
            <p:nvPr/>
          </p:nvSpPr>
          <p:spPr bwMode="auto">
            <a:xfrm>
              <a:off x="2754947" y="5743937"/>
              <a:ext cx="654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,000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86FAC0-C81E-4045-9175-675F4C788E6B}"/>
              </a:ext>
            </a:extLst>
          </p:cNvPr>
          <p:cNvGrpSpPr/>
          <p:nvPr/>
        </p:nvGrpSpPr>
        <p:grpSpPr>
          <a:xfrm>
            <a:off x="3028457" y="4981983"/>
            <a:ext cx="1904837" cy="544277"/>
            <a:chOff x="1504456" y="4981982"/>
            <a:chExt cx="1904837" cy="54427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5406518-7D73-4785-ACDD-FF69D5980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456" y="4981982"/>
              <a:ext cx="366610" cy="53869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B319B02-35F4-4466-BC34-2BA9703F7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396" y="4981982"/>
              <a:ext cx="366610" cy="53869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C7912B2-0D94-4968-B330-3BB852F6F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337" y="4987568"/>
              <a:ext cx="366610" cy="53869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5D9BEE1-600E-4721-BD32-DA66CF111D4E}"/>
                </a:ext>
              </a:extLst>
            </p:cNvPr>
            <p:cNvSpPr txBox="1"/>
            <p:nvPr/>
          </p:nvSpPr>
          <p:spPr bwMode="auto">
            <a:xfrm>
              <a:off x="2754947" y="5072247"/>
              <a:ext cx="654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,000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780EE4-7799-490D-AE9B-4C43697C9AB4}"/>
              </a:ext>
            </a:extLst>
          </p:cNvPr>
          <p:cNvGrpSpPr/>
          <p:nvPr/>
        </p:nvGrpSpPr>
        <p:grpSpPr>
          <a:xfrm>
            <a:off x="6585479" y="3627429"/>
            <a:ext cx="1904837" cy="538691"/>
            <a:chOff x="5061478" y="3627428"/>
            <a:chExt cx="1904837" cy="538691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E3A1C46-9D30-4038-9CC8-6248FB3AC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478" y="3627428"/>
              <a:ext cx="366610" cy="53869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EAD6DE-985E-4193-BC0D-6D8087EC1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359" y="3627428"/>
              <a:ext cx="366610" cy="53869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B6B85CF-9F88-4BE4-B42F-3D6C2BFB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418" y="3627428"/>
              <a:ext cx="366610" cy="538691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AB59324-C55E-4624-B3DC-5AAFA69507ED}"/>
                </a:ext>
              </a:extLst>
            </p:cNvPr>
            <p:cNvSpPr txBox="1"/>
            <p:nvPr/>
          </p:nvSpPr>
          <p:spPr bwMode="auto">
            <a:xfrm>
              <a:off x="6311969" y="3712107"/>
              <a:ext cx="654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,000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B3765D-2EDA-4C2B-981D-A87D50FBC124}"/>
              </a:ext>
            </a:extLst>
          </p:cNvPr>
          <p:cNvGrpSpPr/>
          <p:nvPr/>
        </p:nvGrpSpPr>
        <p:grpSpPr>
          <a:xfrm>
            <a:off x="6585479" y="4304706"/>
            <a:ext cx="1904837" cy="538691"/>
            <a:chOff x="5061478" y="4304705"/>
            <a:chExt cx="1904837" cy="53869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A69057B-0DC4-476A-9393-3DF53B8FD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478" y="4304705"/>
              <a:ext cx="366610" cy="53869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A0423CA-19BC-40AA-BFD0-E115CF030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418" y="4304705"/>
              <a:ext cx="366610" cy="53869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999CC11-6CCB-44F0-88C9-9F0D0F4FA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359" y="4304705"/>
              <a:ext cx="366610" cy="538691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A8FC64-33F5-43A6-A008-105660F032CA}"/>
                </a:ext>
              </a:extLst>
            </p:cNvPr>
            <p:cNvSpPr txBox="1"/>
            <p:nvPr/>
          </p:nvSpPr>
          <p:spPr bwMode="auto">
            <a:xfrm>
              <a:off x="6311969" y="4389384"/>
              <a:ext cx="654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,000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943DF6-484A-4255-964B-B52D3E7FE325}"/>
              </a:ext>
            </a:extLst>
          </p:cNvPr>
          <p:cNvGrpSpPr/>
          <p:nvPr/>
        </p:nvGrpSpPr>
        <p:grpSpPr>
          <a:xfrm>
            <a:off x="6585479" y="5659259"/>
            <a:ext cx="1904837" cy="538691"/>
            <a:chOff x="5061478" y="5659258"/>
            <a:chExt cx="1904837" cy="5386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8AB3025-8132-4D4F-8EE6-B704068B8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418" y="5659258"/>
              <a:ext cx="366610" cy="53869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9F3437C-0D50-49F8-84C0-5B462A9AE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478" y="5659258"/>
              <a:ext cx="366610" cy="53869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686DCFF-2D95-4775-848E-76DA34CDA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359" y="5659258"/>
              <a:ext cx="366610" cy="538691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30A21C-C0C0-4ACC-888E-F928CC40972B}"/>
                </a:ext>
              </a:extLst>
            </p:cNvPr>
            <p:cNvSpPr txBox="1"/>
            <p:nvPr/>
          </p:nvSpPr>
          <p:spPr bwMode="auto">
            <a:xfrm>
              <a:off x="6311969" y="5743937"/>
              <a:ext cx="654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,000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E4C6BE-F707-417D-AEAD-B118FBA86F1F}"/>
              </a:ext>
            </a:extLst>
          </p:cNvPr>
          <p:cNvGrpSpPr/>
          <p:nvPr/>
        </p:nvGrpSpPr>
        <p:grpSpPr>
          <a:xfrm>
            <a:off x="6585479" y="4981983"/>
            <a:ext cx="1904837" cy="538691"/>
            <a:chOff x="5061478" y="4981982"/>
            <a:chExt cx="1904837" cy="5386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6BFCCB-5E08-4DE2-85AB-F7811CFFD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359" y="4981982"/>
              <a:ext cx="366610" cy="53869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6A7547F-F074-4107-A0BB-9FF78D713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478" y="4981982"/>
              <a:ext cx="366610" cy="53869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C58FC6F-CDD3-40F0-9F9D-7E72DE402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418" y="4981982"/>
              <a:ext cx="366610" cy="53869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33D8C2C-DDDD-43FB-A013-CAE71C46B0B9}"/>
                </a:ext>
              </a:extLst>
            </p:cNvPr>
            <p:cNvSpPr txBox="1"/>
            <p:nvPr/>
          </p:nvSpPr>
          <p:spPr bwMode="auto">
            <a:xfrm>
              <a:off x="6311969" y="5066661"/>
              <a:ext cx="654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59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6AECCE-DC54-4F1E-B318-4380EA99D8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3956" y="2919712"/>
            <a:ext cx="1161100" cy="4986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2DBA04-D55F-4C92-9841-E1F47C23F3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489" y="2919712"/>
            <a:ext cx="1161168" cy="49863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2:5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5BCC3-EF44-4ED2-8C5C-0E256B7C601F}"/>
              </a:ext>
            </a:extLst>
          </p:cNvPr>
          <p:cNvSpPr txBox="1"/>
          <p:nvPr/>
        </p:nvSpPr>
        <p:spPr bwMode="auto">
          <a:xfrm>
            <a:off x="2846820" y="3589935"/>
            <a:ext cx="108555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20,000</a:t>
            </a:r>
            <a:endParaRPr lang="en-GB" sz="2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79E1D-028B-4FF1-9F76-A5FBD4E60F30}"/>
              </a:ext>
            </a:extLst>
          </p:cNvPr>
          <p:cNvSpPr txBox="1"/>
          <p:nvPr/>
        </p:nvSpPr>
        <p:spPr bwMode="auto">
          <a:xfrm>
            <a:off x="5546080" y="3589935"/>
            <a:ext cx="108555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30,000</a:t>
            </a:r>
            <a:endParaRPr lang="en-GB" sz="2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9F1CB-DB64-4BB9-AB38-45DF4961A7A8}"/>
              </a:ext>
            </a:extLst>
          </p:cNvPr>
          <p:cNvSpPr txBox="1"/>
          <p:nvPr/>
        </p:nvSpPr>
        <p:spPr bwMode="auto">
          <a:xfrm>
            <a:off x="8250986" y="3589935"/>
            <a:ext cx="108555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40,000</a:t>
            </a:r>
            <a:endParaRPr lang="en-GB" sz="2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E57E4-233B-4139-AC26-264C3298E8CA}"/>
              </a:ext>
            </a:extLst>
          </p:cNvPr>
          <p:cNvSpPr txBox="1"/>
          <p:nvPr/>
        </p:nvSpPr>
        <p:spPr bwMode="auto">
          <a:xfrm>
            <a:off x="5023625" y="2344406"/>
            <a:ext cx="108555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28,000</a:t>
            </a:r>
            <a:endParaRPr lang="en-GB" sz="2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E7A2BE-30E3-4F3F-8A00-C202C90EBE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3387851"/>
            <a:ext cx="6135088" cy="2020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ADCA1E-874C-4762-A5B8-ED4A32AA208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61" y="2736380"/>
            <a:ext cx="22446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78AF92D-3E85-45A0-994E-316D5F73CB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4127" y="2920650"/>
            <a:ext cx="1089125" cy="37506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2:5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CB59C-DD15-4A51-A1F5-5BF39737E2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723" y="3292356"/>
            <a:ext cx="7554555" cy="144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05C0C2-311E-4F39-B476-17C35F8418FF}"/>
              </a:ext>
            </a:extLst>
          </p:cNvPr>
          <p:cNvSpPr txBox="1"/>
          <p:nvPr/>
        </p:nvSpPr>
        <p:spPr bwMode="auto">
          <a:xfrm>
            <a:off x="3483379" y="3437247"/>
            <a:ext cx="12490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thousand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6458D-A87A-40C6-82CD-1B2DB852031C}"/>
              </a:ext>
            </a:extLst>
          </p:cNvPr>
          <p:cNvSpPr txBox="1"/>
          <p:nvPr/>
        </p:nvSpPr>
        <p:spPr bwMode="auto">
          <a:xfrm>
            <a:off x="5256067" y="3437247"/>
            <a:ext cx="12490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200</a:t>
            </a:r>
          </a:p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thousand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1C07E-3547-49A3-85BB-24735CD17EC0}"/>
              </a:ext>
            </a:extLst>
          </p:cNvPr>
          <p:cNvSpPr txBox="1"/>
          <p:nvPr/>
        </p:nvSpPr>
        <p:spPr bwMode="auto">
          <a:xfrm>
            <a:off x="7028774" y="3437247"/>
            <a:ext cx="12490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300</a:t>
            </a:r>
          </a:p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thousand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A24B6A-8EDA-4A3F-A014-8129347C74D2}"/>
              </a:ext>
            </a:extLst>
          </p:cNvPr>
          <p:cNvSpPr txBox="1"/>
          <p:nvPr/>
        </p:nvSpPr>
        <p:spPr bwMode="auto">
          <a:xfrm>
            <a:off x="8804887" y="3437247"/>
            <a:ext cx="12490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400</a:t>
            </a:r>
          </a:p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thousand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9505E-C076-466C-99C9-1579F4752C46}"/>
              </a:ext>
            </a:extLst>
          </p:cNvPr>
          <p:cNvSpPr txBox="1"/>
          <p:nvPr/>
        </p:nvSpPr>
        <p:spPr bwMode="auto">
          <a:xfrm>
            <a:off x="7483121" y="2383133"/>
            <a:ext cx="1067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320,000</a:t>
            </a:r>
            <a:endParaRPr lang="en-GB" sz="15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7FC405-AF46-4D11-8D24-E3B9ED38F393}"/>
              </a:ext>
            </a:extLst>
          </p:cNvPr>
          <p:cNvSpPr txBox="1"/>
          <p:nvPr/>
        </p:nvSpPr>
        <p:spPr bwMode="auto">
          <a:xfrm>
            <a:off x="2197978" y="3437246"/>
            <a:ext cx="322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  <a:endParaRPr lang="en-GB" sz="15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4ED724-C512-448E-9C20-5DDD836D122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2" y="2736380"/>
            <a:ext cx="15588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2,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82028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count forwards and backwards in steps of powers of 10, from any multiple of 1,000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2, Learning Outcome 7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329417-8541-4C21-B83B-7F5BFEE0E9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1.26 Multiples of 1,000 up to 1,000,000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07310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26441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2:6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A4C79-0FCE-40E3-AC24-0177DB23E740}"/>
              </a:ext>
            </a:extLst>
          </p:cNvPr>
          <p:cNvSpPr txBox="1"/>
          <p:nvPr/>
        </p:nvSpPr>
        <p:spPr>
          <a:xfrm>
            <a:off x="585216" y="2436225"/>
            <a:ext cx="4376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Fill in the missing numbers.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46557-17D3-4A1E-8970-B62E5DAD3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83" y="692181"/>
            <a:ext cx="7098287" cy="9343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36C61A-86AD-45B4-B25F-70A57D695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453" y="1497275"/>
            <a:ext cx="6359172" cy="920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7B1B92-CAAF-474A-A859-A367A6B70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494" y="2200218"/>
            <a:ext cx="6108153" cy="8925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FD48AF-93A1-4BA7-8983-3A8CA094F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5116" y="2953278"/>
            <a:ext cx="6261554" cy="8367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834543-D20F-48BE-AB03-7355A7DE44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7494" y="3733106"/>
            <a:ext cx="5954751" cy="920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CB1972-EF26-46EA-B351-896D4C224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683" y="4486166"/>
            <a:ext cx="5076181" cy="9622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1B8A0F-E07A-4500-BFE3-2BA9456414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3056" y="5406573"/>
            <a:ext cx="5327202" cy="79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2,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14680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that 10,000  is composed of 5,000s 2,500s and 2,000s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2, Learning Outcome 8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329417-8541-4C21-B83B-7F5BFEE0E9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1.26 Multiples of 1,000 up to 1,000,000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1995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26441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 &amp; 6:3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43-45 &amp; 47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6:1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36FAE1-15A1-4509-A0C5-40844C9ED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37" y="2734445"/>
            <a:ext cx="6179977" cy="13891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454166-AB00-4E81-A37E-DAE553F547CA}"/>
              </a:ext>
            </a:extLst>
          </p:cNvPr>
          <p:cNvSpPr txBox="1"/>
          <p:nvPr/>
        </p:nvSpPr>
        <p:spPr bwMode="auto">
          <a:xfrm>
            <a:off x="5640494" y="2926395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10,000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32FA77-6BD5-4A37-B4A0-13290C569986}"/>
              </a:ext>
            </a:extLst>
          </p:cNvPr>
          <p:cNvSpPr txBox="1"/>
          <p:nvPr/>
        </p:nvSpPr>
        <p:spPr bwMode="auto">
          <a:xfrm>
            <a:off x="7217315" y="3579747"/>
            <a:ext cx="792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5,000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2856E7-2ABB-41D1-9FD8-E4743080E5D3}"/>
              </a:ext>
            </a:extLst>
          </p:cNvPr>
          <p:cNvSpPr txBox="1"/>
          <p:nvPr/>
        </p:nvSpPr>
        <p:spPr bwMode="auto">
          <a:xfrm>
            <a:off x="7463377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BBB35A-1857-49BC-9B6A-D6F0ADF8FBC5}"/>
              </a:ext>
            </a:extLst>
          </p:cNvPr>
          <p:cNvSpPr txBox="1"/>
          <p:nvPr/>
        </p:nvSpPr>
        <p:spPr bwMode="auto">
          <a:xfrm>
            <a:off x="4171822" y="3579747"/>
            <a:ext cx="792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99CBFC-7B19-4729-8A60-6C1C644D4D6B}"/>
              </a:ext>
            </a:extLst>
          </p:cNvPr>
          <p:cNvSpPr txBox="1"/>
          <p:nvPr/>
        </p:nvSpPr>
        <p:spPr bwMode="auto">
          <a:xfrm>
            <a:off x="4417884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33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2, Learning Outcome 1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329417-8541-4C21-B83B-7F5BFEE0E9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1.26 Multiples of 1,000 up to 1,000,000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7026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1:1-1:3 &amp; 1:12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4-6 &amp; 14-15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6:1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590FF-2EF7-4BA5-B619-CFBA1725A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37" y="2734444"/>
            <a:ext cx="6179977" cy="1389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967ECE-1DA8-4715-B48F-6517D2891F5B}"/>
              </a:ext>
            </a:extLst>
          </p:cNvPr>
          <p:cNvSpPr txBox="1"/>
          <p:nvPr/>
        </p:nvSpPr>
        <p:spPr bwMode="auto">
          <a:xfrm>
            <a:off x="5640494" y="2926395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FAFB1-D236-4579-8A32-D767AE4F4DCB}"/>
              </a:ext>
            </a:extLst>
          </p:cNvPr>
          <p:cNvSpPr txBox="1"/>
          <p:nvPr/>
        </p:nvSpPr>
        <p:spPr bwMode="auto">
          <a:xfrm>
            <a:off x="4959890" y="3579747"/>
            <a:ext cx="792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2,500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534A-A6F6-4D50-95F8-97C3C8FBA34C}"/>
              </a:ext>
            </a:extLst>
          </p:cNvPr>
          <p:cNvSpPr txBox="1"/>
          <p:nvPr/>
        </p:nvSpPr>
        <p:spPr bwMode="auto">
          <a:xfrm>
            <a:off x="5205952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2167FA-2218-4358-852A-00837777CAA0}"/>
              </a:ext>
            </a:extLst>
          </p:cNvPr>
          <p:cNvSpPr txBox="1"/>
          <p:nvPr/>
        </p:nvSpPr>
        <p:spPr bwMode="auto">
          <a:xfrm>
            <a:off x="3419347" y="3579747"/>
            <a:ext cx="792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2,500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CEA041-8341-4A7F-9913-3AF14A51063B}"/>
              </a:ext>
            </a:extLst>
          </p:cNvPr>
          <p:cNvSpPr txBox="1"/>
          <p:nvPr/>
        </p:nvSpPr>
        <p:spPr bwMode="auto">
          <a:xfrm>
            <a:off x="3665409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4229D-AC1F-49D0-99E0-EA1E30C360A7}"/>
              </a:ext>
            </a:extLst>
          </p:cNvPr>
          <p:cNvSpPr txBox="1"/>
          <p:nvPr/>
        </p:nvSpPr>
        <p:spPr bwMode="auto">
          <a:xfrm>
            <a:off x="6471858" y="3579747"/>
            <a:ext cx="792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2,500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989218-2502-486C-A3BE-548ABE0EBFBD}"/>
              </a:ext>
            </a:extLst>
          </p:cNvPr>
          <p:cNvSpPr txBox="1"/>
          <p:nvPr/>
        </p:nvSpPr>
        <p:spPr bwMode="auto">
          <a:xfrm>
            <a:off x="6717920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9EBB1-DF23-4B46-A2DC-A0F3657402AD}"/>
              </a:ext>
            </a:extLst>
          </p:cNvPr>
          <p:cNvSpPr txBox="1"/>
          <p:nvPr/>
        </p:nvSpPr>
        <p:spPr bwMode="auto">
          <a:xfrm>
            <a:off x="8026088" y="3579747"/>
            <a:ext cx="792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2,500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3471C-2120-4836-AA7E-1BCFADE8A114}"/>
              </a:ext>
            </a:extLst>
          </p:cNvPr>
          <p:cNvSpPr txBox="1"/>
          <p:nvPr/>
        </p:nvSpPr>
        <p:spPr bwMode="auto">
          <a:xfrm>
            <a:off x="8272150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8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6:1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DBEE6-9789-4688-B976-5E09EC716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38" y="2734444"/>
            <a:ext cx="6179972" cy="1389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78DAFC-7049-43BA-B9E6-E3E82D38F6B5}"/>
              </a:ext>
            </a:extLst>
          </p:cNvPr>
          <p:cNvSpPr txBox="1"/>
          <p:nvPr/>
        </p:nvSpPr>
        <p:spPr bwMode="auto">
          <a:xfrm>
            <a:off x="5640494" y="2926395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C3AA0-3933-4181-9EF3-88512391C214}"/>
              </a:ext>
            </a:extLst>
          </p:cNvPr>
          <p:cNvSpPr txBox="1"/>
          <p:nvPr/>
        </p:nvSpPr>
        <p:spPr bwMode="auto">
          <a:xfrm>
            <a:off x="4483640" y="3579747"/>
            <a:ext cx="792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1DCFF-8BE1-4849-A6B9-F6102E37644C}"/>
              </a:ext>
            </a:extLst>
          </p:cNvPr>
          <p:cNvSpPr txBox="1"/>
          <p:nvPr/>
        </p:nvSpPr>
        <p:spPr bwMode="auto">
          <a:xfrm>
            <a:off x="4729702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934DB2-C0DD-4BF3-BDBD-B77DC0D07053}"/>
              </a:ext>
            </a:extLst>
          </p:cNvPr>
          <p:cNvSpPr txBox="1"/>
          <p:nvPr/>
        </p:nvSpPr>
        <p:spPr bwMode="auto">
          <a:xfrm>
            <a:off x="3257422" y="3579747"/>
            <a:ext cx="792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7DC52E-8DD9-4137-9FBB-04FEA5B9ACBE}"/>
              </a:ext>
            </a:extLst>
          </p:cNvPr>
          <p:cNvSpPr txBox="1"/>
          <p:nvPr/>
        </p:nvSpPr>
        <p:spPr bwMode="auto">
          <a:xfrm>
            <a:off x="3503484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E38D42-062D-4223-A849-5A8F6A824CB3}"/>
              </a:ext>
            </a:extLst>
          </p:cNvPr>
          <p:cNvSpPr txBox="1"/>
          <p:nvPr/>
        </p:nvSpPr>
        <p:spPr bwMode="auto">
          <a:xfrm>
            <a:off x="5700333" y="3579747"/>
            <a:ext cx="792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A312A-7EEE-4958-B6E4-C00C5CF24245}"/>
              </a:ext>
            </a:extLst>
          </p:cNvPr>
          <p:cNvSpPr txBox="1"/>
          <p:nvPr/>
        </p:nvSpPr>
        <p:spPr bwMode="auto">
          <a:xfrm>
            <a:off x="5946395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EAC9F3-A0F1-4F20-A6C7-0E5318724F4D}"/>
              </a:ext>
            </a:extLst>
          </p:cNvPr>
          <p:cNvSpPr txBox="1"/>
          <p:nvPr/>
        </p:nvSpPr>
        <p:spPr bwMode="auto">
          <a:xfrm>
            <a:off x="6940238" y="3579747"/>
            <a:ext cx="792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2,000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D1AD3E-C182-4B4F-A1DD-EF3EAEEE11FE}"/>
              </a:ext>
            </a:extLst>
          </p:cNvPr>
          <p:cNvSpPr txBox="1"/>
          <p:nvPr/>
        </p:nvSpPr>
        <p:spPr bwMode="auto">
          <a:xfrm>
            <a:off x="7186300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A40A1D-D052-4068-BB79-F4E6EB25576C}"/>
              </a:ext>
            </a:extLst>
          </p:cNvPr>
          <p:cNvSpPr txBox="1"/>
          <p:nvPr/>
        </p:nvSpPr>
        <p:spPr bwMode="auto">
          <a:xfrm>
            <a:off x="8170618" y="3579747"/>
            <a:ext cx="792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3D9591-4235-4335-80DC-BD4C04DA1CD9}"/>
              </a:ext>
            </a:extLst>
          </p:cNvPr>
          <p:cNvSpPr txBox="1"/>
          <p:nvPr/>
        </p:nvSpPr>
        <p:spPr bwMode="auto">
          <a:xfrm>
            <a:off x="8416680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34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5B9D1F5-9D4F-480A-8C7D-71D085DF1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47" y="1493340"/>
            <a:ext cx="3576308" cy="37558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2B8FEE-CA4E-4FA4-92B8-D48ED3E34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5718">
            <a:off x="4109579" y="1472530"/>
            <a:ext cx="3972843" cy="397284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6:1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12DC0-B22C-489E-8666-1A6E2F27033A}"/>
              </a:ext>
            </a:extLst>
          </p:cNvPr>
          <p:cNvSpPr txBox="1"/>
          <p:nvPr/>
        </p:nvSpPr>
        <p:spPr bwMode="auto">
          <a:xfrm>
            <a:off x="3270714" y="2150997"/>
            <a:ext cx="113524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5,000</a:t>
            </a:r>
            <a:r>
              <a:rPr lang="en-GB" sz="1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96490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6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6:1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637FB-7842-4E5B-8480-3801A4A9E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24" y="1187053"/>
            <a:ext cx="7554555" cy="448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74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6:3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22CBD-A63B-4EB9-8B54-5B402CA77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08" y="1420508"/>
            <a:ext cx="4016987" cy="401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680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6:3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6C0D9C-B086-487A-99A9-C09B2D6AF75C}"/>
              </a:ext>
            </a:extLst>
          </p:cNvPr>
          <p:cNvGrpSpPr/>
          <p:nvPr/>
        </p:nvGrpSpPr>
        <p:grpSpPr>
          <a:xfrm>
            <a:off x="4784973" y="1563025"/>
            <a:ext cx="2622054" cy="3731950"/>
            <a:chOff x="2832925" y="1715803"/>
            <a:chExt cx="2622054" cy="37319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4338A4-35DC-433B-B9EF-28DA7D8D7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021" y="1757105"/>
              <a:ext cx="1765958" cy="33437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BCFC61-56C9-4CA2-8475-593FFC67E987}"/>
                </a:ext>
              </a:extLst>
            </p:cNvPr>
            <p:cNvSpPr txBox="1"/>
            <p:nvPr/>
          </p:nvSpPr>
          <p:spPr bwMode="auto">
            <a:xfrm>
              <a:off x="4016920" y="5133821"/>
              <a:ext cx="308098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C59FB0-DFB6-4748-A829-F44FB8D27309}"/>
                </a:ext>
              </a:extLst>
            </p:cNvPr>
            <p:cNvSpPr txBox="1"/>
            <p:nvPr/>
          </p:nvSpPr>
          <p:spPr bwMode="auto">
            <a:xfrm>
              <a:off x="4883149" y="5133821"/>
              <a:ext cx="301686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FB369C-2849-4C53-B3B7-BA24A59E7F74}"/>
                </a:ext>
              </a:extLst>
            </p:cNvPr>
            <p:cNvSpPr txBox="1"/>
            <p:nvPr/>
          </p:nvSpPr>
          <p:spPr bwMode="auto">
            <a:xfrm>
              <a:off x="3430844" y="4918620"/>
              <a:ext cx="295274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FD386E-061B-4544-AA0E-0370E41455AA}"/>
                </a:ext>
              </a:extLst>
            </p:cNvPr>
            <p:cNvSpPr txBox="1"/>
            <p:nvPr/>
          </p:nvSpPr>
          <p:spPr bwMode="auto">
            <a:xfrm>
              <a:off x="2832925" y="3282308"/>
              <a:ext cx="893193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100,000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38FB8F-7615-48A2-896A-192BB6E6FF69}"/>
                </a:ext>
              </a:extLst>
            </p:cNvPr>
            <p:cNvSpPr txBox="1"/>
            <p:nvPr/>
          </p:nvSpPr>
          <p:spPr bwMode="auto">
            <a:xfrm>
              <a:off x="2832925" y="1715803"/>
              <a:ext cx="893193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200,000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30803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6:3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3C208D-B3A3-47EC-8D21-13087D85CCD8}"/>
              </a:ext>
            </a:extLst>
          </p:cNvPr>
          <p:cNvGrpSpPr/>
          <p:nvPr/>
        </p:nvGrpSpPr>
        <p:grpSpPr>
          <a:xfrm>
            <a:off x="5243906" y="864921"/>
            <a:ext cx="1704191" cy="5128161"/>
            <a:chOff x="3719905" y="1047289"/>
            <a:chExt cx="1704191" cy="51281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796FCA-7CB2-4B53-9619-DF43E3EA6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905" y="1047289"/>
              <a:ext cx="1704191" cy="476342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2C2E5-D515-45D2-AD40-D285E8777A55}"/>
                </a:ext>
              </a:extLst>
            </p:cNvPr>
            <p:cNvSpPr txBox="1"/>
            <p:nvPr/>
          </p:nvSpPr>
          <p:spPr bwMode="auto">
            <a:xfrm>
              <a:off x="3974880" y="5861518"/>
              <a:ext cx="308098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0CBDAC-66CA-4081-8B07-2F4A3DA47DA6}"/>
                </a:ext>
              </a:extLst>
            </p:cNvPr>
            <p:cNvSpPr txBox="1"/>
            <p:nvPr/>
          </p:nvSpPr>
          <p:spPr bwMode="auto">
            <a:xfrm>
              <a:off x="4767539" y="5861518"/>
              <a:ext cx="301686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31994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2,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/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that 100,000  is composed of 50,000s 25,000s and 20,000s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2, Learning Outcome 9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329417-8541-4C21-B83B-7F5BFEE0E9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1.26 Multiples of 1,000 up to 1,000,000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7891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26441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6:2 &amp; 6:3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45-47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7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6:2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7E47F-19C0-450B-BBE6-505207D8A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37" y="2734445"/>
            <a:ext cx="6179977" cy="1389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409654-1502-404D-A3E8-A5C017D8EFA6}"/>
              </a:ext>
            </a:extLst>
          </p:cNvPr>
          <p:cNvSpPr txBox="1"/>
          <p:nvPr/>
        </p:nvSpPr>
        <p:spPr bwMode="auto">
          <a:xfrm>
            <a:off x="5571565" y="2926395"/>
            <a:ext cx="1067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100,000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4A021-733A-46A4-91A7-CE7978703B9E}"/>
              </a:ext>
            </a:extLst>
          </p:cNvPr>
          <p:cNvSpPr txBox="1"/>
          <p:nvPr/>
        </p:nvSpPr>
        <p:spPr bwMode="auto">
          <a:xfrm>
            <a:off x="7148387" y="3579747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A3868-C08F-46A5-8C07-11B191BCBCA5}"/>
              </a:ext>
            </a:extLst>
          </p:cNvPr>
          <p:cNvSpPr txBox="1"/>
          <p:nvPr/>
        </p:nvSpPr>
        <p:spPr bwMode="auto">
          <a:xfrm>
            <a:off x="7463377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623DB-299D-4D8D-96A9-E26CD6CF90AA}"/>
              </a:ext>
            </a:extLst>
          </p:cNvPr>
          <p:cNvSpPr txBox="1"/>
          <p:nvPr/>
        </p:nvSpPr>
        <p:spPr bwMode="auto">
          <a:xfrm>
            <a:off x="4102894" y="3579747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50,000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25FD33-6640-4C18-B828-4622E048F85A}"/>
              </a:ext>
            </a:extLst>
          </p:cNvPr>
          <p:cNvSpPr txBox="1"/>
          <p:nvPr/>
        </p:nvSpPr>
        <p:spPr bwMode="auto">
          <a:xfrm>
            <a:off x="4417884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2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28D666-FBC4-41C9-8B82-5A14E35EEA0F}"/>
              </a:ext>
            </a:extLst>
          </p:cNvPr>
          <p:cNvSpPr txBox="1"/>
          <p:nvPr/>
        </p:nvSpPr>
        <p:spPr bwMode="auto">
          <a:xfrm>
            <a:off x="2034437" y="3874509"/>
            <a:ext cx="792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99DFA-1364-46D5-8A3A-AFAF8DFAF9E5}"/>
              </a:ext>
            </a:extLst>
          </p:cNvPr>
          <p:cNvSpPr txBox="1"/>
          <p:nvPr/>
        </p:nvSpPr>
        <p:spPr bwMode="auto">
          <a:xfrm>
            <a:off x="2441710" y="3874509"/>
            <a:ext cx="792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E01F6-76BA-4244-ABC5-71F6B724A619}"/>
              </a:ext>
            </a:extLst>
          </p:cNvPr>
          <p:cNvSpPr txBox="1"/>
          <p:nvPr/>
        </p:nvSpPr>
        <p:spPr bwMode="auto">
          <a:xfrm>
            <a:off x="2848984" y="3874509"/>
            <a:ext cx="792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3,000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60D576-FB0A-4F40-B991-FDB1697DA492}"/>
              </a:ext>
            </a:extLst>
          </p:cNvPr>
          <p:cNvSpPr txBox="1"/>
          <p:nvPr/>
        </p:nvSpPr>
        <p:spPr bwMode="auto">
          <a:xfrm>
            <a:off x="3256257" y="3874509"/>
            <a:ext cx="792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4,000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3F7713-1930-42F0-9EFD-F59981B06721}"/>
              </a:ext>
            </a:extLst>
          </p:cNvPr>
          <p:cNvSpPr txBox="1"/>
          <p:nvPr/>
        </p:nvSpPr>
        <p:spPr bwMode="auto">
          <a:xfrm>
            <a:off x="3663531" y="3874509"/>
            <a:ext cx="792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FDF8D-8667-4456-9A6B-81ADAF78458A}"/>
              </a:ext>
            </a:extLst>
          </p:cNvPr>
          <p:cNvSpPr txBox="1"/>
          <p:nvPr/>
        </p:nvSpPr>
        <p:spPr bwMode="auto">
          <a:xfrm>
            <a:off x="4007486" y="3874509"/>
            <a:ext cx="9188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6,000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B83EC4-3758-4E32-8459-BE0A1CBF5BBE}"/>
              </a:ext>
            </a:extLst>
          </p:cNvPr>
          <p:cNvSpPr txBox="1"/>
          <p:nvPr/>
        </p:nvSpPr>
        <p:spPr bwMode="auto">
          <a:xfrm>
            <a:off x="4478078" y="3874509"/>
            <a:ext cx="792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7,000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1F7E05-CB4A-4E13-AD73-1EE48C1DABB6}"/>
              </a:ext>
            </a:extLst>
          </p:cNvPr>
          <p:cNvSpPr txBox="1"/>
          <p:nvPr/>
        </p:nvSpPr>
        <p:spPr bwMode="auto">
          <a:xfrm>
            <a:off x="4885351" y="3874509"/>
            <a:ext cx="792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8,000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621666-C69A-4A3A-9A2F-EA2AD5525D41}"/>
              </a:ext>
            </a:extLst>
          </p:cNvPr>
          <p:cNvSpPr txBox="1"/>
          <p:nvPr/>
        </p:nvSpPr>
        <p:spPr bwMode="auto">
          <a:xfrm>
            <a:off x="5292625" y="3874509"/>
            <a:ext cx="792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9,000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1F8803-660A-40C3-8C98-284EC9762885}"/>
              </a:ext>
            </a:extLst>
          </p:cNvPr>
          <p:cNvSpPr txBox="1"/>
          <p:nvPr/>
        </p:nvSpPr>
        <p:spPr bwMode="auto">
          <a:xfrm>
            <a:off x="5630969" y="3874509"/>
            <a:ext cx="930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10,000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CD825B0-38CA-444D-8432-A0FFCFF16E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6597" y="3198168"/>
            <a:ext cx="807885" cy="5765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7420F8-2D5A-4EBD-9A1A-DAF379B22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1144" y="3198168"/>
            <a:ext cx="807885" cy="5765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22DC99A-446C-4F89-AF56-A16E6700CE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5691" y="3198168"/>
            <a:ext cx="807885" cy="5765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6F752DC-9CF3-4E69-858E-96E728CF3A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0238" y="3198168"/>
            <a:ext cx="807885" cy="5765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15D5B30-7021-43FA-ABE2-3DEF2ADFE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4785" y="3198168"/>
            <a:ext cx="807885" cy="5765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D00844F-9B4C-4322-B5BA-E03993CE6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9332" y="3198168"/>
            <a:ext cx="807885" cy="5765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2E5260C-0B1D-476C-9CBA-9ED6AFA3E9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3879" y="3198168"/>
            <a:ext cx="807885" cy="5765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81EBF45-EB8C-4B5C-A949-E03FBD79D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8426" y="3198168"/>
            <a:ext cx="807885" cy="5765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61358C-A436-4F16-9BAC-1D35FAE2DF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973" y="3198168"/>
            <a:ext cx="807885" cy="5765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64A0A03-742E-4DCF-B1BD-7CBCB3FDD9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7520" y="3198168"/>
            <a:ext cx="807885" cy="57659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C754B0B-522C-47DC-BEA2-48FB7D8F5430}"/>
              </a:ext>
            </a:extLst>
          </p:cNvPr>
          <p:cNvSpPr txBox="1"/>
          <p:nvPr/>
        </p:nvSpPr>
        <p:spPr bwMode="auto">
          <a:xfrm>
            <a:off x="1556412" y="4263630"/>
            <a:ext cx="17482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one thousand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1DE3CB-5227-4945-9204-DA7F6114029C}"/>
              </a:ext>
            </a:extLst>
          </p:cNvPr>
          <p:cNvSpPr txBox="1"/>
          <p:nvPr/>
        </p:nvSpPr>
        <p:spPr bwMode="auto">
          <a:xfrm>
            <a:off x="1937611" y="4263630"/>
            <a:ext cx="1778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two thousand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B0176F-A416-4B67-BB6A-6EEFB6F3B217}"/>
              </a:ext>
            </a:extLst>
          </p:cNvPr>
          <p:cNvSpPr txBox="1"/>
          <p:nvPr/>
        </p:nvSpPr>
        <p:spPr bwMode="auto">
          <a:xfrm>
            <a:off x="2225237" y="4263630"/>
            <a:ext cx="2039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three thousand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25FFCB-2ABE-4F03-AE90-B050E3037B4D}"/>
              </a:ext>
            </a:extLst>
          </p:cNvPr>
          <p:cNvSpPr txBox="1"/>
          <p:nvPr/>
        </p:nvSpPr>
        <p:spPr bwMode="auto">
          <a:xfrm>
            <a:off x="2669896" y="4263630"/>
            <a:ext cx="1964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four thousand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DA54A1-EFD7-4C77-834A-21EFF122C1C9}"/>
              </a:ext>
            </a:extLst>
          </p:cNvPr>
          <p:cNvSpPr txBox="1"/>
          <p:nvPr/>
        </p:nvSpPr>
        <p:spPr bwMode="auto">
          <a:xfrm>
            <a:off x="3185506" y="4263630"/>
            <a:ext cx="17482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five thousand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2A78B0-43BA-41BF-98FA-BA22783294DD}"/>
              </a:ext>
            </a:extLst>
          </p:cNvPr>
          <p:cNvSpPr txBox="1"/>
          <p:nvPr/>
        </p:nvSpPr>
        <p:spPr bwMode="auto">
          <a:xfrm>
            <a:off x="3592779" y="4263630"/>
            <a:ext cx="17482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six thousand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5D122A6-8536-441C-813A-65F81180955F}"/>
              </a:ext>
            </a:extLst>
          </p:cNvPr>
          <p:cNvSpPr txBox="1"/>
          <p:nvPr/>
        </p:nvSpPr>
        <p:spPr bwMode="auto">
          <a:xfrm>
            <a:off x="3862606" y="4263630"/>
            <a:ext cx="2023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seven thousand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F6E7BA-FCF6-4548-BCD1-9D142712A6F4}"/>
              </a:ext>
            </a:extLst>
          </p:cNvPr>
          <p:cNvSpPr txBox="1"/>
          <p:nvPr/>
        </p:nvSpPr>
        <p:spPr bwMode="auto">
          <a:xfrm>
            <a:off x="4317625" y="4263630"/>
            <a:ext cx="1927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eight thousand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6D5B3C-BB00-4D39-9407-60E06509603F}"/>
              </a:ext>
            </a:extLst>
          </p:cNvPr>
          <p:cNvSpPr txBox="1"/>
          <p:nvPr/>
        </p:nvSpPr>
        <p:spPr bwMode="auto">
          <a:xfrm>
            <a:off x="4771598" y="4263630"/>
            <a:ext cx="18342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nine thousand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376E44C-A4AD-4B1F-AE23-177EB084BF75}"/>
              </a:ext>
            </a:extLst>
          </p:cNvPr>
          <p:cNvSpPr txBox="1"/>
          <p:nvPr/>
        </p:nvSpPr>
        <p:spPr bwMode="auto">
          <a:xfrm>
            <a:off x="5221873" y="4263630"/>
            <a:ext cx="17482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ten thousand</a:t>
            </a:r>
          </a:p>
        </p:txBody>
      </p:sp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41" grpId="0"/>
      <p:bldP spid="41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6:2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13E29-A262-46F0-BC01-DCF9EFAC7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37" y="2734444"/>
            <a:ext cx="6179977" cy="1389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E3C018-850C-413F-8A8B-D9D424C0DC6D}"/>
              </a:ext>
            </a:extLst>
          </p:cNvPr>
          <p:cNvSpPr txBox="1"/>
          <p:nvPr/>
        </p:nvSpPr>
        <p:spPr bwMode="auto">
          <a:xfrm>
            <a:off x="5571565" y="2926395"/>
            <a:ext cx="1067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100,000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21047-BB31-4A65-B3B7-8BE078CA63CA}"/>
              </a:ext>
            </a:extLst>
          </p:cNvPr>
          <p:cNvSpPr txBox="1"/>
          <p:nvPr/>
        </p:nvSpPr>
        <p:spPr bwMode="auto">
          <a:xfrm>
            <a:off x="4890962" y="3579747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25,000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6A8BC-01CE-46CF-9DB9-B2191E550E25}"/>
              </a:ext>
            </a:extLst>
          </p:cNvPr>
          <p:cNvSpPr txBox="1"/>
          <p:nvPr/>
        </p:nvSpPr>
        <p:spPr bwMode="auto">
          <a:xfrm>
            <a:off x="5205952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5B7670-B703-4C9E-9E16-0BD9299C0B82}"/>
              </a:ext>
            </a:extLst>
          </p:cNvPr>
          <p:cNvSpPr txBox="1"/>
          <p:nvPr/>
        </p:nvSpPr>
        <p:spPr bwMode="auto">
          <a:xfrm>
            <a:off x="3350418" y="3579747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25,000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5C0B4D-644A-4CF5-95D2-FA5EBDB4C244}"/>
              </a:ext>
            </a:extLst>
          </p:cNvPr>
          <p:cNvSpPr txBox="1"/>
          <p:nvPr/>
        </p:nvSpPr>
        <p:spPr bwMode="auto">
          <a:xfrm>
            <a:off x="3665409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4AEF4-1CA5-4A22-B585-E48CD1C3D671}"/>
              </a:ext>
            </a:extLst>
          </p:cNvPr>
          <p:cNvSpPr txBox="1"/>
          <p:nvPr/>
        </p:nvSpPr>
        <p:spPr bwMode="auto">
          <a:xfrm>
            <a:off x="6402930" y="3579747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25,000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5060A-5236-43C1-9220-00E2BB64ECC8}"/>
              </a:ext>
            </a:extLst>
          </p:cNvPr>
          <p:cNvSpPr txBox="1"/>
          <p:nvPr/>
        </p:nvSpPr>
        <p:spPr bwMode="auto">
          <a:xfrm>
            <a:off x="6717920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5028E4-CCB8-4594-9FC9-8E3DB1BE1E5A}"/>
              </a:ext>
            </a:extLst>
          </p:cNvPr>
          <p:cNvSpPr txBox="1"/>
          <p:nvPr/>
        </p:nvSpPr>
        <p:spPr bwMode="auto">
          <a:xfrm>
            <a:off x="7957160" y="3579747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25,000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D701E-BA28-4E0D-B1AF-0F2DF57B4391}"/>
              </a:ext>
            </a:extLst>
          </p:cNvPr>
          <p:cNvSpPr txBox="1"/>
          <p:nvPr/>
        </p:nvSpPr>
        <p:spPr bwMode="auto">
          <a:xfrm>
            <a:off x="8272150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012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6:2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3A4D87-DEEE-4884-939E-E93E07CA9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38" y="2734444"/>
            <a:ext cx="6179972" cy="1389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F47D8D-9C18-4C36-9FF8-40BAF4AF3C4E}"/>
              </a:ext>
            </a:extLst>
          </p:cNvPr>
          <p:cNvSpPr txBox="1"/>
          <p:nvPr/>
        </p:nvSpPr>
        <p:spPr bwMode="auto">
          <a:xfrm>
            <a:off x="5571565" y="2926395"/>
            <a:ext cx="1067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100,000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F0250-7E1B-401A-9BED-C11B0C7CC335}"/>
              </a:ext>
            </a:extLst>
          </p:cNvPr>
          <p:cNvSpPr txBox="1"/>
          <p:nvPr/>
        </p:nvSpPr>
        <p:spPr bwMode="auto">
          <a:xfrm>
            <a:off x="4414711" y="3579747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20,000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4DF754-6160-42BA-A651-D2F41F2C4BE1}"/>
              </a:ext>
            </a:extLst>
          </p:cNvPr>
          <p:cNvSpPr txBox="1"/>
          <p:nvPr/>
        </p:nvSpPr>
        <p:spPr bwMode="auto">
          <a:xfrm>
            <a:off x="4729702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972FE-0AE6-4971-A2DC-93E076ADA0E7}"/>
              </a:ext>
            </a:extLst>
          </p:cNvPr>
          <p:cNvSpPr txBox="1"/>
          <p:nvPr/>
        </p:nvSpPr>
        <p:spPr bwMode="auto">
          <a:xfrm>
            <a:off x="3188493" y="3579747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BD14A-6E64-4D8D-9B68-85EEC7F656C9}"/>
              </a:ext>
            </a:extLst>
          </p:cNvPr>
          <p:cNvSpPr txBox="1"/>
          <p:nvPr/>
        </p:nvSpPr>
        <p:spPr bwMode="auto">
          <a:xfrm>
            <a:off x="3503484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309EE-73C7-4E77-9296-1860B3654A01}"/>
              </a:ext>
            </a:extLst>
          </p:cNvPr>
          <p:cNvSpPr txBox="1"/>
          <p:nvPr/>
        </p:nvSpPr>
        <p:spPr bwMode="auto">
          <a:xfrm>
            <a:off x="5631404" y="3579747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20,000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E6DA2-F86B-4C21-ABAF-A89E8D37E7DB}"/>
              </a:ext>
            </a:extLst>
          </p:cNvPr>
          <p:cNvSpPr txBox="1"/>
          <p:nvPr/>
        </p:nvSpPr>
        <p:spPr bwMode="auto">
          <a:xfrm>
            <a:off x="5946395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D7AE4-9F69-47B5-8EA1-9E58260867D2}"/>
              </a:ext>
            </a:extLst>
          </p:cNvPr>
          <p:cNvSpPr txBox="1"/>
          <p:nvPr/>
        </p:nvSpPr>
        <p:spPr bwMode="auto">
          <a:xfrm>
            <a:off x="6871309" y="3579747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A39D06-9892-4C69-917E-A5C2E81B481A}"/>
              </a:ext>
            </a:extLst>
          </p:cNvPr>
          <p:cNvSpPr txBox="1"/>
          <p:nvPr/>
        </p:nvSpPr>
        <p:spPr bwMode="auto">
          <a:xfrm>
            <a:off x="7186300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68A9D1-4E11-46F6-8FFA-79ACDEADA66A}"/>
              </a:ext>
            </a:extLst>
          </p:cNvPr>
          <p:cNvSpPr txBox="1"/>
          <p:nvPr/>
        </p:nvSpPr>
        <p:spPr bwMode="auto">
          <a:xfrm>
            <a:off x="8101689" y="3579747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D0836F-037F-4E17-8C5D-9385B282ED7C}"/>
              </a:ext>
            </a:extLst>
          </p:cNvPr>
          <p:cNvSpPr txBox="1"/>
          <p:nvPr/>
        </p:nvSpPr>
        <p:spPr bwMode="auto">
          <a:xfrm>
            <a:off x="8416680" y="357974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06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6D2E27-F022-40D0-B3A4-B57AD075B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02" y="1481516"/>
            <a:ext cx="3950399" cy="3950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B0076-DA13-4631-A297-FEFBC2A31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5718">
            <a:off x="4109579" y="1472530"/>
            <a:ext cx="3972843" cy="397284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6:2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411A0A-10A9-4E7E-BAB6-9EBBCB49EA21}"/>
              </a:ext>
            </a:extLst>
          </p:cNvPr>
          <p:cNvSpPr txBox="1"/>
          <p:nvPr/>
        </p:nvSpPr>
        <p:spPr bwMode="auto">
          <a:xfrm>
            <a:off x="3844430" y="1329176"/>
            <a:ext cx="135165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75,000</a:t>
            </a:r>
            <a:r>
              <a:rPr lang="en-GB" sz="1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077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6:2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085B7-07ED-48AA-A4E2-CA447F68E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24" y="1194847"/>
            <a:ext cx="7554555" cy="446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192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6:3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22CBD-A63B-4EB9-8B54-5B402CA77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08" y="1420508"/>
            <a:ext cx="4016987" cy="401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01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6:3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6C0D9C-B086-487A-99A9-C09B2D6AF75C}"/>
              </a:ext>
            </a:extLst>
          </p:cNvPr>
          <p:cNvGrpSpPr/>
          <p:nvPr/>
        </p:nvGrpSpPr>
        <p:grpSpPr>
          <a:xfrm>
            <a:off x="4784973" y="1563025"/>
            <a:ext cx="2622054" cy="3731950"/>
            <a:chOff x="2832925" y="1715803"/>
            <a:chExt cx="2622054" cy="37319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4338A4-35DC-433B-B9EF-28DA7D8D7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021" y="1757105"/>
              <a:ext cx="1765958" cy="33437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BCFC61-56C9-4CA2-8475-593FFC67E987}"/>
                </a:ext>
              </a:extLst>
            </p:cNvPr>
            <p:cNvSpPr txBox="1"/>
            <p:nvPr/>
          </p:nvSpPr>
          <p:spPr bwMode="auto">
            <a:xfrm>
              <a:off x="4016920" y="5133821"/>
              <a:ext cx="308098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C59FB0-DFB6-4748-A829-F44FB8D27309}"/>
                </a:ext>
              </a:extLst>
            </p:cNvPr>
            <p:cNvSpPr txBox="1"/>
            <p:nvPr/>
          </p:nvSpPr>
          <p:spPr bwMode="auto">
            <a:xfrm>
              <a:off x="4883149" y="5133821"/>
              <a:ext cx="301686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FB369C-2849-4C53-B3B7-BA24A59E7F74}"/>
                </a:ext>
              </a:extLst>
            </p:cNvPr>
            <p:cNvSpPr txBox="1"/>
            <p:nvPr/>
          </p:nvSpPr>
          <p:spPr bwMode="auto">
            <a:xfrm>
              <a:off x="3430844" y="4918620"/>
              <a:ext cx="295274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FD386E-061B-4544-AA0E-0370E41455AA}"/>
                </a:ext>
              </a:extLst>
            </p:cNvPr>
            <p:cNvSpPr txBox="1"/>
            <p:nvPr/>
          </p:nvSpPr>
          <p:spPr bwMode="auto">
            <a:xfrm>
              <a:off x="2832925" y="3282308"/>
              <a:ext cx="893193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100,000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38FB8F-7615-48A2-896A-192BB6E6FF69}"/>
                </a:ext>
              </a:extLst>
            </p:cNvPr>
            <p:cNvSpPr txBox="1"/>
            <p:nvPr/>
          </p:nvSpPr>
          <p:spPr bwMode="auto">
            <a:xfrm>
              <a:off x="2832925" y="1715803"/>
              <a:ext cx="893193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200,000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0791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6:3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3C208D-B3A3-47EC-8D21-13087D85CCD8}"/>
              </a:ext>
            </a:extLst>
          </p:cNvPr>
          <p:cNvGrpSpPr/>
          <p:nvPr/>
        </p:nvGrpSpPr>
        <p:grpSpPr>
          <a:xfrm>
            <a:off x="5243906" y="864921"/>
            <a:ext cx="1704191" cy="5128161"/>
            <a:chOff x="3719905" y="1047289"/>
            <a:chExt cx="1704191" cy="51281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796FCA-7CB2-4B53-9619-DF43E3EA6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905" y="1047289"/>
              <a:ext cx="1704191" cy="476342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2C2E5-D515-45D2-AD40-D285E8777A55}"/>
                </a:ext>
              </a:extLst>
            </p:cNvPr>
            <p:cNvSpPr txBox="1"/>
            <p:nvPr/>
          </p:nvSpPr>
          <p:spPr bwMode="auto">
            <a:xfrm>
              <a:off x="3974880" y="5861518"/>
              <a:ext cx="308098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0CBDAC-66CA-4081-8B07-2F4A3DA47DA6}"/>
                </a:ext>
              </a:extLst>
            </p:cNvPr>
            <p:cNvSpPr txBox="1"/>
            <p:nvPr/>
          </p:nvSpPr>
          <p:spPr bwMode="auto">
            <a:xfrm>
              <a:off x="4767539" y="5861518"/>
              <a:ext cx="301686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06751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2,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31893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read scales in graphing and measures contexts, by using their knowledge of the composition of 10,000 and 100,000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2, Learning Outcome 10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329417-8541-4C21-B83B-7F5BFEE0E9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1.26 Multiples of 1,000 up to 1,000,000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74578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26441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47-48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78AD43-F3AC-43E5-BE67-BA9B81802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21" y="2209464"/>
            <a:ext cx="6105161" cy="2439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ABC3D-0886-425E-B3BE-437BB9A09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56" y="2325901"/>
            <a:ext cx="1002564" cy="1002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BD01AC-7CBF-4562-9876-8175A8CDD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98" y="2325901"/>
            <a:ext cx="1002564" cy="1002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BA9503-A5AB-4914-9E7A-7AD522AE2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40" y="2325901"/>
            <a:ext cx="1002564" cy="1002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1B29FA-8F40-4DE1-9591-07CC11B8C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82" y="2325901"/>
            <a:ext cx="1002564" cy="1002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291F08-8D13-4F2A-8E03-0C4142D5F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23" y="2325901"/>
            <a:ext cx="1002564" cy="1002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EBB8B8-15FD-4F1F-9B36-51DDEC9D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56" y="3545418"/>
            <a:ext cx="1002564" cy="1002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6FA204-E7C7-4DDB-856C-6D4BAC3B5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98" y="3545418"/>
            <a:ext cx="1002564" cy="10025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986419-E643-453E-93B2-A46FFEA8C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40" y="3545418"/>
            <a:ext cx="1002564" cy="10025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2C8D89-BD1F-4DF6-A634-E4A640C7E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82" y="3545418"/>
            <a:ext cx="1002564" cy="1002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A8991C-F637-4480-861E-001118E66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23" y="3545418"/>
            <a:ext cx="1002564" cy="10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4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1.26 Multiples of 1,000 up to 1,000,000 </a:t>
            </a:r>
            <a:r>
              <a:rPr lang="en-US" dirty="0"/>
              <a:t>– step 1:2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B56E9-4D4A-49A7-8CF5-16DCC57126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15" b="-2"/>
          <a:stretch/>
        </p:blipFill>
        <p:spPr>
          <a:xfrm>
            <a:off x="1725993" y="2886444"/>
            <a:ext cx="8740014" cy="108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742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538F42B15F3E44BBEDC70983265EA8" ma:contentTypeVersion="14" ma:contentTypeDescription="Create a new document." ma:contentTypeScope="" ma:versionID="be6f4455335a73132b70e9dd3aba563e">
  <xsd:schema xmlns:xsd="http://www.w3.org/2001/XMLSchema" xmlns:xs="http://www.w3.org/2001/XMLSchema" xmlns:p="http://schemas.microsoft.com/office/2006/metadata/properties" xmlns:ns3="72a2bc9c-fc6e-4d34-a2d4-d5a0d292b9ab" xmlns:ns4="5f849fbc-54ce-49ef-be0d-47b80bb0ba27" targetNamespace="http://schemas.microsoft.com/office/2006/metadata/properties" ma:root="true" ma:fieldsID="26361bebf892373006d2555c35d5dff1" ns3:_="" ns4:_="">
    <xsd:import namespace="72a2bc9c-fc6e-4d34-a2d4-d5a0d292b9ab"/>
    <xsd:import namespace="5f849fbc-54ce-49ef-be0d-47b80bb0ba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2bc9c-fc6e-4d34-a2d4-d5a0d292b9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49fbc-54ce-49ef-be0d-47b80bb0ba2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FCA722-E810-43AD-8173-8E3AA1583A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2bc9c-fc6e-4d34-a2d4-d5a0d292b9ab"/>
    <ds:schemaRef ds:uri="5f849fbc-54ce-49ef-be0d-47b80bb0ba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2F4355-41EF-4DA9-B998-C6511E367AD2}">
  <ds:schemaRefs>
    <ds:schemaRef ds:uri="http://schemas.microsoft.com/office/2006/metadata/properties"/>
    <ds:schemaRef ds:uri="72a2bc9c-fc6e-4d34-a2d4-d5a0d292b9ab"/>
    <ds:schemaRef ds:uri="http://purl.org/dc/dcmitype/"/>
    <ds:schemaRef ds:uri="http://schemas.microsoft.com/office/infopath/2007/PartnerControls"/>
    <ds:schemaRef ds:uri="http://schemas.microsoft.com/office/2006/documentManagement/types"/>
    <ds:schemaRef ds:uri="5f849fbc-54ce-49ef-be0d-47b80bb0ba27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1914</TotalTime>
  <Words>2625</Words>
  <Application>Microsoft Office PowerPoint</Application>
  <PresentationFormat>Widescreen</PresentationFormat>
  <Paragraphs>715</Paragraphs>
  <Slides>79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Calibri</vt:lpstr>
      <vt:lpstr>Calibri Light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Contents</vt:lpstr>
      <vt:lpstr>PowerPoint Presentation</vt:lpstr>
      <vt:lpstr>Year 6, Unit 2,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2,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2, Learning Outcome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2, Learning Outcome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2, Learning Outcome 5</vt:lpstr>
      <vt:lpstr>PowerPoint Presentation</vt:lpstr>
      <vt:lpstr>PowerPoint Presentation</vt:lpstr>
      <vt:lpstr>PowerPoint Presentation</vt:lpstr>
      <vt:lpstr>PowerPoint Presentation</vt:lpstr>
      <vt:lpstr>Year 6, Unit 2,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2, Learning Outcome 7</vt:lpstr>
      <vt:lpstr>PowerPoint Presentation</vt:lpstr>
      <vt:lpstr>PowerPoint Presentation</vt:lpstr>
      <vt:lpstr>Year 6, Unit 2, Learning Outcome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2, Learning Outcome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2, Learning Outcome 10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Gwen Tresidder</cp:lastModifiedBy>
  <cp:revision>107</cp:revision>
  <dcterms:created xsi:type="dcterms:W3CDTF">2021-05-07T12:27:15Z</dcterms:created>
  <dcterms:modified xsi:type="dcterms:W3CDTF">2021-07-15T16:32:21Z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0x01010078538F42B15F3E44BBEDC70983265EA8</vt:lpwstr>
  </property>
</Properties>
</file>