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93"/>
  </p:notesMasterIdLst>
  <p:sldIdLst>
    <p:sldId id="257" r:id="rId5"/>
    <p:sldId id="508" r:id="rId6"/>
    <p:sldId id="506" r:id="rId7"/>
    <p:sldId id="567" r:id="rId8"/>
    <p:sldId id="568" r:id="rId9"/>
    <p:sldId id="507" r:id="rId10"/>
    <p:sldId id="481" r:id="rId11"/>
    <p:sldId id="267" r:id="rId12"/>
    <p:sldId id="268" r:id="rId13"/>
    <p:sldId id="557" r:id="rId14"/>
    <p:sldId id="511" r:id="rId15"/>
    <p:sldId id="512" r:id="rId16"/>
    <p:sldId id="269" r:id="rId17"/>
    <p:sldId id="270" r:id="rId18"/>
    <p:sldId id="513" r:id="rId19"/>
    <p:sldId id="514" r:id="rId20"/>
    <p:sldId id="271" r:id="rId21"/>
    <p:sldId id="272" r:id="rId22"/>
    <p:sldId id="273" r:id="rId23"/>
    <p:sldId id="274" r:id="rId24"/>
    <p:sldId id="275" r:id="rId25"/>
    <p:sldId id="276" r:id="rId26"/>
    <p:sldId id="515" r:id="rId27"/>
    <p:sldId id="516" r:id="rId28"/>
    <p:sldId id="277" r:id="rId29"/>
    <p:sldId id="278" r:id="rId30"/>
    <p:sldId id="279" r:id="rId31"/>
    <p:sldId id="280" r:id="rId32"/>
    <p:sldId id="517" r:id="rId33"/>
    <p:sldId id="518" r:id="rId34"/>
    <p:sldId id="281" r:id="rId35"/>
    <p:sldId id="282" r:id="rId36"/>
    <p:sldId id="283" r:id="rId37"/>
    <p:sldId id="558" r:id="rId38"/>
    <p:sldId id="519" r:id="rId39"/>
    <p:sldId id="520" r:id="rId40"/>
    <p:sldId id="284" r:id="rId41"/>
    <p:sldId id="285" r:id="rId42"/>
    <p:sldId id="286" r:id="rId43"/>
    <p:sldId id="287" r:id="rId44"/>
    <p:sldId id="559" r:id="rId45"/>
    <p:sldId id="560" r:id="rId46"/>
    <p:sldId id="561" r:id="rId47"/>
    <p:sldId id="562" r:id="rId48"/>
    <p:sldId id="521" r:id="rId49"/>
    <p:sldId id="522" r:id="rId50"/>
    <p:sldId id="288" r:id="rId51"/>
    <p:sldId id="523" r:id="rId52"/>
    <p:sldId id="524" r:id="rId53"/>
    <p:sldId id="289" r:id="rId54"/>
    <p:sldId id="290" r:id="rId55"/>
    <p:sldId id="291" r:id="rId56"/>
    <p:sldId id="292" r:id="rId57"/>
    <p:sldId id="316" r:id="rId58"/>
    <p:sldId id="319" r:id="rId59"/>
    <p:sldId id="563" r:id="rId60"/>
    <p:sldId id="564" r:id="rId61"/>
    <p:sldId id="565" r:id="rId62"/>
    <p:sldId id="525" r:id="rId63"/>
    <p:sldId id="526" r:id="rId64"/>
    <p:sldId id="294" r:id="rId65"/>
    <p:sldId id="295" r:id="rId66"/>
    <p:sldId id="296" r:id="rId67"/>
    <p:sldId id="527" r:id="rId68"/>
    <p:sldId id="528" r:id="rId69"/>
    <p:sldId id="297" r:id="rId70"/>
    <p:sldId id="298" r:id="rId71"/>
    <p:sldId id="529" r:id="rId72"/>
    <p:sldId id="530" r:id="rId73"/>
    <p:sldId id="299" r:id="rId74"/>
    <p:sldId id="300" r:id="rId75"/>
    <p:sldId id="301" r:id="rId76"/>
    <p:sldId id="302" r:id="rId77"/>
    <p:sldId id="303" r:id="rId78"/>
    <p:sldId id="304" r:id="rId79"/>
    <p:sldId id="531" r:id="rId80"/>
    <p:sldId id="532" r:id="rId81"/>
    <p:sldId id="305" r:id="rId82"/>
    <p:sldId id="306" r:id="rId83"/>
    <p:sldId id="533" r:id="rId84"/>
    <p:sldId id="534" r:id="rId85"/>
    <p:sldId id="307" r:id="rId86"/>
    <p:sldId id="535" r:id="rId87"/>
    <p:sldId id="536" r:id="rId88"/>
    <p:sldId id="537" r:id="rId89"/>
    <p:sldId id="538" r:id="rId90"/>
    <p:sldId id="566" r:id="rId91"/>
    <p:sldId id="477"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67"/>
            <p14:sldId id="568"/>
            <p14:sldId id="507"/>
            <p14:sldId id="481"/>
            <p14:sldId id="267"/>
            <p14:sldId id="268"/>
            <p14:sldId id="557"/>
            <p14:sldId id="511"/>
            <p14:sldId id="512"/>
            <p14:sldId id="269"/>
            <p14:sldId id="270"/>
            <p14:sldId id="513"/>
            <p14:sldId id="514"/>
            <p14:sldId id="271"/>
            <p14:sldId id="272"/>
            <p14:sldId id="273"/>
            <p14:sldId id="274"/>
            <p14:sldId id="275"/>
            <p14:sldId id="276"/>
            <p14:sldId id="515"/>
            <p14:sldId id="516"/>
            <p14:sldId id="277"/>
            <p14:sldId id="278"/>
            <p14:sldId id="279"/>
            <p14:sldId id="280"/>
            <p14:sldId id="517"/>
            <p14:sldId id="518"/>
            <p14:sldId id="281"/>
            <p14:sldId id="282"/>
            <p14:sldId id="283"/>
            <p14:sldId id="558"/>
            <p14:sldId id="519"/>
            <p14:sldId id="520"/>
            <p14:sldId id="284"/>
            <p14:sldId id="285"/>
            <p14:sldId id="286"/>
            <p14:sldId id="287"/>
            <p14:sldId id="559"/>
            <p14:sldId id="560"/>
            <p14:sldId id="561"/>
            <p14:sldId id="562"/>
            <p14:sldId id="521"/>
            <p14:sldId id="522"/>
            <p14:sldId id="288"/>
            <p14:sldId id="523"/>
            <p14:sldId id="524"/>
            <p14:sldId id="289"/>
            <p14:sldId id="290"/>
            <p14:sldId id="291"/>
            <p14:sldId id="292"/>
            <p14:sldId id="316"/>
            <p14:sldId id="319"/>
            <p14:sldId id="563"/>
            <p14:sldId id="564"/>
            <p14:sldId id="565"/>
            <p14:sldId id="525"/>
            <p14:sldId id="526"/>
            <p14:sldId id="294"/>
            <p14:sldId id="295"/>
            <p14:sldId id="296"/>
            <p14:sldId id="527"/>
            <p14:sldId id="528"/>
            <p14:sldId id="297"/>
            <p14:sldId id="298"/>
            <p14:sldId id="529"/>
            <p14:sldId id="530"/>
            <p14:sldId id="299"/>
            <p14:sldId id="300"/>
            <p14:sldId id="301"/>
            <p14:sldId id="302"/>
            <p14:sldId id="303"/>
            <p14:sldId id="304"/>
            <p14:sldId id="531"/>
            <p14:sldId id="532"/>
            <p14:sldId id="305"/>
            <p14:sldId id="306"/>
            <p14:sldId id="533"/>
            <p14:sldId id="534"/>
            <p14:sldId id="307"/>
            <p14:sldId id="535"/>
            <p14:sldId id="536"/>
            <p14:sldId id="537"/>
            <p14:sldId id="538"/>
            <p14:sldId id="566"/>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74115" autoAdjust="0"/>
  </p:normalViewPr>
  <p:slideViewPr>
    <p:cSldViewPr snapToGrid="0" showGuides="1">
      <p:cViewPr varScale="1">
        <p:scale>
          <a:sx n="67" d="100"/>
          <a:sy n="67" d="100"/>
        </p:scale>
        <p:origin x="64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02/12/2021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1814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a:t>
            </a:fld>
            <a:endParaRPr lang="en-GB"/>
          </a:p>
        </p:txBody>
      </p:sp>
    </p:spTree>
    <p:extLst>
      <p:ext uri="{BB962C8B-B14F-4D97-AF65-F5344CB8AC3E}">
        <p14:creationId xmlns:p14="http://schemas.microsoft.com/office/powerpoint/2010/main" val="1212192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4824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Two unknowns: one solution (multiplicative relationship between the unknowns):</a:t>
            </a:r>
            <a:endParaRPr lang="en-GB" dirty="0"/>
          </a:p>
          <a:p>
            <a:r>
              <a:rPr lang="en-GB" i="1" dirty="0"/>
              <a:t>I am thinking of two rods that together are equivalent to blue. One is twice as long as the other. What are they?</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64940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Two unknowns; one solution (additive relationship between the unknowns):</a:t>
            </a:r>
            <a:endParaRPr lang="en-GB" dirty="0"/>
          </a:p>
          <a:p>
            <a:r>
              <a:rPr lang="en-GB" i="1" dirty="0"/>
              <a:t>I am thinking of two rods that together are equivalent to blue. There is a difference of white between the two rods. What are they?</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280689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15</a:t>
            </a:fld>
            <a:endParaRPr lang="en-GB"/>
          </a:p>
        </p:txBody>
      </p:sp>
    </p:spTree>
    <p:extLst>
      <p:ext uri="{BB962C8B-B14F-4D97-AF65-F5344CB8AC3E}">
        <p14:creationId xmlns:p14="http://schemas.microsoft.com/office/powerpoint/2010/main" val="730544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5901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Year 6 have earnt 200 stars; the stars are either gold or silver. They have 30 more gold stars than silver. How many are gold?</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61291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Year 6 have earnt 200 stars; the stars are either gold or silver. They have 30 more gold stars than silver. How many are gold?</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1901111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Year 6 have earnt 200 stars; the stars are either gold or silver. They have 30 more gold stars than silver. How many are gold?</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32971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Year 6 have earnt 200 stars; the stars are either gold or silver. They have 30 more gold stars than silver. How many are gold?</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3001831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Year 6 have earnt 200 stars; the stars are either gold or silver. They have 30 more gold stars than silver. How many are gold?</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3205187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Year 6 have earnt 200 stars; the stars are either gold or silver. They have 30 more gold stars than silver. How many are gold?</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127908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23</a:t>
            </a:fld>
            <a:endParaRPr lang="en-GB"/>
          </a:p>
        </p:txBody>
      </p:sp>
    </p:spTree>
    <p:extLst>
      <p:ext uri="{BB962C8B-B14F-4D97-AF65-F5344CB8AC3E}">
        <p14:creationId xmlns:p14="http://schemas.microsoft.com/office/powerpoint/2010/main" val="2635803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8013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27</a:t>
            </a:fld>
            <a:endParaRPr lang="en-US" dirty="0"/>
          </a:p>
        </p:txBody>
      </p:sp>
    </p:spTree>
    <p:extLst>
      <p:ext uri="{BB962C8B-B14F-4D97-AF65-F5344CB8AC3E}">
        <p14:creationId xmlns:p14="http://schemas.microsoft.com/office/powerpoint/2010/main" val="3375508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29</a:t>
            </a:fld>
            <a:endParaRPr lang="en-GB"/>
          </a:p>
        </p:txBody>
      </p:sp>
    </p:spTree>
    <p:extLst>
      <p:ext uri="{BB962C8B-B14F-4D97-AF65-F5344CB8AC3E}">
        <p14:creationId xmlns:p14="http://schemas.microsoft.com/office/powerpoint/2010/main" val="1550891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39718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sum of two numbers, </a:t>
            </a:r>
            <a:r>
              <a:rPr lang="en-GB" i="0" dirty="0"/>
              <a:t>a</a:t>
            </a:r>
            <a:r>
              <a:rPr lang="en-GB" i="1" dirty="0"/>
              <a:t> and </a:t>
            </a:r>
            <a:r>
              <a:rPr lang="en-GB" i="0" dirty="0"/>
              <a:t>b</a:t>
            </a:r>
            <a:r>
              <a:rPr lang="en-GB" i="1" dirty="0"/>
              <a:t>, is 25, and the difference between them is 7. What are the two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31</a:t>
            </a:fld>
            <a:endParaRPr lang="en-US" dirty="0"/>
          </a:p>
        </p:txBody>
      </p:sp>
    </p:spTree>
    <p:extLst>
      <p:ext uri="{BB962C8B-B14F-4D97-AF65-F5344CB8AC3E}">
        <p14:creationId xmlns:p14="http://schemas.microsoft.com/office/powerpoint/2010/main" val="31373005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Anna and Ellen have £70 in total. Anna has £16 more than Ellen. How much money do they each have?</a:t>
            </a:r>
          </a:p>
        </p:txBody>
      </p:sp>
      <p:sp>
        <p:nvSpPr>
          <p:cNvPr id="4" name="Slide Number Placeholder 3"/>
          <p:cNvSpPr>
            <a:spLocks noGrp="1"/>
          </p:cNvSpPr>
          <p:nvPr>
            <p:ph type="sldNum" sz="quarter" idx="5"/>
          </p:nvPr>
        </p:nvSpPr>
        <p:spPr/>
        <p:txBody>
          <a:bodyPr/>
          <a:lstStyle/>
          <a:p>
            <a:fld id="{38B2033A-FB0F-7949-A9F0-CBC790DC54B4}" type="slidenum">
              <a:rPr lang="en-US" smtClean="0"/>
              <a:t>32</a:t>
            </a:fld>
            <a:endParaRPr lang="en-US" dirty="0"/>
          </a:p>
        </p:txBody>
      </p:sp>
    </p:spTree>
    <p:extLst>
      <p:ext uri="{BB962C8B-B14F-4D97-AF65-F5344CB8AC3E}">
        <p14:creationId xmlns:p14="http://schemas.microsoft.com/office/powerpoint/2010/main" val="1795862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Steven is 29 years younger than Reuben. The sum of their ages is 77 years. How old is each person?</a:t>
            </a:r>
          </a:p>
        </p:txBody>
      </p:sp>
      <p:sp>
        <p:nvSpPr>
          <p:cNvPr id="4" name="Slide Number Placeholder 3"/>
          <p:cNvSpPr>
            <a:spLocks noGrp="1"/>
          </p:cNvSpPr>
          <p:nvPr>
            <p:ph type="sldNum" sz="quarter" idx="5"/>
          </p:nvPr>
        </p:nvSpPr>
        <p:spPr/>
        <p:txBody>
          <a:bodyPr/>
          <a:lstStyle/>
          <a:p>
            <a:fld id="{38B2033A-FB0F-7949-A9F0-CBC790DC54B4}" type="slidenum">
              <a:rPr lang="en-US" smtClean="0"/>
              <a:t>33</a:t>
            </a:fld>
            <a:endParaRPr lang="en-US" dirty="0"/>
          </a:p>
        </p:txBody>
      </p:sp>
    </p:spTree>
    <p:extLst>
      <p:ext uri="{BB962C8B-B14F-4D97-AF65-F5344CB8AC3E}">
        <p14:creationId xmlns:p14="http://schemas.microsoft.com/office/powerpoint/2010/main" val="39789837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10824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35</a:t>
            </a:fld>
            <a:endParaRPr lang="en-GB"/>
          </a:p>
        </p:txBody>
      </p:sp>
    </p:spTree>
    <p:extLst>
      <p:ext uri="{BB962C8B-B14F-4D97-AF65-F5344CB8AC3E}">
        <p14:creationId xmlns:p14="http://schemas.microsoft.com/office/powerpoint/2010/main" val="3373502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7867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sum of two numbers is 20. One number is four times the other number. What are the two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37</a:t>
            </a:fld>
            <a:endParaRPr lang="en-US" dirty="0"/>
          </a:p>
        </p:txBody>
      </p:sp>
    </p:spTree>
    <p:extLst>
      <p:ext uri="{BB962C8B-B14F-4D97-AF65-F5344CB8AC3E}">
        <p14:creationId xmlns:p14="http://schemas.microsoft.com/office/powerpoint/2010/main" val="3842565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The sum of two numbers is 48. One number is one-fifth of the other number. What are the two numbers?</a:t>
            </a:r>
          </a:p>
        </p:txBody>
      </p:sp>
      <p:sp>
        <p:nvSpPr>
          <p:cNvPr id="4" name="Slide Number Placeholder 3"/>
          <p:cNvSpPr>
            <a:spLocks noGrp="1"/>
          </p:cNvSpPr>
          <p:nvPr>
            <p:ph type="sldNum" sz="quarter" idx="5"/>
          </p:nvPr>
        </p:nvSpPr>
        <p:spPr/>
        <p:txBody>
          <a:bodyPr/>
          <a:lstStyle/>
          <a:p>
            <a:fld id="{38B2033A-FB0F-7949-A9F0-CBC790DC54B4}" type="slidenum">
              <a:rPr lang="en-US" smtClean="0"/>
              <a:t>38</a:t>
            </a:fld>
            <a:endParaRPr lang="en-US" dirty="0"/>
          </a:p>
        </p:txBody>
      </p:sp>
    </p:spTree>
    <p:extLst>
      <p:ext uri="{BB962C8B-B14F-4D97-AF65-F5344CB8AC3E}">
        <p14:creationId xmlns:p14="http://schemas.microsoft.com/office/powerpoint/2010/main" val="2563256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Bill earnt £60 doing odd-jobs one weekend. He earnt three times as much on Saturday as he did on Sunday. How much did Bill earn each day?</a:t>
            </a:r>
          </a:p>
        </p:txBody>
      </p:sp>
      <p:sp>
        <p:nvSpPr>
          <p:cNvPr id="4" name="Slide Number Placeholder 3"/>
          <p:cNvSpPr>
            <a:spLocks noGrp="1"/>
          </p:cNvSpPr>
          <p:nvPr>
            <p:ph type="sldNum" sz="quarter" idx="5"/>
          </p:nvPr>
        </p:nvSpPr>
        <p:spPr/>
        <p:txBody>
          <a:bodyPr/>
          <a:lstStyle/>
          <a:p>
            <a:fld id="{38B2033A-FB0F-7949-A9F0-CBC790DC54B4}" type="slidenum">
              <a:rPr lang="en-US" smtClean="0"/>
              <a:t>39</a:t>
            </a:fld>
            <a:endParaRPr lang="en-US" dirty="0"/>
          </a:p>
        </p:txBody>
      </p:sp>
    </p:spTree>
    <p:extLst>
      <p:ext uri="{BB962C8B-B14F-4D97-AF65-F5344CB8AC3E}">
        <p14:creationId xmlns:p14="http://schemas.microsoft.com/office/powerpoint/2010/main" val="152431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Between them, Josie and Ellie swam 1.25</a:t>
            </a:r>
            <a:r>
              <a:rPr lang="en-GB" sz="600" i="1" dirty="0"/>
              <a:t> </a:t>
            </a:r>
            <a:r>
              <a:rPr lang="en-GB" i="1" dirty="0"/>
              <a:t>km during swimming training. Josie swam ¼ of the distance that Ellie swam. How far did each of them swim?</a:t>
            </a:r>
          </a:p>
        </p:txBody>
      </p:sp>
      <p:sp>
        <p:nvSpPr>
          <p:cNvPr id="4" name="Slide Number Placeholder 3"/>
          <p:cNvSpPr>
            <a:spLocks noGrp="1"/>
          </p:cNvSpPr>
          <p:nvPr>
            <p:ph type="sldNum" sz="quarter" idx="5"/>
          </p:nvPr>
        </p:nvSpPr>
        <p:spPr/>
        <p:txBody>
          <a:bodyPr/>
          <a:lstStyle/>
          <a:p>
            <a:fld id="{38B2033A-FB0F-7949-A9F0-CBC790DC54B4}" type="slidenum">
              <a:rPr lang="en-US" smtClean="0"/>
              <a:t>40</a:t>
            </a:fld>
            <a:endParaRPr lang="en-US" dirty="0"/>
          </a:p>
        </p:txBody>
      </p:sp>
    </p:spTree>
    <p:extLst>
      <p:ext uri="{BB962C8B-B14F-4D97-AF65-F5344CB8AC3E}">
        <p14:creationId xmlns:p14="http://schemas.microsoft.com/office/powerpoint/2010/main" val="16729138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4399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9165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8556030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99085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9666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45</a:t>
            </a:fld>
            <a:endParaRPr lang="en-GB"/>
          </a:p>
        </p:txBody>
      </p:sp>
    </p:spTree>
    <p:extLst>
      <p:ext uri="{BB962C8B-B14F-4D97-AF65-F5344CB8AC3E}">
        <p14:creationId xmlns:p14="http://schemas.microsoft.com/office/powerpoint/2010/main" val="1207426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71110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Bill earnt some money doing odd-jobs one weekend. He earnt 3 times as much on Saturday than he did on Sunday. He earnt £30 more on Saturday than on Sunday. How much did Bill earn in total?</a:t>
            </a:r>
          </a:p>
        </p:txBody>
      </p:sp>
      <p:sp>
        <p:nvSpPr>
          <p:cNvPr id="4" name="Slide Number Placeholder 3"/>
          <p:cNvSpPr>
            <a:spLocks noGrp="1"/>
          </p:cNvSpPr>
          <p:nvPr>
            <p:ph type="sldNum" sz="quarter" idx="5"/>
          </p:nvPr>
        </p:nvSpPr>
        <p:spPr/>
        <p:txBody>
          <a:bodyPr/>
          <a:lstStyle/>
          <a:p>
            <a:fld id="{38B2033A-FB0F-7949-A9F0-CBC790DC54B4}" type="slidenum">
              <a:rPr lang="en-US" smtClean="0"/>
              <a:t>47</a:t>
            </a:fld>
            <a:endParaRPr lang="en-US" dirty="0"/>
          </a:p>
        </p:txBody>
      </p:sp>
    </p:spTree>
    <p:extLst>
      <p:ext uri="{BB962C8B-B14F-4D97-AF65-F5344CB8AC3E}">
        <p14:creationId xmlns:p14="http://schemas.microsoft.com/office/powerpoint/2010/main" val="35269858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48</a:t>
            </a:fld>
            <a:endParaRPr lang="en-GB"/>
          </a:p>
        </p:txBody>
      </p:sp>
    </p:spTree>
    <p:extLst>
      <p:ext uri="{BB962C8B-B14F-4D97-AF65-F5344CB8AC3E}">
        <p14:creationId xmlns:p14="http://schemas.microsoft.com/office/powerpoint/2010/main" val="39207979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58086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50</a:t>
            </a:fld>
            <a:endParaRPr lang="en-US" dirty="0"/>
          </a:p>
        </p:txBody>
      </p:sp>
    </p:spTree>
    <p:extLst>
      <p:ext uri="{BB962C8B-B14F-4D97-AF65-F5344CB8AC3E}">
        <p14:creationId xmlns:p14="http://schemas.microsoft.com/office/powerpoint/2010/main" val="8369709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How much does one pear cost? How much does one lemon cost?</a:t>
            </a:r>
          </a:p>
        </p:txBody>
      </p:sp>
      <p:sp>
        <p:nvSpPr>
          <p:cNvPr id="4" name="Slide Number Placeholder 3"/>
          <p:cNvSpPr>
            <a:spLocks noGrp="1"/>
          </p:cNvSpPr>
          <p:nvPr>
            <p:ph type="sldNum" sz="quarter" idx="5"/>
          </p:nvPr>
        </p:nvSpPr>
        <p:spPr/>
        <p:txBody>
          <a:bodyPr/>
          <a:lstStyle/>
          <a:p>
            <a:fld id="{38B2033A-FB0F-7949-A9F0-CBC790DC54B4}" type="slidenum">
              <a:rPr lang="en-US" smtClean="0"/>
              <a:t>54</a:t>
            </a:fld>
            <a:endParaRPr lang="en-US" dirty="0"/>
          </a:p>
        </p:txBody>
      </p:sp>
    </p:spTree>
    <p:extLst>
      <p:ext uri="{BB962C8B-B14F-4D97-AF65-F5344CB8AC3E}">
        <p14:creationId xmlns:p14="http://schemas.microsoft.com/office/powerpoint/2010/main" val="33556956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How much does one pear cost? How much does one lemon cost?</a:t>
            </a:r>
          </a:p>
        </p:txBody>
      </p:sp>
      <p:sp>
        <p:nvSpPr>
          <p:cNvPr id="4" name="Slide Number Placeholder 3"/>
          <p:cNvSpPr>
            <a:spLocks noGrp="1"/>
          </p:cNvSpPr>
          <p:nvPr>
            <p:ph type="sldNum" sz="quarter" idx="5"/>
          </p:nvPr>
        </p:nvSpPr>
        <p:spPr/>
        <p:txBody>
          <a:bodyPr/>
          <a:lstStyle/>
          <a:p>
            <a:fld id="{38B2033A-FB0F-7949-A9F0-CBC790DC54B4}" type="slidenum">
              <a:rPr lang="en-US" smtClean="0"/>
              <a:t>55</a:t>
            </a:fld>
            <a:endParaRPr lang="en-US" dirty="0"/>
          </a:p>
        </p:txBody>
      </p:sp>
    </p:spTree>
    <p:extLst>
      <p:ext uri="{BB962C8B-B14F-4D97-AF65-F5344CB8AC3E}">
        <p14:creationId xmlns:p14="http://schemas.microsoft.com/office/powerpoint/2010/main" val="9278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25609149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9640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80785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62667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59</a:t>
            </a:fld>
            <a:endParaRPr lang="en-GB"/>
          </a:p>
        </p:txBody>
      </p:sp>
    </p:spTree>
    <p:extLst>
      <p:ext uri="{BB962C8B-B14F-4D97-AF65-F5344CB8AC3E}">
        <p14:creationId xmlns:p14="http://schemas.microsoft.com/office/powerpoint/2010/main" val="11093826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56222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This pattern is made from two different sized squares. What is the side-length of each type of square?</a:t>
            </a:r>
          </a:p>
        </p:txBody>
      </p:sp>
      <p:sp>
        <p:nvSpPr>
          <p:cNvPr id="4" name="Slide Number Placeholder 3"/>
          <p:cNvSpPr>
            <a:spLocks noGrp="1"/>
          </p:cNvSpPr>
          <p:nvPr>
            <p:ph type="sldNum" sz="quarter" idx="5"/>
          </p:nvPr>
        </p:nvSpPr>
        <p:spPr/>
        <p:txBody>
          <a:bodyPr/>
          <a:lstStyle/>
          <a:p>
            <a:fld id="{38B2033A-FB0F-7949-A9F0-CBC790DC54B4}" type="slidenum">
              <a:rPr lang="en-US" smtClean="0"/>
              <a:t>61</a:t>
            </a:fld>
            <a:endParaRPr lang="en-US" dirty="0"/>
          </a:p>
        </p:txBody>
      </p:sp>
    </p:spTree>
    <p:extLst>
      <p:ext uri="{BB962C8B-B14F-4D97-AF65-F5344CB8AC3E}">
        <p14:creationId xmlns:p14="http://schemas.microsoft.com/office/powerpoint/2010/main" val="38554490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This pattern is made from two different sized squares. What is the side-length of each type of square?</a:t>
            </a:r>
          </a:p>
        </p:txBody>
      </p:sp>
      <p:sp>
        <p:nvSpPr>
          <p:cNvPr id="4" name="Slide Number Placeholder 3"/>
          <p:cNvSpPr>
            <a:spLocks noGrp="1"/>
          </p:cNvSpPr>
          <p:nvPr>
            <p:ph type="sldNum" sz="quarter" idx="5"/>
          </p:nvPr>
        </p:nvSpPr>
        <p:spPr/>
        <p:txBody>
          <a:bodyPr/>
          <a:lstStyle/>
          <a:p>
            <a:fld id="{38B2033A-FB0F-7949-A9F0-CBC790DC54B4}" type="slidenum">
              <a:rPr lang="en-US" smtClean="0"/>
              <a:t>62</a:t>
            </a:fld>
            <a:endParaRPr lang="en-US" dirty="0"/>
          </a:p>
        </p:txBody>
      </p:sp>
    </p:spTree>
    <p:extLst>
      <p:ext uri="{BB962C8B-B14F-4D97-AF65-F5344CB8AC3E}">
        <p14:creationId xmlns:p14="http://schemas.microsoft.com/office/powerpoint/2010/main" val="31944805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This pattern is made from two different sized squares. What is the side-length of each type of square?</a:t>
            </a:r>
          </a:p>
        </p:txBody>
      </p:sp>
      <p:sp>
        <p:nvSpPr>
          <p:cNvPr id="4" name="Slide Number Placeholder 3"/>
          <p:cNvSpPr>
            <a:spLocks noGrp="1"/>
          </p:cNvSpPr>
          <p:nvPr>
            <p:ph type="sldNum" sz="quarter" idx="5"/>
          </p:nvPr>
        </p:nvSpPr>
        <p:spPr/>
        <p:txBody>
          <a:bodyPr/>
          <a:lstStyle/>
          <a:p>
            <a:fld id="{38B2033A-FB0F-7949-A9F0-CBC790DC54B4}" type="slidenum">
              <a:rPr lang="en-US" smtClean="0"/>
              <a:t>63</a:t>
            </a:fld>
            <a:endParaRPr lang="en-US" dirty="0"/>
          </a:p>
        </p:txBody>
      </p:sp>
    </p:spTree>
    <p:extLst>
      <p:ext uri="{BB962C8B-B14F-4D97-AF65-F5344CB8AC3E}">
        <p14:creationId xmlns:p14="http://schemas.microsoft.com/office/powerpoint/2010/main" val="9024075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64</a:t>
            </a:fld>
            <a:endParaRPr lang="en-GB"/>
          </a:p>
        </p:txBody>
      </p:sp>
    </p:spTree>
    <p:extLst>
      <p:ext uri="{BB962C8B-B14F-4D97-AF65-F5344CB8AC3E}">
        <p14:creationId xmlns:p14="http://schemas.microsoft.com/office/powerpoint/2010/main" val="12685981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92908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An apple costs 15</a:t>
            </a:r>
            <a:r>
              <a:rPr lang="en-GB" sz="600" i="1" dirty="0"/>
              <a:t> </a:t>
            </a:r>
            <a:r>
              <a:rPr lang="en-GB" i="1" dirty="0"/>
              <a:t>p more than a banana. 2 apples and 3 bananas cost £1.30. How much do apples and bananas cost each?</a:t>
            </a:r>
          </a:p>
        </p:txBody>
      </p:sp>
      <p:sp>
        <p:nvSpPr>
          <p:cNvPr id="4" name="Slide Number Placeholder 3"/>
          <p:cNvSpPr>
            <a:spLocks noGrp="1"/>
          </p:cNvSpPr>
          <p:nvPr>
            <p:ph type="sldNum" sz="quarter" idx="5"/>
          </p:nvPr>
        </p:nvSpPr>
        <p:spPr/>
        <p:txBody>
          <a:bodyPr/>
          <a:lstStyle/>
          <a:p>
            <a:fld id="{38B2033A-FB0F-7949-A9F0-CBC790DC54B4}" type="slidenum">
              <a:rPr lang="en-US" smtClean="0"/>
              <a:t>66</a:t>
            </a:fld>
            <a:endParaRPr lang="en-US" dirty="0"/>
          </a:p>
        </p:txBody>
      </p:sp>
    </p:spTree>
    <p:extLst>
      <p:ext uri="{BB962C8B-B14F-4D97-AF65-F5344CB8AC3E}">
        <p14:creationId xmlns:p14="http://schemas.microsoft.com/office/powerpoint/2010/main" val="40857353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An apple costs 15</a:t>
            </a:r>
            <a:r>
              <a:rPr lang="en-GB" sz="600" i="1" dirty="0"/>
              <a:t> </a:t>
            </a:r>
            <a:r>
              <a:rPr lang="en-GB" i="1" dirty="0"/>
              <a:t>p more than a banana. 2 apples and 3 bananas cost £1.30. How much do apples and bananas cost each?</a:t>
            </a:r>
          </a:p>
          <a:p>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67</a:t>
            </a:fld>
            <a:endParaRPr lang="en-US" dirty="0"/>
          </a:p>
        </p:txBody>
      </p:sp>
    </p:spTree>
    <p:extLst>
      <p:ext uri="{BB962C8B-B14F-4D97-AF65-F5344CB8AC3E}">
        <p14:creationId xmlns:p14="http://schemas.microsoft.com/office/powerpoint/2010/main" val="3099812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68</a:t>
            </a:fld>
            <a:endParaRPr lang="en-GB"/>
          </a:p>
        </p:txBody>
      </p:sp>
    </p:spTree>
    <p:extLst>
      <p:ext uri="{BB962C8B-B14F-4D97-AF65-F5344CB8AC3E}">
        <p14:creationId xmlns:p14="http://schemas.microsoft.com/office/powerpoint/2010/main" val="25678238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28147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Myriad Pro Semibold" charset="0"/>
                <a:ea typeface="Myriad Pro Semibold" charset="0"/>
                <a:cs typeface="Myriad Pro Semibold" charset="0"/>
              </a:rPr>
              <a:t>Here are two different designs made with the same rectangular and triangular tiles. What is the area of one triangular tile? What is the area of one rectangular tile?</a:t>
            </a:r>
          </a:p>
        </p:txBody>
      </p:sp>
      <p:sp>
        <p:nvSpPr>
          <p:cNvPr id="4" name="Slide Number Placeholder 3"/>
          <p:cNvSpPr>
            <a:spLocks noGrp="1"/>
          </p:cNvSpPr>
          <p:nvPr>
            <p:ph type="sldNum" sz="quarter" idx="5"/>
          </p:nvPr>
        </p:nvSpPr>
        <p:spPr/>
        <p:txBody>
          <a:bodyPr/>
          <a:lstStyle/>
          <a:p>
            <a:fld id="{38B2033A-FB0F-7949-A9F0-CBC790DC54B4}" type="slidenum">
              <a:rPr lang="en-US" smtClean="0"/>
              <a:t>70</a:t>
            </a:fld>
            <a:endParaRPr lang="en-US" dirty="0"/>
          </a:p>
        </p:txBody>
      </p:sp>
    </p:spTree>
    <p:extLst>
      <p:ext uri="{BB962C8B-B14F-4D97-AF65-F5344CB8AC3E}">
        <p14:creationId xmlns:p14="http://schemas.microsoft.com/office/powerpoint/2010/main" val="27055401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Myriad Pro Semibold" charset="0"/>
                <a:ea typeface="Myriad Pro Semibold" charset="0"/>
                <a:cs typeface="Myriad Pro Semibold" charset="0"/>
              </a:rPr>
              <a:t>The scales show the masses of some large and small bags of dog food. What is the mass of each of the two different sized bags?</a:t>
            </a:r>
          </a:p>
        </p:txBody>
      </p:sp>
      <p:sp>
        <p:nvSpPr>
          <p:cNvPr id="4" name="Slide Number Placeholder 3"/>
          <p:cNvSpPr>
            <a:spLocks noGrp="1"/>
          </p:cNvSpPr>
          <p:nvPr>
            <p:ph type="sldNum" sz="quarter" idx="5"/>
          </p:nvPr>
        </p:nvSpPr>
        <p:spPr/>
        <p:txBody>
          <a:bodyPr/>
          <a:lstStyle/>
          <a:p>
            <a:fld id="{38B2033A-FB0F-7949-A9F0-CBC790DC54B4}" type="slidenum">
              <a:rPr lang="en-US" smtClean="0"/>
              <a:t>71</a:t>
            </a:fld>
            <a:endParaRPr lang="en-US" dirty="0"/>
          </a:p>
        </p:txBody>
      </p:sp>
    </p:spTree>
    <p:extLst>
      <p:ext uri="{BB962C8B-B14F-4D97-AF65-F5344CB8AC3E}">
        <p14:creationId xmlns:p14="http://schemas.microsoft.com/office/powerpoint/2010/main" val="3021890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Myriad Pro Semibold" charset="0"/>
                <a:ea typeface="Myriad Pro Semibold" charset="0"/>
                <a:cs typeface="Myriad Pro Semibold" charset="0"/>
              </a:rPr>
              <a:t>The diagram shows the total cost of the items in each row and column. Fill in the two missing costs.</a:t>
            </a:r>
          </a:p>
        </p:txBody>
      </p:sp>
      <p:sp>
        <p:nvSpPr>
          <p:cNvPr id="4" name="Slide Number Placeholder 3"/>
          <p:cNvSpPr>
            <a:spLocks noGrp="1"/>
          </p:cNvSpPr>
          <p:nvPr>
            <p:ph type="sldNum" sz="quarter" idx="5"/>
          </p:nvPr>
        </p:nvSpPr>
        <p:spPr/>
        <p:txBody>
          <a:bodyPr/>
          <a:lstStyle/>
          <a:p>
            <a:fld id="{38B2033A-FB0F-7949-A9F0-CBC790DC54B4}" type="slidenum">
              <a:rPr lang="en-US" smtClean="0"/>
              <a:t>72</a:t>
            </a:fld>
            <a:endParaRPr lang="en-US" dirty="0"/>
          </a:p>
        </p:txBody>
      </p:sp>
    </p:spTree>
    <p:extLst>
      <p:ext uri="{BB962C8B-B14F-4D97-AF65-F5344CB8AC3E}">
        <p14:creationId xmlns:p14="http://schemas.microsoft.com/office/powerpoint/2010/main" val="170289960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Here is the menu for a very strange café that I visit. I buy two teas and two milks and the price is £5.70. How much does a tea cost? How much does a milk cost?</a:t>
            </a:r>
          </a:p>
        </p:txBody>
      </p:sp>
      <p:sp>
        <p:nvSpPr>
          <p:cNvPr id="4" name="Slide Number Placeholder 3"/>
          <p:cNvSpPr>
            <a:spLocks noGrp="1"/>
          </p:cNvSpPr>
          <p:nvPr>
            <p:ph type="sldNum" sz="quarter" idx="5"/>
          </p:nvPr>
        </p:nvSpPr>
        <p:spPr/>
        <p:txBody>
          <a:bodyPr/>
          <a:lstStyle/>
          <a:p>
            <a:fld id="{38B2033A-FB0F-7949-A9F0-CBC790DC54B4}" type="slidenum">
              <a:rPr lang="en-US" smtClean="0"/>
              <a:t>73</a:t>
            </a:fld>
            <a:endParaRPr lang="en-US" dirty="0"/>
          </a:p>
        </p:txBody>
      </p:sp>
    </p:spTree>
    <p:extLst>
      <p:ext uri="{BB962C8B-B14F-4D97-AF65-F5344CB8AC3E}">
        <p14:creationId xmlns:p14="http://schemas.microsoft.com/office/powerpoint/2010/main" val="35424868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Myriad Pro Semibold" charset="0"/>
                <a:ea typeface="Myriad Pro Semibold" charset="0"/>
                <a:cs typeface="Myriad Pro Semibold" charset="0"/>
              </a:rPr>
              <a:t>What are the values of </a:t>
            </a:r>
            <a:r>
              <a:rPr lang="en-GB" sz="1200" i="0" dirty="0">
                <a:latin typeface="Myriad Pro Semibold" charset="0"/>
                <a:ea typeface="Myriad Pro Semibold" charset="0"/>
                <a:cs typeface="Myriad Pro Semibold" charset="0"/>
              </a:rPr>
              <a:t>a</a:t>
            </a:r>
            <a:r>
              <a:rPr lang="en-GB" sz="1200" i="1" dirty="0">
                <a:latin typeface="Myriad Pro Semibold" charset="0"/>
                <a:ea typeface="Myriad Pro Semibold" charset="0"/>
                <a:cs typeface="Myriad Pro Semibold" charset="0"/>
              </a:rPr>
              <a:t>, </a:t>
            </a:r>
            <a:r>
              <a:rPr lang="en-GB" sz="1200" i="0" dirty="0">
                <a:latin typeface="Myriad Pro Semibold" charset="0"/>
                <a:ea typeface="Myriad Pro Semibold" charset="0"/>
                <a:cs typeface="Myriad Pro Semibold" charset="0"/>
              </a:rPr>
              <a:t>b</a:t>
            </a:r>
            <a:r>
              <a:rPr lang="en-GB" sz="1200" i="1" dirty="0">
                <a:latin typeface="Myriad Pro Semibold" charset="0"/>
                <a:ea typeface="Myriad Pro Semibold" charset="0"/>
                <a:cs typeface="Myriad Pro Semibold" charset="0"/>
              </a:rPr>
              <a:t> and </a:t>
            </a:r>
            <a:r>
              <a:rPr lang="en-GB" sz="1200" i="0" dirty="0">
                <a:latin typeface="Myriad Pro Semibold" charset="0"/>
                <a:ea typeface="Myriad Pro Semibold" charset="0"/>
                <a:cs typeface="Myriad Pro Semibold" charset="0"/>
              </a:rPr>
              <a:t>c</a:t>
            </a:r>
            <a:r>
              <a:rPr lang="en-GB" sz="1200" i="1" dirty="0">
                <a:latin typeface="Myriad Pro Semibold" charset="0"/>
                <a:ea typeface="Myriad Pro Semibold" charset="0"/>
                <a:cs typeface="Myriad Pro Semibold" charset="0"/>
              </a:rPr>
              <a:t>?</a:t>
            </a:r>
            <a:endParaRPr lang="en-GB" sz="1200" i="1" baseline="30000" dirty="0">
              <a:latin typeface="Myriad Pro Semibold" charset="0"/>
              <a:ea typeface="Myriad Pro Semibold" charset="0"/>
              <a:cs typeface="Myriad Pro Semibold" charset="0"/>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74</a:t>
            </a:fld>
            <a:endParaRPr lang="en-US" dirty="0"/>
          </a:p>
        </p:txBody>
      </p:sp>
    </p:spTree>
    <p:extLst>
      <p:ext uri="{BB962C8B-B14F-4D97-AF65-F5344CB8AC3E}">
        <p14:creationId xmlns:p14="http://schemas.microsoft.com/office/powerpoint/2010/main" val="23532652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Calculate the values of </a:t>
            </a:r>
            <a:r>
              <a:rPr lang="en-GB" i="0" dirty="0"/>
              <a:t>r</a:t>
            </a:r>
            <a:r>
              <a:rPr lang="en-GB" i="1" dirty="0"/>
              <a:t>, </a:t>
            </a:r>
            <a:r>
              <a:rPr lang="en-GB" i="0" dirty="0"/>
              <a:t>s</a:t>
            </a:r>
            <a:r>
              <a:rPr lang="en-GB" i="1" dirty="0"/>
              <a:t> and </a:t>
            </a:r>
            <a:r>
              <a:rPr lang="en-GB" i="0" dirty="0"/>
              <a:t>t</a:t>
            </a:r>
            <a:r>
              <a:rPr lang="en-GB" i="1" dirty="0"/>
              <a:t>.</a:t>
            </a:r>
          </a:p>
        </p:txBody>
      </p:sp>
      <p:sp>
        <p:nvSpPr>
          <p:cNvPr id="4" name="Slide Number Placeholder 3"/>
          <p:cNvSpPr>
            <a:spLocks noGrp="1"/>
          </p:cNvSpPr>
          <p:nvPr>
            <p:ph type="sldNum" sz="quarter" idx="5"/>
          </p:nvPr>
        </p:nvSpPr>
        <p:spPr/>
        <p:txBody>
          <a:bodyPr/>
          <a:lstStyle/>
          <a:p>
            <a:fld id="{38B2033A-FB0F-7949-A9F0-CBC790DC54B4}" type="slidenum">
              <a:rPr lang="en-US" smtClean="0"/>
              <a:t>75</a:t>
            </a:fld>
            <a:endParaRPr lang="en-US" dirty="0"/>
          </a:p>
        </p:txBody>
      </p:sp>
    </p:spTree>
    <p:extLst>
      <p:ext uri="{BB962C8B-B14F-4D97-AF65-F5344CB8AC3E}">
        <p14:creationId xmlns:p14="http://schemas.microsoft.com/office/powerpoint/2010/main" val="290611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76</a:t>
            </a:fld>
            <a:endParaRPr lang="en-GB"/>
          </a:p>
        </p:txBody>
      </p:sp>
    </p:spTree>
    <p:extLst>
      <p:ext uri="{BB962C8B-B14F-4D97-AF65-F5344CB8AC3E}">
        <p14:creationId xmlns:p14="http://schemas.microsoft.com/office/powerpoint/2010/main" val="33251787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22152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dirty="0">
                <a:latin typeface="Myriad Pro Semibold" charset="0"/>
                <a:ea typeface="Myriad Pro Semibold" charset="0"/>
                <a:cs typeface="Myriad Pro Semibold" charset="0"/>
              </a:rPr>
              <a:t>I spent £29.90 on fish and chips. One fish costs £3.20 and one portion of chips costs £1.50. How many portions of each did I buy?</a:t>
            </a:r>
            <a:endParaRPr lang="en-GB" sz="1200" i="1" baseline="30000" dirty="0">
              <a:latin typeface="Myriad Pro Semibold" charset="0"/>
              <a:ea typeface="Myriad Pro Semibold" charset="0"/>
              <a:cs typeface="Myriad Pro Semibold" charset="0"/>
            </a:endParaRPr>
          </a:p>
        </p:txBody>
      </p:sp>
      <p:sp>
        <p:nvSpPr>
          <p:cNvPr id="4" name="Slide Number Placeholder 3"/>
          <p:cNvSpPr>
            <a:spLocks noGrp="1"/>
          </p:cNvSpPr>
          <p:nvPr>
            <p:ph type="sldNum" sz="quarter" idx="5"/>
          </p:nvPr>
        </p:nvSpPr>
        <p:spPr/>
        <p:txBody>
          <a:bodyPr/>
          <a:lstStyle/>
          <a:p>
            <a:fld id="{38B2033A-FB0F-7949-A9F0-CBC790DC54B4}" type="slidenum">
              <a:rPr lang="en-US" smtClean="0"/>
              <a:t>78</a:t>
            </a:fld>
            <a:endParaRPr lang="en-US" dirty="0"/>
          </a:p>
        </p:txBody>
      </p:sp>
    </p:spTree>
    <p:extLst>
      <p:ext uri="{BB962C8B-B14F-4D97-AF65-F5344CB8AC3E}">
        <p14:creationId xmlns:p14="http://schemas.microsoft.com/office/powerpoint/2010/main" val="32006942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 rectangle with sides </a:t>
            </a:r>
            <a:r>
              <a:rPr lang="en-GB" i="0" dirty="0"/>
              <a:t>a</a:t>
            </a:r>
            <a:r>
              <a:rPr lang="en-GB" i="1" dirty="0"/>
              <a:t> and </a:t>
            </a:r>
            <a:r>
              <a:rPr lang="en-GB" i="0" dirty="0"/>
              <a:t>b</a:t>
            </a:r>
            <a:r>
              <a:rPr lang="en-GB" i="1" dirty="0"/>
              <a:t> has a perimeter of 30</a:t>
            </a:r>
            <a:r>
              <a:rPr lang="en-GB" sz="600" i="1" dirty="0"/>
              <a:t> </a:t>
            </a:r>
            <a:r>
              <a:rPr lang="en-GB" i="1" dirty="0"/>
              <a:t>cm. </a:t>
            </a:r>
            <a:r>
              <a:rPr lang="en-GB" i="0" dirty="0"/>
              <a:t>a</a:t>
            </a:r>
            <a:r>
              <a:rPr lang="en-GB" i="1" dirty="0"/>
              <a:t> is a two-digit whole number and </a:t>
            </a:r>
            <a:r>
              <a:rPr lang="en-GB" i="0" dirty="0"/>
              <a:t>b</a:t>
            </a:r>
            <a:r>
              <a:rPr lang="en-GB" i="1" dirty="0"/>
              <a:t> is a one-digit whole number. What are the possible values of </a:t>
            </a:r>
            <a:r>
              <a:rPr lang="en-GB" i="0" dirty="0"/>
              <a:t>a</a:t>
            </a:r>
            <a:r>
              <a:rPr lang="en-GB" i="1" dirty="0"/>
              <a:t> and </a:t>
            </a:r>
            <a:r>
              <a:rPr lang="en-GB" i="0" dirty="0"/>
              <a:t>b</a:t>
            </a:r>
            <a:r>
              <a:rPr lang="en-GB" i="1" dirty="0"/>
              <a:t>?</a:t>
            </a:r>
          </a:p>
        </p:txBody>
      </p:sp>
      <p:sp>
        <p:nvSpPr>
          <p:cNvPr id="4" name="Slide Number Placeholder 3"/>
          <p:cNvSpPr>
            <a:spLocks noGrp="1"/>
          </p:cNvSpPr>
          <p:nvPr>
            <p:ph type="sldNum" sz="quarter" idx="5"/>
          </p:nvPr>
        </p:nvSpPr>
        <p:spPr/>
        <p:txBody>
          <a:bodyPr/>
          <a:lstStyle/>
          <a:p>
            <a:fld id="{38B2033A-FB0F-7949-A9F0-CBC790DC54B4}" type="slidenum">
              <a:rPr lang="en-US" smtClean="0"/>
              <a:t>79</a:t>
            </a:fld>
            <a:endParaRPr lang="en-US" dirty="0"/>
          </a:p>
        </p:txBody>
      </p:sp>
    </p:spTree>
    <p:extLst>
      <p:ext uri="{BB962C8B-B14F-4D97-AF65-F5344CB8AC3E}">
        <p14:creationId xmlns:p14="http://schemas.microsoft.com/office/powerpoint/2010/main" val="6046490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80</a:t>
            </a:fld>
            <a:endParaRPr lang="en-GB"/>
          </a:p>
        </p:txBody>
      </p:sp>
    </p:spTree>
    <p:extLst>
      <p:ext uri="{BB962C8B-B14F-4D97-AF65-F5344CB8AC3E}">
        <p14:creationId xmlns:p14="http://schemas.microsoft.com/office/powerpoint/2010/main" val="28546528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931229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Zac has some squares and hexagons. He chooses some of the shapes and when he counts the number of sides, he finds that the total is 72. How many of each shape could he have?</a:t>
            </a:r>
          </a:p>
          <a:p>
            <a:pPr marL="171450" indent="-171450">
              <a:buFont typeface="Arial" panose="020B0604020202020204" pitchFamily="34" charset="0"/>
              <a:buChar char="•"/>
            </a:pPr>
            <a:r>
              <a:rPr lang="en-GB" i="1" dirty="0"/>
              <a:t>0 squares and 12 hexagons</a:t>
            </a:r>
          </a:p>
          <a:p>
            <a:pPr marL="171450" indent="-171450">
              <a:buFont typeface="Arial" panose="020B0604020202020204" pitchFamily="34" charset="0"/>
              <a:buChar char="•"/>
            </a:pPr>
            <a:r>
              <a:rPr lang="en-GB" i="1" dirty="0"/>
              <a:t>3 squares and 10 hexagons</a:t>
            </a:r>
          </a:p>
          <a:p>
            <a:pPr marL="171450" indent="-171450">
              <a:buFont typeface="Arial" panose="020B0604020202020204" pitchFamily="34" charset="0"/>
              <a:buChar char="•"/>
            </a:pPr>
            <a:r>
              <a:rPr lang="en-GB" i="1" dirty="0"/>
              <a:t>6 squares and 8 hexagons</a:t>
            </a:r>
          </a:p>
          <a:p>
            <a:pPr marL="171450" indent="-171450">
              <a:buFont typeface="Arial" panose="020B0604020202020204" pitchFamily="34" charset="0"/>
              <a:buChar char="•"/>
            </a:pPr>
            <a:r>
              <a:rPr lang="en-GB" i="1" dirty="0"/>
              <a:t>9 squares and 6 hexagons</a:t>
            </a:r>
          </a:p>
          <a:p>
            <a:pPr marL="171450" indent="-171450">
              <a:buFont typeface="Arial" panose="020B0604020202020204" pitchFamily="34" charset="0"/>
              <a:buChar char="•"/>
            </a:pPr>
            <a:r>
              <a:rPr lang="en-GB" i="1" dirty="0"/>
              <a:t>12 squares and 4 hexagons</a:t>
            </a:r>
          </a:p>
          <a:p>
            <a:pPr marL="171450" indent="-171450">
              <a:buFont typeface="Arial" panose="020B0604020202020204" pitchFamily="34" charset="0"/>
              <a:buChar char="•"/>
            </a:pPr>
            <a:r>
              <a:rPr lang="en-GB" i="1" dirty="0"/>
              <a:t>15 squares and 2 hexagons</a:t>
            </a:r>
          </a:p>
          <a:p>
            <a:pPr marL="171450" indent="-171450">
              <a:buFont typeface="Arial" panose="020B0604020202020204" pitchFamily="34" charset="0"/>
              <a:buChar char="•"/>
            </a:pPr>
            <a:r>
              <a:rPr lang="en-GB" i="1" dirty="0"/>
              <a:t>18 squares and 0 hexagons</a:t>
            </a:r>
          </a:p>
        </p:txBody>
      </p:sp>
      <p:sp>
        <p:nvSpPr>
          <p:cNvPr id="4" name="Slide Number Placeholder 3"/>
          <p:cNvSpPr>
            <a:spLocks noGrp="1"/>
          </p:cNvSpPr>
          <p:nvPr>
            <p:ph type="sldNum" sz="quarter" idx="5"/>
          </p:nvPr>
        </p:nvSpPr>
        <p:spPr/>
        <p:txBody>
          <a:bodyPr/>
          <a:lstStyle/>
          <a:p>
            <a:fld id="{38B2033A-FB0F-7949-A9F0-CBC790DC54B4}" type="slidenum">
              <a:rPr lang="en-US" smtClean="0"/>
              <a:t>82</a:t>
            </a:fld>
            <a:endParaRPr lang="en-US" dirty="0"/>
          </a:p>
        </p:txBody>
      </p:sp>
    </p:spTree>
    <p:extLst>
      <p:ext uri="{BB962C8B-B14F-4D97-AF65-F5344CB8AC3E}">
        <p14:creationId xmlns:p14="http://schemas.microsoft.com/office/powerpoint/2010/main" val="27095442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83</a:t>
            </a:fld>
            <a:endParaRPr lang="en-GB"/>
          </a:p>
        </p:txBody>
      </p:sp>
    </p:spTree>
    <p:extLst>
      <p:ext uri="{BB962C8B-B14F-4D97-AF65-F5344CB8AC3E}">
        <p14:creationId xmlns:p14="http://schemas.microsoft.com/office/powerpoint/2010/main" val="172082499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27828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85</a:t>
            </a:fld>
            <a:endParaRPr lang="en-GB"/>
          </a:p>
        </p:txBody>
      </p:sp>
    </p:spTree>
    <p:extLst>
      <p:ext uri="{BB962C8B-B14F-4D97-AF65-F5344CB8AC3E}">
        <p14:creationId xmlns:p14="http://schemas.microsoft.com/office/powerpoint/2010/main" val="99781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One unknown; one solution:</a:t>
            </a:r>
            <a:endParaRPr lang="en-GB" dirty="0"/>
          </a:p>
          <a:p>
            <a:r>
              <a:rPr lang="en-GB" i="1" dirty="0"/>
              <a:t>I am thinking of two rods that are equivalent to blue. One of them is red. What is the other one?</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dirty="0"/>
          </a:p>
        </p:txBody>
      </p:sp>
    </p:spTree>
    <p:extLst>
      <p:ext uri="{BB962C8B-B14F-4D97-AF65-F5344CB8AC3E}">
        <p14:creationId xmlns:p14="http://schemas.microsoft.com/office/powerpoint/2010/main" val="518144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74530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Tree>
    <p:extLst>
      <p:ext uri="{BB962C8B-B14F-4D97-AF65-F5344CB8AC3E}">
        <p14:creationId xmlns:p14="http://schemas.microsoft.com/office/powerpoint/2010/main" val="226762965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88</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Two unknowns; several solutions:</a:t>
            </a:r>
            <a:endParaRPr lang="en-GB" dirty="0"/>
          </a:p>
          <a:p>
            <a:r>
              <a:rPr lang="en-GB" i="1" dirty="0"/>
              <a:t>I am thinking of two rods that together are equivalent to blue. What are they?</a:t>
            </a:r>
            <a:endParaRPr lang="en-GB" dirty="0"/>
          </a:p>
        </p:txBody>
      </p:sp>
      <p:sp>
        <p:nvSpPr>
          <p:cNvPr id="4" name="Slide Number Placeholder 3"/>
          <p:cNvSpPr>
            <a:spLocks noGrp="1"/>
          </p:cNvSpPr>
          <p:nvPr>
            <p:ph type="sldNum" sz="quarter" idx="5"/>
          </p:nvPr>
        </p:nvSpPr>
        <p:spPr/>
        <p:txBody>
          <a:bodyPr/>
          <a:lstStyle/>
          <a:p>
            <a:fld id="{38B2033A-FB0F-7949-A9F0-CBC790DC54B4}" type="slidenum">
              <a:rPr lang="en-US" smtClean="0"/>
              <a:t>9</a:t>
            </a:fld>
            <a:endParaRPr lang="en-US" dirty="0"/>
          </a:p>
        </p:txBody>
      </p:sp>
    </p:spTree>
    <p:extLst>
      <p:ext uri="{BB962C8B-B14F-4D97-AF65-F5344CB8AC3E}">
        <p14:creationId xmlns:p14="http://schemas.microsoft.com/office/powerpoint/2010/main" val="2307564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2018 pilot</a:t>
            </a:r>
          </a:p>
        </p:txBody>
      </p:sp>
    </p:spTree>
    <p:extLst>
      <p:ext uri="{BB962C8B-B14F-4D97-AF65-F5344CB8AC3E}">
        <p14:creationId xmlns:p14="http://schemas.microsoft.com/office/powerpoint/2010/main" val="422004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989174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77" r:id="rId8"/>
    <p:sldLayoutId id="2147483678" r:id="rId9"/>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bclpgdik/ncetm_mm_sp1_y6_se31_teach.pdf#page=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bclpgdik/ncetm_mm_sp1_y6_se31_teach.pdf#page=1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308"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bclpgdik/ncetm_mm_sp1_y6_se31_teach.pdf#page=1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6.xml"/><Relationship Id="rId7" Type="http://schemas.openxmlformats.org/officeDocument/2006/relationships/slide" Target="slide2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5.xml"/><Relationship Id="rId4" Type="http://schemas.openxmlformats.org/officeDocument/2006/relationships/slide" Target="slide1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bclpgdik/ncetm_mm_sp1_y6_se31_teach.pdf#page=18"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bclpgdik/ncetm_mm_sp1_y6_se31_teach.pdf#page=2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35.xml"/><Relationship Id="rId7" Type="http://schemas.openxmlformats.org/officeDocument/2006/relationships/slide" Target="slide6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59.xml"/><Relationship Id="rId5" Type="http://schemas.openxmlformats.org/officeDocument/2006/relationships/slide" Target="slide48.xml"/><Relationship Id="rId4" Type="http://schemas.openxmlformats.org/officeDocument/2006/relationships/slide" Target="slide45.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image" Target="../media/image40.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bclpgdik/ncetm_mm_sp1_y6_se31_teach.pdf#page=23"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bclpgdik/ncetm_mm_sp1_y6_se31_teach.pdf#page=27"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68.xml"/><Relationship Id="rId7" Type="http://schemas.openxmlformats.org/officeDocument/2006/relationships/slide" Target="slide8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83.xml"/><Relationship Id="rId5" Type="http://schemas.openxmlformats.org/officeDocument/2006/relationships/slide" Target="slide80.xml"/><Relationship Id="rId4" Type="http://schemas.openxmlformats.org/officeDocument/2006/relationships/slide" Target="slide76.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8.xml"/><Relationship Id="rId4" Type="http://schemas.openxmlformats.org/officeDocument/2006/relationships/image" Target="../media/image55.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8.xml"/><Relationship Id="rId5" Type="http://schemas.openxmlformats.org/officeDocument/2006/relationships/image" Target="../media/image52.png"/><Relationship Id="rId4" Type="http://schemas.openxmlformats.org/officeDocument/2006/relationships/image" Target="../media/image60.pn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9.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bclpgdik/ncetm_mm_sp1_y6_se31_teach.pdf#page=30"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6.xml"/><Relationship Id="rId1" Type="http://schemas.openxmlformats.org/officeDocument/2006/relationships/slideLayout" Target="../slideLayouts/slideLayout8.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6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57.xml"/><Relationship Id="rId1" Type="http://schemas.openxmlformats.org/officeDocument/2006/relationships/slideLayout" Target="../slideLayouts/slideLayout8.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bclpgdik/ncetm_mm_sp1_y6_se31_teach.pdf#page=32" TargetMode="External"/></Relationships>
</file>

<file path=ppt/slides/_rels/slide6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notesSlide" Target="../notesSlides/notesSlide60.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77.png"/><Relationship Id="rId4" Type="http://schemas.openxmlformats.org/officeDocument/2006/relationships/image" Target="../media/image76.png"/></Relationships>
</file>

<file path=ppt/slides/_rels/slide6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1.xml"/><Relationship Id="rId1" Type="http://schemas.openxmlformats.org/officeDocument/2006/relationships/slideLayout" Target="../slideLayouts/slideLayout8.xml"/><Relationship Id="rId5" Type="http://schemas.openxmlformats.org/officeDocument/2006/relationships/image" Target="../media/image81.png"/><Relationship Id="rId4" Type="http://schemas.openxmlformats.org/officeDocument/2006/relationships/image" Target="../media/image80.png"/></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bclpgdik/ncetm_mm_sp1_y6_se31_teach.pdf#page=3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bclpgdik/ncetm_mm_sp1_y6_se31_teach.pdf#page=6"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8.xml"/><Relationship Id="rId1" Type="http://schemas.openxmlformats.org/officeDocument/2006/relationships/slideLayout" Target="../slideLayouts/slideLayout8.xml"/><Relationship Id="rId5" Type="http://schemas.openxmlformats.org/officeDocument/2006/relationships/image" Target="../media/image87.png"/><Relationship Id="rId4" Type="http://schemas.openxmlformats.org/officeDocument/2006/relationships/image" Target="../media/image86.png"/></Relationships>
</file>

<file path=ppt/slides/_rels/slide7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9.xml"/><Relationship Id="rId1" Type="http://schemas.openxmlformats.org/officeDocument/2006/relationships/slideLayout" Target="../slideLayouts/slideLayout8.xml"/><Relationship Id="rId5" Type="http://schemas.openxmlformats.org/officeDocument/2006/relationships/image" Target="../media/image90.png"/><Relationship Id="rId4" Type="http://schemas.openxmlformats.org/officeDocument/2006/relationships/image" Target="../media/image89.png"/></Relationships>
</file>

<file path=ppt/slides/_rels/slide7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bclpgdik/ncetm_mm_sp1_y6_se31_teach.pdf#page=38" TargetMode="Externa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bclpgdik/ncetm_mm_sp1_y6_se31_teach.pdf#page=40" TargetMode="External"/></Relationships>
</file>

<file path=ppt/slides/_rels/slide82.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76.xml"/><Relationship Id="rId1" Type="http://schemas.openxmlformats.org/officeDocument/2006/relationships/slideLayout" Target="../slideLayouts/slideLayout8.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png"/></Relationships>
</file>

<file path=ppt/slides/_rels/slide8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bclpgdik/ncetm_mm_sp1_y6_se31_teach.pdf#page=43" TargetMode="External"/></Relationships>
</file>

<file path=ppt/slides/_rels/slide8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bclpgdik/ncetm_mm_sp1_y6_se31_teach.pdf#page=44"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6, Unit 11</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1077218"/>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Solving problems with two unknowns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7DE2E6-F1B9-481A-B4EC-22905AA605AA}"/>
              </a:ext>
            </a:extLst>
          </p:cNvPr>
          <p:cNvSpPr>
            <a:spLocks noGrp="1"/>
          </p:cNvSpPr>
          <p:nvPr>
            <p:ph type="title"/>
          </p:nvPr>
        </p:nvSpPr>
        <p:spPr/>
        <p:txBody>
          <a:bodyPr/>
          <a:lstStyle/>
          <a:p>
            <a:r>
              <a:rPr lang="en-GB" dirty="0"/>
              <a:t>6AS/MD-4 Solve problems with two unknowns</a:t>
            </a:r>
          </a:p>
        </p:txBody>
      </p:sp>
      <p:pic>
        <p:nvPicPr>
          <p:cNvPr id="6" name="Picture 5">
            <a:extLst>
              <a:ext uri="{FF2B5EF4-FFF2-40B4-BE49-F238E27FC236}">
                <a16:creationId xmlns:a16="http://schemas.microsoft.com/office/drawing/2014/main" id="{687B8382-EE80-4015-B1A9-E03BCEB39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400" y="2290080"/>
            <a:ext cx="5223654" cy="587011"/>
          </a:xfrm>
          <a:prstGeom prst="rect">
            <a:avLst/>
          </a:prstGeom>
        </p:spPr>
      </p:pic>
      <p:grpSp>
        <p:nvGrpSpPr>
          <p:cNvPr id="5" name="Group 4">
            <a:extLst>
              <a:ext uri="{FF2B5EF4-FFF2-40B4-BE49-F238E27FC236}">
                <a16:creationId xmlns:a16="http://schemas.microsoft.com/office/drawing/2014/main" id="{467CFAC9-1344-47D6-A861-E9C54881A623}"/>
              </a:ext>
            </a:extLst>
          </p:cNvPr>
          <p:cNvGrpSpPr/>
          <p:nvPr/>
        </p:nvGrpSpPr>
        <p:grpSpPr>
          <a:xfrm>
            <a:off x="695400" y="2871141"/>
            <a:ext cx="5219937" cy="587687"/>
            <a:chOff x="695400" y="3423050"/>
            <a:chExt cx="5219937" cy="587687"/>
          </a:xfrm>
        </p:grpSpPr>
        <p:pic>
          <p:nvPicPr>
            <p:cNvPr id="8" name="Picture 7">
              <a:extLst>
                <a:ext uri="{FF2B5EF4-FFF2-40B4-BE49-F238E27FC236}">
                  <a16:creationId xmlns:a16="http://schemas.microsoft.com/office/drawing/2014/main" id="{55D12EE9-36BE-4866-A454-FE9F1CC98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400" y="3423050"/>
              <a:ext cx="1166593" cy="587012"/>
            </a:xfrm>
            <a:prstGeom prst="rect">
              <a:avLst/>
            </a:prstGeom>
          </p:spPr>
        </p:pic>
        <p:pic>
          <p:nvPicPr>
            <p:cNvPr id="10" name="Picture 9">
              <a:extLst>
                <a:ext uri="{FF2B5EF4-FFF2-40B4-BE49-F238E27FC236}">
                  <a16:creationId xmlns:a16="http://schemas.microsoft.com/office/drawing/2014/main" id="{09994F6C-0B53-4505-8720-36E9F7A462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0842" y="3423726"/>
              <a:ext cx="4064495" cy="587011"/>
            </a:xfrm>
            <a:prstGeom prst="rect">
              <a:avLst/>
            </a:prstGeom>
          </p:spPr>
        </p:pic>
      </p:grpSp>
      <p:sp>
        <p:nvSpPr>
          <p:cNvPr id="12" name="TextBox 11">
            <a:extLst>
              <a:ext uri="{FF2B5EF4-FFF2-40B4-BE49-F238E27FC236}">
                <a16:creationId xmlns:a16="http://schemas.microsoft.com/office/drawing/2014/main" id="{254967DC-EC0A-4E02-B7FE-462ACCF99D39}"/>
              </a:ext>
            </a:extLst>
          </p:cNvPr>
          <p:cNvSpPr txBox="1"/>
          <p:nvPr/>
        </p:nvSpPr>
        <p:spPr bwMode="auto">
          <a:xfrm>
            <a:off x="1785422" y="4201401"/>
            <a:ext cx="24714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3600" b="0" i="1" u="none" strike="noStrike" kern="1200" cap="none" spc="0" normalizeH="0" baseline="0" noProof="0" dirty="0">
                <a:ln>
                  <a:noFill/>
                </a:ln>
                <a:solidFill>
                  <a:srgbClr val="000000"/>
                </a:solidFill>
                <a:effectLst/>
                <a:uLnTx/>
                <a:uFillTx/>
                <a:latin typeface="Arial"/>
                <a:ea typeface="Myriad Pro Semibold" charset="0"/>
                <a:cs typeface="Myriad Pro Semibold" charset="0"/>
              </a:rPr>
              <a:t>B  =  r  +  b</a:t>
            </a:r>
          </a:p>
        </p:txBody>
      </p:sp>
      <p:grpSp>
        <p:nvGrpSpPr>
          <p:cNvPr id="4" name="Group 3">
            <a:extLst>
              <a:ext uri="{FF2B5EF4-FFF2-40B4-BE49-F238E27FC236}">
                <a16:creationId xmlns:a16="http://schemas.microsoft.com/office/drawing/2014/main" id="{95EF9AE3-A05C-4030-87AB-F31BA0CB6BDB}"/>
              </a:ext>
            </a:extLst>
          </p:cNvPr>
          <p:cNvGrpSpPr/>
          <p:nvPr/>
        </p:nvGrpSpPr>
        <p:grpSpPr>
          <a:xfrm>
            <a:off x="695400" y="2863839"/>
            <a:ext cx="5219937" cy="587012"/>
            <a:chOff x="695400" y="3496128"/>
            <a:chExt cx="5219937" cy="587012"/>
          </a:xfrm>
        </p:grpSpPr>
        <p:pic>
          <p:nvPicPr>
            <p:cNvPr id="9" name="Picture 8">
              <a:extLst>
                <a:ext uri="{FF2B5EF4-FFF2-40B4-BE49-F238E27FC236}">
                  <a16:creationId xmlns:a16="http://schemas.microsoft.com/office/drawing/2014/main" id="{BA1AA3D0-6BF1-4972-A9FA-7320F1BAFF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400" y="3496128"/>
              <a:ext cx="2325756" cy="587012"/>
            </a:xfrm>
            <a:prstGeom prst="rect">
              <a:avLst/>
            </a:prstGeom>
          </p:spPr>
        </p:pic>
        <p:pic>
          <p:nvPicPr>
            <p:cNvPr id="11" name="Picture 10">
              <a:extLst>
                <a:ext uri="{FF2B5EF4-FFF2-40B4-BE49-F238E27FC236}">
                  <a16:creationId xmlns:a16="http://schemas.microsoft.com/office/drawing/2014/main" id="{25A9D354-10EC-4AC2-954C-B93475BBAB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10000" y="3496128"/>
              <a:ext cx="2905337" cy="587012"/>
            </a:xfrm>
            <a:prstGeom prst="rect">
              <a:avLst/>
            </a:prstGeom>
          </p:spPr>
        </p:pic>
      </p:grpSp>
      <p:sp>
        <p:nvSpPr>
          <p:cNvPr id="13" name="TextBox 12">
            <a:extLst>
              <a:ext uri="{FF2B5EF4-FFF2-40B4-BE49-F238E27FC236}">
                <a16:creationId xmlns:a16="http://schemas.microsoft.com/office/drawing/2014/main" id="{333E14DF-961D-4953-8BAA-BACA6FC11C42}"/>
              </a:ext>
            </a:extLst>
          </p:cNvPr>
          <p:cNvSpPr txBox="1"/>
          <p:nvPr/>
        </p:nvSpPr>
        <p:spPr bwMode="auto">
          <a:xfrm>
            <a:off x="1785422" y="4201401"/>
            <a:ext cx="24714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3600" b="0" i="1" u="none" strike="noStrike" kern="1200" cap="none" spc="0" normalizeH="0" baseline="0" noProof="0" dirty="0">
                <a:ln>
                  <a:noFill/>
                </a:ln>
                <a:solidFill>
                  <a:srgbClr val="000000"/>
                </a:solidFill>
                <a:effectLst/>
                <a:uLnTx/>
                <a:uFillTx/>
                <a:latin typeface="Arial"/>
                <a:ea typeface="Myriad Pro Semibold" charset="0"/>
                <a:cs typeface="Myriad Pro Semibold" charset="0"/>
              </a:rPr>
              <a:t>B  =  p +  y</a:t>
            </a:r>
          </a:p>
        </p:txBody>
      </p:sp>
      <p:grpSp>
        <p:nvGrpSpPr>
          <p:cNvPr id="19" name="Group 18">
            <a:extLst>
              <a:ext uri="{FF2B5EF4-FFF2-40B4-BE49-F238E27FC236}">
                <a16:creationId xmlns:a16="http://schemas.microsoft.com/office/drawing/2014/main" id="{E3BFACA0-700C-4B21-B72C-DE8EE5480057}"/>
              </a:ext>
            </a:extLst>
          </p:cNvPr>
          <p:cNvGrpSpPr/>
          <p:nvPr/>
        </p:nvGrpSpPr>
        <p:grpSpPr>
          <a:xfrm>
            <a:off x="1785422" y="4201401"/>
            <a:ext cx="2471468" cy="646331"/>
            <a:chOff x="7017089" y="2812328"/>
            <a:chExt cx="2471468" cy="646331"/>
          </a:xfrm>
        </p:grpSpPr>
        <p:sp>
          <p:nvSpPr>
            <p:cNvPr id="14" name="TextBox 13">
              <a:extLst>
                <a:ext uri="{FF2B5EF4-FFF2-40B4-BE49-F238E27FC236}">
                  <a16:creationId xmlns:a16="http://schemas.microsoft.com/office/drawing/2014/main" id="{39339F2C-A2A9-4FEB-8639-BA14CA80E4D5}"/>
                </a:ext>
              </a:extLst>
            </p:cNvPr>
            <p:cNvSpPr txBox="1"/>
            <p:nvPr/>
          </p:nvSpPr>
          <p:spPr bwMode="auto">
            <a:xfrm>
              <a:off x="7017089" y="2812328"/>
              <a:ext cx="24714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3600" b="0" i="1" u="none" strike="noStrike" kern="1200" cap="none" spc="0" normalizeH="0" baseline="0" noProof="0" dirty="0">
                  <a:ln>
                    <a:noFill/>
                  </a:ln>
                  <a:solidFill>
                    <a:srgbClr val="000000"/>
                  </a:solidFill>
                  <a:effectLst/>
                  <a:uLnTx/>
                  <a:uFillTx/>
                  <a:latin typeface="Arial"/>
                  <a:ea typeface="Myriad Pro Semibold" charset="0"/>
                  <a:cs typeface="Myriad Pro Semibold" charset="0"/>
                </a:rPr>
                <a:t>B  =     +   </a:t>
              </a:r>
            </a:p>
          </p:txBody>
        </p:sp>
        <p:sp>
          <p:nvSpPr>
            <p:cNvPr id="17" name="Rectangle 16">
              <a:extLst>
                <a:ext uri="{FF2B5EF4-FFF2-40B4-BE49-F238E27FC236}">
                  <a16:creationId xmlns:a16="http://schemas.microsoft.com/office/drawing/2014/main" id="{5B5AE4BD-0175-497D-B384-F6D3C554B476}"/>
                </a:ext>
              </a:extLst>
            </p:cNvPr>
            <p:cNvSpPr/>
            <p:nvPr/>
          </p:nvSpPr>
          <p:spPr bwMode="auto">
            <a:xfrm>
              <a:off x="8036492" y="2917423"/>
              <a:ext cx="501480" cy="501480"/>
            </a:xfrm>
            <a:prstGeom prst="rect">
              <a:avLst/>
            </a:prstGeom>
            <a:no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Rectangle 17">
              <a:extLst>
                <a:ext uri="{FF2B5EF4-FFF2-40B4-BE49-F238E27FC236}">
                  <a16:creationId xmlns:a16="http://schemas.microsoft.com/office/drawing/2014/main" id="{104D37A5-3544-4632-ADA9-8CA569540FE0}"/>
                </a:ext>
              </a:extLst>
            </p:cNvPr>
            <p:cNvSpPr/>
            <p:nvPr/>
          </p:nvSpPr>
          <p:spPr bwMode="auto">
            <a:xfrm>
              <a:off x="8987077" y="2917423"/>
              <a:ext cx="501480" cy="501480"/>
            </a:xfrm>
            <a:prstGeom prst="rect">
              <a:avLst/>
            </a:prstGeom>
            <a:noFill/>
            <a:ln w="19050">
              <a:solidFill>
                <a:schemeClr val="tx1"/>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
        <p:nvSpPr>
          <p:cNvPr id="2" name="TextBox 19">
            <a:extLst>
              <a:ext uri="{FF2B5EF4-FFF2-40B4-BE49-F238E27FC236}">
                <a16:creationId xmlns:a16="http://schemas.microsoft.com/office/drawing/2014/main" id="{07980138-0346-427D-8BEA-CC38E8BA7304}"/>
              </a:ext>
            </a:extLst>
          </p:cNvPr>
          <p:cNvSpPr txBox="1"/>
          <p:nvPr/>
        </p:nvSpPr>
        <p:spPr>
          <a:xfrm>
            <a:off x="6390000" y="5464245"/>
            <a:ext cx="4168464"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There is more than one solution to the problem.</a:t>
            </a:r>
          </a:p>
        </p:txBody>
      </p:sp>
      <p:sp>
        <p:nvSpPr>
          <p:cNvPr id="7" name="Content Placeholder 2">
            <a:extLst>
              <a:ext uri="{FF2B5EF4-FFF2-40B4-BE49-F238E27FC236}">
                <a16:creationId xmlns:a16="http://schemas.microsoft.com/office/drawing/2014/main" id="{18D79665-5006-42EC-9314-84540FFE65F9}"/>
              </a:ext>
            </a:extLst>
          </p:cNvPr>
          <p:cNvSpPr txBox="1">
            <a:spLocks/>
          </p:cNvSpPr>
          <p:nvPr/>
        </p:nvSpPr>
        <p:spPr>
          <a:xfrm>
            <a:off x="6104249" y="1287904"/>
            <a:ext cx="5478152" cy="355982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Take out the blue rod.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Place the red and black rods underneath.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Write an addition equation to show that the length of the blue rod is equal to the length of the red and black rod.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For the problem shown is there:</a:t>
            </a:r>
          </a:p>
          <a:p>
            <a:pPr marL="557199" marR="0" lvl="1" indent="-21430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an infinite number of solutions;</a:t>
            </a:r>
          </a:p>
          <a:p>
            <a:pPr marL="557199" marR="0" lvl="1" indent="-21430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more than one solution;</a:t>
            </a:r>
          </a:p>
          <a:p>
            <a:pPr marL="557199" marR="0" lvl="1" indent="-21430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only one solution?</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8387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5"/>
                                        </p:tgtEl>
                                      </p:cBhvr>
                                    </p:animEffect>
                                    <p:set>
                                      <p:cBhvr>
                                        <p:cTn id="46" dur="1" fill="hold">
                                          <p:stCondLst>
                                            <p:cond delay="499"/>
                                          </p:stCondLst>
                                        </p:cTn>
                                        <p:tgtEl>
                                          <p:spTgt spid="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4"/>
                                        </p:tgtEl>
                                      </p:cBhvr>
                                    </p:animEffect>
                                    <p:set>
                                      <p:cBhvr>
                                        <p:cTn id="6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80838066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compare the structure of problems with two unknowns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837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11,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Description automatically generated with medium confidence">
            <a:extLst>
              <a:ext uri="{FF2B5EF4-FFF2-40B4-BE49-F238E27FC236}">
                <a16:creationId xmlns:a16="http://schemas.microsoft.com/office/drawing/2014/main" id="{2F07D20E-9A45-4732-9EC0-994A8AF5263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1.31 Problems with two unknowns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01021380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1.2-1.4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4547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86D123A-65B3-49E4-8556-4B8E22062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8286" y="3144944"/>
            <a:ext cx="4561664" cy="768383"/>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1:2</a:t>
            </a:r>
          </a:p>
        </p:txBody>
      </p:sp>
      <p:sp>
        <p:nvSpPr>
          <p:cNvPr id="5" name="TextBox 4">
            <a:extLst>
              <a:ext uri="{FF2B5EF4-FFF2-40B4-BE49-F238E27FC236}">
                <a16:creationId xmlns:a16="http://schemas.microsoft.com/office/drawing/2014/main" id="{586E9262-F8D2-4E58-A1BA-A53D555BB554}"/>
              </a:ext>
            </a:extLst>
          </p:cNvPr>
          <p:cNvSpPr txBox="1"/>
          <p:nvPr/>
        </p:nvSpPr>
        <p:spPr bwMode="auto">
          <a:xfrm>
            <a:off x="5373687" y="4581526"/>
            <a:ext cx="145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 = g + d</a:t>
            </a:r>
          </a:p>
        </p:txBody>
      </p:sp>
      <p:pic>
        <p:nvPicPr>
          <p:cNvPr id="7" name="Picture 6">
            <a:extLst>
              <a:ext uri="{FF2B5EF4-FFF2-40B4-BE49-F238E27FC236}">
                <a16:creationId xmlns:a16="http://schemas.microsoft.com/office/drawing/2014/main" id="{9BF5A72D-EFC6-4718-BE3F-7ECFC403A3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2050" y="2392226"/>
            <a:ext cx="6827900" cy="768383"/>
          </a:xfrm>
          <a:prstGeom prst="rect">
            <a:avLst/>
          </a:prstGeom>
        </p:spPr>
      </p:pic>
      <p:pic>
        <p:nvPicPr>
          <p:cNvPr id="13" name="Picture 12">
            <a:extLst>
              <a:ext uri="{FF2B5EF4-FFF2-40B4-BE49-F238E27FC236}">
                <a16:creationId xmlns:a16="http://schemas.microsoft.com/office/drawing/2014/main" id="{87915940-5662-4497-9684-1029AD722E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2050" y="3144944"/>
            <a:ext cx="2285696" cy="768383"/>
          </a:xfrm>
          <a:prstGeom prst="rect">
            <a:avLst/>
          </a:prstGeom>
        </p:spPr>
      </p:pic>
      <p:pic>
        <p:nvPicPr>
          <p:cNvPr id="18" name="Picture 17">
            <a:extLst>
              <a:ext uri="{FF2B5EF4-FFF2-40B4-BE49-F238E27FC236}">
                <a16:creationId xmlns:a16="http://schemas.microsoft.com/office/drawing/2014/main" id="{5831B88A-DC1E-4C09-BE83-31F44E209C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4254" y="3899038"/>
            <a:ext cx="2285696" cy="768383"/>
          </a:xfrm>
          <a:prstGeom prst="rect">
            <a:avLst/>
          </a:prstGeom>
        </p:spPr>
      </p:pic>
      <p:pic>
        <p:nvPicPr>
          <p:cNvPr id="19" name="Picture 18">
            <a:extLst>
              <a:ext uri="{FF2B5EF4-FFF2-40B4-BE49-F238E27FC236}">
                <a16:creationId xmlns:a16="http://schemas.microsoft.com/office/drawing/2014/main" id="{77EE8D7E-0ADA-45EA-A9F3-1B43AA28C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8084" y="3899037"/>
            <a:ext cx="2285696" cy="768383"/>
          </a:xfrm>
          <a:prstGeom prst="rect">
            <a:avLst/>
          </a:prstGeom>
        </p:spPr>
      </p:pic>
      <p:sp>
        <p:nvSpPr>
          <p:cNvPr id="22" name="TextBox 21">
            <a:extLst>
              <a:ext uri="{FF2B5EF4-FFF2-40B4-BE49-F238E27FC236}">
                <a16:creationId xmlns:a16="http://schemas.microsoft.com/office/drawing/2014/main" id="{85C65AE8-75AD-4F77-8AC2-DE71EC243428}"/>
              </a:ext>
            </a:extLst>
          </p:cNvPr>
          <p:cNvSpPr txBox="1"/>
          <p:nvPr/>
        </p:nvSpPr>
        <p:spPr bwMode="auto">
          <a:xfrm>
            <a:off x="6505202" y="4944183"/>
            <a:ext cx="14478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d = </a:t>
            </a:r>
            <a:r>
              <a:rPr lang="en-GB" sz="2400" dirty="0">
                <a:latin typeface="Myriad Pro Semibold" charset="0"/>
                <a:ea typeface="Myriad Pro Semibold" charset="0"/>
                <a:cs typeface="Myriad Pro Semibold" charset="0"/>
              </a:rPr>
              <a:t>2</a:t>
            </a:r>
            <a:r>
              <a:rPr lang="en-GB" sz="2400" i="1" dirty="0">
                <a:latin typeface="Myriad Pro Semibold" charset="0"/>
                <a:ea typeface="Myriad Pro Semibold" charset="0"/>
                <a:cs typeface="Myriad Pro Semibold" charset="0"/>
              </a:rPr>
              <a:t> × g</a:t>
            </a:r>
          </a:p>
        </p:txBody>
      </p:sp>
    </p:spTree>
    <p:extLst>
      <p:ext uri="{BB962C8B-B14F-4D97-AF65-F5344CB8AC3E}">
        <p14:creationId xmlns:p14="http://schemas.microsoft.com/office/powerpoint/2010/main" val="379035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nodeType="after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par>
                          <p:cTn id="25" fill="hold">
                            <p:stCondLst>
                              <p:cond delay="1000"/>
                            </p:stCondLst>
                            <p:childTnLst>
                              <p:par>
                                <p:cTn id="26" presetID="63" presetClass="path" presetSubtype="0" accel="50000" fill="hold" nodeType="afterEffect">
                                  <p:stCondLst>
                                    <p:cond delay="0"/>
                                  </p:stCondLst>
                                  <p:childTnLst>
                                    <p:animMotion origin="layout" path="M -2.5E-6 -3.33333E-6 L 0.24844 0.10926 " pathEditMode="relative" rAng="0" ptsTypes="AA">
                                      <p:cBhvr>
                                        <p:cTn id="27" dur="1500" fill="hold"/>
                                        <p:tgtEl>
                                          <p:spTgt spid="13"/>
                                        </p:tgtEl>
                                        <p:attrNameLst>
                                          <p:attrName>ppt_x</p:attrName>
                                          <p:attrName>ppt_y</p:attrName>
                                        </p:attrNameLst>
                                      </p:cBhvr>
                                      <p:rCtr x="12413" y="5463"/>
                                    </p:animMotion>
                                  </p:childTnLst>
                                </p:cTn>
                              </p:par>
                            </p:childTnLst>
                          </p:cTn>
                        </p:par>
                        <p:par>
                          <p:cTn id="28" fill="hold">
                            <p:stCondLst>
                              <p:cond delay="2500"/>
                            </p:stCondLst>
                            <p:childTnLst>
                              <p:par>
                                <p:cTn id="29" presetID="1" presetClass="exit" presetSubtype="0" fill="hold" nodeType="after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1:3</a:t>
            </a:r>
          </a:p>
        </p:txBody>
      </p:sp>
      <p:pic>
        <p:nvPicPr>
          <p:cNvPr id="5" name="Picture 4">
            <a:extLst>
              <a:ext uri="{FF2B5EF4-FFF2-40B4-BE49-F238E27FC236}">
                <a16:creationId xmlns:a16="http://schemas.microsoft.com/office/drawing/2014/main" id="{B164701C-22CB-4E19-BB5C-57EDB5C45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050" y="2392226"/>
            <a:ext cx="6827900" cy="768383"/>
          </a:xfrm>
          <a:prstGeom prst="rect">
            <a:avLst/>
          </a:prstGeom>
        </p:spPr>
      </p:pic>
      <p:pic>
        <p:nvPicPr>
          <p:cNvPr id="17" name="Picture 16">
            <a:extLst>
              <a:ext uri="{FF2B5EF4-FFF2-40B4-BE49-F238E27FC236}">
                <a16:creationId xmlns:a16="http://schemas.microsoft.com/office/drawing/2014/main" id="{5F88EB1D-C7A1-4729-9609-91DF6E612C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2050" y="3144944"/>
            <a:ext cx="3044352" cy="768383"/>
          </a:xfrm>
          <a:prstGeom prst="rect">
            <a:avLst/>
          </a:prstGeom>
        </p:spPr>
      </p:pic>
      <p:pic>
        <p:nvPicPr>
          <p:cNvPr id="18" name="Picture 17">
            <a:extLst>
              <a:ext uri="{FF2B5EF4-FFF2-40B4-BE49-F238E27FC236}">
                <a16:creationId xmlns:a16="http://schemas.microsoft.com/office/drawing/2014/main" id="{2FD49675-A9A8-4ECC-9977-CAE4179A6F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6942" y="3144944"/>
            <a:ext cx="3803008" cy="768383"/>
          </a:xfrm>
          <a:prstGeom prst="rect">
            <a:avLst/>
          </a:prstGeom>
        </p:spPr>
      </p:pic>
      <p:sp>
        <p:nvSpPr>
          <p:cNvPr id="19" name="TextBox 18">
            <a:extLst>
              <a:ext uri="{FF2B5EF4-FFF2-40B4-BE49-F238E27FC236}">
                <a16:creationId xmlns:a16="http://schemas.microsoft.com/office/drawing/2014/main" id="{57B64F52-72C5-42F8-9AB6-A9218742235F}"/>
              </a:ext>
            </a:extLst>
          </p:cNvPr>
          <p:cNvSpPr txBox="1"/>
          <p:nvPr/>
        </p:nvSpPr>
        <p:spPr bwMode="auto">
          <a:xfrm>
            <a:off x="5376091" y="4581526"/>
            <a:ext cx="1439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 = p + y</a:t>
            </a:r>
          </a:p>
        </p:txBody>
      </p:sp>
      <p:sp>
        <p:nvSpPr>
          <p:cNvPr id="22" name="TextBox 21">
            <a:extLst>
              <a:ext uri="{FF2B5EF4-FFF2-40B4-BE49-F238E27FC236}">
                <a16:creationId xmlns:a16="http://schemas.microsoft.com/office/drawing/2014/main" id="{AC2B33C8-E857-44FB-939C-A67DEF126E5C}"/>
              </a:ext>
            </a:extLst>
          </p:cNvPr>
          <p:cNvSpPr txBox="1"/>
          <p:nvPr/>
        </p:nvSpPr>
        <p:spPr bwMode="auto">
          <a:xfrm>
            <a:off x="6866096" y="5451777"/>
            <a:ext cx="1484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p + w = y</a:t>
            </a:r>
          </a:p>
        </p:txBody>
      </p:sp>
      <p:sp>
        <p:nvSpPr>
          <p:cNvPr id="23" name="TextBox 22">
            <a:extLst>
              <a:ext uri="{FF2B5EF4-FFF2-40B4-BE49-F238E27FC236}">
                <a16:creationId xmlns:a16="http://schemas.microsoft.com/office/drawing/2014/main" id="{620D5ADD-1F4C-4322-B7DD-1CCE5E240C8A}"/>
              </a:ext>
            </a:extLst>
          </p:cNvPr>
          <p:cNvSpPr txBox="1"/>
          <p:nvPr/>
        </p:nvSpPr>
        <p:spPr bwMode="auto">
          <a:xfrm>
            <a:off x="6866095" y="4944183"/>
            <a:ext cx="14847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y </a:t>
            </a:r>
            <a:r>
              <a:rPr lang="en-GB" sz="2400" i="1" dirty="0">
                <a:latin typeface="Arial" panose="020B0604020202020204" pitchFamily="34" charset="0"/>
                <a:ea typeface="Myriad Pro Semibold" charset="0"/>
                <a:cs typeface="Arial" panose="020B0604020202020204" pitchFamily="34" charset="0"/>
              </a:rPr>
              <a:t>−</a:t>
            </a:r>
            <a:r>
              <a:rPr lang="en-GB" sz="2400" i="1" dirty="0">
                <a:latin typeface="Myriad Pro Semibold" charset="0"/>
                <a:ea typeface="Myriad Pro Semibold" charset="0"/>
                <a:cs typeface="Myriad Pro Semibold" charset="0"/>
              </a:rPr>
              <a:t> p = w</a:t>
            </a:r>
          </a:p>
        </p:txBody>
      </p:sp>
      <p:pic>
        <p:nvPicPr>
          <p:cNvPr id="25" name="Picture 24">
            <a:extLst>
              <a:ext uri="{FF2B5EF4-FFF2-40B4-BE49-F238E27FC236}">
                <a16:creationId xmlns:a16="http://schemas.microsoft.com/office/drawing/2014/main" id="{0B675482-3CAD-4117-865F-C64C2406C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942" y="3899038"/>
            <a:ext cx="3044352" cy="768383"/>
          </a:xfrm>
          <a:prstGeom prst="rect">
            <a:avLst/>
          </a:prstGeom>
        </p:spPr>
      </p:pic>
      <p:pic>
        <p:nvPicPr>
          <p:cNvPr id="28" name="Picture 27">
            <a:extLst>
              <a:ext uri="{FF2B5EF4-FFF2-40B4-BE49-F238E27FC236}">
                <a16:creationId xmlns:a16="http://schemas.microsoft.com/office/drawing/2014/main" id="{1BD54EC7-6B7C-4F2C-907E-EB50712FBD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41568" y="3899038"/>
            <a:ext cx="768383" cy="768383"/>
          </a:xfrm>
          <a:prstGeom prst="rect">
            <a:avLst/>
          </a:prstGeom>
        </p:spPr>
      </p:pic>
    </p:spTree>
    <p:extLst>
      <p:ext uri="{BB962C8B-B14F-4D97-AF65-F5344CB8AC3E}">
        <p14:creationId xmlns:p14="http://schemas.microsoft.com/office/powerpoint/2010/main" val="48354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nodeType="after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par>
                          <p:cTn id="25" fill="hold">
                            <p:stCondLst>
                              <p:cond delay="1000"/>
                            </p:stCondLst>
                            <p:childTnLst>
                              <p:par>
                                <p:cTn id="26" presetID="63" presetClass="path" presetSubtype="0" accel="50000" fill="hold" nodeType="afterEffect">
                                  <p:stCondLst>
                                    <p:cond delay="0"/>
                                  </p:stCondLst>
                                  <p:childTnLst>
                                    <p:animMotion origin="layout" path="M 4.44444E-6 -3.33333E-6 L 0.32986 0.11204 " pathEditMode="relative" rAng="0" ptsTypes="AA">
                                      <p:cBhvr>
                                        <p:cTn id="27" dur="1500" fill="hold"/>
                                        <p:tgtEl>
                                          <p:spTgt spid="17"/>
                                        </p:tgtEl>
                                        <p:attrNameLst>
                                          <p:attrName>ppt_x</p:attrName>
                                          <p:attrName>ppt_y</p:attrName>
                                        </p:attrNameLst>
                                      </p:cBhvr>
                                      <p:rCtr x="16493" y="5602"/>
                                    </p:animMotion>
                                  </p:childTnLst>
                                </p:cTn>
                              </p:par>
                            </p:childTnLst>
                          </p:cTn>
                        </p:par>
                        <p:par>
                          <p:cTn id="28" fill="hold">
                            <p:stCondLst>
                              <p:cond delay="2500"/>
                            </p:stCondLst>
                            <p:childTnLst>
                              <p:par>
                                <p:cTn id="29" presetID="1" presetClass="exit" presetSubtype="0" fill="hold" nodeType="after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par>
                          <p:cTn id="33" fill="hold">
                            <p:stCondLst>
                              <p:cond delay="25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 Learning Outcome 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7533827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represent the structure of contextual problems with two unknowns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0016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11,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Description automatically generated with medium confidence">
            <a:extLst>
              <a:ext uri="{FF2B5EF4-FFF2-40B4-BE49-F238E27FC236}">
                <a16:creationId xmlns:a16="http://schemas.microsoft.com/office/drawing/2014/main" id="{2F07D20E-9A45-4732-9EC0-994A8AF5263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1.31 Problems with two unknowns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46342191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9-13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021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2:1</a:t>
            </a:r>
          </a:p>
        </p:txBody>
      </p:sp>
      <p:pic>
        <p:nvPicPr>
          <p:cNvPr id="4" name="Picture 3" descr="A close up of a logo  Description generated with very high confidence">
            <a:extLst>
              <a:ext uri="{FF2B5EF4-FFF2-40B4-BE49-F238E27FC236}">
                <a16:creationId xmlns:a16="http://schemas.microsoft.com/office/drawing/2014/main" id="{A0F7C31D-A27C-4395-83A0-5C64B81CB55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33900" y="2693743"/>
            <a:ext cx="3124200" cy="2115232"/>
          </a:xfrm>
          <a:prstGeom prst="rect">
            <a:avLst/>
          </a:prstGeom>
        </p:spPr>
      </p:pic>
      <p:sp>
        <p:nvSpPr>
          <p:cNvPr id="5" name="TextBox 4">
            <a:extLst>
              <a:ext uri="{FF2B5EF4-FFF2-40B4-BE49-F238E27FC236}">
                <a16:creationId xmlns:a16="http://schemas.microsoft.com/office/drawing/2014/main" id="{6F3D97F7-F5C4-4218-864C-6773DE23E50E}"/>
              </a:ext>
            </a:extLst>
          </p:cNvPr>
          <p:cNvSpPr txBox="1"/>
          <p:nvPr/>
        </p:nvSpPr>
        <p:spPr bwMode="auto">
          <a:xfrm>
            <a:off x="5348740" y="1431040"/>
            <a:ext cx="1207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A</a:t>
            </a:r>
          </a:p>
        </p:txBody>
      </p:sp>
    </p:spTree>
    <p:extLst>
      <p:ext uri="{BB962C8B-B14F-4D97-AF65-F5344CB8AC3E}">
        <p14:creationId xmlns:p14="http://schemas.microsoft.com/office/powerpoint/2010/main" val="3037619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2:1</a:t>
            </a:r>
          </a:p>
        </p:txBody>
      </p:sp>
      <p:pic>
        <p:nvPicPr>
          <p:cNvPr id="3" name="Picture 2">
            <a:extLst>
              <a:ext uri="{FF2B5EF4-FFF2-40B4-BE49-F238E27FC236}">
                <a16:creationId xmlns:a16="http://schemas.microsoft.com/office/drawing/2014/main" id="{3A011A4A-9E0C-43C4-93FE-1993BCEADEB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691890" y="2278380"/>
            <a:ext cx="4808220" cy="3589020"/>
          </a:xfrm>
          <a:prstGeom prst="rect">
            <a:avLst/>
          </a:prstGeom>
        </p:spPr>
      </p:pic>
      <p:sp>
        <p:nvSpPr>
          <p:cNvPr id="4" name="TextBox 3">
            <a:extLst>
              <a:ext uri="{FF2B5EF4-FFF2-40B4-BE49-F238E27FC236}">
                <a16:creationId xmlns:a16="http://schemas.microsoft.com/office/drawing/2014/main" id="{95AA8477-49CE-4520-8390-CFBE328C9D68}"/>
              </a:ext>
            </a:extLst>
          </p:cNvPr>
          <p:cNvSpPr txBox="1"/>
          <p:nvPr/>
        </p:nvSpPr>
        <p:spPr bwMode="auto">
          <a:xfrm>
            <a:off x="5380736" y="1431040"/>
            <a:ext cx="1143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B</a:t>
            </a:r>
          </a:p>
        </p:txBody>
      </p:sp>
    </p:spTree>
    <p:extLst>
      <p:ext uri="{BB962C8B-B14F-4D97-AF65-F5344CB8AC3E}">
        <p14:creationId xmlns:p14="http://schemas.microsoft.com/office/powerpoint/2010/main" val="355210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2:1</a:t>
            </a:r>
          </a:p>
        </p:txBody>
      </p:sp>
      <p:pic>
        <p:nvPicPr>
          <p:cNvPr id="3" name="Picture 2">
            <a:extLst>
              <a:ext uri="{FF2B5EF4-FFF2-40B4-BE49-F238E27FC236}">
                <a16:creationId xmlns:a16="http://schemas.microsoft.com/office/drawing/2014/main" id="{85FEDAC7-2F83-4B1E-9E6B-0DB538E5C2E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718560" y="2726025"/>
            <a:ext cx="4754880" cy="2700936"/>
          </a:xfrm>
          <a:prstGeom prst="rect">
            <a:avLst/>
          </a:prstGeom>
        </p:spPr>
      </p:pic>
      <p:sp>
        <p:nvSpPr>
          <p:cNvPr id="4" name="TextBox 3">
            <a:extLst>
              <a:ext uri="{FF2B5EF4-FFF2-40B4-BE49-F238E27FC236}">
                <a16:creationId xmlns:a16="http://schemas.microsoft.com/office/drawing/2014/main" id="{38F17BA9-12EB-4E66-B668-AC84417B7A46}"/>
              </a:ext>
            </a:extLst>
          </p:cNvPr>
          <p:cNvSpPr txBox="1"/>
          <p:nvPr/>
        </p:nvSpPr>
        <p:spPr bwMode="auto">
          <a:xfrm>
            <a:off x="5373523" y="1431040"/>
            <a:ext cx="115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C</a:t>
            </a:r>
          </a:p>
        </p:txBody>
      </p:sp>
    </p:spTree>
    <p:extLst>
      <p:ext uri="{BB962C8B-B14F-4D97-AF65-F5344CB8AC3E}">
        <p14:creationId xmlns:p14="http://schemas.microsoft.com/office/powerpoint/2010/main" val="37291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2877711"/>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6AS/MD-4 Page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308</a:t>
            </a: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2:1</a:t>
            </a:r>
          </a:p>
        </p:txBody>
      </p:sp>
      <p:pic>
        <p:nvPicPr>
          <p:cNvPr id="3" name="Picture 2">
            <a:extLst>
              <a:ext uri="{FF2B5EF4-FFF2-40B4-BE49-F238E27FC236}">
                <a16:creationId xmlns:a16="http://schemas.microsoft.com/office/drawing/2014/main" id="{DCD96E55-D2FB-4F9C-8D68-E5ACD25BF9A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37560" y="2423809"/>
            <a:ext cx="5516880" cy="3224662"/>
          </a:xfrm>
          <a:prstGeom prst="rect">
            <a:avLst/>
          </a:prstGeom>
        </p:spPr>
      </p:pic>
      <p:sp>
        <p:nvSpPr>
          <p:cNvPr id="4" name="TextBox 3">
            <a:extLst>
              <a:ext uri="{FF2B5EF4-FFF2-40B4-BE49-F238E27FC236}">
                <a16:creationId xmlns:a16="http://schemas.microsoft.com/office/drawing/2014/main" id="{673B8B3E-4866-4225-8CB0-DC2850985CC9}"/>
              </a:ext>
            </a:extLst>
          </p:cNvPr>
          <p:cNvSpPr txBox="1"/>
          <p:nvPr/>
        </p:nvSpPr>
        <p:spPr bwMode="auto">
          <a:xfrm>
            <a:off x="5360699" y="1431040"/>
            <a:ext cx="1183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D</a:t>
            </a:r>
          </a:p>
        </p:txBody>
      </p:sp>
    </p:spTree>
    <p:extLst>
      <p:ext uri="{BB962C8B-B14F-4D97-AF65-F5344CB8AC3E}">
        <p14:creationId xmlns:p14="http://schemas.microsoft.com/office/powerpoint/2010/main" val="19605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2:1</a:t>
            </a:r>
          </a:p>
        </p:txBody>
      </p:sp>
      <p:pic>
        <p:nvPicPr>
          <p:cNvPr id="3" name="Picture 2">
            <a:extLst>
              <a:ext uri="{FF2B5EF4-FFF2-40B4-BE49-F238E27FC236}">
                <a16:creationId xmlns:a16="http://schemas.microsoft.com/office/drawing/2014/main" id="{32ECACE2-E5D1-4393-BF1F-F1193C445C8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783330" y="2979421"/>
            <a:ext cx="4625340" cy="1554480"/>
          </a:xfrm>
          <a:prstGeom prst="rect">
            <a:avLst/>
          </a:prstGeom>
        </p:spPr>
      </p:pic>
      <p:sp>
        <p:nvSpPr>
          <p:cNvPr id="4" name="TextBox 3">
            <a:extLst>
              <a:ext uri="{FF2B5EF4-FFF2-40B4-BE49-F238E27FC236}">
                <a16:creationId xmlns:a16="http://schemas.microsoft.com/office/drawing/2014/main" id="{7010BA0B-D391-43C7-A7C1-861D3C002360}"/>
              </a:ext>
            </a:extLst>
          </p:cNvPr>
          <p:cNvSpPr txBox="1"/>
          <p:nvPr/>
        </p:nvSpPr>
        <p:spPr bwMode="auto">
          <a:xfrm>
            <a:off x="5391156" y="1431040"/>
            <a:ext cx="1122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E</a:t>
            </a:r>
          </a:p>
        </p:txBody>
      </p:sp>
    </p:spTree>
    <p:extLst>
      <p:ext uri="{BB962C8B-B14F-4D97-AF65-F5344CB8AC3E}">
        <p14:creationId xmlns:p14="http://schemas.microsoft.com/office/powerpoint/2010/main" val="1525034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2:1</a:t>
            </a:r>
          </a:p>
        </p:txBody>
      </p:sp>
      <p:pic>
        <p:nvPicPr>
          <p:cNvPr id="3" name="Picture 2" descr="A close up of a logo  Description generated with very high confidence">
            <a:extLst>
              <a:ext uri="{FF2B5EF4-FFF2-40B4-BE49-F238E27FC236}">
                <a16:creationId xmlns:a16="http://schemas.microsoft.com/office/drawing/2014/main" id="{D25029DD-ECCA-4254-BD4B-AE8A095462B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13204" y="1587656"/>
            <a:ext cx="1735650" cy="1175120"/>
          </a:xfrm>
          <a:prstGeom prst="rect">
            <a:avLst/>
          </a:prstGeom>
        </p:spPr>
      </p:pic>
      <p:sp>
        <p:nvSpPr>
          <p:cNvPr id="4" name="TextBox 3">
            <a:extLst>
              <a:ext uri="{FF2B5EF4-FFF2-40B4-BE49-F238E27FC236}">
                <a16:creationId xmlns:a16="http://schemas.microsoft.com/office/drawing/2014/main" id="{3E0F5FA9-9DB8-474E-BC1B-158464E91EDE}"/>
              </a:ext>
            </a:extLst>
          </p:cNvPr>
          <p:cNvSpPr txBox="1"/>
          <p:nvPr/>
        </p:nvSpPr>
        <p:spPr bwMode="auto">
          <a:xfrm>
            <a:off x="2098177" y="986942"/>
            <a:ext cx="11657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A</a:t>
            </a:r>
          </a:p>
        </p:txBody>
      </p:sp>
      <p:pic>
        <p:nvPicPr>
          <p:cNvPr id="5" name="Picture 4">
            <a:extLst>
              <a:ext uri="{FF2B5EF4-FFF2-40B4-BE49-F238E27FC236}">
                <a16:creationId xmlns:a16="http://schemas.microsoft.com/office/drawing/2014/main" id="{ED950BF8-608F-4103-B087-1BC1837024E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566996" y="1587657"/>
            <a:ext cx="2671251" cy="1993919"/>
          </a:xfrm>
          <a:prstGeom prst="rect">
            <a:avLst/>
          </a:prstGeom>
        </p:spPr>
      </p:pic>
      <p:sp>
        <p:nvSpPr>
          <p:cNvPr id="6" name="TextBox 5">
            <a:extLst>
              <a:ext uri="{FF2B5EF4-FFF2-40B4-BE49-F238E27FC236}">
                <a16:creationId xmlns:a16="http://schemas.microsoft.com/office/drawing/2014/main" id="{9359A0BA-B5F1-45C5-9E8C-0B0BCA8A32FB}"/>
              </a:ext>
            </a:extLst>
          </p:cNvPr>
          <p:cNvSpPr txBox="1"/>
          <p:nvPr/>
        </p:nvSpPr>
        <p:spPr bwMode="auto">
          <a:xfrm>
            <a:off x="5330989" y="986942"/>
            <a:ext cx="11432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B</a:t>
            </a:r>
          </a:p>
        </p:txBody>
      </p:sp>
      <p:pic>
        <p:nvPicPr>
          <p:cNvPr id="7" name="Picture 6">
            <a:extLst>
              <a:ext uri="{FF2B5EF4-FFF2-40B4-BE49-F238E27FC236}">
                <a16:creationId xmlns:a16="http://schemas.microsoft.com/office/drawing/2014/main" id="{F8DD3FE8-B96E-4035-B052-7DC849EB877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761081" y="1587656"/>
            <a:ext cx="2641564" cy="1500520"/>
          </a:xfrm>
          <a:prstGeom prst="rect">
            <a:avLst/>
          </a:prstGeom>
        </p:spPr>
      </p:pic>
      <p:sp>
        <p:nvSpPr>
          <p:cNvPr id="8" name="TextBox 7">
            <a:extLst>
              <a:ext uri="{FF2B5EF4-FFF2-40B4-BE49-F238E27FC236}">
                <a16:creationId xmlns:a16="http://schemas.microsoft.com/office/drawing/2014/main" id="{552CAE54-B0B6-45FC-89AD-8F95B82E0267}"/>
              </a:ext>
            </a:extLst>
          </p:cNvPr>
          <p:cNvSpPr txBox="1"/>
          <p:nvPr/>
        </p:nvSpPr>
        <p:spPr bwMode="auto">
          <a:xfrm>
            <a:off x="8503018" y="986942"/>
            <a:ext cx="1157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C</a:t>
            </a:r>
          </a:p>
        </p:txBody>
      </p:sp>
      <p:pic>
        <p:nvPicPr>
          <p:cNvPr id="9" name="Picture 8">
            <a:extLst>
              <a:ext uri="{FF2B5EF4-FFF2-40B4-BE49-F238E27FC236}">
                <a16:creationId xmlns:a16="http://schemas.microsoft.com/office/drawing/2014/main" id="{A61083A5-9A07-4BA9-B3DB-7461C3852D2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525466" y="4513244"/>
            <a:ext cx="3064919" cy="1791479"/>
          </a:xfrm>
          <a:prstGeom prst="rect">
            <a:avLst/>
          </a:prstGeom>
        </p:spPr>
      </p:pic>
      <p:sp>
        <p:nvSpPr>
          <p:cNvPr id="10" name="TextBox 9">
            <a:extLst>
              <a:ext uri="{FF2B5EF4-FFF2-40B4-BE49-F238E27FC236}">
                <a16:creationId xmlns:a16="http://schemas.microsoft.com/office/drawing/2014/main" id="{89BE46BA-1528-4E16-96C9-B866F56BACB2}"/>
              </a:ext>
            </a:extLst>
          </p:cNvPr>
          <p:cNvSpPr txBox="1"/>
          <p:nvPr/>
        </p:nvSpPr>
        <p:spPr bwMode="auto">
          <a:xfrm>
            <a:off x="3466256" y="3881893"/>
            <a:ext cx="1183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D</a:t>
            </a:r>
          </a:p>
        </p:txBody>
      </p:sp>
      <p:pic>
        <p:nvPicPr>
          <p:cNvPr id="11" name="Picture 10">
            <a:extLst>
              <a:ext uri="{FF2B5EF4-FFF2-40B4-BE49-F238E27FC236}">
                <a16:creationId xmlns:a16="http://schemas.microsoft.com/office/drawing/2014/main" id="{2BFD328F-58BC-4D2C-B607-011BD99FAAA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214858" y="4513244"/>
            <a:ext cx="2569613" cy="863601"/>
          </a:xfrm>
          <a:prstGeom prst="rect">
            <a:avLst/>
          </a:prstGeom>
        </p:spPr>
      </p:pic>
      <p:sp>
        <p:nvSpPr>
          <p:cNvPr id="12" name="TextBox 11">
            <a:extLst>
              <a:ext uri="{FF2B5EF4-FFF2-40B4-BE49-F238E27FC236}">
                <a16:creationId xmlns:a16="http://schemas.microsoft.com/office/drawing/2014/main" id="{393F64A6-FF00-4511-8C4A-7D07C352C074}"/>
              </a:ext>
            </a:extLst>
          </p:cNvPr>
          <p:cNvSpPr txBox="1"/>
          <p:nvPr/>
        </p:nvSpPr>
        <p:spPr bwMode="auto">
          <a:xfrm>
            <a:off x="6938452" y="3881893"/>
            <a:ext cx="1122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E</a:t>
            </a:r>
          </a:p>
        </p:txBody>
      </p:sp>
    </p:spTree>
    <p:extLst>
      <p:ext uri="{BB962C8B-B14F-4D97-AF65-F5344CB8AC3E}">
        <p14:creationId xmlns:p14="http://schemas.microsoft.com/office/powerpoint/2010/main" val="2767996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86578984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represent a problem with two unknowns using a bar model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2585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11,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Description automatically generated with medium confidence">
            <a:extLst>
              <a:ext uri="{FF2B5EF4-FFF2-40B4-BE49-F238E27FC236}">
                <a16:creationId xmlns:a16="http://schemas.microsoft.com/office/drawing/2014/main" id="{2F07D20E-9A45-4732-9EC0-994A8AF5263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1.31 Problems with two unknowns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78958541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a:solidFill>
                            <a:schemeClr val="tx1">
                              <a:lumMod val="65000"/>
                              <a:lumOff val="35000"/>
                            </a:schemeClr>
                          </a:solidFill>
                          <a:latin typeface="Arial" panose="020B0604020202020204" pitchFamily="34" charset="0"/>
                          <a:cs typeface="Arial" panose="020B0604020202020204" pitchFamily="34" charset="0"/>
                        </a:rPr>
                        <a:t>2:4-2:5</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13-16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200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2:4</a:t>
            </a:r>
          </a:p>
        </p:txBody>
      </p:sp>
      <p:sp>
        <p:nvSpPr>
          <p:cNvPr id="7" name="TextBox 6">
            <a:extLst>
              <a:ext uri="{FF2B5EF4-FFF2-40B4-BE49-F238E27FC236}">
                <a16:creationId xmlns:a16="http://schemas.microsoft.com/office/drawing/2014/main" id="{CCFDD553-981F-4522-8492-D604754DB1AB}"/>
              </a:ext>
            </a:extLst>
          </p:cNvPr>
          <p:cNvSpPr txBox="1"/>
          <p:nvPr/>
        </p:nvSpPr>
        <p:spPr bwMode="auto">
          <a:xfrm>
            <a:off x="3192629" y="1431040"/>
            <a:ext cx="11576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C</a:t>
            </a:r>
          </a:p>
        </p:txBody>
      </p:sp>
      <p:pic>
        <p:nvPicPr>
          <p:cNvPr id="8" name="Picture 7">
            <a:extLst>
              <a:ext uri="{FF2B5EF4-FFF2-40B4-BE49-F238E27FC236}">
                <a16:creationId xmlns:a16="http://schemas.microsoft.com/office/drawing/2014/main" id="{3AE33294-EA80-4309-AC5F-B73827CB723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517849" y="2282809"/>
            <a:ext cx="3677903" cy="2149775"/>
          </a:xfrm>
          <a:prstGeom prst="rect">
            <a:avLst/>
          </a:prstGeom>
        </p:spPr>
      </p:pic>
      <p:sp>
        <p:nvSpPr>
          <p:cNvPr id="9" name="TextBox 8">
            <a:extLst>
              <a:ext uri="{FF2B5EF4-FFF2-40B4-BE49-F238E27FC236}">
                <a16:creationId xmlns:a16="http://schemas.microsoft.com/office/drawing/2014/main" id="{D0DFB71E-EDEA-4DBA-81D9-5D331FC05BF7}"/>
              </a:ext>
            </a:extLst>
          </p:cNvPr>
          <p:cNvSpPr txBox="1"/>
          <p:nvPr/>
        </p:nvSpPr>
        <p:spPr bwMode="auto">
          <a:xfrm>
            <a:off x="7765131" y="1431040"/>
            <a:ext cx="1183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D</a:t>
            </a:r>
          </a:p>
        </p:txBody>
      </p:sp>
      <p:pic>
        <p:nvPicPr>
          <p:cNvPr id="11" name="Picture 10" descr="A screenshot of a cell phone  Description generated with very high confidence">
            <a:extLst>
              <a:ext uri="{FF2B5EF4-FFF2-40B4-BE49-F238E27FC236}">
                <a16:creationId xmlns:a16="http://schemas.microsoft.com/office/drawing/2014/main" id="{96A203DF-A1AD-4AFA-8E25-D128C9103CF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90411" y="4287314"/>
            <a:ext cx="1633537" cy="285777"/>
          </a:xfrm>
          <a:prstGeom prst="rect">
            <a:avLst/>
          </a:prstGeom>
        </p:spPr>
      </p:pic>
      <p:pic>
        <p:nvPicPr>
          <p:cNvPr id="12" name="Picture 11" descr="A screenshot of a cell phone  Description generated with very high confidence">
            <a:extLst>
              <a:ext uri="{FF2B5EF4-FFF2-40B4-BE49-F238E27FC236}">
                <a16:creationId xmlns:a16="http://schemas.microsoft.com/office/drawing/2014/main" id="{366AAC3E-7A44-4644-96DB-8EC120B0B95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352249" y="4836965"/>
            <a:ext cx="2805114" cy="341974"/>
          </a:xfrm>
          <a:prstGeom prst="rect">
            <a:avLst/>
          </a:prstGeom>
        </p:spPr>
      </p:pic>
      <p:pic>
        <p:nvPicPr>
          <p:cNvPr id="13" name="Picture 12" descr="A screenshot of a cell phone  Description generated with very high confidence">
            <a:extLst>
              <a:ext uri="{FF2B5EF4-FFF2-40B4-BE49-F238E27FC236}">
                <a16:creationId xmlns:a16="http://schemas.microsoft.com/office/drawing/2014/main" id="{0DDA349B-7028-4087-8158-40A9A531765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51798" y="2288367"/>
            <a:ext cx="3239352" cy="1850907"/>
          </a:xfrm>
          <a:prstGeom prst="rect">
            <a:avLst/>
          </a:prstGeom>
        </p:spPr>
      </p:pic>
    </p:spTree>
    <p:extLst>
      <p:ext uri="{BB962C8B-B14F-4D97-AF65-F5344CB8AC3E}">
        <p14:creationId xmlns:p14="http://schemas.microsoft.com/office/powerpoint/2010/main" val="207323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2:5</a:t>
            </a:r>
          </a:p>
        </p:txBody>
      </p:sp>
      <p:sp>
        <p:nvSpPr>
          <p:cNvPr id="3" name="TextBox 2">
            <a:extLst>
              <a:ext uri="{FF2B5EF4-FFF2-40B4-BE49-F238E27FC236}">
                <a16:creationId xmlns:a16="http://schemas.microsoft.com/office/drawing/2014/main" id="{71D0F168-909F-406F-88EE-6DFF199DD666}"/>
              </a:ext>
            </a:extLst>
          </p:cNvPr>
          <p:cNvSpPr txBox="1"/>
          <p:nvPr/>
        </p:nvSpPr>
        <p:spPr bwMode="auto">
          <a:xfrm>
            <a:off x="5517156" y="1086994"/>
            <a:ext cx="115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C</a:t>
            </a:r>
          </a:p>
        </p:txBody>
      </p:sp>
      <p:sp>
        <p:nvSpPr>
          <p:cNvPr id="6" name="TextBox 5">
            <a:extLst>
              <a:ext uri="{FF2B5EF4-FFF2-40B4-BE49-F238E27FC236}">
                <a16:creationId xmlns:a16="http://schemas.microsoft.com/office/drawing/2014/main" id="{ED3F5D05-EB63-4DC1-899E-5F1CBF73B28D}"/>
              </a:ext>
            </a:extLst>
          </p:cNvPr>
          <p:cNvSpPr txBox="1"/>
          <p:nvPr/>
        </p:nvSpPr>
        <p:spPr bwMode="auto">
          <a:xfrm>
            <a:off x="2181565" y="1640009"/>
            <a:ext cx="7828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‘I know that there are 30 more gold stars than silver stars.’</a:t>
            </a:r>
          </a:p>
        </p:txBody>
      </p:sp>
      <p:sp>
        <p:nvSpPr>
          <p:cNvPr id="7" name="TextBox 6">
            <a:extLst>
              <a:ext uri="{FF2B5EF4-FFF2-40B4-BE49-F238E27FC236}">
                <a16:creationId xmlns:a16="http://schemas.microsoft.com/office/drawing/2014/main" id="{FE85BF0E-AA55-4912-92DE-7A2F9E35820A}"/>
              </a:ext>
            </a:extLst>
          </p:cNvPr>
          <p:cNvSpPr txBox="1"/>
          <p:nvPr/>
        </p:nvSpPr>
        <p:spPr bwMode="auto">
          <a:xfrm>
            <a:off x="2886629" y="1640009"/>
            <a:ext cx="6418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‘I also know that there are 200 stars altogether.’</a:t>
            </a:r>
          </a:p>
        </p:txBody>
      </p:sp>
      <p:sp>
        <p:nvSpPr>
          <p:cNvPr id="8" name="TextBox 7">
            <a:extLst>
              <a:ext uri="{FF2B5EF4-FFF2-40B4-BE49-F238E27FC236}">
                <a16:creationId xmlns:a16="http://schemas.microsoft.com/office/drawing/2014/main" id="{58E51066-EDAE-416C-BC68-DF481DB3DB3A}"/>
              </a:ext>
            </a:extLst>
          </p:cNvPr>
          <p:cNvSpPr txBox="1"/>
          <p:nvPr/>
        </p:nvSpPr>
        <p:spPr bwMode="auto">
          <a:xfrm>
            <a:off x="4738033" y="1640009"/>
            <a:ext cx="27159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‘I subtract the “30”.’</a:t>
            </a:r>
          </a:p>
        </p:txBody>
      </p:sp>
      <p:sp>
        <p:nvSpPr>
          <p:cNvPr id="9" name="TextBox 8">
            <a:extLst>
              <a:ext uri="{FF2B5EF4-FFF2-40B4-BE49-F238E27FC236}">
                <a16:creationId xmlns:a16="http://schemas.microsoft.com/office/drawing/2014/main" id="{50E4F31B-1762-4E9B-9533-594C34DBE468}"/>
              </a:ext>
            </a:extLst>
          </p:cNvPr>
          <p:cNvSpPr txBox="1"/>
          <p:nvPr/>
        </p:nvSpPr>
        <p:spPr bwMode="auto">
          <a:xfrm>
            <a:off x="2042744" y="1640009"/>
            <a:ext cx="81065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‘So now I know that the number of silver stars is half of 170.’</a:t>
            </a:r>
          </a:p>
        </p:txBody>
      </p:sp>
      <p:sp>
        <p:nvSpPr>
          <p:cNvPr id="10" name="TextBox 9">
            <a:extLst>
              <a:ext uri="{FF2B5EF4-FFF2-40B4-BE49-F238E27FC236}">
                <a16:creationId xmlns:a16="http://schemas.microsoft.com/office/drawing/2014/main" id="{BC323D65-73EE-4346-AC1D-93F3D94CC3D8}"/>
              </a:ext>
            </a:extLst>
          </p:cNvPr>
          <p:cNvSpPr txBox="1"/>
          <p:nvPr/>
        </p:nvSpPr>
        <p:spPr bwMode="auto">
          <a:xfrm>
            <a:off x="3361420" y="5197801"/>
            <a:ext cx="3811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number of silver stars = 85</a:t>
            </a:r>
          </a:p>
        </p:txBody>
      </p:sp>
      <p:sp>
        <p:nvSpPr>
          <p:cNvPr id="11" name="TextBox 10">
            <a:extLst>
              <a:ext uri="{FF2B5EF4-FFF2-40B4-BE49-F238E27FC236}">
                <a16:creationId xmlns:a16="http://schemas.microsoft.com/office/drawing/2014/main" id="{0950CF9B-EA02-4E38-9695-F39DCC9F1F0D}"/>
              </a:ext>
            </a:extLst>
          </p:cNvPr>
          <p:cNvSpPr txBox="1"/>
          <p:nvPr/>
        </p:nvSpPr>
        <p:spPr bwMode="auto">
          <a:xfrm>
            <a:off x="3430977" y="5750815"/>
            <a:ext cx="5330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number of gold stars = 85 + 30 = 115</a:t>
            </a:r>
          </a:p>
        </p:txBody>
      </p:sp>
      <p:sp>
        <p:nvSpPr>
          <p:cNvPr id="12" name="TextBox 11">
            <a:extLst>
              <a:ext uri="{FF2B5EF4-FFF2-40B4-BE49-F238E27FC236}">
                <a16:creationId xmlns:a16="http://schemas.microsoft.com/office/drawing/2014/main" id="{C7553FBA-9AF5-47A9-9BE6-11A94A633D3C}"/>
              </a:ext>
            </a:extLst>
          </p:cNvPr>
          <p:cNvSpPr txBox="1"/>
          <p:nvPr/>
        </p:nvSpPr>
        <p:spPr bwMode="auto">
          <a:xfrm>
            <a:off x="5221327" y="4644786"/>
            <a:ext cx="1944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170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2 = 85</a:t>
            </a:r>
          </a:p>
        </p:txBody>
      </p:sp>
      <p:pic>
        <p:nvPicPr>
          <p:cNvPr id="19" name="Picture 18">
            <a:extLst>
              <a:ext uri="{FF2B5EF4-FFF2-40B4-BE49-F238E27FC236}">
                <a16:creationId xmlns:a16="http://schemas.microsoft.com/office/drawing/2014/main" id="{847CE62C-47D1-4B1D-B407-C2A3817379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843" y="2161175"/>
            <a:ext cx="3666089" cy="2424109"/>
          </a:xfrm>
          <a:prstGeom prst="rect">
            <a:avLst/>
          </a:prstGeom>
        </p:spPr>
      </p:pic>
      <p:pic>
        <p:nvPicPr>
          <p:cNvPr id="21" name="Picture 20" descr="A close up of a logo  Description generated with very high confidence">
            <a:extLst>
              <a:ext uri="{FF2B5EF4-FFF2-40B4-BE49-F238E27FC236}">
                <a16:creationId xmlns:a16="http://schemas.microsoft.com/office/drawing/2014/main" id="{D176C8D3-C3F0-430C-892C-C4BF0F6EC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101" y="2405733"/>
            <a:ext cx="695808" cy="1735781"/>
          </a:xfrm>
          <a:prstGeom prst="rect">
            <a:avLst/>
          </a:prstGeom>
        </p:spPr>
      </p:pic>
      <p:pic>
        <p:nvPicPr>
          <p:cNvPr id="23" name="Picture 22">
            <a:extLst>
              <a:ext uri="{FF2B5EF4-FFF2-40B4-BE49-F238E27FC236}">
                <a16:creationId xmlns:a16="http://schemas.microsoft.com/office/drawing/2014/main" id="{F776C3B0-3746-46B2-AFD1-D56BC8D0F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990" y="3155326"/>
            <a:ext cx="1159681" cy="187045"/>
          </a:xfrm>
          <a:prstGeom prst="rect">
            <a:avLst/>
          </a:prstGeom>
        </p:spPr>
      </p:pic>
      <p:pic>
        <p:nvPicPr>
          <p:cNvPr id="25" name="Picture 24">
            <a:extLst>
              <a:ext uri="{FF2B5EF4-FFF2-40B4-BE49-F238E27FC236}">
                <a16:creationId xmlns:a16="http://schemas.microsoft.com/office/drawing/2014/main" id="{B18264DA-5B98-49B6-84D8-3912B8486C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8380" y="2525818"/>
            <a:ext cx="508763" cy="456390"/>
          </a:xfrm>
          <a:prstGeom prst="rect">
            <a:avLst/>
          </a:prstGeom>
        </p:spPr>
      </p:pic>
    </p:spTree>
    <p:extLst>
      <p:ext uri="{BB962C8B-B14F-4D97-AF65-F5344CB8AC3E}">
        <p14:creationId xmlns:p14="http://schemas.microsoft.com/office/powerpoint/2010/main" val="38406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8" grpId="1"/>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2:5</a:t>
            </a:r>
          </a:p>
        </p:txBody>
      </p:sp>
      <p:sp>
        <p:nvSpPr>
          <p:cNvPr id="9" name="TextBox 8">
            <a:extLst>
              <a:ext uri="{FF2B5EF4-FFF2-40B4-BE49-F238E27FC236}">
                <a16:creationId xmlns:a16="http://schemas.microsoft.com/office/drawing/2014/main" id="{B86DE041-DCEF-43D8-A008-736BC61AF03C}"/>
              </a:ext>
            </a:extLst>
          </p:cNvPr>
          <p:cNvSpPr txBox="1"/>
          <p:nvPr/>
        </p:nvSpPr>
        <p:spPr bwMode="auto">
          <a:xfrm>
            <a:off x="5534789" y="827776"/>
            <a:ext cx="1122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E</a:t>
            </a:r>
          </a:p>
        </p:txBody>
      </p:sp>
      <p:sp>
        <p:nvSpPr>
          <p:cNvPr id="10" name="TextBox 9">
            <a:extLst>
              <a:ext uri="{FF2B5EF4-FFF2-40B4-BE49-F238E27FC236}">
                <a16:creationId xmlns:a16="http://schemas.microsoft.com/office/drawing/2014/main" id="{5DAA737D-582B-4215-A00A-01610F174B4A}"/>
              </a:ext>
            </a:extLst>
          </p:cNvPr>
          <p:cNvSpPr txBox="1"/>
          <p:nvPr/>
        </p:nvSpPr>
        <p:spPr bwMode="auto">
          <a:xfrm>
            <a:off x="2433781" y="1310334"/>
            <a:ext cx="732444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‘I know that the number of gold stars plus the number</a:t>
            </a:r>
            <a:br>
              <a:rPr lang="en-GB" sz="2400" i="1" dirty="0">
                <a:latin typeface="Myriad Pro Semibold" charset="0"/>
                <a:ea typeface="Myriad Pro Semibold" charset="0"/>
                <a:cs typeface="Myriad Pro Semibold" charset="0"/>
              </a:rPr>
            </a:br>
            <a:r>
              <a:rPr lang="en-GB" sz="2400" i="1" dirty="0">
                <a:latin typeface="Myriad Pro Semibold" charset="0"/>
                <a:ea typeface="Myriad Pro Semibold" charset="0"/>
                <a:cs typeface="Myriad Pro Semibold" charset="0"/>
              </a:rPr>
              <a:t>of silver stars is equal to 200.’</a:t>
            </a:r>
          </a:p>
        </p:txBody>
      </p:sp>
      <p:sp>
        <p:nvSpPr>
          <p:cNvPr id="11" name="TextBox 10">
            <a:extLst>
              <a:ext uri="{FF2B5EF4-FFF2-40B4-BE49-F238E27FC236}">
                <a16:creationId xmlns:a16="http://schemas.microsoft.com/office/drawing/2014/main" id="{93E2EB77-E9B6-48AC-BE6F-04843A703FA7}"/>
              </a:ext>
            </a:extLst>
          </p:cNvPr>
          <p:cNvSpPr txBox="1"/>
          <p:nvPr/>
        </p:nvSpPr>
        <p:spPr bwMode="auto">
          <a:xfrm>
            <a:off x="1791907" y="1310334"/>
            <a:ext cx="8608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‘I also know that there are 30 more gold stars than silver stars.’</a:t>
            </a:r>
          </a:p>
        </p:txBody>
      </p:sp>
      <p:sp>
        <p:nvSpPr>
          <p:cNvPr id="12" name="TextBox 11">
            <a:extLst>
              <a:ext uri="{FF2B5EF4-FFF2-40B4-BE49-F238E27FC236}">
                <a16:creationId xmlns:a16="http://schemas.microsoft.com/office/drawing/2014/main" id="{97DA32D4-112B-4ADE-ABAD-61ED006FB177}"/>
              </a:ext>
            </a:extLst>
          </p:cNvPr>
          <p:cNvSpPr txBox="1"/>
          <p:nvPr/>
        </p:nvSpPr>
        <p:spPr bwMode="auto">
          <a:xfrm>
            <a:off x="2848606" y="1310334"/>
            <a:ext cx="64947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‘I can fill in the missing part on the bottom row.’</a:t>
            </a:r>
          </a:p>
        </p:txBody>
      </p:sp>
      <p:sp>
        <p:nvSpPr>
          <p:cNvPr id="13" name="TextBox 12">
            <a:extLst>
              <a:ext uri="{FF2B5EF4-FFF2-40B4-BE49-F238E27FC236}">
                <a16:creationId xmlns:a16="http://schemas.microsoft.com/office/drawing/2014/main" id="{2AA99BBF-BA14-4A5D-BD7A-6466751A5F6C}"/>
              </a:ext>
            </a:extLst>
          </p:cNvPr>
          <p:cNvSpPr txBox="1"/>
          <p:nvPr/>
        </p:nvSpPr>
        <p:spPr bwMode="auto">
          <a:xfrm>
            <a:off x="4403751" y="4625911"/>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2</a:t>
            </a:r>
            <a:r>
              <a:rPr lang="en-GB" sz="2400" i="1" dirty="0">
                <a:latin typeface="Myriad Pro Semibold"/>
                <a:ea typeface="Myriad Pro Semibold" charset="0"/>
                <a:cs typeface="Myriad Pro Semibold" charset="0"/>
              </a:rPr>
              <a:t>s</a:t>
            </a:r>
            <a:r>
              <a:rPr lang="en-GB" sz="2400" dirty="0">
                <a:latin typeface="Myriad Pro Semibold"/>
                <a:ea typeface="Myriad Pro Semibold" charset="0"/>
                <a:cs typeface="Myriad Pro Semibold" charset="0"/>
              </a:rPr>
              <a:t> = 200 </a:t>
            </a:r>
            <a:r>
              <a:rPr lang="en-GB" sz="2400" dirty="0">
                <a:latin typeface="Myriad Pro Semibold"/>
                <a:ea typeface="Myriad Pro Semibold" charset="0"/>
                <a:cs typeface="Arial" panose="020B0604020202020204" pitchFamily="34" charset="0"/>
              </a:rPr>
              <a:t>− 30 = 170</a:t>
            </a:r>
            <a:endParaRPr lang="en-GB" sz="2400" dirty="0">
              <a:latin typeface="Myriad Pro Semibold"/>
              <a:ea typeface="Myriad Pro Semibold" charset="0"/>
              <a:cs typeface="Myriad Pro Semibold" charset="0"/>
            </a:endParaRPr>
          </a:p>
        </p:txBody>
      </p:sp>
      <p:sp>
        <p:nvSpPr>
          <p:cNvPr id="15" name="TextBox 14">
            <a:extLst>
              <a:ext uri="{FF2B5EF4-FFF2-40B4-BE49-F238E27FC236}">
                <a16:creationId xmlns:a16="http://schemas.microsoft.com/office/drawing/2014/main" id="{8E3F8519-8AB6-4E32-8A1E-7778BB4903A4}"/>
              </a:ext>
            </a:extLst>
          </p:cNvPr>
          <p:cNvSpPr txBox="1"/>
          <p:nvPr/>
        </p:nvSpPr>
        <p:spPr bwMode="auto">
          <a:xfrm>
            <a:off x="4922893" y="4143353"/>
            <a:ext cx="2417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a:t>
            </a:r>
            <a:r>
              <a:rPr lang="en-GB" sz="2400" dirty="0">
                <a:latin typeface="Myriad Pro Semibold" charset="0"/>
                <a:ea typeface="Myriad Pro Semibold" charset="0"/>
                <a:cs typeface="Myriad Pro Semibold" charset="0"/>
              </a:rPr>
              <a:t> + 30 + </a:t>
            </a:r>
            <a:r>
              <a:rPr lang="en-GB" sz="2400" i="1" dirty="0">
                <a:latin typeface="Myriad Pro Semibold" charset="0"/>
                <a:ea typeface="Myriad Pro Semibold" charset="0"/>
                <a:cs typeface="Myriad Pro Semibold" charset="0"/>
              </a:rPr>
              <a:t>s</a:t>
            </a:r>
            <a:r>
              <a:rPr lang="en-GB" sz="2400" dirty="0">
                <a:latin typeface="Myriad Pro Semibold" charset="0"/>
                <a:ea typeface="Myriad Pro Semibold" charset="0"/>
                <a:cs typeface="Myriad Pro Semibold" charset="0"/>
              </a:rPr>
              <a:t> = 200</a:t>
            </a:r>
          </a:p>
        </p:txBody>
      </p:sp>
      <p:sp>
        <p:nvSpPr>
          <p:cNvPr id="16" name="TextBox 15">
            <a:extLst>
              <a:ext uri="{FF2B5EF4-FFF2-40B4-BE49-F238E27FC236}">
                <a16:creationId xmlns:a16="http://schemas.microsoft.com/office/drawing/2014/main" id="{C81DDDA2-2DA9-4684-9EB3-4A14ABDE5E4C}"/>
              </a:ext>
            </a:extLst>
          </p:cNvPr>
          <p:cNvSpPr txBox="1"/>
          <p:nvPr/>
        </p:nvSpPr>
        <p:spPr bwMode="auto">
          <a:xfrm>
            <a:off x="3364305" y="5591027"/>
            <a:ext cx="3811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number of silver stars = 85</a:t>
            </a:r>
          </a:p>
        </p:txBody>
      </p:sp>
      <p:sp>
        <p:nvSpPr>
          <p:cNvPr id="17" name="TextBox 16">
            <a:extLst>
              <a:ext uri="{FF2B5EF4-FFF2-40B4-BE49-F238E27FC236}">
                <a16:creationId xmlns:a16="http://schemas.microsoft.com/office/drawing/2014/main" id="{D459CB74-8F38-4F76-AAC1-BF8937A2933A}"/>
              </a:ext>
            </a:extLst>
          </p:cNvPr>
          <p:cNvSpPr txBox="1"/>
          <p:nvPr/>
        </p:nvSpPr>
        <p:spPr bwMode="auto">
          <a:xfrm>
            <a:off x="3430977" y="6073585"/>
            <a:ext cx="53300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number of gold stars = 85 + 30 = 115</a:t>
            </a:r>
          </a:p>
        </p:txBody>
      </p:sp>
      <p:sp>
        <p:nvSpPr>
          <p:cNvPr id="18" name="TextBox 17">
            <a:extLst>
              <a:ext uri="{FF2B5EF4-FFF2-40B4-BE49-F238E27FC236}">
                <a16:creationId xmlns:a16="http://schemas.microsoft.com/office/drawing/2014/main" id="{07A69885-3295-416B-85CF-E851F3F4CC30}"/>
              </a:ext>
            </a:extLst>
          </p:cNvPr>
          <p:cNvSpPr txBox="1"/>
          <p:nvPr/>
        </p:nvSpPr>
        <p:spPr bwMode="auto">
          <a:xfrm>
            <a:off x="5221251" y="5108469"/>
            <a:ext cx="19447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170 </a:t>
            </a:r>
            <a:r>
              <a:rPr lang="en-GB" sz="2400" dirty="0">
                <a:latin typeface="Arial" panose="020B0604020202020204" pitchFamily="34" charset="0"/>
                <a:ea typeface="Myriad Pro Semibold" charset="0"/>
                <a:cs typeface="Arial" panose="020B0604020202020204" pitchFamily="34" charset="0"/>
              </a:rPr>
              <a:t>÷</a:t>
            </a:r>
            <a:r>
              <a:rPr lang="en-GB" sz="2400" dirty="0">
                <a:latin typeface="Myriad Pro Semibold" charset="0"/>
                <a:ea typeface="Myriad Pro Semibold" charset="0"/>
                <a:cs typeface="Myriad Pro Semibold" charset="0"/>
              </a:rPr>
              <a:t> 2 = 85</a:t>
            </a:r>
          </a:p>
        </p:txBody>
      </p:sp>
      <p:sp>
        <p:nvSpPr>
          <p:cNvPr id="19" name="TextBox 18">
            <a:extLst>
              <a:ext uri="{FF2B5EF4-FFF2-40B4-BE49-F238E27FC236}">
                <a16:creationId xmlns:a16="http://schemas.microsoft.com/office/drawing/2014/main" id="{308B19A4-D218-46C2-99E5-2F6D46954B23}"/>
              </a:ext>
            </a:extLst>
          </p:cNvPr>
          <p:cNvSpPr txBox="1"/>
          <p:nvPr/>
        </p:nvSpPr>
        <p:spPr bwMode="auto">
          <a:xfrm>
            <a:off x="3848072" y="4608200"/>
            <a:ext cx="5326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or</a:t>
            </a:r>
          </a:p>
        </p:txBody>
      </p:sp>
      <p:pic>
        <p:nvPicPr>
          <p:cNvPr id="21" name="Picture 20">
            <a:extLst>
              <a:ext uri="{FF2B5EF4-FFF2-40B4-BE49-F238E27FC236}">
                <a16:creationId xmlns:a16="http://schemas.microsoft.com/office/drawing/2014/main" id="{EC69D58F-0FA9-4C8F-A355-24BED7D826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869" y="2162224"/>
            <a:ext cx="5858262" cy="1316799"/>
          </a:xfrm>
          <a:prstGeom prst="rect">
            <a:avLst/>
          </a:prstGeom>
        </p:spPr>
      </p:pic>
      <p:pic>
        <p:nvPicPr>
          <p:cNvPr id="23" name="Picture 22">
            <a:extLst>
              <a:ext uri="{FF2B5EF4-FFF2-40B4-BE49-F238E27FC236}">
                <a16:creationId xmlns:a16="http://schemas.microsoft.com/office/drawing/2014/main" id="{4B9BDDB5-3E03-42A6-A300-073209C0EC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6870" y="3461089"/>
            <a:ext cx="3344371" cy="673364"/>
          </a:xfrm>
          <a:prstGeom prst="rect">
            <a:avLst/>
          </a:prstGeom>
        </p:spPr>
      </p:pic>
      <p:pic>
        <p:nvPicPr>
          <p:cNvPr id="25" name="Picture 24">
            <a:extLst>
              <a:ext uri="{FF2B5EF4-FFF2-40B4-BE49-F238E27FC236}">
                <a16:creationId xmlns:a16="http://schemas.microsoft.com/office/drawing/2014/main" id="{E4FDD7EC-014E-4110-A68F-FEC3B52DFF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3896" y="3461089"/>
            <a:ext cx="2528854" cy="673364"/>
          </a:xfrm>
          <a:prstGeom prst="rect">
            <a:avLst/>
          </a:prstGeom>
        </p:spPr>
      </p:pic>
    </p:spTree>
    <p:extLst>
      <p:ext uri="{BB962C8B-B14F-4D97-AF65-F5344CB8AC3E}">
        <p14:creationId xmlns:p14="http://schemas.microsoft.com/office/powerpoint/2010/main" val="144036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1"/>
                                        </p:tgtEl>
                                      </p:cBhvr>
                                    </p:animEffect>
                                    <p:set>
                                      <p:cBhvr>
                                        <p:cTn id="26" dur="1" fill="hold">
                                          <p:stCondLst>
                                            <p:cond delay="499"/>
                                          </p:stCondLst>
                                        </p:cTn>
                                        <p:tgtEl>
                                          <p:spTgt spid="11"/>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2" grpId="0"/>
      <p:bldP spid="13" grpId="0"/>
      <p:bldP spid="15" grpId="0"/>
      <p:bldP spid="16" grpId="0"/>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2:5</a:t>
            </a:r>
          </a:p>
        </p:txBody>
      </p:sp>
      <p:sp>
        <p:nvSpPr>
          <p:cNvPr id="5" name="TextBox 4">
            <a:extLst>
              <a:ext uri="{FF2B5EF4-FFF2-40B4-BE49-F238E27FC236}">
                <a16:creationId xmlns:a16="http://schemas.microsoft.com/office/drawing/2014/main" id="{0D835BAA-5F0D-442E-943E-A009D0ED7054}"/>
              </a:ext>
            </a:extLst>
          </p:cNvPr>
          <p:cNvSpPr txBox="1"/>
          <p:nvPr/>
        </p:nvSpPr>
        <p:spPr bwMode="auto">
          <a:xfrm>
            <a:off x="3108741" y="1044961"/>
            <a:ext cx="1157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C</a:t>
            </a:r>
          </a:p>
        </p:txBody>
      </p:sp>
      <p:sp>
        <p:nvSpPr>
          <p:cNvPr id="11" name="TextBox 10">
            <a:extLst>
              <a:ext uri="{FF2B5EF4-FFF2-40B4-BE49-F238E27FC236}">
                <a16:creationId xmlns:a16="http://schemas.microsoft.com/office/drawing/2014/main" id="{ED0A1421-2ED3-45BD-9111-61FEDC923A9C}"/>
              </a:ext>
            </a:extLst>
          </p:cNvPr>
          <p:cNvSpPr txBox="1"/>
          <p:nvPr/>
        </p:nvSpPr>
        <p:spPr bwMode="auto">
          <a:xfrm>
            <a:off x="1606885" y="4494489"/>
            <a:ext cx="305307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900" dirty="0">
                <a:latin typeface="Myriad Pro Semibold" charset="0"/>
                <a:ea typeface="Myriad Pro Semibold" charset="0"/>
                <a:cs typeface="Myriad Pro Semibold" charset="0"/>
              </a:rPr>
              <a:t>number of silver stars = 85</a:t>
            </a:r>
          </a:p>
        </p:txBody>
      </p:sp>
      <p:sp>
        <p:nvSpPr>
          <p:cNvPr id="12" name="TextBox 11">
            <a:extLst>
              <a:ext uri="{FF2B5EF4-FFF2-40B4-BE49-F238E27FC236}">
                <a16:creationId xmlns:a16="http://schemas.microsoft.com/office/drawing/2014/main" id="{FD86292D-D0EC-4F54-AD3E-3CC66C2C4289}"/>
              </a:ext>
            </a:extLst>
          </p:cNvPr>
          <p:cNvSpPr txBox="1"/>
          <p:nvPr/>
        </p:nvSpPr>
        <p:spPr bwMode="auto">
          <a:xfrm>
            <a:off x="1693367" y="4977047"/>
            <a:ext cx="425513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900" dirty="0">
                <a:latin typeface="Myriad Pro Semibold" charset="0"/>
                <a:ea typeface="Myriad Pro Semibold" charset="0"/>
                <a:cs typeface="Myriad Pro Semibold" charset="0"/>
              </a:rPr>
              <a:t>number of gold stars = 85 + 30 = 115</a:t>
            </a:r>
          </a:p>
        </p:txBody>
      </p:sp>
      <p:sp>
        <p:nvSpPr>
          <p:cNvPr id="13" name="TextBox 12">
            <a:extLst>
              <a:ext uri="{FF2B5EF4-FFF2-40B4-BE49-F238E27FC236}">
                <a16:creationId xmlns:a16="http://schemas.microsoft.com/office/drawing/2014/main" id="{4EC2AC88-AB9E-438E-AB22-75DA6A49EEE7}"/>
              </a:ext>
            </a:extLst>
          </p:cNvPr>
          <p:cNvSpPr txBox="1"/>
          <p:nvPr/>
        </p:nvSpPr>
        <p:spPr bwMode="auto">
          <a:xfrm>
            <a:off x="3120998" y="4011931"/>
            <a:ext cx="157607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900" dirty="0">
                <a:latin typeface="Myriad Pro Semibold" charset="0"/>
                <a:ea typeface="Myriad Pro Semibold" charset="0"/>
                <a:cs typeface="Myriad Pro Semibold" charset="0"/>
              </a:rPr>
              <a:t>170 </a:t>
            </a:r>
            <a:r>
              <a:rPr lang="en-GB" sz="1900" dirty="0">
                <a:latin typeface="Arial" panose="020B0604020202020204" pitchFamily="34" charset="0"/>
                <a:ea typeface="Myriad Pro Semibold" charset="0"/>
                <a:cs typeface="Arial" panose="020B0604020202020204" pitchFamily="34" charset="0"/>
              </a:rPr>
              <a:t>÷</a:t>
            </a:r>
            <a:r>
              <a:rPr lang="en-GB" sz="1900" dirty="0">
                <a:latin typeface="Myriad Pro Semibold" charset="0"/>
                <a:ea typeface="Myriad Pro Semibold" charset="0"/>
                <a:cs typeface="Myriad Pro Semibold" charset="0"/>
              </a:rPr>
              <a:t> 2 = 85</a:t>
            </a:r>
          </a:p>
        </p:txBody>
      </p:sp>
      <p:grpSp>
        <p:nvGrpSpPr>
          <p:cNvPr id="32" name="Group 31">
            <a:extLst>
              <a:ext uri="{FF2B5EF4-FFF2-40B4-BE49-F238E27FC236}">
                <a16:creationId xmlns:a16="http://schemas.microsoft.com/office/drawing/2014/main" id="{5C0DA64B-8374-4CD4-B327-6875B5FB7870}"/>
              </a:ext>
            </a:extLst>
          </p:cNvPr>
          <p:cNvGrpSpPr/>
          <p:nvPr/>
        </p:nvGrpSpPr>
        <p:grpSpPr>
          <a:xfrm>
            <a:off x="1860533" y="1801756"/>
            <a:ext cx="3654107" cy="1696876"/>
            <a:chOff x="0" y="2161174"/>
            <a:chExt cx="5471078" cy="2424109"/>
          </a:xfrm>
        </p:grpSpPr>
        <p:grpSp>
          <p:nvGrpSpPr>
            <p:cNvPr id="31" name="Group 30">
              <a:extLst>
                <a:ext uri="{FF2B5EF4-FFF2-40B4-BE49-F238E27FC236}">
                  <a16:creationId xmlns:a16="http://schemas.microsoft.com/office/drawing/2014/main" id="{399D631E-B886-4662-85B1-FAC1EFEB7B1C}"/>
                </a:ext>
              </a:extLst>
            </p:cNvPr>
            <p:cNvGrpSpPr/>
            <p:nvPr/>
          </p:nvGrpSpPr>
          <p:grpSpPr>
            <a:xfrm>
              <a:off x="0" y="2161174"/>
              <a:ext cx="5471078" cy="2424109"/>
              <a:chOff x="0" y="2161174"/>
              <a:chExt cx="5471078" cy="2424109"/>
            </a:xfrm>
          </p:grpSpPr>
          <p:pic>
            <p:nvPicPr>
              <p:cNvPr id="14" name="Picture 13">
                <a:extLst>
                  <a:ext uri="{FF2B5EF4-FFF2-40B4-BE49-F238E27FC236}">
                    <a16:creationId xmlns:a16="http://schemas.microsoft.com/office/drawing/2014/main" id="{E41D6C51-2260-4C4B-AA28-C8B2DA5C00C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161174"/>
                <a:ext cx="3412339" cy="2424109"/>
              </a:xfrm>
              <a:prstGeom prst="rect">
                <a:avLst/>
              </a:prstGeom>
            </p:spPr>
          </p:pic>
          <p:pic>
            <p:nvPicPr>
              <p:cNvPr id="15" name="Picture 14" descr="A close up of a logo  Description generated with very high confidence">
                <a:extLst>
                  <a:ext uri="{FF2B5EF4-FFF2-40B4-BE49-F238E27FC236}">
                    <a16:creationId xmlns:a16="http://schemas.microsoft.com/office/drawing/2014/main" id="{FE644552-89D1-447E-A539-E40A26847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509" y="2405732"/>
                <a:ext cx="695808" cy="1735781"/>
              </a:xfrm>
              <a:prstGeom prst="rect">
                <a:avLst/>
              </a:prstGeom>
            </p:spPr>
          </p:pic>
          <p:pic>
            <p:nvPicPr>
              <p:cNvPr id="16" name="Picture 15">
                <a:extLst>
                  <a:ext uri="{FF2B5EF4-FFF2-40B4-BE49-F238E27FC236}">
                    <a16:creationId xmlns:a16="http://schemas.microsoft.com/office/drawing/2014/main" id="{105BCE79-9C25-42E7-AFD3-7F30C63AF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1397" y="3155325"/>
                <a:ext cx="1159681" cy="187045"/>
              </a:xfrm>
              <a:prstGeom prst="rect">
                <a:avLst/>
              </a:prstGeom>
            </p:spPr>
          </p:pic>
        </p:grpSp>
        <p:pic>
          <p:nvPicPr>
            <p:cNvPr id="17" name="Picture 16">
              <a:extLst>
                <a:ext uri="{FF2B5EF4-FFF2-40B4-BE49-F238E27FC236}">
                  <a16:creationId xmlns:a16="http://schemas.microsoft.com/office/drawing/2014/main" id="{9DDB9F9B-82FC-4B69-8569-19CF0FDACD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4787" y="2525818"/>
              <a:ext cx="508763" cy="456390"/>
            </a:xfrm>
            <a:prstGeom prst="rect">
              <a:avLst/>
            </a:prstGeom>
          </p:spPr>
        </p:pic>
      </p:grpSp>
      <p:sp>
        <p:nvSpPr>
          <p:cNvPr id="18" name="TextBox 17">
            <a:extLst>
              <a:ext uri="{FF2B5EF4-FFF2-40B4-BE49-F238E27FC236}">
                <a16:creationId xmlns:a16="http://schemas.microsoft.com/office/drawing/2014/main" id="{23FB824D-124A-4B36-BD21-C3013D042690}"/>
              </a:ext>
            </a:extLst>
          </p:cNvPr>
          <p:cNvSpPr txBox="1"/>
          <p:nvPr/>
        </p:nvSpPr>
        <p:spPr bwMode="auto">
          <a:xfrm>
            <a:off x="7874188" y="1044961"/>
            <a:ext cx="11224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Child E</a:t>
            </a:r>
          </a:p>
        </p:txBody>
      </p:sp>
      <p:sp>
        <p:nvSpPr>
          <p:cNvPr id="22" name="TextBox 21">
            <a:extLst>
              <a:ext uri="{FF2B5EF4-FFF2-40B4-BE49-F238E27FC236}">
                <a16:creationId xmlns:a16="http://schemas.microsoft.com/office/drawing/2014/main" id="{26089EF5-7F0E-4A1C-A4BA-C6E0CB95A8B6}"/>
              </a:ext>
            </a:extLst>
          </p:cNvPr>
          <p:cNvSpPr txBox="1"/>
          <p:nvPr/>
        </p:nvSpPr>
        <p:spPr bwMode="auto">
          <a:xfrm>
            <a:off x="7021749" y="4011931"/>
            <a:ext cx="236795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1900" dirty="0">
                <a:latin typeface="Myriad Pro Semibold"/>
                <a:ea typeface="Myriad Pro Semibold" charset="0"/>
                <a:cs typeface="Myriad Pro Semibold" charset="0"/>
              </a:rPr>
              <a:t>2</a:t>
            </a:r>
            <a:r>
              <a:rPr lang="en-GB" sz="1900" i="1" dirty="0">
                <a:latin typeface="Myriad Pro Semibold"/>
                <a:ea typeface="Myriad Pro Semibold" charset="0"/>
                <a:cs typeface="Myriad Pro Semibold" charset="0"/>
              </a:rPr>
              <a:t>s</a:t>
            </a:r>
            <a:r>
              <a:rPr lang="en-GB" sz="1900" dirty="0">
                <a:latin typeface="Myriad Pro Semibold"/>
                <a:ea typeface="Myriad Pro Semibold" charset="0"/>
                <a:cs typeface="Myriad Pro Semibold" charset="0"/>
              </a:rPr>
              <a:t> = 200 </a:t>
            </a:r>
            <a:r>
              <a:rPr lang="en-GB" sz="1900" dirty="0">
                <a:latin typeface="Myriad Pro Semibold"/>
                <a:ea typeface="Myriad Pro Semibold" charset="0"/>
                <a:cs typeface="Arial" panose="020B0604020202020204" pitchFamily="34" charset="0"/>
              </a:rPr>
              <a:t>− 30 = 170</a:t>
            </a:r>
            <a:endParaRPr lang="en-GB" sz="1900" dirty="0">
              <a:latin typeface="Myriad Pro Semibold"/>
              <a:ea typeface="Myriad Pro Semibold" charset="0"/>
              <a:cs typeface="Myriad Pro Semibold" charset="0"/>
            </a:endParaRPr>
          </a:p>
        </p:txBody>
      </p:sp>
      <p:sp>
        <p:nvSpPr>
          <p:cNvPr id="23" name="TextBox 22">
            <a:extLst>
              <a:ext uri="{FF2B5EF4-FFF2-40B4-BE49-F238E27FC236}">
                <a16:creationId xmlns:a16="http://schemas.microsoft.com/office/drawing/2014/main" id="{820BCC42-6482-4E59-9545-A8BC04312FCF}"/>
              </a:ext>
            </a:extLst>
          </p:cNvPr>
          <p:cNvSpPr txBox="1"/>
          <p:nvPr/>
        </p:nvSpPr>
        <p:spPr bwMode="auto">
          <a:xfrm>
            <a:off x="7501942" y="3529373"/>
            <a:ext cx="193835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900" i="1" dirty="0">
                <a:latin typeface="Myriad Pro Semibold" charset="0"/>
                <a:ea typeface="Myriad Pro Semibold" charset="0"/>
                <a:cs typeface="Myriad Pro Semibold" charset="0"/>
              </a:rPr>
              <a:t>s</a:t>
            </a:r>
            <a:r>
              <a:rPr lang="en-GB" sz="1900" dirty="0">
                <a:latin typeface="Myriad Pro Semibold" charset="0"/>
                <a:ea typeface="Myriad Pro Semibold" charset="0"/>
                <a:cs typeface="Myriad Pro Semibold" charset="0"/>
              </a:rPr>
              <a:t> + 30 + </a:t>
            </a:r>
            <a:r>
              <a:rPr lang="en-GB" sz="1900" i="1" dirty="0">
                <a:latin typeface="Myriad Pro Semibold" charset="0"/>
                <a:ea typeface="Myriad Pro Semibold" charset="0"/>
                <a:cs typeface="Myriad Pro Semibold" charset="0"/>
              </a:rPr>
              <a:t>s</a:t>
            </a:r>
            <a:r>
              <a:rPr lang="en-GB" sz="1900" dirty="0">
                <a:latin typeface="Myriad Pro Semibold" charset="0"/>
                <a:ea typeface="Myriad Pro Semibold" charset="0"/>
                <a:cs typeface="Myriad Pro Semibold" charset="0"/>
              </a:rPr>
              <a:t> = 200</a:t>
            </a:r>
          </a:p>
        </p:txBody>
      </p:sp>
      <p:sp>
        <p:nvSpPr>
          <p:cNvPr id="24" name="TextBox 23">
            <a:extLst>
              <a:ext uri="{FF2B5EF4-FFF2-40B4-BE49-F238E27FC236}">
                <a16:creationId xmlns:a16="http://schemas.microsoft.com/office/drawing/2014/main" id="{CB8022F9-B212-49EE-B563-22A3F5A10BD2}"/>
              </a:ext>
            </a:extLst>
          </p:cNvPr>
          <p:cNvSpPr txBox="1"/>
          <p:nvPr/>
        </p:nvSpPr>
        <p:spPr bwMode="auto">
          <a:xfrm>
            <a:off x="6221277" y="4977047"/>
            <a:ext cx="305307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900" dirty="0">
                <a:latin typeface="Myriad Pro Semibold" charset="0"/>
                <a:ea typeface="Myriad Pro Semibold" charset="0"/>
                <a:cs typeface="Myriad Pro Semibold" charset="0"/>
              </a:rPr>
              <a:t>number of silver stars = 85</a:t>
            </a:r>
          </a:p>
        </p:txBody>
      </p:sp>
      <p:sp>
        <p:nvSpPr>
          <p:cNvPr id="25" name="TextBox 24">
            <a:extLst>
              <a:ext uri="{FF2B5EF4-FFF2-40B4-BE49-F238E27FC236}">
                <a16:creationId xmlns:a16="http://schemas.microsoft.com/office/drawing/2014/main" id="{2AE1F559-7091-48E9-8697-C07DE8936443}"/>
              </a:ext>
            </a:extLst>
          </p:cNvPr>
          <p:cNvSpPr txBox="1"/>
          <p:nvPr/>
        </p:nvSpPr>
        <p:spPr bwMode="auto">
          <a:xfrm>
            <a:off x="6307831" y="5459605"/>
            <a:ext cx="425513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900" dirty="0">
                <a:latin typeface="Myriad Pro Semibold" charset="0"/>
                <a:ea typeface="Myriad Pro Semibold" charset="0"/>
                <a:cs typeface="Myriad Pro Semibold" charset="0"/>
              </a:rPr>
              <a:t>number of gold stars = 85 + 30 = 115</a:t>
            </a:r>
          </a:p>
        </p:txBody>
      </p:sp>
      <p:sp>
        <p:nvSpPr>
          <p:cNvPr id="26" name="TextBox 25">
            <a:extLst>
              <a:ext uri="{FF2B5EF4-FFF2-40B4-BE49-F238E27FC236}">
                <a16:creationId xmlns:a16="http://schemas.microsoft.com/office/drawing/2014/main" id="{F4F3BB13-B7FA-4B9D-BFC6-0210E62588E9}"/>
              </a:ext>
            </a:extLst>
          </p:cNvPr>
          <p:cNvSpPr txBox="1"/>
          <p:nvPr/>
        </p:nvSpPr>
        <p:spPr bwMode="auto">
          <a:xfrm>
            <a:off x="7735470" y="4494489"/>
            <a:ext cx="157607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900" dirty="0">
                <a:latin typeface="Myriad Pro Semibold" charset="0"/>
                <a:ea typeface="Myriad Pro Semibold" charset="0"/>
                <a:cs typeface="Myriad Pro Semibold" charset="0"/>
              </a:rPr>
              <a:t>170 </a:t>
            </a:r>
            <a:r>
              <a:rPr lang="en-GB" sz="1900" dirty="0">
                <a:latin typeface="Arial" panose="020B0604020202020204" pitchFamily="34" charset="0"/>
                <a:ea typeface="Myriad Pro Semibold" charset="0"/>
                <a:cs typeface="Arial" panose="020B0604020202020204" pitchFamily="34" charset="0"/>
              </a:rPr>
              <a:t>÷</a:t>
            </a:r>
            <a:r>
              <a:rPr lang="en-GB" sz="1900" dirty="0">
                <a:latin typeface="Myriad Pro Semibold" charset="0"/>
                <a:ea typeface="Myriad Pro Semibold" charset="0"/>
                <a:cs typeface="Myriad Pro Semibold" charset="0"/>
              </a:rPr>
              <a:t> 2 = 85</a:t>
            </a:r>
          </a:p>
        </p:txBody>
      </p:sp>
      <p:sp>
        <p:nvSpPr>
          <p:cNvPr id="27" name="TextBox 26">
            <a:extLst>
              <a:ext uri="{FF2B5EF4-FFF2-40B4-BE49-F238E27FC236}">
                <a16:creationId xmlns:a16="http://schemas.microsoft.com/office/drawing/2014/main" id="{8553D068-A8CE-4198-B019-2206138DB057}"/>
              </a:ext>
            </a:extLst>
          </p:cNvPr>
          <p:cNvSpPr txBox="1"/>
          <p:nvPr/>
        </p:nvSpPr>
        <p:spPr bwMode="auto">
          <a:xfrm>
            <a:off x="6321284" y="4011931"/>
            <a:ext cx="53269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900" dirty="0">
                <a:latin typeface="Myriad Pro Semibold" charset="0"/>
                <a:ea typeface="Myriad Pro Semibold" charset="0"/>
                <a:cs typeface="Myriad Pro Semibold" charset="0"/>
              </a:rPr>
              <a:t>or</a:t>
            </a:r>
          </a:p>
        </p:txBody>
      </p:sp>
      <p:pic>
        <p:nvPicPr>
          <p:cNvPr id="34" name="Picture 33" descr="A screenshot of a cell phone  Description generated with very high confidence">
            <a:extLst>
              <a:ext uri="{FF2B5EF4-FFF2-40B4-BE49-F238E27FC236}">
                <a16:creationId xmlns:a16="http://schemas.microsoft.com/office/drawing/2014/main" id="{F7A06D83-68A2-4FDD-A6FE-6AA371B7CC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3820" y="1973513"/>
            <a:ext cx="4044589" cy="1353362"/>
          </a:xfrm>
          <a:prstGeom prst="rect">
            <a:avLst/>
          </a:prstGeom>
        </p:spPr>
      </p:pic>
      <p:cxnSp>
        <p:nvCxnSpPr>
          <p:cNvPr id="28" name="Straight Connector 27">
            <a:extLst>
              <a:ext uri="{FF2B5EF4-FFF2-40B4-BE49-F238E27FC236}">
                <a16:creationId xmlns:a16="http://schemas.microsoft.com/office/drawing/2014/main" id="{A7D1E6D0-F762-4D4A-A844-E9F758C49044}"/>
              </a:ext>
            </a:extLst>
          </p:cNvPr>
          <p:cNvCxnSpPr>
            <a:cxnSpLocks/>
          </p:cNvCxnSpPr>
          <p:nvPr/>
        </p:nvCxnSpPr>
        <p:spPr bwMode="auto">
          <a:xfrm>
            <a:off x="6096000" y="1038226"/>
            <a:ext cx="0" cy="491626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38429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25161935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why sometimes there is only one solution to a sum and difference problem</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565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1523668697"/>
              </p:ext>
            </p:extLst>
          </p:nvPr>
        </p:nvGraphicFramePr>
        <p:xfrm>
          <a:off x="594008" y="1535029"/>
          <a:ext cx="10712127" cy="228600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compare the structure of problems with one or two unknowns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compare the structure of problems with two unknowns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represent the structure of contextual problems with two unknowns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represent a problem with two unknowns using a bar model </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explain why sometimes there is only one solution to a sum and difference problem</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594006" y="4105039"/>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5" y="4054207"/>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11,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Description automatically generated with medium confidence">
            <a:extLst>
              <a:ext uri="{FF2B5EF4-FFF2-40B4-BE49-F238E27FC236}">
                <a16:creationId xmlns:a16="http://schemas.microsoft.com/office/drawing/2014/main" id="{2F07D20E-9A45-4732-9EC0-994A8AF5263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1.31 Problems with two unknowns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6284392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3:1-3:2 &amp; 3:7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17-19 &amp; 23-25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3083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75D282-631E-49E3-981B-F6D1264C8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352" y="1018847"/>
            <a:ext cx="6221763" cy="2503880"/>
          </a:xfrm>
          <a:prstGeom prst="rect">
            <a:avLst/>
          </a:prstGeom>
        </p:spPr>
      </p:pic>
      <p:pic>
        <p:nvPicPr>
          <p:cNvPr id="17" name="Picture 16">
            <a:extLst>
              <a:ext uri="{FF2B5EF4-FFF2-40B4-BE49-F238E27FC236}">
                <a16:creationId xmlns:a16="http://schemas.microsoft.com/office/drawing/2014/main" id="{473E48AA-1E3C-498C-AD52-79848DA64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1093" y="1438278"/>
            <a:ext cx="508763" cy="456390"/>
          </a:xfrm>
          <a:prstGeom prst="rect">
            <a:avLst/>
          </a:prstGeom>
        </p:spPr>
      </p:pic>
      <p:sp>
        <p:nvSpPr>
          <p:cNvPr id="23" name="TextBox 22">
            <a:extLst>
              <a:ext uri="{FF2B5EF4-FFF2-40B4-BE49-F238E27FC236}">
                <a16:creationId xmlns:a16="http://schemas.microsoft.com/office/drawing/2014/main" id="{09F05A61-B122-40F2-AE46-7FFBCF01E311}"/>
              </a:ext>
            </a:extLst>
          </p:cNvPr>
          <p:cNvSpPr txBox="1"/>
          <p:nvPr/>
        </p:nvSpPr>
        <p:spPr bwMode="auto">
          <a:xfrm>
            <a:off x="5126345" y="3811235"/>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a:ea typeface="Myriad Pro Semibold" charset="0"/>
                <a:cs typeface="Myriad Pro Semibold" charset="0"/>
              </a:rPr>
              <a:t>b</a:t>
            </a:r>
            <a:r>
              <a:rPr lang="en-GB" sz="2400" dirty="0">
                <a:latin typeface="Myriad Pro Semibold"/>
                <a:ea typeface="Myriad Pro Semibold" charset="0"/>
                <a:cs typeface="Myriad Pro Semibold" charset="0"/>
              </a:rPr>
              <a:t> = 18 </a:t>
            </a:r>
            <a:r>
              <a:rPr lang="en-GB" sz="2400" dirty="0">
                <a:latin typeface="Myriad Pro Semibold"/>
                <a:ea typeface="Myriad Pro Semibold" charset="0"/>
                <a:cs typeface="Arial" panose="020B0604020202020204" pitchFamily="34" charset="0"/>
              </a:rPr>
              <a:t>÷</a:t>
            </a:r>
            <a:r>
              <a:rPr lang="en-GB" sz="2400" dirty="0">
                <a:latin typeface="Myriad Pro Semibold"/>
                <a:ea typeface="Myriad Pro Semibold" charset="0"/>
                <a:cs typeface="Myriad Pro Semibold" charset="0"/>
              </a:rPr>
              <a:t> 2</a:t>
            </a:r>
          </a:p>
        </p:txBody>
      </p:sp>
      <p:sp>
        <p:nvSpPr>
          <p:cNvPr id="26" name="TextBox 25">
            <a:extLst>
              <a:ext uri="{FF2B5EF4-FFF2-40B4-BE49-F238E27FC236}">
                <a16:creationId xmlns:a16="http://schemas.microsoft.com/office/drawing/2014/main" id="{198A1F96-29CA-450D-A78E-CCBD56FCEADD}"/>
              </a:ext>
            </a:extLst>
          </p:cNvPr>
          <p:cNvSpPr txBox="1"/>
          <p:nvPr/>
        </p:nvSpPr>
        <p:spPr bwMode="auto">
          <a:xfrm>
            <a:off x="5131520" y="445776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9 + 7</a:t>
            </a:r>
          </a:p>
        </p:txBody>
      </p:sp>
      <p:sp>
        <p:nvSpPr>
          <p:cNvPr id="2" name="Text Placeholder 1"/>
          <p:cNvSpPr>
            <a:spLocks noGrp="1"/>
          </p:cNvSpPr>
          <p:nvPr>
            <p:ph type="body" sz="quarter" idx="11"/>
          </p:nvPr>
        </p:nvSpPr>
        <p:spPr/>
        <p:txBody>
          <a:bodyPr/>
          <a:lstStyle/>
          <a:p>
            <a:r>
              <a:rPr lang="en-US" dirty="0"/>
              <a:t>1.31 Problems with two unknowns – step 3:1</a:t>
            </a:r>
          </a:p>
        </p:txBody>
      </p:sp>
      <p:sp>
        <p:nvSpPr>
          <p:cNvPr id="8" name="TextBox 7">
            <a:extLst>
              <a:ext uri="{FF2B5EF4-FFF2-40B4-BE49-F238E27FC236}">
                <a16:creationId xmlns:a16="http://schemas.microsoft.com/office/drawing/2014/main" id="{D097B267-2297-478F-9965-0C9D1D491390}"/>
              </a:ext>
            </a:extLst>
          </p:cNvPr>
          <p:cNvSpPr txBox="1"/>
          <p:nvPr/>
        </p:nvSpPr>
        <p:spPr bwMode="auto">
          <a:xfrm>
            <a:off x="3900982" y="5104289"/>
            <a:ext cx="4390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‘The two numbers are 9 and 16.’</a:t>
            </a:r>
          </a:p>
        </p:txBody>
      </p:sp>
      <p:sp>
        <p:nvSpPr>
          <p:cNvPr id="9" name="TextBox 8">
            <a:extLst>
              <a:ext uri="{FF2B5EF4-FFF2-40B4-BE49-F238E27FC236}">
                <a16:creationId xmlns:a16="http://schemas.microsoft.com/office/drawing/2014/main" id="{7F110152-A04C-48C8-B3B1-64806968FCD1}"/>
              </a:ext>
            </a:extLst>
          </p:cNvPr>
          <p:cNvSpPr txBox="1"/>
          <p:nvPr/>
        </p:nvSpPr>
        <p:spPr bwMode="auto">
          <a:xfrm>
            <a:off x="4738362" y="5750815"/>
            <a:ext cx="2715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check: 9 + 16 = 25</a:t>
            </a:r>
          </a:p>
        </p:txBody>
      </p:sp>
      <p:pic>
        <p:nvPicPr>
          <p:cNvPr id="15" name="Picture 14">
            <a:extLst>
              <a:ext uri="{FF2B5EF4-FFF2-40B4-BE49-F238E27FC236}">
                <a16:creationId xmlns:a16="http://schemas.microsoft.com/office/drawing/2014/main" id="{25952638-56F1-484C-8088-6F012A783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1834" y="2080179"/>
            <a:ext cx="875372" cy="187045"/>
          </a:xfrm>
          <a:prstGeom prst="rect">
            <a:avLst/>
          </a:prstGeom>
        </p:spPr>
      </p:pic>
      <p:pic>
        <p:nvPicPr>
          <p:cNvPr id="21" name="Picture 20">
            <a:extLst>
              <a:ext uri="{FF2B5EF4-FFF2-40B4-BE49-F238E27FC236}">
                <a16:creationId xmlns:a16="http://schemas.microsoft.com/office/drawing/2014/main" id="{AD10C78A-9D18-43EF-A0D0-502BA753B5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4040" y="1580094"/>
            <a:ext cx="119709" cy="187045"/>
          </a:xfrm>
          <a:prstGeom prst="rect">
            <a:avLst/>
          </a:prstGeom>
        </p:spPr>
      </p:pic>
      <p:pic>
        <p:nvPicPr>
          <p:cNvPr id="22" name="Picture 21">
            <a:extLst>
              <a:ext uri="{FF2B5EF4-FFF2-40B4-BE49-F238E27FC236}">
                <a16:creationId xmlns:a16="http://schemas.microsoft.com/office/drawing/2014/main" id="{B0B15C83-731D-43A6-90CC-8A62766FCD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4040" y="2609980"/>
            <a:ext cx="119709" cy="187045"/>
          </a:xfrm>
          <a:prstGeom prst="rect">
            <a:avLst/>
          </a:prstGeom>
        </p:spPr>
      </p:pic>
      <p:sp>
        <p:nvSpPr>
          <p:cNvPr id="24" name="TextBox 23">
            <a:extLst>
              <a:ext uri="{FF2B5EF4-FFF2-40B4-BE49-F238E27FC236}">
                <a16:creationId xmlns:a16="http://schemas.microsoft.com/office/drawing/2014/main" id="{59996A6B-0A17-4FC5-ADB2-BD5F1C8FF983}"/>
              </a:ext>
            </a:extLst>
          </p:cNvPr>
          <p:cNvSpPr txBox="1"/>
          <p:nvPr/>
        </p:nvSpPr>
        <p:spPr bwMode="auto">
          <a:xfrm>
            <a:off x="6467425" y="445776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16</a:t>
            </a:r>
          </a:p>
        </p:txBody>
      </p:sp>
      <p:sp>
        <p:nvSpPr>
          <p:cNvPr id="25" name="TextBox 24">
            <a:extLst>
              <a:ext uri="{FF2B5EF4-FFF2-40B4-BE49-F238E27FC236}">
                <a16:creationId xmlns:a16="http://schemas.microsoft.com/office/drawing/2014/main" id="{08530C0E-C05A-4271-B947-C02088284B9B}"/>
              </a:ext>
            </a:extLst>
          </p:cNvPr>
          <p:cNvSpPr txBox="1"/>
          <p:nvPr/>
        </p:nvSpPr>
        <p:spPr bwMode="auto">
          <a:xfrm>
            <a:off x="6628660" y="3811235"/>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9</a:t>
            </a:r>
          </a:p>
        </p:txBody>
      </p:sp>
    </p:spTree>
    <p:extLst>
      <p:ext uri="{BB962C8B-B14F-4D97-AF65-F5344CB8AC3E}">
        <p14:creationId xmlns:p14="http://schemas.microsoft.com/office/powerpoint/2010/main" val="379435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8" grpId="0"/>
      <p:bldP spid="9"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6E90DB9-3003-4F48-A282-4668B00AB333}"/>
              </a:ext>
            </a:extLst>
          </p:cNvPr>
          <p:cNvSpPr txBox="1"/>
          <p:nvPr/>
        </p:nvSpPr>
        <p:spPr bwMode="auto">
          <a:xfrm>
            <a:off x="6453703" y="433020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Arial" panose="020B0604020202020204" pitchFamily="34" charset="0"/>
              </a:rPr>
              <a:t>= 27</a:t>
            </a:r>
            <a:endParaRPr lang="en-GB" sz="2200" dirty="0">
              <a:latin typeface="Myriad Pro Semibold"/>
              <a:ea typeface="Myriad Pro Semibold" charset="0"/>
              <a:cs typeface="Myriad Pro Semibold" charset="0"/>
            </a:endParaRPr>
          </a:p>
        </p:txBody>
      </p:sp>
      <p:sp>
        <p:nvSpPr>
          <p:cNvPr id="17" name="TextBox 16">
            <a:extLst>
              <a:ext uri="{FF2B5EF4-FFF2-40B4-BE49-F238E27FC236}">
                <a16:creationId xmlns:a16="http://schemas.microsoft.com/office/drawing/2014/main" id="{0352D6C3-D65C-4D4F-8882-04FB64A95654}"/>
              </a:ext>
            </a:extLst>
          </p:cNvPr>
          <p:cNvSpPr txBox="1"/>
          <p:nvPr/>
        </p:nvSpPr>
        <p:spPr bwMode="auto">
          <a:xfrm>
            <a:off x="6605756" y="484916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43</a:t>
            </a:r>
          </a:p>
        </p:txBody>
      </p:sp>
      <p:sp>
        <p:nvSpPr>
          <p:cNvPr id="2" name="Text Placeholder 1"/>
          <p:cNvSpPr>
            <a:spLocks noGrp="1"/>
          </p:cNvSpPr>
          <p:nvPr>
            <p:ph type="body" sz="quarter" idx="11"/>
          </p:nvPr>
        </p:nvSpPr>
        <p:spPr/>
        <p:txBody>
          <a:bodyPr/>
          <a:lstStyle/>
          <a:p>
            <a:r>
              <a:rPr lang="en-US" dirty="0"/>
              <a:t>1.31 Problems with two unknowns – step 3:2</a:t>
            </a:r>
          </a:p>
        </p:txBody>
      </p:sp>
      <p:pic>
        <p:nvPicPr>
          <p:cNvPr id="4" name="Picture 3">
            <a:extLst>
              <a:ext uri="{FF2B5EF4-FFF2-40B4-BE49-F238E27FC236}">
                <a16:creationId xmlns:a16="http://schemas.microsoft.com/office/drawing/2014/main" id="{F2AF4F50-7161-4AF9-BD40-9B80A26A84D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56064" y="1048435"/>
            <a:ext cx="4079875" cy="2344474"/>
          </a:xfrm>
          <a:prstGeom prst="rect">
            <a:avLst/>
          </a:prstGeom>
        </p:spPr>
      </p:pic>
      <p:sp>
        <p:nvSpPr>
          <p:cNvPr id="5" name="TextBox 4">
            <a:extLst>
              <a:ext uri="{FF2B5EF4-FFF2-40B4-BE49-F238E27FC236}">
                <a16:creationId xmlns:a16="http://schemas.microsoft.com/office/drawing/2014/main" id="{F4F09167-7CA6-4A65-A54E-58BE2B5FF5E6}"/>
              </a:ext>
            </a:extLst>
          </p:cNvPr>
          <p:cNvSpPr txBox="1"/>
          <p:nvPr/>
        </p:nvSpPr>
        <p:spPr bwMode="auto">
          <a:xfrm>
            <a:off x="4303074" y="3811235"/>
            <a:ext cx="1140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Myriad Pro Semibold" charset="0"/>
              </a:rPr>
              <a:t>70 </a:t>
            </a:r>
            <a:r>
              <a:rPr lang="en-GB" sz="2200" dirty="0">
                <a:latin typeface="Myriad Pro Semibold"/>
                <a:ea typeface="Myriad Pro Semibold" charset="0"/>
                <a:cs typeface="Arial" panose="020B0604020202020204" pitchFamily="34" charset="0"/>
              </a:rPr>
              <a:t>−</a:t>
            </a:r>
            <a:r>
              <a:rPr lang="en-GB" sz="2200" dirty="0">
                <a:latin typeface="Myriad Pro Semibold"/>
                <a:ea typeface="Myriad Pro Semibold" charset="0"/>
                <a:cs typeface="Myriad Pro Semibold" charset="0"/>
              </a:rPr>
              <a:t> 16</a:t>
            </a:r>
          </a:p>
        </p:txBody>
      </p:sp>
      <p:sp>
        <p:nvSpPr>
          <p:cNvPr id="9" name="TextBox 8">
            <a:extLst>
              <a:ext uri="{FF2B5EF4-FFF2-40B4-BE49-F238E27FC236}">
                <a16:creationId xmlns:a16="http://schemas.microsoft.com/office/drawing/2014/main" id="{013731A4-79A2-4E23-BDC2-9D3351233DBE}"/>
              </a:ext>
            </a:extLst>
          </p:cNvPr>
          <p:cNvSpPr txBox="1"/>
          <p:nvPr/>
        </p:nvSpPr>
        <p:spPr bwMode="auto">
          <a:xfrm>
            <a:off x="4544101" y="5887102"/>
            <a:ext cx="31037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£43 + £27 = £70</a:t>
            </a:r>
          </a:p>
        </p:txBody>
      </p:sp>
      <p:sp>
        <p:nvSpPr>
          <p:cNvPr id="12" name="TextBox 11">
            <a:extLst>
              <a:ext uri="{FF2B5EF4-FFF2-40B4-BE49-F238E27FC236}">
                <a16:creationId xmlns:a16="http://schemas.microsoft.com/office/drawing/2014/main" id="{758BACD1-3B1E-48B7-BEFF-1FF52584EF0E}"/>
              </a:ext>
            </a:extLst>
          </p:cNvPr>
          <p:cNvSpPr txBox="1"/>
          <p:nvPr/>
        </p:nvSpPr>
        <p:spPr bwMode="auto">
          <a:xfrm>
            <a:off x="3983884" y="5368136"/>
            <a:ext cx="42242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‘Anna has £43 and Ellen has £27.’</a:t>
            </a:r>
          </a:p>
        </p:txBody>
      </p:sp>
      <p:sp>
        <p:nvSpPr>
          <p:cNvPr id="14" name="TextBox 13">
            <a:extLst>
              <a:ext uri="{FF2B5EF4-FFF2-40B4-BE49-F238E27FC236}">
                <a16:creationId xmlns:a16="http://schemas.microsoft.com/office/drawing/2014/main" id="{6E92F966-66E3-4AB5-80C5-AB28D0B81C50}"/>
              </a:ext>
            </a:extLst>
          </p:cNvPr>
          <p:cNvSpPr txBox="1"/>
          <p:nvPr/>
        </p:nvSpPr>
        <p:spPr bwMode="auto">
          <a:xfrm>
            <a:off x="3451577" y="4330202"/>
            <a:ext cx="31373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Myriad Pro Semibold" charset="0"/>
              </a:rPr>
              <a:t>Ellen’s amount = 54 </a:t>
            </a:r>
            <a:r>
              <a:rPr lang="en-GB" sz="2200" dirty="0">
                <a:latin typeface="Myriad Pro Semibold"/>
                <a:ea typeface="Myriad Pro Semibold" charset="0"/>
                <a:cs typeface="Arial" panose="020B0604020202020204" pitchFamily="34" charset="0"/>
              </a:rPr>
              <a:t>÷ 2</a:t>
            </a:r>
            <a:endParaRPr lang="en-GB" sz="2200" dirty="0">
              <a:latin typeface="Myriad Pro Semibold"/>
              <a:ea typeface="Myriad Pro Semibold" charset="0"/>
              <a:cs typeface="Myriad Pro Semibold" charset="0"/>
            </a:endParaRPr>
          </a:p>
        </p:txBody>
      </p:sp>
      <p:sp>
        <p:nvSpPr>
          <p:cNvPr id="15" name="TextBox 14">
            <a:extLst>
              <a:ext uri="{FF2B5EF4-FFF2-40B4-BE49-F238E27FC236}">
                <a16:creationId xmlns:a16="http://schemas.microsoft.com/office/drawing/2014/main" id="{E1CF6448-7DD2-486A-90FF-78342C53BE32}"/>
              </a:ext>
            </a:extLst>
          </p:cNvPr>
          <p:cNvSpPr txBox="1"/>
          <p:nvPr/>
        </p:nvSpPr>
        <p:spPr bwMode="auto">
          <a:xfrm>
            <a:off x="3392034" y="4849169"/>
            <a:ext cx="334893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Anna’s amount = 27 + 16</a:t>
            </a:r>
          </a:p>
        </p:txBody>
      </p:sp>
      <p:sp>
        <p:nvSpPr>
          <p:cNvPr id="11" name="TextBox 10">
            <a:extLst>
              <a:ext uri="{FF2B5EF4-FFF2-40B4-BE49-F238E27FC236}">
                <a16:creationId xmlns:a16="http://schemas.microsoft.com/office/drawing/2014/main" id="{93095B17-34D9-4020-953F-7E3E22D60D11}"/>
              </a:ext>
            </a:extLst>
          </p:cNvPr>
          <p:cNvSpPr txBox="1"/>
          <p:nvPr/>
        </p:nvSpPr>
        <p:spPr bwMode="auto">
          <a:xfrm>
            <a:off x="6740965" y="3620185"/>
            <a:ext cx="268047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a:ea typeface="Myriad Pro Semibold" charset="0"/>
                <a:cs typeface="Myriad Pro Semibold" charset="0"/>
              </a:rPr>
              <a:t>this is double Ellen’s</a:t>
            </a:r>
            <a:br>
              <a:rPr lang="en-GB" sz="2200" dirty="0">
                <a:latin typeface="Myriad Pro Semibold"/>
                <a:ea typeface="Myriad Pro Semibold" charset="0"/>
                <a:cs typeface="Myriad Pro Semibold" charset="0"/>
              </a:rPr>
            </a:br>
            <a:r>
              <a:rPr lang="en-GB" sz="2200" dirty="0">
                <a:latin typeface="Myriad Pro Semibold"/>
                <a:ea typeface="Myriad Pro Semibold" charset="0"/>
                <a:cs typeface="Myriad Pro Semibold" charset="0"/>
              </a:rPr>
              <a:t>amount of money</a:t>
            </a:r>
          </a:p>
        </p:txBody>
      </p:sp>
      <p:sp>
        <p:nvSpPr>
          <p:cNvPr id="13" name="TextBox 12">
            <a:extLst>
              <a:ext uri="{FF2B5EF4-FFF2-40B4-BE49-F238E27FC236}">
                <a16:creationId xmlns:a16="http://schemas.microsoft.com/office/drawing/2014/main" id="{DAB10BF7-D6CE-4EAB-9E56-4C41319943F3}"/>
              </a:ext>
            </a:extLst>
          </p:cNvPr>
          <p:cNvSpPr txBox="1"/>
          <p:nvPr/>
        </p:nvSpPr>
        <p:spPr bwMode="auto">
          <a:xfrm>
            <a:off x="5323385" y="3811235"/>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Myriad Pro Semibold" charset="0"/>
              </a:rPr>
              <a:t>= 54</a:t>
            </a:r>
          </a:p>
        </p:txBody>
      </p:sp>
    </p:spTree>
    <p:extLst>
      <p:ext uri="{BB962C8B-B14F-4D97-AF65-F5344CB8AC3E}">
        <p14:creationId xmlns:p14="http://schemas.microsoft.com/office/powerpoint/2010/main" val="262367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5" grpId="0"/>
      <p:bldP spid="9" grpId="0"/>
      <p:bldP spid="12" grpId="0"/>
      <p:bldP spid="14" grpId="0"/>
      <p:bldP spid="15" grpId="0"/>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EA38BA-5D0E-4E4C-B9A2-09801D615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9942" y="1089334"/>
            <a:ext cx="4272116" cy="2274471"/>
          </a:xfrm>
          <a:prstGeom prst="rect">
            <a:avLst/>
          </a:prstGeom>
        </p:spPr>
      </p:pic>
      <p:sp>
        <p:nvSpPr>
          <p:cNvPr id="16" name="TextBox 15">
            <a:extLst>
              <a:ext uri="{FF2B5EF4-FFF2-40B4-BE49-F238E27FC236}">
                <a16:creationId xmlns:a16="http://schemas.microsoft.com/office/drawing/2014/main" id="{A3B1333F-B01E-40C8-A365-6597F97AA04E}"/>
              </a:ext>
            </a:extLst>
          </p:cNvPr>
          <p:cNvSpPr txBox="1"/>
          <p:nvPr/>
        </p:nvSpPr>
        <p:spPr bwMode="auto">
          <a:xfrm>
            <a:off x="4511450" y="3811235"/>
            <a:ext cx="1140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Myriad Pro Semibold" charset="0"/>
              </a:rPr>
              <a:t>77 </a:t>
            </a:r>
            <a:r>
              <a:rPr lang="en-GB" sz="2200" dirty="0">
                <a:latin typeface="Myriad Pro Semibold"/>
                <a:ea typeface="Myriad Pro Semibold" charset="0"/>
                <a:cs typeface="Arial" panose="020B0604020202020204" pitchFamily="34" charset="0"/>
              </a:rPr>
              <a:t>−</a:t>
            </a:r>
            <a:r>
              <a:rPr lang="en-GB" sz="2200" dirty="0">
                <a:latin typeface="Myriad Pro Semibold"/>
                <a:ea typeface="Myriad Pro Semibold" charset="0"/>
                <a:cs typeface="Myriad Pro Semibold" charset="0"/>
              </a:rPr>
              <a:t> 29</a:t>
            </a:r>
          </a:p>
        </p:txBody>
      </p:sp>
      <p:sp>
        <p:nvSpPr>
          <p:cNvPr id="10" name="TextBox 9">
            <a:extLst>
              <a:ext uri="{FF2B5EF4-FFF2-40B4-BE49-F238E27FC236}">
                <a16:creationId xmlns:a16="http://schemas.microsoft.com/office/drawing/2014/main" id="{74F3187B-028E-4E97-936F-E2D635536E5B}"/>
              </a:ext>
            </a:extLst>
          </p:cNvPr>
          <p:cNvSpPr txBox="1"/>
          <p:nvPr/>
        </p:nvSpPr>
        <p:spPr bwMode="auto">
          <a:xfrm>
            <a:off x="3918993" y="4330202"/>
            <a:ext cx="28614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Myriad Pro Semibold" charset="0"/>
              </a:rPr>
              <a:t>Steven’s age = 48 </a:t>
            </a:r>
            <a:r>
              <a:rPr lang="en-GB" sz="2200" dirty="0">
                <a:latin typeface="Myriad Pro Semibold"/>
                <a:ea typeface="Myriad Pro Semibold" charset="0"/>
                <a:cs typeface="Arial" panose="020B0604020202020204" pitchFamily="34" charset="0"/>
              </a:rPr>
              <a:t>÷ 2</a:t>
            </a:r>
            <a:endParaRPr lang="en-GB" sz="2200" dirty="0">
              <a:latin typeface="Myriad Pro Semibold"/>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1.31 Problems with two unknowns – step 3:2</a:t>
            </a:r>
          </a:p>
        </p:txBody>
      </p:sp>
      <p:sp>
        <p:nvSpPr>
          <p:cNvPr id="3" name="TextBox 2">
            <a:extLst>
              <a:ext uri="{FF2B5EF4-FFF2-40B4-BE49-F238E27FC236}">
                <a16:creationId xmlns:a16="http://schemas.microsoft.com/office/drawing/2014/main" id="{44E8A618-AD67-4CF3-B791-D31125E2A89A}"/>
              </a:ext>
            </a:extLst>
          </p:cNvPr>
          <p:cNvSpPr txBox="1"/>
          <p:nvPr/>
        </p:nvSpPr>
        <p:spPr bwMode="auto">
          <a:xfrm>
            <a:off x="6650055" y="433020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a:ea typeface="Myriad Pro Semibold" charset="0"/>
                <a:cs typeface="Arial" panose="020B0604020202020204" pitchFamily="34" charset="0"/>
              </a:rPr>
              <a:t>= 24</a:t>
            </a:r>
            <a:endParaRPr lang="en-GB" sz="2200" dirty="0">
              <a:latin typeface="Myriad Pro Semibold"/>
              <a:ea typeface="Myriad Pro Semibold" charset="0"/>
              <a:cs typeface="Myriad Pro Semibold" charset="0"/>
            </a:endParaRPr>
          </a:p>
        </p:txBody>
      </p:sp>
      <p:sp>
        <p:nvSpPr>
          <p:cNvPr id="4" name="TextBox 3">
            <a:extLst>
              <a:ext uri="{FF2B5EF4-FFF2-40B4-BE49-F238E27FC236}">
                <a16:creationId xmlns:a16="http://schemas.microsoft.com/office/drawing/2014/main" id="{82A66E05-59F0-495D-8109-667B7CD93FF2}"/>
              </a:ext>
            </a:extLst>
          </p:cNvPr>
          <p:cNvSpPr txBox="1"/>
          <p:nvPr/>
        </p:nvSpPr>
        <p:spPr bwMode="auto">
          <a:xfrm>
            <a:off x="6803022" y="484916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53</a:t>
            </a:r>
          </a:p>
        </p:txBody>
      </p:sp>
      <p:sp>
        <p:nvSpPr>
          <p:cNvPr id="8" name="TextBox 7">
            <a:extLst>
              <a:ext uri="{FF2B5EF4-FFF2-40B4-BE49-F238E27FC236}">
                <a16:creationId xmlns:a16="http://schemas.microsoft.com/office/drawing/2014/main" id="{8D439770-665E-4C45-BF61-BF3DBD40E04E}"/>
              </a:ext>
            </a:extLst>
          </p:cNvPr>
          <p:cNvSpPr txBox="1"/>
          <p:nvPr/>
        </p:nvSpPr>
        <p:spPr bwMode="auto">
          <a:xfrm>
            <a:off x="4771177" y="5887103"/>
            <a:ext cx="26469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24 + 53 = 77</a:t>
            </a:r>
          </a:p>
        </p:txBody>
      </p:sp>
      <p:sp>
        <p:nvSpPr>
          <p:cNvPr id="9" name="TextBox 8">
            <a:extLst>
              <a:ext uri="{FF2B5EF4-FFF2-40B4-BE49-F238E27FC236}">
                <a16:creationId xmlns:a16="http://schemas.microsoft.com/office/drawing/2014/main" id="{4B0D779E-5E3D-4110-8022-75B8C09EE31B}"/>
              </a:ext>
            </a:extLst>
          </p:cNvPr>
          <p:cNvSpPr txBox="1"/>
          <p:nvPr/>
        </p:nvSpPr>
        <p:spPr bwMode="auto">
          <a:xfrm>
            <a:off x="2958405" y="5368136"/>
            <a:ext cx="62724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‘Steven is 24 years old and Reuben is 53 years old.’</a:t>
            </a:r>
          </a:p>
        </p:txBody>
      </p:sp>
      <p:sp>
        <p:nvSpPr>
          <p:cNvPr id="11" name="TextBox 10">
            <a:extLst>
              <a:ext uri="{FF2B5EF4-FFF2-40B4-BE49-F238E27FC236}">
                <a16:creationId xmlns:a16="http://schemas.microsoft.com/office/drawing/2014/main" id="{7ECF2CE9-435B-4E65-ABC9-71D7058A1FAE}"/>
              </a:ext>
            </a:extLst>
          </p:cNvPr>
          <p:cNvSpPr txBox="1"/>
          <p:nvPr/>
        </p:nvSpPr>
        <p:spPr bwMode="auto">
          <a:xfrm>
            <a:off x="3802334" y="4849169"/>
            <a:ext cx="31311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Reuben’s age = 24 + 29</a:t>
            </a:r>
          </a:p>
        </p:txBody>
      </p:sp>
      <p:sp>
        <p:nvSpPr>
          <p:cNvPr id="17" name="TextBox 16">
            <a:extLst>
              <a:ext uri="{FF2B5EF4-FFF2-40B4-BE49-F238E27FC236}">
                <a16:creationId xmlns:a16="http://schemas.microsoft.com/office/drawing/2014/main" id="{DBFC6AF1-94D0-4BE2-8511-F6828DFCF20B}"/>
              </a:ext>
            </a:extLst>
          </p:cNvPr>
          <p:cNvSpPr txBox="1"/>
          <p:nvPr/>
        </p:nvSpPr>
        <p:spPr bwMode="auto">
          <a:xfrm>
            <a:off x="5517610" y="3811235"/>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a:ea typeface="Myriad Pro Semibold" charset="0"/>
                <a:cs typeface="Myriad Pro Semibold" charset="0"/>
              </a:rPr>
              <a:t>= 48</a:t>
            </a:r>
          </a:p>
        </p:txBody>
      </p:sp>
      <p:sp>
        <p:nvSpPr>
          <p:cNvPr id="12" name="TextBox 11">
            <a:extLst>
              <a:ext uri="{FF2B5EF4-FFF2-40B4-BE49-F238E27FC236}">
                <a16:creationId xmlns:a16="http://schemas.microsoft.com/office/drawing/2014/main" id="{58F31ADD-20C4-46FF-8862-729C16645DDC}"/>
              </a:ext>
            </a:extLst>
          </p:cNvPr>
          <p:cNvSpPr txBox="1"/>
          <p:nvPr/>
        </p:nvSpPr>
        <p:spPr bwMode="auto">
          <a:xfrm>
            <a:off x="6803022" y="3811234"/>
            <a:ext cx="35277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a:ea typeface="Myriad Pro Semibold" charset="0"/>
                <a:cs typeface="Myriad Pro Semibold" charset="0"/>
              </a:rPr>
              <a:t>this is double Steven’s age</a:t>
            </a:r>
          </a:p>
        </p:txBody>
      </p:sp>
    </p:spTree>
    <p:extLst>
      <p:ext uri="{BB962C8B-B14F-4D97-AF65-F5344CB8AC3E}">
        <p14:creationId xmlns:p14="http://schemas.microsoft.com/office/powerpoint/2010/main" val="403896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0" grpId="0"/>
      <p:bldP spid="3" grpId="0"/>
      <p:bldP spid="4" grpId="0"/>
      <p:bldP spid="8" grpId="0"/>
      <p:bldP spid="9" grpId="0"/>
      <p:bldP spid="11" grpId="0"/>
      <p:bldP spid="1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75D282-631E-49E3-981B-F6D1264C8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39" y="1018847"/>
            <a:ext cx="6221763" cy="2503880"/>
          </a:xfrm>
          <a:prstGeom prst="rect">
            <a:avLst/>
          </a:prstGeom>
        </p:spPr>
      </p:pic>
      <p:pic>
        <p:nvPicPr>
          <p:cNvPr id="17" name="Picture 16">
            <a:extLst>
              <a:ext uri="{FF2B5EF4-FFF2-40B4-BE49-F238E27FC236}">
                <a16:creationId xmlns:a16="http://schemas.microsoft.com/office/drawing/2014/main" id="{473E48AA-1E3C-498C-AD52-79848DA64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380" y="1438278"/>
            <a:ext cx="508763" cy="456390"/>
          </a:xfrm>
          <a:prstGeom prst="rect">
            <a:avLst/>
          </a:prstGeom>
        </p:spPr>
      </p:pic>
      <p:sp>
        <p:nvSpPr>
          <p:cNvPr id="23" name="TextBox 22">
            <a:extLst>
              <a:ext uri="{FF2B5EF4-FFF2-40B4-BE49-F238E27FC236}">
                <a16:creationId xmlns:a16="http://schemas.microsoft.com/office/drawing/2014/main" id="{09F05A61-B122-40F2-AE46-7FFBCF01E311}"/>
              </a:ext>
            </a:extLst>
          </p:cNvPr>
          <p:cNvSpPr txBox="1"/>
          <p:nvPr/>
        </p:nvSpPr>
        <p:spPr bwMode="auto">
          <a:xfrm>
            <a:off x="2303632" y="3811235"/>
            <a:ext cx="16113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1"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b</a:t>
            </a:r>
            <a:r>
              <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 = 18 </a:t>
            </a:r>
            <a:r>
              <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Arial" panose="020B0604020202020204" pitchFamily="34" charset="0"/>
              </a:rPr>
              <a:t>÷</a:t>
            </a:r>
            <a:r>
              <a:rPr kumimoji="0" lang="en-GB" sz="2400" b="0" i="0" u="none" strike="noStrike" kern="1200" cap="none" spc="0" normalizeH="0" baseline="0" noProof="0" dirty="0">
                <a:ln>
                  <a:noFill/>
                </a:ln>
                <a:solidFill>
                  <a:srgbClr val="000000"/>
                </a:solidFill>
                <a:effectLst/>
                <a:uLnTx/>
                <a:uFillTx/>
                <a:latin typeface="Myriad Pro Semibold"/>
                <a:ea typeface="Myriad Pro Semibold" charset="0"/>
                <a:cs typeface="Myriad Pro Semibold" charset="0"/>
              </a:rPr>
              <a:t> 2</a:t>
            </a:r>
          </a:p>
        </p:txBody>
      </p:sp>
      <p:sp>
        <p:nvSpPr>
          <p:cNvPr id="26" name="TextBox 25">
            <a:extLst>
              <a:ext uri="{FF2B5EF4-FFF2-40B4-BE49-F238E27FC236}">
                <a16:creationId xmlns:a16="http://schemas.microsoft.com/office/drawing/2014/main" id="{198A1F96-29CA-450D-A78E-CCBD56FCEADD}"/>
              </a:ext>
            </a:extLst>
          </p:cNvPr>
          <p:cNvSpPr txBox="1"/>
          <p:nvPr/>
        </p:nvSpPr>
        <p:spPr bwMode="auto">
          <a:xfrm>
            <a:off x="2308807" y="4457762"/>
            <a:ext cx="144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9 + 7</a:t>
            </a:r>
          </a:p>
        </p:txBody>
      </p:sp>
      <p:sp>
        <p:nvSpPr>
          <p:cNvPr id="3" name="Title 2">
            <a:extLst>
              <a:ext uri="{FF2B5EF4-FFF2-40B4-BE49-F238E27FC236}">
                <a16:creationId xmlns:a16="http://schemas.microsoft.com/office/drawing/2014/main" id="{30E4149B-2744-4D0F-9CBC-A7E4D59D7401}"/>
              </a:ext>
            </a:extLst>
          </p:cNvPr>
          <p:cNvSpPr>
            <a:spLocks noGrp="1"/>
          </p:cNvSpPr>
          <p:nvPr>
            <p:ph type="title"/>
          </p:nvPr>
        </p:nvSpPr>
        <p:spPr/>
        <p:txBody>
          <a:bodyPr/>
          <a:lstStyle/>
          <a:p>
            <a:r>
              <a:rPr lang="en-GB" dirty="0"/>
              <a:t>6AS/MD-4 Solve problems with two unknowns</a:t>
            </a:r>
          </a:p>
        </p:txBody>
      </p:sp>
      <p:sp>
        <p:nvSpPr>
          <p:cNvPr id="8" name="TextBox 7">
            <a:extLst>
              <a:ext uri="{FF2B5EF4-FFF2-40B4-BE49-F238E27FC236}">
                <a16:creationId xmlns:a16="http://schemas.microsoft.com/office/drawing/2014/main" id="{D097B267-2297-478F-9965-0C9D1D491390}"/>
              </a:ext>
            </a:extLst>
          </p:cNvPr>
          <p:cNvSpPr txBox="1"/>
          <p:nvPr/>
        </p:nvSpPr>
        <p:spPr bwMode="auto">
          <a:xfrm>
            <a:off x="1078269" y="5104289"/>
            <a:ext cx="4390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The two numbers are 9 and 16.</a:t>
            </a:r>
          </a:p>
        </p:txBody>
      </p:sp>
      <p:sp>
        <p:nvSpPr>
          <p:cNvPr id="9" name="TextBox 8">
            <a:extLst>
              <a:ext uri="{FF2B5EF4-FFF2-40B4-BE49-F238E27FC236}">
                <a16:creationId xmlns:a16="http://schemas.microsoft.com/office/drawing/2014/main" id="{7F110152-A04C-48C8-B3B1-64806968FCD1}"/>
              </a:ext>
            </a:extLst>
          </p:cNvPr>
          <p:cNvSpPr txBox="1"/>
          <p:nvPr/>
        </p:nvSpPr>
        <p:spPr bwMode="auto">
          <a:xfrm>
            <a:off x="1891600" y="5750816"/>
            <a:ext cx="27633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400" dirty="0">
                <a:solidFill>
                  <a:srgbClr val="000000"/>
                </a:solidFill>
                <a:latin typeface="Myriad Pro Semibold" charset="0"/>
                <a:ea typeface="Myriad Pro Semibold" charset="0"/>
                <a:cs typeface="Myriad Pro Semibold" charset="0"/>
              </a:rPr>
              <a:t>C</a:t>
            </a: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heck: 9 + 16 = 25</a:t>
            </a:r>
          </a:p>
        </p:txBody>
      </p:sp>
      <p:pic>
        <p:nvPicPr>
          <p:cNvPr id="15" name="Picture 14">
            <a:extLst>
              <a:ext uri="{FF2B5EF4-FFF2-40B4-BE49-F238E27FC236}">
                <a16:creationId xmlns:a16="http://schemas.microsoft.com/office/drawing/2014/main" id="{25952638-56F1-484C-8088-6F012A783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9121" y="2080179"/>
            <a:ext cx="875372" cy="187045"/>
          </a:xfrm>
          <a:prstGeom prst="rect">
            <a:avLst/>
          </a:prstGeom>
        </p:spPr>
      </p:pic>
      <p:pic>
        <p:nvPicPr>
          <p:cNvPr id="21" name="Picture 20">
            <a:extLst>
              <a:ext uri="{FF2B5EF4-FFF2-40B4-BE49-F238E27FC236}">
                <a16:creationId xmlns:a16="http://schemas.microsoft.com/office/drawing/2014/main" id="{AD10C78A-9D18-43EF-A0D0-502BA753B5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1327" y="1580094"/>
            <a:ext cx="119709" cy="187045"/>
          </a:xfrm>
          <a:prstGeom prst="rect">
            <a:avLst/>
          </a:prstGeom>
        </p:spPr>
      </p:pic>
      <p:pic>
        <p:nvPicPr>
          <p:cNvPr id="22" name="Picture 21">
            <a:extLst>
              <a:ext uri="{FF2B5EF4-FFF2-40B4-BE49-F238E27FC236}">
                <a16:creationId xmlns:a16="http://schemas.microsoft.com/office/drawing/2014/main" id="{B0B15C83-731D-43A6-90CC-8A62766FCD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1327" y="2609980"/>
            <a:ext cx="119709" cy="187045"/>
          </a:xfrm>
          <a:prstGeom prst="rect">
            <a:avLst/>
          </a:prstGeom>
        </p:spPr>
      </p:pic>
      <p:sp>
        <p:nvSpPr>
          <p:cNvPr id="24" name="TextBox 23">
            <a:extLst>
              <a:ext uri="{FF2B5EF4-FFF2-40B4-BE49-F238E27FC236}">
                <a16:creationId xmlns:a16="http://schemas.microsoft.com/office/drawing/2014/main" id="{59996A6B-0A17-4FC5-ADB2-BD5F1C8FF983}"/>
              </a:ext>
            </a:extLst>
          </p:cNvPr>
          <p:cNvSpPr txBox="1"/>
          <p:nvPr/>
        </p:nvSpPr>
        <p:spPr bwMode="auto">
          <a:xfrm>
            <a:off x="3644712" y="4457762"/>
            <a:ext cx="8130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16</a:t>
            </a:r>
          </a:p>
        </p:txBody>
      </p:sp>
      <p:sp>
        <p:nvSpPr>
          <p:cNvPr id="25" name="TextBox 24">
            <a:extLst>
              <a:ext uri="{FF2B5EF4-FFF2-40B4-BE49-F238E27FC236}">
                <a16:creationId xmlns:a16="http://schemas.microsoft.com/office/drawing/2014/main" id="{08530C0E-C05A-4271-B947-C02088284B9B}"/>
              </a:ext>
            </a:extLst>
          </p:cNvPr>
          <p:cNvSpPr txBox="1"/>
          <p:nvPr/>
        </p:nvSpPr>
        <p:spPr bwMode="auto">
          <a:xfrm>
            <a:off x="3805947" y="3811235"/>
            <a:ext cx="6463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9</a:t>
            </a:r>
          </a:p>
        </p:txBody>
      </p:sp>
      <p:sp>
        <p:nvSpPr>
          <p:cNvPr id="6" name="Content Placeholder 2">
            <a:extLst>
              <a:ext uri="{FF2B5EF4-FFF2-40B4-BE49-F238E27FC236}">
                <a16:creationId xmlns:a16="http://schemas.microsoft.com/office/drawing/2014/main" id="{F738F345-CD12-4932-90A4-3F3D4AAC23F4}"/>
              </a:ext>
            </a:extLst>
          </p:cNvPr>
          <p:cNvSpPr txBox="1">
            <a:spLocks/>
          </p:cNvSpPr>
          <p:nvPr/>
        </p:nvSpPr>
        <p:spPr>
          <a:xfrm>
            <a:off x="6198873" y="1391012"/>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sum of two numbers, a and b, is 25, and the difference between them is 7. What are the two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label our representation to shown that the sum is 25?</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show that the difference between a and b is 7?</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subtract 7 from one part, how will this affect the sum?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check that our solutions are 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7C0414E6-BA4C-4609-91E6-523F8630037A}"/>
              </a:ext>
            </a:extLst>
          </p:cNvPr>
          <p:cNvSpPr/>
          <p:nvPr/>
        </p:nvSpPr>
        <p:spPr bwMode="auto">
          <a:xfrm flipV="1">
            <a:off x="4308936" y="1292046"/>
            <a:ext cx="765551" cy="189477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nvGrpSpPr>
          <p:cNvPr id="7" name="Group 6">
            <a:extLst>
              <a:ext uri="{FF2B5EF4-FFF2-40B4-BE49-F238E27FC236}">
                <a16:creationId xmlns:a16="http://schemas.microsoft.com/office/drawing/2014/main" id="{E3834EE4-8A60-4AFB-90C3-093DDDBD0910}"/>
              </a:ext>
            </a:extLst>
          </p:cNvPr>
          <p:cNvGrpSpPr/>
          <p:nvPr/>
        </p:nvGrpSpPr>
        <p:grpSpPr>
          <a:xfrm>
            <a:off x="3393493" y="1046168"/>
            <a:ext cx="572406" cy="2331956"/>
            <a:chOff x="3393493" y="1046168"/>
            <a:chExt cx="572406" cy="2331956"/>
          </a:xfrm>
        </p:grpSpPr>
        <p:sp>
          <p:nvSpPr>
            <p:cNvPr id="27" name="Rectangle 26">
              <a:extLst>
                <a:ext uri="{FF2B5EF4-FFF2-40B4-BE49-F238E27FC236}">
                  <a16:creationId xmlns:a16="http://schemas.microsoft.com/office/drawing/2014/main" id="{5267A591-0D90-4B6A-A01B-D5A0208743BB}"/>
                </a:ext>
              </a:extLst>
            </p:cNvPr>
            <p:cNvSpPr/>
            <p:nvPr/>
          </p:nvSpPr>
          <p:spPr bwMode="auto">
            <a:xfrm flipV="1">
              <a:off x="3393493" y="1046168"/>
              <a:ext cx="184887" cy="24587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Rectangle 27">
              <a:extLst>
                <a:ext uri="{FF2B5EF4-FFF2-40B4-BE49-F238E27FC236}">
                  <a16:creationId xmlns:a16="http://schemas.microsoft.com/office/drawing/2014/main" id="{5D6AC47E-D838-4401-ABC6-EBA4F000D244}"/>
                </a:ext>
              </a:extLst>
            </p:cNvPr>
            <p:cNvSpPr/>
            <p:nvPr/>
          </p:nvSpPr>
          <p:spPr bwMode="auto">
            <a:xfrm flipV="1">
              <a:off x="3393493" y="1353968"/>
              <a:ext cx="184887" cy="59239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 name="Rectangle 28">
              <a:extLst>
                <a:ext uri="{FF2B5EF4-FFF2-40B4-BE49-F238E27FC236}">
                  <a16:creationId xmlns:a16="http://schemas.microsoft.com/office/drawing/2014/main" id="{880B2E60-A7B8-4F91-9B63-8E86F862D285}"/>
                </a:ext>
              </a:extLst>
            </p:cNvPr>
            <p:cNvSpPr/>
            <p:nvPr/>
          </p:nvSpPr>
          <p:spPr bwMode="auto">
            <a:xfrm flipV="1">
              <a:off x="3393493" y="2008287"/>
              <a:ext cx="320713" cy="35751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 name="Rectangle 29">
              <a:extLst>
                <a:ext uri="{FF2B5EF4-FFF2-40B4-BE49-F238E27FC236}">
                  <a16:creationId xmlns:a16="http://schemas.microsoft.com/office/drawing/2014/main" id="{32C714E0-0AB5-4889-8E72-32F1E9560D5F}"/>
                </a:ext>
              </a:extLst>
            </p:cNvPr>
            <p:cNvSpPr/>
            <p:nvPr/>
          </p:nvSpPr>
          <p:spPr bwMode="auto">
            <a:xfrm flipV="1">
              <a:off x="3393493" y="3075741"/>
              <a:ext cx="184887" cy="30238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Rectangle 30">
              <a:extLst>
                <a:ext uri="{FF2B5EF4-FFF2-40B4-BE49-F238E27FC236}">
                  <a16:creationId xmlns:a16="http://schemas.microsoft.com/office/drawing/2014/main" id="{637F3095-C989-4BA8-AD1B-3A39C9799A8F}"/>
                </a:ext>
              </a:extLst>
            </p:cNvPr>
            <p:cNvSpPr/>
            <p:nvPr/>
          </p:nvSpPr>
          <p:spPr bwMode="auto">
            <a:xfrm flipV="1">
              <a:off x="3740317" y="1487967"/>
              <a:ext cx="225582" cy="279172"/>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grpSp>
    </p:spTree>
    <p:extLst>
      <p:ext uri="{BB962C8B-B14F-4D97-AF65-F5344CB8AC3E}">
        <p14:creationId xmlns:p14="http://schemas.microsoft.com/office/powerpoint/2010/main" val="275872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20"/>
                                        </p:tgtEl>
                                      </p:cBhvr>
                                    </p:animEffect>
                                    <p:set>
                                      <p:cBhvr>
                                        <p:cTn id="11" dur="1" fill="hold">
                                          <p:stCondLst>
                                            <p:cond delay="499"/>
                                          </p:stCondLst>
                                        </p:cTn>
                                        <p:tgtEl>
                                          <p:spTgt spid="2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8" grpId="0"/>
      <p:bldP spid="9" grpId="0"/>
      <p:bldP spid="24" grpId="0"/>
      <p:bldP spid="25" grpId="0"/>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02198049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why sometimes there is only one solution to a sum and multiple problem</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21577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11,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Description automatically generated with medium confidence">
            <a:extLst>
              <a:ext uri="{FF2B5EF4-FFF2-40B4-BE49-F238E27FC236}">
                <a16:creationId xmlns:a16="http://schemas.microsoft.com/office/drawing/2014/main" id="{2F07D20E-9A45-4732-9EC0-994A8AF5263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1.31 Problems with two unknowns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96593125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3:3-3:5 &amp; 3:7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19-25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116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5F12A7C5-8E04-4623-8C42-53D4E6118142}"/>
              </a:ext>
            </a:extLst>
          </p:cNvPr>
          <p:cNvSpPr txBox="1"/>
          <p:nvPr/>
        </p:nvSpPr>
        <p:spPr bwMode="auto">
          <a:xfrm>
            <a:off x="5551739" y="4849169"/>
            <a:ext cx="13340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a</a:t>
            </a:r>
            <a:r>
              <a:rPr lang="en-GB" sz="2200" dirty="0">
                <a:latin typeface="Myriad Pro Semibold" charset="0"/>
                <a:ea typeface="Myriad Pro Semibold" charset="0"/>
                <a:cs typeface="Myriad Pro Semibold" charset="0"/>
              </a:rPr>
              <a:t> = 4 × 4</a:t>
            </a:r>
          </a:p>
        </p:txBody>
      </p:sp>
      <p:sp>
        <p:nvSpPr>
          <p:cNvPr id="35" name="TextBox 34">
            <a:extLst>
              <a:ext uri="{FF2B5EF4-FFF2-40B4-BE49-F238E27FC236}">
                <a16:creationId xmlns:a16="http://schemas.microsoft.com/office/drawing/2014/main" id="{9722A71B-4372-41B6-BDDF-C24FF7CFA697}"/>
              </a:ext>
            </a:extLst>
          </p:cNvPr>
          <p:cNvSpPr txBox="1"/>
          <p:nvPr/>
        </p:nvSpPr>
        <p:spPr bwMode="auto">
          <a:xfrm>
            <a:off x="4654307" y="3811235"/>
            <a:ext cx="23916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one part = 20 ÷ 5</a:t>
            </a:r>
          </a:p>
        </p:txBody>
      </p:sp>
      <p:sp>
        <p:nvSpPr>
          <p:cNvPr id="2" name="Text Placeholder 1"/>
          <p:cNvSpPr>
            <a:spLocks noGrp="1"/>
          </p:cNvSpPr>
          <p:nvPr>
            <p:ph type="body" sz="quarter" idx="11"/>
          </p:nvPr>
        </p:nvSpPr>
        <p:spPr/>
        <p:txBody>
          <a:bodyPr/>
          <a:lstStyle/>
          <a:p>
            <a:r>
              <a:rPr lang="en-US" dirty="0"/>
              <a:t>1.31 Problems with two unknowns – step 3:3</a:t>
            </a:r>
          </a:p>
        </p:txBody>
      </p:sp>
      <p:sp>
        <p:nvSpPr>
          <p:cNvPr id="8" name="TextBox 7">
            <a:extLst>
              <a:ext uri="{FF2B5EF4-FFF2-40B4-BE49-F238E27FC236}">
                <a16:creationId xmlns:a16="http://schemas.microsoft.com/office/drawing/2014/main" id="{2DB72C27-15F2-4D5F-B363-E4827E0858C9}"/>
              </a:ext>
            </a:extLst>
          </p:cNvPr>
          <p:cNvSpPr txBox="1"/>
          <p:nvPr/>
        </p:nvSpPr>
        <p:spPr bwMode="auto">
          <a:xfrm>
            <a:off x="2134018" y="1087124"/>
            <a:ext cx="79239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‘I know that one number (</a:t>
            </a:r>
            <a:r>
              <a:rPr lang="en-GB" sz="2200" dirty="0">
                <a:latin typeface="Myriad Pro Semibold" charset="0"/>
                <a:ea typeface="Myriad Pro Semibold" charset="0"/>
                <a:cs typeface="Myriad Pro Semibold" charset="0"/>
              </a:rPr>
              <a:t>a</a:t>
            </a:r>
            <a:r>
              <a:rPr lang="en-GB" sz="2200" i="1" dirty="0">
                <a:latin typeface="Myriad Pro Semibold" charset="0"/>
                <a:ea typeface="Myriad Pro Semibold" charset="0"/>
                <a:cs typeface="Myriad Pro Semibold" charset="0"/>
              </a:rPr>
              <a:t>) is four times the other number (</a:t>
            </a:r>
            <a:r>
              <a:rPr lang="en-GB" sz="2200" dirty="0">
                <a:latin typeface="Myriad Pro Semibold" charset="0"/>
                <a:ea typeface="Myriad Pro Semibold" charset="0"/>
                <a:cs typeface="Myriad Pro Semibold" charset="0"/>
              </a:rPr>
              <a:t>b</a:t>
            </a:r>
            <a:r>
              <a:rPr lang="en-GB" sz="2200" i="1" dirty="0">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id="{722927A1-F131-401D-9208-1745DCC85691}"/>
              </a:ext>
            </a:extLst>
          </p:cNvPr>
          <p:cNvSpPr txBox="1"/>
          <p:nvPr/>
        </p:nvSpPr>
        <p:spPr bwMode="auto">
          <a:xfrm>
            <a:off x="2972740" y="1087124"/>
            <a:ext cx="62465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‘I also know that the two numbers sum to twenty.’</a:t>
            </a:r>
          </a:p>
        </p:txBody>
      </p:sp>
      <p:sp>
        <p:nvSpPr>
          <p:cNvPr id="10" name="TextBox 9">
            <a:extLst>
              <a:ext uri="{FF2B5EF4-FFF2-40B4-BE49-F238E27FC236}">
                <a16:creationId xmlns:a16="http://schemas.microsoft.com/office/drawing/2014/main" id="{8CFAD977-5929-4127-B8B2-CBF9520F42BD}"/>
              </a:ext>
            </a:extLst>
          </p:cNvPr>
          <p:cNvSpPr txBox="1"/>
          <p:nvPr/>
        </p:nvSpPr>
        <p:spPr bwMode="auto">
          <a:xfrm>
            <a:off x="3349240" y="1087124"/>
            <a:ext cx="579831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‘There are five equal parts that sum to twenty.’</a:t>
            </a:r>
          </a:p>
        </p:txBody>
      </p:sp>
      <p:sp>
        <p:nvSpPr>
          <p:cNvPr id="12" name="TextBox 11">
            <a:extLst>
              <a:ext uri="{FF2B5EF4-FFF2-40B4-BE49-F238E27FC236}">
                <a16:creationId xmlns:a16="http://schemas.microsoft.com/office/drawing/2014/main" id="{63A80465-8AF6-45D0-A90A-6850143016FD}"/>
              </a:ext>
            </a:extLst>
          </p:cNvPr>
          <p:cNvSpPr txBox="1"/>
          <p:nvPr/>
        </p:nvSpPr>
        <p:spPr bwMode="auto">
          <a:xfrm>
            <a:off x="5555858" y="4330202"/>
            <a:ext cx="8354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b</a:t>
            </a:r>
            <a:r>
              <a:rPr lang="en-GB" sz="2200" dirty="0">
                <a:latin typeface="Myriad Pro Semibold" charset="0"/>
                <a:ea typeface="Myriad Pro Semibold" charset="0"/>
                <a:cs typeface="Myriad Pro Semibold" charset="0"/>
              </a:rPr>
              <a:t> = 4</a:t>
            </a:r>
          </a:p>
        </p:txBody>
      </p:sp>
      <p:sp>
        <p:nvSpPr>
          <p:cNvPr id="14" name="TextBox 13">
            <a:extLst>
              <a:ext uri="{FF2B5EF4-FFF2-40B4-BE49-F238E27FC236}">
                <a16:creationId xmlns:a16="http://schemas.microsoft.com/office/drawing/2014/main" id="{9A24112B-0808-444F-ACAD-6830D588A570}"/>
              </a:ext>
            </a:extLst>
          </p:cNvPr>
          <p:cNvSpPr txBox="1"/>
          <p:nvPr/>
        </p:nvSpPr>
        <p:spPr bwMode="auto">
          <a:xfrm>
            <a:off x="4079071" y="5368136"/>
            <a:ext cx="4033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 two numbers are 16 and 4.’</a:t>
            </a:r>
          </a:p>
        </p:txBody>
      </p:sp>
      <p:sp>
        <p:nvSpPr>
          <p:cNvPr id="15" name="TextBox 14">
            <a:extLst>
              <a:ext uri="{FF2B5EF4-FFF2-40B4-BE49-F238E27FC236}">
                <a16:creationId xmlns:a16="http://schemas.microsoft.com/office/drawing/2014/main" id="{852B0B13-FB41-4F57-A520-834D00C13F20}"/>
              </a:ext>
            </a:extLst>
          </p:cNvPr>
          <p:cNvSpPr txBox="1"/>
          <p:nvPr/>
        </p:nvSpPr>
        <p:spPr bwMode="auto">
          <a:xfrm>
            <a:off x="5196334" y="5887102"/>
            <a:ext cx="24946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16 + 4 = 20</a:t>
            </a:r>
          </a:p>
        </p:txBody>
      </p:sp>
      <p:grpSp>
        <p:nvGrpSpPr>
          <p:cNvPr id="33" name="Group 32">
            <a:extLst>
              <a:ext uri="{FF2B5EF4-FFF2-40B4-BE49-F238E27FC236}">
                <a16:creationId xmlns:a16="http://schemas.microsoft.com/office/drawing/2014/main" id="{8F3896D3-C3C7-41DC-B19F-A66A1E054D64}"/>
              </a:ext>
            </a:extLst>
          </p:cNvPr>
          <p:cNvGrpSpPr/>
          <p:nvPr/>
        </p:nvGrpSpPr>
        <p:grpSpPr>
          <a:xfrm>
            <a:off x="8033736" y="1796732"/>
            <a:ext cx="645112" cy="1735781"/>
            <a:chOff x="6509736" y="1957671"/>
            <a:chExt cx="645112" cy="1735781"/>
          </a:xfrm>
        </p:grpSpPr>
        <p:pic>
          <p:nvPicPr>
            <p:cNvPr id="23" name="Picture 22" descr="A close up of a logo  Description generated with very high confidence">
              <a:extLst>
                <a:ext uri="{FF2B5EF4-FFF2-40B4-BE49-F238E27FC236}">
                  <a16:creationId xmlns:a16="http://schemas.microsoft.com/office/drawing/2014/main" id="{A58D908E-FB5C-42FD-8602-D970689F7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736" y="1957671"/>
              <a:ext cx="194528" cy="1735781"/>
            </a:xfrm>
            <a:prstGeom prst="rect">
              <a:avLst/>
            </a:prstGeom>
          </p:spPr>
        </p:pic>
        <p:sp>
          <p:nvSpPr>
            <p:cNvPr id="26" name="TextBox 25">
              <a:extLst>
                <a:ext uri="{FF2B5EF4-FFF2-40B4-BE49-F238E27FC236}">
                  <a16:creationId xmlns:a16="http://schemas.microsoft.com/office/drawing/2014/main" id="{D9852610-B9A6-44AB-855B-B7584156E6A6}"/>
                </a:ext>
              </a:extLst>
            </p:cNvPr>
            <p:cNvSpPr txBox="1"/>
            <p:nvPr/>
          </p:nvSpPr>
          <p:spPr bwMode="auto">
            <a:xfrm>
              <a:off x="6694465" y="2625506"/>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20</a:t>
              </a:r>
            </a:p>
          </p:txBody>
        </p:sp>
      </p:grpSp>
      <p:grpSp>
        <p:nvGrpSpPr>
          <p:cNvPr id="32" name="Group 31">
            <a:extLst>
              <a:ext uri="{FF2B5EF4-FFF2-40B4-BE49-F238E27FC236}">
                <a16:creationId xmlns:a16="http://schemas.microsoft.com/office/drawing/2014/main" id="{BE82DE2F-FE6A-46A1-8982-FE63AA22C31C}"/>
              </a:ext>
            </a:extLst>
          </p:cNvPr>
          <p:cNvGrpSpPr/>
          <p:nvPr/>
        </p:nvGrpSpPr>
        <p:grpSpPr>
          <a:xfrm>
            <a:off x="3696311" y="1847561"/>
            <a:ext cx="4255557" cy="673364"/>
            <a:chOff x="2172310" y="2008501"/>
            <a:chExt cx="4255557" cy="673364"/>
          </a:xfrm>
        </p:grpSpPr>
        <p:sp>
          <p:nvSpPr>
            <p:cNvPr id="25" name="TextBox 24">
              <a:extLst>
                <a:ext uri="{FF2B5EF4-FFF2-40B4-BE49-F238E27FC236}">
                  <a16:creationId xmlns:a16="http://schemas.microsoft.com/office/drawing/2014/main" id="{35C7C329-8C7D-4AA1-8F76-C1E21C4A3BA0}"/>
                </a:ext>
              </a:extLst>
            </p:cNvPr>
            <p:cNvSpPr txBox="1"/>
            <p:nvPr/>
          </p:nvSpPr>
          <p:spPr bwMode="auto">
            <a:xfrm>
              <a:off x="2172310" y="2145128"/>
              <a:ext cx="324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i="1" dirty="0">
                  <a:latin typeface="Myriad Pro Semibold" charset="0"/>
                  <a:ea typeface="Myriad Pro Semibold" charset="0"/>
                  <a:cs typeface="Myriad Pro Semibold" charset="0"/>
                </a:rPr>
                <a:t>a</a:t>
              </a:r>
              <a:endParaRPr lang="en-GB" sz="2000" dirty="0">
                <a:latin typeface="Myriad Pro Semibold" charset="0"/>
                <a:ea typeface="Myriad Pro Semibold" charset="0"/>
                <a:cs typeface="Myriad Pro Semibold" charset="0"/>
              </a:endParaRPr>
            </a:p>
          </p:txBody>
        </p:sp>
        <p:pic>
          <p:nvPicPr>
            <p:cNvPr id="28" name="Picture 27" descr="A close up of a logo  Description generated with very high confidence">
              <a:extLst>
                <a:ext uri="{FF2B5EF4-FFF2-40B4-BE49-F238E27FC236}">
                  <a16:creationId xmlns:a16="http://schemas.microsoft.com/office/drawing/2014/main" id="{11AD1E67-E3A7-4D3F-BDB9-622900D59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878" y="2008501"/>
              <a:ext cx="3912989" cy="673364"/>
            </a:xfrm>
            <a:prstGeom prst="rect">
              <a:avLst/>
            </a:prstGeom>
          </p:spPr>
        </p:pic>
      </p:grpSp>
      <p:grpSp>
        <p:nvGrpSpPr>
          <p:cNvPr id="31" name="Group 30">
            <a:extLst>
              <a:ext uri="{FF2B5EF4-FFF2-40B4-BE49-F238E27FC236}">
                <a16:creationId xmlns:a16="http://schemas.microsoft.com/office/drawing/2014/main" id="{F58B50FD-1A1F-4AC3-820F-3CC626A35121}"/>
              </a:ext>
            </a:extLst>
          </p:cNvPr>
          <p:cNvGrpSpPr/>
          <p:nvPr/>
        </p:nvGrpSpPr>
        <p:grpSpPr>
          <a:xfrm>
            <a:off x="3696311" y="2803225"/>
            <a:ext cx="1337649" cy="673364"/>
            <a:chOff x="2172310" y="2964165"/>
            <a:chExt cx="1337649" cy="673364"/>
          </a:xfrm>
        </p:grpSpPr>
        <p:sp>
          <p:nvSpPr>
            <p:cNvPr id="24" name="TextBox 23">
              <a:extLst>
                <a:ext uri="{FF2B5EF4-FFF2-40B4-BE49-F238E27FC236}">
                  <a16:creationId xmlns:a16="http://schemas.microsoft.com/office/drawing/2014/main" id="{20A5EAB4-A433-4985-837F-B8620E5FBB4D}"/>
                </a:ext>
              </a:extLst>
            </p:cNvPr>
            <p:cNvSpPr txBox="1"/>
            <p:nvPr/>
          </p:nvSpPr>
          <p:spPr bwMode="auto">
            <a:xfrm>
              <a:off x="2172310" y="3100792"/>
              <a:ext cx="324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i="1" dirty="0">
                  <a:latin typeface="Myriad Pro Semibold" charset="0"/>
                  <a:ea typeface="Myriad Pro Semibold" charset="0"/>
                  <a:cs typeface="Myriad Pro Semibold" charset="0"/>
                </a:rPr>
                <a:t>b</a:t>
              </a:r>
              <a:endParaRPr lang="en-GB" sz="2000" dirty="0">
                <a:latin typeface="Myriad Pro Semibold" charset="0"/>
                <a:ea typeface="Myriad Pro Semibold" charset="0"/>
                <a:cs typeface="Myriad Pro Semibold" charset="0"/>
              </a:endParaRPr>
            </a:p>
          </p:txBody>
        </p:sp>
        <p:pic>
          <p:nvPicPr>
            <p:cNvPr id="30" name="Picture 29">
              <a:extLst>
                <a:ext uri="{FF2B5EF4-FFF2-40B4-BE49-F238E27FC236}">
                  <a16:creationId xmlns:a16="http://schemas.microsoft.com/office/drawing/2014/main" id="{328371F6-FF9E-41F6-8F37-34837B0EB8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878" y="2964165"/>
              <a:ext cx="995081" cy="673364"/>
            </a:xfrm>
            <a:prstGeom prst="rect">
              <a:avLst/>
            </a:prstGeom>
          </p:spPr>
        </p:pic>
      </p:grpSp>
      <p:sp>
        <p:nvSpPr>
          <p:cNvPr id="36" name="TextBox 35">
            <a:extLst>
              <a:ext uri="{FF2B5EF4-FFF2-40B4-BE49-F238E27FC236}">
                <a16:creationId xmlns:a16="http://schemas.microsoft.com/office/drawing/2014/main" id="{F8343C8F-07DE-4A5C-B82C-5F68202122E6}"/>
              </a:ext>
            </a:extLst>
          </p:cNvPr>
          <p:cNvSpPr txBox="1"/>
          <p:nvPr/>
        </p:nvSpPr>
        <p:spPr bwMode="auto">
          <a:xfrm>
            <a:off x="6922916" y="3811235"/>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4</a:t>
            </a:r>
          </a:p>
        </p:txBody>
      </p:sp>
      <p:sp>
        <p:nvSpPr>
          <p:cNvPr id="37" name="TextBox 36">
            <a:extLst>
              <a:ext uri="{FF2B5EF4-FFF2-40B4-BE49-F238E27FC236}">
                <a16:creationId xmlns:a16="http://schemas.microsoft.com/office/drawing/2014/main" id="{E7393E1D-3291-4A5D-A909-AC58E6AA9C3D}"/>
              </a:ext>
            </a:extLst>
          </p:cNvPr>
          <p:cNvSpPr txBox="1"/>
          <p:nvPr/>
        </p:nvSpPr>
        <p:spPr bwMode="auto">
          <a:xfrm>
            <a:off x="4380718" y="293985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a:t>
            </a:r>
          </a:p>
        </p:txBody>
      </p:sp>
      <p:sp>
        <p:nvSpPr>
          <p:cNvPr id="38" name="TextBox 37">
            <a:extLst>
              <a:ext uri="{FF2B5EF4-FFF2-40B4-BE49-F238E27FC236}">
                <a16:creationId xmlns:a16="http://schemas.microsoft.com/office/drawing/2014/main" id="{C815815B-62E7-4A3A-B489-2ADF760FB31B}"/>
              </a:ext>
            </a:extLst>
          </p:cNvPr>
          <p:cNvSpPr txBox="1"/>
          <p:nvPr/>
        </p:nvSpPr>
        <p:spPr bwMode="auto">
          <a:xfrm>
            <a:off x="4380718" y="198418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a:t>
            </a:r>
          </a:p>
        </p:txBody>
      </p:sp>
      <p:sp>
        <p:nvSpPr>
          <p:cNvPr id="39" name="TextBox 38">
            <a:extLst>
              <a:ext uri="{FF2B5EF4-FFF2-40B4-BE49-F238E27FC236}">
                <a16:creationId xmlns:a16="http://schemas.microsoft.com/office/drawing/2014/main" id="{41329A70-CECC-4E29-A327-4204D53C5A86}"/>
              </a:ext>
            </a:extLst>
          </p:cNvPr>
          <p:cNvSpPr txBox="1"/>
          <p:nvPr/>
        </p:nvSpPr>
        <p:spPr bwMode="auto">
          <a:xfrm>
            <a:off x="5345435" y="198418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a:t>
            </a:r>
          </a:p>
        </p:txBody>
      </p:sp>
      <p:sp>
        <p:nvSpPr>
          <p:cNvPr id="40" name="TextBox 39">
            <a:extLst>
              <a:ext uri="{FF2B5EF4-FFF2-40B4-BE49-F238E27FC236}">
                <a16:creationId xmlns:a16="http://schemas.microsoft.com/office/drawing/2014/main" id="{E4711FB8-AFA2-4091-8FF8-E5C14682EB06}"/>
              </a:ext>
            </a:extLst>
          </p:cNvPr>
          <p:cNvSpPr txBox="1"/>
          <p:nvPr/>
        </p:nvSpPr>
        <p:spPr bwMode="auto">
          <a:xfrm>
            <a:off x="6329886" y="198418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a:t>
            </a:r>
          </a:p>
        </p:txBody>
      </p:sp>
      <p:sp>
        <p:nvSpPr>
          <p:cNvPr id="41" name="TextBox 40">
            <a:extLst>
              <a:ext uri="{FF2B5EF4-FFF2-40B4-BE49-F238E27FC236}">
                <a16:creationId xmlns:a16="http://schemas.microsoft.com/office/drawing/2014/main" id="{6E93E38E-2D0A-4984-81BE-90C32325D6B1}"/>
              </a:ext>
            </a:extLst>
          </p:cNvPr>
          <p:cNvSpPr txBox="1"/>
          <p:nvPr/>
        </p:nvSpPr>
        <p:spPr bwMode="auto">
          <a:xfrm>
            <a:off x="7298929" y="198418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a:t>
            </a:r>
          </a:p>
        </p:txBody>
      </p:sp>
      <p:sp>
        <p:nvSpPr>
          <p:cNvPr id="43" name="TextBox 42">
            <a:extLst>
              <a:ext uri="{FF2B5EF4-FFF2-40B4-BE49-F238E27FC236}">
                <a16:creationId xmlns:a16="http://schemas.microsoft.com/office/drawing/2014/main" id="{CAE8A541-C9F0-409B-87B6-48155E966CFC}"/>
              </a:ext>
            </a:extLst>
          </p:cNvPr>
          <p:cNvSpPr txBox="1"/>
          <p:nvPr/>
        </p:nvSpPr>
        <p:spPr bwMode="auto">
          <a:xfrm>
            <a:off x="6767973" y="484916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16</a:t>
            </a:r>
          </a:p>
        </p:txBody>
      </p:sp>
    </p:spTree>
    <p:extLst>
      <p:ext uri="{BB962C8B-B14F-4D97-AF65-F5344CB8AC3E}">
        <p14:creationId xmlns:p14="http://schemas.microsoft.com/office/powerpoint/2010/main" val="48929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500"/>
                                        <p:tgtEl>
                                          <p:spTgt spid="4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5" grpId="0"/>
      <p:bldP spid="8" grpId="0"/>
      <p:bldP spid="9" grpId="0"/>
      <p:bldP spid="9" grpId="1"/>
      <p:bldP spid="10" grpId="0"/>
      <p:bldP spid="12" grpId="0"/>
      <p:bldP spid="14" grpId="0"/>
      <p:bldP spid="15" grpId="0"/>
      <p:bldP spid="36" grpId="0"/>
      <p:bldP spid="37" grpId="0"/>
      <p:bldP spid="38" grpId="0"/>
      <p:bldP spid="39" grpId="0"/>
      <p:bldP spid="40" grpId="0"/>
      <p:bldP spid="41" grpId="0"/>
      <p:bldP spid="4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3:4</a:t>
            </a:r>
          </a:p>
        </p:txBody>
      </p:sp>
      <p:sp>
        <p:nvSpPr>
          <p:cNvPr id="7" name="TextBox 6">
            <a:extLst>
              <a:ext uri="{FF2B5EF4-FFF2-40B4-BE49-F238E27FC236}">
                <a16:creationId xmlns:a16="http://schemas.microsoft.com/office/drawing/2014/main" id="{D927DD23-0C43-4F2B-B894-880528BE00A9}"/>
              </a:ext>
            </a:extLst>
          </p:cNvPr>
          <p:cNvSpPr txBox="1"/>
          <p:nvPr/>
        </p:nvSpPr>
        <p:spPr bwMode="auto">
          <a:xfrm>
            <a:off x="5552064" y="4851072"/>
            <a:ext cx="13340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b</a:t>
            </a:r>
            <a:r>
              <a:rPr lang="en-GB" sz="2200" dirty="0">
                <a:latin typeface="Myriad Pro Semibold" charset="0"/>
                <a:ea typeface="Myriad Pro Semibold" charset="0"/>
                <a:cs typeface="Myriad Pro Semibold" charset="0"/>
              </a:rPr>
              <a:t> = 5 × 8</a:t>
            </a:r>
          </a:p>
        </p:txBody>
      </p:sp>
      <p:sp>
        <p:nvSpPr>
          <p:cNvPr id="8" name="TextBox 7">
            <a:extLst>
              <a:ext uri="{FF2B5EF4-FFF2-40B4-BE49-F238E27FC236}">
                <a16:creationId xmlns:a16="http://schemas.microsoft.com/office/drawing/2014/main" id="{652DFCFD-103E-43A6-8FC0-4A658371398D}"/>
              </a:ext>
            </a:extLst>
          </p:cNvPr>
          <p:cNvSpPr txBox="1"/>
          <p:nvPr/>
        </p:nvSpPr>
        <p:spPr bwMode="auto">
          <a:xfrm>
            <a:off x="4654307" y="3815044"/>
            <a:ext cx="23916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one part = 48 ÷ 6</a:t>
            </a:r>
          </a:p>
        </p:txBody>
      </p:sp>
      <p:sp>
        <p:nvSpPr>
          <p:cNvPr id="10" name="TextBox 9">
            <a:extLst>
              <a:ext uri="{FF2B5EF4-FFF2-40B4-BE49-F238E27FC236}">
                <a16:creationId xmlns:a16="http://schemas.microsoft.com/office/drawing/2014/main" id="{2BD48C8A-8A2F-475E-8950-FEAEC41F0C77}"/>
              </a:ext>
            </a:extLst>
          </p:cNvPr>
          <p:cNvSpPr txBox="1"/>
          <p:nvPr/>
        </p:nvSpPr>
        <p:spPr bwMode="auto">
          <a:xfrm>
            <a:off x="2982944" y="1087124"/>
            <a:ext cx="62261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‘There are six equal parts that sum to forty-eight.’</a:t>
            </a:r>
          </a:p>
        </p:txBody>
      </p:sp>
      <p:sp>
        <p:nvSpPr>
          <p:cNvPr id="13" name="TextBox 12">
            <a:extLst>
              <a:ext uri="{FF2B5EF4-FFF2-40B4-BE49-F238E27FC236}">
                <a16:creationId xmlns:a16="http://schemas.microsoft.com/office/drawing/2014/main" id="{9E0EF753-2EE4-48E1-94F5-368EF9129C15}"/>
              </a:ext>
            </a:extLst>
          </p:cNvPr>
          <p:cNvSpPr txBox="1"/>
          <p:nvPr/>
        </p:nvSpPr>
        <p:spPr bwMode="auto">
          <a:xfrm>
            <a:off x="5562245" y="4333058"/>
            <a:ext cx="8354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a</a:t>
            </a:r>
            <a:r>
              <a:rPr lang="en-GB" sz="2200" dirty="0">
                <a:latin typeface="Myriad Pro Semibold" charset="0"/>
                <a:ea typeface="Myriad Pro Semibold" charset="0"/>
                <a:cs typeface="Myriad Pro Semibold" charset="0"/>
              </a:rPr>
              <a:t> = 8</a:t>
            </a:r>
          </a:p>
        </p:txBody>
      </p:sp>
      <p:sp>
        <p:nvSpPr>
          <p:cNvPr id="14" name="TextBox 13">
            <a:extLst>
              <a:ext uri="{FF2B5EF4-FFF2-40B4-BE49-F238E27FC236}">
                <a16:creationId xmlns:a16="http://schemas.microsoft.com/office/drawing/2014/main" id="{C534A6A5-47DE-44D1-9CDF-F2350DD631CF}"/>
              </a:ext>
            </a:extLst>
          </p:cNvPr>
          <p:cNvSpPr txBox="1"/>
          <p:nvPr/>
        </p:nvSpPr>
        <p:spPr bwMode="auto">
          <a:xfrm>
            <a:off x="4079071" y="5369086"/>
            <a:ext cx="4033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 two numbers are 8 and 40.’</a:t>
            </a:r>
          </a:p>
        </p:txBody>
      </p:sp>
      <p:sp>
        <p:nvSpPr>
          <p:cNvPr id="15" name="TextBox 14">
            <a:extLst>
              <a:ext uri="{FF2B5EF4-FFF2-40B4-BE49-F238E27FC236}">
                <a16:creationId xmlns:a16="http://schemas.microsoft.com/office/drawing/2014/main" id="{E2A0B76A-CC09-40F6-9C46-EFF84D5D3A33}"/>
              </a:ext>
            </a:extLst>
          </p:cNvPr>
          <p:cNvSpPr txBox="1"/>
          <p:nvPr/>
        </p:nvSpPr>
        <p:spPr bwMode="auto">
          <a:xfrm>
            <a:off x="5194346" y="5887102"/>
            <a:ext cx="24946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8 + 40 = 48</a:t>
            </a:r>
          </a:p>
        </p:txBody>
      </p:sp>
      <p:grpSp>
        <p:nvGrpSpPr>
          <p:cNvPr id="16" name="Group 15">
            <a:extLst>
              <a:ext uri="{FF2B5EF4-FFF2-40B4-BE49-F238E27FC236}">
                <a16:creationId xmlns:a16="http://schemas.microsoft.com/office/drawing/2014/main" id="{97DC6ECE-1639-422D-B578-1C73F455EC89}"/>
              </a:ext>
            </a:extLst>
          </p:cNvPr>
          <p:cNvGrpSpPr/>
          <p:nvPr/>
        </p:nvGrpSpPr>
        <p:grpSpPr>
          <a:xfrm>
            <a:off x="7938487" y="1699782"/>
            <a:ext cx="645111" cy="1735781"/>
            <a:chOff x="6509736" y="1957671"/>
            <a:chExt cx="645111" cy="1735781"/>
          </a:xfrm>
        </p:grpSpPr>
        <p:pic>
          <p:nvPicPr>
            <p:cNvPr id="17" name="Picture 16" descr="A close up of a logo  Description generated with very high confidence">
              <a:extLst>
                <a:ext uri="{FF2B5EF4-FFF2-40B4-BE49-F238E27FC236}">
                  <a16:creationId xmlns:a16="http://schemas.microsoft.com/office/drawing/2014/main" id="{2BDE2D48-3667-4E5E-9CDD-25118AC62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736" y="1957671"/>
              <a:ext cx="194528" cy="1735781"/>
            </a:xfrm>
            <a:prstGeom prst="rect">
              <a:avLst/>
            </a:prstGeom>
          </p:spPr>
        </p:pic>
        <p:sp>
          <p:nvSpPr>
            <p:cNvPr id="18" name="TextBox 17">
              <a:extLst>
                <a:ext uri="{FF2B5EF4-FFF2-40B4-BE49-F238E27FC236}">
                  <a16:creationId xmlns:a16="http://schemas.microsoft.com/office/drawing/2014/main" id="{61F630DF-A5A1-42E1-9178-5696A087C0DF}"/>
                </a:ext>
              </a:extLst>
            </p:cNvPr>
            <p:cNvSpPr txBox="1"/>
            <p:nvPr/>
          </p:nvSpPr>
          <p:spPr bwMode="auto">
            <a:xfrm>
              <a:off x="6694465" y="2625506"/>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48</a:t>
              </a:r>
            </a:p>
          </p:txBody>
        </p:sp>
      </p:grpSp>
      <p:grpSp>
        <p:nvGrpSpPr>
          <p:cNvPr id="40" name="Group 39">
            <a:extLst>
              <a:ext uri="{FF2B5EF4-FFF2-40B4-BE49-F238E27FC236}">
                <a16:creationId xmlns:a16="http://schemas.microsoft.com/office/drawing/2014/main" id="{38E626D9-1ABB-4D65-BE18-81311CDA56F7}"/>
              </a:ext>
            </a:extLst>
          </p:cNvPr>
          <p:cNvGrpSpPr/>
          <p:nvPr/>
        </p:nvGrpSpPr>
        <p:grpSpPr>
          <a:xfrm>
            <a:off x="3601060" y="1750611"/>
            <a:ext cx="1143122" cy="673364"/>
            <a:chOff x="2172310" y="2020177"/>
            <a:chExt cx="1143122" cy="673364"/>
          </a:xfrm>
        </p:grpSpPr>
        <p:pic>
          <p:nvPicPr>
            <p:cNvPr id="33" name="Picture 32">
              <a:extLst>
                <a:ext uri="{FF2B5EF4-FFF2-40B4-BE49-F238E27FC236}">
                  <a16:creationId xmlns:a16="http://schemas.microsoft.com/office/drawing/2014/main" id="{AC26CBF1-2156-4C7A-A527-F4D65B4CD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878" y="2020177"/>
              <a:ext cx="800554" cy="673364"/>
            </a:xfrm>
            <a:prstGeom prst="rect">
              <a:avLst/>
            </a:prstGeom>
          </p:spPr>
        </p:pic>
        <p:sp>
          <p:nvSpPr>
            <p:cNvPr id="20" name="TextBox 19">
              <a:extLst>
                <a:ext uri="{FF2B5EF4-FFF2-40B4-BE49-F238E27FC236}">
                  <a16:creationId xmlns:a16="http://schemas.microsoft.com/office/drawing/2014/main" id="{85F95064-1B59-40E3-81DF-175C5FBC97A2}"/>
                </a:ext>
              </a:extLst>
            </p:cNvPr>
            <p:cNvSpPr txBox="1"/>
            <p:nvPr/>
          </p:nvSpPr>
          <p:spPr bwMode="auto">
            <a:xfrm>
              <a:off x="2172310" y="2156804"/>
              <a:ext cx="324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i="1" dirty="0">
                  <a:latin typeface="Myriad Pro Semibold" charset="0"/>
                  <a:ea typeface="Myriad Pro Semibold" charset="0"/>
                  <a:cs typeface="Myriad Pro Semibold" charset="0"/>
                </a:rPr>
                <a:t>a</a:t>
              </a:r>
              <a:endParaRPr lang="en-GB" sz="2000" dirty="0">
                <a:latin typeface="Myriad Pro Semibold" charset="0"/>
                <a:ea typeface="Myriad Pro Semibold" charset="0"/>
                <a:cs typeface="Myriad Pro Semibold" charset="0"/>
              </a:endParaRPr>
            </a:p>
          </p:txBody>
        </p:sp>
      </p:grpSp>
      <p:grpSp>
        <p:nvGrpSpPr>
          <p:cNvPr id="41" name="Group 40">
            <a:extLst>
              <a:ext uri="{FF2B5EF4-FFF2-40B4-BE49-F238E27FC236}">
                <a16:creationId xmlns:a16="http://schemas.microsoft.com/office/drawing/2014/main" id="{A16B6B25-D406-4DFD-B1DC-22813DDE5C18}"/>
              </a:ext>
            </a:extLst>
          </p:cNvPr>
          <p:cNvGrpSpPr/>
          <p:nvPr/>
        </p:nvGrpSpPr>
        <p:grpSpPr>
          <a:xfrm>
            <a:off x="3601061" y="2706275"/>
            <a:ext cx="4270521" cy="673364"/>
            <a:chOff x="2172310" y="2975841"/>
            <a:chExt cx="4270521" cy="673364"/>
          </a:xfrm>
        </p:grpSpPr>
        <p:pic>
          <p:nvPicPr>
            <p:cNvPr id="35" name="Picture 34">
              <a:extLst>
                <a:ext uri="{FF2B5EF4-FFF2-40B4-BE49-F238E27FC236}">
                  <a16:creationId xmlns:a16="http://schemas.microsoft.com/office/drawing/2014/main" id="{BEE1D847-9BC6-4BF3-AA31-EB54C49245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878" y="2975841"/>
              <a:ext cx="3927953" cy="673364"/>
            </a:xfrm>
            <a:prstGeom prst="rect">
              <a:avLst/>
            </a:prstGeom>
          </p:spPr>
        </p:pic>
        <p:sp>
          <p:nvSpPr>
            <p:cNvPr id="23" name="TextBox 22">
              <a:extLst>
                <a:ext uri="{FF2B5EF4-FFF2-40B4-BE49-F238E27FC236}">
                  <a16:creationId xmlns:a16="http://schemas.microsoft.com/office/drawing/2014/main" id="{863E6266-FC58-463B-B2DF-1F9604523D5E}"/>
                </a:ext>
              </a:extLst>
            </p:cNvPr>
            <p:cNvSpPr txBox="1"/>
            <p:nvPr/>
          </p:nvSpPr>
          <p:spPr bwMode="auto">
            <a:xfrm>
              <a:off x="2172310" y="3112468"/>
              <a:ext cx="324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i="1" dirty="0">
                  <a:latin typeface="Myriad Pro Semibold" charset="0"/>
                  <a:ea typeface="Myriad Pro Semibold" charset="0"/>
                  <a:cs typeface="Myriad Pro Semibold" charset="0"/>
                </a:rPr>
                <a:t>b</a:t>
              </a:r>
              <a:endParaRPr lang="en-GB" sz="2000" dirty="0">
                <a:latin typeface="Myriad Pro Semibold" charset="0"/>
                <a:ea typeface="Myriad Pro Semibold" charset="0"/>
                <a:cs typeface="Myriad Pro Semibold" charset="0"/>
              </a:endParaRPr>
            </a:p>
          </p:txBody>
        </p:sp>
      </p:grpSp>
      <p:sp>
        <p:nvSpPr>
          <p:cNvPr id="25" name="TextBox 24">
            <a:extLst>
              <a:ext uri="{FF2B5EF4-FFF2-40B4-BE49-F238E27FC236}">
                <a16:creationId xmlns:a16="http://schemas.microsoft.com/office/drawing/2014/main" id="{4CFC5492-E82D-4ED4-ACC1-3D78D85E8021}"/>
              </a:ext>
            </a:extLst>
          </p:cNvPr>
          <p:cNvSpPr txBox="1"/>
          <p:nvPr/>
        </p:nvSpPr>
        <p:spPr bwMode="auto">
          <a:xfrm>
            <a:off x="6922914" y="3815044"/>
            <a:ext cx="6062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8</a:t>
            </a:r>
          </a:p>
        </p:txBody>
      </p:sp>
      <p:sp>
        <p:nvSpPr>
          <p:cNvPr id="26" name="TextBox 25">
            <a:extLst>
              <a:ext uri="{FF2B5EF4-FFF2-40B4-BE49-F238E27FC236}">
                <a16:creationId xmlns:a16="http://schemas.microsoft.com/office/drawing/2014/main" id="{80D57229-DF5E-408F-9438-AE807A5F2C62}"/>
              </a:ext>
            </a:extLst>
          </p:cNvPr>
          <p:cNvSpPr txBox="1"/>
          <p:nvPr/>
        </p:nvSpPr>
        <p:spPr bwMode="auto">
          <a:xfrm>
            <a:off x="4198298" y="28429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27" name="TextBox 26">
            <a:extLst>
              <a:ext uri="{FF2B5EF4-FFF2-40B4-BE49-F238E27FC236}">
                <a16:creationId xmlns:a16="http://schemas.microsoft.com/office/drawing/2014/main" id="{48953987-E6C0-457E-855F-6EA59EC128C0}"/>
              </a:ext>
            </a:extLst>
          </p:cNvPr>
          <p:cNvSpPr txBox="1"/>
          <p:nvPr/>
        </p:nvSpPr>
        <p:spPr bwMode="auto">
          <a:xfrm>
            <a:off x="4198298" y="188723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28" name="TextBox 27">
            <a:extLst>
              <a:ext uri="{FF2B5EF4-FFF2-40B4-BE49-F238E27FC236}">
                <a16:creationId xmlns:a16="http://schemas.microsoft.com/office/drawing/2014/main" id="{8834CA6A-20D4-46A6-8CA5-AD8D88C023B4}"/>
              </a:ext>
            </a:extLst>
          </p:cNvPr>
          <p:cNvSpPr txBox="1"/>
          <p:nvPr/>
        </p:nvSpPr>
        <p:spPr bwMode="auto">
          <a:xfrm>
            <a:off x="4977387" y="283687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29" name="TextBox 28">
            <a:extLst>
              <a:ext uri="{FF2B5EF4-FFF2-40B4-BE49-F238E27FC236}">
                <a16:creationId xmlns:a16="http://schemas.microsoft.com/office/drawing/2014/main" id="{61CBB37C-5DAE-41AD-AB7D-E0291333BDD4}"/>
              </a:ext>
            </a:extLst>
          </p:cNvPr>
          <p:cNvSpPr txBox="1"/>
          <p:nvPr/>
        </p:nvSpPr>
        <p:spPr bwMode="auto">
          <a:xfrm>
            <a:off x="5758638" y="283687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30" name="TextBox 29">
            <a:extLst>
              <a:ext uri="{FF2B5EF4-FFF2-40B4-BE49-F238E27FC236}">
                <a16:creationId xmlns:a16="http://schemas.microsoft.com/office/drawing/2014/main" id="{1FE5FC49-5224-4FEE-96A0-83D71EDA1B7C}"/>
              </a:ext>
            </a:extLst>
          </p:cNvPr>
          <p:cNvSpPr txBox="1"/>
          <p:nvPr/>
        </p:nvSpPr>
        <p:spPr bwMode="auto">
          <a:xfrm>
            <a:off x="6536445" y="283687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
        <p:nvSpPr>
          <p:cNvPr id="31" name="TextBox 30">
            <a:extLst>
              <a:ext uri="{FF2B5EF4-FFF2-40B4-BE49-F238E27FC236}">
                <a16:creationId xmlns:a16="http://schemas.microsoft.com/office/drawing/2014/main" id="{2370F22B-B387-4349-A115-B8BFDABDFF64}"/>
              </a:ext>
            </a:extLst>
          </p:cNvPr>
          <p:cNvSpPr txBox="1"/>
          <p:nvPr/>
        </p:nvSpPr>
        <p:spPr bwMode="auto">
          <a:xfrm>
            <a:off x="6768300" y="485107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40</a:t>
            </a:r>
          </a:p>
        </p:txBody>
      </p:sp>
      <p:sp>
        <p:nvSpPr>
          <p:cNvPr id="39" name="TextBox 38">
            <a:extLst>
              <a:ext uri="{FF2B5EF4-FFF2-40B4-BE49-F238E27FC236}">
                <a16:creationId xmlns:a16="http://schemas.microsoft.com/office/drawing/2014/main" id="{32BFED9D-5DC7-474E-BA22-74BD1061A4A7}"/>
              </a:ext>
            </a:extLst>
          </p:cNvPr>
          <p:cNvSpPr txBox="1"/>
          <p:nvPr/>
        </p:nvSpPr>
        <p:spPr bwMode="auto">
          <a:xfrm>
            <a:off x="7317930" y="283687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46640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5" grpId="0"/>
      <p:bldP spid="25" grpId="0"/>
      <p:bldP spid="26" grpId="0"/>
      <p:bldP spid="27" grpId="0"/>
      <p:bldP spid="28" grpId="0"/>
      <p:bldP spid="29" grpId="0"/>
      <p:bldP spid="30" grpId="0"/>
      <p:bldP spid="31" grpId="0"/>
      <p:bldP spid="3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84F08E01-54CE-4915-8BCA-BA1B3184687A}"/>
              </a:ext>
            </a:extLst>
          </p:cNvPr>
          <p:cNvSpPr txBox="1"/>
          <p:nvPr/>
        </p:nvSpPr>
        <p:spPr bwMode="auto">
          <a:xfrm>
            <a:off x="7940159" y="4592066"/>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45</a:t>
            </a:r>
          </a:p>
        </p:txBody>
      </p:sp>
      <p:sp>
        <p:nvSpPr>
          <p:cNvPr id="21" name="TextBox 20">
            <a:extLst>
              <a:ext uri="{FF2B5EF4-FFF2-40B4-BE49-F238E27FC236}">
                <a16:creationId xmlns:a16="http://schemas.microsoft.com/office/drawing/2014/main" id="{E58A5187-E1D4-47BF-8E35-0BF2252ECE91}"/>
              </a:ext>
            </a:extLst>
          </p:cNvPr>
          <p:cNvSpPr txBox="1"/>
          <p:nvPr/>
        </p:nvSpPr>
        <p:spPr bwMode="auto">
          <a:xfrm>
            <a:off x="4340750" y="3944548"/>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15</a:t>
            </a:r>
          </a:p>
        </p:txBody>
      </p:sp>
      <p:sp>
        <p:nvSpPr>
          <p:cNvPr id="2" name="Text Placeholder 1"/>
          <p:cNvSpPr>
            <a:spLocks noGrp="1"/>
          </p:cNvSpPr>
          <p:nvPr>
            <p:ph type="body" sz="quarter" idx="11"/>
          </p:nvPr>
        </p:nvSpPr>
        <p:spPr/>
        <p:txBody>
          <a:bodyPr/>
          <a:lstStyle/>
          <a:p>
            <a:r>
              <a:rPr lang="en-US" dirty="0"/>
              <a:t>1.31 Problems with two unknowns – step 3:5</a:t>
            </a:r>
          </a:p>
        </p:txBody>
      </p:sp>
      <p:pic>
        <p:nvPicPr>
          <p:cNvPr id="4" name="Picture 3">
            <a:extLst>
              <a:ext uri="{FF2B5EF4-FFF2-40B4-BE49-F238E27FC236}">
                <a16:creationId xmlns:a16="http://schemas.microsoft.com/office/drawing/2014/main" id="{6B5B1FC5-1B60-46EF-85BC-D497AA3EF1B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09010" y="1676682"/>
            <a:ext cx="5173980" cy="1752600"/>
          </a:xfrm>
          <a:prstGeom prst="rect">
            <a:avLst/>
          </a:prstGeom>
        </p:spPr>
      </p:pic>
      <p:sp>
        <p:nvSpPr>
          <p:cNvPr id="6" name="TextBox 5">
            <a:extLst>
              <a:ext uri="{FF2B5EF4-FFF2-40B4-BE49-F238E27FC236}">
                <a16:creationId xmlns:a16="http://schemas.microsoft.com/office/drawing/2014/main" id="{6D731B1D-B7EC-4FCE-9A7E-0C70813E678B}"/>
              </a:ext>
            </a:extLst>
          </p:cNvPr>
          <p:cNvSpPr txBox="1"/>
          <p:nvPr/>
        </p:nvSpPr>
        <p:spPr bwMode="auto">
          <a:xfrm>
            <a:off x="3470227" y="3944548"/>
            <a:ext cx="9877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60 ÷ 4</a:t>
            </a:r>
          </a:p>
        </p:txBody>
      </p:sp>
      <p:sp>
        <p:nvSpPr>
          <p:cNvPr id="8" name="TextBox 7">
            <a:extLst>
              <a:ext uri="{FF2B5EF4-FFF2-40B4-BE49-F238E27FC236}">
                <a16:creationId xmlns:a16="http://schemas.microsoft.com/office/drawing/2014/main" id="{58575E7C-3F36-417A-BB75-6AC42D5D8284}"/>
              </a:ext>
            </a:extLst>
          </p:cNvPr>
          <p:cNvSpPr txBox="1"/>
          <p:nvPr/>
        </p:nvSpPr>
        <p:spPr bwMode="auto">
          <a:xfrm>
            <a:off x="3303546" y="1087124"/>
            <a:ext cx="55849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‘There are four equal parts that sum to sixty.’</a:t>
            </a:r>
          </a:p>
        </p:txBody>
      </p:sp>
      <p:sp>
        <p:nvSpPr>
          <p:cNvPr id="10" name="TextBox 9">
            <a:extLst>
              <a:ext uri="{FF2B5EF4-FFF2-40B4-BE49-F238E27FC236}">
                <a16:creationId xmlns:a16="http://schemas.microsoft.com/office/drawing/2014/main" id="{D77AEC9F-A4C4-45A4-85F1-A8ED576E0D05}"/>
              </a:ext>
            </a:extLst>
          </p:cNvPr>
          <p:cNvSpPr txBox="1"/>
          <p:nvPr/>
        </p:nvSpPr>
        <p:spPr bwMode="auto">
          <a:xfrm>
            <a:off x="3165294" y="5239584"/>
            <a:ext cx="58614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‘Bill earnt £45 on Saturday and £15 on Sunday.’</a:t>
            </a:r>
          </a:p>
        </p:txBody>
      </p:sp>
      <p:sp>
        <p:nvSpPr>
          <p:cNvPr id="11" name="TextBox 10">
            <a:extLst>
              <a:ext uri="{FF2B5EF4-FFF2-40B4-BE49-F238E27FC236}">
                <a16:creationId xmlns:a16="http://schemas.microsoft.com/office/drawing/2014/main" id="{3774E6DC-0813-4B8C-B024-63CCF6AA6B5A}"/>
              </a:ext>
            </a:extLst>
          </p:cNvPr>
          <p:cNvSpPr txBox="1"/>
          <p:nvPr/>
        </p:nvSpPr>
        <p:spPr bwMode="auto">
          <a:xfrm>
            <a:off x="4544101" y="5887102"/>
            <a:ext cx="31037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£45 + £15 = £60</a:t>
            </a:r>
          </a:p>
        </p:txBody>
      </p:sp>
      <p:sp>
        <p:nvSpPr>
          <p:cNvPr id="35" name="TextBox 34">
            <a:extLst>
              <a:ext uri="{FF2B5EF4-FFF2-40B4-BE49-F238E27FC236}">
                <a16:creationId xmlns:a16="http://schemas.microsoft.com/office/drawing/2014/main" id="{3E174E0A-84E2-4421-A609-5C21314A7D20}"/>
              </a:ext>
            </a:extLst>
          </p:cNvPr>
          <p:cNvSpPr txBox="1"/>
          <p:nvPr/>
        </p:nvSpPr>
        <p:spPr bwMode="auto">
          <a:xfrm>
            <a:off x="3474254" y="4592066"/>
            <a:ext cx="45982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amount earnt on Saturday = 15 × 3</a:t>
            </a:r>
          </a:p>
        </p:txBody>
      </p:sp>
      <p:sp>
        <p:nvSpPr>
          <p:cNvPr id="13" name="TextBox 12">
            <a:extLst>
              <a:ext uri="{FF2B5EF4-FFF2-40B4-BE49-F238E27FC236}">
                <a16:creationId xmlns:a16="http://schemas.microsoft.com/office/drawing/2014/main" id="{33FC8F77-AA8C-4D46-BFC3-4A2AC7148A46}"/>
              </a:ext>
            </a:extLst>
          </p:cNvPr>
          <p:cNvSpPr txBox="1"/>
          <p:nvPr/>
        </p:nvSpPr>
        <p:spPr bwMode="auto">
          <a:xfrm>
            <a:off x="5317465" y="3944548"/>
            <a:ext cx="459555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this is the amount earnt on Sunday</a:t>
            </a:r>
          </a:p>
        </p:txBody>
      </p:sp>
    </p:spTree>
    <p:extLst>
      <p:ext uri="{BB962C8B-B14F-4D97-AF65-F5344CB8AC3E}">
        <p14:creationId xmlns:p14="http://schemas.microsoft.com/office/powerpoint/2010/main" val="299401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1" grpId="0"/>
      <p:bldP spid="6" grpId="0"/>
      <p:bldP spid="10" grpId="0"/>
      <p:bldP spid="11" grpId="0"/>
      <p:bldP spid="35"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235459414"/>
              </p:ext>
            </p:extLst>
          </p:nvPr>
        </p:nvGraphicFramePr>
        <p:xfrm>
          <a:off x="594008" y="1535029"/>
          <a:ext cx="10712127" cy="228600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explain why sometimes there is only one solution to a sum and multiple problem</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explain the values a part-whole model could represent </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use a bar model to visualise how to solve a problem with two unknowns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use diagrams to explain how to solve a spatial problem</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explain how to represent an equation with a bar model </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594007" y="5489262"/>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215263" y="5483853"/>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2838578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12CC43C-E7DB-4B9E-A1B9-912EF1BC1FF1}"/>
              </a:ext>
            </a:extLst>
          </p:cNvPr>
          <p:cNvSpPr txBox="1"/>
          <p:nvPr/>
        </p:nvSpPr>
        <p:spPr bwMode="auto">
          <a:xfrm>
            <a:off x="2986645" y="4592066"/>
            <a:ext cx="39741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distance Ellie swam = 0.25 × 4</a:t>
            </a:r>
          </a:p>
        </p:txBody>
      </p:sp>
      <p:sp>
        <p:nvSpPr>
          <p:cNvPr id="8" name="TextBox 7">
            <a:extLst>
              <a:ext uri="{FF2B5EF4-FFF2-40B4-BE49-F238E27FC236}">
                <a16:creationId xmlns:a16="http://schemas.microsoft.com/office/drawing/2014/main" id="{50803E62-E2DB-4ABE-8736-E3267AB3711D}"/>
              </a:ext>
            </a:extLst>
          </p:cNvPr>
          <p:cNvSpPr txBox="1"/>
          <p:nvPr/>
        </p:nvSpPr>
        <p:spPr bwMode="auto">
          <a:xfrm>
            <a:off x="2986644" y="3944548"/>
            <a:ext cx="12009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1.25 ÷ 5</a:t>
            </a:r>
          </a:p>
        </p:txBody>
      </p:sp>
      <p:sp>
        <p:nvSpPr>
          <p:cNvPr id="2" name="Text Placeholder 1"/>
          <p:cNvSpPr>
            <a:spLocks noGrp="1"/>
          </p:cNvSpPr>
          <p:nvPr>
            <p:ph type="body" sz="quarter" idx="11"/>
          </p:nvPr>
        </p:nvSpPr>
        <p:spPr/>
        <p:txBody>
          <a:bodyPr/>
          <a:lstStyle/>
          <a:p>
            <a:r>
              <a:rPr lang="en-US" dirty="0"/>
              <a:t>1.31 Problems with two unknowns – step 3:5</a:t>
            </a:r>
          </a:p>
        </p:txBody>
      </p:sp>
      <p:pic>
        <p:nvPicPr>
          <p:cNvPr id="4" name="Picture 3">
            <a:extLst>
              <a:ext uri="{FF2B5EF4-FFF2-40B4-BE49-F238E27FC236}">
                <a16:creationId xmlns:a16="http://schemas.microsoft.com/office/drawing/2014/main" id="{1F40AA22-0D06-4F65-BFA8-6C9E6DD3C1C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45656" y="1676683"/>
            <a:ext cx="5500688" cy="1795463"/>
          </a:xfrm>
          <a:prstGeom prst="rect">
            <a:avLst/>
          </a:prstGeom>
        </p:spPr>
      </p:pic>
      <p:sp>
        <p:nvSpPr>
          <p:cNvPr id="5" name="TextBox 4">
            <a:extLst>
              <a:ext uri="{FF2B5EF4-FFF2-40B4-BE49-F238E27FC236}">
                <a16:creationId xmlns:a16="http://schemas.microsoft.com/office/drawing/2014/main" id="{6176699C-3F08-44A7-973E-945A55C3ACAD}"/>
              </a:ext>
            </a:extLst>
          </p:cNvPr>
          <p:cNvSpPr txBox="1"/>
          <p:nvPr/>
        </p:nvSpPr>
        <p:spPr bwMode="auto">
          <a:xfrm>
            <a:off x="6830881" y="4592066"/>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a:t>
            </a:r>
          </a:p>
        </p:txBody>
      </p:sp>
      <p:sp>
        <p:nvSpPr>
          <p:cNvPr id="6" name="TextBox 5">
            <a:extLst>
              <a:ext uri="{FF2B5EF4-FFF2-40B4-BE49-F238E27FC236}">
                <a16:creationId xmlns:a16="http://schemas.microsoft.com/office/drawing/2014/main" id="{F214A3BB-303E-4BC0-B693-40C631A65B91}"/>
              </a:ext>
            </a:extLst>
          </p:cNvPr>
          <p:cNvSpPr txBox="1"/>
          <p:nvPr/>
        </p:nvSpPr>
        <p:spPr bwMode="auto">
          <a:xfrm>
            <a:off x="4052199" y="3944548"/>
            <a:ext cx="971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0.25</a:t>
            </a:r>
          </a:p>
        </p:txBody>
      </p:sp>
      <p:sp>
        <p:nvSpPr>
          <p:cNvPr id="10" name="TextBox 9">
            <a:extLst>
              <a:ext uri="{FF2B5EF4-FFF2-40B4-BE49-F238E27FC236}">
                <a16:creationId xmlns:a16="http://schemas.microsoft.com/office/drawing/2014/main" id="{32D2DF19-8E84-4213-A6F5-31D54482B356}"/>
              </a:ext>
            </a:extLst>
          </p:cNvPr>
          <p:cNvSpPr txBox="1"/>
          <p:nvPr/>
        </p:nvSpPr>
        <p:spPr bwMode="auto">
          <a:xfrm>
            <a:off x="3358337" y="1087124"/>
            <a:ext cx="54753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‘There are five equal parts that sum to 1.25.’</a:t>
            </a:r>
          </a:p>
        </p:txBody>
      </p:sp>
      <p:sp>
        <p:nvSpPr>
          <p:cNvPr id="11" name="TextBox 10">
            <a:extLst>
              <a:ext uri="{FF2B5EF4-FFF2-40B4-BE49-F238E27FC236}">
                <a16:creationId xmlns:a16="http://schemas.microsoft.com/office/drawing/2014/main" id="{8FDFC6DE-25F0-41BA-8B1B-BF261077B420}"/>
              </a:ext>
            </a:extLst>
          </p:cNvPr>
          <p:cNvSpPr txBox="1"/>
          <p:nvPr/>
        </p:nvSpPr>
        <p:spPr bwMode="auto">
          <a:xfrm>
            <a:off x="3488556" y="5239584"/>
            <a:ext cx="52148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a:t>
            </a:r>
            <a:r>
              <a:rPr lang="pl-PL" sz="2200" i="1" dirty="0">
                <a:latin typeface="Myriad Pro Semibold" charset="0"/>
                <a:ea typeface="Myriad Pro Semibold" charset="0"/>
                <a:cs typeface="Myriad Pro Semibold" charset="0"/>
              </a:rPr>
              <a:t>Josie swam 0.25</a:t>
            </a:r>
            <a:r>
              <a:rPr lang="en-GB" sz="1100" i="1" dirty="0">
                <a:latin typeface="Myriad Pro Semibold" charset="0"/>
                <a:ea typeface="Myriad Pro Semibold" charset="0"/>
                <a:cs typeface="Myriad Pro Semibold" charset="0"/>
              </a:rPr>
              <a:t> </a:t>
            </a:r>
            <a:r>
              <a:rPr lang="pl-PL" sz="2200" i="1" dirty="0">
                <a:latin typeface="Myriad Pro Semibold" charset="0"/>
                <a:ea typeface="Myriad Pro Semibold" charset="0"/>
                <a:cs typeface="Myriad Pro Semibold" charset="0"/>
              </a:rPr>
              <a:t>km and Ellie swam 1</a:t>
            </a:r>
            <a:r>
              <a:rPr lang="en-GB" sz="1100" i="1" dirty="0">
                <a:latin typeface="Myriad Pro Semibold" charset="0"/>
                <a:ea typeface="Myriad Pro Semibold" charset="0"/>
                <a:cs typeface="Myriad Pro Semibold" charset="0"/>
              </a:rPr>
              <a:t> </a:t>
            </a:r>
            <a:r>
              <a:rPr lang="pl-PL" sz="2200" i="1" dirty="0">
                <a:latin typeface="Myriad Pro Semibold" charset="0"/>
                <a:ea typeface="Myriad Pro Semibold" charset="0"/>
                <a:cs typeface="Myriad Pro Semibold" charset="0"/>
              </a:rPr>
              <a:t>km.</a:t>
            </a:r>
            <a:r>
              <a:rPr lang="en-GB" sz="2200" i="1" dirty="0">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id="{73D67947-1EC5-42B6-9110-E080FCC17057}"/>
              </a:ext>
            </a:extLst>
          </p:cNvPr>
          <p:cNvSpPr txBox="1"/>
          <p:nvPr/>
        </p:nvSpPr>
        <p:spPr bwMode="auto">
          <a:xfrm>
            <a:off x="4635471" y="5887102"/>
            <a:ext cx="2921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0.25 + 1 = 1.25</a:t>
            </a:r>
          </a:p>
        </p:txBody>
      </p:sp>
      <p:sp>
        <p:nvSpPr>
          <p:cNvPr id="16" name="TextBox 15">
            <a:extLst>
              <a:ext uri="{FF2B5EF4-FFF2-40B4-BE49-F238E27FC236}">
                <a16:creationId xmlns:a16="http://schemas.microsoft.com/office/drawing/2014/main" id="{769C0B3E-8AB9-4536-B216-632E15B0A893}"/>
              </a:ext>
            </a:extLst>
          </p:cNvPr>
          <p:cNvSpPr txBox="1"/>
          <p:nvPr/>
        </p:nvSpPr>
        <p:spPr bwMode="auto">
          <a:xfrm>
            <a:off x="5320170" y="3944548"/>
            <a:ext cx="40806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200" dirty="0">
                <a:latin typeface="Myriad Pro Semibold" charset="0"/>
                <a:ea typeface="Myriad Pro Semibold" charset="0"/>
                <a:cs typeface="Myriad Pro Semibold" charset="0"/>
              </a:rPr>
              <a:t>this is the distance Josie swam</a:t>
            </a:r>
            <a:endParaRPr lang="en-GB" sz="22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376550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5" grpId="0"/>
      <p:bldP spid="6" grpId="0"/>
      <p:bldP spid="11" grpId="0"/>
      <p:bldP spid="12"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5F12A7C5-8E04-4623-8C42-53D4E6118142}"/>
              </a:ext>
            </a:extLst>
          </p:cNvPr>
          <p:cNvSpPr txBox="1"/>
          <p:nvPr/>
        </p:nvSpPr>
        <p:spPr bwMode="auto">
          <a:xfrm>
            <a:off x="2805781" y="4849169"/>
            <a:ext cx="13340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4 × 4</a:t>
            </a:r>
          </a:p>
        </p:txBody>
      </p:sp>
      <p:sp>
        <p:nvSpPr>
          <p:cNvPr id="35" name="TextBox 34">
            <a:extLst>
              <a:ext uri="{FF2B5EF4-FFF2-40B4-BE49-F238E27FC236}">
                <a16:creationId xmlns:a16="http://schemas.microsoft.com/office/drawing/2014/main" id="{9722A71B-4372-41B6-BDDF-C24FF7CFA697}"/>
              </a:ext>
            </a:extLst>
          </p:cNvPr>
          <p:cNvSpPr txBox="1"/>
          <p:nvPr/>
        </p:nvSpPr>
        <p:spPr bwMode="auto">
          <a:xfrm>
            <a:off x="1908349" y="3811235"/>
            <a:ext cx="239161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one part = 20 ÷ 5</a:t>
            </a:r>
          </a:p>
        </p:txBody>
      </p:sp>
      <p:sp>
        <p:nvSpPr>
          <p:cNvPr id="3" name="Title 2">
            <a:extLst>
              <a:ext uri="{FF2B5EF4-FFF2-40B4-BE49-F238E27FC236}">
                <a16:creationId xmlns:a16="http://schemas.microsoft.com/office/drawing/2014/main" id="{801F167B-0588-49EF-A395-476C2636F2F9}"/>
              </a:ext>
            </a:extLst>
          </p:cNvPr>
          <p:cNvSpPr>
            <a:spLocks noGrp="1"/>
          </p:cNvSpPr>
          <p:nvPr>
            <p:ph type="title"/>
          </p:nvPr>
        </p:nvSpPr>
        <p:spPr/>
        <p:txBody>
          <a:bodyPr/>
          <a:lstStyle/>
          <a:p>
            <a:r>
              <a:rPr lang="en-GB" dirty="0"/>
              <a:t>6AS/MD-4 Solve problems with two unknowns</a:t>
            </a:r>
          </a:p>
        </p:txBody>
      </p:sp>
      <p:sp>
        <p:nvSpPr>
          <p:cNvPr id="12" name="TextBox 11">
            <a:extLst>
              <a:ext uri="{FF2B5EF4-FFF2-40B4-BE49-F238E27FC236}">
                <a16:creationId xmlns:a16="http://schemas.microsoft.com/office/drawing/2014/main" id="{63A80465-8AF6-45D0-A90A-6850143016FD}"/>
              </a:ext>
            </a:extLst>
          </p:cNvPr>
          <p:cNvSpPr txBox="1"/>
          <p:nvPr/>
        </p:nvSpPr>
        <p:spPr bwMode="auto">
          <a:xfrm>
            <a:off x="2809900" y="4330202"/>
            <a:ext cx="8354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b</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4</a:t>
            </a:r>
          </a:p>
        </p:txBody>
      </p:sp>
      <p:sp>
        <p:nvSpPr>
          <p:cNvPr id="14" name="TextBox 13">
            <a:extLst>
              <a:ext uri="{FF2B5EF4-FFF2-40B4-BE49-F238E27FC236}">
                <a16:creationId xmlns:a16="http://schemas.microsoft.com/office/drawing/2014/main" id="{9A24112B-0808-444F-ACAD-6830D588A570}"/>
              </a:ext>
            </a:extLst>
          </p:cNvPr>
          <p:cNvSpPr txBox="1"/>
          <p:nvPr/>
        </p:nvSpPr>
        <p:spPr bwMode="auto">
          <a:xfrm>
            <a:off x="1333113" y="5368136"/>
            <a:ext cx="4033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The two numbers are 16 and 4.</a:t>
            </a:r>
          </a:p>
        </p:txBody>
      </p:sp>
      <p:sp>
        <p:nvSpPr>
          <p:cNvPr id="15" name="TextBox 14">
            <a:extLst>
              <a:ext uri="{FF2B5EF4-FFF2-40B4-BE49-F238E27FC236}">
                <a16:creationId xmlns:a16="http://schemas.microsoft.com/office/drawing/2014/main" id="{852B0B13-FB41-4F57-A520-834D00C13F20}"/>
              </a:ext>
            </a:extLst>
          </p:cNvPr>
          <p:cNvSpPr txBox="1"/>
          <p:nvPr/>
        </p:nvSpPr>
        <p:spPr bwMode="auto">
          <a:xfrm>
            <a:off x="2427934" y="5887102"/>
            <a:ext cx="2539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200" dirty="0">
                <a:solidFill>
                  <a:srgbClr val="000000"/>
                </a:solidFill>
                <a:latin typeface="Myriad Pro Semibold" charset="0"/>
                <a:ea typeface="Myriad Pro Semibold" charset="0"/>
                <a:cs typeface="Myriad Pro Semibold" charset="0"/>
              </a:rPr>
              <a:t>C</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heck: 16 + 4 = 20</a:t>
            </a:r>
          </a:p>
        </p:txBody>
      </p:sp>
      <p:grpSp>
        <p:nvGrpSpPr>
          <p:cNvPr id="33" name="Group 32">
            <a:extLst>
              <a:ext uri="{FF2B5EF4-FFF2-40B4-BE49-F238E27FC236}">
                <a16:creationId xmlns:a16="http://schemas.microsoft.com/office/drawing/2014/main" id="{8F3896D3-C3C7-41DC-B19F-A66A1E054D64}"/>
              </a:ext>
            </a:extLst>
          </p:cNvPr>
          <p:cNvGrpSpPr/>
          <p:nvPr/>
        </p:nvGrpSpPr>
        <p:grpSpPr>
          <a:xfrm>
            <a:off x="5287778" y="1796732"/>
            <a:ext cx="645112" cy="1735781"/>
            <a:chOff x="6509736" y="1957671"/>
            <a:chExt cx="645112" cy="1735781"/>
          </a:xfrm>
        </p:grpSpPr>
        <p:pic>
          <p:nvPicPr>
            <p:cNvPr id="23" name="Picture 22" descr="A close up of a logo  Description generated with very high confidence">
              <a:extLst>
                <a:ext uri="{FF2B5EF4-FFF2-40B4-BE49-F238E27FC236}">
                  <a16:creationId xmlns:a16="http://schemas.microsoft.com/office/drawing/2014/main" id="{A58D908E-FB5C-42FD-8602-D970689F7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736" y="1957671"/>
              <a:ext cx="194528" cy="1735781"/>
            </a:xfrm>
            <a:prstGeom prst="rect">
              <a:avLst/>
            </a:prstGeom>
          </p:spPr>
        </p:pic>
        <p:sp>
          <p:nvSpPr>
            <p:cNvPr id="26" name="TextBox 25">
              <a:extLst>
                <a:ext uri="{FF2B5EF4-FFF2-40B4-BE49-F238E27FC236}">
                  <a16:creationId xmlns:a16="http://schemas.microsoft.com/office/drawing/2014/main" id="{D9852610-B9A6-44AB-855B-B7584156E6A6}"/>
                </a:ext>
              </a:extLst>
            </p:cNvPr>
            <p:cNvSpPr txBox="1"/>
            <p:nvPr/>
          </p:nvSpPr>
          <p:spPr bwMode="auto">
            <a:xfrm>
              <a:off x="6694465" y="2625506"/>
              <a:ext cx="4603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20</a:t>
              </a:r>
            </a:p>
          </p:txBody>
        </p:sp>
      </p:grpSp>
      <p:grpSp>
        <p:nvGrpSpPr>
          <p:cNvPr id="32" name="Group 31">
            <a:extLst>
              <a:ext uri="{FF2B5EF4-FFF2-40B4-BE49-F238E27FC236}">
                <a16:creationId xmlns:a16="http://schemas.microsoft.com/office/drawing/2014/main" id="{BE82DE2F-FE6A-46A1-8982-FE63AA22C31C}"/>
              </a:ext>
            </a:extLst>
          </p:cNvPr>
          <p:cNvGrpSpPr/>
          <p:nvPr/>
        </p:nvGrpSpPr>
        <p:grpSpPr>
          <a:xfrm>
            <a:off x="950353" y="1847561"/>
            <a:ext cx="4255557" cy="673364"/>
            <a:chOff x="2172310" y="2008501"/>
            <a:chExt cx="4255557" cy="673364"/>
          </a:xfrm>
        </p:grpSpPr>
        <p:sp>
          <p:nvSpPr>
            <p:cNvPr id="25" name="TextBox 24">
              <a:extLst>
                <a:ext uri="{FF2B5EF4-FFF2-40B4-BE49-F238E27FC236}">
                  <a16:creationId xmlns:a16="http://schemas.microsoft.com/office/drawing/2014/main" id="{35C7C329-8C7D-4AA1-8F76-C1E21C4A3BA0}"/>
                </a:ext>
              </a:extLst>
            </p:cNvPr>
            <p:cNvSpPr txBox="1"/>
            <p:nvPr/>
          </p:nvSpPr>
          <p:spPr bwMode="auto">
            <a:xfrm>
              <a:off x="2172310" y="2145128"/>
              <a:ext cx="324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a:t>
              </a:r>
              <a:endPar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endParaRPr>
            </a:p>
          </p:txBody>
        </p:sp>
        <p:pic>
          <p:nvPicPr>
            <p:cNvPr id="28" name="Picture 27" descr="A close up of a logo  Description generated with very high confidence">
              <a:extLst>
                <a:ext uri="{FF2B5EF4-FFF2-40B4-BE49-F238E27FC236}">
                  <a16:creationId xmlns:a16="http://schemas.microsoft.com/office/drawing/2014/main" id="{11AD1E67-E3A7-4D3F-BDB9-622900D595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878" y="2008501"/>
              <a:ext cx="3912989" cy="673364"/>
            </a:xfrm>
            <a:prstGeom prst="rect">
              <a:avLst/>
            </a:prstGeom>
          </p:spPr>
        </p:pic>
      </p:grpSp>
      <p:grpSp>
        <p:nvGrpSpPr>
          <p:cNvPr id="31" name="Group 30">
            <a:extLst>
              <a:ext uri="{FF2B5EF4-FFF2-40B4-BE49-F238E27FC236}">
                <a16:creationId xmlns:a16="http://schemas.microsoft.com/office/drawing/2014/main" id="{F58B50FD-1A1F-4AC3-820F-3CC626A35121}"/>
              </a:ext>
            </a:extLst>
          </p:cNvPr>
          <p:cNvGrpSpPr/>
          <p:nvPr/>
        </p:nvGrpSpPr>
        <p:grpSpPr>
          <a:xfrm>
            <a:off x="950353" y="2803225"/>
            <a:ext cx="1337649" cy="673364"/>
            <a:chOff x="2172310" y="2964165"/>
            <a:chExt cx="1337649" cy="673364"/>
          </a:xfrm>
        </p:grpSpPr>
        <p:sp>
          <p:nvSpPr>
            <p:cNvPr id="24" name="TextBox 23">
              <a:extLst>
                <a:ext uri="{FF2B5EF4-FFF2-40B4-BE49-F238E27FC236}">
                  <a16:creationId xmlns:a16="http://schemas.microsoft.com/office/drawing/2014/main" id="{20A5EAB4-A433-4985-837F-B8620E5FBB4D}"/>
                </a:ext>
              </a:extLst>
            </p:cNvPr>
            <p:cNvSpPr txBox="1"/>
            <p:nvPr/>
          </p:nvSpPr>
          <p:spPr bwMode="auto">
            <a:xfrm>
              <a:off x="2172310" y="3100792"/>
              <a:ext cx="324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b</a:t>
              </a:r>
              <a:endPar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endParaRPr>
            </a:p>
          </p:txBody>
        </p:sp>
        <p:pic>
          <p:nvPicPr>
            <p:cNvPr id="30" name="Picture 29">
              <a:extLst>
                <a:ext uri="{FF2B5EF4-FFF2-40B4-BE49-F238E27FC236}">
                  <a16:creationId xmlns:a16="http://schemas.microsoft.com/office/drawing/2014/main" id="{328371F6-FF9E-41F6-8F37-34837B0EB8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878" y="2964165"/>
              <a:ext cx="995081" cy="673364"/>
            </a:xfrm>
            <a:prstGeom prst="rect">
              <a:avLst/>
            </a:prstGeom>
          </p:spPr>
        </p:pic>
      </p:grpSp>
      <p:sp>
        <p:nvSpPr>
          <p:cNvPr id="36" name="TextBox 35">
            <a:extLst>
              <a:ext uri="{FF2B5EF4-FFF2-40B4-BE49-F238E27FC236}">
                <a16:creationId xmlns:a16="http://schemas.microsoft.com/office/drawing/2014/main" id="{F8343C8F-07DE-4A5C-B82C-5F68202122E6}"/>
              </a:ext>
            </a:extLst>
          </p:cNvPr>
          <p:cNvSpPr txBox="1"/>
          <p:nvPr/>
        </p:nvSpPr>
        <p:spPr bwMode="auto">
          <a:xfrm>
            <a:off x="4176958" y="3811235"/>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4</a:t>
            </a:r>
          </a:p>
        </p:txBody>
      </p:sp>
      <p:sp>
        <p:nvSpPr>
          <p:cNvPr id="37" name="TextBox 36">
            <a:extLst>
              <a:ext uri="{FF2B5EF4-FFF2-40B4-BE49-F238E27FC236}">
                <a16:creationId xmlns:a16="http://schemas.microsoft.com/office/drawing/2014/main" id="{E7393E1D-3291-4A5D-A909-AC58E6AA9C3D}"/>
              </a:ext>
            </a:extLst>
          </p:cNvPr>
          <p:cNvSpPr txBox="1"/>
          <p:nvPr/>
        </p:nvSpPr>
        <p:spPr bwMode="auto">
          <a:xfrm>
            <a:off x="1634760" y="293985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sp>
        <p:nvSpPr>
          <p:cNvPr id="38" name="TextBox 37">
            <a:extLst>
              <a:ext uri="{FF2B5EF4-FFF2-40B4-BE49-F238E27FC236}">
                <a16:creationId xmlns:a16="http://schemas.microsoft.com/office/drawing/2014/main" id="{C815815B-62E7-4A3A-B489-2ADF760FB31B}"/>
              </a:ext>
            </a:extLst>
          </p:cNvPr>
          <p:cNvSpPr txBox="1"/>
          <p:nvPr/>
        </p:nvSpPr>
        <p:spPr bwMode="auto">
          <a:xfrm>
            <a:off x="1634760" y="198418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sp>
        <p:nvSpPr>
          <p:cNvPr id="39" name="TextBox 38">
            <a:extLst>
              <a:ext uri="{FF2B5EF4-FFF2-40B4-BE49-F238E27FC236}">
                <a16:creationId xmlns:a16="http://schemas.microsoft.com/office/drawing/2014/main" id="{41329A70-CECC-4E29-A327-4204D53C5A86}"/>
              </a:ext>
            </a:extLst>
          </p:cNvPr>
          <p:cNvSpPr txBox="1"/>
          <p:nvPr/>
        </p:nvSpPr>
        <p:spPr bwMode="auto">
          <a:xfrm>
            <a:off x="2599477" y="198418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sp>
        <p:nvSpPr>
          <p:cNvPr id="40" name="TextBox 39">
            <a:extLst>
              <a:ext uri="{FF2B5EF4-FFF2-40B4-BE49-F238E27FC236}">
                <a16:creationId xmlns:a16="http://schemas.microsoft.com/office/drawing/2014/main" id="{E4711FB8-AFA2-4091-8FF8-E5C14682EB06}"/>
              </a:ext>
            </a:extLst>
          </p:cNvPr>
          <p:cNvSpPr txBox="1"/>
          <p:nvPr/>
        </p:nvSpPr>
        <p:spPr bwMode="auto">
          <a:xfrm>
            <a:off x="3583928" y="198418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sp>
        <p:nvSpPr>
          <p:cNvPr id="41" name="TextBox 40">
            <a:extLst>
              <a:ext uri="{FF2B5EF4-FFF2-40B4-BE49-F238E27FC236}">
                <a16:creationId xmlns:a16="http://schemas.microsoft.com/office/drawing/2014/main" id="{6E93E38E-2D0A-4984-81BE-90C32325D6B1}"/>
              </a:ext>
            </a:extLst>
          </p:cNvPr>
          <p:cNvSpPr txBox="1"/>
          <p:nvPr/>
        </p:nvSpPr>
        <p:spPr bwMode="auto">
          <a:xfrm>
            <a:off x="4552971" y="198418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a:t>
            </a:r>
          </a:p>
        </p:txBody>
      </p:sp>
      <p:sp>
        <p:nvSpPr>
          <p:cNvPr id="43" name="TextBox 42">
            <a:extLst>
              <a:ext uri="{FF2B5EF4-FFF2-40B4-BE49-F238E27FC236}">
                <a16:creationId xmlns:a16="http://schemas.microsoft.com/office/drawing/2014/main" id="{CAE8A541-C9F0-409B-87B6-48155E966CFC}"/>
              </a:ext>
            </a:extLst>
          </p:cNvPr>
          <p:cNvSpPr txBox="1"/>
          <p:nvPr/>
        </p:nvSpPr>
        <p:spPr bwMode="auto">
          <a:xfrm>
            <a:off x="4022015" y="4849169"/>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16</a:t>
            </a:r>
          </a:p>
        </p:txBody>
      </p:sp>
      <p:sp>
        <p:nvSpPr>
          <p:cNvPr id="5" name="Content Placeholder 2">
            <a:extLst>
              <a:ext uri="{FF2B5EF4-FFF2-40B4-BE49-F238E27FC236}">
                <a16:creationId xmlns:a16="http://schemas.microsoft.com/office/drawing/2014/main" id="{0D7CC0F8-56ED-49E5-892E-4B8792FBA6A0}"/>
              </a:ext>
            </a:extLst>
          </p:cNvPr>
          <p:cNvSpPr txBox="1">
            <a:spLocks/>
          </p:cNvSpPr>
          <p:nvPr/>
        </p:nvSpPr>
        <p:spPr>
          <a:xfrm>
            <a:off x="6175061" y="1288981"/>
            <a:ext cx="540734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sum of two numbers is 20. One number is four times the other number. What are the two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strips of paper to model the problem.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are all of the parts equal in size?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do we divide by 5 and not 4?</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9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check that our solutions are 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7" name="TextBox 19">
            <a:extLst>
              <a:ext uri="{FF2B5EF4-FFF2-40B4-BE49-F238E27FC236}">
                <a16:creationId xmlns:a16="http://schemas.microsoft.com/office/drawing/2014/main" id="{2BF3B71C-5BD9-4679-B2C8-01A4A47BAB75}"/>
              </a:ext>
            </a:extLst>
          </p:cNvPr>
          <p:cNvSpPr txBox="1"/>
          <p:nvPr/>
        </p:nvSpPr>
        <p:spPr>
          <a:xfrm>
            <a:off x="6096000" y="4067504"/>
            <a:ext cx="5632174" cy="132343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yriad Pro Semibold" charset="0"/>
                <a:cs typeface="Myriad Pro Semibold" charset="0"/>
              </a:rPr>
              <a:t>One number is four times the size of the other. This can be represented by one part to four parts. There are five equal parts that sum to twenty, so we must divide by five.</a:t>
            </a:r>
          </a:p>
        </p:txBody>
      </p:sp>
    </p:spTree>
    <p:extLst>
      <p:ext uri="{BB962C8B-B14F-4D97-AF65-F5344CB8AC3E}">
        <p14:creationId xmlns:p14="http://schemas.microsoft.com/office/powerpoint/2010/main" val="179197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5" grpId="0"/>
      <p:bldP spid="12" grpId="0"/>
      <p:bldP spid="14" grpId="0"/>
      <p:bldP spid="15" grpId="0"/>
      <p:bldP spid="36" grpId="0"/>
      <p:bldP spid="37" grpId="0"/>
      <p:bldP spid="38" grpId="0"/>
      <p:bldP spid="39" grpId="0"/>
      <p:bldP spid="40" grpId="0"/>
      <p:bldP spid="41" grpId="0"/>
      <p:bldP spid="43" grpId="0"/>
      <p:bldP spid="2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7D839A7-3057-42C4-9949-2850232CF54F}"/>
              </a:ext>
            </a:extLst>
          </p:cNvPr>
          <p:cNvGrpSpPr/>
          <p:nvPr/>
        </p:nvGrpSpPr>
        <p:grpSpPr>
          <a:xfrm>
            <a:off x="808542" y="2578901"/>
            <a:ext cx="4530039" cy="1653482"/>
            <a:chOff x="1934337" y="4514547"/>
            <a:chExt cx="4530039" cy="1653482"/>
          </a:xfrm>
        </p:grpSpPr>
        <p:pic>
          <p:nvPicPr>
            <p:cNvPr id="18" name="Picture 17">
              <a:extLst>
                <a:ext uri="{FF2B5EF4-FFF2-40B4-BE49-F238E27FC236}">
                  <a16:creationId xmlns:a16="http://schemas.microsoft.com/office/drawing/2014/main" id="{0ECC9080-68EA-4F00-84F8-7587CD03C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350" y="4514547"/>
              <a:ext cx="3898026" cy="1653482"/>
            </a:xfrm>
            <a:prstGeom prst="rect">
              <a:avLst/>
            </a:prstGeom>
          </p:spPr>
        </p:pic>
        <p:sp>
          <p:nvSpPr>
            <p:cNvPr id="23" name="TextBox 22">
              <a:extLst>
                <a:ext uri="{FF2B5EF4-FFF2-40B4-BE49-F238E27FC236}">
                  <a16:creationId xmlns:a16="http://schemas.microsoft.com/office/drawing/2014/main" id="{EA2B11D3-B43B-43DB-B5A5-EE4128775A9F}"/>
                </a:ext>
              </a:extLst>
            </p:cNvPr>
            <p:cNvSpPr txBox="1"/>
            <p:nvPr/>
          </p:nvSpPr>
          <p:spPr bwMode="auto">
            <a:xfrm>
              <a:off x="2009678" y="4611575"/>
              <a:ext cx="5373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Sat</a:t>
              </a:r>
            </a:p>
          </p:txBody>
        </p:sp>
        <p:sp>
          <p:nvSpPr>
            <p:cNvPr id="24" name="TextBox 23">
              <a:extLst>
                <a:ext uri="{FF2B5EF4-FFF2-40B4-BE49-F238E27FC236}">
                  <a16:creationId xmlns:a16="http://schemas.microsoft.com/office/drawing/2014/main" id="{71429131-3C49-4A44-821C-2D2E27F97D5E}"/>
                </a:ext>
              </a:extLst>
            </p:cNvPr>
            <p:cNvSpPr txBox="1"/>
            <p:nvPr/>
          </p:nvSpPr>
          <p:spPr bwMode="auto">
            <a:xfrm>
              <a:off x="1934337" y="5604512"/>
              <a:ext cx="612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Sun</a:t>
              </a:r>
            </a:p>
          </p:txBody>
        </p:sp>
      </p:grpSp>
      <p:sp>
        <p:nvSpPr>
          <p:cNvPr id="3" name="Title 2">
            <a:extLst>
              <a:ext uri="{FF2B5EF4-FFF2-40B4-BE49-F238E27FC236}">
                <a16:creationId xmlns:a16="http://schemas.microsoft.com/office/drawing/2014/main" id="{61D91C25-B0C8-48E8-9DBF-959172EA62C8}"/>
              </a:ext>
            </a:extLst>
          </p:cNvPr>
          <p:cNvSpPr>
            <a:spLocks noGrp="1"/>
          </p:cNvSpPr>
          <p:nvPr>
            <p:ph type="title"/>
          </p:nvPr>
        </p:nvSpPr>
        <p:spPr/>
        <p:txBody>
          <a:bodyPr/>
          <a:lstStyle/>
          <a:p>
            <a:r>
              <a:rPr lang="en-GB" dirty="0"/>
              <a:t>6AS/MD-4 Solve problems with two unknowns</a:t>
            </a:r>
          </a:p>
        </p:txBody>
      </p:sp>
      <p:pic>
        <p:nvPicPr>
          <p:cNvPr id="20" name="Picture 19" descr="A close up of a logo  Description generated with very high confidence">
            <a:extLst>
              <a:ext uri="{FF2B5EF4-FFF2-40B4-BE49-F238E27FC236}">
                <a16:creationId xmlns:a16="http://schemas.microsoft.com/office/drawing/2014/main" id="{8BD80DF4-3439-47F8-8F3A-7AD61D720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1933" y="2578901"/>
            <a:ext cx="1316799" cy="673364"/>
          </a:xfrm>
          <a:prstGeom prst="rect">
            <a:avLst/>
          </a:prstGeom>
        </p:spPr>
      </p:pic>
      <p:grpSp>
        <p:nvGrpSpPr>
          <p:cNvPr id="21" name="Group 20">
            <a:extLst>
              <a:ext uri="{FF2B5EF4-FFF2-40B4-BE49-F238E27FC236}">
                <a16:creationId xmlns:a16="http://schemas.microsoft.com/office/drawing/2014/main" id="{8A45345A-8720-412B-87EA-02485AF70B62}"/>
              </a:ext>
            </a:extLst>
          </p:cNvPr>
          <p:cNvGrpSpPr/>
          <p:nvPr/>
        </p:nvGrpSpPr>
        <p:grpSpPr>
          <a:xfrm>
            <a:off x="2751859" y="3809575"/>
            <a:ext cx="2573744" cy="474928"/>
            <a:chOff x="3877655" y="5745221"/>
            <a:chExt cx="2573744" cy="474928"/>
          </a:xfrm>
        </p:grpSpPr>
        <p:sp>
          <p:nvSpPr>
            <p:cNvPr id="22" name="TextBox 21">
              <a:extLst>
                <a:ext uri="{FF2B5EF4-FFF2-40B4-BE49-F238E27FC236}">
                  <a16:creationId xmlns:a16="http://schemas.microsoft.com/office/drawing/2014/main" id="{5AA27EEC-9274-4360-8FD8-6365C95083B2}"/>
                </a:ext>
              </a:extLst>
            </p:cNvPr>
            <p:cNvSpPr txBox="1"/>
            <p:nvPr/>
          </p:nvSpPr>
          <p:spPr bwMode="auto">
            <a:xfrm>
              <a:off x="4936717" y="5820039"/>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30</a:t>
              </a:r>
            </a:p>
          </p:txBody>
        </p:sp>
        <p:pic>
          <p:nvPicPr>
            <p:cNvPr id="25" name="Picture 24">
              <a:extLst>
                <a:ext uri="{FF2B5EF4-FFF2-40B4-BE49-F238E27FC236}">
                  <a16:creationId xmlns:a16="http://schemas.microsoft.com/office/drawing/2014/main" id="{0B29B06A-F3B7-451B-82D1-327C4638B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7655" y="5745221"/>
              <a:ext cx="2573744" cy="149636"/>
            </a:xfrm>
            <a:prstGeom prst="rect">
              <a:avLst/>
            </a:prstGeom>
          </p:spPr>
        </p:pic>
      </p:grpSp>
      <p:sp>
        <p:nvSpPr>
          <p:cNvPr id="26" name="TextBox 25">
            <a:extLst>
              <a:ext uri="{FF2B5EF4-FFF2-40B4-BE49-F238E27FC236}">
                <a16:creationId xmlns:a16="http://schemas.microsoft.com/office/drawing/2014/main" id="{D085DB10-3379-4DB9-A2BD-1733936FB6F9}"/>
              </a:ext>
            </a:extLst>
          </p:cNvPr>
          <p:cNvSpPr txBox="1"/>
          <p:nvPr/>
        </p:nvSpPr>
        <p:spPr bwMode="auto">
          <a:xfrm>
            <a:off x="3164179" y="2723248"/>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AD2FFF"/>
                </a:solidFill>
                <a:effectLst/>
                <a:uLnTx/>
                <a:uFillTx/>
                <a:latin typeface="Myriad Pro Semibold" charset="0"/>
                <a:ea typeface="Myriad Pro Semibold" charset="0"/>
                <a:cs typeface="Myriad Pro Semibold" charset="0"/>
              </a:rPr>
              <a:t>15</a:t>
            </a:r>
          </a:p>
        </p:txBody>
      </p:sp>
      <p:sp>
        <p:nvSpPr>
          <p:cNvPr id="27" name="TextBox 26">
            <a:extLst>
              <a:ext uri="{FF2B5EF4-FFF2-40B4-BE49-F238E27FC236}">
                <a16:creationId xmlns:a16="http://schemas.microsoft.com/office/drawing/2014/main" id="{F03DEF9D-7678-4EE6-997B-176A1954DBE9}"/>
              </a:ext>
            </a:extLst>
          </p:cNvPr>
          <p:cNvSpPr txBox="1"/>
          <p:nvPr/>
        </p:nvSpPr>
        <p:spPr bwMode="auto">
          <a:xfrm>
            <a:off x="4435493" y="2723248"/>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AD2FFF"/>
                </a:solidFill>
                <a:effectLst/>
                <a:uLnTx/>
                <a:uFillTx/>
                <a:latin typeface="Myriad Pro Semibold" charset="0"/>
                <a:ea typeface="Myriad Pro Semibold" charset="0"/>
                <a:cs typeface="Myriad Pro Semibold" charset="0"/>
              </a:rPr>
              <a:t>15</a:t>
            </a:r>
          </a:p>
        </p:txBody>
      </p:sp>
      <p:sp>
        <p:nvSpPr>
          <p:cNvPr id="28" name="TextBox 27">
            <a:extLst>
              <a:ext uri="{FF2B5EF4-FFF2-40B4-BE49-F238E27FC236}">
                <a16:creationId xmlns:a16="http://schemas.microsoft.com/office/drawing/2014/main" id="{AAB38ECB-8ED1-4F19-97EA-13B0D781197C}"/>
              </a:ext>
            </a:extLst>
          </p:cNvPr>
          <p:cNvSpPr txBox="1"/>
          <p:nvPr/>
        </p:nvSpPr>
        <p:spPr bwMode="auto">
          <a:xfrm>
            <a:off x="1872981" y="2723248"/>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AD2FFF"/>
                </a:solidFill>
                <a:effectLst/>
                <a:uLnTx/>
                <a:uFillTx/>
                <a:latin typeface="Myriad Pro Semibold" charset="0"/>
                <a:ea typeface="Myriad Pro Semibold" charset="0"/>
                <a:cs typeface="Myriad Pro Semibold" charset="0"/>
              </a:rPr>
              <a:t>15</a:t>
            </a:r>
          </a:p>
        </p:txBody>
      </p:sp>
      <p:sp>
        <p:nvSpPr>
          <p:cNvPr id="29" name="TextBox 28">
            <a:extLst>
              <a:ext uri="{FF2B5EF4-FFF2-40B4-BE49-F238E27FC236}">
                <a16:creationId xmlns:a16="http://schemas.microsoft.com/office/drawing/2014/main" id="{B5100FDD-073D-4BBB-811C-EF1A01FAA3AA}"/>
              </a:ext>
            </a:extLst>
          </p:cNvPr>
          <p:cNvSpPr txBox="1"/>
          <p:nvPr/>
        </p:nvSpPr>
        <p:spPr bwMode="auto">
          <a:xfrm>
            <a:off x="1872981" y="3681955"/>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AD2FFF"/>
                </a:solidFill>
                <a:effectLst/>
                <a:uLnTx/>
                <a:uFillTx/>
                <a:latin typeface="Myriad Pro Semibold" charset="0"/>
                <a:ea typeface="Myriad Pro Semibold" charset="0"/>
                <a:cs typeface="Myriad Pro Semibold" charset="0"/>
              </a:rPr>
              <a:t>15</a:t>
            </a:r>
          </a:p>
        </p:txBody>
      </p:sp>
      <p:grpSp>
        <p:nvGrpSpPr>
          <p:cNvPr id="30" name="Group 29">
            <a:extLst>
              <a:ext uri="{FF2B5EF4-FFF2-40B4-BE49-F238E27FC236}">
                <a16:creationId xmlns:a16="http://schemas.microsoft.com/office/drawing/2014/main" id="{6B26EA86-6369-4000-A362-BB5C4B181F4E}"/>
              </a:ext>
            </a:extLst>
          </p:cNvPr>
          <p:cNvGrpSpPr/>
          <p:nvPr/>
        </p:nvGrpSpPr>
        <p:grpSpPr>
          <a:xfrm>
            <a:off x="5435425" y="2537752"/>
            <a:ext cx="660575" cy="1735781"/>
            <a:chOff x="6561220" y="4473397"/>
            <a:chExt cx="660575" cy="1735781"/>
          </a:xfrm>
        </p:grpSpPr>
        <p:sp>
          <p:nvSpPr>
            <p:cNvPr id="31" name="TextBox 30">
              <a:extLst>
                <a:ext uri="{FF2B5EF4-FFF2-40B4-BE49-F238E27FC236}">
                  <a16:creationId xmlns:a16="http://schemas.microsoft.com/office/drawing/2014/main" id="{E0C07153-B7F1-4A6F-A7F9-8CE46A89F028}"/>
                </a:ext>
              </a:extLst>
            </p:cNvPr>
            <p:cNvSpPr txBox="1"/>
            <p:nvPr/>
          </p:nvSpPr>
          <p:spPr bwMode="auto">
            <a:xfrm>
              <a:off x="6761413" y="5141232"/>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A46A33"/>
                  </a:solidFill>
                  <a:effectLst/>
                  <a:uLnTx/>
                  <a:uFillTx/>
                  <a:latin typeface="Myriad Pro Semibold" charset="0"/>
                  <a:ea typeface="Myriad Pro Semibold" charset="0"/>
                  <a:cs typeface="Myriad Pro Semibold" charset="0"/>
                </a:rPr>
                <a:t>60</a:t>
              </a:r>
            </a:p>
          </p:txBody>
        </p:sp>
        <p:pic>
          <p:nvPicPr>
            <p:cNvPr id="32" name="Picture 31">
              <a:extLst>
                <a:ext uri="{FF2B5EF4-FFF2-40B4-BE49-F238E27FC236}">
                  <a16:creationId xmlns:a16="http://schemas.microsoft.com/office/drawing/2014/main" id="{B15ACB5F-E0C2-46BF-854D-93A63DDBDB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1220" y="4473397"/>
              <a:ext cx="194528" cy="1735781"/>
            </a:xfrm>
            <a:prstGeom prst="rect">
              <a:avLst/>
            </a:prstGeom>
          </p:spPr>
        </p:pic>
      </p:grpSp>
      <p:sp>
        <p:nvSpPr>
          <p:cNvPr id="5" name="Content Placeholder 2">
            <a:extLst>
              <a:ext uri="{FF2B5EF4-FFF2-40B4-BE49-F238E27FC236}">
                <a16:creationId xmlns:a16="http://schemas.microsoft.com/office/drawing/2014/main" id="{F5BF9C02-3557-41C4-BDC8-28228DE05883}"/>
              </a:ext>
            </a:extLst>
          </p:cNvPr>
          <p:cNvSpPr txBox="1">
            <a:spLocks/>
          </p:cNvSpPr>
          <p:nvPr/>
        </p:nvSpPr>
        <p:spPr>
          <a:xfrm>
            <a:off x="7354318" y="1557338"/>
            <a:ext cx="422808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2EF1235F-977A-46FA-868F-69E65F8212A2}"/>
              </a:ext>
            </a:extLst>
          </p:cNvPr>
          <p:cNvSpPr txBox="1">
            <a:spLocks/>
          </p:cNvSpPr>
          <p:nvPr/>
        </p:nvSpPr>
        <p:spPr>
          <a:xfrm>
            <a:off x="6202173" y="1241563"/>
            <a:ext cx="538022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Bill earned some money doing odd-jobs one weekend. He earned 3 times as much on Saturday than he did on Sunday. He earned £30 more on Saturday than on Sunday. How much did Bill earn in total?</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strips of paper to model the problem.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are all of the parts equal in size?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have we added 30 to our representation? What does this tell us about the value of each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 we know that  our solutions             are 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0729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CBC4AE-1157-42E2-A4D4-A831AF90A567}"/>
              </a:ext>
            </a:extLst>
          </p:cNvPr>
          <p:cNvSpPr>
            <a:spLocks noGrp="1"/>
          </p:cNvSpPr>
          <p:nvPr>
            <p:ph type="title"/>
          </p:nvPr>
        </p:nvSpPr>
        <p:spPr/>
        <p:txBody>
          <a:bodyPr/>
          <a:lstStyle/>
          <a:p>
            <a:r>
              <a:rPr lang="en-GB" dirty="0"/>
              <a:t>6AS/MD-4 Solve problems with two unknowns</a:t>
            </a:r>
          </a:p>
        </p:txBody>
      </p:sp>
      <p:sp>
        <p:nvSpPr>
          <p:cNvPr id="7" name="TextBox 6">
            <a:extLst>
              <a:ext uri="{FF2B5EF4-FFF2-40B4-BE49-F238E27FC236}">
                <a16:creationId xmlns:a16="http://schemas.microsoft.com/office/drawing/2014/main" id="{D927DD23-0C43-4F2B-B894-880528BE00A9}"/>
              </a:ext>
            </a:extLst>
          </p:cNvPr>
          <p:cNvSpPr txBox="1"/>
          <p:nvPr/>
        </p:nvSpPr>
        <p:spPr bwMode="auto">
          <a:xfrm>
            <a:off x="3064466" y="4851072"/>
            <a:ext cx="13340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b</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5 × 8</a:t>
            </a:r>
          </a:p>
        </p:txBody>
      </p:sp>
      <p:sp>
        <p:nvSpPr>
          <p:cNvPr id="8" name="TextBox 7">
            <a:extLst>
              <a:ext uri="{FF2B5EF4-FFF2-40B4-BE49-F238E27FC236}">
                <a16:creationId xmlns:a16="http://schemas.microsoft.com/office/drawing/2014/main" id="{652DFCFD-103E-43A6-8FC0-4A658371398D}"/>
              </a:ext>
            </a:extLst>
          </p:cNvPr>
          <p:cNvSpPr txBox="1"/>
          <p:nvPr/>
        </p:nvSpPr>
        <p:spPr bwMode="auto">
          <a:xfrm>
            <a:off x="2166709" y="3815044"/>
            <a:ext cx="23916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one part = 48 ÷ 6</a:t>
            </a:r>
          </a:p>
        </p:txBody>
      </p:sp>
      <p:sp>
        <p:nvSpPr>
          <p:cNvPr id="13" name="TextBox 12">
            <a:extLst>
              <a:ext uri="{FF2B5EF4-FFF2-40B4-BE49-F238E27FC236}">
                <a16:creationId xmlns:a16="http://schemas.microsoft.com/office/drawing/2014/main" id="{9E0EF753-2EE4-48E1-94F5-368EF9129C15}"/>
              </a:ext>
            </a:extLst>
          </p:cNvPr>
          <p:cNvSpPr txBox="1"/>
          <p:nvPr/>
        </p:nvSpPr>
        <p:spPr bwMode="auto">
          <a:xfrm>
            <a:off x="3074647" y="4333058"/>
            <a:ext cx="8354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 8</a:t>
            </a:r>
          </a:p>
        </p:txBody>
      </p:sp>
      <p:sp>
        <p:nvSpPr>
          <p:cNvPr id="14" name="TextBox 13">
            <a:extLst>
              <a:ext uri="{FF2B5EF4-FFF2-40B4-BE49-F238E27FC236}">
                <a16:creationId xmlns:a16="http://schemas.microsoft.com/office/drawing/2014/main" id="{C534A6A5-47DE-44D1-9CDF-F2350DD631CF}"/>
              </a:ext>
            </a:extLst>
          </p:cNvPr>
          <p:cNvSpPr txBox="1"/>
          <p:nvPr/>
        </p:nvSpPr>
        <p:spPr bwMode="auto">
          <a:xfrm>
            <a:off x="1591473" y="5369086"/>
            <a:ext cx="40338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The two numbers are 8 and 40.</a:t>
            </a:r>
          </a:p>
        </p:txBody>
      </p:sp>
      <p:sp>
        <p:nvSpPr>
          <p:cNvPr id="15" name="TextBox 14">
            <a:extLst>
              <a:ext uri="{FF2B5EF4-FFF2-40B4-BE49-F238E27FC236}">
                <a16:creationId xmlns:a16="http://schemas.microsoft.com/office/drawing/2014/main" id="{E2A0B76A-CC09-40F6-9C46-EFF84D5D3A33}"/>
              </a:ext>
            </a:extLst>
          </p:cNvPr>
          <p:cNvSpPr txBox="1"/>
          <p:nvPr/>
        </p:nvSpPr>
        <p:spPr bwMode="auto">
          <a:xfrm>
            <a:off x="2684306" y="5887102"/>
            <a:ext cx="2539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200" dirty="0">
                <a:solidFill>
                  <a:srgbClr val="000000"/>
                </a:solidFill>
                <a:latin typeface="Myriad Pro Semibold" charset="0"/>
                <a:ea typeface="Myriad Pro Semibold" charset="0"/>
                <a:cs typeface="Myriad Pro Semibold" charset="0"/>
              </a:rPr>
              <a:t>C</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heck: 8 + 40 = 48</a:t>
            </a:r>
          </a:p>
        </p:txBody>
      </p:sp>
      <p:grpSp>
        <p:nvGrpSpPr>
          <p:cNvPr id="16" name="Group 15">
            <a:extLst>
              <a:ext uri="{FF2B5EF4-FFF2-40B4-BE49-F238E27FC236}">
                <a16:creationId xmlns:a16="http://schemas.microsoft.com/office/drawing/2014/main" id="{97DC6ECE-1639-422D-B578-1C73F455EC89}"/>
              </a:ext>
            </a:extLst>
          </p:cNvPr>
          <p:cNvGrpSpPr/>
          <p:nvPr/>
        </p:nvGrpSpPr>
        <p:grpSpPr>
          <a:xfrm>
            <a:off x="5450889" y="1699782"/>
            <a:ext cx="645111" cy="1735781"/>
            <a:chOff x="6509736" y="1957671"/>
            <a:chExt cx="645111" cy="1735781"/>
          </a:xfrm>
        </p:grpSpPr>
        <p:pic>
          <p:nvPicPr>
            <p:cNvPr id="17" name="Picture 16" descr="A close up of a logo  Description generated with very high confidence">
              <a:extLst>
                <a:ext uri="{FF2B5EF4-FFF2-40B4-BE49-F238E27FC236}">
                  <a16:creationId xmlns:a16="http://schemas.microsoft.com/office/drawing/2014/main" id="{2BDE2D48-3667-4E5E-9CDD-25118AC62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9736" y="1957671"/>
              <a:ext cx="194528" cy="1735781"/>
            </a:xfrm>
            <a:prstGeom prst="rect">
              <a:avLst/>
            </a:prstGeom>
          </p:spPr>
        </p:pic>
        <p:sp>
          <p:nvSpPr>
            <p:cNvPr id="18" name="TextBox 17">
              <a:extLst>
                <a:ext uri="{FF2B5EF4-FFF2-40B4-BE49-F238E27FC236}">
                  <a16:creationId xmlns:a16="http://schemas.microsoft.com/office/drawing/2014/main" id="{61F630DF-A5A1-42E1-9178-5696A087C0DF}"/>
                </a:ext>
              </a:extLst>
            </p:cNvPr>
            <p:cNvSpPr txBox="1"/>
            <p:nvPr/>
          </p:nvSpPr>
          <p:spPr bwMode="auto">
            <a:xfrm>
              <a:off x="6694465" y="2625506"/>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48</a:t>
              </a:r>
            </a:p>
          </p:txBody>
        </p:sp>
      </p:grpSp>
      <p:grpSp>
        <p:nvGrpSpPr>
          <p:cNvPr id="40" name="Group 39">
            <a:extLst>
              <a:ext uri="{FF2B5EF4-FFF2-40B4-BE49-F238E27FC236}">
                <a16:creationId xmlns:a16="http://schemas.microsoft.com/office/drawing/2014/main" id="{38E626D9-1ABB-4D65-BE18-81311CDA56F7}"/>
              </a:ext>
            </a:extLst>
          </p:cNvPr>
          <p:cNvGrpSpPr/>
          <p:nvPr/>
        </p:nvGrpSpPr>
        <p:grpSpPr>
          <a:xfrm>
            <a:off x="1113462" y="1750611"/>
            <a:ext cx="1143122" cy="673364"/>
            <a:chOff x="2172310" y="2020177"/>
            <a:chExt cx="1143122" cy="673364"/>
          </a:xfrm>
        </p:grpSpPr>
        <p:pic>
          <p:nvPicPr>
            <p:cNvPr id="33" name="Picture 32">
              <a:extLst>
                <a:ext uri="{FF2B5EF4-FFF2-40B4-BE49-F238E27FC236}">
                  <a16:creationId xmlns:a16="http://schemas.microsoft.com/office/drawing/2014/main" id="{AC26CBF1-2156-4C7A-A527-F4D65B4CD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878" y="2020177"/>
              <a:ext cx="800554" cy="673364"/>
            </a:xfrm>
            <a:prstGeom prst="rect">
              <a:avLst/>
            </a:prstGeom>
          </p:spPr>
        </p:pic>
        <p:sp>
          <p:nvSpPr>
            <p:cNvPr id="20" name="TextBox 19">
              <a:extLst>
                <a:ext uri="{FF2B5EF4-FFF2-40B4-BE49-F238E27FC236}">
                  <a16:creationId xmlns:a16="http://schemas.microsoft.com/office/drawing/2014/main" id="{85F95064-1B59-40E3-81DF-175C5FBC97A2}"/>
                </a:ext>
              </a:extLst>
            </p:cNvPr>
            <p:cNvSpPr txBox="1"/>
            <p:nvPr/>
          </p:nvSpPr>
          <p:spPr bwMode="auto">
            <a:xfrm>
              <a:off x="2172310" y="2156804"/>
              <a:ext cx="324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a</a:t>
              </a:r>
              <a:endPar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endParaRPr>
            </a:p>
          </p:txBody>
        </p:sp>
      </p:grpSp>
      <p:grpSp>
        <p:nvGrpSpPr>
          <p:cNvPr id="41" name="Group 40">
            <a:extLst>
              <a:ext uri="{FF2B5EF4-FFF2-40B4-BE49-F238E27FC236}">
                <a16:creationId xmlns:a16="http://schemas.microsoft.com/office/drawing/2014/main" id="{A16B6B25-D406-4DFD-B1DC-22813DDE5C18}"/>
              </a:ext>
            </a:extLst>
          </p:cNvPr>
          <p:cNvGrpSpPr/>
          <p:nvPr/>
        </p:nvGrpSpPr>
        <p:grpSpPr>
          <a:xfrm>
            <a:off x="1113463" y="2706275"/>
            <a:ext cx="4270521" cy="673364"/>
            <a:chOff x="2172310" y="2975841"/>
            <a:chExt cx="4270521" cy="673364"/>
          </a:xfrm>
        </p:grpSpPr>
        <p:pic>
          <p:nvPicPr>
            <p:cNvPr id="35" name="Picture 34">
              <a:extLst>
                <a:ext uri="{FF2B5EF4-FFF2-40B4-BE49-F238E27FC236}">
                  <a16:creationId xmlns:a16="http://schemas.microsoft.com/office/drawing/2014/main" id="{BEE1D847-9BC6-4BF3-AA31-EB54C49245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878" y="2975841"/>
              <a:ext cx="3927953" cy="673364"/>
            </a:xfrm>
            <a:prstGeom prst="rect">
              <a:avLst/>
            </a:prstGeom>
          </p:spPr>
        </p:pic>
        <p:sp>
          <p:nvSpPr>
            <p:cNvPr id="23" name="TextBox 22">
              <a:extLst>
                <a:ext uri="{FF2B5EF4-FFF2-40B4-BE49-F238E27FC236}">
                  <a16:creationId xmlns:a16="http://schemas.microsoft.com/office/drawing/2014/main" id="{863E6266-FC58-463B-B2DF-1F9604523D5E}"/>
                </a:ext>
              </a:extLst>
            </p:cNvPr>
            <p:cNvSpPr txBox="1"/>
            <p:nvPr/>
          </p:nvSpPr>
          <p:spPr bwMode="auto">
            <a:xfrm>
              <a:off x="2172310" y="3112468"/>
              <a:ext cx="3241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b</a:t>
              </a:r>
              <a:endPar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endParaRPr>
            </a:p>
          </p:txBody>
        </p:sp>
      </p:grpSp>
      <p:sp>
        <p:nvSpPr>
          <p:cNvPr id="25" name="TextBox 24">
            <a:extLst>
              <a:ext uri="{FF2B5EF4-FFF2-40B4-BE49-F238E27FC236}">
                <a16:creationId xmlns:a16="http://schemas.microsoft.com/office/drawing/2014/main" id="{4CFC5492-E82D-4ED4-ACC1-3D78D85E8021}"/>
              </a:ext>
            </a:extLst>
          </p:cNvPr>
          <p:cNvSpPr txBox="1"/>
          <p:nvPr/>
        </p:nvSpPr>
        <p:spPr bwMode="auto">
          <a:xfrm>
            <a:off x="4435316" y="3815044"/>
            <a:ext cx="6062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8</a:t>
            </a:r>
          </a:p>
        </p:txBody>
      </p:sp>
      <p:sp>
        <p:nvSpPr>
          <p:cNvPr id="26" name="TextBox 25">
            <a:extLst>
              <a:ext uri="{FF2B5EF4-FFF2-40B4-BE49-F238E27FC236}">
                <a16:creationId xmlns:a16="http://schemas.microsoft.com/office/drawing/2014/main" id="{80D57229-DF5E-408F-9438-AE807A5F2C62}"/>
              </a:ext>
            </a:extLst>
          </p:cNvPr>
          <p:cNvSpPr txBox="1"/>
          <p:nvPr/>
        </p:nvSpPr>
        <p:spPr bwMode="auto">
          <a:xfrm>
            <a:off x="1710700" y="2842902"/>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a:t>
            </a:r>
          </a:p>
        </p:txBody>
      </p:sp>
      <p:sp>
        <p:nvSpPr>
          <p:cNvPr id="27" name="TextBox 26">
            <a:extLst>
              <a:ext uri="{FF2B5EF4-FFF2-40B4-BE49-F238E27FC236}">
                <a16:creationId xmlns:a16="http://schemas.microsoft.com/office/drawing/2014/main" id="{48953987-E6C0-457E-855F-6EA59EC128C0}"/>
              </a:ext>
            </a:extLst>
          </p:cNvPr>
          <p:cNvSpPr txBox="1"/>
          <p:nvPr/>
        </p:nvSpPr>
        <p:spPr bwMode="auto">
          <a:xfrm>
            <a:off x="1710700" y="1887238"/>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a:t>
            </a:r>
          </a:p>
        </p:txBody>
      </p:sp>
      <p:sp>
        <p:nvSpPr>
          <p:cNvPr id="28" name="TextBox 27">
            <a:extLst>
              <a:ext uri="{FF2B5EF4-FFF2-40B4-BE49-F238E27FC236}">
                <a16:creationId xmlns:a16="http://schemas.microsoft.com/office/drawing/2014/main" id="{8834CA6A-20D4-46A6-8CA5-AD8D88C023B4}"/>
              </a:ext>
            </a:extLst>
          </p:cNvPr>
          <p:cNvSpPr txBox="1"/>
          <p:nvPr/>
        </p:nvSpPr>
        <p:spPr bwMode="auto">
          <a:xfrm>
            <a:off x="2489789" y="283687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a:t>
            </a:r>
          </a:p>
        </p:txBody>
      </p:sp>
      <p:sp>
        <p:nvSpPr>
          <p:cNvPr id="29" name="TextBox 28">
            <a:extLst>
              <a:ext uri="{FF2B5EF4-FFF2-40B4-BE49-F238E27FC236}">
                <a16:creationId xmlns:a16="http://schemas.microsoft.com/office/drawing/2014/main" id="{61CBB37C-5DAE-41AD-AB7D-E0291333BDD4}"/>
              </a:ext>
            </a:extLst>
          </p:cNvPr>
          <p:cNvSpPr txBox="1"/>
          <p:nvPr/>
        </p:nvSpPr>
        <p:spPr bwMode="auto">
          <a:xfrm>
            <a:off x="3271040" y="283687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a:t>
            </a:r>
          </a:p>
        </p:txBody>
      </p:sp>
      <p:sp>
        <p:nvSpPr>
          <p:cNvPr id="30" name="TextBox 29">
            <a:extLst>
              <a:ext uri="{FF2B5EF4-FFF2-40B4-BE49-F238E27FC236}">
                <a16:creationId xmlns:a16="http://schemas.microsoft.com/office/drawing/2014/main" id="{1FE5FC49-5224-4FEE-96A0-83D71EDA1B7C}"/>
              </a:ext>
            </a:extLst>
          </p:cNvPr>
          <p:cNvSpPr txBox="1"/>
          <p:nvPr/>
        </p:nvSpPr>
        <p:spPr bwMode="auto">
          <a:xfrm>
            <a:off x="4048847" y="283687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a:t>
            </a:r>
          </a:p>
        </p:txBody>
      </p:sp>
      <p:sp>
        <p:nvSpPr>
          <p:cNvPr id="31" name="TextBox 30">
            <a:extLst>
              <a:ext uri="{FF2B5EF4-FFF2-40B4-BE49-F238E27FC236}">
                <a16:creationId xmlns:a16="http://schemas.microsoft.com/office/drawing/2014/main" id="{2370F22B-B387-4349-A115-B8BFDABDFF64}"/>
              </a:ext>
            </a:extLst>
          </p:cNvPr>
          <p:cNvSpPr txBox="1"/>
          <p:nvPr/>
        </p:nvSpPr>
        <p:spPr bwMode="auto">
          <a:xfrm>
            <a:off x="4280702" y="4851072"/>
            <a:ext cx="7585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40</a:t>
            </a:r>
          </a:p>
        </p:txBody>
      </p:sp>
      <p:sp>
        <p:nvSpPr>
          <p:cNvPr id="39" name="TextBox 38">
            <a:extLst>
              <a:ext uri="{FF2B5EF4-FFF2-40B4-BE49-F238E27FC236}">
                <a16:creationId xmlns:a16="http://schemas.microsoft.com/office/drawing/2014/main" id="{32BFED9D-5DC7-474E-BA22-74BD1061A4A7}"/>
              </a:ext>
            </a:extLst>
          </p:cNvPr>
          <p:cNvSpPr txBox="1"/>
          <p:nvPr/>
        </p:nvSpPr>
        <p:spPr bwMode="auto">
          <a:xfrm>
            <a:off x="4830332" y="2836871"/>
            <a:ext cx="322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8</a:t>
            </a:r>
          </a:p>
        </p:txBody>
      </p:sp>
      <p:sp>
        <p:nvSpPr>
          <p:cNvPr id="4" name="TextBox 19">
            <a:extLst>
              <a:ext uri="{FF2B5EF4-FFF2-40B4-BE49-F238E27FC236}">
                <a16:creationId xmlns:a16="http://schemas.microsoft.com/office/drawing/2014/main" id="{F5447C03-D415-4B63-93A5-A71248DE8E0D}"/>
              </a:ext>
            </a:extLst>
          </p:cNvPr>
          <p:cNvSpPr txBox="1"/>
          <p:nvPr/>
        </p:nvSpPr>
        <p:spPr>
          <a:xfrm>
            <a:off x="6096000" y="4090274"/>
            <a:ext cx="5760640" cy="138499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yriad Pro Semibold" charset="0"/>
                <a:cs typeface="Myriad Pro Semibold" charset="0"/>
              </a:rPr>
              <a:t>One number is one-fifth the size of the other.  This can be represented by one part to five parts.</a:t>
            </a:r>
          </a:p>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yriad Pro Semibold" charset="0"/>
                <a:cs typeface="Myriad Pro Semibold" charset="0"/>
              </a:rPr>
              <a:t>There are six equal parts that sum to forty-eight, so we must divide by six.</a:t>
            </a:r>
          </a:p>
        </p:txBody>
      </p:sp>
      <p:sp>
        <p:nvSpPr>
          <p:cNvPr id="5" name="Content Placeholder 2">
            <a:extLst>
              <a:ext uri="{FF2B5EF4-FFF2-40B4-BE49-F238E27FC236}">
                <a16:creationId xmlns:a16="http://schemas.microsoft.com/office/drawing/2014/main" id="{8DBDE22D-D9C2-4E80-853B-703ED1811FCC}"/>
              </a:ext>
            </a:extLst>
          </p:cNvPr>
          <p:cNvSpPr txBox="1">
            <a:spLocks/>
          </p:cNvSpPr>
          <p:nvPr/>
        </p:nvSpPr>
        <p:spPr>
          <a:xfrm>
            <a:off x="6080618" y="1482567"/>
            <a:ext cx="5776022"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The sum of two numbers is 48. One number is one-fifth times the size of the other number. What are the two numbers?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should our starting point be?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is the second number five times the size of the first number, but we are dividing by six?</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4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check that our solutions are 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1892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500"/>
                                        <p:tgtEl>
                                          <p:spTgt spid="3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5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5" grpId="0"/>
      <p:bldP spid="25" grpId="0"/>
      <p:bldP spid="26" grpId="0"/>
      <p:bldP spid="27" grpId="0"/>
      <p:bldP spid="28" grpId="0"/>
      <p:bldP spid="29" grpId="0"/>
      <p:bldP spid="30" grpId="0"/>
      <p:bldP spid="31" grpId="0"/>
      <p:bldP spid="39" grpId="0"/>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212CC43C-E7DB-4B9E-A1B9-912EF1BC1FF1}"/>
              </a:ext>
            </a:extLst>
          </p:cNvPr>
          <p:cNvSpPr txBox="1"/>
          <p:nvPr/>
        </p:nvSpPr>
        <p:spPr bwMode="auto">
          <a:xfrm>
            <a:off x="594008" y="4592066"/>
            <a:ext cx="39741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distance Ellie swam = 0.25 × 4</a:t>
            </a:r>
          </a:p>
        </p:txBody>
      </p:sp>
      <p:sp>
        <p:nvSpPr>
          <p:cNvPr id="8" name="TextBox 7">
            <a:extLst>
              <a:ext uri="{FF2B5EF4-FFF2-40B4-BE49-F238E27FC236}">
                <a16:creationId xmlns:a16="http://schemas.microsoft.com/office/drawing/2014/main" id="{50803E62-E2DB-4ABE-8736-E3267AB3711D}"/>
              </a:ext>
            </a:extLst>
          </p:cNvPr>
          <p:cNvSpPr txBox="1"/>
          <p:nvPr/>
        </p:nvSpPr>
        <p:spPr bwMode="auto">
          <a:xfrm>
            <a:off x="686773" y="3944548"/>
            <a:ext cx="12009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1.25 ÷ 5</a:t>
            </a:r>
          </a:p>
        </p:txBody>
      </p:sp>
      <p:sp>
        <p:nvSpPr>
          <p:cNvPr id="3" name="Title 2">
            <a:extLst>
              <a:ext uri="{FF2B5EF4-FFF2-40B4-BE49-F238E27FC236}">
                <a16:creationId xmlns:a16="http://schemas.microsoft.com/office/drawing/2014/main" id="{4D19D345-56BE-4985-9513-FEB5AD9FC6A0}"/>
              </a:ext>
            </a:extLst>
          </p:cNvPr>
          <p:cNvSpPr>
            <a:spLocks noGrp="1"/>
          </p:cNvSpPr>
          <p:nvPr>
            <p:ph type="title"/>
          </p:nvPr>
        </p:nvSpPr>
        <p:spPr/>
        <p:txBody>
          <a:bodyPr/>
          <a:lstStyle/>
          <a:p>
            <a:r>
              <a:rPr lang="en-GB" dirty="0"/>
              <a:t>6AS/MD-4 Solve problems with two unknowns</a:t>
            </a:r>
          </a:p>
        </p:txBody>
      </p:sp>
      <p:pic>
        <p:nvPicPr>
          <p:cNvPr id="4" name="Picture 3">
            <a:extLst>
              <a:ext uri="{FF2B5EF4-FFF2-40B4-BE49-F238E27FC236}">
                <a16:creationId xmlns:a16="http://schemas.microsoft.com/office/drawing/2014/main" id="{1F40AA22-0D06-4F65-BFA8-6C9E6DD3C1C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5312" y="1676683"/>
            <a:ext cx="5500688" cy="1795463"/>
          </a:xfrm>
          <a:prstGeom prst="rect">
            <a:avLst/>
          </a:prstGeom>
        </p:spPr>
      </p:pic>
      <p:sp>
        <p:nvSpPr>
          <p:cNvPr id="5" name="TextBox 4">
            <a:extLst>
              <a:ext uri="{FF2B5EF4-FFF2-40B4-BE49-F238E27FC236}">
                <a16:creationId xmlns:a16="http://schemas.microsoft.com/office/drawing/2014/main" id="{6176699C-3F08-44A7-973E-945A55C3ACAD}"/>
              </a:ext>
            </a:extLst>
          </p:cNvPr>
          <p:cNvSpPr txBox="1"/>
          <p:nvPr/>
        </p:nvSpPr>
        <p:spPr bwMode="auto">
          <a:xfrm>
            <a:off x="4438244" y="4592066"/>
            <a:ext cx="60625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1</a:t>
            </a:r>
          </a:p>
        </p:txBody>
      </p:sp>
      <p:sp>
        <p:nvSpPr>
          <p:cNvPr id="6" name="TextBox 5">
            <a:extLst>
              <a:ext uri="{FF2B5EF4-FFF2-40B4-BE49-F238E27FC236}">
                <a16:creationId xmlns:a16="http://schemas.microsoft.com/office/drawing/2014/main" id="{F214A3BB-303E-4BC0-B693-40C631A65B91}"/>
              </a:ext>
            </a:extLst>
          </p:cNvPr>
          <p:cNvSpPr txBox="1"/>
          <p:nvPr/>
        </p:nvSpPr>
        <p:spPr bwMode="auto">
          <a:xfrm>
            <a:off x="1752328" y="3944548"/>
            <a:ext cx="971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0.25</a:t>
            </a:r>
          </a:p>
        </p:txBody>
      </p:sp>
      <p:sp>
        <p:nvSpPr>
          <p:cNvPr id="11" name="TextBox 10">
            <a:extLst>
              <a:ext uri="{FF2B5EF4-FFF2-40B4-BE49-F238E27FC236}">
                <a16:creationId xmlns:a16="http://schemas.microsoft.com/office/drawing/2014/main" id="{8FDFC6DE-25F0-41BA-8B1B-BF261077B420}"/>
              </a:ext>
            </a:extLst>
          </p:cNvPr>
          <p:cNvSpPr txBox="1"/>
          <p:nvPr/>
        </p:nvSpPr>
        <p:spPr bwMode="auto">
          <a:xfrm>
            <a:off x="594008" y="5239584"/>
            <a:ext cx="52148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pl-PL"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Josie swam 0.25</a:t>
            </a:r>
            <a:r>
              <a:rPr kumimoji="0" lang="en-GB" sz="11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pl-PL"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km and Ellie swam 1</a:t>
            </a:r>
            <a:r>
              <a:rPr kumimoji="0" lang="en-GB" sz="11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pl-PL"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km.</a:t>
            </a:r>
            <a:endParaRPr kumimoji="0" lang="en-GB"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73D67947-1EC5-42B6-9110-E080FCC17057}"/>
              </a:ext>
            </a:extLst>
          </p:cNvPr>
          <p:cNvSpPr txBox="1"/>
          <p:nvPr/>
        </p:nvSpPr>
        <p:spPr bwMode="auto">
          <a:xfrm>
            <a:off x="1425262" y="5887102"/>
            <a:ext cx="29659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200" dirty="0">
                <a:solidFill>
                  <a:srgbClr val="000000"/>
                </a:solidFill>
                <a:latin typeface="Myriad Pro Semibold" charset="0"/>
                <a:ea typeface="Myriad Pro Semibold" charset="0"/>
                <a:cs typeface="Myriad Pro Semibold" charset="0"/>
              </a:rPr>
              <a:t>C</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heck: 0.25 + 1 = 1.25</a:t>
            </a:r>
          </a:p>
        </p:txBody>
      </p:sp>
      <p:sp>
        <p:nvSpPr>
          <p:cNvPr id="7" name="TextBox 19">
            <a:extLst>
              <a:ext uri="{FF2B5EF4-FFF2-40B4-BE49-F238E27FC236}">
                <a16:creationId xmlns:a16="http://schemas.microsoft.com/office/drawing/2014/main" id="{1089C5F8-4187-4F04-9249-46FEB86D3991}"/>
              </a:ext>
            </a:extLst>
          </p:cNvPr>
          <p:cNvSpPr txBox="1"/>
          <p:nvPr/>
        </p:nvSpPr>
        <p:spPr>
          <a:xfrm>
            <a:off x="6108286" y="4807509"/>
            <a:ext cx="5489706"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There are 5 equal parts that sum to 1.25 so we need to divide by five.</a:t>
            </a:r>
          </a:p>
        </p:txBody>
      </p:sp>
      <p:sp>
        <p:nvSpPr>
          <p:cNvPr id="9" name="Content Placeholder 2">
            <a:extLst>
              <a:ext uri="{FF2B5EF4-FFF2-40B4-BE49-F238E27FC236}">
                <a16:creationId xmlns:a16="http://schemas.microsoft.com/office/drawing/2014/main" id="{270AAE42-71F8-4672-9C4A-5751404ECAF1}"/>
              </a:ext>
            </a:extLst>
          </p:cNvPr>
          <p:cNvSpPr txBox="1">
            <a:spLocks/>
          </p:cNvSpPr>
          <p:nvPr/>
        </p:nvSpPr>
        <p:spPr>
          <a:xfrm>
            <a:off x="6053653" y="1392975"/>
            <a:ext cx="5689706" cy="500062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Between them, Josie and Ellie swam 1.25 km during swimming training. Josie swam ¼ of the distance that Ellie swam. How far did each of them swim?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Why are all of the parts equal in size? Why is Ellie’s part four times the size of Josie’s?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should we divide 1.25 by to find the value of each part? Why?</a:t>
            </a: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7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check that our solutions are 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7" name="TextBox 16">
            <a:extLst>
              <a:ext uri="{FF2B5EF4-FFF2-40B4-BE49-F238E27FC236}">
                <a16:creationId xmlns:a16="http://schemas.microsoft.com/office/drawing/2014/main" id="{8F8F75C9-17C3-4691-867F-BB62A77CA1C0}"/>
              </a:ext>
            </a:extLst>
          </p:cNvPr>
          <p:cNvSpPr txBox="1"/>
          <p:nvPr/>
        </p:nvSpPr>
        <p:spPr bwMode="auto">
          <a:xfrm>
            <a:off x="1394620" y="1878357"/>
            <a:ext cx="7024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0.25</a:t>
            </a:r>
          </a:p>
        </p:txBody>
      </p:sp>
      <p:sp>
        <p:nvSpPr>
          <p:cNvPr id="18" name="TextBox 17">
            <a:extLst>
              <a:ext uri="{FF2B5EF4-FFF2-40B4-BE49-F238E27FC236}">
                <a16:creationId xmlns:a16="http://schemas.microsoft.com/office/drawing/2014/main" id="{974310C9-8481-421C-98BA-EAC5E91007DC}"/>
              </a:ext>
            </a:extLst>
          </p:cNvPr>
          <p:cNvSpPr txBox="1"/>
          <p:nvPr/>
        </p:nvSpPr>
        <p:spPr bwMode="auto">
          <a:xfrm>
            <a:off x="1394620" y="2854562"/>
            <a:ext cx="7024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0.25</a:t>
            </a:r>
          </a:p>
        </p:txBody>
      </p:sp>
      <p:sp>
        <p:nvSpPr>
          <p:cNvPr id="19" name="TextBox 18">
            <a:extLst>
              <a:ext uri="{FF2B5EF4-FFF2-40B4-BE49-F238E27FC236}">
                <a16:creationId xmlns:a16="http://schemas.microsoft.com/office/drawing/2014/main" id="{93278A89-6992-4DEB-B1E1-D8BFF6AF0383}"/>
              </a:ext>
            </a:extLst>
          </p:cNvPr>
          <p:cNvSpPr txBox="1"/>
          <p:nvPr/>
        </p:nvSpPr>
        <p:spPr bwMode="auto">
          <a:xfrm>
            <a:off x="2389351" y="2854562"/>
            <a:ext cx="7024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0.25</a:t>
            </a:r>
          </a:p>
        </p:txBody>
      </p:sp>
      <p:sp>
        <p:nvSpPr>
          <p:cNvPr id="20" name="TextBox 19">
            <a:extLst>
              <a:ext uri="{FF2B5EF4-FFF2-40B4-BE49-F238E27FC236}">
                <a16:creationId xmlns:a16="http://schemas.microsoft.com/office/drawing/2014/main" id="{10B75960-FEC0-479C-8F5B-198D1B0D0310}"/>
              </a:ext>
            </a:extLst>
          </p:cNvPr>
          <p:cNvSpPr txBox="1"/>
          <p:nvPr/>
        </p:nvSpPr>
        <p:spPr bwMode="auto">
          <a:xfrm>
            <a:off x="3401264" y="2854562"/>
            <a:ext cx="7024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0.25</a:t>
            </a:r>
          </a:p>
        </p:txBody>
      </p:sp>
      <p:sp>
        <p:nvSpPr>
          <p:cNvPr id="21" name="TextBox 20">
            <a:extLst>
              <a:ext uri="{FF2B5EF4-FFF2-40B4-BE49-F238E27FC236}">
                <a16:creationId xmlns:a16="http://schemas.microsoft.com/office/drawing/2014/main" id="{573EE12D-FCB1-455E-A3A8-8941410157EE}"/>
              </a:ext>
            </a:extLst>
          </p:cNvPr>
          <p:cNvSpPr txBox="1"/>
          <p:nvPr/>
        </p:nvSpPr>
        <p:spPr bwMode="auto">
          <a:xfrm>
            <a:off x="4348456" y="2854562"/>
            <a:ext cx="7024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0.25</a:t>
            </a:r>
          </a:p>
        </p:txBody>
      </p:sp>
      <p:sp>
        <p:nvSpPr>
          <p:cNvPr id="24" name="Rectangle 23">
            <a:extLst>
              <a:ext uri="{FF2B5EF4-FFF2-40B4-BE49-F238E27FC236}">
                <a16:creationId xmlns:a16="http://schemas.microsoft.com/office/drawing/2014/main" id="{2EE08CC5-CD32-484D-A998-60C30A85ECC4}"/>
              </a:ext>
            </a:extLst>
          </p:cNvPr>
          <p:cNvSpPr/>
          <p:nvPr/>
        </p:nvSpPr>
        <p:spPr bwMode="auto">
          <a:xfrm flipV="1">
            <a:off x="5295648" y="1676683"/>
            <a:ext cx="765551" cy="189477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7735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5" grpId="0"/>
      <p:bldP spid="6" grpId="0"/>
      <p:bldP spid="11" grpId="0"/>
      <p:bldP spid="12" grpId="0"/>
      <p:bldP spid="7" grpId="0" animBg="1"/>
      <p:bldP spid="17" grpId="0"/>
      <p:bldP spid="18" grpId="0"/>
      <p:bldP spid="19" grpId="0"/>
      <p:bldP spid="20" grpId="0"/>
      <p:bldP spid="21" grpId="0"/>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7836296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the values a part-whole model could represent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326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11,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Description automatically generated with medium confidence">
            <a:extLst>
              <a:ext uri="{FF2B5EF4-FFF2-40B4-BE49-F238E27FC236}">
                <a16:creationId xmlns:a16="http://schemas.microsoft.com/office/drawing/2014/main" id="{2F07D20E-9A45-4732-9EC0-994A8AF5263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1.31 Problems with two unknowns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20159727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3:6-3:7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22-25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7140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7D839A7-3057-42C4-9949-2850232CF54F}"/>
              </a:ext>
            </a:extLst>
          </p:cNvPr>
          <p:cNvGrpSpPr/>
          <p:nvPr/>
        </p:nvGrpSpPr>
        <p:grpSpPr>
          <a:xfrm>
            <a:off x="3458338" y="3314397"/>
            <a:ext cx="4530039" cy="1653482"/>
            <a:chOff x="1934337" y="4514547"/>
            <a:chExt cx="4530039" cy="1653482"/>
          </a:xfrm>
        </p:grpSpPr>
        <p:pic>
          <p:nvPicPr>
            <p:cNvPr id="18" name="Picture 17">
              <a:extLst>
                <a:ext uri="{FF2B5EF4-FFF2-40B4-BE49-F238E27FC236}">
                  <a16:creationId xmlns:a16="http://schemas.microsoft.com/office/drawing/2014/main" id="{0ECC9080-68EA-4F00-84F8-7587CD03CB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6350" y="4514547"/>
              <a:ext cx="3898026" cy="1653482"/>
            </a:xfrm>
            <a:prstGeom prst="rect">
              <a:avLst/>
            </a:prstGeom>
          </p:spPr>
        </p:pic>
        <p:sp>
          <p:nvSpPr>
            <p:cNvPr id="23" name="TextBox 22">
              <a:extLst>
                <a:ext uri="{FF2B5EF4-FFF2-40B4-BE49-F238E27FC236}">
                  <a16:creationId xmlns:a16="http://schemas.microsoft.com/office/drawing/2014/main" id="{EA2B11D3-B43B-43DB-B5A5-EE4128775A9F}"/>
                </a:ext>
              </a:extLst>
            </p:cNvPr>
            <p:cNvSpPr txBox="1"/>
            <p:nvPr/>
          </p:nvSpPr>
          <p:spPr bwMode="auto">
            <a:xfrm>
              <a:off x="2009678" y="4611575"/>
              <a:ext cx="5373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Sat</a:t>
              </a:r>
            </a:p>
          </p:txBody>
        </p:sp>
        <p:sp>
          <p:nvSpPr>
            <p:cNvPr id="24" name="TextBox 23">
              <a:extLst>
                <a:ext uri="{FF2B5EF4-FFF2-40B4-BE49-F238E27FC236}">
                  <a16:creationId xmlns:a16="http://schemas.microsoft.com/office/drawing/2014/main" id="{71429131-3C49-4A44-821C-2D2E27F97D5E}"/>
                </a:ext>
              </a:extLst>
            </p:cNvPr>
            <p:cNvSpPr txBox="1"/>
            <p:nvPr/>
          </p:nvSpPr>
          <p:spPr bwMode="auto">
            <a:xfrm>
              <a:off x="1934337" y="5604512"/>
              <a:ext cx="6126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Sun</a:t>
              </a:r>
            </a:p>
          </p:txBody>
        </p:sp>
      </p:grpSp>
      <p:sp>
        <p:nvSpPr>
          <p:cNvPr id="2" name="Text Placeholder 1"/>
          <p:cNvSpPr>
            <a:spLocks noGrp="1"/>
          </p:cNvSpPr>
          <p:nvPr>
            <p:ph type="body" sz="quarter" idx="11"/>
          </p:nvPr>
        </p:nvSpPr>
        <p:spPr/>
        <p:txBody>
          <a:bodyPr/>
          <a:lstStyle/>
          <a:p>
            <a:r>
              <a:rPr lang="en-US" dirty="0"/>
              <a:t>1.31 Problems with two unknowns – step 3:6</a:t>
            </a:r>
          </a:p>
        </p:txBody>
      </p:sp>
      <p:sp>
        <p:nvSpPr>
          <p:cNvPr id="15" name="TextBox 14">
            <a:extLst>
              <a:ext uri="{FF2B5EF4-FFF2-40B4-BE49-F238E27FC236}">
                <a16:creationId xmlns:a16="http://schemas.microsoft.com/office/drawing/2014/main" id="{C590F6F3-4F32-468F-9A83-23639C8FD99F}"/>
              </a:ext>
            </a:extLst>
          </p:cNvPr>
          <p:cNvSpPr txBox="1"/>
          <p:nvPr/>
        </p:nvSpPr>
        <p:spPr bwMode="auto">
          <a:xfrm>
            <a:off x="1817572" y="1222828"/>
            <a:ext cx="85568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 question compares the amounts earnt on Saturday and Sunday, so I’ll draw two bars side by side.’</a:t>
            </a:r>
          </a:p>
        </p:txBody>
      </p:sp>
      <p:sp>
        <p:nvSpPr>
          <p:cNvPr id="16" name="TextBox 15">
            <a:extLst>
              <a:ext uri="{FF2B5EF4-FFF2-40B4-BE49-F238E27FC236}">
                <a16:creationId xmlns:a16="http://schemas.microsoft.com/office/drawing/2014/main" id="{09B8FADE-108D-4604-A4CA-44D3E2E004DA}"/>
              </a:ext>
            </a:extLst>
          </p:cNvPr>
          <p:cNvSpPr txBox="1"/>
          <p:nvPr/>
        </p:nvSpPr>
        <p:spPr bwMode="auto">
          <a:xfrm>
            <a:off x="2079172" y="1222827"/>
            <a:ext cx="803365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‘Bill earnt three times as much on Saturday as on Sunday, so the bar for Saturday must be made up of three parts each equal in size to the “Sunday” bar.’</a:t>
            </a:r>
          </a:p>
        </p:txBody>
      </p:sp>
      <p:pic>
        <p:nvPicPr>
          <p:cNvPr id="20" name="Picture 19" descr="A close up of a logo  Description generated with very high confidence">
            <a:extLst>
              <a:ext uri="{FF2B5EF4-FFF2-40B4-BE49-F238E27FC236}">
                <a16:creationId xmlns:a16="http://schemas.microsoft.com/office/drawing/2014/main" id="{8BD80DF4-3439-47F8-8F3A-7AD61D720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1729" y="3314397"/>
            <a:ext cx="1316799" cy="673364"/>
          </a:xfrm>
          <a:prstGeom prst="rect">
            <a:avLst/>
          </a:prstGeom>
        </p:spPr>
      </p:pic>
      <p:sp>
        <p:nvSpPr>
          <p:cNvPr id="12" name="TextBox 11">
            <a:extLst>
              <a:ext uri="{FF2B5EF4-FFF2-40B4-BE49-F238E27FC236}">
                <a16:creationId xmlns:a16="http://schemas.microsoft.com/office/drawing/2014/main" id="{9C63D083-6EF2-4758-AE12-AF3F645BE6C2}"/>
              </a:ext>
            </a:extLst>
          </p:cNvPr>
          <p:cNvSpPr txBox="1"/>
          <p:nvPr/>
        </p:nvSpPr>
        <p:spPr bwMode="auto">
          <a:xfrm>
            <a:off x="1817572" y="1222828"/>
            <a:ext cx="85568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 question also tells us that Bill earns £30 more on Saturday than on Sunday, so I’ll add this difference to my model.’</a:t>
            </a:r>
          </a:p>
        </p:txBody>
      </p:sp>
      <p:sp>
        <p:nvSpPr>
          <p:cNvPr id="13" name="TextBox 12">
            <a:extLst>
              <a:ext uri="{FF2B5EF4-FFF2-40B4-BE49-F238E27FC236}">
                <a16:creationId xmlns:a16="http://schemas.microsoft.com/office/drawing/2014/main" id="{1773909A-0C7D-4DF9-9152-2151BBADF3EA}"/>
              </a:ext>
            </a:extLst>
          </p:cNvPr>
          <p:cNvSpPr txBox="1"/>
          <p:nvPr/>
        </p:nvSpPr>
        <p:spPr bwMode="auto">
          <a:xfrm>
            <a:off x="1817572" y="1222828"/>
            <a:ext cx="85568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‘I can see that the difference of 30 corresponds to two equal parts of the “Saturday” bar. So each of these parts must be 15.’</a:t>
            </a:r>
          </a:p>
        </p:txBody>
      </p:sp>
      <p:sp>
        <p:nvSpPr>
          <p:cNvPr id="17" name="TextBox 16">
            <a:extLst>
              <a:ext uri="{FF2B5EF4-FFF2-40B4-BE49-F238E27FC236}">
                <a16:creationId xmlns:a16="http://schemas.microsoft.com/office/drawing/2014/main" id="{AADF0FE8-061D-41DE-B4E0-CCCEF2BB920D}"/>
              </a:ext>
            </a:extLst>
          </p:cNvPr>
          <p:cNvSpPr txBox="1"/>
          <p:nvPr/>
        </p:nvSpPr>
        <p:spPr bwMode="auto">
          <a:xfrm>
            <a:off x="1817572" y="1222828"/>
            <a:ext cx="855685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‘Because all of the parts in the model are equal, I know that the other parts must be 15 as well.’</a:t>
            </a:r>
          </a:p>
        </p:txBody>
      </p:sp>
      <p:sp>
        <p:nvSpPr>
          <p:cNvPr id="19" name="TextBox 18">
            <a:extLst>
              <a:ext uri="{FF2B5EF4-FFF2-40B4-BE49-F238E27FC236}">
                <a16:creationId xmlns:a16="http://schemas.microsoft.com/office/drawing/2014/main" id="{4C79756E-DCB1-4EEC-B88C-AC976056696F}"/>
              </a:ext>
            </a:extLst>
          </p:cNvPr>
          <p:cNvSpPr txBox="1"/>
          <p:nvPr/>
        </p:nvSpPr>
        <p:spPr bwMode="auto">
          <a:xfrm>
            <a:off x="1817572" y="1222828"/>
            <a:ext cx="85568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‘So the total amount earnt is four multiplied by £15; that’s £60.’</a:t>
            </a:r>
          </a:p>
        </p:txBody>
      </p:sp>
      <p:grpSp>
        <p:nvGrpSpPr>
          <p:cNvPr id="21" name="Group 20">
            <a:extLst>
              <a:ext uri="{FF2B5EF4-FFF2-40B4-BE49-F238E27FC236}">
                <a16:creationId xmlns:a16="http://schemas.microsoft.com/office/drawing/2014/main" id="{8A45345A-8720-412B-87EA-02485AF70B62}"/>
              </a:ext>
            </a:extLst>
          </p:cNvPr>
          <p:cNvGrpSpPr/>
          <p:nvPr/>
        </p:nvGrpSpPr>
        <p:grpSpPr>
          <a:xfrm>
            <a:off x="5401655" y="4545071"/>
            <a:ext cx="2573744" cy="474928"/>
            <a:chOff x="3877655" y="5745221"/>
            <a:chExt cx="2573744" cy="474928"/>
          </a:xfrm>
        </p:grpSpPr>
        <p:sp>
          <p:nvSpPr>
            <p:cNvPr id="22" name="TextBox 21">
              <a:extLst>
                <a:ext uri="{FF2B5EF4-FFF2-40B4-BE49-F238E27FC236}">
                  <a16:creationId xmlns:a16="http://schemas.microsoft.com/office/drawing/2014/main" id="{5AA27EEC-9274-4360-8FD8-6365C95083B2}"/>
                </a:ext>
              </a:extLst>
            </p:cNvPr>
            <p:cNvSpPr txBox="1"/>
            <p:nvPr/>
          </p:nvSpPr>
          <p:spPr bwMode="auto">
            <a:xfrm>
              <a:off x="4936717" y="5820039"/>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30</a:t>
              </a:r>
            </a:p>
          </p:txBody>
        </p:sp>
        <p:pic>
          <p:nvPicPr>
            <p:cNvPr id="25" name="Picture 24">
              <a:extLst>
                <a:ext uri="{FF2B5EF4-FFF2-40B4-BE49-F238E27FC236}">
                  <a16:creationId xmlns:a16="http://schemas.microsoft.com/office/drawing/2014/main" id="{0B29B06A-F3B7-451B-82D1-327C4638B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7655" y="5745221"/>
              <a:ext cx="2573744" cy="149636"/>
            </a:xfrm>
            <a:prstGeom prst="rect">
              <a:avLst/>
            </a:prstGeom>
          </p:spPr>
        </p:pic>
      </p:grpSp>
      <p:sp>
        <p:nvSpPr>
          <p:cNvPr id="26" name="TextBox 25">
            <a:extLst>
              <a:ext uri="{FF2B5EF4-FFF2-40B4-BE49-F238E27FC236}">
                <a16:creationId xmlns:a16="http://schemas.microsoft.com/office/drawing/2014/main" id="{D085DB10-3379-4DB9-A2BD-1733936FB6F9}"/>
              </a:ext>
            </a:extLst>
          </p:cNvPr>
          <p:cNvSpPr txBox="1"/>
          <p:nvPr/>
        </p:nvSpPr>
        <p:spPr bwMode="auto">
          <a:xfrm>
            <a:off x="5813975" y="345874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AD2FFF"/>
                </a:solidFill>
                <a:latin typeface="Myriad Pro Semibold" charset="0"/>
                <a:ea typeface="Myriad Pro Semibold" charset="0"/>
                <a:cs typeface="Myriad Pro Semibold" charset="0"/>
              </a:rPr>
              <a:t>15</a:t>
            </a:r>
          </a:p>
        </p:txBody>
      </p:sp>
      <p:sp>
        <p:nvSpPr>
          <p:cNvPr id="27" name="TextBox 26">
            <a:extLst>
              <a:ext uri="{FF2B5EF4-FFF2-40B4-BE49-F238E27FC236}">
                <a16:creationId xmlns:a16="http://schemas.microsoft.com/office/drawing/2014/main" id="{F03DEF9D-7678-4EE6-997B-176A1954DBE9}"/>
              </a:ext>
            </a:extLst>
          </p:cNvPr>
          <p:cNvSpPr txBox="1"/>
          <p:nvPr/>
        </p:nvSpPr>
        <p:spPr bwMode="auto">
          <a:xfrm>
            <a:off x="7085289" y="345874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AD2FFF"/>
                </a:solidFill>
                <a:latin typeface="Myriad Pro Semibold" charset="0"/>
                <a:ea typeface="Myriad Pro Semibold" charset="0"/>
                <a:cs typeface="Myriad Pro Semibold" charset="0"/>
              </a:rPr>
              <a:t>15</a:t>
            </a:r>
          </a:p>
        </p:txBody>
      </p:sp>
      <p:sp>
        <p:nvSpPr>
          <p:cNvPr id="28" name="TextBox 27">
            <a:extLst>
              <a:ext uri="{FF2B5EF4-FFF2-40B4-BE49-F238E27FC236}">
                <a16:creationId xmlns:a16="http://schemas.microsoft.com/office/drawing/2014/main" id="{AAB38ECB-8ED1-4F19-97EA-13B0D781197C}"/>
              </a:ext>
            </a:extLst>
          </p:cNvPr>
          <p:cNvSpPr txBox="1"/>
          <p:nvPr/>
        </p:nvSpPr>
        <p:spPr bwMode="auto">
          <a:xfrm>
            <a:off x="4522777" y="3458744"/>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AD2FFF"/>
                </a:solidFill>
                <a:latin typeface="Myriad Pro Semibold" charset="0"/>
                <a:ea typeface="Myriad Pro Semibold" charset="0"/>
                <a:cs typeface="Myriad Pro Semibold" charset="0"/>
              </a:rPr>
              <a:t>15</a:t>
            </a:r>
          </a:p>
        </p:txBody>
      </p:sp>
      <p:sp>
        <p:nvSpPr>
          <p:cNvPr id="29" name="TextBox 28">
            <a:extLst>
              <a:ext uri="{FF2B5EF4-FFF2-40B4-BE49-F238E27FC236}">
                <a16:creationId xmlns:a16="http://schemas.microsoft.com/office/drawing/2014/main" id="{B5100FDD-073D-4BBB-811C-EF1A01FAA3AA}"/>
              </a:ext>
            </a:extLst>
          </p:cNvPr>
          <p:cNvSpPr txBox="1"/>
          <p:nvPr/>
        </p:nvSpPr>
        <p:spPr bwMode="auto">
          <a:xfrm>
            <a:off x="4522777" y="4417451"/>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AD2FFF"/>
                </a:solidFill>
                <a:latin typeface="Myriad Pro Semibold" charset="0"/>
                <a:ea typeface="Myriad Pro Semibold" charset="0"/>
                <a:cs typeface="Myriad Pro Semibold" charset="0"/>
              </a:rPr>
              <a:t>15</a:t>
            </a:r>
          </a:p>
        </p:txBody>
      </p:sp>
      <p:grpSp>
        <p:nvGrpSpPr>
          <p:cNvPr id="30" name="Group 29">
            <a:extLst>
              <a:ext uri="{FF2B5EF4-FFF2-40B4-BE49-F238E27FC236}">
                <a16:creationId xmlns:a16="http://schemas.microsoft.com/office/drawing/2014/main" id="{6B26EA86-6369-4000-A362-BB5C4B181F4E}"/>
              </a:ext>
            </a:extLst>
          </p:cNvPr>
          <p:cNvGrpSpPr/>
          <p:nvPr/>
        </p:nvGrpSpPr>
        <p:grpSpPr>
          <a:xfrm>
            <a:off x="8085221" y="3273248"/>
            <a:ext cx="660575" cy="1735781"/>
            <a:chOff x="6561220" y="4473397"/>
            <a:chExt cx="660575" cy="1735781"/>
          </a:xfrm>
        </p:grpSpPr>
        <p:sp>
          <p:nvSpPr>
            <p:cNvPr id="31" name="TextBox 30">
              <a:extLst>
                <a:ext uri="{FF2B5EF4-FFF2-40B4-BE49-F238E27FC236}">
                  <a16:creationId xmlns:a16="http://schemas.microsoft.com/office/drawing/2014/main" id="{E0C07153-B7F1-4A6F-A7F9-8CE46A89F028}"/>
                </a:ext>
              </a:extLst>
            </p:cNvPr>
            <p:cNvSpPr txBox="1"/>
            <p:nvPr/>
          </p:nvSpPr>
          <p:spPr bwMode="auto">
            <a:xfrm>
              <a:off x="6761413" y="5141232"/>
              <a:ext cx="460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solidFill>
                    <a:srgbClr val="A46A33"/>
                  </a:solidFill>
                  <a:latin typeface="Myriad Pro Semibold" charset="0"/>
                  <a:ea typeface="Myriad Pro Semibold" charset="0"/>
                  <a:cs typeface="Myriad Pro Semibold" charset="0"/>
                </a:rPr>
                <a:t>60</a:t>
              </a:r>
            </a:p>
          </p:txBody>
        </p:sp>
        <p:pic>
          <p:nvPicPr>
            <p:cNvPr id="32" name="Picture 31">
              <a:extLst>
                <a:ext uri="{FF2B5EF4-FFF2-40B4-BE49-F238E27FC236}">
                  <a16:creationId xmlns:a16="http://schemas.microsoft.com/office/drawing/2014/main" id="{B15ACB5F-E0C2-46BF-854D-93A63DDBDB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61220" y="4473397"/>
              <a:ext cx="194528" cy="1735781"/>
            </a:xfrm>
            <a:prstGeom prst="rect">
              <a:avLst/>
            </a:prstGeom>
          </p:spPr>
        </p:pic>
      </p:grpSp>
    </p:spTree>
    <p:extLst>
      <p:ext uri="{BB962C8B-B14F-4D97-AF65-F5344CB8AC3E}">
        <p14:creationId xmlns:p14="http://schemas.microsoft.com/office/powerpoint/2010/main" val="376069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7"/>
                                        </p:tgtEl>
                                      </p:cBhvr>
                                    </p:animEffect>
                                    <p:set>
                                      <p:cBhvr>
                                        <p:cTn id="74" dur="1" fill="hold">
                                          <p:stCondLst>
                                            <p:cond delay="499"/>
                                          </p:stCondLst>
                                        </p:cTn>
                                        <p:tgtEl>
                                          <p:spTgt spid="17"/>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6" grpId="1"/>
      <p:bldP spid="12" grpId="0"/>
      <p:bldP spid="12" grpId="1"/>
      <p:bldP spid="13" grpId="0"/>
      <p:bldP spid="13" grpId="1"/>
      <p:bldP spid="17" grpId="0"/>
      <p:bldP spid="17" grpId="1"/>
      <p:bldP spid="19" grpId="0"/>
      <p:bldP spid="26" grpId="0"/>
      <p:bldP spid="27" grpId="0"/>
      <p:bldP spid="28" grpId="0"/>
      <p:bldP spid="2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46241233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a bar model to visualise how to solve a problem with two unknowns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1184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11,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Description automatically generated with medium confidence">
            <a:extLst>
              <a:ext uri="{FF2B5EF4-FFF2-40B4-BE49-F238E27FC236}">
                <a16:creationId xmlns:a16="http://schemas.microsoft.com/office/drawing/2014/main" id="{2F07D20E-9A45-4732-9EC0-994A8AF5263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1.31 Problems with two unknowns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27689743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26-29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359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4043322547"/>
              </p:ext>
            </p:extLst>
          </p:nvPr>
        </p:nvGraphicFramePr>
        <p:xfrm>
          <a:off x="594008" y="1535029"/>
          <a:ext cx="10712127" cy="289560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solve problems with two unknowns in a range of contexts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12</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systematically solve problems with two unknowns using ‘trial and improvement’ (one and several solutions)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13</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explain how I know I have found all possible solutions to problems with two unknowns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14</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explain how to balance an equation with two unknowns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15</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systematically solve problems with two unknowns using ‘trial and improvement’ (one, several and infinite solutions)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594007" y="5526558"/>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1177940" y="5424893"/>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332369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  Description generated with high confidence">
            <a:extLst>
              <a:ext uri="{FF2B5EF4-FFF2-40B4-BE49-F238E27FC236}">
                <a16:creationId xmlns:a16="http://schemas.microsoft.com/office/drawing/2014/main" id="{8232B80A-D514-49C4-9D08-F6983D1385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02809" y="2795818"/>
            <a:ext cx="6135088" cy="1623782"/>
          </a:xfrm>
          <a:prstGeom prst="rect">
            <a:avLst/>
          </a:prstGeom>
        </p:spPr>
      </p:pic>
      <p:pic>
        <p:nvPicPr>
          <p:cNvPr id="8" name="Picture 7" descr="A close up of a logo  Description generated with high confidence">
            <a:extLst>
              <a:ext uri="{FF2B5EF4-FFF2-40B4-BE49-F238E27FC236}">
                <a16:creationId xmlns:a16="http://schemas.microsoft.com/office/drawing/2014/main" id="{D9E613EF-EB0B-4B93-A4FB-57E1CFD1DD5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02809" y="4357825"/>
            <a:ext cx="6135088" cy="1694305"/>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4:1</a:t>
            </a:r>
          </a:p>
        </p:txBody>
      </p:sp>
      <p:sp>
        <p:nvSpPr>
          <p:cNvPr id="5" name="TextBox 4">
            <a:extLst>
              <a:ext uri="{FF2B5EF4-FFF2-40B4-BE49-F238E27FC236}">
                <a16:creationId xmlns:a16="http://schemas.microsoft.com/office/drawing/2014/main" id="{9F518A8E-9732-4F67-9A28-45BE7BA171FB}"/>
              </a:ext>
            </a:extLst>
          </p:cNvPr>
          <p:cNvSpPr txBox="1"/>
          <p:nvPr/>
        </p:nvSpPr>
        <p:spPr bwMode="auto">
          <a:xfrm>
            <a:off x="3972502" y="1086994"/>
            <a:ext cx="42469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5 lemons cost £3.35.’</a:t>
            </a:r>
          </a:p>
        </p:txBody>
      </p:sp>
      <p:sp>
        <p:nvSpPr>
          <p:cNvPr id="9" name="TextBox 8">
            <a:extLst>
              <a:ext uri="{FF2B5EF4-FFF2-40B4-BE49-F238E27FC236}">
                <a16:creationId xmlns:a16="http://schemas.microsoft.com/office/drawing/2014/main" id="{EE31818D-040B-41EE-9E68-986C05954903}"/>
              </a:ext>
            </a:extLst>
          </p:cNvPr>
          <p:cNvSpPr txBox="1"/>
          <p:nvPr/>
        </p:nvSpPr>
        <p:spPr bwMode="auto">
          <a:xfrm>
            <a:off x="3972502" y="1761120"/>
            <a:ext cx="42469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2 lemons cost £2.30.’</a:t>
            </a:r>
          </a:p>
        </p:txBody>
      </p:sp>
    </p:spTree>
    <p:extLst>
      <p:ext uri="{BB962C8B-B14F-4D97-AF65-F5344CB8AC3E}">
        <p14:creationId xmlns:p14="http://schemas.microsoft.com/office/powerpoint/2010/main" val="423549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4B8A35-C887-4C58-921E-28CB1D5D6A6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28456" y="3999464"/>
            <a:ext cx="6135088" cy="1463395"/>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4:1</a:t>
            </a:r>
          </a:p>
        </p:txBody>
      </p:sp>
      <p:sp>
        <p:nvSpPr>
          <p:cNvPr id="3" name="TextBox 2">
            <a:extLst>
              <a:ext uri="{FF2B5EF4-FFF2-40B4-BE49-F238E27FC236}">
                <a16:creationId xmlns:a16="http://schemas.microsoft.com/office/drawing/2014/main" id="{F497CA94-9134-4C9C-B2D7-7E72B5DED28A}"/>
              </a:ext>
            </a:extLst>
          </p:cNvPr>
          <p:cNvSpPr txBox="1"/>
          <p:nvPr/>
        </p:nvSpPr>
        <p:spPr bwMode="auto">
          <a:xfrm>
            <a:off x="4002959" y="1086994"/>
            <a:ext cx="41860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5 lemons cost £3.35.’</a:t>
            </a:r>
          </a:p>
        </p:txBody>
      </p:sp>
      <p:sp>
        <p:nvSpPr>
          <p:cNvPr id="4" name="TextBox 3">
            <a:extLst>
              <a:ext uri="{FF2B5EF4-FFF2-40B4-BE49-F238E27FC236}">
                <a16:creationId xmlns:a16="http://schemas.microsoft.com/office/drawing/2014/main" id="{34A5228F-C5FE-474E-86C4-075882278980}"/>
              </a:ext>
            </a:extLst>
          </p:cNvPr>
          <p:cNvSpPr txBox="1"/>
          <p:nvPr/>
        </p:nvSpPr>
        <p:spPr bwMode="auto">
          <a:xfrm>
            <a:off x="4002959" y="1761120"/>
            <a:ext cx="41860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2 lemons cost £2.30.’</a:t>
            </a:r>
          </a:p>
        </p:txBody>
      </p:sp>
      <p:pic>
        <p:nvPicPr>
          <p:cNvPr id="6" name="Picture 5" descr="A drawing of a face  Description generated with high confidence">
            <a:extLst>
              <a:ext uri="{FF2B5EF4-FFF2-40B4-BE49-F238E27FC236}">
                <a16:creationId xmlns:a16="http://schemas.microsoft.com/office/drawing/2014/main" id="{293D1861-B72E-4563-8163-3EB7670AC79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12376" y="2345698"/>
            <a:ext cx="6167248" cy="1557647"/>
          </a:xfrm>
          <a:prstGeom prst="rect">
            <a:avLst/>
          </a:prstGeom>
        </p:spPr>
      </p:pic>
    </p:spTree>
    <p:extLst>
      <p:ext uri="{BB962C8B-B14F-4D97-AF65-F5344CB8AC3E}">
        <p14:creationId xmlns:p14="http://schemas.microsoft.com/office/powerpoint/2010/main" val="31738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6EC54B7-A166-4BAC-AB0E-722261A8901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943247" y="3796523"/>
            <a:ext cx="6305507" cy="697579"/>
          </a:xfrm>
          <a:prstGeom prst="rect">
            <a:avLst/>
          </a:prstGeom>
        </p:spPr>
      </p:pic>
      <p:pic>
        <p:nvPicPr>
          <p:cNvPr id="8" name="Picture 7">
            <a:extLst>
              <a:ext uri="{FF2B5EF4-FFF2-40B4-BE49-F238E27FC236}">
                <a16:creationId xmlns:a16="http://schemas.microsoft.com/office/drawing/2014/main" id="{589C6999-BFA0-430B-940C-EC16F34AA2C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943247" y="3147272"/>
            <a:ext cx="6305507" cy="630000"/>
          </a:xfrm>
          <a:prstGeom prst="rect">
            <a:avLst/>
          </a:prstGeom>
        </p:spPr>
      </p:pic>
      <p:pic>
        <p:nvPicPr>
          <p:cNvPr id="9" name="Picture 8">
            <a:extLst>
              <a:ext uri="{FF2B5EF4-FFF2-40B4-BE49-F238E27FC236}">
                <a16:creationId xmlns:a16="http://schemas.microsoft.com/office/drawing/2014/main" id="{291E0E77-BC0B-4E5C-818E-102B0952C94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43247" y="4434100"/>
            <a:ext cx="6305507" cy="697579"/>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4:1</a:t>
            </a:r>
          </a:p>
        </p:txBody>
      </p:sp>
      <p:sp>
        <p:nvSpPr>
          <p:cNvPr id="3" name="TextBox 2">
            <a:extLst>
              <a:ext uri="{FF2B5EF4-FFF2-40B4-BE49-F238E27FC236}">
                <a16:creationId xmlns:a16="http://schemas.microsoft.com/office/drawing/2014/main" id="{56E9E4ED-9E70-4EA6-B28C-6F093247FA07}"/>
              </a:ext>
            </a:extLst>
          </p:cNvPr>
          <p:cNvSpPr txBox="1"/>
          <p:nvPr/>
        </p:nvSpPr>
        <p:spPr bwMode="auto">
          <a:xfrm>
            <a:off x="4002959" y="1086994"/>
            <a:ext cx="41860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5 lemons cost £3.35.’</a:t>
            </a:r>
          </a:p>
        </p:txBody>
      </p:sp>
      <p:sp>
        <p:nvSpPr>
          <p:cNvPr id="4" name="TextBox 3">
            <a:extLst>
              <a:ext uri="{FF2B5EF4-FFF2-40B4-BE49-F238E27FC236}">
                <a16:creationId xmlns:a16="http://schemas.microsoft.com/office/drawing/2014/main" id="{188BEEB6-A47E-4825-8030-6C751257F6EC}"/>
              </a:ext>
            </a:extLst>
          </p:cNvPr>
          <p:cNvSpPr txBox="1"/>
          <p:nvPr/>
        </p:nvSpPr>
        <p:spPr bwMode="auto">
          <a:xfrm>
            <a:off x="4002959" y="1761120"/>
            <a:ext cx="41860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2 lemons cost £2.30.’</a:t>
            </a:r>
          </a:p>
        </p:txBody>
      </p:sp>
    </p:spTree>
    <p:extLst>
      <p:ext uri="{BB962C8B-B14F-4D97-AF65-F5344CB8AC3E}">
        <p14:creationId xmlns:p14="http://schemas.microsoft.com/office/powerpoint/2010/main" val="163189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4:1</a:t>
            </a:r>
          </a:p>
        </p:txBody>
      </p:sp>
      <p:sp>
        <p:nvSpPr>
          <p:cNvPr id="3" name="TextBox 2">
            <a:extLst>
              <a:ext uri="{FF2B5EF4-FFF2-40B4-BE49-F238E27FC236}">
                <a16:creationId xmlns:a16="http://schemas.microsoft.com/office/drawing/2014/main" id="{BD958168-965D-4828-9A9E-058775274FEE}"/>
              </a:ext>
            </a:extLst>
          </p:cNvPr>
          <p:cNvSpPr txBox="1"/>
          <p:nvPr/>
        </p:nvSpPr>
        <p:spPr bwMode="auto">
          <a:xfrm>
            <a:off x="3957307" y="1086994"/>
            <a:ext cx="42773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5 lemons cost £3.35.’</a:t>
            </a:r>
          </a:p>
        </p:txBody>
      </p:sp>
      <p:sp>
        <p:nvSpPr>
          <p:cNvPr id="4" name="TextBox 3">
            <a:extLst>
              <a:ext uri="{FF2B5EF4-FFF2-40B4-BE49-F238E27FC236}">
                <a16:creationId xmlns:a16="http://schemas.microsoft.com/office/drawing/2014/main" id="{F0EA43C8-71D7-4DB4-9DEB-EA9C648195D4}"/>
              </a:ext>
            </a:extLst>
          </p:cNvPr>
          <p:cNvSpPr txBox="1"/>
          <p:nvPr/>
        </p:nvSpPr>
        <p:spPr bwMode="auto">
          <a:xfrm>
            <a:off x="3940443" y="1761120"/>
            <a:ext cx="43111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2 lemons cost £2.30.’</a:t>
            </a:r>
          </a:p>
        </p:txBody>
      </p:sp>
      <p:pic>
        <p:nvPicPr>
          <p:cNvPr id="6" name="Picture 5" descr="A close up of a logo  Description generated with high confidence">
            <a:extLst>
              <a:ext uri="{FF2B5EF4-FFF2-40B4-BE49-F238E27FC236}">
                <a16:creationId xmlns:a16="http://schemas.microsoft.com/office/drawing/2014/main" id="{76E88922-F26C-4AA1-8811-649CB91424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712" y="2375522"/>
            <a:ext cx="3657406" cy="1940209"/>
          </a:xfrm>
          <a:prstGeom prst="rect">
            <a:avLst/>
          </a:prstGeom>
        </p:spPr>
      </p:pic>
      <p:pic>
        <p:nvPicPr>
          <p:cNvPr id="10" name="Picture 9">
            <a:extLst>
              <a:ext uri="{FF2B5EF4-FFF2-40B4-BE49-F238E27FC236}">
                <a16:creationId xmlns:a16="http://schemas.microsoft.com/office/drawing/2014/main" id="{2DE619D5-3229-46EB-B7FB-C3B2B8F0B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809" y="4238461"/>
            <a:ext cx="3842925" cy="1940208"/>
          </a:xfrm>
          <a:prstGeom prst="rect">
            <a:avLst/>
          </a:prstGeom>
        </p:spPr>
      </p:pic>
      <p:pic>
        <p:nvPicPr>
          <p:cNvPr id="12" name="Picture 11" descr="A drawing of a face  Description generated with high confidence">
            <a:extLst>
              <a:ext uri="{FF2B5EF4-FFF2-40B4-BE49-F238E27FC236}">
                <a16:creationId xmlns:a16="http://schemas.microsoft.com/office/drawing/2014/main" id="{7545B7B3-653A-4C7B-805F-330FF4C82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7403" y="2386200"/>
            <a:ext cx="3749586" cy="1888137"/>
          </a:xfrm>
          <a:prstGeom prst="rect">
            <a:avLst/>
          </a:prstGeom>
        </p:spPr>
      </p:pic>
    </p:spTree>
    <p:extLst>
      <p:ext uri="{BB962C8B-B14F-4D97-AF65-F5344CB8AC3E}">
        <p14:creationId xmlns:p14="http://schemas.microsoft.com/office/powerpoint/2010/main" val="1972497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74095FE-046C-4498-92D3-89E1025D02DF}"/>
              </a:ext>
            </a:extLst>
          </p:cNvPr>
          <p:cNvSpPr txBox="1"/>
          <p:nvPr/>
        </p:nvSpPr>
        <p:spPr bwMode="auto">
          <a:xfrm>
            <a:off x="7685498" y="4666454"/>
            <a:ext cx="971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1.05</a:t>
            </a:r>
          </a:p>
        </p:txBody>
      </p:sp>
      <p:sp>
        <p:nvSpPr>
          <p:cNvPr id="14" name="TextBox 13">
            <a:extLst>
              <a:ext uri="{FF2B5EF4-FFF2-40B4-BE49-F238E27FC236}">
                <a16:creationId xmlns:a16="http://schemas.microsoft.com/office/drawing/2014/main" id="{2D91294A-E9BF-47F5-BCFF-B1EB8512029C}"/>
              </a:ext>
            </a:extLst>
          </p:cNvPr>
          <p:cNvSpPr txBox="1"/>
          <p:nvPr/>
        </p:nvSpPr>
        <p:spPr bwMode="auto">
          <a:xfrm>
            <a:off x="7315663" y="5214562"/>
            <a:ext cx="971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0.35</a:t>
            </a:r>
          </a:p>
        </p:txBody>
      </p:sp>
      <p:sp>
        <p:nvSpPr>
          <p:cNvPr id="2" name="Text Placeholder 1"/>
          <p:cNvSpPr>
            <a:spLocks noGrp="1"/>
          </p:cNvSpPr>
          <p:nvPr>
            <p:ph type="body" sz="quarter" idx="11"/>
          </p:nvPr>
        </p:nvSpPr>
        <p:spPr/>
        <p:txBody>
          <a:bodyPr/>
          <a:lstStyle/>
          <a:p>
            <a:r>
              <a:rPr lang="en-US" dirty="0"/>
              <a:t>1.31 Problems with two unknowns – step 4:2</a:t>
            </a:r>
          </a:p>
        </p:txBody>
      </p:sp>
      <p:sp>
        <p:nvSpPr>
          <p:cNvPr id="12" name="TextBox 11">
            <a:extLst>
              <a:ext uri="{FF2B5EF4-FFF2-40B4-BE49-F238E27FC236}">
                <a16:creationId xmlns:a16="http://schemas.microsoft.com/office/drawing/2014/main" id="{0FEB7B70-87C0-4174-B23D-97F0A45A4DC9}"/>
              </a:ext>
            </a:extLst>
          </p:cNvPr>
          <p:cNvSpPr txBox="1"/>
          <p:nvPr/>
        </p:nvSpPr>
        <p:spPr bwMode="auto">
          <a:xfrm>
            <a:off x="4784587" y="5762670"/>
            <a:ext cx="29553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‘One lemon costs 35</a:t>
            </a:r>
            <a:r>
              <a:rPr lang="en-GB" sz="1100" i="1" dirty="0">
                <a:latin typeface="Myriad Pro Semibold" charset="0"/>
                <a:ea typeface="Myriad Pro Semibold" charset="0"/>
                <a:cs typeface="Myriad Pro Semibold" charset="0"/>
              </a:rPr>
              <a:t> </a:t>
            </a:r>
            <a:r>
              <a:rPr lang="en-GB" sz="2200" i="1" dirty="0">
                <a:latin typeface="Myriad Pro Semibold" charset="0"/>
                <a:ea typeface="Myriad Pro Semibold" charset="0"/>
                <a:cs typeface="Myriad Pro Semibold" charset="0"/>
              </a:rPr>
              <a:t>p.’</a:t>
            </a:r>
          </a:p>
        </p:txBody>
      </p:sp>
      <p:sp>
        <p:nvSpPr>
          <p:cNvPr id="19" name="TextBox 18">
            <a:extLst>
              <a:ext uri="{FF2B5EF4-FFF2-40B4-BE49-F238E27FC236}">
                <a16:creationId xmlns:a16="http://schemas.microsoft.com/office/drawing/2014/main" id="{F9B65B15-9DCC-4675-B254-0E4F09C0B223}"/>
              </a:ext>
            </a:extLst>
          </p:cNvPr>
          <p:cNvSpPr txBox="1"/>
          <p:nvPr/>
        </p:nvSpPr>
        <p:spPr bwMode="auto">
          <a:xfrm>
            <a:off x="3851335" y="4666454"/>
            <a:ext cx="39610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3 lemons = 3.35 </a:t>
            </a:r>
            <a:r>
              <a:rPr lang="en-GB" sz="2200" dirty="0">
                <a:latin typeface="Myriad Pro Semibold"/>
                <a:ea typeface="Myriad Pro Semibold" charset="0"/>
                <a:cs typeface="Arial" panose="020B0604020202020204" pitchFamily="34" charset="0"/>
              </a:rPr>
              <a:t>−</a:t>
            </a:r>
            <a:r>
              <a:rPr lang="en-GB" sz="2200" dirty="0">
                <a:latin typeface="Myriad Pro Semibold" charset="0"/>
                <a:ea typeface="Myriad Pro Semibold" charset="0"/>
                <a:cs typeface="Myriad Pro Semibold" charset="0"/>
              </a:rPr>
              <a:t> 2.30</a:t>
            </a:r>
          </a:p>
        </p:txBody>
      </p:sp>
      <p:sp>
        <p:nvSpPr>
          <p:cNvPr id="20" name="TextBox 19">
            <a:extLst>
              <a:ext uri="{FF2B5EF4-FFF2-40B4-BE49-F238E27FC236}">
                <a16:creationId xmlns:a16="http://schemas.microsoft.com/office/drawing/2014/main" id="{A4C58D72-1788-4D6A-BA49-F02B2A431989}"/>
              </a:ext>
            </a:extLst>
          </p:cNvPr>
          <p:cNvSpPr txBox="1"/>
          <p:nvPr/>
        </p:nvSpPr>
        <p:spPr bwMode="auto">
          <a:xfrm>
            <a:off x="3969592" y="5214562"/>
            <a:ext cx="34753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1 lemon = 1.05 </a:t>
            </a:r>
            <a:r>
              <a:rPr lang="en-GB" sz="2200" dirty="0">
                <a:latin typeface="Myriad Pro Semibold"/>
                <a:ea typeface="Myriad Pro Semibold" charset="0"/>
                <a:cs typeface="Arial" panose="020B0604020202020204" pitchFamily="34" charset="0"/>
              </a:rPr>
              <a:t>÷</a:t>
            </a:r>
            <a:r>
              <a:rPr lang="en-GB" sz="2200" dirty="0">
                <a:latin typeface="Myriad Pro Semibold" charset="0"/>
                <a:ea typeface="Myriad Pro Semibold" charset="0"/>
                <a:cs typeface="Myriad Pro Semibold" charset="0"/>
              </a:rPr>
              <a:t> 3</a:t>
            </a:r>
          </a:p>
        </p:txBody>
      </p:sp>
      <p:sp>
        <p:nvSpPr>
          <p:cNvPr id="17" name="TextBox 16">
            <a:extLst>
              <a:ext uri="{FF2B5EF4-FFF2-40B4-BE49-F238E27FC236}">
                <a16:creationId xmlns:a16="http://schemas.microsoft.com/office/drawing/2014/main" id="{442D743E-205F-4FD7-9995-E42D2F20B3DB}"/>
              </a:ext>
            </a:extLst>
          </p:cNvPr>
          <p:cNvSpPr txBox="1"/>
          <p:nvPr/>
        </p:nvSpPr>
        <p:spPr bwMode="auto">
          <a:xfrm>
            <a:off x="3762861" y="1545218"/>
            <a:ext cx="46662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b="1" dirty="0">
                <a:latin typeface="Myriad Pro Semibold" charset="0"/>
                <a:ea typeface="Myriad Pro Semibold" charset="0"/>
                <a:cs typeface="Myriad Pro Semibold" charset="0"/>
              </a:rPr>
              <a:t>Step 1 </a:t>
            </a:r>
            <a:r>
              <a:rPr lang="en-GB" sz="2200" dirty="0">
                <a:latin typeface="Myriad Pro Semibold" charset="0"/>
                <a:ea typeface="Myriad Pro Semibold" charset="0"/>
                <a:cs typeface="Myriad Pro Semibold" charset="0"/>
              </a:rPr>
              <a:t>– finding the cost of a lemon</a:t>
            </a:r>
          </a:p>
        </p:txBody>
      </p:sp>
      <p:pic>
        <p:nvPicPr>
          <p:cNvPr id="9" name="Picture 8">
            <a:extLst>
              <a:ext uri="{FF2B5EF4-FFF2-40B4-BE49-F238E27FC236}">
                <a16:creationId xmlns:a16="http://schemas.microsoft.com/office/drawing/2014/main" id="{9B850549-1DD4-4AF7-BADF-5C8DA1BA6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147" y="3133069"/>
            <a:ext cx="2863042" cy="867890"/>
          </a:xfrm>
          <a:prstGeom prst="rect">
            <a:avLst/>
          </a:prstGeom>
        </p:spPr>
      </p:pic>
      <p:pic>
        <p:nvPicPr>
          <p:cNvPr id="18" name="Picture 17" descr="A close up of a logo  Description generated with very high confidence">
            <a:extLst>
              <a:ext uri="{FF2B5EF4-FFF2-40B4-BE49-F238E27FC236}">
                <a16:creationId xmlns:a16="http://schemas.microsoft.com/office/drawing/2014/main" id="{062D6D04-F9E5-4E01-9762-9E5402E0476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987638" y="2117176"/>
            <a:ext cx="1052442" cy="2163376"/>
          </a:xfrm>
          <a:prstGeom prst="rect">
            <a:avLst/>
          </a:prstGeom>
        </p:spPr>
      </p:pic>
      <p:pic>
        <p:nvPicPr>
          <p:cNvPr id="16" name="Picture 15" descr="A drawing of a face  Description generated with high confidence">
            <a:extLst>
              <a:ext uri="{FF2B5EF4-FFF2-40B4-BE49-F238E27FC236}">
                <a16:creationId xmlns:a16="http://schemas.microsoft.com/office/drawing/2014/main" id="{F3C38A69-1B28-4320-B952-A76EA7ABB5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040251" y="1979089"/>
            <a:ext cx="4111499" cy="1038420"/>
          </a:xfrm>
          <a:prstGeom prst="rect">
            <a:avLst/>
          </a:prstGeom>
        </p:spPr>
      </p:pic>
      <p:grpSp>
        <p:nvGrpSpPr>
          <p:cNvPr id="21" name="Group 20">
            <a:extLst>
              <a:ext uri="{FF2B5EF4-FFF2-40B4-BE49-F238E27FC236}">
                <a16:creationId xmlns:a16="http://schemas.microsoft.com/office/drawing/2014/main" id="{50F50EE7-9A18-43E8-AC03-1304DAF5444A}"/>
              </a:ext>
            </a:extLst>
          </p:cNvPr>
          <p:cNvGrpSpPr/>
          <p:nvPr/>
        </p:nvGrpSpPr>
        <p:grpSpPr>
          <a:xfrm>
            <a:off x="1713196" y="1038071"/>
            <a:ext cx="8765611" cy="430887"/>
            <a:chOff x="324857" y="1038070"/>
            <a:chExt cx="8765611" cy="430887"/>
          </a:xfrm>
        </p:grpSpPr>
        <p:sp>
          <p:nvSpPr>
            <p:cNvPr id="23" name="TextBox 22">
              <a:extLst>
                <a:ext uri="{FF2B5EF4-FFF2-40B4-BE49-F238E27FC236}">
                  <a16:creationId xmlns:a16="http://schemas.microsoft.com/office/drawing/2014/main" id="{F3864D9D-9F77-4540-A589-A218C7AF39C3}"/>
                </a:ext>
              </a:extLst>
            </p:cNvPr>
            <p:cNvSpPr txBox="1"/>
            <p:nvPr/>
          </p:nvSpPr>
          <p:spPr bwMode="auto">
            <a:xfrm>
              <a:off x="324857" y="1038070"/>
              <a:ext cx="42469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5 lemons cost £3.35.’</a:t>
              </a:r>
            </a:p>
          </p:txBody>
        </p:sp>
        <p:sp>
          <p:nvSpPr>
            <p:cNvPr id="24" name="TextBox 23">
              <a:extLst>
                <a:ext uri="{FF2B5EF4-FFF2-40B4-BE49-F238E27FC236}">
                  <a16:creationId xmlns:a16="http://schemas.microsoft.com/office/drawing/2014/main" id="{15F404D7-A51B-4B3B-8119-C8F6DC12E1D2}"/>
                </a:ext>
              </a:extLst>
            </p:cNvPr>
            <p:cNvSpPr txBox="1"/>
            <p:nvPr/>
          </p:nvSpPr>
          <p:spPr bwMode="auto">
            <a:xfrm>
              <a:off x="4843472" y="1038070"/>
              <a:ext cx="42469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2 lemons cost £2.30.’</a:t>
              </a:r>
            </a:p>
          </p:txBody>
        </p:sp>
      </p:grpSp>
    </p:spTree>
    <p:extLst>
      <p:ext uri="{BB962C8B-B14F-4D97-AF65-F5344CB8AC3E}">
        <p14:creationId xmlns:p14="http://schemas.microsoft.com/office/powerpoint/2010/main" val="191534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p:bldP spid="19" grpId="0"/>
      <p:bldP spid="20" grpId="0"/>
      <p:bldP spid="1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drawing of a face  Description generated with high confidence">
            <a:extLst>
              <a:ext uri="{FF2B5EF4-FFF2-40B4-BE49-F238E27FC236}">
                <a16:creationId xmlns:a16="http://schemas.microsoft.com/office/drawing/2014/main" id="{381D5214-CFF4-4533-8F26-D7175D0CF9B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40251" y="1979089"/>
            <a:ext cx="4111499" cy="1038420"/>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4:2</a:t>
            </a:r>
          </a:p>
        </p:txBody>
      </p:sp>
      <p:sp>
        <p:nvSpPr>
          <p:cNvPr id="3" name="TextBox 2">
            <a:extLst>
              <a:ext uri="{FF2B5EF4-FFF2-40B4-BE49-F238E27FC236}">
                <a16:creationId xmlns:a16="http://schemas.microsoft.com/office/drawing/2014/main" id="{C436C345-1105-4CD3-BBDD-74E1DB519325}"/>
              </a:ext>
            </a:extLst>
          </p:cNvPr>
          <p:cNvSpPr txBox="1"/>
          <p:nvPr/>
        </p:nvSpPr>
        <p:spPr bwMode="auto">
          <a:xfrm>
            <a:off x="1713195" y="1038071"/>
            <a:ext cx="42469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5 lemons cost £3.35.’</a:t>
            </a:r>
          </a:p>
        </p:txBody>
      </p:sp>
      <p:sp>
        <p:nvSpPr>
          <p:cNvPr id="5" name="TextBox 4">
            <a:extLst>
              <a:ext uri="{FF2B5EF4-FFF2-40B4-BE49-F238E27FC236}">
                <a16:creationId xmlns:a16="http://schemas.microsoft.com/office/drawing/2014/main" id="{F07CD6C6-A538-4741-8D75-39E4B051E53D}"/>
              </a:ext>
            </a:extLst>
          </p:cNvPr>
          <p:cNvSpPr txBox="1"/>
          <p:nvPr/>
        </p:nvSpPr>
        <p:spPr bwMode="auto">
          <a:xfrm>
            <a:off x="6231810" y="1038071"/>
            <a:ext cx="42469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‘4 pears and 2 lemons cost £2.30.’</a:t>
            </a:r>
          </a:p>
        </p:txBody>
      </p:sp>
      <p:sp>
        <p:nvSpPr>
          <p:cNvPr id="17" name="TextBox 16">
            <a:extLst>
              <a:ext uri="{FF2B5EF4-FFF2-40B4-BE49-F238E27FC236}">
                <a16:creationId xmlns:a16="http://schemas.microsoft.com/office/drawing/2014/main" id="{442D743E-205F-4FD7-9995-E42D2F20B3DB}"/>
              </a:ext>
            </a:extLst>
          </p:cNvPr>
          <p:cNvSpPr txBox="1"/>
          <p:nvPr/>
        </p:nvSpPr>
        <p:spPr bwMode="auto">
          <a:xfrm>
            <a:off x="3878279" y="1545218"/>
            <a:ext cx="44354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b="1" dirty="0">
                <a:latin typeface="Myriad Pro Semibold" charset="0"/>
                <a:ea typeface="Myriad Pro Semibold" charset="0"/>
                <a:cs typeface="Myriad Pro Semibold" charset="0"/>
              </a:rPr>
              <a:t>Step 2 </a:t>
            </a:r>
            <a:r>
              <a:rPr lang="en-GB" sz="2200" dirty="0">
                <a:latin typeface="Myriad Pro Semibold" charset="0"/>
                <a:ea typeface="Myriad Pro Semibold" charset="0"/>
                <a:cs typeface="Myriad Pro Semibold" charset="0"/>
              </a:rPr>
              <a:t>– finding the cost of a pear</a:t>
            </a:r>
          </a:p>
        </p:txBody>
      </p:sp>
      <p:pic>
        <p:nvPicPr>
          <p:cNvPr id="9" name="Picture 8">
            <a:extLst>
              <a:ext uri="{FF2B5EF4-FFF2-40B4-BE49-F238E27FC236}">
                <a16:creationId xmlns:a16="http://schemas.microsoft.com/office/drawing/2014/main" id="{9B850549-1DD4-4AF7-BADF-5C8DA1BA6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0147" y="3130084"/>
            <a:ext cx="2863042" cy="867890"/>
          </a:xfrm>
          <a:prstGeom prst="rect">
            <a:avLst/>
          </a:prstGeom>
        </p:spPr>
      </p:pic>
      <p:sp>
        <p:nvSpPr>
          <p:cNvPr id="23" name="TextBox 22">
            <a:extLst>
              <a:ext uri="{FF2B5EF4-FFF2-40B4-BE49-F238E27FC236}">
                <a16:creationId xmlns:a16="http://schemas.microsoft.com/office/drawing/2014/main" id="{57B56C02-4914-49FB-8B55-B649F4F91DF4}"/>
              </a:ext>
            </a:extLst>
          </p:cNvPr>
          <p:cNvSpPr txBox="1"/>
          <p:nvPr/>
        </p:nvSpPr>
        <p:spPr bwMode="auto">
          <a:xfrm>
            <a:off x="7330408" y="4719678"/>
            <a:ext cx="971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1.60</a:t>
            </a:r>
          </a:p>
        </p:txBody>
      </p:sp>
      <p:sp>
        <p:nvSpPr>
          <p:cNvPr id="24" name="TextBox 23">
            <a:extLst>
              <a:ext uri="{FF2B5EF4-FFF2-40B4-BE49-F238E27FC236}">
                <a16:creationId xmlns:a16="http://schemas.microsoft.com/office/drawing/2014/main" id="{2E73C7A9-A743-44D3-96C2-9F96653DE018}"/>
              </a:ext>
            </a:extLst>
          </p:cNvPr>
          <p:cNvSpPr txBox="1"/>
          <p:nvPr/>
        </p:nvSpPr>
        <p:spPr bwMode="auto">
          <a:xfrm>
            <a:off x="6963154" y="5206791"/>
            <a:ext cx="971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0.40</a:t>
            </a:r>
          </a:p>
        </p:txBody>
      </p:sp>
      <p:sp>
        <p:nvSpPr>
          <p:cNvPr id="25" name="TextBox 24">
            <a:extLst>
              <a:ext uri="{FF2B5EF4-FFF2-40B4-BE49-F238E27FC236}">
                <a16:creationId xmlns:a16="http://schemas.microsoft.com/office/drawing/2014/main" id="{BA8E453B-C3FB-4042-9C9C-709BF894F532}"/>
              </a:ext>
            </a:extLst>
          </p:cNvPr>
          <p:cNvSpPr txBox="1"/>
          <p:nvPr/>
        </p:nvSpPr>
        <p:spPr bwMode="auto">
          <a:xfrm>
            <a:off x="3721305" y="4719679"/>
            <a:ext cx="37417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4 pears = 2.30 </a:t>
            </a:r>
            <a:r>
              <a:rPr lang="en-GB" sz="2200" dirty="0">
                <a:latin typeface="Myriad Pro Semibold"/>
                <a:ea typeface="Myriad Pro Semibold" charset="0"/>
                <a:cs typeface="Arial" panose="020B0604020202020204" pitchFamily="34" charset="0"/>
              </a:rPr>
              <a:t>−</a:t>
            </a:r>
            <a:r>
              <a:rPr lang="en-GB" sz="2200" dirty="0">
                <a:latin typeface="Myriad Pro Semibold" charset="0"/>
                <a:ea typeface="Myriad Pro Semibold" charset="0"/>
                <a:cs typeface="Myriad Pro Semibold" charset="0"/>
              </a:rPr>
              <a:t> 0.70</a:t>
            </a:r>
          </a:p>
        </p:txBody>
      </p:sp>
      <p:sp>
        <p:nvSpPr>
          <p:cNvPr id="26" name="TextBox 25">
            <a:extLst>
              <a:ext uri="{FF2B5EF4-FFF2-40B4-BE49-F238E27FC236}">
                <a16:creationId xmlns:a16="http://schemas.microsoft.com/office/drawing/2014/main" id="{F7601A5C-353F-4DC9-A3A8-3A80006E5792}"/>
              </a:ext>
            </a:extLst>
          </p:cNvPr>
          <p:cNvSpPr txBox="1"/>
          <p:nvPr/>
        </p:nvSpPr>
        <p:spPr bwMode="auto">
          <a:xfrm>
            <a:off x="3845385" y="5206791"/>
            <a:ext cx="324454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1 pear = 1.60 </a:t>
            </a:r>
            <a:r>
              <a:rPr lang="en-GB" sz="2200" dirty="0">
                <a:latin typeface="Myriad Pro Semibold"/>
                <a:ea typeface="Myriad Pro Semibold" charset="0"/>
                <a:cs typeface="Arial" panose="020B0604020202020204" pitchFamily="34" charset="0"/>
              </a:rPr>
              <a:t>÷</a:t>
            </a:r>
            <a:r>
              <a:rPr lang="en-GB" sz="2200" dirty="0">
                <a:latin typeface="Myriad Pro Semibold" charset="0"/>
                <a:ea typeface="Myriad Pro Semibold" charset="0"/>
                <a:cs typeface="Myriad Pro Semibold" charset="0"/>
              </a:rPr>
              <a:t> 4</a:t>
            </a:r>
          </a:p>
        </p:txBody>
      </p:sp>
      <p:sp>
        <p:nvSpPr>
          <p:cNvPr id="27" name="TextBox 26">
            <a:extLst>
              <a:ext uri="{FF2B5EF4-FFF2-40B4-BE49-F238E27FC236}">
                <a16:creationId xmlns:a16="http://schemas.microsoft.com/office/drawing/2014/main" id="{F40BD9D5-925C-48CC-9867-6CF2F1405478}"/>
              </a:ext>
            </a:extLst>
          </p:cNvPr>
          <p:cNvSpPr txBox="1"/>
          <p:nvPr/>
        </p:nvSpPr>
        <p:spPr bwMode="auto">
          <a:xfrm>
            <a:off x="4728927" y="5726561"/>
            <a:ext cx="273414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‘One pear costs 40</a:t>
            </a:r>
            <a:r>
              <a:rPr lang="en-GB" sz="1100" i="1" dirty="0">
                <a:latin typeface="Myriad Pro Semibold" charset="0"/>
                <a:ea typeface="Myriad Pro Semibold" charset="0"/>
                <a:cs typeface="Myriad Pro Semibold" charset="0"/>
              </a:rPr>
              <a:t> </a:t>
            </a:r>
            <a:r>
              <a:rPr lang="en-GB" sz="2200" i="1" dirty="0">
                <a:latin typeface="Myriad Pro Semibold" charset="0"/>
                <a:ea typeface="Myriad Pro Semibold" charset="0"/>
                <a:cs typeface="Myriad Pro Semibold" charset="0"/>
              </a:rPr>
              <a:t>p.’</a:t>
            </a:r>
          </a:p>
        </p:txBody>
      </p:sp>
      <p:pic>
        <p:nvPicPr>
          <p:cNvPr id="29" name="Picture 28">
            <a:extLst>
              <a:ext uri="{FF2B5EF4-FFF2-40B4-BE49-F238E27FC236}">
                <a16:creationId xmlns:a16="http://schemas.microsoft.com/office/drawing/2014/main" id="{FD400673-3906-42E5-AB21-8688BBF02F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8720" y="3465513"/>
            <a:ext cx="3232145" cy="800554"/>
          </a:xfrm>
          <a:prstGeom prst="rect">
            <a:avLst/>
          </a:prstGeom>
        </p:spPr>
      </p:pic>
      <p:pic>
        <p:nvPicPr>
          <p:cNvPr id="30" name="Picture 29">
            <a:extLst>
              <a:ext uri="{FF2B5EF4-FFF2-40B4-BE49-F238E27FC236}">
                <a16:creationId xmlns:a16="http://schemas.microsoft.com/office/drawing/2014/main" id="{FEECC252-8591-4517-AE02-1C5E18CBE7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5827" y="3465513"/>
            <a:ext cx="1047454" cy="501282"/>
          </a:xfrm>
          <a:prstGeom prst="rect">
            <a:avLst/>
          </a:prstGeom>
        </p:spPr>
      </p:pic>
      <p:sp>
        <p:nvSpPr>
          <p:cNvPr id="33" name="TextBox 32">
            <a:extLst>
              <a:ext uri="{FF2B5EF4-FFF2-40B4-BE49-F238E27FC236}">
                <a16:creationId xmlns:a16="http://schemas.microsoft.com/office/drawing/2014/main" id="{B64CBD4A-7B4A-4A48-81E4-14D12AC11AA9}"/>
              </a:ext>
            </a:extLst>
          </p:cNvPr>
          <p:cNvSpPr txBox="1"/>
          <p:nvPr/>
        </p:nvSpPr>
        <p:spPr bwMode="auto">
          <a:xfrm>
            <a:off x="3480349" y="4330536"/>
            <a:ext cx="52313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a:t>
            </a:r>
            <a:r>
              <a:rPr lang="en-GB" sz="2200" i="1" dirty="0">
                <a:latin typeface="Myriad Pro Semibold" charset="0"/>
                <a:ea typeface="Myriad Pro Semibold" charset="0"/>
                <a:cs typeface="Myriad Pro Semibold" charset="0"/>
              </a:rPr>
              <a:t>‘4 pears and 5 lemons cost £3.35.’</a:t>
            </a:r>
          </a:p>
        </p:txBody>
      </p:sp>
      <p:sp>
        <p:nvSpPr>
          <p:cNvPr id="34" name="TextBox 33">
            <a:extLst>
              <a:ext uri="{FF2B5EF4-FFF2-40B4-BE49-F238E27FC236}">
                <a16:creationId xmlns:a16="http://schemas.microsoft.com/office/drawing/2014/main" id="{193D4606-9BDA-413A-AC86-F7CB00755055}"/>
              </a:ext>
            </a:extLst>
          </p:cNvPr>
          <p:cNvSpPr txBox="1"/>
          <p:nvPr/>
        </p:nvSpPr>
        <p:spPr bwMode="auto">
          <a:xfrm>
            <a:off x="4077963" y="4719678"/>
            <a:ext cx="43733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4 pears = 4 × 40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 = £1.60</a:t>
            </a:r>
          </a:p>
        </p:txBody>
      </p:sp>
      <p:sp>
        <p:nvSpPr>
          <p:cNvPr id="35" name="TextBox 34">
            <a:extLst>
              <a:ext uri="{FF2B5EF4-FFF2-40B4-BE49-F238E27FC236}">
                <a16:creationId xmlns:a16="http://schemas.microsoft.com/office/drawing/2014/main" id="{FF82F1DA-7747-432C-B990-7C423BF4FD61}"/>
              </a:ext>
            </a:extLst>
          </p:cNvPr>
          <p:cNvSpPr txBox="1"/>
          <p:nvPr/>
        </p:nvSpPr>
        <p:spPr bwMode="auto">
          <a:xfrm>
            <a:off x="3858208" y="5108820"/>
            <a:ext cx="46022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5 lemons = 5 × 35</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 = £1.75</a:t>
            </a:r>
          </a:p>
        </p:txBody>
      </p:sp>
      <p:sp>
        <p:nvSpPr>
          <p:cNvPr id="36" name="TextBox 35">
            <a:extLst>
              <a:ext uri="{FF2B5EF4-FFF2-40B4-BE49-F238E27FC236}">
                <a16:creationId xmlns:a16="http://schemas.microsoft.com/office/drawing/2014/main" id="{3CA5664C-6516-4DDF-9765-D6AD01AC6C7F}"/>
              </a:ext>
            </a:extLst>
          </p:cNvPr>
          <p:cNvSpPr txBox="1"/>
          <p:nvPr/>
        </p:nvSpPr>
        <p:spPr bwMode="auto">
          <a:xfrm>
            <a:off x="5564013" y="5497962"/>
            <a:ext cx="28873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£1.60 + £1.75 = £3.35</a:t>
            </a:r>
          </a:p>
        </p:txBody>
      </p:sp>
      <p:sp>
        <p:nvSpPr>
          <p:cNvPr id="37" name="TextBox 36">
            <a:extLst>
              <a:ext uri="{FF2B5EF4-FFF2-40B4-BE49-F238E27FC236}">
                <a16:creationId xmlns:a16="http://schemas.microsoft.com/office/drawing/2014/main" id="{FE4E8695-C0FF-417A-85FF-F7CABC428F48}"/>
              </a:ext>
            </a:extLst>
          </p:cNvPr>
          <p:cNvSpPr txBox="1"/>
          <p:nvPr/>
        </p:nvSpPr>
        <p:spPr bwMode="auto">
          <a:xfrm>
            <a:off x="4303559" y="5887102"/>
            <a:ext cx="38069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‘The solution must be correct.’</a:t>
            </a:r>
          </a:p>
        </p:txBody>
      </p:sp>
      <p:pic>
        <p:nvPicPr>
          <p:cNvPr id="28" name="Picture 27" descr="A close up of a logo  Description generated with very high confidence">
            <a:extLst>
              <a:ext uri="{FF2B5EF4-FFF2-40B4-BE49-F238E27FC236}">
                <a16:creationId xmlns:a16="http://schemas.microsoft.com/office/drawing/2014/main" id="{E935FF5E-8A32-4030-A7E4-F13F0879D36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987638" y="2114191"/>
            <a:ext cx="1052442" cy="2163376"/>
          </a:xfrm>
          <a:prstGeom prst="rect">
            <a:avLst/>
          </a:prstGeom>
        </p:spPr>
      </p:pic>
      <p:pic>
        <p:nvPicPr>
          <p:cNvPr id="39" name="Picture 38">
            <a:extLst>
              <a:ext uri="{FF2B5EF4-FFF2-40B4-BE49-F238E27FC236}">
                <a16:creationId xmlns:a16="http://schemas.microsoft.com/office/drawing/2014/main" id="{92DE1411-184B-4478-9C8A-BF0DF6325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8719" y="2075108"/>
            <a:ext cx="4294562" cy="1301836"/>
          </a:xfrm>
          <a:prstGeom prst="rect">
            <a:avLst/>
          </a:prstGeom>
        </p:spPr>
      </p:pic>
      <p:sp>
        <p:nvSpPr>
          <p:cNvPr id="31" name="TextBox 30">
            <a:extLst>
              <a:ext uri="{FF2B5EF4-FFF2-40B4-BE49-F238E27FC236}">
                <a16:creationId xmlns:a16="http://schemas.microsoft.com/office/drawing/2014/main" id="{EBF38825-69A1-4CF6-95B0-5DC11A720884}"/>
              </a:ext>
            </a:extLst>
          </p:cNvPr>
          <p:cNvSpPr txBox="1"/>
          <p:nvPr/>
        </p:nvSpPr>
        <p:spPr bwMode="auto">
          <a:xfrm>
            <a:off x="7243826" y="2865586"/>
            <a:ext cx="418384" cy="369332"/>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35</a:t>
            </a:r>
            <a:r>
              <a:rPr lang="en-GB" sz="900" dirty="0">
                <a:latin typeface="Myriad Pro Semibold" charset="0"/>
                <a:ea typeface="Myriad Pro Semibold" charset="0"/>
                <a:cs typeface="Myriad Pro Semibold" charset="0"/>
              </a:rPr>
              <a:t> </a:t>
            </a:r>
            <a:r>
              <a:rPr lang="en-GB" dirty="0">
                <a:latin typeface="Myriad Pro Semibold" charset="0"/>
                <a:ea typeface="Myriad Pro Semibold" charset="0"/>
                <a:cs typeface="Myriad Pro Semibold" charset="0"/>
              </a:rPr>
              <a:t>p</a:t>
            </a:r>
          </a:p>
        </p:txBody>
      </p:sp>
      <p:sp>
        <p:nvSpPr>
          <p:cNvPr id="40" name="TextBox 39">
            <a:extLst>
              <a:ext uri="{FF2B5EF4-FFF2-40B4-BE49-F238E27FC236}">
                <a16:creationId xmlns:a16="http://schemas.microsoft.com/office/drawing/2014/main" id="{0FC0C452-9733-4A2D-A607-6CF3657DE75A}"/>
              </a:ext>
            </a:extLst>
          </p:cNvPr>
          <p:cNvSpPr txBox="1"/>
          <p:nvPr/>
        </p:nvSpPr>
        <p:spPr bwMode="auto">
          <a:xfrm>
            <a:off x="7762332" y="2865586"/>
            <a:ext cx="418384" cy="369332"/>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35</a:t>
            </a:r>
            <a:r>
              <a:rPr lang="en-GB" sz="900" dirty="0">
                <a:latin typeface="Myriad Pro Semibold" charset="0"/>
                <a:ea typeface="Myriad Pro Semibold" charset="0"/>
                <a:cs typeface="Myriad Pro Semibold" charset="0"/>
              </a:rPr>
              <a:t> </a:t>
            </a:r>
            <a:r>
              <a:rPr lang="en-GB" dirty="0">
                <a:latin typeface="Myriad Pro Semibold" charset="0"/>
                <a:ea typeface="Myriad Pro Semibold" charset="0"/>
                <a:cs typeface="Myriad Pro Semibold" charset="0"/>
              </a:rPr>
              <a:t>p</a:t>
            </a:r>
          </a:p>
        </p:txBody>
      </p:sp>
    </p:spTree>
    <p:extLst>
      <p:ext uri="{BB962C8B-B14F-4D97-AF65-F5344CB8AC3E}">
        <p14:creationId xmlns:p14="http://schemas.microsoft.com/office/powerpoint/2010/main" val="54806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8"/>
                                        </p:tgtEl>
                                      </p:cBhvr>
                                    </p:animEffect>
                                    <p:set>
                                      <p:cBhvr>
                                        <p:cTn id="7" dur="1" fill="hold">
                                          <p:stCondLst>
                                            <p:cond delay="499"/>
                                          </p:stCondLst>
                                        </p:cTn>
                                        <p:tgtEl>
                                          <p:spTgt spid="3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childTnLst>
                          </p:cTn>
                        </p:par>
                        <p:par>
                          <p:cTn id="11" fill="hold">
                            <p:stCondLst>
                              <p:cond delay="500"/>
                            </p:stCondLst>
                            <p:childTnLst>
                              <p:par>
                                <p:cTn id="12" presetID="6" presetClass="emph" presetSubtype="0" accel="66667" fill="hold" nodeType="afterEffect">
                                  <p:stCondLst>
                                    <p:cond delay="0"/>
                                  </p:stCondLst>
                                  <p:childTnLst>
                                    <p:animScale>
                                      <p:cBhvr>
                                        <p:cTn id="13" dur="1500" fill="hold"/>
                                        <p:tgtEl>
                                          <p:spTgt spid="9"/>
                                        </p:tgtEl>
                                      </p:cBhvr>
                                      <p:by x="150000" y="150000"/>
                                    </p:animScale>
                                  </p:childTnLst>
                                </p:cTn>
                              </p:par>
                              <p:par>
                                <p:cTn id="14" presetID="64" presetClass="path" presetSubtype="0" accel="50000" fill="hold" nodeType="withEffect">
                                  <p:stCondLst>
                                    <p:cond delay="0"/>
                                  </p:stCondLst>
                                  <p:childTnLst>
                                    <p:animMotion origin="layout" path="M -4.72222E-6 4.07407E-6 L 0.05747 -0.12292 " pathEditMode="relative" rAng="0" ptsTypes="AA">
                                      <p:cBhvr>
                                        <p:cTn id="15" dur="1500" fill="hold"/>
                                        <p:tgtEl>
                                          <p:spTgt spid="9"/>
                                        </p:tgtEl>
                                        <p:attrNameLst>
                                          <p:attrName>ppt_x</p:attrName>
                                          <p:attrName>ppt_y</p:attrName>
                                        </p:attrNameLst>
                                      </p:cBhvr>
                                      <p:rCtr x="2865" y="-6157"/>
                                    </p:animMotion>
                                  </p:childTnLst>
                                </p:cTn>
                              </p:par>
                            </p:childTnLst>
                          </p:cTn>
                        </p:par>
                        <p:par>
                          <p:cTn id="16" fill="hold">
                            <p:stCondLst>
                              <p:cond delay="2000"/>
                            </p:stCondLst>
                            <p:childTnLst>
                              <p:par>
                                <p:cTn id="17" presetID="1" presetClass="exit" presetSubtype="0" fill="hold" nodeType="after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5"/>
                                        </p:tgtEl>
                                      </p:cBhvr>
                                    </p:animEffect>
                                    <p:set>
                                      <p:cBhvr>
                                        <p:cTn id="68" dur="1" fill="hold">
                                          <p:stCondLst>
                                            <p:cond delay="499"/>
                                          </p:stCondLst>
                                        </p:cTn>
                                        <p:tgtEl>
                                          <p:spTgt spid="25"/>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3"/>
                                        </p:tgtEl>
                                      </p:cBhvr>
                                    </p:animEffect>
                                    <p:set>
                                      <p:cBhvr>
                                        <p:cTn id="71" dur="1" fill="hold">
                                          <p:stCondLst>
                                            <p:cond delay="499"/>
                                          </p:stCondLst>
                                        </p:cTn>
                                        <p:tgtEl>
                                          <p:spTgt spid="23"/>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6"/>
                                        </p:tgtEl>
                                      </p:cBhvr>
                                    </p:animEffect>
                                    <p:set>
                                      <p:cBhvr>
                                        <p:cTn id="74" dur="1" fill="hold">
                                          <p:stCondLst>
                                            <p:cond delay="499"/>
                                          </p:stCondLst>
                                        </p:cTn>
                                        <p:tgtEl>
                                          <p:spTgt spid="26"/>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24"/>
                                        </p:tgtEl>
                                      </p:cBhvr>
                                    </p:animEffect>
                                    <p:set>
                                      <p:cBhvr>
                                        <p:cTn id="77" dur="1" fill="hold">
                                          <p:stCondLst>
                                            <p:cond delay="499"/>
                                          </p:stCondLst>
                                        </p:cTn>
                                        <p:tgtEl>
                                          <p:spTgt spid="2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7"/>
                                        </p:tgtEl>
                                      </p:cBhvr>
                                    </p:animEffect>
                                    <p:set>
                                      <p:cBhvr>
                                        <p:cTn id="80" dur="1" fill="hold">
                                          <p:stCondLst>
                                            <p:cond delay="499"/>
                                          </p:stCondLst>
                                        </p:cTn>
                                        <p:tgtEl>
                                          <p:spTgt spid="27"/>
                                        </p:tgtEl>
                                        <p:attrNameLst>
                                          <p:attrName>style.visibility</p:attrName>
                                        </p:attrNameLst>
                                      </p:cBhvr>
                                      <p:to>
                                        <p:strVal val="hidden"/>
                                      </p:to>
                                    </p:se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fade">
                                      <p:cBhvr>
                                        <p:cTn id="10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5" grpId="0"/>
      <p:bldP spid="25" grpId="1"/>
      <p:bldP spid="26" grpId="0"/>
      <p:bldP spid="26" grpId="1"/>
      <p:bldP spid="27" grpId="0"/>
      <p:bldP spid="27" grpId="1"/>
      <p:bldP spid="33" grpId="0"/>
      <p:bldP spid="34" grpId="0"/>
      <p:bldP spid="35" grpId="0"/>
      <p:bldP spid="36" grpId="0"/>
      <p:bldP spid="37" grpId="0"/>
      <p:bldP spid="31" grpId="0" animBg="1"/>
      <p:bldP spid="4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logo  Description generated with high confidence">
            <a:extLst>
              <a:ext uri="{FF2B5EF4-FFF2-40B4-BE49-F238E27FC236}">
                <a16:creationId xmlns:a16="http://schemas.microsoft.com/office/drawing/2014/main" id="{8232B80A-D514-49C4-9D08-F6983D1385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3888" y="2278983"/>
            <a:ext cx="5352842" cy="1416744"/>
          </a:xfrm>
          <a:prstGeom prst="rect">
            <a:avLst/>
          </a:prstGeom>
        </p:spPr>
      </p:pic>
      <p:pic>
        <p:nvPicPr>
          <p:cNvPr id="8" name="Picture 7" descr="A close up of a logo  Description generated with high confidence">
            <a:extLst>
              <a:ext uri="{FF2B5EF4-FFF2-40B4-BE49-F238E27FC236}">
                <a16:creationId xmlns:a16="http://schemas.microsoft.com/office/drawing/2014/main" id="{D9E613EF-EB0B-4B93-A4FB-57E1CFD1DD5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3888" y="3840990"/>
            <a:ext cx="5352842" cy="1478275"/>
          </a:xfrm>
          <a:prstGeom prst="rect">
            <a:avLst/>
          </a:prstGeom>
        </p:spPr>
      </p:pic>
      <p:sp>
        <p:nvSpPr>
          <p:cNvPr id="3" name="Title 2">
            <a:extLst>
              <a:ext uri="{FF2B5EF4-FFF2-40B4-BE49-F238E27FC236}">
                <a16:creationId xmlns:a16="http://schemas.microsoft.com/office/drawing/2014/main" id="{402008C5-8529-4BB4-BD91-56749778895E}"/>
              </a:ext>
            </a:extLst>
          </p:cNvPr>
          <p:cNvSpPr>
            <a:spLocks noGrp="1"/>
          </p:cNvSpPr>
          <p:nvPr>
            <p:ph type="title"/>
          </p:nvPr>
        </p:nvSpPr>
        <p:spPr/>
        <p:txBody>
          <a:bodyPr/>
          <a:lstStyle/>
          <a:p>
            <a:r>
              <a:rPr lang="en-GB" dirty="0"/>
              <a:t>6AS/MD-4 Solve problems with two unknowns</a:t>
            </a:r>
          </a:p>
        </p:txBody>
      </p:sp>
      <p:sp>
        <p:nvSpPr>
          <p:cNvPr id="4" name="TextBox 19">
            <a:extLst>
              <a:ext uri="{FF2B5EF4-FFF2-40B4-BE49-F238E27FC236}">
                <a16:creationId xmlns:a16="http://schemas.microsoft.com/office/drawing/2014/main" id="{F60D19F4-06F1-4AAB-8A10-55CA56634DE5}"/>
              </a:ext>
            </a:extLst>
          </p:cNvPr>
          <p:cNvSpPr txBox="1"/>
          <p:nvPr/>
        </p:nvSpPr>
        <p:spPr>
          <a:xfrm>
            <a:off x="6096000" y="4752189"/>
            <a:ext cx="5486401" cy="92333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Both pictures have the same number of pears, but a different number of lemons and therefore also a different total price.</a:t>
            </a:r>
          </a:p>
        </p:txBody>
      </p:sp>
      <p:sp>
        <p:nvSpPr>
          <p:cNvPr id="6" name="Content Placeholder 2">
            <a:extLst>
              <a:ext uri="{FF2B5EF4-FFF2-40B4-BE49-F238E27FC236}">
                <a16:creationId xmlns:a16="http://schemas.microsoft.com/office/drawing/2014/main" id="{C09AB0E1-FAF0-4161-8989-B69E67C3793D}"/>
              </a:ext>
            </a:extLst>
          </p:cNvPr>
          <p:cNvSpPr txBox="1">
            <a:spLocks/>
          </p:cNvSpPr>
          <p:nvPr/>
        </p:nvSpPr>
        <p:spPr>
          <a:xfrm>
            <a:off x="6085996" y="1227535"/>
            <a:ext cx="5644042" cy="33525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4 pears and 5 lemons cost £3.35.                           4 pears and 2 lemons cost £2.30.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much does one pear cost?                          How much does one lemon cost?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unknowns are in the problem?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Draw a picture to represent each statement.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What’s the same/different about each picture?</a:t>
            </a: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9">
            <a:extLst>
              <a:ext uri="{FF2B5EF4-FFF2-40B4-BE49-F238E27FC236}">
                <a16:creationId xmlns:a16="http://schemas.microsoft.com/office/drawing/2014/main" id="{AD95DEB6-87E1-443D-8104-0991E250FBF8}"/>
              </a:ext>
            </a:extLst>
          </p:cNvPr>
          <p:cNvSpPr txBox="1"/>
          <p:nvPr/>
        </p:nvSpPr>
        <p:spPr>
          <a:xfrm>
            <a:off x="6446043" y="3194659"/>
            <a:ext cx="4786313" cy="64633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There are two unknowns, the cost of a pear and the cost of a lemon.</a:t>
            </a:r>
          </a:p>
        </p:txBody>
      </p:sp>
    </p:spTree>
    <p:extLst>
      <p:ext uri="{BB962C8B-B14F-4D97-AF65-F5344CB8AC3E}">
        <p14:creationId xmlns:p14="http://schemas.microsoft.com/office/powerpoint/2010/main" val="381521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74095FE-046C-4498-92D3-89E1025D02DF}"/>
              </a:ext>
            </a:extLst>
          </p:cNvPr>
          <p:cNvSpPr txBox="1"/>
          <p:nvPr/>
        </p:nvSpPr>
        <p:spPr bwMode="auto">
          <a:xfrm>
            <a:off x="4445341" y="4666454"/>
            <a:ext cx="971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1.05</a:t>
            </a:r>
          </a:p>
        </p:txBody>
      </p:sp>
      <p:sp>
        <p:nvSpPr>
          <p:cNvPr id="14" name="TextBox 13">
            <a:extLst>
              <a:ext uri="{FF2B5EF4-FFF2-40B4-BE49-F238E27FC236}">
                <a16:creationId xmlns:a16="http://schemas.microsoft.com/office/drawing/2014/main" id="{2D91294A-E9BF-47F5-BCFF-B1EB8512029C}"/>
              </a:ext>
            </a:extLst>
          </p:cNvPr>
          <p:cNvSpPr txBox="1"/>
          <p:nvPr/>
        </p:nvSpPr>
        <p:spPr bwMode="auto">
          <a:xfrm>
            <a:off x="4075506" y="5214562"/>
            <a:ext cx="971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0.35</a:t>
            </a:r>
          </a:p>
        </p:txBody>
      </p:sp>
      <p:sp>
        <p:nvSpPr>
          <p:cNvPr id="3" name="Title 2">
            <a:extLst>
              <a:ext uri="{FF2B5EF4-FFF2-40B4-BE49-F238E27FC236}">
                <a16:creationId xmlns:a16="http://schemas.microsoft.com/office/drawing/2014/main" id="{369B7919-3841-4F91-9634-1A8C25510033}"/>
              </a:ext>
            </a:extLst>
          </p:cNvPr>
          <p:cNvSpPr>
            <a:spLocks noGrp="1"/>
          </p:cNvSpPr>
          <p:nvPr>
            <p:ph type="title"/>
          </p:nvPr>
        </p:nvSpPr>
        <p:spPr/>
        <p:txBody>
          <a:bodyPr/>
          <a:lstStyle/>
          <a:p>
            <a:r>
              <a:rPr lang="en-GB" dirty="0"/>
              <a:t>6AS/MD-4 Solve problems with two unknowns</a:t>
            </a:r>
          </a:p>
        </p:txBody>
      </p:sp>
      <p:sp>
        <p:nvSpPr>
          <p:cNvPr id="12" name="TextBox 11">
            <a:extLst>
              <a:ext uri="{FF2B5EF4-FFF2-40B4-BE49-F238E27FC236}">
                <a16:creationId xmlns:a16="http://schemas.microsoft.com/office/drawing/2014/main" id="{0FEB7B70-87C0-4174-B23D-97F0A45A4DC9}"/>
              </a:ext>
            </a:extLst>
          </p:cNvPr>
          <p:cNvSpPr txBox="1"/>
          <p:nvPr/>
        </p:nvSpPr>
        <p:spPr bwMode="auto">
          <a:xfrm>
            <a:off x="1601914" y="5762670"/>
            <a:ext cx="28403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One lemon costs 35</a:t>
            </a:r>
            <a:r>
              <a:rPr kumimoji="0" lang="en-GB" sz="11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p.</a:t>
            </a:r>
          </a:p>
        </p:txBody>
      </p:sp>
      <p:sp>
        <p:nvSpPr>
          <p:cNvPr id="19" name="TextBox 18">
            <a:extLst>
              <a:ext uri="{FF2B5EF4-FFF2-40B4-BE49-F238E27FC236}">
                <a16:creationId xmlns:a16="http://schemas.microsoft.com/office/drawing/2014/main" id="{F9B65B15-9DCC-4675-B254-0E4F09C0B223}"/>
              </a:ext>
            </a:extLst>
          </p:cNvPr>
          <p:cNvSpPr txBox="1"/>
          <p:nvPr/>
        </p:nvSpPr>
        <p:spPr bwMode="auto">
          <a:xfrm>
            <a:off x="588736" y="4666454"/>
            <a:ext cx="40059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200" dirty="0">
                <a:solidFill>
                  <a:srgbClr val="000000"/>
                </a:solidFill>
                <a:latin typeface="Myriad Pro Semibold" charset="0"/>
                <a:ea typeface="Myriad Pro Semibold" charset="0"/>
                <a:cs typeface="Myriad Pro Semibold" charset="0"/>
              </a:rPr>
              <a:t>C</a:t>
            </a:r>
            <a:r>
              <a:rPr kumimoji="0" lang="en-GB" sz="2200" b="0" i="0" u="none" strike="noStrike" kern="1200" cap="none" spc="0" normalizeH="0" baseline="0" noProof="0" dirty="0" err="1">
                <a:ln>
                  <a:noFill/>
                </a:ln>
                <a:solidFill>
                  <a:srgbClr val="000000"/>
                </a:solidFill>
                <a:effectLst/>
                <a:uLnTx/>
                <a:uFillTx/>
                <a:latin typeface="Myriad Pro Semibold" charset="0"/>
                <a:ea typeface="Myriad Pro Semibold" charset="0"/>
                <a:cs typeface="Myriad Pro Semibold" charset="0"/>
              </a:rPr>
              <a:t>ost</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of 3 lemons = 3.35 </a:t>
            </a:r>
            <a:r>
              <a:rPr kumimoji="0" lang="en-GB" sz="2200" b="0" i="0" u="none" strike="noStrike" kern="1200" cap="none" spc="0" normalizeH="0" baseline="0" noProof="0" dirty="0">
                <a:ln>
                  <a:noFill/>
                </a:ln>
                <a:solidFill>
                  <a:srgbClr val="000000"/>
                </a:solidFill>
                <a:effectLst/>
                <a:uLnTx/>
                <a:uFillTx/>
                <a:latin typeface="Myriad Pro Semibold"/>
                <a:ea typeface="Myriad Pro Semibold" charset="0"/>
                <a:cs typeface="Arial" panose="020B0604020202020204" pitchFamily="34" charset="0"/>
              </a:rPr>
              <a:t>−</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2.30</a:t>
            </a:r>
          </a:p>
        </p:txBody>
      </p:sp>
      <p:sp>
        <p:nvSpPr>
          <p:cNvPr id="20" name="TextBox 19">
            <a:extLst>
              <a:ext uri="{FF2B5EF4-FFF2-40B4-BE49-F238E27FC236}">
                <a16:creationId xmlns:a16="http://schemas.microsoft.com/office/drawing/2014/main" id="{A4C58D72-1788-4D6A-BA49-F02B2A431989}"/>
              </a:ext>
            </a:extLst>
          </p:cNvPr>
          <p:cNvSpPr txBox="1"/>
          <p:nvPr/>
        </p:nvSpPr>
        <p:spPr bwMode="auto">
          <a:xfrm>
            <a:off x="706993" y="5214562"/>
            <a:ext cx="352025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200" dirty="0">
                <a:solidFill>
                  <a:srgbClr val="000000"/>
                </a:solidFill>
                <a:latin typeface="Myriad Pro Semibold" charset="0"/>
                <a:ea typeface="Myriad Pro Semibold" charset="0"/>
                <a:cs typeface="Myriad Pro Semibold" charset="0"/>
              </a:rPr>
              <a:t>C</a:t>
            </a:r>
            <a:r>
              <a:rPr kumimoji="0" lang="en-GB" sz="2200" b="0" i="0" u="none" strike="noStrike" kern="1200" cap="none" spc="0" normalizeH="0" baseline="0" noProof="0" dirty="0" err="1">
                <a:ln>
                  <a:noFill/>
                </a:ln>
                <a:solidFill>
                  <a:srgbClr val="000000"/>
                </a:solidFill>
                <a:effectLst/>
                <a:uLnTx/>
                <a:uFillTx/>
                <a:latin typeface="Myriad Pro Semibold" charset="0"/>
                <a:ea typeface="Myriad Pro Semibold" charset="0"/>
                <a:cs typeface="Myriad Pro Semibold" charset="0"/>
              </a:rPr>
              <a:t>ost</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of 1 lemon = 1.05 </a:t>
            </a:r>
            <a:r>
              <a:rPr kumimoji="0" lang="en-GB" sz="2200" b="0" i="0" u="none" strike="noStrike" kern="1200" cap="none" spc="0" normalizeH="0" baseline="0" noProof="0" dirty="0">
                <a:ln>
                  <a:noFill/>
                </a:ln>
                <a:solidFill>
                  <a:srgbClr val="000000"/>
                </a:solidFill>
                <a:effectLst/>
                <a:uLnTx/>
                <a:uFillTx/>
                <a:latin typeface="Myriad Pro Semibold"/>
                <a:ea typeface="Myriad Pro Semibold" charset="0"/>
                <a:cs typeface="Arial" panose="020B0604020202020204" pitchFamily="34" charset="0"/>
              </a:rPr>
              <a:t>÷</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3</a:t>
            </a:r>
          </a:p>
        </p:txBody>
      </p:sp>
      <p:sp>
        <p:nvSpPr>
          <p:cNvPr id="17" name="TextBox 16">
            <a:extLst>
              <a:ext uri="{FF2B5EF4-FFF2-40B4-BE49-F238E27FC236}">
                <a16:creationId xmlns:a16="http://schemas.microsoft.com/office/drawing/2014/main" id="{442D743E-205F-4FD7-9995-E42D2F20B3DB}"/>
              </a:ext>
            </a:extLst>
          </p:cNvPr>
          <p:cNvSpPr txBox="1"/>
          <p:nvPr/>
        </p:nvSpPr>
        <p:spPr bwMode="auto">
          <a:xfrm>
            <a:off x="522704" y="1545218"/>
            <a:ext cx="466627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1 </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finding the cost of a lemon</a:t>
            </a:r>
          </a:p>
        </p:txBody>
      </p:sp>
      <p:pic>
        <p:nvPicPr>
          <p:cNvPr id="9" name="Picture 8">
            <a:extLst>
              <a:ext uri="{FF2B5EF4-FFF2-40B4-BE49-F238E27FC236}">
                <a16:creationId xmlns:a16="http://schemas.microsoft.com/office/drawing/2014/main" id="{9B850549-1DD4-4AF7-BADF-5C8DA1BA65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990" y="3133069"/>
            <a:ext cx="2863042" cy="867890"/>
          </a:xfrm>
          <a:prstGeom prst="rect">
            <a:avLst/>
          </a:prstGeom>
        </p:spPr>
      </p:pic>
      <p:pic>
        <p:nvPicPr>
          <p:cNvPr id="18" name="Picture 17" descr="A close up of a logo  Description generated with very high confidence">
            <a:extLst>
              <a:ext uri="{FF2B5EF4-FFF2-40B4-BE49-F238E27FC236}">
                <a16:creationId xmlns:a16="http://schemas.microsoft.com/office/drawing/2014/main" id="{062D6D04-F9E5-4E01-9762-9E5402E0476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747481" y="2117176"/>
            <a:ext cx="1052442" cy="2163376"/>
          </a:xfrm>
          <a:prstGeom prst="rect">
            <a:avLst/>
          </a:prstGeom>
        </p:spPr>
      </p:pic>
      <p:pic>
        <p:nvPicPr>
          <p:cNvPr id="16" name="Picture 15" descr="A drawing of a face  Description generated with high confidence">
            <a:extLst>
              <a:ext uri="{FF2B5EF4-FFF2-40B4-BE49-F238E27FC236}">
                <a16:creationId xmlns:a16="http://schemas.microsoft.com/office/drawing/2014/main" id="{F3C38A69-1B28-4320-B952-A76EA7ABB5D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00094" y="1979089"/>
            <a:ext cx="4111499" cy="1038420"/>
          </a:xfrm>
          <a:prstGeom prst="rect">
            <a:avLst/>
          </a:prstGeom>
        </p:spPr>
      </p:pic>
      <p:sp>
        <p:nvSpPr>
          <p:cNvPr id="5" name="Content Placeholder 2">
            <a:extLst>
              <a:ext uri="{FF2B5EF4-FFF2-40B4-BE49-F238E27FC236}">
                <a16:creationId xmlns:a16="http://schemas.microsoft.com/office/drawing/2014/main" id="{06A622D1-10AA-4168-97A2-58749349BDB6}"/>
              </a:ext>
            </a:extLst>
          </p:cNvPr>
          <p:cNvSpPr txBox="1">
            <a:spLocks/>
          </p:cNvSpPr>
          <p:nvPr/>
        </p:nvSpPr>
        <p:spPr>
          <a:xfrm>
            <a:off x="6192012" y="1279046"/>
            <a:ext cx="5390389" cy="335259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4 pears and 5 lemons cost £3.35.                 4 pears and 2 lemons cost £2.30.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much does one pear cost?               How much does one lemon cost?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yriad Pro Semibold" charset="0"/>
                <a:cs typeface="Myriad Pro Semibold" charset="0"/>
              </a:rPr>
              <a:t>Which unknown can be found first?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yriad Pro Semibold" charset="0"/>
                <a:cs typeface="Myriad Pro Semibold" charset="0"/>
              </a:rPr>
              <a:t>How can the cost of one lemon be calculated?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1" u="none" strike="noStrike" kern="1200" cap="none" spc="0" normalizeH="0" baseline="0" noProof="0" dirty="0">
              <a:ln>
                <a:noFill/>
              </a:ln>
              <a:solidFill>
                <a:srgbClr val="585858"/>
              </a:solidFill>
              <a:effectLst/>
              <a:uLnTx/>
              <a:uFillTx/>
              <a:latin typeface="Myriad Pro Semibold" charset="0"/>
              <a:ea typeface="Myriad Pro Semibold" charset="0"/>
              <a:cs typeface="Myriad Pro Semibold"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extBox 19">
            <a:extLst>
              <a:ext uri="{FF2B5EF4-FFF2-40B4-BE49-F238E27FC236}">
                <a16:creationId xmlns:a16="http://schemas.microsoft.com/office/drawing/2014/main" id="{E19B1298-2F5B-4858-A4A2-792F203D22EF}"/>
              </a:ext>
            </a:extLst>
          </p:cNvPr>
          <p:cNvSpPr txBox="1"/>
          <p:nvPr/>
        </p:nvSpPr>
        <p:spPr>
          <a:xfrm>
            <a:off x="6096000" y="4450808"/>
            <a:ext cx="5486401" cy="138499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cost of three lemons is equivalent to the difference between both total prices.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This difference can be divided by three to find the cost of one lemon.</a:t>
            </a:r>
          </a:p>
        </p:txBody>
      </p:sp>
    </p:spTree>
    <p:extLst>
      <p:ext uri="{BB962C8B-B14F-4D97-AF65-F5344CB8AC3E}">
        <p14:creationId xmlns:p14="http://schemas.microsoft.com/office/powerpoint/2010/main" val="395001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2" grpId="0"/>
      <p:bldP spid="19" grpId="0"/>
      <p:bldP spid="20" grpId="0"/>
      <p:bldP spid="17" grpId="0"/>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drawing of a face  Description generated with high confidence">
            <a:extLst>
              <a:ext uri="{FF2B5EF4-FFF2-40B4-BE49-F238E27FC236}">
                <a16:creationId xmlns:a16="http://schemas.microsoft.com/office/drawing/2014/main" id="{381D5214-CFF4-4533-8F26-D7175D0CF9B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363312" y="1979089"/>
            <a:ext cx="4111499" cy="1038420"/>
          </a:xfrm>
          <a:prstGeom prst="rect">
            <a:avLst/>
          </a:prstGeom>
        </p:spPr>
      </p:pic>
      <p:sp>
        <p:nvSpPr>
          <p:cNvPr id="4" name="Title 3">
            <a:extLst>
              <a:ext uri="{FF2B5EF4-FFF2-40B4-BE49-F238E27FC236}">
                <a16:creationId xmlns:a16="http://schemas.microsoft.com/office/drawing/2014/main" id="{2C0E1035-4049-4957-8207-F96151A7EE21}"/>
              </a:ext>
            </a:extLst>
          </p:cNvPr>
          <p:cNvSpPr>
            <a:spLocks noGrp="1"/>
          </p:cNvSpPr>
          <p:nvPr>
            <p:ph type="title"/>
          </p:nvPr>
        </p:nvSpPr>
        <p:spPr/>
        <p:txBody>
          <a:bodyPr/>
          <a:lstStyle/>
          <a:p>
            <a:r>
              <a:rPr lang="en-GB" dirty="0"/>
              <a:t>6AS/MD-4 Solve problems with two unknowns</a:t>
            </a:r>
          </a:p>
        </p:txBody>
      </p:sp>
      <p:sp>
        <p:nvSpPr>
          <p:cNvPr id="17" name="TextBox 16">
            <a:extLst>
              <a:ext uri="{FF2B5EF4-FFF2-40B4-BE49-F238E27FC236}">
                <a16:creationId xmlns:a16="http://schemas.microsoft.com/office/drawing/2014/main" id="{442D743E-205F-4FD7-9995-E42D2F20B3DB}"/>
              </a:ext>
            </a:extLst>
          </p:cNvPr>
          <p:cNvSpPr txBox="1"/>
          <p:nvPr/>
        </p:nvSpPr>
        <p:spPr bwMode="auto">
          <a:xfrm>
            <a:off x="1201340" y="1545218"/>
            <a:ext cx="44354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Step 2 </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finding the cost of a pear</a:t>
            </a:r>
          </a:p>
        </p:txBody>
      </p:sp>
      <p:pic>
        <p:nvPicPr>
          <p:cNvPr id="9" name="Picture 8">
            <a:extLst>
              <a:ext uri="{FF2B5EF4-FFF2-40B4-BE49-F238E27FC236}">
                <a16:creationId xmlns:a16="http://schemas.microsoft.com/office/drawing/2014/main" id="{9B850549-1DD4-4AF7-BADF-5C8DA1BA65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208" y="3130084"/>
            <a:ext cx="2863042" cy="867890"/>
          </a:xfrm>
          <a:prstGeom prst="rect">
            <a:avLst/>
          </a:prstGeom>
        </p:spPr>
      </p:pic>
      <p:sp>
        <p:nvSpPr>
          <p:cNvPr id="23" name="TextBox 22">
            <a:extLst>
              <a:ext uri="{FF2B5EF4-FFF2-40B4-BE49-F238E27FC236}">
                <a16:creationId xmlns:a16="http://schemas.microsoft.com/office/drawing/2014/main" id="{57B56C02-4914-49FB-8B55-B649F4F91DF4}"/>
              </a:ext>
            </a:extLst>
          </p:cNvPr>
          <p:cNvSpPr txBox="1"/>
          <p:nvPr/>
        </p:nvSpPr>
        <p:spPr bwMode="auto">
          <a:xfrm>
            <a:off x="4653469" y="4719678"/>
            <a:ext cx="971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1.60</a:t>
            </a:r>
          </a:p>
        </p:txBody>
      </p:sp>
      <p:sp>
        <p:nvSpPr>
          <p:cNvPr id="24" name="TextBox 23">
            <a:extLst>
              <a:ext uri="{FF2B5EF4-FFF2-40B4-BE49-F238E27FC236}">
                <a16:creationId xmlns:a16="http://schemas.microsoft.com/office/drawing/2014/main" id="{2E73C7A9-A743-44D3-96C2-9F96653DE018}"/>
              </a:ext>
            </a:extLst>
          </p:cNvPr>
          <p:cNvSpPr txBox="1"/>
          <p:nvPr/>
        </p:nvSpPr>
        <p:spPr bwMode="auto">
          <a:xfrm>
            <a:off x="4286215" y="5206791"/>
            <a:ext cx="9717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0.40</a:t>
            </a:r>
          </a:p>
        </p:txBody>
      </p:sp>
      <p:sp>
        <p:nvSpPr>
          <p:cNvPr id="25" name="TextBox 24">
            <a:extLst>
              <a:ext uri="{FF2B5EF4-FFF2-40B4-BE49-F238E27FC236}">
                <a16:creationId xmlns:a16="http://schemas.microsoft.com/office/drawing/2014/main" id="{BA8E453B-C3FB-4042-9C9C-709BF894F532}"/>
              </a:ext>
            </a:extLst>
          </p:cNvPr>
          <p:cNvSpPr txBox="1"/>
          <p:nvPr/>
        </p:nvSpPr>
        <p:spPr bwMode="auto">
          <a:xfrm>
            <a:off x="1044366" y="4719679"/>
            <a:ext cx="38890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200" dirty="0">
                <a:solidFill>
                  <a:srgbClr val="000000"/>
                </a:solidFill>
                <a:latin typeface="Myriad Pro Semibold" charset="0"/>
                <a:ea typeface="Myriad Pro Semibold" charset="0"/>
                <a:cs typeface="Myriad Pro Semibold" charset="0"/>
              </a:rPr>
              <a:t>C</a:t>
            </a:r>
            <a:r>
              <a:rPr kumimoji="0" lang="en-GB" sz="2200" b="0" i="0" u="none" strike="noStrike" kern="1200" cap="none" spc="0" normalizeH="0" baseline="0" noProof="0" dirty="0" err="1">
                <a:ln>
                  <a:noFill/>
                </a:ln>
                <a:solidFill>
                  <a:srgbClr val="000000"/>
                </a:solidFill>
                <a:effectLst/>
                <a:uLnTx/>
                <a:uFillTx/>
                <a:latin typeface="Myriad Pro Semibold" charset="0"/>
                <a:ea typeface="Myriad Pro Semibold" charset="0"/>
                <a:cs typeface="Myriad Pro Semibold" charset="0"/>
              </a:rPr>
              <a:t>ost</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of 4 pears = 2.30 </a:t>
            </a:r>
            <a:r>
              <a:rPr kumimoji="0" lang="en-GB" sz="2200" b="0" i="0" u="none" strike="noStrike" kern="1200" cap="none" spc="0" normalizeH="0" baseline="0" noProof="0" dirty="0">
                <a:ln>
                  <a:noFill/>
                </a:ln>
                <a:solidFill>
                  <a:srgbClr val="000000"/>
                </a:solidFill>
                <a:effectLst/>
                <a:uLnTx/>
                <a:uFillTx/>
                <a:latin typeface="Myriad Pro Semibold"/>
                <a:ea typeface="Myriad Pro Semibold" charset="0"/>
                <a:cs typeface="Arial" panose="020B0604020202020204" pitchFamily="34" charset="0"/>
              </a:rPr>
              <a:t>−</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0.70</a:t>
            </a:r>
          </a:p>
        </p:txBody>
      </p:sp>
      <p:sp>
        <p:nvSpPr>
          <p:cNvPr id="26" name="TextBox 25">
            <a:extLst>
              <a:ext uri="{FF2B5EF4-FFF2-40B4-BE49-F238E27FC236}">
                <a16:creationId xmlns:a16="http://schemas.microsoft.com/office/drawing/2014/main" id="{F7601A5C-353F-4DC9-A3A8-3A80006E5792}"/>
              </a:ext>
            </a:extLst>
          </p:cNvPr>
          <p:cNvSpPr txBox="1"/>
          <p:nvPr/>
        </p:nvSpPr>
        <p:spPr bwMode="auto">
          <a:xfrm>
            <a:off x="1146003" y="5206791"/>
            <a:ext cx="32894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200" dirty="0">
                <a:solidFill>
                  <a:srgbClr val="000000"/>
                </a:solidFill>
                <a:latin typeface="Myriad Pro Semibold" charset="0"/>
                <a:ea typeface="Myriad Pro Semibold" charset="0"/>
                <a:cs typeface="Myriad Pro Semibold" charset="0"/>
              </a:rPr>
              <a:t>C</a:t>
            </a:r>
            <a:r>
              <a:rPr kumimoji="0" lang="en-GB" sz="2200" b="0" i="0" u="none" strike="noStrike" kern="1200" cap="none" spc="0" normalizeH="0" baseline="0" noProof="0" dirty="0" err="1">
                <a:ln>
                  <a:noFill/>
                </a:ln>
                <a:solidFill>
                  <a:srgbClr val="000000"/>
                </a:solidFill>
                <a:effectLst/>
                <a:uLnTx/>
                <a:uFillTx/>
                <a:latin typeface="Myriad Pro Semibold" charset="0"/>
                <a:ea typeface="Myriad Pro Semibold" charset="0"/>
                <a:cs typeface="Myriad Pro Semibold" charset="0"/>
              </a:rPr>
              <a:t>ost</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of 1 pear = 1.60 </a:t>
            </a:r>
            <a:r>
              <a:rPr kumimoji="0" lang="en-GB" sz="2200" b="0" i="0" u="none" strike="noStrike" kern="1200" cap="none" spc="0" normalizeH="0" baseline="0" noProof="0" dirty="0">
                <a:ln>
                  <a:noFill/>
                </a:ln>
                <a:solidFill>
                  <a:srgbClr val="000000"/>
                </a:solidFill>
                <a:effectLst/>
                <a:uLnTx/>
                <a:uFillTx/>
                <a:latin typeface="Myriad Pro Semibold"/>
                <a:ea typeface="Myriad Pro Semibold" charset="0"/>
                <a:cs typeface="Arial" panose="020B0604020202020204" pitchFamily="34" charset="0"/>
              </a:rPr>
              <a:t>÷</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4</a:t>
            </a:r>
          </a:p>
        </p:txBody>
      </p:sp>
      <p:sp>
        <p:nvSpPr>
          <p:cNvPr id="27" name="TextBox 26">
            <a:extLst>
              <a:ext uri="{FF2B5EF4-FFF2-40B4-BE49-F238E27FC236}">
                <a16:creationId xmlns:a16="http://schemas.microsoft.com/office/drawing/2014/main" id="{F40BD9D5-925C-48CC-9867-6CF2F1405478}"/>
              </a:ext>
            </a:extLst>
          </p:cNvPr>
          <p:cNvSpPr txBox="1"/>
          <p:nvPr/>
        </p:nvSpPr>
        <p:spPr bwMode="auto">
          <a:xfrm>
            <a:off x="2113703" y="5726561"/>
            <a:ext cx="261071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One pear costs 40</a:t>
            </a:r>
            <a:r>
              <a:rPr kumimoji="0" lang="en-GB" sz="11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p.</a:t>
            </a:r>
          </a:p>
        </p:txBody>
      </p:sp>
      <p:pic>
        <p:nvPicPr>
          <p:cNvPr id="29" name="Picture 28">
            <a:extLst>
              <a:ext uri="{FF2B5EF4-FFF2-40B4-BE49-F238E27FC236}">
                <a16:creationId xmlns:a16="http://schemas.microsoft.com/office/drawing/2014/main" id="{FD400673-3906-42E5-AB21-8688BBF02F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1781" y="3465513"/>
            <a:ext cx="3232145" cy="800554"/>
          </a:xfrm>
          <a:prstGeom prst="rect">
            <a:avLst/>
          </a:prstGeom>
        </p:spPr>
      </p:pic>
      <p:pic>
        <p:nvPicPr>
          <p:cNvPr id="30" name="Picture 29">
            <a:extLst>
              <a:ext uri="{FF2B5EF4-FFF2-40B4-BE49-F238E27FC236}">
                <a16:creationId xmlns:a16="http://schemas.microsoft.com/office/drawing/2014/main" id="{FEECC252-8591-4517-AE02-1C5E18CBE7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8888" y="3465513"/>
            <a:ext cx="1047454" cy="501282"/>
          </a:xfrm>
          <a:prstGeom prst="rect">
            <a:avLst/>
          </a:prstGeom>
        </p:spPr>
      </p:pic>
      <p:sp>
        <p:nvSpPr>
          <p:cNvPr id="33" name="TextBox 32">
            <a:extLst>
              <a:ext uri="{FF2B5EF4-FFF2-40B4-BE49-F238E27FC236}">
                <a16:creationId xmlns:a16="http://schemas.microsoft.com/office/drawing/2014/main" id="{B64CBD4A-7B4A-4A48-81E4-14D12AC11AA9}"/>
              </a:ext>
            </a:extLst>
          </p:cNvPr>
          <p:cNvSpPr txBox="1"/>
          <p:nvPr/>
        </p:nvSpPr>
        <p:spPr bwMode="auto">
          <a:xfrm>
            <a:off x="858521" y="4330536"/>
            <a:ext cx="51210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200" dirty="0">
                <a:solidFill>
                  <a:srgbClr val="000000"/>
                </a:solidFill>
                <a:latin typeface="Myriad Pro Semibold" charset="0"/>
                <a:ea typeface="Myriad Pro Semibold" charset="0"/>
                <a:cs typeface="Myriad Pro Semibold" charset="0"/>
              </a:rPr>
              <a:t>C</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heck: </a:t>
            </a:r>
            <a:r>
              <a:rPr kumimoji="0" lang="en-GB"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4 pears and 5 lemons cost £3.35.</a:t>
            </a:r>
          </a:p>
        </p:txBody>
      </p:sp>
      <p:sp>
        <p:nvSpPr>
          <p:cNvPr id="34" name="TextBox 33">
            <a:extLst>
              <a:ext uri="{FF2B5EF4-FFF2-40B4-BE49-F238E27FC236}">
                <a16:creationId xmlns:a16="http://schemas.microsoft.com/office/drawing/2014/main" id="{193D4606-9BDA-413A-AC86-F7CB00755055}"/>
              </a:ext>
            </a:extLst>
          </p:cNvPr>
          <p:cNvSpPr txBox="1"/>
          <p:nvPr/>
        </p:nvSpPr>
        <p:spPr bwMode="auto">
          <a:xfrm>
            <a:off x="1218523" y="4724222"/>
            <a:ext cx="44182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200" dirty="0">
                <a:solidFill>
                  <a:srgbClr val="000000"/>
                </a:solidFill>
                <a:latin typeface="Myriad Pro Semibold" charset="0"/>
                <a:ea typeface="Myriad Pro Semibold" charset="0"/>
                <a:cs typeface="Myriad Pro Semibold" charset="0"/>
              </a:rPr>
              <a:t>C</a:t>
            </a:r>
            <a:r>
              <a:rPr kumimoji="0" lang="en-GB" sz="2200" b="0" i="0" u="none" strike="noStrike" kern="1200" cap="none" spc="0" normalizeH="0" baseline="0" noProof="0" dirty="0" err="1">
                <a:ln>
                  <a:noFill/>
                </a:ln>
                <a:solidFill>
                  <a:srgbClr val="000000"/>
                </a:solidFill>
                <a:effectLst/>
                <a:uLnTx/>
                <a:uFillTx/>
                <a:latin typeface="Myriad Pro Semibold" charset="0"/>
                <a:ea typeface="Myriad Pro Semibold" charset="0"/>
                <a:cs typeface="Myriad Pro Semibold" charset="0"/>
              </a:rPr>
              <a:t>ost</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of 4 pears = 4 × 40</a:t>
            </a:r>
            <a:r>
              <a:rPr kumimoji="0" lang="en-GB" sz="11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p = £1.60</a:t>
            </a:r>
          </a:p>
        </p:txBody>
      </p:sp>
      <p:sp>
        <p:nvSpPr>
          <p:cNvPr id="35" name="TextBox 34">
            <a:extLst>
              <a:ext uri="{FF2B5EF4-FFF2-40B4-BE49-F238E27FC236}">
                <a16:creationId xmlns:a16="http://schemas.microsoft.com/office/drawing/2014/main" id="{FF82F1DA-7747-432C-B990-7C423BF4FD61}"/>
              </a:ext>
            </a:extLst>
          </p:cNvPr>
          <p:cNvSpPr txBox="1"/>
          <p:nvPr/>
        </p:nvSpPr>
        <p:spPr bwMode="auto">
          <a:xfrm>
            <a:off x="1172115" y="5068045"/>
            <a:ext cx="460228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lang="en-GB" sz="2200" dirty="0">
                <a:solidFill>
                  <a:srgbClr val="000000"/>
                </a:solidFill>
                <a:latin typeface="Myriad Pro Semibold" charset="0"/>
                <a:ea typeface="Myriad Pro Semibold" charset="0"/>
                <a:cs typeface="Myriad Pro Semibold" charset="0"/>
              </a:rPr>
              <a:t>C</a:t>
            </a:r>
            <a:r>
              <a:rPr kumimoji="0" lang="en-GB" sz="2200" b="0" i="0" u="none" strike="noStrike" kern="1200" cap="none" spc="0" normalizeH="0" baseline="0" noProof="0" dirty="0" err="1">
                <a:ln>
                  <a:noFill/>
                </a:ln>
                <a:solidFill>
                  <a:srgbClr val="000000"/>
                </a:solidFill>
                <a:effectLst/>
                <a:uLnTx/>
                <a:uFillTx/>
                <a:latin typeface="Myriad Pro Semibold" charset="0"/>
                <a:ea typeface="Myriad Pro Semibold" charset="0"/>
                <a:cs typeface="Myriad Pro Semibold" charset="0"/>
              </a:rPr>
              <a:t>ost</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of 5 lemons = 5 × 35</a:t>
            </a:r>
            <a:r>
              <a:rPr kumimoji="0" lang="en-GB" sz="11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p = £1.75</a:t>
            </a:r>
          </a:p>
        </p:txBody>
      </p:sp>
      <p:sp>
        <p:nvSpPr>
          <p:cNvPr id="36" name="TextBox 35">
            <a:extLst>
              <a:ext uri="{FF2B5EF4-FFF2-40B4-BE49-F238E27FC236}">
                <a16:creationId xmlns:a16="http://schemas.microsoft.com/office/drawing/2014/main" id="{3CA5664C-6516-4DDF-9765-D6AD01AC6C7F}"/>
              </a:ext>
            </a:extLst>
          </p:cNvPr>
          <p:cNvSpPr txBox="1"/>
          <p:nvPr/>
        </p:nvSpPr>
        <p:spPr bwMode="auto">
          <a:xfrm>
            <a:off x="2913184" y="5453044"/>
            <a:ext cx="28873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£1.60 + £1.75 = £3.35</a:t>
            </a:r>
          </a:p>
        </p:txBody>
      </p:sp>
      <p:sp>
        <p:nvSpPr>
          <p:cNvPr id="37" name="TextBox 36">
            <a:extLst>
              <a:ext uri="{FF2B5EF4-FFF2-40B4-BE49-F238E27FC236}">
                <a16:creationId xmlns:a16="http://schemas.microsoft.com/office/drawing/2014/main" id="{FE4E8695-C0FF-417A-85FF-F7CABC428F48}"/>
              </a:ext>
            </a:extLst>
          </p:cNvPr>
          <p:cNvSpPr txBox="1"/>
          <p:nvPr/>
        </p:nvSpPr>
        <p:spPr bwMode="auto">
          <a:xfrm>
            <a:off x="1569788" y="5972814"/>
            <a:ext cx="380694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200" b="0" i="1"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The solution must be correct.</a:t>
            </a:r>
          </a:p>
        </p:txBody>
      </p:sp>
      <p:pic>
        <p:nvPicPr>
          <p:cNvPr id="28" name="Picture 27" descr="A close up of a logo  Description generated with very high confidence">
            <a:extLst>
              <a:ext uri="{FF2B5EF4-FFF2-40B4-BE49-F238E27FC236}">
                <a16:creationId xmlns:a16="http://schemas.microsoft.com/office/drawing/2014/main" id="{E935FF5E-8A32-4030-A7E4-F13F0879D36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310699" y="2114191"/>
            <a:ext cx="1052442" cy="2163376"/>
          </a:xfrm>
          <a:prstGeom prst="rect">
            <a:avLst/>
          </a:prstGeom>
        </p:spPr>
      </p:pic>
      <p:pic>
        <p:nvPicPr>
          <p:cNvPr id="39" name="Picture 38">
            <a:extLst>
              <a:ext uri="{FF2B5EF4-FFF2-40B4-BE49-F238E27FC236}">
                <a16:creationId xmlns:a16="http://schemas.microsoft.com/office/drawing/2014/main" id="{92DE1411-184B-4478-9C8A-BF0DF6325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1780" y="2075108"/>
            <a:ext cx="4294562" cy="1301836"/>
          </a:xfrm>
          <a:prstGeom prst="rect">
            <a:avLst/>
          </a:prstGeom>
        </p:spPr>
      </p:pic>
      <p:sp>
        <p:nvSpPr>
          <p:cNvPr id="31" name="TextBox 30">
            <a:extLst>
              <a:ext uri="{FF2B5EF4-FFF2-40B4-BE49-F238E27FC236}">
                <a16:creationId xmlns:a16="http://schemas.microsoft.com/office/drawing/2014/main" id="{EBF38825-69A1-4CF6-95B0-5DC11A720884}"/>
              </a:ext>
            </a:extLst>
          </p:cNvPr>
          <p:cNvSpPr txBox="1"/>
          <p:nvPr/>
        </p:nvSpPr>
        <p:spPr bwMode="auto">
          <a:xfrm>
            <a:off x="4566887" y="2865586"/>
            <a:ext cx="418384" cy="369332"/>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35</a:t>
            </a:r>
            <a:r>
              <a:rPr kumimoji="0" lang="en-GB" sz="9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p</a:t>
            </a:r>
          </a:p>
        </p:txBody>
      </p:sp>
      <p:sp>
        <p:nvSpPr>
          <p:cNvPr id="40" name="TextBox 39">
            <a:extLst>
              <a:ext uri="{FF2B5EF4-FFF2-40B4-BE49-F238E27FC236}">
                <a16:creationId xmlns:a16="http://schemas.microsoft.com/office/drawing/2014/main" id="{0FC0C452-9733-4A2D-A607-6CF3657DE75A}"/>
              </a:ext>
            </a:extLst>
          </p:cNvPr>
          <p:cNvSpPr txBox="1"/>
          <p:nvPr/>
        </p:nvSpPr>
        <p:spPr bwMode="auto">
          <a:xfrm>
            <a:off x="5085393" y="2865586"/>
            <a:ext cx="418384" cy="369332"/>
          </a:xfrm>
          <a:prstGeom prst="rect">
            <a:avLst/>
          </a:prstGeom>
          <a:solidFill>
            <a:schemeClr val="bg1"/>
          </a:solidFill>
          <a:ln>
            <a:noFill/>
          </a:ln>
          <a:extLst>
            <a:ext uri="{FAA26D3D-D897-4be2-8F04-BA451C77F1D7}">
              <ma14:placeholderFlag xmlns="" xmlns:ma14="http://schemas.microsoft.com/office/mac/drawingml/2011/main" val="1"/>
            </a:ext>
          </a:extLst>
        </p:spPr>
        <p:txBody>
          <a:bodyPr vert="horz" wrap="none" lIns="0" tIns="45720" rIns="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35</a:t>
            </a:r>
            <a:r>
              <a:rPr kumimoji="0" lang="en-GB" sz="9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 </a:t>
            </a:r>
            <a:r>
              <a:rPr kumimoji="0" lang="en-GB" sz="1800" b="0" i="0" u="none" strike="noStrike" kern="1200" cap="none" spc="0" normalizeH="0" baseline="0" noProof="0" dirty="0">
                <a:ln>
                  <a:noFill/>
                </a:ln>
                <a:solidFill>
                  <a:srgbClr val="000000"/>
                </a:solidFill>
                <a:effectLst/>
                <a:uLnTx/>
                <a:uFillTx/>
                <a:latin typeface="Myriad Pro Semibold" charset="0"/>
                <a:ea typeface="Myriad Pro Semibold" charset="0"/>
                <a:cs typeface="Myriad Pro Semibold" charset="0"/>
              </a:rPr>
              <a:t>p</a:t>
            </a:r>
          </a:p>
        </p:txBody>
      </p:sp>
      <p:sp>
        <p:nvSpPr>
          <p:cNvPr id="6" name="TextBox 19">
            <a:extLst>
              <a:ext uri="{FF2B5EF4-FFF2-40B4-BE49-F238E27FC236}">
                <a16:creationId xmlns:a16="http://schemas.microsoft.com/office/drawing/2014/main" id="{F9596E0D-3E3A-4022-AA56-6F1FD12984AF}"/>
              </a:ext>
            </a:extLst>
          </p:cNvPr>
          <p:cNvSpPr txBox="1"/>
          <p:nvPr/>
        </p:nvSpPr>
        <p:spPr>
          <a:xfrm>
            <a:off x="6431467" y="4245510"/>
            <a:ext cx="5027020" cy="132343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cost of one lemon can replace l in order to calculate the cost of p. Either bar model can be used, but there are fewer parts in the second model.</a:t>
            </a:r>
          </a:p>
        </p:txBody>
      </p:sp>
      <p:sp>
        <p:nvSpPr>
          <p:cNvPr id="7" name="Content Placeholder 2">
            <a:extLst>
              <a:ext uri="{FF2B5EF4-FFF2-40B4-BE49-F238E27FC236}">
                <a16:creationId xmlns:a16="http://schemas.microsoft.com/office/drawing/2014/main" id="{9A5BC58D-FB3A-459C-9B8E-60CFD615F5FE}"/>
              </a:ext>
            </a:extLst>
          </p:cNvPr>
          <p:cNvSpPr txBox="1">
            <a:spLocks/>
          </p:cNvSpPr>
          <p:nvPr/>
        </p:nvSpPr>
        <p:spPr>
          <a:xfrm>
            <a:off x="6229350" y="1259015"/>
            <a:ext cx="5167017" cy="247856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4 pears and 5 lemons cost £3.35.                 4 pears and 2 lemons cost £2.30.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much does one pear cost?               How much does one lemon cost?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yriad Pro Semibold" charset="0"/>
                <a:cs typeface="Myriad Pro Semibold" charset="0"/>
              </a:rPr>
              <a:t>How can the cost of one lemon be used to find the cost of one pear? Is there more than one way?</a:t>
            </a: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kumimoji="0" lang="en-GB" sz="2000" b="0" i="0" u="none" strike="noStrike" kern="1200" cap="none" spc="0" normalizeH="0" baseline="0" noProof="0" dirty="0">
              <a:ln>
                <a:noFill/>
              </a:ln>
              <a:solidFill>
                <a:srgbClr val="585858"/>
              </a:solidFill>
              <a:effectLst/>
              <a:uLnTx/>
              <a:uFillTx/>
              <a:latin typeface="Arial"/>
              <a:ea typeface="Myriad Pro Semibold" charset="0"/>
              <a:cs typeface="Myriad Pro Semibold" charset="0"/>
            </a:endParaRP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kumimoji="0" lang="en-GB" sz="2000" b="0" i="0" u="none" strike="noStrike" kern="1200" cap="none" spc="0" normalizeH="0" baseline="0" noProof="0" dirty="0">
              <a:ln>
                <a:noFill/>
              </a:ln>
              <a:solidFill>
                <a:srgbClr val="585858"/>
              </a:solidFill>
              <a:effectLst/>
              <a:uLnTx/>
              <a:uFillTx/>
              <a:latin typeface="Arial"/>
              <a:ea typeface="Myriad Pro Semibold" charset="0"/>
              <a:cs typeface="Myriad Pro Semibold"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700" b="0" i="0" u="none" strike="noStrike" kern="1200" cap="none" spc="0" normalizeH="0" baseline="0" noProof="0" dirty="0">
              <a:ln>
                <a:noFill/>
              </a:ln>
              <a:solidFill>
                <a:srgbClr val="585858"/>
              </a:solidFill>
              <a:effectLst/>
              <a:uLnTx/>
              <a:uFillTx/>
              <a:latin typeface="Arial"/>
              <a:ea typeface="Myriad Pro Semibold" charset="0"/>
              <a:cs typeface="Myriad Pro Semibold"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yriad Pro Semibold" charset="0"/>
                <a:cs typeface="Myriad Pro Semibold" charset="0"/>
              </a:rPr>
              <a:t>How can we check that our solutions    are correct?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1" u="none" strike="noStrike" kern="1200" cap="none" spc="0" normalizeH="0" baseline="0" noProof="0" dirty="0">
              <a:ln>
                <a:noFill/>
              </a:ln>
              <a:solidFill>
                <a:srgbClr val="585858"/>
              </a:solidFill>
              <a:effectLst/>
              <a:uLnTx/>
              <a:uFillTx/>
              <a:latin typeface="Myriad Pro Semibold" charset="0"/>
              <a:ea typeface="Myriad Pro Semibold" charset="0"/>
              <a:cs typeface="Myriad Pro Semibold" charset="0"/>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8974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8"/>
                                        </p:tgtEl>
                                      </p:cBhvr>
                                    </p:animEffect>
                                    <p:set>
                                      <p:cBhvr>
                                        <p:cTn id="11" dur="1" fill="hold">
                                          <p:stCondLst>
                                            <p:cond delay="499"/>
                                          </p:stCondLst>
                                        </p:cTn>
                                        <p:tgtEl>
                                          <p:spTgt spid="3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8"/>
                                        </p:tgtEl>
                                      </p:cBhvr>
                                    </p:animEffect>
                                    <p:set>
                                      <p:cBhvr>
                                        <p:cTn id="14" dur="1" fill="hold">
                                          <p:stCondLst>
                                            <p:cond delay="499"/>
                                          </p:stCondLst>
                                        </p:cTn>
                                        <p:tgtEl>
                                          <p:spTgt spid="28"/>
                                        </p:tgtEl>
                                        <p:attrNameLst>
                                          <p:attrName>style.visibility</p:attrName>
                                        </p:attrNameLst>
                                      </p:cBhvr>
                                      <p:to>
                                        <p:strVal val="hidden"/>
                                      </p:to>
                                    </p:set>
                                  </p:childTnLst>
                                </p:cTn>
                              </p:par>
                            </p:childTnLst>
                          </p:cTn>
                        </p:par>
                        <p:par>
                          <p:cTn id="15" fill="hold">
                            <p:stCondLst>
                              <p:cond delay="500"/>
                            </p:stCondLst>
                            <p:childTnLst>
                              <p:par>
                                <p:cTn id="16" presetID="6" presetClass="emph" presetSubtype="0" accel="66667" fill="hold" nodeType="afterEffect">
                                  <p:stCondLst>
                                    <p:cond delay="0"/>
                                  </p:stCondLst>
                                  <p:childTnLst>
                                    <p:animScale>
                                      <p:cBhvr>
                                        <p:cTn id="17" dur="1500" fill="hold"/>
                                        <p:tgtEl>
                                          <p:spTgt spid="9"/>
                                        </p:tgtEl>
                                      </p:cBhvr>
                                      <p:by x="150000" y="150000"/>
                                    </p:animScale>
                                  </p:childTnLst>
                                </p:cTn>
                              </p:par>
                              <p:par>
                                <p:cTn id="18" presetID="64" presetClass="path" presetSubtype="0" accel="50000" fill="hold" nodeType="withEffect">
                                  <p:stCondLst>
                                    <p:cond delay="0"/>
                                  </p:stCondLst>
                                  <p:childTnLst>
                                    <p:animMotion origin="layout" path="M 2.08333E-7 4.07407E-6 L 0.05742 -0.12292 " pathEditMode="relative" rAng="0" ptsTypes="AA">
                                      <p:cBhvr>
                                        <p:cTn id="19" dur="1500" fill="hold"/>
                                        <p:tgtEl>
                                          <p:spTgt spid="9"/>
                                        </p:tgtEl>
                                        <p:attrNameLst>
                                          <p:attrName>ppt_x</p:attrName>
                                          <p:attrName>ppt_y</p:attrName>
                                        </p:attrNameLst>
                                      </p:cBhvr>
                                      <p:rCtr x="2865" y="-6157"/>
                                    </p:animMotion>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25"/>
                                        </p:tgtEl>
                                      </p:cBhvr>
                                    </p:animEffect>
                                    <p:set>
                                      <p:cBhvr>
                                        <p:cTn id="76" dur="1" fill="hold">
                                          <p:stCondLst>
                                            <p:cond delay="499"/>
                                          </p:stCondLst>
                                        </p:cTn>
                                        <p:tgtEl>
                                          <p:spTgt spid="25"/>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3"/>
                                        </p:tgtEl>
                                      </p:cBhvr>
                                    </p:animEffect>
                                    <p:set>
                                      <p:cBhvr>
                                        <p:cTn id="79" dur="1" fill="hold">
                                          <p:stCondLst>
                                            <p:cond delay="499"/>
                                          </p:stCondLst>
                                        </p:cTn>
                                        <p:tgtEl>
                                          <p:spTgt spid="23"/>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26"/>
                                        </p:tgtEl>
                                      </p:cBhvr>
                                    </p:animEffect>
                                    <p:set>
                                      <p:cBhvr>
                                        <p:cTn id="82" dur="1" fill="hold">
                                          <p:stCondLst>
                                            <p:cond delay="499"/>
                                          </p:stCondLst>
                                        </p:cTn>
                                        <p:tgtEl>
                                          <p:spTgt spid="26"/>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500"/>
                                        <p:tgtEl>
                                          <p:spTgt spid="3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P spid="25" grpId="0"/>
      <p:bldP spid="25" grpId="1"/>
      <p:bldP spid="26" grpId="0"/>
      <p:bldP spid="26" grpId="1"/>
      <p:bldP spid="27" grpId="0"/>
      <p:bldP spid="27" grpId="1"/>
      <p:bldP spid="33" grpId="0"/>
      <p:bldP spid="34" grpId="0"/>
      <p:bldP spid="35" grpId="0"/>
      <p:bldP spid="36" grpId="0"/>
      <p:bldP spid="37" grpId="0"/>
      <p:bldP spid="31" grpId="0" animBg="1"/>
      <p:bldP spid="40"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12386426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diagrams to explain how to solve a spatial problem</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425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00988244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compare the structure of problems with one or two unknowns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11,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Description automatically generated with medium confidence">
            <a:extLst>
              <a:ext uri="{FF2B5EF4-FFF2-40B4-BE49-F238E27FC236}">
                <a16:creationId xmlns:a16="http://schemas.microsoft.com/office/drawing/2014/main" id="{2F07D20E-9A45-4732-9EC0-994A8AF5263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1.31 Problems with two unknowns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89599821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29-31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635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4:3</a:t>
            </a:r>
          </a:p>
        </p:txBody>
      </p:sp>
      <p:pic>
        <p:nvPicPr>
          <p:cNvPr id="4" name="Picture 3" descr="A picture containing object  Description generated with high confidence">
            <a:extLst>
              <a:ext uri="{FF2B5EF4-FFF2-40B4-BE49-F238E27FC236}">
                <a16:creationId xmlns:a16="http://schemas.microsoft.com/office/drawing/2014/main" id="{5F0B4279-B20E-4EFA-890A-C69AAF4E7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996" y="1337832"/>
            <a:ext cx="6682008" cy="4182336"/>
          </a:xfrm>
          <a:prstGeom prst="rect">
            <a:avLst/>
          </a:prstGeom>
        </p:spPr>
      </p:pic>
    </p:spTree>
    <p:extLst>
      <p:ext uri="{BB962C8B-B14F-4D97-AF65-F5344CB8AC3E}">
        <p14:creationId xmlns:p14="http://schemas.microsoft.com/office/powerpoint/2010/main" val="40841146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4:3</a:t>
            </a:r>
          </a:p>
        </p:txBody>
      </p:sp>
      <p:pic>
        <p:nvPicPr>
          <p:cNvPr id="9" name="Picture 8" descr="A picture containing object  Description generated with high confidence">
            <a:extLst>
              <a:ext uri="{FF2B5EF4-FFF2-40B4-BE49-F238E27FC236}">
                <a16:creationId xmlns:a16="http://schemas.microsoft.com/office/drawing/2014/main" id="{59B4A3BB-D511-4E80-A15D-312CAEBCBF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579734" y="3961063"/>
            <a:ext cx="2820519" cy="2432112"/>
          </a:xfrm>
          <a:prstGeom prst="rect">
            <a:avLst/>
          </a:prstGeom>
        </p:spPr>
      </p:pic>
      <p:grpSp>
        <p:nvGrpSpPr>
          <p:cNvPr id="29" name="Group 28">
            <a:extLst>
              <a:ext uri="{FF2B5EF4-FFF2-40B4-BE49-F238E27FC236}">
                <a16:creationId xmlns:a16="http://schemas.microsoft.com/office/drawing/2014/main" id="{9322BB4A-9E7D-4CD1-B6B1-A993BE4239C8}"/>
              </a:ext>
            </a:extLst>
          </p:cNvPr>
          <p:cNvGrpSpPr/>
          <p:nvPr/>
        </p:nvGrpSpPr>
        <p:grpSpPr>
          <a:xfrm>
            <a:off x="4780299" y="1002127"/>
            <a:ext cx="5077159" cy="1698956"/>
            <a:chOff x="2408806" y="1002127"/>
            <a:chExt cx="5077159" cy="1698956"/>
          </a:xfrm>
        </p:grpSpPr>
        <p:pic>
          <p:nvPicPr>
            <p:cNvPr id="11" name="Picture 10">
              <a:extLst>
                <a:ext uri="{FF2B5EF4-FFF2-40B4-BE49-F238E27FC236}">
                  <a16:creationId xmlns:a16="http://schemas.microsoft.com/office/drawing/2014/main" id="{1CE17AF3-0D95-4288-8D0B-5974929D0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8806" y="1417205"/>
              <a:ext cx="5077159" cy="1283878"/>
            </a:xfrm>
            <a:prstGeom prst="rect">
              <a:avLst/>
            </a:prstGeom>
          </p:spPr>
        </p:pic>
        <p:sp>
          <p:nvSpPr>
            <p:cNvPr id="16" name="TextBox 15">
              <a:extLst>
                <a:ext uri="{FF2B5EF4-FFF2-40B4-BE49-F238E27FC236}">
                  <a16:creationId xmlns:a16="http://schemas.microsoft.com/office/drawing/2014/main" id="{1B9ABBC0-F6FE-405A-B978-75C94950EADF}"/>
                </a:ext>
              </a:extLst>
            </p:cNvPr>
            <p:cNvSpPr txBox="1"/>
            <p:nvPr/>
          </p:nvSpPr>
          <p:spPr bwMode="auto">
            <a:xfrm>
              <a:off x="4688340" y="1002127"/>
              <a:ext cx="518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42</a:t>
              </a:r>
            </a:p>
          </p:txBody>
        </p:sp>
        <p:sp>
          <p:nvSpPr>
            <p:cNvPr id="19" name="TextBox 18">
              <a:extLst>
                <a:ext uri="{FF2B5EF4-FFF2-40B4-BE49-F238E27FC236}">
                  <a16:creationId xmlns:a16="http://schemas.microsoft.com/office/drawing/2014/main" id="{13F95D2F-F6AD-4F62-A3DD-9D6AD008A4F4}"/>
                </a:ext>
              </a:extLst>
            </p:cNvPr>
            <p:cNvSpPr txBox="1"/>
            <p:nvPr/>
          </p:nvSpPr>
          <p:spPr bwMode="auto">
            <a:xfrm>
              <a:off x="3398369" y="2024499"/>
              <a:ext cx="622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big</a:t>
              </a:r>
            </a:p>
          </p:txBody>
        </p:sp>
        <p:sp>
          <p:nvSpPr>
            <p:cNvPr id="20" name="TextBox 19">
              <a:extLst>
                <a:ext uri="{FF2B5EF4-FFF2-40B4-BE49-F238E27FC236}">
                  <a16:creationId xmlns:a16="http://schemas.microsoft.com/office/drawing/2014/main" id="{C8714992-10F1-42FE-B711-7F9FE8E63DDB}"/>
                </a:ext>
              </a:extLst>
            </p:cNvPr>
            <p:cNvSpPr txBox="1"/>
            <p:nvPr/>
          </p:nvSpPr>
          <p:spPr bwMode="auto">
            <a:xfrm>
              <a:off x="5134913" y="2024499"/>
              <a:ext cx="886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small</a:t>
              </a:r>
            </a:p>
          </p:txBody>
        </p:sp>
        <p:sp>
          <p:nvSpPr>
            <p:cNvPr id="21" name="TextBox 20">
              <a:extLst>
                <a:ext uri="{FF2B5EF4-FFF2-40B4-BE49-F238E27FC236}">
                  <a16:creationId xmlns:a16="http://schemas.microsoft.com/office/drawing/2014/main" id="{BC51B85A-6A61-4574-8B97-C741BAAABEFA}"/>
                </a:ext>
              </a:extLst>
            </p:cNvPr>
            <p:cNvSpPr txBox="1"/>
            <p:nvPr/>
          </p:nvSpPr>
          <p:spPr bwMode="auto">
            <a:xfrm>
              <a:off x="6399832" y="2024499"/>
              <a:ext cx="886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small</a:t>
              </a:r>
            </a:p>
          </p:txBody>
        </p:sp>
      </p:grpSp>
      <p:grpSp>
        <p:nvGrpSpPr>
          <p:cNvPr id="30" name="Group 29">
            <a:extLst>
              <a:ext uri="{FF2B5EF4-FFF2-40B4-BE49-F238E27FC236}">
                <a16:creationId xmlns:a16="http://schemas.microsoft.com/office/drawing/2014/main" id="{5306CF7C-0334-4445-92A8-CE592E553B37}"/>
              </a:ext>
            </a:extLst>
          </p:cNvPr>
          <p:cNvGrpSpPr/>
          <p:nvPr/>
        </p:nvGrpSpPr>
        <p:grpSpPr>
          <a:xfrm>
            <a:off x="4780298" y="3155371"/>
            <a:ext cx="3822460" cy="1673008"/>
            <a:chOff x="2408806" y="3155371"/>
            <a:chExt cx="3822460" cy="1673008"/>
          </a:xfrm>
        </p:grpSpPr>
        <p:pic>
          <p:nvPicPr>
            <p:cNvPr id="13" name="Picture 12">
              <a:extLst>
                <a:ext uri="{FF2B5EF4-FFF2-40B4-BE49-F238E27FC236}">
                  <a16:creationId xmlns:a16="http://schemas.microsoft.com/office/drawing/2014/main" id="{F08B3697-31C7-4F92-8231-2E6D4F1C61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8806" y="3544501"/>
              <a:ext cx="3822460" cy="1283878"/>
            </a:xfrm>
            <a:prstGeom prst="rect">
              <a:avLst/>
            </a:prstGeom>
          </p:spPr>
        </p:pic>
        <p:sp>
          <p:nvSpPr>
            <p:cNvPr id="17" name="TextBox 16">
              <a:extLst>
                <a:ext uri="{FF2B5EF4-FFF2-40B4-BE49-F238E27FC236}">
                  <a16:creationId xmlns:a16="http://schemas.microsoft.com/office/drawing/2014/main" id="{FC859657-374C-4ACC-8A87-22149DCCBE81}"/>
                </a:ext>
              </a:extLst>
            </p:cNvPr>
            <p:cNvSpPr txBox="1"/>
            <p:nvPr/>
          </p:nvSpPr>
          <p:spPr bwMode="auto">
            <a:xfrm>
              <a:off x="4060990" y="3155371"/>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34</a:t>
              </a:r>
            </a:p>
          </p:txBody>
        </p:sp>
        <p:sp>
          <p:nvSpPr>
            <p:cNvPr id="22" name="TextBox 21">
              <a:extLst>
                <a:ext uri="{FF2B5EF4-FFF2-40B4-BE49-F238E27FC236}">
                  <a16:creationId xmlns:a16="http://schemas.microsoft.com/office/drawing/2014/main" id="{C01C21E1-5B5B-43CB-87F5-CC90A6CD9E51}"/>
                </a:ext>
              </a:extLst>
            </p:cNvPr>
            <p:cNvSpPr txBox="1"/>
            <p:nvPr/>
          </p:nvSpPr>
          <p:spPr bwMode="auto">
            <a:xfrm>
              <a:off x="5122562" y="4172753"/>
              <a:ext cx="8867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small</a:t>
              </a:r>
            </a:p>
          </p:txBody>
        </p:sp>
        <p:sp>
          <p:nvSpPr>
            <p:cNvPr id="23" name="TextBox 22">
              <a:extLst>
                <a:ext uri="{FF2B5EF4-FFF2-40B4-BE49-F238E27FC236}">
                  <a16:creationId xmlns:a16="http://schemas.microsoft.com/office/drawing/2014/main" id="{56D0517D-5D3D-41E4-85B5-0E1120F1898E}"/>
                </a:ext>
              </a:extLst>
            </p:cNvPr>
            <p:cNvSpPr txBox="1"/>
            <p:nvPr/>
          </p:nvSpPr>
          <p:spPr bwMode="auto">
            <a:xfrm>
              <a:off x="3398369" y="4172753"/>
              <a:ext cx="622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big</a:t>
              </a:r>
            </a:p>
          </p:txBody>
        </p:sp>
      </p:grpSp>
      <p:sp>
        <p:nvSpPr>
          <p:cNvPr id="24" name="TextBox 23">
            <a:extLst>
              <a:ext uri="{FF2B5EF4-FFF2-40B4-BE49-F238E27FC236}">
                <a16:creationId xmlns:a16="http://schemas.microsoft.com/office/drawing/2014/main" id="{59DB2FB1-5A4B-4AD3-BC5D-48CCAC825181}"/>
              </a:ext>
            </a:extLst>
          </p:cNvPr>
          <p:cNvSpPr txBox="1"/>
          <p:nvPr/>
        </p:nvSpPr>
        <p:spPr bwMode="auto">
          <a:xfrm>
            <a:off x="5821958" y="4862533"/>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26</a:t>
            </a:r>
          </a:p>
        </p:txBody>
      </p:sp>
      <p:sp>
        <p:nvSpPr>
          <p:cNvPr id="25" name="TextBox 24">
            <a:extLst>
              <a:ext uri="{FF2B5EF4-FFF2-40B4-BE49-F238E27FC236}">
                <a16:creationId xmlns:a16="http://schemas.microsoft.com/office/drawing/2014/main" id="{CBBA967B-D11D-48A1-988B-8B4D37AA2D7F}"/>
              </a:ext>
            </a:extLst>
          </p:cNvPr>
          <p:cNvSpPr txBox="1"/>
          <p:nvPr/>
        </p:nvSpPr>
        <p:spPr bwMode="auto">
          <a:xfrm>
            <a:off x="7761756" y="4862533"/>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26" name="TextBox 25">
            <a:extLst>
              <a:ext uri="{FF2B5EF4-FFF2-40B4-BE49-F238E27FC236}">
                <a16:creationId xmlns:a16="http://schemas.microsoft.com/office/drawing/2014/main" id="{F60CF2C6-3932-4E38-B0FF-09514A53B909}"/>
              </a:ext>
            </a:extLst>
          </p:cNvPr>
          <p:cNvSpPr txBox="1"/>
          <p:nvPr/>
        </p:nvSpPr>
        <p:spPr bwMode="auto">
          <a:xfrm>
            <a:off x="5821958" y="2722946"/>
            <a:ext cx="518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26</a:t>
            </a:r>
          </a:p>
        </p:txBody>
      </p:sp>
      <p:sp>
        <p:nvSpPr>
          <p:cNvPr id="27" name="TextBox 26">
            <a:extLst>
              <a:ext uri="{FF2B5EF4-FFF2-40B4-BE49-F238E27FC236}">
                <a16:creationId xmlns:a16="http://schemas.microsoft.com/office/drawing/2014/main" id="{AE82DF48-4726-402B-A1E4-520B200F9351}"/>
              </a:ext>
            </a:extLst>
          </p:cNvPr>
          <p:cNvSpPr txBox="1"/>
          <p:nvPr/>
        </p:nvSpPr>
        <p:spPr bwMode="auto">
          <a:xfrm>
            <a:off x="7761756" y="272294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sp>
        <p:nvSpPr>
          <p:cNvPr id="28" name="TextBox 27">
            <a:extLst>
              <a:ext uri="{FF2B5EF4-FFF2-40B4-BE49-F238E27FC236}">
                <a16:creationId xmlns:a16="http://schemas.microsoft.com/office/drawing/2014/main" id="{A9E6F99E-703A-467B-AE24-63D7AD565933}"/>
              </a:ext>
            </a:extLst>
          </p:cNvPr>
          <p:cNvSpPr txBox="1"/>
          <p:nvPr/>
        </p:nvSpPr>
        <p:spPr bwMode="auto">
          <a:xfrm>
            <a:off x="9039026" y="2722946"/>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grpSp>
        <p:nvGrpSpPr>
          <p:cNvPr id="31" name="Group 30">
            <a:extLst>
              <a:ext uri="{FF2B5EF4-FFF2-40B4-BE49-F238E27FC236}">
                <a16:creationId xmlns:a16="http://schemas.microsoft.com/office/drawing/2014/main" id="{60B438D0-79D7-4C8F-A25B-B9888EC6B53A}"/>
              </a:ext>
            </a:extLst>
          </p:cNvPr>
          <p:cNvGrpSpPr/>
          <p:nvPr/>
        </p:nvGrpSpPr>
        <p:grpSpPr>
          <a:xfrm>
            <a:off x="8573865" y="1694542"/>
            <a:ext cx="1274153" cy="3365320"/>
            <a:chOff x="6194008" y="1694542"/>
            <a:chExt cx="1274153" cy="3365320"/>
          </a:xfrm>
        </p:grpSpPr>
        <p:pic>
          <p:nvPicPr>
            <p:cNvPr id="15" name="Picture 14">
              <a:extLst>
                <a:ext uri="{FF2B5EF4-FFF2-40B4-BE49-F238E27FC236}">
                  <a16:creationId xmlns:a16="http://schemas.microsoft.com/office/drawing/2014/main" id="{74D2E837-D2B9-4008-81AF-3A32DBA52F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4008" y="1694542"/>
              <a:ext cx="1274153" cy="3365320"/>
            </a:xfrm>
            <a:prstGeom prst="rect">
              <a:avLst/>
            </a:prstGeom>
          </p:spPr>
        </p:pic>
        <p:sp>
          <p:nvSpPr>
            <p:cNvPr id="18" name="TextBox 17">
              <a:extLst>
                <a:ext uri="{FF2B5EF4-FFF2-40B4-BE49-F238E27FC236}">
                  <a16:creationId xmlns:a16="http://schemas.microsoft.com/office/drawing/2014/main" id="{FD7E26AE-D132-4FAE-AFBC-C352412A891D}"/>
                </a:ext>
              </a:extLst>
            </p:cNvPr>
            <p:cNvSpPr txBox="1"/>
            <p:nvPr/>
          </p:nvSpPr>
          <p:spPr bwMode="auto">
            <a:xfrm>
              <a:off x="6667534" y="3775009"/>
              <a:ext cx="3513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a:t>
              </a:r>
            </a:p>
          </p:txBody>
        </p:sp>
      </p:grpSp>
    </p:spTree>
    <p:extLst>
      <p:ext uri="{BB962C8B-B14F-4D97-AF65-F5344CB8AC3E}">
        <p14:creationId xmlns:p14="http://schemas.microsoft.com/office/powerpoint/2010/main" val="11155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C3D41BA-7004-4A57-B6B8-619434546116}"/>
              </a:ext>
            </a:extLst>
          </p:cNvPr>
          <p:cNvSpPr/>
          <p:nvPr/>
        </p:nvSpPr>
        <p:spPr>
          <a:xfrm>
            <a:off x="3577139" y="5822218"/>
            <a:ext cx="3980064" cy="461665"/>
          </a:xfrm>
          <a:prstGeom prst="rect">
            <a:avLst/>
          </a:prstGeom>
        </p:spPr>
        <p:txBody>
          <a:bodyPr wrap="none">
            <a:spAutoFit/>
          </a:bodyPr>
          <a:lstStyle/>
          <a:p>
            <a:pPr algn="ctr">
              <a:buClr>
                <a:srgbClr val="82CBDD"/>
              </a:buClr>
              <a:buNone/>
            </a:pPr>
            <a:r>
              <a:rPr lang="en-GB" sz="2400" dirty="0">
                <a:solidFill>
                  <a:srgbClr val="934D0A"/>
                </a:solidFill>
                <a:latin typeface="Myriad Pro Semibold"/>
                <a:ea typeface="Myriad Pro Semibold" charset="0"/>
                <a:cs typeface="Myriad Pro Semibold" charset="0"/>
              </a:rPr>
              <a:t>check: 26</a:t>
            </a:r>
            <a:r>
              <a:rPr lang="en-GB" sz="1200" dirty="0">
                <a:solidFill>
                  <a:srgbClr val="934D0A"/>
                </a:solidFill>
                <a:latin typeface="Myriad Pro Semibold"/>
                <a:ea typeface="Myriad Pro Semibold" charset="0"/>
                <a:cs typeface="Myriad Pro Semibold" charset="0"/>
              </a:rPr>
              <a:t> </a:t>
            </a:r>
            <a:r>
              <a:rPr lang="en-GB" sz="2400" dirty="0">
                <a:solidFill>
                  <a:srgbClr val="934D0A"/>
                </a:solidFill>
                <a:latin typeface="Myriad Pro Semibold"/>
                <a:ea typeface="Myriad Pro Semibold" charset="0"/>
                <a:cs typeface="Myriad Pro Semibold" charset="0"/>
              </a:rPr>
              <a:t>cm </a:t>
            </a:r>
            <a:r>
              <a:rPr lang="en-GB" sz="2400" dirty="0">
                <a:solidFill>
                  <a:srgbClr val="934D0A"/>
                </a:solidFill>
                <a:latin typeface="Myriad Pro Semibold"/>
                <a:ea typeface="Myriad Pro Semibold" charset="0"/>
                <a:cs typeface="Arial" panose="020B0604020202020204" pitchFamily="34" charset="0"/>
              </a:rPr>
              <a:t>+</a:t>
            </a:r>
            <a:r>
              <a:rPr lang="en-GB" sz="2400" dirty="0">
                <a:solidFill>
                  <a:srgbClr val="934D0A"/>
                </a:solidFill>
                <a:latin typeface="Myriad Pro Semibold"/>
                <a:ea typeface="Myriad Pro Semibold" charset="0"/>
                <a:cs typeface="Myriad Pro Semibold" charset="0"/>
              </a:rPr>
              <a:t> 8</a:t>
            </a:r>
            <a:r>
              <a:rPr lang="en-GB" sz="1200" dirty="0">
                <a:solidFill>
                  <a:srgbClr val="934D0A"/>
                </a:solidFill>
                <a:latin typeface="Myriad Pro Semibold"/>
                <a:ea typeface="Myriad Pro Semibold" charset="0"/>
                <a:cs typeface="Myriad Pro Semibold" charset="0"/>
              </a:rPr>
              <a:t> </a:t>
            </a:r>
            <a:r>
              <a:rPr lang="en-GB" sz="2400" dirty="0">
                <a:solidFill>
                  <a:srgbClr val="934D0A"/>
                </a:solidFill>
                <a:latin typeface="Myriad Pro Semibold"/>
                <a:ea typeface="Myriad Pro Semibold" charset="0"/>
                <a:cs typeface="Myriad Pro Semibold" charset="0"/>
              </a:rPr>
              <a:t>cm </a:t>
            </a:r>
            <a:r>
              <a:rPr lang="en-GB" sz="2400" dirty="0">
                <a:solidFill>
                  <a:srgbClr val="934D0A"/>
                </a:solidFill>
                <a:latin typeface="Myriad Pro Semibold"/>
                <a:ea typeface="Myriad Pro Semibold" charset="0"/>
                <a:cs typeface="Arial" panose="020B0604020202020204" pitchFamily="34" charset="0"/>
              </a:rPr>
              <a:t>+</a:t>
            </a:r>
            <a:r>
              <a:rPr lang="en-GB" sz="2400" dirty="0">
                <a:solidFill>
                  <a:srgbClr val="934D0A"/>
                </a:solidFill>
                <a:latin typeface="Myriad Pro Semibold"/>
                <a:ea typeface="Myriad Pro Semibold" charset="0"/>
                <a:cs typeface="Myriad Pro Semibold" charset="0"/>
              </a:rPr>
              <a:t> 8</a:t>
            </a:r>
            <a:r>
              <a:rPr lang="en-GB" sz="1200" dirty="0">
                <a:solidFill>
                  <a:srgbClr val="934D0A"/>
                </a:solidFill>
                <a:latin typeface="Myriad Pro Semibold"/>
                <a:ea typeface="Myriad Pro Semibold" charset="0"/>
                <a:cs typeface="Myriad Pro Semibold" charset="0"/>
              </a:rPr>
              <a:t> </a:t>
            </a:r>
            <a:r>
              <a:rPr lang="en-GB" sz="2400" dirty="0">
                <a:solidFill>
                  <a:srgbClr val="934D0A"/>
                </a:solidFill>
                <a:latin typeface="Myriad Pro Semibold"/>
                <a:ea typeface="Myriad Pro Semibold" charset="0"/>
                <a:cs typeface="Myriad Pro Semibold" charset="0"/>
              </a:rPr>
              <a:t>cm </a:t>
            </a:r>
          </a:p>
        </p:txBody>
      </p:sp>
      <p:sp>
        <p:nvSpPr>
          <p:cNvPr id="45" name="Rectangle 44">
            <a:extLst>
              <a:ext uri="{FF2B5EF4-FFF2-40B4-BE49-F238E27FC236}">
                <a16:creationId xmlns:a16="http://schemas.microsoft.com/office/drawing/2014/main" id="{7928768E-A753-492F-B5B4-7EC93C5C02FF}"/>
              </a:ext>
            </a:extLst>
          </p:cNvPr>
          <p:cNvSpPr/>
          <p:nvPr/>
        </p:nvSpPr>
        <p:spPr>
          <a:xfrm>
            <a:off x="7344773" y="4809528"/>
            <a:ext cx="1095172" cy="461665"/>
          </a:xfrm>
          <a:prstGeom prst="rect">
            <a:avLst/>
          </a:prstGeom>
        </p:spPr>
        <p:txBody>
          <a:bodyPr wrap="none">
            <a:spAutoFit/>
          </a:bodyPr>
          <a:lstStyle/>
          <a:p>
            <a:pPr algn="ctr">
              <a:buClr>
                <a:srgbClr val="82CBDD"/>
              </a:buClr>
              <a:buNone/>
            </a:pPr>
            <a:r>
              <a:rPr lang="en-GB" sz="2400" dirty="0">
                <a:solidFill>
                  <a:srgbClr val="ED2522"/>
                </a:solidFill>
                <a:latin typeface="Myriad Pro Semibold"/>
                <a:ea typeface="Myriad Pro Semibold" charset="0"/>
                <a:cs typeface="Myriad Pro Semibold" charset="0"/>
              </a:rPr>
              <a:t>= 8</a:t>
            </a:r>
            <a:r>
              <a:rPr lang="en-GB" sz="1200" dirty="0">
                <a:solidFill>
                  <a:srgbClr val="ED2522"/>
                </a:solidFill>
                <a:latin typeface="Myriad Pro Semibold"/>
                <a:ea typeface="Myriad Pro Semibold" charset="0"/>
                <a:cs typeface="Myriad Pro Semibold" charset="0"/>
              </a:rPr>
              <a:t> </a:t>
            </a:r>
            <a:r>
              <a:rPr lang="en-GB" sz="2400" dirty="0">
                <a:solidFill>
                  <a:srgbClr val="ED2522"/>
                </a:solidFill>
                <a:latin typeface="Myriad Pro Semibold"/>
                <a:ea typeface="Myriad Pro Semibold" charset="0"/>
                <a:cs typeface="Myriad Pro Semibold" charset="0"/>
              </a:rPr>
              <a:t>cm</a:t>
            </a:r>
          </a:p>
        </p:txBody>
      </p:sp>
      <p:sp>
        <p:nvSpPr>
          <p:cNvPr id="46" name="Rectangle 45">
            <a:extLst>
              <a:ext uri="{FF2B5EF4-FFF2-40B4-BE49-F238E27FC236}">
                <a16:creationId xmlns:a16="http://schemas.microsoft.com/office/drawing/2014/main" id="{AC252500-6E43-4665-88BF-AD2E1A76D7EA}"/>
              </a:ext>
            </a:extLst>
          </p:cNvPr>
          <p:cNvSpPr/>
          <p:nvPr/>
        </p:nvSpPr>
        <p:spPr>
          <a:xfrm>
            <a:off x="7343981" y="5315873"/>
            <a:ext cx="1261884" cy="461665"/>
          </a:xfrm>
          <a:prstGeom prst="rect">
            <a:avLst/>
          </a:prstGeom>
        </p:spPr>
        <p:txBody>
          <a:bodyPr wrap="none">
            <a:spAutoFit/>
          </a:bodyPr>
          <a:lstStyle/>
          <a:p>
            <a:pPr algn="ctr">
              <a:buClr>
                <a:srgbClr val="82CBDD"/>
              </a:buClr>
              <a:buNone/>
            </a:pPr>
            <a:r>
              <a:rPr lang="en-GB" sz="2400" dirty="0">
                <a:solidFill>
                  <a:srgbClr val="AC2AFF"/>
                </a:solidFill>
                <a:latin typeface="Myriad Pro Semibold"/>
                <a:ea typeface="Myriad Pro Semibold" charset="0"/>
                <a:cs typeface="Myriad Pro Semibold" charset="0"/>
              </a:rPr>
              <a:t>= 26</a:t>
            </a:r>
            <a:r>
              <a:rPr lang="en-GB" sz="1200" dirty="0">
                <a:solidFill>
                  <a:srgbClr val="AC2AFF"/>
                </a:solidFill>
                <a:latin typeface="Myriad Pro Semibold"/>
                <a:ea typeface="Myriad Pro Semibold" charset="0"/>
                <a:cs typeface="Myriad Pro Semibold" charset="0"/>
              </a:rPr>
              <a:t> </a:t>
            </a:r>
            <a:r>
              <a:rPr lang="en-GB" sz="2400" dirty="0">
                <a:solidFill>
                  <a:srgbClr val="AC2AFF"/>
                </a:solidFill>
                <a:latin typeface="Myriad Pro Semibold"/>
                <a:ea typeface="Myriad Pro Semibold" charset="0"/>
                <a:cs typeface="Myriad Pro Semibold" charset="0"/>
              </a:rPr>
              <a:t>cm</a:t>
            </a:r>
          </a:p>
        </p:txBody>
      </p:sp>
      <p:pic>
        <p:nvPicPr>
          <p:cNvPr id="41" name="Picture 40" descr="A picture containing text, clipart  Description generated with high confidence">
            <a:extLst>
              <a:ext uri="{FF2B5EF4-FFF2-40B4-BE49-F238E27FC236}">
                <a16:creationId xmlns:a16="http://schemas.microsoft.com/office/drawing/2014/main" id="{55189E86-D69C-418F-B4A1-46AA4A8E0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536" y="1170047"/>
            <a:ext cx="3034292" cy="3067544"/>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4:3</a:t>
            </a:r>
          </a:p>
        </p:txBody>
      </p:sp>
      <p:sp>
        <p:nvSpPr>
          <p:cNvPr id="17" name="Rectangle 16">
            <a:extLst>
              <a:ext uri="{FF2B5EF4-FFF2-40B4-BE49-F238E27FC236}">
                <a16:creationId xmlns:a16="http://schemas.microsoft.com/office/drawing/2014/main" id="{1B840150-802A-49AB-BE88-E98FE5C5799B}"/>
              </a:ext>
            </a:extLst>
          </p:cNvPr>
          <p:cNvSpPr/>
          <p:nvPr/>
        </p:nvSpPr>
        <p:spPr>
          <a:xfrm>
            <a:off x="5405426" y="1238117"/>
            <a:ext cx="697627" cy="400110"/>
          </a:xfrm>
          <a:prstGeom prst="rect">
            <a:avLst/>
          </a:prstGeom>
        </p:spPr>
        <p:txBody>
          <a:bodyPr wrap="none">
            <a:spAutoFit/>
          </a:bodyPr>
          <a:lstStyle/>
          <a:p>
            <a:pPr algn="ctr">
              <a:buClr>
                <a:srgbClr val="82CBDD"/>
              </a:buClr>
              <a:buNone/>
            </a:pPr>
            <a:r>
              <a:rPr lang="en-GB" sz="2000" dirty="0">
                <a:solidFill>
                  <a:srgbClr val="ED2522"/>
                </a:solidFill>
                <a:latin typeface="Myriad Pro Semibold"/>
                <a:ea typeface="Myriad Pro Semibold" charset="0"/>
                <a:cs typeface="Myriad Pro Semibold" charset="0"/>
              </a:rPr>
              <a:t>8</a:t>
            </a:r>
            <a:r>
              <a:rPr lang="en-GB" sz="1000" dirty="0">
                <a:solidFill>
                  <a:srgbClr val="ED2522"/>
                </a:solidFill>
                <a:latin typeface="Myriad Pro Semibold"/>
                <a:ea typeface="Myriad Pro Semibold" charset="0"/>
                <a:cs typeface="Myriad Pro Semibold" charset="0"/>
              </a:rPr>
              <a:t> </a:t>
            </a:r>
            <a:r>
              <a:rPr lang="en-GB" sz="2000" dirty="0">
                <a:solidFill>
                  <a:srgbClr val="ED2522"/>
                </a:solidFill>
                <a:latin typeface="Myriad Pro Semibold"/>
                <a:ea typeface="Myriad Pro Semibold" charset="0"/>
                <a:cs typeface="Myriad Pro Semibold" charset="0"/>
              </a:rPr>
              <a:t>cm</a:t>
            </a:r>
          </a:p>
        </p:txBody>
      </p:sp>
      <p:sp>
        <p:nvSpPr>
          <p:cNvPr id="18" name="Rectangle 17">
            <a:extLst>
              <a:ext uri="{FF2B5EF4-FFF2-40B4-BE49-F238E27FC236}">
                <a16:creationId xmlns:a16="http://schemas.microsoft.com/office/drawing/2014/main" id="{1A1A3BA6-1271-4A80-B1CF-F43A1DE34476}"/>
              </a:ext>
            </a:extLst>
          </p:cNvPr>
          <p:cNvSpPr/>
          <p:nvPr/>
        </p:nvSpPr>
        <p:spPr>
          <a:xfrm>
            <a:off x="7255868" y="1240348"/>
            <a:ext cx="697627" cy="400110"/>
          </a:xfrm>
          <a:prstGeom prst="rect">
            <a:avLst/>
          </a:prstGeom>
        </p:spPr>
        <p:txBody>
          <a:bodyPr wrap="none">
            <a:spAutoFit/>
          </a:bodyPr>
          <a:lstStyle/>
          <a:p>
            <a:pPr algn="ctr">
              <a:buClr>
                <a:srgbClr val="82CBDD"/>
              </a:buClr>
              <a:buNone/>
            </a:pPr>
            <a:r>
              <a:rPr lang="en-GB" sz="2000" dirty="0">
                <a:solidFill>
                  <a:srgbClr val="934D0A"/>
                </a:solidFill>
                <a:latin typeface="Myriad Pro Semibold"/>
                <a:ea typeface="Myriad Pro Semibold" charset="0"/>
                <a:cs typeface="Myriad Pro Semibold" charset="0"/>
              </a:rPr>
              <a:t>8</a:t>
            </a:r>
            <a:r>
              <a:rPr lang="en-GB" sz="1000" dirty="0">
                <a:solidFill>
                  <a:srgbClr val="934D0A"/>
                </a:solidFill>
                <a:latin typeface="Myriad Pro Semibold"/>
                <a:ea typeface="Myriad Pro Semibold" charset="0"/>
                <a:cs typeface="Myriad Pro Semibold" charset="0"/>
              </a:rPr>
              <a:t> </a:t>
            </a:r>
            <a:r>
              <a:rPr lang="en-GB" sz="2000" dirty="0">
                <a:solidFill>
                  <a:srgbClr val="934D0A"/>
                </a:solidFill>
                <a:latin typeface="Myriad Pro Semibold"/>
                <a:ea typeface="Myriad Pro Semibold" charset="0"/>
                <a:cs typeface="Myriad Pro Semibold" charset="0"/>
              </a:rPr>
              <a:t>cm</a:t>
            </a:r>
          </a:p>
        </p:txBody>
      </p:sp>
      <p:sp>
        <p:nvSpPr>
          <p:cNvPr id="19" name="Rectangle 18">
            <a:extLst>
              <a:ext uri="{FF2B5EF4-FFF2-40B4-BE49-F238E27FC236}">
                <a16:creationId xmlns:a16="http://schemas.microsoft.com/office/drawing/2014/main" id="{FCB256D2-6AE1-4618-9F4F-A0BDA3591262}"/>
              </a:ext>
            </a:extLst>
          </p:cNvPr>
          <p:cNvSpPr/>
          <p:nvPr/>
        </p:nvSpPr>
        <p:spPr>
          <a:xfrm>
            <a:off x="7255868" y="3407907"/>
            <a:ext cx="697627" cy="400110"/>
          </a:xfrm>
          <a:prstGeom prst="rect">
            <a:avLst/>
          </a:prstGeom>
        </p:spPr>
        <p:txBody>
          <a:bodyPr wrap="none">
            <a:spAutoFit/>
          </a:bodyPr>
          <a:lstStyle/>
          <a:p>
            <a:pPr algn="ctr">
              <a:buClr>
                <a:srgbClr val="82CBDD"/>
              </a:buClr>
              <a:buNone/>
            </a:pPr>
            <a:r>
              <a:rPr lang="en-GB" sz="2000" dirty="0">
                <a:solidFill>
                  <a:srgbClr val="934D0A"/>
                </a:solidFill>
                <a:latin typeface="Myriad Pro Semibold"/>
                <a:ea typeface="Myriad Pro Semibold" charset="0"/>
                <a:cs typeface="Myriad Pro Semibold" charset="0"/>
              </a:rPr>
              <a:t>8</a:t>
            </a:r>
            <a:r>
              <a:rPr lang="en-GB" sz="1000" dirty="0">
                <a:solidFill>
                  <a:srgbClr val="934D0A"/>
                </a:solidFill>
                <a:latin typeface="Myriad Pro Semibold"/>
                <a:ea typeface="Myriad Pro Semibold" charset="0"/>
                <a:cs typeface="Myriad Pro Semibold" charset="0"/>
              </a:rPr>
              <a:t> </a:t>
            </a:r>
            <a:r>
              <a:rPr lang="en-GB" sz="2000" dirty="0">
                <a:solidFill>
                  <a:srgbClr val="934D0A"/>
                </a:solidFill>
                <a:latin typeface="Myriad Pro Semibold"/>
                <a:ea typeface="Myriad Pro Semibold" charset="0"/>
                <a:cs typeface="Myriad Pro Semibold" charset="0"/>
              </a:rPr>
              <a:t>cm</a:t>
            </a:r>
          </a:p>
        </p:txBody>
      </p:sp>
      <p:sp>
        <p:nvSpPr>
          <p:cNvPr id="20" name="Rectangle 19">
            <a:extLst>
              <a:ext uri="{FF2B5EF4-FFF2-40B4-BE49-F238E27FC236}">
                <a16:creationId xmlns:a16="http://schemas.microsoft.com/office/drawing/2014/main" id="{CDAE94DE-741A-4C53-8C96-3E68D93DC33D}"/>
              </a:ext>
            </a:extLst>
          </p:cNvPr>
          <p:cNvSpPr/>
          <p:nvPr/>
        </p:nvSpPr>
        <p:spPr>
          <a:xfrm>
            <a:off x="7255868" y="2327464"/>
            <a:ext cx="835485" cy="400110"/>
          </a:xfrm>
          <a:prstGeom prst="rect">
            <a:avLst/>
          </a:prstGeom>
        </p:spPr>
        <p:txBody>
          <a:bodyPr wrap="none">
            <a:spAutoFit/>
          </a:bodyPr>
          <a:lstStyle/>
          <a:p>
            <a:pPr algn="ctr">
              <a:buClr>
                <a:srgbClr val="82CBDD"/>
              </a:buClr>
              <a:buNone/>
            </a:pPr>
            <a:r>
              <a:rPr lang="en-GB" sz="2000" dirty="0">
                <a:solidFill>
                  <a:srgbClr val="934D0A"/>
                </a:solidFill>
                <a:latin typeface="Myriad Pro Semibold"/>
                <a:ea typeface="Myriad Pro Semibold" charset="0"/>
                <a:cs typeface="Myriad Pro Semibold" charset="0"/>
              </a:rPr>
              <a:t>26</a:t>
            </a:r>
            <a:r>
              <a:rPr lang="en-GB" sz="1000" dirty="0">
                <a:solidFill>
                  <a:srgbClr val="934D0A"/>
                </a:solidFill>
                <a:latin typeface="Myriad Pro Semibold"/>
                <a:ea typeface="Myriad Pro Semibold" charset="0"/>
                <a:cs typeface="Myriad Pro Semibold" charset="0"/>
              </a:rPr>
              <a:t> </a:t>
            </a:r>
            <a:r>
              <a:rPr lang="en-GB" sz="2000" dirty="0">
                <a:solidFill>
                  <a:srgbClr val="934D0A"/>
                </a:solidFill>
                <a:latin typeface="Myriad Pro Semibold"/>
                <a:ea typeface="Myriad Pro Semibold" charset="0"/>
                <a:cs typeface="Myriad Pro Semibold" charset="0"/>
              </a:rPr>
              <a:t>cm</a:t>
            </a:r>
          </a:p>
        </p:txBody>
      </p:sp>
      <p:sp>
        <p:nvSpPr>
          <p:cNvPr id="21" name="Rectangle 20">
            <a:extLst>
              <a:ext uri="{FF2B5EF4-FFF2-40B4-BE49-F238E27FC236}">
                <a16:creationId xmlns:a16="http://schemas.microsoft.com/office/drawing/2014/main" id="{ED78A2AE-7F4B-4A5C-94A1-8BA7848E7D04}"/>
              </a:ext>
            </a:extLst>
          </p:cNvPr>
          <p:cNvSpPr/>
          <p:nvPr/>
        </p:nvSpPr>
        <p:spPr>
          <a:xfrm>
            <a:off x="8208006" y="2402531"/>
            <a:ext cx="835485" cy="400110"/>
          </a:xfrm>
          <a:prstGeom prst="rect">
            <a:avLst/>
          </a:prstGeom>
        </p:spPr>
        <p:txBody>
          <a:bodyPr wrap="none">
            <a:spAutoFit/>
          </a:bodyPr>
          <a:lstStyle/>
          <a:p>
            <a:pPr algn="ctr">
              <a:buClr>
                <a:srgbClr val="82CBDD"/>
              </a:buClr>
              <a:buNone/>
            </a:pPr>
            <a:r>
              <a:rPr lang="en-GB" sz="2000" dirty="0">
                <a:solidFill>
                  <a:srgbClr val="934D0A"/>
                </a:solidFill>
                <a:latin typeface="Myriad Pro Semibold"/>
                <a:ea typeface="Myriad Pro Semibold" charset="0"/>
                <a:cs typeface="Myriad Pro Semibold" charset="0"/>
              </a:rPr>
              <a:t>42</a:t>
            </a:r>
            <a:r>
              <a:rPr lang="en-GB" sz="1000" dirty="0">
                <a:solidFill>
                  <a:srgbClr val="934D0A"/>
                </a:solidFill>
                <a:latin typeface="Myriad Pro Semibold"/>
                <a:ea typeface="Myriad Pro Semibold" charset="0"/>
                <a:cs typeface="Myriad Pro Semibold" charset="0"/>
              </a:rPr>
              <a:t> </a:t>
            </a:r>
            <a:r>
              <a:rPr lang="en-GB" sz="2000" dirty="0">
                <a:solidFill>
                  <a:srgbClr val="934D0A"/>
                </a:solidFill>
                <a:latin typeface="Myriad Pro Semibold"/>
                <a:ea typeface="Myriad Pro Semibold" charset="0"/>
                <a:cs typeface="Myriad Pro Semibold" charset="0"/>
              </a:rPr>
              <a:t>cm</a:t>
            </a:r>
          </a:p>
        </p:txBody>
      </p:sp>
      <p:sp>
        <p:nvSpPr>
          <p:cNvPr id="22" name="Rectangle 21">
            <a:extLst>
              <a:ext uri="{FF2B5EF4-FFF2-40B4-BE49-F238E27FC236}">
                <a16:creationId xmlns:a16="http://schemas.microsoft.com/office/drawing/2014/main" id="{5665B705-CEB2-413D-A231-A223ABC47F47}"/>
              </a:ext>
            </a:extLst>
          </p:cNvPr>
          <p:cNvSpPr/>
          <p:nvPr/>
        </p:nvSpPr>
        <p:spPr>
          <a:xfrm>
            <a:off x="4876260" y="3420641"/>
            <a:ext cx="697627" cy="400110"/>
          </a:xfrm>
          <a:prstGeom prst="rect">
            <a:avLst/>
          </a:prstGeom>
        </p:spPr>
        <p:txBody>
          <a:bodyPr wrap="none">
            <a:spAutoFit/>
          </a:bodyPr>
          <a:lstStyle/>
          <a:p>
            <a:pPr algn="ctr">
              <a:buClr>
                <a:srgbClr val="82CBDD"/>
              </a:buClr>
              <a:buNone/>
            </a:pPr>
            <a:r>
              <a:rPr lang="en-GB" sz="2000" dirty="0">
                <a:solidFill>
                  <a:srgbClr val="AC2AFF"/>
                </a:solidFill>
                <a:latin typeface="Myriad Pro Semibold"/>
                <a:ea typeface="Myriad Pro Semibold" charset="0"/>
                <a:cs typeface="Myriad Pro Semibold" charset="0"/>
              </a:rPr>
              <a:t>8</a:t>
            </a:r>
            <a:r>
              <a:rPr lang="en-GB" sz="1000" dirty="0">
                <a:solidFill>
                  <a:srgbClr val="AC2AFF"/>
                </a:solidFill>
                <a:latin typeface="Myriad Pro Semibold"/>
                <a:ea typeface="Myriad Pro Semibold" charset="0"/>
                <a:cs typeface="Myriad Pro Semibold" charset="0"/>
              </a:rPr>
              <a:t> </a:t>
            </a:r>
            <a:r>
              <a:rPr lang="en-GB" sz="2000" dirty="0">
                <a:solidFill>
                  <a:srgbClr val="AC2AFF"/>
                </a:solidFill>
                <a:latin typeface="Myriad Pro Semibold"/>
                <a:ea typeface="Myriad Pro Semibold" charset="0"/>
                <a:cs typeface="Myriad Pro Semibold" charset="0"/>
              </a:rPr>
              <a:t>cm</a:t>
            </a:r>
          </a:p>
        </p:txBody>
      </p:sp>
      <p:sp>
        <p:nvSpPr>
          <p:cNvPr id="23" name="Rectangle 22">
            <a:extLst>
              <a:ext uri="{FF2B5EF4-FFF2-40B4-BE49-F238E27FC236}">
                <a16:creationId xmlns:a16="http://schemas.microsoft.com/office/drawing/2014/main" id="{E16A4BB8-93E9-401A-9412-92C9FCDB1FC8}"/>
              </a:ext>
            </a:extLst>
          </p:cNvPr>
          <p:cNvSpPr/>
          <p:nvPr/>
        </p:nvSpPr>
        <p:spPr>
          <a:xfrm>
            <a:off x="4876260" y="2327430"/>
            <a:ext cx="835485" cy="400110"/>
          </a:xfrm>
          <a:prstGeom prst="rect">
            <a:avLst/>
          </a:prstGeom>
        </p:spPr>
        <p:txBody>
          <a:bodyPr wrap="none">
            <a:spAutoFit/>
          </a:bodyPr>
          <a:lstStyle/>
          <a:p>
            <a:pPr algn="ctr">
              <a:buClr>
                <a:srgbClr val="82CBDD"/>
              </a:buClr>
              <a:buNone/>
            </a:pPr>
            <a:r>
              <a:rPr lang="en-GB" sz="2000" dirty="0">
                <a:solidFill>
                  <a:srgbClr val="AC2AFF"/>
                </a:solidFill>
                <a:latin typeface="Myriad Pro Semibold"/>
                <a:ea typeface="Myriad Pro Semibold" charset="0"/>
                <a:cs typeface="Myriad Pro Semibold" charset="0"/>
              </a:rPr>
              <a:t>26</a:t>
            </a:r>
            <a:r>
              <a:rPr lang="en-GB" sz="1000" dirty="0">
                <a:solidFill>
                  <a:srgbClr val="AC2AFF"/>
                </a:solidFill>
                <a:latin typeface="Myriad Pro Semibold"/>
                <a:ea typeface="Myriad Pro Semibold" charset="0"/>
                <a:cs typeface="Myriad Pro Semibold" charset="0"/>
              </a:rPr>
              <a:t> </a:t>
            </a:r>
            <a:r>
              <a:rPr lang="en-GB" sz="2000" dirty="0">
                <a:solidFill>
                  <a:srgbClr val="AC2AFF"/>
                </a:solidFill>
                <a:latin typeface="Myriad Pro Semibold"/>
                <a:ea typeface="Myriad Pro Semibold" charset="0"/>
                <a:cs typeface="Myriad Pro Semibold" charset="0"/>
              </a:rPr>
              <a:t>cm</a:t>
            </a:r>
          </a:p>
        </p:txBody>
      </p:sp>
      <p:sp>
        <p:nvSpPr>
          <p:cNvPr id="24" name="Rectangle 23">
            <a:extLst>
              <a:ext uri="{FF2B5EF4-FFF2-40B4-BE49-F238E27FC236}">
                <a16:creationId xmlns:a16="http://schemas.microsoft.com/office/drawing/2014/main" id="{6D4902A8-00F5-4199-A1FC-68F3F962C187}"/>
              </a:ext>
            </a:extLst>
          </p:cNvPr>
          <p:cNvSpPr/>
          <p:nvPr/>
        </p:nvSpPr>
        <p:spPr>
          <a:xfrm>
            <a:off x="3111554" y="2602586"/>
            <a:ext cx="835485" cy="400110"/>
          </a:xfrm>
          <a:prstGeom prst="rect">
            <a:avLst/>
          </a:prstGeom>
        </p:spPr>
        <p:txBody>
          <a:bodyPr wrap="none">
            <a:spAutoFit/>
          </a:bodyPr>
          <a:lstStyle/>
          <a:p>
            <a:pPr algn="ctr">
              <a:buClr>
                <a:srgbClr val="82CBDD"/>
              </a:buClr>
              <a:buNone/>
            </a:pPr>
            <a:r>
              <a:rPr lang="en-GB" sz="2000" dirty="0">
                <a:solidFill>
                  <a:srgbClr val="04628A"/>
                </a:solidFill>
                <a:latin typeface="Myriad Pro Semibold"/>
                <a:ea typeface="Myriad Pro Semibold" charset="0"/>
                <a:cs typeface="Myriad Pro Semibold" charset="0"/>
              </a:rPr>
              <a:t>34</a:t>
            </a:r>
            <a:r>
              <a:rPr lang="en-GB" sz="1000" dirty="0">
                <a:solidFill>
                  <a:srgbClr val="04628A"/>
                </a:solidFill>
                <a:latin typeface="Myriad Pro Semibold"/>
                <a:ea typeface="Myriad Pro Semibold" charset="0"/>
                <a:cs typeface="Myriad Pro Semibold" charset="0"/>
              </a:rPr>
              <a:t> </a:t>
            </a:r>
            <a:r>
              <a:rPr lang="en-GB" sz="2000" dirty="0">
                <a:solidFill>
                  <a:srgbClr val="04628A"/>
                </a:solidFill>
                <a:latin typeface="Myriad Pro Semibold"/>
                <a:ea typeface="Myriad Pro Semibold" charset="0"/>
                <a:cs typeface="Myriad Pro Semibold" charset="0"/>
              </a:rPr>
              <a:t>cm</a:t>
            </a:r>
          </a:p>
        </p:txBody>
      </p:sp>
      <p:sp>
        <p:nvSpPr>
          <p:cNvPr id="25" name="Rectangle 24">
            <a:extLst>
              <a:ext uri="{FF2B5EF4-FFF2-40B4-BE49-F238E27FC236}">
                <a16:creationId xmlns:a16="http://schemas.microsoft.com/office/drawing/2014/main" id="{2ACA3921-9BC3-492E-AD64-B545ED42AC1A}"/>
              </a:ext>
            </a:extLst>
          </p:cNvPr>
          <p:cNvSpPr/>
          <p:nvPr/>
        </p:nvSpPr>
        <p:spPr>
          <a:xfrm>
            <a:off x="5193009" y="4173229"/>
            <a:ext cx="835485" cy="400110"/>
          </a:xfrm>
          <a:prstGeom prst="rect">
            <a:avLst/>
          </a:prstGeom>
        </p:spPr>
        <p:txBody>
          <a:bodyPr wrap="none">
            <a:spAutoFit/>
          </a:bodyPr>
          <a:lstStyle/>
          <a:p>
            <a:pPr algn="ctr">
              <a:buClr>
                <a:srgbClr val="82CBDD"/>
              </a:buClr>
              <a:buNone/>
            </a:pPr>
            <a:r>
              <a:rPr lang="en-GB" sz="2000" dirty="0">
                <a:solidFill>
                  <a:srgbClr val="04628A"/>
                </a:solidFill>
                <a:latin typeface="Myriad Pro Semibold"/>
                <a:ea typeface="Myriad Pro Semibold" charset="0"/>
                <a:cs typeface="Myriad Pro Semibold" charset="0"/>
              </a:rPr>
              <a:t>42</a:t>
            </a:r>
            <a:r>
              <a:rPr lang="en-GB" sz="1000" dirty="0">
                <a:solidFill>
                  <a:srgbClr val="04628A"/>
                </a:solidFill>
                <a:latin typeface="Myriad Pro Semibold"/>
                <a:ea typeface="Myriad Pro Semibold" charset="0"/>
                <a:cs typeface="Myriad Pro Semibold" charset="0"/>
              </a:rPr>
              <a:t> </a:t>
            </a:r>
            <a:r>
              <a:rPr lang="en-GB" sz="2000" dirty="0">
                <a:solidFill>
                  <a:srgbClr val="04628A"/>
                </a:solidFill>
                <a:latin typeface="Myriad Pro Semibold"/>
                <a:ea typeface="Myriad Pro Semibold" charset="0"/>
                <a:cs typeface="Myriad Pro Semibold" charset="0"/>
              </a:rPr>
              <a:t>cm</a:t>
            </a:r>
          </a:p>
        </p:txBody>
      </p:sp>
      <p:sp>
        <p:nvSpPr>
          <p:cNvPr id="26" name="Rectangle 25">
            <a:extLst>
              <a:ext uri="{FF2B5EF4-FFF2-40B4-BE49-F238E27FC236}">
                <a16:creationId xmlns:a16="http://schemas.microsoft.com/office/drawing/2014/main" id="{F8B63981-5B75-4790-93D2-6EF952DC52D5}"/>
              </a:ext>
            </a:extLst>
          </p:cNvPr>
          <p:cNvSpPr/>
          <p:nvPr/>
        </p:nvSpPr>
        <p:spPr>
          <a:xfrm>
            <a:off x="5802970" y="1238117"/>
            <a:ext cx="300082" cy="400110"/>
          </a:xfrm>
          <a:prstGeom prst="rect">
            <a:avLst/>
          </a:prstGeom>
        </p:spPr>
        <p:txBody>
          <a:bodyPr wrap="none">
            <a:spAutoFit/>
          </a:bodyPr>
          <a:lstStyle/>
          <a:p>
            <a:pPr algn="ctr">
              <a:buClr>
                <a:srgbClr val="82CBDD"/>
              </a:buClr>
              <a:buNone/>
            </a:pPr>
            <a:r>
              <a:rPr lang="en-GB" sz="2000" dirty="0">
                <a:solidFill>
                  <a:srgbClr val="ED2522"/>
                </a:solidFill>
                <a:latin typeface="Myriad Pro Semibold"/>
                <a:ea typeface="Myriad Pro Semibold" charset="0"/>
                <a:cs typeface="Myriad Pro Semibold" charset="0"/>
              </a:rPr>
              <a:t>?</a:t>
            </a:r>
          </a:p>
        </p:txBody>
      </p:sp>
      <p:sp>
        <p:nvSpPr>
          <p:cNvPr id="27" name="Rectangle 26">
            <a:extLst>
              <a:ext uri="{FF2B5EF4-FFF2-40B4-BE49-F238E27FC236}">
                <a16:creationId xmlns:a16="http://schemas.microsoft.com/office/drawing/2014/main" id="{67216924-B8E9-4137-AF2D-F0B32DCE8D97}"/>
              </a:ext>
            </a:extLst>
          </p:cNvPr>
          <p:cNvSpPr/>
          <p:nvPr/>
        </p:nvSpPr>
        <p:spPr>
          <a:xfrm>
            <a:off x="4876259" y="2327430"/>
            <a:ext cx="300082" cy="400110"/>
          </a:xfrm>
          <a:prstGeom prst="rect">
            <a:avLst/>
          </a:prstGeom>
        </p:spPr>
        <p:txBody>
          <a:bodyPr wrap="none">
            <a:spAutoFit/>
          </a:bodyPr>
          <a:lstStyle/>
          <a:p>
            <a:pPr algn="ctr">
              <a:buClr>
                <a:srgbClr val="82CBDD"/>
              </a:buClr>
              <a:buNone/>
            </a:pPr>
            <a:r>
              <a:rPr lang="en-GB" sz="2000" dirty="0">
                <a:solidFill>
                  <a:srgbClr val="AC2AFF"/>
                </a:solidFill>
                <a:latin typeface="Myriad Pro Semibold"/>
                <a:ea typeface="Myriad Pro Semibold" charset="0"/>
                <a:cs typeface="Myriad Pro Semibold" charset="0"/>
              </a:rPr>
              <a:t>?</a:t>
            </a:r>
          </a:p>
        </p:txBody>
      </p:sp>
      <p:pic>
        <p:nvPicPr>
          <p:cNvPr id="29" name="Picture 28">
            <a:extLst>
              <a:ext uri="{FF2B5EF4-FFF2-40B4-BE49-F238E27FC236}">
                <a16:creationId xmlns:a16="http://schemas.microsoft.com/office/drawing/2014/main" id="{99741782-DC3E-4C81-B2E5-D53B3FA96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9794" y="1167995"/>
            <a:ext cx="166262" cy="540354"/>
          </a:xfrm>
          <a:prstGeom prst="rect">
            <a:avLst/>
          </a:prstGeom>
        </p:spPr>
      </p:pic>
      <p:pic>
        <p:nvPicPr>
          <p:cNvPr id="31" name="Picture 30" descr="A close up of a screen  Description generated with high confidence">
            <a:extLst>
              <a:ext uri="{FF2B5EF4-FFF2-40B4-BE49-F238E27FC236}">
                <a16:creationId xmlns:a16="http://schemas.microsoft.com/office/drawing/2014/main" id="{212BF404-85E1-4134-89C2-54C0E83D2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0397" y="3350519"/>
            <a:ext cx="166262" cy="540354"/>
          </a:xfrm>
          <a:prstGeom prst="rect">
            <a:avLst/>
          </a:prstGeom>
        </p:spPr>
      </p:pic>
      <p:pic>
        <p:nvPicPr>
          <p:cNvPr id="33" name="Picture 32" descr="A close up of a light  Description generated with high confidence">
            <a:extLst>
              <a:ext uri="{FF2B5EF4-FFF2-40B4-BE49-F238E27FC236}">
                <a16:creationId xmlns:a16="http://schemas.microsoft.com/office/drawing/2014/main" id="{96C5AB15-B566-4375-9D7A-FE3E7F2270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0397" y="1704485"/>
            <a:ext cx="166262" cy="1646000"/>
          </a:xfrm>
          <a:prstGeom prst="rect">
            <a:avLst/>
          </a:prstGeom>
        </p:spPr>
      </p:pic>
      <p:pic>
        <p:nvPicPr>
          <p:cNvPr id="35" name="Picture 34">
            <a:extLst>
              <a:ext uri="{FF2B5EF4-FFF2-40B4-BE49-F238E27FC236}">
                <a16:creationId xmlns:a16="http://schemas.microsoft.com/office/drawing/2014/main" id="{D7C2BE8C-F8A5-4FEF-A34D-83C00C9269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1510" y="1170226"/>
            <a:ext cx="166262" cy="540354"/>
          </a:xfrm>
          <a:prstGeom prst="rect">
            <a:avLst/>
          </a:prstGeom>
        </p:spPr>
      </p:pic>
      <p:pic>
        <p:nvPicPr>
          <p:cNvPr id="37" name="Picture 36">
            <a:extLst>
              <a:ext uri="{FF2B5EF4-FFF2-40B4-BE49-F238E27FC236}">
                <a16:creationId xmlns:a16="http://schemas.microsoft.com/office/drawing/2014/main" id="{A640AA1B-92C1-4B24-AA9A-F676D95DB73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01510" y="1704519"/>
            <a:ext cx="166262" cy="1646000"/>
          </a:xfrm>
          <a:prstGeom prst="rect">
            <a:avLst/>
          </a:prstGeom>
        </p:spPr>
      </p:pic>
      <p:pic>
        <p:nvPicPr>
          <p:cNvPr id="39" name="Picture 38">
            <a:extLst>
              <a:ext uri="{FF2B5EF4-FFF2-40B4-BE49-F238E27FC236}">
                <a16:creationId xmlns:a16="http://schemas.microsoft.com/office/drawing/2014/main" id="{BF4C3347-51ED-4D00-BC08-7C388CF8B6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16803" y="1184685"/>
            <a:ext cx="191202" cy="2693454"/>
          </a:xfrm>
          <a:prstGeom prst="rect">
            <a:avLst/>
          </a:prstGeom>
        </p:spPr>
      </p:pic>
      <p:pic>
        <p:nvPicPr>
          <p:cNvPr id="42" name="Picture 41">
            <a:extLst>
              <a:ext uri="{FF2B5EF4-FFF2-40B4-BE49-F238E27FC236}">
                <a16:creationId xmlns:a16="http://schemas.microsoft.com/office/drawing/2014/main" id="{5D626A1E-C7CD-4FFA-8C2E-2BD5D48C68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7993" y="3337785"/>
            <a:ext cx="166262" cy="540354"/>
          </a:xfrm>
          <a:prstGeom prst="rect">
            <a:avLst/>
          </a:prstGeom>
        </p:spPr>
      </p:pic>
      <p:sp>
        <p:nvSpPr>
          <p:cNvPr id="43" name="Rectangle 42">
            <a:extLst>
              <a:ext uri="{FF2B5EF4-FFF2-40B4-BE49-F238E27FC236}">
                <a16:creationId xmlns:a16="http://schemas.microsoft.com/office/drawing/2014/main" id="{3FDD49A1-40E2-4E6B-9E5A-57ED2AA41D25}"/>
              </a:ext>
            </a:extLst>
          </p:cNvPr>
          <p:cNvSpPr/>
          <p:nvPr/>
        </p:nvSpPr>
        <p:spPr>
          <a:xfrm>
            <a:off x="5331703" y="4809528"/>
            <a:ext cx="2129109" cy="461665"/>
          </a:xfrm>
          <a:prstGeom prst="rect">
            <a:avLst/>
          </a:prstGeom>
        </p:spPr>
        <p:txBody>
          <a:bodyPr wrap="none">
            <a:spAutoFit/>
          </a:bodyPr>
          <a:lstStyle/>
          <a:p>
            <a:pPr algn="ctr">
              <a:buClr>
                <a:srgbClr val="82CBDD"/>
              </a:buClr>
              <a:buNone/>
            </a:pPr>
            <a:r>
              <a:rPr lang="en-GB" sz="2400" dirty="0">
                <a:solidFill>
                  <a:srgbClr val="ED2522"/>
                </a:solidFill>
                <a:latin typeface="Myriad Pro Semibold"/>
                <a:ea typeface="Myriad Pro Semibold" charset="0"/>
                <a:cs typeface="Myriad Pro Semibold" charset="0"/>
              </a:rPr>
              <a:t>42</a:t>
            </a:r>
            <a:r>
              <a:rPr lang="en-GB" sz="1200" dirty="0">
                <a:solidFill>
                  <a:srgbClr val="ED2522"/>
                </a:solidFill>
                <a:latin typeface="Myriad Pro Semibold"/>
                <a:ea typeface="Myriad Pro Semibold" charset="0"/>
                <a:cs typeface="Myriad Pro Semibold" charset="0"/>
              </a:rPr>
              <a:t> </a:t>
            </a:r>
            <a:r>
              <a:rPr lang="en-GB" sz="2400" dirty="0">
                <a:solidFill>
                  <a:srgbClr val="ED2522"/>
                </a:solidFill>
                <a:latin typeface="Myriad Pro Semibold"/>
                <a:ea typeface="Myriad Pro Semibold" charset="0"/>
                <a:cs typeface="Myriad Pro Semibold" charset="0"/>
              </a:rPr>
              <a:t>cm </a:t>
            </a:r>
            <a:r>
              <a:rPr lang="en-GB" sz="2400" dirty="0">
                <a:solidFill>
                  <a:srgbClr val="ED2522"/>
                </a:solidFill>
                <a:latin typeface="Myriad Pro Semibold"/>
                <a:ea typeface="Myriad Pro Semibold" charset="0"/>
                <a:cs typeface="Arial" panose="020B0604020202020204" pitchFamily="34" charset="0"/>
              </a:rPr>
              <a:t>−</a:t>
            </a:r>
            <a:r>
              <a:rPr lang="en-GB" sz="2400" dirty="0">
                <a:solidFill>
                  <a:srgbClr val="ED2522"/>
                </a:solidFill>
                <a:latin typeface="Myriad Pro Semibold"/>
                <a:ea typeface="Myriad Pro Semibold" charset="0"/>
                <a:cs typeface="Myriad Pro Semibold" charset="0"/>
              </a:rPr>
              <a:t> 34</a:t>
            </a:r>
            <a:r>
              <a:rPr lang="en-GB" sz="1200" dirty="0">
                <a:solidFill>
                  <a:srgbClr val="ED2522"/>
                </a:solidFill>
                <a:latin typeface="Myriad Pro Semibold"/>
                <a:ea typeface="Myriad Pro Semibold" charset="0"/>
                <a:cs typeface="Myriad Pro Semibold" charset="0"/>
              </a:rPr>
              <a:t> </a:t>
            </a:r>
            <a:r>
              <a:rPr lang="en-GB" sz="2400" dirty="0">
                <a:solidFill>
                  <a:srgbClr val="ED2522"/>
                </a:solidFill>
                <a:latin typeface="Myriad Pro Semibold"/>
                <a:ea typeface="Myriad Pro Semibold" charset="0"/>
                <a:cs typeface="Myriad Pro Semibold" charset="0"/>
              </a:rPr>
              <a:t>cm</a:t>
            </a:r>
          </a:p>
        </p:txBody>
      </p:sp>
      <p:sp>
        <p:nvSpPr>
          <p:cNvPr id="44" name="Rectangle 43">
            <a:extLst>
              <a:ext uri="{FF2B5EF4-FFF2-40B4-BE49-F238E27FC236}">
                <a16:creationId xmlns:a16="http://schemas.microsoft.com/office/drawing/2014/main" id="{F5584B70-6FEE-40DA-8B45-110DA7CB55C7}"/>
              </a:ext>
            </a:extLst>
          </p:cNvPr>
          <p:cNvSpPr/>
          <p:nvPr/>
        </p:nvSpPr>
        <p:spPr>
          <a:xfrm>
            <a:off x="5498962" y="5315873"/>
            <a:ext cx="1962397" cy="461665"/>
          </a:xfrm>
          <a:prstGeom prst="rect">
            <a:avLst/>
          </a:prstGeom>
        </p:spPr>
        <p:txBody>
          <a:bodyPr wrap="none">
            <a:spAutoFit/>
          </a:bodyPr>
          <a:lstStyle/>
          <a:p>
            <a:pPr algn="ctr">
              <a:buClr>
                <a:srgbClr val="82CBDD"/>
              </a:buClr>
              <a:buNone/>
            </a:pPr>
            <a:r>
              <a:rPr lang="en-GB" sz="2400" dirty="0">
                <a:solidFill>
                  <a:srgbClr val="AC2AFF"/>
                </a:solidFill>
                <a:latin typeface="Myriad Pro Semibold"/>
                <a:ea typeface="Myriad Pro Semibold" charset="0"/>
                <a:cs typeface="Myriad Pro Semibold" charset="0"/>
              </a:rPr>
              <a:t>34</a:t>
            </a:r>
            <a:r>
              <a:rPr lang="en-GB" sz="1200" dirty="0">
                <a:solidFill>
                  <a:srgbClr val="AC2AFF"/>
                </a:solidFill>
                <a:latin typeface="Myriad Pro Semibold"/>
                <a:ea typeface="Myriad Pro Semibold" charset="0"/>
                <a:cs typeface="Myriad Pro Semibold" charset="0"/>
              </a:rPr>
              <a:t> </a:t>
            </a:r>
            <a:r>
              <a:rPr lang="en-GB" sz="2400" dirty="0">
                <a:solidFill>
                  <a:srgbClr val="AC2AFF"/>
                </a:solidFill>
                <a:latin typeface="Myriad Pro Semibold"/>
                <a:ea typeface="Myriad Pro Semibold" charset="0"/>
                <a:cs typeface="Myriad Pro Semibold" charset="0"/>
              </a:rPr>
              <a:t>cm </a:t>
            </a:r>
            <a:r>
              <a:rPr lang="en-GB" sz="2400" dirty="0">
                <a:solidFill>
                  <a:srgbClr val="AC2AFF"/>
                </a:solidFill>
                <a:latin typeface="Myriad Pro Semibold"/>
                <a:ea typeface="Myriad Pro Semibold" charset="0"/>
                <a:cs typeface="Arial" panose="020B0604020202020204" pitchFamily="34" charset="0"/>
              </a:rPr>
              <a:t>−</a:t>
            </a:r>
            <a:r>
              <a:rPr lang="en-GB" sz="2400" dirty="0">
                <a:solidFill>
                  <a:srgbClr val="AC2AFF"/>
                </a:solidFill>
                <a:latin typeface="Myriad Pro Semibold"/>
                <a:ea typeface="Myriad Pro Semibold" charset="0"/>
                <a:cs typeface="Myriad Pro Semibold" charset="0"/>
              </a:rPr>
              <a:t> 8</a:t>
            </a:r>
            <a:r>
              <a:rPr lang="en-GB" sz="1200" dirty="0">
                <a:solidFill>
                  <a:srgbClr val="AC2AFF"/>
                </a:solidFill>
                <a:latin typeface="Myriad Pro Semibold"/>
                <a:ea typeface="Myriad Pro Semibold" charset="0"/>
                <a:cs typeface="Myriad Pro Semibold" charset="0"/>
              </a:rPr>
              <a:t> </a:t>
            </a:r>
            <a:r>
              <a:rPr lang="en-GB" sz="2400" dirty="0">
                <a:solidFill>
                  <a:srgbClr val="AC2AFF"/>
                </a:solidFill>
                <a:latin typeface="Myriad Pro Semibold"/>
                <a:ea typeface="Myriad Pro Semibold" charset="0"/>
                <a:cs typeface="Myriad Pro Semibold" charset="0"/>
              </a:rPr>
              <a:t>cm</a:t>
            </a:r>
          </a:p>
        </p:txBody>
      </p:sp>
      <p:sp>
        <p:nvSpPr>
          <p:cNvPr id="49" name="Rectangle 48">
            <a:extLst>
              <a:ext uri="{FF2B5EF4-FFF2-40B4-BE49-F238E27FC236}">
                <a16:creationId xmlns:a16="http://schemas.microsoft.com/office/drawing/2014/main" id="{7437D794-E546-48B6-80E8-89FD0700C956}"/>
              </a:ext>
            </a:extLst>
          </p:cNvPr>
          <p:cNvSpPr/>
          <p:nvPr/>
        </p:nvSpPr>
        <p:spPr>
          <a:xfrm>
            <a:off x="7342091" y="5822218"/>
            <a:ext cx="1261884" cy="461665"/>
          </a:xfrm>
          <a:prstGeom prst="rect">
            <a:avLst/>
          </a:prstGeom>
        </p:spPr>
        <p:txBody>
          <a:bodyPr wrap="none">
            <a:spAutoFit/>
          </a:bodyPr>
          <a:lstStyle/>
          <a:p>
            <a:pPr algn="ctr">
              <a:buClr>
                <a:srgbClr val="82CBDD"/>
              </a:buClr>
              <a:buNone/>
            </a:pPr>
            <a:r>
              <a:rPr lang="en-GB" sz="2400" dirty="0">
                <a:solidFill>
                  <a:srgbClr val="934D0A"/>
                </a:solidFill>
                <a:latin typeface="Myriad Pro Semibold"/>
                <a:ea typeface="Myriad Pro Semibold" charset="0"/>
                <a:cs typeface="Myriad Pro Semibold" charset="0"/>
              </a:rPr>
              <a:t>= 42</a:t>
            </a:r>
            <a:r>
              <a:rPr lang="en-GB" sz="1200" dirty="0">
                <a:solidFill>
                  <a:srgbClr val="934D0A"/>
                </a:solidFill>
                <a:latin typeface="Myriad Pro Semibold"/>
                <a:ea typeface="Myriad Pro Semibold" charset="0"/>
                <a:cs typeface="Myriad Pro Semibold" charset="0"/>
              </a:rPr>
              <a:t> </a:t>
            </a:r>
            <a:r>
              <a:rPr lang="en-GB" sz="2400" dirty="0">
                <a:solidFill>
                  <a:srgbClr val="934D0A"/>
                </a:solidFill>
                <a:latin typeface="Myriad Pro Semibold"/>
                <a:ea typeface="Myriad Pro Semibold" charset="0"/>
                <a:cs typeface="Myriad Pro Semibold" charset="0"/>
              </a:rPr>
              <a:t>cm</a:t>
            </a:r>
          </a:p>
        </p:txBody>
      </p:sp>
    </p:spTree>
    <p:extLst>
      <p:ext uri="{BB962C8B-B14F-4D97-AF65-F5344CB8AC3E}">
        <p14:creationId xmlns:p14="http://schemas.microsoft.com/office/powerpoint/2010/main" val="5854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childTnLst>
                          </p:cTn>
                        </p:par>
                        <p:par>
                          <p:cTn id="21" fill="hold">
                            <p:stCondLst>
                              <p:cond delay="500"/>
                            </p:stCondLst>
                            <p:childTnLst>
                              <p:par>
                                <p:cTn id="22" presetID="10" presetClass="exit" presetSubtype="0" fill="hold" grpId="1" nodeType="afterEffect">
                                  <p:stCondLst>
                                    <p:cond delay="50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500"/>
                                        <p:tgtEl>
                                          <p:spTgt spid="4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p:stCondLst>
                              <p:cond delay="500"/>
                            </p:stCondLst>
                            <p:childTnLst>
                              <p:par>
                                <p:cTn id="55" presetID="10" presetClass="exit" presetSubtype="0" fill="hold" grpId="1" nodeType="afterEffect">
                                  <p:stCondLst>
                                    <p:cond delay="500"/>
                                  </p:stCondLst>
                                  <p:childTnLst>
                                    <p:animEffect transition="out" filter="fade">
                                      <p:cBhvr>
                                        <p:cTn id="56" dur="500"/>
                                        <p:tgtEl>
                                          <p:spTgt spid="27"/>
                                        </p:tgtEl>
                                      </p:cBhvr>
                                    </p:animEffect>
                                    <p:set>
                                      <p:cBhvr>
                                        <p:cTn id="57" dur="1" fill="hold">
                                          <p:stCondLst>
                                            <p:cond delay="499"/>
                                          </p:stCondLst>
                                        </p:cTn>
                                        <p:tgtEl>
                                          <p:spTgt spid="27"/>
                                        </p:tgtEl>
                                        <p:attrNameLst>
                                          <p:attrName>style.visibility</p:attrName>
                                        </p:attrNameLst>
                                      </p:cBhvr>
                                      <p:to>
                                        <p:strVal val="hidden"/>
                                      </p:to>
                                    </p:set>
                                  </p:childTnLst>
                                </p:cTn>
                              </p:par>
                            </p:childTnLst>
                          </p:cTn>
                        </p:par>
                        <p:par>
                          <p:cTn id="58" fill="hold">
                            <p:stCondLst>
                              <p:cond delay="1500"/>
                            </p:stCondLst>
                            <p:childTnLst>
                              <p:par>
                                <p:cTn id="59" presetID="10"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500"/>
                                        <p:tgtEl>
                                          <p:spTgt spid="4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fade">
                                      <p:cBhvr>
                                        <p:cTn id="88" dur="500"/>
                                        <p:tgtEl>
                                          <p:spTgt spid="47"/>
                                        </p:tgtEl>
                                      </p:cBhvr>
                                    </p:animEffect>
                                  </p:childTnLst>
                                </p:cTn>
                              </p:par>
                              <p:par>
                                <p:cTn id="89" presetID="10" presetClass="entr" presetSubtype="0" fill="hold" nodeType="with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500"/>
                                        <p:tgtEl>
                                          <p:spTgt spid="2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5" grpId="0"/>
      <p:bldP spid="46" grpId="0"/>
      <p:bldP spid="17" grpId="0"/>
      <p:bldP spid="18" grpId="0"/>
      <p:bldP spid="19" grpId="0"/>
      <p:bldP spid="20" grpId="0"/>
      <p:bldP spid="21" grpId="0"/>
      <p:bldP spid="22" grpId="0"/>
      <p:bldP spid="23" grpId="0"/>
      <p:bldP spid="26" grpId="0"/>
      <p:bldP spid="26" grpId="1"/>
      <p:bldP spid="27" grpId="0"/>
      <p:bldP spid="27" grpId="1"/>
      <p:bldP spid="43" grpId="0"/>
      <p:bldP spid="44" grpId="0"/>
      <p:bldP spid="4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 Learning Outcome 10</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28875084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to represent an equation with a bar model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9576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11,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Description automatically generated with medium confidence">
            <a:extLst>
              <a:ext uri="{FF2B5EF4-FFF2-40B4-BE49-F238E27FC236}">
                <a16:creationId xmlns:a16="http://schemas.microsoft.com/office/drawing/2014/main" id="{2F07D20E-9A45-4732-9EC0-994A8AF5263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1.31 Problems with two unknowns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79568518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6439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36F102A-AFD9-4DD5-9A0C-A4A9391F1238}"/>
              </a:ext>
            </a:extLst>
          </p:cNvPr>
          <p:cNvGrpSpPr/>
          <p:nvPr/>
        </p:nvGrpSpPr>
        <p:grpSpPr>
          <a:xfrm>
            <a:off x="2687580" y="2481964"/>
            <a:ext cx="4345688" cy="1138731"/>
            <a:chOff x="1163580" y="3338021"/>
            <a:chExt cx="4345688" cy="1138731"/>
          </a:xfrm>
        </p:grpSpPr>
        <p:pic>
          <p:nvPicPr>
            <p:cNvPr id="23" name="Picture 22" descr="A close up of a logo  Description generated with very high confidence">
              <a:extLst>
                <a:ext uri="{FF2B5EF4-FFF2-40B4-BE49-F238E27FC236}">
                  <a16:creationId xmlns:a16="http://schemas.microsoft.com/office/drawing/2014/main" id="{7BE62DD6-8471-4851-9E6B-4040F62D079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163580" y="3338021"/>
              <a:ext cx="4345688" cy="843454"/>
            </a:xfrm>
            <a:prstGeom prst="rect">
              <a:avLst/>
            </a:prstGeom>
          </p:spPr>
        </p:pic>
        <p:sp>
          <p:nvSpPr>
            <p:cNvPr id="39" name="TextBox 38">
              <a:extLst>
                <a:ext uri="{FF2B5EF4-FFF2-40B4-BE49-F238E27FC236}">
                  <a16:creationId xmlns:a16="http://schemas.microsoft.com/office/drawing/2014/main" id="{8A05293D-F3D1-4B6D-9051-A324756E3084}"/>
                </a:ext>
              </a:extLst>
            </p:cNvPr>
            <p:cNvSpPr txBox="1"/>
            <p:nvPr/>
          </p:nvSpPr>
          <p:spPr bwMode="auto">
            <a:xfrm>
              <a:off x="2818494" y="4107420"/>
              <a:ext cx="1035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2 apples</a:t>
              </a:r>
            </a:p>
          </p:txBody>
        </p:sp>
      </p:grpSp>
      <p:sp>
        <p:nvSpPr>
          <p:cNvPr id="12" name="TextBox 11">
            <a:extLst>
              <a:ext uri="{FF2B5EF4-FFF2-40B4-BE49-F238E27FC236}">
                <a16:creationId xmlns:a16="http://schemas.microsoft.com/office/drawing/2014/main" id="{975A53FC-A9F5-41BC-8792-DA0242F04E16}"/>
              </a:ext>
            </a:extLst>
          </p:cNvPr>
          <p:cNvSpPr txBox="1"/>
          <p:nvPr/>
        </p:nvSpPr>
        <p:spPr bwMode="auto">
          <a:xfrm>
            <a:off x="4144510" y="4503191"/>
            <a:ext cx="33915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1 banana = £1 ÷ 5</a:t>
            </a:r>
          </a:p>
        </p:txBody>
      </p:sp>
      <p:sp>
        <p:nvSpPr>
          <p:cNvPr id="2" name="Text Placeholder 1"/>
          <p:cNvSpPr>
            <a:spLocks noGrp="1"/>
          </p:cNvSpPr>
          <p:nvPr>
            <p:ph type="body" sz="quarter" idx="11"/>
          </p:nvPr>
        </p:nvSpPr>
        <p:spPr/>
        <p:txBody>
          <a:bodyPr/>
          <a:lstStyle/>
          <a:p>
            <a:r>
              <a:rPr lang="en-US" dirty="0"/>
              <a:t>1.31 Problems with two unknowns – step 4:4</a:t>
            </a:r>
          </a:p>
        </p:txBody>
      </p:sp>
      <p:sp>
        <p:nvSpPr>
          <p:cNvPr id="10" name="TextBox 9">
            <a:extLst>
              <a:ext uri="{FF2B5EF4-FFF2-40B4-BE49-F238E27FC236}">
                <a16:creationId xmlns:a16="http://schemas.microsoft.com/office/drawing/2014/main" id="{F8CEFAEB-E77B-4802-8150-F2E5542475CF}"/>
              </a:ext>
            </a:extLst>
          </p:cNvPr>
          <p:cNvSpPr txBox="1"/>
          <p:nvPr/>
        </p:nvSpPr>
        <p:spPr bwMode="auto">
          <a:xfrm>
            <a:off x="7780542" y="5887102"/>
            <a:ext cx="9621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35</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a:t>
            </a:r>
          </a:p>
        </p:txBody>
      </p:sp>
      <p:sp>
        <p:nvSpPr>
          <p:cNvPr id="11" name="TextBox 10">
            <a:extLst>
              <a:ext uri="{FF2B5EF4-FFF2-40B4-BE49-F238E27FC236}">
                <a16:creationId xmlns:a16="http://schemas.microsoft.com/office/drawing/2014/main" id="{AD364854-0550-4FD5-AC27-EFAE7D439714}"/>
              </a:ext>
            </a:extLst>
          </p:cNvPr>
          <p:cNvSpPr txBox="1"/>
          <p:nvPr/>
        </p:nvSpPr>
        <p:spPr bwMode="auto">
          <a:xfrm>
            <a:off x="7407404" y="4503191"/>
            <a:ext cx="96212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20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a:t>
            </a:r>
          </a:p>
        </p:txBody>
      </p:sp>
      <p:sp>
        <p:nvSpPr>
          <p:cNvPr id="13" name="TextBox 12">
            <a:extLst>
              <a:ext uri="{FF2B5EF4-FFF2-40B4-BE49-F238E27FC236}">
                <a16:creationId xmlns:a16="http://schemas.microsoft.com/office/drawing/2014/main" id="{394BE692-4855-457D-9FB0-2B83FC003165}"/>
              </a:ext>
            </a:extLst>
          </p:cNvPr>
          <p:cNvSpPr txBox="1"/>
          <p:nvPr/>
        </p:nvSpPr>
        <p:spPr bwMode="auto">
          <a:xfrm>
            <a:off x="4144511" y="3811235"/>
            <a:ext cx="30131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5 bananas = £1</a:t>
            </a:r>
          </a:p>
        </p:txBody>
      </p:sp>
      <p:sp>
        <p:nvSpPr>
          <p:cNvPr id="14" name="TextBox 13">
            <a:extLst>
              <a:ext uri="{FF2B5EF4-FFF2-40B4-BE49-F238E27FC236}">
                <a16:creationId xmlns:a16="http://schemas.microsoft.com/office/drawing/2014/main" id="{94C13A1E-D025-40CC-A317-3C82C617D106}"/>
              </a:ext>
            </a:extLst>
          </p:cNvPr>
          <p:cNvSpPr txBox="1"/>
          <p:nvPr/>
        </p:nvSpPr>
        <p:spPr bwMode="auto">
          <a:xfrm>
            <a:off x="3493092" y="5195147"/>
            <a:ext cx="520584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‘An apple costs 15</a:t>
            </a:r>
            <a:r>
              <a:rPr lang="en-GB" sz="1100" i="1" dirty="0">
                <a:latin typeface="Myriad Pro Semibold" charset="0"/>
                <a:ea typeface="Myriad Pro Semibold" charset="0"/>
                <a:cs typeface="Myriad Pro Semibold" charset="0"/>
              </a:rPr>
              <a:t> </a:t>
            </a:r>
            <a:r>
              <a:rPr lang="en-GB" sz="2200" i="1" dirty="0">
                <a:latin typeface="Myriad Pro Semibold" charset="0"/>
                <a:ea typeface="Myriad Pro Semibold" charset="0"/>
                <a:cs typeface="Myriad Pro Semibold" charset="0"/>
              </a:rPr>
              <a:t>p more than a banana.’</a:t>
            </a:r>
          </a:p>
        </p:txBody>
      </p:sp>
      <p:sp>
        <p:nvSpPr>
          <p:cNvPr id="16" name="TextBox 15">
            <a:extLst>
              <a:ext uri="{FF2B5EF4-FFF2-40B4-BE49-F238E27FC236}">
                <a16:creationId xmlns:a16="http://schemas.microsoft.com/office/drawing/2014/main" id="{FD3D9998-9E38-42F1-98AF-FDE48C4BE296}"/>
              </a:ext>
            </a:extLst>
          </p:cNvPr>
          <p:cNvSpPr txBox="1"/>
          <p:nvPr/>
        </p:nvSpPr>
        <p:spPr bwMode="auto">
          <a:xfrm>
            <a:off x="4144511" y="5887102"/>
            <a:ext cx="38039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1 apple = 20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 + 15</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a:t>
            </a:r>
          </a:p>
        </p:txBody>
      </p:sp>
      <p:pic>
        <p:nvPicPr>
          <p:cNvPr id="25" name="Picture 24" descr="A close up of a logo  Description generated with very high confidence">
            <a:extLst>
              <a:ext uri="{FF2B5EF4-FFF2-40B4-BE49-F238E27FC236}">
                <a16:creationId xmlns:a16="http://schemas.microsoft.com/office/drawing/2014/main" id="{17AC7C34-0DA3-499B-88EC-2DF241A6CB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073" y="2481964"/>
            <a:ext cx="18705" cy="561137"/>
          </a:xfrm>
          <a:prstGeom prst="rect">
            <a:avLst/>
          </a:prstGeom>
        </p:spPr>
      </p:pic>
      <p:grpSp>
        <p:nvGrpSpPr>
          <p:cNvPr id="20" name="Group 19">
            <a:extLst>
              <a:ext uri="{FF2B5EF4-FFF2-40B4-BE49-F238E27FC236}">
                <a16:creationId xmlns:a16="http://schemas.microsoft.com/office/drawing/2014/main" id="{4B4E8502-9297-431C-8508-17374FE050D7}"/>
              </a:ext>
            </a:extLst>
          </p:cNvPr>
          <p:cNvGrpSpPr/>
          <p:nvPr/>
        </p:nvGrpSpPr>
        <p:grpSpPr>
          <a:xfrm>
            <a:off x="4307831" y="2481964"/>
            <a:ext cx="1644305" cy="561137"/>
            <a:chOff x="2783830" y="3338021"/>
            <a:chExt cx="1644305" cy="561137"/>
          </a:xfrm>
        </p:grpSpPr>
        <p:pic>
          <p:nvPicPr>
            <p:cNvPr id="36" name="Picture 35" descr="A close up of a logo  Description generated with very high confidence">
              <a:extLst>
                <a:ext uri="{FF2B5EF4-FFF2-40B4-BE49-F238E27FC236}">
                  <a16:creationId xmlns:a16="http://schemas.microsoft.com/office/drawing/2014/main" id="{7DF2854B-9CC8-43EE-B405-0AF7D93506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3830" y="3338021"/>
              <a:ext cx="18705" cy="561137"/>
            </a:xfrm>
            <a:prstGeom prst="rect">
              <a:avLst/>
            </a:prstGeom>
          </p:spPr>
        </p:pic>
        <p:pic>
          <p:nvPicPr>
            <p:cNvPr id="37" name="Picture 36" descr="A close up of a logo  Description generated with very high confidence">
              <a:extLst>
                <a:ext uri="{FF2B5EF4-FFF2-40B4-BE49-F238E27FC236}">
                  <a16:creationId xmlns:a16="http://schemas.microsoft.com/office/drawing/2014/main" id="{DC80616E-EAB4-4AE5-A752-D586B999E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9430" y="3338021"/>
              <a:ext cx="18705" cy="561137"/>
            </a:xfrm>
            <a:prstGeom prst="rect">
              <a:avLst/>
            </a:prstGeom>
          </p:spPr>
        </p:pic>
      </p:grpSp>
      <p:grpSp>
        <p:nvGrpSpPr>
          <p:cNvPr id="6" name="Group 5">
            <a:extLst>
              <a:ext uri="{FF2B5EF4-FFF2-40B4-BE49-F238E27FC236}">
                <a16:creationId xmlns:a16="http://schemas.microsoft.com/office/drawing/2014/main" id="{5C802C54-E362-454B-890E-87785721E25A}"/>
              </a:ext>
            </a:extLst>
          </p:cNvPr>
          <p:cNvGrpSpPr/>
          <p:nvPr/>
        </p:nvGrpSpPr>
        <p:grpSpPr>
          <a:xfrm>
            <a:off x="2687581" y="988023"/>
            <a:ext cx="4888119" cy="1183088"/>
            <a:chOff x="1163580" y="1844081"/>
            <a:chExt cx="4888119" cy="1183088"/>
          </a:xfrm>
        </p:grpSpPr>
        <p:pic>
          <p:nvPicPr>
            <p:cNvPr id="21" name="Picture 20" descr="A close up of a logo  Description generated with high confidence">
              <a:extLst>
                <a:ext uri="{FF2B5EF4-FFF2-40B4-BE49-F238E27FC236}">
                  <a16:creationId xmlns:a16="http://schemas.microsoft.com/office/drawing/2014/main" id="{6B031BCB-4CCE-4E43-92BA-540BD0AAA5C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163580" y="2223206"/>
              <a:ext cx="4888119" cy="803963"/>
            </a:xfrm>
            <a:prstGeom prst="rect">
              <a:avLst/>
            </a:prstGeom>
          </p:spPr>
        </p:pic>
        <p:sp>
          <p:nvSpPr>
            <p:cNvPr id="38" name="TextBox 37">
              <a:extLst>
                <a:ext uri="{FF2B5EF4-FFF2-40B4-BE49-F238E27FC236}">
                  <a16:creationId xmlns:a16="http://schemas.microsoft.com/office/drawing/2014/main" id="{135A3271-8995-4926-B046-D5A8B3F25A20}"/>
                </a:ext>
              </a:extLst>
            </p:cNvPr>
            <p:cNvSpPr txBox="1"/>
            <p:nvPr/>
          </p:nvSpPr>
          <p:spPr bwMode="auto">
            <a:xfrm>
              <a:off x="3000646" y="1844081"/>
              <a:ext cx="1213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3 bananas</a:t>
              </a:r>
            </a:p>
          </p:txBody>
        </p:sp>
      </p:grpSp>
      <p:grpSp>
        <p:nvGrpSpPr>
          <p:cNvPr id="22" name="Group 21">
            <a:extLst>
              <a:ext uri="{FF2B5EF4-FFF2-40B4-BE49-F238E27FC236}">
                <a16:creationId xmlns:a16="http://schemas.microsoft.com/office/drawing/2014/main" id="{D46AB155-9F7A-48FF-AFAA-29E90706F970}"/>
              </a:ext>
            </a:extLst>
          </p:cNvPr>
          <p:cNvGrpSpPr/>
          <p:nvPr/>
        </p:nvGrpSpPr>
        <p:grpSpPr>
          <a:xfrm>
            <a:off x="7858111" y="1589855"/>
            <a:ext cx="818323" cy="1446485"/>
            <a:chOff x="6334110" y="2445912"/>
            <a:chExt cx="818323" cy="1446485"/>
          </a:xfrm>
        </p:grpSpPr>
        <p:pic>
          <p:nvPicPr>
            <p:cNvPr id="33" name="Picture 32" descr="A close up of a logo  Description generated with very high confidence">
              <a:extLst>
                <a:ext uri="{FF2B5EF4-FFF2-40B4-BE49-F238E27FC236}">
                  <a16:creationId xmlns:a16="http://schemas.microsoft.com/office/drawing/2014/main" id="{73A435FD-1448-46E6-A39A-867F9E3D79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4110" y="2445912"/>
              <a:ext cx="162107" cy="1446485"/>
            </a:xfrm>
            <a:prstGeom prst="rect">
              <a:avLst/>
            </a:prstGeom>
          </p:spPr>
        </p:pic>
        <p:sp>
          <p:nvSpPr>
            <p:cNvPr id="40" name="TextBox 39">
              <a:extLst>
                <a:ext uri="{FF2B5EF4-FFF2-40B4-BE49-F238E27FC236}">
                  <a16:creationId xmlns:a16="http://schemas.microsoft.com/office/drawing/2014/main" id="{E9FB1C41-3B0C-4C1F-87F4-06405D103613}"/>
                </a:ext>
              </a:extLst>
            </p:cNvPr>
            <p:cNvSpPr txBox="1"/>
            <p:nvPr/>
          </p:nvSpPr>
          <p:spPr bwMode="auto">
            <a:xfrm>
              <a:off x="6417937" y="2984488"/>
              <a:ext cx="734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charset="0"/>
                  <a:ea typeface="Myriad Pro Semibold" charset="0"/>
                  <a:cs typeface="Myriad Pro Semibold" charset="0"/>
                </a:rPr>
                <a:t>£1.30</a:t>
              </a:r>
            </a:p>
          </p:txBody>
        </p:sp>
      </p:grpSp>
      <p:sp>
        <p:nvSpPr>
          <p:cNvPr id="41" name="TextBox 40">
            <a:extLst>
              <a:ext uri="{FF2B5EF4-FFF2-40B4-BE49-F238E27FC236}">
                <a16:creationId xmlns:a16="http://schemas.microsoft.com/office/drawing/2014/main" id="{9A7BCED1-2332-4F94-9667-17BE63B7207F}"/>
              </a:ext>
            </a:extLst>
          </p:cNvPr>
          <p:cNvSpPr txBox="1"/>
          <p:nvPr/>
        </p:nvSpPr>
        <p:spPr bwMode="auto">
          <a:xfrm>
            <a:off x="8508580" y="2128430"/>
            <a:ext cx="1388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Arial" panose="020B0604020202020204" pitchFamily="34" charset="0"/>
              </a:rPr>
              <a:t>−</a:t>
            </a:r>
            <a:r>
              <a:rPr lang="en-GB" dirty="0">
                <a:latin typeface="Myriad Pro Semibold"/>
                <a:ea typeface="Myriad Pro Semibold" charset="0"/>
                <a:cs typeface="Myriad Pro Semibold" charset="0"/>
              </a:rPr>
              <a:t> 30 p = £1</a:t>
            </a:r>
          </a:p>
        </p:txBody>
      </p:sp>
      <p:sp>
        <p:nvSpPr>
          <p:cNvPr id="31" name="TextBox 30">
            <a:extLst>
              <a:ext uri="{FF2B5EF4-FFF2-40B4-BE49-F238E27FC236}">
                <a16:creationId xmlns:a16="http://schemas.microsoft.com/office/drawing/2014/main" id="{72F2B887-A220-4F6A-89D3-3B050E7E71F9}"/>
              </a:ext>
            </a:extLst>
          </p:cNvPr>
          <p:cNvSpPr txBox="1"/>
          <p:nvPr/>
        </p:nvSpPr>
        <p:spPr bwMode="auto">
          <a:xfrm>
            <a:off x="3028413" y="2576291"/>
            <a:ext cx="928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banana</a:t>
            </a:r>
          </a:p>
        </p:txBody>
      </p:sp>
      <p:sp>
        <p:nvSpPr>
          <p:cNvPr id="32" name="TextBox 31">
            <a:extLst>
              <a:ext uri="{FF2B5EF4-FFF2-40B4-BE49-F238E27FC236}">
                <a16:creationId xmlns:a16="http://schemas.microsoft.com/office/drawing/2014/main" id="{FF04F91F-2BC9-4573-B2ED-A46309FFA96F}"/>
              </a:ext>
            </a:extLst>
          </p:cNvPr>
          <p:cNvSpPr txBox="1"/>
          <p:nvPr/>
        </p:nvSpPr>
        <p:spPr bwMode="auto">
          <a:xfrm>
            <a:off x="4665658" y="2576291"/>
            <a:ext cx="9286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banana</a:t>
            </a:r>
          </a:p>
        </p:txBody>
      </p:sp>
      <p:sp>
        <p:nvSpPr>
          <p:cNvPr id="34" name="TextBox 33">
            <a:extLst>
              <a:ext uri="{FF2B5EF4-FFF2-40B4-BE49-F238E27FC236}">
                <a16:creationId xmlns:a16="http://schemas.microsoft.com/office/drawing/2014/main" id="{300F4A9E-417A-4FC0-A2D9-91DD79ED9BA2}"/>
              </a:ext>
            </a:extLst>
          </p:cNvPr>
          <p:cNvSpPr txBox="1"/>
          <p:nvPr/>
        </p:nvSpPr>
        <p:spPr bwMode="auto">
          <a:xfrm>
            <a:off x="6182918" y="2576291"/>
            <a:ext cx="603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dirty="0">
                <a:latin typeface="Myriad Pro Semibold"/>
                <a:ea typeface="Myriad Pro Semibold" charset="0"/>
                <a:cs typeface="Myriad Pro Semibold" charset="0"/>
              </a:rPr>
              <a:t>30</a:t>
            </a:r>
            <a:r>
              <a:rPr lang="en-GB" sz="900" dirty="0">
                <a:latin typeface="Myriad Pro Semibold"/>
                <a:ea typeface="Myriad Pro Semibold" charset="0"/>
                <a:cs typeface="Myriad Pro Semibold" charset="0"/>
              </a:rPr>
              <a:t> </a:t>
            </a:r>
            <a:r>
              <a:rPr lang="en-GB" dirty="0">
                <a:latin typeface="Myriad Pro Semibold"/>
                <a:ea typeface="Myriad Pro Semibold" charset="0"/>
                <a:cs typeface="Myriad Pro Semibold" charset="0"/>
              </a:rPr>
              <a:t>p</a:t>
            </a:r>
          </a:p>
        </p:txBody>
      </p:sp>
      <p:pic>
        <p:nvPicPr>
          <p:cNvPr id="35" name="Picture 34" descr="A close up of a logo  Description generated with very high confidence">
            <a:extLst>
              <a:ext uri="{FF2B5EF4-FFF2-40B4-BE49-F238E27FC236}">
                <a16:creationId xmlns:a16="http://schemas.microsoft.com/office/drawing/2014/main" id="{AC0D1668-1FB6-45EE-A4BF-6CFF232F7B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3081" y="1152435"/>
            <a:ext cx="18705" cy="2356772"/>
          </a:xfrm>
          <a:prstGeom prst="rect">
            <a:avLst/>
          </a:prstGeom>
        </p:spPr>
      </p:pic>
      <p:pic>
        <p:nvPicPr>
          <p:cNvPr id="42" name="Picture 41">
            <a:extLst>
              <a:ext uri="{FF2B5EF4-FFF2-40B4-BE49-F238E27FC236}">
                <a16:creationId xmlns:a16="http://schemas.microsoft.com/office/drawing/2014/main" id="{0733D11B-7689-4EDF-83C0-52E5B78112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17493" y="2533379"/>
            <a:ext cx="508763" cy="456390"/>
          </a:xfrm>
          <a:prstGeom prst="rect">
            <a:avLst/>
          </a:prstGeom>
        </p:spPr>
      </p:pic>
    </p:spTree>
    <p:extLst>
      <p:ext uri="{BB962C8B-B14F-4D97-AF65-F5344CB8AC3E}">
        <p14:creationId xmlns:p14="http://schemas.microsoft.com/office/powerpoint/2010/main" val="122085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p:bldP spid="13" grpId="0"/>
      <p:bldP spid="14" grpId="0"/>
      <p:bldP spid="16" grpId="0"/>
      <p:bldP spid="41" grpId="0"/>
      <p:bldP spid="31" grpId="0"/>
      <p:bldP spid="32" grpId="0"/>
      <p:bldP spid="3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EDF31B8-91EA-4F24-BF62-C244B5450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6281" y="1087369"/>
            <a:ext cx="7859441" cy="933207"/>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4:4</a:t>
            </a:r>
          </a:p>
        </p:txBody>
      </p:sp>
      <p:sp>
        <p:nvSpPr>
          <p:cNvPr id="6" name="TextBox 5">
            <a:extLst>
              <a:ext uri="{FF2B5EF4-FFF2-40B4-BE49-F238E27FC236}">
                <a16:creationId xmlns:a16="http://schemas.microsoft.com/office/drawing/2014/main" id="{68E309A6-90DC-4B99-AE56-19D2E13E1796}"/>
              </a:ext>
            </a:extLst>
          </p:cNvPr>
          <p:cNvSpPr txBox="1"/>
          <p:nvPr/>
        </p:nvSpPr>
        <p:spPr bwMode="auto">
          <a:xfrm>
            <a:off x="4954179" y="3916053"/>
            <a:ext cx="43458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2 apples = 2 × 35</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 = 70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a:t>
            </a:r>
          </a:p>
        </p:txBody>
      </p:sp>
      <p:sp>
        <p:nvSpPr>
          <p:cNvPr id="7" name="TextBox 6">
            <a:extLst>
              <a:ext uri="{FF2B5EF4-FFF2-40B4-BE49-F238E27FC236}">
                <a16:creationId xmlns:a16="http://schemas.microsoft.com/office/drawing/2014/main" id="{BFD94A92-780E-4BE9-8C86-82EC90CF5262}"/>
              </a:ext>
            </a:extLst>
          </p:cNvPr>
          <p:cNvSpPr txBox="1"/>
          <p:nvPr/>
        </p:nvSpPr>
        <p:spPr bwMode="auto">
          <a:xfrm>
            <a:off x="2317786" y="3083546"/>
            <a:ext cx="75564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check: </a:t>
            </a:r>
            <a:r>
              <a:rPr lang="en-GB" sz="2200" i="1" dirty="0">
                <a:latin typeface="Myriad Pro Semibold" charset="0"/>
                <a:ea typeface="Myriad Pro Semibold" charset="0"/>
                <a:cs typeface="Myriad Pro Semibold" charset="0"/>
              </a:rPr>
              <a:t>‘If a banana costs 20</a:t>
            </a:r>
            <a:r>
              <a:rPr lang="en-GB" sz="1100" i="1" dirty="0">
                <a:latin typeface="Myriad Pro Semibold" charset="0"/>
                <a:ea typeface="Myriad Pro Semibold" charset="0"/>
                <a:cs typeface="Myriad Pro Semibold" charset="0"/>
              </a:rPr>
              <a:t> </a:t>
            </a:r>
            <a:r>
              <a:rPr lang="en-GB" sz="2200" i="1" dirty="0">
                <a:latin typeface="Myriad Pro Semibold" charset="0"/>
                <a:ea typeface="Myriad Pro Semibold" charset="0"/>
                <a:cs typeface="Myriad Pro Semibold" charset="0"/>
              </a:rPr>
              <a:t>p and an apple costs 35</a:t>
            </a:r>
            <a:r>
              <a:rPr lang="en-GB" sz="1100" i="1" dirty="0">
                <a:latin typeface="Myriad Pro Semibold" charset="0"/>
                <a:ea typeface="Myriad Pro Semibold" charset="0"/>
                <a:cs typeface="Myriad Pro Semibold" charset="0"/>
              </a:rPr>
              <a:t> </a:t>
            </a:r>
            <a:r>
              <a:rPr lang="en-GB" sz="2200" i="1" dirty="0">
                <a:latin typeface="Myriad Pro Semibold" charset="0"/>
                <a:ea typeface="Myriad Pro Semibold" charset="0"/>
                <a:cs typeface="Myriad Pro Semibold" charset="0"/>
              </a:rPr>
              <a:t>p then:’</a:t>
            </a:r>
          </a:p>
        </p:txBody>
      </p:sp>
      <p:sp>
        <p:nvSpPr>
          <p:cNvPr id="8" name="TextBox 7">
            <a:extLst>
              <a:ext uri="{FF2B5EF4-FFF2-40B4-BE49-F238E27FC236}">
                <a16:creationId xmlns:a16="http://schemas.microsoft.com/office/drawing/2014/main" id="{7C6BB963-E6B2-49EF-83EB-D327987DD913}"/>
              </a:ext>
            </a:extLst>
          </p:cNvPr>
          <p:cNvSpPr txBox="1"/>
          <p:nvPr/>
        </p:nvSpPr>
        <p:spPr bwMode="auto">
          <a:xfrm>
            <a:off x="4654164" y="4748560"/>
            <a:ext cx="472199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3 bananas = 3 × 20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 = 60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a:t>
            </a:r>
          </a:p>
        </p:txBody>
      </p:sp>
      <p:sp>
        <p:nvSpPr>
          <p:cNvPr id="9" name="TextBox 8">
            <a:extLst>
              <a:ext uri="{FF2B5EF4-FFF2-40B4-BE49-F238E27FC236}">
                <a16:creationId xmlns:a16="http://schemas.microsoft.com/office/drawing/2014/main" id="{44730B4B-78DE-443F-8B60-E6F28DE3D42A}"/>
              </a:ext>
            </a:extLst>
          </p:cNvPr>
          <p:cNvSpPr txBox="1"/>
          <p:nvPr/>
        </p:nvSpPr>
        <p:spPr bwMode="auto">
          <a:xfrm>
            <a:off x="2598472" y="5581066"/>
            <a:ext cx="699505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cost of 2 apples and 3 bananas = 70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 + 60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p = £1.30</a:t>
            </a:r>
          </a:p>
        </p:txBody>
      </p:sp>
      <p:pic>
        <p:nvPicPr>
          <p:cNvPr id="22" name="Picture 21" descr="A close up of a logo  Description generated with high confidence">
            <a:extLst>
              <a:ext uri="{FF2B5EF4-FFF2-40B4-BE49-F238E27FC236}">
                <a16:creationId xmlns:a16="http://schemas.microsoft.com/office/drawing/2014/main" id="{E282DFB2-CD3B-4004-A6A9-49EC72A79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368" y="2004885"/>
            <a:ext cx="4209352" cy="475511"/>
          </a:xfrm>
          <a:prstGeom prst="rect">
            <a:avLst/>
          </a:prstGeom>
        </p:spPr>
      </p:pic>
      <p:pic>
        <p:nvPicPr>
          <p:cNvPr id="25" name="Picture 24">
            <a:extLst>
              <a:ext uri="{FF2B5EF4-FFF2-40B4-BE49-F238E27FC236}">
                <a16:creationId xmlns:a16="http://schemas.microsoft.com/office/drawing/2014/main" id="{6D72DE1E-3271-41C7-9AE1-D2F884A71CC7}"/>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2171041" y="2004885"/>
            <a:ext cx="1839600" cy="475199"/>
          </a:xfrm>
          <a:prstGeom prst="rect">
            <a:avLst/>
          </a:prstGeom>
        </p:spPr>
      </p:pic>
      <p:pic>
        <p:nvPicPr>
          <p:cNvPr id="26" name="Picture 25">
            <a:extLst>
              <a:ext uri="{FF2B5EF4-FFF2-40B4-BE49-F238E27FC236}">
                <a16:creationId xmlns:a16="http://schemas.microsoft.com/office/drawing/2014/main" id="{B587E929-BC97-478B-96A5-BAC95D7054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7995" y="2004884"/>
            <a:ext cx="1836071" cy="475218"/>
          </a:xfrm>
          <a:prstGeom prst="rect">
            <a:avLst/>
          </a:prstGeom>
        </p:spPr>
      </p:pic>
    </p:spTree>
    <p:extLst>
      <p:ext uri="{BB962C8B-B14F-4D97-AF65-F5344CB8AC3E}">
        <p14:creationId xmlns:p14="http://schemas.microsoft.com/office/powerpoint/2010/main" val="68843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 Learning Outcome 11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42614319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solve problems with two unknowns in a range of contexts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323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11,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Description automatically generated with medium confidence">
            <a:extLst>
              <a:ext uri="{FF2B5EF4-FFF2-40B4-BE49-F238E27FC236}">
                <a16:creationId xmlns:a16="http://schemas.microsoft.com/office/drawing/2014/main" id="{2F07D20E-9A45-4732-9EC0-994A8AF5263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1.31 Problems with two unknowns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52265080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33-36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5707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11,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Description automatically generated with medium confidence">
            <a:extLst>
              <a:ext uri="{FF2B5EF4-FFF2-40B4-BE49-F238E27FC236}">
                <a16:creationId xmlns:a16="http://schemas.microsoft.com/office/drawing/2014/main" id="{2F07D20E-9A45-4732-9EC0-994A8AF5263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1.31 Problems with two unknowns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041610932"/>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 &amp; 1:4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5-6 &amp; 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4:5</a:t>
            </a:r>
          </a:p>
        </p:txBody>
      </p:sp>
      <p:pic>
        <p:nvPicPr>
          <p:cNvPr id="4" name="Picture 3" descr="A picture containing clipart  Description generated with high confidence">
            <a:extLst>
              <a:ext uri="{FF2B5EF4-FFF2-40B4-BE49-F238E27FC236}">
                <a16:creationId xmlns:a16="http://schemas.microsoft.com/office/drawing/2014/main" id="{FB88E2A7-3286-435D-95F8-A41479889A5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535155" y="1611677"/>
            <a:ext cx="7121690" cy="1950772"/>
          </a:xfrm>
          <a:prstGeom prst="rect">
            <a:avLst/>
          </a:prstGeom>
        </p:spPr>
      </p:pic>
      <p:sp>
        <p:nvSpPr>
          <p:cNvPr id="7" name="TextBox 6">
            <a:extLst>
              <a:ext uri="{FF2B5EF4-FFF2-40B4-BE49-F238E27FC236}">
                <a16:creationId xmlns:a16="http://schemas.microsoft.com/office/drawing/2014/main" id="{E2BE06D6-A7BB-40A0-B202-CF3A4E8C6E0B}"/>
              </a:ext>
            </a:extLst>
          </p:cNvPr>
          <p:cNvSpPr txBox="1"/>
          <p:nvPr/>
        </p:nvSpPr>
        <p:spPr bwMode="auto">
          <a:xfrm>
            <a:off x="6371022" y="3632479"/>
            <a:ext cx="2783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total area = 66</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sp>
        <p:nvSpPr>
          <p:cNvPr id="8" name="TextBox 7">
            <a:extLst>
              <a:ext uri="{FF2B5EF4-FFF2-40B4-BE49-F238E27FC236}">
                <a16:creationId xmlns:a16="http://schemas.microsoft.com/office/drawing/2014/main" id="{E1BB2F71-F556-4DAA-90E9-9E213198127E}"/>
              </a:ext>
            </a:extLst>
          </p:cNvPr>
          <p:cNvSpPr txBox="1"/>
          <p:nvPr/>
        </p:nvSpPr>
        <p:spPr bwMode="auto">
          <a:xfrm>
            <a:off x="2297694" y="3632479"/>
            <a:ext cx="2783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total area = 51</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sp>
        <p:nvSpPr>
          <p:cNvPr id="6" name="TextBox 5">
            <a:extLst>
              <a:ext uri="{FF2B5EF4-FFF2-40B4-BE49-F238E27FC236}">
                <a16:creationId xmlns:a16="http://schemas.microsoft.com/office/drawing/2014/main" id="{5B5957FF-C922-42AE-8EA9-E9984F09191E}"/>
              </a:ext>
            </a:extLst>
          </p:cNvPr>
          <p:cNvSpPr txBox="1"/>
          <p:nvPr/>
        </p:nvSpPr>
        <p:spPr bwMode="auto">
          <a:xfrm>
            <a:off x="4221187" y="5068313"/>
            <a:ext cx="3495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rectangular tile = 12</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sp>
        <p:nvSpPr>
          <p:cNvPr id="9" name="TextBox 8">
            <a:extLst>
              <a:ext uri="{FF2B5EF4-FFF2-40B4-BE49-F238E27FC236}">
                <a16:creationId xmlns:a16="http://schemas.microsoft.com/office/drawing/2014/main" id="{D417E48C-4F07-4BB8-8EE6-080047724B2F}"/>
              </a:ext>
            </a:extLst>
          </p:cNvPr>
          <p:cNvSpPr txBox="1"/>
          <p:nvPr/>
        </p:nvSpPr>
        <p:spPr bwMode="auto">
          <a:xfrm>
            <a:off x="4438208" y="4466990"/>
            <a:ext cx="3272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triangular tile = 15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cm</a:t>
            </a:r>
            <a:r>
              <a:rPr lang="en-GB" sz="2400" baseline="30000" dirty="0">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265311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4:5</a:t>
            </a:r>
          </a:p>
        </p:txBody>
      </p:sp>
      <p:sp>
        <p:nvSpPr>
          <p:cNvPr id="6" name="TextBox 5">
            <a:extLst>
              <a:ext uri="{FF2B5EF4-FFF2-40B4-BE49-F238E27FC236}">
                <a16:creationId xmlns:a16="http://schemas.microsoft.com/office/drawing/2014/main" id="{34CC8075-1857-485D-85D5-7B1DE3D027E3}"/>
              </a:ext>
            </a:extLst>
          </p:cNvPr>
          <p:cNvSpPr txBox="1"/>
          <p:nvPr/>
        </p:nvSpPr>
        <p:spPr bwMode="auto">
          <a:xfrm>
            <a:off x="4767679" y="4883256"/>
            <a:ext cx="2402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small bag = 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kg</a:t>
            </a:r>
            <a:endParaRPr lang="en-GB" sz="2400" baseline="30000" dirty="0">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47280E40-B539-4B95-A13A-FCE6A76C4DCE}"/>
              </a:ext>
            </a:extLst>
          </p:cNvPr>
          <p:cNvSpPr txBox="1"/>
          <p:nvPr/>
        </p:nvSpPr>
        <p:spPr bwMode="auto">
          <a:xfrm>
            <a:off x="4790098" y="4281933"/>
            <a:ext cx="26118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large bag = 7.5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kg</a:t>
            </a:r>
            <a:endParaRPr lang="en-GB" sz="2400" baseline="30000" dirty="0">
              <a:latin typeface="Myriad Pro Semibold" charset="0"/>
              <a:ea typeface="Myriad Pro Semibold" charset="0"/>
              <a:cs typeface="Myriad Pro Semibold" charset="0"/>
            </a:endParaRPr>
          </a:p>
        </p:txBody>
      </p:sp>
      <p:pic>
        <p:nvPicPr>
          <p:cNvPr id="9" name="Picture 8" descr="A close up of a sign  Description generated with high confidence">
            <a:extLst>
              <a:ext uri="{FF2B5EF4-FFF2-40B4-BE49-F238E27FC236}">
                <a16:creationId xmlns:a16="http://schemas.microsoft.com/office/drawing/2014/main" id="{EFA909F0-C57F-4AE0-8DFB-A3402A03E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998" y="2125256"/>
            <a:ext cx="6786007" cy="1638518"/>
          </a:xfrm>
          <a:prstGeom prst="rect">
            <a:avLst/>
          </a:prstGeom>
        </p:spPr>
      </p:pic>
    </p:spTree>
    <p:extLst>
      <p:ext uri="{BB962C8B-B14F-4D97-AF65-F5344CB8AC3E}">
        <p14:creationId xmlns:p14="http://schemas.microsoft.com/office/powerpoint/2010/main" val="337078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B1C000-8355-4C19-8B83-4A72ECF54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994" y="1579058"/>
            <a:ext cx="3782474" cy="3790786"/>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4:5</a:t>
            </a:r>
          </a:p>
        </p:txBody>
      </p:sp>
      <p:sp>
        <p:nvSpPr>
          <p:cNvPr id="8" name="TextBox 7">
            <a:extLst>
              <a:ext uri="{FF2B5EF4-FFF2-40B4-BE49-F238E27FC236}">
                <a16:creationId xmlns:a16="http://schemas.microsoft.com/office/drawing/2014/main" id="{DD91F7E4-5ED8-4FA1-97DE-EB656370F4A8}"/>
              </a:ext>
            </a:extLst>
          </p:cNvPr>
          <p:cNvSpPr txBox="1"/>
          <p:nvPr/>
        </p:nvSpPr>
        <p:spPr bwMode="auto">
          <a:xfrm>
            <a:off x="7335832" y="2254635"/>
            <a:ext cx="21611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banana = 25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baseline="300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9D2861A9-92B3-4B16-98CD-7DC2D59F1E5A}"/>
              </a:ext>
            </a:extLst>
          </p:cNvPr>
          <p:cNvSpPr txBox="1"/>
          <p:nvPr/>
        </p:nvSpPr>
        <p:spPr bwMode="auto">
          <a:xfrm>
            <a:off x="7748816" y="2913958"/>
            <a:ext cx="1726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pear = 45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baseline="30000" dirty="0">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8EF250FF-B790-4C32-88EC-AC936DC37E56}"/>
              </a:ext>
            </a:extLst>
          </p:cNvPr>
          <p:cNvSpPr txBox="1"/>
          <p:nvPr/>
        </p:nvSpPr>
        <p:spPr bwMode="auto">
          <a:xfrm>
            <a:off x="7394154" y="3573281"/>
            <a:ext cx="20826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orange = 50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baseline="30000" dirty="0">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2B28EEA0-5BB0-40A3-95B4-DE1771D05891}"/>
              </a:ext>
            </a:extLst>
          </p:cNvPr>
          <p:cNvSpPr txBox="1"/>
          <p:nvPr/>
        </p:nvSpPr>
        <p:spPr bwMode="auto">
          <a:xfrm>
            <a:off x="7599941" y="4232605"/>
            <a:ext cx="18758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apple = 35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baseline="30000" dirty="0">
              <a:latin typeface="Myriad Pro Semibold" charset="0"/>
              <a:ea typeface="Myriad Pro Semibold" charset="0"/>
              <a:cs typeface="Myriad Pro Semibold" charset="0"/>
            </a:endParaRPr>
          </a:p>
        </p:txBody>
      </p:sp>
      <p:sp>
        <p:nvSpPr>
          <p:cNvPr id="13" name="TextBox 12">
            <a:extLst>
              <a:ext uri="{FF2B5EF4-FFF2-40B4-BE49-F238E27FC236}">
                <a16:creationId xmlns:a16="http://schemas.microsoft.com/office/drawing/2014/main" id="{44D3E483-B205-4BBA-903C-BAB49647FE54}"/>
              </a:ext>
            </a:extLst>
          </p:cNvPr>
          <p:cNvSpPr txBox="1"/>
          <p:nvPr/>
        </p:nvSpPr>
        <p:spPr bwMode="auto">
          <a:xfrm>
            <a:off x="4373417" y="4632450"/>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baseline="30000" dirty="0">
              <a:latin typeface="Myriad Pro Semibold" charset="0"/>
              <a:ea typeface="Myriad Pro Semibold" charset="0"/>
              <a:cs typeface="Myriad Pro Semibold" charset="0"/>
            </a:endParaRPr>
          </a:p>
        </p:txBody>
      </p:sp>
      <p:sp>
        <p:nvSpPr>
          <p:cNvPr id="14" name="TextBox 13">
            <a:extLst>
              <a:ext uri="{FF2B5EF4-FFF2-40B4-BE49-F238E27FC236}">
                <a16:creationId xmlns:a16="http://schemas.microsoft.com/office/drawing/2014/main" id="{DC4D3656-EA0A-40DD-A5C4-B57F4ACE0278}"/>
              </a:ext>
            </a:extLst>
          </p:cNvPr>
          <p:cNvSpPr txBox="1"/>
          <p:nvPr/>
        </p:nvSpPr>
        <p:spPr bwMode="auto">
          <a:xfrm>
            <a:off x="5315128" y="3698766"/>
            <a:ext cx="7409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95</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baseline="30000" dirty="0">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F674639E-98DC-49E1-B424-E8401FF682AC}"/>
              </a:ext>
            </a:extLst>
          </p:cNvPr>
          <p:cNvSpPr txBox="1"/>
          <p:nvPr/>
        </p:nvSpPr>
        <p:spPr bwMode="auto">
          <a:xfrm>
            <a:off x="5226163" y="2773117"/>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£1.25</a:t>
            </a:r>
            <a:endParaRPr lang="en-GB" sz="2400" baseline="30000" dirty="0">
              <a:latin typeface="Myriad Pro Semibold" charset="0"/>
              <a:ea typeface="Myriad Pro Semibold" charset="0"/>
              <a:cs typeface="Myriad Pro Semibold" charset="0"/>
            </a:endParaRPr>
          </a:p>
        </p:txBody>
      </p:sp>
      <p:sp>
        <p:nvSpPr>
          <p:cNvPr id="16" name="TextBox 15">
            <a:extLst>
              <a:ext uri="{FF2B5EF4-FFF2-40B4-BE49-F238E27FC236}">
                <a16:creationId xmlns:a16="http://schemas.microsoft.com/office/drawing/2014/main" id="{5544D448-72CB-4929-9495-C8DD60B98D11}"/>
              </a:ext>
            </a:extLst>
          </p:cNvPr>
          <p:cNvSpPr txBox="1"/>
          <p:nvPr/>
        </p:nvSpPr>
        <p:spPr bwMode="auto">
          <a:xfrm>
            <a:off x="5226163" y="1838096"/>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£1.15</a:t>
            </a:r>
            <a:endParaRPr lang="en-GB" sz="2400" baseline="30000" dirty="0">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8EC9BF49-F7BE-49D6-B68C-BB4E47BF8117}"/>
              </a:ext>
            </a:extLst>
          </p:cNvPr>
          <p:cNvSpPr txBox="1"/>
          <p:nvPr/>
        </p:nvSpPr>
        <p:spPr bwMode="auto">
          <a:xfrm>
            <a:off x="2407779" y="4632450"/>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£1.10</a:t>
            </a:r>
            <a:endParaRPr lang="en-GB" sz="2400" baseline="30000" dirty="0">
              <a:latin typeface="Myriad Pro Semibold" charset="0"/>
              <a:ea typeface="Myriad Pro Semibold" charset="0"/>
              <a:cs typeface="Myriad Pro Semibold" charset="0"/>
            </a:endParaRPr>
          </a:p>
        </p:txBody>
      </p:sp>
      <p:sp>
        <p:nvSpPr>
          <p:cNvPr id="18" name="TextBox 17">
            <a:extLst>
              <a:ext uri="{FF2B5EF4-FFF2-40B4-BE49-F238E27FC236}">
                <a16:creationId xmlns:a16="http://schemas.microsoft.com/office/drawing/2014/main" id="{F424C345-FA00-49CB-BEBF-11D53417D5B8}"/>
              </a:ext>
            </a:extLst>
          </p:cNvPr>
          <p:cNvSpPr txBox="1"/>
          <p:nvPr/>
        </p:nvSpPr>
        <p:spPr bwMode="auto">
          <a:xfrm>
            <a:off x="3339391" y="4632450"/>
            <a:ext cx="9188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£1.30</a:t>
            </a:r>
            <a:endParaRPr lang="en-GB" sz="2400" baseline="300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7571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7" grpId="0"/>
      <p:bldP spid="1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0" y="0"/>
            <a:ext cx="9144000" cy="630000"/>
          </a:xfrm>
        </p:spPr>
        <p:txBody>
          <a:bodyPr/>
          <a:lstStyle/>
          <a:p>
            <a:r>
              <a:rPr lang="en-US" dirty="0"/>
              <a:t>1.31 Problems with two unknowns – step 4:5</a:t>
            </a:r>
          </a:p>
        </p:txBody>
      </p:sp>
      <p:sp>
        <p:nvSpPr>
          <p:cNvPr id="4" name="TextBox 3">
            <a:extLst>
              <a:ext uri="{FF2B5EF4-FFF2-40B4-BE49-F238E27FC236}">
                <a16:creationId xmlns:a16="http://schemas.microsoft.com/office/drawing/2014/main" id="{BCD665BE-B42B-4D3E-8C87-205E0D3E36D9}"/>
              </a:ext>
            </a:extLst>
          </p:cNvPr>
          <p:cNvSpPr txBox="1"/>
          <p:nvPr/>
        </p:nvSpPr>
        <p:spPr bwMode="auto">
          <a:xfrm>
            <a:off x="7179869" y="2721125"/>
            <a:ext cx="17491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juice = 80</a:t>
            </a:r>
            <a:r>
              <a:rPr lang="en-GB" sz="1200" dirty="0">
                <a:latin typeface="Myriad Pro Semibold" charset="0"/>
                <a:ea typeface="Myriad Pro Semibold" charset="0"/>
                <a:cs typeface="Myriad Pro Semibold" charset="0"/>
              </a:rPr>
              <a:t> </a:t>
            </a:r>
            <a:r>
              <a:rPr lang="en-GB" sz="2400" dirty="0">
                <a:latin typeface="Myriad Pro Semibold" charset="0"/>
                <a:ea typeface="Myriad Pro Semibold" charset="0"/>
                <a:cs typeface="Myriad Pro Semibold" charset="0"/>
              </a:rPr>
              <a:t>p</a:t>
            </a:r>
            <a:endParaRPr lang="en-GB" sz="2400" baseline="30000" dirty="0">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B5D0C04B-5621-44A7-BD02-D2C1A8EF84BD}"/>
              </a:ext>
            </a:extLst>
          </p:cNvPr>
          <p:cNvSpPr txBox="1"/>
          <p:nvPr/>
        </p:nvSpPr>
        <p:spPr bwMode="auto">
          <a:xfrm>
            <a:off x="7390093" y="3380448"/>
            <a:ext cx="17179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tea = £1.55</a:t>
            </a:r>
            <a:endParaRPr lang="en-GB" sz="2400" baseline="30000" dirty="0">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B7653A77-0210-4EE8-95AD-979F6F7A146D}"/>
              </a:ext>
            </a:extLst>
          </p:cNvPr>
          <p:cNvSpPr txBox="1"/>
          <p:nvPr/>
        </p:nvSpPr>
        <p:spPr bwMode="auto">
          <a:xfrm>
            <a:off x="7240820" y="4039771"/>
            <a:ext cx="18662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milk = £1.30</a:t>
            </a:r>
            <a:endParaRPr lang="en-GB" sz="2400" baseline="30000" dirty="0">
              <a:latin typeface="Myriad Pro Semibold" charset="0"/>
              <a:ea typeface="Myriad Pro Semibold" charset="0"/>
              <a:cs typeface="Myriad Pro Semibold" charset="0"/>
            </a:endParaRPr>
          </a:p>
        </p:txBody>
      </p:sp>
      <p:graphicFrame>
        <p:nvGraphicFramePr>
          <p:cNvPr id="8" name="Table 7">
            <a:extLst>
              <a:ext uri="{FF2B5EF4-FFF2-40B4-BE49-F238E27FC236}">
                <a16:creationId xmlns:a16="http://schemas.microsoft.com/office/drawing/2014/main" id="{97709A05-1670-4F80-978B-9BFA40A29BA3}"/>
              </a:ext>
            </a:extLst>
          </p:cNvPr>
          <p:cNvGraphicFramePr>
            <a:graphicFrameLocks noGrp="1"/>
          </p:cNvGraphicFramePr>
          <p:nvPr/>
        </p:nvGraphicFramePr>
        <p:xfrm>
          <a:off x="2736678" y="1730619"/>
          <a:ext cx="3129916" cy="3761053"/>
        </p:xfrm>
        <a:graphic>
          <a:graphicData uri="http://schemas.openxmlformats.org/drawingml/2006/table">
            <a:tbl>
              <a:tblPr firstRow="1" firstCol="1" bandRow="1"/>
              <a:tblGrid>
                <a:gridCol w="1156453">
                  <a:extLst>
                    <a:ext uri="{9D8B030D-6E8A-4147-A177-3AD203B41FA5}">
                      <a16:colId xmlns:a16="http://schemas.microsoft.com/office/drawing/2014/main" val="1819022492"/>
                    </a:ext>
                  </a:extLst>
                </a:gridCol>
                <a:gridCol w="1973463">
                  <a:extLst>
                    <a:ext uri="{9D8B030D-6E8A-4147-A177-3AD203B41FA5}">
                      <a16:colId xmlns:a16="http://schemas.microsoft.com/office/drawing/2014/main" val="750679191"/>
                    </a:ext>
                  </a:extLst>
                </a:gridCol>
              </a:tblGrid>
              <a:tr h="683827">
                <a:tc gridSpan="2">
                  <a:txBody>
                    <a:bodyPr/>
                    <a:lstStyle/>
                    <a:p>
                      <a:pPr algn="ctr">
                        <a:spcBef>
                          <a:spcPts val="400"/>
                        </a:spcBef>
                        <a:spcAft>
                          <a:spcPts val="400"/>
                        </a:spcAft>
                      </a:pPr>
                      <a:r>
                        <a:rPr lang="en-GB" sz="2400" b="1"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Menu</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extLst>
                  <a:ext uri="{0D108BD9-81ED-4DB2-BD59-A6C34878D82A}">
                    <a16:rowId xmlns:a16="http://schemas.microsoft.com/office/drawing/2014/main" val="1974441691"/>
                  </a:ext>
                </a:extLst>
              </a:tr>
              <a:tr h="512871">
                <a:tc>
                  <a:txBody>
                    <a:bodyPr/>
                    <a:lstStyle/>
                    <a:p>
                      <a:pPr algn="ctr">
                        <a:spcBef>
                          <a:spcPts val="400"/>
                        </a:spcBef>
                        <a:spcAft>
                          <a:spcPts val="400"/>
                        </a:spcAft>
                      </a:pPr>
                      <a:r>
                        <a:rPr lang="en-GB" sz="2400" b="1"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Item</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Bef>
                          <a:spcPts val="400"/>
                        </a:spcBef>
                        <a:spcAft>
                          <a:spcPts val="400"/>
                        </a:spcAft>
                      </a:pPr>
                      <a:r>
                        <a:rPr lang="en-GB" sz="2400" b="1"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Price</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01776851"/>
                  </a:ext>
                </a:extLst>
              </a:tr>
              <a:tr h="512871">
                <a:tc>
                  <a:txBody>
                    <a:bodyPr/>
                    <a:lstStyle/>
                    <a:p>
                      <a:pPr>
                        <a:spcBef>
                          <a:spcPts val="400"/>
                        </a:spcBef>
                        <a:spcAft>
                          <a:spcPts val="400"/>
                        </a:spcAft>
                      </a:pPr>
                      <a:r>
                        <a:rPr lang="en-GB" sz="2400"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Juice</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spcBef>
                          <a:spcPts val="400"/>
                        </a:spcBef>
                        <a:spcAft>
                          <a:spcPts val="400"/>
                        </a:spcAft>
                      </a:pPr>
                      <a:r>
                        <a:rPr lang="en-GB" sz="2400"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70161771"/>
                  </a:ext>
                </a:extLst>
              </a:tr>
              <a:tr h="1025742">
                <a:tc>
                  <a:txBody>
                    <a:bodyPr/>
                    <a:lstStyle/>
                    <a:p>
                      <a:pPr>
                        <a:spcBef>
                          <a:spcPts val="400"/>
                        </a:spcBef>
                        <a:spcAft>
                          <a:spcPts val="400"/>
                        </a:spcAft>
                      </a:pPr>
                      <a:r>
                        <a:rPr lang="en-GB" sz="2400"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Milk</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spcBef>
                          <a:spcPts val="400"/>
                        </a:spcBef>
                        <a:spcAft>
                          <a:spcPts val="400"/>
                        </a:spcAft>
                      </a:pPr>
                      <a:r>
                        <a:rPr lang="en-GB" sz="2400"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50 p more than a juice</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73405950"/>
                  </a:ext>
                </a:extLst>
              </a:tr>
              <a:tr h="1025742">
                <a:tc>
                  <a:txBody>
                    <a:bodyPr/>
                    <a:lstStyle/>
                    <a:p>
                      <a:pPr>
                        <a:spcBef>
                          <a:spcPts val="400"/>
                        </a:spcBef>
                        <a:spcAft>
                          <a:spcPts val="400"/>
                        </a:spcAft>
                      </a:pPr>
                      <a:r>
                        <a:rPr lang="en-GB" sz="2400"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Tea</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spcBef>
                          <a:spcPts val="400"/>
                        </a:spcBef>
                        <a:spcAft>
                          <a:spcPts val="400"/>
                        </a:spcAft>
                      </a:pPr>
                      <a:r>
                        <a:rPr lang="en-GB" sz="2400" dirty="0">
                          <a:solidFill>
                            <a:schemeClr val="tx1"/>
                          </a:solidFill>
                          <a:effectLst/>
                          <a:latin typeface="Comic Sans MS" panose="030F0702030302020204" pitchFamily="66" charset="0"/>
                          <a:ea typeface="Calibri" panose="020F0502020204030204" pitchFamily="34" charset="0"/>
                          <a:cs typeface="Courier New" panose="02070309020205020404" pitchFamily="49" charset="0"/>
                        </a:rPr>
                        <a:t>75 p more than a juice</a:t>
                      </a:r>
                      <a:endParaRPr lang="en-GB" sz="2400" dirty="0">
                        <a:solidFill>
                          <a:schemeClr val="tx1"/>
                        </a:solidFill>
                        <a:effectLst/>
                        <a:latin typeface="Myriad Pro" panose="020B0503030403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6897595"/>
                  </a:ext>
                </a:extLst>
              </a:tr>
            </a:tbl>
          </a:graphicData>
        </a:graphic>
      </p:graphicFrame>
    </p:spTree>
    <p:extLst>
      <p:ext uri="{BB962C8B-B14F-4D97-AF65-F5344CB8AC3E}">
        <p14:creationId xmlns:p14="http://schemas.microsoft.com/office/powerpoint/2010/main" val="247191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 up of text on a white background  Description generated with high confidence">
            <a:extLst>
              <a:ext uri="{FF2B5EF4-FFF2-40B4-BE49-F238E27FC236}">
                <a16:creationId xmlns:a16="http://schemas.microsoft.com/office/drawing/2014/main" id="{A816BCAF-44DB-4D98-87A3-E983F92E835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25997" y="4680151"/>
            <a:ext cx="5140006" cy="790031"/>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4:5</a:t>
            </a:r>
          </a:p>
        </p:txBody>
      </p:sp>
      <p:sp>
        <p:nvSpPr>
          <p:cNvPr id="5" name="TextBox 4">
            <a:extLst>
              <a:ext uri="{FF2B5EF4-FFF2-40B4-BE49-F238E27FC236}">
                <a16:creationId xmlns:a16="http://schemas.microsoft.com/office/drawing/2014/main" id="{D59B5DE8-5443-4DCE-9207-0F6509D88104}"/>
              </a:ext>
            </a:extLst>
          </p:cNvPr>
          <p:cNvSpPr txBox="1"/>
          <p:nvPr/>
        </p:nvSpPr>
        <p:spPr bwMode="auto">
          <a:xfrm>
            <a:off x="7462079" y="5701441"/>
            <a:ext cx="1032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c</a:t>
            </a:r>
            <a:r>
              <a:rPr lang="en-GB" sz="2400" dirty="0">
                <a:latin typeface="Myriad Pro Semibold" charset="0"/>
                <a:ea typeface="Myriad Pro Semibold" charset="0"/>
                <a:cs typeface="Myriad Pro Semibold" charset="0"/>
              </a:rPr>
              <a:t> = 50</a:t>
            </a:r>
            <a:endParaRPr lang="en-GB" sz="2400" baseline="30000" dirty="0">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EA394EAD-5FA9-4698-9EAF-DC1970DD52A4}"/>
              </a:ext>
            </a:extLst>
          </p:cNvPr>
          <p:cNvSpPr txBox="1"/>
          <p:nvPr/>
        </p:nvSpPr>
        <p:spPr bwMode="auto">
          <a:xfrm>
            <a:off x="5574865" y="5701441"/>
            <a:ext cx="12314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a:t>
            </a:r>
            <a:r>
              <a:rPr lang="en-GB" sz="2400" dirty="0">
                <a:latin typeface="Myriad Pro Semibold" charset="0"/>
                <a:ea typeface="Myriad Pro Semibold" charset="0"/>
                <a:cs typeface="Myriad Pro Semibold" charset="0"/>
              </a:rPr>
              <a:t> = 600</a:t>
            </a:r>
            <a:endParaRPr lang="en-GB" sz="2400" baseline="30000" dirty="0">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5EA7D481-3803-49F9-B001-FCF041DD6586}"/>
              </a:ext>
            </a:extLst>
          </p:cNvPr>
          <p:cNvSpPr txBox="1"/>
          <p:nvPr/>
        </p:nvSpPr>
        <p:spPr bwMode="auto">
          <a:xfrm>
            <a:off x="3697268" y="5701441"/>
            <a:ext cx="12218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150</a:t>
            </a:r>
            <a:endParaRPr lang="en-GB" sz="2400" baseline="300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E819CEDD-7C10-42C3-A0F6-5542ACA48ACF}"/>
              </a:ext>
            </a:extLst>
          </p:cNvPr>
          <p:cNvSpPr txBox="1"/>
          <p:nvPr/>
        </p:nvSpPr>
        <p:spPr bwMode="auto">
          <a:xfrm>
            <a:off x="5033050" y="1086994"/>
            <a:ext cx="22926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a:t>
            </a:r>
            <a:r>
              <a:rPr lang="en-GB" sz="2400" i="1" dirty="0">
                <a:latin typeface="Myriad Pro Semibold" charset="0"/>
                <a:ea typeface="Myriad Pro Semibold" charset="0"/>
                <a:cs typeface="Myriad Pro Semibold" charset="0"/>
              </a:rPr>
              <a:t>b</a:t>
            </a:r>
            <a:r>
              <a:rPr lang="en-GB" sz="2400" dirty="0">
                <a:latin typeface="Myriad Pro Semibold" charset="0"/>
                <a:ea typeface="Myriad Pro Semibold" charset="0"/>
                <a:cs typeface="Myriad Pro Semibold" charset="0"/>
              </a:rPr>
              <a:t> + </a:t>
            </a:r>
            <a:r>
              <a:rPr lang="en-GB" sz="2400" i="1" dirty="0">
                <a:latin typeface="Myriad Pro Semibold" charset="0"/>
                <a:ea typeface="Myriad Pro Semibold" charset="0"/>
                <a:cs typeface="Myriad Pro Semibold" charset="0"/>
              </a:rPr>
              <a:t>c</a:t>
            </a:r>
            <a:r>
              <a:rPr lang="en-GB" sz="2400" dirty="0">
                <a:latin typeface="Myriad Pro Semibold" charset="0"/>
                <a:ea typeface="Myriad Pro Semibold" charset="0"/>
                <a:cs typeface="Myriad Pro Semibold" charset="0"/>
              </a:rPr>
              <a:t> = 800</a:t>
            </a:r>
            <a:endParaRPr lang="en-GB" sz="2400" baseline="30000" dirty="0">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C38C9377-3036-4265-9F09-9E093D1B9EF4}"/>
              </a:ext>
            </a:extLst>
          </p:cNvPr>
          <p:cNvSpPr txBox="1"/>
          <p:nvPr/>
        </p:nvSpPr>
        <p:spPr bwMode="auto">
          <a:xfrm>
            <a:off x="4866338" y="1572936"/>
            <a:ext cx="24593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a:t>
            </a:r>
            <a:r>
              <a:rPr lang="en-GB" sz="2400" i="1" dirty="0">
                <a:latin typeface="Myriad Pro Semibold" charset="0"/>
                <a:ea typeface="Myriad Pro Semibold" charset="0"/>
                <a:cs typeface="Myriad Pro Semibold" charset="0"/>
              </a:rPr>
              <a:t>b</a:t>
            </a:r>
            <a:r>
              <a:rPr lang="en-GB" sz="2400" dirty="0">
                <a:latin typeface="Myriad Pro Semibold" charset="0"/>
                <a:ea typeface="Myriad Pro Semibold" charset="0"/>
                <a:cs typeface="Myriad Pro Semibold" charset="0"/>
              </a:rPr>
              <a:t> + </a:t>
            </a:r>
            <a:r>
              <a:rPr lang="en-GB" sz="2400" i="1" dirty="0">
                <a:latin typeface="Myriad Pro Semibold" charset="0"/>
                <a:ea typeface="Myriad Pro Semibold" charset="0"/>
                <a:cs typeface="Myriad Pro Semibold" charset="0"/>
              </a:rPr>
              <a:t>c</a:t>
            </a:r>
            <a:r>
              <a:rPr lang="en-GB" sz="2400" dirty="0">
                <a:latin typeface="Myriad Pro Semibold" charset="0"/>
                <a:ea typeface="Myriad Pro Semibold" charset="0"/>
                <a:cs typeface="Myriad Pro Semibold" charset="0"/>
              </a:rPr>
              <a:t> = 950</a:t>
            </a:r>
            <a:endParaRPr lang="en-GB" sz="2400" baseline="30000" dirty="0">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95896C21-4224-4E1D-928B-5708C52270AC}"/>
              </a:ext>
            </a:extLst>
          </p:cNvPr>
          <p:cNvSpPr txBox="1"/>
          <p:nvPr/>
        </p:nvSpPr>
        <p:spPr bwMode="auto">
          <a:xfrm>
            <a:off x="5378074" y="2058878"/>
            <a:ext cx="21788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r>
              <a:rPr lang="en-GB" sz="2400" i="1" dirty="0">
                <a:latin typeface="Myriad Pro Semibold" charset="0"/>
                <a:ea typeface="Myriad Pro Semibold" charset="0"/>
                <a:cs typeface="Myriad Pro Semibold" charset="0"/>
              </a:rPr>
              <a:t>a</a:t>
            </a:r>
            <a:r>
              <a:rPr lang="en-GB" sz="2400" dirty="0">
                <a:latin typeface="Myriad Pro Semibold" charset="0"/>
                <a:ea typeface="Myriad Pro Semibold" charset="0"/>
                <a:cs typeface="Myriad Pro Semibold" charset="0"/>
              </a:rPr>
              <a:t> + </a:t>
            </a:r>
            <a:r>
              <a:rPr lang="en-GB" sz="2400" i="1" dirty="0">
                <a:latin typeface="Myriad Pro Semibold" charset="0"/>
                <a:ea typeface="Myriad Pro Semibold" charset="0"/>
                <a:cs typeface="Myriad Pro Semibold" charset="0"/>
              </a:rPr>
              <a:t>b</a:t>
            </a:r>
            <a:r>
              <a:rPr lang="en-GB" sz="2400" dirty="0">
                <a:latin typeface="Myriad Pro Semibold" charset="0"/>
                <a:ea typeface="Myriad Pro Semibold" charset="0"/>
                <a:cs typeface="Myriad Pro Semibold" charset="0"/>
              </a:rPr>
              <a:t> = 1,050</a:t>
            </a:r>
            <a:endParaRPr lang="en-GB" sz="2400" baseline="30000" dirty="0">
              <a:latin typeface="Myriad Pro Semibold" charset="0"/>
              <a:ea typeface="Myriad Pro Semibold" charset="0"/>
              <a:cs typeface="Myriad Pro Semibold" charset="0"/>
            </a:endParaRPr>
          </a:p>
        </p:txBody>
      </p:sp>
      <p:pic>
        <p:nvPicPr>
          <p:cNvPr id="19" name="Picture 18" descr="A close up of text on a white background  Description generated with high confidence">
            <a:extLst>
              <a:ext uri="{FF2B5EF4-FFF2-40B4-BE49-F238E27FC236}">
                <a16:creationId xmlns:a16="http://schemas.microsoft.com/office/drawing/2014/main" id="{4AD242C9-07AC-49B9-A25A-39DB7CCF697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25997" y="4023077"/>
            <a:ext cx="5140006" cy="630000"/>
          </a:xfrm>
          <a:prstGeom prst="rect">
            <a:avLst/>
          </a:prstGeom>
        </p:spPr>
      </p:pic>
      <p:pic>
        <p:nvPicPr>
          <p:cNvPr id="21" name="Picture 20" descr="A close up of text on a white background  Description generated with high confidence">
            <a:extLst>
              <a:ext uri="{FF2B5EF4-FFF2-40B4-BE49-F238E27FC236}">
                <a16:creationId xmlns:a16="http://schemas.microsoft.com/office/drawing/2014/main" id="{0A3C3FE6-C1BB-43D5-8861-EE131368972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525997" y="3390553"/>
            <a:ext cx="5140006" cy="579719"/>
          </a:xfrm>
          <a:prstGeom prst="rect">
            <a:avLst/>
          </a:prstGeom>
        </p:spPr>
      </p:pic>
    </p:spTree>
    <p:extLst>
      <p:ext uri="{BB962C8B-B14F-4D97-AF65-F5344CB8AC3E}">
        <p14:creationId xmlns:p14="http://schemas.microsoft.com/office/powerpoint/2010/main" val="290862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FC629D8-4207-49ED-8869-D017D1DA5D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525997" y="3974908"/>
            <a:ext cx="5140006" cy="630000"/>
          </a:xfrm>
          <a:prstGeom prst="rect">
            <a:avLst/>
          </a:prstGeom>
        </p:spPr>
      </p:pic>
      <p:sp>
        <p:nvSpPr>
          <p:cNvPr id="2" name="Text Placeholder 1"/>
          <p:cNvSpPr>
            <a:spLocks noGrp="1"/>
          </p:cNvSpPr>
          <p:nvPr>
            <p:ph type="body" sz="quarter" idx="11"/>
          </p:nvPr>
        </p:nvSpPr>
        <p:spPr/>
        <p:txBody>
          <a:bodyPr/>
          <a:lstStyle/>
          <a:p>
            <a:r>
              <a:rPr lang="en-US" dirty="0"/>
              <a:t>1.31 Problems with two unknowns – step 4:5</a:t>
            </a:r>
          </a:p>
        </p:txBody>
      </p:sp>
      <p:sp>
        <p:nvSpPr>
          <p:cNvPr id="4" name="TextBox 3">
            <a:extLst>
              <a:ext uri="{FF2B5EF4-FFF2-40B4-BE49-F238E27FC236}">
                <a16:creationId xmlns:a16="http://schemas.microsoft.com/office/drawing/2014/main" id="{44DB511F-E960-4632-B894-7186CCB95812}"/>
              </a:ext>
            </a:extLst>
          </p:cNvPr>
          <p:cNvSpPr txBox="1"/>
          <p:nvPr/>
        </p:nvSpPr>
        <p:spPr bwMode="auto">
          <a:xfrm>
            <a:off x="7479712" y="5701441"/>
            <a:ext cx="997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a:t>
            </a:r>
            <a:r>
              <a:rPr lang="en-GB" sz="2400" dirty="0">
                <a:latin typeface="Myriad Pro Semibold" charset="0"/>
                <a:ea typeface="Myriad Pro Semibold" charset="0"/>
                <a:cs typeface="Myriad Pro Semibold" charset="0"/>
              </a:rPr>
              <a:t> = 50</a:t>
            </a:r>
            <a:endParaRPr lang="en-GB" sz="2400" baseline="30000" dirty="0">
              <a:latin typeface="Myriad Pro Semibold" charset="0"/>
              <a:ea typeface="Myriad Pro Semibold" charset="0"/>
              <a:cs typeface="Myriad Pro Semibold" charset="0"/>
            </a:endParaRPr>
          </a:p>
        </p:txBody>
      </p:sp>
      <p:sp>
        <p:nvSpPr>
          <p:cNvPr id="5" name="TextBox 4">
            <a:extLst>
              <a:ext uri="{FF2B5EF4-FFF2-40B4-BE49-F238E27FC236}">
                <a16:creationId xmlns:a16="http://schemas.microsoft.com/office/drawing/2014/main" id="{B9045292-8C01-4A71-8B57-183D98260760}"/>
              </a:ext>
            </a:extLst>
          </p:cNvPr>
          <p:cNvSpPr txBox="1"/>
          <p:nvPr/>
        </p:nvSpPr>
        <p:spPr bwMode="auto">
          <a:xfrm>
            <a:off x="5680662" y="5701441"/>
            <a:ext cx="10198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s</a:t>
            </a:r>
            <a:r>
              <a:rPr lang="en-GB" sz="2400" dirty="0">
                <a:latin typeface="Myriad Pro Semibold" charset="0"/>
                <a:ea typeface="Myriad Pro Semibold" charset="0"/>
                <a:cs typeface="Myriad Pro Semibold" charset="0"/>
              </a:rPr>
              <a:t> = 26</a:t>
            </a:r>
            <a:endParaRPr lang="en-GB" sz="2400" baseline="30000" dirty="0">
              <a:latin typeface="Myriad Pro Semibold" charset="0"/>
              <a:ea typeface="Myriad Pro Semibold" charset="0"/>
              <a:cs typeface="Myriad Pro Semibold" charset="0"/>
            </a:endParaRPr>
          </a:p>
        </p:txBody>
      </p:sp>
      <p:sp>
        <p:nvSpPr>
          <p:cNvPr id="6" name="TextBox 5">
            <a:extLst>
              <a:ext uri="{FF2B5EF4-FFF2-40B4-BE49-F238E27FC236}">
                <a16:creationId xmlns:a16="http://schemas.microsoft.com/office/drawing/2014/main" id="{AF7E7EB5-EA17-47EC-A5A8-13791DBA0EA7}"/>
              </a:ext>
            </a:extLst>
          </p:cNvPr>
          <p:cNvSpPr txBox="1"/>
          <p:nvPr/>
        </p:nvSpPr>
        <p:spPr bwMode="auto">
          <a:xfrm>
            <a:off x="3804668" y="5701441"/>
            <a:ext cx="1007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r</a:t>
            </a:r>
            <a:r>
              <a:rPr lang="en-GB" sz="2400" dirty="0">
                <a:latin typeface="Myriad Pro Semibold" charset="0"/>
                <a:ea typeface="Myriad Pro Semibold" charset="0"/>
                <a:cs typeface="Myriad Pro Semibold" charset="0"/>
              </a:rPr>
              <a:t> = 44</a:t>
            </a:r>
            <a:endParaRPr lang="en-GB" sz="2400" baseline="30000" dirty="0">
              <a:latin typeface="Myriad Pro Semibold" charset="0"/>
              <a:ea typeface="Myriad Pro Semibold" charset="0"/>
              <a:cs typeface="Myriad Pro Semibold" charset="0"/>
            </a:endParaRPr>
          </a:p>
        </p:txBody>
      </p:sp>
      <p:sp>
        <p:nvSpPr>
          <p:cNvPr id="7" name="TextBox 6">
            <a:extLst>
              <a:ext uri="{FF2B5EF4-FFF2-40B4-BE49-F238E27FC236}">
                <a16:creationId xmlns:a16="http://schemas.microsoft.com/office/drawing/2014/main" id="{CD1005FB-5BB4-4BE1-8FFE-074097C9F63C}"/>
              </a:ext>
            </a:extLst>
          </p:cNvPr>
          <p:cNvSpPr txBox="1"/>
          <p:nvPr/>
        </p:nvSpPr>
        <p:spPr bwMode="auto">
          <a:xfrm>
            <a:off x="4218313" y="1086994"/>
            <a:ext cx="3755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‘The mean of </a:t>
            </a:r>
            <a:r>
              <a:rPr lang="en-GB" sz="2400" dirty="0">
                <a:latin typeface="Myriad Pro Semibold" charset="0"/>
                <a:ea typeface="Myriad Pro Semibold" charset="0"/>
                <a:cs typeface="Myriad Pro Semibold" charset="0"/>
              </a:rPr>
              <a:t>r</a:t>
            </a:r>
            <a:r>
              <a:rPr lang="en-GB" sz="2400" i="1" dirty="0">
                <a:latin typeface="Myriad Pro Semibold" charset="0"/>
                <a:ea typeface="Myriad Pro Semibold" charset="0"/>
                <a:cs typeface="Myriad Pro Semibold" charset="0"/>
              </a:rPr>
              <a:t> and </a:t>
            </a:r>
            <a:r>
              <a:rPr lang="en-GB" sz="2400" dirty="0">
                <a:latin typeface="Myriad Pro Semibold" charset="0"/>
                <a:ea typeface="Myriad Pro Semibold" charset="0"/>
                <a:cs typeface="Myriad Pro Semibold" charset="0"/>
              </a:rPr>
              <a:t>s</a:t>
            </a:r>
            <a:r>
              <a:rPr lang="en-GB" sz="2400" i="1" dirty="0">
                <a:latin typeface="Myriad Pro Semibold" charset="0"/>
                <a:ea typeface="Myriad Pro Semibold" charset="0"/>
                <a:cs typeface="Myriad Pro Semibold" charset="0"/>
              </a:rPr>
              <a:t> is 35.’</a:t>
            </a:r>
            <a:endParaRPr lang="en-GB" sz="2400" i="1" baseline="30000" dirty="0">
              <a:latin typeface="Myriad Pro Semibold" charset="0"/>
              <a:ea typeface="Myriad Pro Semibold" charset="0"/>
              <a:cs typeface="Myriad Pro Semibold" charset="0"/>
            </a:endParaRPr>
          </a:p>
        </p:txBody>
      </p:sp>
      <p:sp>
        <p:nvSpPr>
          <p:cNvPr id="8" name="TextBox 7">
            <a:extLst>
              <a:ext uri="{FF2B5EF4-FFF2-40B4-BE49-F238E27FC236}">
                <a16:creationId xmlns:a16="http://schemas.microsoft.com/office/drawing/2014/main" id="{43B67B9A-9471-426E-A869-4C10AF3C0ED4}"/>
              </a:ext>
            </a:extLst>
          </p:cNvPr>
          <p:cNvSpPr txBox="1"/>
          <p:nvPr/>
        </p:nvSpPr>
        <p:spPr bwMode="auto">
          <a:xfrm>
            <a:off x="4258868" y="1572936"/>
            <a:ext cx="36742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‘The mean of </a:t>
            </a:r>
            <a:r>
              <a:rPr lang="en-GB" sz="2400" dirty="0">
                <a:latin typeface="Myriad Pro Semibold" charset="0"/>
                <a:ea typeface="Myriad Pro Semibold" charset="0"/>
                <a:cs typeface="Myriad Pro Semibold" charset="0"/>
              </a:rPr>
              <a:t>t</a:t>
            </a:r>
            <a:r>
              <a:rPr lang="en-GB" sz="2400" i="1" dirty="0">
                <a:latin typeface="Myriad Pro Semibold" charset="0"/>
                <a:ea typeface="Myriad Pro Semibold" charset="0"/>
                <a:cs typeface="Myriad Pro Semibold" charset="0"/>
              </a:rPr>
              <a:t> and </a:t>
            </a:r>
            <a:r>
              <a:rPr lang="en-GB" sz="2400" dirty="0">
                <a:latin typeface="Myriad Pro Semibold" charset="0"/>
                <a:ea typeface="Myriad Pro Semibold" charset="0"/>
                <a:cs typeface="Myriad Pro Semibold" charset="0"/>
              </a:rPr>
              <a:t>r</a:t>
            </a:r>
            <a:r>
              <a:rPr lang="en-GB" sz="2400" i="1" dirty="0">
                <a:latin typeface="Myriad Pro Semibold" charset="0"/>
                <a:ea typeface="Myriad Pro Semibold" charset="0"/>
                <a:cs typeface="Myriad Pro Semibold" charset="0"/>
              </a:rPr>
              <a:t> is 47.’</a:t>
            </a:r>
            <a:endParaRPr lang="en-GB" sz="2400" i="1" baseline="300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6D140A01-F48D-453D-8D9A-67771ED6CB83}"/>
              </a:ext>
            </a:extLst>
          </p:cNvPr>
          <p:cNvSpPr txBox="1"/>
          <p:nvPr/>
        </p:nvSpPr>
        <p:spPr bwMode="auto">
          <a:xfrm>
            <a:off x="5013015" y="2058878"/>
            <a:ext cx="21659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r</a:t>
            </a:r>
            <a:r>
              <a:rPr lang="en-GB" sz="2400" dirty="0">
                <a:latin typeface="Myriad Pro Semibold" charset="0"/>
                <a:ea typeface="Myriad Pro Semibold" charset="0"/>
                <a:cs typeface="Myriad Pro Semibold" charset="0"/>
              </a:rPr>
              <a:t> + </a:t>
            </a:r>
            <a:r>
              <a:rPr lang="en-GB" sz="2400" i="1" dirty="0">
                <a:latin typeface="Myriad Pro Semibold" charset="0"/>
                <a:ea typeface="Myriad Pro Semibold" charset="0"/>
                <a:cs typeface="Myriad Pro Semibold" charset="0"/>
              </a:rPr>
              <a:t>s</a:t>
            </a:r>
            <a:r>
              <a:rPr lang="en-GB" sz="2400" dirty="0">
                <a:latin typeface="Myriad Pro Semibold" charset="0"/>
                <a:ea typeface="Myriad Pro Semibold" charset="0"/>
                <a:cs typeface="Myriad Pro Semibold" charset="0"/>
              </a:rPr>
              <a:t> + </a:t>
            </a:r>
            <a:r>
              <a:rPr lang="en-GB" sz="2400" i="1" dirty="0">
                <a:latin typeface="Myriad Pro Semibold" charset="0"/>
                <a:ea typeface="Myriad Pro Semibold" charset="0"/>
                <a:cs typeface="Myriad Pro Semibold" charset="0"/>
              </a:rPr>
              <a:t>t</a:t>
            </a:r>
            <a:r>
              <a:rPr lang="en-GB" sz="2400" dirty="0">
                <a:latin typeface="Myriad Pro Semibold" charset="0"/>
                <a:ea typeface="Myriad Pro Semibold" charset="0"/>
                <a:cs typeface="Myriad Pro Semibold" charset="0"/>
              </a:rPr>
              <a:t> = 120</a:t>
            </a:r>
            <a:endParaRPr lang="en-GB" sz="2400" baseline="30000" dirty="0">
              <a:latin typeface="Myriad Pro Semibold" charset="0"/>
              <a:ea typeface="Myriad Pro Semibold" charset="0"/>
              <a:cs typeface="Myriad Pro Semibold" charset="0"/>
            </a:endParaRPr>
          </a:p>
        </p:txBody>
      </p:sp>
      <p:pic>
        <p:nvPicPr>
          <p:cNvPr id="16" name="Picture 15">
            <a:extLst>
              <a:ext uri="{FF2B5EF4-FFF2-40B4-BE49-F238E27FC236}">
                <a16:creationId xmlns:a16="http://schemas.microsoft.com/office/drawing/2014/main" id="{514B20E5-5FA3-416D-8B5E-0DEC8B3B1AE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525997" y="4660709"/>
            <a:ext cx="5140006" cy="573237"/>
          </a:xfrm>
          <a:prstGeom prst="rect">
            <a:avLst/>
          </a:prstGeom>
        </p:spPr>
      </p:pic>
      <p:pic>
        <p:nvPicPr>
          <p:cNvPr id="17" name="Picture 16">
            <a:extLst>
              <a:ext uri="{FF2B5EF4-FFF2-40B4-BE49-F238E27FC236}">
                <a16:creationId xmlns:a16="http://schemas.microsoft.com/office/drawing/2014/main" id="{E1A639C6-945B-48E3-AEF3-B285275D14C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525997" y="3390552"/>
            <a:ext cx="5140006" cy="630000"/>
          </a:xfrm>
          <a:prstGeom prst="rect">
            <a:avLst/>
          </a:prstGeom>
        </p:spPr>
      </p:pic>
    </p:spTree>
    <p:extLst>
      <p:ext uri="{BB962C8B-B14F-4D97-AF65-F5344CB8AC3E}">
        <p14:creationId xmlns:p14="http://schemas.microsoft.com/office/powerpoint/2010/main" val="367872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 Learning Outcome 12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75259539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systematically solve problems with two unknowns using ‘trial and improvement’ (one and several solutions)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58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11, Learning Outcome 12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Description automatically generated with medium confidence">
            <a:extLst>
              <a:ext uri="{FF2B5EF4-FFF2-40B4-BE49-F238E27FC236}">
                <a16:creationId xmlns:a16="http://schemas.microsoft.com/office/drawing/2014/main" id="{2F07D20E-9A45-4732-9EC0-994A8AF5263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1.31 Problems with two unknowns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85381660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5:1-5:2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37-39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910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F49D850-2ED5-4BF5-B62F-6D5C0DCD6795}"/>
              </a:ext>
            </a:extLst>
          </p:cNvPr>
          <p:cNvSpPr/>
          <p:nvPr/>
        </p:nvSpPr>
        <p:spPr bwMode="auto">
          <a:xfrm>
            <a:off x="5472373" y="3971081"/>
            <a:ext cx="1578508" cy="305180"/>
          </a:xfrm>
          <a:prstGeom prst="rect">
            <a:avLst/>
          </a:prstGeom>
          <a:solidFill>
            <a:srgbClr val="FFE2D8"/>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14" name="Rectangle 13">
            <a:extLst>
              <a:ext uri="{FF2B5EF4-FFF2-40B4-BE49-F238E27FC236}">
                <a16:creationId xmlns:a16="http://schemas.microsoft.com/office/drawing/2014/main" id="{DF52793C-7042-4FCC-BF74-BDE7E6DBBB26}"/>
              </a:ext>
            </a:extLst>
          </p:cNvPr>
          <p:cNvSpPr/>
          <p:nvPr/>
        </p:nvSpPr>
        <p:spPr bwMode="auto">
          <a:xfrm>
            <a:off x="7055942" y="3367649"/>
            <a:ext cx="1578508" cy="298800"/>
          </a:xfrm>
          <a:prstGeom prst="rect">
            <a:avLst/>
          </a:prstGeom>
          <a:solidFill>
            <a:srgbClr val="FFE2D8"/>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latin typeface="Arial" charset="0"/>
            </a:endParaRPr>
          </a:p>
        </p:txBody>
      </p:sp>
      <p:sp>
        <p:nvSpPr>
          <p:cNvPr id="2" name="Text Placeholder 1"/>
          <p:cNvSpPr>
            <a:spLocks noGrp="1"/>
          </p:cNvSpPr>
          <p:nvPr>
            <p:ph type="body" sz="quarter" idx="11"/>
          </p:nvPr>
        </p:nvSpPr>
        <p:spPr/>
        <p:txBody>
          <a:bodyPr/>
          <a:lstStyle/>
          <a:p>
            <a:r>
              <a:rPr lang="en-US" dirty="0"/>
              <a:t>1.31 Problems with two unknowns – step 5:1</a:t>
            </a:r>
          </a:p>
        </p:txBody>
      </p:sp>
      <p:graphicFrame>
        <p:nvGraphicFramePr>
          <p:cNvPr id="4" name="Table 3">
            <a:extLst>
              <a:ext uri="{FF2B5EF4-FFF2-40B4-BE49-F238E27FC236}">
                <a16:creationId xmlns:a16="http://schemas.microsoft.com/office/drawing/2014/main" id="{2B841FAD-0336-4A90-A9A2-CC5861812F65}"/>
              </a:ext>
            </a:extLst>
          </p:cNvPr>
          <p:cNvGraphicFramePr>
            <a:graphicFrameLocks noGrp="1"/>
          </p:cNvGraphicFramePr>
          <p:nvPr/>
        </p:nvGraphicFramePr>
        <p:xfrm>
          <a:off x="3882191" y="1474662"/>
          <a:ext cx="4754640" cy="3705330"/>
        </p:xfrm>
        <a:graphic>
          <a:graphicData uri="http://schemas.openxmlformats.org/drawingml/2006/table">
            <a:tbl>
              <a:tblPr firstRow="1" firstCol="1" lastRow="1" lastCol="1" bandRow="1" bandCol="1">
                <a:tableStyleId>{5C22544A-7EE6-4342-B048-85BDC9FD1C3A}</a:tableStyleId>
              </a:tblPr>
              <a:tblGrid>
                <a:gridCol w="1584000">
                  <a:extLst>
                    <a:ext uri="{9D8B030D-6E8A-4147-A177-3AD203B41FA5}">
                      <a16:colId xmlns:a16="http://schemas.microsoft.com/office/drawing/2014/main" val="4214327818"/>
                    </a:ext>
                  </a:extLst>
                </a:gridCol>
                <a:gridCol w="1585320">
                  <a:extLst>
                    <a:ext uri="{9D8B030D-6E8A-4147-A177-3AD203B41FA5}">
                      <a16:colId xmlns:a16="http://schemas.microsoft.com/office/drawing/2014/main" val="3716689616"/>
                    </a:ext>
                  </a:extLst>
                </a:gridCol>
                <a:gridCol w="1585320">
                  <a:extLst>
                    <a:ext uri="{9D8B030D-6E8A-4147-A177-3AD203B41FA5}">
                      <a16:colId xmlns:a16="http://schemas.microsoft.com/office/drawing/2014/main" val="2279009131"/>
                    </a:ext>
                  </a:extLst>
                </a:gridCol>
              </a:tblGrid>
              <a:tr h="684000">
                <a:tc>
                  <a:txBody>
                    <a:bodyPr/>
                    <a:lstStyle/>
                    <a:p>
                      <a:pPr algn="ctr">
                        <a:lnSpc>
                          <a:spcPct val="107000"/>
                        </a:lnSpc>
                        <a:spcAft>
                          <a:spcPts val="0"/>
                        </a:spcAft>
                      </a:pPr>
                      <a:r>
                        <a:rPr lang="en-GB" sz="2000" dirty="0">
                          <a:solidFill>
                            <a:schemeClr val="tx1"/>
                          </a:solidFill>
                          <a:effectLst/>
                          <a:latin typeface="Myriad Pro Semibold"/>
                        </a:rPr>
                        <a:t>Number of portions</a:t>
                      </a:r>
                      <a:endParaRPr lang="en-GB" sz="200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000" dirty="0">
                          <a:solidFill>
                            <a:schemeClr val="tx1"/>
                          </a:solidFill>
                          <a:effectLst/>
                          <a:latin typeface="Myriad Pro Semibold"/>
                        </a:rPr>
                        <a:t>Fish</a:t>
                      </a:r>
                      <a:endParaRPr lang="en-GB" sz="200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000" dirty="0">
                          <a:solidFill>
                            <a:schemeClr val="tx1"/>
                          </a:solidFill>
                          <a:effectLst/>
                          <a:latin typeface="Myriad Pro Semibold"/>
                        </a:rPr>
                        <a:t>Chips</a:t>
                      </a:r>
                      <a:endParaRPr lang="en-GB" sz="200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339512958"/>
                  </a:ext>
                </a:extLst>
              </a:tr>
              <a:tr h="0">
                <a:tc>
                  <a:txBody>
                    <a:bodyPr/>
                    <a:lstStyle/>
                    <a:p>
                      <a:pPr algn="ctr">
                        <a:lnSpc>
                          <a:spcPct val="107000"/>
                        </a:lnSpc>
                        <a:spcAft>
                          <a:spcPts val="0"/>
                        </a:spcAft>
                      </a:pPr>
                      <a:r>
                        <a:rPr lang="en-GB" sz="2000" b="0" dirty="0">
                          <a:solidFill>
                            <a:schemeClr val="tx1"/>
                          </a:solidFill>
                          <a:effectLst/>
                          <a:latin typeface="Myriad Pro Semibold"/>
                        </a:rPr>
                        <a:t>1</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£3.20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£1.50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4627947"/>
                  </a:ext>
                </a:extLst>
              </a:tr>
              <a:tr h="0">
                <a:tc>
                  <a:txBody>
                    <a:bodyPr/>
                    <a:lstStyle/>
                    <a:p>
                      <a:pPr algn="ctr">
                        <a:lnSpc>
                          <a:spcPct val="107000"/>
                        </a:lnSpc>
                        <a:spcAft>
                          <a:spcPts val="0"/>
                        </a:spcAft>
                      </a:pPr>
                      <a:r>
                        <a:rPr lang="en-GB" sz="2000" b="0" dirty="0">
                          <a:solidFill>
                            <a:schemeClr val="tx1"/>
                          </a:solidFill>
                          <a:effectLst/>
                          <a:latin typeface="Myriad Pro Semibold"/>
                        </a:rPr>
                        <a:t>2</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£6.40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£3.00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7558493"/>
                  </a:ext>
                </a:extLst>
              </a:tr>
              <a:tr h="0">
                <a:tc>
                  <a:txBody>
                    <a:bodyPr/>
                    <a:lstStyle/>
                    <a:p>
                      <a:pPr algn="ctr">
                        <a:lnSpc>
                          <a:spcPct val="107000"/>
                        </a:lnSpc>
                        <a:spcAft>
                          <a:spcPts val="0"/>
                        </a:spcAft>
                      </a:pPr>
                      <a:r>
                        <a:rPr lang="en-GB" sz="2000" b="0" dirty="0">
                          <a:solidFill>
                            <a:schemeClr val="tx1"/>
                          </a:solidFill>
                          <a:effectLst/>
                          <a:latin typeface="Myriad Pro Semibold"/>
                        </a:rPr>
                        <a:t>3</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£9.60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£4.50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9972057"/>
                  </a:ext>
                </a:extLst>
              </a:tr>
              <a:tr h="0">
                <a:tc>
                  <a:txBody>
                    <a:bodyPr/>
                    <a:lstStyle/>
                    <a:p>
                      <a:pPr algn="ctr">
                        <a:lnSpc>
                          <a:spcPct val="107000"/>
                        </a:lnSpc>
                        <a:spcAft>
                          <a:spcPts val="0"/>
                        </a:spcAft>
                      </a:pPr>
                      <a:r>
                        <a:rPr lang="en-GB" sz="2000" b="0" dirty="0">
                          <a:solidFill>
                            <a:schemeClr val="tx1"/>
                          </a:solidFill>
                          <a:effectLst/>
                          <a:latin typeface="Myriad Pro Semibold"/>
                        </a:rPr>
                        <a:t>4</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£12.80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£6.00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86462"/>
                  </a:ext>
                </a:extLst>
              </a:tr>
              <a:tr h="0">
                <a:tc>
                  <a:txBody>
                    <a:bodyPr/>
                    <a:lstStyle/>
                    <a:p>
                      <a:pPr algn="ctr">
                        <a:lnSpc>
                          <a:spcPct val="107000"/>
                        </a:lnSpc>
                        <a:spcAft>
                          <a:spcPts val="0"/>
                        </a:spcAft>
                      </a:pPr>
                      <a:r>
                        <a:rPr lang="en-GB" sz="2000" b="0" dirty="0">
                          <a:solidFill>
                            <a:schemeClr val="tx1"/>
                          </a:solidFill>
                          <a:effectLst/>
                          <a:latin typeface="Myriad Pro Semibold"/>
                        </a:rPr>
                        <a:t>5</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£16.00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ED2522"/>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854870"/>
                  </a:ext>
                </a:extLst>
              </a:tr>
              <a:tr h="0">
                <a:tc>
                  <a:txBody>
                    <a:bodyPr/>
                    <a:lstStyle/>
                    <a:p>
                      <a:pPr algn="ctr">
                        <a:lnSpc>
                          <a:spcPct val="107000"/>
                        </a:lnSpc>
                        <a:spcAft>
                          <a:spcPts val="0"/>
                        </a:spcAft>
                      </a:pPr>
                      <a:r>
                        <a:rPr lang="en-GB" sz="2000" b="0" dirty="0">
                          <a:solidFill>
                            <a:schemeClr val="tx1"/>
                          </a:solidFill>
                          <a:effectLst/>
                          <a:latin typeface="Myriad Pro Semibold"/>
                        </a:rPr>
                        <a:t>6</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£19.20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  £9.00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7629961"/>
                  </a:ext>
                </a:extLst>
              </a:tr>
              <a:tr h="0">
                <a:tc>
                  <a:txBody>
                    <a:bodyPr/>
                    <a:lstStyle/>
                    <a:p>
                      <a:pPr algn="ctr">
                        <a:lnSpc>
                          <a:spcPct val="107000"/>
                        </a:lnSpc>
                        <a:spcAft>
                          <a:spcPts val="0"/>
                        </a:spcAft>
                      </a:pPr>
                      <a:r>
                        <a:rPr lang="en-GB" sz="2000" b="0" dirty="0">
                          <a:solidFill>
                            <a:schemeClr val="tx1"/>
                          </a:solidFill>
                          <a:effectLst/>
                          <a:latin typeface="Myriad Pro Semibold"/>
                        </a:rPr>
                        <a:t>7</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000" b="0" dirty="0">
                        <a:solidFill>
                          <a:srgbClr val="ED2522"/>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£10.50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9748247"/>
                  </a:ext>
                </a:extLst>
              </a:tr>
              <a:tr h="0">
                <a:tc>
                  <a:txBody>
                    <a:bodyPr/>
                    <a:lstStyle/>
                    <a:p>
                      <a:pPr algn="ctr">
                        <a:lnSpc>
                          <a:spcPct val="107000"/>
                        </a:lnSpc>
                        <a:spcAft>
                          <a:spcPts val="0"/>
                        </a:spcAft>
                      </a:pPr>
                      <a:r>
                        <a:rPr lang="en-GB" sz="2000" b="0" dirty="0">
                          <a:solidFill>
                            <a:schemeClr val="tx1"/>
                          </a:solidFill>
                          <a:effectLst/>
                          <a:latin typeface="Myriad Pro Semibold"/>
                        </a:rPr>
                        <a:t>8</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£25.60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£12.00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7710530"/>
                  </a:ext>
                </a:extLst>
              </a:tr>
              <a:tr h="0">
                <a:tc>
                  <a:txBody>
                    <a:bodyPr/>
                    <a:lstStyle/>
                    <a:p>
                      <a:pPr algn="ctr">
                        <a:lnSpc>
                          <a:spcPct val="107000"/>
                        </a:lnSpc>
                        <a:spcAft>
                          <a:spcPts val="0"/>
                        </a:spcAft>
                      </a:pPr>
                      <a:r>
                        <a:rPr lang="en-GB" sz="2000" b="0" dirty="0">
                          <a:solidFill>
                            <a:schemeClr val="tx1"/>
                          </a:solidFill>
                          <a:effectLst/>
                          <a:latin typeface="Myriad Pro Semibold"/>
                        </a:rPr>
                        <a:t>9</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£28.80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£13.50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6933913"/>
                  </a:ext>
                </a:extLst>
              </a:tr>
              <a:tr h="0">
                <a:tc>
                  <a:txBody>
                    <a:bodyPr/>
                    <a:lstStyle/>
                    <a:p>
                      <a:pPr algn="ctr">
                        <a:lnSpc>
                          <a:spcPct val="107000"/>
                        </a:lnSpc>
                        <a:spcAft>
                          <a:spcPts val="0"/>
                        </a:spcAft>
                      </a:pPr>
                      <a:r>
                        <a:rPr lang="en-GB" sz="2000" b="0" dirty="0">
                          <a:solidFill>
                            <a:schemeClr val="tx1"/>
                          </a:solidFill>
                          <a:effectLst/>
                          <a:latin typeface="Myriad Pro Semibold"/>
                        </a:rPr>
                        <a:t>10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ea typeface="Times New Roman" panose="02020603050405020304" pitchFamily="18" charset="0"/>
                          <a:cs typeface="Times New Roman" panose="02020603050405020304" pitchFamily="18" charset="0"/>
                        </a:rPr>
                        <a:t>£32.00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dirty="0">
                          <a:solidFill>
                            <a:schemeClr val="tx1"/>
                          </a:solidFill>
                          <a:effectLst/>
                          <a:latin typeface="Myriad Pro Semibold"/>
                        </a:rPr>
                        <a:t>£15.00</a:t>
                      </a:r>
                      <a:endParaRPr lang="en-GB" sz="20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4586465"/>
                  </a:ext>
                </a:extLst>
              </a:tr>
            </a:tbl>
          </a:graphicData>
        </a:graphic>
      </p:graphicFrame>
      <p:sp>
        <p:nvSpPr>
          <p:cNvPr id="7" name="TextBox 6">
            <a:extLst>
              <a:ext uri="{FF2B5EF4-FFF2-40B4-BE49-F238E27FC236}">
                <a16:creationId xmlns:a16="http://schemas.microsoft.com/office/drawing/2014/main" id="{EF62BCFC-71B8-43C2-8272-E92AD7684ED0}"/>
              </a:ext>
            </a:extLst>
          </p:cNvPr>
          <p:cNvSpPr txBox="1"/>
          <p:nvPr/>
        </p:nvSpPr>
        <p:spPr bwMode="auto">
          <a:xfrm>
            <a:off x="5764023" y="3924542"/>
            <a:ext cx="9909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£22.40</a:t>
            </a:r>
            <a:endParaRPr lang="en-GB" sz="2000" b="1" baseline="300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108E0CA8-B633-4BE7-BE95-0BA948DA2CEC}"/>
              </a:ext>
            </a:extLst>
          </p:cNvPr>
          <p:cNvSpPr txBox="1"/>
          <p:nvPr/>
        </p:nvSpPr>
        <p:spPr bwMode="auto">
          <a:xfrm>
            <a:off x="7492822" y="3321756"/>
            <a:ext cx="843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b="1" dirty="0">
                <a:latin typeface="Myriad Pro Semibold" charset="0"/>
                <a:ea typeface="Myriad Pro Semibold" charset="0"/>
                <a:cs typeface="Myriad Pro Semibold" charset="0"/>
              </a:rPr>
              <a:t>£7.50</a:t>
            </a:r>
            <a:endParaRPr lang="en-GB" sz="2000" b="1" baseline="30000" dirty="0">
              <a:latin typeface="Myriad Pro Semibold" charset="0"/>
              <a:ea typeface="Myriad Pro Semibold" charset="0"/>
              <a:cs typeface="Myriad Pro Semibold" charset="0"/>
            </a:endParaRPr>
          </a:p>
        </p:txBody>
      </p:sp>
      <p:sp>
        <p:nvSpPr>
          <p:cNvPr id="10" name="TextBox 9">
            <a:extLst>
              <a:ext uri="{FF2B5EF4-FFF2-40B4-BE49-F238E27FC236}">
                <a16:creationId xmlns:a16="http://schemas.microsoft.com/office/drawing/2014/main" id="{67A02755-DAC5-4170-969C-50DD6C11ACF1}"/>
              </a:ext>
            </a:extLst>
          </p:cNvPr>
          <p:cNvSpPr txBox="1"/>
          <p:nvPr/>
        </p:nvSpPr>
        <p:spPr bwMode="auto">
          <a:xfrm>
            <a:off x="7518471" y="3320184"/>
            <a:ext cx="7922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£7.50</a:t>
            </a:r>
            <a:endParaRPr lang="en-GB" sz="2000" baseline="30000" dirty="0">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D298DE22-1640-4059-B563-002FA8F06391}"/>
              </a:ext>
            </a:extLst>
          </p:cNvPr>
          <p:cNvSpPr txBox="1"/>
          <p:nvPr/>
        </p:nvSpPr>
        <p:spPr bwMode="auto">
          <a:xfrm>
            <a:off x="5794599" y="3924542"/>
            <a:ext cx="9300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000" dirty="0">
                <a:latin typeface="Myriad Pro Semibold" charset="0"/>
                <a:ea typeface="Myriad Pro Semibold" charset="0"/>
                <a:cs typeface="Myriad Pro Semibold" charset="0"/>
              </a:rPr>
              <a:t>£22.40</a:t>
            </a:r>
            <a:endParaRPr lang="en-GB" sz="2000" baseline="30000" dirty="0">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AAA251FB-FC2A-42D2-A60E-736AE991667F}"/>
              </a:ext>
            </a:extLst>
          </p:cNvPr>
          <p:cNvSpPr txBox="1"/>
          <p:nvPr/>
        </p:nvSpPr>
        <p:spPr bwMode="auto">
          <a:xfrm>
            <a:off x="4500052" y="5343993"/>
            <a:ext cx="31918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£22.40 + £7.50 = £29.90</a:t>
            </a:r>
            <a:endParaRPr lang="en-GB" sz="2200" baseline="30000" dirty="0">
              <a:latin typeface="Myriad Pro Semibold" charset="0"/>
              <a:ea typeface="Myriad Pro Semibold" charset="0"/>
              <a:cs typeface="Myriad Pro Semibold" charset="0"/>
            </a:endParaRPr>
          </a:p>
        </p:txBody>
      </p:sp>
      <p:sp>
        <p:nvSpPr>
          <p:cNvPr id="15" name="TextBox 14">
            <a:extLst>
              <a:ext uri="{FF2B5EF4-FFF2-40B4-BE49-F238E27FC236}">
                <a16:creationId xmlns:a16="http://schemas.microsoft.com/office/drawing/2014/main" id="{CDED3604-761C-45C4-8813-2B78CAB63DC5}"/>
              </a:ext>
            </a:extLst>
          </p:cNvPr>
          <p:cNvSpPr txBox="1"/>
          <p:nvPr/>
        </p:nvSpPr>
        <p:spPr bwMode="auto">
          <a:xfrm>
            <a:off x="2143957" y="5809211"/>
            <a:ext cx="79040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‘Seven portions of fish and five portions of chips were bought.’</a:t>
            </a:r>
            <a:endParaRPr lang="en-GB" sz="2200" i="1" baseline="300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72817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p:bldP spid="9" grpId="0"/>
      <p:bldP spid="10" grpId="0"/>
      <p:bldP spid="11" grpId="0"/>
      <p:bldP spid="12" grpId="0"/>
      <p:bldP spid="1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A91B59A-D698-4AA8-B3E2-BB5937104329}"/>
              </a:ext>
            </a:extLst>
          </p:cNvPr>
          <p:cNvSpPr txBox="1"/>
          <p:nvPr/>
        </p:nvSpPr>
        <p:spPr bwMode="auto">
          <a:xfrm>
            <a:off x="4280099" y="4635969"/>
            <a:ext cx="12089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 15</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cm</a:t>
            </a:r>
            <a:endParaRPr lang="en-GB" sz="2200" baseline="30000" dirty="0">
              <a:latin typeface="Myriad Pro Semibold" charset="0"/>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US" dirty="0"/>
              <a:t>1.31 Problems with two unknowns – step 5:2</a:t>
            </a:r>
          </a:p>
        </p:txBody>
      </p:sp>
      <p:pic>
        <p:nvPicPr>
          <p:cNvPr id="5" name="Picture 4">
            <a:extLst>
              <a:ext uri="{FF2B5EF4-FFF2-40B4-BE49-F238E27FC236}">
                <a16:creationId xmlns:a16="http://schemas.microsoft.com/office/drawing/2014/main" id="{8B8D6D1D-F6AB-4C8C-AF59-02D780C2705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32020" y="2033228"/>
            <a:ext cx="2876550" cy="1457325"/>
          </a:xfrm>
          <a:prstGeom prst="rect">
            <a:avLst/>
          </a:prstGeom>
        </p:spPr>
      </p:pic>
      <p:graphicFrame>
        <p:nvGraphicFramePr>
          <p:cNvPr id="6" name="Table 5">
            <a:extLst>
              <a:ext uri="{FF2B5EF4-FFF2-40B4-BE49-F238E27FC236}">
                <a16:creationId xmlns:a16="http://schemas.microsoft.com/office/drawing/2014/main" id="{CD2451DE-31EB-4956-8527-089399C61FCE}"/>
              </a:ext>
            </a:extLst>
          </p:cNvPr>
          <p:cNvGraphicFramePr>
            <a:graphicFrameLocks noGrp="1"/>
          </p:cNvGraphicFramePr>
          <p:nvPr/>
        </p:nvGraphicFramePr>
        <p:xfrm>
          <a:off x="5638801" y="2004798"/>
          <a:ext cx="4752975" cy="3096404"/>
        </p:xfrm>
        <a:graphic>
          <a:graphicData uri="http://schemas.openxmlformats.org/drawingml/2006/table">
            <a:tbl>
              <a:tblPr firstRow="1" firstCol="1" lastRow="1" lastCol="1" bandRow="1" bandCol="1">
                <a:tableStyleId>{5C22544A-7EE6-4342-B048-85BDC9FD1C3A}</a:tableStyleId>
              </a:tblPr>
              <a:tblGrid>
                <a:gridCol w="1583445">
                  <a:extLst>
                    <a:ext uri="{9D8B030D-6E8A-4147-A177-3AD203B41FA5}">
                      <a16:colId xmlns:a16="http://schemas.microsoft.com/office/drawing/2014/main" val="4214327818"/>
                    </a:ext>
                  </a:extLst>
                </a:gridCol>
                <a:gridCol w="1584765">
                  <a:extLst>
                    <a:ext uri="{9D8B030D-6E8A-4147-A177-3AD203B41FA5}">
                      <a16:colId xmlns:a16="http://schemas.microsoft.com/office/drawing/2014/main" val="3716689616"/>
                    </a:ext>
                  </a:extLst>
                </a:gridCol>
                <a:gridCol w="1584765">
                  <a:extLst>
                    <a:ext uri="{9D8B030D-6E8A-4147-A177-3AD203B41FA5}">
                      <a16:colId xmlns:a16="http://schemas.microsoft.com/office/drawing/2014/main" val="2279009131"/>
                    </a:ext>
                  </a:extLst>
                </a:gridCol>
              </a:tblGrid>
              <a:tr h="1008000">
                <a:tc>
                  <a:txBody>
                    <a:bodyPr/>
                    <a:lstStyle/>
                    <a:p>
                      <a:pPr algn="ctr">
                        <a:lnSpc>
                          <a:spcPct val="107000"/>
                        </a:lnSpc>
                        <a:spcAft>
                          <a:spcPts val="0"/>
                        </a:spcAft>
                      </a:pPr>
                      <a:r>
                        <a:rPr lang="en-GB" sz="2200" i="1" dirty="0">
                          <a:solidFill>
                            <a:schemeClr val="tx1"/>
                          </a:solidFill>
                          <a:effectLst/>
                          <a:latin typeface="Myriad Pro Semibold"/>
                        </a:rPr>
                        <a:t>a</a:t>
                      </a:r>
                    </a:p>
                    <a:p>
                      <a:pPr algn="ctr">
                        <a:lnSpc>
                          <a:spcPct val="107000"/>
                        </a:lnSpc>
                        <a:spcAft>
                          <a:spcPts val="0"/>
                        </a:spcAft>
                      </a:pPr>
                      <a:r>
                        <a:rPr lang="en-GB" sz="2200" dirty="0">
                          <a:solidFill>
                            <a:schemeClr val="tx1"/>
                          </a:solidFill>
                          <a:effectLst/>
                          <a:latin typeface="Myriad Pro Semibold"/>
                          <a:ea typeface="Times New Roman" panose="02020603050405020304" pitchFamily="18" charset="0"/>
                          <a:cs typeface="Times New Roman" panose="02020603050405020304" pitchFamily="18" charset="0"/>
                        </a:rPr>
                        <a:t>(two-digit)</a:t>
                      </a:r>
                    </a:p>
                    <a:p>
                      <a:pPr algn="ctr">
                        <a:lnSpc>
                          <a:spcPct val="107000"/>
                        </a:lnSpc>
                        <a:spcAft>
                          <a:spcPts val="0"/>
                        </a:spcAft>
                      </a:pPr>
                      <a:r>
                        <a:rPr lang="en-GB" sz="2200" dirty="0">
                          <a:solidFill>
                            <a:schemeClr val="tx1"/>
                          </a:solidFill>
                          <a:effectLst/>
                          <a:latin typeface="Myriad Pro Semibold"/>
                          <a:ea typeface="Times New Roman" panose="02020603050405020304" pitchFamily="18" charset="0"/>
                          <a:cs typeface="Times New Roman" panose="02020603050405020304" pitchFamily="18" charset="0"/>
                        </a:rPr>
                        <a:t>(cm)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200" i="1" dirty="0">
                          <a:solidFill>
                            <a:schemeClr val="tx1"/>
                          </a:solidFill>
                          <a:effectLst/>
                          <a:latin typeface="Myriad Pro Semibold"/>
                        </a:rPr>
                        <a:t>b</a:t>
                      </a:r>
                    </a:p>
                    <a:p>
                      <a:pPr algn="ctr">
                        <a:lnSpc>
                          <a:spcPct val="107000"/>
                        </a:lnSpc>
                        <a:spcAft>
                          <a:spcPts val="0"/>
                        </a:spcAft>
                      </a:pPr>
                      <a:r>
                        <a:rPr lang="en-GB" sz="2200" dirty="0">
                          <a:solidFill>
                            <a:schemeClr val="tx1"/>
                          </a:solidFill>
                          <a:effectLst/>
                          <a:latin typeface="Myriad Pro Semibold"/>
                          <a:ea typeface="Times New Roman" panose="02020603050405020304" pitchFamily="18" charset="0"/>
                          <a:cs typeface="Times New Roman" panose="02020603050405020304" pitchFamily="18" charset="0"/>
                        </a:rPr>
                        <a:t>(one-digit)</a:t>
                      </a:r>
                    </a:p>
                    <a:p>
                      <a:pPr algn="ctr">
                        <a:lnSpc>
                          <a:spcPct val="107000"/>
                        </a:lnSpc>
                        <a:spcAft>
                          <a:spcPts val="0"/>
                        </a:spcAft>
                      </a:pPr>
                      <a:r>
                        <a:rPr lang="en-GB" sz="2200" dirty="0">
                          <a:solidFill>
                            <a:schemeClr val="tx1"/>
                          </a:solidFill>
                          <a:effectLst/>
                          <a:latin typeface="Myriad Pro Semibold"/>
                          <a:ea typeface="Times New Roman" panose="02020603050405020304" pitchFamily="18" charset="0"/>
                          <a:cs typeface="Times New Roman" panose="02020603050405020304" pitchFamily="18" charset="0"/>
                        </a:rPr>
                        <a:t>(cm)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200" i="1" dirty="0">
                          <a:solidFill>
                            <a:schemeClr val="tx1"/>
                          </a:solidFill>
                          <a:effectLst/>
                          <a:latin typeface="Myriad Pro Semibold"/>
                        </a:rPr>
                        <a:t>a</a:t>
                      </a:r>
                      <a:r>
                        <a:rPr lang="en-GB" sz="2200" dirty="0">
                          <a:solidFill>
                            <a:schemeClr val="tx1"/>
                          </a:solidFill>
                          <a:effectLst/>
                          <a:latin typeface="Myriad Pro Semibold"/>
                        </a:rPr>
                        <a:t> + </a:t>
                      </a:r>
                      <a:r>
                        <a:rPr lang="en-GB" sz="2200" i="1" dirty="0">
                          <a:solidFill>
                            <a:schemeClr val="tx1"/>
                          </a:solidFill>
                          <a:effectLst/>
                          <a:latin typeface="Myriad Pro Semibold"/>
                        </a:rPr>
                        <a:t>b</a:t>
                      </a:r>
                    </a:p>
                    <a:p>
                      <a:pPr algn="ctr">
                        <a:lnSpc>
                          <a:spcPct val="107000"/>
                        </a:lnSpc>
                        <a:spcAft>
                          <a:spcPts val="0"/>
                        </a:spcAft>
                      </a:pPr>
                      <a:r>
                        <a:rPr lang="en-GB" sz="2200" dirty="0">
                          <a:solidFill>
                            <a:schemeClr val="tx1"/>
                          </a:solidFill>
                          <a:effectLst/>
                          <a:latin typeface="Myriad Pro Semibold"/>
                          <a:ea typeface="Times New Roman" panose="02020603050405020304" pitchFamily="18" charset="0"/>
                          <a:cs typeface="Times New Roman" panose="02020603050405020304" pitchFamily="18" charset="0"/>
                        </a:rPr>
                        <a:t>(cm)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339512958"/>
                  </a:ext>
                </a:extLst>
              </a:tr>
              <a:tr h="409299">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4627947"/>
                  </a:ext>
                </a:extLst>
              </a:tr>
              <a:tr h="409299">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7558493"/>
                  </a:ext>
                </a:extLst>
              </a:tr>
              <a:tr h="409299">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9972057"/>
                  </a:ext>
                </a:extLst>
              </a:tr>
              <a:tr h="409299">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786462"/>
                  </a:ext>
                </a:extLst>
              </a:tr>
              <a:tr h="409299">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22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7854870"/>
                  </a:ext>
                </a:extLst>
              </a:tr>
            </a:tbl>
          </a:graphicData>
        </a:graphic>
      </p:graphicFrame>
      <p:sp>
        <p:nvSpPr>
          <p:cNvPr id="7" name="TextBox 6">
            <a:extLst>
              <a:ext uri="{FF2B5EF4-FFF2-40B4-BE49-F238E27FC236}">
                <a16:creationId xmlns:a16="http://schemas.microsoft.com/office/drawing/2014/main" id="{0D90BFC9-6595-4818-8073-337DBE4100A7}"/>
              </a:ext>
            </a:extLst>
          </p:cNvPr>
          <p:cNvSpPr txBox="1"/>
          <p:nvPr/>
        </p:nvSpPr>
        <p:spPr bwMode="auto">
          <a:xfrm>
            <a:off x="3001085" y="3947907"/>
            <a:ext cx="249561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perimeter = 30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cm</a:t>
            </a:r>
            <a:endParaRPr lang="en-GB" sz="2200" baseline="30000" dirty="0">
              <a:latin typeface="Myriad Pro Semibold" charset="0"/>
              <a:ea typeface="Myriad Pro Semibold" charset="0"/>
              <a:cs typeface="Myriad Pro Semibold" charset="0"/>
            </a:endParaRPr>
          </a:p>
        </p:txBody>
      </p:sp>
      <p:sp>
        <p:nvSpPr>
          <p:cNvPr id="9" name="TextBox 8">
            <a:extLst>
              <a:ext uri="{FF2B5EF4-FFF2-40B4-BE49-F238E27FC236}">
                <a16:creationId xmlns:a16="http://schemas.microsoft.com/office/drawing/2014/main" id="{C29B89AB-3971-4EE3-869D-64D779C35133}"/>
              </a:ext>
            </a:extLst>
          </p:cNvPr>
          <p:cNvSpPr txBox="1"/>
          <p:nvPr/>
        </p:nvSpPr>
        <p:spPr bwMode="auto">
          <a:xfrm>
            <a:off x="1658367" y="4635969"/>
            <a:ext cx="27620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i="1" dirty="0">
                <a:latin typeface="Myriad Pro Semibold" charset="0"/>
                <a:ea typeface="Myriad Pro Semibold" charset="0"/>
                <a:cs typeface="Myriad Pro Semibold" charset="0"/>
              </a:rPr>
              <a:t>a</a:t>
            </a:r>
            <a:r>
              <a:rPr lang="en-GB" sz="2200" dirty="0">
                <a:latin typeface="Myriad Pro Semibold" charset="0"/>
                <a:ea typeface="Myriad Pro Semibold" charset="0"/>
                <a:cs typeface="Myriad Pro Semibold" charset="0"/>
              </a:rPr>
              <a:t> + </a:t>
            </a:r>
            <a:r>
              <a:rPr lang="en-GB" sz="2200" i="1" dirty="0">
                <a:latin typeface="Myriad Pro Semibold" charset="0"/>
                <a:ea typeface="Myriad Pro Semibold" charset="0"/>
                <a:cs typeface="Myriad Pro Semibold" charset="0"/>
              </a:rPr>
              <a:t>b</a:t>
            </a:r>
            <a:r>
              <a:rPr lang="en-GB" sz="2200" dirty="0">
                <a:latin typeface="Myriad Pro Semibold" charset="0"/>
                <a:ea typeface="Myriad Pro Semibold" charset="0"/>
                <a:cs typeface="Myriad Pro Semibold" charset="0"/>
              </a:rPr>
              <a:t> = half of 30</a:t>
            </a:r>
            <a:r>
              <a:rPr lang="en-GB" sz="1100" dirty="0">
                <a:latin typeface="Myriad Pro Semibold" charset="0"/>
                <a:ea typeface="Myriad Pro Semibold" charset="0"/>
                <a:cs typeface="Myriad Pro Semibold" charset="0"/>
              </a:rPr>
              <a:t> </a:t>
            </a:r>
            <a:r>
              <a:rPr lang="en-GB" sz="2200" dirty="0">
                <a:latin typeface="Myriad Pro Semibold" charset="0"/>
                <a:ea typeface="Myriad Pro Semibold" charset="0"/>
                <a:cs typeface="Myriad Pro Semibold" charset="0"/>
              </a:rPr>
              <a:t>cm</a:t>
            </a:r>
            <a:endParaRPr lang="en-GB" sz="2200" baseline="30000" dirty="0">
              <a:latin typeface="Myriad Pro Semibold" charset="0"/>
              <a:ea typeface="Myriad Pro Semibold" charset="0"/>
              <a:cs typeface="Myriad Pro Semibold" charset="0"/>
            </a:endParaRPr>
          </a:p>
        </p:txBody>
      </p:sp>
      <p:sp>
        <p:nvSpPr>
          <p:cNvPr id="11" name="TextBox 10">
            <a:extLst>
              <a:ext uri="{FF2B5EF4-FFF2-40B4-BE49-F238E27FC236}">
                <a16:creationId xmlns:a16="http://schemas.microsoft.com/office/drawing/2014/main" id="{DB85A2F9-15D2-468B-902A-1F423E2F38B6}"/>
              </a:ext>
            </a:extLst>
          </p:cNvPr>
          <p:cNvSpPr txBox="1"/>
          <p:nvPr/>
        </p:nvSpPr>
        <p:spPr bwMode="auto">
          <a:xfrm>
            <a:off x="6186425" y="3049074"/>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10</a:t>
            </a:r>
            <a:endParaRPr lang="en-GB" sz="2200" baseline="30000" dirty="0">
              <a:latin typeface="Myriad Pro Semibold" charset="0"/>
              <a:ea typeface="Myriad Pro Semibold" charset="0"/>
              <a:cs typeface="Myriad Pro Semibold" charset="0"/>
            </a:endParaRPr>
          </a:p>
        </p:txBody>
      </p:sp>
      <p:sp>
        <p:nvSpPr>
          <p:cNvPr id="12" name="TextBox 11">
            <a:extLst>
              <a:ext uri="{FF2B5EF4-FFF2-40B4-BE49-F238E27FC236}">
                <a16:creationId xmlns:a16="http://schemas.microsoft.com/office/drawing/2014/main" id="{152492AB-F9BD-4B35-9AAB-65D211270C27}"/>
              </a:ext>
            </a:extLst>
          </p:cNvPr>
          <p:cNvSpPr txBox="1"/>
          <p:nvPr/>
        </p:nvSpPr>
        <p:spPr bwMode="auto">
          <a:xfrm>
            <a:off x="6186425" y="3457096"/>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11</a:t>
            </a:r>
            <a:endParaRPr lang="en-GB" sz="2200" baseline="30000" dirty="0">
              <a:latin typeface="Myriad Pro Semibold" charset="0"/>
              <a:ea typeface="Myriad Pro Semibold" charset="0"/>
              <a:cs typeface="Myriad Pro Semibold" charset="0"/>
            </a:endParaRPr>
          </a:p>
        </p:txBody>
      </p:sp>
      <p:sp>
        <p:nvSpPr>
          <p:cNvPr id="17" name="TextBox 16">
            <a:extLst>
              <a:ext uri="{FF2B5EF4-FFF2-40B4-BE49-F238E27FC236}">
                <a16:creationId xmlns:a16="http://schemas.microsoft.com/office/drawing/2014/main" id="{F9126C45-1DF1-4973-BEDA-6D917FC83CBB}"/>
              </a:ext>
            </a:extLst>
          </p:cNvPr>
          <p:cNvSpPr txBox="1"/>
          <p:nvPr/>
        </p:nvSpPr>
        <p:spPr bwMode="auto">
          <a:xfrm>
            <a:off x="6186425" y="3865118"/>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12</a:t>
            </a:r>
            <a:endParaRPr lang="en-GB" sz="2200" baseline="30000" dirty="0">
              <a:latin typeface="Myriad Pro Semibold" charset="0"/>
              <a:ea typeface="Myriad Pro Semibold" charset="0"/>
              <a:cs typeface="Myriad Pro Semibold" charset="0"/>
            </a:endParaRPr>
          </a:p>
        </p:txBody>
      </p:sp>
      <p:sp>
        <p:nvSpPr>
          <p:cNvPr id="18" name="TextBox 17">
            <a:extLst>
              <a:ext uri="{FF2B5EF4-FFF2-40B4-BE49-F238E27FC236}">
                <a16:creationId xmlns:a16="http://schemas.microsoft.com/office/drawing/2014/main" id="{FCC1B48B-BEE8-4ED5-8B72-783F0E47EA64}"/>
              </a:ext>
            </a:extLst>
          </p:cNvPr>
          <p:cNvSpPr txBox="1"/>
          <p:nvPr/>
        </p:nvSpPr>
        <p:spPr bwMode="auto">
          <a:xfrm>
            <a:off x="6186425" y="4273140"/>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13</a:t>
            </a:r>
            <a:endParaRPr lang="en-GB" sz="2200" baseline="30000" dirty="0">
              <a:latin typeface="Myriad Pro Semibold" charset="0"/>
              <a:ea typeface="Myriad Pro Semibold" charset="0"/>
              <a:cs typeface="Myriad Pro Semibold" charset="0"/>
            </a:endParaRPr>
          </a:p>
        </p:txBody>
      </p:sp>
      <p:sp>
        <p:nvSpPr>
          <p:cNvPr id="19" name="TextBox 18">
            <a:extLst>
              <a:ext uri="{FF2B5EF4-FFF2-40B4-BE49-F238E27FC236}">
                <a16:creationId xmlns:a16="http://schemas.microsoft.com/office/drawing/2014/main" id="{B718EB34-6439-4F5C-805C-61D88ABBDDD2}"/>
              </a:ext>
            </a:extLst>
          </p:cNvPr>
          <p:cNvSpPr txBox="1"/>
          <p:nvPr/>
        </p:nvSpPr>
        <p:spPr bwMode="auto">
          <a:xfrm>
            <a:off x="6186425" y="4680768"/>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14</a:t>
            </a:r>
            <a:endParaRPr lang="en-GB" sz="2200" baseline="30000" dirty="0">
              <a:latin typeface="Myriad Pro Semibold" charset="0"/>
              <a:ea typeface="Myriad Pro Semibold" charset="0"/>
              <a:cs typeface="Myriad Pro Semibold" charset="0"/>
            </a:endParaRPr>
          </a:p>
        </p:txBody>
      </p:sp>
      <p:sp>
        <p:nvSpPr>
          <p:cNvPr id="20" name="TextBox 19">
            <a:extLst>
              <a:ext uri="{FF2B5EF4-FFF2-40B4-BE49-F238E27FC236}">
                <a16:creationId xmlns:a16="http://schemas.microsoft.com/office/drawing/2014/main" id="{92FB60C9-1AEF-41FD-A616-727FCB5B703C}"/>
              </a:ext>
            </a:extLst>
          </p:cNvPr>
          <p:cNvSpPr txBox="1"/>
          <p:nvPr/>
        </p:nvSpPr>
        <p:spPr bwMode="auto">
          <a:xfrm>
            <a:off x="7845903" y="468076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a:t>
            </a:r>
            <a:endParaRPr lang="en-GB" sz="2200" baseline="30000" dirty="0">
              <a:latin typeface="Myriad Pro Semibold" charset="0"/>
              <a:ea typeface="Myriad Pro Semibold" charset="0"/>
              <a:cs typeface="Myriad Pro Semibold" charset="0"/>
            </a:endParaRPr>
          </a:p>
        </p:txBody>
      </p:sp>
      <p:sp>
        <p:nvSpPr>
          <p:cNvPr id="21" name="TextBox 20">
            <a:extLst>
              <a:ext uri="{FF2B5EF4-FFF2-40B4-BE49-F238E27FC236}">
                <a16:creationId xmlns:a16="http://schemas.microsoft.com/office/drawing/2014/main" id="{546242CB-74CF-4E94-A6DD-72858820D8A4}"/>
              </a:ext>
            </a:extLst>
          </p:cNvPr>
          <p:cNvSpPr txBox="1"/>
          <p:nvPr/>
        </p:nvSpPr>
        <p:spPr bwMode="auto">
          <a:xfrm>
            <a:off x="7845903" y="4273140"/>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2</a:t>
            </a:r>
            <a:endParaRPr lang="en-GB" sz="2200" baseline="30000" dirty="0">
              <a:latin typeface="Myriad Pro Semibold" charset="0"/>
              <a:ea typeface="Myriad Pro Semibold" charset="0"/>
              <a:cs typeface="Myriad Pro Semibold" charset="0"/>
            </a:endParaRPr>
          </a:p>
        </p:txBody>
      </p:sp>
      <p:sp>
        <p:nvSpPr>
          <p:cNvPr id="22" name="TextBox 21">
            <a:extLst>
              <a:ext uri="{FF2B5EF4-FFF2-40B4-BE49-F238E27FC236}">
                <a16:creationId xmlns:a16="http://schemas.microsoft.com/office/drawing/2014/main" id="{C81F43C0-EEEA-4B99-9505-055BC61B3C8D}"/>
              </a:ext>
            </a:extLst>
          </p:cNvPr>
          <p:cNvSpPr txBox="1"/>
          <p:nvPr/>
        </p:nvSpPr>
        <p:spPr bwMode="auto">
          <a:xfrm>
            <a:off x="7845903" y="3865118"/>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3</a:t>
            </a:r>
            <a:endParaRPr lang="en-GB" sz="2200" baseline="30000" dirty="0">
              <a:latin typeface="Myriad Pro Semibold" charset="0"/>
              <a:ea typeface="Myriad Pro Semibold" charset="0"/>
              <a:cs typeface="Myriad Pro Semibold" charset="0"/>
            </a:endParaRPr>
          </a:p>
        </p:txBody>
      </p:sp>
      <p:sp>
        <p:nvSpPr>
          <p:cNvPr id="23" name="TextBox 22">
            <a:extLst>
              <a:ext uri="{FF2B5EF4-FFF2-40B4-BE49-F238E27FC236}">
                <a16:creationId xmlns:a16="http://schemas.microsoft.com/office/drawing/2014/main" id="{2369689F-8E7F-412A-A8EE-BDBA4C889D84}"/>
              </a:ext>
            </a:extLst>
          </p:cNvPr>
          <p:cNvSpPr txBox="1"/>
          <p:nvPr/>
        </p:nvSpPr>
        <p:spPr bwMode="auto">
          <a:xfrm>
            <a:off x="7845903" y="3457096"/>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4</a:t>
            </a:r>
            <a:endParaRPr lang="en-GB" sz="2200" baseline="30000" dirty="0">
              <a:latin typeface="Myriad Pro Semibold" charset="0"/>
              <a:ea typeface="Myriad Pro Semibold" charset="0"/>
              <a:cs typeface="Myriad Pro Semibold" charset="0"/>
            </a:endParaRPr>
          </a:p>
        </p:txBody>
      </p:sp>
      <p:sp>
        <p:nvSpPr>
          <p:cNvPr id="24" name="TextBox 23">
            <a:extLst>
              <a:ext uri="{FF2B5EF4-FFF2-40B4-BE49-F238E27FC236}">
                <a16:creationId xmlns:a16="http://schemas.microsoft.com/office/drawing/2014/main" id="{EBFD418F-4A85-4BAF-B2B8-F44FE333047B}"/>
              </a:ext>
            </a:extLst>
          </p:cNvPr>
          <p:cNvSpPr txBox="1"/>
          <p:nvPr/>
        </p:nvSpPr>
        <p:spPr bwMode="auto">
          <a:xfrm>
            <a:off x="7845903" y="3049074"/>
            <a:ext cx="33695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5</a:t>
            </a:r>
            <a:endParaRPr lang="en-GB" sz="2200" baseline="30000" dirty="0">
              <a:latin typeface="Myriad Pro Semibold" charset="0"/>
              <a:ea typeface="Myriad Pro Semibold" charset="0"/>
              <a:cs typeface="Myriad Pro Semibold" charset="0"/>
            </a:endParaRPr>
          </a:p>
        </p:txBody>
      </p:sp>
      <p:sp>
        <p:nvSpPr>
          <p:cNvPr id="25" name="TextBox 24">
            <a:extLst>
              <a:ext uri="{FF2B5EF4-FFF2-40B4-BE49-F238E27FC236}">
                <a16:creationId xmlns:a16="http://schemas.microsoft.com/office/drawing/2014/main" id="{997716AF-4616-4074-975F-69146B586E74}"/>
              </a:ext>
            </a:extLst>
          </p:cNvPr>
          <p:cNvSpPr txBox="1"/>
          <p:nvPr/>
        </p:nvSpPr>
        <p:spPr bwMode="auto">
          <a:xfrm>
            <a:off x="9354858" y="3049074"/>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15</a:t>
            </a:r>
            <a:endParaRPr lang="en-GB" sz="2200" baseline="30000" dirty="0">
              <a:latin typeface="Myriad Pro Semibold" charset="0"/>
              <a:ea typeface="Myriad Pro Semibold" charset="0"/>
              <a:cs typeface="Myriad Pro Semibold" charset="0"/>
            </a:endParaRPr>
          </a:p>
        </p:txBody>
      </p:sp>
      <p:sp>
        <p:nvSpPr>
          <p:cNvPr id="26" name="TextBox 25">
            <a:extLst>
              <a:ext uri="{FF2B5EF4-FFF2-40B4-BE49-F238E27FC236}">
                <a16:creationId xmlns:a16="http://schemas.microsoft.com/office/drawing/2014/main" id="{BDB38EF2-D520-4F83-819D-526704EBA432}"/>
              </a:ext>
            </a:extLst>
          </p:cNvPr>
          <p:cNvSpPr txBox="1"/>
          <p:nvPr/>
        </p:nvSpPr>
        <p:spPr bwMode="auto">
          <a:xfrm>
            <a:off x="9354858" y="3457096"/>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15</a:t>
            </a:r>
            <a:endParaRPr lang="en-GB" sz="2200" baseline="30000" dirty="0">
              <a:latin typeface="Myriad Pro Semibold" charset="0"/>
              <a:ea typeface="Myriad Pro Semibold" charset="0"/>
              <a:cs typeface="Myriad Pro Semibold" charset="0"/>
            </a:endParaRPr>
          </a:p>
        </p:txBody>
      </p:sp>
      <p:sp>
        <p:nvSpPr>
          <p:cNvPr id="27" name="TextBox 26">
            <a:extLst>
              <a:ext uri="{FF2B5EF4-FFF2-40B4-BE49-F238E27FC236}">
                <a16:creationId xmlns:a16="http://schemas.microsoft.com/office/drawing/2014/main" id="{5866A954-8BF9-46C2-BE05-0BEA0752C5DC}"/>
              </a:ext>
            </a:extLst>
          </p:cNvPr>
          <p:cNvSpPr txBox="1"/>
          <p:nvPr/>
        </p:nvSpPr>
        <p:spPr bwMode="auto">
          <a:xfrm>
            <a:off x="9354858" y="3865118"/>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15</a:t>
            </a:r>
            <a:endParaRPr lang="en-GB" sz="2200" baseline="30000" dirty="0">
              <a:latin typeface="Myriad Pro Semibold" charset="0"/>
              <a:ea typeface="Myriad Pro Semibold" charset="0"/>
              <a:cs typeface="Myriad Pro Semibold" charset="0"/>
            </a:endParaRPr>
          </a:p>
        </p:txBody>
      </p:sp>
      <p:sp>
        <p:nvSpPr>
          <p:cNvPr id="28" name="TextBox 27">
            <a:extLst>
              <a:ext uri="{FF2B5EF4-FFF2-40B4-BE49-F238E27FC236}">
                <a16:creationId xmlns:a16="http://schemas.microsoft.com/office/drawing/2014/main" id="{E7E55E75-FB40-441A-8AD2-DA8044C2660E}"/>
              </a:ext>
            </a:extLst>
          </p:cNvPr>
          <p:cNvSpPr txBox="1"/>
          <p:nvPr/>
        </p:nvSpPr>
        <p:spPr bwMode="auto">
          <a:xfrm>
            <a:off x="9354858" y="4273140"/>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15</a:t>
            </a:r>
            <a:endParaRPr lang="en-GB" sz="2200" baseline="30000" dirty="0">
              <a:latin typeface="Myriad Pro Semibold" charset="0"/>
              <a:ea typeface="Myriad Pro Semibold" charset="0"/>
              <a:cs typeface="Myriad Pro Semibold" charset="0"/>
            </a:endParaRPr>
          </a:p>
        </p:txBody>
      </p:sp>
      <p:sp>
        <p:nvSpPr>
          <p:cNvPr id="29" name="TextBox 28">
            <a:extLst>
              <a:ext uri="{FF2B5EF4-FFF2-40B4-BE49-F238E27FC236}">
                <a16:creationId xmlns:a16="http://schemas.microsoft.com/office/drawing/2014/main" id="{90561D2B-78D1-4568-9259-B10A2A243509}"/>
              </a:ext>
            </a:extLst>
          </p:cNvPr>
          <p:cNvSpPr txBox="1"/>
          <p:nvPr/>
        </p:nvSpPr>
        <p:spPr bwMode="auto">
          <a:xfrm>
            <a:off x="9354858" y="4680768"/>
            <a:ext cx="48923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200" dirty="0">
                <a:latin typeface="Myriad Pro Semibold" charset="0"/>
                <a:ea typeface="Myriad Pro Semibold" charset="0"/>
                <a:cs typeface="Myriad Pro Semibold" charset="0"/>
              </a:rPr>
              <a:t>15</a:t>
            </a:r>
            <a:endParaRPr lang="en-GB" sz="2200" baseline="30000"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344099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9" grpId="0"/>
      <p:bldP spid="11" grpId="0"/>
      <p:bldP spid="12"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1:1</a:t>
            </a:r>
          </a:p>
        </p:txBody>
      </p:sp>
      <p:pic>
        <p:nvPicPr>
          <p:cNvPr id="6" name="Picture 5">
            <a:extLst>
              <a:ext uri="{FF2B5EF4-FFF2-40B4-BE49-F238E27FC236}">
                <a16:creationId xmlns:a16="http://schemas.microsoft.com/office/drawing/2014/main" id="{687B8382-EE80-4015-B1A9-E03BCEB39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185" y="2392226"/>
            <a:ext cx="6837630" cy="768383"/>
          </a:xfrm>
          <a:prstGeom prst="rect">
            <a:avLst/>
          </a:prstGeom>
        </p:spPr>
      </p:pic>
      <p:pic>
        <p:nvPicPr>
          <p:cNvPr id="8" name="Picture 7">
            <a:extLst>
              <a:ext uri="{FF2B5EF4-FFF2-40B4-BE49-F238E27FC236}">
                <a16:creationId xmlns:a16="http://schemas.microsoft.com/office/drawing/2014/main" id="{55D12EE9-36BE-4866-A454-FE9F1CC98D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7185" y="3144944"/>
            <a:ext cx="1527040" cy="768383"/>
          </a:xfrm>
          <a:prstGeom prst="rect">
            <a:avLst/>
          </a:prstGeom>
        </p:spPr>
      </p:pic>
      <p:pic>
        <p:nvPicPr>
          <p:cNvPr id="10" name="Picture 9">
            <a:extLst>
              <a:ext uri="{FF2B5EF4-FFF2-40B4-BE49-F238E27FC236}">
                <a16:creationId xmlns:a16="http://schemas.microsoft.com/office/drawing/2014/main" id="{09994F6C-0B53-4505-8720-36E9F7A462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1745" y="3144944"/>
            <a:ext cx="5320320" cy="768383"/>
          </a:xfrm>
          <a:prstGeom prst="rect">
            <a:avLst/>
          </a:prstGeom>
        </p:spPr>
      </p:pic>
      <p:sp>
        <p:nvSpPr>
          <p:cNvPr id="12" name="TextBox 11">
            <a:extLst>
              <a:ext uri="{FF2B5EF4-FFF2-40B4-BE49-F238E27FC236}">
                <a16:creationId xmlns:a16="http://schemas.microsoft.com/office/drawing/2014/main" id="{254967DC-EC0A-4E02-B7FE-462ACCF99D39}"/>
              </a:ext>
            </a:extLst>
          </p:cNvPr>
          <p:cNvSpPr txBox="1"/>
          <p:nvPr/>
        </p:nvSpPr>
        <p:spPr bwMode="auto">
          <a:xfrm>
            <a:off x="5391320" y="4581526"/>
            <a:ext cx="1409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 = r + b</a:t>
            </a: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 Learning Outcome 13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12442817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I know I have found all possible solutions to problems with two unknowns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227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11, Learning Outcome 13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Description automatically generated with medium confidence">
            <a:extLst>
              <a:ext uri="{FF2B5EF4-FFF2-40B4-BE49-F238E27FC236}">
                <a16:creationId xmlns:a16="http://schemas.microsoft.com/office/drawing/2014/main" id="{2F07D20E-9A45-4732-9EC0-994A8AF5263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1.31 Problems with two unknowns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31477861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5:3-5:4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39-41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358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5:3</a:t>
            </a:r>
          </a:p>
        </p:txBody>
      </p:sp>
      <p:graphicFrame>
        <p:nvGraphicFramePr>
          <p:cNvPr id="6" name="Table 5">
            <a:extLst>
              <a:ext uri="{FF2B5EF4-FFF2-40B4-BE49-F238E27FC236}">
                <a16:creationId xmlns:a16="http://schemas.microsoft.com/office/drawing/2014/main" id="{1A648168-1136-4F81-B886-E0D8625C4912}"/>
              </a:ext>
            </a:extLst>
          </p:cNvPr>
          <p:cNvGraphicFramePr>
            <a:graphicFrameLocks noGrp="1"/>
          </p:cNvGraphicFramePr>
          <p:nvPr/>
        </p:nvGraphicFramePr>
        <p:xfrm>
          <a:off x="4449579" y="825737"/>
          <a:ext cx="3292842" cy="5356743"/>
        </p:xfrm>
        <a:graphic>
          <a:graphicData uri="http://schemas.openxmlformats.org/drawingml/2006/table">
            <a:tbl>
              <a:tblPr firstRow="1" firstCol="1" bandRow="1">
                <a:tableStyleId>{5C22544A-7EE6-4342-B048-85BDC9FD1C3A}</a:tableStyleId>
              </a:tblPr>
              <a:tblGrid>
                <a:gridCol w="1097116">
                  <a:extLst>
                    <a:ext uri="{9D8B030D-6E8A-4147-A177-3AD203B41FA5}">
                      <a16:colId xmlns:a16="http://schemas.microsoft.com/office/drawing/2014/main" val="139837230"/>
                    </a:ext>
                  </a:extLst>
                </a:gridCol>
                <a:gridCol w="1097863">
                  <a:extLst>
                    <a:ext uri="{9D8B030D-6E8A-4147-A177-3AD203B41FA5}">
                      <a16:colId xmlns:a16="http://schemas.microsoft.com/office/drawing/2014/main" val="2803152299"/>
                    </a:ext>
                  </a:extLst>
                </a:gridCol>
                <a:gridCol w="1097863">
                  <a:extLst>
                    <a:ext uri="{9D8B030D-6E8A-4147-A177-3AD203B41FA5}">
                      <a16:colId xmlns:a16="http://schemas.microsoft.com/office/drawing/2014/main" val="3644039207"/>
                    </a:ext>
                  </a:extLst>
                </a:gridCol>
              </a:tblGrid>
              <a:tr h="0">
                <a:tc>
                  <a:txBody>
                    <a:bodyPr/>
                    <a:lstStyle/>
                    <a:p>
                      <a:pPr algn="ctr">
                        <a:lnSpc>
                          <a:spcPct val="107000"/>
                        </a:lnSpc>
                        <a:spcAft>
                          <a:spcPts val="0"/>
                        </a:spcAft>
                      </a:pPr>
                      <a:r>
                        <a:rPr lang="en-GB" sz="1600" b="1" dirty="0">
                          <a:solidFill>
                            <a:schemeClr val="tx1"/>
                          </a:solidFill>
                          <a:effectLst/>
                          <a:latin typeface="Myriad Pro Semibold"/>
                        </a:rPr>
                        <a:t>Number of each shape</a:t>
                      </a:r>
                      <a:endParaRPr lang="en-GB" sz="1600" b="1"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600" b="1" dirty="0">
                          <a:solidFill>
                            <a:schemeClr val="tx1"/>
                          </a:solidFill>
                          <a:effectLst/>
                          <a:latin typeface="Myriad Pro Semibold"/>
                        </a:rPr>
                        <a:t>Squares</a:t>
                      </a:r>
                      <a:endParaRPr lang="en-GB" sz="1600" b="1"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1600" b="1" dirty="0">
                          <a:solidFill>
                            <a:schemeClr val="tx1"/>
                          </a:solidFill>
                          <a:effectLst/>
                          <a:latin typeface="Myriad Pro Semibold"/>
                        </a:rPr>
                        <a:t>Hexagons</a:t>
                      </a:r>
                      <a:endParaRPr lang="en-GB" sz="1600" b="1"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E2E8"/>
                    </a:solidFill>
                  </a:tcPr>
                </a:tc>
                <a:extLst>
                  <a:ext uri="{0D108BD9-81ED-4DB2-BD59-A6C34878D82A}">
                    <a16:rowId xmlns:a16="http://schemas.microsoft.com/office/drawing/2014/main" val="3204534600"/>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5039460"/>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5713054"/>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96139331"/>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4487941"/>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0476703"/>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374654"/>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966939"/>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972492"/>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7835736"/>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1643723"/>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4679699"/>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7528308"/>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773753"/>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8110355"/>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9004825"/>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6513098"/>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3331434"/>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1138800"/>
                  </a:ext>
                </a:extLst>
              </a:tr>
              <a:tr h="0">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8095943"/>
                  </a:ext>
                </a:extLst>
              </a:tr>
            </a:tbl>
          </a:graphicData>
        </a:graphic>
      </p:graphicFrame>
      <p:graphicFrame>
        <p:nvGraphicFramePr>
          <p:cNvPr id="7" name="Table 6">
            <a:extLst>
              <a:ext uri="{FF2B5EF4-FFF2-40B4-BE49-F238E27FC236}">
                <a16:creationId xmlns:a16="http://schemas.microsoft.com/office/drawing/2014/main" id="{48868ED9-1FD6-4B2C-8FE8-C359CC4FF62B}"/>
              </a:ext>
            </a:extLst>
          </p:cNvPr>
          <p:cNvGraphicFramePr>
            <a:graphicFrameLocks noGrp="1"/>
          </p:cNvGraphicFramePr>
          <p:nvPr/>
        </p:nvGraphicFramePr>
        <p:xfrm>
          <a:off x="4449579" y="1589660"/>
          <a:ext cx="3292842" cy="4593155"/>
        </p:xfrm>
        <a:graphic>
          <a:graphicData uri="http://schemas.openxmlformats.org/drawingml/2006/table">
            <a:tbl>
              <a:tblPr firstRow="1" firstCol="1" bandRow="1">
                <a:tableStyleId>{5C22544A-7EE6-4342-B048-85BDC9FD1C3A}</a:tableStyleId>
              </a:tblPr>
              <a:tblGrid>
                <a:gridCol w="1097116">
                  <a:extLst>
                    <a:ext uri="{9D8B030D-6E8A-4147-A177-3AD203B41FA5}">
                      <a16:colId xmlns:a16="http://schemas.microsoft.com/office/drawing/2014/main" val="139837230"/>
                    </a:ext>
                  </a:extLst>
                </a:gridCol>
                <a:gridCol w="1097863">
                  <a:extLst>
                    <a:ext uri="{9D8B030D-6E8A-4147-A177-3AD203B41FA5}">
                      <a16:colId xmlns:a16="http://schemas.microsoft.com/office/drawing/2014/main" val="2803152299"/>
                    </a:ext>
                  </a:extLst>
                </a:gridCol>
                <a:gridCol w="1097863">
                  <a:extLst>
                    <a:ext uri="{9D8B030D-6E8A-4147-A177-3AD203B41FA5}">
                      <a16:colId xmlns:a16="http://schemas.microsoft.com/office/drawing/2014/main" val="3644039207"/>
                    </a:ext>
                  </a:extLst>
                </a:gridCol>
              </a:tblGrid>
              <a:tr h="0">
                <a:tc>
                  <a:txBody>
                    <a:bodyPr/>
                    <a:lstStyle/>
                    <a:p>
                      <a:pPr algn="ctr">
                        <a:lnSpc>
                          <a:spcPct val="107000"/>
                        </a:lnSpc>
                        <a:spcAft>
                          <a:spcPts val="0"/>
                        </a:spcAft>
                      </a:pPr>
                      <a:r>
                        <a:rPr lang="en-GB" sz="1600" b="0" dirty="0">
                          <a:solidFill>
                            <a:schemeClr val="tx1"/>
                          </a:solidFill>
                          <a:effectLst/>
                          <a:latin typeface="Myriad Pro Semibold"/>
                        </a:rPr>
                        <a:t>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5039460"/>
                  </a:ext>
                </a:extLst>
              </a:tr>
              <a:tr h="0">
                <a:tc>
                  <a:txBody>
                    <a:bodyPr/>
                    <a:lstStyle/>
                    <a:p>
                      <a:pPr algn="ctr">
                        <a:lnSpc>
                          <a:spcPct val="107000"/>
                        </a:lnSpc>
                        <a:spcAft>
                          <a:spcPts val="0"/>
                        </a:spcAft>
                      </a:pPr>
                      <a:r>
                        <a:rPr lang="en-GB" sz="1600" b="0" dirty="0">
                          <a:solidFill>
                            <a:schemeClr val="tx1"/>
                          </a:solidFill>
                          <a:effectLst/>
                          <a:latin typeface="Myriad Pro Semibold"/>
                        </a:rPr>
                        <a:t>1</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13054"/>
                  </a:ext>
                </a:extLst>
              </a:tr>
              <a:tr h="0">
                <a:tc>
                  <a:txBody>
                    <a:bodyPr/>
                    <a:lstStyle/>
                    <a:p>
                      <a:pPr algn="ctr">
                        <a:lnSpc>
                          <a:spcPct val="107000"/>
                        </a:lnSpc>
                        <a:spcAft>
                          <a:spcPts val="0"/>
                        </a:spcAft>
                      </a:pPr>
                      <a:r>
                        <a:rPr lang="en-GB" sz="1600" b="0" dirty="0">
                          <a:solidFill>
                            <a:schemeClr val="tx1"/>
                          </a:solidFill>
                          <a:effectLst/>
                          <a:latin typeface="Myriad Pro Semibold"/>
                        </a:rPr>
                        <a:t>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12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6139331"/>
                  </a:ext>
                </a:extLst>
              </a:tr>
              <a:tr h="0">
                <a:tc>
                  <a:txBody>
                    <a:bodyPr/>
                    <a:lstStyle/>
                    <a:p>
                      <a:pPr algn="ctr">
                        <a:lnSpc>
                          <a:spcPct val="107000"/>
                        </a:lnSpc>
                        <a:spcAft>
                          <a:spcPts val="0"/>
                        </a:spcAft>
                      </a:pPr>
                      <a:r>
                        <a:rPr lang="en-GB" sz="1600" b="0" dirty="0">
                          <a:solidFill>
                            <a:schemeClr val="tx1"/>
                          </a:solidFill>
                          <a:effectLst/>
                          <a:latin typeface="Myriad Pro Semibold"/>
                        </a:rPr>
                        <a:t>3</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12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18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4487941"/>
                  </a:ext>
                </a:extLst>
              </a:tr>
              <a:tr h="0">
                <a:tc>
                  <a:txBody>
                    <a:bodyPr/>
                    <a:lstStyle/>
                    <a:p>
                      <a:pPr algn="ctr">
                        <a:lnSpc>
                          <a:spcPct val="107000"/>
                        </a:lnSpc>
                        <a:spcAft>
                          <a:spcPts val="0"/>
                        </a:spcAft>
                      </a:pPr>
                      <a:r>
                        <a:rPr lang="en-GB" sz="1600" b="0" dirty="0">
                          <a:solidFill>
                            <a:schemeClr val="tx1"/>
                          </a:solidFill>
                          <a:effectLst/>
                          <a:latin typeface="Myriad Pro Semibold"/>
                        </a:rPr>
                        <a:t>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16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24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0476703"/>
                  </a:ext>
                </a:extLst>
              </a:tr>
              <a:tr h="0">
                <a:tc>
                  <a:txBody>
                    <a:bodyPr/>
                    <a:lstStyle/>
                    <a:p>
                      <a:pPr algn="ctr">
                        <a:lnSpc>
                          <a:spcPct val="107000"/>
                        </a:lnSpc>
                        <a:spcAft>
                          <a:spcPts val="0"/>
                        </a:spcAft>
                      </a:pPr>
                      <a:r>
                        <a:rPr lang="en-GB" sz="1600" b="0" dirty="0">
                          <a:solidFill>
                            <a:schemeClr val="tx1"/>
                          </a:solidFill>
                          <a:effectLst/>
                          <a:latin typeface="Myriad Pro Semibold"/>
                        </a:rPr>
                        <a:t>5</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20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30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374654"/>
                  </a:ext>
                </a:extLst>
              </a:tr>
              <a:tr h="0">
                <a:tc>
                  <a:txBody>
                    <a:bodyPr/>
                    <a:lstStyle/>
                    <a:p>
                      <a:pPr algn="ctr">
                        <a:lnSpc>
                          <a:spcPct val="107000"/>
                        </a:lnSpc>
                        <a:spcAft>
                          <a:spcPts val="0"/>
                        </a:spcAft>
                      </a:pPr>
                      <a:r>
                        <a:rPr lang="en-GB" sz="1600" b="0" dirty="0">
                          <a:solidFill>
                            <a:schemeClr val="tx1"/>
                          </a:solidFill>
                          <a:effectLst/>
                          <a:latin typeface="Myriad Pro Semibold"/>
                        </a:rPr>
                        <a:t>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24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36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3966939"/>
                  </a:ext>
                </a:extLst>
              </a:tr>
              <a:tr h="0">
                <a:tc>
                  <a:txBody>
                    <a:bodyPr/>
                    <a:lstStyle/>
                    <a:p>
                      <a:pPr algn="ctr">
                        <a:lnSpc>
                          <a:spcPct val="107000"/>
                        </a:lnSpc>
                        <a:spcAft>
                          <a:spcPts val="0"/>
                        </a:spcAft>
                      </a:pPr>
                      <a:r>
                        <a:rPr lang="en-GB" sz="1600" b="0" dirty="0">
                          <a:solidFill>
                            <a:schemeClr val="tx1"/>
                          </a:solidFill>
                          <a:effectLst/>
                          <a:latin typeface="Myriad Pro Semibold"/>
                        </a:rPr>
                        <a:t>7</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28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42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972492"/>
                  </a:ext>
                </a:extLst>
              </a:tr>
              <a:tr h="0">
                <a:tc>
                  <a:txBody>
                    <a:bodyPr/>
                    <a:lstStyle/>
                    <a:p>
                      <a:pPr algn="ctr">
                        <a:lnSpc>
                          <a:spcPct val="107000"/>
                        </a:lnSpc>
                        <a:spcAft>
                          <a:spcPts val="0"/>
                        </a:spcAft>
                      </a:pPr>
                      <a:r>
                        <a:rPr lang="en-GB" sz="1600" b="0" dirty="0">
                          <a:solidFill>
                            <a:schemeClr val="tx1"/>
                          </a:solidFill>
                          <a:effectLst/>
                          <a:latin typeface="Myriad Pro Semibold"/>
                        </a:rPr>
                        <a:t>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32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48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7835736"/>
                  </a:ext>
                </a:extLst>
              </a:tr>
              <a:tr h="0">
                <a:tc>
                  <a:txBody>
                    <a:bodyPr/>
                    <a:lstStyle/>
                    <a:p>
                      <a:pPr algn="ctr">
                        <a:lnSpc>
                          <a:spcPct val="107000"/>
                        </a:lnSpc>
                        <a:spcAft>
                          <a:spcPts val="0"/>
                        </a:spcAft>
                      </a:pPr>
                      <a:r>
                        <a:rPr lang="en-GB" sz="1600" b="0" dirty="0">
                          <a:solidFill>
                            <a:schemeClr val="tx1"/>
                          </a:solidFill>
                          <a:effectLst/>
                          <a:latin typeface="Myriad Pro Semibold"/>
                        </a:rPr>
                        <a:t>9</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36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54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1643723"/>
                  </a:ext>
                </a:extLst>
              </a:tr>
              <a:tr h="0">
                <a:tc>
                  <a:txBody>
                    <a:bodyPr/>
                    <a:lstStyle/>
                    <a:p>
                      <a:pPr algn="ctr">
                        <a:lnSpc>
                          <a:spcPct val="107000"/>
                        </a:lnSpc>
                        <a:spcAft>
                          <a:spcPts val="0"/>
                        </a:spcAft>
                      </a:pPr>
                      <a:r>
                        <a:rPr lang="en-GB" sz="1600" b="0" dirty="0">
                          <a:solidFill>
                            <a:schemeClr val="tx1"/>
                          </a:solidFill>
                          <a:effectLst/>
                          <a:latin typeface="Myriad Pro Semibold"/>
                        </a:rPr>
                        <a:t>10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40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60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4679699"/>
                  </a:ext>
                </a:extLst>
              </a:tr>
              <a:tr h="0">
                <a:tc>
                  <a:txBody>
                    <a:bodyPr/>
                    <a:lstStyle/>
                    <a:p>
                      <a:pPr algn="ctr">
                        <a:lnSpc>
                          <a:spcPct val="107000"/>
                        </a:lnSpc>
                        <a:spcAft>
                          <a:spcPts val="0"/>
                        </a:spcAft>
                      </a:pPr>
                      <a:r>
                        <a:rPr lang="en-GB" sz="1600" b="0" dirty="0">
                          <a:solidFill>
                            <a:schemeClr val="tx1"/>
                          </a:solidFill>
                          <a:effectLst/>
                          <a:latin typeface="Myriad Pro Semibold"/>
                        </a:rPr>
                        <a:t>11</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44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66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7528308"/>
                  </a:ext>
                </a:extLst>
              </a:tr>
              <a:tr h="0">
                <a:tc>
                  <a:txBody>
                    <a:bodyPr/>
                    <a:lstStyle/>
                    <a:p>
                      <a:pPr algn="ctr">
                        <a:lnSpc>
                          <a:spcPct val="107000"/>
                        </a:lnSpc>
                        <a:spcAft>
                          <a:spcPts val="0"/>
                        </a:spcAft>
                      </a:pPr>
                      <a:r>
                        <a:rPr lang="en-GB" sz="1600" b="0" dirty="0">
                          <a:solidFill>
                            <a:schemeClr val="tx1"/>
                          </a:solidFill>
                          <a:effectLst/>
                          <a:latin typeface="Myriad Pro Semibold"/>
                        </a:rPr>
                        <a:t>12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48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72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6773753"/>
                  </a:ext>
                </a:extLst>
              </a:tr>
              <a:tr h="0">
                <a:tc>
                  <a:txBody>
                    <a:bodyPr/>
                    <a:lstStyle/>
                    <a:p>
                      <a:pPr algn="ctr">
                        <a:lnSpc>
                          <a:spcPct val="107000"/>
                        </a:lnSpc>
                        <a:spcAft>
                          <a:spcPts val="0"/>
                        </a:spcAft>
                      </a:pPr>
                      <a:r>
                        <a:rPr lang="en-GB" sz="1600" b="0" dirty="0">
                          <a:solidFill>
                            <a:schemeClr val="tx1"/>
                          </a:solidFill>
                          <a:effectLst/>
                          <a:latin typeface="Myriad Pro Semibold"/>
                        </a:rPr>
                        <a:t>13</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52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 </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8110355"/>
                  </a:ext>
                </a:extLst>
              </a:tr>
              <a:tr h="0">
                <a:tc>
                  <a:txBody>
                    <a:bodyPr/>
                    <a:lstStyle/>
                    <a:p>
                      <a:pPr algn="ctr">
                        <a:lnSpc>
                          <a:spcPct val="107000"/>
                        </a:lnSpc>
                        <a:spcAft>
                          <a:spcPts val="0"/>
                        </a:spcAft>
                      </a:pPr>
                      <a:r>
                        <a:rPr lang="en-GB" sz="1600" b="0" dirty="0">
                          <a:solidFill>
                            <a:schemeClr val="tx1"/>
                          </a:solidFill>
                          <a:effectLst/>
                          <a:latin typeface="Myriad Pro Semibold"/>
                        </a:rPr>
                        <a:t>14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56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 </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004825"/>
                  </a:ext>
                </a:extLst>
              </a:tr>
              <a:tr h="0">
                <a:tc>
                  <a:txBody>
                    <a:bodyPr/>
                    <a:lstStyle/>
                    <a:p>
                      <a:pPr algn="ctr">
                        <a:lnSpc>
                          <a:spcPct val="107000"/>
                        </a:lnSpc>
                        <a:spcAft>
                          <a:spcPts val="0"/>
                        </a:spcAft>
                      </a:pPr>
                      <a:r>
                        <a:rPr lang="en-GB" sz="1600" b="0" dirty="0">
                          <a:solidFill>
                            <a:schemeClr val="tx1"/>
                          </a:solidFill>
                          <a:effectLst/>
                          <a:latin typeface="Myriad Pro Semibold"/>
                        </a:rPr>
                        <a:t>15</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60</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 </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6513098"/>
                  </a:ext>
                </a:extLst>
              </a:tr>
              <a:tr h="0">
                <a:tc>
                  <a:txBody>
                    <a:bodyPr/>
                    <a:lstStyle/>
                    <a:p>
                      <a:pPr algn="ctr">
                        <a:lnSpc>
                          <a:spcPct val="107000"/>
                        </a:lnSpc>
                        <a:spcAft>
                          <a:spcPts val="0"/>
                        </a:spcAft>
                      </a:pPr>
                      <a:r>
                        <a:rPr lang="en-GB" sz="1600" b="0" dirty="0">
                          <a:solidFill>
                            <a:schemeClr val="tx1"/>
                          </a:solidFill>
                          <a:effectLst/>
                          <a:latin typeface="Myriad Pro Semibold"/>
                        </a:rPr>
                        <a:t>16</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64</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 </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53331434"/>
                  </a:ext>
                </a:extLst>
              </a:tr>
              <a:tr h="0">
                <a:tc>
                  <a:txBody>
                    <a:bodyPr/>
                    <a:lstStyle/>
                    <a:p>
                      <a:pPr algn="ctr">
                        <a:lnSpc>
                          <a:spcPct val="107000"/>
                        </a:lnSpc>
                        <a:spcAft>
                          <a:spcPts val="0"/>
                        </a:spcAft>
                      </a:pPr>
                      <a:r>
                        <a:rPr lang="en-GB" sz="1600" b="0" dirty="0">
                          <a:solidFill>
                            <a:schemeClr val="tx1"/>
                          </a:solidFill>
                          <a:effectLst/>
                          <a:latin typeface="Myriad Pro Semibold"/>
                        </a:rPr>
                        <a:t>17</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68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 </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1138800"/>
                  </a:ext>
                </a:extLst>
              </a:tr>
              <a:tr h="0">
                <a:tc>
                  <a:txBody>
                    <a:bodyPr/>
                    <a:lstStyle/>
                    <a:p>
                      <a:pPr algn="ctr">
                        <a:lnSpc>
                          <a:spcPct val="107000"/>
                        </a:lnSpc>
                        <a:spcAft>
                          <a:spcPts val="0"/>
                        </a:spcAft>
                      </a:pPr>
                      <a:r>
                        <a:rPr lang="en-GB" sz="1600" b="0" dirty="0">
                          <a:solidFill>
                            <a:schemeClr val="tx1"/>
                          </a:solidFill>
                          <a:effectLst/>
                          <a:latin typeface="Myriad Pro Semibold"/>
                        </a:rPr>
                        <a:t>18</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72</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1600" b="0" dirty="0">
                          <a:solidFill>
                            <a:schemeClr val="tx1"/>
                          </a:solidFill>
                          <a:effectLst/>
                          <a:latin typeface="Myriad Pro Semibold"/>
                        </a:rPr>
                        <a:t> </a:t>
                      </a:r>
                      <a:endParaRPr lang="en-GB" sz="1600" b="0" dirty="0">
                        <a:solidFill>
                          <a:schemeClr val="tx1"/>
                        </a:solidFill>
                        <a:effectLst/>
                        <a:latin typeface="Myriad Pro Semibold"/>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095943"/>
                  </a:ext>
                </a:extLst>
              </a:tr>
            </a:tbl>
          </a:graphicData>
        </a:graphic>
      </p:graphicFrame>
      <p:pic>
        <p:nvPicPr>
          <p:cNvPr id="9" name="Picture 8">
            <a:extLst>
              <a:ext uri="{FF2B5EF4-FFF2-40B4-BE49-F238E27FC236}">
                <a16:creationId xmlns:a16="http://schemas.microsoft.com/office/drawing/2014/main" id="{9EAA1FDD-2379-4D1B-9D9B-0B4CB7100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3556" y="1562139"/>
            <a:ext cx="280983" cy="291790"/>
          </a:xfrm>
          <a:prstGeom prst="rect">
            <a:avLst/>
          </a:prstGeom>
        </p:spPr>
      </p:pic>
      <p:pic>
        <p:nvPicPr>
          <p:cNvPr id="11" name="Picture 10" descr="A picture containing object  Description generated with high confidence">
            <a:extLst>
              <a:ext uri="{FF2B5EF4-FFF2-40B4-BE49-F238E27FC236}">
                <a16:creationId xmlns:a16="http://schemas.microsoft.com/office/drawing/2014/main" id="{8F55EBB2-6068-4A32-8930-B8FAA85602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8794" y="2276842"/>
            <a:ext cx="313405" cy="297194"/>
          </a:xfrm>
          <a:prstGeom prst="rect">
            <a:avLst/>
          </a:prstGeom>
        </p:spPr>
      </p:pic>
      <p:pic>
        <p:nvPicPr>
          <p:cNvPr id="13" name="Picture 12" descr="A picture containing object  Description generated with high confidence">
            <a:extLst>
              <a:ext uri="{FF2B5EF4-FFF2-40B4-BE49-F238E27FC236}">
                <a16:creationId xmlns:a16="http://schemas.microsoft.com/office/drawing/2014/main" id="{E78E3567-7BB4-4ADC-B9D9-ED4B5D7CF2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91874" y="2006020"/>
            <a:ext cx="424801" cy="349152"/>
          </a:xfrm>
          <a:prstGeom prst="rect">
            <a:avLst/>
          </a:prstGeom>
        </p:spPr>
      </p:pic>
      <p:pic>
        <p:nvPicPr>
          <p:cNvPr id="15" name="Picture 14" descr="A close up of a screen  Description generated with high confidence">
            <a:extLst>
              <a:ext uri="{FF2B5EF4-FFF2-40B4-BE49-F238E27FC236}">
                <a16:creationId xmlns:a16="http://schemas.microsoft.com/office/drawing/2014/main" id="{E126C284-64E8-4A85-98AD-0CF2B4135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9492" y="2564119"/>
            <a:ext cx="426880" cy="226949"/>
          </a:xfrm>
          <a:prstGeom prst="rect">
            <a:avLst/>
          </a:prstGeom>
        </p:spPr>
      </p:pic>
      <p:pic>
        <p:nvPicPr>
          <p:cNvPr id="17" name="Picture 16" descr="A close up of a logo  Description generated with very high confidence">
            <a:extLst>
              <a:ext uri="{FF2B5EF4-FFF2-40B4-BE49-F238E27FC236}">
                <a16:creationId xmlns:a16="http://schemas.microsoft.com/office/drawing/2014/main" id="{31E04CDB-549A-4EBA-9F14-2E158657F2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64792" y="3002434"/>
            <a:ext cx="453897" cy="320055"/>
          </a:xfrm>
          <a:prstGeom prst="rect">
            <a:avLst/>
          </a:prstGeom>
        </p:spPr>
      </p:pic>
      <p:pic>
        <p:nvPicPr>
          <p:cNvPr id="19" name="Picture 18" descr="A picture containing monitor, screen, television  Description generated with very high confidence">
            <a:extLst>
              <a:ext uri="{FF2B5EF4-FFF2-40B4-BE49-F238E27FC236}">
                <a16:creationId xmlns:a16="http://schemas.microsoft.com/office/drawing/2014/main" id="{D3B31A75-8DFD-4039-93C7-2877231926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77870" y="3046731"/>
            <a:ext cx="232352" cy="232352"/>
          </a:xfrm>
          <a:prstGeom prst="rect">
            <a:avLst/>
          </a:prstGeom>
        </p:spPr>
      </p:pic>
      <p:pic>
        <p:nvPicPr>
          <p:cNvPr id="20" name="Picture 19">
            <a:extLst>
              <a:ext uri="{FF2B5EF4-FFF2-40B4-BE49-F238E27FC236}">
                <a16:creationId xmlns:a16="http://schemas.microsoft.com/office/drawing/2014/main" id="{E783A9F9-9AE5-40C8-9B32-F597D09251F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14444" y="1575642"/>
            <a:ext cx="364115" cy="259369"/>
          </a:xfrm>
          <a:prstGeom prst="rect">
            <a:avLst/>
          </a:prstGeom>
        </p:spPr>
      </p:pic>
      <p:pic>
        <p:nvPicPr>
          <p:cNvPr id="21" name="Picture 20" descr="A close up of a screen  Description generated with high confidence">
            <a:extLst>
              <a:ext uri="{FF2B5EF4-FFF2-40B4-BE49-F238E27FC236}">
                <a16:creationId xmlns:a16="http://schemas.microsoft.com/office/drawing/2014/main" id="{4138067A-5D8F-47F5-8BD3-C182F98F7A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1927" y="4498044"/>
            <a:ext cx="426880" cy="226949"/>
          </a:xfrm>
          <a:prstGeom prst="rect">
            <a:avLst/>
          </a:prstGeom>
        </p:spPr>
      </p:pic>
      <p:pic>
        <p:nvPicPr>
          <p:cNvPr id="22" name="Picture 21" descr="A close up of a logo  Description generated with very high confidence">
            <a:extLst>
              <a:ext uri="{FF2B5EF4-FFF2-40B4-BE49-F238E27FC236}">
                <a16:creationId xmlns:a16="http://schemas.microsoft.com/office/drawing/2014/main" id="{176BADAD-D447-439B-A8EF-7942932D1E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8067" y="3726209"/>
            <a:ext cx="453897" cy="320055"/>
          </a:xfrm>
          <a:prstGeom prst="rect">
            <a:avLst/>
          </a:prstGeom>
        </p:spPr>
      </p:pic>
      <p:pic>
        <p:nvPicPr>
          <p:cNvPr id="24" name="Picture 23">
            <a:extLst>
              <a:ext uri="{FF2B5EF4-FFF2-40B4-BE49-F238E27FC236}">
                <a16:creationId xmlns:a16="http://schemas.microsoft.com/office/drawing/2014/main" id="{9286444B-20C7-48FD-82A5-759854391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060" y="4465623"/>
            <a:ext cx="280983" cy="291790"/>
          </a:xfrm>
          <a:prstGeom prst="rect">
            <a:avLst/>
          </a:prstGeom>
        </p:spPr>
      </p:pic>
      <p:pic>
        <p:nvPicPr>
          <p:cNvPr id="25" name="Picture 24" descr="A picture containing object  Description generated with high confidence">
            <a:extLst>
              <a:ext uri="{FF2B5EF4-FFF2-40B4-BE49-F238E27FC236}">
                <a16:creationId xmlns:a16="http://schemas.microsoft.com/office/drawing/2014/main" id="{521AA9E4-8A9F-44EC-8F5E-C62580BFC1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1646" y="5131899"/>
            <a:ext cx="424801" cy="349152"/>
          </a:xfrm>
          <a:prstGeom prst="rect">
            <a:avLst/>
          </a:prstGeom>
        </p:spPr>
      </p:pic>
      <p:pic>
        <p:nvPicPr>
          <p:cNvPr id="26" name="Picture 25" descr="A picture containing monitor, screen, television  Description generated with very high confidence">
            <a:extLst>
              <a:ext uri="{FF2B5EF4-FFF2-40B4-BE49-F238E27FC236}">
                <a16:creationId xmlns:a16="http://schemas.microsoft.com/office/drawing/2014/main" id="{C9FD6FF6-5DD4-4D0A-AC45-463A468483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1993" y="3532292"/>
            <a:ext cx="232352" cy="232352"/>
          </a:xfrm>
          <a:prstGeom prst="rect">
            <a:avLst/>
          </a:prstGeom>
        </p:spPr>
      </p:pic>
      <p:pic>
        <p:nvPicPr>
          <p:cNvPr id="27" name="Picture 26">
            <a:extLst>
              <a:ext uri="{FF2B5EF4-FFF2-40B4-BE49-F238E27FC236}">
                <a16:creationId xmlns:a16="http://schemas.microsoft.com/office/drawing/2014/main" id="{7C4A3B7A-7A86-4E8D-89D3-1BB03A1C83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11988" y="5937464"/>
            <a:ext cx="364115" cy="259369"/>
          </a:xfrm>
          <a:prstGeom prst="rect">
            <a:avLst/>
          </a:prstGeom>
        </p:spPr>
      </p:pic>
      <p:pic>
        <p:nvPicPr>
          <p:cNvPr id="23" name="Picture 22" descr="A picture containing object  Description generated with high confidence">
            <a:extLst>
              <a:ext uri="{FF2B5EF4-FFF2-40B4-BE49-F238E27FC236}">
                <a16:creationId xmlns:a16="http://schemas.microsoft.com/office/drawing/2014/main" id="{9B7E0F8B-7455-49E9-B615-A2812E526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8881" y="3966828"/>
            <a:ext cx="313405" cy="297194"/>
          </a:xfrm>
          <a:prstGeom prst="rect">
            <a:avLst/>
          </a:prstGeom>
        </p:spPr>
      </p:pic>
    </p:spTree>
    <p:extLst>
      <p:ext uri="{BB962C8B-B14F-4D97-AF65-F5344CB8AC3E}">
        <p14:creationId xmlns:p14="http://schemas.microsoft.com/office/powerpoint/2010/main" val="61133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 Learning Outcome 14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73024426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how to balance an equation with two unknowns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959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11, Learning Outcome 14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Description automatically generated with medium confidence">
            <a:extLst>
              <a:ext uri="{FF2B5EF4-FFF2-40B4-BE49-F238E27FC236}">
                <a16:creationId xmlns:a16="http://schemas.microsoft.com/office/drawing/2014/main" id="{2F07D20E-9A45-4732-9EC0-994A8AF5263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1.31 Problems with two unknowns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48178731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5:5-5:6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42-43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9783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6, Unit 11, Learning Outcome 15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1830715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systematically solve problems with two unknowns using ‘trial and improvement’ (one, several and infinite solutions)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68854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6, Unit 11, Learning Outcome 15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Graphical user interface  Description automatically generated with medium confidence">
            <a:extLst>
              <a:ext uri="{FF2B5EF4-FFF2-40B4-BE49-F238E27FC236}">
                <a16:creationId xmlns:a16="http://schemas.microsoft.com/office/drawing/2014/main" id="{2F07D20E-9A45-4732-9EC0-994A8AF5263C}"/>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1.31 Problems with two unknowns</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85374135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608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AE78-2297-4C93-80B1-839F45DB3455}"/>
              </a:ext>
            </a:extLst>
          </p:cNvPr>
          <p:cNvSpPr>
            <a:spLocks noGrp="1"/>
          </p:cNvSpPr>
          <p:nvPr>
            <p:ph type="title"/>
          </p:nvPr>
        </p:nvSpPr>
        <p:spPr/>
        <p:txBody>
          <a:bodyPr/>
          <a:lstStyle/>
          <a:p>
            <a:r>
              <a:rPr lang="en-GB" dirty="0"/>
              <a:t>6AS/MD-4 Solve problems with two unknowns</a:t>
            </a:r>
          </a:p>
        </p:txBody>
      </p:sp>
      <p:sp>
        <p:nvSpPr>
          <p:cNvPr id="3" name="Rectangle 2"/>
          <p:cNvSpPr>
            <a:spLocks noChangeArrowheads="1"/>
          </p:cNvSpPr>
          <p:nvPr/>
        </p:nvSpPr>
        <p:spPr bwMode="auto">
          <a:xfrm>
            <a:off x="152400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5" name="Image 4"/>
          <p:cNvPicPr>
            <a:picLocks noChangeAspect="1"/>
          </p:cNvPicPr>
          <p:nvPr/>
        </p:nvPicPr>
        <p:blipFill>
          <a:blip r:embed="rId3" cstate="print"/>
          <a:stretch>
            <a:fillRect/>
          </a:stretch>
        </p:blipFill>
        <p:spPr>
          <a:xfrm>
            <a:off x="1524000" y="2996952"/>
            <a:ext cx="3534939" cy="864096"/>
          </a:xfrm>
          <a:prstGeom prst="rect">
            <a:avLst/>
          </a:prstGeom>
        </p:spPr>
      </p:pic>
      <p:sp>
        <p:nvSpPr>
          <p:cNvPr id="8" name="Content Placeholder 2">
            <a:extLst>
              <a:ext uri="{FF2B5EF4-FFF2-40B4-BE49-F238E27FC236}">
                <a16:creationId xmlns:a16="http://schemas.microsoft.com/office/drawing/2014/main" id="{1547261B-FAFA-4F30-BE0F-8E2D6E0B0ED3}"/>
              </a:ext>
            </a:extLst>
          </p:cNvPr>
          <p:cNvSpPr txBox="1">
            <a:spLocks/>
          </p:cNvSpPr>
          <p:nvPr/>
        </p:nvSpPr>
        <p:spPr>
          <a:xfrm>
            <a:off x="6192010" y="1122832"/>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For the problem shown is there:</a:t>
            </a:r>
          </a:p>
          <a:p>
            <a:pPr marL="557199" marR="0" lvl="1" indent="-21430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an infinite number of solutions;</a:t>
            </a:r>
          </a:p>
          <a:p>
            <a:pPr marL="557199" marR="0" lvl="1" indent="-21430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more than one solution;</a:t>
            </a:r>
          </a:p>
          <a:p>
            <a:pPr marL="557199" marR="0" lvl="1" indent="-214308" algn="l" defTabSz="914400" rtl="0" eaLnBrk="0" fontAlgn="base" latinLnBrk="0" hangingPunct="0">
              <a:lnSpc>
                <a:spcPct val="10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only one solution?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0" cap="none" spc="0" normalizeH="0" baseline="0" noProof="0" dirty="0">
                <a:ln>
                  <a:noFill/>
                </a:ln>
                <a:solidFill>
                  <a:srgbClr val="585858"/>
                </a:solidFill>
                <a:effectLst/>
                <a:uLnTx/>
                <a:uFillTx/>
                <a:latin typeface="Arial"/>
                <a:ea typeface="+mn-ea"/>
                <a:cs typeface="+mn-cs"/>
              </a:rPr>
              <a:t>If we choose a value of 2 for the first unknown, what will that mean the second unknown must be? Why?</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0" cap="none" spc="0" normalizeH="0" baseline="0" noProof="0" dirty="0">
                <a:ln>
                  <a:noFill/>
                </a:ln>
                <a:solidFill>
                  <a:srgbClr val="585858"/>
                </a:solidFill>
                <a:effectLst/>
                <a:uLnTx/>
                <a:uFillTx/>
                <a:latin typeface="Arial"/>
                <a:ea typeface="+mn-ea"/>
                <a:cs typeface="+mn-cs"/>
              </a:rPr>
              <a:t>Repeat for other values and other        equations with two unknowns.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Arial"/>
              <a:ea typeface="+mn-ea"/>
              <a:cs typeface="+mn-cs"/>
            </a:endParaRPr>
          </a:p>
        </p:txBody>
      </p:sp>
      <p:sp>
        <p:nvSpPr>
          <p:cNvPr id="7" name="TextBox 19">
            <a:extLst>
              <a:ext uri="{FF2B5EF4-FFF2-40B4-BE49-F238E27FC236}">
                <a16:creationId xmlns:a16="http://schemas.microsoft.com/office/drawing/2014/main" id="{B71770DE-EA15-4E6B-A260-47F252EE4F44}"/>
              </a:ext>
            </a:extLst>
          </p:cNvPr>
          <p:cNvSpPr txBox="1"/>
          <p:nvPr/>
        </p:nvSpPr>
        <p:spPr>
          <a:xfrm>
            <a:off x="6403560" y="3056090"/>
            <a:ext cx="4967287"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There is an infinite number of solutions to the problem.</a:t>
            </a:r>
          </a:p>
        </p:txBody>
      </p:sp>
      <p:sp>
        <p:nvSpPr>
          <p:cNvPr id="9" name="TextBox 19">
            <a:extLst>
              <a:ext uri="{FF2B5EF4-FFF2-40B4-BE49-F238E27FC236}">
                <a16:creationId xmlns:a16="http://schemas.microsoft.com/office/drawing/2014/main" id="{57F052D8-085A-4320-9DC4-F7763130A95F}"/>
              </a:ext>
            </a:extLst>
          </p:cNvPr>
          <p:cNvSpPr txBox="1"/>
          <p:nvPr/>
        </p:nvSpPr>
        <p:spPr>
          <a:xfrm>
            <a:off x="7044115" y="5244902"/>
            <a:ext cx="3686175"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5 x 2 = 10 so 5 x 2 = 10 x 1</a:t>
            </a:r>
          </a:p>
        </p:txBody>
      </p:sp>
    </p:spTree>
    <p:extLst>
      <p:ext uri="{BB962C8B-B14F-4D97-AF65-F5344CB8AC3E}">
        <p14:creationId xmlns:p14="http://schemas.microsoft.com/office/powerpoint/2010/main" val="406790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1.31 Problems with two unknowns – step 1:1</a:t>
            </a:r>
          </a:p>
        </p:txBody>
      </p:sp>
      <p:sp>
        <p:nvSpPr>
          <p:cNvPr id="10" name="TextBox 9">
            <a:extLst>
              <a:ext uri="{FF2B5EF4-FFF2-40B4-BE49-F238E27FC236}">
                <a16:creationId xmlns:a16="http://schemas.microsoft.com/office/drawing/2014/main" id="{D99D9907-8A26-489B-852B-FF48311010D5}"/>
              </a:ext>
            </a:extLst>
          </p:cNvPr>
          <p:cNvSpPr txBox="1"/>
          <p:nvPr/>
        </p:nvSpPr>
        <p:spPr bwMode="auto">
          <a:xfrm>
            <a:off x="5373687" y="4581526"/>
            <a:ext cx="1457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 = g + d</a:t>
            </a:r>
          </a:p>
        </p:txBody>
      </p:sp>
      <p:sp>
        <p:nvSpPr>
          <p:cNvPr id="11" name="TextBox 10">
            <a:extLst>
              <a:ext uri="{FF2B5EF4-FFF2-40B4-BE49-F238E27FC236}">
                <a16:creationId xmlns:a16="http://schemas.microsoft.com/office/drawing/2014/main" id="{B6A0C30B-C099-421A-A369-36FA2F4684D9}"/>
              </a:ext>
            </a:extLst>
          </p:cNvPr>
          <p:cNvSpPr txBox="1"/>
          <p:nvPr/>
        </p:nvSpPr>
        <p:spPr bwMode="auto">
          <a:xfrm>
            <a:off x="5400844" y="4581526"/>
            <a:ext cx="1439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 = p + y</a:t>
            </a:r>
          </a:p>
        </p:txBody>
      </p:sp>
      <p:pic>
        <p:nvPicPr>
          <p:cNvPr id="12" name="Picture 11">
            <a:extLst>
              <a:ext uri="{FF2B5EF4-FFF2-40B4-BE49-F238E27FC236}">
                <a16:creationId xmlns:a16="http://schemas.microsoft.com/office/drawing/2014/main" id="{DAC425D0-09F7-42DA-BEB8-143B13F13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050" y="2392226"/>
            <a:ext cx="6827900" cy="768383"/>
          </a:xfrm>
          <a:prstGeom prst="rect">
            <a:avLst/>
          </a:prstGeom>
        </p:spPr>
      </p:pic>
      <p:grpSp>
        <p:nvGrpSpPr>
          <p:cNvPr id="20" name="Group 19">
            <a:extLst>
              <a:ext uri="{FF2B5EF4-FFF2-40B4-BE49-F238E27FC236}">
                <a16:creationId xmlns:a16="http://schemas.microsoft.com/office/drawing/2014/main" id="{C1320823-AB68-4F95-80C1-FFD1A4E32FFE}"/>
              </a:ext>
            </a:extLst>
          </p:cNvPr>
          <p:cNvGrpSpPr/>
          <p:nvPr/>
        </p:nvGrpSpPr>
        <p:grpSpPr>
          <a:xfrm>
            <a:off x="2682050" y="3144944"/>
            <a:ext cx="6827900" cy="768383"/>
            <a:chOff x="1158050" y="3144943"/>
            <a:chExt cx="6827900" cy="768383"/>
          </a:xfrm>
        </p:grpSpPr>
        <p:pic>
          <p:nvPicPr>
            <p:cNvPr id="13" name="Picture 12">
              <a:extLst>
                <a:ext uri="{FF2B5EF4-FFF2-40B4-BE49-F238E27FC236}">
                  <a16:creationId xmlns:a16="http://schemas.microsoft.com/office/drawing/2014/main" id="{EF567189-9286-4C34-9241-2EA812F3B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8050" y="3144943"/>
              <a:ext cx="768383" cy="768383"/>
            </a:xfrm>
            <a:prstGeom prst="rect">
              <a:avLst/>
            </a:prstGeom>
          </p:spPr>
        </p:pic>
        <p:pic>
          <p:nvPicPr>
            <p:cNvPr id="14" name="Picture 13">
              <a:extLst>
                <a:ext uri="{FF2B5EF4-FFF2-40B4-BE49-F238E27FC236}">
                  <a16:creationId xmlns:a16="http://schemas.microsoft.com/office/drawing/2014/main" id="{90169FD3-E632-4D39-850F-1791EE1D72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6976" y="3144943"/>
              <a:ext cx="6078974" cy="768383"/>
            </a:xfrm>
            <a:prstGeom prst="rect">
              <a:avLst/>
            </a:prstGeom>
          </p:spPr>
        </p:pic>
      </p:grpSp>
      <p:sp>
        <p:nvSpPr>
          <p:cNvPr id="15" name="TextBox 14">
            <a:extLst>
              <a:ext uri="{FF2B5EF4-FFF2-40B4-BE49-F238E27FC236}">
                <a16:creationId xmlns:a16="http://schemas.microsoft.com/office/drawing/2014/main" id="{4F94A393-1588-4401-AE9A-EAC41232B0BF}"/>
              </a:ext>
            </a:extLst>
          </p:cNvPr>
          <p:cNvSpPr txBox="1"/>
          <p:nvPr/>
        </p:nvSpPr>
        <p:spPr bwMode="auto">
          <a:xfrm>
            <a:off x="5373688" y="4581526"/>
            <a:ext cx="1444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 = w + t</a:t>
            </a:r>
          </a:p>
        </p:txBody>
      </p:sp>
      <p:grpSp>
        <p:nvGrpSpPr>
          <p:cNvPr id="21" name="Group 20">
            <a:extLst>
              <a:ext uri="{FF2B5EF4-FFF2-40B4-BE49-F238E27FC236}">
                <a16:creationId xmlns:a16="http://schemas.microsoft.com/office/drawing/2014/main" id="{3F492A07-B175-4EF7-BABA-86AC33B42DE7}"/>
              </a:ext>
            </a:extLst>
          </p:cNvPr>
          <p:cNvGrpSpPr/>
          <p:nvPr/>
        </p:nvGrpSpPr>
        <p:grpSpPr>
          <a:xfrm>
            <a:off x="2682050" y="3144944"/>
            <a:ext cx="6827900" cy="768383"/>
            <a:chOff x="1158050" y="1464650"/>
            <a:chExt cx="6827900" cy="768383"/>
          </a:xfrm>
        </p:grpSpPr>
        <p:pic>
          <p:nvPicPr>
            <p:cNvPr id="16" name="Picture 15">
              <a:extLst>
                <a:ext uri="{FF2B5EF4-FFF2-40B4-BE49-F238E27FC236}">
                  <a16:creationId xmlns:a16="http://schemas.microsoft.com/office/drawing/2014/main" id="{463ED045-E311-436E-98E0-AEBEDA6092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8050" y="1464650"/>
              <a:ext cx="2285696" cy="768383"/>
            </a:xfrm>
            <a:prstGeom prst="rect">
              <a:avLst/>
            </a:prstGeom>
          </p:spPr>
        </p:pic>
        <p:pic>
          <p:nvPicPr>
            <p:cNvPr id="17" name="Picture 16">
              <a:extLst>
                <a:ext uri="{FF2B5EF4-FFF2-40B4-BE49-F238E27FC236}">
                  <a16:creationId xmlns:a16="http://schemas.microsoft.com/office/drawing/2014/main" id="{A6DA2E2E-DF1C-4F8A-BDB5-F7EE3AEC35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24286" y="1464650"/>
              <a:ext cx="4561664" cy="768383"/>
            </a:xfrm>
            <a:prstGeom prst="rect">
              <a:avLst/>
            </a:prstGeom>
          </p:spPr>
        </p:pic>
      </p:grpSp>
      <p:grpSp>
        <p:nvGrpSpPr>
          <p:cNvPr id="22" name="Group 21">
            <a:extLst>
              <a:ext uri="{FF2B5EF4-FFF2-40B4-BE49-F238E27FC236}">
                <a16:creationId xmlns:a16="http://schemas.microsoft.com/office/drawing/2014/main" id="{E69E64C8-F4BB-4079-862B-004A59B1C86F}"/>
              </a:ext>
            </a:extLst>
          </p:cNvPr>
          <p:cNvGrpSpPr/>
          <p:nvPr/>
        </p:nvGrpSpPr>
        <p:grpSpPr>
          <a:xfrm>
            <a:off x="2682050" y="3144944"/>
            <a:ext cx="6827900" cy="768383"/>
            <a:chOff x="1158050" y="5534224"/>
            <a:chExt cx="6827900" cy="768383"/>
          </a:xfrm>
        </p:grpSpPr>
        <p:pic>
          <p:nvPicPr>
            <p:cNvPr id="18" name="Picture 17">
              <a:extLst>
                <a:ext uri="{FF2B5EF4-FFF2-40B4-BE49-F238E27FC236}">
                  <a16:creationId xmlns:a16="http://schemas.microsoft.com/office/drawing/2014/main" id="{838A14BC-F23F-4DD6-BF3D-0A72435959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8050" y="5534224"/>
              <a:ext cx="3044352" cy="768383"/>
            </a:xfrm>
            <a:prstGeom prst="rect">
              <a:avLst/>
            </a:prstGeom>
          </p:spPr>
        </p:pic>
        <p:pic>
          <p:nvPicPr>
            <p:cNvPr id="19" name="Picture 18">
              <a:extLst>
                <a:ext uri="{FF2B5EF4-FFF2-40B4-BE49-F238E27FC236}">
                  <a16:creationId xmlns:a16="http://schemas.microsoft.com/office/drawing/2014/main" id="{7A66E708-C077-44FB-9F0F-A6EE30B9B2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82942" y="5534224"/>
              <a:ext cx="3803008" cy="768383"/>
            </a:xfrm>
            <a:prstGeom prst="rect">
              <a:avLst/>
            </a:prstGeom>
          </p:spPr>
        </p:pic>
      </p:grpSp>
      <p:grpSp>
        <p:nvGrpSpPr>
          <p:cNvPr id="3" name="Group 2">
            <a:extLst>
              <a:ext uri="{FF2B5EF4-FFF2-40B4-BE49-F238E27FC236}">
                <a16:creationId xmlns:a16="http://schemas.microsoft.com/office/drawing/2014/main" id="{56EEE632-DCA4-4A8A-809A-E98A36EEED19}"/>
              </a:ext>
            </a:extLst>
          </p:cNvPr>
          <p:cNvGrpSpPr/>
          <p:nvPr/>
        </p:nvGrpSpPr>
        <p:grpSpPr>
          <a:xfrm>
            <a:off x="2677185" y="3144944"/>
            <a:ext cx="6834880" cy="768383"/>
            <a:chOff x="1153185" y="3144943"/>
            <a:chExt cx="6834880" cy="768383"/>
          </a:xfrm>
        </p:grpSpPr>
        <p:pic>
          <p:nvPicPr>
            <p:cNvPr id="23" name="Picture 22">
              <a:extLst>
                <a:ext uri="{FF2B5EF4-FFF2-40B4-BE49-F238E27FC236}">
                  <a16:creationId xmlns:a16="http://schemas.microsoft.com/office/drawing/2014/main" id="{E74529FA-D338-4D59-8757-0AEEB31C9F0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3185" y="3144943"/>
              <a:ext cx="1527040" cy="768383"/>
            </a:xfrm>
            <a:prstGeom prst="rect">
              <a:avLst/>
            </a:prstGeom>
          </p:spPr>
        </p:pic>
        <p:pic>
          <p:nvPicPr>
            <p:cNvPr id="24" name="Picture 23">
              <a:extLst>
                <a:ext uri="{FF2B5EF4-FFF2-40B4-BE49-F238E27FC236}">
                  <a16:creationId xmlns:a16="http://schemas.microsoft.com/office/drawing/2014/main" id="{AB621D76-0F6B-4647-9E09-7B06AB24B25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67745" y="3144943"/>
              <a:ext cx="5320320" cy="768383"/>
            </a:xfrm>
            <a:prstGeom prst="rect">
              <a:avLst/>
            </a:prstGeom>
          </p:spPr>
        </p:pic>
      </p:grpSp>
      <p:sp>
        <p:nvSpPr>
          <p:cNvPr id="25" name="TextBox 24">
            <a:extLst>
              <a:ext uri="{FF2B5EF4-FFF2-40B4-BE49-F238E27FC236}">
                <a16:creationId xmlns:a16="http://schemas.microsoft.com/office/drawing/2014/main" id="{D3625411-20B7-4482-AB51-32AC59EB3905}"/>
              </a:ext>
            </a:extLst>
          </p:cNvPr>
          <p:cNvSpPr txBox="1"/>
          <p:nvPr/>
        </p:nvSpPr>
        <p:spPr bwMode="auto">
          <a:xfrm>
            <a:off x="5391320" y="4581526"/>
            <a:ext cx="14093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i="1" dirty="0">
                <a:latin typeface="Myriad Pro Semibold" charset="0"/>
                <a:ea typeface="Myriad Pro Semibold" charset="0"/>
                <a:cs typeface="Myriad Pro Semibold" charset="0"/>
              </a:rPr>
              <a:t>B = r + b</a:t>
            </a:r>
          </a:p>
        </p:txBody>
      </p:sp>
    </p:spTree>
    <p:extLst>
      <p:ext uri="{BB962C8B-B14F-4D97-AF65-F5344CB8AC3E}">
        <p14:creationId xmlns:p14="http://schemas.microsoft.com/office/powerpoint/2010/main" val="341893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1"/>
                                        </p:tgtEl>
                                      </p:cBhvr>
                                    </p:animEffect>
                                    <p:set>
                                      <p:cBhvr>
                                        <p:cTn id="51" dur="1" fill="hold">
                                          <p:stCondLst>
                                            <p:cond delay="499"/>
                                          </p:stCondLst>
                                        </p:cTn>
                                        <p:tgtEl>
                                          <p:spTgt spid="2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5" grpId="0"/>
      <p:bldP spid="15" grpId="1"/>
      <p:bldP spid="25" grpId="0"/>
      <p:bldP spid="25" grpId="1"/>
    </p:bldLst>
  </p:timing>
</p:sld>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F4355-41EF-4DA9-B998-C6511E367AD2}">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schemas.microsoft.com/office/infopath/2007/PartnerControls"/>
    <ds:schemaRef ds:uri="dc9bd944-225f-43f1-96dc-d5ee43d55d1c"/>
    <ds:schemaRef ds:uri="6e8f39c4-649a-4727-b531-9584b06a2d5b"/>
    <ds:schemaRef ds:uri="http://www.w3.org/XML/1998/namespace"/>
    <ds:schemaRef ds:uri="http://purl.org/dc/terms/"/>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4976</TotalTime>
  <Words>6404</Words>
  <Application>Microsoft Office PowerPoint</Application>
  <PresentationFormat>Widescreen</PresentationFormat>
  <Paragraphs>1032</Paragraphs>
  <Slides>88</Slides>
  <Notes>82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88</vt:i4>
      </vt:variant>
    </vt:vector>
  </HeadingPairs>
  <TitlesOfParts>
    <vt:vector size="95" baseType="lpstr">
      <vt:lpstr>Arial</vt:lpstr>
      <vt:lpstr>Calibri</vt:lpstr>
      <vt:lpstr>Calibri Light</vt:lpstr>
      <vt:lpstr>Comic Sans MS</vt:lpstr>
      <vt:lpstr>Myriad Pro</vt:lpstr>
      <vt:lpstr>Myriad Pro Semibold</vt:lpstr>
      <vt:lpstr>Custom Design</vt:lpstr>
      <vt:lpstr>PowerPoint Presentation</vt:lpstr>
      <vt:lpstr>PowerPoint Presentation</vt:lpstr>
      <vt:lpstr>Contents</vt:lpstr>
      <vt:lpstr>Contents</vt:lpstr>
      <vt:lpstr>Contents</vt:lpstr>
      <vt:lpstr>PowerPoint Presentation</vt:lpstr>
      <vt:lpstr>Year 6, Unit 11, Learning Outcome 1</vt:lpstr>
      <vt:lpstr>PowerPoint Presentation</vt:lpstr>
      <vt:lpstr>PowerPoint Presentation</vt:lpstr>
      <vt:lpstr>6AS/MD-4 Solve problems with two unknowns</vt:lpstr>
      <vt:lpstr>PowerPoint Presentation</vt:lpstr>
      <vt:lpstr>Year 6, Unit 11, Learning Outcome 2</vt:lpstr>
      <vt:lpstr>PowerPoint Presentation</vt:lpstr>
      <vt:lpstr>PowerPoint Presentation</vt:lpstr>
      <vt:lpstr>PowerPoint Presentation</vt:lpstr>
      <vt:lpstr>Year 6, Unit 11, Learning Outcome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6, Unit 11, Learning Outcome 4</vt:lpstr>
      <vt:lpstr>PowerPoint Presentation</vt:lpstr>
      <vt:lpstr>PowerPoint Presentation</vt:lpstr>
      <vt:lpstr>PowerPoint Presentation</vt:lpstr>
      <vt:lpstr>PowerPoint Presentation</vt:lpstr>
      <vt:lpstr>PowerPoint Presentation</vt:lpstr>
      <vt:lpstr>Year 6, Unit 11, Learning Outcome 5</vt:lpstr>
      <vt:lpstr>PowerPoint Presentation</vt:lpstr>
      <vt:lpstr>PowerPoint Presentation</vt:lpstr>
      <vt:lpstr>PowerPoint Presentation</vt:lpstr>
      <vt:lpstr>6AS/MD-4 Solve problems with two unknowns</vt:lpstr>
      <vt:lpstr>PowerPoint Presentation</vt:lpstr>
      <vt:lpstr>Year 6, Unit 11, Learning Outcome 6</vt:lpstr>
      <vt:lpstr>PowerPoint Presentation</vt:lpstr>
      <vt:lpstr>PowerPoint Presentation</vt:lpstr>
      <vt:lpstr>PowerPoint Presentation</vt:lpstr>
      <vt:lpstr>PowerPoint Presentation</vt:lpstr>
      <vt:lpstr>6AS/MD-4 Solve problems with two unknowns</vt:lpstr>
      <vt:lpstr>6AS/MD-4 Solve problems with two unknowns</vt:lpstr>
      <vt:lpstr>6AS/MD-4 Solve problems with two unknowns</vt:lpstr>
      <vt:lpstr>6AS/MD-4 Solve problems with two unknowns</vt:lpstr>
      <vt:lpstr>PowerPoint Presentation</vt:lpstr>
      <vt:lpstr>Year 6, Unit 11, Learning Outcome 7</vt:lpstr>
      <vt:lpstr>PowerPoint Presentation</vt:lpstr>
      <vt:lpstr>PowerPoint Presentation</vt:lpstr>
      <vt:lpstr>Year 6, Unit 11, Learning Outcome 8</vt:lpstr>
      <vt:lpstr>PowerPoint Presentation</vt:lpstr>
      <vt:lpstr>PowerPoint Presentation</vt:lpstr>
      <vt:lpstr>PowerPoint Presentation</vt:lpstr>
      <vt:lpstr>PowerPoint Presentation</vt:lpstr>
      <vt:lpstr>PowerPoint Presentation</vt:lpstr>
      <vt:lpstr>PowerPoint Presentation</vt:lpstr>
      <vt:lpstr>6AS/MD-4 Solve problems with two unknowns</vt:lpstr>
      <vt:lpstr>6AS/MD-4 Solve problems with two unknowns</vt:lpstr>
      <vt:lpstr>6AS/MD-4 Solve problems with two unknowns</vt:lpstr>
      <vt:lpstr>PowerPoint Presentation</vt:lpstr>
      <vt:lpstr>Year 6, Unit 11, Learning Outcome 9</vt:lpstr>
      <vt:lpstr>PowerPoint Presentation</vt:lpstr>
      <vt:lpstr>PowerPoint Presentation</vt:lpstr>
      <vt:lpstr>PowerPoint Presentation</vt:lpstr>
      <vt:lpstr>PowerPoint Presentation</vt:lpstr>
      <vt:lpstr>Year 6, Unit 11, Learning Outcome 10</vt:lpstr>
      <vt:lpstr>PowerPoint Presentation</vt:lpstr>
      <vt:lpstr>PowerPoint Presentation</vt:lpstr>
      <vt:lpstr>PowerPoint Presentation</vt:lpstr>
      <vt:lpstr>Year 6, Unit 11, Learning Outcome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6, Unit 11, Learning Outcome 12</vt:lpstr>
      <vt:lpstr>PowerPoint Presentation</vt:lpstr>
      <vt:lpstr>PowerPoint Presentation</vt:lpstr>
      <vt:lpstr>PowerPoint Presentation</vt:lpstr>
      <vt:lpstr>Year 6, Unit 11, Learning Outcome 13</vt:lpstr>
      <vt:lpstr>PowerPoint Presentation</vt:lpstr>
      <vt:lpstr>PowerPoint Presentation</vt:lpstr>
      <vt:lpstr>Year 6, Unit 11, Learning Outcome 14</vt:lpstr>
      <vt:lpstr>PowerPoint Presentation</vt:lpstr>
      <vt:lpstr>Year 6, Unit 11, Learning Outcome 15</vt:lpstr>
      <vt:lpstr>6AS/MD-4 Solve problems with two unknowns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96</cp:revision>
  <dcterms:created xsi:type="dcterms:W3CDTF">2021-05-07T12:27:15Z</dcterms:created>
  <dcterms:modified xsi:type="dcterms:W3CDTF">2021-12-02T11:10:05Z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