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25"/>
  </p:notesMasterIdLst>
  <p:sldIdLst>
    <p:sldId id="455" r:id="rId6"/>
    <p:sldId id="257" r:id="rId7"/>
    <p:sldId id="258" r:id="rId8"/>
    <p:sldId id="267" r:id="rId9"/>
    <p:sldId id="268" r:id="rId10"/>
    <p:sldId id="266" r:id="rId11"/>
    <p:sldId id="270" r:id="rId12"/>
    <p:sldId id="462" r:id="rId13"/>
    <p:sldId id="426" r:id="rId14"/>
    <p:sldId id="272" r:id="rId15"/>
    <p:sldId id="273" r:id="rId16"/>
    <p:sldId id="261" r:id="rId17"/>
    <p:sldId id="443" r:id="rId18"/>
    <p:sldId id="440" r:id="rId19"/>
    <p:sldId id="427" r:id="rId20"/>
    <p:sldId id="428" r:id="rId21"/>
    <p:sldId id="445" r:id="rId22"/>
    <p:sldId id="446" r:id="rId23"/>
    <p:sldId id="4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ctIIPNZr1Gh5EuBpTOIAg==" hashData="4rTR0G6SHDwCVJWti45qPn8SrHJXRKFMGZ9W0ai62FujW4cwiumXFhAKqiyWhv2Z5skeTKOvdH+vJyUv4exRL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54" d="100"/>
          <a:sy n="54" d="100"/>
        </p:scale>
        <p:origin x="1264" y="60"/>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Use this slide to discuss the place value partitioning/combining using 10 and 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Look at the part-part-whole diagram.</a:t>
            </a: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What are the missing parts in each diagram? How do you know?</a:t>
            </a:r>
          </a:p>
          <a:p>
            <a:pPr>
              <a:lnSpc>
                <a:spcPct val="107000"/>
              </a:lnSpc>
              <a:spcAft>
                <a:spcPts val="800"/>
              </a:spcAft>
            </a:pPr>
            <a:endParaRPr lang="en-GB" sz="1800" kern="1200" dirty="0">
              <a:effectLst/>
              <a:latin typeface="Myriad Pro" panose="020B0503030403020204"/>
              <a:ea typeface="Calibri" panose="020F0502020204030204" pitchFamily="34" charset="0"/>
              <a:cs typeface="Calibri" panose="020F0502020204030204" pitchFamily="34" charset="0"/>
            </a:endParaRP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Look at the arrow card and the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What does the 1 in the white part mean? (One ten) What does the 1 in the red part mean? (One one.)</a:t>
            </a:r>
            <a:endParaRPr lang="en-GB" sz="1800" kern="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Read the equation together. (10 plus 1 is equal to 11.)</a:t>
            </a:r>
          </a:p>
          <a:p>
            <a:pPr>
              <a:lnSpc>
                <a:spcPct val="107000"/>
              </a:lnSpc>
              <a:spcAft>
                <a:spcPts val="800"/>
              </a:spcAft>
            </a:pPr>
            <a:endParaRPr lang="en-GB" sz="1800" kern="1200" dirty="0">
              <a:effectLst/>
              <a:latin typeface="Myriad Pro" panose="020B0503030403020204"/>
              <a:ea typeface="Calibri" panose="020F0502020204030204" pitchFamily="34" charset="0"/>
              <a:cs typeface="Calibri" panose="020F0502020204030204" pitchFamily="34" charset="0"/>
            </a:endParaRP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Look at the next arrow card and the start of the equation. (11.)</a:t>
            </a:r>
          </a:p>
          <a:p>
            <a:pPr>
              <a:lnSpc>
                <a:spcPct val="107000"/>
              </a:lnSpc>
              <a:spcAft>
                <a:spcPts val="800"/>
              </a:spcAft>
            </a:pPr>
            <a:r>
              <a:rPr lang="en-GB" sz="1800" kern="1200" dirty="0">
                <a:effectLst/>
                <a:latin typeface="Myriad Pro" panose="020B0503030403020204"/>
                <a:ea typeface="Calibri" panose="020F0502020204030204" pitchFamily="34" charset="0"/>
                <a:cs typeface="Calibri" panose="020F0502020204030204" pitchFamily="34" charset="0"/>
              </a:rPr>
              <a:t>How can we complete this equation to show how 11 can be partitioned? (Children might need prompting that the equals sign could be in a different position.)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Read the equation together. (11 is equal to 10 plus 1.)</a:t>
            </a:r>
            <a:r>
              <a:rPr lang="en-GB" sz="1800" dirty="0">
                <a:effectLst/>
                <a:latin typeface="Myriad Pro" panose="020B0503030403020204"/>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79928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1463040" algn="l"/>
              </a:tabLst>
            </a:pPr>
            <a:r>
              <a:rPr lang="en-GB" sz="1800" kern="1200" dirty="0">
                <a:effectLst/>
                <a:latin typeface="Myriad Pro" panose="020B0503030403020204"/>
                <a:ea typeface="Calibri" panose="020F0502020204030204" pitchFamily="34" charset="0"/>
                <a:cs typeface="Calibri" panose="020F0502020204030204" pitchFamily="34" charset="0"/>
              </a:rPr>
              <a:t>Use this picture to explore ways to prove there are 11 players here. Use different ways to calculate how many </a:t>
            </a:r>
            <a:r>
              <a:rPr lang="en-GB" sz="1800" b="1" kern="1200" dirty="0">
                <a:effectLst/>
                <a:latin typeface="Myriad Pro" panose="020B0503030403020204"/>
                <a:ea typeface="Calibri" panose="020F0502020204030204" pitchFamily="34" charset="0"/>
                <a:cs typeface="Calibri" panose="020F0502020204030204" pitchFamily="34" charset="0"/>
              </a:rPr>
              <a:t>without</a:t>
            </a:r>
            <a:r>
              <a:rPr lang="en-GB" sz="1800" kern="1200" dirty="0">
                <a:effectLst/>
                <a:latin typeface="Myriad Pro" panose="020B0503030403020204"/>
                <a:ea typeface="Calibri" panose="020F0502020204030204" pitchFamily="34" charset="0"/>
                <a:cs typeface="Calibri" panose="020F0502020204030204" pitchFamily="34" charset="0"/>
              </a:rPr>
              <a:t> counting – that is, 2 + 8 + 1, 2 + 6 + 2 + 1, 6 + 4 + 1, 6 + 5, 5 + 5 + 1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463040" algn="l"/>
              </a:tabLst>
            </a:pPr>
            <a:r>
              <a:rPr lang="en-GB" sz="1800" kern="1200" dirty="0">
                <a:effectLst/>
                <a:latin typeface="Myriad Pro" panose="020B0503030403020204"/>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463040" algn="l"/>
              </a:tabLst>
            </a:pPr>
            <a:r>
              <a:rPr lang="en-GB" sz="1800" kern="1200" dirty="0">
                <a:effectLst/>
                <a:latin typeface="Myriad Pro" panose="020B0503030403020204"/>
                <a:ea typeface="Calibri" panose="020F0502020204030204" pitchFamily="34" charset="0"/>
                <a:cs typeface="Calibri" panose="020F0502020204030204" pitchFamily="34" charset="0"/>
              </a:rPr>
              <a:t>Provide a copy of this picture (Slide 18) printed on A4. Ask the children to work together in small groups to find different ways to find 11. You may need to illustrate with the first animated example; use the remaining animations to compare to children’s own ideas after they have had time to explore.</a:t>
            </a:r>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164395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Myriad Pro" panose="020B0503030403020204"/>
                <a:ea typeface="Calibri" panose="020F0502020204030204" pitchFamily="34" charset="0"/>
                <a:cs typeface="Calibri" panose="020F0502020204030204" pitchFamily="34" charset="0"/>
              </a:rPr>
              <a:t>Print this on A4 for the pupils to use to explore the different ways to find 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331214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Myriad Pro" panose="020B0503030403020204"/>
                <a:ea typeface="Calibri" panose="020F0502020204030204" pitchFamily="34" charset="0"/>
                <a:cs typeface="Calibri" panose="020F0502020204030204" pitchFamily="34" charset="0"/>
              </a:rPr>
              <a:t>Use this slide for talking and discussing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223580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a:t>
            </a:r>
            <a:r>
              <a:rPr lang="en-US" dirty="0" err="1"/>
              <a:t>emphasise</a:t>
            </a:r>
            <a:r>
              <a:rPr lang="en-US" dirty="0"/>
              <a:t> the composition of Eleven.</a:t>
            </a:r>
          </a:p>
          <a:p>
            <a:r>
              <a:rPr lang="en-US" dirty="0"/>
              <a:t>Compare the Elevens. (The </a:t>
            </a:r>
            <a:r>
              <a:rPr lang="en-US" dirty="0" err="1"/>
              <a:t>coloured</a:t>
            </a:r>
            <a:r>
              <a:rPr lang="en-US" dirty="0"/>
              <a:t> dots are there to help to identify the Eleven the children talk about.)</a:t>
            </a:r>
          </a:p>
          <a:p>
            <a:r>
              <a:rPr lang="en-US" dirty="0"/>
              <a:t>What is the same? (They all have 11 ones/ they are all made of ten and one.)</a:t>
            </a:r>
          </a:p>
          <a:p>
            <a:r>
              <a:rPr lang="en-US" dirty="0"/>
              <a:t>What is different? (The shapes are different/ the position of the one is different.)</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80939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solidFill>
                  <a:srgbClr val="FF0000"/>
                </a:solidFill>
              </a:rPr>
              <a:t>Editor note: Football image is from icons menu in PowerPoint.</a:t>
            </a:r>
          </a:p>
          <a:p>
            <a:endParaRPr lang="en-GB" b="1" baseline="0" dirty="0">
              <a:solidFill>
                <a:srgbClr val="FF0000"/>
              </a:solidFill>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Use this slide to identify 11/ NOT 11 and use reasoning rather than counting to identify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Use the coloured buttons to identify the frame the children are talking about.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Which represent 11? How do you know without counting them? (The red one is 11 because it is 10 and 1. 10 and 1 is 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Which are not 11? How do you know without counting them? (The blue one is not 11 because it is 10 and 2. 11 is 10 and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yriad Pro" panose="020B0503030403020204"/>
                <a:ea typeface="Calibri" panose="020F0502020204030204" pitchFamily="34" charset="0"/>
                <a:cs typeface="Calibri" panose="020F0502020204030204" pitchFamily="34" charset="0"/>
              </a:rPr>
              <a:t>Click on each frame in ‘slideshow’ to reveal a tick or a cross when the class have agreed on the frames which have 11 footballs.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baseline="0" dirty="0">
              <a:solidFill>
                <a:srgbClr val="FF0000"/>
              </a:solidFill>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307987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5556E-D817-4F76-8371-E42D018FBD41}"/>
              </a:ext>
            </a:extLst>
          </p:cNvPr>
          <p:cNvSpPr>
            <a:spLocks noGrp="1"/>
          </p:cNvSpPr>
          <p:nvPr>
            <p:ph type="dt" sz="half" idx="10"/>
          </p:nvPr>
        </p:nvSpPr>
        <p:spPr/>
        <p:txBody>
          <a:bodyPr/>
          <a:lstStyle/>
          <a:p>
            <a:fld id="{B308F4C6-7B96-4FE8-BA29-21B83D5D5C6D}" type="datetimeFigureOut">
              <a:rPr lang="en-GB" smtClean="0"/>
              <a:t>21/04/2021</a:t>
            </a:fld>
            <a:endParaRPr lang="en-GB" dirty="0"/>
          </a:p>
        </p:txBody>
      </p:sp>
      <p:sp>
        <p:nvSpPr>
          <p:cNvPr id="3" name="Footer Placeholder 2">
            <a:extLst>
              <a:ext uri="{FF2B5EF4-FFF2-40B4-BE49-F238E27FC236}">
                <a16:creationId xmlns:a16="http://schemas.microsoft.com/office/drawing/2014/main" id="{B74F84A0-5883-492A-A122-ADA2BB1A46D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E198705-9170-4B10-B5FD-6912EA1A1A9F}"/>
              </a:ext>
            </a:extLst>
          </p:cNvPr>
          <p:cNvSpPr>
            <a:spLocks noGrp="1"/>
          </p:cNvSpPr>
          <p:nvPr>
            <p:ph type="sldNum" sz="quarter" idx="12"/>
          </p:nvPr>
        </p:nvSpPr>
        <p:spPr/>
        <p:txBody>
          <a:bodyPr/>
          <a:lstStyle/>
          <a:p>
            <a:fld id="{56E65C98-E180-45A2-A2EA-4C19754C8333}" type="slidenum">
              <a:rPr lang="en-GB" smtClean="0"/>
              <a:t>‹#›</a:t>
            </a:fld>
            <a:endParaRPr lang="en-GB" dirty="0"/>
          </a:p>
        </p:txBody>
      </p:sp>
    </p:spTree>
    <p:extLst>
      <p:ext uri="{BB962C8B-B14F-4D97-AF65-F5344CB8AC3E}">
        <p14:creationId xmlns:p14="http://schemas.microsoft.com/office/powerpoint/2010/main" val="360722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706"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24</a:t>
            </a:r>
          </a:p>
          <a:p>
            <a:r>
              <a:rPr lang="en-GB" dirty="0"/>
              <a:t>Eleven</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600"/>
              </a:spcBef>
              <a:spcAft>
                <a:spcPts val="600"/>
              </a:spcAft>
              <a:buNone/>
            </a:pPr>
            <a:r>
              <a:rPr lang="en-GB" b="1" dirty="0">
                <a:latin typeface="+mj-lt"/>
              </a:rPr>
              <a:t>Playing and Exploring</a:t>
            </a:r>
            <a:br>
              <a:rPr lang="en-GB" b="1" dirty="0">
                <a:latin typeface="+mj-lt"/>
              </a:rPr>
            </a:br>
            <a:r>
              <a:rPr lang="en-GB" dirty="0">
                <a:latin typeface="+mj-lt"/>
              </a:rPr>
              <a:t>Set up a ‘small-world’ football game in Subbuteo-style (Lego mini-figures or other small characters). Find 11 characters for each team.</a:t>
            </a:r>
          </a:p>
          <a:p>
            <a:pPr marL="0" indent="0">
              <a:lnSpc>
                <a:spcPct val="100000"/>
              </a:lnSpc>
              <a:spcBef>
                <a:spcPts val="600"/>
              </a:spcBef>
              <a:spcAft>
                <a:spcPts val="600"/>
              </a:spcAft>
              <a:buNone/>
            </a:pPr>
            <a:r>
              <a:rPr lang="en-GB" b="1" dirty="0">
                <a:latin typeface="+mj-lt"/>
              </a:rPr>
              <a:t>Active Learning</a:t>
            </a:r>
            <a:br>
              <a:rPr lang="en-GB" b="1" dirty="0">
                <a:latin typeface="+mj-lt"/>
              </a:rPr>
            </a:br>
            <a:r>
              <a:rPr lang="en-GB" dirty="0">
                <a:latin typeface="+mj-lt"/>
              </a:rPr>
              <a:t>Notice when children count, whether they can count accurately beyond 10. Ensure there are opportunities to say the number words  …7, 8, 9, 10 “I wonder what comes next?”.</a:t>
            </a:r>
          </a:p>
          <a:p>
            <a:pPr marL="0" indent="0">
              <a:lnSpc>
                <a:spcPct val="100000"/>
              </a:lnSpc>
              <a:spcBef>
                <a:spcPts val="600"/>
              </a:spcBef>
              <a:spcAft>
                <a:spcPts val="600"/>
              </a:spcAft>
              <a:buNone/>
            </a:pPr>
            <a:r>
              <a:rPr lang="en-GB" b="1" dirty="0">
                <a:latin typeface="+mj-lt"/>
              </a:rPr>
              <a:t>Creating and Thinking Critically</a:t>
            </a:r>
            <a:br>
              <a:rPr lang="en-GB" b="1" dirty="0">
                <a:latin typeface="+mj-lt"/>
              </a:rPr>
            </a:br>
            <a:r>
              <a:rPr lang="en-GB" dirty="0">
                <a:latin typeface="+mj-lt"/>
              </a:rPr>
              <a:t>Explore different places for </a:t>
            </a:r>
            <a:r>
              <a:rPr lang="en-GB" dirty="0">
                <a:solidFill>
                  <a:srgbClr val="FF0000"/>
                </a:solidFill>
                <a:latin typeface="+mj-lt"/>
              </a:rPr>
              <a:t>One</a:t>
            </a:r>
            <a:r>
              <a:rPr lang="en-GB" dirty="0">
                <a:latin typeface="+mj-lt"/>
              </a:rPr>
              <a:t> to join onto </a:t>
            </a:r>
            <a:r>
              <a:rPr lang="en-GB" dirty="0">
                <a:solidFill>
                  <a:srgbClr val="FF0000"/>
                </a:solidFill>
                <a:latin typeface="+mj-lt"/>
              </a:rPr>
              <a:t>Ten</a:t>
            </a:r>
            <a:r>
              <a:rPr lang="en-GB" dirty="0">
                <a:latin typeface="+mj-lt"/>
              </a:rPr>
              <a:t>.</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ock&#10;&#10;Description automatically generated">
            <a:extLst>
              <a:ext uri="{FF2B5EF4-FFF2-40B4-BE49-F238E27FC236}">
                <a16:creationId xmlns:a16="http://schemas.microsoft.com/office/drawing/2014/main" id="{0DCBBCBB-60A9-4487-AF70-6EBDE9D55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CF60BA50-F3E9-41D0-BD16-624D5B57DAC2}"/>
              </a:ext>
            </a:extLst>
          </p:cNvPr>
          <p:cNvSpPr/>
          <p:nvPr/>
        </p:nvSpPr>
        <p:spPr>
          <a:xfrm>
            <a:off x="350196" y="1031132"/>
            <a:ext cx="389106" cy="3696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53C6361-0C4F-47C2-8CCD-7A35ACDFA85B}"/>
              </a:ext>
            </a:extLst>
          </p:cNvPr>
          <p:cNvSpPr/>
          <p:nvPr/>
        </p:nvSpPr>
        <p:spPr>
          <a:xfrm>
            <a:off x="2490281" y="2877714"/>
            <a:ext cx="389106" cy="369651"/>
          </a:xfrm>
          <a:prstGeom prst="ellipse">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5F429CC6-F124-4523-9559-DAE455A5090D}"/>
              </a:ext>
            </a:extLst>
          </p:cNvPr>
          <p:cNvSpPr/>
          <p:nvPr/>
        </p:nvSpPr>
        <p:spPr>
          <a:xfrm>
            <a:off x="4849025" y="1765518"/>
            <a:ext cx="389106" cy="369651"/>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111DBE3-9D15-4C28-A37D-A93C2E53532B}"/>
              </a:ext>
            </a:extLst>
          </p:cNvPr>
          <p:cNvSpPr/>
          <p:nvPr/>
        </p:nvSpPr>
        <p:spPr>
          <a:xfrm>
            <a:off x="8340826" y="400404"/>
            <a:ext cx="389106" cy="369651"/>
          </a:xfrm>
          <a:prstGeom prst="ellipse">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46B00FD4-6FFD-4B49-BAA0-93BA6E3211F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5440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FC838F-5DC1-42C1-99D1-61C0A10FC433}"/>
              </a:ext>
            </a:extLst>
          </p:cNvPr>
          <p:cNvPicPr>
            <a:picLocks noChangeAspect="1"/>
          </p:cNvPicPr>
          <p:nvPr/>
        </p:nvPicPr>
        <p:blipFill>
          <a:blip r:embed="rId3"/>
          <a:stretch>
            <a:fillRect/>
          </a:stretch>
        </p:blipFill>
        <p:spPr>
          <a:xfrm>
            <a:off x="1060590" y="1082543"/>
            <a:ext cx="2523872" cy="2170085"/>
          </a:xfrm>
          <a:prstGeom prst="rect">
            <a:avLst/>
          </a:prstGeom>
        </p:spPr>
      </p:pic>
      <p:pic>
        <p:nvPicPr>
          <p:cNvPr id="16" name="Picture 15">
            <a:extLst>
              <a:ext uri="{FF2B5EF4-FFF2-40B4-BE49-F238E27FC236}">
                <a16:creationId xmlns:a16="http://schemas.microsoft.com/office/drawing/2014/main" id="{4D1E88EF-7194-4A93-AC12-A65319D87F84}"/>
              </a:ext>
            </a:extLst>
          </p:cNvPr>
          <p:cNvPicPr>
            <a:picLocks noChangeAspect="1"/>
          </p:cNvPicPr>
          <p:nvPr/>
        </p:nvPicPr>
        <p:blipFill>
          <a:blip r:embed="rId4"/>
          <a:stretch>
            <a:fillRect/>
          </a:stretch>
        </p:blipFill>
        <p:spPr>
          <a:xfrm>
            <a:off x="1066454" y="4283196"/>
            <a:ext cx="2512144" cy="2160000"/>
          </a:xfrm>
          <a:prstGeom prst="rect">
            <a:avLst/>
          </a:prstGeom>
        </p:spPr>
      </p:pic>
      <p:pic>
        <p:nvPicPr>
          <p:cNvPr id="23" name="Picture 22">
            <a:extLst>
              <a:ext uri="{FF2B5EF4-FFF2-40B4-BE49-F238E27FC236}">
                <a16:creationId xmlns:a16="http://schemas.microsoft.com/office/drawing/2014/main" id="{3981F193-12EC-41EF-BB51-4AAB83ED0B73}"/>
              </a:ext>
            </a:extLst>
          </p:cNvPr>
          <p:cNvPicPr>
            <a:picLocks noChangeAspect="1"/>
          </p:cNvPicPr>
          <p:nvPr/>
        </p:nvPicPr>
        <p:blipFill>
          <a:blip r:embed="rId5"/>
          <a:stretch>
            <a:fillRect/>
          </a:stretch>
        </p:blipFill>
        <p:spPr>
          <a:xfrm rot="5400000">
            <a:off x="8430646" y="1294986"/>
            <a:ext cx="2523872" cy="2170085"/>
          </a:xfrm>
          <a:prstGeom prst="rect">
            <a:avLst/>
          </a:prstGeom>
        </p:spPr>
      </p:pic>
      <p:pic>
        <p:nvPicPr>
          <p:cNvPr id="9" name="Picture 8">
            <a:extLst>
              <a:ext uri="{FF2B5EF4-FFF2-40B4-BE49-F238E27FC236}">
                <a16:creationId xmlns:a16="http://schemas.microsoft.com/office/drawing/2014/main" id="{4D464621-626B-46B2-AEDB-0F07575FC6FA}"/>
              </a:ext>
            </a:extLst>
          </p:cNvPr>
          <p:cNvPicPr>
            <a:picLocks noChangeAspect="1"/>
          </p:cNvPicPr>
          <p:nvPr/>
        </p:nvPicPr>
        <p:blipFill>
          <a:blip r:embed="rId6"/>
          <a:stretch>
            <a:fillRect/>
          </a:stretch>
        </p:blipFill>
        <p:spPr>
          <a:xfrm rot="5400000">
            <a:off x="4724250" y="4438838"/>
            <a:ext cx="2512144" cy="2162387"/>
          </a:xfrm>
          <a:prstGeom prst="rect">
            <a:avLst/>
          </a:prstGeom>
        </p:spPr>
      </p:pic>
      <p:pic>
        <p:nvPicPr>
          <p:cNvPr id="10" name="Picture 9">
            <a:extLst>
              <a:ext uri="{FF2B5EF4-FFF2-40B4-BE49-F238E27FC236}">
                <a16:creationId xmlns:a16="http://schemas.microsoft.com/office/drawing/2014/main" id="{41F3765E-B3A2-4E4D-8B80-D8A4393EC7A3}"/>
              </a:ext>
            </a:extLst>
          </p:cNvPr>
          <p:cNvPicPr>
            <a:picLocks noChangeAspect="1"/>
          </p:cNvPicPr>
          <p:nvPr/>
        </p:nvPicPr>
        <p:blipFill>
          <a:blip r:embed="rId7"/>
          <a:stretch>
            <a:fillRect/>
          </a:stretch>
        </p:blipFill>
        <p:spPr>
          <a:xfrm>
            <a:off x="4724250" y="1118092"/>
            <a:ext cx="2519734" cy="2168920"/>
          </a:xfrm>
          <a:prstGeom prst="rect">
            <a:avLst/>
          </a:prstGeom>
        </p:spPr>
      </p:pic>
      <p:pic>
        <p:nvPicPr>
          <p:cNvPr id="11" name="Picture 10">
            <a:extLst>
              <a:ext uri="{FF2B5EF4-FFF2-40B4-BE49-F238E27FC236}">
                <a16:creationId xmlns:a16="http://schemas.microsoft.com/office/drawing/2014/main" id="{53F91170-E20C-46BB-A017-BAB59676C8EE}"/>
              </a:ext>
            </a:extLst>
          </p:cNvPr>
          <p:cNvPicPr>
            <a:picLocks noChangeAspect="1"/>
          </p:cNvPicPr>
          <p:nvPr/>
        </p:nvPicPr>
        <p:blipFill>
          <a:blip r:embed="rId8"/>
          <a:stretch>
            <a:fillRect/>
          </a:stretch>
        </p:blipFill>
        <p:spPr>
          <a:xfrm rot="19916854">
            <a:off x="8613402" y="4205376"/>
            <a:ext cx="2512144" cy="2162387"/>
          </a:xfrm>
          <a:prstGeom prst="rect">
            <a:avLst/>
          </a:prstGeom>
        </p:spPr>
      </p:pic>
      <p:sp>
        <p:nvSpPr>
          <p:cNvPr id="26" name="Oval 25">
            <a:extLst>
              <a:ext uri="{FF2B5EF4-FFF2-40B4-BE49-F238E27FC236}">
                <a16:creationId xmlns:a16="http://schemas.microsoft.com/office/drawing/2014/main" id="{466714A7-02B3-4021-9681-3699CDEB7A5F}"/>
              </a:ext>
            </a:extLst>
          </p:cNvPr>
          <p:cNvSpPr/>
          <p:nvPr/>
        </p:nvSpPr>
        <p:spPr>
          <a:xfrm>
            <a:off x="1060590" y="510795"/>
            <a:ext cx="389106" cy="3696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0241B97E-9B28-49E7-96A4-B81D97AF93A8}"/>
              </a:ext>
            </a:extLst>
          </p:cNvPr>
          <p:cNvSpPr/>
          <p:nvPr/>
        </p:nvSpPr>
        <p:spPr>
          <a:xfrm>
            <a:off x="4724250" y="510795"/>
            <a:ext cx="389106" cy="369651"/>
          </a:xfrm>
          <a:prstGeom prst="ellipse">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4812184C-729D-4676-A352-1D3DE4D291B7}"/>
              </a:ext>
            </a:extLst>
          </p:cNvPr>
          <p:cNvSpPr/>
          <p:nvPr/>
        </p:nvSpPr>
        <p:spPr>
          <a:xfrm>
            <a:off x="8602737" y="506043"/>
            <a:ext cx="389106" cy="369651"/>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CEDC6CF3-1C3C-4CBC-AB0C-AC5C14314717}"/>
              </a:ext>
            </a:extLst>
          </p:cNvPr>
          <p:cNvSpPr/>
          <p:nvPr/>
        </p:nvSpPr>
        <p:spPr>
          <a:xfrm>
            <a:off x="1060590" y="3738666"/>
            <a:ext cx="389106" cy="369651"/>
          </a:xfrm>
          <a:prstGeom prst="ellipse">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C85F5709-CCAF-41FD-83E4-DFEFE942292A}"/>
              </a:ext>
            </a:extLst>
          </p:cNvPr>
          <p:cNvSpPr/>
          <p:nvPr/>
        </p:nvSpPr>
        <p:spPr>
          <a:xfrm>
            <a:off x="4928805" y="3719210"/>
            <a:ext cx="389106" cy="369651"/>
          </a:xfrm>
          <a:prstGeom prst="ellipse">
            <a:avLst/>
          </a:prstGeom>
          <a:solidFill>
            <a:srgbClr val="2CB6D2"/>
          </a:solidFill>
          <a:ln>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EC7FACA7-8D5D-491A-957F-5BAAA177374E}"/>
              </a:ext>
            </a:extLst>
          </p:cNvPr>
          <p:cNvSpPr/>
          <p:nvPr/>
        </p:nvSpPr>
        <p:spPr>
          <a:xfrm>
            <a:off x="8602737" y="3738666"/>
            <a:ext cx="389106" cy="369651"/>
          </a:xfrm>
          <a:prstGeom prst="ellipse">
            <a:avLst/>
          </a:prstGeom>
          <a:solidFill>
            <a:srgbClr val="5526BA"/>
          </a:solidFill>
          <a:ln>
            <a:solidFill>
              <a:srgbClr val="552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Graphic 31" descr="Checkmark">
            <a:extLst>
              <a:ext uri="{FF2B5EF4-FFF2-40B4-BE49-F238E27FC236}">
                <a16:creationId xmlns:a16="http://schemas.microsoft.com/office/drawing/2014/main" id="{D46EFB98-61A3-42A2-B363-B010D5BDF3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5020" y="3427507"/>
            <a:ext cx="914400" cy="914400"/>
          </a:xfrm>
          <a:prstGeom prst="rect">
            <a:avLst/>
          </a:prstGeom>
        </p:spPr>
      </p:pic>
      <p:pic>
        <p:nvPicPr>
          <p:cNvPr id="33" name="Graphic 32" descr="Close">
            <a:extLst>
              <a:ext uri="{FF2B5EF4-FFF2-40B4-BE49-F238E27FC236}">
                <a16:creationId xmlns:a16="http://schemas.microsoft.com/office/drawing/2014/main" id="{9E98225A-973C-4AE9-9039-5D0655AB60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0943" y="3466291"/>
            <a:ext cx="914400" cy="914400"/>
          </a:xfrm>
          <a:prstGeom prst="rect">
            <a:avLst/>
          </a:prstGeom>
        </p:spPr>
      </p:pic>
      <p:pic>
        <p:nvPicPr>
          <p:cNvPr id="34" name="Graphic 33" descr="Checkmark">
            <a:extLst>
              <a:ext uri="{FF2B5EF4-FFF2-40B4-BE49-F238E27FC236}">
                <a16:creationId xmlns:a16="http://schemas.microsoft.com/office/drawing/2014/main" id="{B911719C-FAEE-488C-B414-167DC9494E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5020" y="168143"/>
            <a:ext cx="914400" cy="914400"/>
          </a:xfrm>
          <a:prstGeom prst="rect">
            <a:avLst/>
          </a:prstGeom>
        </p:spPr>
      </p:pic>
      <p:pic>
        <p:nvPicPr>
          <p:cNvPr id="35" name="Graphic 34" descr="Checkmark">
            <a:extLst>
              <a:ext uri="{FF2B5EF4-FFF2-40B4-BE49-F238E27FC236}">
                <a16:creationId xmlns:a16="http://schemas.microsoft.com/office/drawing/2014/main" id="{0DC70269-A126-48A5-B6D3-413FE7CAA0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9520" y="168143"/>
            <a:ext cx="914400" cy="914400"/>
          </a:xfrm>
          <a:prstGeom prst="rect">
            <a:avLst/>
          </a:prstGeom>
        </p:spPr>
      </p:pic>
      <p:pic>
        <p:nvPicPr>
          <p:cNvPr id="36" name="Graphic 35" descr="Checkmark">
            <a:extLst>
              <a:ext uri="{FF2B5EF4-FFF2-40B4-BE49-F238E27FC236}">
                <a16:creationId xmlns:a16="http://schemas.microsoft.com/office/drawing/2014/main" id="{D2E0F67B-FBB6-45D2-A921-3B15981B13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0753" y="168143"/>
            <a:ext cx="914400" cy="914400"/>
          </a:xfrm>
          <a:prstGeom prst="rect">
            <a:avLst/>
          </a:prstGeom>
        </p:spPr>
      </p:pic>
      <p:pic>
        <p:nvPicPr>
          <p:cNvPr id="37" name="Graphic 36" descr="Close">
            <a:extLst>
              <a:ext uri="{FF2B5EF4-FFF2-40B4-BE49-F238E27FC236}">
                <a16:creationId xmlns:a16="http://schemas.microsoft.com/office/drawing/2014/main" id="{BEAEF5A7-A6F2-4828-AC6A-314D53DE3C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5074" y="3631661"/>
            <a:ext cx="914400" cy="914400"/>
          </a:xfrm>
          <a:prstGeom prst="rect">
            <a:avLst/>
          </a:prstGeom>
        </p:spPr>
      </p:pic>
    </p:spTree>
    <p:extLst>
      <p:ext uri="{BB962C8B-B14F-4D97-AF65-F5344CB8AC3E}">
        <p14:creationId xmlns:p14="http://schemas.microsoft.com/office/powerpoint/2010/main" val="3483724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Order different (pictorial) representations of quantities up to 11 from 1 to 11. For example, </a:t>
            </a:r>
            <a:r>
              <a:rPr lang="en-GB" dirty="0" err="1"/>
              <a:t>Numberblock</a:t>
            </a:r>
            <a:r>
              <a:rPr lang="en-GB" dirty="0"/>
              <a:t> images or other arrangements such as tens frames.</a:t>
            </a:r>
          </a:p>
          <a:p>
            <a:pPr marL="342900" indent="-342900">
              <a:lnSpc>
                <a:spcPct val="100000"/>
              </a:lnSpc>
              <a:spcBef>
                <a:spcPts val="0"/>
              </a:spcBef>
              <a:spcAft>
                <a:spcPts val="600"/>
              </a:spcAft>
              <a:buFont typeface="Arial" panose="020B0604020202020204" pitchFamily="34" charset="0"/>
              <a:buChar char="•"/>
            </a:pPr>
            <a:r>
              <a:rPr lang="en-GB" dirty="0"/>
              <a:t>Sort images of quantities into two groups: </a:t>
            </a:r>
            <a:r>
              <a:rPr lang="en-GB" i="1" dirty="0"/>
              <a:t>11</a:t>
            </a:r>
            <a:r>
              <a:rPr lang="en-GB" dirty="0"/>
              <a:t> and </a:t>
            </a:r>
            <a:r>
              <a:rPr lang="en-GB" i="1" dirty="0"/>
              <a:t>not 11</a:t>
            </a:r>
            <a:r>
              <a:rPr lang="en-GB" dirty="0"/>
              <a:t>.</a:t>
            </a:r>
          </a:p>
          <a:p>
            <a:pPr marL="342900" indent="-342900">
              <a:lnSpc>
                <a:spcPct val="100000"/>
              </a:lnSpc>
              <a:spcBef>
                <a:spcPts val="0"/>
              </a:spcBef>
              <a:spcAft>
                <a:spcPts val="600"/>
              </a:spcAft>
              <a:buFont typeface="Arial" panose="020B0604020202020204" pitchFamily="34" charset="0"/>
              <a:buChar char="•"/>
            </a:pPr>
            <a:r>
              <a:rPr lang="en-GB" dirty="0"/>
              <a:t>Explore ways to make </a:t>
            </a:r>
            <a:r>
              <a:rPr lang="en-GB" dirty="0">
                <a:solidFill>
                  <a:srgbClr val="FF0000"/>
                </a:solidFill>
              </a:rPr>
              <a:t>Eleven </a:t>
            </a:r>
            <a:r>
              <a:rPr lang="en-GB" dirty="0"/>
              <a:t>from 10 white blocks and 1 red.</a:t>
            </a:r>
            <a:endParaRPr lang="en-GB" dirty="0">
              <a:solidFill>
                <a:srgbClr val="FF0000"/>
              </a:solidFill>
            </a:endParaRPr>
          </a:p>
          <a:p>
            <a:pPr marL="342900" indent="-342900">
              <a:lnSpc>
                <a:spcPct val="100000"/>
              </a:lnSpc>
              <a:spcBef>
                <a:spcPts val="0"/>
              </a:spcBef>
              <a:spcAft>
                <a:spcPts val="600"/>
              </a:spcAft>
              <a:buFont typeface="Arial" panose="020B0604020202020204" pitchFamily="34" charset="0"/>
              <a:buChar char="•"/>
            </a:pPr>
            <a:r>
              <a:rPr lang="en-GB" dirty="0"/>
              <a:t>Explore ways to represent 11 on 2 blank tens frames.</a:t>
            </a:r>
          </a:p>
        </p:txBody>
      </p:sp>
    </p:spTree>
    <p:extLst>
      <p:ext uri="{BB962C8B-B14F-4D97-AF65-F5344CB8AC3E}">
        <p14:creationId xmlns:p14="http://schemas.microsoft.com/office/powerpoint/2010/main" val="267126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id="{FF6E1FA3-5179-4CC6-ABAB-C99C55C8DD69}"/>
              </a:ext>
            </a:extLst>
          </p:cNvPr>
          <p:cNvPicPr>
            <a:picLocks noChangeAspect="1"/>
          </p:cNvPicPr>
          <p:nvPr/>
        </p:nvPicPr>
        <p:blipFill>
          <a:blip r:embed="rId3"/>
          <a:stretch>
            <a:fillRect/>
          </a:stretch>
        </p:blipFill>
        <p:spPr>
          <a:xfrm>
            <a:off x="620153" y="721963"/>
            <a:ext cx="2523872" cy="2170085"/>
          </a:xfrm>
          <a:prstGeom prst="rect">
            <a:avLst/>
          </a:prstGeom>
        </p:spPr>
      </p:pic>
      <p:pic>
        <p:nvPicPr>
          <p:cNvPr id="2" name="Picture 1">
            <a:extLst>
              <a:ext uri="{FF2B5EF4-FFF2-40B4-BE49-F238E27FC236}">
                <a16:creationId xmlns:a16="http://schemas.microsoft.com/office/drawing/2014/main" id="{E8B156B3-08C0-48D0-A176-CB601800E895}"/>
              </a:ext>
            </a:extLst>
          </p:cNvPr>
          <p:cNvPicPr>
            <a:picLocks noChangeAspect="1"/>
          </p:cNvPicPr>
          <p:nvPr/>
        </p:nvPicPr>
        <p:blipFill>
          <a:blip r:embed="rId4"/>
          <a:stretch>
            <a:fillRect/>
          </a:stretch>
        </p:blipFill>
        <p:spPr>
          <a:xfrm>
            <a:off x="3768594" y="484058"/>
            <a:ext cx="2956816" cy="2645893"/>
          </a:xfrm>
          <a:prstGeom prst="rect">
            <a:avLst/>
          </a:prstGeom>
        </p:spPr>
      </p:pic>
      <p:pic>
        <p:nvPicPr>
          <p:cNvPr id="6" name="Picture 5" descr="A close up of a logo&#10;&#10;Description automatically generated">
            <a:extLst>
              <a:ext uri="{FF2B5EF4-FFF2-40B4-BE49-F238E27FC236}">
                <a16:creationId xmlns:a16="http://schemas.microsoft.com/office/drawing/2014/main" id="{8ACA1CA5-F0C3-4028-A065-FF88ECC4E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5410" y="3496839"/>
            <a:ext cx="976100" cy="927598"/>
          </a:xfrm>
          <a:prstGeom prst="rect">
            <a:avLst/>
          </a:prstGeom>
        </p:spPr>
      </p:pic>
      <p:pic>
        <p:nvPicPr>
          <p:cNvPr id="7" name="Picture 6" descr="A close up of a logo&#10;&#10;Description automatically generated">
            <a:extLst>
              <a:ext uri="{FF2B5EF4-FFF2-40B4-BE49-F238E27FC236}">
                <a16:creationId xmlns:a16="http://schemas.microsoft.com/office/drawing/2014/main" id="{03282359-B6EF-4AB5-B235-3FD1F73E7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2497" y="3496837"/>
            <a:ext cx="165210" cy="927600"/>
          </a:xfrm>
          <a:prstGeom prst="rect">
            <a:avLst/>
          </a:prstGeom>
        </p:spPr>
      </p:pic>
      <p:pic>
        <p:nvPicPr>
          <p:cNvPr id="8" name="Picture 7" descr="A close up of a logo&#10;&#10;Description automatically generated">
            <a:extLst>
              <a:ext uri="{FF2B5EF4-FFF2-40B4-BE49-F238E27FC236}">
                <a16:creationId xmlns:a16="http://schemas.microsoft.com/office/drawing/2014/main" id="{6F1A3ABE-DB2D-475A-A8D4-796F47461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2276" y="3507924"/>
            <a:ext cx="656291" cy="938208"/>
          </a:xfrm>
          <a:prstGeom prst="rect">
            <a:avLst/>
          </a:prstGeom>
        </p:spPr>
      </p:pic>
      <p:pic>
        <p:nvPicPr>
          <p:cNvPr id="9" name="Picture 8" descr="A close up of a logo&#10;&#10;Description automatically generated">
            <a:extLst>
              <a:ext uri="{FF2B5EF4-FFF2-40B4-BE49-F238E27FC236}">
                <a16:creationId xmlns:a16="http://schemas.microsoft.com/office/drawing/2014/main" id="{B704298F-C6E8-4EC5-BB7A-CD247F288A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1623" y="3469013"/>
            <a:ext cx="656291" cy="938208"/>
          </a:xfrm>
          <a:prstGeom prst="rect">
            <a:avLst/>
          </a:prstGeom>
        </p:spPr>
      </p:pic>
      <p:grpSp>
        <p:nvGrpSpPr>
          <p:cNvPr id="3" name="Group 2">
            <a:extLst>
              <a:ext uri="{FF2B5EF4-FFF2-40B4-BE49-F238E27FC236}">
                <a16:creationId xmlns:a16="http://schemas.microsoft.com/office/drawing/2014/main" id="{74B1E22D-C50F-46DF-B145-2F2B484E2543}"/>
              </a:ext>
            </a:extLst>
          </p:cNvPr>
          <p:cNvGrpSpPr/>
          <p:nvPr/>
        </p:nvGrpSpPr>
        <p:grpSpPr>
          <a:xfrm>
            <a:off x="6725410" y="4744282"/>
            <a:ext cx="666659" cy="927600"/>
            <a:chOff x="5267866" y="4360357"/>
            <a:chExt cx="666659" cy="927600"/>
          </a:xfrm>
        </p:grpSpPr>
        <p:pic>
          <p:nvPicPr>
            <p:cNvPr id="12" name="Picture 11" descr="A close up of a logo&#10;&#10;Description automatically generated">
              <a:extLst>
                <a:ext uri="{FF2B5EF4-FFF2-40B4-BE49-F238E27FC236}">
                  <a16:creationId xmlns:a16="http://schemas.microsoft.com/office/drawing/2014/main" id="{4BCF153F-37C5-48BE-B829-52752D079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9315" y="4360357"/>
              <a:ext cx="165210" cy="9276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66B06787-EF07-49DA-AFB7-32A274FC9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7866" y="4360357"/>
              <a:ext cx="165210" cy="927600"/>
            </a:xfrm>
            <a:prstGeom prst="rect">
              <a:avLst/>
            </a:prstGeom>
          </p:spPr>
        </p:pic>
      </p:grpSp>
      <p:pic>
        <p:nvPicPr>
          <p:cNvPr id="15" name="Picture 14" descr="A close up of a logo&#10;&#10;Description automatically generated">
            <a:extLst>
              <a:ext uri="{FF2B5EF4-FFF2-40B4-BE49-F238E27FC236}">
                <a16:creationId xmlns:a16="http://schemas.microsoft.com/office/drawing/2014/main" id="{F83C2A85-DC79-4402-8B77-092FEBF1A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048" y="4842256"/>
            <a:ext cx="976100" cy="927598"/>
          </a:xfrm>
          <a:prstGeom prst="rect">
            <a:avLst/>
          </a:prstGeom>
        </p:spPr>
      </p:pic>
      <p:pic>
        <p:nvPicPr>
          <p:cNvPr id="16" name="Picture 15" descr="A close up of a logo&#10;&#10;Description automatically generated">
            <a:extLst>
              <a:ext uri="{FF2B5EF4-FFF2-40B4-BE49-F238E27FC236}">
                <a16:creationId xmlns:a16="http://schemas.microsoft.com/office/drawing/2014/main" id="{F1BE59A6-3B5E-4639-BF3B-D31C20B77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3135" y="4842254"/>
            <a:ext cx="165210" cy="9276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B5394B24-9F24-4E52-B53F-6F2C704D99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8689" y="4888918"/>
            <a:ext cx="656291" cy="938208"/>
          </a:xfrm>
          <a:prstGeom prst="rect">
            <a:avLst/>
          </a:prstGeom>
        </p:spPr>
      </p:pic>
      <p:pic>
        <p:nvPicPr>
          <p:cNvPr id="18" name="Picture 17" descr="A close up of a logo&#10;&#10;Description automatically generated">
            <a:extLst>
              <a:ext uri="{FF2B5EF4-FFF2-40B4-BE49-F238E27FC236}">
                <a16:creationId xmlns:a16="http://schemas.microsoft.com/office/drawing/2014/main" id="{3C1126F9-528F-430D-95BA-048B9C27CD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2261" y="4814430"/>
            <a:ext cx="656291" cy="938208"/>
          </a:xfrm>
          <a:prstGeom prst="rect">
            <a:avLst/>
          </a:prstGeom>
        </p:spPr>
      </p:pic>
      <p:pic>
        <p:nvPicPr>
          <p:cNvPr id="14" name="Picture 13">
            <a:extLst>
              <a:ext uri="{FF2B5EF4-FFF2-40B4-BE49-F238E27FC236}">
                <a16:creationId xmlns:a16="http://schemas.microsoft.com/office/drawing/2014/main" id="{6183D3B3-2AEB-4544-AA17-ED2D26BF7EF1}"/>
              </a:ext>
            </a:extLst>
          </p:cNvPr>
          <p:cNvPicPr>
            <a:picLocks noChangeAspect="1"/>
          </p:cNvPicPr>
          <p:nvPr/>
        </p:nvPicPr>
        <p:blipFill>
          <a:blip r:embed="rId9"/>
          <a:stretch>
            <a:fillRect/>
          </a:stretch>
        </p:blipFill>
        <p:spPr>
          <a:xfrm>
            <a:off x="11273135" y="3507924"/>
            <a:ext cx="670618" cy="926672"/>
          </a:xfrm>
          <a:prstGeom prst="rect">
            <a:avLst/>
          </a:prstGeom>
        </p:spPr>
      </p:pic>
      <p:pic>
        <p:nvPicPr>
          <p:cNvPr id="24" name="Picture 23" descr="A close up of a logo&#10;&#10;Description automatically generated">
            <a:extLst>
              <a:ext uri="{FF2B5EF4-FFF2-40B4-BE49-F238E27FC236}">
                <a16:creationId xmlns:a16="http://schemas.microsoft.com/office/drawing/2014/main" id="{3C923212-B216-44FC-A370-5AC7D836B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782" y="2242472"/>
            <a:ext cx="586579" cy="557432"/>
          </a:xfrm>
          <a:prstGeom prst="rect">
            <a:avLst/>
          </a:prstGeom>
        </p:spPr>
      </p:pic>
      <p:pic>
        <p:nvPicPr>
          <p:cNvPr id="25" name="Picture 24" descr="A close up of a logo&#10;&#10;Description automatically generated">
            <a:extLst>
              <a:ext uri="{FF2B5EF4-FFF2-40B4-BE49-F238E27FC236}">
                <a16:creationId xmlns:a16="http://schemas.microsoft.com/office/drawing/2014/main" id="{E2998812-E045-48CA-8C1E-582B46DAD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6359" y="2184971"/>
            <a:ext cx="99281" cy="557430"/>
          </a:xfrm>
          <a:prstGeom prst="rect">
            <a:avLst/>
          </a:prstGeom>
        </p:spPr>
      </p:pic>
      <p:pic>
        <p:nvPicPr>
          <p:cNvPr id="26" name="Picture 25">
            <a:extLst>
              <a:ext uri="{FF2B5EF4-FFF2-40B4-BE49-F238E27FC236}">
                <a16:creationId xmlns:a16="http://schemas.microsoft.com/office/drawing/2014/main" id="{34AFAEDA-887D-4A4F-9C00-575087B5DC8B}"/>
              </a:ext>
            </a:extLst>
          </p:cNvPr>
          <p:cNvPicPr>
            <a:picLocks noChangeAspect="1"/>
          </p:cNvPicPr>
          <p:nvPr/>
        </p:nvPicPr>
        <p:blipFill>
          <a:blip r:embed="rId9"/>
          <a:stretch>
            <a:fillRect/>
          </a:stretch>
        </p:blipFill>
        <p:spPr>
          <a:xfrm>
            <a:off x="4998661" y="833664"/>
            <a:ext cx="403002" cy="556875"/>
          </a:xfrm>
          <a:prstGeom prst="rect">
            <a:avLst/>
          </a:prstGeom>
        </p:spPr>
      </p:pic>
      <p:pic>
        <p:nvPicPr>
          <p:cNvPr id="27" name="Picture 26">
            <a:extLst>
              <a:ext uri="{FF2B5EF4-FFF2-40B4-BE49-F238E27FC236}">
                <a16:creationId xmlns:a16="http://schemas.microsoft.com/office/drawing/2014/main" id="{AE79F9E8-AEA9-4059-874E-832C9E583D5F}"/>
              </a:ext>
            </a:extLst>
          </p:cNvPr>
          <p:cNvPicPr>
            <a:picLocks noChangeAspect="1"/>
          </p:cNvPicPr>
          <p:nvPr/>
        </p:nvPicPr>
        <p:blipFill>
          <a:blip r:embed="rId4"/>
          <a:stretch>
            <a:fillRect/>
          </a:stretch>
        </p:blipFill>
        <p:spPr>
          <a:xfrm>
            <a:off x="7679428" y="475446"/>
            <a:ext cx="2956816" cy="2645893"/>
          </a:xfrm>
          <a:prstGeom prst="rect">
            <a:avLst/>
          </a:prstGeom>
        </p:spPr>
      </p:pic>
      <p:pic>
        <p:nvPicPr>
          <p:cNvPr id="28" name="Picture 27" descr="A close up of a logo&#10;&#10;Description automatically generated">
            <a:extLst>
              <a:ext uri="{FF2B5EF4-FFF2-40B4-BE49-F238E27FC236}">
                <a16:creationId xmlns:a16="http://schemas.microsoft.com/office/drawing/2014/main" id="{ACF70AF3-6CDF-4D70-A7F2-BA29D78FE4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3996" y="2223017"/>
            <a:ext cx="586579" cy="557432"/>
          </a:xfrm>
          <a:prstGeom prst="rect">
            <a:avLst/>
          </a:prstGeom>
        </p:spPr>
      </p:pic>
      <p:pic>
        <p:nvPicPr>
          <p:cNvPr id="29" name="Picture 28" descr="A close up of a logo&#10;&#10;Description automatically generated">
            <a:extLst>
              <a:ext uri="{FF2B5EF4-FFF2-40B4-BE49-F238E27FC236}">
                <a16:creationId xmlns:a16="http://schemas.microsoft.com/office/drawing/2014/main" id="{5B82EF8E-558B-4314-A23A-52EA33E67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5759" y="2217968"/>
            <a:ext cx="99281" cy="557430"/>
          </a:xfrm>
          <a:prstGeom prst="rect">
            <a:avLst/>
          </a:prstGeom>
        </p:spPr>
      </p:pic>
      <p:pic>
        <p:nvPicPr>
          <p:cNvPr id="30" name="Picture 29">
            <a:extLst>
              <a:ext uri="{FF2B5EF4-FFF2-40B4-BE49-F238E27FC236}">
                <a16:creationId xmlns:a16="http://schemas.microsoft.com/office/drawing/2014/main" id="{2D149D05-B014-473F-A7D9-16A95672210A}"/>
              </a:ext>
            </a:extLst>
          </p:cNvPr>
          <p:cNvPicPr>
            <a:picLocks noChangeAspect="1"/>
          </p:cNvPicPr>
          <p:nvPr/>
        </p:nvPicPr>
        <p:blipFill>
          <a:blip r:embed="rId9"/>
          <a:stretch>
            <a:fillRect/>
          </a:stretch>
        </p:blipFill>
        <p:spPr>
          <a:xfrm>
            <a:off x="8909495" y="825052"/>
            <a:ext cx="403002" cy="556875"/>
          </a:xfrm>
          <a:prstGeom prst="rect">
            <a:avLst/>
          </a:prstGeom>
        </p:spPr>
      </p:pic>
      <p:grpSp>
        <p:nvGrpSpPr>
          <p:cNvPr id="52" name="Group 51">
            <a:extLst>
              <a:ext uri="{FF2B5EF4-FFF2-40B4-BE49-F238E27FC236}">
                <a16:creationId xmlns:a16="http://schemas.microsoft.com/office/drawing/2014/main" id="{F918A95D-0138-457E-BEE2-880403B4BE5F}"/>
              </a:ext>
            </a:extLst>
          </p:cNvPr>
          <p:cNvGrpSpPr/>
          <p:nvPr/>
        </p:nvGrpSpPr>
        <p:grpSpPr>
          <a:xfrm>
            <a:off x="620153" y="4833937"/>
            <a:ext cx="2596957" cy="1550522"/>
            <a:chOff x="8264039" y="4188505"/>
            <a:chExt cx="2596957" cy="1550522"/>
          </a:xfrm>
        </p:grpSpPr>
        <p:sp>
          <p:nvSpPr>
            <p:cNvPr id="43" name="Arrow: Pentagon 42">
              <a:extLst>
                <a:ext uri="{FF2B5EF4-FFF2-40B4-BE49-F238E27FC236}">
                  <a16:creationId xmlns:a16="http://schemas.microsoft.com/office/drawing/2014/main" id="{3263FAAC-4D07-47D0-84C5-BCCEF58BD72C}"/>
                </a:ext>
              </a:extLst>
            </p:cNvPr>
            <p:cNvSpPr/>
            <p:nvPr/>
          </p:nvSpPr>
          <p:spPr>
            <a:xfrm>
              <a:off x="8264039" y="4188505"/>
              <a:ext cx="2596957" cy="1550522"/>
            </a:xfrm>
            <a:prstGeom prst="homePlat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descr="A close up of a logo&#10;&#10;Description automatically generated">
              <a:extLst>
                <a:ext uri="{FF2B5EF4-FFF2-40B4-BE49-F238E27FC236}">
                  <a16:creationId xmlns:a16="http://schemas.microsoft.com/office/drawing/2014/main" id="{C5993103-7325-4F43-AB9D-4D4CB007F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938" y="4382744"/>
              <a:ext cx="1189961" cy="1198454"/>
            </a:xfrm>
            <a:prstGeom prst="rect">
              <a:avLst/>
            </a:prstGeom>
          </p:spPr>
        </p:pic>
      </p:grpSp>
      <p:grpSp>
        <p:nvGrpSpPr>
          <p:cNvPr id="51" name="Group 50">
            <a:extLst>
              <a:ext uri="{FF2B5EF4-FFF2-40B4-BE49-F238E27FC236}">
                <a16:creationId xmlns:a16="http://schemas.microsoft.com/office/drawing/2014/main" id="{2ED763A6-2E79-451F-873C-531AC520BAB5}"/>
              </a:ext>
            </a:extLst>
          </p:cNvPr>
          <p:cNvGrpSpPr/>
          <p:nvPr/>
        </p:nvGrpSpPr>
        <p:grpSpPr>
          <a:xfrm>
            <a:off x="1359289" y="4840670"/>
            <a:ext cx="1857820" cy="1550522"/>
            <a:chOff x="9003175" y="2541540"/>
            <a:chExt cx="1857820" cy="1550522"/>
          </a:xfrm>
        </p:grpSpPr>
        <p:sp>
          <p:nvSpPr>
            <p:cNvPr id="45" name="Arrow: Pentagon 44">
              <a:extLst>
                <a:ext uri="{FF2B5EF4-FFF2-40B4-BE49-F238E27FC236}">
                  <a16:creationId xmlns:a16="http://schemas.microsoft.com/office/drawing/2014/main" id="{48BC0C5A-B6BA-4B07-B188-5C0084AEF303}"/>
                </a:ext>
              </a:extLst>
            </p:cNvPr>
            <p:cNvSpPr/>
            <p:nvPr/>
          </p:nvSpPr>
          <p:spPr>
            <a:xfrm>
              <a:off x="9003175" y="2541540"/>
              <a:ext cx="1857820" cy="1550522"/>
            </a:xfrm>
            <a:prstGeom prst="homePlat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9" descr="A close up of a logo&#10;&#10;Description automatically generated">
              <a:extLst>
                <a:ext uri="{FF2B5EF4-FFF2-40B4-BE49-F238E27FC236}">
                  <a16:creationId xmlns:a16="http://schemas.microsoft.com/office/drawing/2014/main" id="{05D72DDC-2825-41D6-A50E-042790727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1676" y="2738152"/>
              <a:ext cx="213451" cy="1198457"/>
            </a:xfrm>
            <a:prstGeom prst="rect">
              <a:avLst/>
            </a:prstGeom>
          </p:spPr>
        </p:pic>
      </p:grpSp>
      <p:grpSp>
        <p:nvGrpSpPr>
          <p:cNvPr id="53" name="Group 52">
            <a:extLst>
              <a:ext uri="{FF2B5EF4-FFF2-40B4-BE49-F238E27FC236}">
                <a16:creationId xmlns:a16="http://schemas.microsoft.com/office/drawing/2014/main" id="{5B5312F6-2310-4252-B531-D4361A9C13D5}"/>
              </a:ext>
            </a:extLst>
          </p:cNvPr>
          <p:cNvGrpSpPr/>
          <p:nvPr/>
        </p:nvGrpSpPr>
        <p:grpSpPr>
          <a:xfrm>
            <a:off x="620153" y="3171781"/>
            <a:ext cx="2596957" cy="1550522"/>
            <a:chOff x="8264039" y="4188505"/>
            <a:chExt cx="2596957" cy="1550522"/>
          </a:xfrm>
        </p:grpSpPr>
        <p:sp>
          <p:nvSpPr>
            <p:cNvPr id="54" name="Arrow: Pentagon 53">
              <a:extLst>
                <a:ext uri="{FF2B5EF4-FFF2-40B4-BE49-F238E27FC236}">
                  <a16:creationId xmlns:a16="http://schemas.microsoft.com/office/drawing/2014/main" id="{421FEE8E-98EA-49BB-9D00-37622E0EA6D0}"/>
                </a:ext>
              </a:extLst>
            </p:cNvPr>
            <p:cNvSpPr/>
            <p:nvPr/>
          </p:nvSpPr>
          <p:spPr>
            <a:xfrm>
              <a:off x="8264039" y="4188505"/>
              <a:ext cx="2596957" cy="1550522"/>
            </a:xfrm>
            <a:prstGeom prst="homePlat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descr="A close up of a logo&#10;&#10;Description automatically generated">
              <a:extLst>
                <a:ext uri="{FF2B5EF4-FFF2-40B4-BE49-F238E27FC236}">
                  <a16:creationId xmlns:a16="http://schemas.microsoft.com/office/drawing/2014/main" id="{44D2F787-3468-4C7E-AB09-7BDC7DA2D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938" y="4382744"/>
              <a:ext cx="1189961" cy="1198454"/>
            </a:xfrm>
            <a:prstGeom prst="rect">
              <a:avLst/>
            </a:prstGeom>
          </p:spPr>
        </p:pic>
      </p:grpSp>
      <p:grpSp>
        <p:nvGrpSpPr>
          <p:cNvPr id="56" name="Group 55">
            <a:extLst>
              <a:ext uri="{FF2B5EF4-FFF2-40B4-BE49-F238E27FC236}">
                <a16:creationId xmlns:a16="http://schemas.microsoft.com/office/drawing/2014/main" id="{86BC24E3-D546-429C-A4B9-E491D3598A6C}"/>
              </a:ext>
            </a:extLst>
          </p:cNvPr>
          <p:cNvGrpSpPr/>
          <p:nvPr/>
        </p:nvGrpSpPr>
        <p:grpSpPr>
          <a:xfrm>
            <a:off x="1359289" y="3178514"/>
            <a:ext cx="1857820" cy="1550522"/>
            <a:chOff x="9003175" y="2541540"/>
            <a:chExt cx="1857820" cy="1550522"/>
          </a:xfrm>
        </p:grpSpPr>
        <p:sp>
          <p:nvSpPr>
            <p:cNvPr id="57" name="Arrow: Pentagon 56">
              <a:extLst>
                <a:ext uri="{FF2B5EF4-FFF2-40B4-BE49-F238E27FC236}">
                  <a16:creationId xmlns:a16="http://schemas.microsoft.com/office/drawing/2014/main" id="{AE1AE4FE-850D-47E1-8450-738C6BE1C6BB}"/>
                </a:ext>
              </a:extLst>
            </p:cNvPr>
            <p:cNvSpPr/>
            <p:nvPr/>
          </p:nvSpPr>
          <p:spPr>
            <a:xfrm>
              <a:off x="9003175" y="2541540"/>
              <a:ext cx="1857820" cy="1550522"/>
            </a:xfrm>
            <a:prstGeom prst="homePlat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Picture 57" descr="A close up of a logo&#10;&#10;Description automatically generated">
              <a:extLst>
                <a:ext uri="{FF2B5EF4-FFF2-40B4-BE49-F238E27FC236}">
                  <a16:creationId xmlns:a16="http://schemas.microsoft.com/office/drawing/2014/main" id="{014E136B-8DAB-4180-8F7A-0AEED03055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1676" y="2738152"/>
              <a:ext cx="213451" cy="1198457"/>
            </a:xfrm>
            <a:prstGeom prst="rect">
              <a:avLst/>
            </a:prstGeom>
          </p:spPr>
        </p:pic>
      </p:grpSp>
      <p:sp>
        <p:nvSpPr>
          <p:cNvPr id="65" name="Oval 64">
            <a:extLst>
              <a:ext uri="{FF2B5EF4-FFF2-40B4-BE49-F238E27FC236}">
                <a16:creationId xmlns:a16="http://schemas.microsoft.com/office/drawing/2014/main" id="{27C45AC8-F276-4913-A60B-A8A09B3CDFD5}"/>
              </a:ext>
            </a:extLst>
          </p:cNvPr>
          <p:cNvSpPr/>
          <p:nvPr/>
        </p:nvSpPr>
        <p:spPr>
          <a:xfrm>
            <a:off x="3952033" y="2113718"/>
            <a:ext cx="858416" cy="7783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a:t>
            </a:r>
          </a:p>
        </p:txBody>
      </p:sp>
      <p:sp>
        <p:nvSpPr>
          <p:cNvPr id="66" name="Oval 65">
            <a:extLst>
              <a:ext uri="{FF2B5EF4-FFF2-40B4-BE49-F238E27FC236}">
                <a16:creationId xmlns:a16="http://schemas.microsoft.com/office/drawing/2014/main" id="{3BC3F651-72AD-4247-B627-DE3438509FAF}"/>
              </a:ext>
            </a:extLst>
          </p:cNvPr>
          <p:cNvSpPr/>
          <p:nvPr/>
        </p:nvSpPr>
        <p:spPr>
          <a:xfrm>
            <a:off x="7870470" y="2102710"/>
            <a:ext cx="858416" cy="7783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a:t>
            </a:r>
          </a:p>
        </p:txBody>
      </p:sp>
    </p:spTree>
    <p:extLst>
      <p:ext uri="{BB962C8B-B14F-4D97-AF65-F5344CB8AC3E}">
        <p14:creationId xmlns:p14="http://schemas.microsoft.com/office/powerpoint/2010/main" val="24267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3000" fill="hold"/>
                                        <p:tgtEl>
                                          <p:spTgt spid="53"/>
                                        </p:tgtEl>
                                        <p:attrNameLst>
                                          <p:attrName>ppt_x</p:attrName>
                                        </p:attrNameLst>
                                      </p:cBhvr>
                                      <p:tavLst>
                                        <p:tav tm="0">
                                          <p:val>
                                            <p:strVal val="#ppt_x"/>
                                          </p:val>
                                        </p:tav>
                                        <p:tav tm="100000">
                                          <p:val>
                                            <p:strVal val="#ppt_x"/>
                                          </p:val>
                                        </p:tav>
                                      </p:tavLst>
                                    </p:anim>
                                    <p:anim calcmode="lin" valueType="num">
                                      <p:cBhvr additive="base">
                                        <p:cTn id="16" dur="3000" fill="hold"/>
                                        <p:tgtEl>
                                          <p:spTgt spid="53"/>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3000" fill="hold"/>
                                        <p:tgtEl>
                                          <p:spTgt spid="56"/>
                                        </p:tgtEl>
                                        <p:attrNameLst>
                                          <p:attrName>ppt_x</p:attrName>
                                        </p:attrNameLst>
                                      </p:cBhvr>
                                      <p:tavLst>
                                        <p:tav tm="0">
                                          <p:val>
                                            <p:strVal val="#ppt_x"/>
                                          </p:val>
                                        </p:tav>
                                        <p:tav tm="100000">
                                          <p:val>
                                            <p:strVal val="#ppt_x"/>
                                          </p:val>
                                        </p:tav>
                                      </p:tavLst>
                                    </p:anim>
                                    <p:anim calcmode="lin" valueType="num">
                                      <p:cBhvr additive="base">
                                        <p:cTn id="24" dur="3000" fill="hold"/>
                                        <p:tgtEl>
                                          <p:spTgt spid="56"/>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30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30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3000"/>
                                        <p:tgtEl>
                                          <p:spTgt spid="8"/>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3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2.08333E-7 1.11022E-16 L 0.19727 -0.00139 " pathEditMode="relative" rAng="0" ptsTypes="AA">
                                      <p:cBhvr>
                                        <p:cTn id="48" dur="2000" fill="hold"/>
                                        <p:tgtEl>
                                          <p:spTgt spid="51"/>
                                        </p:tgtEl>
                                        <p:attrNameLst>
                                          <p:attrName>ppt_x</p:attrName>
                                          <p:attrName>ppt_y</p:attrName>
                                        </p:attrNameLst>
                                      </p:cBhvr>
                                      <p:rCtr x="9857" y="-69"/>
                                    </p:animMotion>
                                  </p:childTnLst>
                                </p:cTn>
                              </p:par>
                              <p:par>
                                <p:cTn id="49" presetID="2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8"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2000"/>
                                        <p:tgtEl>
                                          <p:spTgt spid="15"/>
                                        </p:tgtEl>
                                      </p:cBhvr>
                                    </p:animEffect>
                                  </p:childTnLst>
                                </p:cTn>
                              </p:par>
                              <p:par>
                                <p:cTn id="55" presetID="22" presetClass="entr" presetSubtype="8"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2000"/>
                                        <p:tgtEl>
                                          <p:spTgt spid="18"/>
                                        </p:tgtEl>
                                      </p:cBhvr>
                                    </p:animEffect>
                                  </p:childTnLst>
                                </p:cTn>
                              </p:par>
                              <p:par>
                                <p:cTn id="58" presetID="22" presetClass="entr" presetSubtype="8"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359110-8F9B-47AC-BE36-293A9A6AC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3" name="Rectangle: Rounded Corners 2">
            <a:extLst>
              <a:ext uri="{FF2B5EF4-FFF2-40B4-BE49-F238E27FC236}">
                <a16:creationId xmlns:a16="http://schemas.microsoft.com/office/drawing/2014/main" id="{43B89A1F-68A1-453D-ABA0-AC543126405C}"/>
              </a:ext>
            </a:extLst>
          </p:cNvPr>
          <p:cNvSpPr/>
          <p:nvPr/>
        </p:nvSpPr>
        <p:spPr>
          <a:xfrm>
            <a:off x="5578929" y="2139043"/>
            <a:ext cx="1191985" cy="457200"/>
          </a:xfrm>
          <a:prstGeom prst="roundRect">
            <a:avLst/>
          </a:prstGeom>
          <a:noFill/>
          <a:ln w="57150">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1C62AEE3-0F4B-4996-A200-9B9E39BFB42E}"/>
              </a:ext>
            </a:extLst>
          </p:cNvPr>
          <p:cNvSpPr/>
          <p:nvPr/>
        </p:nvSpPr>
        <p:spPr>
          <a:xfrm>
            <a:off x="4904015" y="2775857"/>
            <a:ext cx="2541814" cy="457200"/>
          </a:xfrm>
          <a:prstGeom prst="roundRect">
            <a:avLst/>
          </a:prstGeom>
          <a:noFill/>
          <a:ln w="57150">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0FBA8131-41B3-446B-9885-53116BF08CA8}"/>
              </a:ext>
            </a:extLst>
          </p:cNvPr>
          <p:cNvSpPr/>
          <p:nvPr/>
        </p:nvSpPr>
        <p:spPr>
          <a:xfrm>
            <a:off x="4904015" y="3624944"/>
            <a:ext cx="2541814" cy="457200"/>
          </a:xfrm>
          <a:prstGeom prst="roundRect">
            <a:avLst/>
          </a:prstGeom>
          <a:noFill/>
          <a:ln w="57150">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D7AA7BEC-5581-4AF3-9290-E15A5A3F98E7}"/>
              </a:ext>
            </a:extLst>
          </p:cNvPr>
          <p:cNvSpPr/>
          <p:nvPr/>
        </p:nvSpPr>
        <p:spPr>
          <a:xfrm>
            <a:off x="5578928" y="4913227"/>
            <a:ext cx="1191985"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792A5FF8-45CF-4EBE-9850-F352B9D8844A}"/>
              </a:ext>
            </a:extLst>
          </p:cNvPr>
          <p:cNvPicPr>
            <a:picLocks noChangeAspect="1"/>
          </p:cNvPicPr>
          <p:nvPr/>
        </p:nvPicPr>
        <p:blipFill>
          <a:blip r:embed="rId4"/>
          <a:stretch>
            <a:fillRect/>
          </a:stretch>
        </p:blipFill>
        <p:spPr>
          <a:xfrm>
            <a:off x="1965870" y="1054316"/>
            <a:ext cx="2392898" cy="469272"/>
          </a:xfrm>
          <a:prstGeom prst="rect">
            <a:avLst/>
          </a:prstGeom>
        </p:spPr>
      </p:pic>
      <p:pic>
        <p:nvPicPr>
          <p:cNvPr id="21" name="Picture 20">
            <a:extLst>
              <a:ext uri="{FF2B5EF4-FFF2-40B4-BE49-F238E27FC236}">
                <a16:creationId xmlns:a16="http://schemas.microsoft.com/office/drawing/2014/main" id="{5E406D88-7409-42E1-999A-CB344D31C14C}"/>
              </a:ext>
            </a:extLst>
          </p:cNvPr>
          <p:cNvPicPr>
            <a:picLocks noChangeAspect="1"/>
          </p:cNvPicPr>
          <p:nvPr/>
        </p:nvPicPr>
        <p:blipFill>
          <a:blip r:embed="rId5"/>
          <a:stretch>
            <a:fillRect/>
          </a:stretch>
        </p:blipFill>
        <p:spPr>
          <a:xfrm>
            <a:off x="1965870" y="1770203"/>
            <a:ext cx="1851054" cy="465650"/>
          </a:xfrm>
          <a:prstGeom prst="rect">
            <a:avLst/>
          </a:prstGeom>
        </p:spPr>
      </p:pic>
      <p:sp>
        <p:nvSpPr>
          <p:cNvPr id="22" name="Rectangle: Rounded Corners 21">
            <a:extLst>
              <a:ext uri="{FF2B5EF4-FFF2-40B4-BE49-F238E27FC236}">
                <a16:creationId xmlns:a16="http://schemas.microsoft.com/office/drawing/2014/main" id="{74F25EFD-DB0D-4D78-B1BA-B3D9999D27CC}"/>
              </a:ext>
            </a:extLst>
          </p:cNvPr>
          <p:cNvSpPr/>
          <p:nvPr/>
        </p:nvSpPr>
        <p:spPr>
          <a:xfrm>
            <a:off x="4904015" y="2793860"/>
            <a:ext cx="2541814" cy="1270279"/>
          </a:xfrm>
          <a:prstGeom prst="roundRect">
            <a:avLst/>
          </a:prstGeom>
          <a:noFill/>
          <a:ln w="57150">
            <a:solidFill>
              <a:srgbClr val="E92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AB670F79-DF6F-43B3-8EE4-F66856251638}"/>
              </a:ext>
            </a:extLst>
          </p:cNvPr>
          <p:cNvSpPr/>
          <p:nvPr/>
        </p:nvSpPr>
        <p:spPr>
          <a:xfrm>
            <a:off x="4825093" y="2797628"/>
            <a:ext cx="595993" cy="1270279"/>
          </a:xfrm>
          <a:prstGeom prst="roundRect">
            <a:avLst/>
          </a:prstGeom>
          <a:noFill/>
          <a:ln w="57150">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CED23685-7C32-4F62-BB65-9198B02F3A42}"/>
              </a:ext>
            </a:extLst>
          </p:cNvPr>
          <p:cNvSpPr/>
          <p:nvPr/>
        </p:nvSpPr>
        <p:spPr>
          <a:xfrm>
            <a:off x="6932839" y="2802862"/>
            <a:ext cx="595993" cy="1270279"/>
          </a:xfrm>
          <a:prstGeom prst="roundRect">
            <a:avLst/>
          </a:prstGeom>
          <a:noFill/>
          <a:ln w="57150">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2D4F26E1-E4A0-4E0A-89BC-3EF958D8AB10}"/>
              </a:ext>
            </a:extLst>
          </p:cNvPr>
          <p:cNvSpPr/>
          <p:nvPr/>
        </p:nvSpPr>
        <p:spPr>
          <a:xfrm>
            <a:off x="5578928" y="2157046"/>
            <a:ext cx="1191985" cy="1925096"/>
          </a:xfrm>
          <a:prstGeom prst="roundRect">
            <a:avLst/>
          </a:prstGeom>
          <a:noFill/>
          <a:ln w="57150">
            <a:solidFill>
              <a:srgbClr val="552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6A851B08-26AD-4433-8322-F2FB47875434}"/>
              </a:ext>
            </a:extLst>
          </p:cNvPr>
          <p:cNvPicPr>
            <a:picLocks noChangeAspect="1"/>
          </p:cNvPicPr>
          <p:nvPr/>
        </p:nvPicPr>
        <p:blipFill>
          <a:blip r:embed="rId6"/>
          <a:stretch>
            <a:fillRect/>
          </a:stretch>
        </p:blipFill>
        <p:spPr>
          <a:xfrm>
            <a:off x="1965870" y="2482468"/>
            <a:ext cx="2486034" cy="465650"/>
          </a:xfrm>
          <a:prstGeom prst="rect">
            <a:avLst/>
          </a:prstGeom>
        </p:spPr>
      </p:pic>
      <p:sp>
        <p:nvSpPr>
          <p:cNvPr id="30" name="Rectangle: Rounded Corners 29">
            <a:extLst>
              <a:ext uri="{FF2B5EF4-FFF2-40B4-BE49-F238E27FC236}">
                <a16:creationId xmlns:a16="http://schemas.microsoft.com/office/drawing/2014/main" id="{78256D51-A6A6-4162-BF96-ECA124438719}"/>
              </a:ext>
            </a:extLst>
          </p:cNvPr>
          <p:cNvSpPr/>
          <p:nvPr/>
        </p:nvSpPr>
        <p:spPr>
          <a:xfrm>
            <a:off x="4821012" y="2126484"/>
            <a:ext cx="2703739" cy="1106572"/>
          </a:xfrm>
          <a:prstGeom prst="roundRect">
            <a:avLst/>
          </a:prstGeom>
          <a:noFill/>
          <a:ln w="57150">
            <a:solidFill>
              <a:srgbClr val="552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853C3403-8278-4020-85B1-006968D2FD82}"/>
              </a:ext>
            </a:extLst>
          </p:cNvPr>
          <p:cNvPicPr>
            <a:picLocks noChangeAspect="1"/>
          </p:cNvPicPr>
          <p:nvPr/>
        </p:nvPicPr>
        <p:blipFill>
          <a:blip r:embed="rId7"/>
          <a:stretch>
            <a:fillRect/>
          </a:stretch>
        </p:blipFill>
        <p:spPr>
          <a:xfrm>
            <a:off x="1956085" y="3191153"/>
            <a:ext cx="1920326" cy="465650"/>
          </a:xfrm>
          <a:prstGeom prst="rect">
            <a:avLst/>
          </a:prstGeom>
        </p:spPr>
      </p:pic>
      <p:sp>
        <p:nvSpPr>
          <p:cNvPr id="33" name="Rectangle: Rounded Corners 32">
            <a:extLst>
              <a:ext uri="{FF2B5EF4-FFF2-40B4-BE49-F238E27FC236}">
                <a16:creationId xmlns:a16="http://schemas.microsoft.com/office/drawing/2014/main" id="{0A246477-1A39-4171-BE3E-4AC382FE85B9}"/>
              </a:ext>
            </a:extLst>
          </p:cNvPr>
          <p:cNvSpPr/>
          <p:nvPr/>
        </p:nvSpPr>
        <p:spPr>
          <a:xfrm>
            <a:off x="4898571" y="3630593"/>
            <a:ext cx="2541814" cy="1725600"/>
          </a:xfrm>
          <a:prstGeom prst="roundRect">
            <a:avLst/>
          </a:prstGeom>
          <a:noFill/>
          <a:ln w="57150">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F9677752-7F80-400C-90CB-56BA1A83DDCF}"/>
              </a:ext>
            </a:extLst>
          </p:cNvPr>
          <p:cNvPicPr>
            <a:picLocks noChangeAspect="1"/>
          </p:cNvPicPr>
          <p:nvPr/>
        </p:nvPicPr>
        <p:blipFill>
          <a:blip r:embed="rId8"/>
          <a:stretch>
            <a:fillRect/>
          </a:stretch>
        </p:blipFill>
        <p:spPr>
          <a:xfrm>
            <a:off x="1965870" y="3894190"/>
            <a:ext cx="1516248" cy="465650"/>
          </a:xfrm>
          <a:prstGeom prst="rect">
            <a:avLst/>
          </a:prstGeom>
        </p:spPr>
      </p:pic>
      <p:sp>
        <p:nvSpPr>
          <p:cNvPr id="43" name="Rectangle: Rounded Corners 42">
            <a:extLst>
              <a:ext uri="{FF2B5EF4-FFF2-40B4-BE49-F238E27FC236}">
                <a16:creationId xmlns:a16="http://schemas.microsoft.com/office/drawing/2014/main" id="{AE370DE6-97A3-4CD4-8CAF-8F4F83DF4C59}"/>
              </a:ext>
            </a:extLst>
          </p:cNvPr>
          <p:cNvSpPr/>
          <p:nvPr/>
        </p:nvSpPr>
        <p:spPr>
          <a:xfrm>
            <a:off x="4841422" y="2126483"/>
            <a:ext cx="1191985" cy="1995855"/>
          </a:xfrm>
          <a:prstGeom prst="roundRect">
            <a:avLst/>
          </a:prstGeom>
          <a:noFill/>
          <a:ln w="57150">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A9CE458F-38DF-44F5-A309-46CAF9B6DEFC}"/>
              </a:ext>
            </a:extLst>
          </p:cNvPr>
          <p:cNvSpPr/>
          <p:nvPr/>
        </p:nvSpPr>
        <p:spPr>
          <a:xfrm>
            <a:off x="6295345" y="2135695"/>
            <a:ext cx="1191985" cy="1995855"/>
          </a:xfrm>
          <a:prstGeom prst="roundRect">
            <a:avLst/>
          </a:prstGeom>
          <a:noFill/>
          <a:ln w="57150">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9">
            <a:extLst>
              <a:ext uri="{FF2B5EF4-FFF2-40B4-BE49-F238E27FC236}">
                <a16:creationId xmlns:a16="http://schemas.microsoft.com/office/drawing/2014/main" id="{E02462A9-3FBE-485F-9B0B-8604C3EFB71A}"/>
              </a:ext>
            </a:extLst>
          </p:cNvPr>
          <p:cNvPicPr>
            <a:picLocks noChangeAspect="1"/>
          </p:cNvPicPr>
          <p:nvPr/>
        </p:nvPicPr>
        <p:blipFill>
          <a:blip r:embed="rId9"/>
          <a:stretch>
            <a:fillRect/>
          </a:stretch>
        </p:blipFill>
        <p:spPr>
          <a:xfrm>
            <a:off x="1965870" y="4597227"/>
            <a:ext cx="1885690" cy="465650"/>
          </a:xfrm>
          <a:prstGeom prst="rect">
            <a:avLst/>
          </a:prstGeom>
        </p:spPr>
      </p:pic>
      <p:sp>
        <p:nvSpPr>
          <p:cNvPr id="27" name="Oval 26">
            <a:extLst>
              <a:ext uri="{FF2B5EF4-FFF2-40B4-BE49-F238E27FC236}">
                <a16:creationId xmlns:a16="http://schemas.microsoft.com/office/drawing/2014/main" id="{4AB490ED-660C-4EBE-8C17-6AF9695F9FE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193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4"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xit" presetSubtype="0" fill="hold" grpId="5"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grpId="6"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xit" presetSubtype="0" fill="hold" grpId="7" nodeType="with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3" nodeType="clickEffect">
                                  <p:stCondLst>
                                    <p:cond delay="0"/>
                                  </p:stCondLst>
                                  <p:childTnLst>
                                    <p:set>
                                      <p:cBhvr>
                                        <p:cTn id="96" dur="1" fill="hold">
                                          <p:stCondLst>
                                            <p:cond delay="0"/>
                                          </p:stCondLst>
                                        </p:cTn>
                                        <p:tgtEl>
                                          <p:spTgt spid="3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3"/>
                                        </p:tgtEl>
                                        <p:attrNameLst>
                                          <p:attrName>style.visibility</p:attrName>
                                        </p:attrNameLst>
                                      </p:cBhvr>
                                      <p:to>
                                        <p:strVal val="hidden"/>
                                      </p:to>
                                    </p:set>
                                  </p:childTnLst>
                                </p:cTn>
                              </p:par>
                              <p:par>
                                <p:cTn id="99" presetID="1" presetClass="entr" presetSubtype="0" fill="hold" grpId="8" nodeType="with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4" grpId="0" animBg="1"/>
      <p:bldP spid="4" grpId="1" animBg="1"/>
      <p:bldP spid="5" grpId="0" animBg="1"/>
      <p:bldP spid="5" grpId="1" animBg="1"/>
      <p:bldP spid="5" grpId="2" animBg="1"/>
      <p:bldP spid="5" grpId="3" animBg="1"/>
      <p:bldP spid="6" grpId="0" animBg="1"/>
      <p:bldP spid="6" grpId="1" animBg="1"/>
      <p:bldP spid="6" grpId="2" animBg="1"/>
      <p:bldP spid="6" grpId="3" animBg="1"/>
      <p:bldP spid="6" grpId="4" animBg="1"/>
      <p:bldP spid="6" grpId="5" animBg="1"/>
      <p:bldP spid="6" grpId="6" animBg="1"/>
      <p:bldP spid="6" grpId="7" animBg="1"/>
      <p:bldP spid="6" grpId="8" animBg="1"/>
      <p:bldP spid="22" grpId="0" animBg="1"/>
      <p:bldP spid="22" grpId="1" animBg="1"/>
      <p:bldP spid="23" grpId="0" animBg="1"/>
      <p:bldP spid="23" grpId="1" animBg="1"/>
      <p:bldP spid="24" grpId="0" animBg="1"/>
      <p:bldP spid="24" grpId="1" animBg="1"/>
      <p:bldP spid="25" grpId="0" animBg="1"/>
      <p:bldP spid="25" grpId="1" animBg="1"/>
      <p:bldP spid="30" grpId="0" animBg="1"/>
      <p:bldP spid="30" grpId="1" animBg="1"/>
      <p:bldP spid="30" grpId="2" animBg="1"/>
      <p:bldP spid="30" grpId="3" animBg="1"/>
      <p:bldP spid="33" grpId="0" animBg="1"/>
      <p:bldP spid="33" grpId="1"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9781A-7ECC-4583-8903-0A2231034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Oval 3">
            <a:extLst>
              <a:ext uri="{FF2B5EF4-FFF2-40B4-BE49-F238E27FC236}">
                <a16:creationId xmlns:a16="http://schemas.microsoft.com/office/drawing/2014/main" id="{076DE0FF-83AA-4906-B9F2-06D14D42EF9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6748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Represent the partitioning of 11 in different contexts. For example, 11 o’clock is 1 hour after 10 o’clock, £11 can be 1 ten pound note and 1 £1 coin, or 11p can be made from a 10p and a 1p coin.</a:t>
            </a:r>
          </a:p>
          <a:p>
            <a:pPr marL="342900" indent="-342900">
              <a:lnSpc>
                <a:spcPct val="100000"/>
              </a:lnSpc>
              <a:spcBef>
                <a:spcPts val="0"/>
              </a:spcBef>
              <a:spcAft>
                <a:spcPts val="600"/>
              </a:spcAft>
              <a:buFont typeface="Arial" panose="020B0604020202020204" pitchFamily="34" charset="0"/>
              <a:buChar char="•"/>
            </a:pPr>
            <a:r>
              <a:rPr lang="en-GB" sz="2000" dirty="0"/>
              <a:t>Explore different ways to partition 11 into 3 parts or 4 parts. Build it, draw it (using tens frames then bar model), write it using part-part-whole diagrams and equations.</a:t>
            </a:r>
          </a:p>
          <a:p>
            <a:pPr marL="342900" indent="-342900">
              <a:lnSpc>
                <a:spcPct val="100000"/>
              </a:lnSpc>
              <a:spcBef>
                <a:spcPts val="0"/>
              </a:spcBef>
              <a:spcAft>
                <a:spcPts val="600"/>
              </a:spcAft>
              <a:buFont typeface="Arial" panose="020B0604020202020204" pitchFamily="34" charset="0"/>
              <a:buChar char="•"/>
            </a:pPr>
            <a:r>
              <a:rPr lang="en-GB" sz="2000" dirty="0"/>
              <a:t>Given a bar model, where the whole is 11 and 2 parts find the remaining part. For example:</a:t>
            </a:r>
          </a:p>
          <a:p>
            <a:pPr marL="342900" indent="-342900">
              <a:lnSpc>
                <a:spcPct val="100000"/>
              </a:lnSpc>
              <a:spcBef>
                <a:spcPts val="0"/>
              </a:spcBef>
              <a:buFont typeface="Arial" panose="020B0604020202020204" pitchFamily="34" charset="0"/>
              <a:buChar char="•"/>
            </a:pPr>
            <a:endParaRPr lang="en-GB" sz="1800" dirty="0"/>
          </a:p>
          <a:p>
            <a:pPr marL="342900" indent="-342900">
              <a:lnSpc>
                <a:spcPct val="100000"/>
              </a:lnSpc>
              <a:spcBef>
                <a:spcPts val="0"/>
              </a:spcBef>
              <a:buFont typeface="Arial" panose="020B0604020202020204" pitchFamily="34" charset="0"/>
              <a:buChar char="•"/>
            </a:pPr>
            <a:endParaRPr lang="en-GB" sz="1800" dirty="0"/>
          </a:p>
          <a:p>
            <a:pPr marL="342900" indent="-342900">
              <a:lnSpc>
                <a:spcPct val="100000"/>
              </a:lnSpc>
              <a:spcBef>
                <a:spcPts val="0"/>
              </a:spcBef>
              <a:buFont typeface="Arial" panose="020B0604020202020204" pitchFamily="34" charset="0"/>
              <a:buChar char="•"/>
            </a:pPr>
            <a:endParaRPr lang="en-GB" sz="1800" dirty="0"/>
          </a:p>
          <a:p>
            <a:pPr>
              <a:lnSpc>
                <a:spcPct val="100000"/>
              </a:lnSpc>
              <a:spcBef>
                <a:spcPts val="0"/>
              </a:spcBef>
            </a:pPr>
            <a:endParaRPr lang="en-GB" sz="1800" dirty="0"/>
          </a:p>
          <a:p>
            <a:pPr marL="342900" indent="-342900">
              <a:lnSpc>
                <a:spcPct val="100000"/>
              </a:lnSpc>
              <a:spcBef>
                <a:spcPts val="0"/>
              </a:spcBef>
              <a:buFont typeface="Arial" panose="020B0604020202020204" pitchFamily="34" charset="0"/>
              <a:buChar char="•"/>
            </a:pPr>
            <a:r>
              <a:rPr lang="en-GB" sz="2000" dirty="0"/>
              <a:t>Solve missing number problems involving 11, for example: 8 + </a:t>
            </a:r>
            <a:r>
              <a:rPr lang="en-GB" sz="2000" dirty="0">
                <a:latin typeface="Wingdings" panose="05000000000000000000" pitchFamily="2" charset="2"/>
              </a:rPr>
              <a:t>o</a:t>
            </a:r>
            <a:r>
              <a:rPr lang="en-GB" sz="2000" dirty="0"/>
              <a:t> = 7 + 4.</a:t>
            </a:r>
          </a:p>
        </p:txBody>
      </p:sp>
      <p:pic>
        <p:nvPicPr>
          <p:cNvPr id="5" name="Picture 4">
            <a:extLst>
              <a:ext uri="{FF2B5EF4-FFF2-40B4-BE49-F238E27FC236}">
                <a16:creationId xmlns:a16="http://schemas.microsoft.com/office/drawing/2014/main" id="{F50CEB6D-9025-478E-99BD-52C28EE0A647}"/>
              </a:ext>
            </a:extLst>
          </p:cNvPr>
          <p:cNvPicPr>
            <a:picLocks noChangeAspect="1"/>
          </p:cNvPicPr>
          <p:nvPr/>
        </p:nvPicPr>
        <p:blipFill>
          <a:blip r:embed="rId3"/>
          <a:stretch>
            <a:fillRect/>
          </a:stretch>
        </p:blipFill>
        <p:spPr>
          <a:xfrm>
            <a:off x="1480361" y="3755660"/>
            <a:ext cx="3255546" cy="801694"/>
          </a:xfrm>
          <a:prstGeom prst="rect">
            <a:avLst/>
          </a:prstGeom>
        </p:spPr>
      </p:pic>
    </p:spTree>
    <p:extLst>
      <p:ext uri="{BB962C8B-B14F-4D97-AF65-F5344CB8AC3E}">
        <p14:creationId xmlns:p14="http://schemas.microsoft.com/office/powerpoint/2010/main" val="36660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One</a:t>
            </a:r>
            <a:r>
              <a:rPr lang="en-GB" dirty="0"/>
              <a:t> and </a:t>
            </a:r>
            <a:r>
              <a:rPr lang="en-GB" dirty="0">
                <a:solidFill>
                  <a:srgbClr val="FF0000"/>
                </a:solidFill>
              </a:rPr>
              <a:t>Ten </a:t>
            </a:r>
            <a:r>
              <a:rPr lang="en-GB" dirty="0"/>
              <a:t>bump into each other and make a new </a:t>
            </a:r>
            <a:r>
              <a:rPr lang="en-GB" dirty="0" err="1"/>
              <a:t>Numberblock</a:t>
            </a:r>
            <a:r>
              <a:rPr lang="en-GB" dirty="0"/>
              <a:t> called </a:t>
            </a:r>
            <a:r>
              <a:rPr lang="en-GB" dirty="0">
                <a:solidFill>
                  <a:srgbClr val="FF0000"/>
                </a:solidFill>
              </a:rPr>
              <a:t>Eleven</a:t>
            </a:r>
            <a:r>
              <a:rPr lang="en-GB" dirty="0"/>
              <a:t>. </a:t>
            </a:r>
            <a:r>
              <a:rPr lang="en-GB" dirty="0">
                <a:solidFill>
                  <a:srgbClr val="FF0000"/>
                </a:solidFill>
              </a:rPr>
              <a:t>Eleven</a:t>
            </a:r>
            <a:r>
              <a:rPr lang="en-GB" dirty="0"/>
              <a:t> likes to play football so she arranges for a match with all 11 </a:t>
            </a:r>
            <a:r>
              <a:rPr lang="en-GB" dirty="0" err="1"/>
              <a:t>Numberblocks</a:t>
            </a:r>
            <a:r>
              <a:rPr lang="en-GB" dirty="0"/>
              <a:t>. </a:t>
            </a:r>
            <a:r>
              <a:rPr lang="en-GB" dirty="0">
                <a:solidFill>
                  <a:srgbClr val="FF0000"/>
                </a:solidFill>
              </a:rPr>
              <a:t>Eleven</a:t>
            </a:r>
            <a:r>
              <a:rPr lang="en-GB" dirty="0"/>
              <a:t> forgets to arrange an opposing team but the </a:t>
            </a:r>
            <a:r>
              <a:rPr lang="en-GB" dirty="0" err="1"/>
              <a:t>Numberblobs</a:t>
            </a:r>
            <a:r>
              <a:rPr lang="en-GB" dirty="0"/>
              <a:t> come to the rescue to play against the </a:t>
            </a:r>
            <a:r>
              <a:rPr lang="en-GB" dirty="0" err="1"/>
              <a:t>Numberblocks</a:t>
            </a:r>
            <a:r>
              <a:rPr lang="en-GB" dirty="0"/>
              <a:t>.</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Composition and properties of 11</a:t>
            </a:r>
          </a:p>
          <a:p>
            <a:pPr marL="0" indent="0">
              <a:spcBef>
                <a:spcPts val="1800"/>
              </a:spcBef>
              <a:buNone/>
            </a:pPr>
            <a:r>
              <a:rPr lang="en-GB" dirty="0">
                <a:latin typeface="+mj-lt"/>
              </a:rPr>
              <a:t>In this episode 11 is made by combining 10 and 1. 11 can also be partitioned into 1 ten and 1 one. Counting to eleven is also experienced so that it is possible to understand 11’s position in the number system in relation to previous learnt numbers from Numberblocks.</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a:t>
            </a:r>
            <a:r>
              <a:rPr lang="en-GB" b="1" dirty="0">
                <a:latin typeface="+mj-lt"/>
              </a:rPr>
              <a:t>11 </a:t>
            </a:r>
            <a:r>
              <a:rPr lang="en-GB" dirty="0">
                <a:latin typeface="+mj-lt"/>
              </a:rPr>
              <a:t>is made from one ten and one </a:t>
            </a:r>
            <a:r>
              <a:rPr lang="en-GB" dirty="0" err="1">
                <a:latin typeface="+mj-lt"/>
              </a:rPr>
              <a:t>one</a:t>
            </a:r>
            <a:r>
              <a:rPr lang="en-GB" dirty="0">
                <a:latin typeface="+mj-lt"/>
              </a:rPr>
              <a:t>.”</a:t>
            </a:r>
          </a:p>
          <a:p>
            <a:endParaRPr lang="en-GB" dirty="0">
              <a:latin typeface="+mj-lt"/>
            </a:endParaRPr>
          </a:p>
          <a:p>
            <a:pPr marL="0" indent="0">
              <a:buNone/>
            </a:pPr>
            <a:r>
              <a:rPr lang="en-GB" dirty="0">
                <a:latin typeface="+mj-lt"/>
              </a:rPr>
              <a:t>“Ten add one is eleven.”</a:t>
            </a:r>
          </a:p>
          <a:p>
            <a:endParaRPr lang="en-GB" dirty="0">
              <a:latin typeface="+mj-lt"/>
            </a:endParaRPr>
          </a:p>
          <a:p>
            <a:pPr marL="0" indent="0">
              <a:buNone/>
            </a:pPr>
            <a:r>
              <a:rPr lang="en-GB" dirty="0">
                <a:latin typeface="+mj-lt"/>
              </a:rPr>
              <a:t>“Eleven is 1 more than 10.”</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a:t>
            </a:r>
          </a:p>
          <a:p>
            <a:endParaRPr lang="en-GB" dirty="0">
              <a:latin typeface="+mj-lt"/>
            </a:endParaRPr>
          </a:p>
          <a:p>
            <a:pPr marL="0" indent="0">
              <a:buNone/>
            </a:pPr>
            <a:r>
              <a:rPr lang="en-GB" dirty="0">
                <a:latin typeface="+mj-lt"/>
              </a:rPr>
              <a:t>What do you know about </a:t>
            </a:r>
            <a:r>
              <a:rPr lang="en-GB" dirty="0">
                <a:solidFill>
                  <a:srgbClr val="FF0000"/>
                </a:solidFill>
                <a:latin typeface="+mj-lt"/>
              </a:rPr>
              <a:t>Eleven</a:t>
            </a:r>
            <a:r>
              <a:rPr lang="en-GB" dirty="0">
                <a:latin typeface="+mj-lt"/>
              </a:rPr>
              <a:t>?</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78E3F-A5AC-4769-AAC5-59ABB6D7E8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80"/>
            <a:ext cx="12192000" cy="6857039"/>
          </a:xfrm>
          <a:prstGeom prst="rect">
            <a:avLst/>
          </a:prstGeom>
        </p:spPr>
      </p:pic>
      <p:sp>
        <p:nvSpPr>
          <p:cNvPr id="4" name="Oval 3">
            <a:extLst>
              <a:ext uri="{FF2B5EF4-FFF2-40B4-BE49-F238E27FC236}">
                <a16:creationId xmlns:a16="http://schemas.microsoft.com/office/drawing/2014/main" id="{A11E756F-3CEB-4D25-A84D-FE648D06F33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2554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448c4a6a-bcae-4211-8504-7e5193445ce8"/>
    <ds:schemaRef ds:uri="http://www.w3.org/XML/1998/namespace"/>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Widescreen</PresentationFormat>
  <Paragraphs>92</Paragraphs>
  <Slides>19</Slides>
  <Notes>15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Century Gothic</vt:lpstr>
      <vt:lpstr>Myriad Pro</vt:lpstr>
      <vt:lpstr>Wingdings</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2021-03-16T15:14:32Z</dcterms:created>
  <dcterms:modified xsi:type="dcterms:W3CDTF">2021-04-21T13:17:22Z</dcterms:modified>
</cp:coreProperties>
</file>