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3"/>
  </p:notesMasterIdLst>
  <p:sldIdLst>
    <p:sldId id="257" r:id="rId5"/>
    <p:sldId id="508" r:id="rId6"/>
    <p:sldId id="506" r:id="rId7"/>
    <p:sldId id="507" r:id="rId8"/>
    <p:sldId id="481" r:id="rId9"/>
    <p:sldId id="338" r:id="rId10"/>
    <p:sldId id="511" r:id="rId11"/>
    <p:sldId id="512" r:id="rId12"/>
    <p:sldId id="339" r:id="rId13"/>
    <p:sldId id="513" r:id="rId14"/>
    <p:sldId id="514" r:id="rId15"/>
    <p:sldId id="340" r:id="rId16"/>
    <p:sldId id="515" r:id="rId17"/>
    <p:sldId id="516" r:id="rId18"/>
    <p:sldId id="341" r:id="rId19"/>
    <p:sldId id="517" r:id="rId20"/>
    <p:sldId id="518" r:id="rId21"/>
    <p:sldId id="4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07"/>
            <p14:sldId id="481"/>
            <p14:sldId id="338"/>
            <p14:sldId id="511"/>
            <p14:sldId id="512"/>
            <p14:sldId id="339"/>
            <p14:sldId id="513"/>
            <p14:sldId id="514"/>
            <p14:sldId id="340"/>
            <p14:sldId id="515"/>
            <p14:sldId id="516"/>
            <p14:sldId id="341"/>
            <p14:sldId id="517"/>
            <p14:sldId id="518"/>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115" autoAdjust="0"/>
  </p:normalViewPr>
  <p:slideViewPr>
    <p:cSldViewPr snapToGrid="0" showGuides="1">
      <p:cViewPr varScale="1">
        <p:scale>
          <a:sx n="49" d="100"/>
          <a:sy n="49" d="100"/>
        </p:scale>
        <p:origin x="13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02/12/2021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a:t>
            </a:fld>
            <a:endParaRPr lang="en-GB"/>
          </a:p>
        </p:txBody>
      </p:sp>
    </p:spTree>
    <p:extLst>
      <p:ext uri="{BB962C8B-B14F-4D97-AF65-F5344CB8AC3E}">
        <p14:creationId xmlns:p14="http://schemas.microsoft.com/office/powerpoint/2010/main" val="31393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416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Both lawns have the same perimeter.</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How long is the side marked </a:t>
            </a:r>
            <a:r>
              <a:rPr lang="en-GB" sz="1200" i="0" kern="1200" dirty="0">
                <a:solidFill>
                  <a:schemeClr val="tx1"/>
                </a:solidFill>
                <a:effectLst/>
                <a:latin typeface="+mn-lt"/>
                <a:ea typeface="+mn-ea"/>
                <a:cs typeface="+mn-cs"/>
              </a:rPr>
              <a:t>x</a:t>
            </a:r>
            <a:r>
              <a:rPr lang="en-GB" sz="1200" i="1"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How many different ways can you find to calculate the value of </a:t>
            </a:r>
            <a:r>
              <a:rPr lang="en-GB" sz="1200" i="0" kern="1200" dirty="0">
                <a:solidFill>
                  <a:schemeClr val="tx1"/>
                </a:solidFill>
                <a:effectLst/>
                <a:latin typeface="+mn-lt"/>
                <a:ea typeface="+mn-ea"/>
                <a:cs typeface="+mn-cs"/>
              </a:rPr>
              <a:t>x</a:t>
            </a:r>
            <a:r>
              <a:rPr lang="en-GB" sz="1200" i="1"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Which method do you prefer?</a:t>
            </a:r>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2675382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a:t>
            </a:fld>
            <a:endParaRPr lang="en-GB"/>
          </a:p>
        </p:txBody>
      </p:sp>
    </p:spTree>
    <p:extLst>
      <p:ext uri="{BB962C8B-B14F-4D97-AF65-F5344CB8AC3E}">
        <p14:creationId xmlns:p14="http://schemas.microsoft.com/office/powerpoint/2010/main" val="345839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0981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kern="1200" dirty="0">
                <a:solidFill>
                  <a:schemeClr val="tx1"/>
                </a:solidFill>
                <a:effectLst/>
                <a:latin typeface="+mn-lt"/>
                <a:ea typeface="+mn-ea"/>
                <a:cs typeface="+mn-cs"/>
              </a:rPr>
              <a:t>True or false? The difference between the amount of rain that fell in July compared to June is the same as the difference between the amount of rain that fell in September compared to August. Write calculations to explain your answer.</a:t>
            </a:r>
          </a:p>
          <a:p>
            <a:pPr lvl="0"/>
            <a:r>
              <a:rPr lang="en-GB" sz="1200" i="1" kern="1200" dirty="0">
                <a:solidFill>
                  <a:schemeClr val="tx1"/>
                </a:solidFill>
                <a:effectLst/>
                <a:latin typeface="+mn-lt"/>
                <a:ea typeface="+mn-ea"/>
                <a:cs typeface="+mn-cs"/>
              </a:rPr>
              <a:t>Explain which difference shows an increase in rainfall and which shows a decrease.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699173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a:t>
            </a:fld>
            <a:endParaRPr lang="en-GB"/>
          </a:p>
        </p:txBody>
      </p:sp>
    </p:spTree>
    <p:extLst>
      <p:ext uri="{BB962C8B-B14F-4D97-AF65-F5344CB8AC3E}">
        <p14:creationId xmlns:p14="http://schemas.microsoft.com/office/powerpoint/2010/main" val="1010187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5226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18</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13942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a:t>
            </a:fld>
            <a:endParaRPr lang="en-GB"/>
          </a:p>
        </p:txBody>
      </p:sp>
    </p:spTree>
    <p:extLst>
      <p:ext uri="{BB962C8B-B14F-4D97-AF65-F5344CB8AC3E}">
        <p14:creationId xmlns:p14="http://schemas.microsoft.com/office/powerpoint/2010/main" val="354472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468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3194548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ext uri="{BB962C8B-B14F-4D97-AF65-F5344CB8AC3E}">
        <p14:creationId xmlns:p14="http://schemas.microsoft.com/office/powerpoint/2010/main" val="15577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7" r:id="rId8"/>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k1ocl1bp/ncetm_mm_sp1_y5_se29_teach.pdf#page=5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k1ocl1bp/ncetm_mm_sp1_y5_se29_teach.pdf#page=5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k1ocl1bp/ncetm_mm_sp1_y5_se29_teach.pdf#page=5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302"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0.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k1ocl1bp/ncetm_mm_sp1_y5_se29_teach.pdf#page=4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k1ocl1bp/ncetm_mm_sp1_y5_se29_teach.pdf#page=5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6, Unit 10</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1569660"/>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Calculating using knowledge of structures (2)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6</a:t>
            </a:r>
            <a:r>
              <a:rPr lang="en-GB" sz="2400" b="1" i="0" u="none" strike="noStrike" dirty="0">
                <a:effectLst/>
              </a:rPr>
              <a:t>, Unit 10,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55654431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to balance equations with addition or subtraction expressions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711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10,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380EEC8C-33B2-49B1-B7A7-9A3618ADBE3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1.29 Using equivalence and the compensation property to calculate </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319472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51-52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37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6:5</a:t>
            </a:r>
          </a:p>
        </p:txBody>
      </p:sp>
      <p:sp>
        <p:nvSpPr>
          <p:cNvPr id="5" name="TextBox 4">
            <a:extLst>
              <a:ext uri="{FF2B5EF4-FFF2-40B4-BE49-F238E27FC236}">
                <a16:creationId xmlns:a16="http://schemas.microsoft.com/office/drawing/2014/main" id="{98466424-739E-4CD3-8EEB-26DD255C0017}"/>
              </a:ext>
            </a:extLst>
          </p:cNvPr>
          <p:cNvSpPr txBox="1"/>
          <p:nvPr/>
        </p:nvSpPr>
        <p:spPr bwMode="auto">
          <a:xfrm>
            <a:off x="9361604" y="3442073"/>
            <a:ext cx="1268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68.64</a:t>
            </a:r>
            <a:r>
              <a:rPr lang="en-GB" sz="1200" dirty="0">
                <a:latin typeface="Myriad Pro Semibold"/>
                <a:ea typeface="Myriad Pro Semibold" charset="0"/>
                <a:cs typeface="Arial" panose="020B0604020202020204" pitchFamily="34" charset="0"/>
              </a:rPr>
              <a:t> </a:t>
            </a:r>
            <a:r>
              <a:rPr lang="en-GB" sz="2400" dirty="0">
                <a:latin typeface="Myriad Pro Semibold"/>
                <a:ea typeface="Myriad Pro Semibold" charset="0"/>
                <a:cs typeface="Arial" panose="020B0604020202020204" pitchFamily="34" charset="0"/>
              </a:rPr>
              <a:t>m</a:t>
            </a:r>
            <a:endParaRPr lang="en-GB" sz="2400"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90A6FE81-EAF6-42AE-A603-F8D52F501269}"/>
              </a:ext>
            </a:extLst>
          </p:cNvPr>
          <p:cNvSpPr txBox="1"/>
          <p:nvPr/>
        </p:nvSpPr>
        <p:spPr bwMode="auto">
          <a:xfrm>
            <a:off x="4166926" y="1755737"/>
            <a:ext cx="1268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87.36</a:t>
            </a:r>
            <a:r>
              <a:rPr lang="en-GB" sz="1200" dirty="0">
                <a:latin typeface="Myriad Pro Semibold"/>
                <a:ea typeface="Myriad Pro Semibold" charset="0"/>
                <a:cs typeface="Arial" panose="020B0604020202020204" pitchFamily="34" charset="0"/>
              </a:rPr>
              <a:t> </a:t>
            </a:r>
            <a:r>
              <a:rPr lang="en-GB" sz="2400" dirty="0">
                <a:latin typeface="Myriad Pro Semibold"/>
                <a:ea typeface="Myriad Pro Semibold" charset="0"/>
                <a:cs typeface="Arial" panose="020B0604020202020204" pitchFamily="34" charset="0"/>
              </a:rPr>
              <a:t>m</a:t>
            </a:r>
            <a:endParaRPr lang="en-GB" sz="2400" dirty="0">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84100257-1A43-42A5-86CE-25F7FAFF3998}"/>
              </a:ext>
            </a:extLst>
          </p:cNvPr>
          <p:cNvSpPr txBox="1"/>
          <p:nvPr/>
        </p:nvSpPr>
        <p:spPr bwMode="auto">
          <a:xfrm>
            <a:off x="7652531" y="1755737"/>
            <a:ext cx="1225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56.16</a:t>
            </a:r>
            <a:r>
              <a:rPr lang="en-GB" sz="1200" dirty="0">
                <a:latin typeface="Myriad Pro Semibold"/>
                <a:ea typeface="Myriad Pro Semibold" charset="0"/>
                <a:cs typeface="Arial" panose="020B0604020202020204" pitchFamily="34" charset="0"/>
              </a:rPr>
              <a:t> </a:t>
            </a:r>
            <a:r>
              <a:rPr lang="en-GB" sz="2400" dirty="0">
                <a:latin typeface="Myriad Pro Semibold"/>
                <a:ea typeface="Myriad Pro Semibold" charset="0"/>
                <a:cs typeface="Arial" panose="020B0604020202020204" pitchFamily="34" charset="0"/>
              </a:rPr>
              <a:t>m</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E67C5CC8-8082-4AA5-8758-7597F8F6C431}"/>
              </a:ext>
            </a:extLst>
          </p:cNvPr>
          <p:cNvSpPr txBox="1"/>
          <p:nvPr/>
        </p:nvSpPr>
        <p:spPr bwMode="auto">
          <a:xfrm>
            <a:off x="1746371" y="2824613"/>
            <a:ext cx="1225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37.44</a:t>
            </a:r>
            <a:r>
              <a:rPr lang="en-GB" sz="1200" dirty="0">
                <a:latin typeface="Myriad Pro Semibold"/>
                <a:ea typeface="Myriad Pro Semibold" charset="0"/>
                <a:cs typeface="Arial" panose="020B0604020202020204" pitchFamily="34" charset="0"/>
              </a:rPr>
              <a:t> </a:t>
            </a:r>
            <a:r>
              <a:rPr lang="en-GB" sz="2400" dirty="0">
                <a:latin typeface="Myriad Pro Semibold"/>
                <a:ea typeface="Myriad Pro Semibold" charset="0"/>
                <a:cs typeface="Arial" panose="020B0604020202020204" pitchFamily="34" charset="0"/>
              </a:rPr>
              <a:t>m</a:t>
            </a:r>
            <a:endParaRPr lang="en-GB" sz="2400" dirty="0">
              <a:latin typeface="Myriad Pro Semibold"/>
              <a:ea typeface="Myriad Pro Semibold" charset="0"/>
              <a:cs typeface="Myriad Pro Semibold" charset="0"/>
            </a:endParaRPr>
          </a:p>
        </p:txBody>
      </p:sp>
      <p:pic>
        <p:nvPicPr>
          <p:cNvPr id="10" name="Picture 9" descr="A close up of a screen&#10;&#10;Description generated with high confidence">
            <a:extLst>
              <a:ext uri="{FF2B5EF4-FFF2-40B4-BE49-F238E27FC236}">
                <a16:creationId xmlns:a16="http://schemas.microsoft.com/office/drawing/2014/main" id="{DAFEADCD-2E68-4E3C-A5C0-AFA9D8C6F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386" y="2296626"/>
            <a:ext cx="6390219" cy="2752561"/>
          </a:xfrm>
          <a:prstGeom prst="rect">
            <a:avLst/>
          </a:prstGeom>
        </p:spPr>
      </p:pic>
      <p:sp>
        <p:nvSpPr>
          <p:cNvPr id="11" name="TextBox 10">
            <a:extLst>
              <a:ext uri="{FF2B5EF4-FFF2-40B4-BE49-F238E27FC236}">
                <a16:creationId xmlns:a16="http://schemas.microsoft.com/office/drawing/2014/main" id="{9695BB7A-3C6D-416F-9729-93F04F425D2A}"/>
              </a:ext>
            </a:extLst>
          </p:cNvPr>
          <p:cNvSpPr txBox="1"/>
          <p:nvPr/>
        </p:nvSpPr>
        <p:spPr bwMode="auto">
          <a:xfrm>
            <a:off x="9361604" y="3442073"/>
            <a:ext cx="325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a:ea typeface="Myriad Pro Semibold" charset="0"/>
                <a:cs typeface="Arial" panose="020B0604020202020204" pitchFamily="34" charset="0"/>
              </a:rPr>
              <a:t>x</a:t>
            </a:r>
            <a:endParaRPr lang="en-GB" sz="2400" i="1"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374507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6</a:t>
            </a:r>
            <a:r>
              <a:rPr lang="en-GB" sz="2400" b="1" i="0" u="none" strike="noStrike" dirty="0">
                <a:effectLst/>
              </a:rPr>
              <a:t>, Unit 10,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49947026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to balance equations with addition and subtraction expressions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092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10,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380EEC8C-33B2-49B1-B7A7-9A3618ADBE3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1.29 Using equivalence and the compensation property to calculate </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09911192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52-53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463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6:7</a:t>
            </a:r>
          </a:p>
        </p:txBody>
      </p:sp>
      <p:graphicFrame>
        <p:nvGraphicFramePr>
          <p:cNvPr id="3" name="Table 2">
            <a:extLst>
              <a:ext uri="{FF2B5EF4-FFF2-40B4-BE49-F238E27FC236}">
                <a16:creationId xmlns:a16="http://schemas.microsoft.com/office/drawing/2014/main" id="{15E2F2F5-6ADE-4269-AD16-9BE0944211C9}"/>
              </a:ext>
            </a:extLst>
          </p:cNvPr>
          <p:cNvGraphicFramePr>
            <a:graphicFrameLocks noGrp="1"/>
          </p:cNvGraphicFramePr>
          <p:nvPr/>
        </p:nvGraphicFramePr>
        <p:xfrm>
          <a:off x="4108596" y="2205000"/>
          <a:ext cx="3974811" cy="2448000"/>
        </p:xfrm>
        <a:graphic>
          <a:graphicData uri="http://schemas.openxmlformats.org/drawingml/2006/table">
            <a:tbl>
              <a:tblPr firstRow="1" firstCol="1" bandRow="1">
                <a:tableStyleId>{5C22544A-7EE6-4342-B048-85BDC9FD1C3A}</a:tableStyleId>
              </a:tblPr>
              <a:tblGrid>
                <a:gridCol w="1548000">
                  <a:extLst>
                    <a:ext uri="{9D8B030D-6E8A-4147-A177-3AD203B41FA5}">
                      <a16:colId xmlns:a16="http://schemas.microsoft.com/office/drawing/2014/main" val="20000"/>
                    </a:ext>
                  </a:extLst>
                </a:gridCol>
                <a:gridCol w="2426811">
                  <a:extLst>
                    <a:ext uri="{9D8B030D-6E8A-4147-A177-3AD203B41FA5}">
                      <a16:colId xmlns:a16="http://schemas.microsoft.com/office/drawing/2014/main" val="20001"/>
                    </a:ext>
                  </a:extLst>
                </a:gridCol>
              </a:tblGrid>
              <a:tr h="576000">
                <a:tc>
                  <a:txBody>
                    <a:bodyPr/>
                    <a:lstStyle/>
                    <a:p>
                      <a:pPr algn="ctr">
                        <a:spcBef>
                          <a:spcPts val="400"/>
                        </a:spcBef>
                        <a:spcAft>
                          <a:spcPts val="400"/>
                        </a:spcAft>
                      </a:pPr>
                      <a:r>
                        <a:rPr lang="en-GB" sz="2400" b="1" dirty="0">
                          <a:solidFill>
                            <a:schemeClr val="tx1"/>
                          </a:solidFill>
                          <a:effectLst/>
                          <a:latin typeface="Myriad Pro Semibold"/>
                          <a:ea typeface="Calibri"/>
                          <a:cs typeface="Times New Roman"/>
                        </a:rPr>
                        <a:t>Month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l">
                        <a:spcBef>
                          <a:spcPts val="400"/>
                        </a:spcBef>
                        <a:spcAft>
                          <a:spcPts val="400"/>
                        </a:spcAft>
                      </a:pPr>
                      <a:r>
                        <a:rPr lang="en-GB" sz="2400" b="1" dirty="0">
                          <a:solidFill>
                            <a:schemeClr val="tx1"/>
                          </a:solidFill>
                          <a:effectLst/>
                          <a:latin typeface="Myriad Pro Semibold"/>
                        </a:rPr>
                        <a:t>Rainfall (mm)</a:t>
                      </a:r>
                      <a:endParaRPr lang="en-GB" sz="2400" b="1" dirty="0">
                        <a:solidFill>
                          <a:schemeClr val="tx1"/>
                        </a:solidFill>
                        <a:effectLst/>
                        <a:latin typeface="Myriad Pro Semibold"/>
                        <a:ea typeface="Calibri"/>
                        <a:cs typeface="Times New Roman"/>
                      </a:endParaRP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468000">
                <a:tc>
                  <a:txBody>
                    <a:bodyPr/>
                    <a:lstStyle/>
                    <a:p>
                      <a:pPr algn="l">
                        <a:spcBef>
                          <a:spcPts val="400"/>
                        </a:spcBef>
                        <a:spcAft>
                          <a:spcPts val="400"/>
                        </a:spcAft>
                      </a:pPr>
                      <a:r>
                        <a:rPr lang="en-GB" sz="2400" b="0" dirty="0">
                          <a:solidFill>
                            <a:schemeClr val="tx1"/>
                          </a:solidFill>
                          <a:effectLst/>
                          <a:latin typeface="Myriad Pro Semibold"/>
                          <a:ea typeface="Calibri"/>
                          <a:cs typeface="Times New Roman"/>
                        </a:rPr>
                        <a:t>Jun</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tx1"/>
                          </a:solidFill>
                          <a:effectLst/>
                          <a:latin typeface="Myriad Pro Semibold"/>
                          <a:ea typeface="Calibri"/>
                          <a:cs typeface="Times New Roman"/>
                        </a:rPr>
                        <a:t>87</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8000">
                <a:tc>
                  <a:txBody>
                    <a:bodyPr/>
                    <a:lstStyle/>
                    <a:p>
                      <a:pPr algn="l">
                        <a:spcBef>
                          <a:spcPts val="400"/>
                        </a:spcBef>
                        <a:spcAft>
                          <a:spcPts val="400"/>
                        </a:spcAft>
                      </a:pPr>
                      <a:r>
                        <a:rPr lang="en-GB" sz="2400" b="0" dirty="0">
                          <a:solidFill>
                            <a:schemeClr val="tx1"/>
                          </a:solidFill>
                          <a:effectLst/>
                          <a:latin typeface="Myriad Pro Semibold"/>
                          <a:ea typeface="Calibri"/>
                          <a:cs typeface="Times New Roman"/>
                        </a:rPr>
                        <a:t>Jul</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tx1"/>
                          </a:solidFill>
                          <a:effectLst/>
                          <a:latin typeface="Myriad Pro Semibold"/>
                          <a:ea typeface="Calibri"/>
                          <a:cs typeface="Times New Roman"/>
                        </a:rPr>
                        <a:t>67</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68000">
                <a:tc>
                  <a:txBody>
                    <a:bodyPr/>
                    <a:lstStyle/>
                    <a:p>
                      <a:pPr algn="l">
                        <a:spcBef>
                          <a:spcPts val="400"/>
                        </a:spcBef>
                        <a:spcAft>
                          <a:spcPts val="400"/>
                        </a:spcAft>
                      </a:pPr>
                      <a:r>
                        <a:rPr lang="en-GB" sz="2400" b="0" dirty="0">
                          <a:solidFill>
                            <a:schemeClr val="tx1"/>
                          </a:solidFill>
                          <a:effectLst/>
                          <a:latin typeface="Myriad Pro Semibold"/>
                          <a:ea typeface="Calibri"/>
                          <a:cs typeface="Times New Roman"/>
                        </a:rPr>
                        <a:t>Aug</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tx1"/>
                          </a:solidFill>
                          <a:effectLst/>
                          <a:latin typeface="Myriad Pro Semibold"/>
                          <a:ea typeface="Calibri"/>
                          <a:cs typeface="Times New Roman"/>
                        </a:rPr>
                        <a:t>28</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68000">
                <a:tc>
                  <a:txBody>
                    <a:bodyPr/>
                    <a:lstStyle/>
                    <a:p>
                      <a:pPr algn="l">
                        <a:spcBef>
                          <a:spcPts val="400"/>
                        </a:spcBef>
                        <a:spcAft>
                          <a:spcPts val="400"/>
                        </a:spcAft>
                      </a:pPr>
                      <a:r>
                        <a:rPr lang="en-GB" sz="2400" b="0" dirty="0">
                          <a:solidFill>
                            <a:schemeClr val="tx1"/>
                          </a:solidFill>
                          <a:effectLst/>
                          <a:latin typeface="Myriad Pro Semibold"/>
                          <a:ea typeface="Calibri"/>
                          <a:cs typeface="Times New Roman"/>
                        </a:rPr>
                        <a:t>Sep</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tx1"/>
                          </a:solidFill>
                          <a:effectLst/>
                          <a:latin typeface="Myriad Pro Semibold"/>
                          <a:ea typeface="Calibri"/>
                          <a:cs typeface="Times New Roman"/>
                        </a:rPr>
                        <a:t>48</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139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6</a:t>
            </a:r>
            <a:r>
              <a:rPr lang="en-GB" sz="2400" b="1" i="0" u="none" strike="noStrike" dirty="0">
                <a:effectLst/>
              </a:rPr>
              <a:t>, Unit 10,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65502423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their knowledge of balancing equations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101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10,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380EEC8C-33B2-49B1-B7A7-9A3618ADBE3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1.29 Using equivalence and the compensation property to calculate </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21747954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6:7 - 6:8</a:t>
                      </a:r>
                    </a:p>
                  </a:txBody>
                  <a:tcPr>
                    <a:solidFill>
                      <a:srgbClr val="E5F3F2"/>
                    </a:solidFill>
                  </a:tcPr>
                </a:tc>
                <a:tc>
                  <a:txBody>
                    <a:bodyPr/>
                    <a:lstStyle/>
                    <a:p>
                      <a:pPr algn="ctr"/>
                      <a:r>
                        <a:rPr lang="en-GB" sz="2000">
                          <a:solidFill>
                            <a:schemeClr val="tx1">
                              <a:lumMod val="65000"/>
                              <a:lumOff val="35000"/>
                            </a:schemeClr>
                          </a:solidFill>
                          <a:latin typeface="Arial" panose="020B0604020202020204" pitchFamily="34" charset="0"/>
                          <a:cs typeface="Arial" panose="020B0604020202020204" pitchFamily="34" charset="0"/>
                        </a:rPr>
                        <a:t>53 - 54</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82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3385542"/>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6AS/MD</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-2 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302</a:t>
            </a: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p>
          <a:p>
            <a:pPr marL="285750" lvl="0" indent="-285750">
              <a:buFont typeface="Arial" panose="020B0604020202020204" pitchFamily="34" charset="0"/>
              <a:buChar char="•"/>
              <a:tabLst>
                <a:tab pos="228600" algn="l"/>
                <a:tab pos="457200" algn="l"/>
              </a:tabLst>
            </a:pPr>
            <a:endParaRPr lang="en-GB" sz="105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endPar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lvl="0">
              <a:tabLst>
                <a:tab pos="228600" algn="l"/>
                <a:tab pos="457200" algn="l"/>
              </a:tabLst>
            </a:pP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10</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392358369"/>
              </p:ext>
            </p:extLst>
          </p:nvPr>
        </p:nvGraphicFramePr>
        <p:xfrm>
          <a:off x="594008" y="1535029"/>
          <a:ext cx="10712127" cy="259080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how to balance equations with addition expressions </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explain how to balance equations with subtraction expressions </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explain how to balance equations with addition or subtraction expressions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explain how to balance equations with addition and subtraction expressions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use their knowledge of balancing equations to solve problems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594007" y="5644265"/>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382041" y="5644265"/>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6</a:t>
            </a:r>
            <a:r>
              <a:rPr lang="en-GB" sz="2400" b="1" i="0" u="none" strike="noStrike" dirty="0">
                <a:effectLst/>
              </a:rPr>
              <a:t>, Unit 10,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73867898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to balance equations with addition expressions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10,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380EEC8C-33B2-49B1-B7A7-9A3618ADBE3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1.29 Using equivalence and the compensation property to calculate </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7797376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6:1-6:2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48-49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6:2</a:t>
            </a:r>
          </a:p>
        </p:txBody>
      </p:sp>
      <p:sp>
        <p:nvSpPr>
          <p:cNvPr id="5" name="TextBox 4">
            <a:extLst>
              <a:ext uri="{FF2B5EF4-FFF2-40B4-BE49-F238E27FC236}">
                <a16:creationId xmlns:a16="http://schemas.microsoft.com/office/drawing/2014/main" id="{FA857115-8A78-491A-BBE9-D485F0A99791}"/>
              </a:ext>
            </a:extLst>
          </p:cNvPr>
          <p:cNvSpPr txBox="1"/>
          <p:nvPr/>
        </p:nvSpPr>
        <p:spPr bwMode="auto">
          <a:xfrm>
            <a:off x="7814661" y="2188404"/>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7" name="TextBox 6">
            <a:extLst>
              <a:ext uri="{FF2B5EF4-FFF2-40B4-BE49-F238E27FC236}">
                <a16:creationId xmlns:a16="http://schemas.microsoft.com/office/drawing/2014/main" id="{78730B55-FF90-464C-8F3F-B1D721774949}"/>
              </a:ext>
            </a:extLst>
          </p:cNvPr>
          <p:cNvSpPr txBox="1"/>
          <p:nvPr/>
        </p:nvSpPr>
        <p:spPr bwMode="auto">
          <a:xfrm>
            <a:off x="3734557" y="2191348"/>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34 + 46</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AEFBC289-53AA-4BB2-857A-6D08CA3022C0}"/>
              </a:ext>
            </a:extLst>
          </p:cNvPr>
          <p:cNvSpPr txBox="1"/>
          <p:nvPr/>
        </p:nvSpPr>
        <p:spPr bwMode="auto">
          <a:xfrm>
            <a:off x="6939335" y="218840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72 +</a:t>
            </a:r>
            <a:endParaRPr lang="en-GB" sz="2400" dirty="0">
              <a:latin typeface="Myriad Pro Semibold"/>
              <a:ea typeface="Myriad Pro Semibold" charset="0"/>
              <a:cs typeface="Myriad Pro Semibold" charset="0"/>
            </a:endParaRPr>
          </a:p>
        </p:txBody>
      </p:sp>
      <p:sp>
        <p:nvSpPr>
          <p:cNvPr id="9" name="Rectangle 8">
            <a:extLst>
              <a:ext uri="{FF2B5EF4-FFF2-40B4-BE49-F238E27FC236}">
                <a16:creationId xmlns:a16="http://schemas.microsoft.com/office/drawing/2014/main" id="{C482C947-4E22-4C28-AF0A-71F2F25AE8E4}"/>
              </a:ext>
            </a:extLst>
          </p:cNvPr>
          <p:cNvSpPr/>
          <p:nvPr/>
        </p:nvSpPr>
        <p:spPr bwMode="auto">
          <a:xfrm>
            <a:off x="7733206" y="2151670"/>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0" name="TextBox 9">
            <a:extLst>
              <a:ext uri="{FF2B5EF4-FFF2-40B4-BE49-F238E27FC236}">
                <a16:creationId xmlns:a16="http://schemas.microsoft.com/office/drawing/2014/main" id="{D2237EAF-610B-4F87-9681-AC614AD0BC1C}"/>
              </a:ext>
            </a:extLst>
          </p:cNvPr>
          <p:cNvSpPr txBox="1"/>
          <p:nvPr/>
        </p:nvSpPr>
        <p:spPr bwMode="auto">
          <a:xfrm>
            <a:off x="5812520" y="219134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4" name="TextBox 13">
            <a:extLst>
              <a:ext uri="{FF2B5EF4-FFF2-40B4-BE49-F238E27FC236}">
                <a16:creationId xmlns:a16="http://schemas.microsoft.com/office/drawing/2014/main" id="{9509B22D-348B-44C8-80BE-8092C924E0E0}"/>
              </a:ext>
            </a:extLst>
          </p:cNvPr>
          <p:cNvSpPr txBox="1"/>
          <p:nvPr/>
        </p:nvSpPr>
        <p:spPr bwMode="auto">
          <a:xfrm>
            <a:off x="4091225" y="219134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80</a:t>
            </a:r>
            <a:endParaRPr lang="en-GB" sz="2400" dirty="0">
              <a:latin typeface="Myriad Pro Semibold"/>
              <a:ea typeface="Myriad Pro Semibold" charset="0"/>
              <a:cs typeface="Myriad Pro Semibold" charset="0"/>
            </a:endParaRPr>
          </a:p>
        </p:txBody>
      </p:sp>
      <p:pic>
        <p:nvPicPr>
          <p:cNvPr id="20" name="Picture 19">
            <a:extLst>
              <a:ext uri="{FF2B5EF4-FFF2-40B4-BE49-F238E27FC236}">
                <a16:creationId xmlns:a16="http://schemas.microsoft.com/office/drawing/2014/main" id="{1D5F4106-E73C-4D68-A715-9632BE883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973" y="2849850"/>
            <a:ext cx="6150053" cy="1758227"/>
          </a:xfrm>
          <a:prstGeom prst="rect">
            <a:avLst/>
          </a:prstGeom>
        </p:spPr>
      </p:pic>
    </p:spTree>
    <p:extLst>
      <p:ext uri="{BB962C8B-B14F-4D97-AF65-F5344CB8AC3E}">
        <p14:creationId xmlns:p14="http://schemas.microsoft.com/office/powerpoint/2010/main" val="210230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6</a:t>
            </a:r>
            <a:r>
              <a:rPr lang="en-GB" sz="2400" b="1" i="0" u="none" strike="noStrike" dirty="0">
                <a:effectLst/>
              </a:rPr>
              <a:t>, Unit 10,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9855672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a:latin typeface="Arial" panose="020B0604020202020204" pitchFamily="34" charset="0"/>
                          <a:cs typeface="Arial" panose="020B0604020202020204" pitchFamily="34" charset="0"/>
                        </a:rPr>
                        <a:t>Learning Outcome 2</a:t>
                      </a:r>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to balance equations with subtraction expressions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630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10,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380EEC8C-33B2-49B1-B7A7-9A3618ADBE3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1.29 Using equivalence and the compensation property to calculate </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95500131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6:3-6:4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49-51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5836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CF5B57D-89A0-423A-BEF5-B2CE9F551B0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20975" y="2043080"/>
            <a:ext cx="6150053" cy="1758227"/>
          </a:xfrm>
          <a:prstGeom prst="rect">
            <a:avLst/>
          </a:prstGeom>
        </p:spPr>
      </p:pic>
      <p:pic>
        <p:nvPicPr>
          <p:cNvPr id="12" name="Picture 11">
            <a:extLst>
              <a:ext uri="{FF2B5EF4-FFF2-40B4-BE49-F238E27FC236}">
                <a16:creationId xmlns:a16="http://schemas.microsoft.com/office/drawing/2014/main" id="{33D03CB9-B07D-4BCD-BC37-46222AF75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974" y="2052043"/>
            <a:ext cx="6150053" cy="1758227"/>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6:4</a:t>
            </a:r>
          </a:p>
        </p:txBody>
      </p:sp>
      <p:sp>
        <p:nvSpPr>
          <p:cNvPr id="6" name="TextBox 5">
            <a:extLst>
              <a:ext uri="{FF2B5EF4-FFF2-40B4-BE49-F238E27FC236}">
                <a16:creationId xmlns:a16="http://schemas.microsoft.com/office/drawing/2014/main" id="{EA0155CA-F85E-43AC-A147-563551FDF63F}"/>
              </a:ext>
            </a:extLst>
          </p:cNvPr>
          <p:cNvSpPr txBox="1"/>
          <p:nvPr/>
        </p:nvSpPr>
        <p:spPr bwMode="auto">
          <a:xfrm>
            <a:off x="6926494" y="1390597"/>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538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7" name="TextBox 6">
            <a:extLst>
              <a:ext uri="{FF2B5EF4-FFF2-40B4-BE49-F238E27FC236}">
                <a16:creationId xmlns:a16="http://schemas.microsoft.com/office/drawing/2014/main" id="{571EA3AF-34E3-4721-B33E-5A890BE44440}"/>
              </a:ext>
            </a:extLst>
          </p:cNvPr>
          <p:cNvSpPr txBox="1"/>
          <p:nvPr/>
        </p:nvSpPr>
        <p:spPr bwMode="auto">
          <a:xfrm>
            <a:off x="3567844" y="1393541"/>
            <a:ext cx="15648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427 − 274</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0417BC12-14FD-497D-8298-FEC3FCDBDE94}"/>
              </a:ext>
            </a:extLst>
          </p:cNvPr>
          <p:cNvSpPr txBox="1"/>
          <p:nvPr/>
        </p:nvSpPr>
        <p:spPr bwMode="auto">
          <a:xfrm>
            <a:off x="7699860" y="1390597"/>
            <a:ext cx="979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− 385</a:t>
            </a:r>
            <a:endParaRPr lang="en-GB" sz="2400" dirty="0">
              <a:latin typeface="Myriad Pro Semibold"/>
              <a:ea typeface="Myriad Pro Semibold" charset="0"/>
              <a:cs typeface="Myriad Pro Semibold" charset="0"/>
            </a:endParaRPr>
          </a:p>
        </p:txBody>
      </p:sp>
      <p:sp>
        <p:nvSpPr>
          <p:cNvPr id="9" name="Rectangle 8">
            <a:extLst>
              <a:ext uri="{FF2B5EF4-FFF2-40B4-BE49-F238E27FC236}">
                <a16:creationId xmlns:a16="http://schemas.microsoft.com/office/drawing/2014/main" id="{01878C15-F2E6-4608-9024-BC32C02CCF6E}"/>
              </a:ext>
            </a:extLst>
          </p:cNvPr>
          <p:cNvSpPr/>
          <p:nvPr/>
        </p:nvSpPr>
        <p:spPr bwMode="auto">
          <a:xfrm>
            <a:off x="6956389" y="1353863"/>
            <a:ext cx="679227"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0" name="TextBox 9">
            <a:extLst>
              <a:ext uri="{FF2B5EF4-FFF2-40B4-BE49-F238E27FC236}">
                <a16:creationId xmlns:a16="http://schemas.microsoft.com/office/drawing/2014/main" id="{83AD037A-3D04-45D4-B799-53565CD7C41C}"/>
              </a:ext>
            </a:extLst>
          </p:cNvPr>
          <p:cNvSpPr txBox="1"/>
          <p:nvPr/>
        </p:nvSpPr>
        <p:spPr bwMode="auto">
          <a:xfrm>
            <a:off x="5812521" y="139354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Arial" panose="020B0604020202020204" pitchFamily="34" charset="0"/>
              </a:rPr>
              <a:t>=</a:t>
            </a:r>
            <a:endParaRPr lang="en-GB" sz="2400" dirty="0">
              <a:latin typeface="Myriad Pro" panose="020B0503030403020204" pitchFamily="34" charset="0"/>
              <a:ea typeface="Myriad Pro Semibold" charset="0"/>
              <a:cs typeface="Myriad Pro Semibold" charset="0"/>
            </a:endParaRPr>
          </a:p>
        </p:txBody>
      </p:sp>
      <p:sp>
        <p:nvSpPr>
          <p:cNvPr id="11" name="TextBox 10">
            <a:extLst>
              <a:ext uri="{FF2B5EF4-FFF2-40B4-BE49-F238E27FC236}">
                <a16:creationId xmlns:a16="http://schemas.microsoft.com/office/drawing/2014/main" id="{439BF98B-3FC9-49A7-9639-E7B533B84D50}"/>
              </a:ext>
            </a:extLst>
          </p:cNvPr>
          <p:cNvSpPr txBox="1"/>
          <p:nvPr/>
        </p:nvSpPr>
        <p:spPr bwMode="auto">
          <a:xfrm>
            <a:off x="4007869" y="139354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153</a:t>
            </a:r>
            <a:endParaRPr lang="en-GB" sz="2400" dirty="0">
              <a:latin typeface="Myriad Pro Semibold"/>
              <a:ea typeface="Myriad Pro Semibold" charset="0"/>
              <a:cs typeface="Myriad Pro Semibold" charset="0"/>
            </a:endParaRPr>
          </a:p>
        </p:txBody>
      </p:sp>
      <p:graphicFrame>
        <p:nvGraphicFramePr>
          <p:cNvPr id="13" name="Table 12">
            <a:extLst>
              <a:ext uri="{FF2B5EF4-FFF2-40B4-BE49-F238E27FC236}">
                <a16:creationId xmlns:a16="http://schemas.microsoft.com/office/drawing/2014/main" id="{3DC649A8-992E-4DE5-8C89-B6F95C56E99D}"/>
              </a:ext>
            </a:extLst>
          </p:cNvPr>
          <p:cNvGraphicFramePr>
            <a:graphicFrameLocks noGrp="1"/>
          </p:cNvGraphicFramePr>
          <p:nvPr/>
        </p:nvGraphicFramePr>
        <p:xfrm>
          <a:off x="5048547" y="4424146"/>
          <a:ext cx="1555200" cy="137160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gridCol w="388800">
                  <a:extLst>
                    <a:ext uri="{9D8B030D-6E8A-4147-A177-3AD203B41FA5}">
                      <a16:colId xmlns:a16="http://schemas.microsoft.com/office/drawing/2014/main" val="20006"/>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Arial" panose="020B0604020202020204" pitchFamily="34" charset="0"/>
                          <a:ea typeface="Myriad Pro Semibold" charset="0"/>
                          <a:cs typeface="Arial" panose="020B0604020202020204" pitchFamily="34" charset="0"/>
                        </a:rPr>
                        <a:t>−</a:t>
                      </a:r>
                      <a:endParaRPr lang="en-GB" sz="2400" dirty="0">
                        <a:solidFill>
                          <a:schemeClr val="tx1"/>
                        </a:solidFill>
                        <a:latin typeface="Myriad Pro Semibold" charset="0"/>
                        <a:ea typeface="Myriad Pro Semibold" charset="0"/>
                        <a:cs typeface="Myriad Pro Semibold"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14" name="TextBox 13">
            <a:extLst>
              <a:ext uri="{FF2B5EF4-FFF2-40B4-BE49-F238E27FC236}">
                <a16:creationId xmlns:a16="http://schemas.microsoft.com/office/drawing/2014/main" id="{49501F95-71EF-42CC-9A6C-BBB944777C8C}"/>
              </a:ext>
            </a:extLst>
          </p:cNvPr>
          <p:cNvSpPr txBox="1"/>
          <p:nvPr/>
        </p:nvSpPr>
        <p:spPr bwMode="auto">
          <a:xfrm>
            <a:off x="6233097" y="534393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8" name="TextBox 17">
            <a:extLst>
              <a:ext uri="{FF2B5EF4-FFF2-40B4-BE49-F238E27FC236}">
                <a16:creationId xmlns:a16="http://schemas.microsoft.com/office/drawing/2014/main" id="{62F81E05-62CC-48E8-86CA-1AE050BDF04E}"/>
              </a:ext>
            </a:extLst>
          </p:cNvPr>
          <p:cNvSpPr txBox="1"/>
          <p:nvPr/>
        </p:nvSpPr>
        <p:spPr bwMode="auto">
          <a:xfrm>
            <a:off x="5764184" y="4347946"/>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E72420"/>
                </a:solidFill>
                <a:latin typeface="Myriad Pro Semibold" charset="0"/>
                <a:ea typeface="Myriad Pro Semibold" charset="0"/>
                <a:cs typeface="Myriad Pro Semibold" charset="0"/>
              </a:rPr>
              <a:t>1</a:t>
            </a:r>
          </a:p>
        </p:txBody>
      </p:sp>
      <p:sp>
        <p:nvSpPr>
          <p:cNvPr id="19" name="TextBox 18">
            <a:extLst>
              <a:ext uri="{FF2B5EF4-FFF2-40B4-BE49-F238E27FC236}">
                <a16:creationId xmlns:a16="http://schemas.microsoft.com/office/drawing/2014/main" id="{FDD0AC89-CD71-4EC8-9082-3D8F406D4AE0}"/>
              </a:ext>
            </a:extLst>
          </p:cNvPr>
          <p:cNvSpPr txBox="1"/>
          <p:nvPr/>
        </p:nvSpPr>
        <p:spPr bwMode="auto">
          <a:xfrm>
            <a:off x="5577483" y="4171541"/>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3</a:t>
            </a:r>
          </a:p>
        </p:txBody>
      </p:sp>
      <p:cxnSp>
        <p:nvCxnSpPr>
          <p:cNvPr id="20" name="Straight Connector 19">
            <a:extLst>
              <a:ext uri="{FF2B5EF4-FFF2-40B4-BE49-F238E27FC236}">
                <a16:creationId xmlns:a16="http://schemas.microsoft.com/office/drawing/2014/main" id="{0D212CFE-2C60-4DAB-8F76-54FEF4936EBB}"/>
              </a:ext>
            </a:extLst>
          </p:cNvPr>
          <p:cNvCxnSpPr>
            <a:cxnSpLocks/>
          </p:cNvCxnSpPr>
          <p:nvPr/>
        </p:nvCxnSpPr>
        <p:spPr bwMode="auto">
          <a:xfrm>
            <a:off x="5530967" y="4532612"/>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a:extLst>
              <a:ext uri="{FF2B5EF4-FFF2-40B4-BE49-F238E27FC236}">
                <a16:creationId xmlns:a16="http://schemas.microsoft.com/office/drawing/2014/main" id="{D85B8834-63E2-4718-BEDC-3CB3A0728DAC}"/>
              </a:ext>
            </a:extLst>
          </p:cNvPr>
          <p:cNvSpPr txBox="1"/>
          <p:nvPr/>
        </p:nvSpPr>
        <p:spPr bwMode="auto">
          <a:xfrm>
            <a:off x="5844093" y="534393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4" name="TextBox 23">
            <a:extLst>
              <a:ext uri="{FF2B5EF4-FFF2-40B4-BE49-F238E27FC236}">
                <a16:creationId xmlns:a16="http://schemas.microsoft.com/office/drawing/2014/main" id="{AE94CCF6-69B4-43DD-8595-96462A688AB5}"/>
              </a:ext>
            </a:extLst>
          </p:cNvPr>
          <p:cNvSpPr txBox="1"/>
          <p:nvPr/>
        </p:nvSpPr>
        <p:spPr bwMode="auto">
          <a:xfrm>
            <a:off x="5453350" y="534393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pic>
        <p:nvPicPr>
          <p:cNvPr id="39" name="Picture 38">
            <a:extLst>
              <a:ext uri="{FF2B5EF4-FFF2-40B4-BE49-F238E27FC236}">
                <a16:creationId xmlns:a16="http://schemas.microsoft.com/office/drawing/2014/main" id="{2C70485E-1496-43D1-82FD-3BD63CB0B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035" y="4883444"/>
            <a:ext cx="366610" cy="407343"/>
          </a:xfrm>
          <a:prstGeom prst="rect">
            <a:avLst/>
          </a:prstGeom>
        </p:spPr>
      </p:pic>
      <p:pic>
        <p:nvPicPr>
          <p:cNvPr id="41" name="Picture 40">
            <a:extLst>
              <a:ext uri="{FF2B5EF4-FFF2-40B4-BE49-F238E27FC236}">
                <a16:creationId xmlns:a16="http://schemas.microsoft.com/office/drawing/2014/main" id="{EF39A82E-4723-4085-8EE7-60B7E0A33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2979" y="4453829"/>
            <a:ext cx="4288743" cy="395704"/>
          </a:xfrm>
          <a:prstGeom prst="rect">
            <a:avLst/>
          </a:prstGeom>
        </p:spPr>
      </p:pic>
      <p:pic>
        <p:nvPicPr>
          <p:cNvPr id="43" name="Picture 42" descr="A close up of a logo&#10;&#10;Description generated with high confidence">
            <a:extLst>
              <a:ext uri="{FF2B5EF4-FFF2-40B4-BE49-F238E27FC236}">
                <a16:creationId xmlns:a16="http://schemas.microsoft.com/office/drawing/2014/main" id="{292A3157-19BC-48C3-B172-1370BEBDD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1073" y="5326756"/>
            <a:ext cx="4288743" cy="395704"/>
          </a:xfrm>
          <a:prstGeom prst="rect">
            <a:avLst/>
          </a:prstGeom>
        </p:spPr>
      </p:pic>
      <p:sp>
        <p:nvSpPr>
          <p:cNvPr id="44" name="TextBox 43">
            <a:extLst>
              <a:ext uri="{FF2B5EF4-FFF2-40B4-BE49-F238E27FC236}">
                <a16:creationId xmlns:a16="http://schemas.microsoft.com/office/drawing/2014/main" id="{D5E066B0-CAFD-49E4-AEA9-839966AE5939}"/>
              </a:ext>
            </a:extLst>
          </p:cNvPr>
          <p:cNvSpPr txBox="1"/>
          <p:nvPr/>
        </p:nvSpPr>
        <p:spPr bwMode="auto">
          <a:xfrm>
            <a:off x="4310522" y="4141580"/>
            <a:ext cx="7136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4658F"/>
                </a:solidFill>
                <a:latin typeface="Myriad Pro Semibold"/>
                <a:ea typeface="Myriad Pro Semibold" charset="0"/>
                <a:cs typeface="Arial" panose="020B0604020202020204" pitchFamily="34" charset="0"/>
              </a:rPr>
              <a:t>− 385</a:t>
            </a:r>
            <a:endParaRPr lang="en-GB" sz="1600" dirty="0">
              <a:solidFill>
                <a:srgbClr val="04658F"/>
              </a:solidFill>
              <a:latin typeface="Myriad Pro Semibold"/>
              <a:ea typeface="Myriad Pro Semibold" charset="0"/>
              <a:cs typeface="Myriad Pro Semibold" charset="0"/>
            </a:endParaRPr>
          </a:p>
        </p:txBody>
      </p:sp>
      <p:sp>
        <p:nvSpPr>
          <p:cNvPr id="45" name="TextBox 44">
            <a:extLst>
              <a:ext uri="{FF2B5EF4-FFF2-40B4-BE49-F238E27FC236}">
                <a16:creationId xmlns:a16="http://schemas.microsoft.com/office/drawing/2014/main" id="{9129998D-72CD-45C1-BDD2-C6DA2092F077}"/>
              </a:ext>
            </a:extLst>
          </p:cNvPr>
          <p:cNvSpPr txBox="1"/>
          <p:nvPr/>
        </p:nvSpPr>
        <p:spPr bwMode="auto">
          <a:xfrm>
            <a:off x="4298616" y="5683674"/>
            <a:ext cx="7136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4658F"/>
                </a:solidFill>
                <a:latin typeface="Myriad Pro Semibold"/>
                <a:ea typeface="Myriad Pro Semibold" charset="0"/>
                <a:cs typeface="Arial" panose="020B0604020202020204" pitchFamily="34" charset="0"/>
              </a:rPr>
              <a:t>+ 385</a:t>
            </a:r>
            <a:endParaRPr lang="en-GB" sz="1600" dirty="0">
              <a:solidFill>
                <a:srgbClr val="04658F"/>
              </a:solidFill>
              <a:latin typeface="Myriad Pro Semibold"/>
              <a:ea typeface="Myriad Pro Semibold" charset="0"/>
              <a:cs typeface="Myriad Pro Semibold" charset="0"/>
            </a:endParaRPr>
          </a:p>
        </p:txBody>
      </p:sp>
      <p:sp>
        <p:nvSpPr>
          <p:cNvPr id="46" name="TextBox 45">
            <a:extLst>
              <a:ext uri="{FF2B5EF4-FFF2-40B4-BE49-F238E27FC236}">
                <a16:creationId xmlns:a16="http://schemas.microsoft.com/office/drawing/2014/main" id="{DB8E87AB-6BA9-4B33-8864-EC3B39628174}"/>
              </a:ext>
            </a:extLst>
          </p:cNvPr>
          <p:cNvSpPr txBox="1"/>
          <p:nvPr/>
        </p:nvSpPr>
        <p:spPr bwMode="auto">
          <a:xfrm>
            <a:off x="2280570" y="5017144"/>
            <a:ext cx="516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Arial" panose="020B0604020202020204" pitchFamily="34" charset="0"/>
              </a:rPr>
              <a:t>153</a:t>
            </a:r>
            <a:endParaRPr lang="en-GB" sz="1600" dirty="0">
              <a:latin typeface="Myriad Pro Semibold"/>
              <a:ea typeface="Myriad Pro Semibold" charset="0"/>
              <a:cs typeface="Myriad Pro Semibold" charset="0"/>
            </a:endParaRPr>
          </a:p>
        </p:txBody>
      </p:sp>
      <p:sp>
        <p:nvSpPr>
          <p:cNvPr id="47" name="TextBox 46">
            <a:extLst>
              <a:ext uri="{FF2B5EF4-FFF2-40B4-BE49-F238E27FC236}">
                <a16:creationId xmlns:a16="http://schemas.microsoft.com/office/drawing/2014/main" id="{8BFE9507-DF41-4511-858B-5562B123A7FC}"/>
              </a:ext>
            </a:extLst>
          </p:cNvPr>
          <p:cNvSpPr txBox="1"/>
          <p:nvPr/>
        </p:nvSpPr>
        <p:spPr bwMode="auto">
          <a:xfrm>
            <a:off x="6538996" y="4984559"/>
            <a:ext cx="516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Arial" panose="020B0604020202020204" pitchFamily="34" charset="0"/>
              </a:rPr>
              <a:t>538</a:t>
            </a:r>
            <a:endParaRPr lang="en-GB" sz="1600" dirty="0">
              <a:latin typeface="Myriad Pro Semibold"/>
              <a:ea typeface="Myriad Pro Semibold" charset="0"/>
              <a:cs typeface="Myriad Pro Semibold" charset="0"/>
            </a:endParaRPr>
          </a:p>
        </p:txBody>
      </p:sp>
      <p:graphicFrame>
        <p:nvGraphicFramePr>
          <p:cNvPr id="48" name="Table 47">
            <a:extLst>
              <a:ext uri="{FF2B5EF4-FFF2-40B4-BE49-F238E27FC236}">
                <a16:creationId xmlns:a16="http://schemas.microsoft.com/office/drawing/2014/main" id="{3C39BFD8-2A5A-4B77-A8A2-491CEDF59466}"/>
              </a:ext>
            </a:extLst>
          </p:cNvPr>
          <p:cNvGraphicFramePr>
            <a:graphicFrameLocks noGrp="1"/>
          </p:cNvGraphicFramePr>
          <p:nvPr/>
        </p:nvGraphicFramePr>
        <p:xfrm>
          <a:off x="7835734" y="4414295"/>
          <a:ext cx="1555200" cy="137160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gridCol w="388800">
                  <a:extLst>
                    <a:ext uri="{9D8B030D-6E8A-4147-A177-3AD203B41FA5}">
                      <a16:colId xmlns:a16="http://schemas.microsoft.com/office/drawing/2014/main" val="20006"/>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Myriad Pro Semibold"/>
                          <a:ea typeface="Myriad Pro Semibold" charset="0"/>
                          <a:cs typeface="Arial" panose="020B0604020202020204" pitchFamily="34" charset="0"/>
                        </a:rPr>
                        <a:t>+</a:t>
                      </a:r>
                      <a:endParaRPr lang="en-GB" sz="2400" dirty="0">
                        <a:solidFill>
                          <a:schemeClr val="tx1"/>
                        </a:solidFill>
                        <a:latin typeface="Myriad Pro Semibold"/>
                        <a:ea typeface="Myriad Pro Semibold" charset="0"/>
                        <a:cs typeface="Myriad Pro Semibold"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49" name="TextBox 48">
            <a:extLst>
              <a:ext uri="{FF2B5EF4-FFF2-40B4-BE49-F238E27FC236}">
                <a16:creationId xmlns:a16="http://schemas.microsoft.com/office/drawing/2014/main" id="{A94237E6-19DC-4011-A54C-E2B31E70B141}"/>
              </a:ext>
            </a:extLst>
          </p:cNvPr>
          <p:cNvSpPr txBox="1"/>
          <p:nvPr/>
        </p:nvSpPr>
        <p:spPr bwMode="auto">
          <a:xfrm>
            <a:off x="9020284" y="533408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50" name="TextBox 49">
            <a:extLst>
              <a:ext uri="{FF2B5EF4-FFF2-40B4-BE49-F238E27FC236}">
                <a16:creationId xmlns:a16="http://schemas.microsoft.com/office/drawing/2014/main" id="{88B1D70E-AAB5-4D80-BDCA-84EB1FBE725F}"/>
              </a:ext>
            </a:extLst>
          </p:cNvPr>
          <p:cNvSpPr txBox="1"/>
          <p:nvPr/>
        </p:nvSpPr>
        <p:spPr bwMode="auto">
          <a:xfrm>
            <a:off x="8263781" y="5761866"/>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a:t>
            </a:r>
          </a:p>
        </p:txBody>
      </p:sp>
      <p:sp>
        <p:nvSpPr>
          <p:cNvPr id="53" name="TextBox 52">
            <a:extLst>
              <a:ext uri="{FF2B5EF4-FFF2-40B4-BE49-F238E27FC236}">
                <a16:creationId xmlns:a16="http://schemas.microsoft.com/office/drawing/2014/main" id="{D6548292-B44D-4473-864C-DAD8CFAAEF11}"/>
              </a:ext>
            </a:extLst>
          </p:cNvPr>
          <p:cNvSpPr txBox="1"/>
          <p:nvPr/>
        </p:nvSpPr>
        <p:spPr bwMode="auto">
          <a:xfrm>
            <a:off x="8631280" y="533408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54" name="TextBox 53">
            <a:extLst>
              <a:ext uri="{FF2B5EF4-FFF2-40B4-BE49-F238E27FC236}">
                <a16:creationId xmlns:a16="http://schemas.microsoft.com/office/drawing/2014/main" id="{95B34CBD-265A-4C76-BB96-36CA32776A09}"/>
              </a:ext>
            </a:extLst>
          </p:cNvPr>
          <p:cNvSpPr txBox="1"/>
          <p:nvPr/>
        </p:nvSpPr>
        <p:spPr bwMode="auto">
          <a:xfrm>
            <a:off x="8240537" y="533408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pic>
        <p:nvPicPr>
          <p:cNvPr id="37" name="Picture 36" descr="A close up of a logo&#10;&#10;Description generated with high confidence">
            <a:extLst>
              <a:ext uri="{FF2B5EF4-FFF2-40B4-BE49-F238E27FC236}">
                <a16:creationId xmlns:a16="http://schemas.microsoft.com/office/drawing/2014/main" id="{7B664C50-F2F2-459B-A764-6E7472BE4C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6668" y="4871736"/>
            <a:ext cx="4777555" cy="139661"/>
          </a:xfrm>
          <a:prstGeom prst="rect">
            <a:avLst/>
          </a:prstGeom>
        </p:spPr>
      </p:pic>
    </p:spTree>
    <p:extLst>
      <p:ext uri="{BB962C8B-B14F-4D97-AF65-F5344CB8AC3E}">
        <p14:creationId xmlns:p14="http://schemas.microsoft.com/office/powerpoint/2010/main" val="25642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500"/>
                                        <p:tgtEl>
                                          <p:spTgt spid="4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fade">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fade">
                                      <p:cBhvr>
                                        <p:cTn id="115" dur="500"/>
                                        <p:tgtEl>
                                          <p:spTgt spid="5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6"/>
                                        </p:tgtEl>
                                        <p:attrNameLst>
                                          <p:attrName>style.visibility</p:attrName>
                                        </p:attrNameLst>
                                      </p:cBhvr>
                                      <p:to>
                                        <p:strVal val="visible"/>
                                      </p:to>
                                    </p:set>
                                    <p:animEffect transition="in" filter="fade">
                                      <p:cBhvr>
                                        <p:cTn id="120" dur="500"/>
                                        <p:tgtEl>
                                          <p:spTgt spid="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fade">
                                      <p:cBhvr>
                                        <p:cTn id="1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4" grpId="0"/>
      <p:bldP spid="14" grpId="1"/>
      <p:bldP spid="18" grpId="0"/>
      <p:bldP spid="18" grpId="1"/>
      <p:bldP spid="19" grpId="0"/>
      <p:bldP spid="19" grpId="1"/>
      <p:bldP spid="22" grpId="0"/>
      <p:bldP spid="22" grpId="1"/>
      <p:bldP spid="24" grpId="0"/>
      <p:bldP spid="24" grpId="1"/>
      <p:bldP spid="44" grpId="0"/>
      <p:bldP spid="45" grpId="0"/>
      <p:bldP spid="46" grpId="0"/>
      <p:bldP spid="47" grpId="0"/>
      <p:bldP spid="49" grpId="0"/>
      <p:bldP spid="50" grpId="0"/>
      <p:bldP spid="53" grpId="0"/>
      <p:bldP spid="54" grpId="0"/>
    </p:bldLst>
  </p:timing>
</p:sld>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F52F4355-41EF-4DA9-B998-C6511E367AD2}">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dc9bd944-225f-43f1-96dc-d5ee43d55d1c"/>
    <ds:schemaRef ds:uri="6e8f39c4-649a-4727-b531-9584b06a2d5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4264</TotalTime>
  <Words>994</Words>
  <Application>Microsoft Office PowerPoint</Application>
  <PresentationFormat>Widescreen</PresentationFormat>
  <Paragraphs>183</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Comic Sans MS</vt:lpstr>
      <vt:lpstr>Myriad Pro</vt:lpstr>
      <vt:lpstr>Myriad Pro Semibold</vt:lpstr>
      <vt:lpstr>Custom Design</vt:lpstr>
      <vt:lpstr>PowerPoint Presentation</vt:lpstr>
      <vt:lpstr>PowerPoint Presentation</vt:lpstr>
      <vt:lpstr>Contents</vt:lpstr>
      <vt:lpstr>PowerPoint Presentation</vt:lpstr>
      <vt:lpstr>Year 6, Unit 10, Learning Outcome 1</vt:lpstr>
      <vt:lpstr>PowerPoint Presentation</vt:lpstr>
      <vt:lpstr>PowerPoint Presentation</vt:lpstr>
      <vt:lpstr>Year 6, Unit 10, Learning Outcome 2</vt:lpstr>
      <vt:lpstr>PowerPoint Presentation</vt:lpstr>
      <vt:lpstr>PowerPoint Presentation</vt:lpstr>
      <vt:lpstr>Year 6, Unit 10, Learning Outcome 3</vt:lpstr>
      <vt:lpstr>PowerPoint Presentation</vt:lpstr>
      <vt:lpstr>PowerPoint Presentation</vt:lpstr>
      <vt:lpstr>Year 6, Unit 10, Learning Outcome 4</vt:lpstr>
      <vt:lpstr>PowerPoint Presentation</vt:lpstr>
      <vt:lpstr>PowerPoint Presentation</vt:lpstr>
      <vt:lpstr>Year 6, Unit 10, Learning Outcome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96</cp:revision>
  <dcterms:created xsi:type="dcterms:W3CDTF">2021-05-07T12:27:15Z</dcterms:created>
  <dcterms:modified xsi:type="dcterms:W3CDTF">2021-12-02T11:09:24Z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