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3"/>
  </p:notesMasterIdLst>
  <p:sldIdLst>
    <p:sldId id="263" r:id="rId6"/>
    <p:sldId id="633" r:id="rId7"/>
    <p:sldId id="588" r:id="rId8"/>
    <p:sldId id="271" r:id="rId9"/>
    <p:sldId id="299" r:id="rId10"/>
    <p:sldId id="269" r:id="rId11"/>
    <p:sldId id="276" r:id="rId12"/>
    <p:sldId id="634" r:id="rId13"/>
    <p:sldId id="279" r:id="rId14"/>
    <p:sldId id="280" r:id="rId15"/>
    <p:sldId id="672" r:id="rId16"/>
    <p:sldId id="281" r:id="rId17"/>
    <p:sldId id="282" r:id="rId18"/>
    <p:sldId id="671" r:id="rId19"/>
    <p:sldId id="580" r:id="rId20"/>
    <p:sldId id="579" r:id="rId21"/>
    <p:sldId id="659" r:id="rId22"/>
    <p:sldId id="660" r:id="rId23"/>
    <p:sldId id="661" r:id="rId24"/>
    <p:sldId id="662" r:id="rId25"/>
    <p:sldId id="663" r:id="rId26"/>
    <p:sldId id="664" r:id="rId27"/>
    <p:sldId id="665" r:id="rId28"/>
    <p:sldId id="666" r:id="rId29"/>
    <p:sldId id="667" r:id="rId30"/>
    <p:sldId id="668" r:id="rId31"/>
    <p:sldId id="669" r:id="rId32"/>
    <p:sldId id="670" r:id="rId33"/>
    <p:sldId id="286" r:id="rId34"/>
    <p:sldId id="265" r:id="rId35"/>
    <p:sldId id="287" r:id="rId36"/>
    <p:sldId id="656" r:id="rId37"/>
    <p:sldId id="657" r:id="rId38"/>
    <p:sldId id="658" r:id="rId39"/>
    <p:sldId id="606" r:id="rId40"/>
    <p:sldId id="613" r:id="rId41"/>
    <p:sldId id="291" r:id="rId42"/>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EBF5F5"/>
    <a:srgbClr val="FBF5D4"/>
    <a:srgbClr val="347574"/>
    <a:srgbClr val="466665"/>
    <a:srgbClr val="C8E2E8"/>
    <a:srgbClr val="82CBDD"/>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45" autoAdjust="0"/>
    <p:restoredTop sz="78437" autoAdjust="0"/>
  </p:normalViewPr>
  <p:slideViewPr>
    <p:cSldViewPr>
      <p:cViewPr varScale="1">
        <p:scale>
          <a:sx n="56" d="100"/>
          <a:sy n="56" d="100"/>
        </p:scale>
        <p:origin x="1200"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0A3EC2CB-0ACB-45AE-A109-A4A72B807E0A}"/>
    <pc:docChg chg="modSld">
      <pc:chgData name="Steve McCormack" userId="a36034f6-e157-44c0-92e0-583c4185333c" providerId="ADAL" clId="{0A3EC2CB-0ACB-45AE-A109-A4A72B807E0A}" dt="2021-09-20T16:10:05.864" v="0" actId="13926"/>
      <pc:docMkLst>
        <pc:docMk/>
      </pc:docMkLst>
      <pc:sldChg chg="modSp mod">
        <pc:chgData name="Steve McCormack" userId="a36034f6-e157-44c0-92e0-583c4185333c" providerId="ADAL" clId="{0A3EC2CB-0ACB-45AE-A109-A4A72B807E0A}" dt="2021-09-20T16:10:05.864" v="0" actId="13926"/>
        <pc:sldMkLst>
          <pc:docMk/>
          <pc:sldMk cId="1459283757" sldId="656"/>
        </pc:sldMkLst>
        <pc:graphicFrameChg chg="modGraphic">
          <ac:chgData name="Steve McCormack" userId="a36034f6-e157-44c0-92e0-583c4185333c" providerId="ADAL" clId="{0A3EC2CB-0ACB-45AE-A109-A4A72B807E0A}" dt="2021-09-20T16:10:05.864" v="0" actId="13926"/>
          <ac:graphicFrameMkLst>
            <pc:docMk/>
            <pc:sldMk cId="1459283757" sldId="656"/>
            <ac:graphicFrameMk id="8" creationId="{A52CACA7-73F4-4144-B480-2A8AE376350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14 of the 1.4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1411238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Where is the (10, x, 2, subtraction, addition) in the bar model?</a:t>
            </a:r>
          </a:p>
          <a:p>
            <a:pPr>
              <a:spcBef>
                <a:spcPts val="400"/>
              </a:spcBef>
              <a:spcAft>
                <a:spcPts val="400"/>
              </a:spcAft>
            </a:pPr>
            <a:r>
              <a:rPr lang="en-GB" sz="1200" dirty="0">
                <a:solidFill>
                  <a:srgbClr val="008080"/>
                </a:solidFill>
                <a:latin typeface="Myriad Pro"/>
              </a:rPr>
              <a:t>How do I know to use an equals sign here?</a:t>
            </a:r>
          </a:p>
          <a:p>
            <a:pPr>
              <a:spcBef>
                <a:spcPts val="400"/>
              </a:spcBef>
              <a:spcAft>
                <a:spcPts val="400"/>
              </a:spcAft>
            </a:pPr>
            <a:r>
              <a:rPr lang="en-GB" sz="1200" dirty="0">
                <a:solidFill>
                  <a:srgbClr val="008080"/>
                </a:solidFill>
                <a:latin typeface="Myriad Pro"/>
              </a:rPr>
              <a:t>How would the equations change if either your 10 or 2 were unknown?</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Example 1 uses the familiar representation of a bar model to draw attention to the different relationships that exist and ways that they can be written symbolically. Although students may have seen this sort of image before, the focus here is particularly on the equality between the top and bottom bars. </a:t>
            </a:r>
          </a:p>
          <a:p>
            <a:pPr>
              <a:spcBef>
                <a:spcPts val="400"/>
              </a:spcBef>
              <a:spcAft>
                <a:spcPts val="400"/>
              </a:spcAft>
            </a:pPr>
            <a:r>
              <a:rPr lang="en-GB" sz="1200" b="0" dirty="0">
                <a:solidFill>
                  <a:srgbClr val="008080"/>
                </a:solidFill>
                <a:latin typeface="Myriad Pro"/>
              </a:rPr>
              <a:t>You might like to follow this task by offering a different relationship represented by a different bar model bar model and ask students to write the representations symbolically. A suggested bar model is given on the next slide. Or you might like to offer a symbolic representation (such as 2x + y = m) and ask students to represent this relationship using a pictorial representation.</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highlight>
                  <a:srgbClr val="FFFF00"/>
                </a:highlight>
                <a:latin typeface="Myriad Pro"/>
              </a:rPr>
              <a:t>This example can be found on page 14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How can you represent numbers that are the same? How about numbers that are different?</a:t>
            </a:r>
          </a:p>
          <a:p>
            <a:pPr>
              <a:spcBef>
                <a:spcPts val="400"/>
              </a:spcBef>
              <a:spcAft>
                <a:spcPts val="400"/>
              </a:spcAft>
            </a:pPr>
            <a:r>
              <a:rPr lang="en-GB" sz="1200" dirty="0">
                <a:solidFill>
                  <a:srgbClr val="008080"/>
                </a:solidFill>
                <a:latin typeface="Myriad Pro"/>
              </a:rPr>
              <a:t>Is there more than one answer for any of these? Why or why not?</a:t>
            </a:r>
          </a:p>
          <a:p>
            <a:pPr>
              <a:spcBef>
                <a:spcPts val="400"/>
              </a:spcBef>
              <a:spcAft>
                <a:spcPts val="400"/>
              </a:spcAft>
            </a:pPr>
            <a:r>
              <a:rPr lang="en-GB" sz="1200" dirty="0">
                <a:solidFill>
                  <a:srgbClr val="008080"/>
                </a:solidFill>
                <a:latin typeface="Myriad Pro"/>
              </a:rPr>
              <a:t>Could you represent any of these using a bar model? Is it always helpful?</a:t>
            </a:r>
          </a:p>
          <a:p>
            <a:pPr>
              <a:spcBef>
                <a:spcPts val="400"/>
              </a:spcBef>
              <a:spcAft>
                <a:spcPts val="400"/>
              </a:spcAft>
            </a:pPr>
            <a:r>
              <a:rPr lang="en-GB" sz="1200" dirty="0">
                <a:solidFill>
                  <a:srgbClr val="008080"/>
                </a:solidFill>
                <a:latin typeface="Myriad Pro"/>
              </a:rPr>
              <a:t>Could you represent any of these using number line? Is it always helpful?</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language here is used as another representation to access the structure and give meaning to the symbols. It is useful to encourage students to work in both directions – from the language to symbolic algebra and to also describe the symbolic algebra verbally. You might like to ask student to represent these situations using graphical representations such as a number line or bar model. </a:t>
            </a:r>
          </a:p>
          <a:p>
            <a:endParaRPr lang="en-GB" dirty="0"/>
          </a:p>
          <a:p>
            <a:r>
              <a:rPr lang="en-GB" dirty="0"/>
              <a:t>Part b) here offers several possible correct solutions (a + 10 = b, m – 10 = n, p – q = 10). You might like to compare these solutions and unpack why this one example has multiple solutions while the others have just one correct answer.</a:t>
            </a:r>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1509385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15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2433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an odd/even number?</a:t>
            </a:r>
          </a:p>
          <a:p>
            <a:pPr>
              <a:spcBef>
                <a:spcPts val="400"/>
              </a:spcBef>
              <a:spcAft>
                <a:spcPts val="400"/>
              </a:spcAft>
            </a:pPr>
            <a:r>
              <a:rPr lang="en-GB" sz="1200" dirty="0">
                <a:solidFill>
                  <a:srgbClr val="008080"/>
                </a:solidFill>
                <a:latin typeface="Myriad Pro"/>
              </a:rPr>
              <a:t>How do we know a is even? </a:t>
            </a:r>
            <a:br>
              <a:rPr lang="en-GB" sz="1200" dirty="0">
                <a:solidFill>
                  <a:srgbClr val="008080"/>
                </a:solidFill>
                <a:latin typeface="Myriad Pro"/>
              </a:rPr>
            </a:br>
            <a:r>
              <a:rPr lang="en-GB" sz="1200" dirty="0">
                <a:solidFill>
                  <a:srgbClr val="008080"/>
                </a:solidFill>
                <a:latin typeface="Myriad Pro"/>
              </a:rPr>
              <a:t>What is the same/different about a and b?</a:t>
            </a:r>
          </a:p>
          <a:p>
            <a:pPr>
              <a:spcBef>
                <a:spcPts val="400"/>
              </a:spcBef>
              <a:spcAft>
                <a:spcPts val="400"/>
              </a:spcAft>
            </a:pPr>
            <a:r>
              <a:rPr lang="en-GB" sz="1200" dirty="0">
                <a:solidFill>
                  <a:srgbClr val="008080"/>
                </a:solidFill>
                <a:latin typeface="Myriad Pro"/>
              </a:rPr>
              <a:t>Are the multiples of 3 odd or even? </a:t>
            </a:r>
          </a:p>
          <a:p>
            <a:pPr>
              <a:spcBef>
                <a:spcPts val="400"/>
              </a:spcBef>
              <a:spcAft>
                <a:spcPts val="400"/>
              </a:spcAft>
            </a:pPr>
            <a:r>
              <a:rPr lang="en-GB" sz="1200" dirty="0">
                <a:solidFill>
                  <a:srgbClr val="008080"/>
                </a:solidFill>
                <a:latin typeface="Myriad Pro"/>
              </a:rPr>
              <a:t>What can we say about c?</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In</a:t>
            </a:r>
            <a:r>
              <a:rPr lang="en-GB" sz="1800" i="1" dirty="0">
                <a:solidFill>
                  <a:srgbClr val="000000"/>
                </a:solidFill>
                <a:effectLst/>
                <a:latin typeface="Myriad Pro"/>
                <a:ea typeface="Calibri" panose="020F0502020204030204" pitchFamily="34" charset="0"/>
                <a:cs typeface="Arial" panose="020B0604020202020204" pitchFamily="34" charset="0"/>
              </a:rPr>
              <a:t> Example 3</a:t>
            </a:r>
            <a:r>
              <a:rPr lang="en-GB" sz="1800" dirty="0">
                <a:solidFill>
                  <a:srgbClr val="000000"/>
                </a:solidFill>
                <a:effectLst/>
                <a:latin typeface="Myriad Pro"/>
                <a:ea typeface="Calibri" panose="020F0502020204030204" pitchFamily="34" charset="0"/>
                <a:cs typeface="Arial" panose="020B0604020202020204" pitchFamily="34" charset="0"/>
              </a:rPr>
              <a:t> the focus is on making explicit that conclusions can be drawn about the properties of a number by interrogating its symbolic representation. The bar model is used to access that structure and to make sense of the symbolic notation. Students should understand that we can state that, for example, </a:t>
            </a:r>
            <a:r>
              <a:rPr lang="en-GB" sz="1800" i="1" dirty="0">
                <a:solidFill>
                  <a:srgbClr val="000000"/>
                </a:solidFill>
                <a:effectLst/>
                <a:latin typeface="Myriad Pro"/>
                <a:ea typeface="Calibri" panose="020F0502020204030204" pitchFamily="34" charset="0"/>
                <a:cs typeface="Arial" panose="020B0604020202020204" pitchFamily="34" charset="0"/>
              </a:rPr>
              <a:t>2x</a:t>
            </a:r>
            <a:r>
              <a:rPr lang="en-GB" sz="1800" dirty="0">
                <a:solidFill>
                  <a:srgbClr val="000000"/>
                </a:solidFill>
                <a:effectLst/>
                <a:latin typeface="Myriad Pro"/>
                <a:ea typeface="Calibri" panose="020F0502020204030204" pitchFamily="34" charset="0"/>
                <a:cs typeface="Arial" panose="020B0604020202020204" pitchFamily="34" charset="0"/>
              </a:rPr>
              <a:t> is an even number and </a:t>
            </a:r>
            <a:r>
              <a:rPr lang="en-GB" sz="1800" i="1" dirty="0">
                <a:solidFill>
                  <a:srgbClr val="000000"/>
                </a:solidFill>
                <a:effectLst/>
                <a:latin typeface="Myriad Pro"/>
                <a:ea typeface="Calibri" panose="020F0502020204030204" pitchFamily="34" charset="0"/>
                <a:cs typeface="Arial" panose="020B0604020202020204" pitchFamily="34" charset="0"/>
              </a:rPr>
              <a:t>2x + 1</a:t>
            </a:r>
            <a:r>
              <a:rPr lang="en-GB" sz="1800" dirty="0">
                <a:solidFill>
                  <a:srgbClr val="000000"/>
                </a:solidFill>
                <a:effectLst/>
                <a:latin typeface="Myriad Pro"/>
                <a:ea typeface="Calibri" panose="020F0502020204030204" pitchFamily="34" charset="0"/>
                <a:cs typeface="Arial" panose="020B0604020202020204" pitchFamily="34" charset="0"/>
              </a:rPr>
              <a:t> is an odd number even though we don’t know what particular numbers they are. </a:t>
            </a:r>
            <a:r>
              <a:rPr lang="en-GB" sz="1800" dirty="0">
                <a:effectLst/>
                <a:latin typeface="Myriad Pro"/>
                <a:ea typeface="Calibri" panose="020F0502020204030204" pitchFamily="34" charset="0"/>
                <a:cs typeface="Times New Roman" panose="02020603050405020304" pitchFamily="18" charset="0"/>
              </a:rPr>
              <a:t>The part c) offers an opportunity to see the limitations of what can be deduced from a general representation of a number. Although we know that </a:t>
            </a:r>
            <a:r>
              <a:rPr lang="en-GB" sz="1800" i="1" dirty="0">
                <a:effectLst/>
                <a:latin typeface="Myriad Pro"/>
                <a:ea typeface="Calibri" panose="020F0502020204030204" pitchFamily="34" charset="0"/>
                <a:cs typeface="Times New Roman" panose="02020603050405020304" pitchFamily="18" charset="0"/>
              </a:rPr>
              <a:t>c</a:t>
            </a:r>
            <a:r>
              <a:rPr lang="en-GB" sz="1800" dirty="0">
                <a:effectLst/>
                <a:latin typeface="Myriad Pro"/>
                <a:ea typeface="Calibri" panose="020F0502020204030204" pitchFamily="34" charset="0"/>
                <a:cs typeface="Times New Roman" panose="02020603050405020304" pitchFamily="18" charset="0"/>
              </a:rPr>
              <a:t> is a multiple of 3, we can’t know whether it is odd or even because the set of multiples of 3 includes both odd and even numbers.</a:t>
            </a:r>
            <a:endParaRPr lang="en-GB" sz="1800" dirty="0">
              <a:solidFill>
                <a:srgbClr val="000000"/>
              </a:solidFill>
              <a:effectLst/>
              <a:latin typeface="Myriad Pro"/>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574387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15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94314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What is the same/different about y in each expression?</a:t>
            </a:r>
          </a:p>
          <a:p>
            <a:pPr>
              <a:spcBef>
                <a:spcPts val="400"/>
              </a:spcBef>
              <a:spcAft>
                <a:spcPts val="400"/>
              </a:spcAft>
            </a:pPr>
            <a:r>
              <a:rPr lang="en-GB" sz="1200" dirty="0">
                <a:solidFill>
                  <a:srgbClr val="008080"/>
                </a:solidFill>
                <a:latin typeface="Myriad Pro"/>
              </a:rPr>
              <a:t>Why can’t we know for certain the value of y in b and d?</a:t>
            </a:r>
          </a:p>
          <a:p>
            <a:pPr>
              <a:spcBef>
                <a:spcPts val="400"/>
              </a:spcBef>
              <a:spcAft>
                <a:spcPts val="400"/>
              </a:spcAft>
            </a:pPr>
            <a:r>
              <a:rPr lang="en-GB" sz="1200" dirty="0">
                <a:solidFill>
                  <a:srgbClr val="008080"/>
                </a:solidFill>
                <a:latin typeface="Myriad Pro"/>
              </a:rPr>
              <a:t>Why can we know for certain the value of y in a and c?</a:t>
            </a:r>
          </a:p>
          <a:p>
            <a:pPr>
              <a:spcBef>
                <a:spcPts val="400"/>
              </a:spcBef>
              <a:spcAft>
                <a:spcPts val="400"/>
              </a:spcAft>
            </a:pPr>
            <a:r>
              <a:rPr lang="en-GB" sz="1200" dirty="0">
                <a:solidFill>
                  <a:srgbClr val="008080"/>
                </a:solidFill>
                <a:latin typeface="Myriad Pro"/>
              </a:rPr>
              <a:t>How many different values for y are there in a and c?</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4 continues the thread from Example 3 and looks at conclusions that can be drawn about the properties of a general number – in this case offered in a symbolic form. It is important to discuss with students that while in parts a) and c) it is possible to know the value of y with certainty, that isn’t the case in parts b) and d). However, conclusions can still be drawn about the values of y and in part d) we can determine that y must be negative and cannot be zero, while in part b) we can state that either y = 1 or h = 0.</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112038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15 and 16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3064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If I want to know how many days are in __ weeks, what do I need to do? If I want to know how many weeks are made up of __ days, what do I need to do? How does this help you decide between a and b?</a:t>
            </a:r>
          </a:p>
          <a:p>
            <a:r>
              <a:rPr lang="en-GB" sz="2000" b="0" dirty="0">
                <a:solidFill>
                  <a:srgbClr val="008080"/>
                </a:solidFill>
                <a:latin typeface="Myriad Pro"/>
              </a:rPr>
              <a:t>What is the same/different about questions 1 and 2?</a:t>
            </a:r>
          </a:p>
          <a:p>
            <a:r>
              <a:rPr lang="en-GB" sz="2000" b="0" dirty="0">
                <a:solidFill>
                  <a:srgbClr val="008080"/>
                </a:solidFill>
                <a:latin typeface="Myriad Pro"/>
              </a:rPr>
              <a:t>Which of these questions was most instinctive?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i="1" dirty="0">
                <a:effectLst/>
                <a:latin typeface="Myriad Pro"/>
                <a:ea typeface="Calibri" panose="020F0502020204030204" pitchFamily="34" charset="0"/>
                <a:cs typeface="Times New Roman" panose="02020603050405020304" pitchFamily="18" charset="0"/>
              </a:rPr>
              <a:t>Example 5</a:t>
            </a:r>
            <a:r>
              <a:rPr lang="en-GB" sz="1800" dirty="0">
                <a:effectLst/>
                <a:latin typeface="Myriad Pro"/>
                <a:ea typeface="Calibri" panose="020F0502020204030204" pitchFamily="34" charset="0"/>
                <a:cs typeface="Times New Roman" panose="02020603050405020304" pitchFamily="18" charset="0"/>
              </a:rPr>
              <a:t> is designed to draw attention to the problems associated with reading a letter symbol as an abbreviation of a word. Reading question 1 part a) as ‘The number of days multiplied by seven gives the number of weeks’ raises the inconsistency in the more intuitive formula and draws attention to the letter symbol as representing a quantity rather than an object.</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276563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The structure of the number system.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1864893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16 of the 1.4 Core Concept document.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Question reference: 2017 Key Stage 2</a:t>
            </a:r>
            <a:r>
              <a:rPr lang="en-GB" sz="1200" dirty="0">
                <a:effectLst/>
                <a:latin typeface="Myriad Pro"/>
                <a:ea typeface="Calibri" panose="020F0502020204030204" pitchFamily="34" charset="0"/>
                <a:cs typeface="Times New Roman" panose="02020603050405020304" pitchFamily="18" charset="0"/>
              </a:rPr>
              <a:t> Mathematics Paper 2: reasoning, Question 7</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9438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is question 1 the same/different as the formulae in example 5?</a:t>
            </a:r>
          </a:p>
          <a:p>
            <a:pPr>
              <a:spcBef>
                <a:spcPts val="400"/>
              </a:spcBef>
              <a:spcAft>
                <a:spcPts val="400"/>
              </a:spcAft>
            </a:pPr>
            <a:r>
              <a:rPr lang="en-GB" sz="1200" dirty="0">
                <a:solidFill>
                  <a:srgbClr val="008080"/>
                </a:solidFill>
                <a:latin typeface="Myriad Pro"/>
              </a:rPr>
              <a:t>How would the formula in question 1 change if Andrew was </a:t>
            </a:r>
            <a:r>
              <a:rPr lang="en-GB" sz="1200" b="1" dirty="0">
                <a:solidFill>
                  <a:srgbClr val="008080"/>
                </a:solidFill>
                <a:latin typeface="Myriad Pro"/>
              </a:rPr>
              <a:t>older </a:t>
            </a:r>
            <a:r>
              <a:rPr lang="en-GB" sz="1200" b="0" dirty="0">
                <a:solidFill>
                  <a:srgbClr val="008080"/>
                </a:solidFill>
                <a:latin typeface="Myriad Pro"/>
              </a:rPr>
              <a:t>than Sarah? Is there more than one way to do this?</a:t>
            </a:r>
          </a:p>
          <a:p>
            <a:pPr>
              <a:spcBef>
                <a:spcPts val="400"/>
              </a:spcBef>
              <a:spcAft>
                <a:spcPts val="400"/>
              </a:spcAft>
            </a:pPr>
            <a:r>
              <a:rPr lang="en-GB" sz="1200" dirty="0">
                <a:solidFill>
                  <a:srgbClr val="008080"/>
                </a:solidFill>
                <a:latin typeface="Myriad Pro"/>
              </a:rPr>
              <a:t>How would the formula in question 2 change if there was no entrance fee? How would it change if there was no charge for tokens?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6 challenges students to use the structure of the situation to make sense of the algebraic representation.</a:t>
            </a:r>
          </a:p>
          <a:p>
            <a:r>
              <a:rPr lang="en-GB" dirty="0"/>
              <a:t>Students may be familiar with those structures as in Example 5, where the letter symbol used connects to the real-life context (for example, y represents the number of years). However, where there is no obvious connection that x represents Andrew’s age, students’ need to make their own connections between the symbols and the context.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3522665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16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5252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can you do this </a:t>
            </a:r>
            <a:r>
              <a:rPr lang="en-GB" sz="1200" b="1" dirty="0">
                <a:solidFill>
                  <a:srgbClr val="008080"/>
                </a:solidFill>
                <a:latin typeface="Myriad Pro"/>
              </a:rPr>
              <a:t>without</a:t>
            </a:r>
            <a:r>
              <a:rPr lang="en-GB" sz="1200" b="0" dirty="0">
                <a:solidFill>
                  <a:srgbClr val="008080"/>
                </a:solidFill>
                <a:latin typeface="Myriad Pro"/>
              </a:rPr>
              <a:t> using substitution?</a:t>
            </a:r>
          </a:p>
          <a:p>
            <a:pPr>
              <a:spcBef>
                <a:spcPts val="400"/>
              </a:spcBef>
              <a:spcAft>
                <a:spcPts val="400"/>
              </a:spcAft>
            </a:pPr>
            <a:r>
              <a:rPr lang="en-GB" sz="1200" b="0" dirty="0">
                <a:solidFill>
                  <a:srgbClr val="008080"/>
                </a:solidFill>
                <a:latin typeface="Myriad Pro"/>
              </a:rPr>
              <a:t>Why are your answers to a and b different?</a:t>
            </a:r>
          </a:p>
          <a:p>
            <a:pPr>
              <a:spcBef>
                <a:spcPts val="400"/>
              </a:spcBef>
              <a:spcAft>
                <a:spcPts val="400"/>
              </a:spcAft>
            </a:pPr>
            <a:r>
              <a:rPr lang="en-GB" sz="1200" b="0" dirty="0">
                <a:solidFill>
                  <a:srgbClr val="008080"/>
                </a:solidFill>
                <a:latin typeface="Myriad Pro"/>
              </a:rPr>
              <a:t>Is there more than one way to answer part c?</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Myriad Pro"/>
                <a:ea typeface="Calibri" panose="020F0502020204030204" pitchFamily="34" charset="0"/>
                <a:cs typeface="Times New Roman" panose="02020603050405020304" pitchFamily="18" charset="0"/>
              </a:rPr>
              <a:t>Example 7</a:t>
            </a:r>
            <a:r>
              <a:rPr lang="en-GB" sz="1800" dirty="0">
                <a:effectLst/>
                <a:latin typeface="Myriad Pro"/>
                <a:ea typeface="Calibri" panose="020F0502020204030204" pitchFamily="34" charset="0"/>
                <a:cs typeface="Times New Roman" panose="02020603050405020304" pitchFamily="18" charset="0"/>
              </a:rPr>
              <a:t> encourages students to develop their understanding of the letter symbol as a variable and consider the ‘shape’ of the relationship represented as one element changes. As in </a:t>
            </a:r>
            <a:r>
              <a:rPr lang="en-GB" sz="1800" i="1" dirty="0">
                <a:effectLst/>
                <a:latin typeface="Myriad Pro"/>
                <a:ea typeface="Calibri" panose="020F0502020204030204" pitchFamily="34" charset="0"/>
                <a:cs typeface="Times New Roman" panose="02020603050405020304" pitchFamily="18" charset="0"/>
              </a:rPr>
              <a:t>Examples 3</a:t>
            </a:r>
            <a:r>
              <a:rPr lang="en-GB" sz="1800" dirty="0">
                <a:effectLst/>
                <a:latin typeface="Myriad Pro"/>
                <a:ea typeface="Calibri" panose="020F0502020204030204" pitchFamily="34" charset="0"/>
                <a:cs typeface="Times New Roman" panose="02020603050405020304" pitchFamily="18" charset="0"/>
              </a:rPr>
              <a:t> and </a:t>
            </a:r>
            <a:r>
              <a:rPr lang="en-GB" sz="1800" i="1" dirty="0">
                <a:effectLst/>
                <a:latin typeface="Myriad Pro"/>
                <a:ea typeface="Calibri" panose="020F0502020204030204" pitchFamily="34" charset="0"/>
                <a:cs typeface="Times New Roman" panose="02020603050405020304" pitchFamily="18" charset="0"/>
              </a:rPr>
              <a:t>4</a:t>
            </a:r>
            <a:r>
              <a:rPr lang="en-GB" sz="1800" dirty="0">
                <a:effectLst/>
                <a:latin typeface="Myriad Pro"/>
                <a:ea typeface="Calibri" panose="020F0502020204030204" pitchFamily="34" charset="0"/>
                <a:cs typeface="Times New Roman" panose="02020603050405020304" pitchFamily="18" charset="0"/>
              </a:rPr>
              <a:t>, students need to understand that although they don’t know the particular value, they can draw reasoned conclusions about changes that result from altering one variable.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Myriad Pro"/>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Note that none of the examples here require students to substitute numbers in order to explore the relationship, and that doing so may remove the reasoning that is required for students to make sense of the structure of the relationship.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Why do you think ‘substitution’ is so commonly taught as a topic in Key Stage 3 maths curricula? Assuming that students understand the order of operations, what do they learn by substituting values into expressions?</a:t>
            </a:r>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4251085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a:t>
            </a:r>
            <a:r>
              <a:rPr lang="en-GB" sz="1200" b="0">
                <a:solidFill>
                  <a:srgbClr val="008080"/>
                </a:solidFill>
                <a:latin typeface="Myriad Pro"/>
              </a:rPr>
              <a:t>16 and 17 </a:t>
            </a:r>
            <a:r>
              <a:rPr lang="en-GB" sz="1200" b="0" dirty="0">
                <a:solidFill>
                  <a:srgbClr val="008080"/>
                </a:solidFill>
                <a:latin typeface="Myriad Pro"/>
              </a:rPr>
              <a:t>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1606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8 of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The Structure of the number system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Theme Overview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Within the NCETM’s Using Mathematical Representations at KS3 documents</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a:p>
        </p:txBody>
      </p:sp>
    </p:spTree>
    <p:extLst>
      <p:ext uri="{BB962C8B-B14F-4D97-AF65-F5344CB8AC3E}">
        <p14:creationId xmlns:p14="http://schemas.microsoft.com/office/powerpoint/2010/main" val="1912426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a:p>
        </p:txBody>
      </p:sp>
    </p:spTree>
    <p:extLst>
      <p:ext uri="{BB962C8B-B14F-4D97-AF65-F5344CB8AC3E}">
        <p14:creationId xmlns:p14="http://schemas.microsoft.com/office/powerpoint/2010/main" val="515399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3414821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Simplifying and manipulating expressions, equations and formulae can be found on page 2 of the 1.4 Core Concept document. </a:t>
            </a:r>
          </a:p>
          <a:p>
            <a:endParaRPr lang="en-GB" dirty="0"/>
          </a:p>
          <a:p>
            <a:r>
              <a:rPr lang="en-GB" dirty="0"/>
              <a:t>The background to each key idea is also explored in more detail on the following pages:</a:t>
            </a:r>
          </a:p>
          <a:p>
            <a:r>
              <a:rPr lang="en-GB" dirty="0"/>
              <a:t>1.4.1 Understand and use the conventions and vocabulary of algebra, including forming and interpreting algebraic expressions and equations – page 5</a:t>
            </a:r>
          </a:p>
          <a:p>
            <a:r>
              <a:rPr lang="en-GB" dirty="0"/>
              <a:t>1.4.2 Simplify algebraic expressions by collecting like terms to maintain equivalence – pages 5 and 6</a:t>
            </a:r>
          </a:p>
          <a:p>
            <a:r>
              <a:rPr lang="en-GB" dirty="0"/>
              <a:t>1.4.3 Manipulate algebraic expressions using the distributive law to maintain equivalence – pages 6 and 7</a:t>
            </a:r>
          </a:p>
          <a:p>
            <a:r>
              <a:rPr lang="en-GB" dirty="0"/>
              <a:t>1.4.4 Find products of binomials – pages 7 and 8</a:t>
            </a:r>
          </a:p>
          <a:p>
            <a:r>
              <a:rPr lang="en-GB" dirty="0"/>
              <a:t>1.4.5 Rearrange formulae to change the subject – pages 8 and 9</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a:p>
          <a:p>
            <a:r>
              <a:rPr lang="en-GB"/>
              <a:t>You can find further details regarding prior learning in the following segments of the NCETM primary mastery professional development materials (linked on final slide):</a:t>
            </a:r>
          </a:p>
          <a:p>
            <a:pPr marL="285750" lvl="0" indent="-285750">
              <a:spcBef>
                <a:spcPts val="400"/>
              </a:spcBef>
              <a:spcAft>
                <a:spcPts val="400"/>
              </a:spcAft>
              <a:buClr>
                <a:srgbClr val="82CBDD"/>
              </a:buClr>
              <a:buFont typeface="Arial" panose="020B0604020202020204" pitchFamily="34" charset="0"/>
              <a:buChar char="•"/>
            </a:pPr>
            <a:r>
              <a:rPr lang="en-GB" sz="1800">
                <a:effectLst/>
                <a:latin typeface="Myriad Pro"/>
                <a:ea typeface="Calibri" panose="020F0502020204030204" pitchFamily="34" charset="0"/>
                <a:cs typeface="Times New Roman" panose="02020603050405020304" pitchFamily="18" charset="0"/>
              </a:rPr>
              <a:t>Year 5: 1.28 Common structures and the part–part–whole relationship </a:t>
            </a:r>
          </a:p>
          <a:p>
            <a:pPr marL="285750" indent="-285750">
              <a:buFont typeface="Arial" panose="020B0604020202020204" pitchFamily="34" charset="0"/>
              <a:buChar char="•"/>
            </a:pPr>
            <a:r>
              <a:rPr lang="en-GB" sz="1800">
                <a:effectLst/>
                <a:latin typeface="Myriad Pro"/>
                <a:ea typeface="Calibri" panose="020F0502020204030204" pitchFamily="34" charset="0"/>
                <a:cs typeface="Times New Roman" panose="02020603050405020304" pitchFamily="18" charset="0"/>
              </a:rPr>
              <a:t>Year 6: 1.31 Problems with two unknowns</a:t>
            </a:r>
          </a:p>
          <a:p>
            <a:pPr marL="285750" indent="-285750">
              <a:buFont typeface="Arial" panose="020B0604020202020204" pitchFamily="34" charset="0"/>
              <a:buChar cha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Within the </a:t>
            </a:r>
            <a:r>
              <a:rPr lang="en-GB" i="1"/>
              <a:t>1 The structure of the number system </a:t>
            </a:r>
            <a:r>
              <a:rPr lang="en-GB"/>
              <a:t>Theme Overview document, you can also find a broader description of students’ potential previous learning (page 4),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a) NCETM Primary assessment materials: Year 6, page 29</a:t>
            </a:r>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a:t>
            </a:r>
            <a:r>
              <a:rPr lang="en-GB" sz="1200" dirty="0">
                <a:effectLst/>
                <a:latin typeface="Myriad Pro"/>
                <a:ea typeface="Calibri" panose="020F0502020204030204" pitchFamily="34" charset="0"/>
                <a:cs typeface="Times New Roman" panose="02020603050405020304" pitchFamily="18" charset="0"/>
              </a:rPr>
              <a:t>2019 Key Stage 2 Mathematics Paper 2: reasoning, Question 10</a:t>
            </a:r>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1479045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non-statutory guidance for the Year 6 Programme of Study states that ‘Students should be introduced to the use of symbols and letters to represent variables and unknowns in mathematical situations that they already understand.’ Students may have some familiarity with letter symbols recording relationships but will need to further develop and deepen this.</a:t>
            </a:r>
          </a:p>
          <a:p>
            <a:endParaRPr lang="en-GB" dirty="0"/>
          </a:p>
          <a:p>
            <a:r>
              <a:rPr lang="en-GB" dirty="0"/>
              <a:t>More detail can be found on page 14 of the 1.4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20/09/2021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hyperlink" Target="https://www.ncetm.org.uk/media/zeeniedj/ncetm_ks3_cc_1_4.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hyperlink" Target="https://www.ncetm.org.uk/resources/4668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resources/5063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zeeniedj/ncetm_ks3_cc_1_4.pdf" TargetMode="External"/><Relationship Id="rId4" Type="http://schemas.openxmlformats.org/officeDocument/2006/relationships/hyperlink" Target="https://www.ncetm.org.uk/media/oconaxqx/ncetm_ks3_theme_1.pdf" TargetMode="External"/><Relationship Id="rId9" Type="http://schemas.openxmlformats.org/officeDocument/2006/relationships/hyperlink" Target="https://www.gov.uk/government/collections/national-curriculum-assessments-practice-materials#key-stage-2-past-pape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zeeniedj/ncetm_ks3_cc_1_4.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95400" y="2420890"/>
            <a:ext cx="6049764" cy="648071"/>
          </a:xfrm>
        </p:spPr>
        <p:txBody>
          <a:bodyPr>
            <a:normAutofit fontScale="90000"/>
          </a:bodyPr>
          <a:lstStyle/>
          <a:p>
            <a:r>
              <a:rPr lang="en-GB" dirty="0"/>
              <a:t>Generalising relationships using algebraic statements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a:t>(From 1.4 Simplifying and manipulating expressions, equations and formulae)</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a:solidFill>
                  <a:srgbClr val="FBF5D4"/>
                </a:solidFill>
              </a:rPr>
              <a:t>KS3 Mastery PD Materials: Exemplified Key Ideas</a:t>
            </a:r>
          </a:p>
          <a:p>
            <a:pPr fontAlgn="auto">
              <a:lnSpc>
                <a:spcPct val="100000"/>
              </a:lnSpc>
              <a:spcBef>
                <a:spcPts val="0"/>
              </a:spcBef>
              <a:spcAft>
                <a:spcPts val="0"/>
              </a:spcAft>
              <a:buClrTx/>
            </a:pPr>
            <a:r>
              <a:rPr lang="en-GB" sz="110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sp>
        <p:nvSpPr>
          <p:cNvPr id="6" name="Content Placeholder 5">
            <a:extLst>
              <a:ext uri="{FF2B5EF4-FFF2-40B4-BE49-F238E27FC236}">
                <a16:creationId xmlns:a16="http://schemas.microsoft.com/office/drawing/2014/main" id="{893351F2-EBAF-40B1-A66F-761A1B4CAB58}"/>
              </a:ext>
            </a:extLst>
          </p:cNvPr>
          <p:cNvSpPr>
            <a:spLocks noGrp="1"/>
          </p:cNvSpPr>
          <p:nvPr>
            <p:ph idx="1"/>
          </p:nvPr>
        </p:nvSpPr>
        <p:spPr>
          <a:xfrm>
            <a:off x="1305493" y="1270423"/>
            <a:ext cx="10252720" cy="3888432"/>
          </a:xfrm>
        </p:spPr>
        <p:txBody>
          <a:bodyPr>
            <a:noAutofit/>
          </a:bodyPr>
          <a:lstStyle/>
          <a:p>
            <a:pPr marL="0" indent="0">
              <a:buNone/>
            </a:pPr>
            <a:r>
              <a:rPr lang="en-GB" dirty="0"/>
              <a:t>I am going to buy some 10p stamps and some 11p stamps. </a:t>
            </a:r>
          </a:p>
          <a:p>
            <a:pPr marL="534988" indent="-514350">
              <a:spcBef>
                <a:spcPts val="1800"/>
              </a:spcBef>
              <a:buClr>
                <a:srgbClr val="00628C"/>
              </a:buClr>
              <a:buFont typeface="+mj-lt"/>
              <a:buAutoNum type="romanLcPeriod"/>
            </a:pPr>
            <a:r>
              <a:rPr lang="en-GB" dirty="0"/>
              <a:t>I want to spend exactly 93p. Write this as a symbol sentence and find whole number values that satisfy your sentence.</a:t>
            </a:r>
          </a:p>
          <a:p>
            <a:pPr marL="534988" indent="0">
              <a:buClr>
                <a:srgbClr val="00628C"/>
              </a:buClr>
              <a:buNone/>
            </a:pPr>
            <a:r>
              <a:rPr lang="en-GB" dirty="0"/>
              <a:t>Now tell me how many of each stamp I should buy.</a:t>
            </a:r>
          </a:p>
          <a:p>
            <a:pPr marL="534988" indent="-514350">
              <a:spcBef>
                <a:spcPts val="1800"/>
              </a:spcBef>
              <a:buClr>
                <a:srgbClr val="00628C"/>
              </a:buClr>
              <a:buFont typeface="+mj-lt"/>
              <a:buAutoNum type="romanLcPeriod" startAt="2"/>
            </a:pPr>
            <a:r>
              <a:rPr lang="en-GB" dirty="0"/>
              <a:t>I want to spend exactly £1.93. Write this as a symbol sentence and find whole number values that satisfy your sentence.</a:t>
            </a:r>
          </a:p>
          <a:p>
            <a:pPr marL="534988" indent="0">
              <a:buClr>
                <a:srgbClr val="00628C"/>
              </a:buClr>
              <a:buNone/>
            </a:pPr>
            <a:r>
              <a:rPr lang="en-GB" dirty="0"/>
              <a:t>Now tell me how many of each stamp I should buy.</a:t>
            </a:r>
          </a:p>
          <a:p>
            <a:pPr marL="0" indent="0">
              <a:buNone/>
            </a:pPr>
            <a:endParaRPr lang="en-GB" dirty="0"/>
          </a:p>
        </p:txBody>
      </p:sp>
      <p:sp>
        <p:nvSpPr>
          <p:cNvPr id="5" name="Content Placeholder 5">
            <a:extLst>
              <a:ext uri="{FF2B5EF4-FFF2-40B4-BE49-F238E27FC236}">
                <a16:creationId xmlns:a16="http://schemas.microsoft.com/office/drawing/2014/main" id="{50CC71CD-9412-41BB-A6DC-13AE1D85B2B7}"/>
              </a:ext>
            </a:extLst>
          </p:cNvPr>
          <p:cNvSpPr txBox="1">
            <a:spLocks/>
          </p:cNvSpPr>
          <p:nvPr/>
        </p:nvSpPr>
        <p:spPr>
          <a:xfrm>
            <a:off x="748112" y="1268760"/>
            <a:ext cx="573003" cy="519810"/>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Font typeface="Arial" panose="020B0604020202020204" pitchFamily="34" charset="0"/>
              <a:buNone/>
            </a:pPr>
            <a:r>
              <a:rPr lang="en-GB" dirty="0">
                <a:solidFill>
                  <a:srgbClr val="00628C"/>
                </a:solidFill>
              </a:rPr>
              <a:t>a)</a:t>
            </a:r>
          </a:p>
          <a:p>
            <a:pPr marL="0" indent="0" fontAlgn="auto">
              <a:spcAft>
                <a:spcPts val="0"/>
              </a:spcAft>
              <a:buClrTx/>
              <a:buFont typeface="Arial" panose="020B0604020202020204" pitchFamily="34" charset="0"/>
              <a:buNone/>
            </a:pPr>
            <a:endParaRPr lang="en-GB" dirty="0">
              <a:solidFill>
                <a:srgbClr val="00628C"/>
              </a:solidFill>
            </a:endParaRPr>
          </a:p>
        </p:txBody>
      </p:sp>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p:sp>
        <p:nvSpPr>
          <p:cNvPr id="6" name="Content Placeholder 5">
            <a:extLst>
              <a:ext uri="{FF2B5EF4-FFF2-40B4-BE49-F238E27FC236}">
                <a16:creationId xmlns:a16="http://schemas.microsoft.com/office/drawing/2014/main" id="{893351F2-EBAF-40B1-A66F-761A1B4CAB58}"/>
              </a:ext>
            </a:extLst>
          </p:cNvPr>
          <p:cNvSpPr>
            <a:spLocks noGrp="1"/>
          </p:cNvSpPr>
          <p:nvPr>
            <p:ph idx="1"/>
          </p:nvPr>
        </p:nvSpPr>
        <p:spPr>
          <a:xfrm>
            <a:off x="1305493" y="1270423"/>
            <a:ext cx="10252720" cy="3888432"/>
          </a:xfrm>
        </p:spPr>
        <p:txBody>
          <a:bodyPr>
            <a:noAutofit/>
          </a:bodyPr>
          <a:lstStyle/>
          <a:p>
            <a:pPr marL="0" indent="0">
              <a:buNone/>
            </a:pPr>
            <a:r>
              <a:rPr lang="en-GB" dirty="0"/>
              <a:t>A theme park sells tickets online.</a:t>
            </a:r>
          </a:p>
          <a:p>
            <a:pPr marL="0" indent="0">
              <a:buNone/>
            </a:pPr>
            <a:r>
              <a:rPr lang="en-GB" dirty="0"/>
              <a:t>Each ticket costs £24.</a:t>
            </a:r>
          </a:p>
          <a:p>
            <a:pPr marL="0" indent="0">
              <a:buNone/>
            </a:pPr>
            <a:r>
              <a:rPr lang="en-GB" dirty="0"/>
              <a:t>There is a £3 charge for buying tickets.</a:t>
            </a:r>
          </a:p>
          <a:p>
            <a:pPr marL="0" indent="0">
              <a:buNone/>
            </a:pPr>
            <a:r>
              <a:rPr lang="en-GB" dirty="0"/>
              <a:t>Which of these shows how to calculate the total cost, in pounds?</a:t>
            </a:r>
          </a:p>
          <a:p>
            <a:pPr marL="0" indent="0">
              <a:buNone/>
            </a:pPr>
            <a:r>
              <a:rPr lang="en-GB" dirty="0"/>
              <a:t>Tick </a:t>
            </a:r>
            <a:r>
              <a:rPr lang="en-GB" b="1" dirty="0"/>
              <a:t>one</a:t>
            </a:r>
            <a:r>
              <a:rPr lang="en-GB" dirty="0"/>
              <a:t>.</a:t>
            </a:r>
          </a:p>
          <a:p>
            <a:pPr lvl="1">
              <a:lnSpc>
                <a:spcPct val="100000"/>
              </a:lnSpc>
              <a:spcBef>
                <a:spcPts val="1200"/>
              </a:spcBef>
              <a:spcAft>
                <a:spcPts val="600"/>
              </a:spcAft>
              <a:buClr>
                <a:srgbClr val="00628C"/>
              </a:buClr>
              <a:buFont typeface="Arial" panose="020B0604020202020204" pitchFamily="34" charset="0"/>
              <a:buChar char="□"/>
            </a:pPr>
            <a:r>
              <a:rPr lang="en-GB" sz="2400" dirty="0"/>
              <a:t>number of tickets × 3 + 24</a:t>
            </a:r>
          </a:p>
          <a:p>
            <a:pPr lvl="1">
              <a:lnSpc>
                <a:spcPct val="100000"/>
              </a:lnSpc>
              <a:spcBef>
                <a:spcPts val="1200"/>
              </a:spcBef>
              <a:spcAft>
                <a:spcPts val="600"/>
              </a:spcAft>
              <a:buClr>
                <a:srgbClr val="00628C"/>
              </a:buClr>
              <a:buFont typeface="Arial" panose="020B0604020202020204" pitchFamily="34" charset="0"/>
              <a:buChar char="□"/>
            </a:pPr>
            <a:r>
              <a:rPr lang="en-GB" sz="2400" dirty="0"/>
              <a:t>number of tickets × 24 + 3</a:t>
            </a:r>
          </a:p>
          <a:p>
            <a:pPr lvl="1">
              <a:lnSpc>
                <a:spcPct val="100000"/>
              </a:lnSpc>
              <a:spcBef>
                <a:spcPts val="1200"/>
              </a:spcBef>
              <a:spcAft>
                <a:spcPts val="600"/>
              </a:spcAft>
              <a:buClr>
                <a:srgbClr val="00628C"/>
              </a:buClr>
              <a:buFont typeface="Arial" panose="020B0604020202020204" pitchFamily="34" charset="0"/>
              <a:buChar char="□"/>
            </a:pPr>
            <a:r>
              <a:rPr lang="en-GB" sz="2400" dirty="0"/>
              <a:t>number of tickets + 3 × 24</a:t>
            </a:r>
          </a:p>
          <a:p>
            <a:pPr lvl="1">
              <a:lnSpc>
                <a:spcPct val="100000"/>
              </a:lnSpc>
              <a:spcBef>
                <a:spcPts val="1200"/>
              </a:spcBef>
              <a:spcAft>
                <a:spcPts val="600"/>
              </a:spcAft>
              <a:buClr>
                <a:srgbClr val="00628C"/>
              </a:buClr>
              <a:buFont typeface="Arial" panose="020B0604020202020204" pitchFamily="34" charset="0"/>
              <a:buChar char="□"/>
            </a:pPr>
            <a:r>
              <a:rPr lang="en-GB" sz="2400" dirty="0"/>
              <a:t>number of tickets + 24 × 3</a:t>
            </a:r>
          </a:p>
          <a:p>
            <a:pPr marL="0" indent="0">
              <a:buNone/>
            </a:pPr>
            <a:endParaRPr lang="en-GB" dirty="0"/>
          </a:p>
        </p:txBody>
      </p:sp>
      <p:sp>
        <p:nvSpPr>
          <p:cNvPr id="5" name="Content Placeholder 5">
            <a:extLst>
              <a:ext uri="{FF2B5EF4-FFF2-40B4-BE49-F238E27FC236}">
                <a16:creationId xmlns:a16="http://schemas.microsoft.com/office/drawing/2014/main" id="{50CC71CD-9412-41BB-A6DC-13AE1D85B2B7}"/>
              </a:ext>
            </a:extLst>
          </p:cNvPr>
          <p:cNvSpPr txBox="1">
            <a:spLocks/>
          </p:cNvSpPr>
          <p:nvPr/>
        </p:nvSpPr>
        <p:spPr>
          <a:xfrm>
            <a:off x="748112" y="1268760"/>
            <a:ext cx="573003" cy="519810"/>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Font typeface="Arial" panose="020B0604020202020204" pitchFamily="34" charset="0"/>
              <a:buNone/>
            </a:pPr>
            <a:r>
              <a:rPr lang="en-GB" dirty="0">
                <a:solidFill>
                  <a:srgbClr val="00628C"/>
                </a:solidFill>
              </a:rPr>
              <a:t>b)</a:t>
            </a:r>
          </a:p>
          <a:p>
            <a:pPr marL="0" indent="0" fontAlgn="auto">
              <a:spcAft>
                <a:spcPts val="0"/>
              </a:spcAft>
              <a:buClrTx/>
              <a:buFont typeface="Arial" panose="020B0604020202020204" pitchFamily="34" charset="0"/>
              <a:buNone/>
            </a:pPr>
            <a:endParaRPr lang="en-GB" dirty="0">
              <a:solidFill>
                <a:srgbClr val="00628C"/>
              </a:solidFill>
            </a:endParaRPr>
          </a:p>
        </p:txBody>
      </p:sp>
    </p:spTree>
    <p:extLst>
      <p:ext uri="{BB962C8B-B14F-4D97-AF65-F5344CB8AC3E}">
        <p14:creationId xmlns:p14="http://schemas.microsoft.com/office/powerpoint/2010/main" val="416923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pupils find challenging?</a:t>
            </a:r>
          </a:p>
          <a:p>
            <a:r>
              <a:rPr lang="en-GB" dirty="0"/>
              <a:t>What misconceptions might pupils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Interpreting the relationships in equations or formulae</a:t>
            </a:r>
          </a:p>
          <a:p>
            <a:pPr marL="457200" indent="-457200" fontAlgn="auto">
              <a:spcAft>
                <a:spcPts val="0"/>
              </a:spcAft>
              <a:buClrTx/>
              <a:buFont typeface="+mj-lt"/>
              <a:buAutoNum type="arabicParenR"/>
            </a:pPr>
            <a:r>
              <a:rPr lang="en-GB" dirty="0"/>
              <a:t>Leaving their answers as expressions or equations</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412776"/>
            <a:ext cx="10972800" cy="4608511"/>
          </a:xfrm>
        </p:spPr>
        <p:txBody>
          <a:bodyPr>
            <a:normAutofit/>
          </a:bodyPr>
          <a:lstStyle/>
          <a:p>
            <a:r>
              <a:rPr lang="en-GB" dirty="0"/>
              <a:t>Students often interpret an algebraic formula or equation as a set of instructions to be followed, or as a problem to be solved, rather than understanding the symbols as a representation of a relationship. It can be useful to give them opportunities to work between different representations, including language, symbolic and graphical representations, to compare and identify equality and then to see how this relationship is captured in each representation.</a:t>
            </a:r>
          </a:p>
          <a:p>
            <a:r>
              <a:rPr lang="en-GB" dirty="0"/>
              <a:t>Students’ intuition to use the letter symbol as shorthand may also lead to errors. For example, when asked to write a formula connecting the number of days in a week and the number of weeks, many students may write 7d = w (maybe reading this as seven days equals one week) where the correct formula should be 7w = d. Again, using specific language to describe the relationship in words can help raise awareness of this.</a:t>
            </a:r>
          </a:p>
        </p:txBody>
      </p:sp>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normAutofit/>
          </a:bodyPr>
          <a:lstStyle/>
          <a:p>
            <a:r>
              <a:rPr lang="en-GB" dirty="0"/>
              <a:t>Students may feel uncomfortable leaving their ‘answer’ as an expression or equation. An error such as rewriting 7 + m as 7m might not simply be a lack of understanding of the conventions of algebra, or the relationship being recorded, but that the student has not accepted ‘lack of closure’ (Collis, 1978) and believes that their answer should be a single number or term.</a:t>
            </a:r>
          </a:p>
        </p:txBody>
      </p:sp>
    </p:spTree>
    <p:extLst>
      <p:ext uri="{BB962C8B-B14F-4D97-AF65-F5344CB8AC3E}">
        <p14:creationId xmlns:p14="http://schemas.microsoft.com/office/powerpoint/2010/main" val="364295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Use letter symbols to represent mathematical relationships.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7" name="TextBox 6">
            <a:extLst>
              <a:ext uri="{FF2B5EF4-FFF2-40B4-BE49-F238E27FC236}">
                <a16:creationId xmlns:a16="http://schemas.microsoft.com/office/drawing/2014/main" id="{92C8BED0-B1B9-4891-8B7C-D4EBB9A3564F}"/>
              </a:ext>
            </a:extLst>
          </p:cNvPr>
          <p:cNvSpPr txBox="1"/>
          <p:nvPr/>
        </p:nvSpPr>
        <p:spPr>
          <a:xfrm>
            <a:off x="839416" y="1787126"/>
            <a:ext cx="10513168" cy="461665"/>
          </a:xfrm>
          <a:prstGeom prst="rect">
            <a:avLst/>
          </a:prstGeom>
          <a:noFill/>
        </p:spPr>
        <p:txBody>
          <a:bodyPr wrap="square">
            <a:spAutoFit/>
          </a:bodyPr>
          <a:lstStyle/>
          <a:p>
            <a:pPr algn="ctr">
              <a:buNone/>
            </a:pPr>
            <a:r>
              <a:rPr lang="en-GB" sz="2400" dirty="0"/>
              <a:t>Describe how each of the following is represented in this bar model.</a:t>
            </a:r>
          </a:p>
        </p:txBody>
      </p:sp>
      <p:pic>
        <p:nvPicPr>
          <p:cNvPr id="9" name="Picture 8">
            <a:extLst>
              <a:ext uri="{FF2B5EF4-FFF2-40B4-BE49-F238E27FC236}">
                <a16:creationId xmlns:a16="http://schemas.microsoft.com/office/drawing/2014/main" id="{FBE4FE48-211C-464C-B62B-6C03A4CE24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328" y="2890122"/>
            <a:ext cx="6132345" cy="1077756"/>
          </a:xfrm>
          <a:prstGeom prst="rect">
            <a:avLst/>
          </a:prstGeom>
        </p:spPr>
      </p:pic>
      <p:sp>
        <p:nvSpPr>
          <p:cNvPr id="10" name="TextBox 9">
            <a:extLst>
              <a:ext uri="{FF2B5EF4-FFF2-40B4-BE49-F238E27FC236}">
                <a16:creationId xmlns:a16="http://schemas.microsoft.com/office/drawing/2014/main" id="{3ABFEE40-5027-418D-825A-3B07CA7EE6C5}"/>
              </a:ext>
            </a:extLst>
          </p:cNvPr>
          <p:cNvSpPr txBox="1"/>
          <p:nvPr/>
        </p:nvSpPr>
        <p:spPr>
          <a:xfrm>
            <a:off x="7608168" y="2582614"/>
            <a:ext cx="2880320" cy="1692771"/>
          </a:xfrm>
          <a:prstGeom prst="rect">
            <a:avLst/>
          </a:prstGeom>
          <a:noFill/>
        </p:spPr>
        <p:txBody>
          <a:bodyPr wrap="square">
            <a:spAutoFit/>
          </a:bodyPr>
          <a:lstStyle/>
          <a:p>
            <a:pPr marL="514350" indent="-514350">
              <a:spcBef>
                <a:spcPts val="600"/>
              </a:spcBef>
              <a:spcAft>
                <a:spcPts val="600"/>
              </a:spcAft>
              <a:buFont typeface="+mj-lt"/>
              <a:buAutoNum type="alphaLcParenR"/>
            </a:pPr>
            <a:r>
              <a:rPr lang="pt-BR" dirty="0"/>
              <a:t> </a:t>
            </a:r>
            <a:r>
              <a:rPr lang="pt-BR" i="1" dirty="0">
                <a:latin typeface="Times New Roman" panose="02020603050405020304" pitchFamily="18" charset="0"/>
                <a:cs typeface="Times New Roman" panose="02020603050405020304" pitchFamily="18" charset="0"/>
              </a:rPr>
              <a:t>x</a:t>
            </a:r>
            <a:r>
              <a:rPr lang="pt-BR" dirty="0"/>
              <a:t> + 2 = 10</a:t>
            </a:r>
          </a:p>
          <a:p>
            <a:pPr marL="514350" indent="-514350">
              <a:spcBef>
                <a:spcPts val="600"/>
              </a:spcBef>
              <a:spcAft>
                <a:spcPts val="600"/>
              </a:spcAft>
              <a:buFont typeface="+mj-lt"/>
              <a:buAutoNum type="alphaLcParenR"/>
            </a:pPr>
            <a:r>
              <a:rPr lang="pt-BR" dirty="0"/>
              <a:t> 10 – </a:t>
            </a:r>
            <a:r>
              <a:rPr lang="pt-BR" i="1" dirty="0">
                <a:latin typeface="Times New Roman" panose="02020603050405020304" pitchFamily="18" charset="0"/>
                <a:cs typeface="Times New Roman" panose="02020603050405020304" pitchFamily="18" charset="0"/>
              </a:rPr>
              <a:t>x</a:t>
            </a:r>
            <a:r>
              <a:rPr lang="pt-BR" dirty="0"/>
              <a:t> = 2</a:t>
            </a:r>
          </a:p>
          <a:p>
            <a:pPr marL="514350" indent="-514350">
              <a:spcBef>
                <a:spcPts val="600"/>
              </a:spcBef>
              <a:spcAft>
                <a:spcPts val="600"/>
              </a:spcAft>
              <a:buFont typeface="+mj-lt"/>
              <a:buAutoNum type="alphaLcParenR"/>
            </a:pPr>
            <a:r>
              <a:rPr lang="pt-BR" dirty="0"/>
              <a:t> 10 – 2 = </a:t>
            </a:r>
            <a:r>
              <a:rPr lang="pt-BR" i="1" dirty="0">
                <a:latin typeface="Times New Roman" panose="02020603050405020304" pitchFamily="18" charset="0"/>
                <a:cs typeface="Times New Roman" panose="02020603050405020304" pitchFamily="18" charset="0"/>
              </a:rPr>
              <a:t>x</a:t>
            </a:r>
            <a:endParaRPr lang="pt-BR" dirty="0"/>
          </a:p>
        </p:txBody>
      </p:sp>
    </p:spTree>
    <p:extLst>
      <p:ext uri="{BB962C8B-B14F-4D97-AF65-F5344CB8AC3E}">
        <p14:creationId xmlns:p14="http://schemas.microsoft.com/office/powerpoint/2010/main" val="71725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Use letter symbols to represent mathematical relationships.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88088" y="1405220"/>
            <a:ext cx="4891318"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students’ prior use of the bar model. Are they familiar with this representation? Do they appreciate the equality between the top and bottom bars?</a:t>
            </a:r>
          </a:p>
          <a:p>
            <a:pPr marL="360000" lvl="1" fontAlgn="auto">
              <a:lnSpc>
                <a:spcPct val="100000"/>
              </a:lnSpc>
              <a:spcBef>
                <a:spcPts val="0"/>
              </a:spcBef>
              <a:spcAft>
                <a:spcPts val="1200"/>
              </a:spcAft>
              <a:buClrTx/>
            </a:pPr>
            <a:r>
              <a:rPr lang="en-GB" sz="2400" dirty="0"/>
              <a:t>How might the learning from this example change if you used the following bar model instead?</a:t>
            </a:r>
          </a:p>
        </p:txBody>
      </p:sp>
      <p:grpSp>
        <p:nvGrpSpPr>
          <p:cNvPr id="2" name="Group 1">
            <a:extLst>
              <a:ext uri="{FF2B5EF4-FFF2-40B4-BE49-F238E27FC236}">
                <a16:creationId xmlns:a16="http://schemas.microsoft.com/office/drawing/2014/main" id="{7A507F6C-300C-4F4F-A380-DB7998070480}"/>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08F613F-5D33-4A49-A5E5-3B8BDCA5E091}"/>
                </a:ext>
              </a:extLst>
            </p:cNvPr>
            <p:cNvSpPr txBox="1">
              <a:spLocks/>
            </p:cNvSpPr>
            <p:nvPr/>
          </p:nvSpPr>
          <p:spPr>
            <a:xfrm>
              <a:off x="910328" y="1790941"/>
              <a:ext cx="5761736" cy="707886"/>
            </a:xfrm>
            <a:prstGeom prst="rect">
              <a:avLst/>
            </a:prstGeom>
            <a:noFill/>
          </p:spPr>
          <p:txBody>
            <a:bodyPr wrap="square">
              <a:spAutoFit/>
            </a:bodyPr>
            <a:lstStyle/>
            <a:p>
              <a:pPr algn="ctr">
                <a:buNone/>
              </a:pPr>
              <a:r>
                <a:rPr lang="en-GB" sz="2000" dirty="0"/>
                <a:t>Describe how each of the following is represented in this bar model.</a:t>
              </a:r>
            </a:p>
          </p:txBody>
        </p:sp>
        <p:pic>
          <p:nvPicPr>
            <p:cNvPr id="8" name="Picture 7">
              <a:extLst>
                <a:ext uri="{FF2B5EF4-FFF2-40B4-BE49-F238E27FC236}">
                  <a16:creationId xmlns:a16="http://schemas.microsoft.com/office/drawing/2014/main" id="{3458C1E9-08A3-4926-BA87-40CD1E629B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1285" y="2781856"/>
              <a:ext cx="4759432" cy="836467"/>
            </a:xfrm>
            <a:prstGeom prst="rect">
              <a:avLst/>
            </a:prstGeom>
          </p:spPr>
        </p:pic>
        <p:sp>
          <p:nvSpPr>
            <p:cNvPr id="9" name="TextBox 8">
              <a:extLst>
                <a:ext uri="{FF2B5EF4-FFF2-40B4-BE49-F238E27FC236}">
                  <a16:creationId xmlns:a16="http://schemas.microsoft.com/office/drawing/2014/main" id="{B3A58C84-25A4-48A0-AABB-DA95C002946C}"/>
                </a:ext>
              </a:extLst>
            </p:cNvPr>
            <p:cNvSpPr txBox="1"/>
            <p:nvPr/>
          </p:nvSpPr>
          <p:spPr>
            <a:xfrm>
              <a:off x="2351036" y="3744824"/>
              <a:ext cx="2880320" cy="1508105"/>
            </a:xfrm>
            <a:prstGeom prst="rect">
              <a:avLst/>
            </a:prstGeom>
            <a:noFill/>
          </p:spPr>
          <p:txBody>
            <a:bodyPr wrap="square">
              <a:spAutoFit/>
            </a:bodyPr>
            <a:lstStyle/>
            <a:p>
              <a:pPr marL="514350" indent="-514350">
                <a:spcBef>
                  <a:spcPts val="600"/>
                </a:spcBef>
                <a:spcAft>
                  <a:spcPts val="600"/>
                </a:spcAft>
                <a:buFont typeface="+mj-lt"/>
                <a:buAutoNum type="alphaLcParenR"/>
              </a:pPr>
              <a:r>
                <a:rPr lang="pt-BR" sz="2400" dirty="0"/>
                <a:t> </a:t>
              </a:r>
              <a:r>
                <a:rPr lang="pt-BR" sz="2400" i="1" dirty="0">
                  <a:latin typeface="Times New Roman" panose="02020603050405020304" pitchFamily="18" charset="0"/>
                  <a:cs typeface="Times New Roman" panose="02020603050405020304" pitchFamily="18" charset="0"/>
                </a:rPr>
                <a:t>x</a:t>
              </a:r>
              <a:r>
                <a:rPr lang="pt-BR" sz="2400" dirty="0"/>
                <a:t> + 2 = 10</a:t>
              </a:r>
            </a:p>
            <a:p>
              <a:pPr marL="514350" indent="-514350">
                <a:spcBef>
                  <a:spcPts val="600"/>
                </a:spcBef>
                <a:spcAft>
                  <a:spcPts val="600"/>
                </a:spcAft>
                <a:buFont typeface="+mj-lt"/>
                <a:buAutoNum type="alphaLcParenR"/>
              </a:pPr>
              <a:r>
                <a:rPr lang="pt-BR" sz="2400" dirty="0"/>
                <a:t> 10 – </a:t>
              </a:r>
              <a:r>
                <a:rPr lang="pt-BR" sz="2400" i="1" dirty="0">
                  <a:latin typeface="Times New Roman" panose="02020603050405020304" pitchFamily="18" charset="0"/>
                  <a:cs typeface="Times New Roman" panose="02020603050405020304" pitchFamily="18" charset="0"/>
                </a:rPr>
                <a:t>x</a:t>
              </a:r>
              <a:r>
                <a:rPr lang="pt-BR" sz="2400" dirty="0"/>
                <a:t> = 2</a:t>
              </a:r>
            </a:p>
            <a:p>
              <a:pPr marL="514350" indent="-514350">
                <a:spcBef>
                  <a:spcPts val="600"/>
                </a:spcBef>
                <a:spcAft>
                  <a:spcPts val="600"/>
                </a:spcAft>
                <a:buFont typeface="+mj-lt"/>
                <a:buAutoNum type="alphaLcParenR"/>
              </a:pPr>
              <a:r>
                <a:rPr lang="pt-BR" sz="2400" dirty="0"/>
                <a:t> 10 – 2 = </a:t>
              </a:r>
              <a:r>
                <a:rPr lang="pt-BR" sz="2400" i="1" dirty="0">
                  <a:latin typeface="Times New Roman" panose="02020603050405020304" pitchFamily="18" charset="0"/>
                  <a:cs typeface="Times New Roman" panose="02020603050405020304" pitchFamily="18" charset="0"/>
                </a:rPr>
                <a:t>x</a:t>
              </a:r>
              <a:endParaRPr lang="pt-BR" sz="2400" dirty="0"/>
            </a:p>
          </p:txBody>
        </p:sp>
      </p:grpSp>
      <p:pic>
        <p:nvPicPr>
          <p:cNvPr id="11" name="Picture 10">
            <a:extLst>
              <a:ext uri="{FF2B5EF4-FFF2-40B4-BE49-F238E27FC236}">
                <a16:creationId xmlns:a16="http://schemas.microsoft.com/office/drawing/2014/main" id="{7D6E2AF9-1512-404B-B513-F04A64F280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4599" y="5219309"/>
            <a:ext cx="3358296" cy="573024"/>
          </a:xfrm>
          <a:prstGeom prst="rect">
            <a:avLst/>
          </a:prstGeom>
        </p:spPr>
      </p:pic>
    </p:spTree>
    <p:custDataLst>
      <p:tags r:id="rId1"/>
    </p:custDataLst>
    <p:extLst>
      <p:ext uri="{BB962C8B-B14F-4D97-AF65-F5344CB8AC3E}">
        <p14:creationId xmlns:p14="http://schemas.microsoft.com/office/powerpoint/2010/main" val="1972075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Use letter symbols to represent mathematical relationships.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5" name="TextBox 4">
            <a:extLst>
              <a:ext uri="{FF2B5EF4-FFF2-40B4-BE49-F238E27FC236}">
                <a16:creationId xmlns:a16="http://schemas.microsoft.com/office/drawing/2014/main" id="{D193E7B8-C57F-4A8A-865B-272FC8F96CDA}"/>
              </a:ext>
            </a:extLst>
          </p:cNvPr>
          <p:cNvSpPr txBox="1"/>
          <p:nvPr/>
        </p:nvSpPr>
        <p:spPr>
          <a:xfrm>
            <a:off x="875420" y="1988840"/>
            <a:ext cx="10441160" cy="2554545"/>
          </a:xfrm>
          <a:prstGeom prst="rect">
            <a:avLst/>
          </a:prstGeom>
          <a:noFill/>
        </p:spPr>
        <p:txBody>
          <a:bodyPr wrap="square">
            <a:spAutoFit/>
          </a:bodyPr>
          <a:lstStyle/>
          <a:p>
            <a:pPr>
              <a:spcBef>
                <a:spcPts val="600"/>
              </a:spcBef>
              <a:spcAft>
                <a:spcPts val="600"/>
              </a:spcAft>
              <a:buNone/>
            </a:pPr>
            <a:r>
              <a:rPr lang="en-GB" sz="2400" dirty="0"/>
              <a:t>Write an expression to represent each of these relationships.</a:t>
            </a:r>
          </a:p>
          <a:p>
            <a:pPr marL="457200" indent="-457200">
              <a:spcBef>
                <a:spcPts val="600"/>
              </a:spcBef>
              <a:spcAft>
                <a:spcPts val="600"/>
              </a:spcAft>
              <a:buFont typeface="+mj-lt"/>
              <a:buAutoNum type="alphaLcParenR"/>
            </a:pPr>
            <a:r>
              <a:rPr lang="en-GB" sz="2400" dirty="0"/>
              <a:t>Two different numbers add to 10.</a:t>
            </a:r>
          </a:p>
          <a:p>
            <a:pPr marL="457200" indent="-457200">
              <a:spcBef>
                <a:spcPts val="600"/>
              </a:spcBef>
              <a:spcAft>
                <a:spcPts val="600"/>
              </a:spcAft>
              <a:buFont typeface="+mj-lt"/>
              <a:buAutoNum type="alphaLcParenR"/>
            </a:pPr>
            <a:r>
              <a:rPr lang="en-GB" sz="2400" dirty="0"/>
              <a:t>Two numbers are 10 apart on the number line.</a:t>
            </a:r>
          </a:p>
          <a:p>
            <a:pPr marL="457200" indent="-457200">
              <a:spcBef>
                <a:spcPts val="600"/>
              </a:spcBef>
              <a:spcAft>
                <a:spcPts val="600"/>
              </a:spcAft>
              <a:buFont typeface="+mj-lt"/>
              <a:buAutoNum type="alphaLcParenR"/>
            </a:pPr>
            <a:r>
              <a:rPr lang="en-GB" sz="2400" dirty="0"/>
              <a:t>Two different numbers are added together to make a third number.</a:t>
            </a:r>
          </a:p>
          <a:p>
            <a:pPr marL="457200" indent="-457200">
              <a:spcBef>
                <a:spcPts val="600"/>
              </a:spcBef>
              <a:spcAft>
                <a:spcPts val="600"/>
              </a:spcAft>
              <a:buFont typeface="+mj-lt"/>
              <a:buAutoNum type="alphaLcParenR"/>
            </a:pPr>
            <a:r>
              <a:rPr lang="en-GB" sz="2400" dirty="0"/>
              <a:t>Two of the same number are added together to make another number.</a:t>
            </a:r>
          </a:p>
        </p:txBody>
      </p:sp>
    </p:spTree>
    <p:extLst>
      <p:ext uri="{BB962C8B-B14F-4D97-AF65-F5344CB8AC3E}">
        <p14:creationId xmlns:p14="http://schemas.microsoft.com/office/powerpoint/2010/main" val="4077553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Use letter symbols to represent mathematical relationships.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different equations could be represented in part b? Are your students likely to identify all of them? Why or why not?</a:t>
            </a:r>
          </a:p>
          <a:p>
            <a:pPr marL="360000" lvl="1" fontAlgn="auto">
              <a:lnSpc>
                <a:spcPct val="100000"/>
              </a:lnSpc>
              <a:spcBef>
                <a:spcPts val="0"/>
              </a:spcBef>
              <a:spcAft>
                <a:spcPts val="1200"/>
              </a:spcAft>
              <a:buClrTx/>
            </a:pPr>
            <a:r>
              <a:rPr lang="en-GB" sz="2400" dirty="0"/>
              <a:t>What representations might be used alongside these examples to support student understanding?</a:t>
            </a:r>
          </a:p>
        </p:txBody>
      </p:sp>
      <p:grpSp>
        <p:nvGrpSpPr>
          <p:cNvPr id="2" name="Group 1">
            <a:extLst>
              <a:ext uri="{FF2B5EF4-FFF2-40B4-BE49-F238E27FC236}">
                <a16:creationId xmlns:a16="http://schemas.microsoft.com/office/drawing/2014/main" id="{6A547DE8-A13E-4182-B535-7B83316A2348}"/>
              </a:ext>
            </a:extLst>
          </p:cNvPr>
          <p:cNvGrpSpPr/>
          <p:nvPr/>
        </p:nvGrpSpPr>
        <p:grpSpPr>
          <a:xfrm>
            <a:off x="479375" y="1741532"/>
            <a:ext cx="6341932" cy="4135740"/>
            <a:chOff x="479375" y="1741532"/>
            <a:chExt cx="6341932" cy="4135740"/>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9375" y="1741532"/>
              <a:ext cx="6341932" cy="413574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678DE44-B8F7-4B38-9B84-ECF2FDE0070C}"/>
                </a:ext>
              </a:extLst>
            </p:cNvPr>
            <p:cNvSpPr txBox="1"/>
            <p:nvPr/>
          </p:nvSpPr>
          <p:spPr>
            <a:xfrm>
              <a:off x="623392" y="1916832"/>
              <a:ext cx="6012668" cy="3754874"/>
            </a:xfrm>
            <a:prstGeom prst="rect">
              <a:avLst/>
            </a:prstGeom>
            <a:noFill/>
          </p:spPr>
          <p:txBody>
            <a:bodyPr wrap="square">
              <a:spAutoFit/>
            </a:bodyPr>
            <a:lstStyle/>
            <a:p>
              <a:pPr>
                <a:spcBef>
                  <a:spcPts val="600"/>
                </a:spcBef>
                <a:spcAft>
                  <a:spcPts val="600"/>
                </a:spcAft>
                <a:buNone/>
              </a:pPr>
              <a:r>
                <a:rPr lang="en-GB" sz="2200" dirty="0"/>
                <a:t>Write an expression to represent each of these relationships.</a:t>
              </a:r>
            </a:p>
            <a:p>
              <a:pPr marL="457200" indent="-457200">
                <a:spcBef>
                  <a:spcPts val="600"/>
                </a:spcBef>
                <a:spcAft>
                  <a:spcPts val="600"/>
                </a:spcAft>
                <a:buFont typeface="+mj-lt"/>
                <a:buAutoNum type="alphaLcParenR"/>
              </a:pPr>
              <a:r>
                <a:rPr lang="en-GB" sz="2200" dirty="0"/>
                <a:t>Two different numbers add to 10.</a:t>
              </a:r>
            </a:p>
            <a:p>
              <a:pPr marL="457200" indent="-457200">
                <a:spcBef>
                  <a:spcPts val="600"/>
                </a:spcBef>
                <a:spcAft>
                  <a:spcPts val="600"/>
                </a:spcAft>
                <a:buFont typeface="+mj-lt"/>
                <a:buAutoNum type="alphaLcParenR"/>
              </a:pPr>
              <a:r>
                <a:rPr lang="en-GB" sz="2200" dirty="0"/>
                <a:t>Two numbers are 10 apart on the number line.</a:t>
              </a:r>
            </a:p>
            <a:p>
              <a:pPr marL="457200" indent="-457200">
                <a:spcBef>
                  <a:spcPts val="600"/>
                </a:spcBef>
                <a:spcAft>
                  <a:spcPts val="600"/>
                </a:spcAft>
                <a:buFont typeface="+mj-lt"/>
                <a:buAutoNum type="alphaLcParenR"/>
              </a:pPr>
              <a:r>
                <a:rPr lang="en-GB" sz="2200" dirty="0"/>
                <a:t>Two different numbers are added together to make a third number.</a:t>
              </a:r>
            </a:p>
            <a:p>
              <a:pPr marL="457200" indent="-457200">
                <a:spcBef>
                  <a:spcPts val="600"/>
                </a:spcBef>
                <a:spcAft>
                  <a:spcPts val="600"/>
                </a:spcAft>
                <a:buFont typeface="+mj-lt"/>
                <a:buAutoNum type="alphaLcParenR"/>
              </a:pPr>
              <a:r>
                <a:rPr lang="en-GB" sz="2200" dirty="0"/>
                <a:t>Two of the same number are added together to make another number.</a:t>
              </a:r>
            </a:p>
          </p:txBody>
        </p:sp>
      </p:grpSp>
    </p:spTree>
    <p:custDataLst>
      <p:tags r:id="rId1"/>
    </p:custDataLst>
    <p:extLst>
      <p:ext uri="{BB962C8B-B14F-4D97-AF65-F5344CB8AC3E}">
        <p14:creationId xmlns:p14="http://schemas.microsoft.com/office/powerpoint/2010/main" val="1237382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Use letter symbols to represent mathematical relationships.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26277D9F-FF7F-4637-9252-120E29ED802E}"/>
              </a:ext>
            </a:extLst>
          </p:cNvPr>
          <p:cNvSpPr txBox="1"/>
          <p:nvPr/>
        </p:nvSpPr>
        <p:spPr>
          <a:xfrm>
            <a:off x="263352" y="1731954"/>
            <a:ext cx="8136904" cy="461665"/>
          </a:xfrm>
          <a:prstGeom prst="rect">
            <a:avLst/>
          </a:prstGeom>
          <a:noFill/>
        </p:spPr>
        <p:txBody>
          <a:bodyPr wrap="square">
            <a:spAutoFit/>
          </a:bodyPr>
          <a:lstStyle/>
          <a:p>
            <a:pPr>
              <a:buNone/>
            </a:pPr>
            <a:r>
              <a:rPr lang="en-GB" sz="2400" dirty="0"/>
              <a:t>In all these bar models, </a:t>
            </a:r>
            <a:r>
              <a:rPr lang="en-GB" sz="2400" i="1" dirty="0">
                <a:latin typeface="Times New Roman" panose="02020603050405020304" pitchFamily="18" charset="0"/>
                <a:cs typeface="Times New Roman" panose="02020603050405020304" pitchFamily="18" charset="0"/>
              </a:rPr>
              <a:t>x</a:t>
            </a:r>
            <a:r>
              <a:rPr lang="en-GB" sz="2400" dirty="0"/>
              <a:t> represents a whole number.</a:t>
            </a:r>
          </a:p>
        </p:txBody>
      </p:sp>
      <p:sp>
        <p:nvSpPr>
          <p:cNvPr id="7" name="TextBox 6">
            <a:extLst>
              <a:ext uri="{FF2B5EF4-FFF2-40B4-BE49-F238E27FC236}">
                <a16:creationId xmlns:a16="http://schemas.microsoft.com/office/drawing/2014/main" id="{F638EE09-EE48-4053-BB36-0EB37393B9D9}"/>
              </a:ext>
            </a:extLst>
          </p:cNvPr>
          <p:cNvSpPr txBox="1"/>
          <p:nvPr/>
        </p:nvSpPr>
        <p:spPr>
          <a:xfrm>
            <a:off x="335360" y="2271412"/>
            <a:ext cx="6336704" cy="2923877"/>
          </a:xfrm>
          <a:prstGeom prst="rect">
            <a:avLst/>
          </a:prstGeom>
          <a:noFill/>
        </p:spPr>
        <p:txBody>
          <a:bodyPr wrap="square">
            <a:spAutoFit/>
          </a:bodyPr>
          <a:lstStyle/>
          <a:p>
            <a:pPr marL="457200" indent="-457200">
              <a:spcBef>
                <a:spcPts val="1200"/>
              </a:spcBef>
              <a:spcAft>
                <a:spcPts val="1200"/>
              </a:spcAft>
              <a:buFont typeface="+mj-lt"/>
              <a:buAutoNum type="alphaLcParenR"/>
            </a:pPr>
            <a:r>
              <a:rPr lang="en-GB" sz="2400" dirty="0"/>
              <a:t>Does </a:t>
            </a:r>
            <a:r>
              <a:rPr lang="en-GB" sz="2400" i="1" dirty="0"/>
              <a:t>a</a:t>
            </a:r>
            <a:r>
              <a:rPr lang="en-GB" sz="2400" dirty="0"/>
              <a:t> represent an odd number or an even number? Explain how you know.</a:t>
            </a:r>
          </a:p>
          <a:p>
            <a:pPr marL="457200" indent="-457200">
              <a:spcBef>
                <a:spcPts val="1200"/>
              </a:spcBef>
              <a:spcAft>
                <a:spcPts val="1200"/>
              </a:spcAft>
              <a:buFont typeface="+mj-lt"/>
              <a:buAutoNum type="alphaLcParenR"/>
            </a:pPr>
            <a:r>
              <a:rPr lang="en-GB" sz="2400" dirty="0"/>
              <a:t>Does </a:t>
            </a:r>
            <a:r>
              <a:rPr lang="en-GB" sz="2400" i="1" dirty="0"/>
              <a:t>b</a:t>
            </a:r>
            <a:r>
              <a:rPr lang="en-GB" sz="2400" dirty="0"/>
              <a:t> represent an odd number or an even number? Explain how you know.</a:t>
            </a:r>
          </a:p>
          <a:p>
            <a:pPr marL="457200" indent="-457200">
              <a:spcBef>
                <a:spcPts val="1200"/>
              </a:spcBef>
              <a:spcAft>
                <a:spcPts val="1200"/>
              </a:spcAft>
              <a:buFont typeface="+mj-lt"/>
              <a:buAutoNum type="alphaLcParenR"/>
            </a:pPr>
            <a:r>
              <a:rPr lang="en-GB" sz="2400" dirty="0"/>
              <a:t>Does </a:t>
            </a:r>
            <a:r>
              <a:rPr lang="en-GB" sz="2400" i="1" dirty="0"/>
              <a:t>c</a:t>
            </a:r>
            <a:r>
              <a:rPr lang="en-GB" sz="2400" dirty="0"/>
              <a:t> represent an odd number or an even number? Explain how you know.</a:t>
            </a:r>
          </a:p>
        </p:txBody>
      </p:sp>
      <p:pic>
        <p:nvPicPr>
          <p:cNvPr id="8" name="Picture 7">
            <a:extLst>
              <a:ext uri="{FF2B5EF4-FFF2-40B4-BE49-F238E27FC236}">
                <a16:creationId xmlns:a16="http://schemas.microsoft.com/office/drawing/2014/main" id="{32C938B3-2C4B-4DCF-8502-5963B2BFC1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040" y="4509120"/>
            <a:ext cx="5376932" cy="563297"/>
          </a:xfrm>
          <a:prstGeom prst="rect">
            <a:avLst/>
          </a:prstGeom>
        </p:spPr>
      </p:pic>
      <p:pic>
        <p:nvPicPr>
          <p:cNvPr id="9" name="Picture 8">
            <a:extLst>
              <a:ext uri="{FF2B5EF4-FFF2-40B4-BE49-F238E27FC236}">
                <a16:creationId xmlns:a16="http://schemas.microsoft.com/office/drawing/2014/main" id="{3AE07460-652A-4D92-901D-99B2D5A2D3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6040" y="3429000"/>
            <a:ext cx="5323062" cy="817264"/>
          </a:xfrm>
          <a:prstGeom prst="rect">
            <a:avLst/>
          </a:prstGeom>
        </p:spPr>
      </p:pic>
      <p:pic>
        <p:nvPicPr>
          <p:cNvPr id="10" name="Picture 9">
            <a:extLst>
              <a:ext uri="{FF2B5EF4-FFF2-40B4-BE49-F238E27FC236}">
                <a16:creationId xmlns:a16="http://schemas.microsoft.com/office/drawing/2014/main" id="{E9844D77-F008-4968-B209-D1D33B8A9D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6040" y="2341302"/>
            <a:ext cx="5179411" cy="826658"/>
          </a:xfrm>
          <a:prstGeom prst="rect">
            <a:avLst/>
          </a:prstGeom>
        </p:spPr>
      </p:pic>
    </p:spTree>
    <p:extLst>
      <p:ext uri="{BB962C8B-B14F-4D97-AF65-F5344CB8AC3E}">
        <p14:creationId xmlns:p14="http://schemas.microsoft.com/office/powerpoint/2010/main" val="1167925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18165" y="1196752"/>
            <a:ext cx="10972800" cy="3888432"/>
          </a:xfrm>
        </p:spPr>
        <p:txBody>
          <a:bodyPr>
            <a:noAutofit/>
          </a:bodyPr>
          <a:lstStyle/>
          <a:p>
            <a:r>
              <a:rPr lang="en-GB" sz="2200" dirty="0"/>
              <a:t>These slides are designed to complement the </a:t>
            </a:r>
            <a:r>
              <a:rPr lang="en-GB" sz="2200" dirty="0">
                <a:hlinkClick r:id="rId2"/>
              </a:rPr>
              <a:t>1.4 Simplifying and manipulating expressions, equations and formulae</a:t>
            </a:r>
            <a:r>
              <a:rPr lang="en-GB" sz="2200" dirty="0"/>
              <a:t> Core Concept document and its associated Theme Overview document </a:t>
            </a:r>
            <a:r>
              <a:rPr lang="en-GB" sz="2200" dirty="0">
                <a:hlinkClick r:id="rId3"/>
              </a:rPr>
              <a:t>1 The Structure of the number system</a:t>
            </a:r>
            <a:r>
              <a:rPr lang="en-GB" sz="2200" dirty="0"/>
              <a:t>, </a:t>
            </a:r>
            <a:r>
              <a:rPr lang="en-GB" sz="2200" b="0" i="0" dirty="0">
                <a:effectLst/>
              </a:rPr>
              <a:t>both found in the </a:t>
            </a:r>
            <a:r>
              <a:rPr lang="en-GB" sz="2200" b="0" i="0" u="sng" dirty="0">
                <a:solidFill>
                  <a:srgbClr val="1B6AC9"/>
                </a:solidFill>
                <a:effectLst/>
                <a:hlinkClick r:id="rId4"/>
              </a:rPr>
              <a:t>Secondary Mastery Professional Development</a:t>
            </a:r>
            <a:r>
              <a:rPr lang="en-GB" sz="2200" b="0" i="0" dirty="0">
                <a:solidFill>
                  <a:srgbClr val="283C46"/>
                </a:solidFill>
                <a:effectLst/>
              </a:rPr>
              <a:t> </a:t>
            </a:r>
            <a:r>
              <a:rPr lang="en-GB" sz="2200" b="0" i="0" dirty="0">
                <a:effectLst/>
              </a:rPr>
              <a:t>pages</a:t>
            </a:r>
            <a:r>
              <a:rPr lang="en-GB" sz="2200" dirty="0"/>
              <a:t>.</a:t>
            </a:r>
          </a:p>
          <a:p>
            <a:r>
              <a:rPr lang="en-GB" sz="2200"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sz="2200" dirty="0"/>
              <a:t>These slides do not fully replicate the Core Concept document, so should be used alongside it. Reference to specific page numbers, and to other useful NCETM resources, can be found in the notes for each slide.</a:t>
            </a:r>
          </a:p>
          <a:p>
            <a:r>
              <a:rPr lang="en-GB" sz="2200" dirty="0"/>
              <a:t>This slide deck is not designed to be a complete PD session, rather it is a selection of resources that you can adapt and use as needed when planning a session with a group of teachers.</a:t>
            </a:r>
          </a:p>
          <a:p>
            <a:endParaRPr lang="en-GB" sz="2200" dirty="0"/>
          </a:p>
          <a:p>
            <a:endParaRPr lang="en-GB" sz="2200" dirty="0"/>
          </a:p>
          <a:p>
            <a:endParaRPr lang="en-GB" sz="2200" dirty="0"/>
          </a:p>
        </p:txBody>
      </p:sp>
    </p:spTree>
    <p:extLst>
      <p:ext uri="{BB962C8B-B14F-4D97-AF65-F5344CB8AC3E}">
        <p14:creationId xmlns:p14="http://schemas.microsoft.com/office/powerpoint/2010/main" val="1324374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Use letter symbols to represent mathematical relationships.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might later learning be supported by an understanding of the properties of numbers represented by algebraic expressions?</a:t>
            </a:r>
          </a:p>
          <a:p>
            <a:pPr marL="360000" lvl="1" fontAlgn="auto">
              <a:lnSpc>
                <a:spcPct val="100000"/>
              </a:lnSpc>
              <a:spcBef>
                <a:spcPts val="0"/>
              </a:spcBef>
              <a:spcAft>
                <a:spcPts val="1200"/>
              </a:spcAft>
              <a:buClrTx/>
            </a:pPr>
            <a:r>
              <a:rPr lang="en-GB" sz="2400" dirty="0"/>
              <a:t>How might earlier learning around factors/multiplies be further consolidated by this example?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41532"/>
            <a:ext cx="6557955" cy="449578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2A2D71C-AC9A-418B-A55E-7A5D5BF480F0}"/>
              </a:ext>
            </a:extLst>
          </p:cNvPr>
          <p:cNvSpPr txBox="1"/>
          <p:nvPr/>
        </p:nvSpPr>
        <p:spPr>
          <a:xfrm>
            <a:off x="283196" y="1752359"/>
            <a:ext cx="6417764" cy="369332"/>
          </a:xfrm>
          <a:prstGeom prst="rect">
            <a:avLst/>
          </a:prstGeom>
          <a:noFill/>
        </p:spPr>
        <p:txBody>
          <a:bodyPr wrap="square">
            <a:spAutoFit/>
          </a:bodyPr>
          <a:lstStyle/>
          <a:p>
            <a:pPr>
              <a:buNone/>
            </a:pPr>
            <a:r>
              <a:rPr lang="en-GB" sz="1800" dirty="0"/>
              <a:t>In all these bar models, </a:t>
            </a:r>
            <a:r>
              <a:rPr lang="en-GB" sz="1800" i="1" dirty="0">
                <a:latin typeface="Times New Roman" panose="02020603050405020304" pitchFamily="18" charset="0"/>
                <a:cs typeface="Times New Roman" panose="02020603050405020304" pitchFamily="18" charset="0"/>
              </a:rPr>
              <a:t>x</a:t>
            </a:r>
            <a:r>
              <a:rPr lang="en-GB" sz="1800" dirty="0"/>
              <a:t> represents a whole number.</a:t>
            </a:r>
          </a:p>
        </p:txBody>
      </p:sp>
      <p:sp>
        <p:nvSpPr>
          <p:cNvPr id="7" name="TextBox 6">
            <a:extLst>
              <a:ext uri="{FF2B5EF4-FFF2-40B4-BE49-F238E27FC236}">
                <a16:creationId xmlns:a16="http://schemas.microsoft.com/office/drawing/2014/main" id="{17F043CE-D014-493F-B6F6-7506989223C3}"/>
              </a:ext>
            </a:extLst>
          </p:cNvPr>
          <p:cNvSpPr txBox="1"/>
          <p:nvPr/>
        </p:nvSpPr>
        <p:spPr>
          <a:xfrm>
            <a:off x="301970" y="2121691"/>
            <a:ext cx="6336704" cy="3416320"/>
          </a:xfrm>
          <a:prstGeom prst="rect">
            <a:avLst/>
          </a:prstGeom>
          <a:noFill/>
        </p:spPr>
        <p:txBody>
          <a:bodyPr wrap="square">
            <a:spAutoFit/>
          </a:bodyPr>
          <a:lstStyle/>
          <a:p>
            <a:pPr marL="457200" indent="-457200">
              <a:spcBef>
                <a:spcPts val="0"/>
              </a:spcBef>
              <a:spcAft>
                <a:spcPts val="0"/>
              </a:spcAft>
              <a:buFont typeface="+mj-lt"/>
              <a:buAutoNum type="alphaLcParenR"/>
            </a:pPr>
            <a:r>
              <a:rPr lang="en-GB" sz="1800" dirty="0"/>
              <a:t>Does </a:t>
            </a:r>
            <a:r>
              <a:rPr lang="en-GB" sz="1800" i="1" dirty="0"/>
              <a:t>a</a:t>
            </a:r>
            <a:r>
              <a:rPr lang="en-GB" sz="1800" dirty="0"/>
              <a:t> represent an odd number or an even number? Explain how you know.</a:t>
            </a:r>
          </a:p>
          <a:p>
            <a:pPr marL="457200" indent="-457200">
              <a:spcBef>
                <a:spcPts val="0"/>
              </a:spcBef>
              <a:spcAft>
                <a:spcPts val="0"/>
              </a:spcAft>
              <a:buFont typeface="+mj-lt"/>
              <a:buAutoNum type="alphaLcParenR"/>
            </a:pPr>
            <a:endParaRPr lang="en-GB" sz="1800" dirty="0"/>
          </a:p>
          <a:p>
            <a:pPr marL="457200" indent="-457200">
              <a:spcBef>
                <a:spcPts val="0"/>
              </a:spcBef>
              <a:spcAft>
                <a:spcPts val="0"/>
              </a:spcAft>
              <a:buFont typeface="+mj-lt"/>
              <a:buAutoNum type="alphaLcParenR"/>
            </a:pPr>
            <a:endParaRPr lang="en-GB" sz="1800" dirty="0"/>
          </a:p>
          <a:p>
            <a:pPr marL="457200" indent="-457200">
              <a:spcBef>
                <a:spcPts val="0"/>
              </a:spcBef>
              <a:spcAft>
                <a:spcPts val="0"/>
              </a:spcAft>
              <a:buFont typeface="+mj-lt"/>
              <a:buAutoNum type="alphaLcParenR"/>
            </a:pPr>
            <a:endParaRPr lang="en-GB" sz="1800" dirty="0"/>
          </a:p>
          <a:p>
            <a:pPr marL="457200" indent="-457200">
              <a:spcBef>
                <a:spcPts val="0"/>
              </a:spcBef>
              <a:spcAft>
                <a:spcPts val="0"/>
              </a:spcAft>
              <a:buFont typeface="+mj-lt"/>
              <a:buAutoNum type="alphaLcParenR"/>
            </a:pPr>
            <a:r>
              <a:rPr lang="en-GB" sz="1800" dirty="0"/>
              <a:t>Does </a:t>
            </a:r>
            <a:r>
              <a:rPr lang="en-GB" sz="1800" i="1" dirty="0"/>
              <a:t>b</a:t>
            </a:r>
            <a:r>
              <a:rPr lang="en-GB" sz="1800" dirty="0"/>
              <a:t> represent an odd number or an even number? Explain how you know.</a:t>
            </a:r>
          </a:p>
          <a:p>
            <a:pPr marL="457200" indent="-457200">
              <a:spcBef>
                <a:spcPts val="0"/>
              </a:spcBef>
              <a:spcAft>
                <a:spcPts val="0"/>
              </a:spcAft>
              <a:buFont typeface="+mj-lt"/>
              <a:buAutoNum type="alphaLcParenR"/>
            </a:pPr>
            <a:endParaRPr lang="en-GB" sz="1800" dirty="0"/>
          </a:p>
          <a:p>
            <a:pPr marL="457200" indent="-457200">
              <a:spcBef>
                <a:spcPts val="0"/>
              </a:spcBef>
              <a:spcAft>
                <a:spcPts val="0"/>
              </a:spcAft>
              <a:buFont typeface="+mj-lt"/>
              <a:buAutoNum type="alphaLcParenR"/>
            </a:pPr>
            <a:endParaRPr lang="en-GB" sz="1800" dirty="0"/>
          </a:p>
          <a:p>
            <a:pPr marL="457200" indent="-457200">
              <a:spcBef>
                <a:spcPts val="0"/>
              </a:spcBef>
              <a:spcAft>
                <a:spcPts val="0"/>
              </a:spcAft>
              <a:buFont typeface="+mj-lt"/>
              <a:buAutoNum type="alphaLcParenR"/>
            </a:pPr>
            <a:endParaRPr lang="en-GB" sz="1800" dirty="0"/>
          </a:p>
          <a:p>
            <a:pPr marL="457200" indent="-457200">
              <a:spcBef>
                <a:spcPts val="0"/>
              </a:spcBef>
              <a:spcAft>
                <a:spcPts val="0"/>
              </a:spcAft>
              <a:buFont typeface="+mj-lt"/>
              <a:buAutoNum type="alphaLcParenR"/>
            </a:pPr>
            <a:r>
              <a:rPr lang="en-GB" sz="1800" dirty="0"/>
              <a:t>Does </a:t>
            </a:r>
            <a:r>
              <a:rPr lang="en-GB" sz="1800" i="1" dirty="0"/>
              <a:t>c</a:t>
            </a:r>
            <a:r>
              <a:rPr lang="en-GB" sz="1800" dirty="0"/>
              <a:t> represent an odd number or an even number? Explain how you know.</a:t>
            </a:r>
          </a:p>
        </p:txBody>
      </p:sp>
      <p:pic>
        <p:nvPicPr>
          <p:cNvPr id="8" name="Picture 7">
            <a:extLst>
              <a:ext uri="{FF2B5EF4-FFF2-40B4-BE49-F238E27FC236}">
                <a16:creationId xmlns:a16="http://schemas.microsoft.com/office/drawing/2014/main" id="{DDF9E2CE-9054-4D29-B138-44391DB47590}"/>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8227" y="5589240"/>
            <a:ext cx="5098120" cy="534088"/>
          </a:xfrm>
          <a:prstGeom prst="rect">
            <a:avLst/>
          </a:prstGeom>
        </p:spPr>
      </p:pic>
      <p:pic>
        <p:nvPicPr>
          <p:cNvPr id="9" name="Picture 8">
            <a:extLst>
              <a:ext uri="{FF2B5EF4-FFF2-40B4-BE49-F238E27FC236}">
                <a16:creationId xmlns:a16="http://schemas.microsoft.com/office/drawing/2014/main" id="{B4506C7C-9839-46BC-BC9B-47B3A67822B8}"/>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61451" y="4185781"/>
            <a:ext cx="4111673" cy="631276"/>
          </a:xfrm>
          <a:prstGeom prst="rect">
            <a:avLst/>
          </a:prstGeom>
        </p:spPr>
      </p:pic>
      <p:pic>
        <p:nvPicPr>
          <p:cNvPr id="10" name="Picture 9">
            <a:extLst>
              <a:ext uri="{FF2B5EF4-FFF2-40B4-BE49-F238E27FC236}">
                <a16:creationId xmlns:a16="http://schemas.microsoft.com/office/drawing/2014/main" id="{ADA5E3CA-E4A3-40CF-AD12-3158A877E05D}"/>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15480" y="2790005"/>
            <a:ext cx="4003614" cy="638995"/>
          </a:xfrm>
          <a:prstGeom prst="rect">
            <a:avLst/>
          </a:prstGeom>
        </p:spPr>
      </p:pic>
    </p:spTree>
    <p:custDataLst>
      <p:tags r:id="rId1"/>
    </p:custDataLst>
    <p:extLst>
      <p:ext uri="{BB962C8B-B14F-4D97-AF65-F5344CB8AC3E}">
        <p14:creationId xmlns:p14="http://schemas.microsoft.com/office/powerpoint/2010/main" val="1780766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Use letter symbols to represent mathematical relationships.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5" name="TextBox 4">
            <a:extLst>
              <a:ext uri="{FF2B5EF4-FFF2-40B4-BE49-F238E27FC236}">
                <a16:creationId xmlns:a16="http://schemas.microsoft.com/office/drawing/2014/main" id="{421DD4F9-69B9-4AE3-8FAB-A56C59A85047}"/>
              </a:ext>
            </a:extLst>
          </p:cNvPr>
          <p:cNvSpPr txBox="1"/>
          <p:nvPr/>
        </p:nvSpPr>
        <p:spPr>
          <a:xfrm>
            <a:off x="799424" y="1916832"/>
            <a:ext cx="10593151" cy="3170099"/>
          </a:xfrm>
          <a:prstGeom prst="rect">
            <a:avLst/>
          </a:prstGeom>
          <a:noFill/>
        </p:spPr>
        <p:txBody>
          <a:bodyPr wrap="square">
            <a:spAutoFit/>
          </a:bodyPr>
          <a:lstStyle/>
          <a:p>
            <a:pPr>
              <a:spcBef>
                <a:spcPts val="1200"/>
              </a:spcBef>
              <a:spcAft>
                <a:spcPts val="600"/>
              </a:spcAft>
              <a:buNone/>
            </a:pPr>
            <a:r>
              <a:rPr lang="en-GB" dirty="0"/>
              <a:t>What can you say about the value of </a:t>
            </a:r>
            <a:r>
              <a:rPr lang="en-GB" i="1" dirty="0"/>
              <a:t>y</a:t>
            </a:r>
            <a:r>
              <a:rPr lang="en-GB" dirty="0"/>
              <a:t> in each of these?</a:t>
            </a:r>
          </a:p>
          <a:p>
            <a:pPr marL="971550" lvl="1" indent="-514350">
              <a:spcBef>
                <a:spcPts val="1200"/>
              </a:spcBef>
              <a:spcAft>
                <a:spcPts val="600"/>
              </a:spcAft>
              <a:buFont typeface="+mj-lt"/>
              <a:buAutoNum type="alphaLcParenR"/>
            </a:pPr>
            <a:r>
              <a:rPr lang="en-GB" dirty="0"/>
              <a:t> </a:t>
            </a:r>
            <a:r>
              <a:rPr lang="en-GB" i="1" dirty="0"/>
              <a:t>a</a:t>
            </a:r>
            <a:r>
              <a:rPr lang="en-GB" dirty="0"/>
              <a:t> + </a:t>
            </a:r>
            <a:r>
              <a:rPr lang="en-GB" i="1" dirty="0"/>
              <a:t>y</a:t>
            </a:r>
            <a:r>
              <a:rPr lang="en-GB" dirty="0"/>
              <a:t> = </a:t>
            </a:r>
            <a:r>
              <a:rPr lang="en-GB" i="1" dirty="0"/>
              <a:t>a</a:t>
            </a:r>
          </a:p>
          <a:p>
            <a:pPr marL="971550" lvl="1" indent="-514350">
              <a:spcBef>
                <a:spcPts val="1200"/>
              </a:spcBef>
              <a:spcAft>
                <a:spcPts val="600"/>
              </a:spcAft>
              <a:buFont typeface="+mj-lt"/>
              <a:buAutoNum type="alphaLcParenR"/>
            </a:pPr>
            <a:r>
              <a:rPr lang="en-GB" dirty="0"/>
              <a:t> </a:t>
            </a:r>
            <a:r>
              <a:rPr lang="en-GB" i="1" dirty="0" err="1"/>
              <a:t>hy</a:t>
            </a:r>
            <a:r>
              <a:rPr lang="en-GB" dirty="0"/>
              <a:t> = </a:t>
            </a:r>
            <a:r>
              <a:rPr lang="en-GB" i="1" dirty="0"/>
              <a:t>h</a:t>
            </a:r>
          </a:p>
          <a:p>
            <a:pPr marL="971550" lvl="1" indent="-514350">
              <a:spcBef>
                <a:spcPts val="1200"/>
              </a:spcBef>
              <a:spcAft>
                <a:spcPts val="600"/>
              </a:spcAft>
              <a:buFont typeface="+mj-lt"/>
              <a:buAutoNum type="alphaLcParenR"/>
            </a:pPr>
            <a:r>
              <a:rPr lang="en-GB" dirty="0"/>
              <a:t> </a:t>
            </a:r>
            <a:r>
              <a:rPr lang="en-GB" i="1" dirty="0"/>
              <a:t>m</a:t>
            </a:r>
            <a:r>
              <a:rPr lang="en-GB" dirty="0"/>
              <a:t> – </a:t>
            </a:r>
            <a:r>
              <a:rPr lang="en-GB" i="1" dirty="0"/>
              <a:t>y</a:t>
            </a:r>
            <a:r>
              <a:rPr lang="en-GB" dirty="0"/>
              <a:t> = 0</a:t>
            </a:r>
          </a:p>
          <a:p>
            <a:pPr marL="971550" lvl="1" indent="-514350">
              <a:spcBef>
                <a:spcPts val="1200"/>
              </a:spcBef>
              <a:spcAft>
                <a:spcPts val="600"/>
              </a:spcAft>
              <a:buFont typeface="+mj-lt"/>
              <a:buAutoNum type="alphaLcParenR"/>
            </a:pPr>
            <a:r>
              <a:rPr lang="en-GB" dirty="0"/>
              <a:t> 3</a:t>
            </a:r>
            <a:r>
              <a:rPr lang="en-GB" i="1" dirty="0"/>
              <a:t>y</a:t>
            </a:r>
            <a:r>
              <a:rPr lang="en-GB" dirty="0"/>
              <a:t> &lt; 2</a:t>
            </a:r>
            <a:r>
              <a:rPr lang="en-GB" i="1" dirty="0"/>
              <a:t>y</a:t>
            </a:r>
          </a:p>
        </p:txBody>
      </p:sp>
    </p:spTree>
    <p:extLst>
      <p:ext uri="{BB962C8B-B14F-4D97-AF65-F5344CB8AC3E}">
        <p14:creationId xmlns:p14="http://schemas.microsoft.com/office/powerpoint/2010/main" val="3841202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Use letter symbols to represent mathematical relationships.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might be the value of asking an open question like “what can you say about y”?</a:t>
            </a:r>
          </a:p>
          <a:p>
            <a:pPr marL="360000" lvl="1" fontAlgn="auto">
              <a:lnSpc>
                <a:spcPct val="100000"/>
              </a:lnSpc>
              <a:spcBef>
                <a:spcPts val="0"/>
              </a:spcBef>
              <a:spcAft>
                <a:spcPts val="1200"/>
              </a:spcAft>
              <a:buClrTx/>
            </a:pPr>
            <a:r>
              <a:rPr lang="en-GB" sz="2400" dirty="0"/>
              <a:t>Which of these do you think students might find harder to draw conclusions from? Why?</a:t>
            </a:r>
          </a:p>
        </p:txBody>
      </p:sp>
      <p:grpSp>
        <p:nvGrpSpPr>
          <p:cNvPr id="2" name="Group 1">
            <a:extLst>
              <a:ext uri="{FF2B5EF4-FFF2-40B4-BE49-F238E27FC236}">
                <a16:creationId xmlns:a16="http://schemas.microsoft.com/office/drawing/2014/main" id="{4A45F28B-271E-435F-A7F0-E829E97E73FD}"/>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4CC230A-AA59-41B5-813D-605B4F9EBFC1}"/>
                </a:ext>
              </a:extLst>
            </p:cNvPr>
            <p:cNvSpPr txBox="1"/>
            <p:nvPr/>
          </p:nvSpPr>
          <p:spPr>
            <a:xfrm>
              <a:off x="799424" y="1916832"/>
              <a:ext cx="5872639" cy="3231654"/>
            </a:xfrm>
            <a:prstGeom prst="rect">
              <a:avLst/>
            </a:prstGeom>
            <a:noFill/>
          </p:spPr>
          <p:txBody>
            <a:bodyPr wrap="square">
              <a:spAutoFit/>
            </a:bodyPr>
            <a:lstStyle/>
            <a:p>
              <a:pPr>
                <a:spcBef>
                  <a:spcPts val="1200"/>
                </a:spcBef>
                <a:spcAft>
                  <a:spcPts val="600"/>
                </a:spcAft>
                <a:buNone/>
              </a:pPr>
              <a:r>
                <a:rPr lang="en-GB" sz="2400" dirty="0"/>
                <a:t>What can you say about the value of </a:t>
              </a:r>
              <a:r>
                <a:rPr lang="en-GB" sz="2400" i="1" dirty="0"/>
                <a:t>y</a:t>
              </a:r>
              <a:r>
                <a:rPr lang="en-GB" sz="2400" dirty="0"/>
                <a:t> in each of these?</a:t>
              </a:r>
            </a:p>
            <a:p>
              <a:pPr marL="971550" lvl="1" indent="-514350">
                <a:spcBef>
                  <a:spcPts val="1200"/>
                </a:spcBef>
                <a:spcAft>
                  <a:spcPts val="600"/>
                </a:spcAft>
                <a:buFont typeface="+mj-lt"/>
                <a:buAutoNum type="alphaLcParenR"/>
              </a:pPr>
              <a:r>
                <a:rPr lang="en-GB" sz="2400" dirty="0"/>
                <a:t> </a:t>
              </a:r>
              <a:r>
                <a:rPr lang="en-GB" sz="2400" i="1" dirty="0"/>
                <a:t>a</a:t>
              </a:r>
              <a:r>
                <a:rPr lang="en-GB" sz="2400" dirty="0"/>
                <a:t> + </a:t>
              </a:r>
              <a:r>
                <a:rPr lang="en-GB" sz="2400" i="1" dirty="0"/>
                <a:t>y</a:t>
              </a:r>
              <a:r>
                <a:rPr lang="en-GB" sz="2400" dirty="0"/>
                <a:t> = </a:t>
              </a:r>
              <a:r>
                <a:rPr lang="en-GB" sz="2400" i="1" dirty="0"/>
                <a:t>a</a:t>
              </a:r>
            </a:p>
            <a:p>
              <a:pPr marL="971550" lvl="1" indent="-514350">
                <a:spcBef>
                  <a:spcPts val="1200"/>
                </a:spcBef>
                <a:spcAft>
                  <a:spcPts val="600"/>
                </a:spcAft>
                <a:buFont typeface="+mj-lt"/>
                <a:buAutoNum type="alphaLcParenR"/>
              </a:pPr>
              <a:r>
                <a:rPr lang="en-GB" sz="2400" dirty="0"/>
                <a:t> </a:t>
              </a:r>
              <a:r>
                <a:rPr lang="en-GB" sz="2400" i="1" dirty="0" err="1"/>
                <a:t>hy</a:t>
              </a:r>
              <a:r>
                <a:rPr lang="en-GB" sz="2400" dirty="0"/>
                <a:t> = </a:t>
              </a:r>
              <a:r>
                <a:rPr lang="en-GB" sz="2400" i="1" dirty="0"/>
                <a:t>h</a:t>
              </a:r>
            </a:p>
            <a:p>
              <a:pPr marL="971550" lvl="1" indent="-514350">
                <a:spcBef>
                  <a:spcPts val="1200"/>
                </a:spcBef>
                <a:spcAft>
                  <a:spcPts val="600"/>
                </a:spcAft>
                <a:buFont typeface="+mj-lt"/>
                <a:buAutoNum type="alphaLcParenR"/>
              </a:pPr>
              <a:r>
                <a:rPr lang="en-GB" sz="2400" dirty="0"/>
                <a:t> </a:t>
              </a:r>
              <a:r>
                <a:rPr lang="en-GB" sz="2400" i="1" dirty="0"/>
                <a:t>m</a:t>
              </a:r>
              <a:r>
                <a:rPr lang="en-GB" sz="2400" dirty="0"/>
                <a:t> – </a:t>
              </a:r>
              <a:r>
                <a:rPr lang="en-GB" sz="2400" i="1" dirty="0"/>
                <a:t>y</a:t>
              </a:r>
              <a:r>
                <a:rPr lang="en-GB" sz="2400" dirty="0"/>
                <a:t> = 0</a:t>
              </a:r>
            </a:p>
            <a:p>
              <a:pPr marL="971550" lvl="1" indent="-514350">
                <a:spcBef>
                  <a:spcPts val="1200"/>
                </a:spcBef>
                <a:spcAft>
                  <a:spcPts val="600"/>
                </a:spcAft>
                <a:buFont typeface="+mj-lt"/>
                <a:buAutoNum type="alphaLcParenR"/>
              </a:pPr>
              <a:r>
                <a:rPr lang="en-GB" sz="2400" dirty="0"/>
                <a:t> 3</a:t>
              </a:r>
              <a:r>
                <a:rPr lang="en-GB" sz="2400" i="1" dirty="0"/>
                <a:t>y</a:t>
              </a:r>
              <a:r>
                <a:rPr lang="en-GB" sz="2400" dirty="0"/>
                <a:t> &lt; 2</a:t>
              </a:r>
              <a:r>
                <a:rPr lang="en-GB" sz="2400" i="1" dirty="0"/>
                <a:t>y</a:t>
              </a:r>
            </a:p>
          </p:txBody>
        </p:sp>
      </p:grpSp>
    </p:spTree>
    <p:custDataLst>
      <p:tags r:id="rId1"/>
    </p:custDataLst>
    <p:extLst>
      <p:ext uri="{BB962C8B-B14F-4D97-AF65-F5344CB8AC3E}">
        <p14:creationId xmlns:p14="http://schemas.microsoft.com/office/powerpoint/2010/main" val="1192097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Use letter symbols to model situations.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5" name="TextBox 4">
            <a:extLst>
              <a:ext uri="{FF2B5EF4-FFF2-40B4-BE49-F238E27FC236}">
                <a16:creationId xmlns:a16="http://schemas.microsoft.com/office/drawing/2014/main" id="{57437E41-2A96-4AA3-A63B-BD9C7FB4623F}"/>
              </a:ext>
            </a:extLst>
          </p:cNvPr>
          <p:cNvSpPr txBox="1"/>
          <p:nvPr/>
        </p:nvSpPr>
        <p:spPr>
          <a:xfrm>
            <a:off x="244390" y="1899211"/>
            <a:ext cx="8443898" cy="4031873"/>
          </a:xfrm>
          <a:prstGeom prst="rect">
            <a:avLst/>
          </a:prstGeom>
          <a:noFill/>
        </p:spPr>
        <p:txBody>
          <a:bodyPr wrap="square">
            <a:spAutoFit/>
          </a:bodyPr>
          <a:lstStyle/>
          <a:p>
            <a:pPr marL="457200" indent="-457200">
              <a:spcBef>
                <a:spcPts val="1200"/>
              </a:spcBef>
              <a:spcAft>
                <a:spcPts val="1200"/>
              </a:spcAft>
              <a:buFont typeface="+mj-lt"/>
              <a:buAutoNum type="arabicPeriod"/>
            </a:pPr>
            <a:r>
              <a:rPr lang="en-GB" sz="2400" dirty="0"/>
              <a:t>There are seven days in a week. Which of these shows the relationship between the number of days,</a:t>
            </a:r>
            <a:r>
              <a:rPr lang="en-GB" sz="2400" i="1" dirty="0"/>
              <a:t> d</a:t>
            </a:r>
            <a:r>
              <a:rPr lang="en-GB" sz="2400" dirty="0"/>
              <a:t>, and the number of weeks, </a:t>
            </a:r>
            <a:r>
              <a:rPr lang="en-GB" sz="2400" i="1" dirty="0"/>
              <a:t>w</a:t>
            </a:r>
            <a:r>
              <a:rPr lang="en-GB" sz="2400" dirty="0"/>
              <a:t>?</a:t>
            </a:r>
          </a:p>
          <a:p>
            <a:pPr marL="457200" indent="-457200">
              <a:spcBef>
                <a:spcPts val="1200"/>
              </a:spcBef>
              <a:spcAft>
                <a:spcPts val="1200"/>
              </a:spcAft>
              <a:buFont typeface="+mj-lt"/>
              <a:buAutoNum type="arabicPeriod"/>
            </a:pPr>
            <a:r>
              <a:rPr lang="en-GB" sz="2400" dirty="0"/>
              <a:t>There are twelve months in a year. Which of these shows the relationship between the number of months, </a:t>
            </a:r>
            <a:r>
              <a:rPr lang="en-GB" sz="2400" i="1" dirty="0"/>
              <a:t>m</a:t>
            </a:r>
            <a:r>
              <a:rPr lang="en-GB" sz="2400" dirty="0"/>
              <a:t>, and the number of years, </a:t>
            </a:r>
            <a:r>
              <a:rPr lang="en-GB" sz="2400" i="1" dirty="0"/>
              <a:t>y</a:t>
            </a:r>
            <a:r>
              <a:rPr lang="en-GB" sz="2400" dirty="0"/>
              <a:t>?</a:t>
            </a:r>
          </a:p>
          <a:p>
            <a:pPr marL="457200" indent="-457200">
              <a:spcBef>
                <a:spcPts val="1200"/>
              </a:spcBef>
              <a:spcAft>
                <a:spcPts val="1200"/>
              </a:spcAft>
              <a:buFont typeface="+mj-lt"/>
              <a:buAutoNum type="arabicPeriod"/>
            </a:pPr>
            <a:r>
              <a:rPr lang="en-GB" sz="2400" dirty="0"/>
              <a:t>Richard is 36 years older than Matilda. Which of these correctly shows the relationship between Richard’s age, </a:t>
            </a:r>
            <a:r>
              <a:rPr lang="en-GB" sz="2400" i="1" dirty="0"/>
              <a:t>r</a:t>
            </a:r>
            <a:r>
              <a:rPr lang="en-GB" sz="2400" dirty="0"/>
              <a:t>, and Matilda’s age, </a:t>
            </a:r>
            <a:r>
              <a:rPr lang="en-GB" sz="2400" i="1" dirty="0"/>
              <a:t>m</a:t>
            </a:r>
            <a:r>
              <a:rPr lang="en-GB" sz="2400" dirty="0"/>
              <a:t>?</a:t>
            </a:r>
          </a:p>
        </p:txBody>
      </p:sp>
      <p:sp>
        <p:nvSpPr>
          <p:cNvPr id="7" name="TextBox 6">
            <a:extLst>
              <a:ext uri="{FF2B5EF4-FFF2-40B4-BE49-F238E27FC236}">
                <a16:creationId xmlns:a16="http://schemas.microsoft.com/office/drawing/2014/main" id="{CF49236D-E1A7-402F-AB4A-4CFCBE792F8A}"/>
              </a:ext>
            </a:extLst>
          </p:cNvPr>
          <p:cNvSpPr txBox="1"/>
          <p:nvPr/>
        </p:nvSpPr>
        <p:spPr>
          <a:xfrm>
            <a:off x="9120336" y="1899211"/>
            <a:ext cx="2827274" cy="904863"/>
          </a:xfrm>
          <a:prstGeom prst="rect">
            <a:avLst/>
          </a:prstGeom>
          <a:noFill/>
        </p:spPr>
        <p:txBody>
          <a:bodyPr wrap="square">
            <a:spAutoFit/>
          </a:bodyPr>
          <a:lstStyle/>
          <a:p>
            <a:pPr marL="457200" indent="-457200">
              <a:buFont typeface="+mj-lt"/>
              <a:buAutoNum type="alphaLcParenR"/>
            </a:pPr>
            <a:r>
              <a:rPr lang="en-GB" sz="2400" dirty="0"/>
              <a:t> 7</a:t>
            </a:r>
            <a:r>
              <a:rPr lang="en-GB" sz="2400" i="1" dirty="0"/>
              <a:t>d</a:t>
            </a:r>
            <a:r>
              <a:rPr lang="en-GB" sz="2400" dirty="0"/>
              <a:t> = </a:t>
            </a:r>
            <a:r>
              <a:rPr lang="en-GB" sz="2400" i="1" dirty="0"/>
              <a:t>w</a:t>
            </a:r>
          </a:p>
          <a:p>
            <a:pPr marL="457200" indent="-457200">
              <a:buFont typeface="+mj-lt"/>
              <a:buAutoNum type="alphaLcParenR"/>
            </a:pPr>
            <a:r>
              <a:rPr lang="en-GB" sz="2400" dirty="0"/>
              <a:t> 7</a:t>
            </a:r>
            <a:r>
              <a:rPr lang="en-GB" sz="2400" i="1" dirty="0"/>
              <a:t>w</a:t>
            </a:r>
            <a:r>
              <a:rPr lang="en-GB" sz="2400" dirty="0"/>
              <a:t> = </a:t>
            </a:r>
            <a:r>
              <a:rPr lang="en-GB" sz="2400" i="1" dirty="0"/>
              <a:t>d</a:t>
            </a:r>
          </a:p>
        </p:txBody>
      </p:sp>
      <p:sp>
        <p:nvSpPr>
          <p:cNvPr id="9" name="TextBox 8">
            <a:extLst>
              <a:ext uri="{FF2B5EF4-FFF2-40B4-BE49-F238E27FC236}">
                <a16:creationId xmlns:a16="http://schemas.microsoft.com/office/drawing/2014/main" id="{2680142B-D8E4-44A6-A3A5-F9B71C2FC434}"/>
              </a:ext>
            </a:extLst>
          </p:cNvPr>
          <p:cNvSpPr txBox="1"/>
          <p:nvPr/>
        </p:nvSpPr>
        <p:spPr>
          <a:xfrm>
            <a:off x="9120336" y="3294885"/>
            <a:ext cx="2827274" cy="904863"/>
          </a:xfrm>
          <a:prstGeom prst="rect">
            <a:avLst/>
          </a:prstGeom>
          <a:noFill/>
        </p:spPr>
        <p:txBody>
          <a:bodyPr wrap="square">
            <a:spAutoFit/>
          </a:bodyPr>
          <a:lstStyle/>
          <a:p>
            <a:pPr marL="457200" indent="-457200">
              <a:buFont typeface="+mj-lt"/>
              <a:buAutoNum type="alphaLcParenR"/>
            </a:pPr>
            <a:r>
              <a:rPr lang="en-GB" sz="2400" dirty="0"/>
              <a:t> 12</a:t>
            </a:r>
            <a:r>
              <a:rPr lang="en-GB" sz="2400" i="1" dirty="0"/>
              <a:t>m</a:t>
            </a:r>
            <a:r>
              <a:rPr lang="en-GB" sz="2400" dirty="0"/>
              <a:t> = </a:t>
            </a:r>
            <a:r>
              <a:rPr lang="en-GB" sz="2400" i="1" dirty="0"/>
              <a:t>y</a:t>
            </a:r>
          </a:p>
          <a:p>
            <a:pPr marL="457200" indent="-457200">
              <a:buFont typeface="+mj-lt"/>
              <a:buAutoNum type="alphaLcParenR"/>
            </a:pPr>
            <a:r>
              <a:rPr lang="en-GB" sz="2400" dirty="0"/>
              <a:t> 12</a:t>
            </a:r>
            <a:r>
              <a:rPr lang="en-GB" sz="2400" i="1" dirty="0"/>
              <a:t>y</a:t>
            </a:r>
            <a:r>
              <a:rPr lang="en-GB" sz="2400" dirty="0"/>
              <a:t> = </a:t>
            </a:r>
            <a:r>
              <a:rPr lang="en-GB" sz="2400" i="1" dirty="0"/>
              <a:t>m</a:t>
            </a:r>
          </a:p>
        </p:txBody>
      </p:sp>
      <p:sp>
        <p:nvSpPr>
          <p:cNvPr id="11" name="TextBox 10">
            <a:extLst>
              <a:ext uri="{FF2B5EF4-FFF2-40B4-BE49-F238E27FC236}">
                <a16:creationId xmlns:a16="http://schemas.microsoft.com/office/drawing/2014/main" id="{4855EA88-879F-4863-B63E-FD0E605CE390}"/>
              </a:ext>
            </a:extLst>
          </p:cNvPr>
          <p:cNvSpPr txBox="1"/>
          <p:nvPr/>
        </p:nvSpPr>
        <p:spPr>
          <a:xfrm>
            <a:off x="9120336" y="4690559"/>
            <a:ext cx="2827274" cy="904863"/>
          </a:xfrm>
          <a:prstGeom prst="rect">
            <a:avLst/>
          </a:prstGeom>
          <a:noFill/>
        </p:spPr>
        <p:txBody>
          <a:bodyPr wrap="square">
            <a:spAutoFit/>
          </a:bodyPr>
          <a:lstStyle/>
          <a:p>
            <a:pPr marL="457200" indent="-457200">
              <a:buFont typeface="+mj-lt"/>
              <a:buAutoNum type="alphaLcParenR"/>
            </a:pPr>
            <a:r>
              <a:rPr lang="en-GB" sz="2400" dirty="0"/>
              <a:t> </a:t>
            </a:r>
            <a:r>
              <a:rPr lang="en-GB" sz="2400" i="1" dirty="0"/>
              <a:t>r</a:t>
            </a:r>
            <a:r>
              <a:rPr lang="en-GB" sz="2400" dirty="0"/>
              <a:t> + 36 = </a:t>
            </a:r>
            <a:r>
              <a:rPr lang="en-GB" sz="2400" i="1" dirty="0"/>
              <a:t>m</a:t>
            </a:r>
          </a:p>
          <a:p>
            <a:pPr marL="457200" indent="-457200">
              <a:buFont typeface="+mj-lt"/>
              <a:buAutoNum type="alphaLcParenR"/>
            </a:pPr>
            <a:r>
              <a:rPr lang="en-GB" sz="2400" dirty="0"/>
              <a:t> </a:t>
            </a:r>
            <a:r>
              <a:rPr lang="en-GB" sz="2400" i="1" dirty="0"/>
              <a:t>m</a:t>
            </a:r>
            <a:r>
              <a:rPr lang="en-GB" sz="2400" dirty="0"/>
              <a:t> + 36 = </a:t>
            </a:r>
            <a:r>
              <a:rPr lang="en-GB" sz="2400" i="1" dirty="0"/>
              <a:t>r</a:t>
            </a:r>
          </a:p>
        </p:txBody>
      </p:sp>
    </p:spTree>
    <p:extLst>
      <p:ext uri="{BB962C8B-B14F-4D97-AF65-F5344CB8AC3E}">
        <p14:creationId xmlns:p14="http://schemas.microsoft.com/office/powerpoint/2010/main" val="72355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Use letter symbols to model situations.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931526" y="1595500"/>
            <a:ext cx="4891318" cy="4497796"/>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this extract from a question from the a past KS2 assessment paper:</a:t>
            </a:r>
          </a:p>
          <a:p>
            <a:pPr marL="588600" lvl="2" indent="0" fontAlgn="auto">
              <a:lnSpc>
                <a:spcPct val="100000"/>
              </a:lnSpc>
              <a:spcBef>
                <a:spcPts val="0"/>
              </a:spcBef>
              <a:spcAft>
                <a:spcPts val="1200"/>
              </a:spcAft>
              <a:buClrTx/>
              <a:buNone/>
            </a:pPr>
            <a:r>
              <a:rPr lang="en-GB" sz="2000" dirty="0"/>
              <a:t>	</a:t>
            </a:r>
            <a:r>
              <a:rPr lang="en-GB" sz="2400" i="1" dirty="0"/>
              <a:t>84 days = __ weeks</a:t>
            </a:r>
          </a:p>
          <a:p>
            <a:pPr marL="360000" lvl="1" fontAlgn="auto">
              <a:lnSpc>
                <a:spcPct val="100000"/>
              </a:lnSpc>
              <a:spcBef>
                <a:spcPts val="0"/>
              </a:spcBef>
              <a:spcAft>
                <a:spcPts val="1200"/>
              </a:spcAft>
              <a:buClrTx/>
            </a:pPr>
            <a:r>
              <a:rPr lang="en-GB" sz="2400" dirty="0"/>
              <a:t>How might questions like this potentially contribute towards misconceptions around expressing relationships algebraically?</a:t>
            </a:r>
          </a:p>
          <a:p>
            <a:pPr marL="360000" lvl="1" fontAlgn="auto">
              <a:lnSpc>
                <a:spcPct val="100000"/>
              </a:lnSpc>
              <a:spcBef>
                <a:spcPts val="0"/>
              </a:spcBef>
              <a:spcAft>
                <a:spcPts val="1200"/>
              </a:spcAft>
              <a:buClrTx/>
            </a:pPr>
            <a:r>
              <a:rPr lang="en-GB" sz="2400" dirty="0"/>
              <a:t>How might you use example 5 to address this?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41532"/>
            <a:ext cx="6557955" cy="406373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926FA3D-921D-42F0-BEB7-9D02CE6228FE}"/>
              </a:ext>
            </a:extLst>
          </p:cNvPr>
          <p:cNvSpPr txBox="1"/>
          <p:nvPr/>
        </p:nvSpPr>
        <p:spPr>
          <a:xfrm>
            <a:off x="263353" y="1773391"/>
            <a:ext cx="4570300" cy="4031873"/>
          </a:xfrm>
          <a:prstGeom prst="rect">
            <a:avLst/>
          </a:prstGeom>
          <a:noFill/>
        </p:spPr>
        <p:txBody>
          <a:bodyPr wrap="square">
            <a:spAutoFit/>
          </a:bodyPr>
          <a:lstStyle/>
          <a:p>
            <a:pPr marL="457200" indent="-457200">
              <a:spcBef>
                <a:spcPts val="1200"/>
              </a:spcBef>
              <a:spcAft>
                <a:spcPts val="1200"/>
              </a:spcAft>
              <a:buFont typeface="+mj-lt"/>
              <a:buAutoNum type="arabicPeriod"/>
            </a:pPr>
            <a:r>
              <a:rPr lang="en-GB" sz="1800" dirty="0"/>
              <a:t>There are seven days in a week. Which of these shows the relationship between the number of days,</a:t>
            </a:r>
            <a:r>
              <a:rPr lang="en-GB" sz="1800" i="1" dirty="0"/>
              <a:t> d</a:t>
            </a:r>
            <a:r>
              <a:rPr lang="en-GB" sz="1800" dirty="0"/>
              <a:t>, and the number of weeks, </a:t>
            </a:r>
            <a:r>
              <a:rPr lang="en-GB" sz="1800" i="1" dirty="0"/>
              <a:t>w</a:t>
            </a:r>
            <a:r>
              <a:rPr lang="en-GB" sz="1800" dirty="0"/>
              <a:t>?</a:t>
            </a:r>
          </a:p>
          <a:p>
            <a:pPr marL="457200" indent="-457200">
              <a:spcBef>
                <a:spcPts val="1200"/>
              </a:spcBef>
              <a:spcAft>
                <a:spcPts val="1200"/>
              </a:spcAft>
              <a:buFont typeface="+mj-lt"/>
              <a:buAutoNum type="arabicPeriod"/>
            </a:pPr>
            <a:r>
              <a:rPr lang="en-GB" sz="1800" dirty="0"/>
              <a:t>There are twelve months in a year. Which of these shows the relationship between the number of months, </a:t>
            </a:r>
            <a:r>
              <a:rPr lang="en-GB" sz="1800" i="1" dirty="0"/>
              <a:t>m</a:t>
            </a:r>
            <a:r>
              <a:rPr lang="en-GB" sz="1800" dirty="0"/>
              <a:t>, and the number of years, </a:t>
            </a:r>
            <a:r>
              <a:rPr lang="en-GB" sz="1800" i="1" dirty="0"/>
              <a:t>y</a:t>
            </a:r>
            <a:r>
              <a:rPr lang="en-GB" sz="1800" dirty="0"/>
              <a:t>?</a:t>
            </a:r>
          </a:p>
          <a:p>
            <a:pPr marL="457200" indent="-457200">
              <a:spcBef>
                <a:spcPts val="1200"/>
              </a:spcBef>
              <a:spcAft>
                <a:spcPts val="1200"/>
              </a:spcAft>
              <a:buFont typeface="+mj-lt"/>
              <a:buAutoNum type="arabicPeriod"/>
            </a:pPr>
            <a:r>
              <a:rPr lang="en-GB" sz="1800" dirty="0"/>
              <a:t>Richard is 36 years older than Matilda. Which of these correctly shows the relationship between Richard’s age, </a:t>
            </a:r>
            <a:r>
              <a:rPr lang="en-GB" sz="1800" i="1" dirty="0"/>
              <a:t>r</a:t>
            </a:r>
            <a:r>
              <a:rPr lang="en-GB" sz="1800" dirty="0"/>
              <a:t>, and Matilda’s age, </a:t>
            </a:r>
            <a:r>
              <a:rPr lang="en-GB" sz="1800" i="1" dirty="0"/>
              <a:t>m</a:t>
            </a:r>
            <a:r>
              <a:rPr lang="en-GB" sz="1800" dirty="0"/>
              <a:t>?</a:t>
            </a:r>
          </a:p>
        </p:txBody>
      </p:sp>
      <p:sp>
        <p:nvSpPr>
          <p:cNvPr id="7" name="TextBox 6">
            <a:extLst>
              <a:ext uri="{FF2B5EF4-FFF2-40B4-BE49-F238E27FC236}">
                <a16:creationId xmlns:a16="http://schemas.microsoft.com/office/drawing/2014/main" id="{EFE58F89-C806-4694-A0CE-FBE6EF06FE4A}"/>
              </a:ext>
            </a:extLst>
          </p:cNvPr>
          <p:cNvSpPr txBox="1"/>
          <p:nvPr/>
        </p:nvSpPr>
        <p:spPr>
          <a:xfrm>
            <a:off x="4943872" y="1772816"/>
            <a:ext cx="1617971" cy="701731"/>
          </a:xfrm>
          <a:prstGeom prst="rect">
            <a:avLst/>
          </a:prstGeom>
          <a:noFill/>
        </p:spPr>
        <p:txBody>
          <a:bodyPr wrap="square">
            <a:spAutoFit/>
          </a:bodyPr>
          <a:lstStyle/>
          <a:p>
            <a:pPr marL="457200" indent="-457200">
              <a:buFont typeface="+mj-lt"/>
              <a:buAutoNum type="alphaLcParenR"/>
            </a:pPr>
            <a:r>
              <a:rPr lang="en-GB" sz="1800" dirty="0"/>
              <a:t> 7</a:t>
            </a:r>
            <a:r>
              <a:rPr lang="en-GB" sz="1800" i="1" dirty="0"/>
              <a:t>d</a:t>
            </a:r>
            <a:r>
              <a:rPr lang="en-GB" sz="1800" dirty="0"/>
              <a:t> = </a:t>
            </a:r>
            <a:r>
              <a:rPr lang="en-GB" sz="1800" i="1" dirty="0"/>
              <a:t>w</a:t>
            </a:r>
          </a:p>
          <a:p>
            <a:pPr marL="457200" indent="-457200">
              <a:buFont typeface="+mj-lt"/>
              <a:buAutoNum type="alphaLcParenR"/>
            </a:pPr>
            <a:r>
              <a:rPr lang="en-GB" sz="1800" dirty="0"/>
              <a:t> 7</a:t>
            </a:r>
            <a:r>
              <a:rPr lang="en-GB" sz="1800" i="1" dirty="0"/>
              <a:t>w</a:t>
            </a:r>
            <a:r>
              <a:rPr lang="en-GB" sz="1800" dirty="0"/>
              <a:t> = </a:t>
            </a:r>
            <a:r>
              <a:rPr lang="en-GB" sz="1800" i="1" dirty="0"/>
              <a:t>d</a:t>
            </a:r>
          </a:p>
        </p:txBody>
      </p:sp>
      <p:sp>
        <p:nvSpPr>
          <p:cNvPr id="8" name="TextBox 7">
            <a:extLst>
              <a:ext uri="{FF2B5EF4-FFF2-40B4-BE49-F238E27FC236}">
                <a16:creationId xmlns:a16="http://schemas.microsoft.com/office/drawing/2014/main" id="{87A479B4-D34E-45AE-B67C-FC0880248CD6}"/>
              </a:ext>
            </a:extLst>
          </p:cNvPr>
          <p:cNvSpPr txBox="1"/>
          <p:nvPr/>
        </p:nvSpPr>
        <p:spPr>
          <a:xfrm>
            <a:off x="4943872" y="3168490"/>
            <a:ext cx="1695206" cy="701731"/>
          </a:xfrm>
          <a:prstGeom prst="rect">
            <a:avLst/>
          </a:prstGeom>
          <a:noFill/>
        </p:spPr>
        <p:txBody>
          <a:bodyPr wrap="square">
            <a:spAutoFit/>
          </a:bodyPr>
          <a:lstStyle/>
          <a:p>
            <a:pPr marL="457200" indent="-457200">
              <a:buFont typeface="+mj-lt"/>
              <a:buAutoNum type="alphaLcParenR"/>
            </a:pPr>
            <a:r>
              <a:rPr lang="en-GB" sz="1800" dirty="0"/>
              <a:t> 12</a:t>
            </a:r>
            <a:r>
              <a:rPr lang="en-GB" sz="1800" i="1" dirty="0"/>
              <a:t>m</a:t>
            </a:r>
            <a:r>
              <a:rPr lang="en-GB" sz="1800" dirty="0"/>
              <a:t> = </a:t>
            </a:r>
            <a:r>
              <a:rPr lang="en-GB" sz="1800" i="1" dirty="0"/>
              <a:t>y</a:t>
            </a:r>
          </a:p>
          <a:p>
            <a:pPr marL="457200" indent="-457200">
              <a:buFont typeface="+mj-lt"/>
              <a:buAutoNum type="alphaLcParenR"/>
            </a:pPr>
            <a:r>
              <a:rPr lang="en-GB" sz="1800" dirty="0"/>
              <a:t> 12</a:t>
            </a:r>
            <a:r>
              <a:rPr lang="en-GB" sz="1800" i="1" dirty="0"/>
              <a:t>y</a:t>
            </a:r>
            <a:r>
              <a:rPr lang="en-GB" sz="1800" dirty="0"/>
              <a:t> = </a:t>
            </a:r>
            <a:r>
              <a:rPr lang="en-GB" sz="1800" i="1" dirty="0"/>
              <a:t>m</a:t>
            </a:r>
          </a:p>
        </p:txBody>
      </p:sp>
      <p:sp>
        <p:nvSpPr>
          <p:cNvPr id="9" name="TextBox 8">
            <a:extLst>
              <a:ext uri="{FF2B5EF4-FFF2-40B4-BE49-F238E27FC236}">
                <a16:creationId xmlns:a16="http://schemas.microsoft.com/office/drawing/2014/main" id="{13B7D2D2-B534-4AE2-A4BF-4D6A89715739}"/>
              </a:ext>
            </a:extLst>
          </p:cNvPr>
          <p:cNvSpPr txBox="1"/>
          <p:nvPr/>
        </p:nvSpPr>
        <p:spPr>
          <a:xfrm>
            <a:off x="4943872" y="4564164"/>
            <a:ext cx="1839221" cy="701731"/>
          </a:xfrm>
          <a:prstGeom prst="rect">
            <a:avLst/>
          </a:prstGeom>
          <a:noFill/>
        </p:spPr>
        <p:txBody>
          <a:bodyPr wrap="square">
            <a:spAutoFit/>
          </a:bodyPr>
          <a:lstStyle/>
          <a:p>
            <a:pPr marL="457200" indent="-457200">
              <a:buFont typeface="+mj-lt"/>
              <a:buAutoNum type="alphaLcParenR"/>
            </a:pPr>
            <a:r>
              <a:rPr lang="en-GB" sz="1800" dirty="0"/>
              <a:t> </a:t>
            </a:r>
            <a:r>
              <a:rPr lang="en-GB" sz="1800" i="1" dirty="0"/>
              <a:t>r</a:t>
            </a:r>
            <a:r>
              <a:rPr lang="en-GB" sz="1800" dirty="0"/>
              <a:t> + 36 = </a:t>
            </a:r>
            <a:r>
              <a:rPr lang="en-GB" sz="1800" i="1" dirty="0"/>
              <a:t>m</a:t>
            </a:r>
          </a:p>
          <a:p>
            <a:pPr marL="457200" indent="-457200">
              <a:buFont typeface="+mj-lt"/>
              <a:buAutoNum type="alphaLcParenR"/>
            </a:pPr>
            <a:r>
              <a:rPr lang="en-GB" sz="1800" dirty="0"/>
              <a:t> </a:t>
            </a:r>
            <a:r>
              <a:rPr lang="en-GB" sz="1800" i="1" dirty="0"/>
              <a:t>m</a:t>
            </a:r>
            <a:r>
              <a:rPr lang="en-GB" sz="1800" dirty="0"/>
              <a:t> + 36 = </a:t>
            </a:r>
            <a:r>
              <a:rPr lang="en-GB" sz="1800" i="1" dirty="0"/>
              <a:t>r</a:t>
            </a:r>
          </a:p>
        </p:txBody>
      </p:sp>
    </p:spTree>
    <p:custDataLst>
      <p:tags r:id="rId1"/>
    </p:custDataLst>
    <p:extLst>
      <p:ext uri="{BB962C8B-B14F-4D97-AF65-F5344CB8AC3E}">
        <p14:creationId xmlns:p14="http://schemas.microsoft.com/office/powerpoint/2010/main" val="632520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Use letter symbols to model situations.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5" name="TextBox 4">
            <a:extLst>
              <a:ext uri="{FF2B5EF4-FFF2-40B4-BE49-F238E27FC236}">
                <a16:creationId xmlns:a16="http://schemas.microsoft.com/office/drawing/2014/main" id="{CAB23ED7-9B23-4A64-9B51-F546A8F20E3C}"/>
              </a:ext>
            </a:extLst>
          </p:cNvPr>
          <p:cNvSpPr txBox="1"/>
          <p:nvPr/>
        </p:nvSpPr>
        <p:spPr>
          <a:xfrm>
            <a:off x="335360" y="1766345"/>
            <a:ext cx="11521280" cy="3154710"/>
          </a:xfrm>
          <a:prstGeom prst="rect">
            <a:avLst/>
          </a:prstGeom>
          <a:noFill/>
        </p:spPr>
        <p:txBody>
          <a:bodyPr wrap="square">
            <a:spAutoFit/>
          </a:bodyPr>
          <a:lstStyle/>
          <a:p>
            <a:pPr marL="514350" indent="-514350">
              <a:spcBef>
                <a:spcPts val="1200"/>
              </a:spcBef>
              <a:spcAft>
                <a:spcPts val="2400"/>
              </a:spcAft>
              <a:buFont typeface="+mj-lt"/>
              <a:buAutoNum type="arabicPeriod"/>
            </a:pPr>
            <a:r>
              <a:rPr lang="en-GB" sz="2400" dirty="0"/>
              <a:t>Andrew is three years younger than his sister, Sarah. The formula </a:t>
            </a:r>
            <a:r>
              <a:rPr lang="en-GB" sz="2400" i="1" dirty="0">
                <a:latin typeface="Times New Roman" panose="02020603050405020304" pitchFamily="18" charset="0"/>
                <a:cs typeface="Times New Roman" panose="02020603050405020304" pitchFamily="18" charset="0"/>
              </a:rPr>
              <a:t>x</a:t>
            </a:r>
            <a:r>
              <a:rPr lang="en-GB" sz="2400" dirty="0"/>
              <a:t> + 3 = </a:t>
            </a:r>
            <a:r>
              <a:rPr lang="en-GB" sz="2400" i="1" dirty="0">
                <a:latin typeface="Times New Roman" panose="02020603050405020304" pitchFamily="18" charset="0"/>
                <a:cs typeface="Times New Roman" panose="02020603050405020304" pitchFamily="18" charset="0"/>
              </a:rPr>
              <a:t>y</a:t>
            </a:r>
            <a:r>
              <a:rPr lang="en-GB" sz="2400" dirty="0"/>
              <a:t> represents this relationship. What do you think </a:t>
            </a:r>
            <a:r>
              <a:rPr lang="en-GB" sz="2400" i="1" dirty="0">
                <a:latin typeface="Times New Roman" panose="02020603050405020304" pitchFamily="18" charset="0"/>
                <a:cs typeface="Times New Roman" panose="02020603050405020304" pitchFamily="18" charset="0"/>
              </a:rPr>
              <a:t>x</a:t>
            </a:r>
            <a:r>
              <a:rPr lang="en-GB" sz="2400" dirty="0"/>
              <a:t> and </a:t>
            </a:r>
            <a:r>
              <a:rPr lang="en-GB" sz="2400" i="1" dirty="0">
                <a:latin typeface="Times New Roman" panose="02020603050405020304" pitchFamily="18" charset="0"/>
                <a:cs typeface="Times New Roman" panose="02020603050405020304" pitchFamily="18" charset="0"/>
              </a:rPr>
              <a:t>y</a:t>
            </a:r>
            <a:r>
              <a:rPr lang="en-GB" sz="2400" dirty="0"/>
              <a:t> represent?</a:t>
            </a:r>
          </a:p>
          <a:p>
            <a:pPr marL="514350" indent="-514350">
              <a:spcBef>
                <a:spcPts val="1200"/>
              </a:spcBef>
              <a:spcAft>
                <a:spcPts val="1200"/>
              </a:spcAft>
              <a:buFont typeface="+mj-lt"/>
              <a:buAutoNum type="arabicPeriod"/>
            </a:pPr>
            <a:r>
              <a:rPr lang="en-GB" sz="2400" dirty="0"/>
              <a:t>An amusement park charges an entrance fee and then charges for tokens to be used on each ride. The formula 15 + 1.5</a:t>
            </a:r>
            <a:r>
              <a:rPr lang="en-GB" sz="2400" i="1" dirty="0">
                <a:latin typeface="Times New Roman" panose="02020603050405020304" pitchFamily="18" charset="0"/>
                <a:cs typeface="Times New Roman" panose="02020603050405020304" pitchFamily="18" charset="0"/>
              </a:rPr>
              <a:t>x</a:t>
            </a:r>
            <a:r>
              <a:rPr lang="en-GB" sz="2400" dirty="0"/>
              <a:t> = </a:t>
            </a:r>
            <a:r>
              <a:rPr lang="en-GB" sz="2400" i="1" dirty="0">
                <a:latin typeface="Times New Roman" panose="02020603050405020304" pitchFamily="18" charset="0"/>
                <a:cs typeface="Times New Roman" panose="02020603050405020304" pitchFamily="18" charset="0"/>
              </a:rPr>
              <a:t>y</a:t>
            </a:r>
            <a:r>
              <a:rPr lang="en-GB" sz="2400" dirty="0"/>
              <a:t> represents this relationship</a:t>
            </a:r>
          </a:p>
          <a:p>
            <a:pPr marL="971550" lvl="1" indent="-514350">
              <a:spcBef>
                <a:spcPts val="600"/>
              </a:spcBef>
              <a:spcAft>
                <a:spcPts val="600"/>
              </a:spcAft>
              <a:buFont typeface="+mj-lt"/>
              <a:buAutoNum type="alphaLcParenR"/>
            </a:pPr>
            <a:r>
              <a:rPr lang="en-GB" sz="2400" dirty="0"/>
              <a:t>What do you think </a:t>
            </a:r>
            <a:r>
              <a:rPr lang="en-GB" sz="2400" i="1" dirty="0">
                <a:latin typeface="Times New Roman" panose="02020603050405020304" pitchFamily="18" charset="0"/>
                <a:cs typeface="Times New Roman" panose="02020603050405020304" pitchFamily="18" charset="0"/>
              </a:rPr>
              <a:t>x</a:t>
            </a:r>
            <a:r>
              <a:rPr lang="en-GB" sz="2400" dirty="0"/>
              <a:t> and </a:t>
            </a:r>
            <a:r>
              <a:rPr lang="en-GB" sz="2400" i="1" dirty="0">
                <a:latin typeface="Times New Roman" panose="02020603050405020304" pitchFamily="18" charset="0"/>
                <a:cs typeface="Times New Roman" panose="02020603050405020304" pitchFamily="18" charset="0"/>
              </a:rPr>
              <a:t>y</a:t>
            </a:r>
            <a:r>
              <a:rPr lang="en-GB" sz="2400" dirty="0"/>
              <a:t> represent?</a:t>
            </a:r>
          </a:p>
          <a:p>
            <a:pPr marL="971550" lvl="1" indent="-514350">
              <a:spcBef>
                <a:spcPts val="600"/>
              </a:spcBef>
              <a:spcAft>
                <a:spcPts val="600"/>
              </a:spcAft>
              <a:buFont typeface="+mj-lt"/>
              <a:buAutoNum type="alphaLcParenR"/>
            </a:pPr>
            <a:r>
              <a:rPr lang="en-GB" sz="2400" dirty="0"/>
              <a:t>What else do you know about the costs of visiting the amusement park?</a:t>
            </a:r>
          </a:p>
        </p:txBody>
      </p:sp>
    </p:spTree>
    <p:extLst>
      <p:ext uri="{BB962C8B-B14F-4D97-AF65-F5344CB8AC3E}">
        <p14:creationId xmlns:p14="http://schemas.microsoft.com/office/powerpoint/2010/main" val="3929703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Use letter symbols to model situations.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the ‘checking prior learning’ question on slide 10. How does this example build upon the understanding required for that question?</a:t>
            </a:r>
          </a:p>
          <a:p>
            <a:pPr marL="360000" lvl="1" fontAlgn="auto">
              <a:lnSpc>
                <a:spcPct val="100000"/>
              </a:lnSpc>
              <a:spcBef>
                <a:spcPts val="0"/>
              </a:spcBef>
              <a:spcAft>
                <a:spcPts val="1200"/>
              </a:spcAft>
              <a:buClrTx/>
            </a:pPr>
            <a:r>
              <a:rPr lang="en-GB" sz="2400" dirty="0"/>
              <a:t>What other contexts might you explore to support students to interpret formulae?</a:t>
            </a:r>
          </a:p>
        </p:txBody>
      </p:sp>
      <p:grpSp>
        <p:nvGrpSpPr>
          <p:cNvPr id="2" name="Group 1">
            <a:extLst>
              <a:ext uri="{FF2B5EF4-FFF2-40B4-BE49-F238E27FC236}">
                <a16:creationId xmlns:a16="http://schemas.microsoft.com/office/drawing/2014/main" id="{B3B27203-E07F-4A27-B59D-9C7A0556703E}"/>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F49223A-5F96-4472-8F0C-FD4ED7A84D44}"/>
                </a:ext>
              </a:extLst>
            </p:cNvPr>
            <p:cNvSpPr txBox="1"/>
            <p:nvPr/>
          </p:nvSpPr>
          <p:spPr>
            <a:xfrm>
              <a:off x="695400" y="1941507"/>
              <a:ext cx="6083378" cy="3431709"/>
            </a:xfrm>
            <a:prstGeom prst="rect">
              <a:avLst/>
            </a:prstGeom>
            <a:noFill/>
          </p:spPr>
          <p:txBody>
            <a:bodyPr wrap="square">
              <a:spAutoFit/>
            </a:bodyPr>
            <a:lstStyle/>
            <a:p>
              <a:pPr marL="514350" indent="-514350">
                <a:spcBef>
                  <a:spcPts val="1200"/>
                </a:spcBef>
                <a:spcAft>
                  <a:spcPts val="2400"/>
                </a:spcAft>
                <a:buFont typeface="+mj-lt"/>
                <a:buAutoNum type="arabicPeriod"/>
              </a:pPr>
              <a:r>
                <a:rPr lang="en-GB" sz="1800" dirty="0"/>
                <a:t>Andrew is three years younger than his sister, Sarah. The formula </a:t>
              </a:r>
              <a:r>
                <a:rPr lang="en-GB" sz="1800" i="1" dirty="0">
                  <a:latin typeface="Times New Roman" panose="02020603050405020304" pitchFamily="18" charset="0"/>
                  <a:cs typeface="Times New Roman" panose="02020603050405020304" pitchFamily="18" charset="0"/>
                </a:rPr>
                <a:t>x</a:t>
              </a:r>
              <a:r>
                <a:rPr lang="en-GB" sz="1800" dirty="0"/>
                <a:t> + 3 = </a:t>
              </a:r>
              <a:r>
                <a:rPr lang="en-GB" sz="1800" i="1" dirty="0">
                  <a:latin typeface="Times New Roman" panose="02020603050405020304" pitchFamily="18" charset="0"/>
                  <a:cs typeface="Times New Roman" panose="02020603050405020304" pitchFamily="18" charset="0"/>
                </a:rPr>
                <a:t>y</a:t>
              </a:r>
              <a:r>
                <a:rPr lang="en-GB" sz="1800" dirty="0"/>
                <a:t> represents this relationship. What do you think </a:t>
              </a:r>
              <a:r>
                <a:rPr lang="en-GB" sz="1800" i="1" dirty="0">
                  <a:latin typeface="Times New Roman" panose="02020603050405020304" pitchFamily="18" charset="0"/>
                  <a:cs typeface="Times New Roman" panose="02020603050405020304" pitchFamily="18" charset="0"/>
                </a:rPr>
                <a:t>x</a:t>
              </a:r>
              <a:r>
                <a:rPr lang="en-GB" sz="1800" dirty="0"/>
                <a:t> and </a:t>
              </a:r>
              <a:r>
                <a:rPr lang="en-GB" sz="1800" i="1" dirty="0">
                  <a:latin typeface="Times New Roman" panose="02020603050405020304" pitchFamily="18" charset="0"/>
                  <a:cs typeface="Times New Roman" panose="02020603050405020304" pitchFamily="18" charset="0"/>
                </a:rPr>
                <a:t>y</a:t>
              </a:r>
              <a:r>
                <a:rPr lang="en-GB" sz="1800" dirty="0"/>
                <a:t> represent?</a:t>
              </a:r>
            </a:p>
            <a:p>
              <a:pPr marL="514350" indent="-514350">
                <a:spcBef>
                  <a:spcPts val="1200"/>
                </a:spcBef>
                <a:spcAft>
                  <a:spcPts val="1200"/>
                </a:spcAft>
                <a:buFont typeface="+mj-lt"/>
                <a:buAutoNum type="arabicPeriod"/>
              </a:pPr>
              <a:r>
                <a:rPr lang="en-GB" sz="1800" dirty="0"/>
                <a:t>An amusement park charges an entrance fee and then charges for tokens to be used on each ride. The formula 15 + 1.5</a:t>
              </a:r>
              <a:r>
                <a:rPr lang="en-GB" sz="1800" i="1" dirty="0">
                  <a:latin typeface="Times New Roman" panose="02020603050405020304" pitchFamily="18" charset="0"/>
                  <a:cs typeface="Times New Roman" panose="02020603050405020304" pitchFamily="18" charset="0"/>
                </a:rPr>
                <a:t>x</a:t>
              </a:r>
              <a:r>
                <a:rPr lang="en-GB" sz="1800" dirty="0"/>
                <a:t> = </a:t>
              </a:r>
              <a:r>
                <a:rPr lang="en-GB" sz="1800" i="1" dirty="0">
                  <a:latin typeface="Times New Roman" panose="02020603050405020304" pitchFamily="18" charset="0"/>
                  <a:cs typeface="Times New Roman" panose="02020603050405020304" pitchFamily="18" charset="0"/>
                </a:rPr>
                <a:t>y</a:t>
              </a:r>
              <a:r>
                <a:rPr lang="en-GB" sz="1800" dirty="0"/>
                <a:t> represents this relationship</a:t>
              </a:r>
            </a:p>
            <a:p>
              <a:pPr marL="971550" lvl="1" indent="-514350">
                <a:spcBef>
                  <a:spcPts val="600"/>
                </a:spcBef>
                <a:spcAft>
                  <a:spcPts val="600"/>
                </a:spcAft>
                <a:buFont typeface="+mj-lt"/>
                <a:buAutoNum type="alphaLcParenR"/>
              </a:pPr>
              <a:r>
                <a:rPr lang="en-GB" sz="1800" dirty="0"/>
                <a:t>What do you think </a:t>
              </a:r>
              <a:r>
                <a:rPr lang="en-GB" sz="1800" i="1" dirty="0">
                  <a:latin typeface="Times New Roman" panose="02020603050405020304" pitchFamily="18" charset="0"/>
                  <a:cs typeface="Times New Roman" panose="02020603050405020304" pitchFamily="18" charset="0"/>
                </a:rPr>
                <a:t>x</a:t>
              </a:r>
              <a:r>
                <a:rPr lang="en-GB" sz="1800" dirty="0"/>
                <a:t> and </a:t>
              </a:r>
              <a:r>
                <a:rPr lang="en-GB" sz="1800" i="1" dirty="0">
                  <a:latin typeface="Times New Roman" panose="02020603050405020304" pitchFamily="18" charset="0"/>
                  <a:cs typeface="Times New Roman" panose="02020603050405020304" pitchFamily="18" charset="0"/>
                </a:rPr>
                <a:t>y</a:t>
              </a:r>
              <a:r>
                <a:rPr lang="en-GB" sz="1800" dirty="0"/>
                <a:t> represent?</a:t>
              </a:r>
            </a:p>
            <a:p>
              <a:pPr marL="971550" lvl="1" indent="-514350">
                <a:spcBef>
                  <a:spcPts val="600"/>
                </a:spcBef>
                <a:spcAft>
                  <a:spcPts val="600"/>
                </a:spcAft>
                <a:buFont typeface="+mj-lt"/>
                <a:buAutoNum type="alphaLcParenR"/>
              </a:pPr>
              <a:r>
                <a:rPr lang="en-GB" sz="1800" dirty="0"/>
                <a:t>What else do you know about the costs of visiting the amusement park?</a:t>
              </a:r>
            </a:p>
          </p:txBody>
        </p:sp>
      </p:grpSp>
    </p:spTree>
    <p:custDataLst>
      <p:tags r:id="rId1"/>
    </p:custDataLst>
    <p:extLst>
      <p:ext uri="{BB962C8B-B14F-4D97-AF65-F5344CB8AC3E}">
        <p14:creationId xmlns:p14="http://schemas.microsoft.com/office/powerpoint/2010/main" val="720631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Interpret the impact of changing one variable on another within a generalised relationship.</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5" name="TextBox 4">
            <a:extLst>
              <a:ext uri="{FF2B5EF4-FFF2-40B4-BE49-F238E27FC236}">
                <a16:creationId xmlns:a16="http://schemas.microsoft.com/office/drawing/2014/main" id="{EC02EC74-7073-4AC3-A84A-6A1B18F05EF0}"/>
              </a:ext>
            </a:extLst>
          </p:cNvPr>
          <p:cNvSpPr txBox="1"/>
          <p:nvPr/>
        </p:nvSpPr>
        <p:spPr>
          <a:xfrm>
            <a:off x="1487488" y="1988840"/>
            <a:ext cx="9217024" cy="2862322"/>
          </a:xfrm>
          <a:prstGeom prst="rect">
            <a:avLst/>
          </a:prstGeom>
          <a:noFill/>
        </p:spPr>
        <p:txBody>
          <a:bodyPr wrap="square">
            <a:spAutoFit/>
          </a:bodyPr>
          <a:lstStyle/>
          <a:p>
            <a:pPr>
              <a:spcBef>
                <a:spcPts val="1200"/>
              </a:spcBef>
              <a:spcAft>
                <a:spcPts val="1200"/>
              </a:spcAft>
              <a:buNone/>
            </a:pPr>
            <a:r>
              <a:rPr lang="en-GB" sz="2400" dirty="0"/>
              <a:t>Look at the formula </a:t>
            </a:r>
            <a:r>
              <a:rPr lang="en-GB" sz="2400" i="1" dirty="0"/>
              <a:t>r</a:t>
            </a:r>
            <a:r>
              <a:rPr lang="en-GB" sz="2400" dirty="0"/>
              <a:t> + 3</a:t>
            </a:r>
            <a:r>
              <a:rPr lang="en-GB" sz="2400" i="1" dirty="0"/>
              <a:t>u</a:t>
            </a:r>
            <a:r>
              <a:rPr lang="en-GB" sz="2400" dirty="0"/>
              <a:t> = </a:t>
            </a:r>
            <a:r>
              <a:rPr lang="en-GB" sz="2400" i="1" dirty="0"/>
              <a:t>t</a:t>
            </a:r>
          </a:p>
          <a:p>
            <a:pPr marL="457200" indent="-457200">
              <a:spcBef>
                <a:spcPts val="1200"/>
              </a:spcBef>
              <a:spcAft>
                <a:spcPts val="1200"/>
              </a:spcAft>
              <a:buFont typeface="+mj-lt"/>
              <a:buAutoNum type="alphaLcParenR"/>
            </a:pPr>
            <a:r>
              <a:rPr lang="en-GB" sz="2400" dirty="0"/>
              <a:t>When</a:t>
            </a:r>
            <a:r>
              <a:rPr lang="en-GB" sz="2400" i="1" dirty="0"/>
              <a:t> r </a:t>
            </a:r>
            <a:r>
              <a:rPr lang="en-GB" sz="2400" dirty="0"/>
              <a:t>increases by 10, how much does </a:t>
            </a:r>
            <a:r>
              <a:rPr lang="en-GB" sz="2400" i="1" dirty="0"/>
              <a:t>t </a:t>
            </a:r>
            <a:r>
              <a:rPr lang="en-GB" sz="2400" dirty="0"/>
              <a:t>increase by?</a:t>
            </a:r>
          </a:p>
          <a:p>
            <a:pPr marL="457200" indent="-457200">
              <a:spcBef>
                <a:spcPts val="1200"/>
              </a:spcBef>
              <a:spcAft>
                <a:spcPts val="1200"/>
              </a:spcAft>
              <a:buFont typeface="+mj-lt"/>
              <a:buAutoNum type="alphaLcParenR"/>
            </a:pPr>
            <a:r>
              <a:rPr lang="en-GB" sz="2400" dirty="0"/>
              <a:t>When</a:t>
            </a:r>
            <a:r>
              <a:rPr lang="en-GB" sz="2400" i="1" dirty="0"/>
              <a:t> u </a:t>
            </a:r>
            <a:r>
              <a:rPr lang="en-GB" sz="2400" dirty="0"/>
              <a:t>increases by 10, how much does </a:t>
            </a:r>
            <a:r>
              <a:rPr lang="en-GB" sz="2400" i="1" dirty="0"/>
              <a:t>t</a:t>
            </a:r>
            <a:r>
              <a:rPr lang="en-GB" sz="2400" dirty="0"/>
              <a:t> increase by?</a:t>
            </a:r>
          </a:p>
          <a:p>
            <a:pPr marL="457200" indent="-457200">
              <a:spcBef>
                <a:spcPts val="1200"/>
              </a:spcBef>
              <a:spcAft>
                <a:spcPts val="1200"/>
              </a:spcAft>
              <a:buFont typeface="+mj-lt"/>
              <a:buAutoNum type="alphaLcParenR"/>
            </a:pPr>
            <a:r>
              <a:rPr lang="en-GB" sz="2400" dirty="0"/>
              <a:t>Use </a:t>
            </a:r>
            <a:r>
              <a:rPr lang="en-GB" sz="2400" i="1" dirty="0"/>
              <a:t>r</a:t>
            </a:r>
            <a:r>
              <a:rPr lang="en-GB" sz="2400" dirty="0"/>
              <a:t> and </a:t>
            </a:r>
            <a:r>
              <a:rPr lang="en-GB" sz="2400" i="1" dirty="0"/>
              <a:t>u</a:t>
            </a:r>
            <a:r>
              <a:rPr lang="en-GB" sz="2400" dirty="0"/>
              <a:t> to write down an expression that will always be less than</a:t>
            </a:r>
            <a:r>
              <a:rPr lang="en-GB" sz="2400" i="1" dirty="0"/>
              <a:t> t</a:t>
            </a:r>
            <a:r>
              <a:rPr lang="en-GB" sz="2400" dirty="0"/>
              <a:t>.</a:t>
            </a:r>
          </a:p>
        </p:txBody>
      </p:sp>
    </p:spTree>
    <p:extLst>
      <p:ext uri="{BB962C8B-B14F-4D97-AF65-F5344CB8AC3E}">
        <p14:creationId xmlns:p14="http://schemas.microsoft.com/office/powerpoint/2010/main" val="1332777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Interpret the impact of changing one variable on another within a generalised relationship.</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268760"/>
            <a:ext cx="4891318" cy="4608511"/>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might students be tempted to substitute here? What are the limitations of using substitution to explore this example?</a:t>
            </a:r>
          </a:p>
          <a:p>
            <a:pPr marL="360000" lvl="1" fontAlgn="auto">
              <a:lnSpc>
                <a:spcPct val="100000"/>
              </a:lnSpc>
              <a:spcBef>
                <a:spcPts val="0"/>
              </a:spcBef>
              <a:spcAft>
                <a:spcPts val="1200"/>
              </a:spcAft>
              <a:buClrTx/>
            </a:pPr>
            <a:r>
              <a:rPr lang="en-GB" sz="2400" dirty="0"/>
              <a:t>Consider where substitution features in your KS3 scheme of learning: what does it add to students’ understanding? Might it encourage students </a:t>
            </a:r>
            <a:r>
              <a:rPr lang="en-GB" sz="2400" i="1" dirty="0"/>
              <a:t>not</a:t>
            </a:r>
            <a:r>
              <a:rPr lang="en-GB" sz="2400" b="1" i="1" dirty="0"/>
              <a:t> </a:t>
            </a:r>
            <a:r>
              <a:rPr lang="en-GB" sz="2400" dirty="0"/>
              <a:t>to generalise?</a:t>
            </a:r>
          </a:p>
        </p:txBody>
      </p:sp>
      <p:grpSp>
        <p:nvGrpSpPr>
          <p:cNvPr id="2" name="Group 1">
            <a:extLst>
              <a:ext uri="{FF2B5EF4-FFF2-40B4-BE49-F238E27FC236}">
                <a16:creationId xmlns:a16="http://schemas.microsoft.com/office/drawing/2014/main" id="{2657DDAB-DA97-40DB-8636-FD9E4C9DE73B}"/>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026AF84-D86E-4DD7-8B35-3B464143B2B9}"/>
                </a:ext>
              </a:extLst>
            </p:cNvPr>
            <p:cNvSpPr txBox="1"/>
            <p:nvPr/>
          </p:nvSpPr>
          <p:spPr>
            <a:xfrm>
              <a:off x="860680" y="2080335"/>
              <a:ext cx="5760641" cy="3170099"/>
            </a:xfrm>
            <a:prstGeom prst="rect">
              <a:avLst/>
            </a:prstGeom>
            <a:noFill/>
          </p:spPr>
          <p:txBody>
            <a:bodyPr wrap="square">
              <a:spAutoFit/>
            </a:bodyPr>
            <a:lstStyle/>
            <a:p>
              <a:pPr>
                <a:spcBef>
                  <a:spcPts val="1200"/>
                </a:spcBef>
                <a:spcAft>
                  <a:spcPts val="1200"/>
                </a:spcAft>
                <a:buNone/>
              </a:pPr>
              <a:r>
                <a:rPr lang="en-GB" sz="2000" dirty="0"/>
                <a:t>Look at the formula </a:t>
              </a:r>
              <a:r>
                <a:rPr lang="en-GB" sz="2000" i="1" dirty="0"/>
                <a:t>r</a:t>
              </a:r>
              <a:r>
                <a:rPr lang="en-GB" sz="2000" dirty="0"/>
                <a:t> + 3</a:t>
              </a:r>
              <a:r>
                <a:rPr lang="en-GB" sz="2000" i="1" dirty="0"/>
                <a:t>u</a:t>
              </a:r>
              <a:r>
                <a:rPr lang="en-GB" sz="2000" dirty="0"/>
                <a:t> = </a:t>
              </a:r>
              <a:r>
                <a:rPr lang="en-GB" sz="2000" i="1" dirty="0"/>
                <a:t>t</a:t>
              </a:r>
            </a:p>
            <a:p>
              <a:pPr marL="457200" indent="-457200">
                <a:spcBef>
                  <a:spcPts val="1200"/>
                </a:spcBef>
                <a:spcAft>
                  <a:spcPts val="1200"/>
                </a:spcAft>
                <a:buFont typeface="+mj-lt"/>
                <a:buAutoNum type="alphaLcParenR"/>
              </a:pPr>
              <a:r>
                <a:rPr lang="en-GB" sz="2000" dirty="0"/>
                <a:t>When</a:t>
              </a:r>
              <a:r>
                <a:rPr lang="en-GB" sz="2000" i="1" dirty="0"/>
                <a:t> r </a:t>
              </a:r>
              <a:r>
                <a:rPr lang="en-GB" sz="2000" dirty="0"/>
                <a:t>increases by 10, how much does </a:t>
              </a:r>
              <a:r>
                <a:rPr lang="en-GB" sz="2000" i="1" dirty="0"/>
                <a:t>t </a:t>
              </a:r>
              <a:r>
                <a:rPr lang="en-GB" sz="2000" dirty="0"/>
                <a:t>increase by?</a:t>
              </a:r>
            </a:p>
            <a:p>
              <a:pPr marL="457200" indent="-457200">
                <a:spcBef>
                  <a:spcPts val="1200"/>
                </a:spcBef>
                <a:spcAft>
                  <a:spcPts val="1200"/>
                </a:spcAft>
                <a:buFont typeface="+mj-lt"/>
                <a:buAutoNum type="alphaLcParenR"/>
              </a:pPr>
              <a:r>
                <a:rPr lang="en-GB" sz="2000" dirty="0"/>
                <a:t>When</a:t>
              </a:r>
              <a:r>
                <a:rPr lang="en-GB" sz="2000" i="1" dirty="0"/>
                <a:t> u </a:t>
              </a:r>
              <a:r>
                <a:rPr lang="en-GB" sz="2000" dirty="0"/>
                <a:t>increases by 10, how much does </a:t>
              </a:r>
              <a:r>
                <a:rPr lang="en-GB" sz="2000" i="1" dirty="0"/>
                <a:t>t</a:t>
              </a:r>
              <a:r>
                <a:rPr lang="en-GB" sz="2000" dirty="0"/>
                <a:t> increase by?</a:t>
              </a:r>
            </a:p>
            <a:p>
              <a:pPr marL="457200" indent="-457200">
                <a:spcBef>
                  <a:spcPts val="1200"/>
                </a:spcBef>
                <a:spcAft>
                  <a:spcPts val="1200"/>
                </a:spcAft>
                <a:buFont typeface="+mj-lt"/>
                <a:buAutoNum type="alphaLcParenR"/>
              </a:pPr>
              <a:r>
                <a:rPr lang="en-GB" sz="2000" dirty="0"/>
                <a:t>Use </a:t>
              </a:r>
              <a:r>
                <a:rPr lang="en-GB" sz="2000" i="1" dirty="0"/>
                <a:t>r</a:t>
              </a:r>
              <a:r>
                <a:rPr lang="en-GB" sz="2000" dirty="0"/>
                <a:t> and </a:t>
              </a:r>
              <a:r>
                <a:rPr lang="en-GB" sz="2000" i="1" dirty="0"/>
                <a:t>u</a:t>
              </a:r>
              <a:r>
                <a:rPr lang="en-GB" sz="2000" dirty="0"/>
                <a:t> to write down an expression that will always be less than</a:t>
              </a:r>
              <a:r>
                <a:rPr lang="en-GB" sz="2000" i="1" dirty="0"/>
                <a:t> t</a:t>
              </a:r>
              <a:r>
                <a:rPr lang="en-GB" sz="2000" dirty="0"/>
                <a:t>.</a:t>
              </a:r>
            </a:p>
          </p:txBody>
        </p:sp>
      </p:grpSp>
    </p:spTree>
    <p:custDataLst>
      <p:tags r:id="rId1"/>
    </p:custDataLst>
    <p:extLst>
      <p:ext uri="{BB962C8B-B14F-4D97-AF65-F5344CB8AC3E}">
        <p14:creationId xmlns:p14="http://schemas.microsoft.com/office/powerpoint/2010/main" val="330575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a:bodyPr>
          <a:lstStyle/>
          <a:p>
            <a:r>
              <a:rPr lang="en-GB"/>
              <a:t>Key Vocabulary (1)</a:t>
            </a:r>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965356620"/>
              </p:ext>
            </p:extLst>
          </p:nvPr>
        </p:nvGraphicFramePr>
        <p:xfrm>
          <a:off x="579413" y="1401995"/>
          <a:ext cx="11011552" cy="4165600"/>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a:t>Term</a:t>
                      </a:r>
                    </a:p>
                  </a:txBody>
                  <a:tcPr/>
                </a:tc>
                <a:tc>
                  <a:txBody>
                    <a:bodyPr/>
                    <a:lstStyle/>
                    <a:p>
                      <a:r>
                        <a:rPr lang="en-GB"/>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binomial</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An algebraic expression of the sum or difference of two terms.</a:t>
                      </a:r>
                    </a:p>
                  </a:txBody>
                  <a:tcPr marL="68580" marR="68580" marT="0" marB="0"/>
                </a:tc>
                <a:extLst>
                  <a:ext uri="{0D108BD9-81ED-4DB2-BD59-A6C34878D82A}">
                    <a16:rowId xmlns:a16="http://schemas.microsoft.com/office/drawing/2014/main" val="2719448778"/>
                  </a:ext>
                </a:extLst>
              </a:tr>
              <a:tr h="370840">
                <a:tc>
                  <a:txBody>
                    <a:bodyPr/>
                    <a:lstStyle/>
                    <a:p>
                      <a:pPr marL="0" algn="l" defTabSz="914400" rtl="0" eaLnBrk="1" latinLnBrk="0" hangingPunct="1">
                        <a:spcBef>
                          <a:spcPts val="400"/>
                        </a:spcBef>
                        <a:spcAft>
                          <a:spcPts val="400"/>
                        </a:spcAft>
                      </a:pPr>
                      <a:r>
                        <a:rPr lang="en-GB" sz="1800" kern="1200">
                          <a:solidFill>
                            <a:srgbClr val="585858"/>
                          </a:solidFill>
                          <a:effectLst/>
                          <a:latin typeface="+mj-lt"/>
                          <a:ea typeface="Calibri" panose="020F0502020204030204" pitchFamily="34" charset="0"/>
                          <a:cs typeface="Times New Roman" panose="02020603050405020304" pitchFamily="18" charset="0"/>
                        </a:rPr>
                        <a:t>equation</a:t>
                      </a:r>
                    </a:p>
                  </a:txBody>
                  <a:tcPr marL="68580" marR="68580" marT="0" marB="0"/>
                </a:tc>
                <a:tc>
                  <a:txBody>
                    <a:bodyPr/>
                    <a:lstStyle/>
                    <a:p>
                      <a:pPr marL="0" algn="l" defTabSz="914400" rtl="0" eaLnBrk="1" latinLnBrk="0" hangingPunct="1">
                        <a:spcBef>
                          <a:spcPts val="400"/>
                        </a:spcBef>
                        <a:spcAft>
                          <a:spcPts val="400"/>
                        </a:spcAft>
                      </a:pPr>
                      <a:r>
                        <a:rPr lang="en-GB" sz="1800" kern="1200">
                          <a:solidFill>
                            <a:srgbClr val="585858"/>
                          </a:solidFill>
                          <a:effectLst/>
                          <a:latin typeface="+mj-lt"/>
                          <a:ea typeface="Calibri" panose="020F0502020204030204" pitchFamily="34" charset="0"/>
                          <a:cs typeface="Times New Roman" panose="02020603050405020304" pitchFamily="18" charset="0"/>
                        </a:rPr>
                        <a:t>A mathematical statement showing that two expressions are equal. The expressions are linked with the symbol =</a:t>
                      </a:r>
                    </a:p>
                    <a:p>
                      <a:pPr marL="0" algn="l" defTabSz="914400" rtl="0" eaLnBrk="1" latinLnBrk="0" hangingPunct="1">
                        <a:spcBef>
                          <a:spcPts val="400"/>
                        </a:spcBef>
                        <a:spcAft>
                          <a:spcPts val="400"/>
                        </a:spcAft>
                        <a:tabLst>
                          <a:tab pos="836295" algn="l"/>
                        </a:tabLst>
                      </a:pPr>
                      <a:r>
                        <a:rPr lang="en-GB" sz="1800" kern="1200">
                          <a:solidFill>
                            <a:srgbClr val="585858"/>
                          </a:solidFill>
                          <a:effectLst/>
                          <a:latin typeface="+mj-lt"/>
                          <a:ea typeface="Calibri" panose="020F0502020204030204" pitchFamily="34" charset="0"/>
                          <a:cs typeface="Times New Roman" panose="02020603050405020304" pitchFamily="18" charset="0"/>
                        </a:rPr>
                        <a:t>Examples: 7 – 2 = 4 + 1             4x = 3             x</a:t>
                      </a:r>
                      <a:r>
                        <a:rPr lang="en-GB" sz="1800" kern="1200" baseline="30000">
                          <a:solidFill>
                            <a:srgbClr val="585858"/>
                          </a:solidFill>
                          <a:effectLst/>
                          <a:latin typeface="+mj-lt"/>
                          <a:ea typeface="Calibri" panose="020F0502020204030204" pitchFamily="34" charset="0"/>
                          <a:cs typeface="Times New Roman" panose="02020603050405020304" pitchFamily="18" charset="0"/>
                        </a:rPr>
                        <a:t>2</a:t>
                      </a:r>
                      <a:r>
                        <a:rPr lang="en-GB" sz="1800" kern="1200">
                          <a:solidFill>
                            <a:srgbClr val="585858"/>
                          </a:solidFill>
                          <a:effectLst/>
                          <a:latin typeface="+mj-lt"/>
                          <a:ea typeface="Calibri" panose="020F0502020204030204" pitchFamily="34" charset="0"/>
                          <a:cs typeface="Times New Roman" panose="02020603050405020304" pitchFamily="18" charset="0"/>
                        </a:rPr>
                        <a:t> − 2x + 1 = 0</a:t>
                      </a:r>
                    </a:p>
                  </a:txBody>
                  <a:tcPr marL="68580" marR="68580" marT="0" marB="0"/>
                </a:tc>
                <a:extLst>
                  <a:ext uri="{0D108BD9-81ED-4DB2-BD59-A6C34878D82A}">
                    <a16:rowId xmlns:a16="http://schemas.microsoft.com/office/drawing/2014/main" val="78949882"/>
                  </a:ext>
                </a:extLst>
              </a:tr>
              <a:tr h="225381">
                <a:tc>
                  <a:txBody>
                    <a:bodyPr/>
                    <a:lstStyle/>
                    <a:p>
                      <a:pPr marL="0" algn="l" defTabSz="914400" rtl="0" eaLnBrk="1" latinLnBrk="0" hangingPunct="1">
                        <a:spcBef>
                          <a:spcPts val="400"/>
                        </a:spcBef>
                        <a:spcAft>
                          <a:spcPts val="400"/>
                        </a:spcAft>
                      </a:pPr>
                      <a:r>
                        <a:rPr lang="en-GB" sz="1800" kern="1200">
                          <a:solidFill>
                            <a:srgbClr val="585858"/>
                          </a:solidFill>
                          <a:effectLst/>
                          <a:latin typeface="+mj-lt"/>
                          <a:ea typeface="Calibri" panose="020F0502020204030204" pitchFamily="34" charset="0"/>
                          <a:cs typeface="Times New Roman" panose="02020603050405020304" pitchFamily="18" charset="0"/>
                        </a:rPr>
                        <a:t>expression</a:t>
                      </a:r>
                    </a:p>
                  </a:txBody>
                  <a:tcPr marL="68580" marR="68580" marT="0" marB="0"/>
                </a:tc>
                <a:tc>
                  <a:txBody>
                    <a:bodyPr/>
                    <a:lstStyle/>
                    <a:p>
                      <a:pPr marL="0" algn="l" defTabSz="914400" rtl="0" eaLnBrk="1" latinLnBrk="0" hangingPunct="1">
                        <a:spcBef>
                          <a:spcPts val="400"/>
                        </a:spcBef>
                        <a:spcAft>
                          <a:spcPts val="400"/>
                        </a:spcAft>
                      </a:pPr>
                      <a:r>
                        <a:rPr lang="en-GB" sz="1800" kern="1200">
                          <a:solidFill>
                            <a:srgbClr val="585858"/>
                          </a:solidFill>
                          <a:effectLst/>
                          <a:latin typeface="+mj-lt"/>
                          <a:ea typeface="Calibri" panose="020F0502020204030204" pitchFamily="34" charset="0"/>
                          <a:cs typeface="Times New Roman" panose="02020603050405020304" pitchFamily="18" charset="0"/>
                        </a:rPr>
                        <a:t>A mathematical form expressed symbolically.</a:t>
                      </a:r>
                    </a:p>
                    <a:p>
                      <a:pPr marL="0" algn="l" defTabSz="914400" rtl="0" eaLnBrk="1" latinLnBrk="0" hangingPunct="1">
                        <a:spcBef>
                          <a:spcPts val="400"/>
                        </a:spcBef>
                        <a:spcAft>
                          <a:spcPts val="400"/>
                        </a:spcAft>
                      </a:pPr>
                      <a:r>
                        <a:rPr lang="en-GB" sz="1800" kern="1200">
                          <a:solidFill>
                            <a:srgbClr val="585858"/>
                          </a:solidFill>
                          <a:effectLst/>
                          <a:latin typeface="+mj-lt"/>
                          <a:ea typeface="Calibri" panose="020F0502020204030204" pitchFamily="34" charset="0"/>
                          <a:cs typeface="Times New Roman" panose="02020603050405020304" pitchFamily="18" charset="0"/>
                        </a:rPr>
                        <a:t>Examples: 7 + 3             a</a:t>
                      </a:r>
                      <a:r>
                        <a:rPr lang="en-GB" sz="1800" kern="1200" baseline="30000">
                          <a:solidFill>
                            <a:srgbClr val="585858"/>
                          </a:solidFill>
                          <a:effectLst/>
                          <a:latin typeface="+mj-lt"/>
                          <a:ea typeface="Calibri" panose="020F0502020204030204" pitchFamily="34" charset="0"/>
                          <a:cs typeface="Times New Roman" panose="02020603050405020304" pitchFamily="18" charset="0"/>
                        </a:rPr>
                        <a:t>2</a:t>
                      </a:r>
                      <a:r>
                        <a:rPr lang="en-GB" sz="1800" kern="1200">
                          <a:solidFill>
                            <a:srgbClr val="585858"/>
                          </a:solidFill>
                          <a:effectLst/>
                          <a:latin typeface="+mj-lt"/>
                          <a:ea typeface="Calibri" panose="020F0502020204030204" pitchFamily="34" charset="0"/>
                          <a:cs typeface="Times New Roman" panose="02020603050405020304" pitchFamily="18" charset="0"/>
                        </a:rPr>
                        <a:t> + b</a:t>
                      </a:r>
                      <a:r>
                        <a:rPr lang="en-GB" sz="1800" kern="1200" baseline="30000">
                          <a:solidFill>
                            <a:srgbClr val="585858"/>
                          </a:solidFill>
                          <a:effectLst/>
                          <a:latin typeface="+mj-lt"/>
                          <a:ea typeface="Calibri" panose="020F0502020204030204" pitchFamily="34" charset="0"/>
                          <a:cs typeface="Times New Roman" panose="02020603050405020304" pitchFamily="18" charset="0"/>
                        </a:rPr>
                        <a:t>2</a:t>
                      </a:r>
                    </a:p>
                  </a:txBody>
                  <a:tcPr marL="68580" marR="68580" marT="0" marB="0"/>
                </a:tc>
                <a:extLst>
                  <a:ext uri="{0D108BD9-81ED-4DB2-BD59-A6C34878D82A}">
                    <a16:rowId xmlns:a16="http://schemas.microsoft.com/office/drawing/2014/main" val="404107335"/>
                  </a:ext>
                </a:extLst>
              </a:tr>
              <a:tr h="225381">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factorise</a:t>
                      </a:r>
                    </a:p>
                  </a:txBody>
                  <a:tcPr marL="68580" marR="68580" marT="0" marB="0"/>
                </a:tc>
                <a:tc>
                  <a:txBody>
                    <a:bodyPr/>
                    <a:lstStyle/>
                    <a:p>
                      <a:pPr>
                        <a:spcBef>
                          <a:spcPts val="400"/>
                        </a:spcBef>
                        <a:spcAft>
                          <a:spcPts val="400"/>
                        </a:spcAft>
                      </a:pPr>
                      <a:r>
                        <a:rPr lang="en-GB" sz="1800" dirty="0">
                          <a:solidFill>
                            <a:srgbClr val="585858"/>
                          </a:solidFill>
                          <a:effectLst/>
                          <a:latin typeface="+mj-lt"/>
                          <a:ea typeface="Calibri" panose="020F0502020204030204" pitchFamily="34" charset="0"/>
                          <a:cs typeface="Times New Roman" panose="02020603050405020304" pitchFamily="18" charset="0"/>
                        </a:rPr>
                        <a:t>To express a number or a polynomial as the product of its factors.</a:t>
                      </a:r>
                    </a:p>
                    <a:p>
                      <a:pPr marL="746125" indent="-746125">
                        <a:spcBef>
                          <a:spcPts val="400"/>
                        </a:spcBef>
                        <a:spcAft>
                          <a:spcPts val="400"/>
                        </a:spcAft>
                      </a:pPr>
                      <a:r>
                        <a:rPr lang="en-GB" sz="1800" dirty="0">
                          <a:solidFill>
                            <a:srgbClr val="585858"/>
                          </a:solidFill>
                          <a:effectLst/>
                          <a:latin typeface="+mj-lt"/>
                          <a:ea typeface="Calibri" panose="020F0502020204030204" pitchFamily="34" charset="0"/>
                          <a:cs typeface="Times New Roman" panose="02020603050405020304" pitchFamily="18" charset="0"/>
                        </a:rPr>
                        <a:t>Example 1:	Factorising 12: 12 = 1 × 12 = 2 × 6 = 3 × 4</a:t>
                      </a:r>
                      <a:br>
                        <a:rPr lang="en-GB" sz="1800" dirty="0">
                          <a:solidFill>
                            <a:srgbClr val="585858"/>
                          </a:solidFill>
                          <a:effectLst/>
                          <a:latin typeface="+mj-lt"/>
                          <a:ea typeface="Calibri" panose="020F0502020204030204" pitchFamily="34" charset="0"/>
                          <a:cs typeface="Times New Roman" panose="02020603050405020304" pitchFamily="18" charset="0"/>
                        </a:rPr>
                      </a:br>
                      <a:r>
                        <a:rPr lang="en-GB" sz="1800" dirty="0">
                          <a:solidFill>
                            <a:srgbClr val="585858"/>
                          </a:solidFill>
                          <a:effectLst/>
                          <a:latin typeface="+mj-lt"/>
                          <a:ea typeface="Calibri" panose="020F0502020204030204" pitchFamily="34" charset="0"/>
                          <a:cs typeface="Times New Roman" panose="02020603050405020304" pitchFamily="18" charset="0"/>
                        </a:rPr>
                        <a:t>The factors of 12 are 1, 2, 3, 4, 6 and 12.</a:t>
                      </a:r>
                      <a:br>
                        <a:rPr lang="en-GB" sz="1800" dirty="0">
                          <a:solidFill>
                            <a:srgbClr val="585858"/>
                          </a:solidFill>
                          <a:effectLst/>
                          <a:latin typeface="+mj-lt"/>
                          <a:ea typeface="Calibri" panose="020F0502020204030204" pitchFamily="34" charset="0"/>
                          <a:cs typeface="Times New Roman" panose="02020603050405020304" pitchFamily="18" charset="0"/>
                        </a:rPr>
                      </a:br>
                      <a:r>
                        <a:rPr lang="en-GB" sz="1800" dirty="0">
                          <a:solidFill>
                            <a:srgbClr val="585858"/>
                          </a:solidFill>
                          <a:effectLst/>
                          <a:latin typeface="+mj-lt"/>
                          <a:ea typeface="Calibri" panose="020F0502020204030204" pitchFamily="34" charset="0"/>
                          <a:cs typeface="Times New Roman" panose="02020603050405020304" pitchFamily="18" charset="0"/>
                        </a:rPr>
                        <a:t>12 may be expressed as a product of its prime factors: 12 = 2 × 2 × 3 </a:t>
                      </a:r>
                    </a:p>
                    <a:p>
                      <a:pPr marL="746125" indent="-746125">
                        <a:spcBef>
                          <a:spcPts val="400"/>
                        </a:spcBef>
                        <a:spcAft>
                          <a:spcPts val="400"/>
                        </a:spcAft>
                      </a:pPr>
                      <a:r>
                        <a:rPr lang="en-GB" sz="1800" dirty="0">
                          <a:solidFill>
                            <a:srgbClr val="585858"/>
                          </a:solidFill>
                          <a:effectLst/>
                          <a:latin typeface="+mj-lt"/>
                          <a:ea typeface="Calibri" panose="020F0502020204030204" pitchFamily="34" charset="0"/>
                          <a:cs typeface="Times New Roman" panose="02020603050405020304" pitchFamily="18" charset="0"/>
                        </a:rPr>
                        <a:t>Example 2:	Factorising </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baseline="30000" dirty="0">
                          <a:solidFill>
                            <a:srgbClr val="585858"/>
                          </a:solidFill>
                          <a:effectLst/>
                          <a:latin typeface="+mj-lt"/>
                          <a:ea typeface="Calibri" panose="020F0502020204030204" pitchFamily="34" charset="0"/>
                          <a:cs typeface="Times New Roman" panose="02020603050405020304" pitchFamily="18" charset="0"/>
                        </a:rPr>
                        <a:t>2</a:t>
                      </a:r>
                      <a:r>
                        <a:rPr lang="en-GB" sz="1800" dirty="0">
                          <a:solidFill>
                            <a:srgbClr val="585858"/>
                          </a:solidFill>
                          <a:effectLst/>
                          <a:latin typeface="+mj-lt"/>
                          <a:ea typeface="Calibri" panose="020F0502020204030204" pitchFamily="34" charset="0"/>
                          <a:cs typeface="Times New Roman" panose="02020603050405020304" pitchFamily="18" charset="0"/>
                        </a:rPr>
                        <a:t> − 4</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− 21: </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baseline="30000" dirty="0">
                          <a:solidFill>
                            <a:srgbClr val="585858"/>
                          </a:solidFill>
                          <a:effectLst/>
                          <a:latin typeface="+mj-lt"/>
                          <a:ea typeface="Calibri" panose="020F0502020204030204" pitchFamily="34" charset="0"/>
                          <a:cs typeface="Times New Roman" panose="02020603050405020304" pitchFamily="18" charset="0"/>
                        </a:rPr>
                        <a:t>2</a:t>
                      </a:r>
                      <a:r>
                        <a:rPr lang="en-GB" sz="1800" dirty="0">
                          <a:solidFill>
                            <a:srgbClr val="585858"/>
                          </a:solidFill>
                          <a:effectLst/>
                          <a:latin typeface="+mj-lt"/>
                          <a:ea typeface="Calibri" panose="020F0502020204030204" pitchFamily="34" charset="0"/>
                          <a:cs typeface="Times New Roman" panose="02020603050405020304" pitchFamily="18" charset="0"/>
                        </a:rPr>
                        <a:t> − 4</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21 = (</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+ 3)(</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− 7)</a:t>
                      </a:r>
                      <a:br>
                        <a:rPr lang="en-GB" sz="1800" dirty="0">
                          <a:solidFill>
                            <a:srgbClr val="585858"/>
                          </a:solidFill>
                          <a:effectLst/>
                          <a:latin typeface="+mj-lt"/>
                          <a:ea typeface="Calibri" panose="020F0502020204030204" pitchFamily="34" charset="0"/>
                          <a:cs typeface="Times New Roman" panose="02020603050405020304" pitchFamily="18" charset="0"/>
                        </a:rPr>
                      </a:br>
                      <a:r>
                        <a:rPr lang="en-GB" sz="1800" dirty="0">
                          <a:solidFill>
                            <a:srgbClr val="585858"/>
                          </a:solidFill>
                          <a:effectLst/>
                          <a:latin typeface="+mj-lt"/>
                          <a:ea typeface="Calibri" panose="020F0502020204030204" pitchFamily="34" charset="0"/>
                          <a:cs typeface="Times New Roman" panose="02020603050405020304" pitchFamily="18" charset="0"/>
                        </a:rPr>
                        <a:t>The factors of </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baseline="30000" dirty="0">
                          <a:solidFill>
                            <a:srgbClr val="585858"/>
                          </a:solidFill>
                          <a:effectLst/>
                          <a:latin typeface="+mj-lt"/>
                          <a:ea typeface="Calibri" panose="020F0502020204030204" pitchFamily="34" charset="0"/>
                          <a:cs typeface="Times New Roman" panose="02020603050405020304" pitchFamily="18" charset="0"/>
                        </a:rPr>
                        <a:t>2</a:t>
                      </a:r>
                      <a:r>
                        <a:rPr lang="en-GB" sz="1800" dirty="0">
                          <a:solidFill>
                            <a:srgbClr val="585858"/>
                          </a:solidFill>
                          <a:effectLst/>
                          <a:latin typeface="+mj-lt"/>
                          <a:ea typeface="Calibri" panose="020F0502020204030204" pitchFamily="34" charset="0"/>
                          <a:cs typeface="Times New Roman" panose="02020603050405020304" pitchFamily="18" charset="0"/>
                        </a:rPr>
                        <a:t> − 4</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21 are (</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+ 3) and (</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− 7).</a:t>
                      </a:r>
                    </a:p>
                  </a:txBody>
                  <a:tcPr marL="68580" marR="68580" marT="0" marB="0"/>
                </a:tc>
                <a:extLst>
                  <a:ext uri="{0D108BD9-81ED-4DB2-BD59-A6C34878D82A}">
                    <a16:rowId xmlns:a16="http://schemas.microsoft.com/office/drawing/2014/main" val="2792780685"/>
                  </a:ext>
                </a:extLst>
              </a:tr>
            </a:tbl>
          </a:graphicData>
        </a:graphic>
      </p:graphicFrame>
    </p:spTree>
    <p:extLst>
      <p:ext uri="{BB962C8B-B14F-4D97-AF65-F5344CB8AC3E}">
        <p14:creationId xmlns:p14="http://schemas.microsoft.com/office/powerpoint/2010/main" val="1459283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a:bodyPr>
          <a:lstStyle/>
          <a:p>
            <a:r>
              <a:rPr lang="en-GB"/>
              <a:t>Key Vocabulary (2)</a:t>
            </a:r>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79413" y="1401994"/>
              <a:ext cx="11011552" cy="3373375"/>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457274">
                    <a:tc>
                      <a:txBody>
                        <a:bodyPr/>
                        <a:lstStyle/>
                        <a:p>
                          <a:r>
                            <a:rPr lang="en-GB"/>
                            <a:t>Term</a:t>
                          </a:r>
                        </a:p>
                      </a:txBody>
                      <a:tcPr/>
                    </a:tc>
                    <a:tc>
                      <a:txBody>
                        <a:bodyPr/>
                        <a:lstStyle/>
                        <a:p>
                          <a:r>
                            <a:rPr lang="en-GB"/>
                            <a:t>Definition</a:t>
                          </a:r>
                        </a:p>
                      </a:txBody>
                      <a:tcPr/>
                    </a:tc>
                    <a:extLst>
                      <a:ext uri="{0D108BD9-81ED-4DB2-BD59-A6C34878D82A}">
                        <a16:rowId xmlns:a16="http://schemas.microsoft.com/office/drawing/2014/main" val="3122299005"/>
                      </a:ext>
                    </a:extLst>
                  </a:tr>
                  <a:tr h="1265333">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formula</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An equation linking sets of physical variables.</a:t>
                          </a:r>
                        </a:p>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Example: </a:t>
                          </a:r>
                          <a14:m>
                            <m:oMath xmlns:m="http://schemas.openxmlformats.org/officeDocument/2006/math">
                              <m: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𝑟</m:t>
                                  </m:r>
                                </m:e>
                                <m:sup>
                                  <m: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GB" sz="1800">
                              <a:solidFill>
                                <a:srgbClr val="585858"/>
                              </a:solidFill>
                              <a:effectLst/>
                              <a:latin typeface="+mj-lt"/>
                              <a:ea typeface="Calibri" panose="020F0502020204030204" pitchFamily="34" charset="0"/>
                              <a:cs typeface="Times New Roman" panose="02020603050405020304" pitchFamily="18" charset="0"/>
                            </a:rPr>
                            <a:t> is the formula for the area of a circle.</a:t>
                          </a:r>
                        </a:p>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Plural: formulae.</a:t>
                          </a:r>
                        </a:p>
                      </a:txBody>
                      <a:tcPr marL="68580" marR="68580" marT="0" marB="0"/>
                    </a:tc>
                    <a:extLst>
                      <a:ext uri="{0D108BD9-81ED-4DB2-BD59-A6C34878D82A}">
                        <a16:rowId xmlns:a16="http://schemas.microsoft.com/office/drawing/2014/main" val="2719448778"/>
                      </a:ext>
                    </a:extLst>
                  </a:tr>
                  <a:tr h="1312511">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substitute/ substitution</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Numbers can be substituted into an algebraic expression in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to get a value for that expression for a given value of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Example: When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−2, the value of the expression 5</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− 4</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+ 7 is 5(−2)</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−4(−2) + 7 = 5(4) + 8 + 7 = 35.</a:t>
                          </a:r>
                        </a:p>
                      </a:txBody>
                      <a:tcPr marL="68580" marR="68580" marT="0" marB="0"/>
                    </a:tc>
                    <a:extLst>
                      <a:ext uri="{0D108BD9-81ED-4DB2-BD59-A6C34878D82A}">
                        <a16:rowId xmlns:a16="http://schemas.microsoft.com/office/drawing/2014/main" val="78949882"/>
                      </a:ext>
                    </a:extLst>
                  </a:tr>
                  <a:tr h="338257">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variable</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A quantity that can take on a range of values, often denoted by a letter,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y</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z</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t</a:t>
                          </a:r>
                          <a:r>
                            <a:rPr lang="en-GB" sz="1800">
                              <a:solidFill>
                                <a:srgbClr val="585858"/>
                              </a:solidFill>
                              <a:effectLst/>
                              <a:latin typeface="+mj-lt"/>
                              <a:ea typeface="Calibri" panose="020F0502020204030204" pitchFamily="34" charset="0"/>
                              <a:cs typeface="Times New Roman" panose="02020603050405020304" pitchFamily="18" charset="0"/>
                            </a:rPr>
                            <a:t>, …, etc.</a:t>
                          </a:r>
                        </a:p>
                      </a:txBody>
                      <a:tcPr marL="68580" marR="68580" marT="0" marB="0"/>
                    </a:tc>
                    <a:extLst>
                      <a:ext uri="{0D108BD9-81ED-4DB2-BD59-A6C34878D82A}">
                        <a16:rowId xmlns:a16="http://schemas.microsoft.com/office/drawing/2014/main" val="404107335"/>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79413" y="1401994"/>
              <a:ext cx="11011552" cy="3373375"/>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457274">
                    <a:tc>
                      <a:txBody>
                        <a:bodyPr/>
                        <a:lstStyle/>
                        <a:p>
                          <a:r>
                            <a:rPr lang="en-GB"/>
                            <a:t>Term</a:t>
                          </a:r>
                        </a:p>
                      </a:txBody>
                      <a:tcPr/>
                    </a:tc>
                    <a:tc>
                      <a:txBody>
                        <a:bodyPr/>
                        <a:lstStyle/>
                        <a:p>
                          <a:r>
                            <a:rPr lang="en-GB"/>
                            <a:t>Definition</a:t>
                          </a:r>
                        </a:p>
                      </a:txBody>
                      <a:tcPr/>
                    </a:tc>
                    <a:extLst>
                      <a:ext uri="{0D108BD9-81ED-4DB2-BD59-A6C34878D82A}">
                        <a16:rowId xmlns:a16="http://schemas.microsoft.com/office/drawing/2014/main" val="3122299005"/>
                      </a:ext>
                    </a:extLst>
                  </a:tr>
                  <a:tr h="1265333">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formula</a:t>
                          </a:r>
                        </a:p>
                      </a:txBody>
                      <a:tcPr marL="68580" marR="68580" marT="0" marB="0"/>
                    </a:tc>
                    <a:tc>
                      <a:txBody>
                        <a:bodyPr/>
                        <a:lstStyle/>
                        <a:p>
                          <a:endParaRPr lang="en-US"/>
                        </a:p>
                      </a:txBody>
                      <a:tcPr marL="68580" marR="68580" marT="0" marB="0">
                        <a:blipFill>
                          <a:blip r:embed="rId2"/>
                          <a:stretch>
                            <a:fillRect l="-14794" t="-38462" r="-190" b="-136538"/>
                          </a:stretch>
                        </a:blipFill>
                      </a:tcPr>
                    </a:tc>
                    <a:extLst>
                      <a:ext uri="{0D108BD9-81ED-4DB2-BD59-A6C34878D82A}">
                        <a16:rowId xmlns:a16="http://schemas.microsoft.com/office/drawing/2014/main" val="2719448778"/>
                      </a:ext>
                    </a:extLst>
                  </a:tr>
                  <a:tr h="1312511">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substitute/ substitution</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Numbers can be substituted into an algebraic expression in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to get a value for that expression for a given value of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Example: When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−2, the value of the expression 5</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− 4</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+ 7 is 5(−2)</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−4(−2) + 7 = 5(4) + 8 + 7 = 35.</a:t>
                          </a:r>
                        </a:p>
                      </a:txBody>
                      <a:tcPr marL="68580" marR="68580" marT="0" marB="0"/>
                    </a:tc>
                    <a:extLst>
                      <a:ext uri="{0D108BD9-81ED-4DB2-BD59-A6C34878D82A}">
                        <a16:rowId xmlns:a16="http://schemas.microsoft.com/office/drawing/2014/main" val="78949882"/>
                      </a:ext>
                    </a:extLst>
                  </a:tr>
                  <a:tr h="338257">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variable</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A quantity that can take on a range of values, often denoted by a letter,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y</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z</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t</a:t>
                          </a:r>
                          <a:r>
                            <a:rPr lang="en-GB" sz="1800">
                              <a:solidFill>
                                <a:srgbClr val="585858"/>
                              </a:solidFill>
                              <a:effectLst/>
                              <a:latin typeface="+mj-lt"/>
                              <a:ea typeface="Calibri" panose="020F0502020204030204" pitchFamily="34" charset="0"/>
                              <a:cs typeface="Times New Roman" panose="02020603050405020304" pitchFamily="18" charset="0"/>
                            </a:rPr>
                            <a:t>, …, etc.</a:t>
                          </a:r>
                        </a:p>
                      </a:txBody>
                      <a:tcPr marL="68580" marR="68580" marT="0" marB="0"/>
                    </a:tc>
                    <a:extLst>
                      <a:ext uri="{0D108BD9-81ED-4DB2-BD59-A6C34878D82A}">
                        <a16:rowId xmlns:a16="http://schemas.microsoft.com/office/drawing/2014/main" val="404107335"/>
                      </a:ext>
                    </a:extLst>
                  </a:tr>
                </a:tbl>
              </a:graphicData>
            </a:graphic>
          </p:graphicFrame>
        </mc:Fallback>
      </mc:AlternateContent>
    </p:spTree>
    <p:extLst>
      <p:ext uri="{BB962C8B-B14F-4D97-AF65-F5344CB8AC3E}">
        <p14:creationId xmlns:p14="http://schemas.microsoft.com/office/powerpoint/2010/main" val="393580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320640"/>
            <a:ext cx="10972800" cy="5256584"/>
          </a:xfrm>
        </p:spPr>
        <p:txBody>
          <a:bodyPr/>
          <a:lstStyle/>
          <a:p>
            <a:r>
              <a:rPr lang="en-GB"/>
              <a:t>There are a number of different representations that you may wish to use to support students’ understanding of this key idea. These might include:</a:t>
            </a:r>
          </a:p>
          <a:p>
            <a:endParaRPr lang="en-GB"/>
          </a:p>
        </p:txBody>
      </p:sp>
      <p:sp>
        <p:nvSpPr>
          <p:cNvPr id="9" name="TextBox 8">
            <a:extLst>
              <a:ext uri="{FF2B5EF4-FFF2-40B4-BE49-F238E27FC236}">
                <a16:creationId xmlns:a16="http://schemas.microsoft.com/office/drawing/2014/main" id="{C93604E4-9688-404D-B9E8-5DFC331F6222}"/>
              </a:ext>
            </a:extLst>
          </p:cNvPr>
          <p:cNvSpPr txBox="1"/>
          <p:nvPr/>
        </p:nvSpPr>
        <p:spPr>
          <a:xfrm>
            <a:off x="601035" y="2302757"/>
            <a:ext cx="6577765" cy="2123658"/>
          </a:xfrm>
          <a:prstGeom prst="rect">
            <a:avLst/>
          </a:prstGeom>
          <a:noFill/>
        </p:spPr>
        <p:txBody>
          <a:bodyPr wrap="square">
            <a:spAutoFit/>
          </a:bodyPr>
          <a:lstStyle/>
          <a:p>
            <a:pPr marL="457200" indent="-457200">
              <a:buClr>
                <a:srgbClr val="585858"/>
              </a:buClr>
              <a:buFont typeface="Arial" panose="020B0604020202020204" pitchFamily="34" charset="0"/>
              <a:buChar char="•"/>
            </a:pPr>
            <a:r>
              <a:rPr lang="en-GB" sz="2400" b="1" dirty="0"/>
              <a:t>Bar models</a:t>
            </a:r>
          </a:p>
          <a:p>
            <a:pPr marL="914400" lvl="1" indent="-457200">
              <a:buClr>
                <a:srgbClr val="585858"/>
              </a:buClr>
              <a:buFont typeface="Arial" panose="020B0604020202020204" pitchFamily="34" charset="0"/>
              <a:buChar char="•"/>
            </a:pPr>
            <a:r>
              <a:rPr lang="en-GB" sz="2000" dirty="0"/>
              <a:t>Bar models can be very useful to support students in representing (literally, re-presenting) problems to reveal additive and multiplicative structures, including those involving unknown values</a:t>
            </a:r>
            <a:r>
              <a:rPr lang="en-GB" sz="2400" dirty="0"/>
              <a:t>. </a:t>
            </a:r>
          </a:p>
        </p:txBody>
      </p:sp>
      <p:pic>
        <p:nvPicPr>
          <p:cNvPr id="6" name="Picture 5">
            <a:extLst>
              <a:ext uri="{FF2B5EF4-FFF2-40B4-BE49-F238E27FC236}">
                <a16:creationId xmlns:a16="http://schemas.microsoft.com/office/drawing/2014/main" id="{C63DCC5F-D359-4417-AA6E-1528CAD92E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4152" y="2492099"/>
            <a:ext cx="4271285" cy="750676"/>
          </a:xfrm>
          <a:prstGeom prst="rect">
            <a:avLst/>
          </a:prstGeom>
        </p:spPr>
      </p:pic>
      <p:pic>
        <p:nvPicPr>
          <p:cNvPr id="8" name="Picture 7">
            <a:extLst>
              <a:ext uri="{FF2B5EF4-FFF2-40B4-BE49-F238E27FC236}">
                <a16:creationId xmlns:a16="http://schemas.microsoft.com/office/drawing/2014/main" id="{D4882A9D-4648-476F-86DB-18BD03F24D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1559" y="3464388"/>
            <a:ext cx="4160720" cy="709941"/>
          </a:xfrm>
          <a:prstGeom prst="rect">
            <a:avLst/>
          </a:prstGeom>
        </p:spPr>
      </p:pic>
    </p:spTree>
    <p:extLst>
      <p:ext uri="{BB962C8B-B14F-4D97-AF65-F5344CB8AC3E}">
        <p14:creationId xmlns:p14="http://schemas.microsoft.com/office/powerpoint/2010/main" val="3956566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dirty="0"/>
              <a:t>From Upper Key Stage 2, students will bring experience of:</a:t>
            </a:r>
          </a:p>
          <a:p>
            <a:r>
              <a:rPr lang="en-GB" sz="1800" dirty="0"/>
              <a:t>reading, writing, ordering and comparing numbers up to 10 000 000 and determining the value of each digit</a:t>
            </a:r>
          </a:p>
          <a:p>
            <a:r>
              <a:rPr lang="en-GB" sz="1800" dirty="0"/>
              <a:t>rounding any whole number to a required degree of accuracy</a:t>
            </a:r>
          </a:p>
          <a:p>
            <a:r>
              <a:rPr lang="en-GB" sz="1800" dirty="0"/>
              <a:t>using negative numbers in context</a:t>
            </a:r>
          </a:p>
          <a:p>
            <a:r>
              <a:rPr lang="en-GB" sz="1800" dirty="0"/>
              <a:t>identifying the value of each digit in numbers given to three decimal places and multiplying and dividing numbers by 10, 100 and 1 000, giving answers up to three decimal places</a:t>
            </a:r>
          </a:p>
          <a:p>
            <a:r>
              <a:rPr lang="en-GB" sz="1800" dirty="0"/>
              <a:t>using, reading, writing and converting between standard units, converting measurements of length, mass, volume and time from a smaller unit of measure to a larger unit and vice versa, using decimal notation up to three decimal places</a:t>
            </a:r>
          </a:p>
          <a:p>
            <a:r>
              <a:rPr lang="en-GB" sz="1800" dirty="0"/>
              <a:t>using symbols and letters to represent variables and unknowns in mathematical situations that they already understand, such as:</a:t>
            </a:r>
          </a:p>
          <a:p>
            <a:pPr lvl="1"/>
            <a:r>
              <a:rPr lang="en-GB" sz="1800" dirty="0"/>
              <a:t>missing numbers, lengths, coordinates and angles</a:t>
            </a:r>
          </a:p>
          <a:p>
            <a:pPr lvl="1"/>
            <a:r>
              <a:rPr lang="en-GB" sz="1800" dirty="0"/>
              <a:t>formulae in mathematics and science</a:t>
            </a:r>
          </a:p>
          <a:p>
            <a:endParaRPr lang="en-GB" dirty="0"/>
          </a:p>
        </p:txBody>
      </p:sp>
    </p:spTree>
    <p:extLst>
      <p:ext uri="{BB962C8B-B14F-4D97-AF65-F5344CB8AC3E}">
        <p14:creationId xmlns:p14="http://schemas.microsoft.com/office/powerpoint/2010/main" val="2341685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a:t>Future Learning</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dirty="0"/>
                  <a:t>In KS4, students will build on the core concepts in this mathematical theme to:</a:t>
                </a:r>
              </a:p>
              <a:p>
                <a:r>
                  <a:rPr lang="en-GB" sz="1800" dirty="0"/>
                  <a:t>{estimate powers and roots of any given positive number}</a:t>
                </a:r>
              </a:p>
              <a:p>
                <a:r>
                  <a:rPr lang="en-GB" sz="1800" dirty="0"/>
                  <a:t>calculate with roots, and with integer {and fractional} indices </a:t>
                </a:r>
              </a:p>
              <a:p>
                <a:r>
                  <a:rPr lang="en-GB" sz="1800" dirty="0"/>
                  <a:t>{simplify surd expressions involving squares [e.g . </a:t>
                </a:r>
                <a14:m>
                  <m:oMath xmlns:m="http://schemas.openxmlformats.org/officeDocument/2006/math">
                    <m:rad>
                      <m:radPr>
                        <m:degHide m:val="on"/>
                        <m:ctrlPr>
                          <a:rPr lang="en-GB" sz="1800" i="1" smtClean="0">
                            <a:latin typeface="Cambria Math" panose="02040503050406030204" pitchFamily="18" charset="0"/>
                          </a:rPr>
                        </m:ctrlPr>
                      </m:radPr>
                      <m:deg/>
                      <m:e>
                        <m:r>
                          <a:rPr lang="en-GB" sz="1800" b="0" i="1" smtClean="0">
                            <a:latin typeface="Cambria Math" panose="02040503050406030204" pitchFamily="18" charset="0"/>
                          </a:rPr>
                          <m:t>12</m:t>
                        </m:r>
                      </m:e>
                    </m:rad>
                    <m:r>
                      <a:rPr lang="en-GB" sz="1800" i="1" smtClean="0">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(4×3)</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r>
                      <a:rPr lang="en-GB" sz="1800" b="0" i="1" smtClean="0">
                        <a:latin typeface="Cambria Math" panose="02040503050406030204" pitchFamily="18" charset="0"/>
                        <a:ea typeface="Cambria Math" panose="02040503050406030204" pitchFamily="18" charset="0"/>
                      </a:rPr>
                      <m:t>=2</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oMath>
                </a14:m>
                <a:r>
                  <a:rPr lang="en-GB" sz="1800" dirty="0"/>
                  <a:t>.] and rationalise denominators}</a:t>
                </a:r>
              </a:p>
              <a:p>
                <a:r>
                  <a:rPr lang="en-GB" sz="1800" dirty="0"/>
                  <a:t>calculate with numbers in standard form A × 10</a:t>
                </a:r>
                <a:r>
                  <a:rPr lang="en-GB" sz="1800" baseline="30000" dirty="0"/>
                  <a:t>n</a:t>
                </a:r>
                <a:r>
                  <a:rPr lang="en-GB" sz="1800" dirty="0"/>
                  <a:t>, where 1 ≤ A &lt; 10 and n is an integer </a:t>
                </a:r>
              </a:p>
              <a:p>
                <a:r>
                  <a:rPr lang="en-GB" sz="1800" dirty="0"/>
                  <a:t>{change recurring decimals into their corresponding fractions and vice versa}</a:t>
                </a:r>
              </a:p>
              <a:p>
                <a:r>
                  <a:rPr lang="en-GB" sz="1800" dirty="0"/>
                  <a:t>apply and interpret limits of accuracy when rounding or truncating, {including upper and lower bounds}.</a:t>
                </a:r>
              </a:p>
              <a:p>
                <a:pPr marL="57150" indent="0">
                  <a:buNone/>
                </a:pPr>
                <a:r>
                  <a:rPr lang="en-GB" sz="1800"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09600" y="1196752"/>
                <a:ext cx="10972800" cy="3888432"/>
              </a:xfrm>
              <a:blipFill>
                <a:blip r:embed="rId3"/>
                <a:stretch>
                  <a:fillRect l="-578" t="-1629"/>
                </a:stretch>
              </a:blipFill>
            </p:spPr>
            <p:txBody>
              <a:bodyPr/>
              <a:lstStyle/>
              <a:p>
                <a:r>
                  <a:rPr lang="en-US">
                    <a:noFill/>
                  </a:rPr>
                  <a:t> </a:t>
                </a:r>
              </a:p>
            </p:txBody>
          </p:sp>
        </mc:Fallback>
      </mc:AlternateContent>
    </p:spTree>
    <p:extLst>
      <p:ext uri="{BB962C8B-B14F-4D97-AF65-F5344CB8AC3E}">
        <p14:creationId xmlns:p14="http://schemas.microsoft.com/office/powerpoint/2010/main" val="1852153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hlinkClick r:id="rId4"/>
              </a:rPr>
              <a:t>1 The Structure of the number system Theme Overview Document</a:t>
            </a:r>
            <a:endParaRPr lang="en-GB" dirty="0"/>
          </a:p>
          <a:p>
            <a:pPr lvl="2">
              <a:lnSpc>
                <a:spcPct val="100000"/>
              </a:lnSpc>
            </a:pPr>
            <a:r>
              <a:rPr lang="en-GB" dirty="0">
                <a:hlinkClick r:id="rId5"/>
              </a:rPr>
              <a:t>1.4 Simplifying and manipulating expressions, equations and formulae Core Concept Document</a:t>
            </a:r>
            <a:endParaRPr lang="en-GB" dirty="0"/>
          </a:p>
          <a:p>
            <a:pPr lvl="1">
              <a:lnSpc>
                <a:spcPct val="100000"/>
              </a:lnSpc>
            </a:pPr>
            <a:r>
              <a:rPr lang="en-GB" dirty="0">
                <a:hlinkClick r:id="rId6"/>
              </a:rPr>
              <a:t>Using mathematical representations at KS3 | NCETM</a:t>
            </a:r>
            <a:endParaRPr lang="en-GB" dirty="0"/>
          </a:p>
          <a:p>
            <a:pPr lvl="1">
              <a:lnSpc>
                <a:spcPct val="100000"/>
              </a:lnSpc>
            </a:pPr>
            <a:r>
              <a:rPr lang="en-GB" dirty="0">
                <a:hlinkClick r:id="rId7"/>
              </a:rPr>
              <a:t>NCETM primary mastery professional development materials</a:t>
            </a:r>
            <a:endParaRPr lang="en-GB" dirty="0"/>
          </a:p>
          <a:p>
            <a:pPr lvl="1">
              <a:lnSpc>
                <a:spcPct val="100000"/>
              </a:lnSpc>
            </a:pPr>
            <a:r>
              <a:rPr lang="en-GB" dirty="0">
                <a:hlinkClick r:id="rId8"/>
              </a:rPr>
              <a:t>NCETM primary assessment materials</a:t>
            </a:r>
            <a:endParaRPr lang="en-GB" dirty="0"/>
          </a:p>
          <a:p>
            <a:pPr>
              <a:lnSpc>
                <a:spcPct val="100000"/>
              </a:lnSpc>
            </a:pPr>
            <a:r>
              <a:rPr lang="en-GB" dirty="0"/>
              <a:t>There are also references to: </a:t>
            </a:r>
          </a:p>
          <a:p>
            <a:pPr lvl="1">
              <a:lnSpc>
                <a:spcPct val="100000"/>
              </a:lnSpc>
            </a:pPr>
            <a:r>
              <a:rPr lang="en-GB" dirty="0">
                <a:hlinkClick r:id="rId9"/>
              </a:rPr>
              <a:t>Standards &amp; Testing Agency’s past mathematics papers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first of these themes is </a:t>
            </a:r>
            <a:r>
              <a:rPr lang="en-GB" dirty="0">
                <a:hlinkClick r:id="rId3"/>
              </a:rPr>
              <a:t>The structure of the number system</a:t>
            </a:r>
            <a:r>
              <a:rPr lang="en-GB" dirty="0"/>
              <a:t>, which covers the following interconnected core concepts:</a:t>
            </a:r>
          </a:p>
          <a:p>
            <a:pPr marL="800100" lvl="2" indent="0">
              <a:buNone/>
            </a:pPr>
            <a:r>
              <a:rPr lang="en-GB" sz="2400" i="1" dirty="0"/>
              <a:t>1.1</a:t>
            </a:r>
            <a:r>
              <a:rPr lang="en-GB" i="1" dirty="0"/>
              <a:t>	</a:t>
            </a:r>
            <a:r>
              <a:rPr lang="en-GB" sz="2400" i="1" dirty="0"/>
              <a:t>Place value, estimation and rounding</a:t>
            </a:r>
          </a:p>
          <a:p>
            <a:pPr marL="800100" lvl="2" indent="0">
              <a:buNone/>
            </a:pPr>
            <a:r>
              <a:rPr lang="en-GB" sz="2400" i="1" dirty="0"/>
              <a:t>1.2	Properties of number</a:t>
            </a:r>
          </a:p>
          <a:p>
            <a:pPr marL="800100" lvl="2" indent="0">
              <a:buNone/>
            </a:pPr>
            <a:r>
              <a:rPr lang="en-GB" sz="2400" i="1" dirty="0"/>
              <a:t>1.3	Ordering and comparing</a:t>
            </a:r>
          </a:p>
          <a:p>
            <a:pPr marL="800100" lvl="2" indent="0">
              <a:buNone/>
            </a:pPr>
            <a:r>
              <a:rPr lang="en-GB" sz="2400" i="1" dirty="0"/>
              <a:t>1.4	Simplifying and manipulating expressions, equations and formulae</a:t>
            </a:r>
          </a:p>
          <a:p>
            <a:endParaRPr lang="en-GB" dirty="0"/>
          </a:p>
        </p:txBody>
      </p:sp>
    </p:spTree>
    <p:extLst>
      <p:ext uri="{BB962C8B-B14F-4D97-AF65-F5344CB8AC3E}">
        <p14:creationId xmlns:p14="http://schemas.microsoft.com/office/powerpoint/2010/main" val="415050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CCBE3B-DC4D-4AB4-900F-ED7340F09015}"/>
              </a:ext>
            </a:extLst>
          </p:cNvPr>
          <p:cNvPicPr>
            <a:picLocks noChangeAspect="1"/>
          </p:cNvPicPr>
          <p:nvPr/>
        </p:nvPicPr>
        <p:blipFill>
          <a:blip r:embed="rId3"/>
          <a:stretch>
            <a:fillRect/>
          </a:stretch>
        </p:blipFill>
        <p:spPr>
          <a:xfrm>
            <a:off x="257175" y="307454"/>
            <a:ext cx="11677650" cy="4057650"/>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1.4 Simplifying and manipulating expressions, equations and formulae</a:t>
            </a:r>
            <a:r>
              <a:rPr lang="en-GB" sz="1500" dirty="0"/>
              <a:t>, there are three statements of knowledge, skills and understanding. </a:t>
            </a:r>
          </a:p>
          <a:p>
            <a:pPr>
              <a:spcBef>
                <a:spcPts val="600"/>
              </a:spcBef>
            </a:pPr>
            <a:r>
              <a:rPr lang="en-GB" sz="1500" dirty="0"/>
              <a:t>These, in turn, are broken down into seventeen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24389" y="1430194"/>
            <a:ext cx="4968552"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1515403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1.4.1.5 Understand that relationships can be generalised using algebraic statements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Use letter symbols to represent mathematical relationships.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Use letter symbols to model situations.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Interpret the impact of changing one variable on another within a generalised relationship.</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96752"/>
            <a:ext cx="10972800" cy="4248472"/>
          </a:xfrm>
        </p:spPr>
        <p:txBody>
          <a:bodyPr>
            <a:noAutofit/>
          </a:bodyPr>
          <a:lstStyle/>
          <a:p>
            <a:pPr marL="457200">
              <a:spcBef>
                <a:spcPts val="400"/>
              </a:spcBef>
              <a:spcAft>
                <a:spcPts val="400"/>
              </a:spcAft>
            </a:pPr>
            <a:r>
              <a:rPr lang="en-GB" sz="2000" dirty="0">
                <a:effectLst/>
                <a:latin typeface="+mj-lt"/>
                <a:ea typeface="Calibri" panose="020F0502020204030204" pitchFamily="34" charset="0"/>
                <a:cs typeface="Times New Roman" panose="02020603050405020304" pitchFamily="18" charset="0"/>
              </a:rPr>
              <a:t>The fundamental understanding here is that a letter can be used to represent a generalised number and that algebraic notation is used to generalise number properties, structures and relationships.</a:t>
            </a:r>
          </a:p>
          <a:p>
            <a:pPr marL="457200">
              <a:spcBef>
                <a:spcPts val="400"/>
              </a:spcBef>
              <a:spcAft>
                <a:spcPts val="400"/>
              </a:spcAft>
            </a:pPr>
            <a:r>
              <a:rPr lang="en-GB" sz="2000" dirty="0">
                <a:effectLst/>
                <a:latin typeface="+mj-lt"/>
                <a:ea typeface="Calibri" panose="020F0502020204030204" pitchFamily="34" charset="0"/>
                <a:cs typeface="Times New Roman" panose="02020603050405020304" pitchFamily="18" charset="0"/>
              </a:rPr>
              <a:t>Students will have gained a sense of certain generalities in Key Stage 2 (for example, commutativity of addition and multiplication). They should also have had experience of recording such generalities using symbols (e.g. </a:t>
            </a:r>
            <a:r>
              <a:rPr lang="en-GB" sz="2000" i="1" dirty="0">
                <a:effectLst/>
                <a:latin typeface="+mj-lt"/>
                <a:ea typeface="Calibri" panose="020F0502020204030204" pitchFamily="34" charset="0"/>
                <a:cs typeface="Times New Roman" panose="02020603050405020304" pitchFamily="18" charset="0"/>
              </a:rPr>
              <a:t>a</a:t>
            </a:r>
            <a:r>
              <a:rPr lang="en-GB" sz="2000" dirty="0">
                <a:effectLst/>
                <a:latin typeface="+mj-lt"/>
                <a:ea typeface="Calibri" panose="020F0502020204030204" pitchFamily="34" charset="0"/>
                <a:cs typeface="Times New Roman" panose="02020603050405020304" pitchFamily="18" charset="0"/>
              </a:rPr>
              <a:t> + </a:t>
            </a:r>
            <a:r>
              <a:rPr lang="en-GB" sz="2000" i="1" dirty="0">
                <a:effectLst/>
                <a:latin typeface="+mj-lt"/>
                <a:ea typeface="Calibri" panose="020F0502020204030204" pitchFamily="34" charset="0"/>
                <a:cs typeface="Times New Roman" panose="02020603050405020304" pitchFamily="18" charset="0"/>
              </a:rPr>
              <a:t>b</a:t>
            </a:r>
            <a:r>
              <a:rPr lang="en-GB" sz="2000" dirty="0">
                <a:effectLst/>
                <a:latin typeface="+mj-lt"/>
                <a:ea typeface="Calibri" panose="020F0502020204030204" pitchFamily="34" charset="0"/>
                <a:cs typeface="Times New Roman" panose="02020603050405020304" pitchFamily="18" charset="0"/>
              </a:rPr>
              <a:t> = </a:t>
            </a:r>
            <a:r>
              <a:rPr lang="en-GB" sz="2000" i="1" dirty="0">
                <a:effectLst/>
                <a:latin typeface="+mj-lt"/>
                <a:ea typeface="Calibri" panose="020F0502020204030204" pitchFamily="34" charset="0"/>
                <a:cs typeface="Times New Roman" panose="02020603050405020304" pitchFamily="18" charset="0"/>
              </a:rPr>
              <a:t>b</a:t>
            </a:r>
            <a:r>
              <a:rPr lang="en-GB" sz="2000" dirty="0">
                <a:effectLst/>
                <a:latin typeface="+mj-lt"/>
                <a:ea typeface="Calibri" panose="020F0502020204030204" pitchFamily="34" charset="0"/>
                <a:cs typeface="Times New Roman" panose="02020603050405020304" pitchFamily="18" charset="0"/>
              </a:rPr>
              <a:t> + </a:t>
            </a:r>
            <a:r>
              <a:rPr lang="en-GB" sz="2000" i="1" dirty="0">
                <a:effectLst/>
                <a:latin typeface="+mj-lt"/>
                <a:ea typeface="Calibri" panose="020F0502020204030204" pitchFamily="34" charset="0"/>
                <a:cs typeface="Times New Roman" panose="02020603050405020304" pitchFamily="18" charset="0"/>
              </a:rPr>
              <a:t>a</a:t>
            </a:r>
            <a:r>
              <a:rPr lang="en-GB" sz="2000" dirty="0">
                <a:effectLst/>
                <a:latin typeface="+mj-lt"/>
                <a:ea typeface="Calibri" panose="020F0502020204030204" pitchFamily="34" charset="0"/>
                <a:cs typeface="Times New Roman" panose="02020603050405020304" pitchFamily="18" charset="0"/>
              </a:rPr>
              <a:t> and </a:t>
            </a:r>
            <a:r>
              <a:rPr lang="en-GB" sz="2000" i="1" dirty="0">
                <a:effectLst/>
                <a:latin typeface="+mj-lt"/>
                <a:ea typeface="Calibri" panose="020F0502020204030204" pitchFamily="34" charset="0"/>
                <a:cs typeface="Times New Roman" panose="02020603050405020304" pitchFamily="18" charset="0"/>
              </a:rPr>
              <a:t>ab</a:t>
            </a:r>
            <a:r>
              <a:rPr lang="en-GB" sz="2000" dirty="0">
                <a:effectLst/>
                <a:latin typeface="+mj-lt"/>
                <a:ea typeface="Calibri" panose="020F0502020204030204" pitchFamily="34" charset="0"/>
                <a:cs typeface="Times New Roman" panose="02020603050405020304" pitchFamily="18" charset="0"/>
              </a:rPr>
              <a:t> = </a:t>
            </a:r>
            <a:r>
              <a:rPr lang="en-GB" sz="2000" i="1" dirty="0" err="1">
                <a:effectLst/>
                <a:latin typeface="+mj-lt"/>
                <a:ea typeface="Calibri" panose="020F0502020204030204" pitchFamily="34" charset="0"/>
                <a:cs typeface="Times New Roman" panose="02020603050405020304" pitchFamily="18" charset="0"/>
              </a:rPr>
              <a:t>ba</a:t>
            </a:r>
            <a:r>
              <a:rPr lang="en-GB" sz="2000" dirty="0">
                <a:effectLst/>
                <a:latin typeface="+mj-lt"/>
                <a:ea typeface="Calibri" panose="020F0502020204030204" pitchFamily="34" charset="0"/>
                <a:cs typeface="Times New Roman" panose="02020603050405020304" pitchFamily="18" charset="0"/>
              </a:rPr>
              <a:t>). </a:t>
            </a:r>
          </a:p>
          <a:p>
            <a:pPr marL="457200">
              <a:spcBef>
                <a:spcPts val="400"/>
              </a:spcBef>
              <a:spcAft>
                <a:spcPts val="400"/>
              </a:spcAft>
            </a:pPr>
            <a:r>
              <a:rPr lang="en-GB" sz="2000" dirty="0">
                <a:effectLst/>
                <a:latin typeface="+mj-lt"/>
                <a:ea typeface="Calibri" panose="020F0502020204030204" pitchFamily="34" charset="0"/>
                <a:cs typeface="Times New Roman" panose="02020603050405020304" pitchFamily="18" charset="0"/>
              </a:rPr>
              <a:t>At Key Stage 3, students experience a wide range of examples where generalisations can be made (for example, the sum of three consecutive integers being a multiple of three). Students realise that such generalised statements can become expressions in their own right (for example, 3</a:t>
            </a:r>
            <a:r>
              <a:rPr lang="en-GB" sz="2000" i="1" dirty="0">
                <a:effectLst/>
                <a:latin typeface="+mj-lt"/>
                <a:ea typeface="Calibri" panose="020F0502020204030204" pitchFamily="34" charset="0"/>
                <a:cs typeface="Times New Roman" panose="02020603050405020304" pitchFamily="18" charset="0"/>
              </a:rPr>
              <a:t>n</a:t>
            </a:r>
            <a:r>
              <a:rPr lang="en-GB" sz="2000" dirty="0">
                <a:effectLst/>
                <a:latin typeface="+mj-lt"/>
                <a:ea typeface="Calibri" panose="020F0502020204030204" pitchFamily="34" charset="0"/>
                <a:cs typeface="Times New Roman" panose="02020603050405020304" pitchFamily="18" charset="0"/>
              </a:rPr>
              <a:t> represents a generalised multiple of three). They also understand that such statements capture an infinity of cases and hence represent, for example, all the multiples of three ‘in one go’. All these are examples of working from the particular to the general, and students should have a clear understanding of the particular number relationships before generalising using algebra.</a:t>
            </a:r>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a:t>What prior knowledge might your students already have? </a:t>
            </a:r>
          </a:p>
          <a:p>
            <a:pPr lvl="1"/>
            <a:r>
              <a:rPr lang="en-GB" sz="2400"/>
              <a:t>What language might they use to describe this key idea? </a:t>
            </a:r>
          </a:p>
          <a:p>
            <a:pPr lvl="1"/>
            <a:r>
              <a:rPr lang="en-GB" sz="240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0693" y="1411381"/>
          <a:ext cx="6160612" cy="4576806"/>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332866">
                <a:tc>
                  <a:txBody>
                    <a:bodyPr/>
                    <a:lstStyle/>
                    <a:p>
                      <a:r>
                        <a:rPr lang="en-GB" dirty="0"/>
                        <a:t>Upper Key Stage 2 Learning Outcome</a:t>
                      </a:r>
                    </a:p>
                  </a:txBody>
                  <a:tcPr/>
                </a:tc>
                <a:extLst>
                  <a:ext uri="{0D108BD9-81ED-4DB2-BD59-A6C34878D82A}">
                    <a16:rowId xmlns:a16="http://schemas.microsoft.com/office/drawing/2014/main" val="1564221312"/>
                  </a:ext>
                </a:extLst>
              </a:tr>
              <a:tr h="582515">
                <a:tc>
                  <a:txBody>
                    <a:bodyPr/>
                    <a:lstStyle/>
                    <a:p>
                      <a:pPr marL="285750" indent="-285750">
                        <a:buFont typeface="Arial" panose="020B0604020202020204" pitchFamily="34" charset="0"/>
                        <a:buChar char="•"/>
                      </a:pPr>
                      <a:r>
                        <a:rPr lang="en-GB"/>
                        <a:t>Use their knowledge of the order of operations to carry out calculations involving the four operations </a:t>
                      </a:r>
                    </a:p>
                  </a:txBody>
                  <a:tcPr anchor="ctr"/>
                </a:tc>
                <a:extLst>
                  <a:ext uri="{0D108BD9-81ED-4DB2-BD59-A6C34878D82A}">
                    <a16:rowId xmlns:a16="http://schemas.microsoft.com/office/drawing/2014/main" val="1387505252"/>
                  </a:ext>
                </a:extLst>
              </a:tr>
              <a:tr h="580722">
                <a:tc>
                  <a:txBody>
                    <a:bodyPr/>
                    <a:lstStyle/>
                    <a:p>
                      <a:pPr marL="285750" indent="-285750">
                        <a:buFont typeface="Arial" panose="020B0604020202020204" pitchFamily="34" charset="0"/>
                        <a:buChar char="•"/>
                      </a:pPr>
                      <a:r>
                        <a:rPr lang="en-GB"/>
                        <a:t>Use Simple formulae </a:t>
                      </a:r>
                    </a:p>
                  </a:txBody>
                  <a:tcPr anchor="ctr"/>
                </a:tc>
                <a:extLst>
                  <a:ext uri="{0D108BD9-81ED-4DB2-BD59-A6C34878D82A}">
                    <a16:rowId xmlns:a16="http://schemas.microsoft.com/office/drawing/2014/main" val="502591801"/>
                  </a:ext>
                </a:extLst>
              </a:tr>
              <a:tr h="580722">
                <a:tc>
                  <a:txBody>
                    <a:bodyPr/>
                    <a:lstStyle/>
                    <a:p>
                      <a:pPr marL="285750" indent="-285750">
                        <a:buFont typeface="Arial" panose="020B0604020202020204" pitchFamily="34" charset="0"/>
                        <a:buChar char="•"/>
                      </a:pPr>
                      <a:r>
                        <a:rPr lang="en-GB"/>
                        <a:t>Express missing number problems algebraically </a:t>
                      </a:r>
                    </a:p>
                  </a:txBody>
                  <a:tcPr anchor="ctr"/>
                </a:tc>
                <a:extLst>
                  <a:ext uri="{0D108BD9-81ED-4DB2-BD59-A6C34878D82A}">
                    <a16:rowId xmlns:a16="http://schemas.microsoft.com/office/drawing/2014/main" val="2537917201"/>
                  </a:ext>
                </a:extLst>
              </a:tr>
              <a:tr h="582515">
                <a:tc>
                  <a:txBody>
                    <a:bodyPr/>
                    <a:lstStyle/>
                    <a:p>
                      <a:pPr marL="285750" indent="-285750">
                        <a:buFont typeface="Arial" panose="020B0604020202020204" pitchFamily="34" charset="0"/>
                        <a:buChar char="•"/>
                      </a:pPr>
                      <a:r>
                        <a:rPr lang="en-GB"/>
                        <a:t>Find pairs of numbers that satisfy an equation with two unknowns </a:t>
                      </a:r>
                    </a:p>
                  </a:txBody>
                  <a:tcPr anchor="ctr"/>
                </a:tc>
                <a:extLst>
                  <a:ext uri="{0D108BD9-81ED-4DB2-BD59-A6C34878D82A}">
                    <a16:rowId xmlns:a16="http://schemas.microsoft.com/office/drawing/2014/main" val="4192537400"/>
                  </a:ext>
                </a:extLst>
              </a:tr>
              <a:tr h="580722">
                <a:tc>
                  <a:txBody>
                    <a:bodyPr/>
                    <a:lstStyle/>
                    <a:p>
                      <a:pPr marL="285750" indent="-285750">
                        <a:buFont typeface="Arial" panose="020B0604020202020204" pitchFamily="34" charset="0"/>
                        <a:buChar char="•"/>
                      </a:pPr>
                      <a:r>
                        <a:rPr lang="en-GB"/>
                        <a:t>Enumerate possibilities of combinations of two variables</a:t>
                      </a:r>
                    </a:p>
                  </a:txBody>
                  <a:tcPr anchor="ctr"/>
                </a:tc>
                <a:extLst>
                  <a:ext uri="{0D108BD9-81ED-4DB2-BD59-A6C34878D82A}">
                    <a16:rowId xmlns:a16="http://schemas.microsoft.com/office/drawing/2014/main" val="6563484"/>
                  </a:ext>
                </a:extLst>
              </a:tr>
              <a:tr h="108181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Be introduced to the use of symbols and letters to represent variables and unknowns in mathematical situations that they already understand (non-statutory guidance)</a:t>
                      </a:r>
                    </a:p>
                  </a:txBody>
                  <a:tcPr anchor="ctr"/>
                </a:tc>
                <a:extLst>
                  <a:ext uri="{0D108BD9-81ED-4DB2-BD59-A6C34878D82A}">
                    <a16:rowId xmlns:a16="http://schemas.microsoft.com/office/drawing/2014/main" val="854264206"/>
                  </a:ext>
                </a:extLst>
              </a:tr>
            </a:tbl>
          </a:graphicData>
        </a:graphic>
      </p:graphicFrame>
    </p:spTree>
    <p:extLst>
      <p:ext uri="{BB962C8B-B14F-4D97-AF65-F5344CB8AC3E}">
        <p14:creationId xmlns:p14="http://schemas.microsoft.com/office/powerpoint/2010/main" val="43297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5E706623-5CD2-43A2-9910-F56537093936}" vid="{67B58508-6D15-44AE-A52D-14A8FAA89E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5CA48D5-CF87-4E62-9CFA-B8134F07C6D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174</TotalTime>
  <Words>5728</Words>
  <Application>Microsoft Office PowerPoint</Application>
  <PresentationFormat>Widescreen</PresentationFormat>
  <Paragraphs>434</Paragraphs>
  <Slides>37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Cambria Math</vt:lpstr>
      <vt:lpstr>Myriad Pro</vt:lpstr>
      <vt:lpstr>Times New Roman</vt:lpstr>
      <vt:lpstr>Custom Design</vt:lpstr>
      <vt:lpstr>Generalising relationships using algebraic statements</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 (1)</vt:lpstr>
      <vt:lpstr>Checking prior learning (2)</vt:lpstr>
      <vt:lpstr>Common difficulties and misconceptions</vt:lpstr>
      <vt:lpstr>Common difficulties and misconceptions (1)</vt:lpstr>
      <vt:lpstr>Common difficulties and misconceptions (2)</vt:lpstr>
      <vt:lpstr>Use letter symbols to represent mathematical relationships.</vt:lpstr>
      <vt:lpstr>PowerPoint Presentation</vt:lpstr>
      <vt:lpstr>Use letter symbols to represent mathematical relationships.</vt:lpstr>
      <vt:lpstr>PowerPoint Presentation</vt:lpstr>
      <vt:lpstr>Use letter symbols to represent mathematical relationships.</vt:lpstr>
      <vt:lpstr>PowerPoint Presentation</vt:lpstr>
      <vt:lpstr>Use letter symbols to represent mathematical relationships.</vt:lpstr>
      <vt:lpstr>PowerPoint Presentation</vt:lpstr>
      <vt:lpstr>Use letter symbols to model situations.</vt:lpstr>
      <vt:lpstr>PowerPoint Presentation</vt:lpstr>
      <vt:lpstr>Use letter symbols to model situations.</vt:lpstr>
      <vt:lpstr>PowerPoint Presentation</vt:lpstr>
      <vt:lpstr>Interpret the impact of changing one variable on another within a generalised relationship.</vt:lpstr>
      <vt:lpstr>PowerPoint Presentation</vt:lpstr>
      <vt:lpstr>Reflection questions</vt:lpstr>
      <vt:lpstr>PowerPoint Presentation</vt:lpstr>
      <vt:lpstr>Appendices</vt:lpstr>
      <vt:lpstr>Key Vocabulary (1)</vt:lpstr>
      <vt:lpstr>Key Vocabulary (2)</vt:lpstr>
      <vt:lpstr>Representations and structure</vt:lpstr>
      <vt:lpstr>Previous Learning</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Generalising relationships using algebraic statements</dc:title>
  <dc:creator>Rebecca Donaldson</dc:creator>
  <cp:lastModifiedBy>Steve McCormack</cp:lastModifiedBy>
  <cp:revision>3</cp:revision>
  <dcterms:created xsi:type="dcterms:W3CDTF">2021-07-20T13:57:28Z</dcterms:created>
  <dcterms:modified xsi:type="dcterms:W3CDTF">2021-09-20T16:10:10Z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