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19"/>
  </p:notesMasterIdLst>
  <p:sldIdLst>
    <p:sldId id="465" r:id="rId5"/>
    <p:sldId id="258" r:id="rId6"/>
    <p:sldId id="470" r:id="rId7"/>
    <p:sldId id="476" r:id="rId8"/>
    <p:sldId id="498" r:id="rId9"/>
    <p:sldId id="492" r:id="rId10"/>
    <p:sldId id="495" r:id="rId11"/>
    <p:sldId id="493" r:id="rId12"/>
    <p:sldId id="497" r:id="rId13"/>
    <p:sldId id="491" r:id="rId14"/>
    <p:sldId id="494" r:id="rId15"/>
    <p:sldId id="453" r:id="rId16"/>
    <p:sldId id="466" r:id="rId17"/>
    <p:sldId id="4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666666"/>
    <a:srgbClr val="99FCFB"/>
    <a:srgbClr val="EB2BA1"/>
    <a:srgbClr val="F1D20B"/>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5" autoAdjust="0"/>
    <p:restoredTop sz="81909" autoAdjust="0"/>
  </p:normalViewPr>
  <p:slideViewPr>
    <p:cSldViewPr snapToGrid="0">
      <p:cViewPr varScale="1">
        <p:scale>
          <a:sx n="59" d="100"/>
          <a:sy n="59" d="100"/>
        </p:scale>
        <p:origin x="1302" y="66"/>
      </p:cViewPr>
      <p:guideLst>
        <p:guide orient="horz" pos="2160"/>
        <p:guide pos="3840"/>
      </p:guideLst>
    </p:cSldViewPr>
  </p:slideViewPr>
  <p:notesTextViewPr>
    <p:cViewPr>
      <p:scale>
        <a:sx n="1" d="1"/>
        <a:sy n="1" d="1"/>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anie Goodliff" userId="8525f53f-a5d4-49a0-b205-476dc8a76e72" providerId="ADAL" clId="{39CBFE8F-FB35-4F89-AE90-D9CA0ABD7257}"/>
    <pc:docChg chg="custSel modSld">
      <pc:chgData name="Bethanie Goodliff" userId="8525f53f-a5d4-49a0-b205-476dc8a76e72" providerId="ADAL" clId="{39CBFE8F-FB35-4F89-AE90-D9CA0ABD7257}" dt="2021-02-22T12:26:34.608" v="4" actId="20577"/>
      <pc:docMkLst>
        <pc:docMk/>
      </pc:docMkLst>
      <pc:sldChg chg="modSp mod">
        <pc:chgData name="Bethanie Goodliff" userId="8525f53f-a5d4-49a0-b205-476dc8a76e72" providerId="ADAL" clId="{39CBFE8F-FB35-4F89-AE90-D9CA0ABD7257}" dt="2021-02-22T12:26:34.608" v="4" actId="20577"/>
        <pc:sldMkLst>
          <pc:docMk/>
          <pc:sldMk cId="3666010748" sldId="453"/>
        </pc:sldMkLst>
        <pc:spChg chg="mod">
          <ac:chgData name="Bethanie Goodliff" userId="8525f53f-a5d4-49a0-b205-476dc8a76e72" providerId="ADAL" clId="{39CBFE8F-FB35-4F89-AE90-D9CA0ABD7257}" dt="2021-02-22T12:26:34.608" v="4" actId="20577"/>
          <ac:spMkLst>
            <pc:docMk/>
            <pc:sldMk cId="3666010748" sldId="453"/>
            <ac:spMk id="4" creationId="{4CBDBFE0-B079-403B-A6E3-9AB0F94B0B3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22/02/2021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a:t>
            </a:fld>
            <a:endParaRPr lang="en-GB" dirty="0"/>
          </a:p>
        </p:txBody>
      </p:sp>
    </p:spTree>
    <p:extLst>
      <p:ext uri="{BB962C8B-B14F-4D97-AF65-F5344CB8AC3E}">
        <p14:creationId xmlns:p14="http://schemas.microsoft.com/office/powerpoint/2010/main" val="92413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43225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dirty="0"/>
          </a:p>
        </p:txBody>
      </p:sp>
    </p:spTree>
    <p:extLst>
      <p:ext uri="{BB962C8B-B14F-4D97-AF65-F5344CB8AC3E}">
        <p14:creationId xmlns:p14="http://schemas.microsoft.com/office/powerpoint/2010/main" val="227810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dirty="0"/>
          </a:p>
        </p:txBody>
      </p:sp>
    </p:spTree>
    <p:extLst>
      <p:ext uri="{BB962C8B-B14F-4D97-AF65-F5344CB8AC3E}">
        <p14:creationId xmlns:p14="http://schemas.microsoft.com/office/powerpoint/2010/main" val="2287158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2">
            <a:extLst>
              <a:ext uri="{FF2B5EF4-FFF2-40B4-BE49-F238E27FC236}">
                <a16:creationId xmlns:a16="http://schemas.microsoft.com/office/drawing/2014/main" id="{F3FDD1C4-680A-44A1-9D44-A47BC8DACB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799485"/>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44037" name="Rectangle 5"/>
          <p:cNvSpPr>
            <a:spLocks noGrp="1" noChangeArrowheads="1"/>
          </p:cNvSpPr>
          <p:nvPr>
            <p:ph type="subTitle" idx="1" hasCustomPrompt="1"/>
          </p:nvPr>
        </p:nvSpPr>
        <p:spPr>
          <a:xfrm>
            <a:off x="609602" y="3174780"/>
            <a:ext cx="6062463" cy="923525"/>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latin typeface="Century Gothic" panose="020B0502020202020204" pitchFamily="34" charset="0"/>
              </a:defRPr>
            </a:lvl1pPr>
          </a:lstStyle>
          <a:p>
            <a:pPr fontAlgn="base">
              <a:spcBef>
                <a:spcPct val="20000"/>
              </a:spcBef>
              <a:spcAft>
                <a:spcPct val="0"/>
              </a:spcAft>
              <a:buClr>
                <a:srgbClr val="00628C"/>
              </a:buClr>
              <a:buFont typeface="Arial" panose="020B0604020202020204" pitchFamily="34" charset="0"/>
              <a:buNone/>
              <a:defRPr/>
            </a:pPr>
            <a:r>
              <a:rPr lang="en-GB" dirty="0">
                <a:solidFill>
                  <a:srgbClr val="99CCCC"/>
                </a:solidFill>
              </a:rPr>
              <a:t>February 2021</a:t>
            </a:r>
            <a:endParaRPr lang="en-GB" dirty="0">
              <a:solidFill>
                <a:srgbClr val="99CCCC"/>
              </a:solidFill>
              <a:latin typeface="Century Gothic" panose="020B0502020202020204" pitchFamily="34" charset="0"/>
            </a:endParaRPr>
          </a:p>
        </p:txBody>
      </p:sp>
      <p:sp>
        <p:nvSpPr>
          <p:cNvPr id="5" name="TextBox 4">
            <a:extLst>
              <a:ext uri="{FF2B5EF4-FFF2-40B4-BE49-F238E27FC236}">
                <a16:creationId xmlns:a16="http://schemas.microsoft.com/office/drawing/2014/main" id="{B465E605-7CFD-4C28-A30E-0D08D815CEE1}"/>
              </a:ext>
            </a:extLst>
          </p:cNvPr>
          <p:cNvSpPr txBox="1"/>
          <p:nvPr userDrawn="1"/>
        </p:nvSpPr>
        <p:spPr>
          <a:xfrm>
            <a:off x="622301" y="2660621"/>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Learning at home</a:t>
            </a:r>
          </a:p>
        </p:txBody>
      </p:sp>
      <p:sp>
        <p:nvSpPr>
          <p:cNvPr id="14" name="TextBox 13">
            <a:extLst>
              <a:ext uri="{FF2B5EF4-FFF2-40B4-BE49-F238E27FC236}">
                <a16:creationId xmlns:a16="http://schemas.microsoft.com/office/drawing/2014/main" id="{CAB57386-3436-490F-BC20-FF48C6A7A4DE}"/>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mj-lt"/>
                <a:cs typeface="Arial" panose="020B0604020202020204" pitchFamily="34" charset="0"/>
              </a:rPr>
              <a:t>Resources to support parents 2020/21</a:t>
            </a:r>
          </a:p>
        </p:txBody>
      </p:sp>
      <p:cxnSp>
        <p:nvCxnSpPr>
          <p:cNvPr id="15" name="Straight Connector 14">
            <a:extLst>
              <a:ext uri="{FF2B5EF4-FFF2-40B4-BE49-F238E27FC236}">
                <a16:creationId xmlns:a16="http://schemas.microsoft.com/office/drawing/2014/main" id="{5E24EAA1-2115-4066-A59F-8CEF414119CA}"/>
              </a:ext>
            </a:extLst>
          </p:cNvPr>
          <p:cNvCxnSpPr>
            <a:cxnSpLocks/>
          </p:cNvCxnSpPr>
          <p:nvPr userDrawn="1"/>
        </p:nvCxnSpPr>
        <p:spPr bwMode="auto">
          <a:xfrm rot="5400000">
            <a:off x="1285150" y="27902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mj-lt"/>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mj-lt"/>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mj-lt"/>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22/02/2021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74" r:id="rId3"/>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mj-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mj-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mj-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iplayer/episodes/b08bzfnh/numberblocks?seriesId=b0bl5v3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F9EA57FC-A9A7-4583-8BAB-1E977B7799B1}"/>
              </a:ext>
            </a:extLst>
          </p:cNvPr>
          <p:cNvSpPr>
            <a:spLocks noGrp="1"/>
          </p:cNvSpPr>
          <p:nvPr>
            <p:ph type="subTitle" idx="1"/>
          </p:nvPr>
        </p:nvSpPr>
        <p:spPr/>
        <p:txBody>
          <a:bodyPr/>
          <a:lstStyle/>
          <a:p>
            <a:r>
              <a:rPr lang="en-US" dirty="0"/>
              <a:t>Series 2 Episode 2</a:t>
            </a:r>
          </a:p>
          <a:p>
            <a:r>
              <a:rPr lang="en-US" dirty="0"/>
              <a:t>Seven</a:t>
            </a:r>
            <a:endParaRPr lang="en-GB" dirty="0"/>
          </a:p>
        </p:txBody>
      </p:sp>
      <p:pic>
        <p:nvPicPr>
          <p:cNvPr id="4" name="Picture 3">
            <a:extLst>
              <a:ext uri="{FF2B5EF4-FFF2-40B4-BE49-F238E27FC236}">
                <a16:creationId xmlns:a16="http://schemas.microsoft.com/office/drawing/2014/main" id="{A3011BB7-6368-4EC1-982D-FEC988538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7960" y="1949602"/>
            <a:ext cx="3965413" cy="2090477"/>
          </a:xfrm>
          <a:prstGeom prst="rect">
            <a:avLst/>
          </a:prstGeom>
        </p:spPr>
      </p:pic>
    </p:spTree>
    <p:extLst>
      <p:ext uri="{BB962C8B-B14F-4D97-AF65-F5344CB8AC3E}">
        <p14:creationId xmlns:p14="http://schemas.microsoft.com/office/powerpoint/2010/main" val="2354220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9D165-1663-460B-B812-A4007F75CB54}"/>
              </a:ext>
            </a:extLst>
          </p:cNvPr>
          <p:cNvPicPr>
            <a:picLocks noChangeAspect="1"/>
          </p:cNvPicPr>
          <p:nvPr/>
        </p:nvPicPr>
        <p:blipFill rotWithShape="1">
          <a:blip r:embed="rId2"/>
          <a:srcRect l="984" r="394" b="1747"/>
          <a:stretch/>
        </p:blipFill>
        <p:spPr>
          <a:xfrm>
            <a:off x="0" y="0"/>
            <a:ext cx="12218448" cy="6858000"/>
          </a:xfrm>
          <a:prstGeom prst="rect">
            <a:avLst/>
          </a:prstGeom>
        </p:spPr>
      </p:pic>
      <p:sp>
        <p:nvSpPr>
          <p:cNvPr id="4" name="Rectangle 3">
            <a:extLst>
              <a:ext uri="{FF2B5EF4-FFF2-40B4-BE49-F238E27FC236}">
                <a16:creationId xmlns:a16="http://schemas.microsoft.com/office/drawing/2014/main" id="{280BE205-905C-4B13-97E2-B5DB1800A89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6E6A9406-96CF-47CF-9263-6C72A7160268}"/>
              </a:ext>
            </a:extLst>
          </p:cNvPr>
          <p:cNvSpPr/>
          <p:nvPr/>
        </p:nvSpPr>
        <p:spPr>
          <a:xfrm>
            <a:off x="1534886" y="1001487"/>
            <a:ext cx="2754087" cy="1763484"/>
          </a:xfrm>
          <a:prstGeom prst="wedgeRoundRectCallout">
            <a:avLst>
              <a:gd name="adj1" fmla="val -53543"/>
              <a:gd name="adj2" fmla="val 96871"/>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Can you see Seven hiding?</a:t>
            </a:r>
          </a:p>
        </p:txBody>
      </p:sp>
    </p:spTree>
    <p:extLst>
      <p:ext uri="{BB962C8B-B14F-4D97-AF65-F5344CB8AC3E}">
        <p14:creationId xmlns:p14="http://schemas.microsoft.com/office/powerpoint/2010/main" val="4151251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59D165-1663-460B-B812-A4007F75CB54}"/>
              </a:ext>
            </a:extLst>
          </p:cNvPr>
          <p:cNvPicPr>
            <a:picLocks noChangeAspect="1"/>
          </p:cNvPicPr>
          <p:nvPr/>
        </p:nvPicPr>
        <p:blipFill rotWithShape="1">
          <a:blip r:embed="rId2"/>
          <a:srcRect l="988"/>
          <a:stretch/>
        </p:blipFill>
        <p:spPr>
          <a:xfrm>
            <a:off x="0" y="0"/>
            <a:ext cx="12218448" cy="6979920"/>
          </a:xfrm>
          <a:prstGeom prst="rect">
            <a:avLst/>
          </a:prstGeom>
        </p:spPr>
      </p:pic>
      <p:sp>
        <p:nvSpPr>
          <p:cNvPr id="4" name="Rectangle 3">
            <a:extLst>
              <a:ext uri="{FF2B5EF4-FFF2-40B4-BE49-F238E27FC236}">
                <a16:creationId xmlns:a16="http://schemas.microsoft.com/office/drawing/2014/main" id="{280BE205-905C-4B13-97E2-B5DB1800A89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5" name="Picture 4">
            <a:extLst>
              <a:ext uri="{FF2B5EF4-FFF2-40B4-BE49-F238E27FC236}">
                <a16:creationId xmlns:a16="http://schemas.microsoft.com/office/drawing/2014/main" id="{D3D1F756-E271-4DCB-A7DD-089A1B0E8855}"/>
              </a:ext>
            </a:extLst>
          </p:cNvPr>
          <p:cNvPicPr>
            <a:picLocks noChangeAspect="1"/>
          </p:cNvPicPr>
          <p:nvPr/>
        </p:nvPicPr>
        <p:blipFill rotWithShape="1">
          <a:blip r:embed="rId3">
            <a:extLst>
              <a:ext uri="{28A0092B-C50C-407E-A947-70E740481C1C}">
                <a14:useLocalDpi xmlns:a14="http://schemas.microsoft.com/office/drawing/2010/main" val="0"/>
              </a:ext>
            </a:extLst>
          </a:blip>
          <a:srcRect l="39306" r="39906"/>
          <a:stretch/>
        </p:blipFill>
        <p:spPr>
          <a:xfrm>
            <a:off x="8064327" y="87441"/>
            <a:ext cx="2427481" cy="6575098"/>
          </a:xfrm>
          <a:prstGeom prst="rect">
            <a:avLst/>
          </a:prstGeom>
        </p:spPr>
      </p:pic>
      <p:sp>
        <p:nvSpPr>
          <p:cNvPr id="6" name="Speech Bubble: Rectangle with Corners Rounded 5">
            <a:extLst>
              <a:ext uri="{FF2B5EF4-FFF2-40B4-BE49-F238E27FC236}">
                <a16:creationId xmlns:a16="http://schemas.microsoft.com/office/drawing/2014/main" id="{042DFB4F-F9C1-4506-8B51-692C98E5FE70}"/>
              </a:ext>
            </a:extLst>
          </p:cNvPr>
          <p:cNvSpPr/>
          <p:nvPr/>
        </p:nvSpPr>
        <p:spPr>
          <a:xfrm>
            <a:off x="2655120" y="304801"/>
            <a:ext cx="2754087" cy="1763484"/>
          </a:xfrm>
          <a:prstGeom prst="wedgeRoundRectCallout">
            <a:avLst>
              <a:gd name="adj1" fmla="val 104560"/>
              <a:gd name="adj2" fmla="val 1230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7</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Here I am!</a:t>
            </a:r>
          </a:p>
        </p:txBody>
      </p:sp>
    </p:spTree>
    <p:extLst>
      <p:ext uri="{BB962C8B-B14F-4D97-AF65-F5344CB8AC3E}">
        <p14:creationId xmlns:p14="http://schemas.microsoft.com/office/powerpoint/2010/main" val="3309681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Around the home </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473894"/>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US" sz="2000" dirty="0"/>
              <a:t>P</a:t>
            </a:r>
            <a:r>
              <a:rPr lang="en-GB" sz="2000" dirty="0"/>
              <a:t>ractise saying the counting numbers in order to seven. Put up one finger for each counting number.</a:t>
            </a:r>
          </a:p>
          <a:p>
            <a:pPr marL="342900" indent="-342900">
              <a:lnSpc>
                <a:spcPct val="100000"/>
              </a:lnSpc>
              <a:spcBef>
                <a:spcPts val="0"/>
              </a:spcBef>
              <a:buFont typeface="Arial" panose="020B0604020202020204" pitchFamily="34" charset="0"/>
              <a:buChar char="•"/>
            </a:pPr>
            <a:r>
              <a:rPr lang="en-GB" sz="2000" dirty="0"/>
              <a:t>Put up seven fingers from two hands. How many different ways can you do it?</a:t>
            </a:r>
          </a:p>
          <a:p>
            <a:pPr marL="342900" indent="-342900">
              <a:lnSpc>
                <a:spcPct val="100000"/>
              </a:lnSpc>
              <a:spcBef>
                <a:spcPts val="0"/>
              </a:spcBef>
              <a:buFont typeface="Arial" panose="020B0604020202020204" pitchFamily="34" charset="0"/>
              <a:buChar char="•"/>
            </a:pPr>
            <a:r>
              <a:rPr lang="en-GB" sz="2000" dirty="0"/>
              <a:t>Join in with the Numberblocks as they sing the days of the week song in the episode. Talk about the days of the week and what you do on each day. How many days do we have at the weekend? How many in the week?</a:t>
            </a:r>
          </a:p>
          <a:p>
            <a:pPr marL="342900" indent="-342900">
              <a:lnSpc>
                <a:spcPct val="100000"/>
              </a:lnSpc>
              <a:spcBef>
                <a:spcPts val="0"/>
              </a:spcBef>
              <a:buFont typeface="Arial" panose="020B0604020202020204" pitchFamily="34" charset="0"/>
              <a:buChar char="•"/>
            </a:pPr>
            <a:r>
              <a:rPr lang="en-GB" sz="2000" dirty="0"/>
              <a:t>Draw a rainbow with seven colours.</a:t>
            </a:r>
          </a:p>
          <a:p>
            <a:pPr marL="342900" indent="-342900">
              <a:lnSpc>
                <a:spcPct val="100000"/>
              </a:lnSpc>
              <a:spcBef>
                <a:spcPts val="0"/>
              </a:spcBef>
              <a:buFont typeface="Arial" panose="020B0604020202020204" pitchFamily="34" charset="0"/>
              <a:buChar char="•"/>
            </a:pPr>
            <a:r>
              <a:rPr lang="en-GB" sz="2000" dirty="0"/>
              <a:t>Draw seven things that you like and colour them each in a different colour. Can you match the colours to Numberblock Seven?</a:t>
            </a:r>
          </a:p>
          <a:p>
            <a:pPr>
              <a:lnSpc>
                <a:spcPct val="100000"/>
              </a:lnSpc>
              <a:spcBef>
                <a:spcPts val="0"/>
              </a:spcBef>
            </a:pPr>
            <a:r>
              <a:rPr lang="en-GB" sz="2000" dirty="0"/>
              <a:t>Find a toy who wants to go on holiday! Pack a bag for your toy – make sure they have seven T-shirts, one for each day!</a:t>
            </a:r>
          </a:p>
          <a:p>
            <a:pPr>
              <a:lnSpc>
                <a:spcPct val="100000"/>
              </a:lnSpc>
              <a:spcBef>
                <a:spcPts val="0"/>
              </a:spcBef>
            </a:pPr>
            <a:r>
              <a:rPr lang="en-GB" sz="2000" dirty="0"/>
              <a:t>Count your way upstairs. Can you find the seventh stair? Can you remember where the seventh stair is? Count up the stairs again to check if you are right!</a:t>
            </a:r>
          </a:p>
          <a:p>
            <a:pPr>
              <a:lnSpc>
                <a:spcPct val="100000"/>
              </a:lnSpc>
              <a:spcBef>
                <a:spcPts val="0"/>
              </a:spcBef>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000" dirty="0"/>
          </a:p>
          <a:p>
            <a:pPr marL="342900" indent="-342900">
              <a:lnSpc>
                <a:spcPct val="100000"/>
              </a:lnSpc>
              <a:spcBef>
                <a:spcPts val="0"/>
              </a:spcBef>
              <a:buFont typeface="Arial" panose="020B0604020202020204" pitchFamily="34" charset="0"/>
              <a:buChar char="•"/>
            </a:pPr>
            <a:endParaRPr lang="en-GB" sz="2400" dirty="0"/>
          </a:p>
        </p:txBody>
      </p:sp>
    </p:spTree>
    <p:extLst>
      <p:ext uri="{BB962C8B-B14F-4D97-AF65-F5344CB8AC3E}">
        <p14:creationId xmlns:p14="http://schemas.microsoft.com/office/powerpoint/2010/main" val="36660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1278"/>
            <a:ext cx="10972800" cy="5406062"/>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Provide lots of opportunities to say how many things you can see (up to 5) without counting.</a:t>
            </a:r>
          </a:p>
          <a:p>
            <a:pPr marL="342900" indent="-342900">
              <a:lnSpc>
                <a:spcPct val="100000"/>
              </a:lnSpc>
              <a:spcBef>
                <a:spcPts val="0"/>
              </a:spcBef>
              <a:buFont typeface="Arial" panose="020B0604020202020204" pitchFamily="34" charset="0"/>
              <a:buChar char="•"/>
            </a:pPr>
            <a:r>
              <a:rPr lang="en-GB" sz="2000" dirty="0"/>
              <a:t>Whenever you talk about a small set of objects, say the number. For example, please pick up those 3 teddies or look at those 2 dogs. </a:t>
            </a:r>
          </a:p>
          <a:p>
            <a:pPr marL="342900" indent="-342900">
              <a:lnSpc>
                <a:spcPct val="100000"/>
              </a:lnSpc>
              <a:spcBef>
                <a:spcPts val="0"/>
              </a:spcBef>
              <a:buFont typeface="Arial" panose="020B0604020202020204" pitchFamily="34" charset="0"/>
              <a:buChar char="•"/>
            </a:pPr>
            <a:r>
              <a:rPr lang="en-GB" sz="2000" dirty="0"/>
              <a:t>Count up (starting from one) when walking upstairs and count back when walking downstairs. </a:t>
            </a:r>
          </a:p>
          <a:p>
            <a:pPr marL="342900" indent="-342900">
              <a:lnSpc>
                <a:spcPct val="100000"/>
              </a:lnSpc>
              <a:spcBef>
                <a:spcPts val="0"/>
              </a:spcBef>
              <a:buFont typeface="Arial" panose="020B0604020202020204" pitchFamily="34" charset="0"/>
              <a:buChar char="•"/>
            </a:pPr>
            <a:r>
              <a:rPr lang="en-GB" sz="2000" dirty="0"/>
              <a:t>Count lots of different objects, big and small, and ask ‘How many are there?’ Your child should be able to tell you without going back and re-counting. If they can’t, then tell them: ‘There are 6 altogether’. </a:t>
            </a:r>
          </a:p>
          <a:p>
            <a:pPr marL="342900" indent="-342900">
              <a:lnSpc>
                <a:spcPct val="100000"/>
              </a:lnSpc>
              <a:spcBef>
                <a:spcPts val="0"/>
              </a:spcBef>
              <a:buFont typeface="Arial" panose="020B0604020202020204" pitchFamily="34" charset="0"/>
              <a:buChar char="•"/>
            </a:pPr>
            <a:r>
              <a:rPr lang="en-GB" sz="2000" dirty="0"/>
              <a:t>Play with fingers, firstly practise counting fingers.</a:t>
            </a:r>
          </a:p>
          <a:p>
            <a:pPr marL="342900" indent="-342900">
              <a:lnSpc>
                <a:spcPct val="100000"/>
              </a:lnSpc>
              <a:spcBef>
                <a:spcPts val="0"/>
              </a:spcBef>
              <a:buFont typeface="Arial" panose="020B0604020202020204" pitchFamily="34" charset="0"/>
              <a:buChar char="•"/>
            </a:pPr>
            <a:r>
              <a:rPr lang="en-GB" sz="2000" dirty="0"/>
              <a:t>Ask your child to put their fingers down and then say or hold up a number such as 3. Can they do it without counting? Can they do it using different fingers? Can they do it using fingers from two hands?</a:t>
            </a:r>
          </a:p>
          <a:p>
            <a:pPr>
              <a:lnSpc>
                <a:spcPct val="100000"/>
              </a:lnSpc>
              <a:spcBef>
                <a:spcPts val="0"/>
              </a:spcBef>
            </a:pPr>
            <a:r>
              <a:rPr lang="en-US" sz="2000" dirty="0"/>
              <a:t>Play board games with your child which involve moving along numbered tracks, such as ‘Snakes and Ladders’. Check that your child counts along the track correctly, moving one square for each number counted.</a:t>
            </a:r>
            <a:endParaRPr lang="en-GB" sz="2000" b="1" i="1" dirty="0"/>
          </a:p>
          <a:p>
            <a:pPr marL="0" indent="0">
              <a:lnSpc>
                <a:spcPct val="100000"/>
              </a:lnSpc>
              <a:spcBef>
                <a:spcPts val="0"/>
              </a:spcBef>
              <a:buNone/>
            </a:pPr>
            <a:endParaRPr lang="en-GB" sz="2000" b="1" i="1"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2567868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4" y="430660"/>
            <a:ext cx="11077159" cy="982117"/>
          </a:xfrm>
        </p:spPr>
        <p:txBody>
          <a:bodyPr>
            <a:noAutofit/>
          </a:bodyPr>
          <a:lstStyle/>
          <a:p>
            <a:r>
              <a:rPr lang="en-GB" dirty="0">
                <a:latin typeface="Century Gothic" panose="020B0502020202020204" pitchFamily="34" charset="0"/>
              </a:rPr>
              <a:t>General tips that can make a difference in maths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022363"/>
            <a:ext cx="10972800" cy="4870548"/>
          </a:xfrm>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Notice when there are two amounts and one is more than the other, or they are the same. For example, I have 2 eyes and 2 ears, or I have more chips than peas.</a:t>
            </a:r>
          </a:p>
          <a:p>
            <a:pPr marL="342900" indent="-342900">
              <a:lnSpc>
                <a:spcPct val="100000"/>
              </a:lnSpc>
              <a:spcBef>
                <a:spcPts val="0"/>
              </a:spcBef>
              <a:buFont typeface="Arial" panose="020B0604020202020204" pitchFamily="34" charset="0"/>
              <a:buChar char="•"/>
            </a:pPr>
            <a:r>
              <a:rPr lang="en-GB" sz="2000" dirty="0"/>
              <a:t>Talk about and describe shapes you can see outside or around your home. For example, count corners, talk about straight/curved edges, flat/curved surfaces. If you have building blocks then talk about and describe the things that are built.</a:t>
            </a:r>
          </a:p>
          <a:p>
            <a:pPr marL="342900" indent="-342900">
              <a:lnSpc>
                <a:spcPct val="100000"/>
              </a:lnSpc>
              <a:spcBef>
                <a:spcPts val="0"/>
              </a:spcBef>
              <a:buFont typeface="Arial" panose="020B0604020202020204" pitchFamily="34" charset="0"/>
              <a:buChar char="•"/>
            </a:pPr>
            <a:r>
              <a:rPr lang="en-GB" sz="2000" dirty="0"/>
              <a:t>In the bath or at the sink, play with containers, pouring water, counting how many small pots are needed to fill the big container.</a:t>
            </a:r>
          </a:p>
          <a:p>
            <a:pPr>
              <a:lnSpc>
                <a:spcPct val="100000"/>
              </a:lnSpc>
              <a:spcBef>
                <a:spcPts val="0"/>
              </a:spcBef>
            </a:pPr>
            <a:r>
              <a:rPr lang="en-GB" sz="2000" dirty="0"/>
              <a:t>Encourage your child to draw a picture of their number work and explain their mark-making to you, for example, how many leaves they find on a walk. This doesn’t necessarily mean writing the numerals (1, 2, 3, 4… etc.).     </a:t>
            </a:r>
          </a:p>
          <a:p>
            <a:pPr marL="342900" indent="-342900">
              <a:lnSpc>
                <a:spcPct val="100000"/>
              </a:lnSpc>
              <a:spcBef>
                <a:spcPts val="0"/>
              </a:spcBef>
              <a:buFont typeface="Arial" panose="020B0604020202020204" pitchFamily="34" charset="0"/>
              <a:buChar char="•"/>
            </a:pPr>
            <a:r>
              <a:rPr lang="en-GB" sz="2000" dirty="0"/>
              <a:t>Sing counting songs and rhymes. You can find some on the internet, but children love it if you join in with them!</a:t>
            </a:r>
          </a:p>
          <a:p>
            <a:pPr marL="342900" indent="-342900">
              <a:lnSpc>
                <a:spcPct val="100000"/>
              </a:lnSpc>
              <a:spcBef>
                <a:spcPts val="0"/>
              </a:spcBef>
              <a:buFont typeface="Arial" panose="020B0604020202020204" pitchFamily="34" charset="0"/>
              <a:buChar char="•"/>
            </a:pPr>
            <a:r>
              <a:rPr lang="en-GB" sz="2000" dirty="0"/>
              <a:t>Make a deliberate maths mistake from time to time and ask your child to explain why you are wrong. For example, say that 4 is bigger than 5.</a:t>
            </a:r>
          </a:p>
          <a:p>
            <a:pPr marL="342900" indent="-342900">
              <a:lnSpc>
                <a:spcPct val="100000"/>
              </a:lnSpc>
              <a:spcBef>
                <a:spcPts val="0"/>
              </a:spcBef>
              <a:buFont typeface="Arial" panose="020B0604020202020204" pitchFamily="34" charset="0"/>
              <a:buChar char="•"/>
            </a:pPr>
            <a:endParaRPr lang="en-GB" sz="2000" dirty="0"/>
          </a:p>
          <a:p>
            <a:pPr marL="0" indent="0">
              <a:lnSpc>
                <a:spcPct val="100000"/>
              </a:lnSpc>
              <a:spcBef>
                <a:spcPts val="0"/>
              </a:spcBef>
              <a:buNone/>
            </a:pPr>
            <a:r>
              <a:rPr lang="en-GB" sz="2000" b="1" i="1" dirty="0"/>
              <a:t>Regular use of these simple ideas, whenever the opportunity arises, will improve your child’s maths. </a:t>
            </a:r>
            <a:endParaRPr lang="en-GB" sz="2000" dirty="0"/>
          </a:p>
          <a:p>
            <a:pPr marL="0" indent="0">
              <a:lnSpc>
                <a:spcPct val="100000"/>
              </a:lnSpc>
              <a:spcBef>
                <a:spcPts val="0"/>
              </a:spcBef>
              <a:buNone/>
            </a:pPr>
            <a:endParaRPr lang="en-GB" sz="2400" dirty="0"/>
          </a:p>
        </p:txBody>
      </p:sp>
    </p:spTree>
    <p:extLst>
      <p:ext uri="{BB962C8B-B14F-4D97-AF65-F5344CB8AC3E}">
        <p14:creationId xmlns:p14="http://schemas.microsoft.com/office/powerpoint/2010/main" val="400650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solidFill>
                  <a:srgbClr val="666666"/>
                </a:solidFill>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b="1" dirty="0"/>
              <a:t>Counting to seven</a:t>
            </a:r>
          </a:p>
          <a:p>
            <a:pPr marL="0" indent="0">
              <a:lnSpc>
                <a:spcPct val="100000"/>
              </a:lnSpc>
              <a:spcBef>
                <a:spcPts val="0"/>
              </a:spcBef>
              <a:buNone/>
            </a:pPr>
            <a:r>
              <a:rPr lang="en-GB" dirty="0"/>
              <a:t>In this episode children hear the Numberblocks counting to seven over and over again and can join in. They see different things in a group of seven. For example, seven ducks on a pond and seven colours in the rainbow. </a:t>
            </a:r>
          </a:p>
          <a:p>
            <a:pPr marL="0" indent="0">
              <a:lnSpc>
                <a:spcPct val="100000"/>
              </a:lnSpc>
              <a:spcBef>
                <a:spcPts val="0"/>
              </a:spcBef>
              <a:buNone/>
            </a:pPr>
            <a:endParaRPr lang="en-GB" dirty="0"/>
          </a:p>
          <a:p>
            <a:pPr marL="0" indent="0">
              <a:lnSpc>
                <a:spcPct val="100000"/>
              </a:lnSpc>
              <a:spcBef>
                <a:spcPts val="0"/>
              </a:spcBef>
              <a:buNone/>
            </a:pPr>
            <a:r>
              <a:rPr lang="en-GB" b="1" dirty="0"/>
              <a:t>Seven is one more than six</a:t>
            </a:r>
          </a:p>
          <a:p>
            <a:pPr marL="0" indent="0">
              <a:lnSpc>
                <a:spcPct val="100000"/>
              </a:lnSpc>
              <a:spcBef>
                <a:spcPts val="0"/>
              </a:spcBef>
              <a:buNone/>
            </a:pPr>
            <a:r>
              <a:rPr lang="en-GB" dirty="0"/>
              <a:t>Children can see that seven is made from six and one more. The staircase pattern made by the Numberblocks shows that seven comes after six.</a:t>
            </a:r>
          </a:p>
        </p:txBody>
      </p:sp>
      <p:sp>
        <p:nvSpPr>
          <p:cNvPr id="5" name="TextBox 4">
            <a:extLst>
              <a:ext uri="{FF2B5EF4-FFF2-40B4-BE49-F238E27FC236}">
                <a16:creationId xmlns:a16="http://schemas.microsoft.com/office/drawing/2014/main" id="{BC65B4E5-44C2-4B8E-AA22-1EB502A7CCEA}"/>
              </a:ext>
            </a:extLst>
          </p:cNvPr>
          <p:cNvSpPr txBox="1"/>
          <p:nvPr/>
        </p:nvSpPr>
        <p:spPr>
          <a:xfrm>
            <a:off x="618164" y="930787"/>
            <a:ext cx="11573835" cy="369332"/>
          </a:xfrm>
          <a:prstGeom prst="rect">
            <a:avLst/>
          </a:prstGeom>
          <a:noFill/>
        </p:spPr>
        <p:txBody>
          <a:bodyPr wrap="square">
            <a:spAutoFit/>
          </a:bodyPr>
          <a:lstStyle/>
          <a:p>
            <a:pPr>
              <a:defRPr/>
            </a:pPr>
            <a:r>
              <a:rPr kumimoji="0" lang="en-GB" sz="1800" b="0" i="0" u="none" strike="noStrike" kern="1200" cap="none" spc="0" normalizeH="0" baseline="0" noProof="0" dirty="0">
                <a:ln>
                  <a:noFill/>
                </a:ln>
                <a:solidFill>
                  <a:srgbClr val="585858"/>
                </a:solidFill>
                <a:effectLst/>
                <a:uLnTx/>
                <a:uFillTx/>
                <a:latin typeface="Arial"/>
                <a:ea typeface="+mn-ea"/>
                <a:cs typeface="+mn-cs"/>
              </a:rPr>
              <a:t>To watch this episode, please go to </a:t>
            </a:r>
            <a:r>
              <a:rPr lang="en-GB" dirty="0">
                <a:hlinkClick r:id="rId3"/>
              </a:rPr>
              <a:t>BBC iPlayer – Numberblocks</a:t>
            </a:r>
            <a:r>
              <a:rPr lang="en-GB" dirty="0"/>
              <a:t>  </a:t>
            </a:r>
            <a:r>
              <a:rPr kumimoji="0" lang="en-GB" sz="1800" b="0" i="0" u="none" strike="noStrike" kern="1200" cap="none" spc="0" normalizeH="0" baseline="0" noProof="0" dirty="0">
                <a:ln>
                  <a:noFill/>
                </a:ln>
                <a:solidFill>
                  <a:srgbClr val="585858"/>
                </a:solidFill>
                <a:effectLst/>
                <a:uLnTx/>
                <a:uFillTx/>
                <a:latin typeface="Arial"/>
                <a:ea typeface="+mn-ea"/>
                <a:cs typeface="+mn-cs"/>
              </a:rPr>
              <a:t>Look for Series 2: Seven.</a:t>
            </a:r>
          </a:p>
        </p:txBody>
      </p:sp>
    </p:spTree>
    <p:extLst>
      <p:ext uri="{BB962C8B-B14F-4D97-AF65-F5344CB8AC3E}">
        <p14:creationId xmlns:p14="http://schemas.microsoft.com/office/powerpoint/2010/main" val="212340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a:xfrm>
            <a:off x="601035" y="430661"/>
            <a:ext cx="10972800" cy="601306"/>
          </a:xfrm>
        </p:spPr>
        <p:txBody>
          <a:bodyPr>
            <a:normAutofit/>
          </a:bodyPr>
          <a:lstStyle/>
          <a:p>
            <a:r>
              <a:rPr lang="en-GB" dirty="0">
                <a:solidFill>
                  <a:srgbClr val="666666"/>
                </a:solidFill>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45888"/>
          </a:xfrm>
        </p:spPr>
        <p:txBody>
          <a:bodyPr vert="horz" lIns="91440" tIns="45720" rIns="91440" bIns="45720" rtlCol="0" anchor="t">
            <a:noAutofit/>
          </a:bodyPr>
          <a:lstStyle/>
          <a:p>
            <a:pPr>
              <a:lnSpc>
                <a:spcPct val="100000"/>
              </a:lnSpc>
              <a:spcBef>
                <a:spcPts val="0"/>
              </a:spcBef>
            </a:pPr>
            <a:r>
              <a:rPr lang="en-US" dirty="0"/>
              <a:t>Watch the episode together.</a:t>
            </a:r>
          </a:p>
          <a:p>
            <a:pPr>
              <a:lnSpc>
                <a:spcPct val="100000"/>
              </a:lnSpc>
              <a:spcBef>
                <a:spcPts val="0"/>
              </a:spcBef>
            </a:pPr>
            <a:r>
              <a:rPr lang="en-US" dirty="0"/>
              <a:t>Ask your child what they noticed and be interested in anything they have to say.</a:t>
            </a:r>
          </a:p>
          <a:p>
            <a:pPr>
              <a:lnSpc>
                <a:spcPct val="100000"/>
              </a:lnSpc>
              <a:spcBef>
                <a:spcPts val="0"/>
              </a:spcBef>
            </a:pPr>
            <a:r>
              <a:rPr lang="en-US" dirty="0"/>
              <a:t>Use the following pictures and activities to explore and talk about the maths involved.</a:t>
            </a:r>
            <a:endParaRPr lang="en-GB" dirty="0"/>
          </a:p>
        </p:txBody>
      </p:sp>
    </p:spTree>
    <p:extLst>
      <p:ext uri="{BB962C8B-B14F-4D97-AF65-F5344CB8AC3E}">
        <p14:creationId xmlns:p14="http://schemas.microsoft.com/office/powerpoint/2010/main" val="40294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8F3C26-A55F-40FE-8E08-1300DF37B917}"/>
              </a:ext>
            </a:extLst>
          </p:cNvPr>
          <p:cNvPicPr>
            <a:picLocks noChangeAspect="1"/>
          </p:cNvPicPr>
          <p:nvPr/>
        </p:nvPicPr>
        <p:blipFill rotWithShape="1">
          <a:blip r:embed="rId2">
            <a:extLst>
              <a:ext uri="{28A0092B-C50C-407E-A947-70E740481C1C}">
                <a14:useLocalDpi xmlns:a14="http://schemas.microsoft.com/office/drawing/2010/main" val="0"/>
              </a:ext>
            </a:extLst>
          </a:blip>
          <a:srcRect l="17" r="17" b="537"/>
          <a:stretch/>
        </p:blipFill>
        <p:spPr>
          <a:xfrm>
            <a:off x="0" y="-50800"/>
            <a:ext cx="12192000" cy="6908800"/>
          </a:xfrm>
          <a:prstGeom prst="rect">
            <a:avLst/>
          </a:prstGeom>
        </p:spPr>
      </p:pic>
      <p:sp>
        <p:nvSpPr>
          <p:cNvPr id="3" name="Rectangle 2">
            <a:extLst>
              <a:ext uri="{FF2B5EF4-FFF2-40B4-BE49-F238E27FC236}">
                <a16:creationId xmlns:a16="http://schemas.microsoft.com/office/drawing/2014/main" id="{59E162A9-7627-4716-B131-3DDD629C989B}"/>
              </a:ext>
            </a:extLst>
          </p:cNvPr>
          <p:cNvSpPr/>
          <p:nvPr/>
        </p:nvSpPr>
        <p:spPr>
          <a:xfrm>
            <a:off x="4342800" y="6492202"/>
            <a:ext cx="3510769" cy="276999"/>
          </a:xfrm>
          <a:prstGeom prst="rect">
            <a:avLst/>
          </a:prstGeom>
        </p:spPr>
        <p:txBody>
          <a:bodyPr wrap="none">
            <a:spAutoFit/>
          </a:bodyPr>
          <a:lstStyle/>
          <a:p>
            <a:r>
              <a:rPr lang="en-GB" sz="1200" i="1" dirty="0">
                <a:solidFill>
                  <a:schemeClr val="bg1"/>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chemeClr val="bg1"/>
              </a:solidFill>
            </a:endParaRPr>
          </a:p>
        </p:txBody>
      </p:sp>
      <p:sp>
        <p:nvSpPr>
          <p:cNvPr id="4" name="Speech Bubble: Rectangle with Corners Rounded 3">
            <a:extLst>
              <a:ext uri="{FF2B5EF4-FFF2-40B4-BE49-F238E27FC236}">
                <a16:creationId xmlns:a16="http://schemas.microsoft.com/office/drawing/2014/main" id="{B2ADE8A9-347A-4016-8AF5-26162485ACF7}"/>
              </a:ext>
            </a:extLst>
          </p:cNvPr>
          <p:cNvSpPr/>
          <p:nvPr/>
        </p:nvSpPr>
        <p:spPr>
          <a:xfrm>
            <a:off x="4699662" y="1349829"/>
            <a:ext cx="3812967" cy="1545769"/>
          </a:xfrm>
          <a:prstGeom prst="wedgeRoundRectCallout">
            <a:avLst>
              <a:gd name="adj1" fmla="val 78635"/>
              <a:gd name="adj2" fmla="val 57053"/>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7</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a:solidFill>
                  <a:prstClr val="white"/>
                </a:solidFill>
                <a:latin typeface="Century Gothic" panose="020B0502020202020204" pitchFamily="34" charset="0"/>
              </a:rPr>
              <a:t>I am after 6!</a:t>
            </a:r>
            <a:endParaRPr kumimoji="0" lang="en-GB" sz="2400" b="0" i="0" u="none" strike="noStrike" kern="0" cap="none" spc="0" normalizeH="0" baseline="0" noProof="0" dirty="0">
              <a:ln>
                <a:noFill/>
              </a:ln>
              <a:solidFill>
                <a:prstClr val="white"/>
              </a:solidFill>
              <a:effectLst/>
              <a:uLnTx/>
              <a:uFillTx/>
              <a:latin typeface="Century Gothic" panose="020B0502020202020204" pitchFamily="34" charset="0"/>
            </a:endParaRPr>
          </a:p>
        </p:txBody>
      </p:sp>
    </p:spTree>
    <p:extLst>
      <p:ext uri="{BB962C8B-B14F-4D97-AF65-F5344CB8AC3E}">
        <p14:creationId xmlns:p14="http://schemas.microsoft.com/office/powerpoint/2010/main" val="3660264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3996A-7F7F-420E-B6BB-D86B9861C801}"/>
              </a:ext>
            </a:extLst>
          </p:cNvPr>
          <p:cNvPicPr>
            <a:picLocks noChangeAspect="1"/>
          </p:cNvPicPr>
          <p:nvPr/>
        </p:nvPicPr>
        <p:blipFill rotWithShape="1">
          <a:blip r:embed="rId2"/>
          <a:srcRect l="1780" b="1478"/>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824FF49-D9F1-4D93-931F-F437BA0D05D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8" name="Speech Bubble: Rectangle with Corners Rounded 7">
            <a:extLst>
              <a:ext uri="{FF2B5EF4-FFF2-40B4-BE49-F238E27FC236}">
                <a16:creationId xmlns:a16="http://schemas.microsoft.com/office/drawing/2014/main" id="{F695B17E-8097-448A-90CB-C8B43F2BEAC1}"/>
              </a:ext>
            </a:extLst>
          </p:cNvPr>
          <p:cNvSpPr/>
          <p:nvPr/>
        </p:nvSpPr>
        <p:spPr>
          <a:xfrm>
            <a:off x="2198914" y="696686"/>
            <a:ext cx="3526972" cy="1763484"/>
          </a:xfrm>
          <a:prstGeom prst="wedgeRoundRectCallout">
            <a:avLst>
              <a:gd name="adj1" fmla="val 82030"/>
              <a:gd name="adj2" fmla="val 1230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white"/>
                </a:solidFill>
                <a:effectLst/>
                <a:uLnTx/>
                <a:uFillTx/>
                <a:latin typeface="Century Gothic" panose="020B0502020202020204" pitchFamily="34" charset="0"/>
              </a:rPr>
              <a:t>Can you help me find seven things?</a:t>
            </a:r>
          </a:p>
        </p:txBody>
      </p:sp>
    </p:spTree>
    <p:extLst>
      <p:ext uri="{BB962C8B-B14F-4D97-AF65-F5344CB8AC3E}">
        <p14:creationId xmlns:p14="http://schemas.microsoft.com/office/powerpoint/2010/main" val="1188889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B6902C-914C-4B64-AFCC-DFB155F8AB2A}"/>
              </a:ext>
            </a:extLst>
          </p:cNvPr>
          <p:cNvPicPr>
            <a:picLocks noChangeAspect="1"/>
          </p:cNvPicPr>
          <p:nvPr/>
        </p:nvPicPr>
        <p:blipFill rotWithShape="1">
          <a:blip r:embed="rId2"/>
          <a:srcRect t="614" r="614"/>
          <a:stretch/>
        </p:blipFill>
        <p:spPr>
          <a:xfrm>
            <a:off x="0" y="0"/>
            <a:ext cx="12192000" cy="6886962"/>
          </a:xfrm>
          <a:prstGeom prst="rect">
            <a:avLst/>
          </a:prstGeom>
        </p:spPr>
      </p:pic>
      <p:sp>
        <p:nvSpPr>
          <p:cNvPr id="6" name="Rectangle 5">
            <a:extLst>
              <a:ext uri="{FF2B5EF4-FFF2-40B4-BE49-F238E27FC236}">
                <a16:creationId xmlns:a16="http://schemas.microsoft.com/office/drawing/2014/main" id="{967F2B37-45E6-48D4-8B3E-1E16C335AD2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7" name="Speech Bubble: Rectangle with Corners Rounded 6">
            <a:extLst>
              <a:ext uri="{FF2B5EF4-FFF2-40B4-BE49-F238E27FC236}">
                <a16:creationId xmlns:a16="http://schemas.microsoft.com/office/drawing/2014/main" id="{A40798AE-38EC-42EA-8A72-85D418DFDE41}"/>
              </a:ext>
            </a:extLst>
          </p:cNvPr>
          <p:cNvSpPr/>
          <p:nvPr/>
        </p:nvSpPr>
        <p:spPr>
          <a:xfrm>
            <a:off x="5856514" y="304801"/>
            <a:ext cx="2754087" cy="1763484"/>
          </a:xfrm>
          <a:prstGeom prst="wedgeRoundRectCallout">
            <a:avLst>
              <a:gd name="adj1" fmla="val 82030"/>
              <a:gd name="adj2" fmla="val 39464"/>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7</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7 ducks in the pond!</a:t>
            </a:r>
          </a:p>
        </p:txBody>
      </p:sp>
    </p:spTree>
    <p:extLst>
      <p:ext uri="{BB962C8B-B14F-4D97-AF65-F5344CB8AC3E}">
        <p14:creationId xmlns:p14="http://schemas.microsoft.com/office/powerpoint/2010/main" val="718000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2C6481-578A-4625-BC87-9BC42BB6F811}"/>
              </a:ext>
            </a:extLst>
          </p:cNvPr>
          <p:cNvPicPr>
            <a:picLocks noChangeAspect="1"/>
          </p:cNvPicPr>
          <p:nvPr/>
        </p:nvPicPr>
        <p:blipFill rotWithShape="1">
          <a:blip r:embed="rId2"/>
          <a:srcRect t="-1" b="985"/>
          <a:stretch/>
        </p:blipFill>
        <p:spPr>
          <a:xfrm>
            <a:off x="0" y="25772"/>
            <a:ext cx="12192000" cy="6832227"/>
          </a:xfrm>
          <a:prstGeom prst="rect">
            <a:avLst/>
          </a:prstGeom>
        </p:spPr>
      </p:pic>
      <p:sp>
        <p:nvSpPr>
          <p:cNvPr id="4" name="Rectangle 3">
            <a:extLst>
              <a:ext uri="{FF2B5EF4-FFF2-40B4-BE49-F238E27FC236}">
                <a16:creationId xmlns:a16="http://schemas.microsoft.com/office/drawing/2014/main" id="{4B4379B9-4A2E-4B6A-BB95-ADF592675823}"/>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53B5DC9A-778A-479E-B8E6-322EAFC3CDF3}"/>
              </a:ext>
            </a:extLst>
          </p:cNvPr>
          <p:cNvSpPr/>
          <p:nvPr/>
        </p:nvSpPr>
        <p:spPr>
          <a:xfrm>
            <a:off x="9263743" y="104859"/>
            <a:ext cx="2754087" cy="1763484"/>
          </a:xfrm>
          <a:prstGeom prst="wedgeRoundRectCallout">
            <a:avLst>
              <a:gd name="adj1" fmla="val -31804"/>
              <a:gd name="adj2" fmla="val 86995"/>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7</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7 pairs of socks for every day of the week!</a:t>
            </a:r>
          </a:p>
        </p:txBody>
      </p:sp>
    </p:spTree>
    <p:extLst>
      <p:ext uri="{BB962C8B-B14F-4D97-AF65-F5344CB8AC3E}">
        <p14:creationId xmlns:p14="http://schemas.microsoft.com/office/powerpoint/2010/main" val="2026976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1DC897-25A3-4F5E-8043-D271436B463C}"/>
              </a:ext>
            </a:extLst>
          </p:cNvPr>
          <p:cNvPicPr>
            <a:picLocks noChangeAspect="1"/>
          </p:cNvPicPr>
          <p:nvPr/>
        </p:nvPicPr>
        <p:blipFill rotWithShape="1">
          <a:blip r:embed="rId2"/>
          <a:srcRect l="1072" t="1608"/>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824FF49-D9F1-4D93-931F-F437BA0D05D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Speech Bubble: Rectangle with Corners Rounded 4">
            <a:extLst>
              <a:ext uri="{FF2B5EF4-FFF2-40B4-BE49-F238E27FC236}">
                <a16:creationId xmlns:a16="http://schemas.microsoft.com/office/drawing/2014/main" id="{2F80244F-2893-4EC9-B900-385B82134CA7}"/>
              </a:ext>
            </a:extLst>
          </p:cNvPr>
          <p:cNvSpPr/>
          <p:nvPr/>
        </p:nvSpPr>
        <p:spPr>
          <a:xfrm>
            <a:off x="7369628" y="2656115"/>
            <a:ext cx="2754087" cy="1763484"/>
          </a:xfrm>
          <a:prstGeom prst="wedgeRoundRectCallout">
            <a:avLst>
              <a:gd name="adj1" fmla="val 59105"/>
              <a:gd name="adj2" fmla="val -75968"/>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7</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7 apples on the tree!</a:t>
            </a:r>
          </a:p>
        </p:txBody>
      </p:sp>
    </p:spTree>
    <p:extLst>
      <p:ext uri="{BB962C8B-B14F-4D97-AF65-F5344CB8AC3E}">
        <p14:creationId xmlns:p14="http://schemas.microsoft.com/office/powerpoint/2010/main" val="700596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2F94A5-FBD5-4F82-A8F2-DE65A344D00D}"/>
              </a:ext>
            </a:extLst>
          </p:cNvPr>
          <p:cNvPicPr>
            <a:picLocks noChangeAspect="1"/>
          </p:cNvPicPr>
          <p:nvPr/>
        </p:nvPicPr>
        <p:blipFill>
          <a:blip r:embed="rId2"/>
          <a:stretch>
            <a:fillRect/>
          </a:stretch>
        </p:blipFill>
        <p:spPr>
          <a:xfrm>
            <a:off x="0" y="0"/>
            <a:ext cx="12192000" cy="6899436"/>
          </a:xfrm>
          <a:prstGeom prst="rect">
            <a:avLst/>
          </a:prstGeom>
        </p:spPr>
      </p:pic>
      <p:sp>
        <p:nvSpPr>
          <p:cNvPr id="4" name="Rectangle 3">
            <a:extLst>
              <a:ext uri="{FF2B5EF4-FFF2-40B4-BE49-F238E27FC236}">
                <a16:creationId xmlns:a16="http://schemas.microsoft.com/office/drawing/2014/main" id="{F824FF49-D9F1-4D93-931F-F437BA0D05D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Speech Bubble: Rectangle with Corners Rounded 5">
            <a:extLst>
              <a:ext uri="{FF2B5EF4-FFF2-40B4-BE49-F238E27FC236}">
                <a16:creationId xmlns:a16="http://schemas.microsoft.com/office/drawing/2014/main" id="{402BC133-3FDA-469D-BF9B-E8C7AF376B9F}"/>
              </a:ext>
            </a:extLst>
          </p:cNvPr>
          <p:cNvSpPr/>
          <p:nvPr/>
        </p:nvSpPr>
        <p:spPr>
          <a:xfrm>
            <a:off x="4604657" y="315687"/>
            <a:ext cx="3962403" cy="1099456"/>
          </a:xfrm>
          <a:prstGeom prst="wedgeRoundRectCallout">
            <a:avLst>
              <a:gd name="adj1" fmla="val 69982"/>
              <a:gd name="adj2" fmla="val 94910"/>
              <a:gd name="adj3" fmla="val 16667"/>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1, 2, 3, 4, 5, 6, </a:t>
            </a:r>
            <a:r>
              <a:rPr kumimoji="0" lang="en-GB" sz="2400" b="1" i="0" u="none" strike="noStrike" kern="0" cap="none" spc="0" normalizeH="0" baseline="0" noProof="0" dirty="0">
                <a:ln>
                  <a:noFill/>
                </a:ln>
                <a:solidFill>
                  <a:prstClr val="white"/>
                </a:solidFill>
                <a:effectLst/>
                <a:uLnTx/>
                <a:uFillTx/>
                <a:latin typeface="Century Gothic" panose="020B0502020202020204" pitchFamily="34" charset="0"/>
              </a:rPr>
              <a:t>7</a:t>
            </a: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white"/>
                </a:solidFill>
                <a:effectLst/>
                <a:uLnTx/>
                <a:uFillTx/>
                <a:latin typeface="Century Gothic" panose="020B0502020202020204" pitchFamily="34" charset="0"/>
              </a:rPr>
              <a:t>7 colours in the rainbow!</a:t>
            </a:r>
          </a:p>
        </p:txBody>
      </p:sp>
    </p:spTree>
    <p:extLst>
      <p:ext uri="{BB962C8B-B14F-4D97-AF65-F5344CB8AC3E}">
        <p14:creationId xmlns:p14="http://schemas.microsoft.com/office/powerpoint/2010/main" val="31200419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CC68516-5F9D-4AB6-BDC7-7425A1407048}">
  <ds:schemaRefs>
    <ds:schemaRef ds:uri="http://schemas.microsoft.com/sharepoint/v3/contenttype/forms"/>
  </ds:schemaRefs>
</ds:datastoreItem>
</file>

<file path=customXml/itemProps3.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4919</TotalTime>
  <Words>1030</Words>
  <Application>Microsoft Office PowerPoint</Application>
  <PresentationFormat>Widescreen</PresentationFormat>
  <Paragraphs>73</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Myriad Pro</vt:lpstr>
      <vt:lpstr>3_Custom Design</vt:lpstr>
      <vt:lpstr>PowerPoint Presentation</vt:lpstr>
      <vt:lpstr>Maths in the Episode</vt:lpstr>
      <vt:lpstr>Talk and discuss together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Around the home </vt:lpstr>
      <vt:lpstr>General tips that can make a difference in maths</vt:lpstr>
      <vt:lpstr>General tips that can make a difference in maths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Bethanie Goodliff</cp:lastModifiedBy>
  <cp:revision>392</cp:revision>
  <dcterms:created xsi:type="dcterms:W3CDTF">2018-02-20T10:26:52Z</dcterms:created>
  <dcterms:modified xsi:type="dcterms:W3CDTF">2021-02-22T12:26:45Z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