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348" r:id="rId3"/>
    <p:sldId id="349" r:id="rId4"/>
    <p:sldId id="307" r:id="rId5"/>
    <p:sldId id="316" r:id="rId6"/>
    <p:sldId id="317" r:id="rId7"/>
    <p:sldId id="318" r:id="rId8"/>
    <p:sldId id="319" r:id="rId9"/>
    <p:sldId id="320" r:id="rId10"/>
    <p:sldId id="340" r:id="rId11"/>
    <p:sldId id="341" r:id="rId12"/>
    <p:sldId id="342" r:id="rId13"/>
    <p:sldId id="343" r:id="rId14"/>
    <p:sldId id="329" r:id="rId15"/>
    <p:sldId id="263" r:id="rId16"/>
    <p:sldId id="264" r:id="rId17"/>
    <p:sldId id="295" r:id="rId18"/>
    <p:sldId id="296" r:id="rId19"/>
    <p:sldId id="297" r:id="rId20"/>
    <p:sldId id="333" r:id="rId21"/>
    <p:sldId id="301" r:id="rId22"/>
    <p:sldId id="339" r:id="rId23"/>
    <p:sldId id="338" r:id="rId24"/>
    <p:sldId id="337" r:id="rId25"/>
    <p:sldId id="336" r:id="rId26"/>
    <p:sldId id="344" r:id="rId27"/>
    <p:sldId id="345" r:id="rId28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D7976B-7989-417F-9FEF-5A6E79FD2F38}" type="datetimeFigureOut">
              <a:rPr lang="en-GB"/>
              <a:pPr>
                <a:defRPr/>
              </a:pPr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347A62E-5F5A-4141-A0AF-D78C1CBE4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7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EE3DF2-3305-4F78-A48B-3E6EB019F45C}" type="datetimeFigureOut">
              <a:rPr lang="en-GB"/>
              <a:pPr>
                <a:defRPr/>
              </a:pPr>
              <a:t>02/11/2015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7739607-51C2-48C5-BB62-86A31EC28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3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39607-51C2-48C5-BB62-86A31EC28A1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9A02-7D12-43F9-BA25-D46D9CDB92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71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E4B0-9CAC-4F17-8FA7-D9B6F8214B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43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14B3-A0C9-4BCE-B5AD-E3441B8CE7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082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E8FB-AB44-4EEA-886C-B689A541DE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596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62D6-921F-4319-A133-D8B3353BD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02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37D9-0FF7-4B25-9C3A-63F4169C8E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79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CCD3A-2299-499E-B19E-AF460F5578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1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B4FB-D860-4F2D-8E9A-F89FD77955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2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6159-A31E-485B-97F8-254F546301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91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2962-FEF0-4217-9D8A-AA58B279B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1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BFED-B7B6-4C8E-8D07-4866B64A0C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7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D2953D1-D2E8-4D01-B6C8-8941148F2E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547813" y="1052513"/>
            <a:ext cx="5943600" cy="2181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Multiplication by 6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04838" y="2268538"/>
            <a:ext cx="7829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40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smtClean="0"/>
              <a:t>      To </a:t>
            </a:r>
            <a:r>
              <a:rPr lang="en-GB" altLang="en-US" sz="4000" dirty="0"/>
              <a:t>multiply by 6 accurately.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6000" smtClean="0"/>
              <a:t>6 x (   ) = 42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738" y="2492375"/>
            <a:ext cx="64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6000" smtClean="0"/>
              <a:t>6 x (   ) = 18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3200" y="1628775"/>
            <a:ext cx="79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6000" smtClean="0"/>
              <a:t>60 = 6 x (   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25" y="1700213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58888" y="1557338"/>
            <a:ext cx="6491287" cy="1397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6000" smtClean="0"/>
              <a:t>(   ) x 6 = 6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00350" y="1557338"/>
            <a:ext cx="863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5103" y="476672"/>
            <a:ext cx="44937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True or False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16013" y="2133600"/>
            <a:ext cx="208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6 x 3 = 19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116013" y="4005263"/>
            <a:ext cx="208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4 x 6 = 23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508625" y="2133600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2 x 6 = 12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508625" y="3860800"/>
            <a:ext cx="2232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6 x 6 = 36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203575" y="21336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720013" y="21336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575" y="400526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20013" y="38608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3"/>
          <p:cNvGrpSpPr>
            <a:grpSpLocks/>
          </p:cNvGrpSpPr>
          <p:nvPr/>
        </p:nvGrpSpPr>
        <p:grpSpPr bwMode="auto">
          <a:xfrm>
            <a:off x="827088" y="4076700"/>
            <a:ext cx="3384550" cy="1008063"/>
            <a:chOff x="476" y="2659"/>
            <a:chExt cx="2132" cy="635"/>
          </a:xfrm>
        </p:grpSpPr>
        <p:sp>
          <p:nvSpPr>
            <p:cNvPr id="16430" name="AutoShape 24"/>
            <p:cNvSpPr>
              <a:spLocks noChangeArrowheads="1"/>
            </p:cNvSpPr>
            <p:nvPr/>
          </p:nvSpPr>
          <p:spPr bwMode="auto">
            <a:xfrm>
              <a:off x="476" y="2659"/>
              <a:ext cx="2132" cy="635"/>
            </a:xfrm>
            <a:prstGeom prst="roundRect">
              <a:avLst>
                <a:gd name="adj" fmla="val 2960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6431" name="Group 25"/>
            <p:cNvGrpSpPr>
              <a:grpSpLocks/>
            </p:cNvGrpSpPr>
            <p:nvPr/>
          </p:nvGrpSpPr>
          <p:grpSpPr bwMode="auto">
            <a:xfrm>
              <a:off x="648" y="2795"/>
              <a:ext cx="1778" cy="363"/>
              <a:chOff x="648" y="2795"/>
              <a:chExt cx="1778" cy="363"/>
            </a:xfrm>
          </p:grpSpPr>
          <p:sp>
            <p:nvSpPr>
              <p:cNvPr id="16432" name="Rectangle 26"/>
              <p:cNvSpPr>
                <a:spLocks noChangeArrowheads="1"/>
              </p:cNvSpPr>
              <p:nvPr/>
            </p:nvSpPr>
            <p:spPr bwMode="auto">
              <a:xfrm>
                <a:off x="648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6433" name="Rectangle 27"/>
              <p:cNvSpPr>
                <a:spLocks noChangeArrowheads="1"/>
              </p:cNvSpPr>
              <p:nvPr/>
            </p:nvSpPr>
            <p:spPr bwMode="auto">
              <a:xfrm>
                <a:off x="1382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6434" name="Rectangle 28"/>
              <p:cNvSpPr>
                <a:spLocks noChangeArrowheads="1"/>
              </p:cNvSpPr>
              <p:nvPr/>
            </p:nvSpPr>
            <p:spPr bwMode="auto">
              <a:xfrm>
                <a:off x="2063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grpSp>
            <p:nvGrpSpPr>
              <p:cNvPr id="16435" name="Group 29"/>
              <p:cNvGrpSpPr>
                <a:grpSpLocks/>
              </p:cNvGrpSpPr>
              <p:nvPr/>
            </p:nvGrpSpPr>
            <p:grpSpPr bwMode="auto">
              <a:xfrm>
                <a:off x="1809" y="2940"/>
                <a:ext cx="182" cy="81"/>
                <a:chOff x="1809" y="2940"/>
                <a:chExt cx="182" cy="81"/>
              </a:xfrm>
            </p:grpSpPr>
            <p:sp>
              <p:nvSpPr>
                <p:cNvPr id="16439" name="Line 30"/>
                <p:cNvSpPr>
                  <a:spLocks noChangeShapeType="1"/>
                </p:cNvSpPr>
                <p:nvPr/>
              </p:nvSpPr>
              <p:spPr bwMode="auto">
                <a:xfrm>
                  <a:off x="1809" y="2940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0" name="Line 31"/>
                <p:cNvSpPr>
                  <a:spLocks noChangeShapeType="1"/>
                </p:cNvSpPr>
                <p:nvPr/>
              </p:nvSpPr>
              <p:spPr bwMode="auto">
                <a:xfrm>
                  <a:off x="1809" y="3021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36" name="Group 32"/>
              <p:cNvGrpSpPr>
                <a:grpSpLocks/>
              </p:cNvGrpSpPr>
              <p:nvPr/>
            </p:nvGrpSpPr>
            <p:grpSpPr bwMode="auto">
              <a:xfrm>
                <a:off x="1093" y="2913"/>
                <a:ext cx="181" cy="136"/>
                <a:chOff x="1093" y="2913"/>
                <a:chExt cx="181" cy="136"/>
              </a:xfrm>
            </p:grpSpPr>
            <p:sp>
              <p:nvSpPr>
                <p:cNvPr id="1643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8" name="Line 34"/>
                <p:cNvSpPr>
                  <a:spLocks noChangeShapeType="1"/>
                </p:cNvSpPr>
                <p:nvPr/>
              </p:nvSpPr>
              <p:spPr bwMode="auto">
                <a:xfrm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6387" name="Group 35"/>
          <p:cNvGrpSpPr>
            <a:grpSpLocks/>
          </p:cNvGrpSpPr>
          <p:nvPr/>
        </p:nvGrpSpPr>
        <p:grpSpPr bwMode="auto">
          <a:xfrm>
            <a:off x="4787900" y="4076700"/>
            <a:ext cx="3384550" cy="1008063"/>
            <a:chOff x="476" y="2659"/>
            <a:chExt cx="2132" cy="635"/>
          </a:xfrm>
        </p:grpSpPr>
        <p:sp>
          <p:nvSpPr>
            <p:cNvPr id="16419" name="AutoShape 36"/>
            <p:cNvSpPr>
              <a:spLocks noChangeArrowheads="1"/>
            </p:cNvSpPr>
            <p:nvPr/>
          </p:nvSpPr>
          <p:spPr bwMode="auto">
            <a:xfrm>
              <a:off x="476" y="2659"/>
              <a:ext cx="2132" cy="635"/>
            </a:xfrm>
            <a:prstGeom prst="roundRect">
              <a:avLst>
                <a:gd name="adj" fmla="val 2960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6420" name="Group 37"/>
            <p:cNvGrpSpPr>
              <a:grpSpLocks/>
            </p:cNvGrpSpPr>
            <p:nvPr/>
          </p:nvGrpSpPr>
          <p:grpSpPr bwMode="auto">
            <a:xfrm>
              <a:off x="648" y="2795"/>
              <a:ext cx="1778" cy="363"/>
              <a:chOff x="648" y="2795"/>
              <a:chExt cx="1778" cy="363"/>
            </a:xfrm>
          </p:grpSpPr>
          <p:sp>
            <p:nvSpPr>
              <p:cNvPr id="16421" name="Rectangle 38"/>
              <p:cNvSpPr>
                <a:spLocks noChangeArrowheads="1"/>
              </p:cNvSpPr>
              <p:nvPr/>
            </p:nvSpPr>
            <p:spPr bwMode="auto">
              <a:xfrm>
                <a:off x="648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6422" name="Rectangle 39"/>
              <p:cNvSpPr>
                <a:spLocks noChangeArrowheads="1"/>
              </p:cNvSpPr>
              <p:nvPr/>
            </p:nvSpPr>
            <p:spPr bwMode="auto">
              <a:xfrm>
                <a:off x="1382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6423" name="Rectangle 40"/>
              <p:cNvSpPr>
                <a:spLocks noChangeArrowheads="1"/>
              </p:cNvSpPr>
              <p:nvPr/>
            </p:nvSpPr>
            <p:spPr bwMode="auto">
              <a:xfrm>
                <a:off x="2063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grpSp>
            <p:nvGrpSpPr>
              <p:cNvPr id="16424" name="Group 41"/>
              <p:cNvGrpSpPr>
                <a:grpSpLocks/>
              </p:cNvGrpSpPr>
              <p:nvPr/>
            </p:nvGrpSpPr>
            <p:grpSpPr bwMode="auto">
              <a:xfrm>
                <a:off x="1809" y="2940"/>
                <a:ext cx="182" cy="81"/>
                <a:chOff x="1809" y="2940"/>
                <a:chExt cx="182" cy="81"/>
              </a:xfrm>
            </p:grpSpPr>
            <p:sp>
              <p:nvSpPr>
                <p:cNvPr id="16428" name="Line 42"/>
                <p:cNvSpPr>
                  <a:spLocks noChangeShapeType="1"/>
                </p:cNvSpPr>
                <p:nvPr/>
              </p:nvSpPr>
              <p:spPr bwMode="auto">
                <a:xfrm>
                  <a:off x="1809" y="2940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9" name="Line 43"/>
                <p:cNvSpPr>
                  <a:spLocks noChangeShapeType="1"/>
                </p:cNvSpPr>
                <p:nvPr/>
              </p:nvSpPr>
              <p:spPr bwMode="auto">
                <a:xfrm>
                  <a:off x="1809" y="3021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425" name="Group 44"/>
              <p:cNvGrpSpPr>
                <a:grpSpLocks/>
              </p:cNvGrpSpPr>
              <p:nvPr/>
            </p:nvGrpSpPr>
            <p:grpSpPr bwMode="auto">
              <a:xfrm>
                <a:off x="1093" y="2913"/>
                <a:ext cx="181" cy="136"/>
                <a:chOff x="1093" y="2913"/>
                <a:chExt cx="181" cy="136"/>
              </a:xfrm>
            </p:grpSpPr>
            <p:sp>
              <p:nvSpPr>
                <p:cNvPr id="16426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7" name="Line 46"/>
                <p:cNvSpPr>
                  <a:spLocks noChangeShapeType="1"/>
                </p:cNvSpPr>
                <p:nvPr/>
              </p:nvSpPr>
              <p:spPr bwMode="auto">
                <a:xfrm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1165225" y="4337050"/>
            <a:ext cx="2801938" cy="538163"/>
            <a:chOff x="734" y="2732"/>
            <a:chExt cx="1765" cy="339"/>
          </a:xfrm>
        </p:grpSpPr>
        <p:sp>
          <p:nvSpPr>
            <p:cNvPr id="16416" name="Text Box 48"/>
            <p:cNvSpPr txBox="1">
              <a:spLocks noChangeArrowheads="1"/>
            </p:cNvSpPr>
            <p:nvPr/>
          </p:nvSpPr>
          <p:spPr bwMode="auto">
            <a:xfrm>
              <a:off x="734" y="27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6417" name="Text Box 49"/>
            <p:cNvSpPr txBox="1">
              <a:spLocks noChangeArrowheads="1"/>
            </p:cNvSpPr>
            <p:nvPr/>
          </p:nvSpPr>
          <p:spPr bwMode="auto">
            <a:xfrm>
              <a:off x="1487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6418" name="Text Box 50"/>
            <p:cNvSpPr txBox="1">
              <a:spLocks noChangeArrowheads="1"/>
            </p:cNvSpPr>
            <p:nvPr/>
          </p:nvSpPr>
          <p:spPr bwMode="auto">
            <a:xfrm>
              <a:off x="2077" y="2732"/>
              <a:ext cx="4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5140325" y="4337050"/>
            <a:ext cx="2801938" cy="538163"/>
            <a:chOff x="3238" y="2732"/>
            <a:chExt cx="1765" cy="339"/>
          </a:xfrm>
        </p:grpSpPr>
        <p:sp>
          <p:nvSpPr>
            <p:cNvPr id="16413" name="Text Box 52"/>
            <p:cNvSpPr txBox="1">
              <a:spLocks noChangeArrowheads="1"/>
            </p:cNvSpPr>
            <p:nvPr/>
          </p:nvSpPr>
          <p:spPr bwMode="auto">
            <a:xfrm>
              <a:off x="3238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6414" name="Text Box 53"/>
            <p:cNvSpPr txBox="1">
              <a:spLocks noChangeArrowheads="1"/>
            </p:cNvSpPr>
            <p:nvPr/>
          </p:nvSpPr>
          <p:spPr bwMode="auto">
            <a:xfrm>
              <a:off x="3991" y="27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6415" name="Text Box 54"/>
            <p:cNvSpPr txBox="1">
              <a:spLocks noChangeArrowheads="1"/>
            </p:cNvSpPr>
            <p:nvPr/>
          </p:nvSpPr>
          <p:spPr bwMode="auto">
            <a:xfrm>
              <a:off x="4581" y="2732"/>
              <a:ext cx="4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16390" name="Group 80"/>
          <p:cNvGrpSpPr>
            <a:grpSpLocks/>
          </p:cNvGrpSpPr>
          <p:nvPr/>
        </p:nvGrpSpPr>
        <p:grpSpPr bwMode="auto">
          <a:xfrm>
            <a:off x="900113" y="1700213"/>
            <a:ext cx="7594600" cy="2089150"/>
            <a:chOff x="567" y="1071"/>
            <a:chExt cx="4784" cy="1316"/>
          </a:xfrm>
        </p:grpSpPr>
        <p:sp>
          <p:nvSpPr>
            <p:cNvPr id="16410" name="Oval 77"/>
            <p:cNvSpPr>
              <a:spLocks noChangeArrowheads="1"/>
            </p:cNvSpPr>
            <p:nvPr/>
          </p:nvSpPr>
          <p:spPr bwMode="auto">
            <a:xfrm>
              <a:off x="567" y="1071"/>
              <a:ext cx="4694" cy="4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411" name="Oval 78"/>
            <p:cNvSpPr>
              <a:spLocks noChangeArrowheads="1"/>
            </p:cNvSpPr>
            <p:nvPr/>
          </p:nvSpPr>
          <p:spPr bwMode="auto">
            <a:xfrm>
              <a:off x="657" y="1524"/>
              <a:ext cx="4694" cy="4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412" name="Oval 79"/>
            <p:cNvSpPr>
              <a:spLocks noChangeArrowheads="1"/>
            </p:cNvSpPr>
            <p:nvPr/>
          </p:nvSpPr>
          <p:spPr bwMode="auto">
            <a:xfrm>
              <a:off x="657" y="1978"/>
              <a:ext cx="4694" cy="4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6391" name="Text Box 46"/>
          <p:cNvSpPr txBox="1">
            <a:spLocks noChangeArrowheads="1"/>
          </p:cNvSpPr>
          <p:nvPr/>
        </p:nvSpPr>
        <p:spPr bwMode="auto">
          <a:xfrm>
            <a:off x="574675" y="476250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>
                <a:ea typeface="楷体_GB2312" pitchFamily="49" charset="-122"/>
              </a:rPr>
              <a:t>What do you see?</a:t>
            </a:r>
            <a:endParaRPr lang="zh-CN" altLang="en-US" sz="4000">
              <a:ea typeface="楷体_GB2312" pitchFamily="49" charset="-122"/>
            </a:endParaRPr>
          </a:p>
        </p:txBody>
      </p:sp>
      <p:sp>
        <p:nvSpPr>
          <p:cNvPr id="64" name="Smiley Face 63"/>
          <p:cNvSpPr/>
          <p:nvPr/>
        </p:nvSpPr>
        <p:spPr>
          <a:xfrm>
            <a:off x="1835150" y="1844675"/>
            <a:ext cx="360363" cy="2889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Smiley Face 64"/>
          <p:cNvSpPr/>
          <p:nvPr/>
        </p:nvSpPr>
        <p:spPr>
          <a:xfrm>
            <a:off x="2700338" y="1844675"/>
            <a:ext cx="358775" cy="2889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Smiley Face 65"/>
          <p:cNvSpPr/>
          <p:nvPr/>
        </p:nvSpPr>
        <p:spPr>
          <a:xfrm>
            <a:off x="3708400" y="1844675"/>
            <a:ext cx="358775" cy="2889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Smiley Face 66"/>
          <p:cNvSpPr/>
          <p:nvPr/>
        </p:nvSpPr>
        <p:spPr>
          <a:xfrm>
            <a:off x="4643438" y="1844675"/>
            <a:ext cx="360362" cy="2889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Smiley Face 67"/>
          <p:cNvSpPr/>
          <p:nvPr/>
        </p:nvSpPr>
        <p:spPr>
          <a:xfrm>
            <a:off x="5662613" y="1854200"/>
            <a:ext cx="338137" cy="2698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Smiley Face 68"/>
          <p:cNvSpPr/>
          <p:nvPr/>
        </p:nvSpPr>
        <p:spPr>
          <a:xfrm>
            <a:off x="6588125" y="1844675"/>
            <a:ext cx="360363" cy="2889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Smiley Face 69"/>
          <p:cNvSpPr/>
          <p:nvPr/>
        </p:nvSpPr>
        <p:spPr>
          <a:xfrm>
            <a:off x="2051050" y="3357563"/>
            <a:ext cx="360363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Smiley Face 70"/>
          <p:cNvSpPr/>
          <p:nvPr/>
        </p:nvSpPr>
        <p:spPr>
          <a:xfrm>
            <a:off x="1979613" y="2565400"/>
            <a:ext cx="360362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Smiley Face 71"/>
          <p:cNvSpPr/>
          <p:nvPr/>
        </p:nvSpPr>
        <p:spPr>
          <a:xfrm>
            <a:off x="2843213" y="3357563"/>
            <a:ext cx="360362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Smiley Face 72"/>
          <p:cNvSpPr/>
          <p:nvPr/>
        </p:nvSpPr>
        <p:spPr>
          <a:xfrm>
            <a:off x="2771775" y="2565400"/>
            <a:ext cx="360363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Smiley Face 73"/>
          <p:cNvSpPr/>
          <p:nvPr/>
        </p:nvSpPr>
        <p:spPr>
          <a:xfrm>
            <a:off x="3708400" y="3357563"/>
            <a:ext cx="358775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Smiley Face 74"/>
          <p:cNvSpPr/>
          <p:nvPr/>
        </p:nvSpPr>
        <p:spPr>
          <a:xfrm>
            <a:off x="4716463" y="3357563"/>
            <a:ext cx="360362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Smiley Face 75"/>
          <p:cNvSpPr/>
          <p:nvPr/>
        </p:nvSpPr>
        <p:spPr>
          <a:xfrm>
            <a:off x="3708400" y="2565400"/>
            <a:ext cx="358775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Smiley Face 76"/>
          <p:cNvSpPr/>
          <p:nvPr/>
        </p:nvSpPr>
        <p:spPr>
          <a:xfrm>
            <a:off x="4716463" y="2565400"/>
            <a:ext cx="360362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Smiley Face 77"/>
          <p:cNvSpPr/>
          <p:nvPr/>
        </p:nvSpPr>
        <p:spPr>
          <a:xfrm>
            <a:off x="5724525" y="3357563"/>
            <a:ext cx="360363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Smiley Face 78"/>
          <p:cNvSpPr/>
          <p:nvPr/>
        </p:nvSpPr>
        <p:spPr>
          <a:xfrm>
            <a:off x="5724525" y="2565400"/>
            <a:ext cx="360363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0" name="Smiley Face 79"/>
          <p:cNvSpPr/>
          <p:nvPr/>
        </p:nvSpPr>
        <p:spPr>
          <a:xfrm>
            <a:off x="6659563" y="3357563"/>
            <a:ext cx="360362" cy="2873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Smiley Face 80"/>
          <p:cNvSpPr/>
          <p:nvPr/>
        </p:nvSpPr>
        <p:spPr>
          <a:xfrm>
            <a:off x="6659563" y="2565400"/>
            <a:ext cx="360362" cy="28733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1042988" y="3573463"/>
            <a:ext cx="3384550" cy="1008062"/>
            <a:chOff x="476" y="2659"/>
            <a:chExt cx="2132" cy="635"/>
          </a:xfrm>
        </p:grpSpPr>
        <p:sp>
          <p:nvSpPr>
            <p:cNvPr id="17459" name="AutoShape 15"/>
            <p:cNvSpPr>
              <a:spLocks noChangeArrowheads="1"/>
            </p:cNvSpPr>
            <p:nvPr/>
          </p:nvSpPr>
          <p:spPr bwMode="auto">
            <a:xfrm>
              <a:off x="476" y="2659"/>
              <a:ext cx="2132" cy="635"/>
            </a:xfrm>
            <a:prstGeom prst="roundRect">
              <a:avLst>
                <a:gd name="adj" fmla="val 2960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7460" name="Group 16"/>
            <p:cNvGrpSpPr>
              <a:grpSpLocks/>
            </p:cNvGrpSpPr>
            <p:nvPr/>
          </p:nvGrpSpPr>
          <p:grpSpPr bwMode="auto">
            <a:xfrm>
              <a:off x="648" y="2795"/>
              <a:ext cx="1778" cy="363"/>
              <a:chOff x="648" y="2795"/>
              <a:chExt cx="1778" cy="363"/>
            </a:xfrm>
          </p:grpSpPr>
          <p:sp>
            <p:nvSpPr>
              <p:cNvPr id="17461" name="Rectangle 17"/>
              <p:cNvSpPr>
                <a:spLocks noChangeArrowheads="1"/>
              </p:cNvSpPr>
              <p:nvPr/>
            </p:nvSpPr>
            <p:spPr bwMode="auto">
              <a:xfrm>
                <a:off x="648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7462" name="Rectangle 18"/>
              <p:cNvSpPr>
                <a:spLocks noChangeArrowheads="1"/>
              </p:cNvSpPr>
              <p:nvPr/>
            </p:nvSpPr>
            <p:spPr bwMode="auto">
              <a:xfrm>
                <a:off x="1382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7463" name="Rectangle 19"/>
              <p:cNvSpPr>
                <a:spLocks noChangeArrowheads="1"/>
              </p:cNvSpPr>
              <p:nvPr/>
            </p:nvSpPr>
            <p:spPr bwMode="auto">
              <a:xfrm>
                <a:off x="2063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grpSp>
            <p:nvGrpSpPr>
              <p:cNvPr id="17464" name="Group 20"/>
              <p:cNvGrpSpPr>
                <a:grpSpLocks/>
              </p:cNvGrpSpPr>
              <p:nvPr/>
            </p:nvGrpSpPr>
            <p:grpSpPr bwMode="auto">
              <a:xfrm>
                <a:off x="1809" y="2940"/>
                <a:ext cx="182" cy="81"/>
                <a:chOff x="1809" y="2940"/>
                <a:chExt cx="182" cy="81"/>
              </a:xfrm>
            </p:grpSpPr>
            <p:sp>
              <p:nvSpPr>
                <p:cNvPr id="17468" name="Line 21"/>
                <p:cNvSpPr>
                  <a:spLocks noChangeShapeType="1"/>
                </p:cNvSpPr>
                <p:nvPr/>
              </p:nvSpPr>
              <p:spPr bwMode="auto">
                <a:xfrm>
                  <a:off x="1809" y="2940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9" name="Line 22"/>
                <p:cNvSpPr>
                  <a:spLocks noChangeShapeType="1"/>
                </p:cNvSpPr>
                <p:nvPr/>
              </p:nvSpPr>
              <p:spPr bwMode="auto">
                <a:xfrm>
                  <a:off x="1809" y="3021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465" name="Group 23"/>
              <p:cNvGrpSpPr>
                <a:grpSpLocks/>
              </p:cNvGrpSpPr>
              <p:nvPr/>
            </p:nvGrpSpPr>
            <p:grpSpPr bwMode="auto">
              <a:xfrm>
                <a:off x="1093" y="2913"/>
                <a:ext cx="181" cy="136"/>
                <a:chOff x="1093" y="2913"/>
                <a:chExt cx="181" cy="136"/>
              </a:xfrm>
            </p:grpSpPr>
            <p:sp>
              <p:nvSpPr>
                <p:cNvPr id="1746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7" name="Line 25"/>
                <p:cNvSpPr>
                  <a:spLocks noChangeShapeType="1"/>
                </p:cNvSpPr>
                <p:nvPr/>
              </p:nvSpPr>
              <p:spPr bwMode="auto">
                <a:xfrm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7411" name="Group 26"/>
          <p:cNvGrpSpPr>
            <a:grpSpLocks/>
          </p:cNvGrpSpPr>
          <p:nvPr/>
        </p:nvGrpSpPr>
        <p:grpSpPr bwMode="auto">
          <a:xfrm>
            <a:off x="5003800" y="3573463"/>
            <a:ext cx="3384550" cy="1008062"/>
            <a:chOff x="476" y="2659"/>
            <a:chExt cx="2132" cy="635"/>
          </a:xfrm>
        </p:grpSpPr>
        <p:sp>
          <p:nvSpPr>
            <p:cNvPr id="17448" name="AutoShape 27"/>
            <p:cNvSpPr>
              <a:spLocks noChangeArrowheads="1"/>
            </p:cNvSpPr>
            <p:nvPr/>
          </p:nvSpPr>
          <p:spPr bwMode="auto">
            <a:xfrm>
              <a:off x="476" y="2659"/>
              <a:ext cx="2132" cy="635"/>
            </a:xfrm>
            <a:prstGeom prst="roundRect">
              <a:avLst>
                <a:gd name="adj" fmla="val 2960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17449" name="Group 28"/>
            <p:cNvGrpSpPr>
              <a:grpSpLocks/>
            </p:cNvGrpSpPr>
            <p:nvPr/>
          </p:nvGrpSpPr>
          <p:grpSpPr bwMode="auto">
            <a:xfrm>
              <a:off x="648" y="2795"/>
              <a:ext cx="1778" cy="363"/>
              <a:chOff x="648" y="2795"/>
              <a:chExt cx="1778" cy="363"/>
            </a:xfrm>
          </p:grpSpPr>
          <p:sp>
            <p:nvSpPr>
              <p:cNvPr id="17450" name="Rectangle 29"/>
              <p:cNvSpPr>
                <a:spLocks noChangeArrowheads="1"/>
              </p:cNvSpPr>
              <p:nvPr/>
            </p:nvSpPr>
            <p:spPr bwMode="auto">
              <a:xfrm>
                <a:off x="648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7451" name="Rectangle 30"/>
              <p:cNvSpPr>
                <a:spLocks noChangeArrowheads="1"/>
              </p:cNvSpPr>
              <p:nvPr/>
            </p:nvSpPr>
            <p:spPr bwMode="auto">
              <a:xfrm>
                <a:off x="1382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17452" name="Rectangle 31"/>
              <p:cNvSpPr>
                <a:spLocks noChangeArrowheads="1"/>
              </p:cNvSpPr>
              <p:nvPr/>
            </p:nvSpPr>
            <p:spPr bwMode="auto">
              <a:xfrm>
                <a:off x="2063" y="2795"/>
                <a:ext cx="363" cy="3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grpSp>
            <p:nvGrpSpPr>
              <p:cNvPr id="17453" name="Group 32"/>
              <p:cNvGrpSpPr>
                <a:grpSpLocks/>
              </p:cNvGrpSpPr>
              <p:nvPr/>
            </p:nvGrpSpPr>
            <p:grpSpPr bwMode="auto">
              <a:xfrm>
                <a:off x="1809" y="2940"/>
                <a:ext cx="182" cy="81"/>
                <a:chOff x="1809" y="2940"/>
                <a:chExt cx="182" cy="81"/>
              </a:xfrm>
            </p:grpSpPr>
            <p:sp>
              <p:nvSpPr>
                <p:cNvPr id="17457" name="Line 33"/>
                <p:cNvSpPr>
                  <a:spLocks noChangeShapeType="1"/>
                </p:cNvSpPr>
                <p:nvPr/>
              </p:nvSpPr>
              <p:spPr bwMode="auto">
                <a:xfrm>
                  <a:off x="1809" y="2940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8" name="Line 34"/>
                <p:cNvSpPr>
                  <a:spLocks noChangeShapeType="1"/>
                </p:cNvSpPr>
                <p:nvPr/>
              </p:nvSpPr>
              <p:spPr bwMode="auto">
                <a:xfrm>
                  <a:off x="1809" y="3021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454" name="Group 35"/>
              <p:cNvGrpSpPr>
                <a:grpSpLocks/>
              </p:cNvGrpSpPr>
              <p:nvPr/>
            </p:nvGrpSpPr>
            <p:grpSpPr bwMode="auto">
              <a:xfrm>
                <a:off x="1093" y="2913"/>
                <a:ext cx="181" cy="136"/>
                <a:chOff x="1093" y="2913"/>
                <a:chExt cx="181" cy="136"/>
              </a:xfrm>
            </p:grpSpPr>
            <p:sp>
              <p:nvSpPr>
                <p:cNvPr id="1745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6" name="Line 37"/>
                <p:cNvSpPr>
                  <a:spLocks noChangeShapeType="1"/>
                </p:cNvSpPr>
                <p:nvPr/>
              </p:nvSpPr>
              <p:spPr bwMode="auto">
                <a:xfrm>
                  <a:off x="1093" y="2913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381125" y="3833813"/>
            <a:ext cx="2903538" cy="538162"/>
            <a:chOff x="734" y="2732"/>
            <a:chExt cx="1829" cy="339"/>
          </a:xfrm>
        </p:grpSpPr>
        <p:sp>
          <p:nvSpPr>
            <p:cNvPr id="17445" name="Text Box 39"/>
            <p:cNvSpPr txBox="1">
              <a:spLocks noChangeArrowheads="1"/>
            </p:cNvSpPr>
            <p:nvPr/>
          </p:nvSpPr>
          <p:spPr bwMode="auto">
            <a:xfrm>
              <a:off x="734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7446" name="Text Box 40"/>
            <p:cNvSpPr txBox="1">
              <a:spLocks noChangeArrowheads="1"/>
            </p:cNvSpPr>
            <p:nvPr/>
          </p:nvSpPr>
          <p:spPr bwMode="auto">
            <a:xfrm>
              <a:off x="1487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7447" name="Text Box 41"/>
            <p:cNvSpPr txBox="1">
              <a:spLocks noChangeArrowheads="1"/>
            </p:cNvSpPr>
            <p:nvPr/>
          </p:nvSpPr>
          <p:spPr bwMode="auto">
            <a:xfrm>
              <a:off x="2077" y="2732"/>
              <a:ext cx="4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 24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356225" y="3833813"/>
            <a:ext cx="2960688" cy="538162"/>
            <a:chOff x="3238" y="2732"/>
            <a:chExt cx="1865" cy="339"/>
          </a:xfrm>
        </p:grpSpPr>
        <p:sp>
          <p:nvSpPr>
            <p:cNvPr id="17442" name="Text Box 43"/>
            <p:cNvSpPr txBox="1">
              <a:spLocks noChangeArrowheads="1"/>
            </p:cNvSpPr>
            <p:nvPr/>
          </p:nvSpPr>
          <p:spPr bwMode="auto">
            <a:xfrm>
              <a:off x="3238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17443" name="Text Box 44"/>
            <p:cNvSpPr txBox="1">
              <a:spLocks noChangeArrowheads="1"/>
            </p:cNvSpPr>
            <p:nvPr/>
          </p:nvSpPr>
          <p:spPr bwMode="auto">
            <a:xfrm>
              <a:off x="3991" y="274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7444" name="Text Box 45"/>
            <p:cNvSpPr txBox="1">
              <a:spLocks noChangeArrowheads="1"/>
            </p:cNvSpPr>
            <p:nvPr/>
          </p:nvSpPr>
          <p:spPr bwMode="auto">
            <a:xfrm>
              <a:off x="4581" y="2732"/>
              <a:ext cx="5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</a:rPr>
                <a:t> 24</a:t>
              </a:r>
            </a:p>
          </p:txBody>
        </p:sp>
      </p:grpSp>
      <p:grpSp>
        <p:nvGrpSpPr>
          <p:cNvPr id="17414" name="组合 1"/>
          <p:cNvGrpSpPr>
            <a:grpSpLocks/>
          </p:cNvGrpSpPr>
          <p:nvPr/>
        </p:nvGrpSpPr>
        <p:grpSpPr bwMode="auto">
          <a:xfrm>
            <a:off x="2195513" y="2924175"/>
            <a:ext cx="4103687" cy="479425"/>
            <a:chOff x="3205163" y="2420938"/>
            <a:chExt cx="4103687" cy="479425"/>
          </a:xfrm>
        </p:grpSpPr>
        <p:sp>
          <p:nvSpPr>
            <p:cNvPr id="10289" name="AutoShape 49"/>
            <p:cNvSpPr>
              <a:spLocks noChangeArrowheads="1"/>
            </p:cNvSpPr>
            <p:nvPr/>
          </p:nvSpPr>
          <p:spPr bwMode="auto">
            <a:xfrm>
              <a:off x="3205163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0290" name="AutoShape 50"/>
            <p:cNvSpPr>
              <a:spLocks noChangeArrowheads="1"/>
            </p:cNvSpPr>
            <p:nvPr/>
          </p:nvSpPr>
          <p:spPr bwMode="auto">
            <a:xfrm>
              <a:off x="3924300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0291" name="AutoShape 51"/>
            <p:cNvSpPr>
              <a:spLocks noChangeArrowheads="1"/>
            </p:cNvSpPr>
            <p:nvPr/>
          </p:nvSpPr>
          <p:spPr bwMode="auto">
            <a:xfrm>
              <a:off x="464343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0292" name="AutoShape 52"/>
            <p:cNvSpPr>
              <a:spLocks noChangeArrowheads="1"/>
            </p:cNvSpPr>
            <p:nvPr/>
          </p:nvSpPr>
          <p:spPr bwMode="auto">
            <a:xfrm>
              <a:off x="536257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0293" name="AutoShape 53"/>
            <p:cNvSpPr>
              <a:spLocks noChangeArrowheads="1"/>
            </p:cNvSpPr>
            <p:nvPr/>
          </p:nvSpPr>
          <p:spPr bwMode="auto">
            <a:xfrm>
              <a:off x="608488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0294" name="AutoShape 54"/>
            <p:cNvSpPr>
              <a:spLocks noChangeArrowheads="1"/>
            </p:cNvSpPr>
            <p:nvPr/>
          </p:nvSpPr>
          <p:spPr bwMode="auto">
            <a:xfrm>
              <a:off x="680402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</p:grpSp>
      <p:grpSp>
        <p:nvGrpSpPr>
          <p:cNvPr id="17415" name="组合 1"/>
          <p:cNvGrpSpPr>
            <a:grpSpLocks/>
          </p:cNvGrpSpPr>
          <p:nvPr/>
        </p:nvGrpSpPr>
        <p:grpSpPr bwMode="auto">
          <a:xfrm>
            <a:off x="2195513" y="2420938"/>
            <a:ext cx="4103687" cy="479425"/>
            <a:chOff x="3205163" y="2420938"/>
            <a:chExt cx="4103687" cy="479425"/>
          </a:xfrm>
        </p:grpSpPr>
        <p:sp>
          <p:nvSpPr>
            <p:cNvPr id="44" name="AutoShape 49"/>
            <p:cNvSpPr>
              <a:spLocks noChangeArrowheads="1"/>
            </p:cNvSpPr>
            <p:nvPr/>
          </p:nvSpPr>
          <p:spPr bwMode="auto">
            <a:xfrm>
              <a:off x="3205163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5" name="AutoShape 50"/>
            <p:cNvSpPr>
              <a:spLocks noChangeArrowheads="1"/>
            </p:cNvSpPr>
            <p:nvPr/>
          </p:nvSpPr>
          <p:spPr bwMode="auto">
            <a:xfrm>
              <a:off x="3924300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6" name="AutoShape 51"/>
            <p:cNvSpPr>
              <a:spLocks noChangeArrowheads="1"/>
            </p:cNvSpPr>
            <p:nvPr/>
          </p:nvSpPr>
          <p:spPr bwMode="auto">
            <a:xfrm>
              <a:off x="464343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536257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>
              <a:off x="608488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>
              <a:off x="680402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</p:grpSp>
      <p:grpSp>
        <p:nvGrpSpPr>
          <p:cNvPr id="17416" name="组合 1"/>
          <p:cNvGrpSpPr>
            <a:grpSpLocks/>
          </p:cNvGrpSpPr>
          <p:nvPr/>
        </p:nvGrpSpPr>
        <p:grpSpPr bwMode="auto">
          <a:xfrm>
            <a:off x="2195513" y="1844675"/>
            <a:ext cx="4103687" cy="479425"/>
            <a:chOff x="3205163" y="2420938"/>
            <a:chExt cx="4103687" cy="479425"/>
          </a:xfrm>
        </p:grpSpPr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3205163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3924300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3" name="AutoShape 51"/>
            <p:cNvSpPr>
              <a:spLocks noChangeArrowheads="1"/>
            </p:cNvSpPr>
            <p:nvPr/>
          </p:nvSpPr>
          <p:spPr bwMode="auto">
            <a:xfrm>
              <a:off x="464343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4" name="AutoShape 52"/>
            <p:cNvSpPr>
              <a:spLocks noChangeArrowheads="1"/>
            </p:cNvSpPr>
            <p:nvPr/>
          </p:nvSpPr>
          <p:spPr bwMode="auto">
            <a:xfrm>
              <a:off x="536257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608488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680402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</p:grpSp>
      <p:grpSp>
        <p:nvGrpSpPr>
          <p:cNvPr id="17417" name="组合 1"/>
          <p:cNvGrpSpPr>
            <a:grpSpLocks/>
          </p:cNvGrpSpPr>
          <p:nvPr/>
        </p:nvGrpSpPr>
        <p:grpSpPr bwMode="auto">
          <a:xfrm>
            <a:off x="2195513" y="1196975"/>
            <a:ext cx="4103687" cy="479425"/>
            <a:chOff x="3205163" y="2420938"/>
            <a:chExt cx="4103687" cy="479425"/>
          </a:xfrm>
        </p:grpSpPr>
        <p:sp>
          <p:nvSpPr>
            <p:cNvPr id="58" name="AutoShape 49"/>
            <p:cNvSpPr>
              <a:spLocks noChangeArrowheads="1"/>
            </p:cNvSpPr>
            <p:nvPr/>
          </p:nvSpPr>
          <p:spPr bwMode="auto">
            <a:xfrm>
              <a:off x="3205163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59" name="AutoShape 50"/>
            <p:cNvSpPr>
              <a:spLocks noChangeArrowheads="1"/>
            </p:cNvSpPr>
            <p:nvPr/>
          </p:nvSpPr>
          <p:spPr bwMode="auto">
            <a:xfrm>
              <a:off x="3924300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60" name="AutoShape 51"/>
            <p:cNvSpPr>
              <a:spLocks noChangeArrowheads="1"/>
            </p:cNvSpPr>
            <p:nvPr/>
          </p:nvSpPr>
          <p:spPr bwMode="auto">
            <a:xfrm>
              <a:off x="464343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61" name="AutoShape 52"/>
            <p:cNvSpPr>
              <a:spLocks noChangeArrowheads="1"/>
            </p:cNvSpPr>
            <p:nvPr/>
          </p:nvSpPr>
          <p:spPr bwMode="auto">
            <a:xfrm>
              <a:off x="536257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62" name="AutoShape 53"/>
            <p:cNvSpPr>
              <a:spLocks noChangeArrowheads="1"/>
            </p:cNvSpPr>
            <p:nvPr/>
          </p:nvSpPr>
          <p:spPr bwMode="auto">
            <a:xfrm>
              <a:off x="6084888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63" name="AutoShape 54"/>
            <p:cNvSpPr>
              <a:spLocks noChangeArrowheads="1"/>
            </p:cNvSpPr>
            <p:nvPr/>
          </p:nvSpPr>
          <p:spPr bwMode="auto">
            <a:xfrm>
              <a:off x="6804025" y="2420938"/>
              <a:ext cx="504825" cy="479425"/>
            </a:xfrm>
            <a:prstGeom prst="star5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/>
          <p:cNvGrpSpPr>
            <a:grpSpLocks/>
          </p:cNvGrpSpPr>
          <p:nvPr/>
        </p:nvGrpSpPr>
        <p:grpSpPr bwMode="auto">
          <a:xfrm>
            <a:off x="1619250" y="1268413"/>
            <a:ext cx="1081088" cy="144462"/>
            <a:chOff x="1020" y="799"/>
            <a:chExt cx="681" cy="91"/>
          </a:xfrm>
        </p:grpSpPr>
        <p:sp>
          <p:nvSpPr>
            <p:cNvPr id="18465" name="Line 4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6" name="Line 5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7" name="Line 6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1619250" y="2781300"/>
            <a:ext cx="1081088" cy="144463"/>
            <a:chOff x="1020" y="799"/>
            <a:chExt cx="681" cy="91"/>
          </a:xfrm>
        </p:grpSpPr>
        <p:sp>
          <p:nvSpPr>
            <p:cNvPr id="18462" name="Line 9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3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Line 11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2698750" y="2781300"/>
            <a:ext cx="1081088" cy="144463"/>
            <a:chOff x="1020" y="799"/>
            <a:chExt cx="681" cy="91"/>
          </a:xfrm>
        </p:grpSpPr>
        <p:sp>
          <p:nvSpPr>
            <p:cNvPr id="18459" name="Line 13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0" name="Line 14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1" name="Line 15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7" name="Group 16"/>
          <p:cNvGrpSpPr>
            <a:grpSpLocks/>
          </p:cNvGrpSpPr>
          <p:nvPr/>
        </p:nvGrpSpPr>
        <p:grpSpPr bwMode="auto">
          <a:xfrm>
            <a:off x="3779838" y="2781300"/>
            <a:ext cx="1081087" cy="144463"/>
            <a:chOff x="1020" y="799"/>
            <a:chExt cx="681" cy="91"/>
          </a:xfrm>
        </p:grpSpPr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4859338" y="2781300"/>
            <a:ext cx="1081087" cy="144463"/>
            <a:chOff x="1020" y="799"/>
            <a:chExt cx="681" cy="91"/>
          </a:xfrm>
        </p:grpSpPr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5940425" y="2781300"/>
            <a:ext cx="1081088" cy="144463"/>
            <a:chOff x="1020" y="799"/>
            <a:chExt cx="681" cy="91"/>
          </a:xfrm>
        </p:grpSpPr>
        <p:sp>
          <p:nvSpPr>
            <p:cNvPr id="18450" name="Line 25"/>
            <p:cNvSpPr>
              <a:spLocks noChangeShapeType="1"/>
            </p:cNvSpPr>
            <p:nvPr/>
          </p:nvSpPr>
          <p:spPr bwMode="auto">
            <a:xfrm>
              <a:off x="1020" y="845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1" name="Line 26"/>
            <p:cNvSpPr>
              <a:spLocks noChangeShapeType="1"/>
            </p:cNvSpPr>
            <p:nvPr/>
          </p:nvSpPr>
          <p:spPr bwMode="auto">
            <a:xfrm>
              <a:off x="1020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2" name="Line 27"/>
            <p:cNvSpPr>
              <a:spLocks noChangeShapeType="1"/>
            </p:cNvSpPr>
            <p:nvPr/>
          </p:nvSpPr>
          <p:spPr bwMode="auto">
            <a:xfrm>
              <a:off x="1701" y="799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40" name="AutoShape 28"/>
          <p:cNvSpPr>
            <a:spLocks/>
          </p:cNvSpPr>
          <p:nvPr/>
        </p:nvSpPr>
        <p:spPr bwMode="auto">
          <a:xfrm rot="-5400000">
            <a:off x="4139406" y="692944"/>
            <a:ext cx="360363" cy="5400675"/>
          </a:xfrm>
          <a:prstGeom prst="leftBrace">
            <a:avLst>
              <a:gd name="adj1" fmla="val 124890"/>
              <a:gd name="adj2" fmla="val 504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1" name="WordArt 29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  <p:sp>
        <p:nvSpPr>
          <p:cNvPr id="18442" name="WordArt 30"/>
          <p:cNvSpPr>
            <a:spLocks noChangeArrowheads="1" noChangeShapeType="1" noTextEdit="1"/>
          </p:cNvSpPr>
          <p:nvPr/>
        </p:nvSpPr>
        <p:spPr bwMode="auto">
          <a:xfrm>
            <a:off x="2771775" y="3716338"/>
            <a:ext cx="31686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How long is the red line?</a:t>
            </a:r>
          </a:p>
        </p:txBody>
      </p:sp>
      <p:sp>
        <p:nvSpPr>
          <p:cNvPr id="18443" name="WordArt 29"/>
          <p:cNvSpPr>
            <a:spLocks noChangeArrowheads="1" noChangeShapeType="1" noTextEdit="1"/>
          </p:cNvSpPr>
          <p:nvPr/>
        </p:nvSpPr>
        <p:spPr bwMode="auto">
          <a:xfrm>
            <a:off x="1690688" y="2060575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  <p:sp>
        <p:nvSpPr>
          <p:cNvPr id="18444" name="WordArt 29"/>
          <p:cNvSpPr>
            <a:spLocks noChangeArrowheads="1" noChangeShapeType="1" noTextEdit="1"/>
          </p:cNvSpPr>
          <p:nvPr/>
        </p:nvSpPr>
        <p:spPr bwMode="auto">
          <a:xfrm>
            <a:off x="2770188" y="2082800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2241550" y="4437063"/>
            <a:ext cx="665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5400">
                <a:solidFill>
                  <a:srgbClr val="FF0000"/>
                </a:solidFill>
                <a:ea typeface="楷体_GB2312" pitchFamily="49" charset="-122"/>
              </a:rPr>
              <a:t>5×6= 30</a:t>
            </a: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（</a:t>
            </a:r>
            <a:r>
              <a:rPr lang="en-US" altLang="zh-CN" sz="5400">
                <a:solidFill>
                  <a:srgbClr val="FF0000"/>
                </a:solidFill>
                <a:ea typeface="楷体_GB2312" pitchFamily="49" charset="-122"/>
              </a:rPr>
              <a:t>cm</a:t>
            </a: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241550" y="5170488"/>
            <a:ext cx="665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5400">
                <a:solidFill>
                  <a:srgbClr val="FF0000"/>
                </a:solidFill>
                <a:ea typeface="楷体_GB2312" pitchFamily="49" charset="-122"/>
              </a:rPr>
              <a:t>6×5= 30</a:t>
            </a: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（</a:t>
            </a:r>
            <a:r>
              <a:rPr lang="en-US" altLang="zh-CN" sz="5400">
                <a:solidFill>
                  <a:srgbClr val="FF0000"/>
                </a:solidFill>
                <a:ea typeface="楷体_GB2312" pitchFamily="49" charset="-122"/>
              </a:rPr>
              <a:t>cm</a:t>
            </a:r>
            <a:r>
              <a:rPr lang="zh-CN" altLang="en-US" sz="5400">
                <a:solidFill>
                  <a:srgbClr val="FF0000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18447" name="WordArt 29"/>
          <p:cNvSpPr>
            <a:spLocks noChangeArrowheads="1" noChangeShapeType="1" noTextEdit="1"/>
          </p:cNvSpPr>
          <p:nvPr/>
        </p:nvSpPr>
        <p:spPr bwMode="auto">
          <a:xfrm>
            <a:off x="3851275" y="2068513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  <p:sp>
        <p:nvSpPr>
          <p:cNvPr id="18448" name="WordArt 29"/>
          <p:cNvSpPr>
            <a:spLocks noChangeArrowheads="1" noChangeShapeType="1" noTextEdit="1"/>
          </p:cNvSpPr>
          <p:nvPr/>
        </p:nvSpPr>
        <p:spPr bwMode="auto">
          <a:xfrm>
            <a:off x="4930775" y="2079625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  <p:sp>
        <p:nvSpPr>
          <p:cNvPr id="18449" name="WordArt 29"/>
          <p:cNvSpPr>
            <a:spLocks noChangeArrowheads="1" noChangeShapeType="1" noTextEdit="1"/>
          </p:cNvSpPr>
          <p:nvPr/>
        </p:nvSpPr>
        <p:spPr bwMode="auto">
          <a:xfrm>
            <a:off x="6011863" y="2068513"/>
            <a:ext cx="936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6cm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8974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4000">
                <a:latin typeface="楷体_GB2312" pitchFamily="49" charset="-122"/>
                <a:ea typeface="楷体_GB2312" pitchFamily="49" charset="-122"/>
              </a:rPr>
              <a:t>There are 6 rows. In each row there are 5 eggs. How many eggs are there altogether?</a:t>
            </a:r>
            <a:endParaRPr lang="zh-CN" altLang="en-US" sz="4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5650" y="3735388"/>
            <a:ext cx="6264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6600">
                <a:solidFill>
                  <a:srgbClr val="FF0000"/>
                </a:solidFill>
                <a:ea typeface="楷体_GB2312" pitchFamily="49" charset="-122"/>
              </a:rPr>
              <a:t>6×5= 30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0725" y="4692650"/>
            <a:ext cx="6265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6600">
                <a:solidFill>
                  <a:srgbClr val="FF0000"/>
                </a:solidFill>
                <a:ea typeface="楷体_GB2312" pitchFamily="49" charset="-122"/>
              </a:rPr>
              <a:t>5×6= 30</a:t>
            </a:r>
          </a:p>
        </p:txBody>
      </p:sp>
      <p:pic>
        <p:nvPicPr>
          <p:cNvPr id="19461" name="Picture 7" descr="https://encrypted-tbn1.gstatic.com/images?q=tbn:ANd9GcRXn_EjBR7T0xEJJ4eKEaCySfzOHt_ZU8R8aMOriRWeM9zha_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04813"/>
            <a:ext cx="33432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62642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4000">
                <a:latin typeface="楷体_GB2312" pitchFamily="49" charset="-122"/>
                <a:ea typeface="楷体_GB2312" pitchFamily="49" charset="-122"/>
              </a:rPr>
              <a:t>One bag of fruit contains 6 apples.  How many apples will I have if I buy 6 bags of fruit</a:t>
            </a:r>
            <a:r>
              <a:rPr lang="zh-CN" altLang="en-US" sz="4000">
                <a:latin typeface="楷体_GB2312" pitchFamily="49" charset="-122"/>
                <a:ea typeface="楷体_GB2312" pitchFamily="49" charset="-122"/>
              </a:rPr>
              <a:t>？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00113" y="3543300"/>
            <a:ext cx="5616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6600">
                <a:solidFill>
                  <a:srgbClr val="FF0000"/>
                </a:solidFill>
                <a:ea typeface="楷体_GB2312" pitchFamily="49" charset="-122"/>
              </a:rPr>
              <a:t>6×6= 36</a:t>
            </a:r>
          </a:p>
        </p:txBody>
      </p:sp>
      <p:pic>
        <p:nvPicPr>
          <p:cNvPr id="20484" name="Picture 7" descr="https://s-media-cache-ak0.pinimg.com/736x/48/c1/8d/48c18dfb0fcddae58ed3c6e72ebcdf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20732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539750" y="487363"/>
            <a:ext cx="8023225" cy="1873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" name="Arc 8"/>
          <p:cNvSpPr>
            <a:spLocks/>
          </p:cNvSpPr>
          <p:nvPr/>
        </p:nvSpPr>
        <p:spPr bwMode="auto">
          <a:xfrm rot="-2728290">
            <a:off x="1342232" y="1326356"/>
            <a:ext cx="558800" cy="465137"/>
          </a:xfrm>
          <a:custGeom>
            <a:avLst/>
            <a:gdLst>
              <a:gd name="T0" fmla="*/ -1034595053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1034595053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1034595053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Arc 9"/>
          <p:cNvSpPr>
            <a:spLocks/>
          </p:cNvSpPr>
          <p:nvPr/>
        </p:nvSpPr>
        <p:spPr bwMode="auto">
          <a:xfrm rot="-2728290">
            <a:off x="1978025" y="1387475"/>
            <a:ext cx="506413" cy="411163"/>
          </a:xfrm>
          <a:custGeom>
            <a:avLst/>
            <a:gdLst>
              <a:gd name="T0" fmla="*/ -495740889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495740889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495740889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3713" y="981075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6</a:t>
            </a:r>
            <a:endParaRPr lang="zh-CN" altLang="en-US" sz="240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39975" y="981075"/>
            <a:ext cx="63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/>
              <a:t>1</a:t>
            </a:r>
            <a:r>
              <a:rPr lang="en-GB" altLang="zh-CN" sz="2400"/>
              <a:t>2</a:t>
            </a:r>
            <a:endParaRPr lang="zh-CN" altLang="en-US" sz="240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0825" y="22050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latin typeface="宋体" pitchFamily="2" charset="-122"/>
              </a:rPr>
              <a:t>zero </a:t>
            </a:r>
            <a:r>
              <a:rPr lang="en-GB" altLang="zh-CN" sz="1800" b="1">
                <a:latin typeface="宋体" pitchFamily="2" charset="-122"/>
              </a:rPr>
              <a:t>6</a:t>
            </a:r>
            <a:r>
              <a:rPr lang="zh-CN" altLang="en-US" sz="1800" b="1">
                <a:latin typeface="宋体" pitchFamily="2" charset="-122"/>
              </a:rPr>
              <a:t>,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87450" y="220503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latin typeface="宋体" pitchFamily="2" charset="-122"/>
              </a:rPr>
              <a:t>one </a:t>
            </a:r>
            <a:r>
              <a:rPr lang="en-GB" altLang="zh-CN" sz="1800" b="1">
                <a:latin typeface="宋体" pitchFamily="2" charset="-122"/>
              </a:rPr>
              <a:t>6</a:t>
            </a:r>
            <a:r>
              <a:rPr lang="zh-CN" altLang="en-US" sz="1800" b="1">
                <a:latin typeface="宋体" pitchFamily="2" charset="-122"/>
              </a:rPr>
              <a:t>,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908175" y="2205038"/>
            <a:ext cx="110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latin typeface="宋体" pitchFamily="2" charset="-122"/>
              </a:rPr>
              <a:t>two </a:t>
            </a:r>
            <a:r>
              <a:rPr lang="en-GB" altLang="zh-CN" sz="1800" b="1">
                <a:latin typeface="宋体" pitchFamily="2" charset="-122"/>
              </a:rPr>
              <a:t>6</a:t>
            </a:r>
            <a:r>
              <a:rPr lang="zh-CN" altLang="en-US" sz="1800" b="1">
                <a:latin typeface="宋体" pitchFamily="2" charset="-122"/>
              </a:rPr>
              <a:t>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667625" y="1547813"/>
            <a:ext cx="504825" cy="3603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58888" y="1628775"/>
          <a:ext cx="6408720" cy="558800"/>
        </p:xfrm>
        <a:graphic>
          <a:graphicData uri="http://schemas.openxmlformats.org/drawingml/2006/table">
            <a:tbl>
              <a:tblPr/>
              <a:tblGrid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</a:tblGrid>
              <a:tr h="1773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68" name="TextBox 55"/>
          <p:cNvSpPr txBox="1">
            <a:spLocks noChangeArrowheads="1"/>
          </p:cNvSpPr>
          <p:nvPr/>
        </p:nvSpPr>
        <p:spPr bwMode="auto">
          <a:xfrm>
            <a:off x="1547813" y="183515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3269" name="TextBox 56"/>
          <p:cNvSpPr txBox="1">
            <a:spLocks noChangeArrowheads="1"/>
          </p:cNvSpPr>
          <p:nvPr/>
        </p:nvSpPr>
        <p:spPr bwMode="auto">
          <a:xfrm>
            <a:off x="1979613" y="183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3270" name="TextBox 57"/>
          <p:cNvSpPr txBox="1">
            <a:spLocks noChangeArrowheads="1"/>
          </p:cNvSpPr>
          <p:nvPr/>
        </p:nvSpPr>
        <p:spPr bwMode="auto">
          <a:xfrm>
            <a:off x="2484438" y="18446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15</a:t>
            </a:r>
          </a:p>
        </p:txBody>
      </p:sp>
      <p:sp>
        <p:nvSpPr>
          <p:cNvPr id="3271" name="TextBox 58"/>
          <p:cNvSpPr txBox="1">
            <a:spLocks noChangeArrowheads="1"/>
          </p:cNvSpPr>
          <p:nvPr/>
        </p:nvSpPr>
        <p:spPr bwMode="auto">
          <a:xfrm>
            <a:off x="3059113" y="183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20</a:t>
            </a:r>
          </a:p>
        </p:txBody>
      </p:sp>
      <p:sp>
        <p:nvSpPr>
          <p:cNvPr id="3272" name="TextBox 59"/>
          <p:cNvSpPr txBox="1">
            <a:spLocks noChangeArrowheads="1"/>
          </p:cNvSpPr>
          <p:nvPr/>
        </p:nvSpPr>
        <p:spPr bwMode="auto">
          <a:xfrm>
            <a:off x="3563938" y="18446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25</a:t>
            </a:r>
          </a:p>
        </p:txBody>
      </p:sp>
      <p:sp>
        <p:nvSpPr>
          <p:cNvPr id="3273" name="TextBox 60"/>
          <p:cNvSpPr txBox="1">
            <a:spLocks noChangeArrowheads="1"/>
          </p:cNvSpPr>
          <p:nvPr/>
        </p:nvSpPr>
        <p:spPr bwMode="auto">
          <a:xfrm>
            <a:off x="4067175" y="18446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30</a:t>
            </a:r>
          </a:p>
        </p:txBody>
      </p:sp>
      <p:sp>
        <p:nvSpPr>
          <p:cNvPr id="3274" name="TextBox 61"/>
          <p:cNvSpPr txBox="1">
            <a:spLocks noChangeArrowheads="1"/>
          </p:cNvSpPr>
          <p:nvPr/>
        </p:nvSpPr>
        <p:spPr bwMode="auto">
          <a:xfrm>
            <a:off x="4643438" y="183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35</a:t>
            </a:r>
          </a:p>
        </p:txBody>
      </p:sp>
      <p:sp>
        <p:nvSpPr>
          <p:cNvPr id="3275" name="TextBox 62"/>
          <p:cNvSpPr txBox="1">
            <a:spLocks noChangeArrowheads="1"/>
          </p:cNvSpPr>
          <p:nvPr/>
        </p:nvSpPr>
        <p:spPr bwMode="auto">
          <a:xfrm>
            <a:off x="5148263" y="1844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40</a:t>
            </a:r>
          </a:p>
        </p:txBody>
      </p:sp>
      <p:sp>
        <p:nvSpPr>
          <p:cNvPr id="3276" name="TextBox 63"/>
          <p:cNvSpPr txBox="1">
            <a:spLocks noChangeArrowheads="1"/>
          </p:cNvSpPr>
          <p:nvPr/>
        </p:nvSpPr>
        <p:spPr bwMode="auto">
          <a:xfrm>
            <a:off x="5724525" y="183515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45</a:t>
            </a:r>
          </a:p>
        </p:txBody>
      </p:sp>
      <p:sp>
        <p:nvSpPr>
          <p:cNvPr id="3277" name="TextBox 64"/>
          <p:cNvSpPr txBox="1">
            <a:spLocks noChangeArrowheads="1"/>
          </p:cNvSpPr>
          <p:nvPr/>
        </p:nvSpPr>
        <p:spPr bwMode="auto">
          <a:xfrm>
            <a:off x="6227763" y="184467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50</a:t>
            </a:r>
          </a:p>
        </p:txBody>
      </p:sp>
      <p:sp>
        <p:nvSpPr>
          <p:cNvPr id="3278" name="TextBox 65"/>
          <p:cNvSpPr txBox="1">
            <a:spLocks noChangeArrowheads="1"/>
          </p:cNvSpPr>
          <p:nvPr/>
        </p:nvSpPr>
        <p:spPr bwMode="auto">
          <a:xfrm>
            <a:off x="1042988" y="183515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3279" name="TextBox 66"/>
          <p:cNvSpPr txBox="1">
            <a:spLocks noChangeArrowheads="1"/>
          </p:cNvSpPr>
          <p:nvPr/>
        </p:nvSpPr>
        <p:spPr bwMode="auto">
          <a:xfrm>
            <a:off x="6804025" y="183515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55</a:t>
            </a:r>
          </a:p>
        </p:txBody>
      </p:sp>
      <p:sp>
        <p:nvSpPr>
          <p:cNvPr id="3280" name="TextBox 67"/>
          <p:cNvSpPr txBox="1">
            <a:spLocks noChangeArrowheads="1"/>
          </p:cNvSpPr>
          <p:nvPr/>
        </p:nvSpPr>
        <p:spPr bwMode="auto">
          <a:xfrm>
            <a:off x="7308850" y="183515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60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7667625" y="1547813"/>
            <a:ext cx="504825" cy="3603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2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309563"/>
            <a:ext cx="12684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835150" y="3860800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1×</a:t>
            </a:r>
            <a:r>
              <a:rPr lang="en-GB" altLang="zh-CN" sz="2800" b="1">
                <a:latin typeface="宋体" pitchFamily="2" charset="-122"/>
              </a:rPr>
              <a:t>6</a:t>
            </a:r>
            <a:r>
              <a:rPr lang="zh-CN" altLang="en-US" sz="2800" b="1">
                <a:latin typeface="宋体" pitchFamily="2" charset="-122"/>
              </a:rPr>
              <a:t>=</a:t>
            </a:r>
            <a:r>
              <a:rPr lang="en-GB" altLang="zh-CN" sz="2800" b="1">
                <a:latin typeface="宋体" pitchFamily="2" charset="-122"/>
              </a:rPr>
              <a:t>6</a:t>
            </a:r>
            <a:endParaRPr lang="zh-CN" altLang="en-US" sz="2800" b="1">
              <a:latin typeface="宋体" pitchFamily="2" charset="-122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076825" y="3789363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800" b="1">
                <a:latin typeface="宋体" pitchFamily="2" charset="-122"/>
              </a:rPr>
              <a:t>6</a:t>
            </a:r>
            <a:r>
              <a:rPr lang="zh-CN" altLang="en-US" sz="2800" b="1">
                <a:latin typeface="宋体" pitchFamily="2" charset="-122"/>
              </a:rPr>
              <a:t>×1=</a:t>
            </a:r>
            <a:r>
              <a:rPr lang="en-GB" altLang="zh-CN" sz="2800" b="1">
                <a:latin typeface="宋体" pitchFamily="2" charset="-122"/>
              </a:rPr>
              <a:t>6</a:t>
            </a:r>
            <a:endParaRPr lang="zh-CN" altLang="en-US" sz="2800" b="1">
              <a:latin typeface="宋体" pitchFamily="2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835150" y="4510088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2×</a:t>
            </a:r>
            <a:r>
              <a:rPr lang="en-GB" altLang="zh-CN" sz="2800" b="1">
                <a:latin typeface="宋体" pitchFamily="2" charset="-122"/>
              </a:rPr>
              <a:t>6</a:t>
            </a:r>
            <a:r>
              <a:rPr lang="zh-CN" altLang="en-US" sz="2800" b="1">
                <a:latin typeface="宋体" pitchFamily="2" charset="-122"/>
              </a:rPr>
              <a:t>=1</a:t>
            </a:r>
            <a:r>
              <a:rPr lang="en-GB" altLang="zh-CN" sz="2800" b="1">
                <a:latin typeface="宋体" pitchFamily="2" charset="-122"/>
              </a:rPr>
              <a:t>2</a:t>
            </a:r>
            <a:endParaRPr lang="zh-CN" altLang="en-US" sz="2800" b="1">
              <a:latin typeface="宋体" pitchFamily="2" charset="-122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003800" y="4437063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800" b="1">
                <a:latin typeface="宋体" pitchFamily="2" charset="-122"/>
              </a:rPr>
              <a:t>6</a:t>
            </a:r>
            <a:r>
              <a:rPr lang="zh-CN" altLang="en-US" sz="2800" b="1">
                <a:latin typeface="宋体" pitchFamily="2" charset="-122"/>
              </a:rPr>
              <a:t>×2=1</a:t>
            </a:r>
            <a:r>
              <a:rPr lang="en-GB" altLang="zh-CN" sz="2800" b="1">
                <a:latin typeface="宋体" pitchFamily="2" charset="-122"/>
              </a:rPr>
              <a:t>2</a:t>
            </a:r>
            <a:endParaRPr lang="zh-CN" altLang="en-US" sz="2800" b="1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7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171450" y="3141663"/>
            <a:ext cx="9291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/>
              <a:t>There are </a:t>
            </a:r>
            <a:r>
              <a:rPr lang="en-GB" altLang="zh-CN" sz="3600"/>
              <a:t>6</a:t>
            </a:r>
            <a:r>
              <a:rPr lang="zh-CN" altLang="en-US" sz="3600"/>
              <a:t> bunches of cherries</a:t>
            </a:r>
            <a:r>
              <a:rPr lang="en-GB" altLang="zh-CN" sz="3600"/>
              <a:t>.  There are</a:t>
            </a:r>
            <a:r>
              <a:rPr lang="zh-CN" altLang="en-US" sz="3600"/>
              <a:t> 2 </a:t>
            </a:r>
            <a:r>
              <a:rPr lang="en-GB" altLang="zh-CN" sz="3600"/>
              <a:t>in</a:t>
            </a:r>
            <a:r>
              <a:rPr lang="zh-CN" altLang="en-US" sz="3600"/>
              <a:t> each bunch</a:t>
            </a:r>
            <a:r>
              <a:rPr lang="en-GB" altLang="zh-CN" sz="3600"/>
              <a:t>. </a:t>
            </a:r>
            <a:r>
              <a:rPr lang="zh-CN" altLang="en-US" sz="3600"/>
              <a:t> </a:t>
            </a:r>
            <a:r>
              <a:rPr lang="en-GB" altLang="zh-CN" sz="3600"/>
              <a:t>H</a:t>
            </a:r>
            <a:r>
              <a:rPr lang="zh-CN" altLang="en-US" sz="3600"/>
              <a:t>ow many cherries </a:t>
            </a:r>
            <a:r>
              <a:rPr lang="en-GB" altLang="zh-CN" sz="3600"/>
              <a:t>are there </a:t>
            </a:r>
            <a:r>
              <a:rPr lang="zh-CN" altLang="en-US" sz="3600"/>
              <a:t>altogether?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079500" y="5475288"/>
            <a:ext cx="4106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4400">
                <a:solidFill>
                  <a:srgbClr val="FF3300"/>
                </a:solidFill>
              </a:rPr>
              <a:t>6</a:t>
            </a:r>
            <a:r>
              <a:rPr lang="zh-CN" altLang="en-US" sz="4400">
                <a:solidFill>
                  <a:srgbClr val="FF3300"/>
                </a:solidFill>
              </a:rPr>
              <a:t> X 2 =1</a:t>
            </a:r>
            <a:r>
              <a:rPr lang="en-GB" altLang="zh-CN" sz="4400">
                <a:solidFill>
                  <a:srgbClr val="FF3300"/>
                </a:solidFill>
              </a:rPr>
              <a:t>2     </a:t>
            </a:r>
            <a:endParaRPr lang="zh-CN" altLang="en-US" sz="4400">
              <a:solidFill>
                <a:srgbClr val="FF3300"/>
              </a:solidFill>
            </a:endParaRPr>
          </a:p>
        </p:txBody>
      </p:sp>
      <p:pic>
        <p:nvPicPr>
          <p:cNvPr id="2150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77850"/>
            <a:ext cx="1441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58838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58838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820738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820738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30238"/>
            <a:ext cx="14382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86363" y="5467350"/>
            <a:ext cx="2305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2X6=12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11188" y="2060575"/>
            <a:ext cx="79930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/>
              <a:t>3×4=             5×3=            9×3=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/>
              <a:t>6×4=             5×6=            9×6=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65313" y="2060575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818063" y="2060575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524750" y="2060575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27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63725" y="3148013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816475" y="3148013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30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523163" y="3148013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3300"/>
                </a:solidFill>
              </a:rPr>
              <a:t>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  <p:bldP spid="48136" grpId="0"/>
      <p:bldP spid="481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71775" y="2565400"/>
            <a:ext cx="52562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/>
              <a:t>6 x 3 +2 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27763" y="2473325"/>
            <a:ext cx="18002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59113" y="3429000"/>
            <a:ext cx="504825" cy="720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63938" y="3429000"/>
            <a:ext cx="720725" cy="720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11525" y="4437063"/>
            <a:ext cx="3205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000"/>
              <a:t>18 + 2 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0938" y="4344988"/>
            <a:ext cx="1296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08175" y="1844675"/>
            <a:ext cx="460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3 + 6 x 6 =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56325" y="1863725"/>
            <a:ext cx="1368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39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51275" y="3259138"/>
            <a:ext cx="576263" cy="674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27538" y="3162300"/>
            <a:ext cx="576262" cy="771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3933825"/>
            <a:ext cx="37449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3 + 36  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1688" y="3919538"/>
            <a:ext cx="1512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484438" y="2781300"/>
            <a:ext cx="5616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6 x 3 - 4 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88125" y="2781300"/>
            <a:ext cx="1152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14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71775" y="3889375"/>
            <a:ext cx="647700" cy="692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19475" y="3889375"/>
            <a:ext cx="720725" cy="692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95625" y="4868863"/>
            <a:ext cx="4429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18 – 4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02413" y="4868863"/>
            <a:ext cx="1296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051050" y="2349500"/>
            <a:ext cx="5400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20 – 2 x 6 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04025" y="2349500"/>
            <a:ext cx="1728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84663" y="3457575"/>
            <a:ext cx="647700" cy="476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32363" y="3457575"/>
            <a:ext cx="647700" cy="476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47925" y="4149725"/>
            <a:ext cx="4968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20 – 12 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04025" y="4149725"/>
            <a:ext cx="86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228600"/>
            <a:ext cx="5737225" cy="1311275"/>
            <a:chOff x="672" y="144"/>
            <a:chExt cx="3216" cy="826"/>
          </a:xfrm>
        </p:grpSpPr>
        <p:pic>
          <p:nvPicPr>
            <p:cNvPr id="28689" name="Picture 3" descr="PL_008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8"/>
              <a:ext cx="72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4" descr="PL_008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6"/>
              <a:ext cx="72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1" name="Text Box 5"/>
            <p:cNvSpPr txBox="1">
              <a:spLocks noChangeArrowheads="1"/>
            </p:cNvSpPr>
            <p:nvPr/>
          </p:nvSpPr>
          <p:spPr bwMode="auto">
            <a:xfrm>
              <a:off x="1584" y="144"/>
              <a:ext cx="57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×</a:t>
              </a:r>
              <a:endParaRPr kumimoji="1" lang="en-US" altLang="zh-CN" sz="8000" b="1">
                <a:latin typeface="Times New Roman" pitchFamily="18" charset="0"/>
              </a:endParaRPr>
            </a:p>
          </p:txBody>
        </p:sp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024" y="192"/>
              <a:ext cx="86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6600" b="1">
                  <a:latin typeface="Times New Roman" pitchFamily="18" charset="0"/>
                </a:rPr>
                <a:t>=36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800" y="2057400"/>
            <a:ext cx="6457950" cy="1417638"/>
            <a:chOff x="672" y="1296"/>
            <a:chExt cx="3696" cy="893"/>
          </a:xfrm>
        </p:grpSpPr>
        <p:pic>
          <p:nvPicPr>
            <p:cNvPr id="28685" name="Picture 8" descr="PL_008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440"/>
              <a:ext cx="72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9" descr="PL_087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344"/>
              <a:ext cx="62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0"/>
            <p:cNvSpPr txBox="1">
              <a:spLocks noChangeArrowheads="1"/>
            </p:cNvSpPr>
            <p:nvPr/>
          </p:nvSpPr>
          <p:spPr bwMode="auto">
            <a:xfrm>
              <a:off x="1632" y="1296"/>
              <a:ext cx="720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7200" b="1">
                  <a:latin typeface="Times New Roman" pitchFamily="18" charset="0"/>
                  <a:cs typeface="Times New Roman" pitchFamily="18" charset="0"/>
                </a:rPr>
                <a:t>×</a:t>
              </a:r>
              <a:endParaRPr kumimoji="1" lang="en-US" altLang="zh-CN" sz="7200" b="1">
                <a:latin typeface="Times New Roman" pitchFamily="18" charset="0"/>
              </a:endParaRPr>
            </a:p>
          </p:txBody>
        </p:sp>
        <p:sp>
          <p:nvSpPr>
            <p:cNvPr id="28688" name="Text Box 11"/>
            <p:cNvSpPr txBox="1">
              <a:spLocks noChangeArrowheads="1"/>
            </p:cNvSpPr>
            <p:nvPr/>
          </p:nvSpPr>
          <p:spPr bwMode="auto">
            <a:xfrm>
              <a:off x="3072" y="1440"/>
              <a:ext cx="129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7200" b="1">
                  <a:latin typeface="Times New Roman" pitchFamily="18" charset="0"/>
                  <a:cs typeface="Times New Roman" pitchFamily="18" charset="0"/>
                </a:rPr>
                <a:t>=24</a:t>
              </a:r>
              <a:endParaRPr kumimoji="1" lang="en-US" altLang="zh-CN" sz="7200" b="1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66800" y="3644900"/>
            <a:ext cx="6858000" cy="1493838"/>
            <a:chOff x="672" y="3072"/>
            <a:chExt cx="4320" cy="941"/>
          </a:xfrm>
        </p:grpSpPr>
        <p:grpSp>
          <p:nvGrpSpPr>
            <p:cNvPr id="28679" name="Group 13"/>
            <p:cNvGrpSpPr>
              <a:grpSpLocks/>
            </p:cNvGrpSpPr>
            <p:nvPr/>
          </p:nvGrpSpPr>
          <p:grpSpPr bwMode="auto">
            <a:xfrm>
              <a:off x="672" y="3072"/>
              <a:ext cx="1824" cy="749"/>
              <a:chOff x="672" y="3072"/>
              <a:chExt cx="1824" cy="749"/>
            </a:xfrm>
          </p:grpSpPr>
          <p:pic>
            <p:nvPicPr>
              <p:cNvPr id="28683" name="Picture 14" descr="PL_087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3120"/>
                <a:ext cx="468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15"/>
              <p:cNvSpPr txBox="1">
                <a:spLocks noChangeArrowheads="1"/>
              </p:cNvSpPr>
              <p:nvPr/>
            </p:nvSpPr>
            <p:spPr bwMode="auto">
              <a:xfrm>
                <a:off x="1200" y="3072"/>
                <a:ext cx="1296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7200" b="1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1" lang="en-US" altLang="zh-CN" sz="7200" b="1">
                  <a:latin typeface="Times New Roman" pitchFamily="18" charset="0"/>
                </a:endParaRPr>
              </a:p>
            </p:txBody>
          </p:sp>
        </p:grpSp>
        <p:grpSp>
          <p:nvGrpSpPr>
            <p:cNvPr id="28680" name="Group 16"/>
            <p:cNvGrpSpPr>
              <a:grpSpLocks/>
            </p:cNvGrpSpPr>
            <p:nvPr/>
          </p:nvGrpSpPr>
          <p:grpSpPr bwMode="auto">
            <a:xfrm>
              <a:off x="2880" y="3264"/>
              <a:ext cx="2112" cy="749"/>
              <a:chOff x="2880" y="3264"/>
              <a:chExt cx="2112" cy="749"/>
            </a:xfrm>
          </p:grpSpPr>
          <p:pic>
            <p:nvPicPr>
              <p:cNvPr id="28681" name="Picture 17" descr="PL_008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264"/>
                <a:ext cx="720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2" name="Text Box 18"/>
              <p:cNvSpPr txBox="1">
                <a:spLocks noChangeArrowheads="1"/>
              </p:cNvSpPr>
              <p:nvPr/>
            </p:nvSpPr>
            <p:spPr bwMode="auto">
              <a:xfrm>
                <a:off x="3696" y="3264"/>
                <a:ext cx="1296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7200" b="1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1" lang="en-US" altLang="zh-CN" sz="72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743200" y="36449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80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705600" y="37211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80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utoUpdateAnimBg="0"/>
      <p:bldP spid="153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228600"/>
            <a:ext cx="5791200" cy="1387475"/>
            <a:chOff x="624" y="144"/>
            <a:chExt cx="3648" cy="874"/>
          </a:xfrm>
        </p:grpSpPr>
        <p:pic>
          <p:nvPicPr>
            <p:cNvPr id="29709" name="Picture 3" descr="0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36"/>
              <a:ext cx="69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4" descr="3_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88"/>
              <a:ext cx="672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5"/>
            <p:cNvSpPr txBox="1">
              <a:spLocks noChangeArrowheads="1"/>
            </p:cNvSpPr>
            <p:nvPr/>
          </p:nvSpPr>
          <p:spPr bwMode="auto">
            <a:xfrm>
              <a:off x="1488" y="144"/>
              <a:ext cx="67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×</a:t>
              </a:r>
              <a:endParaRPr kumimoji="1" lang="en-US" altLang="zh-CN" sz="8000" b="1">
                <a:latin typeface="Times New Roman" pitchFamily="18" charset="0"/>
              </a:endParaRPr>
            </a:p>
          </p:txBody>
        </p:sp>
        <p:sp>
          <p:nvSpPr>
            <p:cNvPr id="29712" name="Text Box 6"/>
            <p:cNvSpPr txBox="1">
              <a:spLocks noChangeArrowheads="1"/>
            </p:cNvSpPr>
            <p:nvPr/>
          </p:nvSpPr>
          <p:spPr bwMode="auto">
            <a:xfrm>
              <a:off x="2976" y="192"/>
              <a:ext cx="129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= 12</a:t>
              </a:r>
              <a:endParaRPr kumimoji="1" lang="en-US" altLang="zh-CN" sz="8000" b="1"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90600" y="2133600"/>
            <a:ext cx="5453063" cy="1311275"/>
            <a:chOff x="624" y="1344"/>
            <a:chExt cx="3024" cy="826"/>
          </a:xfrm>
        </p:grpSpPr>
        <p:pic>
          <p:nvPicPr>
            <p:cNvPr id="29707" name="Picture 8" descr="3_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440"/>
              <a:ext cx="672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1440" y="1344"/>
              <a:ext cx="220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× 1 =6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4038600"/>
            <a:ext cx="7772400" cy="1387475"/>
            <a:chOff x="672" y="2544"/>
            <a:chExt cx="4896" cy="874"/>
          </a:xfrm>
        </p:grpSpPr>
        <p:pic>
          <p:nvPicPr>
            <p:cNvPr id="29703" name="Picture 11" descr="3_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88"/>
              <a:ext cx="672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12" descr="0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36"/>
              <a:ext cx="69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13"/>
            <p:cNvSpPr txBox="1">
              <a:spLocks noChangeArrowheads="1"/>
            </p:cNvSpPr>
            <p:nvPr/>
          </p:nvSpPr>
          <p:spPr bwMode="auto">
            <a:xfrm>
              <a:off x="1440" y="2592"/>
              <a:ext cx="163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=(   ) </a:t>
              </a:r>
              <a:endParaRPr kumimoji="1" lang="en-US" altLang="zh-CN" sz="8000" b="1">
                <a:latin typeface="Times New Roman" pitchFamily="18" charset="0"/>
              </a:endParaRPr>
            </a:p>
          </p:txBody>
        </p:sp>
        <p:sp>
          <p:nvSpPr>
            <p:cNvPr id="29706" name="Text Box 14"/>
            <p:cNvSpPr txBox="1">
              <a:spLocks noChangeArrowheads="1"/>
            </p:cNvSpPr>
            <p:nvPr/>
          </p:nvSpPr>
          <p:spPr bwMode="auto">
            <a:xfrm>
              <a:off x="3936" y="2544"/>
              <a:ext cx="163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sz="8000" b="1">
                  <a:latin typeface="Times New Roman" pitchFamily="18" charset="0"/>
                  <a:cs typeface="Times New Roman" pitchFamily="18" charset="0"/>
                </a:rPr>
                <a:t>=(   ) </a:t>
              </a:r>
              <a:endParaRPr kumimoji="1" lang="en-US" altLang="zh-CN" sz="8000" b="1">
                <a:latin typeface="Times New Roman" pitchFamily="18" charset="0"/>
              </a:endParaRPr>
            </a:p>
          </p:txBody>
        </p: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162800" y="41148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8000" b="1">
                <a:solidFill>
                  <a:schemeClr val="accent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200400" y="42672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8000" b="1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utoUpdateAnimBg="0"/>
      <p:bldP spid="164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8"/>
          <p:cNvSpPr>
            <a:spLocks/>
          </p:cNvSpPr>
          <p:nvPr/>
        </p:nvSpPr>
        <p:spPr bwMode="auto">
          <a:xfrm rot="-2728290">
            <a:off x="1133475" y="747713"/>
            <a:ext cx="561975" cy="488950"/>
          </a:xfrm>
          <a:custGeom>
            <a:avLst/>
            <a:gdLst>
              <a:gd name="T0" fmla="*/ -1127653643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1127653643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1127653643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Arc 9"/>
          <p:cNvSpPr>
            <a:spLocks/>
          </p:cNvSpPr>
          <p:nvPr/>
        </p:nvSpPr>
        <p:spPr bwMode="auto">
          <a:xfrm rot="-2728290">
            <a:off x="1773238" y="785813"/>
            <a:ext cx="557212" cy="461962"/>
          </a:xfrm>
          <a:custGeom>
            <a:avLst/>
            <a:gdLst>
              <a:gd name="T0" fmla="*/ -981937083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981937083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981937083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Arc 10"/>
          <p:cNvSpPr>
            <a:spLocks/>
          </p:cNvSpPr>
          <p:nvPr/>
        </p:nvSpPr>
        <p:spPr bwMode="auto">
          <a:xfrm rot="-2728290">
            <a:off x="2420938" y="785813"/>
            <a:ext cx="557212" cy="461962"/>
          </a:xfrm>
          <a:custGeom>
            <a:avLst/>
            <a:gdLst>
              <a:gd name="T0" fmla="*/ -861709547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861709547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861709547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47813" y="476250"/>
            <a:ext cx="39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6</a:t>
            </a:r>
            <a:endParaRPr lang="zh-CN" altLang="en-US" sz="240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124075" y="476250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/>
              <a:t>1</a:t>
            </a:r>
            <a:r>
              <a:rPr lang="en-GB" altLang="zh-CN" sz="2400"/>
              <a:t>2</a:t>
            </a:r>
            <a:endParaRPr lang="zh-CN" altLang="en-US" sz="240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771775" y="476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18</a:t>
            </a:r>
            <a:endParaRPr lang="zh-CN" altLang="en-US" sz="240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9750" y="155733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zero </a:t>
            </a:r>
            <a:r>
              <a:rPr lang="en-GB" altLang="zh-CN" sz="1200" b="1">
                <a:latin typeface="宋体" pitchFamily="2" charset="-122"/>
              </a:rPr>
              <a:t>6</a:t>
            </a:r>
            <a:endParaRPr lang="zh-CN" altLang="en-US" sz="1200" b="1">
              <a:latin typeface="宋体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58888" y="1557338"/>
            <a:ext cx="80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one </a:t>
            </a:r>
            <a:r>
              <a:rPr lang="en-GB" altLang="zh-CN" sz="1200" b="1">
                <a:latin typeface="宋体" pitchFamily="2" charset="-122"/>
              </a:rPr>
              <a:t>6</a:t>
            </a:r>
            <a:endParaRPr lang="zh-CN" altLang="en-US" sz="1200" b="1">
              <a:latin typeface="宋体" pitchFamily="2" charset="-122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908175" y="1557338"/>
            <a:ext cx="1004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two 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11413" y="1557338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1200" b="1">
                <a:latin typeface="宋体" pitchFamily="2" charset="-122"/>
              </a:rPr>
              <a:t>t</a:t>
            </a:r>
            <a:r>
              <a:rPr lang="zh-CN" altLang="en-US" sz="1200" b="1">
                <a:latin typeface="宋体" pitchFamily="2" charset="-122"/>
              </a:rPr>
              <a:t>hree 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419475" y="47625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24</a:t>
            </a:r>
            <a:endParaRPr lang="zh-CN" altLang="en-US" sz="2400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3995738" y="476250"/>
            <a:ext cx="56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30</a:t>
            </a:r>
            <a:endParaRPr lang="zh-CN" altLang="en-US" sz="2400"/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643438" y="476250"/>
            <a:ext cx="59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36</a:t>
            </a:r>
            <a:endParaRPr lang="zh-CN" altLang="en-US" sz="2400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292725" y="47625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42</a:t>
            </a:r>
            <a:endParaRPr lang="zh-CN" altLang="en-US" sz="2400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940425" y="47625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48</a:t>
            </a:r>
            <a:endParaRPr lang="zh-CN" altLang="en-US" sz="240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588125" y="47625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2400"/>
              <a:t>54</a:t>
            </a:r>
            <a:endParaRPr lang="zh-CN" altLang="en-US" sz="2400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3132138" y="1557338"/>
            <a:ext cx="706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100" b="1">
                <a:latin typeface="宋体" pitchFamily="2" charset="-122"/>
              </a:rPr>
              <a:t>Four </a:t>
            </a:r>
            <a:r>
              <a:rPr lang="en-GB" altLang="zh-CN" sz="1100" b="1">
                <a:latin typeface="宋体" pitchFamily="2" charset="-122"/>
              </a:rPr>
              <a:t>6</a:t>
            </a:r>
            <a:r>
              <a:rPr lang="zh-CN" altLang="en-US" sz="1100" b="1">
                <a:latin typeface="宋体" pitchFamily="2" charset="-122"/>
              </a:rPr>
              <a:t>s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3779838" y="1557338"/>
            <a:ext cx="70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Five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4427538" y="1557338"/>
            <a:ext cx="70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Six 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5003800" y="1557338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Seven 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651500" y="1557338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Eight </a:t>
            </a:r>
            <a:r>
              <a:rPr lang="en-GB" altLang="zh-CN" sz="1200" b="1">
                <a:latin typeface="宋体" pitchFamily="2" charset="-122"/>
              </a:rPr>
              <a:t>6</a:t>
            </a:r>
            <a:endParaRPr lang="zh-CN" altLang="en-US" sz="1200" b="1">
              <a:latin typeface="宋体" pitchFamily="2" charset="-122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300788" y="1557338"/>
            <a:ext cx="70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Nine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804025" y="1557338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200" b="1">
                <a:latin typeface="宋体" pitchFamily="2" charset="-122"/>
              </a:rPr>
              <a:t>Ten </a:t>
            </a:r>
            <a:r>
              <a:rPr lang="en-GB" altLang="zh-CN" sz="1200" b="1">
                <a:latin typeface="宋体" pitchFamily="2" charset="-122"/>
              </a:rPr>
              <a:t>6</a:t>
            </a:r>
            <a:r>
              <a:rPr lang="zh-CN" altLang="en-US" sz="1200" b="1">
                <a:latin typeface="宋体" pitchFamily="2" charset="-122"/>
              </a:rPr>
              <a:t>s</a:t>
            </a:r>
          </a:p>
        </p:txBody>
      </p:sp>
      <p:sp>
        <p:nvSpPr>
          <p:cNvPr id="25" name="Arc 46"/>
          <p:cNvSpPr>
            <a:spLocks/>
          </p:cNvSpPr>
          <p:nvPr/>
        </p:nvSpPr>
        <p:spPr bwMode="auto">
          <a:xfrm rot="-2728290">
            <a:off x="3069432" y="785019"/>
            <a:ext cx="557212" cy="463550"/>
          </a:xfrm>
          <a:custGeom>
            <a:avLst/>
            <a:gdLst>
              <a:gd name="T0" fmla="*/ -861709547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861709547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861709547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Arc 47"/>
          <p:cNvSpPr>
            <a:spLocks/>
          </p:cNvSpPr>
          <p:nvPr/>
        </p:nvSpPr>
        <p:spPr bwMode="auto">
          <a:xfrm rot="-2728290">
            <a:off x="3706813" y="811213"/>
            <a:ext cx="506412" cy="411162"/>
          </a:xfrm>
          <a:custGeom>
            <a:avLst/>
            <a:gdLst>
              <a:gd name="T0" fmla="*/ -742681620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742681620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742681620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Arc 48"/>
          <p:cNvSpPr>
            <a:spLocks/>
          </p:cNvSpPr>
          <p:nvPr/>
        </p:nvSpPr>
        <p:spPr bwMode="auto">
          <a:xfrm rot="-2728290">
            <a:off x="4293394" y="785019"/>
            <a:ext cx="557212" cy="463550"/>
          </a:xfrm>
          <a:custGeom>
            <a:avLst/>
            <a:gdLst>
              <a:gd name="T0" fmla="*/ -981937083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981937083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981937083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Arc 49"/>
          <p:cNvSpPr>
            <a:spLocks/>
          </p:cNvSpPr>
          <p:nvPr/>
        </p:nvSpPr>
        <p:spPr bwMode="auto">
          <a:xfrm rot="-2728290">
            <a:off x="4941094" y="785019"/>
            <a:ext cx="557212" cy="463550"/>
          </a:xfrm>
          <a:custGeom>
            <a:avLst/>
            <a:gdLst>
              <a:gd name="T0" fmla="*/ -861709547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861709547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861709547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Arc 50"/>
          <p:cNvSpPr>
            <a:spLocks/>
          </p:cNvSpPr>
          <p:nvPr/>
        </p:nvSpPr>
        <p:spPr bwMode="auto">
          <a:xfrm rot="-2728290">
            <a:off x="5589588" y="785813"/>
            <a:ext cx="557212" cy="461962"/>
          </a:xfrm>
          <a:custGeom>
            <a:avLst/>
            <a:gdLst>
              <a:gd name="T0" fmla="*/ -861709547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861709547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861709547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Arc 51"/>
          <p:cNvSpPr>
            <a:spLocks/>
          </p:cNvSpPr>
          <p:nvPr/>
        </p:nvSpPr>
        <p:spPr bwMode="auto">
          <a:xfrm rot="-2728290">
            <a:off x="6237288" y="785813"/>
            <a:ext cx="557212" cy="461962"/>
          </a:xfrm>
          <a:custGeom>
            <a:avLst/>
            <a:gdLst>
              <a:gd name="T0" fmla="*/ -861709547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861709547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861709547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Arc 52"/>
          <p:cNvSpPr>
            <a:spLocks/>
          </p:cNvSpPr>
          <p:nvPr/>
        </p:nvSpPr>
        <p:spPr bwMode="auto">
          <a:xfrm rot="-2728290">
            <a:off x="6911975" y="723901"/>
            <a:ext cx="504825" cy="514350"/>
          </a:xfrm>
          <a:custGeom>
            <a:avLst/>
            <a:gdLst>
              <a:gd name="T0" fmla="*/ -581667230 w 28704"/>
              <a:gd name="T1" fmla="*/ 2147483647 h 35436"/>
              <a:gd name="T2" fmla="*/ 2147483647 w 28704"/>
              <a:gd name="T3" fmla="*/ 0 h 35436"/>
              <a:gd name="T4" fmla="*/ 2147483647 w 28704"/>
              <a:gd name="T5" fmla="*/ 2147483647 h 35436"/>
              <a:gd name="T6" fmla="*/ 2147483647 w 28704"/>
              <a:gd name="T7" fmla="*/ 2147483647 h 35436"/>
              <a:gd name="T8" fmla="*/ -581667230 w 28704"/>
              <a:gd name="T9" fmla="*/ 2147483647 h 35436"/>
              <a:gd name="T10" fmla="*/ 2147483647 w 28704"/>
              <a:gd name="T11" fmla="*/ 0 h 35436"/>
              <a:gd name="T12" fmla="*/ 2147483647 w 28704"/>
              <a:gd name="T13" fmla="*/ 2147483647 h 35436"/>
              <a:gd name="T14" fmla="*/ 2147483647 w 28704"/>
              <a:gd name="T15" fmla="*/ 2147483647 h 35436"/>
              <a:gd name="T16" fmla="*/ 2147483647 w 28704"/>
              <a:gd name="T17" fmla="*/ 2147483647 h 35436"/>
              <a:gd name="T18" fmla="*/ -581667230 w 28704"/>
              <a:gd name="T19" fmla="*/ 2147483647 h 354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04"/>
              <a:gd name="T31" fmla="*/ 0 h 35436"/>
              <a:gd name="T32" fmla="*/ 28704 w 28704"/>
              <a:gd name="T33" fmla="*/ 35436 h 354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04" h="35436" fill="none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</a:path>
              <a:path w="28704" h="35436" stroke="0" extrusionOk="0">
                <a:moveTo>
                  <a:pt x="-1" y="1201"/>
                </a:moveTo>
                <a:cubicBezTo>
                  <a:pt x="2283" y="406"/>
                  <a:pt x="4685" y="-1"/>
                  <a:pt x="7104" y="0"/>
                </a:cubicBezTo>
                <a:cubicBezTo>
                  <a:pt x="19033" y="0"/>
                  <a:pt x="28704" y="9670"/>
                  <a:pt x="28704" y="21600"/>
                </a:cubicBezTo>
                <a:cubicBezTo>
                  <a:pt x="28704" y="26656"/>
                  <a:pt x="26929" y="31552"/>
                  <a:pt x="23690" y="35435"/>
                </a:cubicBezTo>
                <a:lnTo>
                  <a:pt x="7104" y="21600"/>
                </a:lnTo>
                <a:lnTo>
                  <a:pt x="-1" y="1201"/>
                </a:lnTo>
                <a:close/>
              </a:path>
            </a:pathLst>
          </a:custGeom>
          <a:noFill/>
          <a:ln w="9525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042988" y="1052513"/>
          <a:ext cx="6408720" cy="558800"/>
        </p:xfrm>
        <a:graphic>
          <a:graphicData uri="http://schemas.openxmlformats.org/drawingml/2006/table">
            <a:tbl>
              <a:tblPr/>
              <a:tblGrid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  <a:gridCol w="106812"/>
              </a:tblGrid>
              <a:tr h="1773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13" name="TextBox 77"/>
          <p:cNvSpPr txBox="1">
            <a:spLocks noChangeArrowheads="1"/>
          </p:cNvSpPr>
          <p:nvPr/>
        </p:nvSpPr>
        <p:spPr bwMode="auto">
          <a:xfrm>
            <a:off x="1331913" y="12604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</a:t>
            </a:r>
          </a:p>
        </p:txBody>
      </p:sp>
      <p:sp>
        <p:nvSpPr>
          <p:cNvPr id="4314" name="TextBox 78"/>
          <p:cNvSpPr txBox="1">
            <a:spLocks noChangeArrowheads="1"/>
          </p:cNvSpPr>
          <p:nvPr/>
        </p:nvSpPr>
        <p:spPr bwMode="auto">
          <a:xfrm>
            <a:off x="1763713" y="12604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10</a:t>
            </a:r>
          </a:p>
        </p:txBody>
      </p:sp>
      <p:sp>
        <p:nvSpPr>
          <p:cNvPr id="4315" name="TextBox 79"/>
          <p:cNvSpPr txBox="1">
            <a:spLocks noChangeArrowheads="1"/>
          </p:cNvSpPr>
          <p:nvPr/>
        </p:nvSpPr>
        <p:spPr bwMode="auto">
          <a:xfrm>
            <a:off x="2268538" y="12684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15</a:t>
            </a:r>
          </a:p>
        </p:txBody>
      </p:sp>
      <p:sp>
        <p:nvSpPr>
          <p:cNvPr id="4316" name="TextBox 80"/>
          <p:cNvSpPr txBox="1">
            <a:spLocks noChangeArrowheads="1"/>
          </p:cNvSpPr>
          <p:nvPr/>
        </p:nvSpPr>
        <p:spPr bwMode="auto">
          <a:xfrm>
            <a:off x="2843213" y="12604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20</a:t>
            </a:r>
          </a:p>
        </p:txBody>
      </p:sp>
      <p:sp>
        <p:nvSpPr>
          <p:cNvPr id="4317" name="TextBox 81"/>
          <p:cNvSpPr txBox="1">
            <a:spLocks noChangeArrowheads="1"/>
          </p:cNvSpPr>
          <p:nvPr/>
        </p:nvSpPr>
        <p:spPr bwMode="auto">
          <a:xfrm>
            <a:off x="3348038" y="12684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25</a:t>
            </a:r>
          </a:p>
        </p:txBody>
      </p:sp>
      <p:sp>
        <p:nvSpPr>
          <p:cNvPr id="4318" name="TextBox 82"/>
          <p:cNvSpPr txBox="1">
            <a:spLocks noChangeArrowheads="1"/>
          </p:cNvSpPr>
          <p:nvPr/>
        </p:nvSpPr>
        <p:spPr bwMode="auto">
          <a:xfrm>
            <a:off x="3851275" y="12684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30</a:t>
            </a:r>
          </a:p>
        </p:txBody>
      </p:sp>
      <p:sp>
        <p:nvSpPr>
          <p:cNvPr id="4319" name="TextBox 83"/>
          <p:cNvSpPr txBox="1">
            <a:spLocks noChangeArrowheads="1"/>
          </p:cNvSpPr>
          <p:nvPr/>
        </p:nvSpPr>
        <p:spPr bwMode="auto">
          <a:xfrm>
            <a:off x="4427538" y="12604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35</a:t>
            </a:r>
          </a:p>
        </p:txBody>
      </p:sp>
      <p:sp>
        <p:nvSpPr>
          <p:cNvPr id="4320" name="TextBox 84"/>
          <p:cNvSpPr txBox="1">
            <a:spLocks noChangeArrowheads="1"/>
          </p:cNvSpPr>
          <p:nvPr/>
        </p:nvSpPr>
        <p:spPr bwMode="auto">
          <a:xfrm>
            <a:off x="4932363" y="12684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40</a:t>
            </a:r>
          </a:p>
        </p:txBody>
      </p:sp>
      <p:sp>
        <p:nvSpPr>
          <p:cNvPr id="4321" name="TextBox 85"/>
          <p:cNvSpPr txBox="1">
            <a:spLocks noChangeArrowheads="1"/>
          </p:cNvSpPr>
          <p:nvPr/>
        </p:nvSpPr>
        <p:spPr bwMode="auto">
          <a:xfrm>
            <a:off x="5508625" y="1260475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45</a:t>
            </a:r>
          </a:p>
        </p:txBody>
      </p:sp>
      <p:sp>
        <p:nvSpPr>
          <p:cNvPr id="4322" name="TextBox 86"/>
          <p:cNvSpPr txBox="1">
            <a:spLocks noChangeArrowheads="1"/>
          </p:cNvSpPr>
          <p:nvPr/>
        </p:nvSpPr>
        <p:spPr bwMode="auto">
          <a:xfrm>
            <a:off x="6011863" y="12684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50</a:t>
            </a:r>
          </a:p>
        </p:txBody>
      </p:sp>
      <p:sp>
        <p:nvSpPr>
          <p:cNvPr id="4323" name="TextBox 87"/>
          <p:cNvSpPr txBox="1">
            <a:spLocks noChangeArrowheads="1"/>
          </p:cNvSpPr>
          <p:nvPr/>
        </p:nvSpPr>
        <p:spPr bwMode="auto">
          <a:xfrm>
            <a:off x="827088" y="126047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0</a:t>
            </a:r>
          </a:p>
        </p:txBody>
      </p:sp>
      <p:sp>
        <p:nvSpPr>
          <p:cNvPr id="4324" name="TextBox 88"/>
          <p:cNvSpPr txBox="1">
            <a:spLocks noChangeArrowheads="1"/>
          </p:cNvSpPr>
          <p:nvPr/>
        </p:nvSpPr>
        <p:spPr bwMode="auto">
          <a:xfrm>
            <a:off x="6588125" y="126047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55</a:t>
            </a:r>
          </a:p>
        </p:txBody>
      </p:sp>
      <p:pic>
        <p:nvPicPr>
          <p:cNvPr id="43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5084763"/>
            <a:ext cx="12684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1763713" y="2060575"/>
            <a:ext cx="1416050" cy="398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1 x 6 =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2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3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4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5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7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8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9 x 6 =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27313" y="2205038"/>
            <a:ext cx="504825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27313" y="2708275"/>
            <a:ext cx="5048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27313" y="3500438"/>
            <a:ext cx="5048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27313" y="3933825"/>
            <a:ext cx="5048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27313" y="4365625"/>
            <a:ext cx="5048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27313" y="4797425"/>
            <a:ext cx="5048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27313" y="5229225"/>
            <a:ext cx="504825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27313" y="5661025"/>
            <a:ext cx="5048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27313" y="3141663"/>
            <a:ext cx="504825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92725" y="2060575"/>
            <a:ext cx="1582738" cy="40401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1 =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2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3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4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5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6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7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8 =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900"/>
              <a:t>6 x 9 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00788" y="5732463"/>
            <a:ext cx="503237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00788" y="5300663"/>
            <a:ext cx="503237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00788" y="4868863"/>
            <a:ext cx="503237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300788" y="4437063"/>
            <a:ext cx="503237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00788" y="4005263"/>
            <a:ext cx="503237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300788" y="3573463"/>
            <a:ext cx="503237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00788" y="3141663"/>
            <a:ext cx="503237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00788" y="2708275"/>
            <a:ext cx="503237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00788" y="2205038"/>
            <a:ext cx="503237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07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6838" y="242093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1 insect has</a:t>
            </a:r>
            <a:r>
              <a:rPr kumimoji="1" lang="zh-CN" altLang="en-US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  </a:t>
            </a:r>
            <a:r>
              <a:rPr kumimoji="1" lang="en-US" altLang="zh-CN" b="1">
                <a:solidFill>
                  <a:srgbClr val="CC3300"/>
                </a:solidFill>
                <a:latin typeface="Times New Roman" pitchFamily="18" charset="0"/>
                <a:ea typeface="隶书" pitchFamily="49" charset="-122"/>
              </a:rPr>
              <a:t>6 </a:t>
            </a: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6838" y="30607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2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7950" y="36449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3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07950" y="42211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4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20650" y="4797425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5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4394200" y="31242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6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4403725" y="37084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7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4403725" y="42846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8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4418013" y="4860925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9 insects have (     ) legs.</a:t>
            </a:r>
            <a:endParaRPr kumimoji="1" lang="zh-CN" altLang="en-US" sz="2800" b="1">
              <a:solidFill>
                <a:srgbClr val="00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2195513" y="3068638"/>
            <a:ext cx="639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12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268538" y="3644900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18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268538" y="42211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24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268538" y="4797425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30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516688" y="31416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36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588125" y="3716338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42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516688" y="4292600"/>
            <a:ext cx="639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48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588125" y="4868863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54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5139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1296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http://cliparts.co/cliparts/Big/Ke5/BigKe5M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9698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7389" y="2967335"/>
            <a:ext cx="56092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Quick response!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692275" y="1700213"/>
            <a:ext cx="5975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200"/>
              <a:t>6 x (   )  = 30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7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97275" y="1916113"/>
            <a:ext cx="1368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979613" y="2708275"/>
            <a:ext cx="6121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/>
              <a:t>(    )  X 6 = 36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2852738"/>
            <a:ext cx="1296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39975" y="2636838"/>
            <a:ext cx="5327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/>
              <a:t>6 x (   ) = 12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62375" y="2781300"/>
            <a:ext cx="129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55875" y="2708275"/>
            <a:ext cx="5040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/>
              <a:t>24 = 6 x (   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56313" y="2708275"/>
            <a:ext cx="1512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11221</TotalTime>
  <Words>562</Words>
  <Application>Microsoft Office PowerPoint</Application>
  <PresentationFormat>On-screen Show (4:3)</PresentationFormat>
  <Paragraphs>448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x (   ) = 42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zhuml</dc:creator>
  <cp:lastModifiedBy>Steve McCormack</cp:lastModifiedBy>
  <cp:revision>108</cp:revision>
  <cp:lastPrinted>2015-06-09T12:17:39Z</cp:lastPrinted>
  <dcterms:created xsi:type="dcterms:W3CDTF">2008-10-04T02:23:50Z</dcterms:created>
  <dcterms:modified xsi:type="dcterms:W3CDTF">2015-11-02T17:29:59Z</dcterms:modified>
</cp:coreProperties>
</file>