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42"/>
  </p:notesMasterIdLst>
  <p:sldIdLst>
    <p:sldId id="263" r:id="rId6"/>
    <p:sldId id="631" r:id="rId7"/>
    <p:sldId id="588" r:id="rId8"/>
    <p:sldId id="294" r:id="rId9"/>
    <p:sldId id="307" r:id="rId10"/>
    <p:sldId id="269" r:id="rId11"/>
    <p:sldId id="652" r:id="rId12"/>
    <p:sldId id="643" r:id="rId13"/>
    <p:sldId id="279" r:id="rId14"/>
    <p:sldId id="280" r:id="rId15"/>
    <p:sldId id="281" r:id="rId16"/>
    <p:sldId id="282" r:id="rId17"/>
    <p:sldId id="580" r:id="rId18"/>
    <p:sldId id="579" r:id="rId19"/>
    <p:sldId id="644" r:id="rId20"/>
    <p:sldId id="650" r:id="rId21"/>
    <p:sldId id="651" r:id="rId22"/>
    <p:sldId id="645" r:id="rId23"/>
    <p:sldId id="646" r:id="rId24"/>
    <p:sldId id="647" r:id="rId25"/>
    <p:sldId id="648" r:id="rId26"/>
    <p:sldId id="649" r:id="rId27"/>
    <p:sldId id="286" r:id="rId28"/>
    <p:sldId id="265" r:id="rId29"/>
    <p:sldId id="287" r:id="rId30"/>
    <p:sldId id="654" r:id="rId31"/>
    <p:sldId id="656" r:id="rId32"/>
    <p:sldId id="655" r:id="rId33"/>
    <p:sldId id="653" r:id="rId34"/>
    <p:sldId id="657" r:id="rId35"/>
    <p:sldId id="658" r:id="rId36"/>
    <p:sldId id="660" r:id="rId37"/>
    <p:sldId id="642" r:id="rId38"/>
    <p:sldId id="618" r:id="rId39"/>
    <p:sldId id="619" r:id="rId40"/>
    <p:sldId id="291" r:id="rId41"/>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Donaldson" initials="RD" lastIdx="4" clrIdx="0">
    <p:extLst>
      <p:ext uri="{19B8F6BF-5375-455C-9EA6-DF929625EA0E}">
        <p15:presenceInfo xmlns:p15="http://schemas.microsoft.com/office/powerpoint/2012/main" userId="S::rebecca.donaldson@tribalgroup.com::de1bd23b-13b3-40c7-98d3-b019b9d9da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0432FF"/>
    <a:srgbClr val="00628C"/>
    <a:srgbClr val="EBF5F5"/>
    <a:srgbClr val="FBF5D4"/>
    <a:srgbClr val="347574"/>
    <a:srgbClr val="466665"/>
    <a:srgbClr val="C8E2E8"/>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86" autoAdjust="0"/>
    <p:restoredTop sz="76568" autoAdjust="0"/>
  </p:normalViewPr>
  <p:slideViewPr>
    <p:cSldViewPr>
      <p:cViewPr varScale="1">
        <p:scale>
          <a:sx n="55" d="100"/>
          <a:sy n="55" d="100"/>
        </p:scale>
        <p:origin x="996" y="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cCormack" userId="a36034f6-e157-44c0-92e0-583c4185333c" providerId="ADAL" clId="{DA67D9E7-DD3B-4964-B2C0-9FC2D871714E}"/>
    <pc:docChg chg="modSld">
      <pc:chgData name="Steve McCormack" userId="a36034f6-e157-44c0-92e0-583c4185333c" providerId="ADAL" clId="{DA67D9E7-DD3B-4964-B2C0-9FC2D871714E}" dt="2021-10-07T17:34:04.708" v="39" actId="6549"/>
      <pc:docMkLst>
        <pc:docMk/>
      </pc:docMkLst>
      <pc:sldChg chg="modSp mod">
        <pc:chgData name="Steve McCormack" userId="a36034f6-e157-44c0-92e0-583c4185333c" providerId="ADAL" clId="{DA67D9E7-DD3B-4964-B2C0-9FC2D871714E}" dt="2021-10-07T17:32:12.611" v="27" actId="6549"/>
        <pc:sldMkLst>
          <pc:docMk/>
          <pc:sldMk cId="387169446" sldId="281"/>
        </pc:sldMkLst>
        <pc:spChg chg="mod">
          <ac:chgData name="Steve McCormack" userId="a36034f6-e157-44c0-92e0-583c4185333c" providerId="ADAL" clId="{DA67D9E7-DD3B-4964-B2C0-9FC2D871714E}" dt="2021-10-07T17:32:12.611" v="27" actId="6549"/>
          <ac:spMkLst>
            <pc:docMk/>
            <pc:sldMk cId="387169446" sldId="281"/>
            <ac:spMk id="3" creationId="{EC771724-309D-4EC6-8089-365C4C85F6A6}"/>
          </ac:spMkLst>
        </pc:spChg>
      </pc:sldChg>
      <pc:sldChg chg="modSp mod">
        <pc:chgData name="Steve McCormack" userId="a36034f6-e157-44c0-92e0-583c4185333c" providerId="ADAL" clId="{DA67D9E7-DD3B-4964-B2C0-9FC2D871714E}" dt="2021-10-07T17:34:04.708" v="39" actId="6549"/>
        <pc:sldMkLst>
          <pc:docMk/>
          <pc:sldMk cId="309275939" sldId="291"/>
        </pc:sldMkLst>
        <pc:spChg chg="mod">
          <ac:chgData name="Steve McCormack" userId="a36034f6-e157-44c0-92e0-583c4185333c" providerId="ADAL" clId="{DA67D9E7-DD3B-4964-B2C0-9FC2D871714E}" dt="2021-10-07T17:34:04.708" v="39" actId="6549"/>
          <ac:spMkLst>
            <pc:docMk/>
            <pc:sldMk cId="309275939" sldId="291"/>
            <ac:spMk id="2" creationId="{2FC8153A-3089-4481-8DDB-FCA2DBF5BD26}"/>
          </ac:spMkLst>
        </pc:spChg>
      </pc:sldChg>
      <pc:sldChg chg="modSp mod">
        <pc:chgData name="Steve McCormack" userId="a36034f6-e157-44c0-92e0-583c4185333c" providerId="ADAL" clId="{DA67D9E7-DD3B-4964-B2C0-9FC2D871714E}" dt="2021-10-07T17:33:53.840" v="35" actId="6549"/>
        <pc:sldMkLst>
          <pc:docMk/>
          <pc:sldMk cId="2255591180" sldId="618"/>
        </pc:sldMkLst>
        <pc:spChg chg="mod">
          <ac:chgData name="Steve McCormack" userId="a36034f6-e157-44c0-92e0-583c4185333c" providerId="ADAL" clId="{DA67D9E7-DD3B-4964-B2C0-9FC2D871714E}" dt="2021-10-07T17:33:53.840" v="35" actId="6549"/>
          <ac:spMkLst>
            <pc:docMk/>
            <pc:sldMk cId="2255591180" sldId="618"/>
            <ac:spMk id="2" creationId="{468AD34D-48AC-4C34-99A5-DF560A5DFC10}"/>
          </ac:spMkLst>
        </pc:spChg>
      </pc:sldChg>
      <pc:sldChg chg="modSp mod">
        <pc:chgData name="Steve McCormack" userId="a36034f6-e157-44c0-92e0-583c4185333c" providerId="ADAL" clId="{DA67D9E7-DD3B-4964-B2C0-9FC2D871714E}" dt="2021-10-07T17:33:59.938" v="37" actId="6549"/>
        <pc:sldMkLst>
          <pc:docMk/>
          <pc:sldMk cId="2017104675" sldId="619"/>
        </pc:sldMkLst>
        <pc:spChg chg="mod">
          <ac:chgData name="Steve McCormack" userId="a36034f6-e157-44c0-92e0-583c4185333c" providerId="ADAL" clId="{DA67D9E7-DD3B-4964-B2C0-9FC2D871714E}" dt="2021-10-07T17:33:59.938" v="37" actId="6549"/>
          <ac:spMkLst>
            <pc:docMk/>
            <pc:sldMk cId="2017104675" sldId="619"/>
            <ac:spMk id="2" creationId="{468AD34D-48AC-4C34-99A5-DF560A5DFC10}"/>
          </ac:spMkLst>
        </pc:spChg>
      </pc:sldChg>
      <pc:sldChg chg="modSp mod">
        <pc:chgData name="Steve McCormack" userId="a36034f6-e157-44c0-92e0-583c4185333c" providerId="ADAL" clId="{DA67D9E7-DD3B-4964-B2C0-9FC2D871714E}" dt="2021-10-07T17:33:39.314" v="29" actId="6549"/>
        <pc:sldMkLst>
          <pc:docMk/>
          <pc:sldMk cId="1067594377" sldId="657"/>
        </pc:sldMkLst>
        <pc:spChg chg="mod">
          <ac:chgData name="Steve McCormack" userId="a36034f6-e157-44c0-92e0-583c4185333c" providerId="ADAL" clId="{DA67D9E7-DD3B-4964-B2C0-9FC2D871714E}" dt="2021-10-07T17:33:39.314" v="29" actId="6549"/>
          <ac:spMkLst>
            <pc:docMk/>
            <pc:sldMk cId="1067594377" sldId="657"/>
            <ac:spMk id="2" creationId="{3D3B0D61-9420-4B06-8555-667429430C87}"/>
          </ac:spMkLst>
        </pc:spChg>
      </pc:sldChg>
      <pc:sldChg chg="modSp mod">
        <pc:chgData name="Steve McCormack" userId="a36034f6-e157-44c0-92e0-583c4185333c" providerId="ADAL" clId="{DA67D9E7-DD3B-4964-B2C0-9FC2D871714E}" dt="2021-10-07T17:33:43.380" v="31" actId="6549"/>
        <pc:sldMkLst>
          <pc:docMk/>
          <pc:sldMk cId="367641280" sldId="658"/>
        </pc:sldMkLst>
        <pc:spChg chg="mod">
          <ac:chgData name="Steve McCormack" userId="a36034f6-e157-44c0-92e0-583c4185333c" providerId="ADAL" clId="{DA67D9E7-DD3B-4964-B2C0-9FC2D871714E}" dt="2021-10-07T17:33:43.380" v="31" actId="6549"/>
          <ac:spMkLst>
            <pc:docMk/>
            <pc:sldMk cId="367641280" sldId="658"/>
            <ac:spMk id="2" creationId="{3D3B0D61-9420-4B06-8555-667429430C87}"/>
          </ac:spMkLst>
        </pc:spChg>
      </pc:sldChg>
      <pc:sldChg chg="modSp mod">
        <pc:chgData name="Steve McCormack" userId="a36034f6-e157-44c0-92e0-583c4185333c" providerId="ADAL" clId="{DA67D9E7-DD3B-4964-B2C0-9FC2D871714E}" dt="2021-10-07T17:33:47.426" v="33" actId="6549"/>
        <pc:sldMkLst>
          <pc:docMk/>
          <pc:sldMk cId="283190999" sldId="660"/>
        </pc:sldMkLst>
        <pc:spChg chg="mod">
          <ac:chgData name="Steve McCormack" userId="a36034f6-e157-44c0-92e0-583c4185333c" providerId="ADAL" clId="{DA67D9E7-DD3B-4964-B2C0-9FC2D871714E}" dt="2021-10-07T17:33:47.426" v="33" actId="6549"/>
          <ac:spMkLst>
            <pc:docMk/>
            <pc:sldMk cId="283190999" sldId="660"/>
            <ac:spMk id="2" creationId="{3D3B0D61-9420-4B06-8555-667429430C87}"/>
          </ac:spMkLst>
        </pc:spChg>
      </pc:sldChg>
    </pc:docChg>
  </pc:docChgLst>
  <pc:docChgLst>
    <pc:chgData name="Rebecca Donaldson" userId="de1bd23b-13b3-40c7-98d3-b019b9d9da5e" providerId="ADAL" clId="{050C9E92-E6B6-41E1-8E55-33D516B6D3B8}"/>
    <pc:docChg chg="custSel modSld">
      <pc:chgData name="Rebecca Donaldson" userId="de1bd23b-13b3-40c7-98d3-b019b9d9da5e" providerId="ADAL" clId="{050C9E92-E6B6-41E1-8E55-33D516B6D3B8}" dt="2021-10-05T11:11:10.534" v="24" actId="27636"/>
      <pc:docMkLst>
        <pc:docMk/>
      </pc:docMkLst>
      <pc:sldChg chg="modSp mod">
        <pc:chgData name="Rebecca Donaldson" userId="de1bd23b-13b3-40c7-98d3-b019b9d9da5e" providerId="ADAL" clId="{050C9E92-E6B6-41E1-8E55-33D516B6D3B8}" dt="2021-10-05T11:11:10.534" v="24" actId="27636"/>
        <pc:sldMkLst>
          <pc:docMk/>
          <pc:sldMk cId="309275939" sldId="291"/>
        </pc:sldMkLst>
        <pc:spChg chg="mod">
          <ac:chgData name="Rebecca Donaldson" userId="de1bd23b-13b3-40c7-98d3-b019b9d9da5e" providerId="ADAL" clId="{050C9E92-E6B6-41E1-8E55-33D516B6D3B8}" dt="2021-10-05T11:11:10.534" v="24" actId="27636"/>
          <ac:spMkLst>
            <pc:docMk/>
            <pc:sldMk cId="309275939" sldId="291"/>
            <ac:spMk id="3" creationId="{1A7A3616-6D2B-4F04-88B6-EF0D00E74E3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07/10/2021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30 of the 4.2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008080"/>
                </a:solidFill>
                <a:latin typeface="Myriad Pro"/>
              </a:rPr>
              <a:t>If the images for Example 2 are too small for use with your class, each part is repeated separately on the next two slides. </a:t>
            </a:r>
            <a:r>
              <a:rPr lang="en-GB" sz="2000" b="0" dirty="0">
                <a:solidFill>
                  <a:srgbClr val="008080"/>
                </a:solidFill>
                <a:latin typeface="Myriad Pro"/>
              </a:rPr>
              <a:t>A larger, printable version of these graphs is also available in the appendices.</a:t>
            </a:r>
          </a:p>
          <a:p>
            <a:endParaRPr lang="en-GB" sz="2000" b="1" dirty="0">
              <a:solidFill>
                <a:srgbClr val="008080"/>
              </a:solidFill>
              <a:latin typeface="Myriad Pro"/>
            </a:endParaRPr>
          </a:p>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do you notice about all your points for part a? How about part b? And part c?</a:t>
            </a:r>
          </a:p>
          <a:p>
            <a:pPr>
              <a:spcBef>
                <a:spcPts val="400"/>
              </a:spcBef>
              <a:spcAft>
                <a:spcPts val="400"/>
              </a:spcAft>
            </a:pPr>
            <a:r>
              <a:rPr lang="en-GB" sz="1200" dirty="0">
                <a:solidFill>
                  <a:srgbClr val="008080"/>
                </a:solidFill>
                <a:latin typeface="Myriad Pro"/>
              </a:rPr>
              <a:t>What could you say about all the points in the region </a:t>
            </a:r>
            <a:r>
              <a:rPr lang="en-GB" sz="1200" i="1" dirty="0">
                <a:solidFill>
                  <a:srgbClr val="008080"/>
                </a:solidFill>
                <a:latin typeface="Myriad Pro"/>
              </a:rPr>
              <a:t>above</a:t>
            </a:r>
            <a:r>
              <a:rPr lang="en-GB" sz="1200" dirty="0">
                <a:solidFill>
                  <a:srgbClr val="008080"/>
                </a:solidFill>
                <a:latin typeface="Myriad Pro"/>
              </a:rPr>
              <a:t> the line? How about </a:t>
            </a:r>
            <a:r>
              <a:rPr lang="en-GB" sz="1200" i="1" dirty="0">
                <a:solidFill>
                  <a:srgbClr val="008080"/>
                </a:solidFill>
                <a:latin typeface="Myriad Pro"/>
              </a:rPr>
              <a:t>below</a:t>
            </a:r>
            <a:r>
              <a:rPr lang="en-GB" sz="1200" dirty="0">
                <a:solidFill>
                  <a:srgbClr val="008080"/>
                </a:solidFill>
                <a:latin typeface="Myriad Pro"/>
              </a:rPr>
              <a:t> the line?</a:t>
            </a:r>
          </a:p>
          <a:p>
            <a:pPr>
              <a:spcBef>
                <a:spcPts val="400"/>
              </a:spcBef>
              <a:spcAft>
                <a:spcPts val="400"/>
              </a:spcAft>
            </a:pPr>
            <a:r>
              <a:rPr lang="en-GB" sz="1200" dirty="0">
                <a:solidFill>
                  <a:srgbClr val="008080"/>
                </a:solidFill>
                <a:latin typeface="Myriad Pro"/>
              </a:rPr>
              <a:t>What could you say about all the points </a:t>
            </a:r>
            <a:r>
              <a:rPr lang="en-GB" sz="1200" i="1" dirty="0">
                <a:solidFill>
                  <a:srgbClr val="008080"/>
                </a:solidFill>
                <a:latin typeface="Myriad Pro"/>
              </a:rPr>
              <a:t>on</a:t>
            </a:r>
            <a:r>
              <a:rPr lang="en-GB" sz="1200" dirty="0">
                <a:solidFill>
                  <a:srgbClr val="008080"/>
                </a:solidFill>
                <a:latin typeface="Myriad Pro"/>
              </a:rPr>
              <a:t> the line?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dirty="0">
                <a:effectLst/>
                <a:latin typeface="Myriad Pro"/>
                <a:ea typeface="Calibri" panose="020F0502020204030204" pitchFamily="34" charset="0"/>
                <a:cs typeface="Times New Roman" panose="02020603050405020304" pitchFamily="18" charset="0"/>
              </a:rPr>
              <a:t>Examples 2 and 3</a:t>
            </a:r>
            <a:r>
              <a:rPr lang="en-GB" sz="1800" dirty="0">
                <a:effectLst/>
                <a:latin typeface="Myriad Pro"/>
                <a:ea typeface="Calibri" panose="020F0502020204030204" pitchFamily="34" charset="0"/>
                <a:cs typeface="Times New Roman" panose="02020603050405020304" pitchFamily="18" charset="0"/>
              </a:rPr>
              <a:t> are designed to be used together, to give students a context in which they can identify the different regions of the plane and their meanings. By identifying three positions for each region, students build a range of their own examples. These can be further developed through teacher questioning (for example, you might introduce some further constraints such as marking three points where </a:t>
            </a:r>
            <a:r>
              <a:rPr lang="en-GB" sz="1800" i="1" dirty="0">
                <a:effectLst/>
                <a:latin typeface="Myriad Pro"/>
                <a:ea typeface="Calibri" panose="020F0502020204030204" pitchFamily="34" charset="0"/>
                <a:cs typeface="Times New Roman" panose="02020603050405020304" pitchFamily="18" charset="0"/>
              </a:rPr>
              <a:t>y </a:t>
            </a:r>
            <a:r>
              <a:rPr lang="en-GB" sz="1800" dirty="0">
                <a:effectLst/>
                <a:latin typeface="Myriad Pro"/>
                <a:ea typeface="Calibri" panose="020F0502020204030204" pitchFamily="34" charset="0"/>
                <a:cs typeface="Times New Roman" panose="02020603050405020304" pitchFamily="18" charset="0"/>
              </a:rPr>
              <a:t>&gt; 3</a:t>
            </a:r>
            <a:r>
              <a:rPr lang="en-GB" sz="1800" i="1" dirty="0">
                <a:effectLst/>
                <a:latin typeface="Myriad Pro"/>
                <a:ea typeface="Calibri" panose="020F0502020204030204" pitchFamily="34" charset="0"/>
                <a:cs typeface="Times New Roman" panose="02020603050405020304" pitchFamily="18" charset="0"/>
              </a:rPr>
              <a:t>x</a:t>
            </a:r>
            <a:r>
              <a:rPr lang="en-GB" sz="1800" dirty="0">
                <a:effectLst/>
                <a:latin typeface="Myriad Pro"/>
                <a:ea typeface="Calibri" panose="020F0502020204030204" pitchFamily="34" charset="0"/>
                <a:cs typeface="Times New Roman" panose="02020603050405020304" pitchFamily="18" charset="0"/>
              </a:rPr>
              <a:t> + 5 and </a:t>
            </a:r>
            <a:r>
              <a:rPr lang="en-GB" sz="1800" i="1" dirty="0">
                <a:effectLst/>
                <a:latin typeface="Myriad Pro"/>
                <a:ea typeface="Calibri" panose="020F0502020204030204" pitchFamily="34" charset="0"/>
                <a:cs typeface="Times New Roman" panose="02020603050405020304" pitchFamily="18" charset="0"/>
              </a:rPr>
              <a:t>x</a:t>
            </a:r>
            <a:r>
              <a:rPr lang="en-GB" sz="1800" dirty="0">
                <a:effectLst/>
                <a:latin typeface="Myriad Pro"/>
                <a:ea typeface="Calibri" panose="020F0502020204030204" pitchFamily="34" charset="0"/>
                <a:cs typeface="Times New Roman" panose="02020603050405020304" pitchFamily="18" charset="0"/>
              </a:rPr>
              <a:t> = 1, or where </a:t>
            </a:r>
            <a:r>
              <a:rPr lang="en-GB" sz="1800" i="1" dirty="0">
                <a:effectLst/>
                <a:latin typeface="Myriad Pro"/>
                <a:ea typeface="Calibri" panose="020F0502020204030204" pitchFamily="34" charset="0"/>
                <a:cs typeface="Times New Roman" panose="02020603050405020304" pitchFamily="18" charset="0"/>
              </a:rPr>
              <a:t>y </a:t>
            </a:r>
            <a:r>
              <a:rPr lang="en-GB" sz="1800" dirty="0">
                <a:effectLst/>
                <a:latin typeface="Myriad Pro"/>
                <a:ea typeface="Calibri" panose="020F0502020204030204" pitchFamily="34" charset="0"/>
                <a:cs typeface="Times New Roman" panose="02020603050405020304" pitchFamily="18" charset="0"/>
              </a:rPr>
              <a:t>&gt; 3</a:t>
            </a:r>
            <a:r>
              <a:rPr lang="en-GB" sz="1800" i="1" dirty="0">
                <a:effectLst/>
                <a:latin typeface="Myriad Pro"/>
                <a:ea typeface="Calibri" panose="020F0502020204030204" pitchFamily="34" charset="0"/>
                <a:cs typeface="Times New Roman" panose="02020603050405020304" pitchFamily="18" charset="0"/>
              </a:rPr>
              <a:t>x</a:t>
            </a:r>
            <a:r>
              <a:rPr lang="en-GB" sz="1800" dirty="0">
                <a:effectLst/>
                <a:latin typeface="Myriad Pro"/>
                <a:ea typeface="Calibri" panose="020F0502020204030204" pitchFamily="34" charset="0"/>
                <a:cs typeface="Times New Roman" panose="02020603050405020304" pitchFamily="18" charset="0"/>
              </a:rPr>
              <a:t> + 5 and </a:t>
            </a:r>
            <a:r>
              <a:rPr lang="en-GB" sz="1800" i="1" dirty="0">
                <a:effectLst/>
                <a:latin typeface="Myriad Pro"/>
                <a:ea typeface="Calibri" panose="020F0502020204030204" pitchFamily="34" charset="0"/>
                <a:cs typeface="Times New Roman" panose="02020603050405020304" pitchFamily="18" charset="0"/>
              </a:rPr>
              <a:t>y</a:t>
            </a:r>
            <a:r>
              <a:rPr lang="en-GB" sz="1800" dirty="0">
                <a:effectLst/>
                <a:latin typeface="Myriad Pro"/>
                <a:ea typeface="Calibri" panose="020F0502020204030204" pitchFamily="34" charset="0"/>
                <a:cs typeface="Times New Roman" panose="02020603050405020304" pitchFamily="18" charset="0"/>
              </a:rPr>
              <a:t> = 1). These constraints might challenge students to go beyond the range of the given graph (such as write down three coordinates so that </a:t>
            </a:r>
            <a:r>
              <a:rPr lang="en-GB" sz="1800" i="1" dirty="0">
                <a:effectLst/>
                <a:latin typeface="Myriad Pro"/>
                <a:ea typeface="Calibri" panose="020F0502020204030204" pitchFamily="34" charset="0"/>
                <a:cs typeface="Times New Roman" panose="02020603050405020304" pitchFamily="18" charset="0"/>
              </a:rPr>
              <a:t>y </a:t>
            </a:r>
            <a:r>
              <a:rPr lang="en-GB" sz="1800" dirty="0">
                <a:effectLst/>
                <a:latin typeface="Myriad Pro"/>
                <a:ea typeface="Calibri" panose="020F0502020204030204" pitchFamily="34" charset="0"/>
                <a:cs typeface="Times New Roman" panose="02020603050405020304" pitchFamily="18" charset="0"/>
              </a:rPr>
              <a:t>&gt; 3</a:t>
            </a:r>
            <a:r>
              <a:rPr lang="en-GB" sz="1800" i="1" dirty="0">
                <a:effectLst/>
                <a:latin typeface="Myriad Pro"/>
                <a:ea typeface="Calibri" panose="020F0502020204030204" pitchFamily="34" charset="0"/>
                <a:cs typeface="Times New Roman" panose="02020603050405020304" pitchFamily="18" charset="0"/>
              </a:rPr>
              <a:t>x</a:t>
            </a:r>
            <a:r>
              <a:rPr lang="en-GB" sz="1800" dirty="0">
                <a:effectLst/>
                <a:latin typeface="Myriad Pro"/>
                <a:ea typeface="Calibri" panose="020F0502020204030204" pitchFamily="34" charset="0"/>
                <a:cs typeface="Times New Roman" panose="02020603050405020304" pitchFamily="18" charset="0"/>
              </a:rPr>
              <a:t> + 5 and </a:t>
            </a:r>
            <a:r>
              <a:rPr lang="en-GB" sz="1800" i="1" dirty="0">
                <a:effectLst/>
                <a:latin typeface="Myriad Pro"/>
                <a:ea typeface="Calibri" panose="020F0502020204030204" pitchFamily="34" charset="0"/>
                <a:cs typeface="Times New Roman" panose="02020603050405020304" pitchFamily="18" charset="0"/>
              </a:rPr>
              <a:t>x </a:t>
            </a:r>
            <a:r>
              <a:rPr lang="en-GB" sz="1800" dirty="0">
                <a:effectLst/>
                <a:latin typeface="Myriad Pro"/>
                <a:ea typeface="Calibri" panose="020F0502020204030204" pitchFamily="34" charset="0"/>
                <a:cs typeface="Times New Roman" panose="02020603050405020304" pitchFamily="18" charset="0"/>
              </a:rPr>
              <a:t>&gt; 100, or </a:t>
            </a:r>
            <a:r>
              <a:rPr lang="en-GB" sz="1800" i="1" dirty="0">
                <a:effectLst/>
                <a:latin typeface="Myriad Pro"/>
                <a:ea typeface="Calibri" panose="020F0502020204030204" pitchFamily="34" charset="0"/>
                <a:cs typeface="Times New Roman" panose="02020603050405020304" pitchFamily="18" charset="0"/>
              </a:rPr>
              <a:t>y</a:t>
            </a:r>
            <a:r>
              <a:rPr lang="en-GB" sz="1800" dirty="0">
                <a:effectLst/>
                <a:latin typeface="Myriad Pro"/>
                <a:ea typeface="Calibri" panose="020F0502020204030204" pitchFamily="34" charset="0"/>
                <a:cs typeface="Times New Roman" panose="02020603050405020304" pitchFamily="18" charset="0"/>
              </a:rPr>
              <a:t> = 3</a:t>
            </a:r>
            <a:r>
              <a:rPr lang="en-GB" sz="1800" i="1" dirty="0">
                <a:effectLst/>
                <a:latin typeface="Myriad Pro"/>
                <a:ea typeface="Calibri" panose="020F0502020204030204" pitchFamily="34" charset="0"/>
                <a:cs typeface="Times New Roman" panose="02020603050405020304" pitchFamily="18" charset="0"/>
              </a:rPr>
              <a:t>x</a:t>
            </a:r>
            <a:r>
              <a:rPr lang="en-GB" sz="1800" dirty="0">
                <a:effectLst/>
                <a:latin typeface="Myriad Pro"/>
                <a:ea typeface="Calibri" panose="020F0502020204030204" pitchFamily="34" charset="0"/>
                <a:cs typeface="Times New Roman" panose="02020603050405020304" pitchFamily="18" charset="0"/>
              </a:rPr>
              <a:t> + 5 and </a:t>
            </a:r>
            <a:r>
              <a:rPr lang="en-GB" sz="1800" i="1" dirty="0">
                <a:effectLst/>
                <a:latin typeface="Myriad Pro"/>
                <a:ea typeface="Calibri" panose="020F0502020204030204" pitchFamily="34" charset="0"/>
                <a:cs typeface="Times New Roman" panose="02020603050405020304" pitchFamily="18" charset="0"/>
              </a:rPr>
              <a:t>x </a:t>
            </a:r>
            <a:r>
              <a:rPr lang="en-GB" sz="1800" dirty="0">
                <a:effectLst/>
                <a:latin typeface="Myriad Pro"/>
                <a:ea typeface="Calibri" panose="020F0502020204030204" pitchFamily="34" charset="0"/>
                <a:cs typeface="Times New Roman" panose="02020603050405020304" pitchFamily="18" charset="0"/>
              </a:rPr>
              <a:t>&gt; 100). The key awareness here is that all points on the line are connected by one relationship. Part 2 of Example 2 uses the same prompts as part 1 and students might be encouraged to describe what’s the same and what’s different about the two examples.</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843798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This is an enlarged version of the first graph from Example 2. For ‘suggested questioning’ and ‘things to think about’, see slide 15.</a:t>
            </a:r>
            <a:endParaRPr lang="en-GB" sz="1800" dirty="0">
              <a:effectLst/>
              <a:latin typeface="Myriad Pro"/>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a:p>
        </p:txBody>
      </p:sp>
    </p:spTree>
    <p:extLst>
      <p:ext uri="{BB962C8B-B14F-4D97-AF65-F5344CB8AC3E}">
        <p14:creationId xmlns:p14="http://schemas.microsoft.com/office/powerpoint/2010/main" val="2698312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This is an enlarged version of the second graph from Example 2. For ‘suggested questioning’ and ‘things to think about’, see slide 15.</a:t>
            </a:r>
            <a:endParaRPr lang="en-GB" sz="1800" dirty="0">
              <a:effectLst/>
              <a:latin typeface="Myriad Pro"/>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a:p>
        </p:txBody>
      </p:sp>
    </p:spTree>
    <p:extLst>
      <p:ext uri="{BB962C8B-B14F-4D97-AF65-F5344CB8AC3E}">
        <p14:creationId xmlns:p14="http://schemas.microsoft.com/office/powerpoint/2010/main" val="3004615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31 of the 4.2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2139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rgbClr val="008080"/>
                </a:solidFill>
                <a:latin typeface="Myriad Pro"/>
              </a:rPr>
              <a:t>A larger, printable version of this graph is available in the appendices.</a:t>
            </a:r>
          </a:p>
          <a:p>
            <a:endParaRPr lang="en-GB" sz="2000" b="1" dirty="0">
              <a:solidFill>
                <a:srgbClr val="008080"/>
              </a:solidFill>
              <a:latin typeface="Myriad Pro"/>
            </a:endParaRPr>
          </a:p>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do you notice about your points for part a? How about part b?</a:t>
            </a:r>
          </a:p>
          <a:p>
            <a:pPr>
              <a:spcBef>
                <a:spcPts val="400"/>
              </a:spcBef>
              <a:spcAft>
                <a:spcPts val="400"/>
              </a:spcAft>
            </a:pPr>
            <a:r>
              <a:rPr lang="en-GB" sz="1200" dirty="0">
                <a:solidFill>
                  <a:srgbClr val="008080"/>
                </a:solidFill>
                <a:latin typeface="Myriad Pro"/>
              </a:rPr>
              <a:t>When can your points be found within a region? When can the be found on a line?</a:t>
            </a:r>
          </a:p>
          <a:p>
            <a:pPr>
              <a:spcBef>
                <a:spcPts val="400"/>
              </a:spcBef>
              <a:spcAft>
                <a:spcPts val="400"/>
              </a:spcAft>
            </a:pPr>
            <a:r>
              <a:rPr lang="en-GB" sz="1200" dirty="0">
                <a:solidFill>
                  <a:srgbClr val="008080"/>
                </a:solidFill>
                <a:latin typeface="Myriad Pro"/>
              </a:rPr>
              <a:t>Why does part c only ask for one point?</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dirty="0">
                <a:effectLst/>
                <a:latin typeface="Myriad Pro"/>
                <a:ea typeface="Calibri" panose="020F0502020204030204" pitchFamily="34" charset="0"/>
                <a:cs typeface="Times New Roman" panose="02020603050405020304" pitchFamily="18" charset="0"/>
              </a:rPr>
              <a:t>Examples 2 and 3</a:t>
            </a:r>
            <a:r>
              <a:rPr lang="en-GB" sz="1800" dirty="0">
                <a:effectLst/>
                <a:latin typeface="Myriad Pro"/>
                <a:ea typeface="Calibri" panose="020F0502020204030204" pitchFamily="34" charset="0"/>
                <a:cs typeface="Times New Roman" panose="02020603050405020304" pitchFamily="18" charset="0"/>
              </a:rPr>
              <a:t> are designed to be used together, to give students a context in which they can identify the different regions of the plane and their meanings.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Example 3 builds on Example 2 and shows the two lines used on the same axis. </a:t>
            </a:r>
            <a:r>
              <a:rPr lang="en-GB" sz="1800" dirty="0">
                <a:effectLst/>
                <a:latin typeface="Myriad Pro"/>
                <a:ea typeface="Calibri" panose="020F0502020204030204" pitchFamily="34" charset="0"/>
                <a:cs typeface="Times New Roman" panose="02020603050405020304" pitchFamily="18" charset="0"/>
              </a:rPr>
              <a:t> Before showing Example 3, ask students to consider the two lines used in Example 2, whether there is a point where the two lines cross, and what value x and y might have at that point. </a:t>
            </a:r>
            <a:r>
              <a:rPr lang="en-GB" sz="1800" dirty="0">
                <a:solidFill>
                  <a:srgbClr val="000000"/>
                </a:solidFill>
                <a:effectLst/>
                <a:latin typeface="Calibri" panose="020F0502020204030204" pitchFamily="34" charset="0"/>
                <a:ea typeface="Calibri" panose="020F0502020204030204" pitchFamily="34" charset="0"/>
              </a:rPr>
              <a:t>Similar prompts are used to those in Example 2, and only the constraints around </a:t>
            </a:r>
            <a:r>
              <a:rPr lang="en-GB" sz="1800" i="1" dirty="0">
                <a:solidFill>
                  <a:srgbClr val="FF0000"/>
                </a:solidFill>
                <a:effectLst/>
                <a:latin typeface="Calibri" panose="020F0502020204030204" pitchFamily="34" charset="0"/>
                <a:ea typeface="Calibri" panose="020F0502020204030204" pitchFamily="34" charset="0"/>
              </a:rPr>
              <a:t>y</a:t>
            </a:r>
            <a:r>
              <a:rPr lang="en-GB" sz="1800" dirty="0">
                <a:solidFill>
                  <a:srgbClr val="FF0000"/>
                </a:solidFill>
                <a:effectLst/>
                <a:latin typeface="Calibri" panose="020F0502020204030204" pitchFamily="34" charset="0"/>
                <a:ea typeface="Calibri" panose="020F0502020204030204" pitchFamily="34" charset="0"/>
              </a:rPr>
              <a:t> = 3</a:t>
            </a:r>
            <a:r>
              <a:rPr lang="en-GB" sz="1800" i="1" dirty="0">
                <a:solidFill>
                  <a:srgbClr val="FF0000"/>
                </a:solidFill>
                <a:effectLst/>
                <a:latin typeface="Calibri" panose="020F0502020204030204" pitchFamily="34" charset="0"/>
                <a:ea typeface="Calibri" panose="020F0502020204030204" pitchFamily="34" charset="0"/>
              </a:rPr>
              <a:t>x</a:t>
            </a:r>
            <a:r>
              <a:rPr lang="en-GB" sz="1800" dirty="0">
                <a:solidFill>
                  <a:srgbClr val="FF0000"/>
                </a:solidFill>
                <a:effectLst/>
                <a:latin typeface="Calibri" panose="020F0502020204030204" pitchFamily="34" charset="0"/>
                <a:ea typeface="Calibri" panose="020F0502020204030204" pitchFamily="34" charset="0"/>
              </a:rPr>
              <a:t> + 5 </a:t>
            </a:r>
            <a:r>
              <a:rPr lang="en-GB" sz="1800" dirty="0">
                <a:solidFill>
                  <a:srgbClr val="000000"/>
                </a:solidFill>
                <a:effectLst/>
                <a:latin typeface="Calibri" panose="020F0502020204030204" pitchFamily="34" charset="0"/>
                <a:ea typeface="Calibri" panose="020F0502020204030204" pitchFamily="34" charset="0"/>
              </a:rPr>
              <a:t>change in each question. The intention here is that students again focus on the fact that all points on the line </a:t>
            </a:r>
            <a:r>
              <a:rPr lang="en-GB" sz="1800" i="1" dirty="0">
                <a:solidFill>
                  <a:srgbClr val="0432FF"/>
                </a:solidFill>
                <a:effectLst/>
                <a:latin typeface="Calibri" panose="020F0502020204030204" pitchFamily="34" charset="0"/>
                <a:ea typeface="Calibri" panose="020F0502020204030204" pitchFamily="34" charset="0"/>
              </a:rPr>
              <a:t>y</a:t>
            </a:r>
            <a:r>
              <a:rPr lang="en-GB" sz="1800" dirty="0">
                <a:solidFill>
                  <a:srgbClr val="0432FF"/>
                </a:solidFill>
                <a:effectLst/>
                <a:latin typeface="Calibri" panose="020F0502020204030204" pitchFamily="34" charset="0"/>
                <a:ea typeface="Calibri" panose="020F0502020204030204" pitchFamily="34" charset="0"/>
              </a:rPr>
              <a:t> = </a:t>
            </a:r>
            <a:r>
              <a:rPr lang="en-GB" sz="1800" i="1" dirty="0">
                <a:solidFill>
                  <a:srgbClr val="0432FF"/>
                </a:solidFill>
                <a:effectLst/>
                <a:latin typeface="Calibri" panose="020F0502020204030204" pitchFamily="34" charset="0"/>
                <a:ea typeface="Calibri" panose="020F0502020204030204" pitchFamily="34" charset="0"/>
              </a:rPr>
              <a:t>x</a:t>
            </a:r>
            <a:r>
              <a:rPr lang="en-GB" sz="1800" dirty="0">
                <a:solidFill>
                  <a:srgbClr val="0432FF"/>
                </a:solidFill>
                <a:effectLst/>
                <a:latin typeface="Calibri" panose="020F0502020204030204" pitchFamily="34" charset="0"/>
                <a:ea typeface="Calibri" panose="020F0502020204030204" pitchFamily="34" charset="0"/>
              </a:rPr>
              <a:t> + 7 </a:t>
            </a:r>
            <a:r>
              <a:rPr lang="en-GB" sz="1800" dirty="0">
                <a:solidFill>
                  <a:srgbClr val="000000"/>
                </a:solidFill>
                <a:effectLst/>
                <a:latin typeface="Calibri" panose="020F0502020204030204" pitchFamily="34" charset="0"/>
                <a:ea typeface="Calibri" panose="020F0502020204030204" pitchFamily="34" charset="0"/>
              </a:rPr>
              <a:t>are connected by that relationship. Asking students why part c only asks for one point while all other prompts in Example 2 and 3 have asked for three points may be productive in supporting students’ reasoning around straight line graphs and the uniqueness of the crossing point.</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a:p>
        </p:txBody>
      </p:sp>
    </p:spTree>
    <p:extLst>
      <p:ext uri="{BB962C8B-B14F-4D97-AF65-F5344CB8AC3E}">
        <p14:creationId xmlns:p14="http://schemas.microsoft.com/office/powerpoint/2010/main" val="3759030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32 of the 4.2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95257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rgbClr val="008080"/>
                </a:solidFill>
                <a:latin typeface="Myriad Pro"/>
              </a:rPr>
              <a:t>A larger, printable version of this graph is available in the appendices.</a:t>
            </a:r>
          </a:p>
          <a:p>
            <a:endParaRPr lang="en-GB" sz="2000" b="1" dirty="0">
              <a:solidFill>
                <a:srgbClr val="008080"/>
              </a:solidFill>
              <a:latin typeface="Myriad Pro"/>
            </a:endParaRPr>
          </a:p>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co-ordinate does part a) refer to?</a:t>
            </a:r>
          </a:p>
          <a:p>
            <a:pPr>
              <a:spcBef>
                <a:spcPts val="400"/>
              </a:spcBef>
              <a:spcAft>
                <a:spcPts val="400"/>
              </a:spcAft>
            </a:pPr>
            <a:r>
              <a:rPr lang="en-GB" sz="1200" dirty="0">
                <a:solidFill>
                  <a:srgbClr val="008080"/>
                </a:solidFill>
                <a:latin typeface="Myriad Pro"/>
              </a:rPr>
              <a:t>How could you write question a) as an algebraic statement?</a:t>
            </a:r>
          </a:p>
          <a:p>
            <a:pPr>
              <a:spcBef>
                <a:spcPts val="400"/>
              </a:spcBef>
              <a:spcAft>
                <a:spcPts val="400"/>
              </a:spcAft>
            </a:pPr>
            <a:r>
              <a:rPr lang="en-GB" sz="1200" dirty="0">
                <a:solidFill>
                  <a:srgbClr val="008080"/>
                </a:solidFill>
                <a:latin typeface="Myriad Pro"/>
              </a:rPr>
              <a:t>What points have you not been asked to find? What pairs of lines share these solutions?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b="0" dirty="0">
                <a:solidFill>
                  <a:srgbClr val="008080"/>
                </a:solidFill>
                <a:latin typeface="Myriad Pro"/>
              </a:rPr>
              <a:t>The variation in the way that parts a), b) and c) ask similar questions with different wording is designed to draw attention to different </a:t>
            </a:r>
            <a:r>
              <a:rPr lang="en-GB" sz="1200" b="0" dirty="0" err="1">
                <a:solidFill>
                  <a:srgbClr val="008080"/>
                </a:solidFill>
                <a:latin typeface="Myriad Pro"/>
              </a:rPr>
              <a:t>awarenesses</a:t>
            </a:r>
            <a:r>
              <a:rPr lang="en-GB" sz="1200" b="0" dirty="0">
                <a:solidFill>
                  <a:srgbClr val="008080"/>
                </a:solidFill>
                <a:latin typeface="Myriad Pro"/>
              </a:rPr>
              <a:t> that students must have to make sense of solving simultaneous equations. </a:t>
            </a:r>
          </a:p>
          <a:p>
            <a:pPr marL="171450" indent="-171450">
              <a:spcBef>
                <a:spcPts val="400"/>
              </a:spcBef>
              <a:spcAft>
                <a:spcPts val="400"/>
              </a:spcAft>
              <a:buFont typeface="Arial" panose="020B0604020202020204" pitchFamily="34" charset="0"/>
              <a:buChar char="•"/>
            </a:pPr>
            <a:r>
              <a:rPr lang="en-GB" sz="1200" b="0" dirty="0">
                <a:solidFill>
                  <a:srgbClr val="008080"/>
                </a:solidFill>
                <a:latin typeface="Myriad Pro"/>
              </a:rPr>
              <a:t>Part a) introduces that the crossing point is a ‘solution’ to two equations</a:t>
            </a:r>
          </a:p>
          <a:p>
            <a:pPr marL="171450" indent="-171450">
              <a:spcBef>
                <a:spcPts val="400"/>
              </a:spcBef>
              <a:spcAft>
                <a:spcPts val="400"/>
              </a:spcAft>
              <a:buFont typeface="Arial" panose="020B0604020202020204" pitchFamily="34" charset="0"/>
              <a:buChar char="•"/>
            </a:pPr>
            <a:r>
              <a:rPr lang="en-GB" sz="1200" b="0" dirty="0">
                <a:solidFill>
                  <a:srgbClr val="008080"/>
                </a:solidFill>
                <a:latin typeface="Myriad Pro"/>
              </a:rPr>
              <a:t>Part b) draws attention to the equality of the values at the solution </a:t>
            </a:r>
          </a:p>
          <a:p>
            <a:pPr marL="171450" indent="-171450">
              <a:spcBef>
                <a:spcPts val="400"/>
              </a:spcBef>
              <a:spcAft>
                <a:spcPts val="400"/>
              </a:spcAft>
              <a:buFont typeface="Arial" panose="020B0604020202020204" pitchFamily="34" charset="0"/>
              <a:buChar char="•"/>
            </a:pPr>
            <a:r>
              <a:rPr lang="en-GB" sz="1200" b="0" dirty="0">
                <a:solidFill>
                  <a:srgbClr val="008080"/>
                </a:solidFill>
                <a:latin typeface="Myriad Pro"/>
              </a:rPr>
              <a:t>Part c) then builds on this to identify the crossing point as a solution to both equations. </a:t>
            </a:r>
          </a:p>
          <a:p>
            <a:pPr marL="171450" indent="-171450">
              <a:spcBef>
                <a:spcPts val="400"/>
              </a:spcBef>
              <a:spcAft>
                <a:spcPts val="400"/>
              </a:spcAft>
              <a:buFont typeface="Arial" panose="020B0604020202020204" pitchFamily="34" charset="0"/>
              <a:buChar char="•"/>
            </a:pPr>
            <a:r>
              <a:rPr lang="en-GB" sz="1200" b="0" dirty="0">
                <a:solidFill>
                  <a:srgbClr val="008080"/>
                </a:solidFill>
                <a:latin typeface="Myriad Pro"/>
              </a:rPr>
              <a:t>Points B and E on the graph are not used in the three questions. You could ask students to write a question in the style of a), b) or c) for which B or E is the answer.</a:t>
            </a:r>
          </a:p>
          <a:p>
            <a:pPr marL="0" indent="0">
              <a:spcBef>
                <a:spcPts val="400"/>
              </a:spcBef>
              <a:spcAft>
                <a:spcPts val="400"/>
              </a:spcAft>
              <a:buFont typeface="Arial" panose="020B0604020202020204" pitchFamily="34" charset="0"/>
              <a:buNone/>
            </a:pPr>
            <a:r>
              <a:rPr lang="en-GB" sz="1800" dirty="0">
                <a:effectLst/>
                <a:latin typeface="Myriad Pro"/>
                <a:ea typeface="Calibri" panose="020F0502020204030204" pitchFamily="34" charset="0"/>
                <a:cs typeface="Times New Roman" panose="02020603050405020304" pitchFamily="18" charset="0"/>
              </a:rPr>
              <a:t>You might usefully explore whether </a:t>
            </a:r>
            <a:r>
              <a:rPr lang="en-GB" sz="1800" b="1" dirty="0">
                <a:effectLst/>
                <a:latin typeface="Myriad Pro"/>
                <a:ea typeface="Calibri" panose="020F0502020204030204" pitchFamily="34" charset="0"/>
                <a:cs typeface="Times New Roman" panose="02020603050405020304" pitchFamily="18" charset="0"/>
              </a:rPr>
              <a:t>all</a:t>
            </a:r>
            <a:r>
              <a:rPr lang="en-GB" sz="1800" dirty="0">
                <a:effectLst/>
                <a:latin typeface="Myriad Pro"/>
                <a:ea typeface="Calibri" panose="020F0502020204030204" pitchFamily="34" charset="0"/>
                <a:cs typeface="Times New Roman" panose="02020603050405020304" pitchFamily="18" charset="0"/>
              </a:rPr>
              <a:t> the pairs of lines in </a:t>
            </a:r>
            <a:r>
              <a:rPr lang="en-GB" sz="1800" i="1" dirty="0">
                <a:effectLst/>
                <a:latin typeface="Myriad Pro"/>
                <a:ea typeface="Calibri" panose="020F0502020204030204" pitchFamily="34" charset="0"/>
                <a:cs typeface="Times New Roman" panose="02020603050405020304" pitchFamily="18" charset="0"/>
              </a:rPr>
              <a:t>Example 4</a:t>
            </a:r>
            <a:r>
              <a:rPr lang="en-GB" sz="1800" dirty="0">
                <a:effectLst/>
                <a:latin typeface="Myriad Pro"/>
                <a:ea typeface="Calibri" panose="020F0502020204030204" pitchFamily="34" charset="0"/>
                <a:cs typeface="Times New Roman" panose="02020603050405020304" pitchFamily="18" charset="0"/>
              </a:rPr>
              <a:t> will have a solution, and if not what that might tell us about those pairs of lines.</a:t>
            </a:r>
            <a:endParaRPr lang="en-GB" sz="1200" b="0" dirty="0">
              <a:solidFill>
                <a:srgbClr val="008080"/>
              </a:solidFill>
              <a:latin typeface="Myriad Pro"/>
            </a:endParaRPr>
          </a:p>
          <a:p>
            <a:pPr>
              <a:spcBef>
                <a:spcPts val="400"/>
              </a:spcBef>
              <a:spcAft>
                <a:spcPts val="400"/>
              </a:spcAft>
            </a:pPr>
            <a:endParaRPr lang="en-GB" sz="1200" b="0" dirty="0">
              <a:solidFill>
                <a:srgbClr val="008080"/>
              </a:solidFill>
              <a:latin typeface="Myriad Pro"/>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21</a:t>
            </a:fld>
            <a:endParaRPr lang="en-GB"/>
          </a:p>
        </p:txBody>
      </p:sp>
    </p:spTree>
    <p:extLst>
      <p:ext uri="{BB962C8B-B14F-4D97-AF65-F5344CB8AC3E}">
        <p14:creationId xmlns:p14="http://schemas.microsoft.com/office/powerpoint/2010/main" val="3822674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33 of the 4.2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5994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a larger, printable version of the graph used in Example 1.</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a:p>
        </p:txBody>
      </p:sp>
    </p:spTree>
    <p:extLst>
      <p:ext uri="{BB962C8B-B14F-4D97-AF65-F5344CB8AC3E}">
        <p14:creationId xmlns:p14="http://schemas.microsoft.com/office/powerpoint/2010/main" val="526971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Sequences </a:t>
            </a:r>
            <a:r>
              <a:rPr lang="en-GB" i="1"/>
              <a:t>and graphs.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274805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a larger, printable version of the graphs used in Example 2.</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27</a:t>
            </a:fld>
            <a:endParaRPr lang="en-GB"/>
          </a:p>
        </p:txBody>
      </p:sp>
    </p:spTree>
    <p:extLst>
      <p:ext uri="{BB962C8B-B14F-4D97-AF65-F5344CB8AC3E}">
        <p14:creationId xmlns:p14="http://schemas.microsoft.com/office/powerpoint/2010/main" val="2140837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a larger, printable version of the graph used in Example 3.</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28</a:t>
            </a:fld>
            <a:endParaRPr lang="en-GB"/>
          </a:p>
        </p:txBody>
      </p:sp>
    </p:spTree>
    <p:extLst>
      <p:ext uri="{BB962C8B-B14F-4D97-AF65-F5344CB8AC3E}">
        <p14:creationId xmlns:p14="http://schemas.microsoft.com/office/powerpoint/2010/main" val="3326129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larger, printable version of the graph used in Example 4.</a:t>
            </a:r>
          </a:p>
        </p:txBody>
      </p:sp>
      <p:sp>
        <p:nvSpPr>
          <p:cNvPr id="4" name="Slide Number Placeholder 3"/>
          <p:cNvSpPr>
            <a:spLocks noGrp="1"/>
          </p:cNvSpPr>
          <p:nvPr>
            <p:ph type="sldNum" sz="quarter" idx="5"/>
          </p:nvPr>
        </p:nvSpPr>
        <p:spPr/>
        <p:txBody>
          <a:bodyPr/>
          <a:lstStyle/>
          <a:p>
            <a:fld id="{95CC6D43-B330-470E-9514-C837501A6F5A}" type="slidenum">
              <a:rPr lang="en-GB" smtClean="0"/>
              <a:t>29</a:t>
            </a:fld>
            <a:endParaRPr lang="en-GB"/>
          </a:p>
        </p:txBody>
      </p:sp>
    </p:spTree>
    <p:extLst>
      <p:ext uri="{BB962C8B-B14F-4D97-AF65-F5344CB8AC3E}">
        <p14:creationId xmlns:p14="http://schemas.microsoft.com/office/powerpoint/2010/main" val="2454821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On page 5 of </a:t>
            </a: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the 4 Sequences and graphs Theme Overview document</a:t>
            </a:r>
            <a:endPar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endParaRPr>
          </a:p>
          <a:p>
            <a:endParaRPr lang="en-GB" dirty="0"/>
          </a:p>
          <a:p>
            <a:r>
              <a:rPr lang="en-GB" dirty="0"/>
              <a:t>Links to all of these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33</a:t>
            </a:fld>
            <a:endParaRPr lang="en-GB"/>
          </a:p>
        </p:txBody>
      </p:sp>
    </p:spTree>
    <p:extLst>
      <p:ext uri="{BB962C8B-B14F-4D97-AF65-F5344CB8AC3E}">
        <p14:creationId xmlns:p14="http://schemas.microsoft.com/office/powerpoint/2010/main" val="4180570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4 Sequences and graphs</a:t>
            </a:r>
          </a:p>
        </p:txBody>
      </p:sp>
      <p:sp>
        <p:nvSpPr>
          <p:cNvPr id="4" name="Slide Number Placeholder 3"/>
          <p:cNvSpPr>
            <a:spLocks noGrp="1"/>
          </p:cNvSpPr>
          <p:nvPr>
            <p:ph type="sldNum" sz="quarter" idx="5"/>
          </p:nvPr>
        </p:nvSpPr>
        <p:spPr/>
        <p:txBody>
          <a:bodyPr/>
          <a:lstStyle/>
          <a:p>
            <a:fld id="{95CC6D43-B330-470E-9514-C837501A6F5A}" type="slidenum">
              <a:rPr lang="en-GB" smtClean="0"/>
              <a:t>34</a:t>
            </a:fld>
            <a:endParaRPr lang="en-GB"/>
          </a:p>
        </p:txBody>
      </p:sp>
    </p:spTree>
    <p:extLst>
      <p:ext uri="{BB962C8B-B14F-4D97-AF65-F5344CB8AC3E}">
        <p14:creationId xmlns:p14="http://schemas.microsoft.com/office/powerpoint/2010/main" val="1070516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4 Sequences and graphs</a:t>
            </a:r>
          </a:p>
        </p:txBody>
      </p:sp>
      <p:sp>
        <p:nvSpPr>
          <p:cNvPr id="4" name="Slide Number Placeholder 3"/>
          <p:cNvSpPr>
            <a:spLocks noGrp="1"/>
          </p:cNvSpPr>
          <p:nvPr>
            <p:ph type="sldNum" sz="quarter" idx="5"/>
          </p:nvPr>
        </p:nvSpPr>
        <p:spPr/>
        <p:txBody>
          <a:bodyPr/>
          <a:lstStyle/>
          <a:p>
            <a:fld id="{95CC6D43-B330-470E-9514-C837501A6F5A}" type="slidenum">
              <a:rPr lang="en-GB" smtClean="0"/>
              <a:t>35</a:t>
            </a:fld>
            <a:endParaRPr lang="en-GB"/>
          </a:p>
        </p:txBody>
      </p:sp>
    </p:spTree>
    <p:extLst>
      <p:ext uri="{BB962C8B-B14F-4D97-AF65-F5344CB8AC3E}">
        <p14:creationId xmlns:p14="http://schemas.microsoft.com/office/powerpoint/2010/main" val="3114265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1159651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4.2 Connect coordinates, equations and graphs can be found on pages 7-8 of the 4.2 Core Concept document. </a:t>
            </a:r>
          </a:p>
          <a:p>
            <a:endParaRPr lang="en-GB" dirty="0"/>
          </a:p>
          <a:p>
            <a:r>
              <a:rPr lang="en-GB" dirty="0"/>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4.2.1 Connect coordinates, equations and graphs – pages 7 and 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4.2.2 Explore linear relationships – pages 8 and 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4.2.3 Model and interpret a range of situations graphically – page 9</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70358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dirty="0"/>
          </a:p>
          <a:p>
            <a:r>
              <a:rPr lang="en-GB" dirty="0"/>
              <a:t>You can find further details regarding prior learning in the following segments of the NCETM primary mastery professional development materials (linked on final slide):</a:t>
            </a:r>
          </a:p>
          <a:p>
            <a:pPr marL="342900" lvl="0" indent="-342900">
              <a:spcBef>
                <a:spcPts val="400"/>
              </a:spcBef>
              <a:buClr>
                <a:srgbClr val="82CBDD"/>
              </a:buClr>
              <a:buFont typeface="Symbol" panose="05050102010706020507" pitchFamily="18" charset="2"/>
              <a:buChar char=""/>
            </a:pPr>
            <a:r>
              <a:rPr lang="en-GB" sz="1800" dirty="0">
                <a:effectLst/>
                <a:latin typeface="Myriad Pro"/>
                <a:ea typeface="Calibri" panose="020F0502020204030204" pitchFamily="34" charset="0"/>
                <a:cs typeface="Times New Roman" panose="02020603050405020304" pitchFamily="18" charset="0"/>
              </a:rPr>
              <a:t>Year 5: 1.27 Negative numbers: counting, comparing and calculating</a:t>
            </a:r>
          </a:p>
          <a:p>
            <a:pPr marL="342900" lvl="0" indent="-342900">
              <a:spcAft>
                <a:spcPts val="400"/>
              </a:spcAft>
              <a:buClr>
                <a:srgbClr val="82CBDD"/>
              </a:buClr>
              <a:buFont typeface="Symbol" panose="05050102010706020507" pitchFamily="18" charset="2"/>
              <a:buChar char=""/>
            </a:pPr>
            <a:r>
              <a:rPr lang="en-GB" sz="1800" dirty="0">
                <a:effectLst/>
                <a:latin typeface="Myriad Pro"/>
                <a:ea typeface="Calibri" panose="020F0502020204030204" pitchFamily="34" charset="0"/>
                <a:cs typeface="Times New Roman" panose="02020603050405020304" pitchFamily="18" charset="0"/>
              </a:rPr>
              <a:t>Year 5: 1.28 Common structures and the part–part–whole relationship</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the 4 Sequences and graphs Theme Overview document, you can also find a broader description of students’ potential previous learning (page 2), alongside further information about key underpinning knowledge (page 3).</a:t>
            </a:r>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r>
              <a:rPr lang="en-GB" dirty="0"/>
              <a:t>a) NCETM Secondary assessment materials, Page 18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 NCETM Secondary assessment materials, Page 20</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30 of the 4.2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12</a:t>
            </a:fld>
            <a:endParaRPr lang="en-GB"/>
          </a:p>
        </p:txBody>
      </p:sp>
    </p:spTree>
    <p:extLst>
      <p:ext uri="{BB962C8B-B14F-4D97-AF65-F5344CB8AC3E}">
        <p14:creationId xmlns:p14="http://schemas.microsoft.com/office/powerpoint/2010/main" val="709669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rgbClr val="008080"/>
                </a:solidFill>
                <a:latin typeface="Myriad Pro"/>
              </a:rPr>
              <a:t>A larger, printable version of this graph is available in the appendices.</a:t>
            </a:r>
          </a:p>
          <a:p>
            <a:endParaRPr lang="en-GB" sz="2000" b="1" dirty="0">
              <a:solidFill>
                <a:srgbClr val="008080"/>
              </a:solidFill>
              <a:latin typeface="Myriad Pro"/>
            </a:endParaRPr>
          </a:p>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other calculations could you estimate from the graph?</a:t>
            </a:r>
          </a:p>
          <a:p>
            <a:pPr>
              <a:spcBef>
                <a:spcPts val="400"/>
              </a:spcBef>
              <a:spcAft>
                <a:spcPts val="400"/>
              </a:spcAft>
            </a:pPr>
            <a:r>
              <a:rPr lang="en-GB" sz="1200" dirty="0">
                <a:solidFill>
                  <a:srgbClr val="008080"/>
                </a:solidFill>
                <a:latin typeface="Myriad Pro"/>
              </a:rPr>
              <a:t>How many solutions are represented by this line?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In </a:t>
            </a:r>
            <a:r>
              <a:rPr lang="en-GB" sz="1800" i="1" dirty="0">
                <a:effectLst/>
                <a:latin typeface="Myriad Pro"/>
                <a:ea typeface="Calibri" panose="020F0502020204030204" pitchFamily="34" charset="0"/>
                <a:cs typeface="Times New Roman" panose="02020603050405020304" pitchFamily="18" charset="0"/>
              </a:rPr>
              <a:t>Example 1</a:t>
            </a:r>
            <a:r>
              <a:rPr lang="en-GB" sz="1800" dirty="0">
                <a:effectLst/>
                <a:latin typeface="Myriad Pro"/>
                <a:ea typeface="Calibri" panose="020F0502020204030204" pitchFamily="34" charset="0"/>
                <a:cs typeface="Times New Roman" panose="02020603050405020304" pitchFamily="18" charset="0"/>
              </a:rPr>
              <a:t> students use a graph in an unfamiliar context (to complete a calculation). The equation is intended to be challenging enough that students will be discouraged from calculating and will instead use the graph. </a:t>
            </a:r>
            <a:r>
              <a:rPr lang="en-GB" sz="1800" dirty="0">
                <a:solidFill>
                  <a:srgbClr val="000000"/>
                </a:solidFill>
                <a:effectLst/>
                <a:latin typeface="Myriad Pro"/>
                <a:ea typeface="Calibri" panose="020F0502020204030204" pitchFamily="34" charset="0"/>
                <a:cs typeface="Arial" panose="020B0604020202020204" pitchFamily="34" charset="0"/>
              </a:rPr>
              <a:t>It is likely that students will be familiar with using graphs to find values and this question might commonly be phrased as </a:t>
            </a:r>
            <a:r>
              <a:rPr lang="en-GB" sz="1800" i="1" dirty="0">
                <a:solidFill>
                  <a:srgbClr val="000000"/>
                </a:solidFill>
                <a:effectLst/>
                <a:latin typeface="Myriad Pro"/>
                <a:ea typeface="Calibri" panose="020F0502020204030204" pitchFamily="34" charset="0"/>
                <a:cs typeface="Arial" panose="020B0604020202020204" pitchFamily="34" charset="0"/>
              </a:rPr>
              <a:t>‘Find the value of y when x = 8</a:t>
            </a:r>
            <a:r>
              <a:rPr lang="en-GB" sz="1800" dirty="0">
                <a:solidFill>
                  <a:srgbClr val="000000"/>
                </a:solidFill>
                <a:effectLst/>
                <a:latin typeface="Myriad Pro"/>
                <a:ea typeface="Calibri" panose="020F0502020204030204" pitchFamily="34" charset="0"/>
                <a:cs typeface="Arial" panose="020B0604020202020204" pitchFamily="34" charset="0"/>
              </a:rPr>
              <a:t> ‘. However, it may be that they have not connected the graphical representation and its equation with the calculation. </a:t>
            </a:r>
            <a:r>
              <a:rPr lang="en-GB" sz="1800" dirty="0">
                <a:effectLst/>
                <a:latin typeface="Myriad Pro"/>
                <a:ea typeface="Calibri" panose="020F0502020204030204" pitchFamily="34" charset="0"/>
                <a:cs typeface="Times New Roman" panose="02020603050405020304" pitchFamily="18" charset="0"/>
              </a:rPr>
              <a:t>Part b) asks students to estimate the solution to a calculation that can be quite accurately seen on the graph. The intention here is to encourage them to see that all points on the line fit the given equation. You might ask students to write more calculations and approximate solutions, for example asking how many ways they can complete a frame such 13 </a:t>
            </a:r>
            <a:r>
              <a:rPr lang="en-GB" sz="1800" dirty="0">
                <a:effectLst/>
                <a:latin typeface="Myriad Pro"/>
                <a:ea typeface="Calibri" panose="020F0502020204030204" pitchFamily="34" charset="0"/>
                <a:cs typeface="Times New Roman" panose="02020603050405020304" pitchFamily="18" charset="0"/>
                <a:sym typeface="Symbol" panose="05050102010706020507" pitchFamily="18" charset="2"/>
              </a:rPr>
              <a:t></a:t>
            </a:r>
            <a:r>
              <a:rPr lang="en-GB" sz="1800" dirty="0">
                <a:effectLst/>
                <a:latin typeface="Myriad Pro"/>
                <a:ea typeface="Calibri" panose="020F0502020204030204" pitchFamily="34" charset="0"/>
                <a:cs typeface="Times New Roman" panose="02020603050405020304" pitchFamily="18" charset="0"/>
              </a:rPr>
              <a:t> ___ – 27 = __ (or maybe 13 </a:t>
            </a:r>
            <a:r>
              <a:rPr lang="en-GB" sz="1800" dirty="0">
                <a:effectLst/>
                <a:latin typeface="Myriad Pro"/>
                <a:ea typeface="Calibri" panose="020F0502020204030204" pitchFamily="34" charset="0"/>
                <a:cs typeface="Times New Roman" panose="02020603050405020304" pitchFamily="18" charset="0"/>
                <a:sym typeface="Symbol" panose="05050102010706020507" pitchFamily="18" charset="2"/>
              </a:rPr>
              <a:t></a:t>
            </a:r>
            <a:r>
              <a:rPr lang="en-GB" sz="1800" dirty="0">
                <a:effectLst/>
                <a:latin typeface="Myriad Pro"/>
                <a:ea typeface="Calibri" panose="020F0502020204030204" pitchFamily="34" charset="0"/>
                <a:cs typeface="Times New Roman" panose="02020603050405020304" pitchFamily="18" charset="0"/>
              </a:rPr>
              <a:t> ___ – 27 ≈ __).</a:t>
            </a:r>
            <a:endParaRPr lang="en-GB" sz="1800" dirty="0">
              <a:solidFill>
                <a:srgbClr val="000000"/>
              </a:solidFill>
              <a:effectLst/>
              <a:latin typeface="Myriad Pro"/>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Myriad Pro"/>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3630015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07/10/2021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q04f0vzn/ncetm_ks3_theme_4.pdf" TargetMode="External"/><Relationship Id="rId2" Type="http://schemas.openxmlformats.org/officeDocument/2006/relationships/hyperlink" Target="https://www.ncetm.org.uk/media/s05nyur0/ncetm_ks3_cc_4_2.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hyperlink" Target="https://www.ncetm.org.uk/resources/50639" TargetMode="External"/><Relationship Id="rId3" Type="http://schemas.openxmlformats.org/officeDocument/2006/relationships/hyperlink" Target="https://www.ncetm.org.uk/media/q04f0vzn/ncetm_ks3_theme_4.pdf" TargetMode="External"/><Relationship Id="rId7" Type="http://schemas.openxmlformats.org/officeDocument/2006/relationships/hyperlink" Target="https://www.ncetm.org.uk/classroom-resources/insights-from-experienced-teachers/"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classroom-resources/secmm-using-mathematical-representations-at-ks3/" TargetMode="External"/><Relationship Id="rId5" Type="http://schemas.openxmlformats.org/officeDocument/2006/relationships/hyperlink" Target="https://www.ncetm.org.uk/media/zeeniedj/ncetm_ks3_cc_1_4.pdf" TargetMode="External"/><Relationship Id="rId10" Type="http://schemas.openxmlformats.org/officeDocument/2006/relationships/hyperlink" Target="https://www.ncetm.org.uk/media/qgjdx5fo/secondary_assessment_materials_november_2017.pdf" TargetMode="External"/><Relationship Id="rId4" Type="http://schemas.openxmlformats.org/officeDocument/2006/relationships/hyperlink" Target="https://www.ncetm.org.uk/media/s05nyur0/ncetm_ks3_cc_4_2.pdf" TargetMode="External"/><Relationship Id="rId9" Type="http://schemas.openxmlformats.org/officeDocument/2006/relationships/hyperlink" Target="https://www.ncetm.org.uk/resources/46689"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q04f0vzn/ncetm_ks3_theme_4.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cetm.org.uk/media/s05nyur0/ncetm_ks3_cc_4_2.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701749" y="2309920"/>
            <a:ext cx="6049764" cy="648071"/>
          </a:xfrm>
        </p:spPr>
        <p:txBody>
          <a:bodyPr>
            <a:normAutofit fontScale="90000"/>
          </a:bodyPr>
          <a:lstStyle/>
          <a:p>
            <a:r>
              <a:rPr lang="en-GB" dirty="0"/>
              <a:t>Interpreting the intersection of two linear graphs</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4.2 Graphical representations)</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(1)</a:t>
            </a:r>
          </a:p>
        </p:txBody>
      </p:sp>
      <p:sp>
        <p:nvSpPr>
          <p:cNvPr id="3" name="TextBox 2">
            <a:extLst>
              <a:ext uri="{FF2B5EF4-FFF2-40B4-BE49-F238E27FC236}">
                <a16:creationId xmlns:a16="http://schemas.microsoft.com/office/drawing/2014/main" id="{4DC9F7DE-9A98-4569-8F1D-9DDCFC62A895}"/>
              </a:ext>
            </a:extLst>
          </p:cNvPr>
          <p:cNvSpPr txBox="1"/>
          <p:nvPr/>
        </p:nvSpPr>
        <p:spPr>
          <a:xfrm>
            <a:off x="590905" y="1196752"/>
            <a:ext cx="8745455" cy="1791260"/>
          </a:xfrm>
          <a:prstGeom prst="rect">
            <a:avLst/>
          </a:prstGeom>
          <a:noFill/>
        </p:spPr>
        <p:txBody>
          <a:bodyPr wrap="square" rtlCol="0">
            <a:spAutoFit/>
          </a:bodyPr>
          <a:lstStyle/>
          <a:p>
            <a:pPr marL="514350" indent="-514350">
              <a:buFont typeface="+mj-lt"/>
              <a:buAutoNum type="alphaLcParenR"/>
            </a:pPr>
            <a:r>
              <a:rPr lang="en-GB" sz="2400" dirty="0"/>
              <a:t>Which of the following points lie on the line 2</a:t>
            </a:r>
            <a:r>
              <a:rPr lang="en-GB" sz="2400" i="1" dirty="0">
                <a:latin typeface="Times New Roman" panose="02020603050405020304" pitchFamily="18" charset="0"/>
                <a:cs typeface="Times New Roman" panose="02020603050405020304" pitchFamily="18" charset="0"/>
              </a:rPr>
              <a:t>x</a:t>
            </a:r>
            <a:r>
              <a:rPr lang="en-GB" sz="2400" dirty="0"/>
              <a:t> + </a:t>
            </a:r>
            <a:r>
              <a:rPr lang="en-GB" sz="2400" i="1" dirty="0">
                <a:latin typeface="Times New Roman" panose="02020603050405020304" pitchFamily="18" charset="0"/>
                <a:cs typeface="Times New Roman" panose="02020603050405020304" pitchFamily="18" charset="0"/>
              </a:rPr>
              <a:t>y</a:t>
            </a:r>
            <a:r>
              <a:rPr lang="en-GB" sz="2400" dirty="0"/>
              <a:t> = 7:</a:t>
            </a:r>
          </a:p>
          <a:p>
            <a:pPr>
              <a:buNone/>
            </a:pPr>
            <a:r>
              <a:rPr lang="en-GB" sz="2400" dirty="0"/>
              <a:t>	</a:t>
            </a:r>
            <a:r>
              <a:rPr lang="en-GB" sz="2400" dirty="0">
                <a:solidFill>
                  <a:srgbClr val="00628C"/>
                </a:solidFill>
              </a:rPr>
              <a:t>(1,5)	(5,1)	(3,1)	(4,1)	(5,3)	(5,-3)</a:t>
            </a:r>
          </a:p>
          <a:p>
            <a:pPr marL="444500">
              <a:buNone/>
            </a:pPr>
            <a:r>
              <a:rPr lang="en-GB" sz="2400" dirty="0"/>
              <a:t>Can you explain why or why not?</a:t>
            </a:r>
          </a:p>
          <a:p>
            <a:pPr marL="444500">
              <a:buNone/>
            </a:pPr>
            <a:r>
              <a:rPr lang="en-GB" sz="2400" dirty="0"/>
              <a:t>Can you show this with a calculation as well as drawing?</a:t>
            </a:r>
          </a:p>
        </p:txBody>
      </p:sp>
      <p:grpSp>
        <p:nvGrpSpPr>
          <p:cNvPr id="9" name="Group 8">
            <a:extLst>
              <a:ext uri="{FF2B5EF4-FFF2-40B4-BE49-F238E27FC236}">
                <a16:creationId xmlns:a16="http://schemas.microsoft.com/office/drawing/2014/main" id="{46EFB722-E480-4417-91C3-5BF3F6F24A39}"/>
              </a:ext>
            </a:extLst>
          </p:cNvPr>
          <p:cNvGrpSpPr/>
          <p:nvPr/>
        </p:nvGrpSpPr>
        <p:grpSpPr>
          <a:xfrm>
            <a:off x="601034" y="3393679"/>
            <a:ext cx="10233892" cy="1791260"/>
            <a:chOff x="601034" y="3393679"/>
            <a:chExt cx="10233892" cy="1791260"/>
          </a:xfrm>
        </p:grpSpPr>
        <p:sp>
          <p:nvSpPr>
            <p:cNvPr id="7" name="TextBox 6">
              <a:extLst>
                <a:ext uri="{FF2B5EF4-FFF2-40B4-BE49-F238E27FC236}">
                  <a16:creationId xmlns:a16="http://schemas.microsoft.com/office/drawing/2014/main" id="{399BEFDB-EBEC-4DE1-8E42-44F30D9DDAED}"/>
                </a:ext>
              </a:extLst>
            </p:cNvPr>
            <p:cNvSpPr txBox="1"/>
            <p:nvPr/>
          </p:nvSpPr>
          <p:spPr>
            <a:xfrm>
              <a:off x="601034" y="3393679"/>
              <a:ext cx="10233892" cy="1791260"/>
            </a:xfrm>
            <a:prstGeom prst="rect">
              <a:avLst/>
            </a:prstGeom>
            <a:noFill/>
          </p:spPr>
          <p:txBody>
            <a:bodyPr wrap="none" rtlCol="0">
              <a:spAutoFit/>
            </a:bodyPr>
            <a:lstStyle/>
            <a:p>
              <a:pPr marL="514350" indent="-514350">
                <a:buFont typeface="+mj-lt"/>
                <a:buAutoNum type="alphaLcParenR" startAt="2"/>
              </a:pPr>
              <a:r>
                <a:rPr lang="en-GB" sz="2400" dirty="0"/>
                <a:t>Which of these equations represent the same straight line:</a:t>
              </a:r>
            </a:p>
            <a:p>
              <a:pPr>
                <a:buNone/>
              </a:pPr>
              <a:endParaRPr lang="en-GB" sz="2400" dirty="0"/>
            </a:p>
            <a:p>
              <a:pPr>
                <a:buNone/>
              </a:pPr>
              <a:endParaRPr lang="en-GB" sz="2400" dirty="0"/>
            </a:p>
            <a:p>
              <a:pPr marL="539750">
                <a:buNone/>
              </a:pPr>
              <a:r>
                <a:rPr lang="en-GB" sz="2400" dirty="0"/>
                <a:t>Explain your answers using words and calculations as well as graphs.</a:t>
              </a:r>
            </a:p>
          </p:txBody>
        </p:sp>
        <p:sp>
          <p:nvSpPr>
            <p:cNvPr id="8" name="TextBox 7">
              <a:extLst>
                <a:ext uri="{FF2B5EF4-FFF2-40B4-BE49-F238E27FC236}">
                  <a16:creationId xmlns:a16="http://schemas.microsoft.com/office/drawing/2014/main" id="{B996D77D-0300-4674-ADFE-6632B224D8BC}"/>
                </a:ext>
              </a:extLst>
            </p:cNvPr>
            <p:cNvSpPr txBox="1"/>
            <p:nvPr/>
          </p:nvSpPr>
          <p:spPr>
            <a:xfrm>
              <a:off x="2315580" y="3836877"/>
              <a:ext cx="7560840" cy="904863"/>
            </a:xfrm>
            <a:prstGeom prst="rect">
              <a:avLst/>
            </a:prstGeom>
            <a:noFill/>
          </p:spPr>
          <p:txBody>
            <a:bodyPr wrap="square" numCol="3">
              <a:spAutoFit/>
            </a:bodyPr>
            <a:lstStyle/>
            <a:p>
              <a:pPr>
                <a:buNone/>
              </a:pPr>
              <a:r>
                <a:rPr lang="en-GB" sz="2400" dirty="0">
                  <a:solidFill>
                    <a:srgbClr val="00628C"/>
                  </a:solidFill>
                </a:rPr>
                <a:t>2</a:t>
              </a:r>
              <a:r>
                <a:rPr lang="en-GB" sz="2400" i="1" dirty="0">
                  <a:solidFill>
                    <a:srgbClr val="00628C"/>
                  </a:solidFill>
                  <a:latin typeface="Times New Roman" panose="02020603050405020304" pitchFamily="18" charset="0"/>
                  <a:cs typeface="Times New Roman" panose="02020603050405020304" pitchFamily="18" charset="0"/>
                </a:rPr>
                <a:t>x</a:t>
              </a:r>
              <a:r>
                <a:rPr lang="en-GB" sz="2400" dirty="0">
                  <a:solidFill>
                    <a:srgbClr val="00628C"/>
                  </a:solidFill>
                </a:rPr>
                <a:t> + </a:t>
              </a:r>
              <a:r>
                <a:rPr lang="en-GB" sz="2400" i="1" dirty="0">
                  <a:solidFill>
                    <a:srgbClr val="00628C"/>
                  </a:solidFill>
                  <a:latin typeface="Times New Roman" panose="02020603050405020304" pitchFamily="18" charset="0"/>
                  <a:cs typeface="Times New Roman" panose="02020603050405020304" pitchFamily="18" charset="0"/>
                </a:rPr>
                <a:t>y</a:t>
              </a:r>
              <a:r>
                <a:rPr lang="en-GB" sz="2400" dirty="0">
                  <a:solidFill>
                    <a:srgbClr val="00628C"/>
                  </a:solidFill>
                </a:rPr>
                <a:t> = 8</a:t>
              </a:r>
            </a:p>
            <a:p>
              <a:pPr>
                <a:buNone/>
              </a:pPr>
              <a:r>
                <a:rPr lang="en-GB" sz="2400" i="1" dirty="0">
                  <a:solidFill>
                    <a:srgbClr val="00628C"/>
                  </a:solidFill>
                  <a:latin typeface="Times New Roman" panose="02020603050405020304" pitchFamily="18" charset="0"/>
                  <a:cs typeface="Times New Roman" panose="02020603050405020304" pitchFamily="18" charset="0"/>
                </a:rPr>
                <a:t>y</a:t>
              </a:r>
              <a:r>
                <a:rPr lang="en-GB" sz="2400" dirty="0">
                  <a:solidFill>
                    <a:srgbClr val="00628C"/>
                  </a:solidFill>
                </a:rPr>
                <a:t> = 2</a:t>
              </a:r>
              <a:r>
                <a:rPr lang="en-GB" sz="2400" i="1" dirty="0">
                  <a:solidFill>
                    <a:srgbClr val="00628C"/>
                  </a:solidFill>
                  <a:latin typeface="Times New Roman" panose="02020603050405020304" pitchFamily="18" charset="0"/>
                  <a:cs typeface="Times New Roman" panose="02020603050405020304" pitchFamily="18" charset="0"/>
                </a:rPr>
                <a:t>x</a:t>
              </a:r>
              <a:r>
                <a:rPr lang="en-GB" sz="2400" dirty="0">
                  <a:solidFill>
                    <a:srgbClr val="00628C"/>
                  </a:solidFill>
                </a:rPr>
                <a:t> + 8</a:t>
              </a:r>
            </a:p>
            <a:p>
              <a:pPr>
                <a:buNone/>
              </a:pPr>
              <a:r>
                <a:rPr lang="en-GB" sz="2400" i="1" dirty="0">
                  <a:solidFill>
                    <a:srgbClr val="00628C"/>
                  </a:solidFill>
                  <a:latin typeface="Times New Roman" panose="02020603050405020304" pitchFamily="18" charset="0"/>
                  <a:cs typeface="Times New Roman" panose="02020603050405020304" pitchFamily="18" charset="0"/>
                </a:rPr>
                <a:t>y</a:t>
              </a:r>
              <a:r>
                <a:rPr lang="en-GB" sz="2400" dirty="0">
                  <a:solidFill>
                    <a:srgbClr val="00628C"/>
                  </a:solidFill>
                </a:rPr>
                <a:t> + 8 = 2</a:t>
              </a:r>
              <a:r>
                <a:rPr lang="en-GB" sz="2400" i="1" dirty="0">
                  <a:solidFill>
                    <a:srgbClr val="00628C"/>
                  </a:solidFill>
                  <a:latin typeface="Times New Roman" panose="02020603050405020304" pitchFamily="18" charset="0"/>
                  <a:cs typeface="Times New Roman" panose="02020603050405020304" pitchFamily="18" charset="0"/>
                </a:rPr>
                <a:t>x</a:t>
              </a:r>
            </a:p>
            <a:p>
              <a:pPr>
                <a:buNone/>
              </a:pPr>
              <a:r>
                <a:rPr lang="en-GB" sz="2400" i="1" dirty="0">
                  <a:solidFill>
                    <a:srgbClr val="00628C"/>
                  </a:solidFill>
                  <a:latin typeface="Times New Roman" panose="02020603050405020304" pitchFamily="18" charset="0"/>
                  <a:cs typeface="Times New Roman" panose="02020603050405020304" pitchFamily="18" charset="0"/>
                </a:rPr>
                <a:t>y</a:t>
              </a:r>
              <a:r>
                <a:rPr lang="en-GB" sz="2400" dirty="0">
                  <a:solidFill>
                    <a:srgbClr val="00628C"/>
                  </a:solidFill>
                </a:rPr>
                <a:t> = 2</a:t>
              </a:r>
              <a:r>
                <a:rPr lang="en-GB" sz="2400" i="1" dirty="0">
                  <a:solidFill>
                    <a:srgbClr val="00628C"/>
                  </a:solidFill>
                  <a:latin typeface="Times New Roman" panose="02020603050405020304" pitchFamily="18" charset="0"/>
                  <a:cs typeface="Times New Roman" panose="02020603050405020304" pitchFamily="18" charset="0"/>
                </a:rPr>
                <a:t>x</a:t>
              </a:r>
              <a:r>
                <a:rPr lang="en-GB" sz="2400" dirty="0">
                  <a:solidFill>
                    <a:srgbClr val="00628C"/>
                  </a:solidFill>
                </a:rPr>
                <a:t> – 8</a:t>
              </a:r>
            </a:p>
            <a:p>
              <a:pPr>
                <a:buNone/>
              </a:pPr>
              <a:r>
                <a:rPr lang="en-GB" sz="2400" i="1" dirty="0">
                  <a:solidFill>
                    <a:srgbClr val="00628C"/>
                  </a:solidFill>
                  <a:latin typeface="Times New Roman" panose="02020603050405020304" pitchFamily="18" charset="0"/>
                  <a:cs typeface="Times New Roman" panose="02020603050405020304" pitchFamily="18" charset="0"/>
                </a:rPr>
                <a:t>x</a:t>
              </a:r>
              <a:r>
                <a:rPr lang="en-GB" sz="2400" dirty="0">
                  <a:solidFill>
                    <a:srgbClr val="00628C"/>
                  </a:solidFill>
                </a:rPr>
                <a:t> = ½</a:t>
              </a:r>
              <a:r>
                <a:rPr lang="en-GB" sz="2400" i="1" dirty="0">
                  <a:solidFill>
                    <a:srgbClr val="00628C"/>
                  </a:solidFill>
                  <a:latin typeface="Times New Roman" panose="02020603050405020304" pitchFamily="18" charset="0"/>
                  <a:cs typeface="Times New Roman" panose="02020603050405020304" pitchFamily="18" charset="0"/>
                </a:rPr>
                <a:t>y</a:t>
              </a:r>
              <a:r>
                <a:rPr lang="en-GB" sz="2400" dirty="0">
                  <a:solidFill>
                    <a:srgbClr val="00628C"/>
                  </a:solidFill>
                </a:rPr>
                <a:t> – 8</a:t>
              </a:r>
            </a:p>
            <a:p>
              <a:pPr>
                <a:buNone/>
              </a:pPr>
              <a:r>
                <a:rPr lang="en-GB" sz="2400" i="1" dirty="0">
                  <a:solidFill>
                    <a:srgbClr val="00628C"/>
                  </a:solidFill>
                  <a:latin typeface="Times New Roman" panose="02020603050405020304" pitchFamily="18" charset="0"/>
                  <a:cs typeface="Times New Roman" panose="02020603050405020304" pitchFamily="18" charset="0"/>
                </a:rPr>
                <a:t>y</a:t>
              </a:r>
              <a:r>
                <a:rPr lang="en-GB" sz="2400" dirty="0">
                  <a:solidFill>
                    <a:srgbClr val="00628C"/>
                  </a:solidFill>
                </a:rPr>
                <a:t> = -2</a:t>
              </a:r>
              <a:r>
                <a:rPr lang="en-GB" sz="2400" i="1" dirty="0">
                  <a:solidFill>
                    <a:srgbClr val="00628C"/>
                  </a:solidFill>
                  <a:latin typeface="Times New Roman" panose="02020603050405020304" pitchFamily="18" charset="0"/>
                  <a:cs typeface="Times New Roman" panose="02020603050405020304" pitchFamily="18" charset="0"/>
                </a:rPr>
                <a:t>x</a:t>
              </a:r>
              <a:r>
                <a:rPr lang="en-GB" sz="2400" dirty="0">
                  <a:solidFill>
                    <a:srgbClr val="00628C"/>
                  </a:solidFill>
                </a:rPr>
                <a:t> + 8</a:t>
              </a:r>
            </a:p>
          </p:txBody>
        </p:sp>
      </p:grpSp>
    </p:spTree>
    <p:extLst>
      <p:ext uri="{BB962C8B-B14F-4D97-AF65-F5344CB8AC3E}">
        <p14:creationId xmlns:p14="http://schemas.microsoft.com/office/powerpoint/2010/main" val="1934899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students find challenging?</a:t>
            </a:r>
          </a:p>
          <a:p>
            <a:r>
              <a:rPr lang="en-GB" dirty="0"/>
              <a:t>What misconceptions might students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arenR"/>
            </a:pPr>
            <a:r>
              <a:rPr lang="en-GB" dirty="0"/>
              <a:t>Understanding that a line splits the plane into three parts</a:t>
            </a:r>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normAutofit lnSpcReduction="10000"/>
          </a:bodyPr>
          <a:lstStyle/>
          <a:p>
            <a:r>
              <a:rPr lang="en-GB" dirty="0"/>
              <a:t>This Key Idea builds on the exemplified Key Idea 2.2.1.3 which states that students should understand a solution is a value that makes the two sides of an equation balance. This idea is explored in here in 4.2.3.4 with explicit reference to Cartesian graphs.</a:t>
            </a:r>
          </a:p>
          <a:p>
            <a:r>
              <a:rPr lang="en-GB" dirty="0"/>
              <a:t>A key understanding here is that a line such as y = 3x + 5 splits the plane into three parts. The region where y &gt; 3x + 5, the region where y &lt; 3x + 5 and the line itself which contains all possible points where y = 3x + 5.</a:t>
            </a:r>
          </a:p>
          <a:p>
            <a:r>
              <a:rPr lang="en-GB" dirty="0"/>
              <a:t>The focus of this Key Idea is on the graphical representation and so algebraic manipulation is not a feature of the examples offered. Rather, the focus here is on the different ways in which the lines and any crossing points might be understood.</a:t>
            </a:r>
          </a:p>
        </p:txBody>
      </p:sp>
    </p:spTree>
    <p:extLst>
      <p:ext uri="{BB962C8B-B14F-4D97-AF65-F5344CB8AC3E}">
        <p14:creationId xmlns:p14="http://schemas.microsoft.com/office/powerpoint/2010/main" val="2445168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Identify regions on the plane</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9" name="TextBox 8">
            <a:extLst>
              <a:ext uri="{FF2B5EF4-FFF2-40B4-BE49-F238E27FC236}">
                <a16:creationId xmlns:a16="http://schemas.microsoft.com/office/drawing/2014/main" id="{8AE78C6A-1AD3-4153-B5C3-3FB6E1EB76D2}"/>
              </a:ext>
            </a:extLst>
          </p:cNvPr>
          <p:cNvSpPr txBox="1"/>
          <p:nvPr/>
        </p:nvSpPr>
        <p:spPr>
          <a:xfrm>
            <a:off x="230570" y="1700808"/>
            <a:ext cx="5577398" cy="1428083"/>
          </a:xfrm>
          <a:prstGeom prst="rect">
            <a:avLst/>
          </a:prstGeom>
          <a:noFill/>
        </p:spPr>
        <p:txBody>
          <a:bodyPr wrap="square">
            <a:spAutoFit/>
          </a:bodyPr>
          <a:lstStyle/>
          <a:p>
            <a:pPr>
              <a:spcBef>
                <a:spcPts val="1200"/>
              </a:spcBef>
              <a:spcAft>
                <a:spcPts val="1200"/>
              </a:spcAft>
              <a:buNone/>
            </a:pPr>
            <a:r>
              <a:rPr lang="en-GB" sz="2400" dirty="0"/>
              <a:t>This graph shows the line </a:t>
            </a:r>
            <a:r>
              <a:rPr lang="en-GB" sz="2400" i="1" dirty="0">
                <a:latin typeface="Times New Roman" panose="02020603050405020304" pitchFamily="18" charset="0"/>
                <a:cs typeface="Times New Roman" panose="02020603050405020304" pitchFamily="18" charset="0"/>
              </a:rPr>
              <a:t>y</a:t>
            </a:r>
            <a:r>
              <a:rPr lang="en-GB" sz="2400" dirty="0"/>
              <a:t> = 13</a:t>
            </a:r>
            <a:r>
              <a:rPr lang="en-GB" sz="2400" i="1" dirty="0">
                <a:latin typeface="Times New Roman" panose="02020603050405020304" pitchFamily="18" charset="0"/>
                <a:cs typeface="Times New Roman" panose="02020603050405020304" pitchFamily="18" charset="0"/>
              </a:rPr>
              <a:t>x</a:t>
            </a:r>
            <a:r>
              <a:rPr lang="en-GB" sz="2400" dirty="0"/>
              <a:t> − 27.</a:t>
            </a:r>
          </a:p>
          <a:p>
            <a:pPr marL="514350" indent="-514350">
              <a:buFont typeface="+mj-lt"/>
              <a:buAutoNum type="alphaLcParenR"/>
            </a:pPr>
            <a:r>
              <a:rPr lang="en-GB" sz="2400" dirty="0"/>
              <a:t>Use the graph to write down the answer to 13 × 7 − 27.</a:t>
            </a:r>
          </a:p>
        </p:txBody>
      </p:sp>
      <p:sp>
        <p:nvSpPr>
          <p:cNvPr id="12" name="TextBox 11">
            <a:extLst>
              <a:ext uri="{FF2B5EF4-FFF2-40B4-BE49-F238E27FC236}">
                <a16:creationId xmlns:a16="http://schemas.microsoft.com/office/drawing/2014/main" id="{B4CA4946-F7BD-422A-A6F1-93751CBB253F}"/>
              </a:ext>
            </a:extLst>
          </p:cNvPr>
          <p:cNvSpPr txBox="1"/>
          <p:nvPr/>
        </p:nvSpPr>
        <p:spPr>
          <a:xfrm>
            <a:off x="230570" y="3463776"/>
            <a:ext cx="4449674" cy="830997"/>
          </a:xfrm>
          <a:prstGeom prst="rect">
            <a:avLst/>
          </a:prstGeom>
          <a:noFill/>
        </p:spPr>
        <p:txBody>
          <a:bodyPr wrap="square">
            <a:spAutoFit/>
          </a:bodyPr>
          <a:lstStyle/>
          <a:p>
            <a:pPr marL="514350" indent="-514350">
              <a:buFont typeface="+mj-lt"/>
              <a:buAutoNum type="alphaLcParenR" startAt="2"/>
            </a:pPr>
            <a:r>
              <a:rPr lang="en-GB" sz="2400" dirty="0"/>
              <a:t>Use the graph to estimate 13 × 3.5 − 27.</a:t>
            </a:r>
          </a:p>
        </p:txBody>
      </p:sp>
      <p:pic>
        <p:nvPicPr>
          <p:cNvPr id="8" name="Picture 7" descr="Chart, line chart&#10;&#10;Description automatically generated">
            <a:extLst>
              <a:ext uri="{FF2B5EF4-FFF2-40B4-BE49-F238E27FC236}">
                <a16:creationId xmlns:a16="http://schemas.microsoft.com/office/drawing/2014/main" id="{D4865F48-A478-2A40-AC98-F3C7F06646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661" y="964648"/>
            <a:ext cx="5358790" cy="5537416"/>
          </a:xfrm>
          <a:prstGeom prst="rect">
            <a:avLst/>
          </a:prstGeom>
        </p:spPr>
      </p:pic>
    </p:spTree>
    <p:extLst>
      <p:ext uri="{BB962C8B-B14F-4D97-AF65-F5344CB8AC3E}">
        <p14:creationId xmlns:p14="http://schemas.microsoft.com/office/powerpoint/2010/main" val="717258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Identify regions on the plane</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968208" y="1268760"/>
            <a:ext cx="3980244" cy="4896543"/>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might asking students to estimate develop their understanding of the line as a representation of an </a:t>
            </a:r>
            <a:r>
              <a:rPr lang="en-GB" sz="2400" i="1" dirty="0"/>
              <a:t>infinite</a:t>
            </a:r>
            <a:r>
              <a:rPr lang="en-GB" sz="2400" dirty="0"/>
              <a:t> number of solutions to the equation? </a:t>
            </a:r>
          </a:p>
          <a:p>
            <a:pPr marL="360000" lvl="1" fontAlgn="auto">
              <a:lnSpc>
                <a:spcPct val="100000"/>
              </a:lnSpc>
              <a:spcBef>
                <a:spcPts val="0"/>
              </a:spcBef>
              <a:spcAft>
                <a:spcPts val="1200"/>
              </a:spcAft>
              <a:buClrTx/>
            </a:pPr>
            <a:r>
              <a:rPr lang="en-GB" sz="2400" dirty="0"/>
              <a:t>You might ask students to write more calculations and approximate solutions; what would be the purpose of this?</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27212" y="1523339"/>
            <a:ext cx="7452964" cy="4206081"/>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46AA9AB-6E0C-4C57-8EBC-BA39E196B31E}"/>
              </a:ext>
            </a:extLst>
          </p:cNvPr>
          <p:cNvSpPr txBox="1"/>
          <p:nvPr/>
        </p:nvSpPr>
        <p:spPr>
          <a:xfrm>
            <a:off x="229350" y="1757080"/>
            <a:ext cx="3202354" cy="1846659"/>
          </a:xfrm>
          <a:prstGeom prst="rect">
            <a:avLst/>
          </a:prstGeom>
          <a:noFill/>
        </p:spPr>
        <p:txBody>
          <a:bodyPr wrap="square">
            <a:spAutoFit/>
          </a:bodyPr>
          <a:lstStyle/>
          <a:p>
            <a:pPr>
              <a:spcBef>
                <a:spcPts val="1200"/>
              </a:spcBef>
              <a:spcAft>
                <a:spcPts val="1200"/>
              </a:spcAft>
              <a:buNone/>
            </a:pPr>
            <a:r>
              <a:rPr lang="en-GB" sz="2000" dirty="0"/>
              <a:t>This graph shows the line </a:t>
            </a:r>
            <a:r>
              <a:rPr lang="en-GB" sz="2000" i="1" dirty="0">
                <a:latin typeface="Times New Roman" panose="02020603050405020304" pitchFamily="18" charset="0"/>
                <a:cs typeface="Times New Roman" panose="02020603050405020304" pitchFamily="18" charset="0"/>
              </a:rPr>
              <a:t>y</a:t>
            </a:r>
            <a:r>
              <a:rPr lang="en-GB" sz="2000" dirty="0"/>
              <a:t> = 13</a:t>
            </a:r>
            <a:r>
              <a:rPr lang="en-GB" sz="2000" i="1" dirty="0">
                <a:latin typeface="Times New Roman" panose="02020603050405020304" pitchFamily="18" charset="0"/>
                <a:cs typeface="Times New Roman" panose="02020603050405020304" pitchFamily="18" charset="0"/>
              </a:rPr>
              <a:t>x</a:t>
            </a:r>
            <a:r>
              <a:rPr lang="en-GB" sz="2000" dirty="0"/>
              <a:t> − 27.</a:t>
            </a:r>
          </a:p>
          <a:p>
            <a:pPr marL="514350" indent="-514350">
              <a:buFont typeface="+mj-lt"/>
              <a:buAutoNum type="alphaLcParenR"/>
            </a:pPr>
            <a:r>
              <a:rPr lang="en-GB" sz="2000" dirty="0"/>
              <a:t>Use the graph to write down the answer to 13 × 7 − 27.</a:t>
            </a:r>
          </a:p>
        </p:txBody>
      </p:sp>
      <p:sp>
        <p:nvSpPr>
          <p:cNvPr id="9" name="TextBox 8">
            <a:extLst>
              <a:ext uri="{FF2B5EF4-FFF2-40B4-BE49-F238E27FC236}">
                <a16:creationId xmlns:a16="http://schemas.microsoft.com/office/drawing/2014/main" id="{35C7D5B4-FC88-41EE-A21F-48F8F9BBEBED}"/>
              </a:ext>
            </a:extLst>
          </p:cNvPr>
          <p:cNvSpPr txBox="1"/>
          <p:nvPr/>
        </p:nvSpPr>
        <p:spPr>
          <a:xfrm>
            <a:off x="300971" y="3945053"/>
            <a:ext cx="3409156" cy="556451"/>
          </a:xfrm>
          <a:prstGeom prst="rect">
            <a:avLst/>
          </a:prstGeom>
          <a:noFill/>
        </p:spPr>
        <p:txBody>
          <a:bodyPr wrap="square">
            <a:spAutoFit/>
          </a:bodyPr>
          <a:lstStyle/>
          <a:p>
            <a:pPr marL="514350" indent="-514350">
              <a:buFont typeface="+mj-lt"/>
              <a:buAutoNum type="alphaLcParenR" startAt="2"/>
            </a:pPr>
            <a:r>
              <a:rPr lang="en-GB" sz="2000" dirty="0"/>
              <a:t>Use the graph to estimate 13 × 3.5 − 27.</a:t>
            </a:r>
          </a:p>
        </p:txBody>
      </p:sp>
      <p:pic>
        <p:nvPicPr>
          <p:cNvPr id="11" name="Picture 10" descr="Chart, line chart&#10;&#10;Description automatically generated">
            <a:extLst>
              <a:ext uri="{FF2B5EF4-FFF2-40B4-BE49-F238E27FC236}">
                <a16:creationId xmlns:a16="http://schemas.microsoft.com/office/drawing/2014/main" id="{E7CAF10D-687E-3F47-8BED-0D6EBAA5A8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7401" y="1667429"/>
            <a:ext cx="3795301" cy="3921811"/>
          </a:xfrm>
          <a:prstGeom prst="rect">
            <a:avLst/>
          </a:prstGeom>
        </p:spPr>
      </p:pic>
    </p:spTree>
    <p:custDataLst>
      <p:tags r:id="rId1"/>
    </p:custDataLst>
    <p:extLst>
      <p:ext uri="{BB962C8B-B14F-4D97-AF65-F5344CB8AC3E}">
        <p14:creationId xmlns:p14="http://schemas.microsoft.com/office/powerpoint/2010/main" val="1972075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Identify regions on the plane</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 </a:t>
            </a:r>
            <a:endParaRPr lang="en-GB" dirty="0"/>
          </a:p>
        </p:txBody>
      </p:sp>
      <p:pic>
        <p:nvPicPr>
          <p:cNvPr id="4" name="Picture 3">
            <a:extLst>
              <a:ext uri="{FF2B5EF4-FFF2-40B4-BE49-F238E27FC236}">
                <a16:creationId xmlns:a16="http://schemas.microsoft.com/office/drawing/2014/main" id="{F8B680AF-0CD0-40C9-AF2F-89060A9203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3472" y="3195750"/>
            <a:ext cx="2876550" cy="3091802"/>
          </a:xfrm>
          <a:prstGeom prst="rect">
            <a:avLst/>
          </a:prstGeom>
        </p:spPr>
      </p:pic>
      <p:sp>
        <p:nvSpPr>
          <p:cNvPr id="7" name="TextBox 6">
            <a:extLst>
              <a:ext uri="{FF2B5EF4-FFF2-40B4-BE49-F238E27FC236}">
                <a16:creationId xmlns:a16="http://schemas.microsoft.com/office/drawing/2014/main" id="{7C3B38B0-F55A-42DE-B973-82FF2BC7EB14}"/>
              </a:ext>
            </a:extLst>
          </p:cNvPr>
          <p:cNvSpPr txBox="1"/>
          <p:nvPr/>
        </p:nvSpPr>
        <p:spPr>
          <a:xfrm>
            <a:off x="280914" y="1574857"/>
            <a:ext cx="5987804" cy="400110"/>
          </a:xfrm>
          <a:prstGeom prst="rect">
            <a:avLst/>
          </a:prstGeom>
          <a:noFill/>
        </p:spPr>
        <p:txBody>
          <a:bodyPr wrap="square">
            <a:spAutoFit/>
          </a:bodyPr>
          <a:lstStyle/>
          <a:p>
            <a:pPr>
              <a:buNone/>
            </a:pPr>
            <a:r>
              <a:rPr lang="en-GB" sz="2000" dirty="0">
                <a:solidFill>
                  <a:srgbClr val="00628C"/>
                </a:solidFill>
              </a:rPr>
              <a:t>1. </a:t>
            </a:r>
            <a:r>
              <a:rPr lang="en-GB" sz="2000" dirty="0"/>
              <a:t>This graph shows the line</a:t>
            </a:r>
            <a:r>
              <a:rPr lang="en-GB" sz="2000" i="1" dirty="0">
                <a:latin typeface="Times New Roman" panose="02020603050405020304" pitchFamily="18" charset="0"/>
                <a:cs typeface="Times New Roman" panose="02020603050405020304" pitchFamily="18" charset="0"/>
              </a:rPr>
              <a:t> y </a:t>
            </a:r>
            <a:r>
              <a:rPr lang="en-GB" sz="2000" dirty="0"/>
              <a:t>= 3</a:t>
            </a:r>
            <a:r>
              <a:rPr lang="en-GB" sz="2000" i="1" dirty="0">
                <a:latin typeface="Times New Roman" panose="02020603050405020304" pitchFamily="18" charset="0"/>
                <a:cs typeface="Times New Roman" panose="02020603050405020304" pitchFamily="18" charset="0"/>
              </a:rPr>
              <a:t>x</a:t>
            </a:r>
            <a:r>
              <a:rPr lang="en-GB" sz="2000" dirty="0"/>
              <a:t> + 5. </a:t>
            </a:r>
          </a:p>
        </p:txBody>
      </p:sp>
      <p:sp>
        <p:nvSpPr>
          <p:cNvPr id="8" name="TextBox 7">
            <a:extLst>
              <a:ext uri="{FF2B5EF4-FFF2-40B4-BE49-F238E27FC236}">
                <a16:creationId xmlns:a16="http://schemas.microsoft.com/office/drawing/2014/main" id="{D8BDC819-E69E-4DEF-8107-576454F61A12}"/>
              </a:ext>
            </a:extLst>
          </p:cNvPr>
          <p:cNvSpPr txBox="1"/>
          <p:nvPr/>
        </p:nvSpPr>
        <p:spPr>
          <a:xfrm>
            <a:off x="280914" y="2002632"/>
            <a:ext cx="6097904" cy="1138773"/>
          </a:xfrm>
          <a:prstGeom prst="rect">
            <a:avLst/>
          </a:prstGeom>
          <a:noFill/>
        </p:spPr>
        <p:txBody>
          <a:bodyPr wrap="square">
            <a:spAutoFit/>
          </a:bodyPr>
          <a:lstStyle/>
          <a:p>
            <a:pPr marL="457200" indent="-457200">
              <a:buFont typeface="+mj-lt"/>
              <a:buAutoNum type="alphaLcParenR"/>
            </a:pPr>
            <a:r>
              <a:rPr lang="en-GB" sz="2000" dirty="0"/>
              <a:t>Mark three points where </a:t>
            </a:r>
            <a:r>
              <a:rPr lang="en-GB" sz="2000" i="1" dirty="0">
                <a:latin typeface="Times New Roman" panose="02020603050405020304" pitchFamily="18" charset="0"/>
                <a:cs typeface="Times New Roman" panose="02020603050405020304" pitchFamily="18" charset="0"/>
              </a:rPr>
              <a:t>y</a:t>
            </a:r>
            <a:r>
              <a:rPr lang="en-GB" sz="2000" dirty="0"/>
              <a:t> &gt; 3</a:t>
            </a:r>
            <a:r>
              <a:rPr lang="en-GB" sz="2000" i="1" dirty="0">
                <a:latin typeface="Times New Roman" panose="02020603050405020304" pitchFamily="18" charset="0"/>
                <a:cs typeface="Times New Roman" panose="02020603050405020304" pitchFamily="18" charset="0"/>
              </a:rPr>
              <a:t>x</a:t>
            </a:r>
            <a:r>
              <a:rPr lang="en-GB" sz="2000" dirty="0"/>
              <a:t> + 5.</a:t>
            </a:r>
          </a:p>
          <a:p>
            <a:pPr marL="457200" indent="-457200">
              <a:buFont typeface="+mj-lt"/>
              <a:buAutoNum type="alphaLcParenR"/>
            </a:pPr>
            <a:r>
              <a:rPr lang="en-GB" sz="2000" dirty="0"/>
              <a:t>Mark three points where </a:t>
            </a:r>
            <a:r>
              <a:rPr lang="en-GB" sz="2000" i="1" dirty="0">
                <a:latin typeface="Times New Roman" panose="02020603050405020304" pitchFamily="18" charset="0"/>
                <a:cs typeface="Times New Roman" panose="02020603050405020304" pitchFamily="18" charset="0"/>
              </a:rPr>
              <a:t>y</a:t>
            </a:r>
            <a:r>
              <a:rPr lang="en-GB" sz="2000" dirty="0"/>
              <a:t> &lt; 3</a:t>
            </a:r>
            <a:r>
              <a:rPr lang="en-GB" sz="2000" i="1" dirty="0">
                <a:latin typeface="Times New Roman" panose="02020603050405020304" pitchFamily="18" charset="0"/>
                <a:cs typeface="Times New Roman" panose="02020603050405020304" pitchFamily="18" charset="0"/>
              </a:rPr>
              <a:t>x</a:t>
            </a:r>
            <a:r>
              <a:rPr lang="en-GB" sz="2000" dirty="0"/>
              <a:t> + 5.</a:t>
            </a:r>
          </a:p>
          <a:p>
            <a:pPr marL="457200" indent="-457200">
              <a:buFont typeface="+mj-lt"/>
              <a:buAutoNum type="alphaLcParenR"/>
            </a:pPr>
            <a:r>
              <a:rPr lang="en-GB" sz="2000" dirty="0"/>
              <a:t>Mark three points where</a:t>
            </a:r>
            <a:r>
              <a:rPr lang="en-GB" sz="2000" i="1" dirty="0">
                <a:latin typeface="Times New Roman" panose="02020603050405020304" pitchFamily="18" charset="0"/>
                <a:cs typeface="Times New Roman" panose="02020603050405020304" pitchFamily="18" charset="0"/>
              </a:rPr>
              <a:t> y </a:t>
            </a:r>
            <a:r>
              <a:rPr lang="en-GB" sz="2000" dirty="0"/>
              <a:t>= 3</a:t>
            </a:r>
            <a:r>
              <a:rPr lang="en-GB" sz="2000" i="1" dirty="0">
                <a:latin typeface="Times New Roman" panose="02020603050405020304" pitchFamily="18" charset="0"/>
                <a:cs typeface="Times New Roman" panose="02020603050405020304" pitchFamily="18" charset="0"/>
              </a:rPr>
              <a:t>x</a:t>
            </a:r>
            <a:r>
              <a:rPr lang="en-GB" sz="2000" dirty="0"/>
              <a:t> + 5.</a:t>
            </a:r>
          </a:p>
        </p:txBody>
      </p:sp>
      <p:pic>
        <p:nvPicPr>
          <p:cNvPr id="9" name="Picture 8">
            <a:extLst>
              <a:ext uri="{FF2B5EF4-FFF2-40B4-BE49-F238E27FC236}">
                <a16:creationId xmlns:a16="http://schemas.microsoft.com/office/drawing/2014/main" id="{3DE70971-56EE-43FC-8A00-B9918066CA8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176120" y="3141405"/>
            <a:ext cx="2876550" cy="3121025"/>
          </a:xfrm>
          <a:prstGeom prst="rect">
            <a:avLst/>
          </a:prstGeom>
        </p:spPr>
      </p:pic>
      <p:sp>
        <p:nvSpPr>
          <p:cNvPr id="10" name="TextBox 9">
            <a:extLst>
              <a:ext uri="{FF2B5EF4-FFF2-40B4-BE49-F238E27FC236}">
                <a16:creationId xmlns:a16="http://schemas.microsoft.com/office/drawing/2014/main" id="{7F04A17E-8843-48E7-B4D3-19BE71B3D4E0}"/>
              </a:ext>
            </a:extLst>
          </p:cNvPr>
          <p:cNvSpPr txBox="1"/>
          <p:nvPr/>
        </p:nvSpPr>
        <p:spPr>
          <a:xfrm>
            <a:off x="6268718" y="1548177"/>
            <a:ext cx="5987804" cy="400110"/>
          </a:xfrm>
          <a:prstGeom prst="rect">
            <a:avLst/>
          </a:prstGeom>
          <a:noFill/>
        </p:spPr>
        <p:txBody>
          <a:bodyPr wrap="square">
            <a:spAutoFit/>
          </a:bodyPr>
          <a:lstStyle/>
          <a:p>
            <a:pPr>
              <a:buNone/>
            </a:pPr>
            <a:r>
              <a:rPr lang="en-GB" sz="2000" dirty="0">
                <a:solidFill>
                  <a:srgbClr val="00628C"/>
                </a:solidFill>
              </a:rPr>
              <a:t>2. </a:t>
            </a:r>
            <a:r>
              <a:rPr lang="en-GB" sz="2000" dirty="0"/>
              <a:t>This graph shows the line</a:t>
            </a:r>
            <a:r>
              <a:rPr lang="en-GB" sz="2000" i="1" dirty="0">
                <a:latin typeface="Times New Roman" panose="02020603050405020304" pitchFamily="18" charset="0"/>
                <a:cs typeface="Times New Roman" panose="02020603050405020304" pitchFamily="18" charset="0"/>
              </a:rPr>
              <a:t> y </a:t>
            </a:r>
            <a:r>
              <a:rPr lang="en-GB" sz="2000" dirty="0"/>
              <a:t>= </a:t>
            </a:r>
            <a:r>
              <a:rPr lang="en-GB" sz="2000" i="1" dirty="0">
                <a:latin typeface="Times New Roman" panose="02020603050405020304" pitchFamily="18" charset="0"/>
                <a:cs typeface="Times New Roman" panose="02020603050405020304" pitchFamily="18" charset="0"/>
              </a:rPr>
              <a:t>x</a:t>
            </a:r>
            <a:r>
              <a:rPr lang="en-GB" sz="2000" dirty="0"/>
              <a:t> + 7. </a:t>
            </a:r>
          </a:p>
        </p:txBody>
      </p:sp>
      <p:sp>
        <p:nvSpPr>
          <p:cNvPr id="11" name="TextBox 10">
            <a:extLst>
              <a:ext uri="{FF2B5EF4-FFF2-40B4-BE49-F238E27FC236}">
                <a16:creationId xmlns:a16="http://schemas.microsoft.com/office/drawing/2014/main" id="{ACD2635E-9AE8-41E9-9933-51AE17A2B5CA}"/>
              </a:ext>
            </a:extLst>
          </p:cNvPr>
          <p:cNvSpPr txBox="1"/>
          <p:nvPr/>
        </p:nvSpPr>
        <p:spPr>
          <a:xfrm>
            <a:off x="6268718" y="1975952"/>
            <a:ext cx="6097904" cy="1138773"/>
          </a:xfrm>
          <a:prstGeom prst="rect">
            <a:avLst/>
          </a:prstGeom>
          <a:noFill/>
        </p:spPr>
        <p:txBody>
          <a:bodyPr wrap="square">
            <a:spAutoFit/>
          </a:bodyPr>
          <a:lstStyle/>
          <a:p>
            <a:pPr marL="457200" indent="-457200">
              <a:buFont typeface="+mj-lt"/>
              <a:buAutoNum type="alphaLcParenR"/>
            </a:pPr>
            <a:r>
              <a:rPr lang="en-GB" sz="2000" dirty="0"/>
              <a:t>Mark three points where </a:t>
            </a:r>
            <a:r>
              <a:rPr lang="en-GB" sz="2000" i="1" dirty="0">
                <a:latin typeface="Times New Roman" panose="02020603050405020304" pitchFamily="18" charset="0"/>
                <a:cs typeface="Times New Roman" panose="02020603050405020304" pitchFamily="18" charset="0"/>
              </a:rPr>
              <a:t>y</a:t>
            </a:r>
            <a:r>
              <a:rPr lang="en-GB" sz="2000" dirty="0"/>
              <a:t> &gt; </a:t>
            </a:r>
            <a:r>
              <a:rPr lang="en-GB" sz="2000" i="1" dirty="0">
                <a:latin typeface="Times New Roman" panose="02020603050405020304" pitchFamily="18" charset="0"/>
                <a:cs typeface="Times New Roman" panose="02020603050405020304" pitchFamily="18" charset="0"/>
              </a:rPr>
              <a:t>x</a:t>
            </a:r>
            <a:r>
              <a:rPr lang="en-GB" sz="2000" dirty="0"/>
              <a:t> + 7.</a:t>
            </a:r>
          </a:p>
          <a:p>
            <a:pPr marL="457200" indent="-457200">
              <a:buFont typeface="+mj-lt"/>
              <a:buAutoNum type="alphaLcParenR"/>
            </a:pPr>
            <a:r>
              <a:rPr lang="en-GB" sz="2000" dirty="0"/>
              <a:t>Mark three points where </a:t>
            </a:r>
            <a:r>
              <a:rPr lang="en-GB" sz="2000" i="1" dirty="0">
                <a:latin typeface="Times New Roman" panose="02020603050405020304" pitchFamily="18" charset="0"/>
                <a:cs typeface="Times New Roman" panose="02020603050405020304" pitchFamily="18" charset="0"/>
              </a:rPr>
              <a:t>y</a:t>
            </a:r>
            <a:r>
              <a:rPr lang="en-GB" sz="2000" dirty="0"/>
              <a:t> &lt; </a:t>
            </a:r>
            <a:r>
              <a:rPr lang="en-GB" sz="2000" i="1" dirty="0">
                <a:latin typeface="Times New Roman" panose="02020603050405020304" pitchFamily="18" charset="0"/>
                <a:cs typeface="Times New Roman" panose="02020603050405020304" pitchFamily="18" charset="0"/>
              </a:rPr>
              <a:t>x</a:t>
            </a:r>
            <a:r>
              <a:rPr lang="en-GB" sz="2000" dirty="0"/>
              <a:t> + 7.</a:t>
            </a:r>
          </a:p>
          <a:p>
            <a:pPr marL="457200" indent="-457200">
              <a:buFont typeface="+mj-lt"/>
              <a:buAutoNum type="alphaLcParenR"/>
            </a:pPr>
            <a:r>
              <a:rPr lang="en-GB" sz="2000" dirty="0"/>
              <a:t>Mark three points where</a:t>
            </a:r>
            <a:r>
              <a:rPr lang="en-GB" sz="2000" i="1" dirty="0">
                <a:latin typeface="Times New Roman" panose="02020603050405020304" pitchFamily="18" charset="0"/>
                <a:cs typeface="Times New Roman" panose="02020603050405020304" pitchFamily="18" charset="0"/>
              </a:rPr>
              <a:t> y </a:t>
            </a:r>
            <a:r>
              <a:rPr lang="en-GB" sz="2000" dirty="0"/>
              <a:t>= </a:t>
            </a:r>
            <a:r>
              <a:rPr lang="en-GB" sz="2000" i="1" dirty="0">
                <a:latin typeface="Times New Roman" panose="02020603050405020304" pitchFamily="18" charset="0"/>
                <a:cs typeface="Times New Roman" panose="02020603050405020304" pitchFamily="18" charset="0"/>
              </a:rPr>
              <a:t>x</a:t>
            </a:r>
            <a:r>
              <a:rPr lang="en-GB" sz="2000" dirty="0"/>
              <a:t> + 7.</a:t>
            </a:r>
          </a:p>
        </p:txBody>
      </p:sp>
    </p:spTree>
    <p:extLst>
      <p:ext uri="{BB962C8B-B14F-4D97-AF65-F5344CB8AC3E}">
        <p14:creationId xmlns:p14="http://schemas.microsoft.com/office/powerpoint/2010/main" val="484459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Identify regions on the plane</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 (part 1)</a:t>
            </a:r>
            <a:endParaRPr lang="en-GB" dirty="0"/>
          </a:p>
        </p:txBody>
      </p:sp>
      <p:pic>
        <p:nvPicPr>
          <p:cNvPr id="4" name="Picture 3">
            <a:extLst>
              <a:ext uri="{FF2B5EF4-FFF2-40B4-BE49-F238E27FC236}">
                <a16:creationId xmlns:a16="http://schemas.microsoft.com/office/drawing/2014/main" id="{F8B680AF-0CD0-40C9-AF2F-89060A9203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6939" y="1325959"/>
            <a:ext cx="4277105" cy="4597160"/>
          </a:xfrm>
          <a:prstGeom prst="rect">
            <a:avLst/>
          </a:prstGeom>
        </p:spPr>
      </p:pic>
      <p:sp>
        <p:nvSpPr>
          <p:cNvPr id="7" name="TextBox 6">
            <a:extLst>
              <a:ext uri="{FF2B5EF4-FFF2-40B4-BE49-F238E27FC236}">
                <a16:creationId xmlns:a16="http://schemas.microsoft.com/office/drawing/2014/main" id="{7C3B38B0-F55A-42DE-B973-82FF2BC7EB14}"/>
              </a:ext>
            </a:extLst>
          </p:cNvPr>
          <p:cNvSpPr txBox="1"/>
          <p:nvPr/>
        </p:nvSpPr>
        <p:spPr>
          <a:xfrm>
            <a:off x="263352" y="2099483"/>
            <a:ext cx="5987804" cy="461665"/>
          </a:xfrm>
          <a:prstGeom prst="rect">
            <a:avLst/>
          </a:prstGeom>
          <a:noFill/>
        </p:spPr>
        <p:txBody>
          <a:bodyPr wrap="square">
            <a:spAutoFit/>
          </a:bodyPr>
          <a:lstStyle/>
          <a:p>
            <a:pPr>
              <a:buNone/>
            </a:pPr>
            <a:r>
              <a:rPr lang="en-GB" sz="2400" dirty="0"/>
              <a:t>This graph shows the line</a:t>
            </a:r>
            <a:r>
              <a:rPr lang="en-GB" sz="2400" i="1" dirty="0">
                <a:latin typeface="Times New Roman" panose="02020603050405020304" pitchFamily="18" charset="0"/>
                <a:cs typeface="Times New Roman" panose="02020603050405020304" pitchFamily="18" charset="0"/>
              </a:rPr>
              <a:t> y </a:t>
            </a:r>
            <a:r>
              <a:rPr lang="en-GB" sz="2400" dirty="0"/>
              <a:t>= 3</a:t>
            </a:r>
            <a:r>
              <a:rPr lang="en-GB" sz="2400" i="1" dirty="0">
                <a:latin typeface="Times New Roman" panose="02020603050405020304" pitchFamily="18" charset="0"/>
                <a:cs typeface="Times New Roman" panose="02020603050405020304" pitchFamily="18" charset="0"/>
              </a:rPr>
              <a:t>x</a:t>
            </a:r>
            <a:r>
              <a:rPr lang="en-GB" sz="2400" dirty="0"/>
              <a:t> + 5. </a:t>
            </a:r>
          </a:p>
        </p:txBody>
      </p:sp>
      <p:sp>
        <p:nvSpPr>
          <p:cNvPr id="8" name="TextBox 7">
            <a:extLst>
              <a:ext uri="{FF2B5EF4-FFF2-40B4-BE49-F238E27FC236}">
                <a16:creationId xmlns:a16="http://schemas.microsoft.com/office/drawing/2014/main" id="{D8BDC819-E69E-4DEF-8107-576454F61A12}"/>
              </a:ext>
            </a:extLst>
          </p:cNvPr>
          <p:cNvSpPr txBox="1"/>
          <p:nvPr/>
        </p:nvSpPr>
        <p:spPr>
          <a:xfrm>
            <a:off x="335774" y="2754969"/>
            <a:ext cx="6097904" cy="1348061"/>
          </a:xfrm>
          <a:prstGeom prst="rect">
            <a:avLst/>
          </a:prstGeom>
          <a:noFill/>
        </p:spPr>
        <p:txBody>
          <a:bodyPr wrap="square">
            <a:spAutoFit/>
          </a:bodyPr>
          <a:lstStyle/>
          <a:p>
            <a:pPr marL="457200" indent="-457200">
              <a:buFont typeface="+mj-lt"/>
              <a:buAutoNum type="alphaLcParenR"/>
            </a:pPr>
            <a:r>
              <a:rPr lang="en-GB" sz="2400" dirty="0"/>
              <a:t>Mark three points where </a:t>
            </a:r>
            <a:r>
              <a:rPr lang="en-GB" sz="2400" i="1" dirty="0">
                <a:latin typeface="Times New Roman" panose="02020603050405020304" pitchFamily="18" charset="0"/>
                <a:cs typeface="Times New Roman" panose="02020603050405020304" pitchFamily="18" charset="0"/>
              </a:rPr>
              <a:t>y</a:t>
            </a:r>
            <a:r>
              <a:rPr lang="en-GB" sz="2400" dirty="0"/>
              <a:t> &gt; 3</a:t>
            </a:r>
            <a:r>
              <a:rPr lang="en-GB" sz="2400" i="1" dirty="0">
                <a:latin typeface="Times New Roman" panose="02020603050405020304" pitchFamily="18" charset="0"/>
                <a:cs typeface="Times New Roman" panose="02020603050405020304" pitchFamily="18" charset="0"/>
              </a:rPr>
              <a:t>x</a:t>
            </a:r>
            <a:r>
              <a:rPr lang="en-GB" sz="2400" dirty="0"/>
              <a:t> + 5.</a:t>
            </a:r>
          </a:p>
          <a:p>
            <a:pPr marL="457200" indent="-457200">
              <a:buFont typeface="+mj-lt"/>
              <a:buAutoNum type="alphaLcParenR"/>
            </a:pPr>
            <a:r>
              <a:rPr lang="en-GB" sz="2400" dirty="0"/>
              <a:t>Mark three points where </a:t>
            </a:r>
            <a:r>
              <a:rPr lang="en-GB" sz="2400" i="1" dirty="0">
                <a:latin typeface="Times New Roman" panose="02020603050405020304" pitchFamily="18" charset="0"/>
                <a:cs typeface="Times New Roman" panose="02020603050405020304" pitchFamily="18" charset="0"/>
              </a:rPr>
              <a:t>y</a:t>
            </a:r>
            <a:r>
              <a:rPr lang="en-GB" sz="2400" dirty="0"/>
              <a:t> &lt; 3</a:t>
            </a:r>
            <a:r>
              <a:rPr lang="en-GB" sz="2400" i="1" dirty="0">
                <a:latin typeface="Times New Roman" panose="02020603050405020304" pitchFamily="18" charset="0"/>
                <a:cs typeface="Times New Roman" panose="02020603050405020304" pitchFamily="18" charset="0"/>
              </a:rPr>
              <a:t>x</a:t>
            </a:r>
            <a:r>
              <a:rPr lang="en-GB" sz="2400" dirty="0"/>
              <a:t> + 5.</a:t>
            </a:r>
          </a:p>
          <a:p>
            <a:pPr marL="457200" indent="-457200">
              <a:buFont typeface="+mj-lt"/>
              <a:buAutoNum type="alphaLcParenR"/>
            </a:pPr>
            <a:r>
              <a:rPr lang="en-GB" sz="2400" dirty="0"/>
              <a:t>Mark three points where</a:t>
            </a:r>
            <a:r>
              <a:rPr lang="en-GB" sz="2400" i="1" dirty="0">
                <a:latin typeface="Times New Roman" panose="02020603050405020304" pitchFamily="18" charset="0"/>
                <a:cs typeface="Times New Roman" panose="02020603050405020304" pitchFamily="18" charset="0"/>
              </a:rPr>
              <a:t> y </a:t>
            </a:r>
            <a:r>
              <a:rPr lang="en-GB" sz="2400" dirty="0"/>
              <a:t>= 3</a:t>
            </a:r>
            <a:r>
              <a:rPr lang="en-GB" sz="2400" i="1" dirty="0">
                <a:latin typeface="Times New Roman" panose="02020603050405020304" pitchFamily="18" charset="0"/>
                <a:cs typeface="Times New Roman" panose="02020603050405020304" pitchFamily="18" charset="0"/>
              </a:rPr>
              <a:t>x</a:t>
            </a:r>
            <a:r>
              <a:rPr lang="en-GB" sz="2400" dirty="0"/>
              <a:t> + 5.</a:t>
            </a:r>
          </a:p>
        </p:txBody>
      </p:sp>
    </p:spTree>
    <p:extLst>
      <p:ext uri="{BB962C8B-B14F-4D97-AF65-F5344CB8AC3E}">
        <p14:creationId xmlns:p14="http://schemas.microsoft.com/office/powerpoint/2010/main" val="2966432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Identify regions on the plane</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 (part 2)</a:t>
            </a:r>
            <a:endParaRPr lang="en-GB" dirty="0"/>
          </a:p>
        </p:txBody>
      </p:sp>
      <p:sp>
        <p:nvSpPr>
          <p:cNvPr id="7" name="TextBox 6">
            <a:extLst>
              <a:ext uri="{FF2B5EF4-FFF2-40B4-BE49-F238E27FC236}">
                <a16:creationId xmlns:a16="http://schemas.microsoft.com/office/drawing/2014/main" id="{7C3B38B0-F55A-42DE-B973-82FF2BC7EB14}"/>
              </a:ext>
            </a:extLst>
          </p:cNvPr>
          <p:cNvSpPr txBox="1"/>
          <p:nvPr/>
        </p:nvSpPr>
        <p:spPr>
          <a:xfrm>
            <a:off x="263352" y="2099483"/>
            <a:ext cx="5987804" cy="461665"/>
          </a:xfrm>
          <a:prstGeom prst="rect">
            <a:avLst/>
          </a:prstGeom>
          <a:noFill/>
        </p:spPr>
        <p:txBody>
          <a:bodyPr wrap="square">
            <a:spAutoFit/>
          </a:bodyPr>
          <a:lstStyle/>
          <a:p>
            <a:pPr>
              <a:buNone/>
            </a:pPr>
            <a:r>
              <a:rPr lang="en-GB" sz="2400" dirty="0"/>
              <a:t>This graph shows the line</a:t>
            </a:r>
            <a:r>
              <a:rPr lang="en-GB" sz="2400" i="1" dirty="0">
                <a:latin typeface="Times New Roman" panose="02020603050405020304" pitchFamily="18" charset="0"/>
                <a:cs typeface="Times New Roman" panose="02020603050405020304" pitchFamily="18" charset="0"/>
              </a:rPr>
              <a:t> y </a:t>
            </a:r>
            <a:r>
              <a:rPr lang="en-GB" sz="2400" dirty="0"/>
              <a:t>= </a:t>
            </a:r>
            <a:r>
              <a:rPr lang="en-GB" sz="2400" i="1" dirty="0">
                <a:latin typeface="Times New Roman" panose="02020603050405020304" pitchFamily="18" charset="0"/>
                <a:cs typeface="Times New Roman" panose="02020603050405020304" pitchFamily="18" charset="0"/>
              </a:rPr>
              <a:t>x</a:t>
            </a:r>
            <a:r>
              <a:rPr lang="en-GB" sz="2400" dirty="0"/>
              <a:t> + 7. </a:t>
            </a:r>
          </a:p>
        </p:txBody>
      </p:sp>
      <p:sp>
        <p:nvSpPr>
          <p:cNvPr id="8" name="TextBox 7">
            <a:extLst>
              <a:ext uri="{FF2B5EF4-FFF2-40B4-BE49-F238E27FC236}">
                <a16:creationId xmlns:a16="http://schemas.microsoft.com/office/drawing/2014/main" id="{D8BDC819-E69E-4DEF-8107-576454F61A12}"/>
              </a:ext>
            </a:extLst>
          </p:cNvPr>
          <p:cNvSpPr txBox="1"/>
          <p:nvPr/>
        </p:nvSpPr>
        <p:spPr>
          <a:xfrm>
            <a:off x="335774" y="2754969"/>
            <a:ext cx="6097904" cy="1348061"/>
          </a:xfrm>
          <a:prstGeom prst="rect">
            <a:avLst/>
          </a:prstGeom>
          <a:noFill/>
        </p:spPr>
        <p:txBody>
          <a:bodyPr wrap="square">
            <a:spAutoFit/>
          </a:bodyPr>
          <a:lstStyle/>
          <a:p>
            <a:pPr marL="457200" indent="-457200">
              <a:buFont typeface="+mj-lt"/>
              <a:buAutoNum type="alphaLcParenR"/>
            </a:pPr>
            <a:r>
              <a:rPr lang="en-GB" sz="2400" dirty="0"/>
              <a:t>Mark three points where </a:t>
            </a:r>
            <a:r>
              <a:rPr lang="en-GB" sz="2400" i="1" dirty="0">
                <a:latin typeface="Times New Roman" panose="02020603050405020304" pitchFamily="18" charset="0"/>
                <a:cs typeface="Times New Roman" panose="02020603050405020304" pitchFamily="18" charset="0"/>
              </a:rPr>
              <a:t>y</a:t>
            </a:r>
            <a:r>
              <a:rPr lang="en-GB" sz="2400" dirty="0"/>
              <a:t> &gt; </a:t>
            </a:r>
            <a:r>
              <a:rPr lang="en-GB" sz="2400" i="1" dirty="0">
                <a:latin typeface="Times New Roman" panose="02020603050405020304" pitchFamily="18" charset="0"/>
                <a:cs typeface="Times New Roman" panose="02020603050405020304" pitchFamily="18" charset="0"/>
              </a:rPr>
              <a:t>x</a:t>
            </a:r>
            <a:r>
              <a:rPr lang="en-GB" sz="2400" dirty="0"/>
              <a:t> + 7.</a:t>
            </a:r>
          </a:p>
          <a:p>
            <a:pPr marL="457200" indent="-457200">
              <a:buFont typeface="+mj-lt"/>
              <a:buAutoNum type="alphaLcParenR"/>
            </a:pPr>
            <a:r>
              <a:rPr lang="en-GB" sz="2400" dirty="0"/>
              <a:t>Mark three points where </a:t>
            </a:r>
            <a:r>
              <a:rPr lang="en-GB" sz="2400" i="1" dirty="0">
                <a:latin typeface="Times New Roman" panose="02020603050405020304" pitchFamily="18" charset="0"/>
                <a:cs typeface="Times New Roman" panose="02020603050405020304" pitchFamily="18" charset="0"/>
              </a:rPr>
              <a:t>y</a:t>
            </a:r>
            <a:r>
              <a:rPr lang="en-GB" sz="2400" dirty="0"/>
              <a:t> &lt; </a:t>
            </a:r>
            <a:r>
              <a:rPr lang="en-GB" sz="2400" i="1" dirty="0">
                <a:latin typeface="Times New Roman" panose="02020603050405020304" pitchFamily="18" charset="0"/>
                <a:cs typeface="Times New Roman" panose="02020603050405020304" pitchFamily="18" charset="0"/>
              </a:rPr>
              <a:t>x</a:t>
            </a:r>
            <a:r>
              <a:rPr lang="en-GB" sz="2400" dirty="0"/>
              <a:t> + 7.</a:t>
            </a:r>
          </a:p>
          <a:p>
            <a:pPr marL="457200" indent="-457200">
              <a:buFont typeface="+mj-lt"/>
              <a:buAutoNum type="alphaLcParenR"/>
            </a:pPr>
            <a:r>
              <a:rPr lang="en-GB" sz="2400" dirty="0"/>
              <a:t>Mark three points where</a:t>
            </a:r>
            <a:r>
              <a:rPr lang="en-GB" sz="2400" i="1" dirty="0">
                <a:latin typeface="Times New Roman" panose="02020603050405020304" pitchFamily="18" charset="0"/>
                <a:cs typeface="Times New Roman" panose="02020603050405020304" pitchFamily="18" charset="0"/>
              </a:rPr>
              <a:t> y </a:t>
            </a:r>
            <a:r>
              <a:rPr lang="en-GB" sz="2400" dirty="0"/>
              <a:t>= </a:t>
            </a:r>
            <a:r>
              <a:rPr lang="en-GB" sz="2400" i="1" dirty="0">
                <a:latin typeface="Times New Roman" panose="02020603050405020304" pitchFamily="18" charset="0"/>
                <a:cs typeface="Times New Roman" panose="02020603050405020304" pitchFamily="18" charset="0"/>
              </a:rPr>
              <a:t>x</a:t>
            </a:r>
            <a:r>
              <a:rPr lang="en-GB" sz="2400" dirty="0"/>
              <a:t> + 7.</a:t>
            </a:r>
          </a:p>
        </p:txBody>
      </p:sp>
      <p:pic>
        <p:nvPicPr>
          <p:cNvPr id="3" name="Picture 2">
            <a:extLst>
              <a:ext uri="{FF2B5EF4-FFF2-40B4-BE49-F238E27FC236}">
                <a16:creationId xmlns:a16="http://schemas.microsoft.com/office/drawing/2014/main" id="{804D7AEE-D4A8-44CB-BE32-6BDB7E3AA9D0}"/>
              </a:ext>
            </a:extLst>
          </p:cNvPr>
          <p:cNvPicPr>
            <a:picLocks noChangeAspect="1"/>
          </p:cNvPicPr>
          <p:nvPr/>
        </p:nvPicPr>
        <p:blipFill>
          <a:blip r:embed="rId3"/>
          <a:stretch>
            <a:fillRect/>
          </a:stretch>
        </p:blipFill>
        <p:spPr>
          <a:xfrm>
            <a:off x="6218364" y="1325959"/>
            <a:ext cx="4364627" cy="4744563"/>
          </a:xfrm>
          <a:prstGeom prst="rect">
            <a:avLst/>
          </a:prstGeom>
        </p:spPr>
      </p:pic>
    </p:spTree>
    <p:extLst>
      <p:ext uri="{BB962C8B-B14F-4D97-AF65-F5344CB8AC3E}">
        <p14:creationId xmlns:p14="http://schemas.microsoft.com/office/powerpoint/2010/main" val="1753701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Identify regions on the plane</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886278" y="1325959"/>
            <a:ext cx="3816424" cy="4559175"/>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200" dirty="0"/>
              <a:t>In this set of examples, inequalities are used to help students make sense of the graphical representation. Do you feel that this a useful connection to make? </a:t>
            </a:r>
          </a:p>
          <a:p>
            <a:pPr marL="360000" lvl="1" fontAlgn="auto">
              <a:lnSpc>
                <a:spcPct val="100000"/>
              </a:lnSpc>
              <a:spcBef>
                <a:spcPts val="0"/>
              </a:spcBef>
              <a:spcAft>
                <a:spcPts val="1200"/>
              </a:spcAft>
              <a:buClrTx/>
            </a:pPr>
            <a:r>
              <a:rPr lang="en-GB" sz="2200" dirty="0"/>
              <a:t>How explicitly are graphical inequalities linked to initial work on graphs in your scheme of work? What’s the thinking behind your decision?</a:t>
            </a:r>
          </a:p>
        </p:txBody>
      </p:sp>
      <p:grpSp>
        <p:nvGrpSpPr>
          <p:cNvPr id="2" name="Group 1">
            <a:extLst>
              <a:ext uri="{FF2B5EF4-FFF2-40B4-BE49-F238E27FC236}">
                <a16:creationId xmlns:a16="http://schemas.microsoft.com/office/drawing/2014/main" id="{9E621248-E307-44EA-97C4-11DAA5777D23}"/>
              </a:ext>
            </a:extLst>
          </p:cNvPr>
          <p:cNvGrpSpPr/>
          <p:nvPr/>
        </p:nvGrpSpPr>
        <p:grpSpPr>
          <a:xfrm>
            <a:off x="280914" y="1606128"/>
            <a:ext cx="7759302" cy="4559176"/>
            <a:chOff x="280914" y="1606128"/>
            <a:chExt cx="7759302" cy="4559176"/>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80914" y="1606128"/>
              <a:ext cx="7615286" cy="4559176"/>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endParaRPr lang="en-GB" dirty="0">
                <a:highlight>
                  <a:srgbClr val="FFFF00"/>
                </a:highlight>
                <a:latin typeface="+mj-lt"/>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665C3D35-8B8E-4DCF-9CC8-ABB7953AC4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730" y="3085177"/>
              <a:ext cx="2723280" cy="2927063"/>
            </a:xfrm>
            <a:prstGeom prst="rect">
              <a:avLst/>
            </a:prstGeom>
          </p:spPr>
        </p:pic>
        <p:sp>
          <p:nvSpPr>
            <p:cNvPr id="7" name="TextBox 6">
              <a:extLst>
                <a:ext uri="{FF2B5EF4-FFF2-40B4-BE49-F238E27FC236}">
                  <a16:creationId xmlns:a16="http://schemas.microsoft.com/office/drawing/2014/main" id="{6BFB0205-3602-442C-B644-EAB944D91D0F}"/>
                </a:ext>
              </a:extLst>
            </p:cNvPr>
            <p:cNvSpPr txBox="1"/>
            <p:nvPr/>
          </p:nvSpPr>
          <p:spPr>
            <a:xfrm>
              <a:off x="280914" y="1650286"/>
              <a:ext cx="3816424" cy="338554"/>
            </a:xfrm>
            <a:prstGeom prst="rect">
              <a:avLst/>
            </a:prstGeom>
            <a:noFill/>
          </p:spPr>
          <p:txBody>
            <a:bodyPr wrap="square">
              <a:spAutoFit/>
            </a:bodyPr>
            <a:lstStyle/>
            <a:p>
              <a:pPr>
                <a:buNone/>
              </a:pPr>
              <a:r>
                <a:rPr lang="en-GB" sz="1600" dirty="0">
                  <a:solidFill>
                    <a:srgbClr val="00628C"/>
                  </a:solidFill>
                </a:rPr>
                <a:t>1. </a:t>
              </a:r>
              <a:r>
                <a:rPr lang="en-GB" sz="1600" dirty="0"/>
                <a:t>This graph shows the line</a:t>
              </a:r>
              <a:r>
                <a:rPr lang="en-GB" sz="1600" i="1" dirty="0">
                  <a:latin typeface="Times New Roman" panose="02020603050405020304" pitchFamily="18" charset="0"/>
                  <a:cs typeface="Times New Roman" panose="02020603050405020304" pitchFamily="18" charset="0"/>
                </a:rPr>
                <a:t> y </a:t>
              </a:r>
              <a:r>
                <a:rPr lang="en-GB" sz="1600" dirty="0"/>
                <a:t>= 3</a:t>
              </a:r>
              <a:r>
                <a:rPr lang="en-GB" sz="1600" i="1" dirty="0">
                  <a:latin typeface="Times New Roman" panose="02020603050405020304" pitchFamily="18" charset="0"/>
                  <a:cs typeface="Times New Roman" panose="02020603050405020304" pitchFamily="18" charset="0"/>
                </a:rPr>
                <a:t>x</a:t>
              </a:r>
              <a:r>
                <a:rPr lang="en-GB" sz="1600" dirty="0"/>
                <a:t> + 5. </a:t>
              </a:r>
            </a:p>
          </p:txBody>
        </p:sp>
        <p:sp>
          <p:nvSpPr>
            <p:cNvPr id="8" name="TextBox 7">
              <a:extLst>
                <a:ext uri="{FF2B5EF4-FFF2-40B4-BE49-F238E27FC236}">
                  <a16:creationId xmlns:a16="http://schemas.microsoft.com/office/drawing/2014/main" id="{B5169144-88B4-4A90-8B1D-B195A1195F76}"/>
                </a:ext>
              </a:extLst>
            </p:cNvPr>
            <p:cNvSpPr txBox="1"/>
            <p:nvPr/>
          </p:nvSpPr>
          <p:spPr>
            <a:xfrm>
              <a:off x="293510" y="2140058"/>
              <a:ext cx="3986679" cy="929485"/>
            </a:xfrm>
            <a:prstGeom prst="rect">
              <a:avLst/>
            </a:prstGeom>
            <a:noFill/>
          </p:spPr>
          <p:txBody>
            <a:bodyPr wrap="square">
              <a:spAutoFit/>
            </a:bodyPr>
            <a:lstStyle/>
            <a:p>
              <a:pPr marL="457200" indent="-457200">
                <a:buFont typeface="+mj-lt"/>
                <a:buAutoNum type="alphaLcParenR"/>
              </a:pPr>
              <a:r>
                <a:rPr lang="en-GB" sz="1600" dirty="0"/>
                <a:t>Mark three points where </a:t>
              </a:r>
              <a:r>
                <a:rPr lang="en-GB" sz="1600" i="1" dirty="0">
                  <a:latin typeface="Times New Roman" panose="02020603050405020304" pitchFamily="18" charset="0"/>
                  <a:cs typeface="Times New Roman" panose="02020603050405020304" pitchFamily="18" charset="0"/>
                </a:rPr>
                <a:t>y</a:t>
              </a:r>
              <a:r>
                <a:rPr lang="en-GB" sz="1600" dirty="0"/>
                <a:t> &gt; 3</a:t>
              </a:r>
              <a:r>
                <a:rPr lang="en-GB" sz="1600" i="1" dirty="0">
                  <a:latin typeface="Times New Roman" panose="02020603050405020304" pitchFamily="18" charset="0"/>
                  <a:cs typeface="Times New Roman" panose="02020603050405020304" pitchFamily="18" charset="0"/>
                </a:rPr>
                <a:t>x</a:t>
              </a:r>
              <a:r>
                <a:rPr lang="en-GB" sz="1600" dirty="0"/>
                <a:t> + 5.</a:t>
              </a:r>
            </a:p>
            <a:p>
              <a:pPr marL="457200" indent="-457200">
                <a:buFont typeface="+mj-lt"/>
                <a:buAutoNum type="alphaLcParenR"/>
              </a:pPr>
              <a:r>
                <a:rPr lang="en-GB" sz="1600" dirty="0"/>
                <a:t>Mark three points where </a:t>
              </a:r>
              <a:r>
                <a:rPr lang="en-GB" sz="1600" i="1" dirty="0">
                  <a:latin typeface="Times New Roman" panose="02020603050405020304" pitchFamily="18" charset="0"/>
                  <a:cs typeface="Times New Roman" panose="02020603050405020304" pitchFamily="18" charset="0"/>
                </a:rPr>
                <a:t>y</a:t>
              </a:r>
              <a:r>
                <a:rPr lang="en-GB" sz="1600" dirty="0"/>
                <a:t> &lt; 3</a:t>
              </a:r>
              <a:r>
                <a:rPr lang="en-GB" sz="1600" i="1" dirty="0">
                  <a:latin typeface="Times New Roman" panose="02020603050405020304" pitchFamily="18" charset="0"/>
                  <a:cs typeface="Times New Roman" panose="02020603050405020304" pitchFamily="18" charset="0"/>
                </a:rPr>
                <a:t>x</a:t>
              </a:r>
              <a:r>
                <a:rPr lang="en-GB" sz="1600" dirty="0"/>
                <a:t> + 5.</a:t>
              </a:r>
            </a:p>
            <a:p>
              <a:pPr marL="457200" indent="-457200">
                <a:buFont typeface="+mj-lt"/>
                <a:buAutoNum type="alphaLcParenR"/>
              </a:pPr>
              <a:r>
                <a:rPr lang="en-GB" sz="1600" dirty="0"/>
                <a:t>Mark three points where</a:t>
              </a:r>
              <a:r>
                <a:rPr lang="en-GB" sz="1600" i="1" dirty="0">
                  <a:latin typeface="Times New Roman" panose="02020603050405020304" pitchFamily="18" charset="0"/>
                  <a:cs typeface="Times New Roman" panose="02020603050405020304" pitchFamily="18" charset="0"/>
                </a:rPr>
                <a:t> y </a:t>
              </a:r>
              <a:r>
                <a:rPr lang="en-GB" sz="1600" dirty="0"/>
                <a:t>= 3</a:t>
              </a:r>
              <a:r>
                <a:rPr lang="en-GB" sz="1600" i="1" dirty="0">
                  <a:latin typeface="Times New Roman" panose="02020603050405020304" pitchFamily="18" charset="0"/>
                  <a:cs typeface="Times New Roman" panose="02020603050405020304" pitchFamily="18" charset="0"/>
                </a:rPr>
                <a:t>x</a:t>
              </a:r>
              <a:r>
                <a:rPr lang="en-GB" sz="1600" dirty="0"/>
                <a:t> + 5.</a:t>
              </a:r>
            </a:p>
          </p:txBody>
        </p:sp>
        <p:pic>
          <p:nvPicPr>
            <p:cNvPr id="9" name="Picture 8">
              <a:extLst>
                <a:ext uri="{FF2B5EF4-FFF2-40B4-BE49-F238E27FC236}">
                  <a16:creationId xmlns:a16="http://schemas.microsoft.com/office/drawing/2014/main" id="{4F6D97FB-6E32-481D-91F2-B4069F81D71D}"/>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780967" y="3152427"/>
              <a:ext cx="2543453" cy="2792565"/>
            </a:xfrm>
            <a:prstGeom prst="rect">
              <a:avLst/>
            </a:prstGeom>
          </p:spPr>
        </p:pic>
        <p:sp>
          <p:nvSpPr>
            <p:cNvPr id="10" name="TextBox 9">
              <a:extLst>
                <a:ext uri="{FF2B5EF4-FFF2-40B4-BE49-F238E27FC236}">
                  <a16:creationId xmlns:a16="http://schemas.microsoft.com/office/drawing/2014/main" id="{C5AC22E8-D4BD-4AC0-913F-D4979F6722D6}"/>
                </a:ext>
              </a:extLst>
            </p:cNvPr>
            <p:cNvSpPr txBox="1"/>
            <p:nvPr/>
          </p:nvSpPr>
          <p:spPr>
            <a:xfrm>
              <a:off x="4223792" y="1639870"/>
              <a:ext cx="3816424" cy="338554"/>
            </a:xfrm>
            <a:prstGeom prst="rect">
              <a:avLst/>
            </a:prstGeom>
            <a:noFill/>
          </p:spPr>
          <p:txBody>
            <a:bodyPr wrap="square">
              <a:spAutoFit/>
            </a:bodyPr>
            <a:lstStyle/>
            <a:p>
              <a:pPr>
                <a:buNone/>
              </a:pPr>
              <a:r>
                <a:rPr lang="en-GB" sz="1600" dirty="0">
                  <a:solidFill>
                    <a:srgbClr val="00628C"/>
                  </a:solidFill>
                </a:rPr>
                <a:t>2. </a:t>
              </a:r>
              <a:r>
                <a:rPr lang="en-GB" sz="1600" dirty="0"/>
                <a:t>This graph shows the line</a:t>
              </a:r>
              <a:r>
                <a:rPr lang="en-GB" sz="1600" i="1" dirty="0">
                  <a:latin typeface="Times New Roman" panose="02020603050405020304" pitchFamily="18" charset="0"/>
                  <a:cs typeface="Times New Roman" panose="02020603050405020304" pitchFamily="18" charset="0"/>
                </a:rPr>
                <a:t> y </a:t>
              </a:r>
              <a:r>
                <a:rPr lang="en-GB" sz="1600" dirty="0"/>
                <a:t>= </a:t>
              </a:r>
              <a:r>
                <a:rPr lang="en-GB" sz="1600" i="1" dirty="0">
                  <a:latin typeface="Times New Roman" panose="02020603050405020304" pitchFamily="18" charset="0"/>
                  <a:cs typeface="Times New Roman" panose="02020603050405020304" pitchFamily="18" charset="0"/>
                </a:rPr>
                <a:t>x</a:t>
              </a:r>
              <a:r>
                <a:rPr lang="en-GB" sz="1600" dirty="0"/>
                <a:t> + 7. </a:t>
              </a:r>
            </a:p>
          </p:txBody>
        </p:sp>
        <p:sp>
          <p:nvSpPr>
            <p:cNvPr id="11" name="TextBox 10">
              <a:extLst>
                <a:ext uri="{FF2B5EF4-FFF2-40B4-BE49-F238E27FC236}">
                  <a16:creationId xmlns:a16="http://schemas.microsoft.com/office/drawing/2014/main" id="{F68F4838-6445-46CE-8586-2ECD92AD05DF}"/>
                </a:ext>
              </a:extLst>
            </p:cNvPr>
            <p:cNvSpPr txBox="1"/>
            <p:nvPr/>
          </p:nvSpPr>
          <p:spPr>
            <a:xfrm>
              <a:off x="4223792" y="2139864"/>
              <a:ext cx="3772624" cy="929485"/>
            </a:xfrm>
            <a:prstGeom prst="rect">
              <a:avLst/>
            </a:prstGeom>
            <a:noFill/>
          </p:spPr>
          <p:txBody>
            <a:bodyPr wrap="square">
              <a:spAutoFit/>
            </a:bodyPr>
            <a:lstStyle/>
            <a:p>
              <a:pPr marL="457200" indent="-457200">
                <a:buFont typeface="+mj-lt"/>
                <a:buAutoNum type="alphaLcParenR"/>
              </a:pPr>
              <a:r>
                <a:rPr lang="en-GB" sz="1600" dirty="0"/>
                <a:t>Mark three points where </a:t>
              </a:r>
              <a:r>
                <a:rPr lang="en-GB" sz="1600" i="1" dirty="0">
                  <a:latin typeface="Times New Roman" panose="02020603050405020304" pitchFamily="18" charset="0"/>
                  <a:cs typeface="Times New Roman" panose="02020603050405020304" pitchFamily="18" charset="0"/>
                </a:rPr>
                <a:t>y</a:t>
              </a:r>
              <a:r>
                <a:rPr lang="en-GB" sz="1600" dirty="0"/>
                <a:t> &gt; </a:t>
              </a:r>
              <a:r>
                <a:rPr lang="en-GB" sz="1600" i="1" dirty="0">
                  <a:latin typeface="Times New Roman" panose="02020603050405020304" pitchFamily="18" charset="0"/>
                  <a:cs typeface="Times New Roman" panose="02020603050405020304" pitchFamily="18" charset="0"/>
                </a:rPr>
                <a:t>x</a:t>
              </a:r>
              <a:r>
                <a:rPr lang="en-GB" sz="1600" dirty="0"/>
                <a:t> + 7.</a:t>
              </a:r>
            </a:p>
            <a:p>
              <a:pPr marL="457200" indent="-457200">
                <a:buFont typeface="+mj-lt"/>
                <a:buAutoNum type="alphaLcParenR"/>
              </a:pPr>
              <a:r>
                <a:rPr lang="en-GB" sz="1600" dirty="0"/>
                <a:t>Mark three points where </a:t>
              </a:r>
              <a:r>
                <a:rPr lang="en-GB" sz="1600" i="1" dirty="0">
                  <a:latin typeface="Times New Roman" panose="02020603050405020304" pitchFamily="18" charset="0"/>
                  <a:cs typeface="Times New Roman" panose="02020603050405020304" pitchFamily="18" charset="0"/>
                </a:rPr>
                <a:t>y</a:t>
              </a:r>
              <a:r>
                <a:rPr lang="en-GB" sz="1600" dirty="0"/>
                <a:t> &lt; </a:t>
              </a:r>
              <a:r>
                <a:rPr lang="en-GB" sz="1600" i="1" dirty="0">
                  <a:latin typeface="Times New Roman" panose="02020603050405020304" pitchFamily="18" charset="0"/>
                  <a:cs typeface="Times New Roman" panose="02020603050405020304" pitchFamily="18" charset="0"/>
                </a:rPr>
                <a:t>x</a:t>
              </a:r>
              <a:r>
                <a:rPr lang="en-GB" sz="1600" dirty="0"/>
                <a:t> + 7.</a:t>
              </a:r>
            </a:p>
            <a:p>
              <a:pPr marL="457200" indent="-457200">
                <a:buFont typeface="+mj-lt"/>
                <a:buAutoNum type="alphaLcParenR"/>
              </a:pPr>
              <a:r>
                <a:rPr lang="en-GB" sz="1600" dirty="0"/>
                <a:t>Mark three points where</a:t>
              </a:r>
              <a:r>
                <a:rPr lang="en-GB" sz="1600" i="1" dirty="0">
                  <a:latin typeface="Times New Roman" panose="02020603050405020304" pitchFamily="18" charset="0"/>
                  <a:cs typeface="Times New Roman" panose="02020603050405020304" pitchFamily="18" charset="0"/>
                </a:rPr>
                <a:t> y </a:t>
              </a:r>
              <a:r>
                <a:rPr lang="en-GB" sz="1600" dirty="0"/>
                <a:t>= </a:t>
              </a:r>
              <a:r>
                <a:rPr lang="en-GB" sz="1600" i="1" dirty="0">
                  <a:latin typeface="Times New Roman" panose="02020603050405020304" pitchFamily="18" charset="0"/>
                  <a:cs typeface="Times New Roman" panose="02020603050405020304" pitchFamily="18" charset="0"/>
                </a:rPr>
                <a:t>x</a:t>
              </a:r>
              <a:r>
                <a:rPr lang="en-GB" sz="1600" dirty="0"/>
                <a:t> + 7.</a:t>
              </a:r>
            </a:p>
          </p:txBody>
        </p:sp>
      </p:grpSp>
    </p:spTree>
    <p:custDataLst>
      <p:tags r:id="rId1"/>
    </p:custDataLst>
    <p:extLst>
      <p:ext uri="{BB962C8B-B14F-4D97-AF65-F5344CB8AC3E}">
        <p14:creationId xmlns:p14="http://schemas.microsoft.com/office/powerpoint/2010/main" val="1116697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Identify regions on the plane</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5" name="TextBox 4">
            <a:extLst>
              <a:ext uri="{FF2B5EF4-FFF2-40B4-BE49-F238E27FC236}">
                <a16:creationId xmlns:a16="http://schemas.microsoft.com/office/drawing/2014/main" id="{32354827-D444-406D-9AA3-0E5D27F5A32F}"/>
              </a:ext>
            </a:extLst>
          </p:cNvPr>
          <p:cNvSpPr txBox="1"/>
          <p:nvPr/>
        </p:nvSpPr>
        <p:spPr>
          <a:xfrm>
            <a:off x="263352" y="1772418"/>
            <a:ext cx="5328592" cy="830997"/>
          </a:xfrm>
          <a:prstGeom prst="rect">
            <a:avLst/>
          </a:prstGeom>
          <a:noFill/>
        </p:spPr>
        <p:txBody>
          <a:bodyPr wrap="square">
            <a:spAutoFit/>
          </a:bodyPr>
          <a:lstStyle/>
          <a:p>
            <a:pPr>
              <a:buNone/>
            </a:pPr>
            <a:r>
              <a:rPr lang="en-GB" sz="2400" dirty="0"/>
              <a:t>This graph shows the lines </a:t>
            </a:r>
            <a:r>
              <a:rPr lang="en-GB" sz="2400" i="1" dirty="0">
                <a:solidFill>
                  <a:srgbClr val="FF0000"/>
                </a:solidFill>
                <a:latin typeface="Times New Roman" panose="02020603050405020304" pitchFamily="18" charset="0"/>
                <a:cs typeface="Times New Roman" panose="02020603050405020304" pitchFamily="18" charset="0"/>
              </a:rPr>
              <a:t>y</a:t>
            </a:r>
            <a:r>
              <a:rPr lang="en-GB" sz="2400" dirty="0">
                <a:solidFill>
                  <a:srgbClr val="FF0000"/>
                </a:solidFill>
              </a:rPr>
              <a:t> = 3</a:t>
            </a:r>
            <a:r>
              <a:rPr lang="en-GB" sz="2400" i="1" dirty="0">
                <a:solidFill>
                  <a:srgbClr val="FF0000"/>
                </a:solidFill>
                <a:latin typeface="Times New Roman" panose="02020603050405020304" pitchFamily="18" charset="0"/>
                <a:cs typeface="Times New Roman" panose="02020603050405020304" pitchFamily="18" charset="0"/>
              </a:rPr>
              <a:t>x</a:t>
            </a:r>
            <a:r>
              <a:rPr lang="en-GB" sz="2400" dirty="0">
                <a:solidFill>
                  <a:srgbClr val="FF0000"/>
                </a:solidFill>
              </a:rPr>
              <a:t> + 5 </a:t>
            </a:r>
            <a:r>
              <a:rPr lang="en-GB" sz="2400" dirty="0"/>
              <a:t>and </a:t>
            </a:r>
            <a:r>
              <a:rPr lang="en-GB" sz="2400" i="1" dirty="0">
                <a:solidFill>
                  <a:srgbClr val="0432FF"/>
                </a:solidFill>
                <a:latin typeface="Times New Roman" panose="02020603050405020304" pitchFamily="18" charset="0"/>
                <a:cs typeface="Times New Roman" panose="02020603050405020304" pitchFamily="18" charset="0"/>
              </a:rPr>
              <a:t>y</a:t>
            </a:r>
            <a:r>
              <a:rPr lang="en-GB" sz="2400" dirty="0">
                <a:solidFill>
                  <a:srgbClr val="0432FF"/>
                </a:solidFill>
              </a:rPr>
              <a:t> =</a:t>
            </a:r>
            <a:r>
              <a:rPr lang="en-GB" sz="2400" i="1" dirty="0">
                <a:solidFill>
                  <a:srgbClr val="0432FF"/>
                </a:solidFill>
                <a:latin typeface="Times New Roman" panose="02020603050405020304" pitchFamily="18" charset="0"/>
                <a:cs typeface="Times New Roman" panose="02020603050405020304" pitchFamily="18" charset="0"/>
              </a:rPr>
              <a:t> x </a:t>
            </a:r>
            <a:r>
              <a:rPr lang="en-GB" sz="2400" dirty="0">
                <a:solidFill>
                  <a:srgbClr val="0432FF"/>
                </a:solidFill>
              </a:rPr>
              <a:t>+ 7</a:t>
            </a:r>
          </a:p>
        </p:txBody>
      </p:sp>
      <p:pic>
        <p:nvPicPr>
          <p:cNvPr id="7" name="Picture 6">
            <a:extLst>
              <a:ext uri="{FF2B5EF4-FFF2-40B4-BE49-F238E27FC236}">
                <a16:creationId xmlns:a16="http://schemas.microsoft.com/office/drawing/2014/main" id="{5D0F29A7-71C6-4B6F-B207-265C5D5C783E}"/>
              </a:ext>
            </a:extLst>
          </p:cNvPr>
          <p:cNvPicPr>
            <a:picLocks noChangeAspect="1"/>
          </p:cNvPicPr>
          <p:nvPr/>
        </p:nvPicPr>
        <p:blipFill>
          <a:blip r:embed="rId3"/>
          <a:stretch>
            <a:fillRect/>
          </a:stretch>
        </p:blipFill>
        <p:spPr>
          <a:xfrm>
            <a:off x="6357676" y="1268760"/>
            <a:ext cx="4524198" cy="4897003"/>
          </a:xfrm>
          <a:prstGeom prst="rect">
            <a:avLst/>
          </a:prstGeom>
        </p:spPr>
      </p:pic>
      <p:sp>
        <p:nvSpPr>
          <p:cNvPr id="8" name="TextBox 7">
            <a:extLst>
              <a:ext uri="{FF2B5EF4-FFF2-40B4-BE49-F238E27FC236}">
                <a16:creationId xmlns:a16="http://schemas.microsoft.com/office/drawing/2014/main" id="{93D0BBDB-1C83-4BC8-8BE4-E8A2488152E3}"/>
              </a:ext>
            </a:extLst>
          </p:cNvPr>
          <p:cNvSpPr txBox="1"/>
          <p:nvPr/>
        </p:nvSpPr>
        <p:spPr>
          <a:xfrm>
            <a:off x="263352" y="2638861"/>
            <a:ext cx="5853084" cy="3137205"/>
          </a:xfrm>
          <a:prstGeom prst="rect">
            <a:avLst/>
          </a:prstGeom>
          <a:noFill/>
        </p:spPr>
        <p:txBody>
          <a:bodyPr wrap="square">
            <a:spAutoFit/>
          </a:bodyPr>
          <a:lstStyle/>
          <a:p>
            <a:pPr>
              <a:lnSpc>
                <a:spcPct val="107000"/>
              </a:lnSpc>
              <a:spcBef>
                <a:spcPts val="400"/>
              </a:spcBef>
              <a:spcAft>
                <a:spcPts val="400"/>
              </a:spcAft>
              <a:buNone/>
              <a:tabLst>
                <a:tab pos="1358265" algn="l"/>
              </a:tabLst>
            </a:pPr>
            <a:r>
              <a:rPr lang="en-GB" sz="2400" dirty="0">
                <a:solidFill>
                  <a:srgbClr val="585858"/>
                </a:solidFill>
                <a:effectLst/>
                <a:latin typeface="+mj-lt"/>
                <a:ea typeface="Calibri" panose="020F0502020204030204" pitchFamily="34" charset="0"/>
              </a:rPr>
              <a:t>On the diagram</a:t>
            </a:r>
          </a:p>
          <a:p>
            <a:pPr marL="514350" indent="-514350">
              <a:lnSpc>
                <a:spcPct val="107000"/>
              </a:lnSpc>
              <a:spcBef>
                <a:spcPts val="400"/>
              </a:spcBef>
              <a:spcAft>
                <a:spcPts val="400"/>
              </a:spcAft>
              <a:buFont typeface="+mj-lt"/>
              <a:buAutoNum type="alphaLcParenR"/>
              <a:tabLst>
                <a:tab pos="1358265" algn="l"/>
              </a:tabLst>
            </a:pPr>
            <a:r>
              <a:rPr lang="en-GB" sz="2400" dirty="0">
                <a:solidFill>
                  <a:srgbClr val="585858"/>
                </a:solidFill>
                <a:effectLst/>
                <a:latin typeface="+mj-lt"/>
                <a:ea typeface="Calibri" panose="020F0502020204030204" pitchFamily="34" charset="0"/>
              </a:rPr>
              <a:t>Mark three points where </a:t>
            </a:r>
            <a:r>
              <a:rPr lang="en-GB" sz="2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y</a:t>
            </a:r>
            <a:r>
              <a:rPr lang="en-GB" sz="2400" dirty="0">
                <a:solidFill>
                  <a:srgbClr val="FF0000"/>
                </a:solidFill>
                <a:effectLst/>
                <a:latin typeface="+mj-lt"/>
                <a:ea typeface="Calibri" panose="020F0502020204030204" pitchFamily="34" charset="0"/>
              </a:rPr>
              <a:t> &gt; 3</a:t>
            </a:r>
            <a:r>
              <a:rPr lang="en-GB" sz="2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GB" sz="2400" dirty="0">
                <a:solidFill>
                  <a:srgbClr val="FF0000"/>
                </a:solidFill>
                <a:effectLst/>
                <a:latin typeface="+mj-lt"/>
                <a:ea typeface="Calibri" panose="020F0502020204030204" pitchFamily="34" charset="0"/>
              </a:rPr>
              <a:t> + 5 </a:t>
            </a:r>
            <a:r>
              <a:rPr lang="en-GB" sz="2400" b="1" dirty="0">
                <a:solidFill>
                  <a:srgbClr val="585858"/>
                </a:solidFill>
                <a:effectLst/>
                <a:latin typeface="+mj-lt"/>
                <a:ea typeface="Calibri" panose="020F0502020204030204" pitchFamily="34" charset="0"/>
              </a:rPr>
              <a:t>and</a:t>
            </a:r>
            <a:r>
              <a:rPr lang="en-GB" sz="2400" dirty="0">
                <a:solidFill>
                  <a:srgbClr val="000000"/>
                </a:solidFill>
                <a:effectLst/>
                <a:latin typeface="+mj-lt"/>
                <a:ea typeface="Calibri" panose="020F0502020204030204" pitchFamily="34" charset="0"/>
              </a:rPr>
              <a:t> </a:t>
            </a:r>
            <a:r>
              <a:rPr lang="en-GB" sz="2400" i="1"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y</a:t>
            </a:r>
            <a:r>
              <a:rPr lang="en-GB" sz="2400" dirty="0">
                <a:solidFill>
                  <a:srgbClr val="0432FF"/>
                </a:solidFill>
                <a:effectLst/>
                <a:latin typeface="+mj-lt"/>
                <a:ea typeface="Calibri" panose="020F0502020204030204" pitchFamily="34" charset="0"/>
              </a:rPr>
              <a:t> = </a:t>
            </a:r>
            <a:r>
              <a:rPr lang="en-GB" sz="2400" i="1"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GB" sz="2400" dirty="0">
                <a:solidFill>
                  <a:srgbClr val="0432FF"/>
                </a:solidFill>
                <a:effectLst/>
                <a:latin typeface="+mj-lt"/>
                <a:ea typeface="Calibri" panose="020F0502020204030204" pitchFamily="34" charset="0"/>
              </a:rPr>
              <a:t> + 7</a:t>
            </a:r>
            <a:endParaRPr lang="en-GB" sz="2400" dirty="0">
              <a:effectLst/>
              <a:latin typeface="+mj-lt"/>
              <a:ea typeface="Calibri" panose="020F0502020204030204" pitchFamily="34" charset="0"/>
            </a:endParaRPr>
          </a:p>
          <a:p>
            <a:pPr marL="514350" indent="-514350">
              <a:lnSpc>
                <a:spcPct val="107000"/>
              </a:lnSpc>
              <a:spcBef>
                <a:spcPts val="400"/>
              </a:spcBef>
              <a:spcAft>
                <a:spcPts val="400"/>
              </a:spcAft>
              <a:buFont typeface="+mj-lt"/>
              <a:buAutoNum type="alphaLcParenR"/>
              <a:tabLst>
                <a:tab pos="1358265" algn="l"/>
              </a:tabLst>
            </a:pPr>
            <a:r>
              <a:rPr lang="en-GB" sz="2400" dirty="0">
                <a:solidFill>
                  <a:srgbClr val="585858"/>
                </a:solidFill>
                <a:effectLst/>
                <a:latin typeface="+mj-lt"/>
                <a:ea typeface="Calibri" panose="020F0502020204030204" pitchFamily="34" charset="0"/>
              </a:rPr>
              <a:t>Mark three points where </a:t>
            </a:r>
            <a:r>
              <a:rPr lang="en-GB" sz="2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y</a:t>
            </a:r>
            <a:r>
              <a:rPr lang="en-GB" sz="2400" dirty="0">
                <a:solidFill>
                  <a:srgbClr val="FF0000"/>
                </a:solidFill>
                <a:effectLst/>
                <a:latin typeface="+mj-lt"/>
                <a:ea typeface="Calibri" panose="020F0502020204030204" pitchFamily="34" charset="0"/>
              </a:rPr>
              <a:t> &lt; 3</a:t>
            </a:r>
            <a:r>
              <a:rPr lang="en-GB" sz="2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GB" sz="2400" dirty="0">
                <a:solidFill>
                  <a:srgbClr val="FF0000"/>
                </a:solidFill>
                <a:effectLst/>
                <a:latin typeface="+mj-lt"/>
                <a:ea typeface="Calibri" panose="020F0502020204030204" pitchFamily="34" charset="0"/>
              </a:rPr>
              <a:t> + 5 </a:t>
            </a:r>
            <a:r>
              <a:rPr lang="en-GB" sz="2400" b="1" dirty="0">
                <a:solidFill>
                  <a:srgbClr val="585858"/>
                </a:solidFill>
                <a:effectLst/>
                <a:latin typeface="+mj-lt"/>
                <a:ea typeface="Calibri" panose="020F0502020204030204" pitchFamily="34" charset="0"/>
              </a:rPr>
              <a:t>and</a:t>
            </a:r>
            <a:r>
              <a:rPr lang="en-GB" sz="2400" dirty="0">
                <a:solidFill>
                  <a:srgbClr val="000000"/>
                </a:solidFill>
                <a:effectLst/>
                <a:latin typeface="+mj-lt"/>
                <a:ea typeface="Calibri" panose="020F0502020204030204" pitchFamily="34" charset="0"/>
              </a:rPr>
              <a:t> </a:t>
            </a:r>
            <a:r>
              <a:rPr lang="en-GB" sz="2400" i="1"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y</a:t>
            </a:r>
            <a:r>
              <a:rPr lang="en-GB" sz="2400"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dirty="0">
                <a:solidFill>
                  <a:srgbClr val="0432FF"/>
                </a:solidFill>
                <a:effectLst/>
                <a:latin typeface="+mj-lt"/>
                <a:ea typeface="Calibri" panose="020F0502020204030204" pitchFamily="34" charset="0"/>
              </a:rPr>
              <a:t>= </a:t>
            </a:r>
            <a:r>
              <a:rPr lang="en-GB" sz="2400" i="1"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GB" sz="2400" dirty="0">
                <a:solidFill>
                  <a:srgbClr val="0432FF"/>
                </a:solidFill>
                <a:effectLst/>
                <a:latin typeface="+mj-lt"/>
                <a:ea typeface="Calibri" panose="020F0502020204030204" pitchFamily="34" charset="0"/>
              </a:rPr>
              <a:t> + 7</a:t>
            </a:r>
            <a:endParaRPr lang="en-GB" sz="2400" dirty="0">
              <a:effectLst/>
              <a:latin typeface="+mj-lt"/>
              <a:ea typeface="Calibri" panose="020F0502020204030204" pitchFamily="34" charset="0"/>
            </a:endParaRPr>
          </a:p>
          <a:p>
            <a:pPr marL="514350" indent="-514350">
              <a:buFont typeface="+mj-lt"/>
              <a:buAutoNum type="alphaLcParenR"/>
            </a:pPr>
            <a:r>
              <a:rPr lang="en-GB" sz="2400" dirty="0">
                <a:solidFill>
                  <a:srgbClr val="585858"/>
                </a:solidFill>
                <a:effectLst/>
                <a:latin typeface="+mj-lt"/>
                <a:ea typeface="Calibri" panose="020F0502020204030204" pitchFamily="34" charset="0"/>
              </a:rPr>
              <a:t>Mark </a:t>
            </a:r>
            <a:r>
              <a:rPr lang="en-GB" sz="2400" b="1" dirty="0">
                <a:solidFill>
                  <a:srgbClr val="585858"/>
                </a:solidFill>
                <a:effectLst/>
                <a:latin typeface="+mj-lt"/>
                <a:ea typeface="Calibri" panose="020F0502020204030204" pitchFamily="34" charset="0"/>
              </a:rPr>
              <a:t>one</a:t>
            </a:r>
            <a:r>
              <a:rPr lang="en-GB" sz="2400" dirty="0">
                <a:solidFill>
                  <a:srgbClr val="585858"/>
                </a:solidFill>
                <a:effectLst/>
                <a:latin typeface="+mj-lt"/>
                <a:ea typeface="Calibri" panose="020F0502020204030204" pitchFamily="34" charset="0"/>
              </a:rPr>
              <a:t> point where </a:t>
            </a:r>
            <a:r>
              <a:rPr lang="en-GB" sz="2400" i="1" dirty="0">
                <a:solidFill>
                  <a:srgbClr val="FF0000"/>
                </a:solidFill>
                <a:effectLst/>
                <a:latin typeface="+mj-lt"/>
                <a:ea typeface="Calibri" panose="020F0502020204030204" pitchFamily="34" charset="0"/>
              </a:rPr>
              <a:t>y</a:t>
            </a:r>
            <a:r>
              <a:rPr lang="en-GB" sz="2400" dirty="0">
                <a:solidFill>
                  <a:srgbClr val="FF0000"/>
                </a:solidFill>
                <a:effectLst/>
                <a:latin typeface="+mj-lt"/>
                <a:ea typeface="Calibri" panose="020F0502020204030204" pitchFamily="34" charset="0"/>
              </a:rPr>
              <a:t> = 3</a:t>
            </a:r>
            <a:r>
              <a:rPr lang="en-GB" sz="2400" i="1" dirty="0">
                <a:solidFill>
                  <a:srgbClr val="FF0000"/>
                </a:solidFill>
                <a:effectLst/>
                <a:latin typeface="+mj-lt"/>
                <a:ea typeface="Calibri" panose="020F0502020204030204" pitchFamily="34" charset="0"/>
              </a:rPr>
              <a:t>x</a:t>
            </a:r>
            <a:r>
              <a:rPr lang="en-GB" sz="2400" dirty="0">
                <a:solidFill>
                  <a:srgbClr val="FF0000"/>
                </a:solidFill>
                <a:effectLst/>
                <a:latin typeface="+mj-lt"/>
                <a:ea typeface="Calibri" panose="020F0502020204030204" pitchFamily="34" charset="0"/>
              </a:rPr>
              <a:t> + 5 </a:t>
            </a:r>
            <a:r>
              <a:rPr lang="en-GB" sz="2400" b="1" dirty="0">
                <a:solidFill>
                  <a:srgbClr val="585858"/>
                </a:solidFill>
                <a:effectLst/>
                <a:latin typeface="+mj-lt"/>
                <a:ea typeface="Calibri" panose="020F0502020204030204" pitchFamily="34" charset="0"/>
              </a:rPr>
              <a:t>and</a:t>
            </a:r>
            <a:r>
              <a:rPr lang="en-GB" sz="2400" dirty="0">
                <a:solidFill>
                  <a:srgbClr val="000000"/>
                </a:solidFill>
                <a:effectLst/>
                <a:latin typeface="+mj-lt"/>
                <a:ea typeface="Calibri" panose="020F0502020204030204" pitchFamily="34" charset="0"/>
              </a:rPr>
              <a:t> </a:t>
            </a:r>
            <a:r>
              <a:rPr lang="en-GB" sz="2400" i="1"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y</a:t>
            </a:r>
            <a:r>
              <a:rPr lang="en-GB" sz="2400" dirty="0">
                <a:solidFill>
                  <a:srgbClr val="0432FF"/>
                </a:solidFill>
                <a:effectLst/>
                <a:latin typeface="+mj-lt"/>
                <a:ea typeface="Calibri" panose="020F0502020204030204" pitchFamily="34" charset="0"/>
              </a:rPr>
              <a:t> = </a:t>
            </a:r>
            <a:r>
              <a:rPr lang="en-GB" sz="2400" i="1"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GB" sz="2400" dirty="0">
                <a:solidFill>
                  <a:srgbClr val="0432FF"/>
                </a:solidFill>
                <a:effectLst/>
                <a:latin typeface="+mj-lt"/>
                <a:ea typeface="Calibri" panose="020F0502020204030204" pitchFamily="34" charset="0"/>
              </a:rPr>
              <a:t> + 7</a:t>
            </a:r>
            <a:endParaRPr lang="en-GB" sz="2400" dirty="0">
              <a:latin typeface="+mj-lt"/>
            </a:endParaRPr>
          </a:p>
        </p:txBody>
      </p:sp>
    </p:spTree>
    <p:extLst>
      <p:ext uri="{BB962C8B-B14F-4D97-AF65-F5344CB8AC3E}">
        <p14:creationId xmlns:p14="http://schemas.microsoft.com/office/powerpoint/2010/main" val="26552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1035" y="1196752"/>
            <a:ext cx="10972800" cy="3888432"/>
          </a:xfrm>
        </p:spPr>
        <p:txBody>
          <a:bodyPr>
            <a:noAutofit/>
          </a:bodyPr>
          <a:lstStyle/>
          <a:p>
            <a:r>
              <a:rPr lang="en-GB" sz="2200" dirty="0"/>
              <a:t>These slides are designed to complement the </a:t>
            </a:r>
            <a:r>
              <a:rPr lang="en-GB" sz="2200" dirty="0">
                <a:hlinkClick r:id="rId2"/>
              </a:rPr>
              <a:t>4.2 Graphical representations </a:t>
            </a:r>
            <a:r>
              <a:rPr lang="en-GB" sz="2200" dirty="0"/>
              <a:t>Core Concept document and its associated Theme Overview document </a:t>
            </a:r>
            <a:r>
              <a:rPr lang="en-GB" sz="2200" dirty="0">
                <a:hlinkClick r:id="rId3"/>
              </a:rPr>
              <a:t>4 Sequences and Graphs</a:t>
            </a:r>
            <a:r>
              <a:rPr lang="en-GB" sz="2200" dirty="0"/>
              <a:t>, </a:t>
            </a:r>
            <a:r>
              <a:rPr lang="en-GB" sz="2200" b="0" i="0" dirty="0">
                <a:effectLst/>
              </a:rPr>
              <a:t>both found in the </a:t>
            </a:r>
            <a:r>
              <a:rPr lang="en-GB" sz="2200" b="0" i="0" u="sng" dirty="0">
                <a:solidFill>
                  <a:srgbClr val="1B6AC9"/>
                </a:solidFill>
                <a:effectLst/>
                <a:hlinkClick r:id="rId4"/>
              </a:rPr>
              <a:t>Secondary Mastery Professional Development</a:t>
            </a:r>
            <a:r>
              <a:rPr lang="en-GB" sz="2200" b="0" i="0" dirty="0">
                <a:solidFill>
                  <a:srgbClr val="283C46"/>
                </a:solidFill>
                <a:effectLst/>
              </a:rPr>
              <a:t> </a:t>
            </a:r>
            <a:r>
              <a:rPr lang="en-GB" sz="2200" b="0" i="0" dirty="0">
                <a:effectLst/>
              </a:rPr>
              <a:t>pages</a:t>
            </a:r>
            <a:r>
              <a:rPr lang="en-GB" sz="2200" dirty="0"/>
              <a:t>.</a:t>
            </a:r>
          </a:p>
          <a:p>
            <a:r>
              <a:rPr lang="en-GB" sz="2200"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sz="2200" dirty="0"/>
              <a:t>These slides do not fully replicate the Core Concept document, so should be used alongside it. Reference to specific page numbers, and to other useful NCETM resources, can be found in the notes for each slide.</a:t>
            </a:r>
          </a:p>
          <a:p>
            <a:r>
              <a:rPr lang="en-GB" sz="2200" dirty="0"/>
              <a:t>This slide deck is not designed to be a complete PD session, rather it is a selection of resources that you can adapt and use as needed when planning a session with a group of teachers.</a:t>
            </a:r>
          </a:p>
          <a:p>
            <a:endParaRPr lang="en-GB" sz="2200" dirty="0"/>
          </a:p>
          <a:p>
            <a:endParaRPr lang="en-GB" sz="2200" dirty="0"/>
          </a:p>
          <a:p>
            <a:endParaRPr lang="en-GB" sz="2200" dirty="0"/>
          </a:p>
        </p:txBody>
      </p:sp>
    </p:spTree>
    <p:extLst>
      <p:ext uri="{BB962C8B-B14F-4D97-AF65-F5344CB8AC3E}">
        <p14:creationId xmlns:p14="http://schemas.microsoft.com/office/powerpoint/2010/main" val="2976607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Identify regions on the plane</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248126" y="1315429"/>
            <a:ext cx="4680521" cy="4447444"/>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might you use examples 2 and 3 alongside each other?</a:t>
            </a:r>
          </a:p>
          <a:p>
            <a:pPr marL="360000" lvl="1" fontAlgn="auto">
              <a:lnSpc>
                <a:spcPct val="100000"/>
              </a:lnSpc>
              <a:spcBef>
                <a:spcPts val="0"/>
              </a:spcBef>
              <a:spcAft>
                <a:spcPts val="1200"/>
              </a:spcAft>
              <a:buClrTx/>
            </a:pPr>
            <a:r>
              <a:rPr lang="en-GB" sz="2400" dirty="0"/>
              <a:t>What similarities and differences might you want to draw attention to?</a:t>
            </a:r>
          </a:p>
          <a:p>
            <a:pPr marL="360000" lvl="1" fontAlgn="auto">
              <a:lnSpc>
                <a:spcPct val="100000"/>
              </a:lnSpc>
              <a:spcBef>
                <a:spcPts val="0"/>
              </a:spcBef>
              <a:spcAft>
                <a:spcPts val="1200"/>
              </a:spcAft>
              <a:buClrTx/>
            </a:pPr>
            <a:r>
              <a:rPr lang="en-GB" sz="2400" dirty="0"/>
              <a:t>What are the benefits of using the same two equations in each example? </a:t>
            </a:r>
          </a:p>
        </p:txBody>
      </p:sp>
      <p:grpSp>
        <p:nvGrpSpPr>
          <p:cNvPr id="2" name="Group 1">
            <a:extLst>
              <a:ext uri="{FF2B5EF4-FFF2-40B4-BE49-F238E27FC236}">
                <a16:creationId xmlns:a16="http://schemas.microsoft.com/office/drawing/2014/main" id="{D196980D-D344-4F47-AE7A-6A72E79E928E}"/>
              </a:ext>
            </a:extLst>
          </p:cNvPr>
          <p:cNvGrpSpPr/>
          <p:nvPr/>
        </p:nvGrpSpPr>
        <p:grpSpPr>
          <a:xfrm>
            <a:off x="263352" y="1715349"/>
            <a:ext cx="6840759" cy="4047524"/>
            <a:chOff x="263352" y="1715349"/>
            <a:chExt cx="6840759" cy="4047524"/>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2" y="1715349"/>
              <a:ext cx="6840759" cy="404752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657CC47-261E-423D-AF34-FE3D41841CFA}"/>
                </a:ext>
              </a:extLst>
            </p:cNvPr>
            <p:cNvSpPr txBox="1"/>
            <p:nvPr/>
          </p:nvSpPr>
          <p:spPr>
            <a:xfrm>
              <a:off x="263352" y="1772418"/>
              <a:ext cx="6683256" cy="369332"/>
            </a:xfrm>
            <a:prstGeom prst="rect">
              <a:avLst/>
            </a:prstGeom>
            <a:noFill/>
          </p:spPr>
          <p:txBody>
            <a:bodyPr wrap="square">
              <a:spAutoFit/>
            </a:bodyPr>
            <a:lstStyle/>
            <a:p>
              <a:pPr>
                <a:buNone/>
              </a:pPr>
              <a:r>
                <a:rPr lang="en-GB" sz="1800" dirty="0"/>
                <a:t>This graph shows the lines </a:t>
              </a:r>
              <a:r>
                <a:rPr lang="en-GB" sz="1800" i="1" dirty="0">
                  <a:solidFill>
                    <a:srgbClr val="FF0000"/>
                  </a:solidFill>
                  <a:latin typeface="Times New Roman" panose="02020603050405020304" pitchFamily="18" charset="0"/>
                  <a:cs typeface="Times New Roman" panose="02020603050405020304" pitchFamily="18" charset="0"/>
                </a:rPr>
                <a:t>y</a:t>
              </a:r>
              <a:r>
                <a:rPr lang="en-GB" sz="1800" dirty="0">
                  <a:solidFill>
                    <a:srgbClr val="FF0000"/>
                  </a:solidFill>
                </a:rPr>
                <a:t> = 3</a:t>
              </a:r>
              <a:r>
                <a:rPr lang="en-GB" sz="1800" i="1" dirty="0">
                  <a:solidFill>
                    <a:srgbClr val="FF0000"/>
                  </a:solidFill>
                  <a:latin typeface="Times New Roman" panose="02020603050405020304" pitchFamily="18" charset="0"/>
                  <a:cs typeface="Times New Roman" panose="02020603050405020304" pitchFamily="18" charset="0"/>
                </a:rPr>
                <a:t>x</a:t>
              </a:r>
              <a:r>
                <a:rPr lang="en-GB" sz="1800" dirty="0">
                  <a:solidFill>
                    <a:srgbClr val="FF0000"/>
                  </a:solidFill>
                </a:rPr>
                <a:t> + 5 </a:t>
              </a:r>
              <a:r>
                <a:rPr lang="en-GB" sz="1800" dirty="0"/>
                <a:t>and </a:t>
              </a:r>
              <a:r>
                <a:rPr lang="en-GB" sz="1800" i="1" dirty="0">
                  <a:solidFill>
                    <a:srgbClr val="0432FF"/>
                  </a:solidFill>
                  <a:latin typeface="Times New Roman" panose="02020603050405020304" pitchFamily="18" charset="0"/>
                  <a:cs typeface="Times New Roman" panose="02020603050405020304" pitchFamily="18" charset="0"/>
                </a:rPr>
                <a:t>y</a:t>
              </a:r>
              <a:r>
                <a:rPr lang="en-GB" sz="1800" dirty="0">
                  <a:solidFill>
                    <a:srgbClr val="0432FF"/>
                  </a:solidFill>
                </a:rPr>
                <a:t> =</a:t>
              </a:r>
              <a:r>
                <a:rPr lang="en-GB" sz="1800" i="1" dirty="0">
                  <a:solidFill>
                    <a:srgbClr val="0432FF"/>
                  </a:solidFill>
                  <a:latin typeface="Times New Roman" panose="02020603050405020304" pitchFamily="18" charset="0"/>
                  <a:cs typeface="Times New Roman" panose="02020603050405020304" pitchFamily="18" charset="0"/>
                </a:rPr>
                <a:t> x </a:t>
              </a:r>
              <a:r>
                <a:rPr lang="en-GB" sz="1800" dirty="0">
                  <a:solidFill>
                    <a:srgbClr val="0432FF"/>
                  </a:solidFill>
                </a:rPr>
                <a:t>+ 7</a:t>
              </a:r>
            </a:p>
          </p:txBody>
        </p:sp>
        <p:pic>
          <p:nvPicPr>
            <p:cNvPr id="7" name="Picture 6">
              <a:extLst>
                <a:ext uri="{FF2B5EF4-FFF2-40B4-BE49-F238E27FC236}">
                  <a16:creationId xmlns:a16="http://schemas.microsoft.com/office/drawing/2014/main" id="{F1905602-DB0B-4865-946D-D43B63C474E0}"/>
                </a:ext>
              </a:extLst>
            </p:cNvPr>
            <p:cNvPicPr>
              <a:picLocks noChangeAspect="1"/>
            </p:cNvPicPr>
            <p:nvPr/>
          </p:nvPicPr>
          <p:blipFill>
            <a:blip r:embed="rId4"/>
            <a:stretch>
              <a:fillRect/>
            </a:stretch>
          </p:blipFill>
          <p:spPr>
            <a:xfrm>
              <a:off x="3863752" y="2198819"/>
              <a:ext cx="3082856" cy="3336891"/>
            </a:xfrm>
            <a:prstGeom prst="rect">
              <a:avLst/>
            </a:prstGeom>
          </p:spPr>
        </p:pic>
        <p:sp>
          <p:nvSpPr>
            <p:cNvPr id="8" name="TextBox 7">
              <a:extLst>
                <a:ext uri="{FF2B5EF4-FFF2-40B4-BE49-F238E27FC236}">
                  <a16:creationId xmlns:a16="http://schemas.microsoft.com/office/drawing/2014/main" id="{86584034-A9C6-4876-80AE-FAB1F0D420A9}"/>
                </a:ext>
              </a:extLst>
            </p:cNvPr>
            <p:cNvSpPr txBox="1"/>
            <p:nvPr/>
          </p:nvSpPr>
          <p:spPr>
            <a:xfrm>
              <a:off x="407368" y="2429276"/>
              <a:ext cx="3240360" cy="2495427"/>
            </a:xfrm>
            <a:prstGeom prst="rect">
              <a:avLst/>
            </a:prstGeom>
            <a:noFill/>
          </p:spPr>
          <p:txBody>
            <a:bodyPr wrap="square">
              <a:spAutoFit/>
            </a:bodyPr>
            <a:lstStyle/>
            <a:p>
              <a:pPr>
                <a:lnSpc>
                  <a:spcPct val="107000"/>
                </a:lnSpc>
                <a:spcBef>
                  <a:spcPts val="400"/>
                </a:spcBef>
                <a:spcAft>
                  <a:spcPts val="400"/>
                </a:spcAft>
                <a:buNone/>
                <a:tabLst>
                  <a:tab pos="1358265" algn="l"/>
                </a:tabLst>
              </a:pPr>
              <a:r>
                <a:rPr lang="en-GB" sz="1800" dirty="0">
                  <a:solidFill>
                    <a:srgbClr val="585858"/>
                  </a:solidFill>
                  <a:effectLst/>
                  <a:latin typeface="+mj-lt"/>
                  <a:ea typeface="Calibri" panose="020F0502020204030204" pitchFamily="34" charset="0"/>
                </a:rPr>
                <a:t>On the diagram</a:t>
              </a:r>
            </a:p>
            <a:p>
              <a:pPr marL="514350" indent="-514350">
                <a:lnSpc>
                  <a:spcPct val="107000"/>
                </a:lnSpc>
                <a:spcBef>
                  <a:spcPts val="400"/>
                </a:spcBef>
                <a:spcAft>
                  <a:spcPts val="400"/>
                </a:spcAft>
                <a:buFont typeface="+mj-lt"/>
                <a:buAutoNum type="alphaLcParenR"/>
                <a:tabLst>
                  <a:tab pos="1358265" algn="l"/>
                </a:tabLst>
              </a:pPr>
              <a:r>
                <a:rPr lang="en-GB" sz="1800" dirty="0">
                  <a:solidFill>
                    <a:srgbClr val="585858"/>
                  </a:solidFill>
                  <a:effectLst/>
                  <a:latin typeface="+mj-lt"/>
                  <a:ea typeface="Calibri" panose="020F0502020204030204" pitchFamily="34" charset="0"/>
                </a:rPr>
                <a:t>Mark three points where </a:t>
              </a:r>
              <a:r>
                <a:rPr lang="en-GB" sz="1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y</a:t>
              </a:r>
              <a:r>
                <a:rPr lang="en-GB" sz="1800" dirty="0">
                  <a:solidFill>
                    <a:srgbClr val="FF0000"/>
                  </a:solidFill>
                  <a:effectLst/>
                  <a:latin typeface="+mj-lt"/>
                  <a:ea typeface="Calibri" panose="020F0502020204030204" pitchFamily="34" charset="0"/>
                </a:rPr>
                <a:t> &gt; 3</a:t>
              </a:r>
              <a:r>
                <a:rPr lang="en-GB" sz="1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GB" sz="1800" dirty="0">
                  <a:solidFill>
                    <a:srgbClr val="FF0000"/>
                  </a:solidFill>
                  <a:effectLst/>
                  <a:latin typeface="+mj-lt"/>
                  <a:ea typeface="Calibri" panose="020F0502020204030204" pitchFamily="34" charset="0"/>
                </a:rPr>
                <a:t> + 5 </a:t>
              </a:r>
              <a:r>
                <a:rPr lang="en-GB" sz="1800" b="1" dirty="0">
                  <a:solidFill>
                    <a:srgbClr val="585858"/>
                  </a:solidFill>
                  <a:effectLst/>
                  <a:latin typeface="+mj-lt"/>
                  <a:ea typeface="Calibri" panose="020F0502020204030204" pitchFamily="34" charset="0"/>
                </a:rPr>
                <a:t>and</a:t>
              </a:r>
              <a:r>
                <a:rPr lang="en-GB" sz="1800" dirty="0">
                  <a:solidFill>
                    <a:srgbClr val="000000"/>
                  </a:solidFill>
                  <a:effectLst/>
                  <a:latin typeface="+mj-lt"/>
                  <a:ea typeface="Calibri" panose="020F0502020204030204" pitchFamily="34" charset="0"/>
                </a:rPr>
                <a:t> </a:t>
              </a:r>
              <a:r>
                <a:rPr lang="en-GB" sz="1800" i="1"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y</a:t>
              </a:r>
              <a:r>
                <a:rPr lang="en-GB" sz="1800" dirty="0">
                  <a:solidFill>
                    <a:srgbClr val="0432FF"/>
                  </a:solidFill>
                  <a:effectLst/>
                  <a:latin typeface="+mj-lt"/>
                  <a:ea typeface="Calibri" panose="020F0502020204030204" pitchFamily="34" charset="0"/>
                </a:rPr>
                <a:t> = </a:t>
              </a:r>
              <a:r>
                <a:rPr lang="en-GB" sz="1800" i="1"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GB" sz="1800" dirty="0">
                  <a:solidFill>
                    <a:srgbClr val="0432FF"/>
                  </a:solidFill>
                  <a:effectLst/>
                  <a:latin typeface="+mj-lt"/>
                  <a:ea typeface="Calibri" panose="020F0502020204030204" pitchFamily="34" charset="0"/>
                </a:rPr>
                <a:t> + 7</a:t>
              </a:r>
              <a:endParaRPr lang="en-GB" sz="1800" dirty="0">
                <a:effectLst/>
                <a:latin typeface="+mj-lt"/>
                <a:ea typeface="Calibri" panose="020F0502020204030204" pitchFamily="34" charset="0"/>
              </a:endParaRPr>
            </a:p>
            <a:p>
              <a:pPr marL="514350" indent="-514350">
                <a:lnSpc>
                  <a:spcPct val="107000"/>
                </a:lnSpc>
                <a:spcBef>
                  <a:spcPts val="400"/>
                </a:spcBef>
                <a:spcAft>
                  <a:spcPts val="400"/>
                </a:spcAft>
                <a:buFont typeface="+mj-lt"/>
                <a:buAutoNum type="alphaLcParenR"/>
                <a:tabLst>
                  <a:tab pos="1358265" algn="l"/>
                </a:tabLst>
              </a:pPr>
              <a:r>
                <a:rPr lang="en-GB" sz="1800" dirty="0">
                  <a:solidFill>
                    <a:srgbClr val="585858"/>
                  </a:solidFill>
                  <a:effectLst/>
                  <a:latin typeface="+mj-lt"/>
                  <a:ea typeface="Calibri" panose="020F0502020204030204" pitchFamily="34" charset="0"/>
                </a:rPr>
                <a:t>Mark three points where </a:t>
              </a:r>
              <a:r>
                <a:rPr lang="en-GB" sz="1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y</a:t>
              </a:r>
              <a:r>
                <a:rPr lang="en-GB" sz="1800" dirty="0">
                  <a:solidFill>
                    <a:srgbClr val="FF0000"/>
                  </a:solidFill>
                  <a:effectLst/>
                  <a:latin typeface="+mj-lt"/>
                  <a:ea typeface="Calibri" panose="020F0502020204030204" pitchFamily="34" charset="0"/>
                </a:rPr>
                <a:t> &lt; 3</a:t>
              </a:r>
              <a:r>
                <a:rPr lang="en-GB" sz="1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GB" sz="1800" dirty="0">
                  <a:solidFill>
                    <a:srgbClr val="FF0000"/>
                  </a:solidFill>
                  <a:effectLst/>
                  <a:latin typeface="+mj-lt"/>
                  <a:ea typeface="Calibri" panose="020F0502020204030204" pitchFamily="34" charset="0"/>
                </a:rPr>
                <a:t> + 5 </a:t>
              </a:r>
              <a:r>
                <a:rPr lang="en-GB" sz="1800" b="1" dirty="0">
                  <a:solidFill>
                    <a:srgbClr val="585858"/>
                  </a:solidFill>
                  <a:effectLst/>
                  <a:latin typeface="+mj-lt"/>
                  <a:ea typeface="Calibri" panose="020F0502020204030204" pitchFamily="34" charset="0"/>
                </a:rPr>
                <a:t>and</a:t>
              </a:r>
              <a:r>
                <a:rPr lang="en-GB" sz="1800" dirty="0">
                  <a:solidFill>
                    <a:srgbClr val="000000"/>
                  </a:solidFill>
                  <a:effectLst/>
                  <a:latin typeface="+mj-lt"/>
                  <a:ea typeface="Calibri" panose="020F0502020204030204" pitchFamily="34" charset="0"/>
                </a:rPr>
                <a:t> </a:t>
              </a:r>
              <a:r>
                <a:rPr lang="en-GB" sz="1800" i="1"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y</a:t>
              </a:r>
              <a:r>
                <a:rPr lang="en-GB" sz="1800"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a:solidFill>
                    <a:srgbClr val="0432FF"/>
                  </a:solidFill>
                  <a:effectLst/>
                  <a:latin typeface="+mj-lt"/>
                  <a:ea typeface="Calibri" panose="020F0502020204030204" pitchFamily="34" charset="0"/>
                </a:rPr>
                <a:t>= </a:t>
              </a:r>
              <a:r>
                <a:rPr lang="en-GB" sz="1800" i="1"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GB" sz="1800" dirty="0">
                  <a:solidFill>
                    <a:srgbClr val="0432FF"/>
                  </a:solidFill>
                  <a:effectLst/>
                  <a:latin typeface="+mj-lt"/>
                  <a:ea typeface="Calibri" panose="020F0502020204030204" pitchFamily="34" charset="0"/>
                </a:rPr>
                <a:t> + 7</a:t>
              </a:r>
              <a:endParaRPr lang="en-GB" sz="1800" dirty="0">
                <a:effectLst/>
                <a:latin typeface="+mj-lt"/>
                <a:ea typeface="Calibri" panose="020F0502020204030204" pitchFamily="34" charset="0"/>
              </a:endParaRPr>
            </a:p>
            <a:p>
              <a:pPr marL="514350" indent="-514350">
                <a:buFont typeface="+mj-lt"/>
                <a:buAutoNum type="alphaLcParenR"/>
              </a:pPr>
              <a:r>
                <a:rPr lang="en-GB" sz="1800" dirty="0">
                  <a:solidFill>
                    <a:srgbClr val="585858"/>
                  </a:solidFill>
                  <a:effectLst/>
                  <a:latin typeface="+mj-lt"/>
                  <a:ea typeface="Calibri" panose="020F0502020204030204" pitchFamily="34" charset="0"/>
                </a:rPr>
                <a:t>Mark </a:t>
              </a:r>
              <a:r>
                <a:rPr lang="en-GB" sz="1800" b="1" dirty="0">
                  <a:solidFill>
                    <a:srgbClr val="585858"/>
                  </a:solidFill>
                  <a:effectLst/>
                  <a:latin typeface="+mj-lt"/>
                  <a:ea typeface="Calibri" panose="020F0502020204030204" pitchFamily="34" charset="0"/>
                </a:rPr>
                <a:t>one</a:t>
              </a:r>
              <a:r>
                <a:rPr lang="en-GB" sz="1800" dirty="0">
                  <a:solidFill>
                    <a:srgbClr val="585858"/>
                  </a:solidFill>
                  <a:effectLst/>
                  <a:latin typeface="+mj-lt"/>
                  <a:ea typeface="Calibri" panose="020F0502020204030204" pitchFamily="34" charset="0"/>
                </a:rPr>
                <a:t> point where </a:t>
              </a:r>
            </a:p>
            <a:p>
              <a:pPr marL="536575">
                <a:buNone/>
              </a:pPr>
              <a:r>
                <a:rPr lang="en-GB" sz="1800" i="1" dirty="0">
                  <a:solidFill>
                    <a:srgbClr val="FF0000"/>
                  </a:solidFill>
                  <a:effectLst/>
                  <a:latin typeface="+mj-lt"/>
                  <a:ea typeface="Calibri" panose="020F0502020204030204" pitchFamily="34" charset="0"/>
                </a:rPr>
                <a:t>y</a:t>
              </a:r>
              <a:r>
                <a:rPr lang="en-GB" sz="1800" dirty="0">
                  <a:solidFill>
                    <a:srgbClr val="FF0000"/>
                  </a:solidFill>
                  <a:effectLst/>
                  <a:latin typeface="+mj-lt"/>
                  <a:ea typeface="Calibri" panose="020F0502020204030204" pitchFamily="34" charset="0"/>
                </a:rPr>
                <a:t> = 3</a:t>
              </a:r>
              <a:r>
                <a:rPr lang="en-GB" sz="1800" i="1" dirty="0">
                  <a:solidFill>
                    <a:srgbClr val="FF0000"/>
                  </a:solidFill>
                  <a:effectLst/>
                  <a:latin typeface="+mj-lt"/>
                  <a:ea typeface="Calibri" panose="020F0502020204030204" pitchFamily="34" charset="0"/>
                </a:rPr>
                <a:t>x</a:t>
              </a:r>
              <a:r>
                <a:rPr lang="en-GB" sz="1800" dirty="0">
                  <a:solidFill>
                    <a:srgbClr val="FF0000"/>
                  </a:solidFill>
                  <a:effectLst/>
                  <a:latin typeface="+mj-lt"/>
                  <a:ea typeface="Calibri" panose="020F0502020204030204" pitchFamily="34" charset="0"/>
                </a:rPr>
                <a:t> + 5 </a:t>
              </a:r>
              <a:r>
                <a:rPr lang="en-GB" sz="1800" b="1" dirty="0">
                  <a:solidFill>
                    <a:srgbClr val="585858"/>
                  </a:solidFill>
                  <a:effectLst/>
                  <a:latin typeface="+mj-lt"/>
                  <a:ea typeface="Calibri" panose="020F0502020204030204" pitchFamily="34" charset="0"/>
                </a:rPr>
                <a:t>and</a:t>
              </a:r>
              <a:r>
                <a:rPr lang="en-GB" sz="1800" dirty="0">
                  <a:solidFill>
                    <a:srgbClr val="000000"/>
                  </a:solidFill>
                  <a:effectLst/>
                  <a:latin typeface="+mj-lt"/>
                  <a:ea typeface="Calibri" panose="020F0502020204030204" pitchFamily="34" charset="0"/>
                </a:rPr>
                <a:t> </a:t>
              </a:r>
              <a:r>
                <a:rPr lang="en-GB" sz="1800" i="1"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y</a:t>
              </a:r>
              <a:r>
                <a:rPr lang="en-GB" sz="1800" dirty="0">
                  <a:solidFill>
                    <a:srgbClr val="0432FF"/>
                  </a:solidFill>
                  <a:effectLst/>
                  <a:latin typeface="+mj-lt"/>
                  <a:ea typeface="Calibri" panose="020F0502020204030204" pitchFamily="34" charset="0"/>
                </a:rPr>
                <a:t> = </a:t>
              </a:r>
              <a:r>
                <a:rPr lang="en-GB" sz="1800" i="1"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GB" sz="1800" dirty="0">
                  <a:solidFill>
                    <a:srgbClr val="0432FF"/>
                  </a:solidFill>
                  <a:effectLst/>
                  <a:latin typeface="+mj-lt"/>
                  <a:ea typeface="Calibri" panose="020F0502020204030204" pitchFamily="34" charset="0"/>
                </a:rPr>
                <a:t> + 7</a:t>
              </a:r>
              <a:endParaRPr lang="en-GB" sz="1800" dirty="0">
                <a:latin typeface="+mj-lt"/>
              </a:endParaRPr>
            </a:p>
          </p:txBody>
        </p:sp>
      </p:grpSp>
    </p:spTree>
    <p:custDataLst>
      <p:tags r:id="rId1"/>
    </p:custDataLst>
    <p:extLst>
      <p:ext uri="{BB962C8B-B14F-4D97-AF65-F5344CB8AC3E}">
        <p14:creationId xmlns:p14="http://schemas.microsoft.com/office/powerpoint/2010/main" val="2780076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that the point of intersection is a solution to both equations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5" name="TextBox 4">
            <a:extLst>
              <a:ext uri="{FF2B5EF4-FFF2-40B4-BE49-F238E27FC236}">
                <a16:creationId xmlns:a16="http://schemas.microsoft.com/office/drawing/2014/main" id="{07BC15D6-E4BC-4796-8CEE-CD2E133E9D4A}"/>
              </a:ext>
            </a:extLst>
          </p:cNvPr>
          <p:cNvSpPr txBox="1"/>
          <p:nvPr/>
        </p:nvSpPr>
        <p:spPr>
          <a:xfrm>
            <a:off x="407368" y="1781834"/>
            <a:ext cx="6097904" cy="428259"/>
          </a:xfrm>
          <a:prstGeom prst="rect">
            <a:avLst/>
          </a:prstGeom>
          <a:noFill/>
        </p:spPr>
        <p:txBody>
          <a:bodyPr wrap="square">
            <a:spAutoFit/>
          </a:bodyPr>
          <a:lstStyle/>
          <a:p>
            <a:pPr>
              <a:lnSpc>
                <a:spcPct val="107000"/>
              </a:lnSpc>
              <a:spcBef>
                <a:spcPts val="400"/>
              </a:spcBef>
              <a:spcAft>
                <a:spcPts val="400"/>
              </a:spcAft>
              <a:buNone/>
              <a:tabLst>
                <a:tab pos="1358265" algn="l"/>
              </a:tabLst>
            </a:pPr>
            <a:r>
              <a:rPr lang="en-GB" sz="2200" dirty="0">
                <a:solidFill>
                  <a:srgbClr val="585858"/>
                </a:solidFill>
                <a:effectLst/>
                <a:latin typeface="+mj-lt"/>
                <a:ea typeface="Calibri" panose="020F0502020204030204" pitchFamily="34" charset="0"/>
                <a:cs typeface="Times New Roman" panose="02020603050405020304" pitchFamily="18" charset="0"/>
              </a:rPr>
              <a:t>The graph shows the lines of these equations:</a:t>
            </a:r>
          </a:p>
        </p:txBody>
      </p:sp>
      <p:sp>
        <p:nvSpPr>
          <p:cNvPr id="7" name="TextBox 6">
            <a:extLst>
              <a:ext uri="{FF2B5EF4-FFF2-40B4-BE49-F238E27FC236}">
                <a16:creationId xmlns:a16="http://schemas.microsoft.com/office/drawing/2014/main" id="{36E110DB-178A-4B5A-89F4-26F3D8515061}"/>
              </a:ext>
            </a:extLst>
          </p:cNvPr>
          <p:cNvSpPr txBox="1"/>
          <p:nvPr/>
        </p:nvSpPr>
        <p:spPr>
          <a:xfrm>
            <a:off x="422628" y="3308578"/>
            <a:ext cx="6097904" cy="2431435"/>
          </a:xfrm>
          <a:prstGeom prst="rect">
            <a:avLst/>
          </a:prstGeom>
          <a:noFill/>
        </p:spPr>
        <p:txBody>
          <a:bodyPr wrap="square">
            <a:spAutoFit/>
          </a:bodyPr>
          <a:lstStyle/>
          <a:p>
            <a:pPr marL="457200" indent="-457200">
              <a:spcBef>
                <a:spcPts val="1200"/>
              </a:spcBef>
              <a:buFont typeface="+mj-lt"/>
              <a:buAutoNum type="alphaLcParenR"/>
            </a:pPr>
            <a:r>
              <a:rPr lang="en-GB" sz="2200" dirty="0"/>
              <a:t>When </a:t>
            </a:r>
            <a:r>
              <a:rPr lang="en-GB" sz="2200" i="1" dirty="0">
                <a:latin typeface="Times New Roman" panose="02020603050405020304" pitchFamily="18" charset="0"/>
                <a:cs typeface="Times New Roman" panose="02020603050405020304" pitchFamily="18" charset="0"/>
              </a:rPr>
              <a:t>x</a:t>
            </a:r>
            <a:r>
              <a:rPr lang="en-GB" sz="2200" dirty="0"/>
              <a:t> = 1, </a:t>
            </a:r>
            <a:r>
              <a:rPr lang="en-GB" sz="2200" i="1" dirty="0">
                <a:latin typeface="Times New Roman" panose="02020603050405020304" pitchFamily="18" charset="0"/>
                <a:cs typeface="Times New Roman" panose="02020603050405020304" pitchFamily="18" charset="0"/>
              </a:rPr>
              <a:t>y</a:t>
            </a:r>
            <a:r>
              <a:rPr lang="en-GB" sz="2200" dirty="0"/>
              <a:t> = 7 is a solution to two of the equations. Which two?</a:t>
            </a:r>
          </a:p>
          <a:p>
            <a:pPr marL="457200" indent="-457200">
              <a:spcBef>
                <a:spcPts val="1200"/>
              </a:spcBef>
              <a:buFont typeface="+mj-lt"/>
              <a:buAutoNum type="alphaLcParenR"/>
            </a:pPr>
            <a:r>
              <a:rPr lang="en-GB" sz="2200" dirty="0"/>
              <a:t>Two equations have the same value for </a:t>
            </a:r>
            <a:r>
              <a:rPr lang="en-GB" sz="2200" i="1" dirty="0">
                <a:latin typeface="Times New Roman" panose="02020603050405020304" pitchFamily="18" charset="0"/>
                <a:cs typeface="Times New Roman" panose="02020603050405020304" pitchFamily="18" charset="0"/>
              </a:rPr>
              <a:t>y</a:t>
            </a:r>
            <a:r>
              <a:rPr lang="en-GB" sz="2200" dirty="0"/>
              <a:t> when </a:t>
            </a:r>
            <a:r>
              <a:rPr lang="en-GB" sz="2200" i="1" dirty="0">
                <a:latin typeface="Times New Roman" panose="02020603050405020304" pitchFamily="18" charset="0"/>
                <a:cs typeface="Times New Roman" panose="02020603050405020304" pitchFamily="18" charset="0"/>
              </a:rPr>
              <a:t>x</a:t>
            </a:r>
            <a:r>
              <a:rPr lang="en-GB" sz="2200" dirty="0"/>
              <a:t> = 5. Which two equations?</a:t>
            </a:r>
          </a:p>
          <a:p>
            <a:pPr marL="457200" indent="-457200">
              <a:spcBef>
                <a:spcPts val="1200"/>
              </a:spcBef>
              <a:buFont typeface="+mj-lt"/>
              <a:buAutoNum type="alphaLcParenR"/>
            </a:pPr>
            <a:r>
              <a:rPr lang="en-GB" sz="2200" dirty="0"/>
              <a:t>Write down the values of </a:t>
            </a:r>
            <a:r>
              <a:rPr lang="en-GB" sz="2200" i="1" dirty="0">
                <a:latin typeface="Times New Roman" panose="02020603050405020304" pitchFamily="18" charset="0"/>
                <a:cs typeface="Times New Roman" panose="02020603050405020304" pitchFamily="18" charset="0"/>
              </a:rPr>
              <a:t>x</a:t>
            </a:r>
            <a:r>
              <a:rPr lang="en-GB" sz="2200" dirty="0"/>
              <a:t> and </a:t>
            </a:r>
            <a:r>
              <a:rPr lang="en-GB" sz="2200" i="1" dirty="0">
                <a:latin typeface="Times New Roman" panose="02020603050405020304" pitchFamily="18" charset="0"/>
                <a:cs typeface="Times New Roman" panose="02020603050405020304" pitchFamily="18" charset="0"/>
              </a:rPr>
              <a:t>y</a:t>
            </a:r>
            <a:r>
              <a:rPr lang="en-GB" sz="2200" dirty="0"/>
              <a:t> that are a solution to both </a:t>
            </a:r>
            <a:r>
              <a:rPr lang="en-GB" sz="2200" i="1" dirty="0">
                <a:latin typeface="Times New Roman" panose="02020603050405020304" pitchFamily="18" charset="0"/>
                <a:cs typeface="Times New Roman" panose="02020603050405020304" pitchFamily="18" charset="0"/>
              </a:rPr>
              <a:t>y</a:t>
            </a:r>
            <a:r>
              <a:rPr lang="en-GB" sz="2200" dirty="0"/>
              <a:t> = 8 – </a:t>
            </a:r>
            <a:r>
              <a:rPr lang="en-GB" sz="2200" i="1" dirty="0">
                <a:latin typeface="Times New Roman" panose="02020603050405020304" pitchFamily="18" charset="0"/>
                <a:cs typeface="Times New Roman" panose="02020603050405020304" pitchFamily="18" charset="0"/>
              </a:rPr>
              <a:t>x</a:t>
            </a:r>
            <a:r>
              <a:rPr lang="en-GB" sz="2200" dirty="0"/>
              <a:t> and </a:t>
            </a:r>
            <a:r>
              <a:rPr lang="en-GB" sz="2200" i="1" dirty="0">
                <a:latin typeface="Times New Roman" panose="02020603050405020304" pitchFamily="18" charset="0"/>
                <a:cs typeface="Times New Roman" panose="02020603050405020304" pitchFamily="18" charset="0"/>
              </a:rPr>
              <a:t>y</a:t>
            </a:r>
            <a:r>
              <a:rPr lang="en-GB" sz="2200" dirty="0"/>
              <a:t> = 2</a:t>
            </a:r>
            <a:r>
              <a:rPr lang="en-GB" sz="2200" i="1" dirty="0">
                <a:latin typeface="Times New Roman" panose="02020603050405020304" pitchFamily="18" charset="0"/>
                <a:cs typeface="Times New Roman" panose="02020603050405020304" pitchFamily="18" charset="0"/>
              </a:rPr>
              <a:t>x </a:t>
            </a:r>
            <a:r>
              <a:rPr lang="en-GB" sz="2200" dirty="0"/>
              <a:t>– 1.</a:t>
            </a:r>
          </a:p>
        </p:txBody>
      </p:sp>
      <p:sp>
        <p:nvSpPr>
          <p:cNvPr id="9" name="TextBox 8">
            <a:extLst>
              <a:ext uri="{FF2B5EF4-FFF2-40B4-BE49-F238E27FC236}">
                <a16:creationId xmlns:a16="http://schemas.microsoft.com/office/drawing/2014/main" id="{5922FB20-94EE-4B73-A9A8-45974A7EB487}"/>
              </a:ext>
            </a:extLst>
          </p:cNvPr>
          <p:cNvSpPr txBox="1"/>
          <p:nvPr/>
        </p:nvSpPr>
        <p:spPr>
          <a:xfrm>
            <a:off x="636652" y="2247291"/>
            <a:ext cx="5639335" cy="888448"/>
          </a:xfrm>
          <a:prstGeom prst="rect">
            <a:avLst/>
          </a:prstGeom>
          <a:noFill/>
        </p:spPr>
        <p:txBody>
          <a:bodyPr wrap="square" numCol="2">
            <a:spAutoFit/>
          </a:bodyPr>
          <a:lstStyle/>
          <a:p>
            <a:pPr marL="342900" lvl="0" indent="-342900">
              <a:spcBef>
                <a:spcPts val="400"/>
              </a:spcBef>
              <a:buFont typeface="Symbol" panose="05050102010706020507" pitchFamily="18" charset="2"/>
              <a:buChar char=""/>
            </a:pPr>
            <a:r>
              <a:rPr lang="en-GB" sz="22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sz="2200" dirty="0">
                <a:effectLst/>
                <a:latin typeface="+mj-lt"/>
                <a:ea typeface="Calibri" panose="020F0502020204030204" pitchFamily="34" charset="0"/>
                <a:cs typeface="Times New Roman" panose="02020603050405020304" pitchFamily="18" charset="0"/>
              </a:rPr>
              <a:t> = </a:t>
            </a:r>
            <a:r>
              <a:rPr lang="en-GB" sz="22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200" dirty="0">
                <a:effectLst/>
                <a:latin typeface="+mj-lt"/>
                <a:ea typeface="Calibri" panose="020F0502020204030204" pitchFamily="34" charset="0"/>
                <a:cs typeface="Times New Roman" panose="02020603050405020304" pitchFamily="18" charset="0"/>
              </a:rPr>
              <a:t> + 4</a:t>
            </a:r>
          </a:p>
          <a:p>
            <a:pPr marL="342900" lvl="0" indent="-342900">
              <a:buFont typeface="Symbol" panose="05050102010706020507" pitchFamily="18" charset="2"/>
              <a:buChar char=""/>
            </a:pPr>
            <a:r>
              <a:rPr lang="en-GB" sz="2200" i="1"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y</a:t>
            </a:r>
            <a:r>
              <a:rPr lang="en-GB" sz="2200" dirty="0">
                <a:solidFill>
                  <a:srgbClr val="0432FF"/>
                </a:solidFill>
                <a:effectLst/>
                <a:latin typeface="+mj-lt"/>
                <a:ea typeface="Calibri" panose="020F0502020204030204" pitchFamily="34" charset="0"/>
                <a:cs typeface="Times New Roman" panose="02020603050405020304" pitchFamily="18" charset="0"/>
              </a:rPr>
              <a:t> =</a:t>
            </a:r>
            <a:r>
              <a:rPr lang="en-GB" sz="2200" i="1"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x </a:t>
            </a:r>
            <a:r>
              <a:rPr lang="en-GB" sz="2200" dirty="0">
                <a:solidFill>
                  <a:srgbClr val="0432FF"/>
                </a:solidFill>
                <a:effectLst/>
                <a:latin typeface="+mj-lt"/>
                <a:ea typeface="Calibri" panose="020F0502020204030204" pitchFamily="34" charset="0"/>
                <a:cs typeface="Times New Roman" panose="02020603050405020304" pitchFamily="18" charset="0"/>
              </a:rPr>
              <a:t>+ 6</a:t>
            </a:r>
            <a:endParaRPr lang="en-GB" sz="2200" dirty="0">
              <a:effectLst/>
              <a:latin typeface="+mj-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2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y</a:t>
            </a:r>
            <a:r>
              <a:rPr lang="en-GB" sz="2200" dirty="0">
                <a:solidFill>
                  <a:srgbClr val="FF0000"/>
                </a:solidFill>
                <a:effectLst/>
                <a:latin typeface="+mj-lt"/>
                <a:ea typeface="Calibri" panose="020F0502020204030204" pitchFamily="34" charset="0"/>
                <a:cs typeface="Times New Roman" panose="02020603050405020304" pitchFamily="18" charset="0"/>
              </a:rPr>
              <a:t> = 2</a:t>
            </a:r>
            <a:r>
              <a:rPr lang="en-GB" sz="22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GB" sz="2200" dirty="0">
                <a:solidFill>
                  <a:srgbClr val="FF0000"/>
                </a:solidFill>
                <a:effectLst/>
                <a:latin typeface="+mj-lt"/>
                <a:ea typeface="Calibri" panose="020F0502020204030204" pitchFamily="34" charset="0"/>
                <a:cs typeface="Times New Roman" panose="02020603050405020304" pitchFamily="18" charset="0"/>
              </a:rPr>
              <a:t> – 1</a:t>
            </a:r>
            <a:endParaRPr lang="en-GB" sz="2200" dirty="0">
              <a:effectLst/>
              <a:latin typeface="+mj-lt"/>
              <a:ea typeface="Calibri" panose="020F0502020204030204" pitchFamily="34" charset="0"/>
              <a:cs typeface="Times New Roman" panose="02020603050405020304" pitchFamily="18" charset="0"/>
            </a:endParaRPr>
          </a:p>
          <a:p>
            <a:pPr marL="342900" lvl="0" indent="-342900">
              <a:spcAft>
                <a:spcPts val="400"/>
              </a:spcAft>
              <a:buFont typeface="Symbol" panose="05050102010706020507" pitchFamily="18" charset="2"/>
              <a:buChar char=""/>
            </a:pPr>
            <a:r>
              <a:rPr lang="en-GB" sz="22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y</a:t>
            </a:r>
            <a:r>
              <a:rPr lang="en-GB" sz="2200" dirty="0">
                <a:solidFill>
                  <a:srgbClr val="00B050"/>
                </a:solidFill>
                <a:effectLst/>
                <a:latin typeface="+mj-lt"/>
                <a:ea typeface="Calibri" panose="020F0502020204030204" pitchFamily="34" charset="0"/>
                <a:cs typeface="Times New Roman" panose="02020603050405020304" pitchFamily="18" charset="0"/>
              </a:rPr>
              <a:t> = 8 – </a:t>
            </a:r>
            <a:r>
              <a:rPr lang="en-GB" sz="22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x</a:t>
            </a:r>
            <a:endParaRPr lang="en-GB" sz="22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C289BB7F-881B-4EE0-95EC-20E41FB5652C}"/>
              </a:ext>
            </a:extLst>
          </p:cNvPr>
          <p:cNvPicPr>
            <a:picLocks noChangeAspect="1"/>
          </p:cNvPicPr>
          <p:nvPr/>
        </p:nvPicPr>
        <p:blipFill>
          <a:blip r:embed="rId3"/>
          <a:stretch>
            <a:fillRect/>
          </a:stretch>
        </p:blipFill>
        <p:spPr>
          <a:xfrm>
            <a:off x="6744072" y="1316821"/>
            <a:ext cx="4126442" cy="4737978"/>
          </a:xfrm>
          <a:prstGeom prst="rect">
            <a:avLst/>
          </a:prstGeom>
        </p:spPr>
      </p:pic>
    </p:spTree>
    <p:extLst>
      <p:ext uri="{BB962C8B-B14F-4D97-AF65-F5344CB8AC3E}">
        <p14:creationId xmlns:p14="http://schemas.microsoft.com/office/powerpoint/2010/main" val="2609430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that the point of intersection is a solution to both equations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124744"/>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141492" y="4752107"/>
            <a:ext cx="11712625" cy="1485205"/>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is the effect of asking the same type of question in three different ways?</a:t>
            </a:r>
          </a:p>
          <a:p>
            <a:pPr marL="360000" lvl="1" fontAlgn="auto">
              <a:lnSpc>
                <a:spcPct val="100000"/>
              </a:lnSpc>
              <a:spcBef>
                <a:spcPts val="0"/>
              </a:spcBef>
              <a:spcAft>
                <a:spcPts val="1200"/>
              </a:spcAft>
              <a:buClrTx/>
            </a:pPr>
            <a:r>
              <a:rPr lang="en-GB" sz="2400" dirty="0"/>
              <a:t>Do you think your students would find any one of these questions ‘easier’ than the others? Why or why not?</a:t>
            </a:r>
          </a:p>
        </p:txBody>
      </p:sp>
      <p:grpSp>
        <p:nvGrpSpPr>
          <p:cNvPr id="2" name="Group 1">
            <a:extLst>
              <a:ext uri="{FF2B5EF4-FFF2-40B4-BE49-F238E27FC236}">
                <a16:creationId xmlns:a16="http://schemas.microsoft.com/office/drawing/2014/main" id="{3992861B-8813-4E22-9CCF-F24894C8C24A}"/>
              </a:ext>
            </a:extLst>
          </p:cNvPr>
          <p:cNvGrpSpPr/>
          <p:nvPr/>
        </p:nvGrpSpPr>
        <p:grpSpPr>
          <a:xfrm>
            <a:off x="263353" y="1749419"/>
            <a:ext cx="11409143" cy="2898767"/>
            <a:chOff x="263353" y="1749419"/>
            <a:chExt cx="11409143" cy="2898767"/>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3" y="1749419"/>
              <a:ext cx="11409143" cy="2898767"/>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232AF6E-B4B2-4F49-B27F-678F4058987F}"/>
                </a:ext>
              </a:extLst>
            </p:cNvPr>
            <p:cNvSpPr txBox="1"/>
            <p:nvPr/>
          </p:nvSpPr>
          <p:spPr>
            <a:xfrm>
              <a:off x="407368" y="1781834"/>
              <a:ext cx="6097904" cy="367216"/>
            </a:xfrm>
            <a:prstGeom prst="rect">
              <a:avLst/>
            </a:prstGeom>
            <a:noFill/>
          </p:spPr>
          <p:txBody>
            <a:bodyPr wrap="square">
              <a:spAutoFit/>
            </a:bodyPr>
            <a:lstStyle/>
            <a:p>
              <a:pPr>
                <a:lnSpc>
                  <a:spcPct val="107000"/>
                </a:lnSpc>
                <a:spcBef>
                  <a:spcPts val="400"/>
                </a:spcBef>
                <a:spcAft>
                  <a:spcPts val="400"/>
                </a:spcAft>
                <a:buNone/>
                <a:tabLst>
                  <a:tab pos="1358265" algn="l"/>
                </a:tabLst>
              </a:pPr>
              <a:r>
                <a:rPr lang="en-GB" sz="1800" dirty="0">
                  <a:solidFill>
                    <a:srgbClr val="585858"/>
                  </a:solidFill>
                  <a:effectLst/>
                  <a:latin typeface="+mj-lt"/>
                  <a:ea typeface="Calibri" panose="020F0502020204030204" pitchFamily="34" charset="0"/>
                  <a:cs typeface="Times New Roman" panose="02020603050405020304" pitchFamily="18" charset="0"/>
                </a:rPr>
                <a:t>The graph shows the lines of these equations:</a:t>
              </a:r>
            </a:p>
          </p:txBody>
        </p:sp>
        <p:sp>
          <p:nvSpPr>
            <p:cNvPr id="7" name="TextBox 6">
              <a:extLst>
                <a:ext uri="{FF2B5EF4-FFF2-40B4-BE49-F238E27FC236}">
                  <a16:creationId xmlns:a16="http://schemas.microsoft.com/office/drawing/2014/main" id="{ECF51A30-98F2-4B02-88F1-BF655DF8C238}"/>
                </a:ext>
              </a:extLst>
            </p:cNvPr>
            <p:cNvSpPr txBox="1"/>
            <p:nvPr/>
          </p:nvSpPr>
          <p:spPr>
            <a:xfrm>
              <a:off x="519504" y="3000318"/>
              <a:ext cx="9032879" cy="1508105"/>
            </a:xfrm>
            <a:prstGeom prst="rect">
              <a:avLst/>
            </a:prstGeom>
            <a:noFill/>
          </p:spPr>
          <p:txBody>
            <a:bodyPr wrap="square">
              <a:spAutoFit/>
            </a:bodyPr>
            <a:lstStyle/>
            <a:p>
              <a:pPr marL="457200" indent="-457200">
                <a:spcBef>
                  <a:spcPts val="1200"/>
                </a:spcBef>
                <a:buFont typeface="+mj-lt"/>
                <a:buAutoNum type="alphaLcParenR"/>
              </a:pPr>
              <a:r>
                <a:rPr lang="en-GB" sz="1800" dirty="0"/>
                <a:t>When </a:t>
              </a:r>
              <a:r>
                <a:rPr lang="en-GB" sz="1800" i="1" dirty="0">
                  <a:latin typeface="Times New Roman" panose="02020603050405020304" pitchFamily="18" charset="0"/>
                  <a:cs typeface="Times New Roman" panose="02020603050405020304" pitchFamily="18" charset="0"/>
                </a:rPr>
                <a:t>x</a:t>
              </a:r>
              <a:r>
                <a:rPr lang="en-GB" sz="1800" dirty="0"/>
                <a:t> = 1, </a:t>
              </a:r>
              <a:r>
                <a:rPr lang="en-GB" sz="1800" i="1" dirty="0">
                  <a:latin typeface="Times New Roman" panose="02020603050405020304" pitchFamily="18" charset="0"/>
                  <a:cs typeface="Times New Roman" panose="02020603050405020304" pitchFamily="18" charset="0"/>
                </a:rPr>
                <a:t>y</a:t>
              </a:r>
              <a:r>
                <a:rPr lang="en-GB" sz="1800" dirty="0"/>
                <a:t> = 7 is a solution to two of the equations. Which two?</a:t>
              </a:r>
            </a:p>
            <a:p>
              <a:pPr marL="457200" indent="-457200">
                <a:spcBef>
                  <a:spcPts val="1200"/>
                </a:spcBef>
                <a:buFont typeface="+mj-lt"/>
                <a:buAutoNum type="alphaLcParenR"/>
              </a:pPr>
              <a:r>
                <a:rPr lang="en-GB" sz="1800" dirty="0"/>
                <a:t>Two equations have the same value for </a:t>
              </a:r>
              <a:r>
                <a:rPr lang="en-GB" sz="1800" i="1" dirty="0">
                  <a:latin typeface="Times New Roman" panose="02020603050405020304" pitchFamily="18" charset="0"/>
                  <a:cs typeface="Times New Roman" panose="02020603050405020304" pitchFamily="18" charset="0"/>
                </a:rPr>
                <a:t>y</a:t>
              </a:r>
              <a:r>
                <a:rPr lang="en-GB" sz="1800" dirty="0"/>
                <a:t> when </a:t>
              </a:r>
              <a:r>
                <a:rPr lang="en-GB" sz="1800" i="1" dirty="0">
                  <a:latin typeface="Times New Roman" panose="02020603050405020304" pitchFamily="18" charset="0"/>
                  <a:cs typeface="Times New Roman" panose="02020603050405020304" pitchFamily="18" charset="0"/>
                </a:rPr>
                <a:t>x</a:t>
              </a:r>
              <a:r>
                <a:rPr lang="en-GB" sz="1800" dirty="0"/>
                <a:t> = 5. Which two equations?</a:t>
              </a:r>
            </a:p>
            <a:p>
              <a:pPr marL="457200" indent="-457200">
                <a:spcBef>
                  <a:spcPts val="1200"/>
                </a:spcBef>
                <a:buFont typeface="+mj-lt"/>
                <a:buAutoNum type="alphaLcParenR"/>
              </a:pPr>
              <a:r>
                <a:rPr lang="en-GB" sz="1800" dirty="0"/>
                <a:t>Write down the values of </a:t>
              </a:r>
              <a:r>
                <a:rPr lang="en-GB" sz="1800" i="1" dirty="0">
                  <a:latin typeface="Times New Roman" panose="02020603050405020304" pitchFamily="18" charset="0"/>
                  <a:cs typeface="Times New Roman" panose="02020603050405020304" pitchFamily="18" charset="0"/>
                </a:rPr>
                <a:t>x</a:t>
              </a:r>
              <a:r>
                <a:rPr lang="en-GB" sz="1800" dirty="0"/>
                <a:t> and </a:t>
              </a:r>
              <a:r>
                <a:rPr lang="en-GB" sz="1800" i="1" dirty="0">
                  <a:latin typeface="Times New Roman" panose="02020603050405020304" pitchFamily="18" charset="0"/>
                  <a:cs typeface="Times New Roman" panose="02020603050405020304" pitchFamily="18" charset="0"/>
                </a:rPr>
                <a:t>y</a:t>
              </a:r>
              <a:r>
                <a:rPr lang="en-GB" sz="1800" dirty="0"/>
                <a:t> that are a solution to both </a:t>
              </a:r>
            </a:p>
            <a:p>
              <a:pPr marL="446088">
                <a:spcBef>
                  <a:spcPts val="0"/>
                </a:spcBef>
                <a:buNone/>
              </a:pPr>
              <a:r>
                <a:rPr lang="en-GB" sz="1800" i="1" dirty="0">
                  <a:latin typeface="Times New Roman" panose="02020603050405020304" pitchFamily="18" charset="0"/>
                  <a:cs typeface="Times New Roman" panose="02020603050405020304" pitchFamily="18" charset="0"/>
                </a:rPr>
                <a:t>y</a:t>
              </a:r>
              <a:r>
                <a:rPr lang="en-GB" sz="1800" dirty="0"/>
                <a:t> = 8 – </a:t>
              </a:r>
              <a:r>
                <a:rPr lang="en-GB" sz="1800" i="1" dirty="0">
                  <a:latin typeface="Times New Roman" panose="02020603050405020304" pitchFamily="18" charset="0"/>
                  <a:cs typeface="Times New Roman" panose="02020603050405020304" pitchFamily="18" charset="0"/>
                </a:rPr>
                <a:t>x</a:t>
              </a:r>
              <a:r>
                <a:rPr lang="en-GB" sz="1800" dirty="0"/>
                <a:t> and </a:t>
              </a:r>
              <a:r>
                <a:rPr lang="en-GB" sz="1800" i="1" dirty="0">
                  <a:latin typeface="Times New Roman" panose="02020603050405020304" pitchFamily="18" charset="0"/>
                  <a:cs typeface="Times New Roman" panose="02020603050405020304" pitchFamily="18" charset="0"/>
                </a:rPr>
                <a:t>y</a:t>
              </a:r>
              <a:r>
                <a:rPr lang="en-GB" sz="1800" dirty="0"/>
                <a:t> = 2</a:t>
              </a:r>
              <a:r>
                <a:rPr lang="en-GB" sz="1800" i="1" dirty="0">
                  <a:latin typeface="Times New Roman" panose="02020603050405020304" pitchFamily="18" charset="0"/>
                  <a:cs typeface="Times New Roman" panose="02020603050405020304" pitchFamily="18" charset="0"/>
                </a:rPr>
                <a:t>x </a:t>
              </a:r>
              <a:r>
                <a:rPr lang="en-GB" sz="1800" dirty="0"/>
                <a:t>– 1.</a:t>
              </a:r>
            </a:p>
          </p:txBody>
        </p:sp>
        <p:sp>
          <p:nvSpPr>
            <p:cNvPr id="8" name="TextBox 7">
              <a:extLst>
                <a:ext uri="{FF2B5EF4-FFF2-40B4-BE49-F238E27FC236}">
                  <a16:creationId xmlns:a16="http://schemas.microsoft.com/office/drawing/2014/main" id="{D9BAC5FB-1A1E-48B5-82EF-DD444565068A}"/>
                </a:ext>
              </a:extLst>
            </p:cNvPr>
            <p:cNvSpPr txBox="1"/>
            <p:nvPr/>
          </p:nvSpPr>
          <p:spPr>
            <a:xfrm>
              <a:off x="636652" y="2247291"/>
              <a:ext cx="5639335" cy="753027"/>
            </a:xfrm>
            <a:prstGeom prst="rect">
              <a:avLst/>
            </a:prstGeom>
            <a:noFill/>
          </p:spPr>
          <p:txBody>
            <a:bodyPr wrap="square" numCol="2">
              <a:spAutoFit/>
            </a:bodyPr>
            <a:lstStyle/>
            <a:p>
              <a:pPr marL="342900" lvl="0" indent="-342900">
                <a:spcBef>
                  <a:spcPts val="400"/>
                </a:spcBef>
                <a:buFont typeface="Symbol" panose="05050102010706020507" pitchFamily="18" charset="2"/>
                <a:buChar char=""/>
              </a:pP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sz="1800" dirty="0">
                  <a:effectLst/>
                  <a:latin typeface="+mj-lt"/>
                  <a:ea typeface="Calibri" panose="020F0502020204030204" pitchFamily="34" charset="0"/>
                  <a:cs typeface="Times New Roman" panose="02020603050405020304" pitchFamily="18" charset="0"/>
                </a:rPr>
                <a:t> =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1800" dirty="0">
                  <a:effectLst/>
                  <a:latin typeface="+mj-lt"/>
                  <a:ea typeface="Calibri" panose="020F0502020204030204" pitchFamily="34" charset="0"/>
                  <a:cs typeface="Times New Roman" panose="02020603050405020304" pitchFamily="18" charset="0"/>
                </a:rPr>
                <a:t> + 4</a:t>
              </a:r>
            </a:p>
            <a:p>
              <a:pPr marL="342900" lvl="0" indent="-342900">
                <a:buFont typeface="Symbol" panose="05050102010706020507" pitchFamily="18" charset="2"/>
                <a:buChar char=""/>
              </a:pPr>
              <a:r>
                <a:rPr lang="en-GB" sz="1800" i="1"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y</a:t>
              </a:r>
              <a:r>
                <a:rPr lang="en-GB" sz="1800" dirty="0">
                  <a:solidFill>
                    <a:srgbClr val="0432FF"/>
                  </a:solidFill>
                  <a:effectLst/>
                  <a:latin typeface="+mj-lt"/>
                  <a:ea typeface="Calibri" panose="020F0502020204030204" pitchFamily="34" charset="0"/>
                  <a:cs typeface="Times New Roman" panose="02020603050405020304" pitchFamily="18" charset="0"/>
                </a:rPr>
                <a:t> =</a:t>
              </a:r>
              <a:r>
                <a:rPr lang="en-GB" sz="1800" i="1" dirty="0">
                  <a:solidFill>
                    <a:srgbClr val="0432FF"/>
                  </a:solidFill>
                  <a:effectLst/>
                  <a:latin typeface="Times New Roman" panose="02020603050405020304" pitchFamily="18" charset="0"/>
                  <a:ea typeface="Calibri" panose="020F0502020204030204" pitchFamily="34" charset="0"/>
                  <a:cs typeface="Times New Roman" panose="02020603050405020304" pitchFamily="18" charset="0"/>
                </a:rPr>
                <a:t> x </a:t>
              </a:r>
              <a:r>
                <a:rPr lang="en-GB" sz="1800" dirty="0">
                  <a:solidFill>
                    <a:srgbClr val="0432FF"/>
                  </a:solidFill>
                  <a:effectLst/>
                  <a:latin typeface="+mj-lt"/>
                  <a:ea typeface="Calibri" panose="020F0502020204030204" pitchFamily="34" charset="0"/>
                  <a:cs typeface="Times New Roman" panose="02020603050405020304" pitchFamily="18" charset="0"/>
                </a:rPr>
                <a:t>+ 6</a:t>
              </a:r>
              <a:endParaRPr lang="en-GB" sz="1800" dirty="0">
                <a:effectLst/>
                <a:latin typeface="+mj-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y</a:t>
              </a:r>
              <a:r>
                <a:rPr lang="en-GB" sz="1800" dirty="0">
                  <a:solidFill>
                    <a:srgbClr val="FF0000"/>
                  </a:solidFill>
                  <a:effectLst/>
                  <a:latin typeface="+mj-lt"/>
                  <a:ea typeface="Calibri" panose="020F0502020204030204" pitchFamily="34" charset="0"/>
                  <a:cs typeface="Times New Roman" panose="02020603050405020304" pitchFamily="18" charset="0"/>
                </a:rPr>
                <a:t> = 2</a:t>
              </a:r>
              <a:r>
                <a:rPr lang="en-GB" sz="1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GB" sz="1800" dirty="0">
                  <a:solidFill>
                    <a:srgbClr val="FF0000"/>
                  </a:solidFill>
                  <a:effectLst/>
                  <a:latin typeface="+mj-lt"/>
                  <a:ea typeface="Calibri" panose="020F0502020204030204" pitchFamily="34" charset="0"/>
                  <a:cs typeface="Times New Roman" panose="02020603050405020304" pitchFamily="18" charset="0"/>
                </a:rPr>
                <a:t> – 1</a:t>
              </a:r>
              <a:endParaRPr lang="en-GB" sz="1800" dirty="0">
                <a:effectLst/>
                <a:latin typeface="+mj-lt"/>
                <a:ea typeface="Calibri" panose="020F0502020204030204" pitchFamily="34" charset="0"/>
                <a:cs typeface="Times New Roman" panose="02020603050405020304" pitchFamily="18" charset="0"/>
              </a:endParaRPr>
            </a:p>
            <a:p>
              <a:pPr marL="342900" lvl="0" indent="-342900">
                <a:spcAft>
                  <a:spcPts val="400"/>
                </a:spcAft>
                <a:buFont typeface="Symbol" panose="05050102010706020507" pitchFamily="18" charset="2"/>
                <a:buChar char=""/>
              </a:pPr>
              <a:r>
                <a:rPr lang="en-GB" sz="18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y</a:t>
              </a:r>
              <a:r>
                <a:rPr lang="en-GB" sz="1800" dirty="0">
                  <a:solidFill>
                    <a:srgbClr val="00B050"/>
                  </a:solidFill>
                  <a:effectLst/>
                  <a:latin typeface="+mj-lt"/>
                  <a:ea typeface="Calibri" panose="020F0502020204030204" pitchFamily="34" charset="0"/>
                  <a:cs typeface="Times New Roman" panose="02020603050405020304" pitchFamily="18" charset="0"/>
                </a:rPr>
                <a:t> = 8 – </a:t>
              </a:r>
              <a:r>
                <a:rPr lang="en-GB" sz="18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x</a:t>
              </a:r>
              <a:endParaRPr lang="en-GB" sz="18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2659C616-91AD-4D37-BD86-9F837683DFDD}"/>
                </a:ext>
              </a:extLst>
            </p:cNvPr>
            <p:cNvPicPr>
              <a:picLocks noChangeAspect="1"/>
            </p:cNvPicPr>
            <p:nvPr/>
          </p:nvPicPr>
          <p:blipFill>
            <a:blip r:embed="rId4"/>
            <a:stretch>
              <a:fillRect/>
            </a:stretch>
          </p:blipFill>
          <p:spPr>
            <a:xfrm>
              <a:off x="9093609" y="1793251"/>
              <a:ext cx="2448272" cy="2811104"/>
            </a:xfrm>
            <a:prstGeom prst="rect">
              <a:avLst/>
            </a:prstGeom>
          </p:spPr>
        </p:pic>
      </p:grpSp>
    </p:spTree>
    <p:custDataLst>
      <p:tags r:id="rId1"/>
    </p:custDataLst>
    <p:extLst>
      <p:ext uri="{BB962C8B-B14F-4D97-AF65-F5344CB8AC3E}">
        <p14:creationId xmlns:p14="http://schemas.microsoft.com/office/powerpoint/2010/main" val="4218664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Printable versions of images</a:t>
            </a:r>
          </a:p>
          <a:p>
            <a:pPr lvl="1"/>
            <a:r>
              <a:rPr lang="en-GB" sz="2400" i="1" dirty="0"/>
              <a:t>Key vocabulary</a:t>
            </a:r>
          </a:p>
          <a:p>
            <a:pPr lvl="1"/>
            <a:r>
              <a:rPr lang="en-GB" sz="2400" i="1" dirty="0"/>
              <a:t>Representations and structure</a:t>
            </a:r>
          </a:p>
          <a:p>
            <a:pPr lvl="1"/>
            <a:r>
              <a:rPr lang="en-GB" sz="2400" i="1" dirty="0"/>
              <a:t>Previous learning</a:t>
            </a:r>
          </a:p>
          <a:p>
            <a:pPr lvl="1"/>
            <a:r>
              <a:rPr lang="en-GB" sz="2400" i="1" dirty="0"/>
              <a:t>Future 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line chart&#10;&#10;Description automatically generated">
            <a:extLst>
              <a:ext uri="{FF2B5EF4-FFF2-40B4-BE49-F238E27FC236}">
                <a16:creationId xmlns:a16="http://schemas.microsoft.com/office/drawing/2014/main" id="{A153591B-4BF9-2E45-8F72-BE296CD1B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033355" y="-84968"/>
            <a:ext cx="6829147" cy="7056785"/>
          </a:xfrm>
          <a:prstGeom prst="rect">
            <a:avLst/>
          </a:prstGeom>
        </p:spPr>
      </p:pic>
    </p:spTree>
    <p:extLst>
      <p:ext uri="{BB962C8B-B14F-4D97-AF65-F5344CB8AC3E}">
        <p14:creationId xmlns:p14="http://schemas.microsoft.com/office/powerpoint/2010/main" val="189431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6E6370-9816-4B87-84CB-5D6A541B1B9E}"/>
              </a:ext>
            </a:extLst>
          </p:cNvPr>
          <p:cNvPicPr>
            <a:picLocks noChangeAspect="1"/>
          </p:cNvPicPr>
          <p:nvPr/>
        </p:nvPicPr>
        <p:blipFill>
          <a:blip r:embed="rId3"/>
          <a:stretch>
            <a:fillRect/>
          </a:stretch>
        </p:blipFill>
        <p:spPr>
          <a:xfrm>
            <a:off x="6240016" y="260648"/>
            <a:ext cx="5841647" cy="6336704"/>
          </a:xfrm>
          <a:prstGeom prst="rect">
            <a:avLst/>
          </a:prstGeom>
        </p:spPr>
      </p:pic>
      <p:pic>
        <p:nvPicPr>
          <p:cNvPr id="4" name="Picture 3">
            <a:extLst>
              <a:ext uri="{FF2B5EF4-FFF2-40B4-BE49-F238E27FC236}">
                <a16:creationId xmlns:a16="http://schemas.microsoft.com/office/drawing/2014/main" id="{5C04E404-0C09-480E-BD99-38C1DAFCBBA5}"/>
              </a:ext>
            </a:extLst>
          </p:cNvPr>
          <p:cNvPicPr>
            <a:picLocks noChangeAspect="1"/>
          </p:cNvPicPr>
          <p:nvPr/>
        </p:nvPicPr>
        <p:blipFill>
          <a:blip r:embed="rId4"/>
          <a:stretch>
            <a:fillRect/>
          </a:stretch>
        </p:blipFill>
        <p:spPr>
          <a:xfrm>
            <a:off x="13008" y="260648"/>
            <a:ext cx="5841647" cy="6283312"/>
          </a:xfrm>
          <a:prstGeom prst="rect">
            <a:avLst/>
          </a:prstGeom>
        </p:spPr>
      </p:pic>
    </p:spTree>
    <p:extLst>
      <p:ext uri="{BB962C8B-B14F-4D97-AF65-F5344CB8AC3E}">
        <p14:creationId xmlns:p14="http://schemas.microsoft.com/office/powerpoint/2010/main" val="1910544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946972-4166-4CBE-AA6E-FF2CE508967A}"/>
              </a:ext>
            </a:extLst>
          </p:cNvPr>
          <p:cNvPicPr>
            <a:picLocks noChangeAspect="1"/>
          </p:cNvPicPr>
          <p:nvPr/>
        </p:nvPicPr>
        <p:blipFill>
          <a:blip r:embed="rId3"/>
          <a:stretch>
            <a:fillRect/>
          </a:stretch>
        </p:blipFill>
        <p:spPr>
          <a:xfrm rot="16200000">
            <a:off x="2768507" y="-156276"/>
            <a:ext cx="6639263" cy="7185078"/>
          </a:xfrm>
          <a:prstGeom prst="rect">
            <a:avLst/>
          </a:prstGeom>
        </p:spPr>
      </p:pic>
    </p:spTree>
    <p:extLst>
      <p:ext uri="{BB962C8B-B14F-4D97-AF65-F5344CB8AC3E}">
        <p14:creationId xmlns:p14="http://schemas.microsoft.com/office/powerpoint/2010/main" val="170545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FE3FCB-E17E-4CF0-954F-0732E9367031}"/>
              </a:ext>
            </a:extLst>
          </p:cNvPr>
          <p:cNvPicPr>
            <a:picLocks noChangeAspect="1"/>
          </p:cNvPicPr>
          <p:nvPr/>
        </p:nvPicPr>
        <p:blipFill>
          <a:blip r:embed="rId3"/>
          <a:stretch>
            <a:fillRect/>
          </a:stretch>
        </p:blipFill>
        <p:spPr>
          <a:xfrm rot="16200000">
            <a:off x="3351285" y="-411089"/>
            <a:ext cx="6688887" cy="7680176"/>
          </a:xfrm>
          <a:prstGeom prst="rect">
            <a:avLst/>
          </a:prstGeom>
        </p:spPr>
      </p:pic>
    </p:spTree>
    <p:extLst>
      <p:ext uri="{BB962C8B-B14F-4D97-AF65-F5344CB8AC3E}">
        <p14:creationId xmlns:p14="http://schemas.microsoft.com/office/powerpoint/2010/main" val="817700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268760"/>
            <a:ext cx="10972800" cy="3888432"/>
          </a:xfrm>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 (1)</a:t>
            </a:r>
            <a:br>
              <a:rPr lang="en-GB" dirty="0"/>
            </a:br>
            <a:endParaRPr lang="en-GB" dirty="0"/>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1239775472"/>
              </p:ext>
            </p:extLst>
          </p:nvPr>
        </p:nvGraphicFramePr>
        <p:xfrm>
          <a:off x="579413" y="1401995"/>
          <a:ext cx="11011552" cy="3982720"/>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370840">
                <a:tc>
                  <a:txBody>
                    <a:bodyPr/>
                    <a:lstStyle/>
                    <a:p>
                      <a:r>
                        <a:rPr lang="en-GB" dirty="0"/>
                        <a:t>Cartesian coordinate system</a:t>
                      </a:r>
                    </a:p>
                  </a:txBody>
                  <a:tcPr/>
                </a:tc>
                <a:tc>
                  <a:txBody>
                    <a:bodyPr/>
                    <a:lstStyle/>
                    <a:p>
                      <a:pPr>
                        <a:spcAft>
                          <a:spcPts val="600"/>
                        </a:spcAft>
                      </a:pPr>
                      <a:r>
                        <a:rPr lang="en-GB" sz="1800" kern="1200" dirty="0">
                          <a:solidFill>
                            <a:schemeClr val="tx1"/>
                          </a:solidFill>
                          <a:effectLst/>
                          <a:latin typeface="+mn-lt"/>
                          <a:ea typeface="+mn-ea"/>
                          <a:cs typeface="+mn-cs"/>
                        </a:rPr>
                        <a:t>A system used to define the position of a point in 2- or 3-dimensional space: </a:t>
                      </a:r>
                    </a:p>
                    <a:p>
                      <a:pPr marL="342900" lvl="0" indent="-342900">
                        <a:spcAft>
                          <a:spcPts val="600"/>
                        </a:spcAft>
                        <a:buFont typeface="+mj-lt"/>
                        <a:buAutoNum type="arabicPeriod"/>
                      </a:pPr>
                      <a:r>
                        <a:rPr lang="en-GB" sz="1800" kern="1200" dirty="0">
                          <a:solidFill>
                            <a:schemeClr val="tx1"/>
                          </a:solidFill>
                          <a:effectLst/>
                          <a:latin typeface="+mn-lt"/>
                          <a:ea typeface="+mn-ea"/>
                          <a:cs typeface="+mn-cs"/>
                        </a:rPr>
                        <a:t>Two axes at right angles to each other are used to define the position of a point in a plane. The usual conventions are to label the horizontal axis as the </a:t>
                      </a:r>
                      <a:r>
                        <a:rPr lang="en-GB" sz="1800" i="1" kern="1200" dirty="0">
                          <a:solidFill>
                            <a:schemeClr val="tx1"/>
                          </a:solidFill>
                          <a:effectLst/>
                          <a:latin typeface="+mn-lt"/>
                          <a:ea typeface="+mn-ea"/>
                          <a:cs typeface="+mn-cs"/>
                        </a:rPr>
                        <a:t>x</a:t>
                      </a:r>
                      <a:r>
                        <a:rPr lang="en-GB" sz="1800" kern="1200" dirty="0">
                          <a:solidFill>
                            <a:schemeClr val="tx1"/>
                          </a:solidFill>
                          <a:effectLst/>
                          <a:latin typeface="+mn-lt"/>
                          <a:ea typeface="+mn-ea"/>
                          <a:cs typeface="+mn-cs"/>
                        </a:rPr>
                        <a:t>-axis and the vertical axis as the </a:t>
                      </a:r>
                      <a:r>
                        <a:rPr lang="en-GB" sz="1800" i="1" kern="1200" dirty="0">
                          <a:solidFill>
                            <a:schemeClr val="tx1"/>
                          </a:solidFill>
                          <a:effectLst/>
                          <a:latin typeface="+mn-lt"/>
                          <a:ea typeface="+mn-ea"/>
                          <a:cs typeface="+mn-cs"/>
                        </a:rPr>
                        <a:t>y</a:t>
                      </a:r>
                      <a:r>
                        <a:rPr lang="en-GB" sz="1800" kern="1200" dirty="0">
                          <a:solidFill>
                            <a:schemeClr val="tx1"/>
                          </a:solidFill>
                          <a:effectLst/>
                          <a:latin typeface="+mn-lt"/>
                          <a:ea typeface="+mn-ea"/>
                          <a:cs typeface="+mn-cs"/>
                        </a:rPr>
                        <a:t>-axis, with the origin at the intersection of the axes. The ordered pair of numbers (</a:t>
                      </a:r>
                      <a:r>
                        <a:rPr lang="en-GB" sz="1800" i="1" kern="1200" dirty="0">
                          <a:solidFill>
                            <a:schemeClr val="tx1"/>
                          </a:solidFill>
                          <a:effectLst/>
                          <a:latin typeface="+mn-lt"/>
                          <a:ea typeface="+mn-ea"/>
                          <a:cs typeface="+mn-cs"/>
                        </a:rPr>
                        <a:t>x</a:t>
                      </a:r>
                      <a:r>
                        <a:rPr lang="en-GB" sz="1800" kern="1200" dirty="0">
                          <a:solidFill>
                            <a:schemeClr val="tx1"/>
                          </a:solidFill>
                          <a:effectLst/>
                          <a:latin typeface="+mn-lt"/>
                          <a:ea typeface="+mn-ea"/>
                          <a:cs typeface="+mn-cs"/>
                        </a:rPr>
                        <a:t>, </a:t>
                      </a:r>
                      <a:r>
                        <a:rPr lang="en-GB" sz="1800" i="1" kern="1200" dirty="0">
                          <a:solidFill>
                            <a:schemeClr val="tx1"/>
                          </a:solidFill>
                          <a:effectLst/>
                          <a:latin typeface="+mn-lt"/>
                          <a:ea typeface="+mn-ea"/>
                          <a:cs typeface="+mn-cs"/>
                        </a:rPr>
                        <a:t>y</a:t>
                      </a:r>
                      <a:r>
                        <a:rPr lang="en-GB" sz="1800" kern="1200" dirty="0">
                          <a:solidFill>
                            <a:schemeClr val="tx1"/>
                          </a:solidFill>
                          <a:effectLst/>
                          <a:latin typeface="+mn-lt"/>
                          <a:ea typeface="+mn-ea"/>
                          <a:cs typeface="+mn-cs"/>
                        </a:rPr>
                        <a:t>) that defines the position of a point is the coordinate pair. The origin is the point (0, 0); positive values of </a:t>
                      </a:r>
                      <a:r>
                        <a:rPr lang="en-GB" sz="1800" i="1" kern="1200" dirty="0">
                          <a:solidFill>
                            <a:schemeClr val="tx1"/>
                          </a:solidFill>
                          <a:effectLst/>
                          <a:latin typeface="+mn-lt"/>
                          <a:ea typeface="+mn-ea"/>
                          <a:cs typeface="+mn-cs"/>
                        </a:rPr>
                        <a:t>x</a:t>
                      </a:r>
                      <a:r>
                        <a:rPr lang="en-GB" sz="1800" kern="1200" dirty="0">
                          <a:solidFill>
                            <a:schemeClr val="tx1"/>
                          </a:solidFill>
                          <a:effectLst/>
                          <a:latin typeface="+mn-lt"/>
                          <a:ea typeface="+mn-ea"/>
                          <a:cs typeface="+mn-cs"/>
                        </a:rPr>
                        <a:t> are to the right of the origin and negative values are to the left of the origin; positive values of </a:t>
                      </a:r>
                      <a:r>
                        <a:rPr lang="en-GB" sz="1800" i="1" kern="1200" dirty="0">
                          <a:solidFill>
                            <a:schemeClr val="tx1"/>
                          </a:solidFill>
                          <a:effectLst/>
                          <a:latin typeface="+mn-lt"/>
                          <a:ea typeface="+mn-ea"/>
                          <a:cs typeface="+mn-cs"/>
                        </a:rPr>
                        <a:t>y</a:t>
                      </a:r>
                      <a:r>
                        <a:rPr lang="en-GB" sz="1800" kern="1200" dirty="0">
                          <a:solidFill>
                            <a:schemeClr val="tx1"/>
                          </a:solidFill>
                          <a:effectLst/>
                          <a:latin typeface="+mn-lt"/>
                          <a:ea typeface="+mn-ea"/>
                          <a:cs typeface="+mn-cs"/>
                        </a:rPr>
                        <a:t> are above the origin and negative values below the origin. Each of the numbers is a coordinate.</a:t>
                      </a:r>
                    </a:p>
                    <a:p>
                      <a:pPr marL="342000" lvl="1">
                        <a:spcAft>
                          <a:spcPts val="600"/>
                        </a:spcAft>
                      </a:pPr>
                      <a:r>
                        <a:rPr lang="en-GB" sz="1800" kern="1200" dirty="0">
                          <a:solidFill>
                            <a:schemeClr val="tx1"/>
                          </a:solidFill>
                          <a:effectLst/>
                          <a:latin typeface="+mn-lt"/>
                          <a:ea typeface="+mn-ea"/>
                          <a:cs typeface="+mn-cs"/>
                        </a:rPr>
                        <a:t>The numbers are also known as ‘Cartesian coordinates’, after the French mathematician, René Descartes (1596–1650).</a:t>
                      </a:r>
                    </a:p>
                    <a:p>
                      <a:pPr marL="342900" indent="-342900">
                        <a:spcAft>
                          <a:spcPts val="600"/>
                        </a:spcAft>
                        <a:buFont typeface="+mj-lt"/>
                        <a:buAutoNum type="arabicPeriod"/>
                      </a:pPr>
                      <a:r>
                        <a:rPr lang="en-GB" sz="1800" kern="1200" dirty="0">
                          <a:solidFill>
                            <a:schemeClr val="tx1"/>
                          </a:solidFill>
                          <a:effectLst/>
                          <a:latin typeface="+mn-lt"/>
                          <a:ea typeface="+mn-ea"/>
                          <a:cs typeface="+mn-cs"/>
                        </a:rPr>
                        <a:t>Three mutually perpendicular axes, conventionally labelled </a:t>
                      </a:r>
                      <a:r>
                        <a:rPr lang="en-GB" sz="1800" i="1" kern="1200" dirty="0">
                          <a:solidFill>
                            <a:schemeClr val="tx1"/>
                          </a:solidFill>
                          <a:effectLst/>
                          <a:latin typeface="+mn-lt"/>
                          <a:ea typeface="+mn-ea"/>
                          <a:cs typeface="+mn-cs"/>
                        </a:rPr>
                        <a:t>x</a:t>
                      </a:r>
                      <a:r>
                        <a:rPr lang="en-GB" sz="1800" kern="1200" dirty="0">
                          <a:solidFill>
                            <a:schemeClr val="tx1"/>
                          </a:solidFill>
                          <a:effectLst/>
                          <a:latin typeface="+mn-lt"/>
                          <a:ea typeface="+mn-ea"/>
                          <a:cs typeface="+mn-cs"/>
                        </a:rPr>
                        <a:t>, </a:t>
                      </a:r>
                      <a:r>
                        <a:rPr lang="en-GB" sz="1800" i="1" kern="1200" dirty="0">
                          <a:solidFill>
                            <a:schemeClr val="tx1"/>
                          </a:solidFill>
                          <a:effectLst/>
                          <a:latin typeface="+mn-lt"/>
                          <a:ea typeface="+mn-ea"/>
                          <a:cs typeface="+mn-cs"/>
                        </a:rPr>
                        <a:t>y</a:t>
                      </a:r>
                      <a:r>
                        <a:rPr lang="en-GB" sz="1800" kern="1200" dirty="0">
                          <a:solidFill>
                            <a:schemeClr val="tx1"/>
                          </a:solidFill>
                          <a:effectLst/>
                          <a:latin typeface="+mn-lt"/>
                          <a:ea typeface="+mn-ea"/>
                          <a:cs typeface="+mn-cs"/>
                        </a:rPr>
                        <a:t> and </a:t>
                      </a:r>
                      <a:r>
                        <a:rPr lang="en-GB" sz="1800" i="1" kern="1200" dirty="0">
                          <a:solidFill>
                            <a:schemeClr val="tx1"/>
                          </a:solidFill>
                          <a:effectLst/>
                          <a:latin typeface="+mn-lt"/>
                          <a:ea typeface="+mn-ea"/>
                          <a:cs typeface="+mn-cs"/>
                        </a:rPr>
                        <a:t>z</a:t>
                      </a:r>
                      <a:r>
                        <a:rPr lang="en-GB" sz="1800" kern="1200" dirty="0">
                          <a:solidFill>
                            <a:schemeClr val="tx1"/>
                          </a:solidFill>
                          <a:effectLst/>
                          <a:latin typeface="+mn-lt"/>
                          <a:ea typeface="+mn-ea"/>
                          <a:cs typeface="+mn-cs"/>
                        </a:rPr>
                        <a:t>, and coordinates (</a:t>
                      </a:r>
                      <a:r>
                        <a:rPr lang="en-GB" sz="1800" i="1" kern="1200" dirty="0">
                          <a:solidFill>
                            <a:schemeClr val="tx1"/>
                          </a:solidFill>
                          <a:effectLst/>
                          <a:latin typeface="+mn-lt"/>
                          <a:ea typeface="+mn-ea"/>
                          <a:cs typeface="+mn-cs"/>
                        </a:rPr>
                        <a:t>x</a:t>
                      </a:r>
                      <a:r>
                        <a:rPr lang="en-GB" sz="1800" kern="1200" dirty="0">
                          <a:solidFill>
                            <a:schemeClr val="tx1"/>
                          </a:solidFill>
                          <a:effectLst/>
                          <a:latin typeface="+mn-lt"/>
                          <a:ea typeface="+mn-ea"/>
                          <a:cs typeface="+mn-cs"/>
                        </a:rPr>
                        <a:t>, </a:t>
                      </a:r>
                      <a:r>
                        <a:rPr lang="en-GB" sz="1800" i="1" kern="1200" dirty="0">
                          <a:solidFill>
                            <a:schemeClr val="tx1"/>
                          </a:solidFill>
                          <a:effectLst/>
                          <a:latin typeface="+mn-lt"/>
                          <a:ea typeface="+mn-ea"/>
                          <a:cs typeface="+mn-cs"/>
                        </a:rPr>
                        <a:t>y</a:t>
                      </a:r>
                      <a:r>
                        <a:rPr lang="en-GB" sz="1800" kern="1200" dirty="0">
                          <a:solidFill>
                            <a:schemeClr val="tx1"/>
                          </a:solidFill>
                          <a:effectLst/>
                          <a:latin typeface="+mn-lt"/>
                          <a:ea typeface="+mn-ea"/>
                          <a:cs typeface="+mn-cs"/>
                        </a:rPr>
                        <a:t>, </a:t>
                      </a:r>
                      <a:r>
                        <a:rPr lang="en-GB" sz="1800" i="1" kern="1200" dirty="0">
                          <a:solidFill>
                            <a:schemeClr val="tx1"/>
                          </a:solidFill>
                          <a:effectLst/>
                          <a:latin typeface="+mn-lt"/>
                          <a:ea typeface="+mn-ea"/>
                          <a:cs typeface="+mn-cs"/>
                        </a:rPr>
                        <a:t>z</a:t>
                      </a:r>
                      <a:r>
                        <a:rPr lang="en-GB" sz="1800" kern="1200" dirty="0">
                          <a:solidFill>
                            <a:schemeClr val="tx1"/>
                          </a:solidFill>
                          <a:effectLst/>
                          <a:latin typeface="+mn-lt"/>
                          <a:ea typeface="+mn-ea"/>
                          <a:cs typeface="+mn-cs"/>
                        </a:rPr>
                        <a:t>) can be used to define the position of a point in space.</a:t>
                      </a:r>
                      <a:endParaRPr lang="en-GB" dirty="0"/>
                    </a:p>
                  </a:txBody>
                  <a:tcPr/>
                </a:tc>
                <a:extLst>
                  <a:ext uri="{0D108BD9-81ED-4DB2-BD59-A6C34878D82A}">
                    <a16:rowId xmlns:a16="http://schemas.microsoft.com/office/drawing/2014/main" val="2719448778"/>
                  </a:ext>
                </a:extLst>
              </a:tr>
            </a:tbl>
          </a:graphicData>
        </a:graphic>
      </p:graphicFrame>
    </p:spTree>
    <p:extLst>
      <p:ext uri="{BB962C8B-B14F-4D97-AF65-F5344CB8AC3E}">
        <p14:creationId xmlns:p14="http://schemas.microsoft.com/office/powerpoint/2010/main" val="1067594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 (2)</a:t>
            </a:r>
            <a:br>
              <a:rPr lang="en-GB" dirty="0"/>
            </a:br>
            <a:endParaRPr lang="en-GB" dirty="0"/>
          </a:p>
        </p:txBody>
      </p:sp>
      <mc:AlternateContent xmlns:mc="http://schemas.openxmlformats.org/markup-compatibility/2006" xmlns:a14="http://schemas.microsoft.com/office/drawing/2010/main">
        <mc:Choice Requires="a14">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nvGraphicFramePr>
            <p:xfrm>
              <a:off x="579413" y="1401995"/>
              <a:ext cx="11011552" cy="3947224"/>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370840">
                    <a:tc>
                      <a:txBody>
                        <a:bodyPr/>
                        <a:lstStyle/>
                        <a:p>
                          <a:r>
                            <a:rPr lang="en-GB" dirty="0"/>
                            <a:t>gradient</a:t>
                          </a:r>
                        </a:p>
                      </a:txBody>
                      <a:tcPr/>
                    </a:tc>
                    <a:tc>
                      <a:txBody>
                        <a:bodyPr/>
                        <a:lstStyle/>
                        <a:p>
                          <a:r>
                            <a:rPr lang="en-GB" sz="1800" kern="1200" dirty="0">
                              <a:solidFill>
                                <a:schemeClr val="tx1"/>
                              </a:solidFill>
                              <a:effectLst/>
                              <a:latin typeface="+mn-lt"/>
                              <a:ea typeface="+mn-ea"/>
                              <a:cs typeface="+mn-cs"/>
                            </a:rPr>
                            <a:t>A measure of the slope of a line. </a:t>
                          </a:r>
                        </a:p>
                        <a:p>
                          <a:r>
                            <a:rPr lang="en-GB" sz="1800" kern="1200" dirty="0">
                              <a:solidFill>
                                <a:schemeClr val="tx1"/>
                              </a:solidFill>
                              <a:effectLst/>
                              <a:latin typeface="+mn-lt"/>
                              <a:ea typeface="+mn-ea"/>
                              <a:cs typeface="+mn-cs"/>
                            </a:rPr>
                            <a:t>On a coordinate plane, the gradient of the line through the points (</a:t>
                          </a:r>
                          <a:r>
                            <a:rPr lang="en-GB" sz="1800" i="1" kern="1200" dirty="0">
                              <a:solidFill>
                                <a:schemeClr val="tx1"/>
                              </a:solidFill>
                              <a:effectLst/>
                              <a:latin typeface="+mn-lt"/>
                              <a:ea typeface="+mn-ea"/>
                              <a:cs typeface="+mn-cs"/>
                            </a:rPr>
                            <a:t>x</a:t>
                          </a:r>
                          <a:r>
                            <a:rPr lang="en-GB" sz="1800" kern="1200" baseline="-25000" dirty="0">
                              <a:solidFill>
                                <a:schemeClr val="tx1"/>
                              </a:solidFill>
                              <a:effectLst/>
                              <a:latin typeface="+mn-lt"/>
                              <a:ea typeface="+mn-ea"/>
                              <a:cs typeface="+mn-cs"/>
                            </a:rPr>
                            <a:t>1</a:t>
                          </a:r>
                          <a:r>
                            <a:rPr lang="en-GB" sz="1800" kern="1200" dirty="0">
                              <a:solidFill>
                                <a:schemeClr val="tx1"/>
                              </a:solidFill>
                              <a:effectLst/>
                              <a:latin typeface="+mn-lt"/>
                              <a:ea typeface="+mn-ea"/>
                              <a:cs typeface="+mn-cs"/>
                            </a:rPr>
                            <a:t>, </a:t>
                          </a:r>
                          <a:r>
                            <a:rPr lang="en-GB" sz="1800" i="1" kern="1200" dirty="0">
                              <a:solidFill>
                                <a:schemeClr val="tx1"/>
                              </a:solidFill>
                              <a:effectLst/>
                              <a:latin typeface="+mn-lt"/>
                              <a:ea typeface="+mn-ea"/>
                              <a:cs typeface="+mn-cs"/>
                            </a:rPr>
                            <a:t>y</a:t>
                          </a:r>
                          <a:r>
                            <a:rPr lang="en-GB" sz="1800" kern="1200" baseline="-25000" dirty="0">
                              <a:solidFill>
                                <a:schemeClr val="tx1"/>
                              </a:solidFill>
                              <a:effectLst/>
                              <a:latin typeface="+mn-lt"/>
                              <a:ea typeface="+mn-ea"/>
                              <a:cs typeface="+mn-cs"/>
                            </a:rPr>
                            <a:t>1</a:t>
                          </a:r>
                          <a:r>
                            <a:rPr lang="en-GB" sz="1800" kern="1200" dirty="0">
                              <a:solidFill>
                                <a:schemeClr val="tx1"/>
                              </a:solidFill>
                              <a:effectLst/>
                              <a:latin typeface="+mn-lt"/>
                              <a:ea typeface="+mn-ea"/>
                              <a:cs typeface="+mn-cs"/>
                            </a:rPr>
                            <a:t>) and (</a:t>
                          </a:r>
                          <a:r>
                            <a:rPr lang="en-GB" sz="1800" i="1" kern="1200" dirty="0">
                              <a:solidFill>
                                <a:schemeClr val="tx1"/>
                              </a:solidFill>
                              <a:effectLst/>
                              <a:latin typeface="+mn-lt"/>
                              <a:ea typeface="+mn-ea"/>
                              <a:cs typeface="+mn-cs"/>
                            </a:rPr>
                            <a:t>x</a:t>
                          </a:r>
                          <a:r>
                            <a:rPr lang="en-GB" sz="1800" kern="1200" baseline="-25000" dirty="0">
                              <a:solidFill>
                                <a:schemeClr val="tx1"/>
                              </a:solidFill>
                              <a:effectLst/>
                              <a:latin typeface="+mn-lt"/>
                              <a:ea typeface="+mn-ea"/>
                              <a:cs typeface="+mn-cs"/>
                            </a:rPr>
                            <a:t>2</a:t>
                          </a:r>
                          <a:r>
                            <a:rPr lang="en-GB" sz="1800" kern="1200" dirty="0">
                              <a:solidFill>
                                <a:schemeClr val="tx1"/>
                              </a:solidFill>
                              <a:effectLst/>
                              <a:latin typeface="+mn-lt"/>
                              <a:ea typeface="+mn-ea"/>
                              <a:cs typeface="+mn-cs"/>
                            </a:rPr>
                            <a:t>, </a:t>
                          </a:r>
                          <a:r>
                            <a:rPr lang="en-GB" sz="1800" i="1" kern="1200" dirty="0">
                              <a:solidFill>
                                <a:schemeClr val="tx1"/>
                              </a:solidFill>
                              <a:effectLst/>
                              <a:latin typeface="+mn-lt"/>
                              <a:ea typeface="+mn-ea"/>
                              <a:cs typeface="+mn-cs"/>
                            </a:rPr>
                            <a:t>y</a:t>
                          </a:r>
                          <a:r>
                            <a:rPr lang="en-GB" sz="1800" kern="1200" baseline="-25000" dirty="0">
                              <a:solidFill>
                                <a:schemeClr val="tx1"/>
                              </a:solidFill>
                              <a:effectLst/>
                              <a:latin typeface="+mn-lt"/>
                              <a:ea typeface="+mn-ea"/>
                              <a:cs typeface="+mn-cs"/>
                            </a:rPr>
                            <a:t>2</a:t>
                          </a:r>
                          <a:r>
                            <a:rPr lang="en-GB" sz="1800" kern="1200" dirty="0">
                              <a:solidFill>
                                <a:schemeClr val="tx1"/>
                              </a:solidFill>
                              <a:effectLst/>
                              <a:latin typeface="+mn-lt"/>
                              <a:ea typeface="+mn-ea"/>
                              <a:cs typeface="+mn-cs"/>
                            </a:rPr>
                            <a:t>) is defined as </a:t>
                          </a:r>
                          <a14:m>
                            <m:oMath xmlns:m="http://schemas.openxmlformats.org/officeDocument/2006/math">
                              <m:f>
                                <m:fPr>
                                  <m:ctrlPr>
                                    <a:rPr lang="en-GB" sz="1800" i="1" kern="1200" smtClean="0">
                                      <a:solidFill>
                                        <a:schemeClr val="tx1"/>
                                      </a:solidFill>
                                      <a:effectLst/>
                                      <a:latin typeface="Cambria Math" panose="02040503050406030204" pitchFamily="18" charset="0"/>
                                      <a:ea typeface="+mn-ea"/>
                                      <a:cs typeface="+mn-cs"/>
                                    </a:rPr>
                                  </m:ctrlPr>
                                </m:fPr>
                                <m:num>
                                  <m:r>
                                    <a:rPr lang="en-GB" sz="1800" b="0" i="1" kern="1200" smtClean="0">
                                      <a:solidFill>
                                        <a:schemeClr val="tx1"/>
                                      </a:solidFill>
                                      <a:effectLst/>
                                      <a:latin typeface="Cambria Math" panose="02040503050406030204" pitchFamily="18" charset="0"/>
                                      <a:ea typeface="+mn-ea"/>
                                      <a:cs typeface="+mn-cs"/>
                                    </a:rPr>
                                    <m:t>(</m:t>
                                  </m:r>
                                  <m:sSub>
                                    <m:sSubPr>
                                      <m:ctrlPr>
                                        <a:rPr lang="en-GB" sz="1800" b="0" i="1" kern="1200" smtClean="0">
                                          <a:solidFill>
                                            <a:schemeClr val="tx1"/>
                                          </a:solidFill>
                                          <a:effectLst/>
                                          <a:latin typeface="Cambria Math" panose="02040503050406030204" pitchFamily="18" charset="0"/>
                                          <a:ea typeface="+mn-ea"/>
                                          <a:cs typeface="+mn-cs"/>
                                        </a:rPr>
                                      </m:ctrlPr>
                                    </m:sSubPr>
                                    <m:e>
                                      <m:r>
                                        <a:rPr lang="en-GB" sz="1800" b="0" i="1" kern="1200" smtClean="0">
                                          <a:solidFill>
                                            <a:schemeClr val="tx1"/>
                                          </a:solidFill>
                                          <a:effectLst/>
                                          <a:latin typeface="Cambria Math" panose="02040503050406030204" pitchFamily="18" charset="0"/>
                                          <a:ea typeface="+mn-ea"/>
                                          <a:cs typeface="+mn-cs"/>
                                        </a:rPr>
                                        <m:t>𝑦</m:t>
                                      </m:r>
                                    </m:e>
                                    <m:sub>
                                      <m:r>
                                        <a:rPr lang="en-GB" sz="1800" b="0" i="1" kern="1200" smtClean="0">
                                          <a:solidFill>
                                            <a:schemeClr val="tx1"/>
                                          </a:solidFill>
                                          <a:effectLst/>
                                          <a:latin typeface="Cambria Math" panose="02040503050406030204" pitchFamily="18" charset="0"/>
                                          <a:ea typeface="+mn-ea"/>
                                          <a:cs typeface="+mn-cs"/>
                                        </a:rPr>
                                        <m:t>2</m:t>
                                      </m:r>
                                    </m:sub>
                                  </m:sSub>
                                  <m:r>
                                    <a:rPr lang="en-GB" sz="1800" b="0" i="1" kern="1200" smtClean="0">
                                      <a:solidFill>
                                        <a:schemeClr val="tx1"/>
                                      </a:solidFill>
                                      <a:effectLst/>
                                      <a:latin typeface="Cambria Math" panose="02040503050406030204" pitchFamily="18" charset="0"/>
                                      <a:ea typeface="+mn-ea"/>
                                      <a:cs typeface="+mn-cs"/>
                                    </a:rPr>
                                    <m:t>−</m:t>
                                  </m:r>
                                  <m:sSub>
                                    <m:sSubPr>
                                      <m:ctrlPr>
                                        <a:rPr lang="en-GB" sz="1800" b="0" i="1" kern="1200" smtClean="0">
                                          <a:solidFill>
                                            <a:schemeClr val="tx1"/>
                                          </a:solidFill>
                                          <a:effectLst/>
                                          <a:latin typeface="Cambria Math" panose="02040503050406030204" pitchFamily="18" charset="0"/>
                                          <a:ea typeface="+mn-ea"/>
                                          <a:cs typeface="+mn-cs"/>
                                        </a:rPr>
                                      </m:ctrlPr>
                                    </m:sSubPr>
                                    <m:e>
                                      <m:r>
                                        <a:rPr lang="en-GB" sz="1800" b="0" i="1" kern="1200" smtClean="0">
                                          <a:solidFill>
                                            <a:schemeClr val="tx1"/>
                                          </a:solidFill>
                                          <a:effectLst/>
                                          <a:latin typeface="Cambria Math" panose="02040503050406030204" pitchFamily="18" charset="0"/>
                                          <a:ea typeface="+mn-ea"/>
                                          <a:cs typeface="+mn-cs"/>
                                        </a:rPr>
                                        <m:t>𝑦</m:t>
                                      </m:r>
                                    </m:e>
                                    <m:sub>
                                      <m:r>
                                        <a:rPr lang="en-GB" sz="1800" b="0" i="1" kern="1200" smtClean="0">
                                          <a:solidFill>
                                            <a:schemeClr val="tx1"/>
                                          </a:solidFill>
                                          <a:effectLst/>
                                          <a:latin typeface="Cambria Math" panose="02040503050406030204" pitchFamily="18" charset="0"/>
                                          <a:ea typeface="+mn-ea"/>
                                          <a:cs typeface="+mn-cs"/>
                                        </a:rPr>
                                        <m:t>1</m:t>
                                      </m:r>
                                    </m:sub>
                                  </m:sSub>
                                  <m:r>
                                    <a:rPr lang="en-GB" sz="1800" b="0" i="1" kern="1200" smtClean="0">
                                      <a:solidFill>
                                        <a:schemeClr val="tx1"/>
                                      </a:solidFill>
                                      <a:effectLst/>
                                      <a:latin typeface="Cambria Math" panose="02040503050406030204" pitchFamily="18" charset="0"/>
                                      <a:ea typeface="+mn-ea"/>
                                      <a:cs typeface="+mn-cs"/>
                                    </a:rPr>
                                    <m:t>)</m:t>
                                  </m:r>
                                </m:num>
                                <m:den>
                                  <m:r>
                                    <a:rPr lang="en-GB" sz="1800" b="0" i="1" kern="1200" smtClean="0">
                                      <a:solidFill>
                                        <a:schemeClr val="tx1"/>
                                      </a:solidFill>
                                      <a:effectLst/>
                                      <a:latin typeface="Cambria Math" panose="02040503050406030204" pitchFamily="18" charset="0"/>
                                      <a:ea typeface="+mn-ea"/>
                                      <a:cs typeface="+mn-cs"/>
                                    </a:rPr>
                                    <m:t>(</m:t>
                                  </m:r>
                                  <m:sSub>
                                    <m:sSubPr>
                                      <m:ctrlPr>
                                        <a:rPr lang="en-GB" sz="1800" b="0" i="1" kern="1200" smtClean="0">
                                          <a:solidFill>
                                            <a:schemeClr val="tx1"/>
                                          </a:solidFill>
                                          <a:effectLst/>
                                          <a:latin typeface="Cambria Math" panose="02040503050406030204" pitchFamily="18" charset="0"/>
                                          <a:ea typeface="+mn-ea"/>
                                          <a:cs typeface="+mn-cs"/>
                                        </a:rPr>
                                      </m:ctrlPr>
                                    </m:sSubPr>
                                    <m:e>
                                      <m:r>
                                        <a:rPr lang="en-GB" sz="1800" b="0" i="1" kern="1200" smtClean="0">
                                          <a:solidFill>
                                            <a:schemeClr val="tx1"/>
                                          </a:solidFill>
                                          <a:effectLst/>
                                          <a:latin typeface="Cambria Math" panose="02040503050406030204" pitchFamily="18" charset="0"/>
                                          <a:ea typeface="+mn-ea"/>
                                          <a:cs typeface="+mn-cs"/>
                                        </a:rPr>
                                        <m:t>𝑥</m:t>
                                      </m:r>
                                    </m:e>
                                    <m:sub>
                                      <m:r>
                                        <a:rPr lang="en-GB" sz="1800" b="0" i="1" kern="1200" smtClean="0">
                                          <a:solidFill>
                                            <a:schemeClr val="tx1"/>
                                          </a:solidFill>
                                          <a:effectLst/>
                                          <a:latin typeface="Cambria Math" panose="02040503050406030204" pitchFamily="18" charset="0"/>
                                          <a:ea typeface="+mn-ea"/>
                                          <a:cs typeface="+mn-cs"/>
                                        </a:rPr>
                                        <m:t>2</m:t>
                                      </m:r>
                                    </m:sub>
                                  </m:sSub>
                                  <m:r>
                                    <a:rPr lang="en-GB" sz="1800" b="0" i="1" kern="1200" smtClean="0">
                                      <a:solidFill>
                                        <a:schemeClr val="tx1"/>
                                      </a:solidFill>
                                      <a:effectLst/>
                                      <a:latin typeface="Cambria Math" panose="02040503050406030204" pitchFamily="18" charset="0"/>
                                      <a:ea typeface="+mn-ea"/>
                                      <a:cs typeface="+mn-cs"/>
                                    </a:rPr>
                                    <m:t>−</m:t>
                                  </m:r>
                                  <m:sSub>
                                    <m:sSubPr>
                                      <m:ctrlPr>
                                        <a:rPr lang="en-GB" sz="1800" b="0" i="1" kern="1200" smtClean="0">
                                          <a:solidFill>
                                            <a:schemeClr val="tx1"/>
                                          </a:solidFill>
                                          <a:effectLst/>
                                          <a:latin typeface="Cambria Math" panose="02040503050406030204" pitchFamily="18" charset="0"/>
                                          <a:ea typeface="+mn-ea"/>
                                          <a:cs typeface="+mn-cs"/>
                                        </a:rPr>
                                      </m:ctrlPr>
                                    </m:sSubPr>
                                    <m:e>
                                      <m:r>
                                        <a:rPr lang="en-GB" sz="1800" b="0" i="1" kern="1200" smtClean="0">
                                          <a:solidFill>
                                            <a:schemeClr val="tx1"/>
                                          </a:solidFill>
                                          <a:effectLst/>
                                          <a:latin typeface="Cambria Math" panose="02040503050406030204" pitchFamily="18" charset="0"/>
                                          <a:ea typeface="+mn-ea"/>
                                          <a:cs typeface="+mn-cs"/>
                                        </a:rPr>
                                        <m:t>𝑥</m:t>
                                      </m:r>
                                    </m:e>
                                    <m:sub>
                                      <m:r>
                                        <a:rPr lang="en-GB" sz="1800" b="0" i="1" kern="1200" smtClean="0">
                                          <a:solidFill>
                                            <a:schemeClr val="tx1"/>
                                          </a:solidFill>
                                          <a:effectLst/>
                                          <a:latin typeface="Cambria Math" panose="02040503050406030204" pitchFamily="18" charset="0"/>
                                          <a:ea typeface="+mn-ea"/>
                                          <a:cs typeface="+mn-cs"/>
                                        </a:rPr>
                                        <m:t>1</m:t>
                                      </m:r>
                                    </m:sub>
                                  </m:sSub>
                                  <m:r>
                                    <a:rPr lang="en-GB" sz="1800" b="0" i="1" kern="1200" smtClean="0">
                                      <a:solidFill>
                                        <a:schemeClr val="tx1"/>
                                      </a:solidFill>
                                      <a:effectLst/>
                                      <a:latin typeface="Cambria Math" panose="02040503050406030204" pitchFamily="18" charset="0"/>
                                      <a:ea typeface="+mn-ea"/>
                                      <a:cs typeface="+mn-cs"/>
                                    </a:rPr>
                                    <m:t>)</m:t>
                                  </m:r>
                                </m:den>
                              </m:f>
                            </m:oMath>
                          </a14:m>
                          <a:r>
                            <a:rPr lang="en-GB" sz="1800" kern="1200" dirty="0">
                              <a:solidFill>
                                <a:schemeClr val="tx1"/>
                              </a:solidFill>
                              <a:effectLst/>
                              <a:latin typeface="+mn-lt"/>
                              <a:ea typeface="+mn-ea"/>
                              <a:cs typeface="+mn-cs"/>
                            </a:rPr>
                            <a:t>. The gradient may be positive, negative or zero depending on the values of the coordinates.</a:t>
                          </a:r>
                          <a:endParaRPr lang="en-GB" dirty="0"/>
                        </a:p>
                      </a:txBody>
                      <a:tcPr/>
                    </a:tc>
                    <a:extLst>
                      <a:ext uri="{0D108BD9-81ED-4DB2-BD59-A6C34878D82A}">
                        <a16:rowId xmlns:a16="http://schemas.microsoft.com/office/drawing/2014/main" val="2719448778"/>
                      </a:ext>
                    </a:extLst>
                  </a:tr>
                  <a:tr h="348541">
                    <a:tc>
                      <a:txBody>
                        <a:bodyPr/>
                        <a:lstStyle/>
                        <a:p>
                          <a:pPr>
                            <a:spcBef>
                              <a:spcPts val="400"/>
                            </a:spcBef>
                            <a:spcAft>
                              <a:spcPts val="400"/>
                            </a:spcAft>
                          </a:pPr>
                          <a:r>
                            <a:rPr lang="en-GB" sz="1800" kern="1200" dirty="0">
                              <a:solidFill>
                                <a:schemeClr val="tx1"/>
                              </a:solidFill>
                              <a:latin typeface="+mn-lt"/>
                              <a:ea typeface="+mn-ea"/>
                              <a:cs typeface="+mn-cs"/>
                            </a:rPr>
                            <a:t>intercept</a:t>
                          </a:r>
                        </a:p>
                      </a:txBody>
                      <a:tcPr marL="68580" marR="68580" marT="0" marB="0"/>
                    </a:tc>
                    <a:tc>
                      <a:txBody>
                        <a:bodyPr/>
                        <a:lstStyle/>
                        <a:p>
                          <a:pPr marL="342900" lvl="0" indent="-342900">
                            <a:spcBef>
                              <a:spcPts val="400"/>
                            </a:spcBef>
                            <a:spcAft>
                              <a:spcPts val="400"/>
                            </a:spcAft>
                            <a:buFont typeface="+mj-lt"/>
                            <a:buAutoNum type="arabicPeriod"/>
                          </a:pPr>
                          <a:r>
                            <a:rPr lang="en-GB" sz="1800" kern="1200" dirty="0">
                              <a:solidFill>
                                <a:schemeClr val="tx1"/>
                              </a:solidFill>
                              <a:latin typeface="+mn-lt"/>
                              <a:ea typeface="+mn-ea"/>
                              <a:cs typeface="+mn-cs"/>
                            </a:rPr>
                            <a:t>To cut a line, curve or surface with another.</a:t>
                          </a:r>
                        </a:p>
                        <a:p>
                          <a:pPr marL="342900" lvl="0" indent="-342900">
                            <a:spcBef>
                              <a:spcPts val="400"/>
                            </a:spcBef>
                            <a:spcAft>
                              <a:spcPts val="400"/>
                            </a:spcAft>
                            <a:buFont typeface="+mj-lt"/>
                            <a:buAutoNum type="arabicPeriod"/>
                          </a:pPr>
                          <a:r>
                            <a:rPr lang="en-GB" sz="1800" kern="1200" dirty="0">
                              <a:solidFill>
                                <a:schemeClr val="tx1"/>
                              </a:solidFill>
                              <a:latin typeface="+mn-lt"/>
                              <a:ea typeface="+mn-ea"/>
                              <a:cs typeface="+mn-cs"/>
                            </a:rPr>
                            <a:t>In the Cartesian coordinate system, the positive or negative distance from the origin to the point where a line, curve or surface cuts a given axis. </a:t>
                          </a:r>
                          <a:r>
                            <a:rPr lang="en-GB" sz="1800" b="1" kern="1200" dirty="0">
                              <a:solidFill>
                                <a:schemeClr val="tx1"/>
                              </a:solidFill>
                              <a:latin typeface="+mn-lt"/>
                              <a:ea typeface="+mn-ea"/>
                              <a:cs typeface="+mn-cs"/>
                            </a:rPr>
                            <a:t>OR</a:t>
                          </a:r>
                          <a:r>
                            <a:rPr lang="en-GB" sz="1800" kern="1200" dirty="0">
                              <a:solidFill>
                                <a:schemeClr val="tx1"/>
                              </a:solidFill>
                              <a:latin typeface="+mn-lt"/>
                              <a:ea typeface="+mn-ea"/>
                              <a:cs typeface="+mn-cs"/>
                            </a:rPr>
                            <a:t> On a graph, the value of the non-zero coordinate of the point where a line cuts an axis.</a:t>
                          </a:r>
                        </a:p>
                      </a:txBody>
                      <a:tcPr marL="68580" marR="68580" marT="0" marB="0"/>
                    </a:tc>
                    <a:extLst>
                      <a:ext uri="{0D108BD9-81ED-4DB2-BD59-A6C34878D82A}">
                        <a16:rowId xmlns:a16="http://schemas.microsoft.com/office/drawing/2014/main" val="78949882"/>
                      </a:ext>
                    </a:extLst>
                  </a:tr>
                  <a:tr h="0">
                    <a:tc>
                      <a:txBody>
                        <a:bodyPr/>
                        <a:lstStyle/>
                        <a:p>
                          <a:pPr>
                            <a:spcBef>
                              <a:spcPts val="400"/>
                            </a:spcBef>
                            <a:spcAft>
                              <a:spcPts val="400"/>
                            </a:spcAft>
                          </a:pPr>
                          <a:r>
                            <a:rPr lang="en-GB" sz="1800" kern="1200" dirty="0">
                              <a:solidFill>
                                <a:schemeClr val="tx1"/>
                              </a:solidFill>
                              <a:latin typeface="+mn-lt"/>
                              <a:ea typeface="+mn-ea"/>
                              <a:cs typeface="+mn-cs"/>
                            </a:rPr>
                            <a:t>linear</a:t>
                          </a:r>
                        </a:p>
                      </a:txBody>
                      <a:tcPr marL="68580" marR="68580" marT="0" marB="0"/>
                    </a:tc>
                    <a:tc>
                      <a:txBody>
                        <a:bodyPr/>
                        <a:lstStyle/>
                        <a:p>
                          <a:pPr>
                            <a:spcBef>
                              <a:spcPts val="400"/>
                            </a:spcBef>
                            <a:spcAft>
                              <a:spcPts val="400"/>
                            </a:spcAft>
                          </a:pPr>
                          <a:r>
                            <a:rPr lang="en-GB" sz="1800" kern="1200" dirty="0">
                              <a:solidFill>
                                <a:schemeClr val="tx1"/>
                              </a:solidFill>
                              <a:latin typeface="+mn-lt"/>
                              <a:ea typeface="+mn-ea"/>
                              <a:cs typeface="+mn-cs"/>
                            </a:rPr>
                            <a:t>In algebra, describing an expression or equation of degree one.</a:t>
                          </a:r>
                        </a:p>
                        <a:p>
                          <a:pPr>
                            <a:spcBef>
                              <a:spcPts val="400"/>
                            </a:spcBef>
                            <a:spcAft>
                              <a:spcPts val="400"/>
                            </a:spcAft>
                          </a:pPr>
                          <a:r>
                            <a:rPr lang="en-GB" sz="1800" kern="1200" dirty="0">
                              <a:solidFill>
                                <a:schemeClr val="tx1"/>
                              </a:solidFill>
                              <a:latin typeface="+mn-lt"/>
                              <a:ea typeface="+mn-ea"/>
                              <a:cs typeface="+mn-cs"/>
                            </a:rPr>
                            <a:t>Example: 2x + 3y = 7 is a linear equation.</a:t>
                          </a:r>
                        </a:p>
                        <a:p>
                          <a:pPr>
                            <a:spcBef>
                              <a:spcPts val="400"/>
                            </a:spcBef>
                            <a:spcAft>
                              <a:spcPts val="400"/>
                            </a:spcAft>
                          </a:pPr>
                          <a:r>
                            <a:rPr lang="en-GB" sz="1800" kern="1200" dirty="0">
                              <a:solidFill>
                                <a:schemeClr val="tx1"/>
                              </a:solidFill>
                              <a:latin typeface="+mn-lt"/>
                              <a:ea typeface="+mn-ea"/>
                              <a:cs typeface="+mn-cs"/>
                            </a:rPr>
                            <a:t>All linear equations can be represented as straight line graphs.</a:t>
                          </a:r>
                        </a:p>
                      </a:txBody>
                      <a:tcPr marL="68580" marR="68580" marT="0" marB="0"/>
                    </a:tc>
                    <a:extLst>
                      <a:ext uri="{0D108BD9-81ED-4DB2-BD59-A6C34878D82A}">
                        <a16:rowId xmlns:a16="http://schemas.microsoft.com/office/drawing/2014/main" val="404107335"/>
                      </a:ext>
                    </a:extLst>
                  </a:tr>
                </a:tbl>
              </a:graphicData>
            </a:graphic>
          </p:graphicFrame>
        </mc:Choice>
        <mc:Fallback xmlns="">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1856505628"/>
                  </p:ext>
                </p:extLst>
              </p:nvPr>
            </p:nvGraphicFramePr>
            <p:xfrm>
              <a:off x="579413" y="1401995"/>
              <a:ext cx="11011552" cy="3947224"/>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1351344">
                    <a:tc>
                      <a:txBody>
                        <a:bodyPr/>
                        <a:lstStyle/>
                        <a:p>
                          <a:r>
                            <a:rPr lang="en-GB" dirty="0"/>
                            <a:t>gradient</a:t>
                          </a:r>
                        </a:p>
                      </a:txBody>
                      <a:tcPr/>
                    </a:tc>
                    <a:tc>
                      <a:txBody>
                        <a:bodyPr/>
                        <a:lstStyle/>
                        <a:p>
                          <a:endParaRPr lang="en-US"/>
                        </a:p>
                      </a:txBody>
                      <a:tcPr>
                        <a:blipFill>
                          <a:blip r:embed="rId2"/>
                          <a:stretch>
                            <a:fillRect l="-14794" t="-29730" r="-190" b="-175676"/>
                          </a:stretch>
                        </a:blipFill>
                      </a:tcPr>
                    </a:tc>
                    <a:extLst>
                      <a:ext uri="{0D108BD9-81ED-4DB2-BD59-A6C34878D82A}">
                        <a16:rowId xmlns:a16="http://schemas.microsoft.com/office/drawing/2014/main" val="2719448778"/>
                      </a:ext>
                    </a:extLst>
                  </a:tr>
                  <a:tr h="1198880">
                    <a:tc>
                      <a:txBody>
                        <a:bodyPr/>
                        <a:lstStyle/>
                        <a:p>
                          <a:pPr>
                            <a:spcBef>
                              <a:spcPts val="400"/>
                            </a:spcBef>
                            <a:spcAft>
                              <a:spcPts val="400"/>
                            </a:spcAft>
                          </a:pPr>
                          <a:r>
                            <a:rPr lang="en-GB" sz="1800" kern="1200" dirty="0">
                              <a:solidFill>
                                <a:schemeClr val="tx1"/>
                              </a:solidFill>
                              <a:latin typeface="+mn-lt"/>
                              <a:ea typeface="+mn-ea"/>
                              <a:cs typeface="+mn-cs"/>
                            </a:rPr>
                            <a:t>intercept</a:t>
                          </a:r>
                        </a:p>
                      </a:txBody>
                      <a:tcPr marL="68580" marR="68580" marT="0" marB="0"/>
                    </a:tc>
                    <a:tc>
                      <a:txBody>
                        <a:bodyPr/>
                        <a:lstStyle/>
                        <a:p>
                          <a:pPr marL="342900" lvl="0" indent="-342900">
                            <a:spcBef>
                              <a:spcPts val="400"/>
                            </a:spcBef>
                            <a:spcAft>
                              <a:spcPts val="400"/>
                            </a:spcAft>
                            <a:buFont typeface="+mj-lt"/>
                            <a:buAutoNum type="arabicPeriod"/>
                          </a:pPr>
                          <a:r>
                            <a:rPr lang="en-GB" sz="1800" kern="1200" dirty="0">
                              <a:solidFill>
                                <a:schemeClr val="tx1"/>
                              </a:solidFill>
                              <a:latin typeface="+mn-lt"/>
                              <a:ea typeface="+mn-ea"/>
                              <a:cs typeface="+mn-cs"/>
                            </a:rPr>
                            <a:t>To cut a line, curve or surface with another.</a:t>
                          </a:r>
                        </a:p>
                        <a:p>
                          <a:pPr marL="342900" lvl="0" indent="-342900">
                            <a:spcBef>
                              <a:spcPts val="400"/>
                            </a:spcBef>
                            <a:spcAft>
                              <a:spcPts val="400"/>
                            </a:spcAft>
                            <a:buFont typeface="+mj-lt"/>
                            <a:buAutoNum type="arabicPeriod"/>
                          </a:pPr>
                          <a:r>
                            <a:rPr lang="en-GB" sz="1800" kern="1200" dirty="0">
                              <a:solidFill>
                                <a:schemeClr val="tx1"/>
                              </a:solidFill>
                              <a:latin typeface="+mn-lt"/>
                              <a:ea typeface="+mn-ea"/>
                              <a:cs typeface="+mn-cs"/>
                            </a:rPr>
                            <a:t>In the Cartesian coordinate system, the positive or negative distance from the origin to the point where a line, curve or surface cuts a given axis. </a:t>
                          </a:r>
                          <a:r>
                            <a:rPr lang="en-GB" sz="1800" b="1" kern="1200" dirty="0">
                              <a:solidFill>
                                <a:schemeClr val="tx1"/>
                              </a:solidFill>
                              <a:latin typeface="+mn-lt"/>
                              <a:ea typeface="+mn-ea"/>
                              <a:cs typeface="+mn-cs"/>
                            </a:rPr>
                            <a:t>OR</a:t>
                          </a:r>
                          <a:r>
                            <a:rPr lang="en-GB" sz="1800" kern="1200" dirty="0">
                              <a:solidFill>
                                <a:schemeClr val="tx1"/>
                              </a:solidFill>
                              <a:latin typeface="+mn-lt"/>
                              <a:ea typeface="+mn-ea"/>
                              <a:cs typeface="+mn-cs"/>
                            </a:rPr>
                            <a:t> On a graph, the value of the non-zero coordinate of the point where a line cuts an axis.</a:t>
                          </a:r>
                        </a:p>
                      </a:txBody>
                      <a:tcPr marL="68580" marR="68580" marT="0" marB="0"/>
                    </a:tc>
                    <a:extLst>
                      <a:ext uri="{0D108BD9-81ED-4DB2-BD59-A6C34878D82A}">
                        <a16:rowId xmlns:a16="http://schemas.microsoft.com/office/drawing/2014/main" val="78949882"/>
                      </a:ext>
                    </a:extLst>
                  </a:tr>
                  <a:tr h="1026160">
                    <a:tc>
                      <a:txBody>
                        <a:bodyPr/>
                        <a:lstStyle/>
                        <a:p>
                          <a:pPr>
                            <a:spcBef>
                              <a:spcPts val="400"/>
                            </a:spcBef>
                            <a:spcAft>
                              <a:spcPts val="400"/>
                            </a:spcAft>
                          </a:pPr>
                          <a:r>
                            <a:rPr lang="en-GB" sz="1800" kern="1200" dirty="0">
                              <a:solidFill>
                                <a:schemeClr val="tx1"/>
                              </a:solidFill>
                              <a:latin typeface="+mn-lt"/>
                              <a:ea typeface="+mn-ea"/>
                              <a:cs typeface="+mn-cs"/>
                            </a:rPr>
                            <a:t>linear</a:t>
                          </a:r>
                        </a:p>
                      </a:txBody>
                      <a:tcPr marL="68580" marR="68580" marT="0" marB="0"/>
                    </a:tc>
                    <a:tc>
                      <a:txBody>
                        <a:bodyPr/>
                        <a:lstStyle/>
                        <a:p>
                          <a:pPr>
                            <a:spcBef>
                              <a:spcPts val="400"/>
                            </a:spcBef>
                            <a:spcAft>
                              <a:spcPts val="400"/>
                            </a:spcAft>
                          </a:pPr>
                          <a:r>
                            <a:rPr lang="en-GB" sz="1800" kern="1200" dirty="0">
                              <a:solidFill>
                                <a:schemeClr val="tx1"/>
                              </a:solidFill>
                              <a:latin typeface="+mn-lt"/>
                              <a:ea typeface="+mn-ea"/>
                              <a:cs typeface="+mn-cs"/>
                            </a:rPr>
                            <a:t>In algebra, describing an expression or equation of degree one.</a:t>
                          </a:r>
                        </a:p>
                        <a:p>
                          <a:pPr>
                            <a:spcBef>
                              <a:spcPts val="400"/>
                            </a:spcBef>
                            <a:spcAft>
                              <a:spcPts val="400"/>
                            </a:spcAft>
                          </a:pPr>
                          <a:r>
                            <a:rPr lang="en-GB" sz="1800" kern="1200" dirty="0">
                              <a:solidFill>
                                <a:schemeClr val="tx1"/>
                              </a:solidFill>
                              <a:latin typeface="+mn-lt"/>
                              <a:ea typeface="+mn-ea"/>
                              <a:cs typeface="+mn-cs"/>
                            </a:rPr>
                            <a:t>Example: 2x + 3y = 7 is a linear equation.</a:t>
                          </a:r>
                        </a:p>
                        <a:p>
                          <a:pPr>
                            <a:spcBef>
                              <a:spcPts val="400"/>
                            </a:spcBef>
                            <a:spcAft>
                              <a:spcPts val="400"/>
                            </a:spcAft>
                          </a:pPr>
                          <a:r>
                            <a:rPr lang="en-GB" sz="1800" kern="1200" dirty="0">
                              <a:solidFill>
                                <a:schemeClr val="tx1"/>
                              </a:solidFill>
                              <a:latin typeface="+mn-lt"/>
                              <a:ea typeface="+mn-ea"/>
                              <a:cs typeface="+mn-cs"/>
                            </a:rPr>
                            <a:t>All linear equations can be represented as straight line graphs.</a:t>
                          </a:r>
                        </a:p>
                      </a:txBody>
                      <a:tcPr marL="68580" marR="68580" marT="0" marB="0"/>
                    </a:tc>
                    <a:extLst>
                      <a:ext uri="{0D108BD9-81ED-4DB2-BD59-A6C34878D82A}">
                        <a16:rowId xmlns:a16="http://schemas.microsoft.com/office/drawing/2014/main" val="404107335"/>
                      </a:ext>
                    </a:extLst>
                  </a:tr>
                </a:tbl>
              </a:graphicData>
            </a:graphic>
          </p:graphicFrame>
        </mc:Fallback>
      </mc:AlternateContent>
    </p:spTree>
    <p:extLst>
      <p:ext uri="{BB962C8B-B14F-4D97-AF65-F5344CB8AC3E}">
        <p14:creationId xmlns:p14="http://schemas.microsoft.com/office/powerpoint/2010/main" val="367641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 (3)</a:t>
            </a:r>
            <a:br>
              <a:rPr lang="en-GB" dirty="0"/>
            </a:br>
            <a:endParaRPr lang="en-GB" dirty="0"/>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nvGraphicFramePr>
        <p:xfrm>
          <a:off x="579413" y="1401995"/>
          <a:ext cx="11011552" cy="2179320"/>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370840">
                <a:tc>
                  <a:txBody>
                    <a:bodyPr/>
                    <a:lstStyle/>
                    <a:p>
                      <a:pPr>
                        <a:spcBef>
                          <a:spcPts val="400"/>
                        </a:spcBef>
                        <a:spcAft>
                          <a:spcPts val="400"/>
                        </a:spcAft>
                      </a:pPr>
                      <a:r>
                        <a:rPr lang="en-GB" sz="1600">
                          <a:solidFill>
                            <a:srgbClr val="585858"/>
                          </a:solidFill>
                          <a:effectLst/>
                          <a:latin typeface="+mj-lt"/>
                          <a:ea typeface="Calibri" panose="020F0502020204030204" pitchFamily="34" charset="0"/>
                          <a:cs typeface="Times New Roman" panose="02020603050405020304" pitchFamily="18" charset="0"/>
                        </a:rPr>
                        <a:t>quadratic</a:t>
                      </a:r>
                    </a:p>
                  </a:txBody>
                  <a:tcPr marL="68580" marR="68580" marT="0" marB="0"/>
                </a:tc>
                <a:tc>
                  <a:txBody>
                    <a:bodyPr/>
                    <a:lstStyle/>
                    <a:p>
                      <a:pPr>
                        <a:spcBef>
                          <a:spcPts val="400"/>
                        </a:spcBef>
                        <a:spcAft>
                          <a:spcPts val="400"/>
                        </a:spcAft>
                      </a:pPr>
                      <a:r>
                        <a:rPr lang="en-GB" sz="1600">
                          <a:solidFill>
                            <a:srgbClr val="585858"/>
                          </a:solidFill>
                          <a:effectLst/>
                          <a:latin typeface="+mj-lt"/>
                          <a:ea typeface="Calibri" panose="020F0502020204030204" pitchFamily="34" charset="0"/>
                          <a:cs typeface="Times New Roman" panose="02020603050405020304" pitchFamily="18" charset="0"/>
                        </a:rPr>
                        <a:t>Describing an expression of the form </a:t>
                      </a:r>
                      <a:r>
                        <a:rPr lang="en-GB" sz="1600" i="1">
                          <a:solidFill>
                            <a:srgbClr val="585858"/>
                          </a:solidFill>
                          <a:effectLst/>
                          <a:latin typeface="+mj-lt"/>
                          <a:ea typeface="Calibri" panose="020F0502020204030204" pitchFamily="34" charset="0"/>
                          <a:cs typeface="Times New Roman" panose="02020603050405020304" pitchFamily="18" charset="0"/>
                        </a:rPr>
                        <a:t>ax</a:t>
                      </a:r>
                      <a:r>
                        <a:rPr lang="en-GB" sz="1600" baseline="30000">
                          <a:solidFill>
                            <a:srgbClr val="585858"/>
                          </a:solidFill>
                          <a:effectLst/>
                          <a:latin typeface="+mj-lt"/>
                          <a:ea typeface="Calibri" panose="020F0502020204030204" pitchFamily="34" charset="0"/>
                          <a:cs typeface="Times New Roman" panose="02020603050405020304" pitchFamily="18" charset="0"/>
                        </a:rPr>
                        <a:t>2</a:t>
                      </a:r>
                      <a:r>
                        <a:rPr lang="en-GB" sz="1600">
                          <a:solidFill>
                            <a:srgbClr val="585858"/>
                          </a:solidFill>
                          <a:effectLst/>
                          <a:latin typeface="+mj-lt"/>
                          <a:ea typeface="Calibri" panose="020F0502020204030204" pitchFamily="34" charset="0"/>
                          <a:cs typeface="Times New Roman" panose="02020603050405020304" pitchFamily="18" charset="0"/>
                        </a:rPr>
                        <a:t> + </a:t>
                      </a:r>
                      <a:r>
                        <a:rPr lang="en-GB" sz="1600" i="1">
                          <a:solidFill>
                            <a:srgbClr val="585858"/>
                          </a:solidFill>
                          <a:effectLst/>
                          <a:latin typeface="+mj-lt"/>
                          <a:ea typeface="Calibri" panose="020F0502020204030204" pitchFamily="34" charset="0"/>
                          <a:cs typeface="Times New Roman" panose="02020603050405020304" pitchFamily="18" charset="0"/>
                        </a:rPr>
                        <a:t>bx</a:t>
                      </a:r>
                      <a:r>
                        <a:rPr lang="en-GB" sz="1600">
                          <a:solidFill>
                            <a:srgbClr val="585858"/>
                          </a:solidFill>
                          <a:effectLst/>
                          <a:latin typeface="+mj-lt"/>
                          <a:ea typeface="Calibri" panose="020F0502020204030204" pitchFamily="34" charset="0"/>
                          <a:cs typeface="Times New Roman" panose="02020603050405020304" pitchFamily="18" charset="0"/>
                        </a:rPr>
                        <a:t> + </a:t>
                      </a:r>
                      <a:r>
                        <a:rPr lang="en-GB" sz="1600" i="1">
                          <a:solidFill>
                            <a:srgbClr val="585858"/>
                          </a:solidFill>
                          <a:effectLst/>
                          <a:latin typeface="+mj-lt"/>
                          <a:ea typeface="Calibri" panose="020F0502020204030204" pitchFamily="34" charset="0"/>
                          <a:cs typeface="Times New Roman" panose="02020603050405020304" pitchFamily="18" charset="0"/>
                        </a:rPr>
                        <a:t>c</a:t>
                      </a:r>
                      <a:r>
                        <a:rPr lang="en-GB" sz="1600">
                          <a:solidFill>
                            <a:srgbClr val="585858"/>
                          </a:solidFill>
                          <a:effectLst/>
                          <a:latin typeface="+mj-lt"/>
                          <a:ea typeface="Calibri" panose="020F0502020204030204" pitchFamily="34" charset="0"/>
                          <a:cs typeface="Times New Roman" panose="02020603050405020304" pitchFamily="18" charset="0"/>
                        </a:rPr>
                        <a:t> where </a:t>
                      </a:r>
                      <a:r>
                        <a:rPr lang="en-GB" sz="1600" i="1">
                          <a:solidFill>
                            <a:srgbClr val="585858"/>
                          </a:solidFill>
                          <a:effectLst/>
                          <a:latin typeface="+mj-lt"/>
                          <a:ea typeface="Calibri" panose="020F0502020204030204" pitchFamily="34" charset="0"/>
                          <a:cs typeface="Times New Roman" panose="02020603050405020304" pitchFamily="18" charset="0"/>
                        </a:rPr>
                        <a:t>a</a:t>
                      </a:r>
                      <a:r>
                        <a:rPr lang="en-GB" sz="1600">
                          <a:solidFill>
                            <a:srgbClr val="585858"/>
                          </a:solidFill>
                          <a:effectLst/>
                          <a:latin typeface="+mj-lt"/>
                          <a:ea typeface="Calibri" panose="020F0502020204030204" pitchFamily="34" charset="0"/>
                          <a:cs typeface="Times New Roman" panose="02020603050405020304" pitchFamily="18" charset="0"/>
                        </a:rPr>
                        <a:t>, </a:t>
                      </a:r>
                      <a:r>
                        <a:rPr lang="en-GB" sz="1600" i="1">
                          <a:solidFill>
                            <a:srgbClr val="585858"/>
                          </a:solidFill>
                          <a:effectLst/>
                          <a:latin typeface="+mj-lt"/>
                          <a:ea typeface="Calibri" panose="020F0502020204030204" pitchFamily="34" charset="0"/>
                          <a:cs typeface="Times New Roman" panose="02020603050405020304" pitchFamily="18" charset="0"/>
                        </a:rPr>
                        <a:t>b</a:t>
                      </a:r>
                      <a:r>
                        <a:rPr lang="en-GB" sz="1600">
                          <a:solidFill>
                            <a:srgbClr val="585858"/>
                          </a:solidFill>
                          <a:effectLst/>
                          <a:latin typeface="+mj-lt"/>
                          <a:ea typeface="Calibri" panose="020F0502020204030204" pitchFamily="34" charset="0"/>
                          <a:cs typeface="Times New Roman" panose="02020603050405020304" pitchFamily="18" charset="0"/>
                        </a:rPr>
                        <a:t> and </a:t>
                      </a:r>
                      <a:r>
                        <a:rPr lang="en-GB" sz="1600" i="1">
                          <a:solidFill>
                            <a:srgbClr val="585858"/>
                          </a:solidFill>
                          <a:effectLst/>
                          <a:latin typeface="+mj-lt"/>
                          <a:ea typeface="Calibri" panose="020F0502020204030204" pitchFamily="34" charset="0"/>
                          <a:cs typeface="Times New Roman" panose="02020603050405020304" pitchFamily="18" charset="0"/>
                        </a:rPr>
                        <a:t>c</a:t>
                      </a:r>
                      <a:r>
                        <a:rPr lang="en-GB" sz="1600">
                          <a:solidFill>
                            <a:srgbClr val="585858"/>
                          </a:solidFill>
                          <a:effectLst/>
                          <a:latin typeface="+mj-lt"/>
                          <a:ea typeface="Calibri" panose="020F0502020204030204" pitchFamily="34" charset="0"/>
                          <a:cs typeface="Times New Roman" panose="02020603050405020304" pitchFamily="18" charset="0"/>
                        </a:rPr>
                        <a:t> are real numbers. The function </a:t>
                      </a:r>
                      <a:r>
                        <a:rPr lang="en-GB" sz="1600" i="1">
                          <a:solidFill>
                            <a:srgbClr val="585858"/>
                          </a:solidFill>
                          <a:effectLst/>
                          <a:latin typeface="+mj-lt"/>
                          <a:ea typeface="Calibri" panose="020F0502020204030204" pitchFamily="34" charset="0"/>
                          <a:cs typeface="Times New Roman" panose="02020603050405020304" pitchFamily="18" charset="0"/>
                        </a:rPr>
                        <a:t>y</a:t>
                      </a:r>
                      <a:r>
                        <a:rPr lang="en-GB" sz="1600">
                          <a:solidFill>
                            <a:srgbClr val="585858"/>
                          </a:solidFill>
                          <a:effectLst/>
                          <a:latin typeface="+mj-lt"/>
                          <a:ea typeface="Calibri" panose="020F0502020204030204" pitchFamily="34" charset="0"/>
                          <a:cs typeface="Times New Roman" panose="02020603050405020304" pitchFamily="18" charset="0"/>
                        </a:rPr>
                        <a:t> = </a:t>
                      </a:r>
                      <a:r>
                        <a:rPr lang="en-GB" sz="1600" i="1">
                          <a:solidFill>
                            <a:srgbClr val="585858"/>
                          </a:solidFill>
                          <a:effectLst/>
                          <a:latin typeface="+mj-lt"/>
                          <a:ea typeface="Calibri" panose="020F0502020204030204" pitchFamily="34" charset="0"/>
                          <a:cs typeface="Times New Roman" panose="02020603050405020304" pitchFamily="18" charset="0"/>
                        </a:rPr>
                        <a:t>ax</a:t>
                      </a:r>
                      <a:r>
                        <a:rPr lang="en-GB" sz="1600" baseline="30000">
                          <a:solidFill>
                            <a:srgbClr val="585858"/>
                          </a:solidFill>
                          <a:effectLst/>
                          <a:latin typeface="+mj-lt"/>
                          <a:ea typeface="Calibri" panose="020F0502020204030204" pitchFamily="34" charset="0"/>
                          <a:cs typeface="Times New Roman" panose="02020603050405020304" pitchFamily="18" charset="0"/>
                        </a:rPr>
                        <a:t>2</a:t>
                      </a:r>
                      <a:r>
                        <a:rPr lang="en-GB" sz="1600">
                          <a:solidFill>
                            <a:srgbClr val="585858"/>
                          </a:solidFill>
                          <a:effectLst/>
                          <a:latin typeface="+mj-lt"/>
                          <a:ea typeface="Calibri" panose="020F0502020204030204" pitchFamily="34" charset="0"/>
                          <a:cs typeface="Times New Roman" panose="02020603050405020304" pitchFamily="18" charset="0"/>
                        </a:rPr>
                        <a:t> + </a:t>
                      </a:r>
                      <a:r>
                        <a:rPr lang="en-GB" sz="1600" i="1">
                          <a:solidFill>
                            <a:srgbClr val="585858"/>
                          </a:solidFill>
                          <a:effectLst/>
                          <a:latin typeface="+mj-lt"/>
                          <a:ea typeface="Calibri" panose="020F0502020204030204" pitchFamily="34" charset="0"/>
                          <a:cs typeface="Times New Roman" panose="02020603050405020304" pitchFamily="18" charset="0"/>
                        </a:rPr>
                        <a:t>bx</a:t>
                      </a:r>
                      <a:r>
                        <a:rPr lang="en-GB" sz="1600">
                          <a:solidFill>
                            <a:srgbClr val="585858"/>
                          </a:solidFill>
                          <a:effectLst/>
                          <a:latin typeface="+mj-lt"/>
                          <a:ea typeface="Calibri" panose="020F0502020204030204" pitchFamily="34" charset="0"/>
                          <a:cs typeface="Times New Roman" panose="02020603050405020304" pitchFamily="18" charset="0"/>
                        </a:rPr>
                        <a:t> + </a:t>
                      </a:r>
                      <a:r>
                        <a:rPr lang="en-GB" sz="1600" i="1">
                          <a:solidFill>
                            <a:srgbClr val="585858"/>
                          </a:solidFill>
                          <a:effectLst/>
                          <a:latin typeface="+mj-lt"/>
                          <a:ea typeface="Calibri" panose="020F0502020204030204" pitchFamily="34" charset="0"/>
                          <a:cs typeface="Times New Roman" panose="02020603050405020304" pitchFamily="18" charset="0"/>
                        </a:rPr>
                        <a:t>c</a:t>
                      </a:r>
                      <a:r>
                        <a:rPr lang="en-GB" sz="1600">
                          <a:solidFill>
                            <a:srgbClr val="585858"/>
                          </a:solidFill>
                          <a:effectLst/>
                          <a:latin typeface="+mj-lt"/>
                          <a:ea typeface="Calibri" panose="020F0502020204030204" pitchFamily="34" charset="0"/>
                          <a:cs typeface="Times New Roman" panose="02020603050405020304" pitchFamily="18" charset="0"/>
                        </a:rPr>
                        <a:t> is a quadratic function; its graph is a parabola.</a:t>
                      </a:r>
                    </a:p>
                  </a:txBody>
                  <a:tcPr marL="68580" marR="68580" marT="0" marB="0"/>
                </a:tc>
                <a:extLst>
                  <a:ext uri="{0D108BD9-81ED-4DB2-BD59-A6C34878D82A}">
                    <a16:rowId xmlns:a16="http://schemas.microsoft.com/office/drawing/2014/main" val="2719448778"/>
                  </a:ext>
                </a:extLst>
              </a:tr>
              <a:tr h="348541">
                <a:tc>
                  <a:txBody>
                    <a:bodyPr/>
                    <a:lstStyle/>
                    <a:p>
                      <a:pPr>
                        <a:spcBef>
                          <a:spcPts val="400"/>
                        </a:spcBef>
                        <a:spcAft>
                          <a:spcPts val="400"/>
                        </a:spcAft>
                      </a:pPr>
                      <a:r>
                        <a:rPr lang="en-GB" sz="1600">
                          <a:solidFill>
                            <a:srgbClr val="585858"/>
                          </a:solidFill>
                          <a:effectLst/>
                          <a:latin typeface="+mj-lt"/>
                          <a:ea typeface="Calibri" panose="020F0502020204030204" pitchFamily="34" charset="0"/>
                          <a:cs typeface="Times New Roman" panose="02020603050405020304" pitchFamily="18" charset="0"/>
                        </a:rPr>
                        <a:t>simultaneous equations</a:t>
                      </a:r>
                    </a:p>
                  </a:txBody>
                  <a:tcPr marL="68580" marR="68580" marT="0" marB="0"/>
                </a:tc>
                <a:tc>
                  <a:txBody>
                    <a:bodyPr/>
                    <a:lstStyle/>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Two linear equations that apply simultaneously to given variables. The solution to the simultaneous equations is the pair of values for the variables that satisfies both equations. The graphical solution to simultaneous equations is a point where the lines representing the equations intersect.</a:t>
                      </a:r>
                    </a:p>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Example: </a:t>
                      </a:r>
                      <a:r>
                        <a:rPr lang="en-GB" sz="1600" i="1" dirty="0">
                          <a:solidFill>
                            <a:srgbClr val="585858"/>
                          </a:solidFill>
                          <a:effectLst/>
                          <a:latin typeface="+mj-lt"/>
                          <a:ea typeface="Calibri" panose="020F0502020204030204" pitchFamily="34" charset="0"/>
                          <a:cs typeface="Times New Roman" panose="02020603050405020304" pitchFamily="18" charset="0"/>
                        </a:rPr>
                        <a:t>x</a:t>
                      </a:r>
                      <a:r>
                        <a:rPr lang="en-GB" sz="1600" dirty="0">
                          <a:solidFill>
                            <a:srgbClr val="585858"/>
                          </a:solidFill>
                          <a:effectLst/>
                          <a:latin typeface="+mj-lt"/>
                          <a:ea typeface="Calibri" panose="020F0502020204030204" pitchFamily="34" charset="0"/>
                          <a:cs typeface="Times New Roman" panose="02020603050405020304" pitchFamily="18" charset="0"/>
                        </a:rPr>
                        <a:t> +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 6 and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 2</a:t>
                      </a:r>
                      <a:r>
                        <a:rPr lang="en-GB" sz="1600" i="1" dirty="0">
                          <a:solidFill>
                            <a:srgbClr val="585858"/>
                          </a:solidFill>
                          <a:effectLst/>
                          <a:latin typeface="+mj-lt"/>
                          <a:ea typeface="Calibri" panose="020F0502020204030204" pitchFamily="34" charset="0"/>
                          <a:cs typeface="Times New Roman" panose="02020603050405020304" pitchFamily="18" charset="0"/>
                        </a:rPr>
                        <a:t>x</a:t>
                      </a:r>
                      <a:r>
                        <a:rPr lang="en-GB" sz="1600" dirty="0">
                          <a:solidFill>
                            <a:srgbClr val="585858"/>
                          </a:solidFill>
                          <a:effectLst/>
                          <a:latin typeface="+mj-lt"/>
                          <a:ea typeface="Calibri" panose="020F0502020204030204" pitchFamily="34" charset="0"/>
                          <a:cs typeface="Times New Roman" panose="02020603050405020304" pitchFamily="18" charset="0"/>
                        </a:rPr>
                        <a:t> is a set of simultaneous equations. The solution is the value of </a:t>
                      </a:r>
                      <a:r>
                        <a:rPr lang="en-GB" sz="1600" i="1" dirty="0">
                          <a:solidFill>
                            <a:srgbClr val="585858"/>
                          </a:solidFill>
                          <a:effectLst/>
                          <a:latin typeface="+mj-lt"/>
                          <a:ea typeface="Calibri" panose="020F0502020204030204" pitchFamily="34" charset="0"/>
                          <a:cs typeface="Times New Roman" panose="02020603050405020304" pitchFamily="18" charset="0"/>
                        </a:rPr>
                        <a:t>x</a:t>
                      </a:r>
                      <a:r>
                        <a:rPr lang="en-GB" sz="1600" dirty="0">
                          <a:solidFill>
                            <a:srgbClr val="585858"/>
                          </a:solidFill>
                          <a:effectLst/>
                          <a:latin typeface="+mj-lt"/>
                          <a:ea typeface="Calibri" panose="020F0502020204030204" pitchFamily="34" charset="0"/>
                          <a:cs typeface="Times New Roman" panose="02020603050405020304" pitchFamily="18" charset="0"/>
                        </a:rPr>
                        <a:t> and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which satisfies both simultaneously – i.e. </a:t>
                      </a:r>
                      <a:r>
                        <a:rPr lang="en-GB" sz="1600" i="1" dirty="0">
                          <a:solidFill>
                            <a:srgbClr val="585858"/>
                          </a:solidFill>
                          <a:effectLst/>
                          <a:latin typeface="+mj-lt"/>
                          <a:ea typeface="Calibri" panose="020F0502020204030204" pitchFamily="34" charset="0"/>
                          <a:cs typeface="Times New Roman" panose="02020603050405020304" pitchFamily="18" charset="0"/>
                        </a:rPr>
                        <a:t>x</a:t>
                      </a:r>
                      <a:r>
                        <a:rPr lang="en-GB" sz="1600" dirty="0">
                          <a:solidFill>
                            <a:srgbClr val="585858"/>
                          </a:solidFill>
                          <a:effectLst/>
                          <a:latin typeface="+mj-lt"/>
                          <a:ea typeface="Calibri" panose="020F0502020204030204" pitchFamily="34" charset="0"/>
                          <a:cs typeface="Times New Roman" panose="02020603050405020304" pitchFamily="18" charset="0"/>
                        </a:rPr>
                        <a:t> = 2 and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 4.</a:t>
                      </a:r>
                    </a:p>
                  </a:txBody>
                  <a:tcPr marL="68580" marR="68580" marT="0" marB="0"/>
                </a:tc>
                <a:extLst>
                  <a:ext uri="{0D108BD9-81ED-4DB2-BD59-A6C34878D82A}">
                    <a16:rowId xmlns:a16="http://schemas.microsoft.com/office/drawing/2014/main" val="78949882"/>
                  </a:ext>
                </a:extLst>
              </a:tr>
            </a:tbl>
          </a:graphicData>
        </a:graphic>
      </p:graphicFrame>
    </p:spTree>
    <p:extLst>
      <p:ext uri="{BB962C8B-B14F-4D97-AF65-F5344CB8AC3E}">
        <p14:creationId xmlns:p14="http://schemas.microsoft.com/office/powerpoint/2010/main" val="283190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1035" y="1268760"/>
            <a:ext cx="10981365" cy="5256584"/>
          </a:xfrm>
        </p:spPr>
        <p:txBody>
          <a:bodyPr/>
          <a:lstStyle/>
          <a:p>
            <a:r>
              <a:rPr lang="en-GB" dirty="0"/>
              <a:t>There are a number of different representations that you may wish to use to support students’ understanding of this key idea. These might include:</a:t>
            </a:r>
          </a:p>
          <a:p>
            <a:endParaRPr lang="en-GB" dirty="0"/>
          </a:p>
          <a:p>
            <a:endParaRPr lang="en-GB" dirty="0"/>
          </a:p>
        </p:txBody>
      </p:sp>
      <p:sp>
        <p:nvSpPr>
          <p:cNvPr id="7" name="TextBox 6">
            <a:extLst>
              <a:ext uri="{FF2B5EF4-FFF2-40B4-BE49-F238E27FC236}">
                <a16:creationId xmlns:a16="http://schemas.microsoft.com/office/drawing/2014/main" id="{4C7984CC-583D-46B7-87B8-303EF593EB16}"/>
              </a:ext>
            </a:extLst>
          </p:cNvPr>
          <p:cNvSpPr txBox="1"/>
          <p:nvPr/>
        </p:nvSpPr>
        <p:spPr>
          <a:xfrm>
            <a:off x="609600" y="2014399"/>
            <a:ext cx="5638982" cy="4031873"/>
          </a:xfrm>
          <a:prstGeom prst="rect">
            <a:avLst/>
          </a:prstGeom>
          <a:noFill/>
        </p:spPr>
        <p:txBody>
          <a:bodyPr wrap="square">
            <a:spAutoFit/>
          </a:bodyPr>
          <a:lstStyle/>
          <a:p>
            <a:pPr marL="457200" indent="-457200">
              <a:buClr>
                <a:srgbClr val="466665"/>
              </a:buClr>
              <a:buFont typeface="Arial" panose="020B0604020202020204" pitchFamily="34" charset="0"/>
              <a:buChar char="•"/>
            </a:pPr>
            <a:r>
              <a:rPr lang="en-GB" sz="2400" b="1" dirty="0">
                <a:solidFill>
                  <a:srgbClr val="585858"/>
                </a:solidFill>
              </a:rPr>
              <a:t>Tables of values, graphs, sequences and structured pictorial arrangements</a:t>
            </a:r>
          </a:p>
          <a:p>
            <a:pPr marL="914400" lvl="1" indent="-457200">
              <a:buClr>
                <a:srgbClr val="466665"/>
              </a:buClr>
              <a:buFont typeface="Arial" panose="020B0604020202020204" pitchFamily="34" charset="0"/>
              <a:buChar char="•"/>
            </a:pPr>
            <a:r>
              <a:rPr lang="en-GB" sz="2000" dirty="0">
                <a:solidFill>
                  <a:srgbClr val="585858"/>
                </a:solidFill>
              </a:rPr>
              <a:t>It is important for students to see multiple representations of the same structure, as in the diagram, and to connect them. Prompts such as ‘Where is the 3 in this representation?’ and ‘Where is the 1?’ can support students in making these connections and understanding that each representation has the same underpinning structure.</a:t>
            </a:r>
            <a:endParaRPr lang="en-GB" sz="2000" b="1" dirty="0">
              <a:solidFill>
                <a:srgbClr val="585858"/>
              </a:solidFill>
            </a:endParaRPr>
          </a:p>
        </p:txBody>
      </p:sp>
      <p:pic>
        <p:nvPicPr>
          <p:cNvPr id="8" name="Picture 7">
            <a:extLst>
              <a:ext uri="{FF2B5EF4-FFF2-40B4-BE49-F238E27FC236}">
                <a16:creationId xmlns:a16="http://schemas.microsoft.com/office/drawing/2014/main" id="{07855A31-56F8-4BAC-BACD-23FB61EC8D45}"/>
              </a:ext>
            </a:extLst>
          </p:cNvPr>
          <p:cNvPicPr/>
          <p:nvPr/>
        </p:nvPicPr>
        <p:blipFill rotWithShape="1">
          <a:blip r:embed="rId3" cstate="print">
            <a:extLst>
              <a:ext uri="{28A0092B-C50C-407E-A947-70E740481C1C}">
                <a14:useLocalDpi xmlns:a14="http://schemas.microsoft.com/office/drawing/2010/main" val="0"/>
              </a:ext>
            </a:extLst>
          </a:blip>
          <a:srcRect l="8379" r="6027"/>
          <a:stretch/>
        </p:blipFill>
        <p:spPr bwMode="auto">
          <a:xfrm>
            <a:off x="6276514" y="2071363"/>
            <a:ext cx="5450987" cy="39749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47080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24744"/>
            <a:ext cx="10972800" cy="3888432"/>
          </a:xfrm>
        </p:spPr>
        <p:txBody>
          <a:bodyPr>
            <a:normAutofit/>
          </a:bodyPr>
          <a:lstStyle/>
          <a:p>
            <a:pPr marL="0" indent="0">
              <a:buNone/>
            </a:pPr>
            <a:r>
              <a:rPr lang="en-GB" sz="2000" dirty="0"/>
              <a:t>From Upper Key Stage 2, students will bring experience of:</a:t>
            </a:r>
          </a:p>
          <a:p>
            <a:r>
              <a:rPr lang="en-GB" sz="1800" dirty="0"/>
              <a:t>using simple formulae</a:t>
            </a:r>
          </a:p>
          <a:p>
            <a:r>
              <a:rPr lang="en-GB" sz="1800" dirty="0"/>
              <a:t>generating and describing linear number sequences</a:t>
            </a:r>
          </a:p>
          <a:p>
            <a:r>
              <a:rPr lang="en-GB" sz="1800" dirty="0"/>
              <a:t>describing positions on the full coordinate grid (all four quadrants).</a:t>
            </a:r>
          </a:p>
          <a:p>
            <a:endParaRPr lang="en-GB" dirty="0"/>
          </a:p>
        </p:txBody>
      </p:sp>
    </p:spTree>
    <p:extLst>
      <p:ext uri="{BB962C8B-B14F-4D97-AF65-F5344CB8AC3E}">
        <p14:creationId xmlns:p14="http://schemas.microsoft.com/office/powerpoint/2010/main" val="2255591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1035" y="1124744"/>
                <a:ext cx="10972800" cy="3888432"/>
              </a:xfrm>
            </p:spPr>
            <p:txBody>
              <a:bodyPr>
                <a:noAutofit/>
              </a:bodyPr>
              <a:lstStyle/>
              <a:p>
                <a:pPr marL="0" indent="0">
                  <a:buNone/>
                </a:pPr>
                <a:r>
                  <a:rPr lang="en-GB" sz="2000" dirty="0"/>
                  <a:t>In KS4, students will build on the core concepts in this mathematical theme to:</a:t>
                </a:r>
              </a:p>
              <a:p>
                <a:r>
                  <a:rPr lang="en-GB" sz="1800" dirty="0"/>
                  <a:t>recognise and use sequences of triangular, square and cube numbers, simple arithmetic progressions, Fibonacci-type sequences, quadratic sequences, and simple geometric progressions (</a:t>
                </a:r>
                <a14:m>
                  <m:oMath xmlns:m="http://schemas.openxmlformats.org/officeDocument/2006/math">
                    <m:sSup>
                      <m:sSupPr>
                        <m:ctrlPr>
                          <a:rPr lang="en-GB" sz="1800" i="1" dirty="0" smtClean="0">
                            <a:latin typeface="Cambria Math" panose="02040503050406030204" pitchFamily="18" charset="0"/>
                          </a:rPr>
                        </m:ctrlPr>
                      </m:sSupPr>
                      <m:e>
                        <m:r>
                          <a:rPr lang="en-GB" sz="1800" b="0" i="1" dirty="0" smtClean="0">
                            <a:latin typeface="Cambria Math" panose="02040503050406030204" pitchFamily="18" charset="0"/>
                          </a:rPr>
                          <m:t>𝑟</m:t>
                        </m:r>
                      </m:e>
                      <m:sup>
                        <m:r>
                          <a:rPr lang="en-GB" sz="1800" b="0" i="1" dirty="0" smtClean="0">
                            <a:latin typeface="Cambria Math" panose="02040503050406030204" pitchFamily="18" charset="0"/>
                          </a:rPr>
                          <m:t>𝑛</m:t>
                        </m:r>
                      </m:sup>
                    </m:sSup>
                  </m:oMath>
                </a14:m>
                <a:r>
                  <a:rPr lang="en-GB" sz="1800" dirty="0"/>
                  <a:t> where </a:t>
                </a:r>
                <a14:m>
                  <m:oMath xmlns:m="http://schemas.openxmlformats.org/officeDocument/2006/math">
                    <m:r>
                      <a:rPr lang="en-GB" sz="1800" i="1" dirty="0" smtClean="0">
                        <a:latin typeface="Cambria Math" panose="02040503050406030204" pitchFamily="18" charset="0"/>
                      </a:rPr>
                      <m:t>𝑛</m:t>
                    </m:r>
                  </m:oMath>
                </a14:m>
                <a:r>
                  <a:rPr lang="en-GB" sz="1800" dirty="0"/>
                  <a:t> is an integer, and </a:t>
                </a:r>
                <a14:m>
                  <m:oMath xmlns:m="http://schemas.openxmlformats.org/officeDocument/2006/math">
                    <m:r>
                      <a:rPr lang="en-GB" sz="1800" i="1" dirty="0" smtClean="0">
                        <a:latin typeface="Cambria Math" panose="02040503050406030204" pitchFamily="18" charset="0"/>
                      </a:rPr>
                      <m:t>𝑟</m:t>
                    </m:r>
                  </m:oMath>
                </a14:m>
                <a:r>
                  <a:rPr lang="en-GB" sz="1800" dirty="0"/>
                  <a:t> is a positive rational number {or a surd}) {and other sequences}</a:t>
                </a:r>
              </a:p>
              <a:p>
                <a:r>
                  <a:rPr lang="en-GB" sz="1800" dirty="0"/>
                  <a:t>deduce expressions to calculate the </a:t>
                </a:r>
                <a:r>
                  <a:rPr lang="en-GB" sz="1800" i="1" dirty="0"/>
                  <a:t>n</a:t>
                </a:r>
                <a:r>
                  <a:rPr lang="en-GB" sz="1800" dirty="0"/>
                  <a:t>th term of linear {and quadratic} sequences</a:t>
                </a:r>
              </a:p>
              <a:p>
                <a:r>
                  <a:rPr lang="en-GB" sz="1800" dirty="0"/>
                  <a:t>use the form </a:t>
                </a:r>
                <a14:m>
                  <m:oMath xmlns:m="http://schemas.openxmlformats.org/officeDocument/2006/math">
                    <m:r>
                      <a:rPr lang="en-GB" sz="1800" i="1" dirty="0" smtClean="0">
                        <a:latin typeface="Cambria Math" panose="02040503050406030204" pitchFamily="18" charset="0"/>
                      </a:rPr>
                      <m:t>𝑦</m:t>
                    </m:r>
                    <m:r>
                      <a:rPr lang="en-GB" sz="1800" i="1" dirty="0" smtClean="0">
                        <a:latin typeface="Cambria Math" panose="02040503050406030204" pitchFamily="18" charset="0"/>
                      </a:rPr>
                      <m:t>=</m:t>
                    </m:r>
                    <m:r>
                      <a:rPr lang="en-GB" sz="1800" i="1" dirty="0" smtClean="0">
                        <a:latin typeface="Cambria Math" panose="02040503050406030204" pitchFamily="18" charset="0"/>
                      </a:rPr>
                      <m:t>𝑚𝑥</m:t>
                    </m:r>
                    <m:r>
                      <a:rPr lang="en-GB" sz="1800" i="1" dirty="0" smtClean="0">
                        <a:latin typeface="Cambria Math" panose="02040503050406030204" pitchFamily="18" charset="0"/>
                      </a:rPr>
                      <m:t>+</m:t>
                    </m:r>
                    <m:r>
                      <a:rPr lang="en-GB" sz="1800" i="1" dirty="0" smtClean="0">
                        <a:latin typeface="Cambria Math" panose="02040503050406030204" pitchFamily="18" charset="0"/>
                      </a:rPr>
                      <m:t>𝑐</m:t>
                    </m:r>
                    <m:r>
                      <a:rPr lang="en-GB" sz="1800" i="1" dirty="0" smtClean="0">
                        <a:latin typeface="Cambria Math" panose="02040503050406030204" pitchFamily="18" charset="0"/>
                      </a:rPr>
                      <m:t> </m:t>
                    </m:r>
                  </m:oMath>
                </a14:m>
                <a:r>
                  <a:rPr lang="en-GB" sz="1800" dirty="0"/>
                  <a:t>to identify parallel {and perpendicular} lines; find the equation of the line through two given points, or through one point with a given gradient</a:t>
                </a:r>
              </a:p>
              <a:p>
                <a:r>
                  <a:rPr lang="en-GB" sz="1800" dirty="0"/>
                  <a:t>recognise, sketch and interpret graphs of linear functions, quadratic functions, simple cubic functions, the reciprocal function 𝑦=1/𝑥    with 𝑥 ≠ 0, {the exponential function 𝑦=𝑘𝑥 for positive values of k, and the trigonometric functions (with arguments in degrees) 𝑦=sin𝑥, 𝑦=cos𝑥, 𝑦= tan𝑥 for angles of any size}</a:t>
                </a:r>
              </a:p>
              <a:p>
                <a:r>
                  <a:rPr lang="en-GB" sz="1800" dirty="0"/>
                  <a:t>{sketch translations and reflections of the graph of a given function}</a:t>
                </a:r>
              </a:p>
              <a:p>
                <a:r>
                  <a:rPr lang="en-GB" sz="1800" dirty="0"/>
                  <a:t>plot and interpret graphs (including reciprocal graphs {and exponential graphs}) and graphs of non-standard functions in real contexts, to find approximate solutions to problems such as simple kinematic problems involving distance, speed and acceleration.</a:t>
                </a:r>
              </a:p>
              <a:p>
                <a:pPr marL="0" indent="0">
                  <a:buNone/>
                </a:pPr>
                <a:r>
                  <a:rPr lang="en-GB" sz="1800" dirty="0"/>
                  <a:t>Please note: Braces { } indicate additional mathematical content to be taught to more highly attaining students.</a:t>
                </a:r>
              </a:p>
              <a:p>
                <a:endParaRPr lang="en-GB" sz="2000" dirty="0"/>
              </a:p>
              <a:p>
                <a:pPr lvl="1"/>
                <a:endParaRPr lang="en-GB" sz="1800"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01035" y="1124744"/>
                <a:ext cx="10972800" cy="3888432"/>
              </a:xfrm>
              <a:blipFill>
                <a:blip r:embed="rId3"/>
                <a:stretch>
                  <a:fillRect l="-578" t="-1303" r="-347" b="-29967"/>
                </a:stretch>
              </a:blipFill>
            </p:spPr>
            <p:txBody>
              <a:bodyPr/>
              <a:lstStyle/>
              <a:p>
                <a:r>
                  <a:rPr lang="en-US">
                    <a:noFill/>
                  </a:rPr>
                  <a:t> </a:t>
                </a:r>
              </a:p>
            </p:txBody>
          </p:sp>
        </mc:Fallback>
      </mc:AlternateContent>
    </p:spTree>
    <p:extLst>
      <p:ext uri="{BB962C8B-B14F-4D97-AF65-F5344CB8AC3E}">
        <p14:creationId xmlns:p14="http://schemas.microsoft.com/office/powerpoint/2010/main" val="2017104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a:t>
            </a:r>
            <a:r>
              <a:rPr lang="en-GB"/>
              <a:t>of links</a:t>
            </a:r>
            <a:endParaRPr lang="en-GB" dirty="0"/>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18165" y="1268760"/>
            <a:ext cx="10972800" cy="4320480"/>
          </a:xfrm>
        </p:spPr>
        <p:txBody>
          <a:bodyPr>
            <a:normAutofit lnSpcReduction="10000"/>
          </a:bodyPr>
          <a:lstStyle/>
          <a:p>
            <a:pPr>
              <a:lnSpc>
                <a:spcPct val="100000"/>
              </a:lnSpc>
            </a:pPr>
            <a:r>
              <a:rPr lang="en-GB" dirty="0"/>
              <a:t>The following resources from the NCETM website have been referred to within this slide deck:</a:t>
            </a:r>
          </a:p>
          <a:p>
            <a:pPr lvl="1">
              <a:lnSpc>
                <a:spcPct val="100000"/>
              </a:lnSpc>
            </a:pPr>
            <a:r>
              <a:rPr lang="en-GB" b="0" i="0" u="sng" dirty="0">
                <a:solidFill>
                  <a:srgbClr val="1B6AC9"/>
                </a:solidFill>
                <a:effectLst/>
                <a:hlinkClick r:id="rId2"/>
              </a:rPr>
              <a:t>NCETM Secondary Mastery Professional Development</a:t>
            </a:r>
            <a:endParaRPr lang="en-GB" dirty="0">
              <a:hlinkClick r:id="rId3"/>
            </a:endParaRPr>
          </a:p>
          <a:p>
            <a:pPr lvl="2">
              <a:lnSpc>
                <a:spcPct val="100000"/>
              </a:lnSpc>
            </a:pPr>
            <a:r>
              <a:rPr lang="en-GB" dirty="0">
                <a:hlinkClick r:id="rId3"/>
              </a:rPr>
              <a:t>4 Sequences and Graphs Theme Overview Document</a:t>
            </a:r>
            <a:endParaRPr lang="en-GB" dirty="0"/>
          </a:p>
          <a:p>
            <a:pPr lvl="2">
              <a:lnSpc>
                <a:spcPct val="100000"/>
              </a:lnSpc>
            </a:pPr>
            <a:r>
              <a:rPr lang="en-GB" dirty="0">
                <a:hlinkClick r:id="rId4"/>
              </a:rPr>
              <a:t>4.2 Graphical representations Core Concept Document</a:t>
            </a:r>
            <a:endParaRPr lang="en-GB" dirty="0"/>
          </a:p>
          <a:p>
            <a:pPr lvl="2">
              <a:lnSpc>
                <a:spcPct val="100000"/>
              </a:lnSpc>
            </a:pPr>
            <a:r>
              <a:rPr lang="en-GB" dirty="0">
                <a:hlinkClick r:id="rId5"/>
              </a:rPr>
              <a:t>1.4 Simplifying and manipulating expressions, equations </a:t>
            </a:r>
            <a:r>
              <a:rPr lang="en-GB">
                <a:hlinkClick r:id="rId5"/>
              </a:rPr>
              <a:t>and formulae </a:t>
            </a:r>
            <a:r>
              <a:rPr lang="en-GB" dirty="0">
                <a:hlinkClick r:id="rId5"/>
              </a:rPr>
              <a:t>Core Concept Document</a:t>
            </a:r>
            <a:endParaRPr lang="en-GB" dirty="0"/>
          </a:p>
          <a:p>
            <a:pPr lvl="1">
              <a:lnSpc>
                <a:spcPct val="100000"/>
              </a:lnSpc>
            </a:pPr>
            <a:r>
              <a:rPr lang="en-GB" dirty="0">
                <a:hlinkClick r:id="rId6"/>
              </a:rPr>
              <a:t>Using mathematical representations at KS3 | NCETM</a:t>
            </a:r>
            <a:endParaRPr lang="en-GB" dirty="0"/>
          </a:p>
          <a:p>
            <a:pPr lvl="1">
              <a:lnSpc>
                <a:spcPct val="100000"/>
              </a:lnSpc>
            </a:pPr>
            <a:r>
              <a:rPr lang="en-GB" dirty="0">
                <a:hlinkClick r:id="rId7"/>
              </a:rPr>
              <a:t>Insights from experienced teachers | NCETM</a:t>
            </a:r>
            <a:r>
              <a:rPr lang="en-GB" dirty="0"/>
              <a:t> </a:t>
            </a:r>
          </a:p>
          <a:p>
            <a:pPr lvl="1">
              <a:lnSpc>
                <a:spcPct val="100000"/>
              </a:lnSpc>
            </a:pPr>
            <a:r>
              <a:rPr lang="en-GB" dirty="0">
                <a:hlinkClick r:id="rId8"/>
              </a:rPr>
              <a:t>NCETM primary mastery professional development materials</a:t>
            </a:r>
            <a:endParaRPr lang="en-GB" dirty="0"/>
          </a:p>
          <a:p>
            <a:pPr lvl="1">
              <a:lnSpc>
                <a:spcPct val="100000"/>
              </a:lnSpc>
            </a:pPr>
            <a:r>
              <a:rPr lang="en-GB" dirty="0">
                <a:hlinkClick r:id="rId9"/>
              </a:rPr>
              <a:t>NCETM primary assessment materials</a:t>
            </a:r>
            <a:endParaRPr lang="en-GB" dirty="0"/>
          </a:p>
          <a:p>
            <a:pPr lvl="1">
              <a:lnSpc>
                <a:spcPct val="100000"/>
              </a:lnSpc>
            </a:pPr>
            <a:r>
              <a:rPr lang="en-GB" dirty="0">
                <a:hlinkClick r:id="rId10"/>
              </a:rPr>
              <a:t>NCETM secondary assessment materials</a:t>
            </a:r>
            <a:endParaRPr lang="en-GB" dirty="0"/>
          </a:p>
          <a:p>
            <a:pPr marL="0" indent="0">
              <a:lnSpc>
                <a:spcPct val="100000"/>
              </a:lnSpc>
              <a:buNone/>
            </a:pPr>
            <a:endParaRPr lang="en-GB" dirty="0"/>
          </a:p>
        </p:txBody>
      </p:sp>
    </p:spTree>
    <p:extLst>
      <p:ext uri="{BB962C8B-B14F-4D97-AF65-F5344CB8AC3E}">
        <p14:creationId xmlns:p14="http://schemas.microsoft.com/office/powerpoint/2010/main" val="309275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fourth of these themes is </a:t>
            </a:r>
            <a:r>
              <a:rPr lang="en-GB" dirty="0">
                <a:hlinkClick r:id="rId3"/>
              </a:rPr>
              <a:t>Sequences and graphs</a:t>
            </a:r>
            <a:r>
              <a:rPr lang="en-GB" dirty="0"/>
              <a:t>, which covers the following interconnected core concepts:</a:t>
            </a:r>
          </a:p>
          <a:p>
            <a:pPr marL="857250" lvl="3" indent="0">
              <a:spcBef>
                <a:spcPts val="1000"/>
              </a:spcBef>
              <a:buNone/>
            </a:pPr>
            <a:r>
              <a:rPr lang="en-GB" sz="2400" i="1" dirty="0"/>
              <a:t>4.1	Sequences</a:t>
            </a:r>
          </a:p>
          <a:p>
            <a:pPr marL="857250" lvl="3" indent="0">
              <a:spcBef>
                <a:spcPts val="1000"/>
              </a:spcBef>
              <a:buNone/>
            </a:pPr>
            <a:r>
              <a:rPr lang="en-GB" sz="2400" i="1" dirty="0"/>
              <a:t>4.2	Graphical representations</a:t>
            </a:r>
          </a:p>
          <a:p>
            <a:endParaRPr lang="en-GB" dirty="0"/>
          </a:p>
        </p:txBody>
      </p:sp>
    </p:spTree>
    <p:extLst>
      <p:ext uri="{BB962C8B-B14F-4D97-AF65-F5344CB8AC3E}">
        <p14:creationId xmlns:p14="http://schemas.microsoft.com/office/powerpoint/2010/main" val="853619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3BD05A-F8E3-47FA-81CE-4E63450EA3A0}"/>
              </a:ext>
            </a:extLst>
          </p:cNvPr>
          <p:cNvPicPr>
            <a:picLocks noChangeAspect="1"/>
          </p:cNvPicPr>
          <p:nvPr/>
        </p:nvPicPr>
        <p:blipFill>
          <a:blip r:embed="rId3"/>
          <a:stretch>
            <a:fillRect/>
          </a:stretch>
        </p:blipFill>
        <p:spPr>
          <a:xfrm>
            <a:off x="255526" y="1148093"/>
            <a:ext cx="11680948" cy="2712955"/>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30982" y="4656075"/>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65773" y="5085184"/>
            <a:ext cx="10972800" cy="864096"/>
          </a:xfrm>
        </p:spPr>
        <p:txBody>
          <a:bodyPr>
            <a:normAutofit/>
          </a:bodyPr>
          <a:lstStyle/>
          <a:p>
            <a:pPr>
              <a:spcBef>
                <a:spcPts val="600"/>
              </a:spcBef>
            </a:pPr>
            <a:r>
              <a:rPr lang="en-GB" sz="1500" dirty="0"/>
              <a:t>Within this core concept, </a:t>
            </a:r>
            <a:r>
              <a:rPr lang="en-GB" sz="1500" dirty="0">
                <a:hlinkClick r:id="rId4"/>
              </a:rPr>
              <a:t>4.2 Graphical representations</a:t>
            </a:r>
            <a:r>
              <a:rPr lang="en-GB" sz="1500" dirty="0"/>
              <a:t>, there are three statements of knowledge, skills and understanding. </a:t>
            </a:r>
          </a:p>
          <a:p>
            <a:pPr>
              <a:spcBef>
                <a:spcPts val="600"/>
              </a:spcBef>
            </a:pPr>
            <a:r>
              <a:rPr lang="en-GB" sz="1500" dirty="0"/>
              <a:t>These, in turn, are broken down into twelve key ideas. The highlighted key idea is exemplified in this slide deck.</a:t>
            </a:r>
          </a:p>
          <a:p>
            <a:pPr>
              <a:spcBef>
                <a:spcPts val="600"/>
              </a:spcBef>
            </a:pPr>
            <a:endParaRPr lang="en-GB" dirty="0"/>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215680" y="3593863"/>
            <a:ext cx="8208912" cy="241057"/>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1118299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3"/>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sz="2200" b="1" dirty="0">
                <a:latin typeface="+mj-lt"/>
                <a:ea typeface="Calibri" panose="020F0502020204030204" pitchFamily="34" charset="0"/>
                <a:cs typeface="Times New Roman" panose="02020603050405020304" pitchFamily="18" charset="0"/>
              </a:rPr>
              <a:t>4.2.3.4 Recognise that the point of intersection of two linear graphs satisfies both relationships and hence represents the solution to both those equations</a:t>
            </a:r>
          </a:p>
          <a:p>
            <a:pPr fontAlgn="auto">
              <a:lnSpc>
                <a:spcPct val="100000"/>
              </a:lnSpc>
              <a:spcBef>
                <a:spcPts val="600"/>
              </a:spcBef>
              <a:spcAft>
                <a:spcPts val="600"/>
              </a:spcAft>
              <a:buClrTx/>
            </a:pPr>
            <a:r>
              <a:rPr lang="en-GB" sz="2200" dirty="0">
                <a:latin typeface="+mj-lt"/>
                <a:ea typeface="Calibri" panose="020F0502020204030204" pitchFamily="34" charset="0"/>
                <a:cs typeface="Times New Roman" panose="02020603050405020304" pitchFamily="18" charset="0"/>
              </a:rPr>
              <a:t>Identify regions on the plane</a:t>
            </a:r>
          </a:p>
          <a:p>
            <a:pPr fontAlgn="auto">
              <a:lnSpc>
                <a:spcPct val="100000"/>
              </a:lnSpc>
              <a:spcBef>
                <a:spcPts val="600"/>
              </a:spcBef>
              <a:spcAft>
                <a:spcPts val="600"/>
              </a:spcAft>
              <a:buClrTx/>
            </a:pPr>
            <a:r>
              <a:rPr lang="en-GB" sz="2200" dirty="0">
                <a:latin typeface="+mj-lt"/>
                <a:ea typeface="Calibri" panose="020F0502020204030204" pitchFamily="34" charset="0"/>
                <a:cs typeface="Times New Roman" panose="02020603050405020304" pitchFamily="18" charset="0"/>
              </a:rPr>
              <a:t>Understand that the point of intersection is a solution to both equations</a:t>
            </a: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 </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196753"/>
            <a:ext cx="10972800" cy="4824536"/>
          </a:xfrm>
        </p:spPr>
        <p:txBody>
          <a:bodyPr>
            <a:normAutofit/>
          </a:bodyPr>
          <a:lstStyle/>
          <a:p>
            <a:r>
              <a:rPr lang="en-GB" sz="2200" dirty="0">
                <a:latin typeface="+mj-lt"/>
              </a:rPr>
              <a:t>In Key Stage 3, a key focus will be thinking about </a:t>
            </a:r>
            <a:r>
              <a:rPr lang="en-GB" sz="2200" i="1" dirty="0">
                <a:latin typeface="Times New Roman" panose="02020603050405020304" pitchFamily="18" charset="0"/>
                <a:cs typeface="Times New Roman" panose="02020603050405020304" pitchFamily="18" charset="0"/>
              </a:rPr>
              <a:t>x</a:t>
            </a:r>
            <a:r>
              <a:rPr lang="en-GB" sz="2200" dirty="0">
                <a:latin typeface="+mj-lt"/>
              </a:rPr>
              <a:t>- and </a:t>
            </a:r>
            <a:r>
              <a:rPr lang="en-GB" sz="2200" i="1" dirty="0">
                <a:latin typeface="Times New Roman" panose="02020603050405020304" pitchFamily="18" charset="0"/>
                <a:cs typeface="Times New Roman" panose="02020603050405020304" pitchFamily="18" charset="0"/>
              </a:rPr>
              <a:t>y</a:t>
            </a:r>
            <a:r>
              <a:rPr lang="en-GB" sz="2200" dirty="0">
                <a:latin typeface="+mj-lt"/>
              </a:rPr>
              <a:t>-coordinates as the input and output respectively of a function or rule, and appreciating that the set of coordinates generated and the line joining them can be thought of as a graphical representation of that function. </a:t>
            </a:r>
          </a:p>
          <a:p>
            <a:pPr>
              <a:spcBef>
                <a:spcPts val="400"/>
              </a:spcBef>
              <a:spcAft>
                <a:spcPts val="400"/>
              </a:spcAft>
            </a:pPr>
            <a:r>
              <a:rPr lang="en-GB" sz="2200" dirty="0">
                <a:effectLst/>
                <a:latin typeface="+mj-lt"/>
                <a:ea typeface="Calibri" panose="020F0502020204030204" pitchFamily="34" charset="0"/>
                <a:cs typeface="Times New Roman" panose="02020603050405020304" pitchFamily="18" charset="0"/>
              </a:rPr>
              <a:t>The move from seeing a graph as a finite collection of coordinates that satisfy a relationship to a single mathematical object which encapsulates an infinite set of points, is an important one. </a:t>
            </a:r>
          </a:p>
          <a:p>
            <a:r>
              <a:rPr lang="en-GB" sz="2200" dirty="0"/>
              <a:t>Students should also begin to explore the idea of two linear graphs intersecting and recognise that the point of intersection is the solution to a pair of simultaneous equations. This will help prepare students for future learning in Key Stage 4 when solving two linear simultaneous equations algebraically. </a:t>
            </a:r>
          </a:p>
          <a:p>
            <a:r>
              <a:rPr lang="en-GB" sz="2200" dirty="0"/>
              <a:t>In order to gain a deep understanding of this concept, students must also experience scenarios where there is no point of intersection and be able to explain why this is so by making reference to the gradients.</a:t>
            </a:r>
          </a:p>
          <a:p>
            <a:endParaRPr lang="en-GB" sz="2200" dirty="0"/>
          </a:p>
        </p:txBody>
      </p:sp>
    </p:spTree>
    <p:extLst>
      <p:ext uri="{BB962C8B-B14F-4D97-AF65-F5344CB8AC3E}">
        <p14:creationId xmlns:p14="http://schemas.microsoft.com/office/powerpoint/2010/main" val="3675787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836712"/>
            <a:ext cx="4891318" cy="4423773"/>
          </a:xfrm>
        </p:spPr>
        <p:txBody>
          <a:bodyPr anchor="ctr">
            <a:normAutofit/>
          </a:bodyPr>
          <a:lstStyle/>
          <a:p>
            <a:pPr lvl="1"/>
            <a:r>
              <a:rPr lang="en-GB" sz="2400" dirty="0"/>
              <a:t>What prior knowledge might your students already have? </a:t>
            </a:r>
          </a:p>
          <a:p>
            <a:pPr lvl="1"/>
            <a:r>
              <a:rPr lang="en-GB" sz="2400" dirty="0"/>
              <a:t>What language or representations might they use for this key idea? </a:t>
            </a:r>
          </a:p>
          <a:p>
            <a:pPr lvl="1"/>
            <a:r>
              <a:rPr lang="en-GB" sz="2400" dirty="0"/>
              <a:t>What questions might you want to ask to assess their prior learning?</a:t>
            </a:r>
          </a:p>
          <a:p>
            <a:pPr lvl="1"/>
            <a:r>
              <a:rPr lang="en-GB" sz="2400" dirty="0"/>
              <a:t>How does this fit in with your curriculum progression?</a:t>
            </a:r>
          </a:p>
          <a:p>
            <a:pPr lvl="1"/>
            <a:endParaRPr lang="en-GB" sz="2400" dirty="0"/>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nvGraphicFramePr>
        <p:xfrm>
          <a:off x="660693" y="1196752"/>
          <a:ext cx="6160612" cy="2011680"/>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348830">
                <a:tc>
                  <a:txBody>
                    <a:bodyPr/>
                    <a:lstStyle/>
                    <a:p>
                      <a:r>
                        <a:rPr lang="en-GB" dirty="0"/>
                        <a:t>Upper Key Stage 2 Learning Outcome</a:t>
                      </a:r>
                    </a:p>
                  </a:txBody>
                  <a:tcPr/>
                </a:tc>
                <a:extLst>
                  <a:ext uri="{0D108BD9-81ED-4DB2-BD59-A6C34878D82A}">
                    <a16:rowId xmlns:a16="http://schemas.microsoft.com/office/drawing/2014/main" val="1564221312"/>
                  </a:ext>
                </a:extLst>
              </a:tr>
              <a:tr h="610453">
                <a:tc>
                  <a:txBody>
                    <a:bodyPr/>
                    <a:lstStyle/>
                    <a:p>
                      <a:pPr marL="285750" indent="-285750">
                        <a:buFont typeface="Arial" panose="020B0604020202020204" pitchFamily="34" charset="0"/>
                        <a:buChar char="•"/>
                      </a:pPr>
                      <a:r>
                        <a:rPr lang="en-GB" dirty="0"/>
                        <a:t>Describe positions on the full coordinate grid (all four quadrants)</a:t>
                      </a:r>
                    </a:p>
                  </a:txBody>
                  <a:tcPr/>
                </a:tc>
                <a:extLst>
                  <a:ext uri="{0D108BD9-81ED-4DB2-BD59-A6C34878D82A}">
                    <a16:rowId xmlns:a16="http://schemas.microsoft.com/office/drawing/2014/main" val="1387505252"/>
                  </a:ext>
                </a:extLst>
              </a:tr>
              <a:tr h="610453">
                <a:tc>
                  <a:txBody>
                    <a:bodyPr/>
                    <a:lstStyle/>
                    <a:p>
                      <a:pPr marL="285750" indent="-285750">
                        <a:buFont typeface="Arial" panose="020B0604020202020204" pitchFamily="34" charset="0"/>
                        <a:buChar char="•"/>
                      </a:pPr>
                      <a:r>
                        <a:rPr lang="en-GB" dirty="0"/>
                        <a:t>Find pairs of numbers that satisfy an equation with two unknowns</a:t>
                      </a:r>
                    </a:p>
                  </a:txBody>
                  <a:tcPr/>
                </a:tc>
                <a:extLst>
                  <a:ext uri="{0D108BD9-81ED-4DB2-BD59-A6C34878D82A}">
                    <a16:rowId xmlns:a16="http://schemas.microsoft.com/office/drawing/2014/main" val="502591801"/>
                  </a:ext>
                </a:extLst>
              </a:tr>
              <a:tr h="29829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Enumerate possibilities of combinations of two variables</a:t>
                      </a:r>
                    </a:p>
                  </a:txBody>
                  <a:tcPr/>
                </a:tc>
                <a:extLst>
                  <a:ext uri="{0D108BD9-81ED-4DB2-BD59-A6C34878D82A}">
                    <a16:rowId xmlns:a16="http://schemas.microsoft.com/office/drawing/2014/main" val="2537917201"/>
                  </a:ext>
                </a:extLst>
              </a:tr>
            </a:tbl>
          </a:graphicData>
        </a:graphic>
      </p:graphicFrame>
      <p:graphicFrame>
        <p:nvGraphicFramePr>
          <p:cNvPr id="5" name="Table 6">
            <a:extLst>
              <a:ext uri="{FF2B5EF4-FFF2-40B4-BE49-F238E27FC236}">
                <a16:creationId xmlns:a16="http://schemas.microsoft.com/office/drawing/2014/main" id="{7BD3648C-C122-4EF9-8B9A-5412A39199C9}"/>
              </a:ext>
            </a:extLst>
          </p:cNvPr>
          <p:cNvGraphicFramePr>
            <a:graphicFrameLocks noGrp="1"/>
          </p:cNvGraphicFramePr>
          <p:nvPr/>
        </p:nvGraphicFramePr>
        <p:xfrm>
          <a:off x="662943" y="3552408"/>
          <a:ext cx="6160612" cy="2468880"/>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329151">
                <a:tc>
                  <a:txBody>
                    <a:bodyPr/>
                    <a:lstStyle/>
                    <a:p>
                      <a:r>
                        <a:rPr lang="en-GB" dirty="0"/>
                        <a:t>Key Stage 3 Learning Outcome</a:t>
                      </a:r>
                    </a:p>
                  </a:txBody>
                  <a:tcPr/>
                </a:tc>
                <a:extLst>
                  <a:ext uri="{0D108BD9-81ED-4DB2-BD59-A6C34878D82A}">
                    <a16:rowId xmlns:a16="http://schemas.microsoft.com/office/drawing/2014/main" val="1564221312"/>
                  </a:ext>
                </a:extLst>
              </a:tr>
              <a:tr h="822877">
                <a:tc>
                  <a:txBody>
                    <a:bodyPr/>
                    <a:lstStyle/>
                    <a:p>
                      <a:pPr marL="285750" indent="-285750">
                        <a:buFont typeface="Arial" panose="020B0604020202020204" pitchFamily="34" charset="0"/>
                        <a:buChar char="•"/>
                      </a:pPr>
                      <a:r>
                        <a:rPr lang="en-GB" dirty="0"/>
                        <a:t>1.4.1 Understand and use the conventions and vocabulary of algebra, including forming and interpreting algebraic expressions and equations</a:t>
                      </a:r>
                    </a:p>
                  </a:txBody>
                  <a:tcPr/>
                </a:tc>
                <a:extLst>
                  <a:ext uri="{0D108BD9-81ED-4DB2-BD59-A6C34878D82A}">
                    <a16:rowId xmlns:a16="http://schemas.microsoft.com/office/drawing/2014/main" val="1387505252"/>
                  </a:ext>
                </a:extLst>
              </a:tr>
              <a:tr h="25247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1.4.5 Rearrange formulae to change the subject</a:t>
                      </a:r>
                    </a:p>
                  </a:txBody>
                  <a:tcPr/>
                </a:tc>
                <a:extLst>
                  <a:ext uri="{0D108BD9-81ED-4DB2-BD59-A6C34878D82A}">
                    <a16:rowId xmlns:a16="http://schemas.microsoft.com/office/drawing/2014/main" val="502591801"/>
                  </a:ext>
                </a:extLst>
              </a:tr>
              <a:tr h="69992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dirty="0"/>
                        <a:t>Please note: </a:t>
                      </a:r>
                      <a:r>
                        <a:rPr lang="en-GB" sz="1600" dirty="0"/>
                        <a:t>Numerical codes refer to statements of knowledge, skills and understanding in the NCETM breakdown of Key Stage 3 mathematics.</a:t>
                      </a:r>
                    </a:p>
                  </a:txBody>
                  <a:tcPr/>
                </a:tc>
                <a:extLst>
                  <a:ext uri="{0D108BD9-81ED-4DB2-BD59-A6C34878D82A}">
                    <a16:rowId xmlns:a16="http://schemas.microsoft.com/office/drawing/2014/main" val="1264376479"/>
                  </a:ext>
                </a:extLst>
              </a:tr>
            </a:tbl>
          </a:graphicData>
        </a:graphic>
      </p:graphicFrame>
    </p:spTree>
    <p:extLst>
      <p:ext uri="{BB962C8B-B14F-4D97-AF65-F5344CB8AC3E}">
        <p14:creationId xmlns:p14="http://schemas.microsoft.com/office/powerpoint/2010/main" val="2887067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5E706623-5CD2-43A2-9910-F56537093936}" vid="{67B58508-6D15-44AE-A52D-14A8FAA89E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4.xml><?xml version="1.0" encoding="utf-8"?>
<ds:datastoreItem xmlns:ds="http://schemas.openxmlformats.org/officeDocument/2006/customXml" ds:itemID="{85CA48D5-CF87-4E62-9CFA-B8134F07C6D3}">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351</TotalTime>
  <Words>5026</Words>
  <Application>Microsoft Office PowerPoint</Application>
  <PresentationFormat>Widescreen</PresentationFormat>
  <Paragraphs>368</Paragraphs>
  <Slides>36</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Cambria Math</vt:lpstr>
      <vt:lpstr>Myriad Pro</vt:lpstr>
      <vt:lpstr>Symbol</vt:lpstr>
      <vt:lpstr>Times New Roman</vt:lpstr>
      <vt:lpstr>Custom Design</vt:lpstr>
      <vt:lpstr>Interpreting the intersection of two linear graphs</vt:lpstr>
      <vt:lpstr>About this resource</vt:lpstr>
      <vt:lpstr>About this resource</vt:lpstr>
      <vt:lpstr>Where does this fit in?</vt:lpstr>
      <vt:lpstr>Where does this fit in?</vt:lpstr>
      <vt:lpstr>What do students need to understand?</vt:lpstr>
      <vt:lpstr>Why is this key idea important? </vt:lpstr>
      <vt:lpstr>Prior learning</vt:lpstr>
      <vt:lpstr>Checking prior learning</vt:lpstr>
      <vt:lpstr>Checking prior learning (1)</vt:lpstr>
      <vt:lpstr>Common difficulties and misconceptions</vt:lpstr>
      <vt:lpstr>Common difficulties and misconceptions (1)</vt:lpstr>
      <vt:lpstr>Identify regions on the plane</vt:lpstr>
      <vt:lpstr>PowerPoint Presentation</vt:lpstr>
      <vt:lpstr>Identify regions on the plane</vt:lpstr>
      <vt:lpstr>Identify regions on the plane</vt:lpstr>
      <vt:lpstr>Identify regions on the plane</vt:lpstr>
      <vt:lpstr>PowerPoint Presentation</vt:lpstr>
      <vt:lpstr>Identify regions on the plane</vt:lpstr>
      <vt:lpstr>PowerPoint Presentation</vt:lpstr>
      <vt:lpstr>Understand that the point of intersection is a solution to both equations</vt:lpstr>
      <vt:lpstr>PowerPoint Presentation</vt:lpstr>
      <vt:lpstr>Reflection questions</vt:lpstr>
      <vt:lpstr>PowerPoint Presentation</vt:lpstr>
      <vt:lpstr>Appendices</vt:lpstr>
      <vt:lpstr>PowerPoint Presentation</vt:lpstr>
      <vt:lpstr>PowerPoint Presentation</vt:lpstr>
      <vt:lpstr>PowerPoint Presentation</vt:lpstr>
      <vt:lpstr>PowerPoint Presentation</vt:lpstr>
      <vt:lpstr>Key vocabulary (1) </vt:lpstr>
      <vt:lpstr>Key vocabulary (2) </vt:lpstr>
      <vt:lpstr>Key vocabulary (3) </vt:lpstr>
      <vt:lpstr>Representations and structure</vt:lpstr>
      <vt:lpstr>Previous learning</vt:lpstr>
      <vt:lpstr>Future learning </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Interpreting the intersection of two linear graphs</dc:title>
  <dc:creator>Rebecca Donaldson</dc:creator>
  <cp:lastModifiedBy>Steve McCormack</cp:lastModifiedBy>
  <cp:revision>6</cp:revision>
  <dcterms:created xsi:type="dcterms:W3CDTF">2021-08-19T10:41:04Z</dcterms:created>
  <dcterms:modified xsi:type="dcterms:W3CDTF">2021-10-07T17:34:05Z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