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 id="2147483972" r:id="rId6"/>
    <p:sldMasterId id="2147483980" r:id="rId7"/>
  </p:sldMasterIdLst>
  <p:notesMasterIdLst>
    <p:notesMasterId r:id="rId46"/>
  </p:notesMasterIdLst>
  <p:sldIdLst>
    <p:sldId id="263" r:id="rId8"/>
    <p:sldId id="627" r:id="rId9"/>
    <p:sldId id="588" r:id="rId10"/>
    <p:sldId id="296" r:id="rId11"/>
    <p:sldId id="311" r:id="rId12"/>
    <p:sldId id="269" r:id="rId13"/>
    <p:sldId id="608" r:id="rId14"/>
    <p:sldId id="644" r:id="rId15"/>
    <p:sldId id="277" r:id="rId16"/>
    <p:sldId id="278" r:id="rId17"/>
    <p:sldId id="279" r:id="rId18"/>
    <p:sldId id="280" r:id="rId19"/>
    <p:sldId id="281" r:id="rId20"/>
    <p:sldId id="282" r:id="rId21"/>
    <p:sldId id="580" r:id="rId22"/>
    <p:sldId id="579" r:id="rId23"/>
    <p:sldId id="636" r:id="rId24"/>
    <p:sldId id="628" r:id="rId25"/>
    <p:sldId id="638" r:id="rId26"/>
    <p:sldId id="645" r:id="rId27"/>
    <p:sldId id="640" r:id="rId28"/>
    <p:sldId id="642" r:id="rId29"/>
    <p:sldId id="641" r:id="rId30"/>
    <p:sldId id="630" r:id="rId31"/>
    <p:sldId id="631" r:id="rId32"/>
    <p:sldId id="632" r:id="rId33"/>
    <p:sldId id="633" r:id="rId34"/>
    <p:sldId id="634" r:id="rId35"/>
    <p:sldId id="635" r:id="rId36"/>
    <p:sldId id="286" r:id="rId37"/>
    <p:sldId id="265" r:id="rId38"/>
    <p:sldId id="287" r:id="rId39"/>
    <p:sldId id="288" r:id="rId40"/>
    <p:sldId id="609" r:id="rId41"/>
    <p:sldId id="592" r:id="rId42"/>
    <p:sldId id="611" r:id="rId43"/>
    <p:sldId id="656" r:id="rId44"/>
    <p:sldId id="291" r:id="rId45"/>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2" clrIdx="0">
    <p:extLst>
      <p:ext uri="{19B8F6BF-5375-455C-9EA6-DF929625EA0E}">
        <p15:presenceInfo xmlns:p15="http://schemas.microsoft.com/office/powerpoint/2012/main" userId="S::rebecca.donaldson@tribalgroup.com::de1bd23b-13b3-40c7-98d3-b019b9d9da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839" autoAdjust="0"/>
  </p:normalViewPr>
  <p:slideViewPr>
    <p:cSldViewPr>
      <p:cViewPr varScale="1">
        <p:scale>
          <a:sx n="62" d="100"/>
          <a:sy n="62" d="100"/>
        </p:scale>
        <p:origin x="1056"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7EE4886A-6A9F-4D14-B000-B97679586D62}"/>
    <pc:docChg chg="custSel modSld">
      <pc:chgData name="Steve McCormack" userId="a36034f6-e157-44c0-92e0-583c4185333c" providerId="ADAL" clId="{7EE4886A-6A9F-4D14-B000-B97679586D62}" dt="2021-10-13T16:15:37.648" v="110" actId="6549"/>
      <pc:docMkLst>
        <pc:docMk/>
      </pc:docMkLst>
      <pc:sldChg chg="modSp mod">
        <pc:chgData name="Steve McCormack" userId="a36034f6-e157-44c0-92e0-583c4185333c" providerId="ADAL" clId="{7EE4886A-6A9F-4D14-B000-B97679586D62}" dt="2021-10-13T16:12:10.518" v="77" actId="6549"/>
        <pc:sldMkLst>
          <pc:docMk/>
          <pc:sldMk cId="387169446" sldId="281"/>
        </pc:sldMkLst>
        <pc:spChg chg="mod">
          <ac:chgData name="Steve McCormack" userId="a36034f6-e157-44c0-92e0-583c4185333c" providerId="ADAL" clId="{7EE4886A-6A9F-4D14-B000-B97679586D62}" dt="2021-10-13T16:12:10.518" v="77" actId="6549"/>
          <ac:spMkLst>
            <pc:docMk/>
            <pc:sldMk cId="387169446" sldId="281"/>
            <ac:spMk id="3" creationId="{EC771724-309D-4EC6-8089-365C4C85F6A6}"/>
          </ac:spMkLst>
        </pc:spChg>
      </pc:sldChg>
      <pc:sldChg chg="modSp mod">
        <pc:chgData name="Steve McCormack" userId="a36034f6-e157-44c0-92e0-583c4185333c" providerId="ADAL" clId="{7EE4886A-6A9F-4D14-B000-B97679586D62}" dt="2021-10-13T16:15:03.489" v="102" actId="6549"/>
        <pc:sldMkLst>
          <pc:docMk/>
          <pc:sldMk cId="1792976774" sldId="288"/>
        </pc:sldMkLst>
        <pc:spChg chg="mod">
          <ac:chgData name="Steve McCormack" userId="a36034f6-e157-44c0-92e0-583c4185333c" providerId="ADAL" clId="{7EE4886A-6A9F-4D14-B000-B97679586D62}" dt="2021-10-13T16:15:03.489" v="102" actId="6549"/>
          <ac:spMkLst>
            <pc:docMk/>
            <pc:sldMk cId="1792976774" sldId="288"/>
            <ac:spMk id="2" creationId="{3D3B0D61-9420-4B06-8555-667429430C87}"/>
          </ac:spMkLst>
        </pc:spChg>
      </pc:sldChg>
      <pc:sldChg chg="modSp mod">
        <pc:chgData name="Steve McCormack" userId="a36034f6-e157-44c0-92e0-583c4185333c" providerId="ADAL" clId="{7EE4886A-6A9F-4D14-B000-B97679586D62}" dt="2021-10-13T16:15:37.648" v="110" actId="6549"/>
        <pc:sldMkLst>
          <pc:docMk/>
          <pc:sldMk cId="309275939" sldId="291"/>
        </pc:sldMkLst>
        <pc:spChg chg="mod">
          <ac:chgData name="Steve McCormack" userId="a36034f6-e157-44c0-92e0-583c4185333c" providerId="ADAL" clId="{7EE4886A-6A9F-4D14-B000-B97679586D62}" dt="2021-10-13T16:15:37.648" v="110" actId="6549"/>
          <ac:spMkLst>
            <pc:docMk/>
            <pc:sldMk cId="309275939" sldId="291"/>
            <ac:spMk id="2" creationId="{2FC8153A-3089-4481-8DDB-FCA2DBF5BD26}"/>
          </ac:spMkLst>
        </pc:spChg>
      </pc:sldChg>
      <pc:sldChg chg="modNotesTx">
        <pc:chgData name="Steve McCormack" userId="a36034f6-e157-44c0-92e0-583c4185333c" providerId="ADAL" clId="{7EE4886A-6A9F-4D14-B000-B97679586D62}" dt="2021-10-13T16:11:29.986" v="47" actId="20577"/>
        <pc:sldMkLst>
          <pc:docMk/>
          <pc:sldMk cId="1261305698" sldId="296"/>
        </pc:sldMkLst>
      </pc:sldChg>
      <pc:sldChg chg="modSp mod">
        <pc:chgData name="Steve McCormack" userId="a36034f6-e157-44c0-92e0-583c4185333c" providerId="ADAL" clId="{7EE4886A-6A9F-4D14-B000-B97679586D62}" dt="2021-10-13T16:12:50.292" v="80" actId="6549"/>
        <pc:sldMkLst>
          <pc:docMk/>
          <pc:sldMk cId="1972075379" sldId="579"/>
        </pc:sldMkLst>
        <pc:spChg chg="mod">
          <ac:chgData name="Steve McCormack" userId="a36034f6-e157-44c0-92e0-583c4185333c" providerId="ADAL" clId="{7EE4886A-6A9F-4D14-B000-B97679586D62}" dt="2021-10-13T16:12:50.292" v="80" actId="6549"/>
          <ac:spMkLst>
            <pc:docMk/>
            <pc:sldMk cId="1972075379" sldId="579"/>
            <ac:spMk id="46" creationId="{F54F07ED-8B66-4FB3-B9ED-20C6A6FEE49C}"/>
          </ac:spMkLst>
        </pc:spChg>
      </pc:sldChg>
      <pc:sldChg chg="modSp mod delCm">
        <pc:chgData name="Steve McCormack" userId="a36034f6-e157-44c0-92e0-583c4185333c" providerId="ADAL" clId="{7EE4886A-6A9F-4D14-B000-B97679586D62}" dt="2021-10-13T16:12:36.950" v="79" actId="6549"/>
        <pc:sldMkLst>
          <pc:docMk/>
          <pc:sldMk cId="717258061" sldId="580"/>
        </pc:sldMkLst>
        <pc:spChg chg="mod">
          <ac:chgData name="Steve McCormack" userId="a36034f6-e157-44c0-92e0-583c4185333c" providerId="ADAL" clId="{7EE4886A-6A9F-4D14-B000-B97679586D62}" dt="2021-10-13T16:12:36.950" v="79" actId="6549"/>
          <ac:spMkLst>
            <pc:docMk/>
            <pc:sldMk cId="717258061" sldId="580"/>
            <ac:spMk id="2" creationId="{23A84928-1FCA-4634-9C2E-8162352F2955}"/>
          </ac:spMkLst>
        </pc:spChg>
      </pc:sldChg>
      <pc:sldChg chg="modSp mod">
        <pc:chgData name="Steve McCormack" userId="a36034f6-e157-44c0-92e0-583c4185333c" providerId="ADAL" clId="{7EE4886A-6A9F-4D14-B000-B97679586D62}" dt="2021-10-13T16:15:32.463" v="108" actId="6549"/>
        <pc:sldMkLst>
          <pc:docMk/>
          <pc:sldMk cId="3861932286" sldId="592"/>
        </pc:sldMkLst>
        <pc:spChg chg="mod">
          <ac:chgData name="Steve McCormack" userId="a36034f6-e157-44c0-92e0-583c4185333c" providerId="ADAL" clId="{7EE4886A-6A9F-4D14-B000-B97679586D62}" dt="2021-10-13T16:15:32.463" v="108" actId="6549"/>
          <ac:spMkLst>
            <pc:docMk/>
            <pc:sldMk cId="3861932286" sldId="592"/>
            <ac:spMk id="2" creationId="{468AD34D-48AC-4C34-99A5-DF560A5DFC10}"/>
          </ac:spMkLst>
        </pc:spChg>
      </pc:sldChg>
      <pc:sldChg chg="modSp mod">
        <pc:chgData name="Steve McCormack" userId="a36034f6-e157-44c0-92e0-583c4185333c" providerId="ADAL" clId="{7EE4886A-6A9F-4D14-B000-B97679586D62}" dt="2021-10-13T16:15:20.959" v="104" actId="6549"/>
        <pc:sldMkLst>
          <pc:docMk/>
          <pc:sldMk cId="1271876835" sldId="611"/>
        </pc:sldMkLst>
        <pc:spChg chg="mod">
          <ac:chgData name="Steve McCormack" userId="a36034f6-e157-44c0-92e0-583c4185333c" providerId="ADAL" clId="{7EE4886A-6A9F-4D14-B000-B97679586D62}" dt="2021-10-13T16:15:20.959" v="104" actId="6549"/>
          <ac:spMkLst>
            <pc:docMk/>
            <pc:sldMk cId="1271876835" sldId="611"/>
            <ac:spMk id="2" creationId="{468AD34D-48AC-4C34-99A5-DF560A5DFC10}"/>
          </ac:spMkLst>
        </pc:spChg>
      </pc:sldChg>
      <pc:sldChg chg="modSp mod">
        <pc:chgData name="Steve McCormack" userId="a36034f6-e157-44c0-92e0-583c4185333c" providerId="ADAL" clId="{7EE4886A-6A9F-4D14-B000-B97679586D62}" dt="2021-10-13T16:11:14.901" v="5" actId="6549"/>
        <pc:sldMkLst>
          <pc:docMk/>
          <pc:sldMk cId="2023676892" sldId="627"/>
        </pc:sldMkLst>
        <pc:spChg chg="mod">
          <ac:chgData name="Steve McCormack" userId="a36034f6-e157-44c0-92e0-583c4185333c" providerId="ADAL" clId="{7EE4886A-6A9F-4D14-B000-B97679586D62}" dt="2021-10-13T16:11:14.901" v="5" actId="6549"/>
          <ac:spMkLst>
            <pc:docMk/>
            <pc:sldMk cId="2023676892" sldId="627"/>
            <ac:spMk id="5" creationId="{F3AEFA3D-6E0E-40FE-BDA2-AC1662A877CD}"/>
          </ac:spMkLst>
        </pc:spChg>
      </pc:sldChg>
      <pc:sldChg chg="modSp mod">
        <pc:chgData name="Steve McCormack" userId="a36034f6-e157-44c0-92e0-583c4185333c" providerId="ADAL" clId="{7EE4886A-6A9F-4D14-B000-B97679586D62}" dt="2021-10-13T16:13:11.894" v="84" actId="6549"/>
        <pc:sldMkLst>
          <pc:docMk/>
          <pc:sldMk cId="3807554828" sldId="628"/>
        </pc:sldMkLst>
        <pc:spChg chg="mod">
          <ac:chgData name="Steve McCormack" userId="a36034f6-e157-44c0-92e0-583c4185333c" providerId="ADAL" clId="{7EE4886A-6A9F-4D14-B000-B97679586D62}" dt="2021-10-13T16:13:06.503" v="82" actId="6549"/>
          <ac:spMkLst>
            <pc:docMk/>
            <pc:sldMk cId="3807554828" sldId="628"/>
            <ac:spMk id="2" creationId="{23A84928-1FCA-4634-9C2E-8162352F2955}"/>
          </ac:spMkLst>
        </pc:spChg>
        <pc:spChg chg="mod">
          <ac:chgData name="Steve McCormack" userId="a36034f6-e157-44c0-92e0-583c4185333c" providerId="ADAL" clId="{7EE4886A-6A9F-4D14-B000-B97679586D62}" dt="2021-10-13T16:13:11.894" v="84" actId="6549"/>
          <ac:spMkLst>
            <pc:docMk/>
            <pc:sldMk cId="3807554828" sldId="628"/>
            <ac:spMk id="5" creationId="{AE53E0E3-612D-4712-AF5B-B5BA7D4DC113}"/>
          </ac:spMkLst>
        </pc:spChg>
      </pc:sldChg>
      <pc:sldChg chg="modSp mod">
        <pc:chgData name="Steve McCormack" userId="a36034f6-e157-44c0-92e0-583c4185333c" providerId="ADAL" clId="{7EE4886A-6A9F-4D14-B000-B97679586D62}" dt="2021-10-13T16:14:11.909" v="94" actId="6549"/>
        <pc:sldMkLst>
          <pc:docMk/>
          <pc:sldMk cId="318445890" sldId="630"/>
        </pc:sldMkLst>
        <pc:spChg chg="mod">
          <ac:chgData name="Steve McCormack" userId="a36034f6-e157-44c0-92e0-583c4185333c" providerId="ADAL" clId="{7EE4886A-6A9F-4D14-B000-B97679586D62}" dt="2021-10-13T16:14:11.909" v="94" actId="6549"/>
          <ac:spMkLst>
            <pc:docMk/>
            <pc:sldMk cId="318445890" sldId="630"/>
            <ac:spMk id="2" creationId="{23A84928-1FCA-4634-9C2E-8162352F2955}"/>
          </ac:spMkLst>
        </pc:spChg>
      </pc:sldChg>
      <pc:sldChg chg="modSp mod">
        <pc:chgData name="Steve McCormack" userId="a36034f6-e157-44c0-92e0-583c4185333c" providerId="ADAL" clId="{7EE4886A-6A9F-4D14-B000-B97679586D62}" dt="2021-10-13T16:14:19.668" v="95" actId="6549"/>
        <pc:sldMkLst>
          <pc:docMk/>
          <pc:sldMk cId="2036831059" sldId="631"/>
        </pc:sldMkLst>
        <pc:spChg chg="mod">
          <ac:chgData name="Steve McCormack" userId="a36034f6-e157-44c0-92e0-583c4185333c" providerId="ADAL" clId="{7EE4886A-6A9F-4D14-B000-B97679586D62}" dt="2021-10-13T16:14:19.668" v="95" actId="6549"/>
          <ac:spMkLst>
            <pc:docMk/>
            <pc:sldMk cId="2036831059" sldId="631"/>
            <ac:spMk id="46" creationId="{F54F07ED-8B66-4FB3-B9ED-20C6A6FEE49C}"/>
          </ac:spMkLst>
        </pc:spChg>
      </pc:sldChg>
      <pc:sldChg chg="modSp mod">
        <pc:chgData name="Steve McCormack" userId="a36034f6-e157-44c0-92e0-583c4185333c" providerId="ADAL" clId="{7EE4886A-6A9F-4D14-B000-B97679586D62}" dt="2021-10-13T16:14:25.169" v="96" actId="6549"/>
        <pc:sldMkLst>
          <pc:docMk/>
          <pc:sldMk cId="3426779277" sldId="632"/>
        </pc:sldMkLst>
        <pc:spChg chg="mod">
          <ac:chgData name="Steve McCormack" userId="a36034f6-e157-44c0-92e0-583c4185333c" providerId="ADAL" clId="{7EE4886A-6A9F-4D14-B000-B97679586D62}" dt="2021-10-13T16:14:25.169" v="96" actId="6549"/>
          <ac:spMkLst>
            <pc:docMk/>
            <pc:sldMk cId="3426779277" sldId="632"/>
            <ac:spMk id="2" creationId="{23A84928-1FCA-4634-9C2E-8162352F2955}"/>
          </ac:spMkLst>
        </pc:spChg>
      </pc:sldChg>
      <pc:sldChg chg="modSp mod">
        <pc:chgData name="Steve McCormack" userId="a36034f6-e157-44c0-92e0-583c4185333c" providerId="ADAL" clId="{7EE4886A-6A9F-4D14-B000-B97679586D62}" dt="2021-10-13T16:14:30.864" v="97" actId="6549"/>
        <pc:sldMkLst>
          <pc:docMk/>
          <pc:sldMk cId="1787615847" sldId="633"/>
        </pc:sldMkLst>
        <pc:spChg chg="mod">
          <ac:chgData name="Steve McCormack" userId="a36034f6-e157-44c0-92e0-583c4185333c" providerId="ADAL" clId="{7EE4886A-6A9F-4D14-B000-B97679586D62}" dt="2021-10-13T16:14:30.864" v="97" actId="6549"/>
          <ac:spMkLst>
            <pc:docMk/>
            <pc:sldMk cId="1787615847" sldId="633"/>
            <ac:spMk id="46" creationId="{F54F07ED-8B66-4FB3-B9ED-20C6A6FEE49C}"/>
          </ac:spMkLst>
        </pc:spChg>
      </pc:sldChg>
      <pc:sldChg chg="modSp mod">
        <pc:chgData name="Steve McCormack" userId="a36034f6-e157-44c0-92e0-583c4185333c" providerId="ADAL" clId="{7EE4886A-6A9F-4D14-B000-B97679586D62}" dt="2021-10-13T16:14:43.343" v="99" actId="6549"/>
        <pc:sldMkLst>
          <pc:docMk/>
          <pc:sldMk cId="318846956" sldId="634"/>
        </pc:sldMkLst>
        <pc:spChg chg="mod">
          <ac:chgData name="Steve McCormack" userId="a36034f6-e157-44c0-92e0-583c4185333c" providerId="ADAL" clId="{7EE4886A-6A9F-4D14-B000-B97679586D62}" dt="2021-10-13T16:14:43.343" v="99" actId="6549"/>
          <ac:spMkLst>
            <pc:docMk/>
            <pc:sldMk cId="318846956" sldId="634"/>
            <ac:spMk id="2" creationId="{23A84928-1FCA-4634-9C2E-8162352F2955}"/>
          </ac:spMkLst>
        </pc:spChg>
        <pc:spChg chg="mod">
          <ac:chgData name="Steve McCormack" userId="a36034f6-e157-44c0-92e0-583c4185333c" providerId="ADAL" clId="{7EE4886A-6A9F-4D14-B000-B97679586D62}" dt="2021-10-13T16:14:38.642" v="98" actId="6549"/>
          <ac:spMkLst>
            <pc:docMk/>
            <pc:sldMk cId="318846956" sldId="634"/>
            <ac:spMk id="5" creationId="{9F44DEF7-A61D-4D19-831F-6C519477088C}"/>
          </ac:spMkLst>
        </pc:spChg>
      </pc:sldChg>
      <pc:sldChg chg="modSp mod">
        <pc:chgData name="Steve McCormack" userId="a36034f6-e157-44c0-92e0-583c4185333c" providerId="ADAL" clId="{7EE4886A-6A9F-4D14-B000-B97679586D62}" dt="2021-10-13T16:14:54.630" v="100" actId="20577"/>
        <pc:sldMkLst>
          <pc:docMk/>
          <pc:sldMk cId="4290329992" sldId="635"/>
        </pc:sldMkLst>
        <pc:spChg chg="mod">
          <ac:chgData name="Steve McCormack" userId="a36034f6-e157-44c0-92e0-583c4185333c" providerId="ADAL" clId="{7EE4886A-6A9F-4D14-B000-B97679586D62}" dt="2021-10-13T16:14:54.630" v="100" actId="20577"/>
          <ac:spMkLst>
            <pc:docMk/>
            <pc:sldMk cId="4290329992" sldId="635"/>
            <ac:spMk id="46" creationId="{F54F07ED-8B66-4FB3-B9ED-20C6A6FEE49C}"/>
          </ac:spMkLst>
        </pc:spChg>
      </pc:sldChg>
      <pc:sldChg chg="modSp mod">
        <pc:chgData name="Steve McCormack" userId="a36034f6-e157-44c0-92e0-583c4185333c" providerId="ADAL" clId="{7EE4886A-6A9F-4D14-B000-B97679586D62}" dt="2021-10-13T16:12:58.148" v="81" actId="20577"/>
        <pc:sldMkLst>
          <pc:docMk/>
          <pc:sldMk cId="1086761958" sldId="636"/>
        </pc:sldMkLst>
        <pc:spChg chg="mod">
          <ac:chgData name="Steve McCormack" userId="a36034f6-e157-44c0-92e0-583c4185333c" providerId="ADAL" clId="{7EE4886A-6A9F-4D14-B000-B97679586D62}" dt="2021-10-13T16:12:58.148" v="81" actId="20577"/>
          <ac:spMkLst>
            <pc:docMk/>
            <pc:sldMk cId="1086761958" sldId="636"/>
            <ac:spMk id="2" creationId="{23A84928-1FCA-4634-9C2E-8162352F2955}"/>
          </ac:spMkLst>
        </pc:spChg>
      </pc:sldChg>
      <pc:sldChg chg="modSp mod">
        <pc:chgData name="Steve McCormack" userId="a36034f6-e157-44c0-92e0-583c4185333c" providerId="ADAL" clId="{7EE4886A-6A9F-4D14-B000-B97679586D62}" dt="2021-10-13T16:13:21.359" v="85" actId="6549"/>
        <pc:sldMkLst>
          <pc:docMk/>
          <pc:sldMk cId="2838777137" sldId="638"/>
        </pc:sldMkLst>
        <pc:spChg chg="mod">
          <ac:chgData name="Steve McCormack" userId="a36034f6-e157-44c0-92e0-583c4185333c" providerId="ADAL" clId="{7EE4886A-6A9F-4D14-B000-B97679586D62}" dt="2021-10-13T16:13:21.359" v="85" actId="6549"/>
          <ac:spMkLst>
            <pc:docMk/>
            <pc:sldMk cId="2838777137" sldId="638"/>
            <ac:spMk id="2" creationId="{23A84928-1FCA-4634-9C2E-8162352F2955}"/>
          </ac:spMkLst>
        </pc:spChg>
      </pc:sldChg>
      <pc:sldChg chg="modSp mod">
        <pc:chgData name="Steve McCormack" userId="a36034f6-e157-44c0-92e0-583c4185333c" providerId="ADAL" clId="{7EE4886A-6A9F-4D14-B000-B97679586D62}" dt="2021-10-13T16:13:46.033" v="90" actId="6549"/>
        <pc:sldMkLst>
          <pc:docMk/>
          <pc:sldMk cId="1881859794" sldId="640"/>
        </pc:sldMkLst>
        <pc:spChg chg="mod">
          <ac:chgData name="Steve McCormack" userId="a36034f6-e157-44c0-92e0-583c4185333c" providerId="ADAL" clId="{7EE4886A-6A9F-4D14-B000-B97679586D62}" dt="2021-10-13T16:13:46.033" v="90" actId="6549"/>
          <ac:spMkLst>
            <pc:docMk/>
            <pc:sldMk cId="1881859794" sldId="640"/>
            <ac:spMk id="2" creationId="{23A84928-1FCA-4634-9C2E-8162352F2955}"/>
          </ac:spMkLst>
        </pc:spChg>
      </pc:sldChg>
      <pc:sldChg chg="modSp mod">
        <pc:chgData name="Steve McCormack" userId="a36034f6-e157-44c0-92e0-583c4185333c" providerId="ADAL" clId="{7EE4886A-6A9F-4D14-B000-B97679586D62}" dt="2021-10-13T16:14:04.048" v="91" actId="20577"/>
        <pc:sldMkLst>
          <pc:docMk/>
          <pc:sldMk cId="1950299258" sldId="641"/>
        </pc:sldMkLst>
        <pc:spChg chg="mod">
          <ac:chgData name="Steve McCormack" userId="a36034f6-e157-44c0-92e0-583c4185333c" providerId="ADAL" clId="{7EE4886A-6A9F-4D14-B000-B97679586D62}" dt="2021-10-13T16:14:04.048" v="91" actId="20577"/>
          <ac:spMkLst>
            <pc:docMk/>
            <pc:sldMk cId="1950299258" sldId="641"/>
            <ac:spMk id="46" creationId="{F54F07ED-8B66-4FB3-B9ED-20C6A6FEE49C}"/>
          </ac:spMkLst>
        </pc:spChg>
      </pc:sldChg>
      <pc:sldChg chg="modSp mod">
        <pc:chgData name="Steve McCormack" userId="a36034f6-e157-44c0-92e0-583c4185333c" providerId="ADAL" clId="{7EE4886A-6A9F-4D14-B000-B97679586D62}" dt="2021-10-13T16:13:37.503" v="89" actId="6549"/>
        <pc:sldMkLst>
          <pc:docMk/>
          <pc:sldMk cId="1576604193" sldId="645"/>
        </pc:sldMkLst>
        <pc:spChg chg="mod">
          <ac:chgData name="Steve McCormack" userId="a36034f6-e157-44c0-92e0-583c4185333c" providerId="ADAL" clId="{7EE4886A-6A9F-4D14-B000-B97679586D62}" dt="2021-10-13T16:13:37.503" v="89" actId="6549"/>
          <ac:spMkLst>
            <pc:docMk/>
            <pc:sldMk cId="1576604193" sldId="645"/>
            <ac:spMk id="7" creationId="{A00DF9A7-AD04-459E-897E-82234B838A8C}"/>
          </ac:spMkLst>
        </pc:spChg>
        <pc:spChg chg="mod">
          <ac:chgData name="Steve McCormack" userId="a36034f6-e157-44c0-92e0-583c4185333c" providerId="ADAL" clId="{7EE4886A-6A9F-4D14-B000-B97679586D62}" dt="2021-10-13T16:13:26.052" v="86" actId="6549"/>
          <ac:spMkLst>
            <pc:docMk/>
            <pc:sldMk cId="1576604193" sldId="645"/>
            <ac:spMk id="46" creationId="{F54F07ED-8B66-4FB3-B9ED-20C6A6FEE49C}"/>
          </ac:spMkLst>
        </pc:spChg>
        <pc:spChg chg="mod">
          <ac:chgData name="Steve McCormack" userId="a36034f6-e157-44c0-92e0-583c4185333c" providerId="ADAL" clId="{7EE4886A-6A9F-4D14-B000-B97679586D62}" dt="2021-10-13T16:13:31.344" v="88" actId="6549"/>
          <ac:spMkLst>
            <pc:docMk/>
            <pc:sldMk cId="1576604193" sldId="645"/>
            <ac:spMk id="50" creationId="{61E2623B-6A93-4AEB-A8B4-E5B12252BAED}"/>
          </ac:spMkLst>
        </pc:spChg>
      </pc:sldChg>
      <pc:sldChg chg="modSp mod">
        <pc:chgData name="Steve McCormack" userId="a36034f6-e157-44c0-92e0-583c4185333c" providerId="ADAL" clId="{7EE4886A-6A9F-4D14-B000-B97679586D62}" dt="2021-10-13T16:15:24.383" v="106" actId="6549"/>
        <pc:sldMkLst>
          <pc:docMk/>
          <pc:sldMk cId="2755038121" sldId="656"/>
        </pc:sldMkLst>
        <pc:spChg chg="mod">
          <ac:chgData name="Steve McCormack" userId="a36034f6-e157-44c0-92e0-583c4185333c" providerId="ADAL" clId="{7EE4886A-6A9F-4D14-B000-B97679586D62}" dt="2021-10-13T16:15:24.383" v="106" actId="6549"/>
          <ac:spMkLst>
            <pc:docMk/>
            <pc:sldMk cId="2755038121" sldId="656"/>
            <ac:spMk id="2" creationId="{468AD34D-48AC-4C34-99A5-DF560A5DFC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13/10/2021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dirty="0"/>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dirty="0"/>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XX of the 6.1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dirty="0"/>
          </a:p>
        </p:txBody>
      </p:sp>
    </p:spTree>
    <p:extLst>
      <p:ext uri="{BB962C8B-B14F-4D97-AF65-F5344CB8AC3E}">
        <p14:creationId xmlns:p14="http://schemas.microsoft.com/office/powerpoint/2010/main" val="70966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do you know if Pythagoras Theorem can be used?</a:t>
            </a:r>
          </a:p>
          <a:p>
            <a:r>
              <a:rPr lang="en-GB" sz="2000" b="0" dirty="0">
                <a:solidFill>
                  <a:srgbClr val="008080"/>
                </a:solidFill>
                <a:latin typeface="Myriad Pro"/>
              </a:rPr>
              <a:t>How could you redraw part g) to show a right angled triangle?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1 offers different examples and non-examples of triangles in which Pythagoras’ theorem might be used to find a missing value. </a:t>
            </a:r>
          </a:p>
          <a:p>
            <a:r>
              <a:rPr lang="en-GB" dirty="0"/>
              <a:t>Students should identify which values of x can and cannot be found using Pythagoras’ theorem, and should be asked to explain how they know for each example.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dirty="0"/>
          </a:p>
        </p:txBody>
      </p:sp>
    </p:spTree>
    <p:extLst>
      <p:ext uri="{BB962C8B-B14F-4D97-AF65-F5344CB8AC3E}">
        <p14:creationId xmlns:p14="http://schemas.microsoft.com/office/powerpoint/2010/main" val="363001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23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long is the longest side of this rectangle?</a:t>
            </a:r>
          </a:p>
          <a:p>
            <a:r>
              <a:rPr lang="en-GB" sz="2000" b="0" dirty="0">
                <a:solidFill>
                  <a:srgbClr val="008080"/>
                </a:solidFill>
                <a:latin typeface="Myriad Pro"/>
              </a:rPr>
              <a:t>If you had to draw the longest line possible inside the rectangle, where would you draw it?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2a uses Pythagoras’ theorem to find a missing length.</a:t>
            </a:r>
          </a:p>
          <a:p>
            <a:r>
              <a:rPr lang="en-GB" dirty="0"/>
              <a:t>A key understanding here is that Pythagoras’ theorem can only be used to find a missing length where the triangle contains a right angle. Identifying the right angle (where it is not obvious) and/or the triangle is a key part of solving these problems. Students should be encouraged to reflect on the similarities and differences across these questions. A prompt, such as, ‘How did you know that you could use Pythagoras’ theorem to solve this problem?’, may be helpful.</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dirty="0"/>
          </a:p>
        </p:txBody>
      </p:sp>
    </p:spTree>
    <p:extLst>
      <p:ext uri="{BB962C8B-B14F-4D97-AF65-F5344CB8AC3E}">
        <p14:creationId xmlns:p14="http://schemas.microsoft.com/office/powerpoint/2010/main" val="99525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far is it from A to B</a:t>
            </a:r>
          </a:p>
          <a:p>
            <a:r>
              <a:rPr lang="en-GB" sz="2000" b="0" dirty="0">
                <a:solidFill>
                  <a:srgbClr val="008080"/>
                </a:solidFill>
                <a:latin typeface="Myriad Pro"/>
              </a:rPr>
              <a:t>How far is it from A to E? (students can get confused with number of dots rather than distance between them)</a:t>
            </a:r>
          </a:p>
          <a:p>
            <a:r>
              <a:rPr lang="en-GB" sz="2000" b="0" dirty="0">
                <a:solidFill>
                  <a:srgbClr val="008080"/>
                </a:solidFill>
                <a:latin typeface="Myriad Pro"/>
              </a:rPr>
              <a:t>How far is it from A to G? How do you know?</a:t>
            </a:r>
            <a:endParaRPr lang="en-GB" sz="1200" b="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2b uses Pythagoras’ theorem to find a missing length.</a:t>
            </a:r>
          </a:p>
          <a:p>
            <a:r>
              <a:rPr lang="en-GB" dirty="0"/>
              <a:t>Changing the context in which a concept is practised can help students identify the key features of that concept. In this instance, students are asked to calculate a length in problems where a right angle is evident, but no other angles are offered or required.</a:t>
            </a:r>
          </a:p>
          <a:p>
            <a:r>
              <a:rPr lang="en-GB" dirty="0"/>
              <a:t>A key understanding here is that Pythagoras’ theorem can only be used to find a missing length where the triangle contains a right angle. Identifying the right angle (where it is not obvious) and/or the triangle is a key part of solving these problems. Students should be encouraged to reflect on the similarities and differences across these questions. A prompt, such as, ‘How did you know that you could use Pythagoras’ theorem to solve this problem?’, may be helpful.</a:t>
            </a:r>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dirty="0"/>
          </a:p>
        </p:txBody>
      </p:sp>
    </p:spTree>
    <p:extLst>
      <p:ext uri="{BB962C8B-B14F-4D97-AF65-F5344CB8AC3E}">
        <p14:creationId xmlns:p14="http://schemas.microsoft.com/office/powerpoint/2010/main" val="3927526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much higher is the top vertex than the bottom one? How do you know?</a:t>
            </a:r>
          </a:p>
          <a:p>
            <a:r>
              <a:rPr lang="en-GB" sz="2000" b="0" dirty="0">
                <a:solidFill>
                  <a:srgbClr val="008080"/>
                </a:solidFill>
                <a:latin typeface="Myriad Pro"/>
              </a:rPr>
              <a:t>What is the difference in the x co-ordinates for the bottom two vertices? Where would you show this on the diagram?</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2c uses Pythagoras’ theorem to find a missing length.</a:t>
            </a:r>
          </a:p>
          <a:p>
            <a:r>
              <a:rPr lang="en-GB" dirty="0"/>
              <a:t>Changing the context in which a concept is practised can help students identify the key features of that concept. In this instance, students are asked to calculate a length in problems where a right angle is evident, but no other angles are offered or required.</a:t>
            </a:r>
          </a:p>
          <a:p>
            <a:r>
              <a:rPr lang="en-GB" dirty="0"/>
              <a:t>A key understanding here is that Pythagoras’ theorem can only be used to find a missing length where the triangle contains a right angle. Identifying the right angle (where it is not obvious) and/or the triangle is a key part of solving these problems. Students should be encouraged to reflect on the similarities and differences across these questions. A prompt, such as, ‘How did you know that you could use Pythagoras’ theorem to solve this problem?’, may be helpful.</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dirty="0"/>
          </a:p>
        </p:txBody>
      </p:sp>
    </p:spTree>
    <p:extLst>
      <p:ext uri="{BB962C8B-B14F-4D97-AF65-F5344CB8AC3E}">
        <p14:creationId xmlns:p14="http://schemas.microsoft.com/office/powerpoint/2010/main" val="3570514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images on this PD discussion slide are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24 of the 6.1 Core Concept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8911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Which way is North on this map? How do you know?</a:t>
            </a:r>
          </a:p>
          <a:p>
            <a:r>
              <a:rPr lang="en-GB" sz="2000" b="0" dirty="0">
                <a:solidFill>
                  <a:srgbClr val="008080"/>
                </a:solidFill>
                <a:latin typeface="Myriad Pro"/>
              </a:rPr>
              <a:t>What does it mean when it says direct distance? Would this be possible to drive? Which would be the quickest way for a bird to fly?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2d uses Pythagoras’ theorem to find a missing length.</a:t>
            </a:r>
          </a:p>
          <a:p>
            <a:r>
              <a:rPr lang="en-GB" dirty="0"/>
              <a:t>Changing the context in which a concept is practised can help students identify the key features of that concept. In this instance, students are asked to calculate a length in problems where a right angle is evident, but no other angles are offered or required.</a:t>
            </a:r>
          </a:p>
          <a:p>
            <a:r>
              <a:rPr lang="en-GB" dirty="0"/>
              <a:t>A key understanding here is that Pythagoras’ theorem can only be used to find a missing length where the triangle contains a right angle. Identifying the right angle (where it is not obvious) and/or the triangle is a key part of solving these problems. Students should be encouraged to reflect on the similarities and differences across these questions. A prompt, such as, ‘How did you know that you could use Pythagoras’ theorem to solve this problem?’, may be helpful.</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dirty="0"/>
          </a:p>
        </p:txBody>
      </p:sp>
    </p:spTree>
    <p:extLst>
      <p:ext uri="{BB962C8B-B14F-4D97-AF65-F5344CB8AC3E}">
        <p14:creationId xmlns:p14="http://schemas.microsoft.com/office/powerpoint/2010/main" val="755481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would you represent this information in a diagram?</a:t>
            </a:r>
          </a:p>
          <a:p>
            <a:pPr>
              <a:spcBef>
                <a:spcPts val="400"/>
              </a:spcBef>
              <a:spcAft>
                <a:spcPts val="400"/>
              </a:spcAft>
            </a:pPr>
            <a:r>
              <a:rPr lang="en-GB" sz="1200" dirty="0">
                <a:solidFill>
                  <a:srgbClr val="008080"/>
                </a:solidFill>
                <a:latin typeface="Myriad Pro"/>
              </a:rPr>
              <a:t>What if you moved the ladder 8 feet up the wall? How far would the base need to be away from the wall?</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2e uses Pythagoras’ theorem to find a missing length.</a:t>
            </a:r>
          </a:p>
          <a:p>
            <a:r>
              <a:rPr lang="en-GB" dirty="0"/>
              <a:t>Changing the context in which a concept is practised can help students identify the key features of that concept. In this instance, students are asked to calculate a length in problems where a right angle is evident, but no other angles are offered or required.</a:t>
            </a:r>
          </a:p>
          <a:p>
            <a:r>
              <a:rPr lang="en-GB" dirty="0"/>
              <a:t>A key understanding here is that Pythagoras’ theorem can only be used to find a missing length where the triangle contains a right angle. Identifying the right angle (where it is not obvious) and/or the triangle is a key part of solving these problems. Students should be encouraged to reflect on the similarities and differences across these questions. A prompt, such as, ‘How did you know that you could use Pythagoras’ theorem to solve this problem?’, may be helpful.</a:t>
            </a:r>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dirty="0"/>
          </a:p>
        </p:txBody>
      </p:sp>
    </p:spTree>
    <p:extLst>
      <p:ext uri="{BB962C8B-B14F-4D97-AF65-F5344CB8AC3E}">
        <p14:creationId xmlns:p14="http://schemas.microsoft.com/office/powerpoint/2010/main" val="976259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images on this PD discussion slide are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25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491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Geometry.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dirty="0"/>
          </a:p>
        </p:txBody>
      </p:sp>
    </p:spTree>
    <p:extLst>
      <p:ext uri="{BB962C8B-B14F-4D97-AF65-F5344CB8AC3E}">
        <p14:creationId xmlns:p14="http://schemas.microsoft.com/office/powerpoint/2010/main" val="3887854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do we know that this shape is a parallelogram?</a:t>
            </a:r>
          </a:p>
          <a:p>
            <a:r>
              <a:rPr lang="en-GB" sz="2000" b="0" dirty="0">
                <a:solidFill>
                  <a:srgbClr val="008080"/>
                </a:solidFill>
                <a:latin typeface="Myriad Pro"/>
              </a:rPr>
              <a:t>What are the properties of a rectangle? Which one needs to be checked for this diagram?</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Arial" panose="020B0604020202020204" pitchFamily="34" charset="0"/>
                <a:cs typeface="Arial" panose="020B0604020202020204" pitchFamily="34" charset="0"/>
              </a:rPr>
              <a:t>Each of the problems in Example 3 asks students to make a decision about a shape. </a:t>
            </a:r>
          </a:p>
          <a:p>
            <a:pPr>
              <a:spcBef>
                <a:spcPts val="400"/>
              </a:spcBef>
              <a:spcAft>
                <a:spcPts val="400"/>
              </a:spcAft>
            </a:pPr>
            <a:endParaRPr lang="en-GB" sz="1200" b="0" dirty="0">
              <a:solidFill>
                <a:srgbClr val="008080"/>
              </a:solidFill>
              <a:latin typeface="Arial" panose="020B0604020202020204" pitchFamily="34" charset="0"/>
              <a:cs typeface="Arial" panose="020B0604020202020204" pitchFamily="34" charset="0"/>
            </a:endParaRPr>
          </a:p>
          <a:p>
            <a:pPr>
              <a:spcBef>
                <a:spcPts val="400"/>
              </a:spcBef>
              <a:spcAft>
                <a:spcPts val="400"/>
              </a:spcAft>
            </a:pPr>
            <a:r>
              <a:rPr lang="en-GB" sz="1200" b="0" dirty="0">
                <a:solidFill>
                  <a:srgbClr val="008080"/>
                </a:solidFill>
                <a:latin typeface="Arial" panose="020B0604020202020204" pitchFamily="34" charset="0"/>
                <a:cs typeface="Arial" panose="020B0604020202020204" pitchFamily="34" charset="0"/>
              </a:rPr>
              <a:t>The use of Pythagoras’ theorem as a strategy is perhaps less obvious than when the length of a side is being found, but the focus here is on the angles within the triangle, and the use of the right angle.</a:t>
            </a:r>
          </a:p>
          <a:p>
            <a:pPr>
              <a:spcBef>
                <a:spcPts val="400"/>
              </a:spcBef>
              <a:spcAft>
                <a:spcPts val="400"/>
              </a:spcAft>
            </a:pPr>
            <a:r>
              <a:rPr lang="en-GB" sz="1200" b="0" dirty="0">
                <a:solidFill>
                  <a:srgbClr val="008080"/>
                </a:solidFill>
                <a:latin typeface="Arial" panose="020B0604020202020204" pitchFamily="34" charset="0"/>
                <a:cs typeface="Arial" panose="020B0604020202020204" pitchFamily="34" charset="0"/>
              </a:rPr>
              <a:t>In parts a) students use Pythagoras’ theorem to identify whether or not an angle is 90 degrees. </a:t>
            </a:r>
          </a:p>
          <a:p>
            <a:pPr>
              <a:spcBef>
                <a:spcPts val="400"/>
              </a:spcBef>
              <a:spcAft>
                <a:spcPts val="400"/>
              </a:spcAft>
            </a:pPr>
            <a:endParaRPr lang="en-GB" sz="1200" b="0" dirty="0">
              <a:solidFill>
                <a:srgbClr val="008080"/>
              </a:solidFill>
              <a:latin typeface="Arial" panose="020B0604020202020204" pitchFamily="34" charset="0"/>
              <a:cs typeface="Arial" panose="020B0604020202020204" pitchFamily="34" charset="0"/>
            </a:endParaRPr>
          </a:p>
          <a:p>
            <a:pPr>
              <a:spcBef>
                <a:spcPts val="400"/>
              </a:spcBef>
              <a:spcAft>
                <a:spcPts val="400"/>
              </a:spcAft>
            </a:pPr>
            <a:r>
              <a:rPr lang="en-GB" sz="1200" b="0" dirty="0">
                <a:solidFill>
                  <a:srgbClr val="008080"/>
                </a:solidFill>
                <a:latin typeface="Arial" panose="020B0604020202020204" pitchFamily="34" charset="0"/>
                <a:cs typeface="Arial" panose="020B0604020202020204" pitchFamily="34" charset="0"/>
              </a:rPr>
              <a:t>Further prompts might be used to encourage students to further explore a situation. </a:t>
            </a:r>
          </a:p>
          <a:p>
            <a:pPr>
              <a:spcBef>
                <a:spcPts val="400"/>
              </a:spcBef>
              <a:spcAft>
                <a:spcPts val="400"/>
              </a:spcAft>
            </a:pPr>
            <a:endParaRPr lang="en-GB" sz="1200" b="0" dirty="0">
              <a:solidFill>
                <a:srgbClr val="008080"/>
              </a:solidFill>
              <a:latin typeface="Arial" panose="020B0604020202020204" pitchFamily="34" charset="0"/>
              <a:cs typeface="Arial" panose="020B0604020202020204" pitchFamily="34" charset="0"/>
            </a:endParaRPr>
          </a:p>
          <a:p>
            <a:pPr>
              <a:spcBef>
                <a:spcPts val="400"/>
              </a:spcBef>
              <a:spcAft>
                <a:spcPts val="400"/>
              </a:spcAft>
            </a:pPr>
            <a:r>
              <a:rPr lang="en-GB" sz="1200" b="0" dirty="0">
                <a:solidFill>
                  <a:srgbClr val="008080"/>
                </a:solidFill>
                <a:latin typeface="Arial" panose="020B0604020202020204" pitchFamily="34" charset="0"/>
                <a:cs typeface="Arial" panose="020B0604020202020204" pitchFamily="34" charset="0"/>
              </a:rPr>
              <a:t>In part a), (which is not currently a rectangle) you might ask students to consider what the diagonal should be if the height and width are measured correctly, or what the height should be if the base and diagonal are measured correctly, etc.</a:t>
            </a:r>
          </a:p>
          <a:p>
            <a:pPr>
              <a:spcBef>
                <a:spcPts val="400"/>
              </a:spcBef>
              <a:spcAft>
                <a:spcPts val="400"/>
              </a:spcAft>
            </a:pPr>
            <a:r>
              <a:rPr lang="en-GB" sz="1200" b="0" dirty="0">
                <a:solidFill>
                  <a:srgbClr val="008080"/>
                </a:solidFill>
                <a:latin typeface="Arial" panose="020B0604020202020204" pitchFamily="34" charset="0"/>
                <a:cs typeface="Arial" panose="020B0604020202020204" pitchFamily="34" charset="0"/>
              </a:rPr>
              <a:t>You might also ask students to visualise and sketch what the shape looks like given its current dimensions. How far is it from being a rectangle?</a:t>
            </a:r>
          </a:p>
          <a:p>
            <a:pPr>
              <a:spcBef>
                <a:spcPts val="400"/>
              </a:spcBef>
              <a:spcAft>
                <a:spcPts val="400"/>
              </a:spcAft>
            </a:pPr>
            <a:endParaRPr lang="en-GB" sz="1200" b="0" dirty="0">
              <a:solidFill>
                <a:srgbClr val="008080"/>
              </a:solidFill>
              <a:latin typeface="Arial" panose="020B0604020202020204" pitchFamily="34" charset="0"/>
              <a:cs typeface="Arial" panose="020B0604020202020204" pitchFamily="34" charset="0"/>
            </a:endParaRPr>
          </a:p>
          <a:p>
            <a:pPr>
              <a:spcBef>
                <a:spcPts val="400"/>
              </a:spcBef>
              <a:spcAft>
                <a:spcPts val="400"/>
              </a:spcAft>
            </a:pPr>
            <a:r>
              <a:rPr lang="en-GB" sz="1200" b="0" dirty="0">
                <a:solidFill>
                  <a:srgbClr val="008080"/>
                </a:solidFill>
                <a:latin typeface="Arial" panose="020B0604020202020204" pitchFamily="34" charset="0"/>
                <a:cs typeface="Arial" panose="020B0604020202020204" pitchFamily="34" charset="0"/>
              </a:rPr>
              <a:t>In each of these problems, Pythagoras’ theorem is being used to give a snapshot of a situation with a right angle, which can then be explored as one or more of the dimensions changes.</a:t>
            </a:r>
          </a:p>
          <a:p>
            <a:pPr>
              <a:spcBef>
                <a:spcPts val="400"/>
              </a:spcBef>
              <a:spcAft>
                <a:spcPts val="400"/>
              </a:spcAft>
            </a:pPr>
            <a:endParaRPr lang="en-GB" sz="1200" b="0" dirty="0">
              <a:solidFill>
                <a:srgbClr val="008080"/>
              </a:solidFill>
              <a:latin typeface="Arial" panose="020B0604020202020204" pitchFamily="34" charset="0"/>
              <a:cs typeface="Arial" panose="020B0604020202020204" pitchFamily="34" charset="0"/>
            </a:endParaRPr>
          </a:p>
          <a:p>
            <a:pPr>
              <a:spcBef>
                <a:spcPts val="400"/>
              </a:spcBef>
              <a:spcAft>
                <a:spcPts val="400"/>
              </a:spcAft>
            </a:pPr>
            <a:endParaRPr lang="en-GB" sz="1200" b="1"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dirty="0"/>
          </a:p>
        </p:txBody>
      </p:sp>
    </p:spTree>
    <p:extLst>
      <p:ext uri="{BB962C8B-B14F-4D97-AF65-F5344CB8AC3E}">
        <p14:creationId xmlns:p14="http://schemas.microsoft.com/office/powerpoint/2010/main" val="1349047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25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8183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Is it possible to make a triangle using any three of these rods?</a:t>
            </a:r>
          </a:p>
          <a:p>
            <a:r>
              <a:rPr lang="en-GB" sz="2000" b="0" dirty="0">
                <a:solidFill>
                  <a:srgbClr val="008080"/>
                </a:solidFill>
                <a:latin typeface="Myriad Pro"/>
              </a:rPr>
              <a:t>Tell me three rod lengths that would not make a triangle? Justify your reasoning.</a:t>
            </a:r>
          </a:p>
          <a:p>
            <a:r>
              <a:rPr lang="en-GB" sz="2000" b="0" dirty="0">
                <a:solidFill>
                  <a:srgbClr val="008080"/>
                </a:solidFill>
                <a:latin typeface="Myriad Pro"/>
              </a:rPr>
              <a:t>How do we know if an angle is obtuse / acute?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Each of the problems in Example 3 asks students to make a decision about a shape. </a:t>
            </a:r>
          </a:p>
          <a:p>
            <a:r>
              <a:rPr lang="en-GB" dirty="0"/>
              <a:t>The use of Pythagoras’ theorem as a strategy is perhaps less obvious than when the length of a side is being found, but the focus here is on the angles within the triangle, and the use of the right angle.</a:t>
            </a:r>
          </a:p>
          <a:p>
            <a:r>
              <a:rPr lang="en-GB" dirty="0"/>
              <a:t>Students use Pythagoras’ theorem to identify whether or not an angle is 90 degrees. </a:t>
            </a:r>
          </a:p>
          <a:p>
            <a:r>
              <a:rPr lang="en-GB" dirty="0"/>
              <a:t>Students can be asked to visualise the impact of the changes before going on to calculate to test their predictions.</a:t>
            </a:r>
          </a:p>
          <a:p>
            <a:endParaRPr lang="en-GB" dirty="0"/>
          </a:p>
          <a:p>
            <a:r>
              <a:rPr lang="en-GB" dirty="0"/>
              <a:t>Further prompts might be used to encourage students to further explore a situation. </a:t>
            </a:r>
          </a:p>
          <a:p>
            <a:r>
              <a:rPr lang="en-GB" dirty="0"/>
              <a:t>Students might consider the minimum number of rods needed to allow all three types of triangle to be made – can they find a set of four rods which can be combined in different ways to make three different types of triangle?</a:t>
            </a:r>
          </a:p>
          <a:p>
            <a:endParaRPr lang="en-GB" dirty="0"/>
          </a:p>
          <a:p>
            <a:r>
              <a:rPr lang="en-GB" dirty="0"/>
              <a:t>Pythagoras’ theorem is being used to give a snapshot of a situation with a right angle, which can then be explored as one or more of the dimensions changes.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dirty="0"/>
          </a:p>
        </p:txBody>
      </p:sp>
    </p:spTree>
    <p:extLst>
      <p:ext uri="{BB962C8B-B14F-4D97-AF65-F5344CB8AC3E}">
        <p14:creationId xmlns:p14="http://schemas.microsoft.com/office/powerpoint/2010/main" val="1947653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26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6714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you give me an example of triangle that Darcy could have drawn? What about a different example?</a:t>
            </a:r>
          </a:p>
          <a:p>
            <a:pPr>
              <a:spcBef>
                <a:spcPts val="400"/>
              </a:spcBef>
              <a:spcAft>
                <a:spcPts val="400"/>
              </a:spcAft>
            </a:pPr>
            <a:r>
              <a:rPr lang="en-GB" sz="1200" dirty="0">
                <a:solidFill>
                  <a:srgbClr val="008080"/>
                </a:solidFill>
                <a:latin typeface="Myriad Pro"/>
              </a:rPr>
              <a:t>How would the dimensions change for that example you have chosen?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Each of the problems in Example 3 asks students to make a decision about a shape. </a:t>
            </a:r>
          </a:p>
          <a:p>
            <a:r>
              <a:rPr lang="en-GB" dirty="0"/>
              <a:t>The use of Pythagoras’ theorem as a strategy is perhaps less obvious than when the length of a side is being found, but the focus here is on the angles within the triangle, and the use of the right angle.</a:t>
            </a:r>
          </a:p>
          <a:p>
            <a:r>
              <a:rPr lang="en-GB" dirty="0"/>
              <a:t>Students can be asked to visualise the impact of the changes before going on to calculate to test their predictions.</a:t>
            </a:r>
          </a:p>
          <a:p>
            <a:r>
              <a:rPr lang="en-GB" dirty="0"/>
              <a:t>Further prompts might be used to encourage students to further explore a situation. </a:t>
            </a:r>
          </a:p>
          <a:p>
            <a:r>
              <a:rPr lang="en-GB" dirty="0"/>
              <a:t>Students can use what they know about similar shapes to see that adding the same amount to each length cannot create a similar shape, but might then be encouraged to use similarity to find Pythagorean triples.</a:t>
            </a:r>
          </a:p>
          <a:p>
            <a:r>
              <a:rPr lang="en-GB" dirty="0"/>
              <a:t>Pythagoras’ theorem is being used to give a snapshot of a situation with a right angle, which can then be explored as one or more of the dimensions changes.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dirty="0"/>
          </a:p>
        </p:txBody>
      </p:sp>
    </p:spTree>
    <p:extLst>
      <p:ext uri="{BB962C8B-B14F-4D97-AF65-F5344CB8AC3E}">
        <p14:creationId xmlns:p14="http://schemas.microsoft.com/office/powerpoint/2010/main" val="1597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26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5953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6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this can be found on the final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0570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43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dirty="0"/>
          </a:p>
        </p:txBody>
      </p:sp>
    </p:spTree>
    <p:extLst>
      <p:ext uri="{BB962C8B-B14F-4D97-AF65-F5344CB8AC3E}">
        <p14:creationId xmlns:p14="http://schemas.microsoft.com/office/powerpoint/2010/main" val="429472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A more detailed overview of the core concept of Geometrical properties can be found on pages 2 and 3 of the 6.1 Core Concept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6.1.1 Understand and use angle properties – pages XX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6.1.2 Understand and use similarity and congruence – XX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6.1.3 Understand and use Pythagoras’ theorem – pages 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A more detailed overview of the core concept of Geometrical properties can be found on pages 2 and 3 of the 6.1 Core Concept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6.1.1 Understand and use angle properties – pages XX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6.1.2 Understand and use similarity and congruence – XX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6.1.3 Understand and use Pythagoras’ theorem – pages XX</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673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sz="1800" dirty="0"/>
          </a:p>
          <a:p>
            <a:r>
              <a:rPr lang="en-GB" sz="1800" dirty="0"/>
              <a:t>You can find further details regarding prior learning in the following segments of the NCETM primary mastery professional development materials (linked on final slide):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effectLst/>
                <a:latin typeface="Myriad Pro"/>
                <a:ea typeface="Calibri" panose="020F0502020204030204" pitchFamily="34" charset="0"/>
                <a:cs typeface="Times New Roman" panose="02020603050405020304" pitchFamily="18" charset="0"/>
              </a:rPr>
              <a:t>Year 6: 2.27 Scale factors, ratio and proportional reasoning</a:t>
            </a:r>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Within the Geometry Theme Overview document, you can also find a broader description of students’ potential previous learning (page 3), alongside further information about key underpinning knowledge (page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dirty="0"/>
          </a:p>
        </p:txBody>
      </p:sp>
    </p:spTree>
    <p:extLst>
      <p:ext uri="{BB962C8B-B14F-4D97-AF65-F5344CB8AC3E}">
        <p14:creationId xmlns:p14="http://schemas.microsoft.com/office/powerpoint/2010/main" val="182577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dirty="0"/>
          </a:p>
        </p:txBody>
      </p:sp>
    </p:spTree>
    <p:extLst>
      <p:ext uri="{BB962C8B-B14F-4D97-AF65-F5344CB8AC3E}">
        <p14:creationId xmlns:p14="http://schemas.microsoft.com/office/powerpoint/2010/main" val="88985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dirty="0"/>
          </a:p>
        </p:txBody>
      </p:sp>
    </p:spTree>
    <p:extLst>
      <p:ext uri="{BB962C8B-B14F-4D97-AF65-F5344CB8AC3E}">
        <p14:creationId xmlns:p14="http://schemas.microsoft.com/office/powerpoint/2010/main" val="294923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2017 Key Stage 2 Mathematics Paper 2: reasoning Question 22</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dirty="0"/>
          </a:p>
        </p:txBody>
      </p:sp>
    </p:spTree>
    <p:extLst>
      <p:ext uri="{BB962C8B-B14F-4D97-AF65-F5344CB8AC3E}">
        <p14:creationId xmlns:p14="http://schemas.microsoft.com/office/powerpoint/2010/main" val="4194817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27913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4029924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42027755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27426" y="160175"/>
            <a:ext cx="993650" cy="993650"/>
          </a:xfrm>
          <a:prstGeom prst="rect">
            <a:avLst/>
          </a:prstGeom>
        </p:spPr>
      </p:pic>
    </p:spTree>
    <p:extLst>
      <p:ext uri="{BB962C8B-B14F-4D97-AF65-F5344CB8AC3E}">
        <p14:creationId xmlns:p14="http://schemas.microsoft.com/office/powerpoint/2010/main" val="20466053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289323457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301139920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13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879455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742436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3485815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350518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118907804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62946084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13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13/10/2021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13/10/2021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210959995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13/10/2021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4012991874"/>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2.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hyperlink" Target="https://www.ncetm.org.uk/media/hwfluxcs/ncetm_ks3_cc_6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8" Type="http://schemas.openxmlformats.org/officeDocument/2006/relationships/hyperlink" Target="https://www.gov.uk/government/collections/national-curriculum-assessments-practice-materials#key-stage-2-past-papers"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hwfluxcs/ncetm_ks3_cc_6_1.pdf" TargetMode="External"/><Relationship Id="rId4" Type="http://schemas.openxmlformats.org/officeDocument/2006/relationships/hyperlink" Target="https://www.ncetm.org.uk/media/yn5peevc/ncetm_ks3_theme_6.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hwfluxcs/ncetm_ks3_cc_6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dirty="0"/>
              <a:t>Using and applying Pythagoras' theorem</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6.1 Geometrical properties)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7"/>
            <a:ext cx="4891318" cy="3475456"/>
          </a:xfrm>
        </p:spPr>
        <p:txBody>
          <a:bodyPr anchor="ctr">
            <a:normAutofit/>
          </a:bodyPr>
          <a:lstStyle/>
          <a:p>
            <a:pPr lvl="1"/>
            <a:r>
              <a:rPr lang="en-GB" sz="2400" dirty="0"/>
              <a:t>What representations might your students already be familiar with? </a:t>
            </a:r>
          </a:p>
          <a:p>
            <a:pPr lvl="1"/>
            <a:r>
              <a:rPr lang="en-GB" sz="2400" dirty="0"/>
              <a:t>What language might they use? </a:t>
            </a:r>
          </a:p>
          <a:p>
            <a:pPr lvl="1"/>
            <a:r>
              <a:rPr lang="en-GB" sz="2400" dirty="0"/>
              <a:t>How does this fit in with your curriculum progression?</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3185463669"/>
              </p:ext>
            </p:extLst>
          </p:nvPr>
        </p:nvGraphicFramePr>
        <p:xfrm>
          <a:off x="660693" y="1411380"/>
          <a:ext cx="6160612" cy="1921306"/>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Key Stage 3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1.4.1 Understand and use the conventions and vocabulary of algebra </a:t>
                      </a:r>
                      <a:endParaRPr lang="en-GB" dirty="0">
                        <a:highlight>
                          <a:srgbClr val="FFFF00"/>
                        </a:highlight>
                      </a:endParaRPr>
                    </a:p>
                  </a:txBody>
                  <a:tcP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1.4.5 Rearrange formulae to change the subject</a:t>
                      </a:r>
                    </a:p>
                  </a:txBody>
                  <a:tcPr/>
                </a:tc>
                <a:extLst>
                  <a:ext uri="{0D108BD9-81ED-4DB2-BD59-A6C34878D82A}">
                    <a16:rowId xmlns:a16="http://schemas.microsoft.com/office/drawing/2014/main" val="502591801"/>
                  </a:ext>
                </a:extLst>
              </a:tr>
            </a:tbl>
          </a:graphicData>
        </a:graphic>
      </p:graphicFrame>
    </p:spTree>
    <p:extLst>
      <p:ext uri="{BB962C8B-B14F-4D97-AF65-F5344CB8AC3E}">
        <p14:creationId xmlns:p14="http://schemas.microsoft.com/office/powerpoint/2010/main" val="3537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p:txBody>
          <a:bodyPr>
            <a:normAutofit/>
          </a:bodyPr>
          <a:lstStyle/>
          <a:p>
            <a:pPr marL="0" indent="0" algn="ctr">
              <a:buNone/>
            </a:pPr>
            <a:r>
              <a:rPr lang="en-GB" sz="2800" dirty="0"/>
              <a:t>Here are two similar right-angled triangles.</a:t>
            </a:r>
          </a:p>
        </p:txBody>
      </p:sp>
      <p:pic>
        <p:nvPicPr>
          <p:cNvPr id="3" name="Picture 2">
            <a:extLst>
              <a:ext uri="{FF2B5EF4-FFF2-40B4-BE49-F238E27FC236}">
                <a16:creationId xmlns:a16="http://schemas.microsoft.com/office/drawing/2014/main" id="{94B9FB08-AB0F-4426-9CF4-A5C5D3F5D0F4}"/>
              </a:ext>
            </a:extLst>
          </p:cNvPr>
          <p:cNvPicPr>
            <a:picLocks noChangeAspect="1"/>
          </p:cNvPicPr>
          <p:nvPr/>
        </p:nvPicPr>
        <p:blipFill>
          <a:blip r:embed="rId3"/>
          <a:stretch>
            <a:fillRect/>
          </a:stretch>
        </p:blipFill>
        <p:spPr>
          <a:xfrm>
            <a:off x="1484209" y="2276872"/>
            <a:ext cx="9223582" cy="2576357"/>
          </a:xfrm>
          <a:prstGeom prst="rect">
            <a:avLst/>
          </a:prstGeom>
        </p:spPr>
      </p:pic>
      <p:sp>
        <p:nvSpPr>
          <p:cNvPr id="7" name="TextBox 6">
            <a:extLst>
              <a:ext uri="{FF2B5EF4-FFF2-40B4-BE49-F238E27FC236}">
                <a16:creationId xmlns:a16="http://schemas.microsoft.com/office/drawing/2014/main" id="{740ACDA8-3923-4D9D-869E-92B2A81A5C93}"/>
              </a:ext>
            </a:extLst>
          </p:cNvPr>
          <p:cNvSpPr txBox="1"/>
          <p:nvPr/>
        </p:nvSpPr>
        <p:spPr>
          <a:xfrm>
            <a:off x="2927648" y="4997738"/>
            <a:ext cx="6094268" cy="523220"/>
          </a:xfrm>
          <a:prstGeom prst="rect">
            <a:avLst/>
          </a:prstGeom>
          <a:noFill/>
        </p:spPr>
        <p:txBody>
          <a:bodyPr wrap="square">
            <a:spAutoFit/>
          </a:bodyPr>
          <a:lstStyle/>
          <a:p>
            <a:pPr algn="ctr">
              <a:buNone/>
            </a:pPr>
            <a:r>
              <a:rPr lang="en-GB" dirty="0"/>
              <a:t>Write the ratio of side a to side b.</a:t>
            </a:r>
          </a:p>
        </p:txBody>
      </p:sp>
      <p:sp>
        <p:nvSpPr>
          <p:cNvPr id="4" name="TextBox 3">
            <a:extLst>
              <a:ext uri="{FF2B5EF4-FFF2-40B4-BE49-F238E27FC236}">
                <a16:creationId xmlns:a16="http://schemas.microsoft.com/office/drawing/2014/main" id="{B0F62380-FB73-4121-91F7-937ED85A889B}"/>
              </a:ext>
            </a:extLst>
          </p:cNvPr>
          <p:cNvSpPr txBox="1"/>
          <p:nvPr/>
        </p:nvSpPr>
        <p:spPr>
          <a:xfrm>
            <a:off x="767408" y="1481058"/>
            <a:ext cx="505267" cy="523220"/>
          </a:xfrm>
          <a:prstGeom prst="rect">
            <a:avLst/>
          </a:prstGeom>
          <a:noFill/>
        </p:spPr>
        <p:txBody>
          <a:bodyPr wrap="none" rtlCol="0">
            <a:spAutoFit/>
          </a:bodyPr>
          <a:lstStyle/>
          <a:p>
            <a:pPr>
              <a:buNone/>
            </a:pPr>
            <a:r>
              <a:rPr lang="en-GB" dirty="0">
                <a:solidFill>
                  <a:srgbClr val="00628C"/>
                </a:solidFill>
              </a:rPr>
              <a:t>a)</a:t>
            </a:r>
          </a:p>
        </p:txBody>
      </p:sp>
    </p:spTree>
    <p:extLst>
      <p:ext uri="{BB962C8B-B14F-4D97-AF65-F5344CB8AC3E}">
        <p14:creationId xmlns:p14="http://schemas.microsoft.com/office/powerpoint/2010/main" val="1934899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eriod"/>
            </a:pPr>
            <a:r>
              <a:rPr lang="en-GB" dirty="0"/>
              <a:t>Identifying where Pythagoras’ theorem can be used within a problem where the triangle is not explicit</a:t>
            </a:r>
          </a:p>
          <a:p>
            <a:pPr marL="0" indent="0" fontAlgn="auto">
              <a:spcAft>
                <a:spcPts val="0"/>
              </a:spcAft>
              <a:buClrTx/>
              <a:buNone/>
            </a:pPr>
            <a:endParaRPr lang="en-GB" dirty="0"/>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lnSpcReduction="10000"/>
          </a:bodyPr>
          <a:lstStyle/>
          <a:p>
            <a:r>
              <a:rPr lang="en-GB" dirty="0"/>
              <a:t>Students may know the formula a</a:t>
            </a:r>
            <a:r>
              <a:rPr lang="en-GB" baseline="30000" dirty="0"/>
              <a:t>2</a:t>
            </a:r>
            <a:r>
              <a:rPr lang="en-GB" dirty="0"/>
              <a:t> + b</a:t>
            </a:r>
            <a:r>
              <a:rPr lang="en-GB" baseline="30000" dirty="0"/>
              <a:t>2</a:t>
            </a:r>
            <a:r>
              <a:rPr lang="en-GB" dirty="0"/>
              <a:t> = c</a:t>
            </a:r>
            <a:r>
              <a:rPr lang="en-GB" baseline="30000" dirty="0"/>
              <a:t>2</a:t>
            </a:r>
            <a:r>
              <a:rPr lang="en-GB" dirty="0"/>
              <a:t> and be able to use it to calculate the hypotenuse in a given triangle. However, identifying where Pythagoras’ theorem can be used within a problem where the triangle is not explicit, can be a challenge.</a:t>
            </a:r>
          </a:p>
          <a:p>
            <a:r>
              <a:rPr lang="en-GB" dirty="0"/>
              <a:t>As students are introduced to trigonometric ratios and how to use these to calculate missing sides, there is a danger that this becomes the sole strategy for solving problems involving right-angled triangles and that Pythagoras’ theorem might be an under-used strategy. </a:t>
            </a:r>
          </a:p>
          <a:p>
            <a:r>
              <a:rPr lang="en-GB" dirty="0"/>
              <a:t>To address both of these issues, it is important that students experience Pythagoras’ theorem problems in many different forms, so that they are able to identify where it is an appropriate technique when solving a problem, and to deepen their understanding of the relationship that it describes.</a:t>
            </a:r>
          </a:p>
        </p:txBody>
      </p:sp>
    </p:spTree>
    <p:extLst>
      <p:ext uri="{BB962C8B-B14F-4D97-AF65-F5344CB8AC3E}">
        <p14:creationId xmlns:p14="http://schemas.microsoft.com/office/powerpoint/2010/main" val="244516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when Pythagoras’ theorem can be applied</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1</a:t>
            </a:r>
            <a:endParaRPr lang="en-GB" dirty="0"/>
          </a:p>
        </p:txBody>
      </p:sp>
      <p:sp>
        <p:nvSpPr>
          <p:cNvPr id="7" name="TextBox 6">
            <a:extLst>
              <a:ext uri="{FF2B5EF4-FFF2-40B4-BE49-F238E27FC236}">
                <a16:creationId xmlns:a16="http://schemas.microsoft.com/office/drawing/2014/main" id="{7FEBA73A-9CEC-46D7-91DF-CFEA5EA9182C}"/>
              </a:ext>
            </a:extLst>
          </p:cNvPr>
          <p:cNvSpPr txBox="1"/>
          <p:nvPr/>
        </p:nvSpPr>
        <p:spPr>
          <a:xfrm>
            <a:off x="293410" y="1581745"/>
            <a:ext cx="2276475" cy="2677656"/>
          </a:xfrm>
          <a:prstGeom prst="rect">
            <a:avLst/>
          </a:prstGeom>
          <a:noFill/>
        </p:spPr>
        <p:txBody>
          <a:bodyPr wrap="square">
            <a:spAutoFit/>
          </a:bodyPr>
          <a:lstStyle/>
          <a:p>
            <a:pPr>
              <a:buNone/>
            </a:pPr>
            <a:r>
              <a:rPr lang="en-GB" sz="2400" dirty="0"/>
              <a:t>In which of these diagrams could Pythagoras’ theorem be used to calculate </a:t>
            </a:r>
            <a:r>
              <a:rPr lang="en-GB" sz="2400" i="1" dirty="0">
                <a:latin typeface="Times New Roman" panose="02020603050405020304" pitchFamily="18" charset="0"/>
                <a:cs typeface="Times New Roman" panose="02020603050405020304" pitchFamily="18" charset="0"/>
              </a:rPr>
              <a:t>x</a:t>
            </a:r>
            <a:r>
              <a:rPr lang="en-GB" sz="2400" dirty="0"/>
              <a:t>?</a:t>
            </a:r>
          </a:p>
        </p:txBody>
      </p:sp>
      <p:pic>
        <p:nvPicPr>
          <p:cNvPr id="9" name="Picture 8">
            <a:extLst>
              <a:ext uri="{FF2B5EF4-FFF2-40B4-BE49-F238E27FC236}">
                <a16:creationId xmlns:a16="http://schemas.microsoft.com/office/drawing/2014/main" id="{E56C0552-6D39-44A4-AC6D-D9D884CA633D}"/>
              </a:ext>
            </a:extLst>
          </p:cNvPr>
          <p:cNvPicPr>
            <a:picLocks noChangeAspect="1"/>
          </p:cNvPicPr>
          <p:nvPr/>
        </p:nvPicPr>
        <p:blipFill>
          <a:blip r:embed="rId3"/>
          <a:stretch>
            <a:fillRect/>
          </a:stretch>
        </p:blipFill>
        <p:spPr>
          <a:xfrm>
            <a:off x="2725008" y="1202426"/>
            <a:ext cx="2304256" cy="1887073"/>
          </a:xfrm>
          <a:prstGeom prst="rect">
            <a:avLst/>
          </a:prstGeom>
        </p:spPr>
      </p:pic>
      <p:sp>
        <p:nvSpPr>
          <p:cNvPr id="11" name="Rectangle 10">
            <a:extLst>
              <a:ext uri="{FF2B5EF4-FFF2-40B4-BE49-F238E27FC236}">
                <a16:creationId xmlns:a16="http://schemas.microsoft.com/office/drawing/2014/main" id="{B6823ACD-EBD7-428F-AD70-8D7764FB419B}"/>
              </a:ext>
            </a:extLst>
          </p:cNvPr>
          <p:cNvSpPr/>
          <p:nvPr/>
        </p:nvSpPr>
        <p:spPr>
          <a:xfrm>
            <a:off x="6752133" y="2074909"/>
            <a:ext cx="1080120" cy="426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F717A8D3-DEDF-4CDE-8E5E-78801C79AB88}"/>
              </a:ext>
            </a:extLst>
          </p:cNvPr>
          <p:cNvPicPr>
            <a:picLocks noChangeAspect="1"/>
          </p:cNvPicPr>
          <p:nvPr/>
        </p:nvPicPr>
        <p:blipFill>
          <a:blip r:embed="rId4"/>
          <a:stretch>
            <a:fillRect/>
          </a:stretch>
        </p:blipFill>
        <p:spPr>
          <a:xfrm>
            <a:off x="4948520" y="2360834"/>
            <a:ext cx="3125584" cy="1931193"/>
          </a:xfrm>
          <a:prstGeom prst="rect">
            <a:avLst/>
          </a:prstGeom>
        </p:spPr>
      </p:pic>
      <p:pic>
        <p:nvPicPr>
          <p:cNvPr id="14" name="Picture 13">
            <a:extLst>
              <a:ext uri="{FF2B5EF4-FFF2-40B4-BE49-F238E27FC236}">
                <a16:creationId xmlns:a16="http://schemas.microsoft.com/office/drawing/2014/main" id="{114B4916-0A3D-4A59-9E88-1ABE23F85A1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71652" y="1300035"/>
            <a:ext cx="3013680" cy="2053277"/>
          </a:xfrm>
          <a:prstGeom prst="rect">
            <a:avLst/>
          </a:prstGeom>
        </p:spPr>
      </p:pic>
      <p:sp>
        <p:nvSpPr>
          <p:cNvPr id="15" name="Rectangle 14">
            <a:extLst>
              <a:ext uri="{FF2B5EF4-FFF2-40B4-BE49-F238E27FC236}">
                <a16:creationId xmlns:a16="http://schemas.microsoft.com/office/drawing/2014/main" id="{3A11B85A-3ED8-445C-9620-E684BCA2C306}"/>
              </a:ext>
            </a:extLst>
          </p:cNvPr>
          <p:cNvSpPr/>
          <p:nvPr/>
        </p:nvSpPr>
        <p:spPr>
          <a:xfrm>
            <a:off x="8210973" y="4715200"/>
            <a:ext cx="1080120" cy="426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4DE0320C-3442-47AD-9A6F-270A064CFCB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842901" y="3330487"/>
            <a:ext cx="2832156" cy="3248649"/>
          </a:xfrm>
          <a:prstGeom prst="rect">
            <a:avLst/>
          </a:prstGeom>
        </p:spPr>
      </p:pic>
      <p:pic>
        <p:nvPicPr>
          <p:cNvPr id="21" name="Picture 20">
            <a:extLst>
              <a:ext uri="{FF2B5EF4-FFF2-40B4-BE49-F238E27FC236}">
                <a16:creationId xmlns:a16="http://schemas.microsoft.com/office/drawing/2014/main" id="{3D89818D-B0D9-434F-B3CA-50EBB4B9AF20}"/>
              </a:ext>
            </a:extLst>
          </p:cNvPr>
          <p:cNvPicPr>
            <a:picLocks noChangeAspect="1"/>
          </p:cNvPicPr>
          <p:nvPr/>
        </p:nvPicPr>
        <p:blipFill>
          <a:blip r:embed="rId7"/>
          <a:stretch>
            <a:fillRect/>
          </a:stretch>
        </p:blipFill>
        <p:spPr>
          <a:xfrm>
            <a:off x="6600057" y="4157354"/>
            <a:ext cx="2792336" cy="2033633"/>
          </a:xfrm>
          <a:prstGeom prst="rect">
            <a:avLst/>
          </a:prstGeom>
        </p:spPr>
      </p:pic>
      <p:pic>
        <p:nvPicPr>
          <p:cNvPr id="22" name="Picture 21">
            <a:extLst>
              <a:ext uri="{FF2B5EF4-FFF2-40B4-BE49-F238E27FC236}">
                <a16:creationId xmlns:a16="http://schemas.microsoft.com/office/drawing/2014/main" id="{C5D65707-4B34-442F-8AAB-04D18D250BDE}"/>
              </a:ext>
            </a:extLst>
          </p:cNvPr>
          <p:cNvPicPr>
            <a:picLocks noChangeAspect="1"/>
          </p:cNvPicPr>
          <p:nvPr/>
        </p:nvPicPr>
        <p:blipFill>
          <a:blip r:embed="rId8"/>
          <a:stretch>
            <a:fillRect/>
          </a:stretch>
        </p:blipFill>
        <p:spPr>
          <a:xfrm>
            <a:off x="564785" y="4457618"/>
            <a:ext cx="3169164" cy="1733369"/>
          </a:xfrm>
          <a:prstGeom prst="rect">
            <a:avLst/>
          </a:prstGeom>
        </p:spPr>
      </p:pic>
      <p:grpSp>
        <p:nvGrpSpPr>
          <p:cNvPr id="5" name="Group 4">
            <a:extLst>
              <a:ext uri="{FF2B5EF4-FFF2-40B4-BE49-F238E27FC236}">
                <a16:creationId xmlns:a16="http://schemas.microsoft.com/office/drawing/2014/main" id="{D469EE8C-CFA0-45C9-962A-D38EE6763A04}"/>
              </a:ext>
            </a:extLst>
          </p:cNvPr>
          <p:cNvGrpSpPr/>
          <p:nvPr/>
        </p:nvGrpSpPr>
        <p:grpSpPr>
          <a:xfrm>
            <a:off x="9048761" y="1038991"/>
            <a:ext cx="2372488" cy="5630369"/>
            <a:chOff x="9048761" y="1038991"/>
            <a:chExt cx="2372488" cy="5630369"/>
          </a:xfrm>
        </p:grpSpPr>
        <p:pic>
          <p:nvPicPr>
            <p:cNvPr id="17" name="Picture 16">
              <a:extLst>
                <a:ext uri="{FF2B5EF4-FFF2-40B4-BE49-F238E27FC236}">
                  <a16:creationId xmlns:a16="http://schemas.microsoft.com/office/drawing/2014/main" id="{55440703-BE7D-4F3B-9E1B-2720C8D6FA8C}"/>
                </a:ext>
              </a:extLst>
            </p:cNvPr>
            <p:cNvPicPr>
              <a:picLocks noChangeAspect="1"/>
            </p:cNvPicPr>
            <p:nvPr/>
          </p:nvPicPr>
          <p:blipFill rotWithShape="1">
            <a:blip r:embed="rId9">
              <a:clrChange>
                <a:clrFrom>
                  <a:srgbClr val="FFFFFF"/>
                </a:clrFrom>
                <a:clrTo>
                  <a:srgbClr val="FFFFFF">
                    <a:alpha val="0"/>
                  </a:srgbClr>
                </a:clrTo>
              </a:clrChange>
            </a:blip>
            <a:srcRect t="-1" b="568"/>
            <a:stretch/>
          </p:blipFill>
          <p:spPr>
            <a:xfrm>
              <a:off x="9048761" y="1038991"/>
              <a:ext cx="2372488" cy="5262389"/>
            </a:xfrm>
            <a:prstGeom prst="rect">
              <a:avLst/>
            </a:prstGeom>
          </p:spPr>
        </p:pic>
        <p:pic>
          <p:nvPicPr>
            <p:cNvPr id="4" name="Picture 3">
              <a:extLst>
                <a:ext uri="{FF2B5EF4-FFF2-40B4-BE49-F238E27FC236}">
                  <a16:creationId xmlns:a16="http://schemas.microsoft.com/office/drawing/2014/main" id="{73B84D9B-1559-4CFC-92E7-E3EA37DF1547}"/>
                </a:ext>
              </a:extLst>
            </p:cNvPr>
            <p:cNvPicPr>
              <a:picLocks noChangeAspect="1"/>
            </p:cNvPicPr>
            <p:nvPr/>
          </p:nvPicPr>
          <p:blipFill>
            <a:blip r:embed="rId10"/>
            <a:stretch>
              <a:fillRect/>
            </a:stretch>
          </p:blipFill>
          <p:spPr>
            <a:xfrm>
              <a:off x="10313419" y="6161015"/>
              <a:ext cx="396581" cy="508345"/>
            </a:xfrm>
            <a:prstGeom prst="rect">
              <a:avLst/>
            </a:prstGeom>
          </p:spPr>
        </p:pic>
      </p:grpSp>
    </p:spTree>
    <p:extLst>
      <p:ext uri="{BB962C8B-B14F-4D97-AF65-F5344CB8AC3E}">
        <p14:creationId xmlns:p14="http://schemas.microsoft.com/office/powerpoint/2010/main" val="71725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when Pythagoras’ theorem can be applied</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do you think these triangles are in orientation that they are?</a:t>
            </a:r>
          </a:p>
          <a:p>
            <a:pPr marL="360000" lvl="1" fontAlgn="auto">
              <a:lnSpc>
                <a:spcPct val="100000"/>
              </a:lnSpc>
              <a:spcBef>
                <a:spcPts val="0"/>
              </a:spcBef>
              <a:spcAft>
                <a:spcPts val="1200"/>
              </a:spcAft>
              <a:buClrTx/>
            </a:pPr>
            <a:r>
              <a:rPr lang="en-GB" sz="2400" dirty="0"/>
              <a:t>Why is it important for students to see non-examples (when Pythagoras doesn’t apply)?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40588" y="1741531"/>
            <a:ext cx="6480719" cy="449578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en-GB" sz="2000" dirty="0"/>
          </a:p>
          <a:p>
            <a:pPr algn="ctr">
              <a:buNone/>
            </a:pPr>
            <a:endParaRPr lang="en-GB" sz="2000" dirty="0"/>
          </a:p>
          <a:p>
            <a:pPr algn="ctr">
              <a:buNone/>
            </a:pPr>
            <a:endParaRPr lang="en-GB" sz="2000" dirty="0"/>
          </a:p>
          <a:p>
            <a:pPr algn="ctr">
              <a:buNone/>
            </a:pPr>
            <a:endParaRPr lang="en-GB" sz="2000" dirty="0"/>
          </a:p>
          <a:p>
            <a:pPr algn="ctr">
              <a:buNone/>
            </a:pPr>
            <a:endParaRPr lang="en-GB" sz="2000" dirty="0"/>
          </a:p>
          <a:p>
            <a:pPr algn="ctr">
              <a:buNone/>
            </a:pPr>
            <a:endParaRPr lang="en-GB" sz="2000" dirty="0"/>
          </a:p>
          <a:p>
            <a:pPr algn="ctr">
              <a:buNone/>
            </a:pPr>
            <a:endParaRPr lang="en-GB" sz="2400" dirty="0"/>
          </a:p>
        </p:txBody>
      </p:sp>
      <p:pic>
        <p:nvPicPr>
          <p:cNvPr id="7" name="Picture 6">
            <a:extLst>
              <a:ext uri="{FF2B5EF4-FFF2-40B4-BE49-F238E27FC236}">
                <a16:creationId xmlns:a16="http://schemas.microsoft.com/office/drawing/2014/main" id="{08930DC1-8E51-4AB0-B310-BE3A691B7A9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1575" y="2596188"/>
            <a:ext cx="1566080" cy="1282543"/>
          </a:xfrm>
          <a:prstGeom prst="rect">
            <a:avLst/>
          </a:prstGeom>
        </p:spPr>
      </p:pic>
      <p:pic>
        <p:nvPicPr>
          <p:cNvPr id="8" name="Picture 7">
            <a:extLst>
              <a:ext uri="{FF2B5EF4-FFF2-40B4-BE49-F238E27FC236}">
                <a16:creationId xmlns:a16="http://schemas.microsoft.com/office/drawing/2014/main" id="{FE5613C3-0D72-4795-8D41-2019E18589B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929989" y="3066868"/>
            <a:ext cx="2172774" cy="1342484"/>
          </a:xfrm>
          <a:prstGeom prst="rect">
            <a:avLst/>
          </a:prstGeom>
        </p:spPr>
      </p:pic>
      <p:pic>
        <p:nvPicPr>
          <p:cNvPr id="9" name="Picture 8">
            <a:extLst>
              <a:ext uri="{FF2B5EF4-FFF2-40B4-BE49-F238E27FC236}">
                <a16:creationId xmlns:a16="http://schemas.microsoft.com/office/drawing/2014/main" id="{1AA4C11E-FF85-40A8-9AD6-879E21723AA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961030" y="2203395"/>
            <a:ext cx="2305137" cy="1570533"/>
          </a:xfrm>
          <a:prstGeom prst="rect">
            <a:avLst/>
          </a:prstGeom>
        </p:spPr>
      </p:pic>
      <p:pic>
        <p:nvPicPr>
          <p:cNvPr id="11" name="Picture 10">
            <a:extLst>
              <a:ext uri="{FF2B5EF4-FFF2-40B4-BE49-F238E27FC236}">
                <a16:creationId xmlns:a16="http://schemas.microsoft.com/office/drawing/2014/main" id="{3257B01B-1AD8-40B0-9C64-DA001A8FDE84}"/>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033341" y="4071834"/>
            <a:ext cx="1942822" cy="2228531"/>
          </a:xfrm>
          <a:prstGeom prst="rect">
            <a:avLst/>
          </a:prstGeom>
        </p:spPr>
      </p:pic>
      <p:pic>
        <p:nvPicPr>
          <p:cNvPr id="12" name="Picture 11">
            <a:extLst>
              <a:ext uri="{FF2B5EF4-FFF2-40B4-BE49-F238E27FC236}">
                <a16:creationId xmlns:a16="http://schemas.microsoft.com/office/drawing/2014/main" id="{11C7EBA0-2D51-4BF9-B315-735AB56D749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4037754" y="3979507"/>
            <a:ext cx="1942822" cy="1414940"/>
          </a:xfrm>
          <a:prstGeom prst="rect">
            <a:avLst/>
          </a:prstGeom>
        </p:spPr>
      </p:pic>
      <p:pic>
        <p:nvPicPr>
          <p:cNvPr id="13" name="Picture 12">
            <a:extLst>
              <a:ext uri="{FF2B5EF4-FFF2-40B4-BE49-F238E27FC236}">
                <a16:creationId xmlns:a16="http://schemas.microsoft.com/office/drawing/2014/main" id="{8C25A480-2B0B-456D-8AF7-D19B8253AE27}"/>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589495" y="4395329"/>
            <a:ext cx="2344907" cy="1282543"/>
          </a:xfrm>
          <a:prstGeom prst="rect">
            <a:avLst/>
          </a:prstGeom>
        </p:spPr>
      </p:pic>
      <p:sp>
        <p:nvSpPr>
          <p:cNvPr id="15" name="TextBox 14">
            <a:extLst>
              <a:ext uri="{FF2B5EF4-FFF2-40B4-BE49-F238E27FC236}">
                <a16:creationId xmlns:a16="http://schemas.microsoft.com/office/drawing/2014/main" id="{FFEC96B9-23ED-417A-B7CD-31B9BC9FEB4A}"/>
              </a:ext>
            </a:extLst>
          </p:cNvPr>
          <p:cNvSpPr txBox="1"/>
          <p:nvPr/>
        </p:nvSpPr>
        <p:spPr>
          <a:xfrm>
            <a:off x="479374" y="1762193"/>
            <a:ext cx="5256585" cy="707886"/>
          </a:xfrm>
          <a:prstGeom prst="rect">
            <a:avLst/>
          </a:prstGeom>
          <a:noFill/>
        </p:spPr>
        <p:txBody>
          <a:bodyPr wrap="square">
            <a:spAutoFit/>
          </a:bodyPr>
          <a:lstStyle/>
          <a:p>
            <a:pPr algn="ctr">
              <a:spcBef>
                <a:spcPts val="0"/>
              </a:spcBef>
              <a:buNone/>
            </a:pPr>
            <a:r>
              <a:rPr lang="en-GB" sz="2000" dirty="0"/>
              <a:t>In which of these diagrams could Pythagoras’ theorem be used to calculate </a:t>
            </a:r>
            <a:r>
              <a:rPr lang="en-GB" sz="2000" i="1" dirty="0">
                <a:latin typeface="Times New Roman" panose="02020603050405020304" pitchFamily="18" charset="0"/>
                <a:cs typeface="Times New Roman" panose="02020603050405020304" pitchFamily="18" charset="0"/>
              </a:rPr>
              <a:t>x</a:t>
            </a:r>
            <a:r>
              <a:rPr lang="en-GB" sz="2000" dirty="0"/>
              <a:t>?</a:t>
            </a:r>
          </a:p>
        </p:txBody>
      </p:sp>
      <p:grpSp>
        <p:nvGrpSpPr>
          <p:cNvPr id="16" name="Group 15">
            <a:extLst>
              <a:ext uri="{FF2B5EF4-FFF2-40B4-BE49-F238E27FC236}">
                <a16:creationId xmlns:a16="http://schemas.microsoft.com/office/drawing/2014/main" id="{185536D2-1AF8-4512-B5A7-70153BF3CAD1}"/>
              </a:ext>
            </a:extLst>
          </p:cNvPr>
          <p:cNvGrpSpPr>
            <a:grpSpLocks noChangeAspect="1"/>
          </p:cNvGrpSpPr>
          <p:nvPr/>
        </p:nvGrpSpPr>
        <p:grpSpPr>
          <a:xfrm>
            <a:off x="5153771" y="2076240"/>
            <a:ext cx="1779933" cy="4224125"/>
            <a:chOff x="9048761" y="1038991"/>
            <a:chExt cx="2372488" cy="5630369"/>
          </a:xfrm>
        </p:grpSpPr>
        <p:pic>
          <p:nvPicPr>
            <p:cNvPr id="17" name="Picture 16">
              <a:extLst>
                <a:ext uri="{FF2B5EF4-FFF2-40B4-BE49-F238E27FC236}">
                  <a16:creationId xmlns:a16="http://schemas.microsoft.com/office/drawing/2014/main" id="{67BFCB2B-053E-4C1D-B2DE-03CCBF6A3F69}"/>
                </a:ext>
              </a:extLst>
            </p:cNvPr>
            <p:cNvPicPr>
              <a:picLocks noChangeAspect="1"/>
            </p:cNvPicPr>
            <p:nvPr/>
          </p:nvPicPr>
          <p:blipFill rotWithShape="1">
            <a:blip r:embed="rId10">
              <a:clrChange>
                <a:clrFrom>
                  <a:srgbClr val="FFFFFF"/>
                </a:clrFrom>
                <a:clrTo>
                  <a:srgbClr val="FFFFFF">
                    <a:alpha val="0"/>
                  </a:srgbClr>
                </a:clrTo>
              </a:clrChange>
            </a:blip>
            <a:srcRect t="-1" b="568"/>
            <a:stretch/>
          </p:blipFill>
          <p:spPr>
            <a:xfrm>
              <a:off x="9048761" y="1038991"/>
              <a:ext cx="2372488" cy="5262389"/>
            </a:xfrm>
            <a:prstGeom prst="rect">
              <a:avLst/>
            </a:prstGeom>
          </p:spPr>
        </p:pic>
        <p:pic>
          <p:nvPicPr>
            <p:cNvPr id="18" name="Picture 17">
              <a:extLst>
                <a:ext uri="{FF2B5EF4-FFF2-40B4-BE49-F238E27FC236}">
                  <a16:creationId xmlns:a16="http://schemas.microsoft.com/office/drawing/2014/main" id="{21B89748-6AEE-4AA1-87EC-FAD6615F17A0}"/>
                </a:ext>
              </a:extLst>
            </p:cNvPr>
            <p:cNvPicPr>
              <a:picLocks noChangeAspect="1"/>
            </p:cNvPicPr>
            <p:nvPr/>
          </p:nvPicPr>
          <p:blipFill>
            <a:blip r:embed="rId11"/>
            <a:stretch>
              <a:fillRect/>
            </a:stretch>
          </p:blipFill>
          <p:spPr>
            <a:xfrm>
              <a:off x="10313419" y="6161015"/>
              <a:ext cx="396581" cy="508345"/>
            </a:xfrm>
            <a:prstGeom prst="rect">
              <a:avLst/>
            </a:prstGeom>
          </p:spPr>
        </p:pic>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problems using Pythagoras’ theorem to calculate lengths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a:t>
            </a:r>
            <a:endParaRPr lang="en-GB" dirty="0"/>
          </a:p>
        </p:txBody>
      </p:sp>
      <p:sp>
        <p:nvSpPr>
          <p:cNvPr id="7" name="TextBox 6">
            <a:extLst>
              <a:ext uri="{FF2B5EF4-FFF2-40B4-BE49-F238E27FC236}">
                <a16:creationId xmlns:a16="http://schemas.microsoft.com/office/drawing/2014/main" id="{B4885F64-36AA-4848-A36E-EE6E328DA917}"/>
              </a:ext>
            </a:extLst>
          </p:cNvPr>
          <p:cNvSpPr txBox="1"/>
          <p:nvPr/>
        </p:nvSpPr>
        <p:spPr>
          <a:xfrm>
            <a:off x="3048699" y="1753883"/>
            <a:ext cx="6094602" cy="830997"/>
          </a:xfrm>
          <a:prstGeom prst="rect">
            <a:avLst/>
          </a:prstGeom>
          <a:noFill/>
        </p:spPr>
        <p:txBody>
          <a:bodyPr wrap="square">
            <a:spAutoFit/>
          </a:bodyPr>
          <a:lstStyle/>
          <a:p>
            <a:pPr lvl="0"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Can a straight line that is 8 cm long be drawn inside this rectangle?</a:t>
            </a:r>
          </a:p>
        </p:txBody>
      </p:sp>
      <p:pic>
        <p:nvPicPr>
          <p:cNvPr id="8" name="Picture 7">
            <a:extLst>
              <a:ext uri="{FF2B5EF4-FFF2-40B4-BE49-F238E27FC236}">
                <a16:creationId xmlns:a16="http://schemas.microsoft.com/office/drawing/2014/main" id="{B0F11884-792B-41D0-B00B-0C5748B990BC}"/>
              </a:ext>
            </a:extLst>
          </p:cNvPr>
          <p:cNvPicPr>
            <a:picLocks noChangeAspect="1"/>
          </p:cNvPicPr>
          <p:nvPr/>
        </p:nvPicPr>
        <p:blipFill>
          <a:blip r:embed="rId3"/>
          <a:stretch>
            <a:fillRect/>
          </a:stretch>
        </p:blipFill>
        <p:spPr>
          <a:xfrm>
            <a:off x="2783632" y="2818639"/>
            <a:ext cx="6197927" cy="2908963"/>
          </a:xfrm>
          <a:prstGeom prst="rect">
            <a:avLst/>
          </a:prstGeom>
        </p:spPr>
      </p:pic>
    </p:spTree>
    <p:extLst>
      <p:ext uri="{BB962C8B-B14F-4D97-AF65-F5344CB8AC3E}">
        <p14:creationId xmlns:p14="http://schemas.microsoft.com/office/powerpoint/2010/main" val="1086761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problems using Pythagoras’ theorem to calculate lengths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2b</a:t>
            </a:r>
            <a:endParaRPr lang="en-GB" dirty="0"/>
          </a:p>
        </p:txBody>
      </p:sp>
      <p:sp>
        <p:nvSpPr>
          <p:cNvPr id="5" name="TextBox 4">
            <a:extLst>
              <a:ext uri="{FF2B5EF4-FFF2-40B4-BE49-F238E27FC236}">
                <a16:creationId xmlns:a16="http://schemas.microsoft.com/office/drawing/2014/main" id="{AE53E0E3-612D-4712-AF5B-B5BA7D4DC113}"/>
              </a:ext>
            </a:extLst>
          </p:cNvPr>
          <p:cNvSpPr txBox="1"/>
          <p:nvPr/>
        </p:nvSpPr>
        <p:spPr>
          <a:xfrm>
            <a:off x="3048698" y="1412776"/>
            <a:ext cx="6094602" cy="1274195"/>
          </a:xfrm>
          <a:prstGeom prst="rect">
            <a:avLst/>
          </a:prstGeom>
          <a:noFill/>
        </p:spPr>
        <p:txBody>
          <a:bodyPr wrap="square">
            <a:spAutoFit/>
          </a:bodyPr>
          <a:lstStyle/>
          <a:p>
            <a:pPr algn="ctr">
              <a:buNone/>
            </a:pPr>
            <a:r>
              <a:rPr lang="en-GB" sz="2400" dirty="0"/>
              <a:t>This is a 1cm grid. </a:t>
            </a:r>
          </a:p>
          <a:p>
            <a:pPr algn="ctr">
              <a:buNone/>
            </a:pPr>
            <a:r>
              <a:rPr lang="en-GB" sz="2400" dirty="0"/>
              <a:t>Which two points should be joined to make a straight line that is exactly 5cm long?</a:t>
            </a:r>
          </a:p>
        </p:txBody>
      </p:sp>
      <p:pic>
        <p:nvPicPr>
          <p:cNvPr id="4" name="Picture 3">
            <a:extLst>
              <a:ext uri="{FF2B5EF4-FFF2-40B4-BE49-F238E27FC236}">
                <a16:creationId xmlns:a16="http://schemas.microsoft.com/office/drawing/2014/main" id="{533FE6D9-0DB8-4DDC-9643-137C1058F76C}"/>
              </a:ext>
            </a:extLst>
          </p:cNvPr>
          <p:cNvPicPr>
            <a:picLocks noChangeAspect="1"/>
          </p:cNvPicPr>
          <p:nvPr/>
        </p:nvPicPr>
        <p:blipFill>
          <a:blip r:embed="rId3"/>
          <a:stretch>
            <a:fillRect/>
          </a:stretch>
        </p:blipFill>
        <p:spPr>
          <a:xfrm>
            <a:off x="3450945" y="3002916"/>
            <a:ext cx="5290109" cy="3411169"/>
          </a:xfrm>
          <a:prstGeom prst="rect">
            <a:avLst/>
          </a:prstGeom>
        </p:spPr>
      </p:pic>
    </p:spTree>
    <p:extLst>
      <p:ext uri="{BB962C8B-B14F-4D97-AF65-F5344CB8AC3E}">
        <p14:creationId xmlns:p14="http://schemas.microsoft.com/office/powerpoint/2010/main" val="3807554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problems using Pythagoras’ theorem to calculate lengths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2c</a:t>
            </a:r>
            <a:endParaRPr lang="en-GB" dirty="0"/>
          </a:p>
        </p:txBody>
      </p:sp>
      <p:sp>
        <p:nvSpPr>
          <p:cNvPr id="5" name="TextBox 4">
            <a:extLst>
              <a:ext uri="{FF2B5EF4-FFF2-40B4-BE49-F238E27FC236}">
                <a16:creationId xmlns:a16="http://schemas.microsoft.com/office/drawing/2014/main" id="{AE53E0E3-612D-4712-AF5B-B5BA7D4DC113}"/>
              </a:ext>
            </a:extLst>
          </p:cNvPr>
          <p:cNvSpPr txBox="1"/>
          <p:nvPr/>
        </p:nvSpPr>
        <p:spPr>
          <a:xfrm>
            <a:off x="3048699" y="1758033"/>
            <a:ext cx="6094602" cy="461665"/>
          </a:xfrm>
          <a:prstGeom prst="rect">
            <a:avLst/>
          </a:prstGeom>
          <a:noFill/>
        </p:spPr>
        <p:txBody>
          <a:bodyPr wrap="square">
            <a:spAutoFit/>
          </a:bodyPr>
          <a:lstStyle/>
          <a:p>
            <a:pPr algn="ctr">
              <a:buNone/>
            </a:pPr>
            <a:r>
              <a:rPr lang="en-GB" sz="2400" dirty="0"/>
              <a:t>Find the perimeter of this square.</a:t>
            </a:r>
          </a:p>
        </p:txBody>
      </p:sp>
      <p:pic>
        <p:nvPicPr>
          <p:cNvPr id="3" name="Picture 2">
            <a:extLst>
              <a:ext uri="{FF2B5EF4-FFF2-40B4-BE49-F238E27FC236}">
                <a16:creationId xmlns:a16="http://schemas.microsoft.com/office/drawing/2014/main" id="{EE34E9F4-3029-4575-9314-2F2391164DC2}"/>
              </a:ext>
            </a:extLst>
          </p:cNvPr>
          <p:cNvPicPr>
            <a:picLocks noChangeAspect="1"/>
          </p:cNvPicPr>
          <p:nvPr/>
        </p:nvPicPr>
        <p:blipFill>
          <a:blip r:embed="rId3"/>
          <a:stretch>
            <a:fillRect/>
          </a:stretch>
        </p:blipFill>
        <p:spPr>
          <a:xfrm>
            <a:off x="4116469" y="2420939"/>
            <a:ext cx="3959061" cy="4034552"/>
          </a:xfrm>
          <a:prstGeom prst="rect">
            <a:avLst/>
          </a:prstGeom>
        </p:spPr>
      </p:pic>
    </p:spTree>
    <p:extLst>
      <p:ext uri="{BB962C8B-B14F-4D97-AF65-F5344CB8AC3E}">
        <p14:creationId xmlns:p14="http://schemas.microsoft.com/office/powerpoint/2010/main" val="283877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052736"/>
            <a:ext cx="10972800" cy="3888432"/>
          </a:xfrm>
        </p:spPr>
        <p:txBody>
          <a:bodyPr>
            <a:noAutofit/>
          </a:bodyPr>
          <a:lstStyle/>
          <a:p>
            <a:r>
              <a:rPr lang="en-GB" dirty="0"/>
              <a:t>These slides are designed to complement the </a:t>
            </a:r>
            <a:r>
              <a:rPr lang="en-GB" dirty="0">
                <a:hlinkClick r:id="rId2"/>
              </a:rPr>
              <a:t>6.1 Geometrical properties</a:t>
            </a:r>
            <a:r>
              <a:rPr lang="en-GB" dirty="0"/>
              <a:t> Core Concept document and its associated Theme Overview document </a:t>
            </a:r>
            <a:r>
              <a:rPr lang="en-GB" dirty="0">
                <a:hlinkClick r:id="rId3"/>
              </a:rPr>
              <a:t>6 Geometry</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2023676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Solve problems using Pythagoras’ theorem to calculate lengths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120596" y="1051717"/>
            <a:ext cx="2088232"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4727848" y="5352853"/>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PD questions…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119336" y="1556792"/>
            <a:ext cx="3491089" cy="320127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ts val="400"/>
              </a:spcBef>
              <a:spcAft>
                <a:spcPts val="400"/>
              </a:spcAft>
              <a:buNone/>
            </a:pPr>
            <a:r>
              <a:rPr lang="en-GB" sz="2000" dirty="0">
                <a:effectLst/>
                <a:latin typeface="+mn-lt"/>
                <a:ea typeface="Calibri" panose="020F0502020204030204" pitchFamily="34" charset="0"/>
                <a:cs typeface="Times New Roman" panose="02020603050405020304" pitchFamily="18" charset="0"/>
              </a:rPr>
              <a:t>Can a straight line that is 8cm long be drawn inside this rectangle?</a:t>
            </a:r>
          </a:p>
          <a:p>
            <a:pPr lvl="0" algn="ctr">
              <a:spcBef>
                <a:spcPts val="400"/>
              </a:spcBef>
              <a:spcAft>
                <a:spcPts val="400"/>
              </a:spcAft>
              <a:buNone/>
            </a:pPr>
            <a:endParaRPr lang="en-GB" dirty="0">
              <a:latin typeface="+mn-lt"/>
              <a:ea typeface="Calibri" panose="020F0502020204030204" pitchFamily="34" charset="0"/>
              <a:cs typeface="Times New Roman" panose="02020603050405020304" pitchFamily="18" charset="0"/>
            </a:endParaRPr>
          </a:p>
          <a:p>
            <a:pPr lvl="0" algn="ctr">
              <a:spcBef>
                <a:spcPts val="400"/>
              </a:spcBef>
              <a:spcAft>
                <a:spcPts val="400"/>
              </a:spcAft>
              <a:buNone/>
            </a:pPr>
            <a:endParaRPr lang="en-GB" sz="2400" dirty="0">
              <a:effectLst/>
              <a:latin typeface="+mn-lt"/>
              <a:ea typeface="Calibri" panose="020F0502020204030204" pitchFamily="34" charset="0"/>
              <a:cs typeface="Times New Roman" panose="02020603050405020304" pitchFamily="18" charset="0"/>
            </a:endParaRPr>
          </a:p>
          <a:p>
            <a:pPr lvl="0" algn="ctr">
              <a:spcBef>
                <a:spcPts val="400"/>
              </a:spcBef>
              <a:spcAft>
                <a:spcPts val="400"/>
              </a:spcAft>
              <a:buNone/>
            </a:pPr>
            <a:endParaRPr lang="en-GB" dirty="0">
              <a:latin typeface="+mn-lt"/>
              <a:ea typeface="Calibri" panose="020F0502020204030204" pitchFamily="34" charset="0"/>
              <a:cs typeface="Times New Roman" panose="02020603050405020304" pitchFamily="18" charset="0"/>
            </a:endParaRPr>
          </a:p>
          <a:p>
            <a:pPr lvl="0" algn="ctr">
              <a:spcBef>
                <a:spcPts val="400"/>
              </a:spcBef>
              <a:spcAft>
                <a:spcPts val="400"/>
              </a:spcAft>
              <a:buNone/>
            </a:pPr>
            <a:endParaRPr lang="en-GB" sz="2400" dirty="0">
              <a:effectLst/>
              <a:latin typeface="+mn-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096514F-213A-4C8A-BB30-090A12035050}"/>
              </a:ext>
            </a:extLst>
          </p:cNvPr>
          <p:cNvPicPr>
            <a:picLocks noChangeAspect="1"/>
          </p:cNvPicPr>
          <p:nvPr/>
        </p:nvPicPr>
        <p:blipFill>
          <a:blip r:embed="rId4"/>
          <a:stretch>
            <a:fillRect/>
          </a:stretch>
        </p:blipFill>
        <p:spPr>
          <a:xfrm>
            <a:off x="344699" y="2894144"/>
            <a:ext cx="2715176" cy="1277416"/>
          </a:xfrm>
          <a:prstGeom prst="rect">
            <a:avLst/>
          </a:prstGeom>
        </p:spPr>
      </p:pic>
      <p:sp>
        <p:nvSpPr>
          <p:cNvPr id="7" name="Content Placeholder 2">
            <a:extLst>
              <a:ext uri="{FF2B5EF4-FFF2-40B4-BE49-F238E27FC236}">
                <a16:creationId xmlns:a16="http://schemas.microsoft.com/office/drawing/2014/main" id="{A00DF9A7-AD04-459E-897E-82234B838A8C}"/>
              </a:ext>
            </a:extLst>
          </p:cNvPr>
          <p:cNvSpPr txBox="1">
            <a:spLocks/>
          </p:cNvSpPr>
          <p:nvPr/>
        </p:nvSpPr>
        <p:spPr>
          <a:xfrm>
            <a:off x="3825087" y="1549146"/>
            <a:ext cx="3851129" cy="320891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sz="2000" dirty="0"/>
              <a:t>This is a 1cm grid. </a:t>
            </a:r>
          </a:p>
          <a:p>
            <a:pPr algn="ctr">
              <a:buNone/>
            </a:pPr>
            <a:r>
              <a:rPr lang="en-GB" sz="2000" dirty="0"/>
              <a:t>Which two points should be joined to make a straight line that is exactly 5cm long?</a:t>
            </a:r>
            <a:endParaRPr lang="en-GB" dirty="0"/>
          </a:p>
          <a:p>
            <a:pPr algn="ctr">
              <a:buNone/>
            </a:pPr>
            <a:endParaRPr lang="en-GB" sz="2400" dirty="0"/>
          </a:p>
          <a:p>
            <a:pPr algn="ctr">
              <a:buNone/>
            </a:pPr>
            <a:endParaRPr lang="en-GB" dirty="0"/>
          </a:p>
          <a:p>
            <a:pPr algn="ctr">
              <a:buNone/>
            </a:pPr>
            <a:endParaRPr lang="en-GB" sz="2400" dirty="0"/>
          </a:p>
          <a:p>
            <a:pPr algn="ctr">
              <a:buNone/>
            </a:pPr>
            <a:endParaRPr lang="en-GB" sz="2400" dirty="0"/>
          </a:p>
        </p:txBody>
      </p:sp>
      <p:pic>
        <p:nvPicPr>
          <p:cNvPr id="2" name="Picture 1">
            <a:extLst>
              <a:ext uri="{FF2B5EF4-FFF2-40B4-BE49-F238E27FC236}">
                <a16:creationId xmlns:a16="http://schemas.microsoft.com/office/drawing/2014/main" id="{9DB30C74-A3CB-487B-B496-44CBB366824B}"/>
              </a:ext>
            </a:extLst>
          </p:cNvPr>
          <p:cNvPicPr>
            <a:picLocks noChangeAspect="1"/>
          </p:cNvPicPr>
          <p:nvPr/>
        </p:nvPicPr>
        <p:blipFill>
          <a:blip r:embed="rId5"/>
          <a:stretch>
            <a:fillRect/>
          </a:stretch>
        </p:blipFill>
        <p:spPr>
          <a:xfrm>
            <a:off x="4574813" y="3191869"/>
            <a:ext cx="2434719" cy="1566193"/>
          </a:xfrm>
          <a:prstGeom prst="rect">
            <a:avLst/>
          </a:prstGeom>
        </p:spPr>
      </p:pic>
      <p:sp>
        <p:nvSpPr>
          <p:cNvPr id="9" name="Content Placeholder 2">
            <a:extLst>
              <a:ext uri="{FF2B5EF4-FFF2-40B4-BE49-F238E27FC236}">
                <a16:creationId xmlns:a16="http://schemas.microsoft.com/office/drawing/2014/main" id="{DA28D7E8-2536-4BCC-A180-02BD847A5CE9}"/>
              </a:ext>
            </a:extLst>
          </p:cNvPr>
          <p:cNvSpPr txBox="1">
            <a:spLocks/>
          </p:cNvSpPr>
          <p:nvPr/>
        </p:nvSpPr>
        <p:spPr>
          <a:xfrm>
            <a:off x="7855367" y="1556792"/>
            <a:ext cx="3995145" cy="320127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sz="2000" dirty="0"/>
              <a:t>Find the perimeter of this square.</a:t>
            </a:r>
          </a:p>
          <a:p>
            <a:pPr algn="ctr">
              <a:buNone/>
            </a:pPr>
            <a:endParaRPr lang="en-GB" sz="2400" dirty="0"/>
          </a:p>
          <a:p>
            <a:pPr algn="ctr">
              <a:buNone/>
            </a:pPr>
            <a:endParaRPr lang="en-GB" dirty="0"/>
          </a:p>
          <a:p>
            <a:pPr algn="ctr">
              <a:buNone/>
            </a:pPr>
            <a:endParaRPr lang="en-GB" sz="2400" dirty="0"/>
          </a:p>
          <a:p>
            <a:pPr algn="ctr">
              <a:buNone/>
            </a:pPr>
            <a:endParaRPr lang="en-GB" dirty="0"/>
          </a:p>
          <a:p>
            <a:pPr algn="ctr">
              <a:buNone/>
            </a:pPr>
            <a:endParaRPr lang="en-GB" sz="2400" dirty="0"/>
          </a:p>
          <a:p>
            <a:pPr algn="ctr">
              <a:buNone/>
            </a:pPr>
            <a:endParaRPr lang="en-GB" sz="2400" dirty="0"/>
          </a:p>
        </p:txBody>
      </p:sp>
      <p:pic>
        <p:nvPicPr>
          <p:cNvPr id="4" name="Picture 3">
            <a:extLst>
              <a:ext uri="{FF2B5EF4-FFF2-40B4-BE49-F238E27FC236}">
                <a16:creationId xmlns:a16="http://schemas.microsoft.com/office/drawing/2014/main" id="{EFF3A9F8-AC75-4DF8-AA38-BEA43756441E}"/>
              </a:ext>
            </a:extLst>
          </p:cNvPr>
          <p:cNvPicPr>
            <a:picLocks noChangeAspect="1"/>
          </p:cNvPicPr>
          <p:nvPr/>
        </p:nvPicPr>
        <p:blipFill>
          <a:blip r:embed="rId6"/>
          <a:stretch>
            <a:fillRect/>
          </a:stretch>
        </p:blipFill>
        <p:spPr>
          <a:xfrm>
            <a:off x="8709585" y="2162549"/>
            <a:ext cx="2286708" cy="2330311"/>
          </a:xfrm>
          <a:prstGeom prst="rect">
            <a:avLst/>
          </a:prstGeom>
        </p:spPr>
      </p:pic>
      <p:sp>
        <p:nvSpPr>
          <p:cNvPr id="11" name="Content Placeholder 2">
            <a:extLst>
              <a:ext uri="{FF2B5EF4-FFF2-40B4-BE49-F238E27FC236}">
                <a16:creationId xmlns:a16="http://schemas.microsoft.com/office/drawing/2014/main" id="{52D342A2-5BEE-49C2-A913-D465B0CCB450}"/>
              </a:ext>
            </a:extLst>
          </p:cNvPr>
          <p:cNvSpPr txBox="1">
            <a:spLocks/>
          </p:cNvSpPr>
          <p:nvPr/>
        </p:nvSpPr>
        <p:spPr>
          <a:xfrm>
            <a:off x="86811" y="4579680"/>
            <a:ext cx="12018377" cy="1748392"/>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dirty="0"/>
              <a:t>What teaching techniques do you use in your classroom to draw out and make explicit the strategies that students use to identify what mathematical knowledge is appropriate in solving a problem? </a:t>
            </a:r>
          </a:p>
          <a:p>
            <a:pPr marL="360000" lvl="1" fontAlgn="auto">
              <a:lnSpc>
                <a:spcPct val="100000"/>
              </a:lnSpc>
              <a:spcBef>
                <a:spcPts val="0"/>
              </a:spcBef>
              <a:spcAft>
                <a:spcPts val="1200"/>
              </a:spcAft>
              <a:buClrTx/>
            </a:pPr>
            <a:r>
              <a:rPr lang="en-GB" dirty="0"/>
              <a:t>How can you support your students to identify them (and other problems they have not yet met) as examples of Pythagoras’ theorem?</a:t>
            </a:r>
          </a:p>
        </p:txBody>
      </p:sp>
      <p:sp>
        <p:nvSpPr>
          <p:cNvPr id="12" name="TextBox 11">
            <a:extLst>
              <a:ext uri="{FF2B5EF4-FFF2-40B4-BE49-F238E27FC236}">
                <a16:creationId xmlns:a16="http://schemas.microsoft.com/office/drawing/2014/main" id="{3E92BAFC-BCDC-4FB3-ACA7-F837A8999BB4}"/>
              </a:ext>
            </a:extLst>
          </p:cNvPr>
          <p:cNvSpPr txBox="1"/>
          <p:nvPr/>
        </p:nvSpPr>
        <p:spPr>
          <a:xfrm>
            <a:off x="3825087" y="1051717"/>
            <a:ext cx="2088232"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2b</a:t>
            </a:r>
            <a:endParaRPr lang="en-GB" dirty="0"/>
          </a:p>
        </p:txBody>
      </p:sp>
      <p:sp>
        <p:nvSpPr>
          <p:cNvPr id="13" name="TextBox 12">
            <a:extLst>
              <a:ext uri="{FF2B5EF4-FFF2-40B4-BE49-F238E27FC236}">
                <a16:creationId xmlns:a16="http://schemas.microsoft.com/office/drawing/2014/main" id="{B10B94FF-4504-41CE-8A28-0D951CE7B04D}"/>
              </a:ext>
            </a:extLst>
          </p:cNvPr>
          <p:cNvSpPr txBox="1"/>
          <p:nvPr/>
        </p:nvSpPr>
        <p:spPr>
          <a:xfrm>
            <a:off x="7800006" y="1051717"/>
            <a:ext cx="2088232"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2c</a:t>
            </a:r>
            <a:endParaRPr lang="en-GB" dirty="0"/>
          </a:p>
        </p:txBody>
      </p:sp>
    </p:spTree>
    <p:custDataLst>
      <p:tags r:id="rId1"/>
    </p:custDataLst>
    <p:extLst>
      <p:ext uri="{BB962C8B-B14F-4D97-AF65-F5344CB8AC3E}">
        <p14:creationId xmlns:p14="http://schemas.microsoft.com/office/powerpoint/2010/main" val="1576604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problems using Pythagoras’ theorem to calculate lengths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2d</a:t>
            </a:r>
            <a:endParaRPr lang="en-GB" dirty="0"/>
          </a:p>
        </p:txBody>
      </p:sp>
      <p:sp>
        <p:nvSpPr>
          <p:cNvPr id="5" name="TextBox 4">
            <a:extLst>
              <a:ext uri="{FF2B5EF4-FFF2-40B4-BE49-F238E27FC236}">
                <a16:creationId xmlns:a16="http://schemas.microsoft.com/office/drawing/2014/main" id="{AE53E0E3-612D-4712-AF5B-B5BA7D4DC113}"/>
              </a:ext>
            </a:extLst>
          </p:cNvPr>
          <p:cNvSpPr txBox="1"/>
          <p:nvPr/>
        </p:nvSpPr>
        <p:spPr>
          <a:xfrm>
            <a:off x="839416" y="1916832"/>
            <a:ext cx="6094602" cy="3711785"/>
          </a:xfrm>
          <a:prstGeom prst="rect">
            <a:avLst/>
          </a:prstGeom>
          <a:noFill/>
        </p:spPr>
        <p:txBody>
          <a:bodyPr wrap="square">
            <a:spAutoFit/>
          </a:bodyPr>
          <a:lstStyle/>
          <a:p>
            <a:pPr>
              <a:buNone/>
            </a:pPr>
            <a:r>
              <a:rPr lang="en-GB" sz="2400" dirty="0"/>
              <a:t>Brighton is 48 miles south of London.</a:t>
            </a:r>
          </a:p>
          <a:p>
            <a:pPr>
              <a:buNone/>
            </a:pPr>
            <a:r>
              <a:rPr lang="en-GB" sz="2400" dirty="0"/>
              <a:t>Cardiff is 130 miles west of London.</a:t>
            </a:r>
          </a:p>
          <a:p>
            <a:pPr marL="514350" indent="-514350">
              <a:buFont typeface="+mj-lt"/>
              <a:buAutoNum type="romanLcPeriod"/>
            </a:pPr>
            <a:r>
              <a:rPr lang="en-GB" sz="2400" dirty="0"/>
              <a:t>What is the direct distance between Brighton and Cardiff?</a:t>
            </a:r>
          </a:p>
          <a:p>
            <a:pPr marL="514350" indent="-514350">
              <a:buFont typeface="+mj-lt"/>
              <a:buAutoNum type="romanLcPeriod"/>
            </a:pPr>
            <a:r>
              <a:rPr lang="en-GB" sz="2400" dirty="0"/>
              <a:t>Can you identify three different cities that might be able to replace London, Brighton and Cardiff in this question?</a:t>
            </a:r>
          </a:p>
          <a:p>
            <a:pPr marL="514350" indent="-514350">
              <a:buFont typeface="+mj-lt"/>
              <a:buAutoNum type="romanLcPeriod"/>
            </a:pPr>
            <a:r>
              <a:rPr lang="en-GB" sz="2400" dirty="0"/>
              <a:t>What is it about them that makes them suitable?</a:t>
            </a:r>
          </a:p>
        </p:txBody>
      </p:sp>
      <p:pic>
        <p:nvPicPr>
          <p:cNvPr id="4" name="Picture 3">
            <a:extLst>
              <a:ext uri="{FF2B5EF4-FFF2-40B4-BE49-F238E27FC236}">
                <a16:creationId xmlns:a16="http://schemas.microsoft.com/office/drawing/2014/main" id="{53B1AEE3-61CD-4889-9AC1-7C512CC11A97}"/>
              </a:ext>
            </a:extLst>
          </p:cNvPr>
          <p:cNvPicPr>
            <a:picLocks noChangeAspect="1"/>
          </p:cNvPicPr>
          <p:nvPr/>
        </p:nvPicPr>
        <p:blipFill>
          <a:blip r:embed="rId3"/>
          <a:stretch>
            <a:fillRect/>
          </a:stretch>
        </p:blipFill>
        <p:spPr>
          <a:xfrm>
            <a:off x="6882600" y="2060848"/>
            <a:ext cx="4469984" cy="3553307"/>
          </a:xfrm>
          <a:prstGeom prst="rect">
            <a:avLst/>
          </a:prstGeom>
        </p:spPr>
      </p:pic>
    </p:spTree>
    <p:extLst>
      <p:ext uri="{BB962C8B-B14F-4D97-AF65-F5344CB8AC3E}">
        <p14:creationId xmlns:p14="http://schemas.microsoft.com/office/powerpoint/2010/main" val="1881859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problems using Pythagoras’ theorem to calculate lengths.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2e</a:t>
            </a:r>
            <a:endParaRPr lang="en-GB" dirty="0"/>
          </a:p>
        </p:txBody>
      </p:sp>
      <p:sp>
        <p:nvSpPr>
          <p:cNvPr id="5" name="TextBox 4">
            <a:extLst>
              <a:ext uri="{FF2B5EF4-FFF2-40B4-BE49-F238E27FC236}">
                <a16:creationId xmlns:a16="http://schemas.microsoft.com/office/drawing/2014/main" id="{AE53E0E3-612D-4712-AF5B-B5BA7D4DC113}"/>
              </a:ext>
            </a:extLst>
          </p:cNvPr>
          <p:cNvSpPr txBox="1"/>
          <p:nvPr/>
        </p:nvSpPr>
        <p:spPr>
          <a:xfrm>
            <a:off x="3048699" y="1758033"/>
            <a:ext cx="6094602" cy="3342453"/>
          </a:xfrm>
          <a:prstGeom prst="rect">
            <a:avLst/>
          </a:prstGeom>
          <a:noFill/>
        </p:spPr>
        <p:txBody>
          <a:bodyPr wrap="square">
            <a:spAutoFit/>
          </a:bodyPr>
          <a:lstStyle/>
          <a:p>
            <a:pPr algn="ctr">
              <a:buNone/>
            </a:pPr>
            <a:r>
              <a:rPr lang="en-GB" sz="2400" dirty="0"/>
              <a:t>When using a ladder, it is recommended to use the four-to-one rule: </a:t>
            </a:r>
          </a:p>
          <a:p>
            <a:pPr algn="ctr">
              <a:buNone/>
            </a:pPr>
            <a:r>
              <a:rPr lang="en-GB" sz="2400" dirty="0"/>
              <a:t>for every four feet the ladder goes up the wall, move the base away from the wall by one foot.</a:t>
            </a:r>
          </a:p>
          <a:p>
            <a:pPr algn="ctr">
              <a:buNone/>
            </a:pPr>
            <a:endParaRPr lang="en-GB" sz="2400" dirty="0"/>
          </a:p>
          <a:p>
            <a:pPr algn="ctr">
              <a:buNone/>
            </a:pPr>
            <a:r>
              <a:rPr lang="en-GB" sz="2400" dirty="0"/>
              <a:t>Using this rule, how high up a wall should a </a:t>
            </a:r>
          </a:p>
          <a:p>
            <a:pPr algn="ctr">
              <a:buNone/>
            </a:pPr>
            <a:r>
              <a:rPr lang="en-GB" sz="2400" dirty="0"/>
              <a:t>24-foot ladder reach?</a:t>
            </a:r>
          </a:p>
        </p:txBody>
      </p:sp>
    </p:spTree>
    <p:extLst>
      <p:ext uri="{BB962C8B-B14F-4D97-AF65-F5344CB8AC3E}">
        <p14:creationId xmlns:p14="http://schemas.microsoft.com/office/powerpoint/2010/main" val="2774680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Solve problems using Pythagoras’ theorem to calculate lengths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2d</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263351" y="4476395"/>
            <a:ext cx="11438549" cy="202547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600"/>
              </a:spcAft>
              <a:buClrTx/>
            </a:pPr>
            <a:r>
              <a:rPr lang="en-GB" sz="2400" dirty="0"/>
              <a:t>What other contexts could be shared with students in which Pythagoras theorem could be applied? </a:t>
            </a:r>
          </a:p>
          <a:p>
            <a:pPr marL="360000" lvl="1" fontAlgn="auto">
              <a:lnSpc>
                <a:spcPct val="100000"/>
              </a:lnSpc>
              <a:spcBef>
                <a:spcPts val="0"/>
              </a:spcBef>
              <a:spcAft>
                <a:spcPts val="600"/>
              </a:spcAft>
              <a:buClrTx/>
            </a:pPr>
            <a:r>
              <a:rPr lang="en-GB" sz="2400" dirty="0"/>
              <a:t>How can you encourage students to draw suitable diagrams?</a:t>
            </a:r>
          </a:p>
        </p:txBody>
      </p:sp>
      <p:sp>
        <p:nvSpPr>
          <p:cNvPr id="7" name="Content Placeholder 2">
            <a:extLst>
              <a:ext uri="{FF2B5EF4-FFF2-40B4-BE49-F238E27FC236}">
                <a16:creationId xmlns:a16="http://schemas.microsoft.com/office/drawing/2014/main" id="{94D52812-7F91-4914-81E9-2D496BCD4AA6}"/>
              </a:ext>
            </a:extLst>
          </p:cNvPr>
          <p:cNvSpPr txBox="1">
            <a:spLocks/>
          </p:cNvSpPr>
          <p:nvPr/>
        </p:nvSpPr>
        <p:spPr>
          <a:xfrm>
            <a:off x="8106766" y="1556793"/>
            <a:ext cx="3595135" cy="324036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sz="1800" dirty="0"/>
              <a:t>When using a ladder, it is recommended to use the four-to-one rule: </a:t>
            </a:r>
          </a:p>
          <a:p>
            <a:pPr algn="ctr">
              <a:buNone/>
            </a:pPr>
            <a:r>
              <a:rPr lang="en-GB" sz="1800" dirty="0"/>
              <a:t>for every four feet the ladder goes up the wall, move the base away from the wall by one foot.</a:t>
            </a:r>
          </a:p>
          <a:p>
            <a:pPr algn="ctr">
              <a:buNone/>
            </a:pPr>
            <a:r>
              <a:rPr lang="en-GB" sz="1800" dirty="0"/>
              <a:t>Using this rule, how high up a wall should a 24-foot ladder reach?</a:t>
            </a:r>
          </a:p>
        </p:txBody>
      </p:sp>
      <p:sp>
        <p:nvSpPr>
          <p:cNvPr id="9" name="TextBox 8">
            <a:extLst>
              <a:ext uri="{FF2B5EF4-FFF2-40B4-BE49-F238E27FC236}">
                <a16:creationId xmlns:a16="http://schemas.microsoft.com/office/drawing/2014/main" id="{9F3AF0CC-7B7F-4DD2-AB01-A59FCEB48E37}"/>
              </a:ext>
            </a:extLst>
          </p:cNvPr>
          <p:cNvSpPr txBox="1"/>
          <p:nvPr/>
        </p:nvSpPr>
        <p:spPr>
          <a:xfrm>
            <a:off x="8106766" y="1064580"/>
            <a:ext cx="446920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2e</a:t>
            </a:r>
            <a:endParaRPr lang="en-GB" dirty="0"/>
          </a:p>
        </p:txBody>
      </p:sp>
      <p:grpSp>
        <p:nvGrpSpPr>
          <p:cNvPr id="5" name="Group 4">
            <a:extLst>
              <a:ext uri="{FF2B5EF4-FFF2-40B4-BE49-F238E27FC236}">
                <a16:creationId xmlns:a16="http://schemas.microsoft.com/office/drawing/2014/main" id="{2F4C2B1A-FFFF-432B-B599-044BCBF336CC}"/>
              </a:ext>
            </a:extLst>
          </p:cNvPr>
          <p:cNvGrpSpPr/>
          <p:nvPr/>
        </p:nvGrpSpPr>
        <p:grpSpPr>
          <a:xfrm>
            <a:off x="263352" y="1547044"/>
            <a:ext cx="7704856" cy="3250109"/>
            <a:chOff x="263352" y="1547044"/>
            <a:chExt cx="7704856" cy="3250109"/>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556793"/>
              <a:ext cx="7704856" cy="324036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GB" sz="1800" dirty="0"/>
            </a:p>
            <a:p>
              <a:pPr>
                <a:buNone/>
              </a:pPr>
              <a:endParaRPr lang="en-GB" sz="1800" dirty="0"/>
            </a:p>
            <a:p>
              <a:pPr>
                <a:buNone/>
              </a:pPr>
              <a:endParaRPr lang="en-GB" sz="1800" dirty="0"/>
            </a:p>
            <a:p>
              <a:pPr>
                <a:buNone/>
              </a:pPr>
              <a:endParaRPr lang="en-GB" sz="1800" dirty="0"/>
            </a:p>
            <a:p>
              <a:pPr marL="514350" indent="-514350">
                <a:buFont typeface="+mj-lt"/>
                <a:buAutoNum type="romanLcPeriod"/>
              </a:pPr>
              <a:endParaRPr lang="en-GB" sz="1800" dirty="0"/>
            </a:p>
            <a:p>
              <a:pPr marL="514350" indent="-514350">
                <a:buFont typeface="+mj-lt"/>
                <a:buAutoNum type="romanLcPeriod"/>
              </a:pPr>
              <a:endParaRPr lang="en-GB" sz="1800" dirty="0"/>
            </a:p>
            <a:p>
              <a:pPr marL="514350" indent="-514350">
                <a:buFont typeface="+mj-lt"/>
                <a:buAutoNum type="romanLcPeriod"/>
              </a:pPr>
              <a:endParaRPr lang="en-GB" sz="1800" dirty="0"/>
            </a:p>
          </p:txBody>
        </p:sp>
        <p:pic>
          <p:nvPicPr>
            <p:cNvPr id="2" name="Picture 1">
              <a:extLst>
                <a:ext uri="{FF2B5EF4-FFF2-40B4-BE49-F238E27FC236}">
                  <a16:creationId xmlns:a16="http://schemas.microsoft.com/office/drawing/2014/main" id="{A74443C2-914D-42C6-BA04-D9BF40F02084}"/>
                </a:ext>
              </a:extLst>
            </p:cNvPr>
            <p:cNvPicPr>
              <a:picLocks noChangeAspect="1"/>
            </p:cNvPicPr>
            <p:nvPr/>
          </p:nvPicPr>
          <p:blipFill>
            <a:blip r:embed="rId4"/>
            <a:stretch>
              <a:fillRect/>
            </a:stretch>
          </p:blipFill>
          <p:spPr>
            <a:xfrm>
              <a:off x="4419540" y="1628598"/>
              <a:ext cx="3352919" cy="2666783"/>
            </a:xfrm>
            <a:prstGeom prst="rect">
              <a:avLst/>
            </a:prstGeom>
          </p:spPr>
        </p:pic>
        <p:sp>
          <p:nvSpPr>
            <p:cNvPr id="3" name="TextBox 2">
              <a:extLst>
                <a:ext uri="{FF2B5EF4-FFF2-40B4-BE49-F238E27FC236}">
                  <a16:creationId xmlns:a16="http://schemas.microsoft.com/office/drawing/2014/main" id="{C24A9F8C-ABC3-423B-93DA-681DCA5CBCA5}"/>
                </a:ext>
              </a:extLst>
            </p:cNvPr>
            <p:cNvSpPr txBox="1"/>
            <p:nvPr/>
          </p:nvSpPr>
          <p:spPr>
            <a:xfrm>
              <a:off x="340672" y="2248775"/>
              <a:ext cx="4153628" cy="2419124"/>
            </a:xfrm>
            <a:prstGeom prst="rect">
              <a:avLst/>
            </a:prstGeom>
            <a:noFill/>
          </p:spPr>
          <p:txBody>
            <a:bodyPr wrap="square" rtlCol="0">
              <a:spAutoFit/>
            </a:bodyPr>
            <a:lstStyle/>
            <a:p>
              <a:pPr marL="514350" indent="-514350">
                <a:buFont typeface="+mj-lt"/>
                <a:buAutoNum type="romanLcPeriod"/>
              </a:pPr>
              <a:r>
                <a:rPr lang="en-GB" sz="1800" dirty="0"/>
                <a:t>What is the direct distance between Brighton and Cardiff?</a:t>
              </a:r>
            </a:p>
            <a:p>
              <a:pPr marL="514350" indent="-514350">
                <a:buFont typeface="+mj-lt"/>
                <a:buAutoNum type="romanLcPeriod"/>
              </a:pPr>
              <a:r>
                <a:rPr lang="en-GB" sz="1800" dirty="0"/>
                <a:t>Can you identify three different cities that might be able to replace London, Brighton and Cardiff in this question?</a:t>
              </a:r>
            </a:p>
            <a:p>
              <a:pPr marL="514350" indent="-514350">
                <a:buFont typeface="+mj-lt"/>
                <a:buAutoNum type="romanLcPeriod"/>
              </a:pPr>
              <a:r>
                <a:rPr lang="en-GB" sz="1800" dirty="0"/>
                <a:t>What is it about them that makes them suitable?</a:t>
              </a:r>
            </a:p>
          </p:txBody>
        </p:sp>
        <p:sp>
          <p:nvSpPr>
            <p:cNvPr id="11" name="TextBox 10">
              <a:extLst>
                <a:ext uri="{FF2B5EF4-FFF2-40B4-BE49-F238E27FC236}">
                  <a16:creationId xmlns:a16="http://schemas.microsoft.com/office/drawing/2014/main" id="{19C68814-441B-4509-97CD-FC57FBF67945}"/>
                </a:ext>
              </a:extLst>
            </p:cNvPr>
            <p:cNvSpPr txBox="1"/>
            <p:nvPr/>
          </p:nvSpPr>
          <p:spPr>
            <a:xfrm>
              <a:off x="263352" y="1547044"/>
              <a:ext cx="4320480" cy="701731"/>
            </a:xfrm>
            <a:prstGeom prst="rect">
              <a:avLst/>
            </a:prstGeom>
            <a:noFill/>
          </p:spPr>
          <p:txBody>
            <a:bodyPr wrap="square">
              <a:spAutoFit/>
            </a:bodyPr>
            <a:lstStyle/>
            <a:p>
              <a:pPr>
                <a:buNone/>
              </a:pPr>
              <a:r>
                <a:rPr lang="en-GB" sz="1800" dirty="0"/>
                <a:t>Brighton is 48 miles south of London.</a:t>
              </a:r>
            </a:p>
            <a:p>
              <a:pPr>
                <a:buNone/>
              </a:pPr>
              <a:r>
                <a:rPr lang="en-GB" sz="1800" dirty="0"/>
                <a:t>Cardiff is 130 miles west of London.</a:t>
              </a:r>
            </a:p>
          </p:txBody>
        </p:sp>
      </p:grpSp>
    </p:spTree>
    <p:custDataLst>
      <p:tags r:id="rId1"/>
    </p:custDataLst>
    <p:extLst>
      <p:ext uri="{BB962C8B-B14F-4D97-AF65-F5344CB8AC3E}">
        <p14:creationId xmlns:p14="http://schemas.microsoft.com/office/powerpoint/2010/main" val="1950299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problems using Pythagoras’ theorem to make statements about angles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a:t>
            </a:r>
            <a:endParaRPr lang="en-GB" dirty="0"/>
          </a:p>
        </p:txBody>
      </p:sp>
      <p:sp>
        <p:nvSpPr>
          <p:cNvPr id="5" name="TextBox 4">
            <a:extLst>
              <a:ext uri="{FF2B5EF4-FFF2-40B4-BE49-F238E27FC236}">
                <a16:creationId xmlns:a16="http://schemas.microsoft.com/office/drawing/2014/main" id="{60FFA365-0252-4BBB-AAE2-12BB10DFE2E6}"/>
              </a:ext>
            </a:extLst>
          </p:cNvPr>
          <p:cNvSpPr txBox="1"/>
          <p:nvPr/>
        </p:nvSpPr>
        <p:spPr>
          <a:xfrm>
            <a:off x="2927648" y="1781834"/>
            <a:ext cx="6094602" cy="904863"/>
          </a:xfrm>
          <a:prstGeom prst="rect">
            <a:avLst/>
          </a:prstGeom>
          <a:noFill/>
        </p:spPr>
        <p:txBody>
          <a:bodyPr wrap="square">
            <a:spAutoFit/>
          </a:bodyPr>
          <a:lstStyle/>
          <a:p>
            <a:pPr algn="ctr">
              <a:buNone/>
            </a:pPr>
            <a:r>
              <a:rPr lang="en-GB" sz="2400" dirty="0"/>
              <a:t>The shape below shows a parallelogram. </a:t>
            </a:r>
          </a:p>
          <a:p>
            <a:pPr algn="ctr">
              <a:buNone/>
            </a:pPr>
            <a:r>
              <a:rPr lang="en-GB" sz="2400" dirty="0"/>
              <a:t>Is it also a rectangle?</a:t>
            </a:r>
          </a:p>
        </p:txBody>
      </p:sp>
      <p:pic>
        <p:nvPicPr>
          <p:cNvPr id="4" name="Picture 3">
            <a:extLst>
              <a:ext uri="{FF2B5EF4-FFF2-40B4-BE49-F238E27FC236}">
                <a16:creationId xmlns:a16="http://schemas.microsoft.com/office/drawing/2014/main" id="{74048ACC-E448-4AD8-9BE0-DDD5CEDDDA6F}"/>
              </a:ext>
            </a:extLst>
          </p:cNvPr>
          <p:cNvPicPr>
            <a:picLocks noChangeAspect="1"/>
          </p:cNvPicPr>
          <p:nvPr/>
        </p:nvPicPr>
        <p:blipFill>
          <a:blip r:embed="rId3"/>
          <a:stretch>
            <a:fillRect/>
          </a:stretch>
        </p:blipFill>
        <p:spPr>
          <a:xfrm>
            <a:off x="4007768" y="3068960"/>
            <a:ext cx="3672408" cy="2746526"/>
          </a:xfrm>
          <a:prstGeom prst="rect">
            <a:avLst/>
          </a:prstGeom>
        </p:spPr>
      </p:pic>
    </p:spTree>
    <p:extLst>
      <p:ext uri="{BB962C8B-B14F-4D97-AF65-F5344CB8AC3E}">
        <p14:creationId xmlns:p14="http://schemas.microsoft.com/office/powerpoint/2010/main" val="318445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Solve problems using Pythagoras’ theorem to make statements about angles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 you sequence your curriculum so prior skills can be revisited without causing cognitive overload?</a:t>
            </a:r>
          </a:p>
          <a:p>
            <a:pPr marL="360000" lvl="1" fontAlgn="auto">
              <a:lnSpc>
                <a:spcPct val="100000"/>
              </a:lnSpc>
              <a:spcBef>
                <a:spcPts val="0"/>
              </a:spcBef>
              <a:spcAft>
                <a:spcPts val="1200"/>
              </a:spcAft>
              <a:buClrTx/>
            </a:pPr>
            <a:r>
              <a:rPr lang="en-GB" sz="2400" dirty="0"/>
              <a:t>Can you design additional questions of this type for other quadrilaterals?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sz="2400" dirty="0"/>
              <a:t>The shape below shows a parallelogram. </a:t>
            </a:r>
          </a:p>
          <a:p>
            <a:pPr algn="ctr">
              <a:buNone/>
            </a:pPr>
            <a:r>
              <a:rPr lang="en-GB" sz="2400" dirty="0"/>
              <a:t>Is it also a rectangle?</a:t>
            </a:r>
          </a:p>
          <a:p>
            <a:pPr algn="ctr">
              <a:buNone/>
            </a:pPr>
            <a:endParaRPr lang="en-GB" dirty="0"/>
          </a:p>
          <a:p>
            <a:pPr algn="ctr">
              <a:buNone/>
            </a:pPr>
            <a:endParaRPr lang="en-GB" sz="2400" dirty="0"/>
          </a:p>
          <a:p>
            <a:pPr algn="ctr">
              <a:buNone/>
            </a:pPr>
            <a:endParaRPr lang="en-GB" dirty="0"/>
          </a:p>
          <a:p>
            <a:pPr algn="ctr">
              <a:buNone/>
            </a:pPr>
            <a:endParaRPr lang="en-GB" sz="2400" dirty="0"/>
          </a:p>
          <a:p>
            <a:pPr algn="ctr">
              <a:buNone/>
            </a:pPr>
            <a:endParaRPr lang="en-GB" sz="2400" dirty="0"/>
          </a:p>
        </p:txBody>
      </p:sp>
      <p:pic>
        <p:nvPicPr>
          <p:cNvPr id="2" name="Picture 1">
            <a:extLst>
              <a:ext uri="{FF2B5EF4-FFF2-40B4-BE49-F238E27FC236}">
                <a16:creationId xmlns:a16="http://schemas.microsoft.com/office/drawing/2014/main" id="{7A70EDDE-B640-4FF7-B66B-4911AA2FA2CE}"/>
              </a:ext>
            </a:extLst>
          </p:cNvPr>
          <p:cNvPicPr>
            <a:picLocks noChangeAspect="1"/>
          </p:cNvPicPr>
          <p:nvPr/>
        </p:nvPicPr>
        <p:blipFill>
          <a:blip r:embed="rId4"/>
          <a:stretch>
            <a:fillRect/>
          </a:stretch>
        </p:blipFill>
        <p:spPr>
          <a:xfrm>
            <a:off x="1991544" y="3068960"/>
            <a:ext cx="3002269" cy="2245478"/>
          </a:xfrm>
          <a:prstGeom prst="rect">
            <a:avLst/>
          </a:prstGeom>
        </p:spPr>
      </p:pic>
    </p:spTree>
    <p:custDataLst>
      <p:tags r:id="rId1"/>
    </p:custDataLst>
    <p:extLst>
      <p:ext uri="{BB962C8B-B14F-4D97-AF65-F5344CB8AC3E}">
        <p14:creationId xmlns:p14="http://schemas.microsoft.com/office/powerpoint/2010/main" val="2036831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problems using Pythagoras’ theorem to make statements about angles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3b</a:t>
            </a:r>
            <a:endParaRPr lang="en-GB" dirty="0"/>
          </a:p>
        </p:txBody>
      </p:sp>
      <p:pic>
        <p:nvPicPr>
          <p:cNvPr id="3" name="Picture 2">
            <a:extLst>
              <a:ext uri="{FF2B5EF4-FFF2-40B4-BE49-F238E27FC236}">
                <a16:creationId xmlns:a16="http://schemas.microsoft.com/office/drawing/2014/main" id="{9D16B607-2011-4184-8DBC-2B7C94BFBB46}"/>
              </a:ext>
            </a:extLst>
          </p:cNvPr>
          <p:cNvPicPr>
            <a:picLocks noChangeAspect="1"/>
          </p:cNvPicPr>
          <p:nvPr/>
        </p:nvPicPr>
        <p:blipFill>
          <a:blip r:embed="rId3"/>
          <a:stretch>
            <a:fillRect/>
          </a:stretch>
        </p:blipFill>
        <p:spPr>
          <a:xfrm>
            <a:off x="381073" y="1923331"/>
            <a:ext cx="5083549" cy="3600400"/>
          </a:xfrm>
          <a:prstGeom prst="rect">
            <a:avLst/>
          </a:prstGeom>
        </p:spPr>
      </p:pic>
      <p:sp>
        <p:nvSpPr>
          <p:cNvPr id="7" name="TextBox 6">
            <a:extLst>
              <a:ext uri="{FF2B5EF4-FFF2-40B4-BE49-F238E27FC236}">
                <a16:creationId xmlns:a16="http://schemas.microsoft.com/office/drawing/2014/main" id="{9978CB83-3C67-4909-BAC8-5831CF355D15}"/>
              </a:ext>
            </a:extLst>
          </p:cNvPr>
          <p:cNvSpPr txBox="1"/>
          <p:nvPr/>
        </p:nvSpPr>
        <p:spPr>
          <a:xfrm>
            <a:off x="5591944" y="1196752"/>
            <a:ext cx="6094325" cy="4672048"/>
          </a:xfrm>
          <a:prstGeom prst="rect">
            <a:avLst/>
          </a:prstGeom>
          <a:noFill/>
        </p:spPr>
        <p:txBody>
          <a:bodyPr wrap="square">
            <a:spAutoFit/>
          </a:bodyPr>
          <a:lstStyle/>
          <a:p>
            <a:pPr marL="514350" indent="-514350">
              <a:buFont typeface="+mj-lt"/>
              <a:buAutoNum type="romanLcPeriod"/>
            </a:pPr>
            <a:r>
              <a:rPr lang="en-GB" sz="2400" dirty="0"/>
              <a:t>Using three of these rods, is it possible to make a triangle that contains an obtuse angle? If so, which three rods? Is there more than one set?</a:t>
            </a:r>
          </a:p>
          <a:p>
            <a:pPr marL="514350" indent="-514350">
              <a:buFont typeface="+mj-lt"/>
              <a:buAutoNum type="romanLcPeriod"/>
            </a:pPr>
            <a:r>
              <a:rPr lang="en-GB" sz="2400" dirty="0"/>
              <a:t>Using three of these rods, is it possible to make a triangle that contains a right angle? If so, which three rods? Is there more than one set?</a:t>
            </a:r>
          </a:p>
          <a:p>
            <a:pPr marL="514350" indent="-514350">
              <a:buFont typeface="+mj-lt"/>
              <a:buAutoNum type="romanLcPeriod"/>
            </a:pPr>
            <a:r>
              <a:rPr lang="en-GB" sz="2400" dirty="0"/>
              <a:t>Using three of these rods, is it possible to make a triangle that contains all acute angles? If so, which three rods? Is there more than one set?</a:t>
            </a:r>
          </a:p>
        </p:txBody>
      </p:sp>
    </p:spTree>
    <p:extLst>
      <p:ext uri="{BB962C8B-B14F-4D97-AF65-F5344CB8AC3E}">
        <p14:creationId xmlns:p14="http://schemas.microsoft.com/office/powerpoint/2010/main" val="3426779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Solve problems using Pythagoras’ theorem to make statements about angles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3b</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06038" y="4523748"/>
            <a:ext cx="10830583" cy="1615461"/>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would you manage an exploratory task like this in the classroom to ensure the key learning point is drawn out?</a:t>
            </a:r>
          </a:p>
          <a:p>
            <a:pPr marL="360000" lvl="1" fontAlgn="auto">
              <a:lnSpc>
                <a:spcPct val="100000"/>
              </a:lnSpc>
              <a:spcBef>
                <a:spcPts val="0"/>
              </a:spcBef>
              <a:spcAft>
                <a:spcPts val="1200"/>
              </a:spcAft>
              <a:buClrTx/>
            </a:pPr>
            <a:r>
              <a:rPr lang="en-GB" sz="2400" dirty="0"/>
              <a:t>How can you check that all pupils have understood the key idea?</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4" y="1741532"/>
            <a:ext cx="10721273" cy="277321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romanLcPeriod"/>
            </a:pPr>
            <a:endParaRPr lang="en-GB" sz="1600" dirty="0"/>
          </a:p>
          <a:p>
            <a:pPr marL="514350" indent="-514350">
              <a:buFont typeface="+mj-lt"/>
              <a:buAutoNum type="romanLcPeriod"/>
            </a:pPr>
            <a:endParaRPr lang="en-GB" sz="1800" dirty="0"/>
          </a:p>
          <a:p>
            <a:pPr marL="514350" indent="-514350">
              <a:buFont typeface="+mj-lt"/>
              <a:buAutoNum type="romanLcPeriod"/>
            </a:pPr>
            <a:endParaRPr lang="en-GB" sz="1800" dirty="0"/>
          </a:p>
          <a:p>
            <a:pPr marL="514350" indent="-514350">
              <a:buFont typeface="+mj-lt"/>
              <a:buAutoNum type="romanLcPeriod"/>
            </a:pPr>
            <a:endParaRPr lang="en-GB" sz="1800" dirty="0"/>
          </a:p>
        </p:txBody>
      </p:sp>
      <p:pic>
        <p:nvPicPr>
          <p:cNvPr id="2" name="Picture 1">
            <a:extLst>
              <a:ext uri="{FF2B5EF4-FFF2-40B4-BE49-F238E27FC236}">
                <a16:creationId xmlns:a16="http://schemas.microsoft.com/office/drawing/2014/main" id="{0F6C917C-82C9-4718-9BB3-086BA95465DD}"/>
              </a:ext>
            </a:extLst>
          </p:cNvPr>
          <p:cNvPicPr>
            <a:picLocks noChangeAspect="1"/>
          </p:cNvPicPr>
          <p:nvPr/>
        </p:nvPicPr>
        <p:blipFill>
          <a:blip r:embed="rId4"/>
          <a:stretch>
            <a:fillRect/>
          </a:stretch>
        </p:blipFill>
        <p:spPr>
          <a:xfrm>
            <a:off x="806682" y="2060848"/>
            <a:ext cx="3045770" cy="2160240"/>
          </a:xfrm>
          <a:prstGeom prst="rect">
            <a:avLst/>
          </a:prstGeom>
        </p:spPr>
      </p:pic>
      <p:sp>
        <p:nvSpPr>
          <p:cNvPr id="8" name="TextBox 7">
            <a:extLst>
              <a:ext uri="{FF2B5EF4-FFF2-40B4-BE49-F238E27FC236}">
                <a16:creationId xmlns:a16="http://schemas.microsoft.com/office/drawing/2014/main" id="{C9EBD5D0-1B30-4B14-8EB5-911B17F689F5}"/>
              </a:ext>
            </a:extLst>
          </p:cNvPr>
          <p:cNvSpPr txBox="1"/>
          <p:nvPr/>
        </p:nvSpPr>
        <p:spPr>
          <a:xfrm>
            <a:off x="4511824" y="1818621"/>
            <a:ext cx="6094324" cy="2696123"/>
          </a:xfrm>
          <a:prstGeom prst="rect">
            <a:avLst/>
          </a:prstGeom>
          <a:noFill/>
        </p:spPr>
        <p:txBody>
          <a:bodyPr wrap="square">
            <a:spAutoFit/>
          </a:bodyPr>
          <a:lstStyle/>
          <a:p>
            <a:pPr marL="514350" indent="-514350">
              <a:buFont typeface="+mj-lt"/>
              <a:buAutoNum type="romanLcPeriod"/>
            </a:pPr>
            <a:r>
              <a:rPr lang="en-GB" sz="1800" dirty="0"/>
              <a:t>Using three of these rods, is it possible to make a triangle that contains an obtuse angle? If so, which three rods? Is there more than one set?</a:t>
            </a:r>
          </a:p>
          <a:p>
            <a:pPr marL="514350" indent="-514350">
              <a:buFont typeface="+mj-lt"/>
              <a:buAutoNum type="romanLcPeriod"/>
            </a:pPr>
            <a:r>
              <a:rPr lang="en-GB" sz="1800" dirty="0"/>
              <a:t>Using three of these rods, is it possible to make a triangle that contains a right angle? If so, which three rods? Is there more than one set?</a:t>
            </a:r>
          </a:p>
          <a:p>
            <a:pPr marL="514350" indent="-514350">
              <a:buFont typeface="+mj-lt"/>
              <a:buAutoNum type="romanLcPeriod"/>
            </a:pPr>
            <a:r>
              <a:rPr lang="en-GB" sz="1800" dirty="0"/>
              <a:t>Using three of these rods, is it possible to make a triangle that contains all acute angles? If so, which three rods? Is there more than one set?</a:t>
            </a:r>
          </a:p>
        </p:txBody>
      </p:sp>
    </p:spTree>
    <p:custDataLst>
      <p:tags r:id="rId1"/>
    </p:custDataLst>
    <p:extLst>
      <p:ext uri="{BB962C8B-B14F-4D97-AF65-F5344CB8AC3E}">
        <p14:creationId xmlns:p14="http://schemas.microsoft.com/office/powerpoint/2010/main" val="1787615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problems using Pythagoras’ theorem to make statements about angles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3c</a:t>
            </a:r>
            <a:endParaRPr lang="en-GB" dirty="0"/>
          </a:p>
        </p:txBody>
      </p:sp>
      <p:sp>
        <p:nvSpPr>
          <p:cNvPr id="5" name="TextBox 4">
            <a:extLst>
              <a:ext uri="{FF2B5EF4-FFF2-40B4-BE49-F238E27FC236}">
                <a16:creationId xmlns:a16="http://schemas.microsoft.com/office/drawing/2014/main" id="{9F44DEF7-A61D-4D19-831F-6C519477088C}"/>
              </a:ext>
            </a:extLst>
          </p:cNvPr>
          <p:cNvSpPr txBox="1"/>
          <p:nvPr/>
        </p:nvSpPr>
        <p:spPr>
          <a:xfrm>
            <a:off x="1271464" y="1916832"/>
            <a:ext cx="9649072" cy="3490186"/>
          </a:xfrm>
          <a:prstGeom prst="rect">
            <a:avLst/>
          </a:prstGeom>
          <a:noFill/>
        </p:spPr>
        <p:txBody>
          <a:bodyPr wrap="square">
            <a:spAutoFit/>
          </a:bodyPr>
          <a:lstStyle/>
          <a:p>
            <a:pPr algn="ctr">
              <a:buNone/>
            </a:pPr>
            <a:r>
              <a:rPr lang="en-GB" sz="2400" dirty="0"/>
              <a:t>Darcy draws a right-angled triangle.</a:t>
            </a:r>
          </a:p>
          <a:p>
            <a:pPr algn="ctr">
              <a:buNone/>
            </a:pPr>
            <a:endParaRPr lang="en-GB" sz="2400" dirty="0"/>
          </a:p>
          <a:p>
            <a:pPr algn="ctr">
              <a:buNone/>
            </a:pPr>
            <a:r>
              <a:rPr lang="en-GB" sz="2400" dirty="0"/>
              <a:t>Emil says, ‘I’m going to draw a bigger right-angled triangle by making each side of your triangle 10cm longer.’</a:t>
            </a:r>
          </a:p>
          <a:p>
            <a:pPr algn="ctr">
              <a:buNone/>
            </a:pPr>
            <a:endParaRPr lang="en-GB" sz="2400" dirty="0"/>
          </a:p>
          <a:p>
            <a:pPr algn="ctr">
              <a:buNone/>
            </a:pPr>
            <a:r>
              <a:rPr lang="en-GB" sz="2400" dirty="0"/>
              <a:t>Will Emil’s triangle be a right-angled triangle? </a:t>
            </a:r>
          </a:p>
          <a:p>
            <a:pPr algn="ctr">
              <a:buNone/>
            </a:pPr>
            <a:r>
              <a:rPr lang="en-GB" sz="2400" dirty="0"/>
              <a:t>Will it have an obtuse angle?</a:t>
            </a:r>
          </a:p>
          <a:p>
            <a:pPr algn="ctr">
              <a:buNone/>
            </a:pPr>
            <a:endParaRPr lang="en-GB" sz="2400" dirty="0"/>
          </a:p>
        </p:txBody>
      </p:sp>
    </p:spTree>
    <p:extLst>
      <p:ext uri="{BB962C8B-B14F-4D97-AF65-F5344CB8AC3E}">
        <p14:creationId xmlns:p14="http://schemas.microsoft.com/office/powerpoint/2010/main" val="318846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Solve problems using Pythagoras’ theorem to make statements about angles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3c</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Are there particular triangles that you expect students to know are right angled without checking using the theorem?</a:t>
            </a:r>
          </a:p>
          <a:p>
            <a:pPr marL="360000" lvl="1" fontAlgn="auto">
              <a:lnSpc>
                <a:spcPct val="100000"/>
              </a:lnSpc>
              <a:spcBef>
                <a:spcPts val="0"/>
              </a:spcBef>
              <a:spcAft>
                <a:spcPts val="1200"/>
              </a:spcAft>
              <a:buClrTx/>
            </a:pPr>
            <a:r>
              <a:rPr lang="en-GB" sz="2400" dirty="0"/>
              <a:t>What script would you use to turn this into a mental imagery task for students to visualise?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sz="2000" dirty="0"/>
              <a:t>Darcy draws a right-angled triangle.</a:t>
            </a:r>
          </a:p>
          <a:p>
            <a:pPr algn="ctr">
              <a:buNone/>
            </a:pPr>
            <a:endParaRPr lang="en-GB" sz="2000" dirty="0"/>
          </a:p>
          <a:p>
            <a:pPr algn="ctr">
              <a:buNone/>
            </a:pPr>
            <a:r>
              <a:rPr lang="en-GB" sz="2000" dirty="0"/>
              <a:t>Emil says, ‘I’m going to draw a bigger right-angled triangle by making each side of your triangle 10 cm longer.’</a:t>
            </a:r>
          </a:p>
          <a:p>
            <a:pPr algn="ctr">
              <a:buNone/>
            </a:pPr>
            <a:endParaRPr lang="en-GB" sz="2000" dirty="0"/>
          </a:p>
          <a:p>
            <a:pPr algn="ctr">
              <a:buNone/>
            </a:pPr>
            <a:r>
              <a:rPr lang="en-GB" sz="2000" dirty="0"/>
              <a:t>Will Emil’s triangle be a right-angled triangle? </a:t>
            </a:r>
          </a:p>
          <a:p>
            <a:pPr algn="ctr">
              <a:buNone/>
            </a:pPr>
            <a:r>
              <a:rPr lang="en-GB" sz="2000" dirty="0"/>
              <a:t>Will it have an obtuse angle?</a:t>
            </a:r>
          </a:p>
        </p:txBody>
      </p:sp>
    </p:spTree>
    <p:custDataLst>
      <p:tags r:id="rId1"/>
    </p:custDataLst>
    <p:extLst>
      <p:ext uri="{BB962C8B-B14F-4D97-AF65-F5344CB8AC3E}">
        <p14:creationId xmlns:p14="http://schemas.microsoft.com/office/powerpoint/2010/main" val="429032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774862816"/>
              </p:ext>
            </p:extLst>
          </p:nvPr>
        </p:nvGraphicFramePr>
        <p:xfrm>
          <a:off x="579413" y="1401995"/>
          <a:ext cx="11011552" cy="394208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dirty="0"/>
                        <a:t>hypotenuse</a:t>
                      </a:r>
                    </a:p>
                  </a:txBody>
                  <a:tcPr/>
                </a:tc>
                <a:tc>
                  <a:txBody>
                    <a:bodyPr/>
                    <a:lstStyle/>
                    <a:p>
                      <a:r>
                        <a:rPr lang="en-GB" dirty="0"/>
                        <a:t>In trigonometry, the longest side of a right-angled triangle. The side opposite the right-angle.</a:t>
                      </a:r>
                    </a:p>
                  </a:txBody>
                  <a:tcPr/>
                </a:tc>
                <a:extLst>
                  <a:ext uri="{0D108BD9-81ED-4DB2-BD59-A6C34878D82A}">
                    <a16:rowId xmlns:a16="http://schemas.microsoft.com/office/drawing/2014/main" val="2398896292"/>
                  </a:ext>
                </a:extLst>
              </a:tr>
              <a:tr h="370840">
                <a:tc>
                  <a:txBody>
                    <a:bodyPr/>
                    <a:lstStyle/>
                    <a:p>
                      <a:r>
                        <a:rPr lang="en-GB" dirty="0"/>
                        <a:t>Pythagoras’ theorem</a:t>
                      </a:r>
                    </a:p>
                  </a:txBody>
                  <a:tcPr/>
                </a:tc>
                <a:tc>
                  <a:txBody>
                    <a:bodyPr/>
                    <a:lstStyle/>
                    <a:p>
                      <a:r>
                        <a:rPr lang="en-GB" dirty="0"/>
                        <a:t>In a right-angled triangle, the square of the length of the hypotenuse is equal to the sum of the squares of the lengths of the other sides, i.e. the sides that bound the right angle.</a:t>
                      </a:r>
                    </a:p>
                    <a:p>
                      <a:r>
                        <a:rPr lang="en-GB" dirty="0"/>
                        <a:t>Example: </a:t>
                      </a:r>
                    </a:p>
                    <a:p>
                      <a:endParaRPr lang="en-GB" dirty="0"/>
                    </a:p>
                    <a:p>
                      <a:endParaRPr lang="en-GB" dirty="0"/>
                    </a:p>
                    <a:p>
                      <a:endParaRPr lang="en-GB" dirty="0"/>
                    </a:p>
                    <a:p>
                      <a:r>
                        <a:rPr lang="en-GB" sz="1800" kern="1200" dirty="0">
                          <a:solidFill>
                            <a:schemeClr val="tx1"/>
                          </a:solidFill>
                          <a:effectLst/>
                          <a:latin typeface="+mn-lt"/>
                          <a:ea typeface="+mn-ea"/>
                          <a:cs typeface="+mn-cs"/>
                        </a:rPr>
                        <a:t>When ∠</a:t>
                      </a:r>
                      <a:r>
                        <a:rPr lang="en-GB" sz="1800" i="1" kern="1200" dirty="0">
                          <a:solidFill>
                            <a:schemeClr val="tx1"/>
                          </a:solidFill>
                          <a:effectLst/>
                          <a:latin typeface="+mn-lt"/>
                          <a:ea typeface="+mn-ea"/>
                          <a:cs typeface="+mn-cs"/>
                        </a:rPr>
                        <a:t>DEF</a:t>
                      </a:r>
                      <a:r>
                        <a:rPr lang="en-GB" sz="1800" kern="1200" dirty="0">
                          <a:solidFill>
                            <a:schemeClr val="tx1"/>
                          </a:solidFill>
                          <a:effectLst/>
                          <a:latin typeface="+mn-lt"/>
                          <a:ea typeface="+mn-ea"/>
                          <a:cs typeface="+mn-cs"/>
                        </a:rPr>
                        <a:t> is a right angle, </a:t>
                      </a:r>
                      <a:r>
                        <a:rPr lang="en-GB" sz="1800" i="1" kern="1200" dirty="0">
                          <a:solidFill>
                            <a:schemeClr val="tx1"/>
                          </a:solidFill>
                          <a:effectLst/>
                          <a:latin typeface="+mn-lt"/>
                          <a:ea typeface="+mn-ea"/>
                          <a:cs typeface="+mn-cs"/>
                        </a:rPr>
                        <a:t>a</a:t>
                      </a:r>
                      <a:r>
                        <a:rPr lang="en-GB" sz="1800" kern="1200" baseline="30000" dirty="0">
                          <a:solidFill>
                            <a:schemeClr val="tx1"/>
                          </a:solidFill>
                          <a:effectLst/>
                          <a:latin typeface="+mn-lt"/>
                          <a:ea typeface="+mn-ea"/>
                          <a:cs typeface="+mn-cs"/>
                        </a:rPr>
                        <a:t>2 </a:t>
                      </a:r>
                      <a:r>
                        <a:rPr lang="en-GB" sz="1800" kern="1200" dirty="0">
                          <a:solidFill>
                            <a:schemeClr val="tx1"/>
                          </a:solidFill>
                          <a:effectLst/>
                          <a:latin typeface="+mn-lt"/>
                          <a:ea typeface="+mn-ea"/>
                          <a:cs typeface="+mn-cs"/>
                        </a:rPr>
                        <a:t>+</a:t>
                      </a:r>
                      <a:r>
                        <a:rPr lang="en-GB" sz="1800" kern="1200" baseline="300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b</a:t>
                      </a:r>
                      <a:r>
                        <a:rPr lang="en-GB" sz="1800" kern="1200" baseline="30000" dirty="0">
                          <a:solidFill>
                            <a:schemeClr val="tx1"/>
                          </a:solidFill>
                          <a:effectLst/>
                          <a:latin typeface="+mn-lt"/>
                          <a:ea typeface="+mn-ea"/>
                          <a:cs typeface="+mn-cs"/>
                        </a:rPr>
                        <a:t>2</a:t>
                      </a:r>
                      <a:r>
                        <a:rPr lang="en-GB" sz="1800" kern="1200" dirty="0">
                          <a:solidFill>
                            <a:schemeClr val="tx1"/>
                          </a:solidFill>
                          <a:effectLst/>
                          <a:latin typeface="+mn-lt"/>
                          <a:ea typeface="+mn-ea"/>
                          <a:cs typeface="+mn-cs"/>
                        </a:rPr>
                        <a:t> = </a:t>
                      </a:r>
                      <a:r>
                        <a:rPr lang="en-GB" sz="1800" i="1" kern="1200" dirty="0">
                          <a:solidFill>
                            <a:schemeClr val="tx1"/>
                          </a:solidFill>
                          <a:effectLst/>
                          <a:latin typeface="+mn-lt"/>
                          <a:ea typeface="+mn-ea"/>
                          <a:cs typeface="+mn-cs"/>
                        </a:rPr>
                        <a:t>h</a:t>
                      </a:r>
                      <a:r>
                        <a:rPr lang="en-GB" sz="1800" kern="1200" baseline="30000" dirty="0">
                          <a:solidFill>
                            <a:schemeClr val="tx1"/>
                          </a:solidFill>
                          <a:effectLst/>
                          <a:latin typeface="+mn-lt"/>
                          <a:ea typeface="+mn-ea"/>
                          <a:cs typeface="+mn-cs"/>
                        </a:rPr>
                        <a:t>2</a:t>
                      </a:r>
                      <a:r>
                        <a:rPr lang="en-GB" sz="1800" kern="1200" dirty="0">
                          <a:solidFill>
                            <a:schemeClr val="tx1"/>
                          </a:solidFill>
                          <a:effectLst/>
                          <a:latin typeface="+mn-lt"/>
                          <a:ea typeface="+mn-ea"/>
                          <a:cs typeface="+mn-cs"/>
                        </a:rPr>
                        <a:t>.</a:t>
                      </a:r>
                      <a:endParaRPr lang="en-GB" dirty="0"/>
                    </a:p>
                  </a:txBody>
                  <a:tcPr/>
                </a:tc>
                <a:extLst>
                  <a:ext uri="{0D108BD9-81ED-4DB2-BD59-A6C34878D82A}">
                    <a16:rowId xmlns:a16="http://schemas.microsoft.com/office/drawing/2014/main" val="2719448778"/>
                  </a:ext>
                </a:extLst>
              </a:tr>
              <a:tr h="370840">
                <a:tc>
                  <a:txBody>
                    <a:bodyPr/>
                    <a:lstStyle/>
                    <a:p>
                      <a:r>
                        <a:rPr lang="en-GB" sz="1800" kern="1200" dirty="0">
                          <a:solidFill>
                            <a:schemeClr val="tx1"/>
                          </a:solidFill>
                          <a:effectLst/>
                          <a:latin typeface="+mn-lt"/>
                          <a:ea typeface="+mn-ea"/>
                          <a:cs typeface="+mn-cs"/>
                        </a:rPr>
                        <a:t>similar</a:t>
                      </a:r>
                      <a:endParaRPr lang="en-GB" dirty="0"/>
                    </a:p>
                  </a:txBody>
                  <a:tcPr/>
                </a:tc>
                <a:tc>
                  <a:txBody>
                    <a:bodyPr/>
                    <a:lstStyle/>
                    <a:p>
                      <a:r>
                        <a:rPr lang="en-GB" sz="1800" kern="1200" dirty="0">
                          <a:solidFill>
                            <a:schemeClr val="tx1"/>
                          </a:solidFill>
                          <a:effectLst/>
                          <a:latin typeface="+mn-lt"/>
                          <a:ea typeface="+mn-ea"/>
                          <a:cs typeface="+mn-cs"/>
                        </a:rPr>
                        <a:t>Two geometrical objects are said to be similar if they both have the same shape. More precisely, one can be obtained from the other by uniformly scaling (enlarging or reducing), possibly with additional translation, rotation and reflection. Similar shapes have corresponding sides proportional and corresponding angles equal.</a:t>
                      </a:r>
                      <a:endParaRPr lang="en-GB" dirty="0"/>
                    </a:p>
                  </a:txBody>
                  <a:tcPr/>
                </a:tc>
                <a:extLst>
                  <a:ext uri="{0D108BD9-81ED-4DB2-BD59-A6C34878D82A}">
                    <a16:rowId xmlns:a16="http://schemas.microsoft.com/office/drawing/2014/main" val="78949882"/>
                  </a:ext>
                </a:extLst>
              </a:tr>
            </a:tbl>
          </a:graphicData>
        </a:graphic>
      </p:graphicFrame>
      <p:pic>
        <p:nvPicPr>
          <p:cNvPr id="3" name="Picture 2">
            <a:extLst>
              <a:ext uri="{FF2B5EF4-FFF2-40B4-BE49-F238E27FC236}">
                <a16:creationId xmlns:a16="http://schemas.microsoft.com/office/drawing/2014/main" id="{23C482FD-360D-4CB6-BC99-C618795E54CF}"/>
              </a:ext>
            </a:extLst>
          </p:cNvPr>
          <p:cNvPicPr>
            <a:picLocks noChangeAspect="1"/>
          </p:cNvPicPr>
          <p:nvPr/>
        </p:nvPicPr>
        <p:blipFill>
          <a:blip r:embed="rId2"/>
          <a:stretch>
            <a:fillRect/>
          </a:stretch>
        </p:blipFill>
        <p:spPr>
          <a:xfrm>
            <a:off x="3935760" y="2708920"/>
            <a:ext cx="5041829" cy="1091279"/>
          </a:xfrm>
          <a:prstGeom prst="rect">
            <a:avLst/>
          </a:prstGeom>
        </p:spPr>
      </p:pic>
    </p:spTree>
    <p:extLst>
      <p:ext uri="{BB962C8B-B14F-4D97-AF65-F5344CB8AC3E}">
        <p14:creationId xmlns:p14="http://schemas.microsoft.com/office/powerpoint/2010/main" val="1792976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normAutofit lnSpcReduction="10000"/>
          </a:bodyPr>
          <a:lstStyle/>
          <a:p>
            <a:r>
              <a:rPr lang="en-GB" dirty="0">
                <a:latin typeface="+mj-lt"/>
              </a:rPr>
              <a:t>There are a number of different representations that you may wish to use to support students’ understanding of this key idea. These might include:</a:t>
            </a:r>
          </a:p>
          <a:p>
            <a:r>
              <a:rPr lang="en-GB" b="1" dirty="0">
                <a:effectLst/>
                <a:latin typeface="+mj-lt"/>
                <a:ea typeface="Calibri" panose="020F0502020204030204" pitchFamily="34" charset="0"/>
                <a:cs typeface="Times New Roman" panose="02020603050405020304" pitchFamily="18" charset="0"/>
              </a:rPr>
              <a:t>Geoboards</a:t>
            </a:r>
          </a:p>
          <a:p>
            <a:pPr lvl="1"/>
            <a:r>
              <a:rPr lang="en-GB" dirty="0">
                <a:effectLst/>
                <a:latin typeface="+mj-lt"/>
                <a:ea typeface="Calibri" panose="020F0502020204030204" pitchFamily="34" charset="0"/>
                <a:cs typeface="Times New Roman" panose="02020603050405020304" pitchFamily="18" charset="0"/>
              </a:rPr>
              <a:t>Thinking about how many different squares can be made on a pin board, and calculating their areas, can provide an engaging introduction to Pythagoras’ theorem.</a:t>
            </a:r>
          </a:p>
          <a:p>
            <a:endParaRPr lang="en-GB" b="1" dirty="0">
              <a:effectLst/>
              <a:latin typeface="+mj-lt"/>
              <a:ea typeface="Calibri" panose="020F0502020204030204" pitchFamily="34" charset="0"/>
              <a:cs typeface="Times New Roman" panose="02020603050405020304" pitchFamily="18" charset="0"/>
            </a:endParaRPr>
          </a:p>
          <a:p>
            <a:endParaRPr lang="en-GB" b="1" dirty="0">
              <a:latin typeface="+mj-lt"/>
              <a:ea typeface="Calibri" panose="020F0502020204030204" pitchFamily="34" charset="0"/>
              <a:cs typeface="Times New Roman" panose="02020603050405020304" pitchFamily="18" charset="0"/>
            </a:endParaRPr>
          </a:p>
          <a:p>
            <a:endParaRPr lang="en-GB" b="1" dirty="0">
              <a:effectLst/>
              <a:latin typeface="+mj-lt"/>
              <a:ea typeface="Calibri" panose="020F0502020204030204" pitchFamily="34" charset="0"/>
              <a:cs typeface="Times New Roman" panose="02020603050405020304" pitchFamily="18" charset="0"/>
            </a:endParaRPr>
          </a:p>
          <a:p>
            <a:endParaRPr lang="en-GB" b="1" dirty="0">
              <a:latin typeface="+mj-lt"/>
              <a:ea typeface="Calibri" panose="020F0502020204030204" pitchFamily="34" charset="0"/>
              <a:cs typeface="Times New Roman" panose="02020603050405020304" pitchFamily="18" charset="0"/>
            </a:endParaRPr>
          </a:p>
          <a:p>
            <a:r>
              <a:rPr lang="en-GB" b="1" dirty="0">
                <a:effectLst/>
                <a:latin typeface="+mj-lt"/>
                <a:ea typeface="Calibri" panose="020F0502020204030204" pitchFamily="34" charset="0"/>
                <a:cs typeface="Times New Roman" panose="02020603050405020304" pitchFamily="18" charset="0"/>
              </a:rPr>
              <a:t>Dynamic geometry software</a:t>
            </a:r>
          </a:p>
          <a:p>
            <a:pPr lvl="1"/>
            <a:r>
              <a:rPr lang="en-GB" dirty="0">
                <a:effectLst/>
                <a:latin typeface="+mj-lt"/>
                <a:ea typeface="Calibri" panose="020F0502020204030204" pitchFamily="34" charset="0"/>
                <a:cs typeface="Times New Roman" panose="02020603050405020304" pitchFamily="18" charset="0"/>
              </a:rPr>
              <a:t>The guided use of dynamic geometry software can provide an environment in which students are able to make and test conjectures. By dragging and changing features, they are able to identify variant and invariant properties, leading to a deeper understanding of generalisations. </a:t>
            </a:r>
          </a:p>
          <a:p>
            <a:endParaRPr lang="en-GB" dirty="0"/>
          </a:p>
          <a:p>
            <a:endParaRPr lang="en-GB" dirty="0"/>
          </a:p>
        </p:txBody>
      </p:sp>
      <p:pic>
        <p:nvPicPr>
          <p:cNvPr id="4" name="Picture 3">
            <a:extLst>
              <a:ext uri="{FF2B5EF4-FFF2-40B4-BE49-F238E27FC236}">
                <a16:creationId xmlns:a16="http://schemas.microsoft.com/office/drawing/2014/main" id="{A4B90444-618A-4607-BAA9-CBA76CA7FD34}"/>
              </a:ext>
            </a:extLst>
          </p:cNvPr>
          <p:cNvPicPr>
            <a:picLocks noChangeAspect="1"/>
          </p:cNvPicPr>
          <p:nvPr/>
        </p:nvPicPr>
        <p:blipFill>
          <a:blip r:embed="rId3"/>
          <a:stretch>
            <a:fillRect/>
          </a:stretch>
        </p:blipFill>
        <p:spPr>
          <a:xfrm>
            <a:off x="5447928" y="3039610"/>
            <a:ext cx="1899667" cy="1858901"/>
          </a:xfrm>
          <a:prstGeom prst="rect">
            <a:avLst/>
          </a:prstGeom>
        </p:spPr>
      </p:pic>
    </p:spTree>
    <p:extLst>
      <p:ext uri="{BB962C8B-B14F-4D97-AF65-F5344CB8AC3E}">
        <p14:creationId xmlns:p14="http://schemas.microsoft.com/office/powerpoint/2010/main" val="2268037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p:txBody>
          <a:bodyPr/>
          <a:lstStyle/>
          <a:p>
            <a:r>
              <a:rPr lang="en-GB" dirty="0"/>
              <a:t>From Upper Key Stage 2, students will bring experience of:</a:t>
            </a:r>
          </a:p>
          <a:p>
            <a:pPr lvl="1"/>
            <a:r>
              <a:rPr lang="en-GB" dirty="0"/>
              <a:t>drawing 2D shapes using given dimensions and angles</a:t>
            </a:r>
          </a:p>
          <a:p>
            <a:pPr lvl="1"/>
            <a:r>
              <a:rPr lang="en-GB" dirty="0"/>
              <a:t>recognising, describing and building simple 3D shapes, including making nets</a:t>
            </a:r>
          </a:p>
          <a:p>
            <a:pPr lvl="1"/>
            <a:r>
              <a:rPr lang="en-GB" dirty="0"/>
              <a:t>comparing and classifying geometric shapes based on their properties and sizes, and finding unknown angles in any triangles, quadrilaterals and regular polygons</a:t>
            </a:r>
          </a:p>
          <a:p>
            <a:pPr lvl="1"/>
            <a:r>
              <a:rPr lang="en-GB" dirty="0"/>
              <a:t>illustrating and naming parts of circles, including radius, diameter and circumference, and knowing that the diameter is twice the radius</a:t>
            </a:r>
          </a:p>
          <a:p>
            <a:pPr lvl="1"/>
            <a:r>
              <a:rPr lang="en-GB" dirty="0"/>
              <a:t>recognising angles where they meet at a point, are on a straight line or are vertically opposite, and finding missing angles</a:t>
            </a:r>
          </a:p>
          <a:p>
            <a:pPr lvl="1"/>
            <a:r>
              <a:rPr lang="en-GB" dirty="0"/>
              <a:t>drawing and translating simple shapes on the coordinate plane and reflecting them in the axes.</a:t>
            </a:r>
          </a:p>
          <a:p>
            <a:endParaRPr lang="en-GB" dirty="0"/>
          </a:p>
        </p:txBody>
      </p:sp>
    </p:spTree>
    <p:extLst>
      <p:ext uri="{BB962C8B-B14F-4D97-AF65-F5344CB8AC3E}">
        <p14:creationId xmlns:p14="http://schemas.microsoft.com/office/powerpoint/2010/main" val="3861932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556792"/>
            <a:ext cx="10972800" cy="4680520"/>
          </a:xfrm>
        </p:spPr>
        <p:txBody>
          <a:bodyPr>
            <a:normAutofit fontScale="70000" lnSpcReduction="20000"/>
          </a:bodyPr>
          <a:lstStyle/>
          <a:p>
            <a:r>
              <a:rPr lang="en-GB" sz="3400" dirty="0"/>
              <a:t>In KS4, students will build on the core concepts in this mathematical theme to:</a:t>
            </a:r>
          </a:p>
          <a:p>
            <a:pPr lvl="1">
              <a:lnSpc>
                <a:spcPct val="110000"/>
              </a:lnSpc>
            </a:pPr>
            <a:r>
              <a:rPr lang="en-GB" sz="2600" dirty="0"/>
              <a:t>interpret and use fractional {and negative} scale factors for enlargements</a:t>
            </a:r>
          </a:p>
          <a:p>
            <a:pPr lvl="1">
              <a:lnSpc>
                <a:spcPct val="110000"/>
              </a:lnSpc>
            </a:pPr>
            <a:r>
              <a:rPr lang="en-GB" sz="2600" dirty="0"/>
              <a:t>{describe the changes and invariance achieved by combinations of rotations, reflections and translations}</a:t>
            </a:r>
          </a:p>
          <a:p>
            <a:pPr lvl="1">
              <a:lnSpc>
                <a:spcPct val="110000"/>
              </a:lnSpc>
            </a:pPr>
            <a:r>
              <a:rPr lang="en-GB" sz="2600" dirty="0"/>
              <a:t>identify and apply circle definitions and properties, including: centre, radius, chord, diameter, circumference, tangent, arc, sector and segment</a:t>
            </a:r>
          </a:p>
          <a:p>
            <a:pPr lvl="1">
              <a:lnSpc>
                <a:spcPct val="110000"/>
              </a:lnSpc>
            </a:pPr>
            <a:r>
              <a:rPr lang="en-GB" sz="2600" dirty="0"/>
              <a:t>{apply and prove the standard circle theorems concerning angles, radii, tangents and chords, and use them to prove related results}</a:t>
            </a:r>
          </a:p>
          <a:p>
            <a:pPr lvl="1">
              <a:lnSpc>
                <a:spcPct val="110000"/>
              </a:lnSpc>
            </a:pPr>
            <a:r>
              <a:rPr lang="en-GB" sz="2600" dirty="0"/>
              <a:t>construct and interpret plans and elevations of 3D shapes</a:t>
            </a:r>
          </a:p>
          <a:p>
            <a:pPr lvl="1">
              <a:lnSpc>
                <a:spcPct val="110000"/>
              </a:lnSpc>
            </a:pPr>
            <a:r>
              <a:rPr lang="en-GB" sz="2600" dirty="0"/>
              <a:t>interpret and use bearings</a:t>
            </a:r>
          </a:p>
          <a:p>
            <a:pPr lvl="1">
              <a:lnSpc>
                <a:spcPct val="110000"/>
              </a:lnSpc>
            </a:pPr>
            <a:r>
              <a:rPr lang="en-GB" sz="2600" dirty="0"/>
              <a:t>calculate arc lengths, angles and areas of sectors of circles</a:t>
            </a:r>
          </a:p>
          <a:p>
            <a:pPr lvl="1">
              <a:lnSpc>
                <a:spcPct val="110000"/>
              </a:lnSpc>
            </a:pPr>
            <a:r>
              <a:rPr lang="en-GB" sz="2600" dirty="0"/>
              <a:t>calculate surface areas and volumes of spheres, pyramids, cones and composite solids</a:t>
            </a:r>
          </a:p>
          <a:p>
            <a:pPr lvl="1">
              <a:lnSpc>
                <a:spcPct val="110000"/>
              </a:lnSpc>
            </a:pPr>
            <a:r>
              <a:rPr lang="en-GB" sz="2600" dirty="0"/>
              <a:t>apply the concepts of congruence and similarity, including the relationships between lengths, {areas and volumes} in similar figures</a:t>
            </a:r>
          </a:p>
          <a:p>
            <a:endParaRPr lang="en-GB" dirty="0"/>
          </a:p>
        </p:txBody>
      </p:sp>
    </p:spTree>
    <p:extLst>
      <p:ext uri="{BB962C8B-B14F-4D97-AF65-F5344CB8AC3E}">
        <p14:creationId xmlns:p14="http://schemas.microsoft.com/office/powerpoint/2010/main" val="1271876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4" y="1196752"/>
                <a:ext cx="11238475" cy="3888432"/>
              </a:xfrm>
            </p:spPr>
            <p:txBody>
              <a:bodyPr>
                <a:noAutofit/>
              </a:bodyPr>
              <a:lstStyle/>
              <a:p>
                <a:pPr marL="0" indent="0">
                  <a:buNone/>
                </a:pPr>
                <a:r>
                  <a:rPr lang="en-GB" sz="2000" dirty="0"/>
                  <a:t>In KS4, students will build on the core concepts in this mathematical theme to:</a:t>
                </a:r>
              </a:p>
              <a:p>
                <a:pPr marL="285750" indent="-285750"/>
                <a:r>
                  <a:rPr lang="en-GB" sz="1800" dirty="0">
                    <a:solidFill>
                      <a:srgbClr val="585858"/>
                    </a:solidFill>
                    <a:highlight>
                      <a:srgbClr val="FCFEFE"/>
                    </a:highlight>
                    <a:latin typeface="+mn-lt"/>
                  </a:rPr>
                  <a:t>apply the concepts of congruence and similarity, including the relationships between lengths, {areas and volumes} in similar figures</a:t>
                </a:r>
              </a:p>
              <a:p>
                <a:pPr marL="285750" indent="-285750">
                  <a:buFont typeface="Arial" panose="020B0604020202020204" pitchFamily="34" charset="0"/>
                  <a:buChar char="•"/>
                </a:pPr>
                <a:r>
                  <a:rPr lang="en-GB" sz="1800" dirty="0">
                    <a:solidFill>
                      <a:srgbClr val="585858"/>
                    </a:solidFill>
                    <a:highlight>
                      <a:srgbClr val="FCFEFE"/>
                    </a:highlight>
                    <a:latin typeface="+mn-lt"/>
                  </a:rPr>
                  <a:t>apply Pythagoras’ theorem and trigonometric ratios to find angles and lengths in right-angled triangles {and, where possible, general triangles} in two {and three} dimensional figures</a:t>
                </a:r>
              </a:p>
              <a:p>
                <a:pPr marL="285750" indent="-285750">
                  <a:buFont typeface="Arial" panose="020B0604020202020204" pitchFamily="34" charset="0"/>
                  <a:buChar char="•"/>
                </a:pPr>
                <a:r>
                  <a:rPr lang="en-GB" sz="1800" dirty="0">
                    <a:solidFill>
                      <a:srgbClr val="585858"/>
                    </a:solidFill>
                    <a:highlight>
                      <a:srgbClr val="FCFEFE"/>
                    </a:highlight>
                    <a:latin typeface="+mn-lt"/>
                  </a:rPr>
                  <a:t>know the exact values of sin θ and cos θ for θ = 30°, 45°, 60° and 90°; know the exact value of tan θ for θ = 30°, 45°, 60°</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the sine rule, </a:t>
                </a:r>
                <a14:m>
                  <m:oMath xmlns:m="http://schemas.openxmlformats.org/officeDocument/2006/math">
                    <m:r>
                      <a:rPr lang="en-GB" sz="1800" b="0" i="1" smtClean="0">
                        <a:solidFill>
                          <a:srgbClr val="585858"/>
                        </a:solidFill>
                        <a:highlight>
                          <a:srgbClr val="FCFEFE"/>
                        </a:highlight>
                        <a:latin typeface="Cambria Math" panose="02040503050406030204" pitchFamily="18" charset="0"/>
                      </a:rPr>
                      <m:t> </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𝑎</m:t>
                        </m:r>
                      </m:num>
                      <m:den>
                        <m:r>
                          <a:rPr lang="en-GB" sz="1800" b="0" i="1" smtClean="0">
                            <a:solidFill>
                              <a:srgbClr val="585858"/>
                            </a:solidFill>
                            <a:highlight>
                              <a:srgbClr val="FCFEFE"/>
                            </a:highlight>
                            <a:latin typeface="Cambria Math" panose="02040503050406030204" pitchFamily="18" charset="0"/>
                          </a:rPr>
                          <m:t>𝑆𝑖𝑛𝐴</m:t>
                        </m:r>
                      </m:den>
                    </m:f>
                    <m:r>
                      <a:rPr lang="en-GB" sz="1800" b="0" i="1" smtClean="0">
                        <a:solidFill>
                          <a:srgbClr val="585858"/>
                        </a:solidFill>
                        <a:highlight>
                          <a:srgbClr val="FCFEFE"/>
                        </a:highlight>
                        <a:latin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𝑏</m:t>
                        </m:r>
                      </m:num>
                      <m:den>
                        <m:r>
                          <a:rPr lang="en-GB" sz="1800" b="0" i="1" smtClean="0">
                            <a:solidFill>
                              <a:srgbClr val="585858"/>
                            </a:solidFill>
                            <a:highlight>
                              <a:srgbClr val="FCFEFE"/>
                            </a:highlight>
                            <a:latin typeface="Cambria Math" panose="02040503050406030204" pitchFamily="18" charset="0"/>
                          </a:rPr>
                          <m:t>𝑆𝑖𝑛𝐵</m:t>
                        </m:r>
                      </m:den>
                    </m:f>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𝑐</m:t>
                        </m:r>
                      </m:num>
                      <m:den>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𝑆𝑖𝑛𝐶</m:t>
                        </m:r>
                      </m:den>
                    </m:f>
                  </m:oMath>
                </a14:m>
                <a:r>
                  <a:rPr lang="en-GB" sz="1800" dirty="0">
                    <a:solidFill>
                      <a:srgbClr val="585858"/>
                    </a:solidFill>
                    <a:highlight>
                      <a:srgbClr val="FCFEFE"/>
                    </a:highlight>
                    <a:latin typeface="+mn-lt"/>
                  </a:rPr>
                  <a:t>  , and cosine rule, </a:t>
                </a:r>
                <a14:m>
                  <m:oMath xmlns:m="http://schemas.openxmlformats.org/officeDocument/2006/math">
                    <m:sSup>
                      <m:sSupPr>
                        <m:ctrlPr>
                          <a:rPr lang="en-GB" sz="180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𝑎</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𝑏</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𝑐</m:t>
                        </m:r>
                      </m:e>
                      <m:sup>
                        <m:r>
                          <a:rPr lang="en-GB" sz="1800" b="0" i="1" dirty="0" smtClean="0">
                            <a:solidFill>
                              <a:srgbClr val="585858"/>
                            </a:solidFill>
                            <a:highlight>
                              <a:srgbClr val="FCFEFE"/>
                            </a:highlight>
                            <a:latin typeface="Cambria Math" panose="02040503050406030204" pitchFamily="18" charset="0"/>
                          </a:rPr>
                          <m:t>2</m:t>
                        </m:r>
                      </m:sup>
                    </m:sSup>
                    <m:r>
                      <a:rPr lang="en-GB" sz="1800" i="1" dirty="0" smtClean="0">
                        <a:solidFill>
                          <a:srgbClr val="585858"/>
                        </a:solidFill>
                        <a:highlight>
                          <a:srgbClr val="FCFEFE"/>
                        </a:highlight>
                        <a:latin typeface="Cambria Math" panose="02040503050406030204" pitchFamily="18" charset="0"/>
                      </a:rPr>
                      <m:t>– 2</m:t>
                    </m:r>
                    <m:r>
                      <a:rPr lang="en-GB" sz="1800" i="1" dirty="0" smtClean="0">
                        <a:solidFill>
                          <a:srgbClr val="585858"/>
                        </a:solidFill>
                        <a:highlight>
                          <a:srgbClr val="FCFEFE"/>
                        </a:highlight>
                        <a:latin typeface="Cambria Math" panose="02040503050406030204" pitchFamily="18" charset="0"/>
                      </a:rPr>
                      <m:t>𝑏𝑐</m:t>
                    </m:r>
                    <m:r>
                      <a:rPr lang="en-GB" sz="1800" i="1" dirty="0" smtClean="0">
                        <a:solidFill>
                          <a:srgbClr val="585858"/>
                        </a:solidFill>
                        <a:highlight>
                          <a:srgbClr val="FCFEFE"/>
                        </a:highlight>
                        <a:latin typeface="Cambria Math" panose="02040503050406030204" pitchFamily="18" charset="0"/>
                      </a:rPr>
                      <m:t> </m:t>
                    </m:r>
                    <m:r>
                      <m:rPr>
                        <m:sty m:val="p"/>
                      </m:rPr>
                      <a:rPr lang="en-GB" sz="1800" i="1" dirty="0" smtClean="0">
                        <a:solidFill>
                          <a:srgbClr val="585858"/>
                        </a:solidFill>
                        <a:highlight>
                          <a:srgbClr val="FCFEFE"/>
                        </a:highlight>
                        <a:latin typeface="Cambria Math" panose="02040503050406030204" pitchFamily="18" charset="0"/>
                      </a:rPr>
                      <m:t>cos</m:t>
                    </m:r>
                    <m:r>
                      <a:rPr lang="en-GB" sz="1800" i="1" dirty="0" smtClean="0">
                        <a:solidFill>
                          <a:srgbClr val="585858"/>
                        </a:solidFill>
                        <a:highlight>
                          <a:srgbClr val="FCFEFE"/>
                        </a:highlight>
                        <a:latin typeface="Cambria Math" panose="02040503050406030204" pitchFamily="18" charset="0"/>
                      </a:rPr>
                      <m:t>⁡</m:t>
                    </m:r>
                    <m:r>
                      <a:rPr lang="en-GB" sz="1800" i="1" dirty="0" smtClean="0">
                        <a:solidFill>
                          <a:srgbClr val="585858"/>
                        </a:solidFill>
                        <a:highlight>
                          <a:srgbClr val="FCFEFE"/>
                        </a:highlight>
                        <a:latin typeface="Cambria Math" panose="02040503050406030204" pitchFamily="18" charset="0"/>
                      </a:rPr>
                      <m:t>𝐴</m:t>
                    </m:r>
                  </m:oMath>
                </a14:m>
                <a:r>
                  <a:rPr lang="en-GB" sz="1800" dirty="0">
                    <a:solidFill>
                      <a:srgbClr val="585858"/>
                    </a:solidFill>
                    <a:highlight>
                      <a:srgbClr val="FCFEFE"/>
                    </a:highlight>
                    <a:latin typeface="+mn-lt"/>
                  </a:rPr>
                  <a:t>, to find unknown lengths and angles}</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Area =</a:t>
                </a:r>
                <a14:m>
                  <m:oMath xmlns:m="http://schemas.openxmlformats.org/officeDocument/2006/math">
                    <m:f>
                      <m:fPr>
                        <m:ctrlPr>
                          <a:rPr lang="en-GB" sz="180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1</m:t>
                        </m:r>
                      </m:num>
                      <m:den>
                        <m:r>
                          <a:rPr lang="en-GB" sz="1800" b="0" i="1" smtClean="0">
                            <a:solidFill>
                              <a:srgbClr val="585858"/>
                            </a:solidFill>
                            <a:highlight>
                              <a:srgbClr val="FCFEFE"/>
                            </a:highlight>
                            <a:latin typeface="Cambria Math" panose="02040503050406030204" pitchFamily="18" charset="0"/>
                          </a:rPr>
                          <m:t>2</m:t>
                        </m:r>
                      </m:den>
                    </m:f>
                    <m:r>
                      <a:rPr lang="en-GB" sz="1800" b="0" i="1" smtClean="0">
                        <a:solidFill>
                          <a:srgbClr val="585858"/>
                        </a:solidFill>
                        <a:highlight>
                          <a:srgbClr val="FCFEFE"/>
                        </a:highlight>
                        <a:latin typeface="Cambria Math" panose="02040503050406030204" pitchFamily="18" charset="0"/>
                      </a:rPr>
                      <m:t>𝑎𝑏</m:t>
                    </m:r>
                    <m:func>
                      <m:funcPr>
                        <m:ctrlPr>
                          <a:rPr lang="en-GB" sz="1800" b="0" i="1" smtClean="0">
                            <a:solidFill>
                              <a:srgbClr val="585858"/>
                            </a:solidFill>
                            <a:highlight>
                              <a:srgbClr val="FCFEFE"/>
                            </a:highlight>
                            <a:latin typeface="Cambria Math" panose="02040503050406030204" pitchFamily="18" charset="0"/>
                          </a:rPr>
                        </m:ctrlPr>
                      </m:funcPr>
                      <m:fName>
                        <m:r>
                          <m:rPr>
                            <m:sty m:val="p"/>
                          </m:rPr>
                          <a:rPr lang="en-GB" sz="1800" b="0" i="0" smtClean="0">
                            <a:solidFill>
                              <a:srgbClr val="585858"/>
                            </a:solidFill>
                            <a:highlight>
                              <a:srgbClr val="FCFEFE"/>
                            </a:highlight>
                            <a:latin typeface="Cambria Math" panose="02040503050406030204" pitchFamily="18" charset="0"/>
                          </a:rPr>
                          <m:t>sin</m:t>
                        </m:r>
                      </m:fName>
                      <m:e>
                        <m:r>
                          <a:rPr lang="en-GB" sz="1800" b="0" i="1" smtClean="0">
                            <a:solidFill>
                              <a:srgbClr val="585858"/>
                            </a:solidFill>
                            <a:highlight>
                              <a:srgbClr val="FCFEFE"/>
                            </a:highlight>
                            <a:latin typeface="Cambria Math" panose="02040503050406030204" pitchFamily="18" charset="0"/>
                          </a:rPr>
                          <m:t>𝐶</m:t>
                        </m:r>
                      </m:e>
                    </m:func>
                  </m:oMath>
                </a14:m>
                <a:r>
                  <a:rPr lang="en-GB" sz="1800" dirty="0">
                    <a:solidFill>
                      <a:srgbClr val="585858"/>
                    </a:solidFill>
                    <a:highlight>
                      <a:srgbClr val="FCFEFE"/>
                    </a:highlight>
                    <a:latin typeface="+mn-lt"/>
                  </a:rPr>
                  <a:t>  to calculate the area, sides or angles of any triangle}</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translations as 2D vectors</a:t>
                </a:r>
              </a:p>
              <a:p>
                <a:pPr marL="285750" indent="-285750">
                  <a:buFont typeface="Arial" panose="020B0604020202020204" pitchFamily="34" charset="0"/>
                  <a:buChar char="•"/>
                </a:pPr>
                <a:r>
                  <a:rPr lang="en-GB" sz="1800" dirty="0">
                    <a:solidFill>
                      <a:srgbClr val="585858"/>
                    </a:solidFill>
                    <a:highlight>
                      <a:srgbClr val="FCFEFE"/>
                    </a:highlight>
                    <a:latin typeface="+mn-lt"/>
                  </a:rPr>
                  <a:t>apply addition and subtraction of vectors, multiplication of vectors by a scalar, and diagrammatic and column representations of vectors; {use vectors to construct geometric arguments and proofs}.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4" y="1196752"/>
                <a:ext cx="11238475" cy="3888432"/>
              </a:xfrm>
              <a:blipFill>
                <a:blip r:embed="rId3"/>
                <a:stretch>
                  <a:fillRect l="-542" t="-1411" b="-16458"/>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558557E7-77F1-4F55-B82F-517C90D647C1}"/>
              </a:ext>
            </a:extLst>
          </p:cNvPr>
          <p:cNvSpPr txBox="1"/>
          <p:nvPr/>
        </p:nvSpPr>
        <p:spPr>
          <a:xfrm>
            <a:off x="585482" y="5589240"/>
            <a:ext cx="8606861" cy="646331"/>
          </a:xfrm>
          <a:prstGeom prst="rect">
            <a:avLst/>
          </a:prstGeom>
          <a:noFill/>
        </p:spPr>
        <p:txBody>
          <a:bodyPr wrap="square">
            <a:spAutoFit/>
          </a:bodyPr>
          <a:lstStyle/>
          <a:p>
            <a:pPr marL="5715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Please note: Braces { } indicate additional mathematical content to be taught to more highly attaining students.</a:t>
            </a:r>
          </a:p>
        </p:txBody>
      </p:sp>
    </p:spTree>
    <p:extLst>
      <p:ext uri="{BB962C8B-B14F-4D97-AF65-F5344CB8AC3E}">
        <p14:creationId xmlns:p14="http://schemas.microsoft.com/office/powerpoint/2010/main" val="2755038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4"/>
              </a:rPr>
              <a:t>6 Geometry Theme Overview Document</a:t>
            </a:r>
            <a:endParaRPr lang="en-GB" dirty="0"/>
          </a:p>
          <a:p>
            <a:pPr lvl="2">
              <a:lnSpc>
                <a:spcPct val="100000"/>
              </a:lnSpc>
            </a:pPr>
            <a:r>
              <a:rPr lang="en-GB" dirty="0">
                <a:hlinkClick r:id="rId5"/>
              </a:rPr>
              <a:t>6.1 Geometrical properties 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NCETM primary mastery professional development materials</a:t>
            </a:r>
            <a:endParaRPr lang="en-GB" dirty="0"/>
          </a:p>
          <a:p>
            <a:pPr>
              <a:lnSpc>
                <a:spcPct val="100000"/>
              </a:lnSpc>
            </a:pPr>
            <a:r>
              <a:rPr lang="en-GB" dirty="0"/>
              <a:t>There are also references to: </a:t>
            </a:r>
          </a:p>
          <a:p>
            <a:pPr lvl="1">
              <a:lnSpc>
                <a:spcPct val="100000"/>
              </a:lnSpc>
            </a:pPr>
            <a:r>
              <a:rPr lang="en-GB" dirty="0">
                <a:hlinkClick r:id="rId8"/>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sixth of these themes is </a:t>
            </a:r>
            <a:r>
              <a:rPr lang="en-GB" dirty="0">
                <a:hlinkClick r:id="rId3"/>
              </a:rPr>
              <a:t>Geometry</a:t>
            </a:r>
            <a:r>
              <a:rPr lang="en-GB" dirty="0"/>
              <a:t>, which covers the following interconnected core concepts:</a:t>
            </a:r>
          </a:p>
          <a:p>
            <a:pPr marL="0" indent="0">
              <a:buNone/>
            </a:pPr>
            <a:r>
              <a:rPr lang="en-GB" dirty="0"/>
              <a:t>	</a:t>
            </a:r>
            <a:r>
              <a:rPr lang="en-GB" i="1" dirty="0"/>
              <a:t>6.1	Geometrical properties</a:t>
            </a:r>
          </a:p>
          <a:p>
            <a:pPr marL="0" indent="0">
              <a:buNone/>
            </a:pPr>
            <a:r>
              <a:rPr lang="en-GB" i="1" dirty="0"/>
              <a:t>	6.2	Perimeter, area and volume</a:t>
            </a:r>
          </a:p>
          <a:p>
            <a:pPr marL="0" indent="0">
              <a:buNone/>
            </a:pPr>
            <a:r>
              <a:rPr lang="en-GB" i="1" dirty="0"/>
              <a:t>	6.3	Transforming shapes</a:t>
            </a:r>
          </a:p>
          <a:p>
            <a:pPr marL="0" indent="0">
              <a:buNone/>
            </a:pPr>
            <a:r>
              <a:rPr lang="en-GB" i="1" dirty="0"/>
              <a:t>	6.4	Constructions</a:t>
            </a:r>
          </a:p>
          <a:p>
            <a:endParaRPr lang="en-GB" dirty="0"/>
          </a:p>
        </p:txBody>
      </p:sp>
    </p:spTree>
    <p:extLst>
      <p:ext uri="{BB962C8B-B14F-4D97-AF65-F5344CB8AC3E}">
        <p14:creationId xmlns:p14="http://schemas.microsoft.com/office/powerpoint/2010/main" val="126130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899038-700B-4C1F-B7CD-3A189C064D9E}"/>
              </a:ext>
            </a:extLst>
          </p:cNvPr>
          <p:cNvPicPr>
            <a:picLocks noChangeAspect="1"/>
          </p:cNvPicPr>
          <p:nvPr/>
        </p:nvPicPr>
        <p:blipFill>
          <a:blip r:embed="rId3"/>
          <a:stretch>
            <a:fillRect/>
          </a:stretch>
        </p:blipFill>
        <p:spPr>
          <a:xfrm>
            <a:off x="255526" y="1295560"/>
            <a:ext cx="11680948" cy="249348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6.1 Geometrical properties</a:t>
            </a:r>
            <a:r>
              <a:rPr lang="en-GB" sz="1500" dirty="0"/>
              <a:t>, there are three statements of knowledge, skills and understanding. </a:t>
            </a:r>
          </a:p>
          <a:p>
            <a:pPr>
              <a:spcBef>
                <a:spcPts val="600"/>
              </a:spcBef>
            </a:pPr>
            <a:r>
              <a:rPr lang="en-GB" sz="1500" dirty="0"/>
              <a:t>These, in turn, are broken down into ten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3573040"/>
            <a:ext cx="5040560"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3238357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6.1.3.2 Use and apply Pythagoras’ theorem to solve problems in a range of contexts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Identify when Pythagoras’ theorem can be applied.</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Solve problems using Pythagoras’ theorem to calculate lengths.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Solve problems using Pythagoras’ theorem to make statements about angles.</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556792"/>
            <a:ext cx="10972800" cy="4680520"/>
          </a:xfrm>
        </p:spPr>
        <p:txBody>
          <a:bodyPr>
            <a:normAutofit lnSpcReduction="10000"/>
          </a:bodyPr>
          <a:lstStyle/>
          <a:p>
            <a:r>
              <a:rPr lang="en-GB" dirty="0"/>
              <a:t>A 2001 report* about the teaching and learning of geometry from 11–19 set out a number of objectives for a well-taught geometry curriculum, notably:</a:t>
            </a:r>
          </a:p>
          <a:p>
            <a:pPr lvl="1"/>
            <a:r>
              <a:rPr lang="en-GB" sz="2400" dirty="0"/>
              <a:t>to develop spatial awareness, geometrical intuition and the ability to visualise</a:t>
            </a:r>
          </a:p>
          <a:p>
            <a:pPr lvl="1"/>
            <a:r>
              <a:rPr lang="en-GB" sz="2400" dirty="0"/>
              <a:t>to encourage the development and use of conjecture, deductive reasoning and proof.</a:t>
            </a:r>
          </a:p>
          <a:p>
            <a:r>
              <a:rPr lang="en-GB" dirty="0"/>
              <a:t>The geometry of intersecting lines and the connections and deductions that can be made from diagrams, provide rich opportunities in which students can be encouraged to build logical, deductive arguments. Students develop a narrative, connecting and combining known facts in order to generate further mathematical truths.</a:t>
            </a:r>
          </a:p>
          <a:p>
            <a:endParaRPr lang="en-GB" dirty="0"/>
          </a:p>
          <a:p>
            <a:pPr marL="0" indent="0">
              <a:buNone/>
            </a:pPr>
            <a:r>
              <a:rPr lang="en-GB" sz="1800" i="1" dirty="0"/>
              <a:t>*The Royal Society / Joint Mathematical Council working group, 2001: xii, 7</a:t>
            </a:r>
          </a:p>
        </p:txBody>
      </p:sp>
    </p:spTree>
    <p:extLst>
      <p:ext uri="{BB962C8B-B14F-4D97-AF65-F5344CB8AC3E}">
        <p14:creationId xmlns:p14="http://schemas.microsoft.com/office/powerpoint/2010/main" val="62345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2"/>
            <a:ext cx="10972800" cy="4464496"/>
          </a:xfrm>
        </p:spPr>
        <p:txBody>
          <a:bodyPr>
            <a:normAutofit/>
          </a:bodyPr>
          <a:lstStyle/>
          <a:p>
            <a:r>
              <a:rPr lang="en-GB" dirty="0"/>
              <a:t>In Key Stage 2, students should have studied that vertically opposite angles are equal.</a:t>
            </a:r>
          </a:p>
          <a:p>
            <a:r>
              <a:rPr lang="en-GB" dirty="0"/>
              <a:t>In Key Stage 3, students will use this fact to deduce that a translation of one of the lines will create a second, equivalent pair of vertically opposite angles.</a:t>
            </a:r>
          </a:p>
          <a:p>
            <a:r>
              <a:rPr lang="en-GB" dirty="0"/>
              <a:t>They will then be able to identify pairs of equal angles (some of which are named alternate or corresponding) and other relationships, such as pairs of supplementary angles (i.e. with a sum of 180</a:t>
            </a:r>
            <a:r>
              <a:rPr lang="en-GB" dirty="0">
                <a:latin typeface="Times New Roman" panose="02020603050405020304" pitchFamily="18" charset="0"/>
                <a:cs typeface="Times New Roman" panose="02020603050405020304" pitchFamily="18" charset="0"/>
              </a:rPr>
              <a:t>°</a:t>
            </a:r>
            <a:r>
              <a:rPr lang="en-GB" dirty="0"/>
              <a:t>).</a:t>
            </a:r>
          </a:p>
          <a:p>
            <a:r>
              <a:rPr lang="en-GB" dirty="0"/>
              <a:t>Throughout Key Stage 3, students are encouraged to use what they know to construct a logical argument and deduce other facts. By offering carefully selected contexts that encourage reasoning, students can construct and understand proofs, such as the angles in a triangle always sum to 180</a:t>
            </a:r>
            <a:r>
              <a:rPr lang="en-GB" dirty="0">
                <a:latin typeface="Times New Roman" panose="02020603050405020304" pitchFamily="18" charset="0"/>
                <a:cs typeface="Times New Roman" panose="02020603050405020304" pitchFamily="18" charset="0"/>
              </a:rPr>
              <a:t>°</a:t>
            </a:r>
            <a:r>
              <a:rPr lang="en-GB" dirty="0"/>
              <a:t> (see exemplified key idea 6.1.1.2).</a:t>
            </a:r>
          </a:p>
        </p:txBody>
      </p:sp>
    </p:spTree>
    <p:extLst>
      <p:ext uri="{BB962C8B-B14F-4D97-AF65-F5344CB8AC3E}">
        <p14:creationId xmlns:p14="http://schemas.microsoft.com/office/powerpoint/2010/main" val="309387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3895034937"/>
              </p:ext>
            </p:extLst>
          </p:nvPr>
        </p:nvGraphicFramePr>
        <p:xfrm>
          <a:off x="660693" y="1411380"/>
          <a:ext cx="6160612" cy="1143533"/>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Solve problems involving similar shapes where the scale factor is known or can be found</a:t>
                      </a:r>
                      <a:endParaRPr lang="en-GB" dirty="0">
                        <a:highlight>
                          <a:srgbClr val="FFFF00"/>
                        </a:highlight>
                      </a:endParaRPr>
                    </a:p>
                  </a:txBody>
                  <a:tcPr/>
                </a:tc>
                <a:extLst>
                  <a:ext uri="{0D108BD9-81ED-4DB2-BD59-A6C34878D82A}">
                    <a16:rowId xmlns:a16="http://schemas.microsoft.com/office/drawing/2014/main" val="1387505252"/>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1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66A793C1-5DDC-4B54-A7FF-338D2CFDAE28}" vid="{9410317D-83FE-481C-8C63-C286B8CEA423}"/>
    </a:ext>
  </a:extLst>
</a:theme>
</file>

<file path=ppt/theme/theme3.xml><?xml version="1.0" encoding="utf-8"?>
<a:theme xmlns:a="http://schemas.openxmlformats.org/drawingml/2006/main" name="2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293D4581-0D85-4180-9218-10508B37FB8E}" vid="{743806E8-AF73-4DEE-A86F-03300568B9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188</TotalTime>
  <Words>5702</Words>
  <Application>Microsoft Office PowerPoint</Application>
  <PresentationFormat>Widescreen</PresentationFormat>
  <Paragraphs>456</Paragraphs>
  <Slides>38</Slides>
  <Notes>27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Cambria Math</vt:lpstr>
      <vt:lpstr>Myriad Pro</vt:lpstr>
      <vt:lpstr>Times New Roman</vt:lpstr>
      <vt:lpstr>Custom Design</vt:lpstr>
      <vt:lpstr>1_Custom Design</vt:lpstr>
      <vt:lpstr>2_Custom Design</vt:lpstr>
      <vt:lpstr>Using and applying Pythagoras' theorem</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Prior learning</vt:lpstr>
      <vt:lpstr>Checking prior learning</vt:lpstr>
      <vt:lpstr>Checking prior learning</vt:lpstr>
      <vt:lpstr>Common difficulties and misconceptions</vt:lpstr>
      <vt:lpstr>Common difficulties and misconceptions</vt:lpstr>
      <vt:lpstr>Identify when Pythagoras’ theorem can be applied</vt:lpstr>
      <vt:lpstr>PowerPoint Presentation</vt:lpstr>
      <vt:lpstr>Solve problems using Pythagoras’ theorem to calculate lengths</vt:lpstr>
      <vt:lpstr>Solve problems using Pythagoras’ theorem to calculate lengths</vt:lpstr>
      <vt:lpstr>Solve problems using Pythagoras’ theorem to calculate lengths</vt:lpstr>
      <vt:lpstr>PowerPoint Presentation</vt:lpstr>
      <vt:lpstr>Solve problems using Pythagoras’ theorem to calculate lengths</vt:lpstr>
      <vt:lpstr>Solve problems using Pythagoras’ theorem to calculate lengths.</vt:lpstr>
      <vt:lpstr>PowerPoint Presentation</vt:lpstr>
      <vt:lpstr>Solve problems using Pythagoras’ theorem to make statements about angles</vt:lpstr>
      <vt:lpstr>PowerPoint Presentation</vt:lpstr>
      <vt:lpstr>Solve problems using Pythagoras’ theorem to make statements about angles</vt:lpstr>
      <vt:lpstr>PowerPoint Presentation</vt:lpstr>
      <vt:lpstr>Solve problems using Pythagoras’ theorem to make statements about angles</vt:lpstr>
      <vt:lpstr>PowerPoint Presentation</vt:lpstr>
      <vt:lpstr>Reflection questions</vt:lpstr>
      <vt:lpstr>PowerPoint Presentation</vt:lpstr>
      <vt:lpstr>Appendices</vt:lpstr>
      <vt:lpstr>Key vocabulary </vt:lpstr>
      <vt:lpstr>Representations and structure</vt:lpstr>
      <vt:lpstr>Previous learning</vt:lpstr>
      <vt:lpstr>Future learning (1)</vt:lpstr>
      <vt:lpstr>Future learning (2)</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and applying Pythagoras' theorem</dc:title>
  <dc:creator>Rebecca Donaldson</dc:creator>
  <cp:lastModifiedBy>Steve McCormack</cp:lastModifiedBy>
  <cp:revision>11</cp:revision>
  <dcterms:created xsi:type="dcterms:W3CDTF">2021-04-28T15:05:41Z</dcterms:created>
  <dcterms:modified xsi:type="dcterms:W3CDTF">2021-10-13T16:15:42Z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