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xml" ContentType="application/vnd.openxmlformats-officedocument.presentationml.tags+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8"/>
  </p:notesMasterIdLst>
  <p:sldIdLst>
    <p:sldId id="263" r:id="rId6"/>
    <p:sldId id="630" r:id="rId7"/>
    <p:sldId id="588" r:id="rId8"/>
    <p:sldId id="271" r:id="rId9"/>
    <p:sldId id="298" r:id="rId10"/>
    <p:sldId id="269" r:id="rId11"/>
    <p:sldId id="276" r:id="rId12"/>
    <p:sldId id="646" r:id="rId13"/>
    <p:sldId id="277" r:id="rId14"/>
    <p:sldId id="278" r:id="rId15"/>
    <p:sldId id="279" r:id="rId16"/>
    <p:sldId id="280" r:id="rId17"/>
    <p:sldId id="647" r:id="rId18"/>
    <p:sldId id="281" r:id="rId19"/>
    <p:sldId id="282" r:id="rId20"/>
    <p:sldId id="641" r:id="rId21"/>
    <p:sldId id="643" r:id="rId22"/>
    <p:sldId id="642" r:id="rId23"/>
    <p:sldId id="580" r:id="rId24"/>
    <p:sldId id="644" r:id="rId25"/>
    <p:sldId id="579" r:id="rId26"/>
    <p:sldId id="631" r:id="rId27"/>
    <p:sldId id="632" r:id="rId28"/>
    <p:sldId id="633" r:id="rId29"/>
    <p:sldId id="634" r:id="rId30"/>
    <p:sldId id="635" r:id="rId31"/>
    <p:sldId id="636" r:id="rId32"/>
    <p:sldId id="637" r:id="rId33"/>
    <p:sldId id="638" r:id="rId34"/>
    <p:sldId id="639" r:id="rId35"/>
    <p:sldId id="645" r:id="rId36"/>
    <p:sldId id="640" r:id="rId37"/>
    <p:sldId id="286" r:id="rId38"/>
    <p:sldId id="265" r:id="rId39"/>
    <p:sldId id="287" r:id="rId40"/>
    <p:sldId id="288" r:id="rId41"/>
    <p:sldId id="648" r:id="rId42"/>
    <p:sldId id="649" r:id="rId43"/>
    <p:sldId id="650" r:id="rId44"/>
    <p:sldId id="606" r:id="rId45"/>
    <p:sldId id="613" r:id="rId46"/>
    <p:sldId id="291" r:id="rId47"/>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1" clrIdx="0">
    <p:extLst>
      <p:ext uri="{19B8F6BF-5375-455C-9EA6-DF929625EA0E}">
        <p15:presenceInfo xmlns:p15="http://schemas.microsoft.com/office/powerpoint/2012/main" userId="S::rebecca.donaldson@tribalgroup.com::de1bd23b-13b3-40c7-98d3-b019b9d9da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EBF5F5"/>
    <a:srgbClr val="FBF5D4"/>
    <a:srgbClr val="347574"/>
    <a:srgbClr val="466665"/>
    <a:srgbClr val="C8E2E8"/>
    <a:srgbClr val="82CBDD"/>
    <a:srgbClr val="006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5" autoAdjust="0"/>
    <p:restoredTop sz="69252" autoAdjust="0"/>
  </p:normalViewPr>
  <p:slideViewPr>
    <p:cSldViewPr>
      <p:cViewPr varScale="1">
        <p:scale>
          <a:sx n="79" d="100"/>
          <a:sy n="79" d="100"/>
        </p:scale>
        <p:origin x="1464"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Cole" userId="36e63e46-7f0e-4c72-a341-f5fc518a0358" providerId="ADAL" clId="{8F91F836-6A6F-4231-91FC-0CFB9CC493BF}"/>
    <pc:docChg chg="modSld">
      <pc:chgData name="Donna Cole" userId="36e63e46-7f0e-4c72-a341-f5fc518a0358" providerId="ADAL" clId="{8F91F836-6A6F-4231-91FC-0CFB9CC493BF}" dt="2021-09-21T10:36:14.897" v="16" actId="20577"/>
      <pc:docMkLst>
        <pc:docMk/>
      </pc:docMkLst>
      <pc:sldChg chg="modNotesTx">
        <pc:chgData name="Donna Cole" userId="36e63e46-7f0e-4c72-a341-f5fc518a0358" providerId="ADAL" clId="{8F91F836-6A6F-4231-91FC-0CFB9CC493BF}" dt="2021-09-21T10:36:14.897" v="16" actId="20577"/>
        <pc:sldMkLst>
          <pc:docMk/>
          <pc:sldMk cId="221097354" sldId="6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22/09/2021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cetm.org.uk/classroom-resources/secmm-mathematical-prompts-for-deeper-thinking-video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sz="1800" dirty="0">
                <a:effectLst/>
                <a:latin typeface="Myriad Pro"/>
                <a:cs typeface="Times New Roman" panose="02020603050405020304" pitchFamily="18" charset="0"/>
              </a:rPr>
              <a:t>c) NCETM Primary assessment materials: Year 6, page 19</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353500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pages 13 and 14 of the 1.3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detail can be found on pages 13 and 14 of the 1.3 Core Concept document.</a:t>
            </a:r>
          </a:p>
          <a:p>
            <a:endParaRPr lang="en-GB" dirty="0"/>
          </a:p>
          <a:p>
            <a:r>
              <a:rPr lang="en-GB" dirty="0"/>
              <a:t>This also features an example of a diagram where the central fraction is 12/18, and equivalent fractions are found by removing sub-divisions.</a:t>
            </a:r>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664931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pages 13 and 14 of the 1.3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394659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pages 13 and 14 of the 1.3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1191241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relationship along each row?</a:t>
            </a:r>
          </a:p>
          <a:p>
            <a:pPr>
              <a:spcBef>
                <a:spcPts val="400"/>
              </a:spcBef>
              <a:spcAft>
                <a:spcPts val="400"/>
              </a:spcAft>
            </a:pPr>
            <a:r>
              <a:rPr lang="en-GB" sz="1200" dirty="0">
                <a:solidFill>
                  <a:srgbClr val="008080"/>
                </a:solidFill>
                <a:latin typeface="Myriad Pro"/>
              </a:rPr>
              <a:t>What is the relationship between the numerator and the denominator?</a:t>
            </a:r>
          </a:p>
          <a:p>
            <a:pPr>
              <a:spcBef>
                <a:spcPts val="400"/>
              </a:spcBef>
              <a:spcAft>
                <a:spcPts val="400"/>
              </a:spcAft>
            </a:pPr>
            <a:r>
              <a:rPr lang="en-GB" sz="1200" dirty="0">
                <a:solidFill>
                  <a:srgbClr val="008080"/>
                </a:solidFill>
                <a:latin typeface="Myriad Pro"/>
              </a:rPr>
              <a:t>Can you find a fraction with the same relationship on the grid? How about off the grid?</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Myriad Pro"/>
                <a:cs typeface="Times New Roman" panose="02020603050405020304" pitchFamily="18" charset="0"/>
              </a:rPr>
              <a:t>Students should be familiar with finding equivalent fractions using a fraction wall like the one on page 15 of the 1.3 Core Concept Document. For example, they should be able to use the fraction wall to find equivalent fractions to 1/2, 1/3, 1/4, etc. However, such activities may not allow students to see the multiplicative connection between the numerator and the denominator and appreciate that this will necessarily be the same for any other equivalent fraction.</a:t>
            </a:r>
          </a:p>
          <a:p>
            <a:r>
              <a:rPr lang="en-GB" sz="1800" dirty="0">
                <a:effectLst/>
                <a:latin typeface="Myriad Pro"/>
                <a:ea typeface="Myriad Pro"/>
                <a:cs typeface="Times New Roman" panose="02020603050405020304" pitchFamily="18" charset="0"/>
              </a:rPr>
              <a:t>For example, in the multiplication grid in </a:t>
            </a:r>
            <a:r>
              <a:rPr lang="en-GB" sz="1800" i="1" dirty="0">
                <a:effectLst/>
                <a:latin typeface="Myriad Pro"/>
                <a:ea typeface="Myriad Pro"/>
                <a:cs typeface="Times New Roman" panose="02020603050405020304" pitchFamily="18" charset="0"/>
              </a:rPr>
              <a:t>Example 1</a:t>
            </a:r>
            <a:r>
              <a:rPr lang="en-GB" sz="1800" dirty="0">
                <a:effectLst/>
                <a:latin typeface="Myriad Pro"/>
                <a:ea typeface="Myriad Pro"/>
                <a:cs typeface="Times New Roman" panose="02020603050405020304" pitchFamily="18" charset="0"/>
              </a:rPr>
              <a:t>, 3/5 is equivalent to 6/10, 9/15, 12/20, 15/25, … Draw students’ attention to the fact that, in each case, the numerator is three-fifths of the denominator.</a:t>
            </a:r>
          </a:p>
          <a:p>
            <a:r>
              <a:rPr lang="en-GB" sz="1800" dirty="0">
                <a:effectLst/>
                <a:latin typeface="Myriad Pro"/>
                <a:ea typeface="Myriad Pro"/>
                <a:cs typeface="Times New Roman" panose="02020603050405020304" pitchFamily="18" charset="0"/>
              </a:rPr>
              <a:t>Use of the grid in this way will support students in seeing, for example, 18/30 as (3x6)/(5x6), and therefore equivalent to 3/5.</a:t>
            </a:r>
          </a:p>
          <a:p>
            <a:r>
              <a:rPr lang="en-GB" dirty="0"/>
              <a:t>Where appropriate, draw students’ attention to non-integer examples, such as 2.5/10. They should recognise that these can be expressed as proper fractions through multiplying by a convenient number. Note, multiplying a terminating decimal by ten or a power of ten will </a:t>
            </a:r>
            <a:r>
              <a:rPr lang="en-GB" sz="1800" dirty="0">
                <a:effectLst/>
                <a:latin typeface="Myriad Pro"/>
                <a:ea typeface="Myriad Pro"/>
                <a:cs typeface="Times New Roman" panose="02020603050405020304" pitchFamily="18" charset="0"/>
              </a:rPr>
              <a:t>always produce integers, but not necessarily a fraction in its simplest form, e.g. 12.5/20 = 125/200).</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relationship along each row?</a:t>
            </a:r>
          </a:p>
          <a:p>
            <a:pPr>
              <a:spcBef>
                <a:spcPts val="400"/>
              </a:spcBef>
              <a:spcAft>
                <a:spcPts val="400"/>
              </a:spcAft>
            </a:pPr>
            <a:r>
              <a:rPr lang="en-GB" sz="1200" dirty="0">
                <a:solidFill>
                  <a:srgbClr val="008080"/>
                </a:solidFill>
                <a:latin typeface="Myriad Pro"/>
              </a:rPr>
              <a:t>What is the relationship between the numerator and the denominator?</a:t>
            </a:r>
          </a:p>
          <a:p>
            <a:pPr>
              <a:spcBef>
                <a:spcPts val="400"/>
              </a:spcBef>
              <a:spcAft>
                <a:spcPts val="400"/>
              </a:spcAft>
            </a:pPr>
            <a:r>
              <a:rPr lang="en-GB" sz="1200" dirty="0">
                <a:solidFill>
                  <a:srgbClr val="008080"/>
                </a:solidFill>
                <a:latin typeface="Myriad Pro"/>
              </a:rPr>
              <a:t>Can you find a fraction with the same relationship on the grid? How about off the grid?</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200" dirty="0">
                <a:effectLst/>
                <a:latin typeface="Myriad Pro"/>
                <a:ea typeface="Myriad Pro"/>
                <a:cs typeface="Times New Roman" panose="02020603050405020304" pitchFamily="18" charset="0"/>
              </a:rPr>
              <a:t>Students should be familiar with finding equivalent fractions using a fraction wall like the one on page 15 of the 1.3 Core Concept Document. For example, they should be able to use the fraction wall to find equivalent fractions to 1/2, 1/3, 1/4, etc. However, such activities may not allow students to see the multiplicative connection between the numerator and the denominator and appreciate that this will necessarily be the same for any other equivalent fraction.</a:t>
            </a:r>
          </a:p>
          <a:p>
            <a:r>
              <a:rPr lang="en-GB" sz="1200" dirty="0">
                <a:effectLst/>
                <a:latin typeface="Myriad Pro"/>
                <a:ea typeface="Myriad Pro"/>
                <a:cs typeface="Times New Roman" panose="02020603050405020304" pitchFamily="18" charset="0"/>
              </a:rPr>
              <a:t>For example, in the multiplication grid in </a:t>
            </a:r>
            <a:r>
              <a:rPr lang="en-GB" sz="1200" i="1" dirty="0">
                <a:effectLst/>
                <a:latin typeface="Myriad Pro"/>
                <a:ea typeface="Myriad Pro"/>
                <a:cs typeface="Times New Roman" panose="02020603050405020304" pitchFamily="18" charset="0"/>
              </a:rPr>
              <a:t>Example 1,</a:t>
            </a:r>
            <a:r>
              <a:rPr lang="en-GB" sz="1200" dirty="0">
                <a:effectLst/>
                <a:latin typeface="Myriad Pro"/>
                <a:ea typeface="Myriad Pro"/>
                <a:cs typeface="Times New Roman" panose="02020603050405020304" pitchFamily="18" charset="0"/>
              </a:rPr>
              <a:t> 3/5 is equivalent to 6/10, 9/15, 12/20, 15/25, … Draw students’ attention to the fact that, in each case, the numerator is three-fifths of the denominator.</a:t>
            </a:r>
          </a:p>
          <a:p>
            <a:r>
              <a:rPr lang="en-GB" sz="1200" dirty="0">
                <a:effectLst/>
                <a:latin typeface="Myriad Pro"/>
                <a:ea typeface="Myriad Pro"/>
                <a:cs typeface="Times New Roman" panose="02020603050405020304" pitchFamily="18" charset="0"/>
              </a:rPr>
              <a:t>Use of the grid in this way will support students in seeing, for example, 18/30 as (3x6)/(5x6), and therefore equivalent to 3/5.</a:t>
            </a:r>
          </a:p>
          <a:p>
            <a:r>
              <a:rPr lang="en-GB" dirty="0"/>
              <a:t>Where appropriate, draw students’ attention to non-integer examples, such as 2.5/10. Students should recognise that these can be expressed as proper fractions through multiplying by a convenient number. Note, multiplying a terminating decimal by ten or a power of ten will </a:t>
            </a:r>
            <a:r>
              <a:rPr lang="en-GB" sz="1200" dirty="0">
                <a:effectLst/>
                <a:latin typeface="Myriad Pro"/>
                <a:ea typeface="Myriad Pro"/>
                <a:cs typeface="Times New Roman" panose="02020603050405020304" pitchFamily="18" charset="0"/>
              </a:rPr>
              <a:t>always produce integers, but not necessarily a fraction in its simplest form, e.g. 12.5/20 = 125/200).</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3985803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15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are the factors of the denominator? Are any of these also factors of the numerator?</a:t>
            </a:r>
          </a:p>
          <a:p>
            <a:pPr>
              <a:spcBef>
                <a:spcPts val="400"/>
              </a:spcBef>
              <a:spcAft>
                <a:spcPts val="400"/>
              </a:spcAft>
            </a:pPr>
            <a:r>
              <a:rPr lang="en-GB" sz="1200" dirty="0">
                <a:solidFill>
                  <a:srgbClr val="008080"/>
                </a:solidFill>
                <a:latin typeface="Myriad Pro"/>
              </a:rPr>
              <a:t>How do you know if a fraction is in its simplest form? </a:t>
            </a:r>
          </a:p>
          <a:p>
            <a:pPr>
              <a:spcBef>
                <a:spcPts val="400"/>
              </a:spcBef>
              <a:spcAft>
                <a:spcPts val="400"/>
              </a:spcAft>
            </a:pPr>
            <a:r>
              <a:rPr lang="en-GB" sz="1200" dirty="0">
                <a:solidFill>
                  <a:srgbClr val="008080"/>
                </a:solidFill>
                <a:latin typeface="Myriad Pro"/>
              </a:rPr>
              <a:t>What do you notice about the fractions that are in the simplest form? Is this the case for all fractions in the simplest form?</a:t>
            </a:r>
          </a:p>
          <a:p>
            <a:pPr>
              <a:spcBef>
                <a:spcPts val="400"/>
              </a:spcBef>
              <a:spcAft>
                <a:spcPts val="400"/>
              </a:spcAft>
            </a:pPr>
            <a:r>
              <a:rPr lang="en-GB" sz="1200" dirty="0">
                <a:solidFill>
                  <a:srgbClr val="008080"/>
                </a:solidFill>
                <a:latin typeface="Myriad Pro"/>
              </a:rPr>
              <a:t>It will be important for students to articulate how they know when a fraction is in its simplest form. Your questioning should encourage the use of some standard language, such as </a:t>
            </a:r>
            <a:r>
              <a:rPr lang="en-GB" sz="1200" i="1" dirty="0">
                <a:solidFill>
                  <a:srgbClr val="008080"/>
                </a:solidFill>
                <a:latin typeface="Myriad Pro"/>
              </a:rPr>
              <a:t>‘because the numerator and the denominator have no common factors (other than one)</a:t>
            </a:r>
            <a:r>
              <a:rPr lang="en-GB" sz="1200" dirty="0">
                <a:solidFill>
                  <a:srgbClr val="008080"/>
                </a:solidFill>
                <a:latin typeface="Myriad Pro"/>
              </a:rPr>
              <a:t>’. </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Myriad Pro"/>
                <a:cs typeface="Times New Roman" panose="02020603050405020304" pitchFamily="18" charset="0"/>
              </a:rPr>
              <a:t>Once students are fluent with generating equivalent fractions by multiplying both numerator and denominator by any integer, their attention can be shifted to noticing whether any common factors can be removed from certain fractions, as in </a:t>
            </a:r>
            <a:r>
              <a:rPr lang="en-GB" sz="1800" i="1" dirty="0">
                <a:effectLst/>
                <a:latin typeface="Myriad Pro"/>
                <a:ea typeface="Myriad Pro"/>
                <a:cs typeface="Times New Roman" panose="02020603050405020304" pitchFamily="18" charset="0"/>
              </a:rPr>
              <a:t>Example 2</a:t>
            </a:r>
            <a:r>
              <a:rPr lang="en-GB" sz="1800" i="0" dirty="0">
                <a:effectLst/>
                <a:latin typeface="Myriad Pro"/>
                <a:ea typeface="Myriad Pro"/>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Myriad Pro"/>
                <a:cs typeface="Arial" panose="020B0604020202020204" pitchFamily="34" charset="0"/>
              </a:rPr>
              <a:t>Notice how the denominator is kept constant so that students can more easily focus on the idea of a common factor without being distracted by having to find all the factors of a different denominator each time.</a:t>
            </a:r>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2877224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16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269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The structure of the number system.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1864893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missing number will you find first? Why?</a:t>
            </a:r>
          </a:p>
          <a:p>
            <a:pPr>
              <a:spcBef>
                <a:spcPts val="400"/>
              </a:spcBef>
              <a:spcAft>
                <a:spcPts val="400"/>
              </a:spcAft>
            </a:pPr>
            <a:r>
              <a:rPr lang="en-GB" sz="1200" dirty="0">
                <a:solidFill>
                  <a:srgbClr val="008080"/>
                </a:solidFill>
                <a:latin typeface="Myriad Pro"/>
              </a:rPr>
              <a:t>What is a common factor of both the numerator and denominator? What is the highest common factor?</a:t>
            </a:r>
          </a:p>
          <a:p>
            <a:pPr>
              <a:spcBef>
                <a:spcPts val="400"/>
              </a:spcBef>
              <a:spcAft>
                <a:spcPts val="400"/>
              </a:spcAft>
            </a:pPr>
            <a:r>
              <a:rPr lang="en-GB" sz="1200" dirty="0">
                <a:solidFill>
                  <a:srgbClr val="008080"/>
                </a:solidFill>
                <a:latin typeface="Myriad Pro"/>
              </a:rPr>
              <a:t>Is the fraction in its simplest form? How do you know?</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Myriad Pro"/>
                <a:cs typeface="Times New Roman" panose="02020603050405020304" pitchFamily="18" charset="0"/>
              </a:rPr>
              <a:t>Students can be given clues to help them find common factors. They can either be told to express the numerator and denominator in a certain way before dividing or they can be given one of the resulting answers so they can more easily spot the dividing factor. Additionally, exercises where students have to fill in the gaps can give a scaffold, as well as draw attention to the fact that there are many equivalent fractions and not just the simplest form.</a:t>
            </a:r>
          </a:p>
          <a:p>
            <a:r>
              <a:rPr lang="en-GB" sz="1800" dirty="0">
                <a:effectLst/>
                <a:latin typeface="Myriad Pro"/>
                <a:ea typeface="Myriad Pro"/>
                <a:cs typeface="Times New Roman" panose="02020603050405020304" pitchFamily="18" charset="0"/>
              </a:rPr>
              <a:t>In </a:t>
            </a:r>
            <a:r>
              <a:rPr lang="en-GB" sz="1800" i="1" dirty="0">
                <a:effectLst/>
                <a:latin typeface="Myriad Pro"/>
                <a:ea typeface="Myriad Pro"/>
                <a:cs typeface="Times New Roman" panose="02020603050405020304" pitchFamily="18" charset="0"/>
              </a:rPr>
              <a:t>Example 3:</a:t>
            </a:r>
          </a:p>
          <a:p>
            <a:pPr marL="285750" indent="-285750">
              <a:buFont typeface="Arial" panose="020B0604020202020204" pitchFamily="34" charset="0"/>
              <a:buChar char="•"/>
            </a:pPr>
            <a:r>
              <a:rPr lang="en-GB" sz="1800" dirty="0">
                <a:effectLst/>
                <a:latin typeface="Myriad Pro"/>
                <a:ea typeface="Myriad Pro"/>
                <a:cs typeface="Times New Roman" panose="02020603050405020304" pitchFamily="18" charset="0"/>
              </a:rPr>
              <a:t>Part a) has been designed to highlight the highest common factor of the numerator and denominator (25). It is important to draw students’ attention to this so they understand that dividing by the highest common factor results in a fraction in its simplest form.</a:t>
            </a:r>
          </a:p>
          <a:p>
            <a:pPr marL="285750" indent="-285750">
              <a:buFont typeface="Arial" panose="020B0604020202020204" pitchFamily="34" charset="0"/>
              <a:buChar char="•"/>
            </a:pPr>
            <a:r>
              <a:rPr lang="en-GB" sz="1800" dirty="0">
                <a:effectLst/>
                <a:latin typeface="Myriad Pro"/>
                <a:ea typeface="Myriad Pro"/>
                <a:cs typeface="Times New Roman" panose="02020603050405020304" pitchFamily="18" charset="0"/>
              </a:rPr>
              <a:t>Part b) can be used to prompt discussion about what the highest common factor of 12 and 18 is, and how this is related to the interim divisions that were made.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effectLst/>
                <a:latin typeface="Myriad Pro"/>
                <a:ea typeface="Myriad Pro"/>
                <a:cs typeface="Arial" panose="020B0604020202020204" pitchFamily="34" charset="0"/>
              </a:rPr>
              <a:t>Part c) provides an opportunity to discuss different methods for reducing the fraction to its simplest form. It will be important to compare and contrast multiple solutions in order to arrive at a conclusion about what the most efficient method is (i.e. identifying that 12 is the highest common factor).</a:t>
            </a:r>
          </a:p>
          <a:p>
            <a:endParaRPr lang="en-GB" sz="1800" dirty="0">
              <a:effectLst/>
              <a:latin typeface="Myriad Pro"/>
              <a:ea typeface="Myriad Pro"/>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4273075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pages 16 and 17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5751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could I write each of these as a fraction?</a:t>
            </a:r>
          </a:p>
          <a:p>
            <a:pPr>
              <a:spcBef>
                <a:spcPts val="400"/>
              </a:spcBef>
              <a:spcAft>
                <a:spcPts val="400"/>
              </a:spcAft>
            </a:pPr>
            <a:r>
              <a:rPr lang="en-GB" sz="1200" dirty="0">
                <a:solidFill>
                  <a:srgbClr val="008080"/>
                </a:solidFill>
                <a:latin typeface="Myriad Pro"/>
              </a:rPr>
              <a:t>What is the same? What is different?</a:t>
            </a:r>
          </a:p>
          <a:p>
            <a:pPr>
              <a:spcBef>
                <a:spcPts val="400"/>
              </a:spcBef>
              <a:spcAft>
                <a:spcPts val="400"/>
              </a:spcAft>
            </a:pPr>
            <a:r>
              <a:rPr lang="en-GB" sz="1200" dirty="0">
                <a:solidFill>
                  <a:srgbClr val="008080"/>
                </a:solidFill>
                <a:latin typeface="Myriad Pro"/>
              </a:rPr>
              <a:t>What has happened to </a:t>
            </a:r>
            <a:r>
              <a:rPr lang="en-GB" sz="1200" b="1" dirty="0">
                <a:solidFill>
                  <a:srgbClr val="008080"/>
                </a:solidFill>
                <a:latin typeface="Myriad Pro"/>
              </a:rPr>
              <a:t>both</a:t>
            </a:r>
            <a:r>
              <a:rPr lang="en-GB" sz="1200" b="0" dirty="0">
                <a:solidFill>
                  <a:srgbClr val="008080"/>
                </a:solidFill>
                <a:latin typeface="Myriad Pro"/>
              </a:rPr>
              <a:t> values each time? What does this mean for the quotient? How would it be different if one had stayed the same?</a:t>
            </a:r>
            <a:endParaRPr lang="en-GB" sz="120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Myriad Pro"/>
                <a:cs typeface="Times New Roman" panose="02020603050405020304" pitchFamily="18" charset="0"/>
              </a:rPr>
              <a:t>A significant idea, which is not always grasped in the study of fractions at Key Stage 2, and which is crucial to developments at Key Stage 3, is to conceptualise fractions as a division, i.e. 3/4 = 3 ÷ 4. Working with integers offers a more familiar context to begin this work. You could ask students to give several reasons (including drawing diagrams) to explain why the answers to </a:t>
            </a:r>
            <a:r>
              <a:rPr lang="en-GB" sz="1800" i="1" dirty="0">
                <a:effectLst/>
                <a:latin typeface="Myriad Pro"/>
                <a:ea typeface="Myriad Pro"/>
                <a:cs typeface="Times New Roman" panose="02020603050405020304" pitchFamily="18" charset="0"/>
              </a:rPr>
              <a:t>Example 4</a:t>
            </a:r>
            <a:r>
              <a:rPr lang="en-GB" sz="1800" dirty="0">
                <a:effectLst/>
                <a:latin typeface="Myriad Pro"/>
                <a:ea typeface="Myriad Pro"/>
                <a:cs typeface="Times New Roman" panose="02020603050405020304" pitchFamily="18" charset="0"/>
              </a:rPr>
              <a:t> are all four.</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504282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17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1632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else could I write this? </a:t>
            </a:r>
          </a:p>
          <a:p>
            <a:pPr>
              <a:spcBef>
                <a:spcPts val="400"/>
              </a:spcBef>
              <a:spcAft>
                <a:spcPts val="400"/>
              </a:spcAft>
            </a:pPr>
            <a:r>
              <a:rPr lang="en-GB" sz="1200" dirty="0">
                <a:solidFill>
                  <a:srgbClr val="008080"/>
                </a:solidFill>
                <a:latin typeface="Myriad Pro"/>
              </a:rPr>
              <a:t>How is this the same as simplifying fractions?</a:t>
            </a:r>
          </a:p>
          <a:p>
            <a:pPr>
              <a:spcBef>
                <a:spcPts val="400"/>
              </a:spcBef>
              <a:spcAft>
                <a:spcPts val="400"/>
              </a:spcAft>
            </a:pPr>
            <a:r>
              <a:rPr lang="en-GB" sz="1200" dirty="0">
                <a:solidFill>
                  <a:srgbClr val="008080"/>
                </a:solidFill>
                <a:latin typeface="Myriad Pro"/>
              </a:rPr>
              <a:t>What is the relationships between the original calculation and your simpler calculation?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Myriad Pro"/>
                <a:cs typeface="Times New Roman" panose="02020603050405020304" pitchFamily="18" charset="0"/>
              </a:rPr>
              <a:t>You could challenge students to explain why the procedure of ‘cancelling zeros’ in fractions works.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1095647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17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025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same/different about __?</a:t>
            </a:r>
          </a:p>
          <a:p>
            <a:pPr>
              <a:spcBef>
                <a:spcPts val="400"/>
              </a:spcBef>
              <a:spcAft>
                <a:spcPts val="400"/>
              </a:spcAft>
            </a:pPr>
            <a:r>
              <a:rPr lang="en-GB" sz="1200" dirty="0">
                <a:solidFill>
                  <a:srgbClr val="008080"/>
                </a:solidFill>
                <a:latin typeface="Myriad Pro"/>
              </a:rPr>
              <a:t>Which will have the biggest/smallest quotient? Why?</a:t>
            </a:r>
          </a:p>
          <a:p>
            <a:pPr>
              <a:spcBef>
                <a:spcPts val="400"/>
              </a:spcBef>
              <a:spcAft>
                <a:spcPts val="400"/>
              </a:spcAft>
            </a:pPr>
            <a:r>
              <a:rPr lang="en-GB" sz="1200" dirty="0">
                <a:solidFill>
                  <a:srgbClr val="008080"/>
                </a:solidFill>
                <a:latin typeface="Myriad Pro"/>
              </a:rPr>
              <a:t>How can you use the answer to </a:t>
            </a:r>
            <a:r>
              <a:rPr lang="en-GB" sz="1200" dirty="0" err="1">
                <a:solidFill>
                  <a:srgbClr val="008080"/>
                </a:solidFill>
                <a:latin typeface="Myriad Pro"/>
              </a:rPr>
              <a:t>i</a:t>
            </a:r>
            <a:r>
              <a:rPr lang="en-GB" sz="1200" dirty="0">
                <a:solidFill>
                  <a:srgbClr val="008080"/>
                </a:solidFill>
                <a:latin typeface="Myriad Pro"/>
              </a:rPr>
              <a:t>) to find the other answers?</a:t>
            </a:r>
          </a:p>
          <a:p>
            <a:pPr>
              <a:spcBef>
                <a:spcPts val="400"/>
              </a:spcBef>
              <a:spcAft>
                <a:spcPts val="400"/>
              </a:spcAft>
            </a:pPr>
            <a:r>
              <a:rPr lang="en-GB" sz="1200" dirty="0">
                <a:solidFill>
                  <a:srgbClr val="008080"/>
                </a:solidFill>
                <a:latin typeface="Myriad Pro"/>
              </a:rPr>
              <a:t>Ben says </a:t>
            </a:r>
            <a:r>
              <a:rPr lang="en-GB" sz="1200" i="1" dirty="0">
                <a:solidFill>
                  <a:srgbClr val="008080"/>
                </a:solidFill>
                <a:latin typeface="Myriad Pro"/>
              </a:rPr>
              <a:t>‘The answer to ii must be bigger than the answer to </a:t>
            </a:r>
            <a:r>
              <a:rPr lang="en-GB" sz="1200" i="1" dirty="0" err="1">
                <a:solidFill>
                  <a:srgbClr val="008080"/>
                </a:solidFill>
                <a:latin typeface="Myriad Pro"/>
              </a:rPr>
              <a:t>i</a:t>
            </a:r>
            <a:r>
              <a:rPr lang="en-GB" sz="1200" i="1" dirty="0">
                <a:solidFill>
                  <a:srgbClr val="008080"/>
                </a:solidFill>
                <a:latin typeface="Myriad Pro"/>
              </a:rPr>
              <a:t> because 80 is bigger than 8.’</a:t>
            </a:r>
            <a:r>
              <a:rPr lang="en-GB" sz="1200" dirty="0">
                <a:solidFill>
                  <a:srgbClr val="008080"/>
                </a:solidFill>
                <a:latin typeface="Myriad Pro"/>
              </a:rPr>
              <a:t> Do you agree? Why or why not?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Myriad Pro"/>
                <a:ea typeface="Myriad Pro"/>
                <a:cs typeface="Times New Roman" panose="02020603050405020304" pitchFamily="18" charset="0"/>
              </a:rPr>
              <a:t>Example 6</a:t>
            </a:r>
            <a:r>
              <a:rPr lang="en-GB" sz="1800" dirty="0">
                <a:effectLst/>
                <a:latin typeface="Myriad Pro"/>
                <a:ea typeface="Myriad Pro"/>
                <a:cs typeface="Times New Roman" panose="02020603050405020304" pitchFamily="18" charset="0"/>
              </a:rPr>
              <a:t> enables students to explore multiplying or dividing both the divisor and the dividend by powers of ten.</a:t>
            </a:r>
          </a:p>
          <a:p>
            <a:pPr marL="280670" indent="-280670">
              <a:spcBef>
                <a:spcPts val="400"/>
              </a:spcBef>
              <a:spcAft>
                <a:spcPts val="400"/>
              </a:spcAft>
            </a:pPr>
            <a:r>
              <a:rPr lang="en-GB" sz="1800" dirty="0">
                <a:solidFill>
                  <a:srgbClr val="000000"/>
                </a:solidFill>
                <a:effectLst/>
                <a:latin typeface="Myriad Pro"/>
                <a:ea typeface="Myriad Pro"/>
                <a:cs typeface="Arial" panose="020B0604020202020204" pitchFamily="34" charset="0"/>
              </a:rPr>
              <a:t>Draw attention to the connections between parts (</a:t>
            </a:r>
            <a:r>
              <a:rPr lang="en-GB" sz="1800" dirty="0" err="1">
                <a:solidFill>
                  <a:srgbClr val="000000"/>
                </a:solidFill>
                <a:effectLst/>
                <a:latin typeface="Myriad Pro"/>
                <a:ea typeface="Myriad Pro"/>
                <a:cs typeface="Arial" panose="020B0604020202020204" pitchFamily="34" charset="0"/>
              </a:rPr>
              <a:t>i</a:t>
            </a:r>
            <a:r>
              <a:rPr lang="en-GB" sz="1800" dirty="0">
                <a:solidFill>
                  <a:srgbClr val="000000"/>
                </a:solidFill>
                <a:effectLst/>
                <a:latin typeface="Myriad Pro"/>
                <a:ea typeface="Myriad Pro"/>
                <a:cs typeface="Arial" panose="020B0604020202020204" pitchFamily="34" charset="0"/>
              </a:rPr>
              <a:t>), (ii) and (iii):</a:t>
            </a:r>
          </a:p>
          <a:p>
            <a:pPr marL="285750" indent="-285750">
              <a:spcBef>
                <a:spcPts val="400"/>
              </a:spcBef>
              <a:spcAft>
                <a:spcPts val="400"/>
              </a:spcAft>
              <a:buFont typeface="Arial" panose="020B0604020202020204" pitchFamily="34" charset="0"/>
              <a:buChar char="•"/>
            </a:pPr>
            <a:r>
              <a:rPr lang="en-GB" sz="1800" dirty="0">
                <a:solidFill>
                  <a:srgbClr val="000000"/>
                </a:solidFill>
                <a:effectLst/>
                <a:latin typeface="Myriad Pro"/>
                <a:ea typeface="Myriad Pro"/>
                <a:cs typeface="Arial" panose="020B0604020202020204" pitchFamily="34" charset="0"/>
              </a:rPr>
              <a:t>For example, parts (</a:t>
            </a:r>
            <a:r>
              <a:rPr lang="en-GB" sz="1800" dirty="0" err="1">
                <a:solidFill>
                  <a:srgbClr val="000000"/>
                </a:solidFill>
                <a:effectLst/>
                <a:latin typeface="Myriad Pro"/>
                <a:ea typeface="Myriad Pro"/>
                <a:cs typeface="Arial" panose="020B0604020202020204" pitchFamily="34" charset="0"/>
              </a:rPr>
              <a:t>i</a:t>
            </a:r>
            <a:r>
              <a:rPr lang="en-GB" sz="1800" dirty="0">
                <a:solidFill>
                  <a:srgbClr val="000000"/>
                </a:solidFill>
                <a:effectLst/>
                <a:latin typeface="Myriad Pro"/>
                <a:ea typeface="Myriad Pro"/>
                <a:cs typeface="Arial" panose="020B0604020202020204" pitchFamily="34" charset="0"/>
              </a:rPr>
              <a:t>) and (ii): the divisor has been multiplied by ten; note what happens to the answer. (Similarly, in parts (iv) and (v), the divisor has been divided by 10.)</a:t>
            </a:r>
          </a:p>
          <a:p>
            <a:pPr marL="285750" indent="-285750">
              <a:spcBef>
                <a:spcPts val="400"/>
              </a:spcBef>
              <a:spcAft>
                <a:spcPts val="400"/>
              </a:spcAft>
              <a:buFont typeface="Arial" panose="020B0604020202020204" pitchFamily="34" charset="0"/>
              <a:buChar char="•"/>
            </a:pPr>
            <a:r>
              <a:rPr lang="en-GB" sz="1800" dirty="0">
                <a:solidFill>
                  <a:srgbClr val="000000"/>
                </a:solidFill>
                <a:effectLst/>
                <a:latin typeface="Myriad Pro"/>
                <a:ea typeface="Myriad Pro"/>
                <a:cs typeface="Arial" panose="020B0604020202020204" pitchFamily="34" charset="0"/>
              </a:rPr>
              <a:t>Part (ii) and (iii): the dividend has been multiplied by 100.</a:t>
            </a:r>
          </a:p>
          <a:p>
            <a:pPr marL="285750" indent="-285750">
              <a:spcBef>
                <a:spcPts val="400"/>
              </a:spcBef>
              <a:spcAft>
                <a:spcPts val="400"/>
              </a:spcAft>
              <a:buFont typeface="Arial" panose="020B0604020202020204" pitchFamily="34" charset="0"/>
              <a:buChar char="•"/>
            </a:pPr>
            <a:r>
              <a:rPr lang="en-GB" sz="1800" dirty="0">
                <a:solidFill>
                  <a:srgbClr val="000000"/>
                </a:solidFill>
                <a:effectLst/>
                <a:latin typeface="Myriad Pro"/>
                <a:ea typeface="Myriad Pro"/>
                <a:cs typeface="Arial" panose="020B0604020202020204" pitchFamily="34" charset="0"/>
              </a:rPr>
              <a:t>Parts (vi) and (vii): both the dividend and the divisor have been multiplied by ten. How does this affect the answer?</a:t>
            </a:r>
          </a:p>
          <a:p>
            <a:pPr marL="285750" indent="-285750">
              <a:spcBef>
                <a:spcPts val="400"/>
              </a:spcBef>
              <a:spcAft>
                <a:spcPts val="400"/>
              </a:spcAft>
              <a:buFont typeface="Arial" panose="020B0604020202020204" pitchFamily="34" charset="0"/>
              <a:buChar char="•"/>
            </a:pPr>
            <a:r>
              <a:rPr lang="en-GB" sz="1800" dirty="0">
                <a:solidFill>
                  <a:srgbClr val="000000"/>
                </a:solidFill>
                <a:effectLst/>
                <a:latin typeface="Myriad Pro"/>
                <a:ea typeface="Myriad Pro"/>
                <a:cs typeface="Arial" panose="020B0604020202020204" pitchFamily="34" charset="0"/>
              </a:rPr>
              <a:t>Use what has been learnt to find equivalent divisions to solve parts (viii) and (ix) more easily. </a:t>
            </a:r>
          </a:p>
          <a:p>
            <a:r>
              <a:rPr lang="en-GB" sz="1800" i="1" dirty="0">
                <a:effectLst/>
                <a:latin typeface="Myriad Pro"/>
                <a:ea typeface="Myriad Pro"/>
                <a:cs typeface="Times New Roman" panose="02020603050405020304" pitchFamily="18" charset="0"/>
              </a:rPr>
              <a:t>Example 6 </a:t>
            </a:r>
            <a:r>
              <a:rPr lang="en-GB" sz="1800" dirty="0">
                <a:effectLst/>
                <a:latin typeface="Myriad Pro"/>
                <a:ea typeface="Myriad Pro"/>
                <a:cs typeface="Times New Roman" panose="02020603050405020304" pitchFamily="18" charset="0"/>
              </a:rPr>
              <a:t>might also provide a useful opportunity to ask students to think about when dividing and multiplying by ten results in a zero being removed or added, and when this cannot be done. This will prompt students to recognise that it is the digits that move under such operations.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2333978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18 of the 1.3 Core Concept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3468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rgbClr val="008080"/>
                </a:solidFill>
                <a:latin typeface="Myriad Pro"/>
              </a:rPr>
              <a:t>More detail about this example can be found on page 18 of the 1.3 Core Concept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On the </a:t>
            </a:r>
            <a:r>
              <a:rPr lang="en-GB" dirty="0">
                <a:hlinkClick r:id="rId3"/>
              </a:rPr>
              <a:t>Mathematical Prompts for Deeper Thinking videos | NCETM</a:t>
            </a:r>
            <a:r>
              <a:rPr lang="en-GB" sz="1200" b="0" dirty="0">
                <a:solidFill>
                  <a:srgbClr val="008080"/>
                </a:solidFill>
                <a:latin typeface="Myriad Pro"/>
              </a:rPr>
              <a:t> page, there is also a downloadable PowerPoint file with further prompts for reflection and links to research.</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8986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pages 6 and 7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a:t>
            </a:r>
            <a:r>
              <a:rPr kumimoji="0" lang="en-GB" sz="1200" b="0" i="1"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1 The Structure of the number system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Within the ‘Using mathematical representations at KS3’ guidance on the NCTEM website</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735446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7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a:t>
            </a:r>
            <a:r>
              <a:rPr kumimoji="0" lang="en-GB" sz="1200" b="0" i="1"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1 The Structure of the number system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Within the ‘Using mathematical representations at KS3’ guidance on the NCTEM website</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2682505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15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1.3 Core Concept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Within the ‘Using mathematical representations at KS3’ guidance on the NCTEM website</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577995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a:p>
        </p:txBody>
      </p:sp>
    </p:spTree>
    <p:extLst>
      <p:ext uri="{BB962C8B-B14F-4D97-AF65-F5344CB8AC3E}">
        <p14:creationId xmlns:p14="http://schemas.microsoft.com/office/powerpoint/2010/main" val="1912426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a:p>
        </p:txBody>
      </p:sp>
    </p:spTree>
    <p:extLst>
      <p:ext uri="{BB962C8B-B14F-4D97-AF65-F5344CB8AC3E}">
        <p14:creationId xmlns:p14="http://schemas.microsoft.com/office/powerpoint/2010/main" val="515399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a:p>
        </p:txBody>
      </p:sp>
    </p:spTree>
    <p:extLst>
      <p:ext uri="{BB962C8B-B14F-4D97-AF65-F5344CB8AC3E}">
        <p14:creationId xmlns:p14="http://schemas.microsoft.com/office/powerpoint/2010/main" val="406238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1.3 </a:t>
            </a:r>
            <a:r>
              <a:rPr lang="en-GB" sz="1200" dirty="0">
                <a:effectLst/>
                <a:latin typeface="Myriad Pro"/>
                <a:ea typeface="Myriad Pro"/>
                <a:cs typeface="Times New Roman" panose="02020603050405020304" pitchFamily="18" charset="0"/>
              </a:rPr>
              <a:t>Ordering and comparing </a:t>
            </a:r>
            <a:r>
              <a:rPr lang="en-GB" dirty="0"/>
              <a:t>can be found on page 2 of the 1.3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1.3.1 Work interchangeably with terminating decimals and their corresponding fractions – page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1.3.2 Compare and order positive and negative integers, decimals and fractions –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1.3.3 Interpret and compare numbers in standard form </a:t>
            </a:r>
            <a:r>
              <a:rPr lang="en-GB" sz="1200" b="0" i="1" dirty="0">
                <a:solidFill>
                  <a:srgbClr val="00628C"/>
                </a:solidFill>
                <a:effectLst/>
                <a:latin typeface="Myriad Pro"/>
                <a:ea typeface="Times New Roman" panose="02020603050405020304" pitchFamily="18" charset="0"/>
                <a:cs typeface="Arial" panose="020B0604020202020204" pitchFamily="34" charset="0"/>
              </a:rPr>
              <a:t>A</a:t>
            </a:r>
            <a:r>
              <a:rPr lang="en-GB" sz="1200" b="0" dirty="0">
                <a:solidFill>
                  <a:srgbClr val="00628C"/>
                </a:solidFill>
                <a:effectLst/>
                <a:latin typeface="Myriad Pro"/>
                <a:ea typeface="Times New Roman" panose="02020603050405020304" pitchFamily="18" charset="0"/>
                <a:cs typeface="Arial" panose="020B0604020202020204" pitchFamily="34" charset="0"/>
              </a:rPr>
              <a:t> × 10</a:t>
            </a:r>
            <a:r>
              <a:rPr lang="en-GB" sz="1200" b="0" i="1" baseline="30000" dirty="0">
                <a:solidFill>
                  <a:srgbClr val="00628C"/>
                </a:solidFill>
                <a:effectLst/>
                <a:latin typeface="Myriad Pro"/>
                <a:ea typeface="Times New Roman" panose="02020603050405020304" pitchFamily="18" charset="0"/>
                <a:cs typeface="Arial" panose="020B0604020202020204" pitchFamily="34" charset="0"/>
              </a:rPr>
              <a:t>n</a:t>
            </a:r>
            <a:r>
              <a:rPr lang="en-GB" sz="1200" b="0" dirty="0">
                <a:solidFill>
                  <a:srgbClr val="00628C"/>
                </a:solidFill>
                <a:effectLst/>
                <a:latin typeface="Myriad Pro"/>
                <a:ea typeface="Times New Roman" panose="02020603050405020304" pitchFamily="18" charset="0"/>
                <a:cs typeface="Arial" panose="020B0604020202020204" pitchFamily="34" charset="0"/>
              </a:rPr>
              <a:t>, 1 ≤ </a:t>
            </a:r>
            <a:r>
              <a:rPr lang="en-GB" sz="1200" b="0" i="1" dirty="0">
                <a:solidFill>
                  <a:srgbClr val="00628C"/>
                </a:solidFill>
                <a:effectLst/>
                <a:latin typeface="Myriad Pro"/>
                <a:ea typeface="Times New Roman" panose="02020603050405020304" pitchFamily="18" charset="0"/>
                <a:cs typeface="Arial" panose="020B0604020202020204" pitchFamily="34" charset="0"/>
              </a:rPr>
              <a:t>A</a:t>
            </a:r>
            <a:r>
              <a:rPr lang="en-GB" sz="1200" b="0" dirty="0">
                <a:solidFill>
                  <a:srgbClr val="00628C"/>
                </a:solidFill>
                <a:effectLst/>
                <a:latin typeface="Myriad Pro"/>
                <a:ea typeface="Times New Roman" panose="02020603050405020304" pitchFamily="18" charset="0"/>
                <a:cs typeface="Arial" panose="020B0604020202020204" pitchFamily="34" charset="0"/>
              </a:rPr>
              <a:t> &lt; 10 – pages 8 and 9</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1.3 </a:t>
            </a:r>
            <a:r>
              <a:rPr lang="en-GB" sz="1200" dirty="0">
                <a:effectLst/>
                <a:latin typeface="Myriad Pro"/>
                <a:ea typeface="Myriad Pro"/>
                <a:cs typeface="Times New Roman" panose="02020603050405020304" pitchFamily="18" charset="0"/>
              </a:rPr>
              <a:t>Ordering and comparing </a:t>
            </a:r>
            <a:r>
              <a:rPr lang="en-GB" dirty="0"/>
              <a:t>can be found on page 2 of the 1.3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1.3.1 Work interchangeably with terminating decimals and their corresponding fractions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1.3.2 Compare and order positive and negative integers, decimals and fractions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1.3.3 Interpret and compare numbers in standard form </a:t>
            </a:r>
            <a:r>
              <a:rPr lang="en-GB" sz="1200" b="0" i="1" dirty="0">
                <a:solidFill>
                  <a:srgbClr val="00628C"/>
                </a:solidFill>
                <a:effectLst/>
                <a:latin typeface="Myriad Pro"/>
                <a:ea typeface="Times New Roman" panose="02020603050405020304" pitchFamily="18" charset="0"/>
                <a:cs typeface="Arial" panose="020B0604020202020204" pitchFamily="34" charset="0"/>
              </a:rPr>
              <a:t>A</a:t>
            </a:r>
            <a:r>
              <a:rPr lang="en-GB" sz="1200" b="0" dirty="0">
                <a:solidFill>
                  <a:srgbClr val="00628C"/>
                </a:solidFill>
                <a:effectLst/>
                <a:latin typeface="Myriad Pro"/>
                <a:ea typeface="Times New Roman" panose="02020603050405020304" pitchFamily="18" charset="0"/>
                <a:cs typeface="Arial" panose="020B0604020202020204" pitchFamily="34" charset="0"/>
              </a:rPr>
              <a:t> × 10</a:t>
            </a:r>
            <a:r>
              <a:rPr lang="en-GB" sz="1200" b="0" i="1" baseline="30000" dirty="0">
                <a:solidFill>
                  <a:srgbClr val="00628C"/>
                </a:solidFill>
                <a:effectLst/>
                <a:latin typeface="Myriad Pro"/>
                <a:ea typeface="Times New Roman" panose="02020603050405020304" pitchFamily="18" charset="0"/>
                <a:cs typeface="Arial" panose="020B0604020202020204" pitchFamily="34" charset="0"/>
              </a:rPr>
              <a:t>n</a:t>
            </a:r>
            <a:r>
              <a:rPr lang="en-GB" sz="1200" b="0" dirty="0">
                <a:solidFill>
                  <a:srgbClr val="00628C"/>
                </a:solidFill>
                <a:effectLst/>
                <a:latin typeface="Myriad Pro"/>
                <a:ea typeface="Times New Roman" panose="02020603050405020304" pitchFamily="18" charset="0"/>
                <a:cs typeface="Arial" panose="020B0604020202020204" pitchFamily="34" charset="0"/>
              </a:rPr>
              <a:t>, 1 ≤ </a:t>
            </a:r>
            <a:r>
              <a:rPr lang="en-GB" sz="1200" b="0" i="1" dirty="0">
                <a:solidFill>
                  <a:srgbClr val="00628C"/>
                </a:solidFill>
                <a:effectLst/>
                <a:latin typeface="Myriad Pro"/>
                <a:ea typeface="Times New Roman" panose="02020603050405020304" pitchFamily="18" charset="0"/>
                <a:cs typeface="Arial" panose="020B0604020202020204" pitchFamily="34" charset="0"/>
              </a:rPr>
              <a:t>A</a:t>
            </a:r>
            <a:r>
              <a:rPr lang="en-GB" sz="1200" b="0" dirty="0">
                <a:solidFill>
                  <a:srgbClr val="00628C"/>
                </a:solidFill>
                <a:effectLst/>
                <a:latin typeface="Myriad Pro"/>
                <a:ea typeface="Times New Roman" panose="02020603050405020304" pitchFamily="18" charset="0"/>
                <a:cs typeface="Arial" panose="020B0604020202020204" pitchFamily="34" charset="0"/>
              </a:rPr>
              <a:t> &lt; 10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4151496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4: 1.23 Composition and calculation: tenths</a:t>
            </a:r>
          </a:p>
          <a:p>
            <a:pPr marL="342900" lvl="0" indent="-342900">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4: 1.24 Composition and calculation: hundredths and thousandths</a:t>
            </a:r>
          </a:p>
          <a:p>
            <a:pPr marL="342900" lvl="0" indent="-342900">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4: 2.13 Calculation: multiplying and dividing by 10 or 100</a:t>
            </a:r>
          </a:p>
          <a:p>
            <a:pPr marL="342900" lvl="0" indent="-342900">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5: 1.27 Negative numbers: counting, comparing and calculating</a:t>
            </a:r>
          </a:p>
          <a:p>
            <a:pPr marL="342900" lvl="0" indent="-342900">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5: 2.18 Using equivalence to calculate</a:t>
            </a:r>
          </a:p>
          <a:p>
            <a:pPr marL="342900" lvl="0" indent="-342900">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5: 3.7 Finding equivalent fractions and simplifying fractions</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6: 3.10 Linking fractions, decimals and percentages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a:t>
            </a:r>
            <a:r>
              <a:rPr lang="en-GB" i="1" dirty="0"/>
              <a:t>The structure of the number system </a:t>
            </a:r>
            <a:r>
              <a:rPr lang="en-GB" dirty="0"/>
              <a:t>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88985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sz="1800" dirty="0">
                <a:effectLst/>
                <a:latin typeface="Myriad Pro"/>
                <a:ea typeface="Myriad Pro"/>
                <a:cs typeface="Times New Roman" panose="02020603050405020304" pitchFamily="18" charset="0"/>
              </a:rPr>
              <a:t>a) 2017 Key Stage 2 Mathematics Paper 2: reasoning, Question 20</a:t>
            </a:r>
          </a:p>
          <a:p>
            <a:r>
              <a:rPr lang="en-GB" sz="1800" dirty="0">
                <a:effectLst/>
                <a:latin typeface="Myriad Pro"/>
                <a:ea typeface="Myriad Pro"/>
                <a:cs typeface="Times New Roman" panose="02020603050405020304" pitchFamily="18" charset="0"/>
              </a:rPr>
              <a:t>b) 2018 Key Stage 2 Mathematics Paper 2: reasoning Question 7</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4194817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22/09/2021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hyperlink" Target="https://www.ncetm.org.uk/media/xp2m3gio/ncetm_ks3_cc_1_3.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hyperlink" Target="https://www.ncetm.org.uk/classroom-resources/secmm-mathematical-prompts-for-deeper-thinking-video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www.ncetm.org.uk/classroom-resources/secmm-mathematical-prompts-for-deeper-thinking-videos/" TargetMode="External"/><Relationship Id="rId3" Type="http://schemas.openxmlformats.org/officeDocument/2006/relationships/hyperlink" Target="https://www.ncetm.org.uk/teaching-for-mastery/mastery-materials/secondary-mastery-professional-development/" TargetMode="External"/><Relationship Id="rId7"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ncetm.org.uk/media/xp2m3gio/ncetm_ks3_cc_1_3.pdf" TargetMode="External"/><Relationship Id="rId11" Type="http://schemas.openxmlformats.org/officeDocument/2006/relationships/hyperlink" Target="https://www.gov.uk/government/collections/national-curriculum-assessments-practice-materials#key-stage-2-past-papers" TargetMode="External"/><Relationship Id="rId5" Type="http://schemas.openxmlformats.org/officeDocument/2006/relationships/hyperlink" Target="https://www.ncetm.org.uk/media/oconaxqx/ncetm_ks3_theme_1.pdf" TargetMode="External"/><Relationship Id="rId10" Type="http://schemas.openxmlformats.org/officeDocument/2006/relationships/hyperlink" Target="https://www.ncetm.org.uk/resources/46689" TargetMode="External"/><Relationship Id="rId4" Type="http://schemas.openxmlformats.org/officeDocument/2006/relationships/hyperlink" Target="https://www.ncetm.org.uk/media/q04f0vzn/ncetm_ks3_theme_4.pdf" TargetMode="External"/><Relationship Id="rId9" Type="http://schemas.openxmlformats.org/officeDocument/2006/relationships/hyperlink" Target="https://www.ncetm.org.uk/resources/5063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cetm.org.uk/media/xp2m3gio/ncetm_ks3_cc_1_3.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88"/>
            <a:ext cx="6049764" cy="648071"/>
          </a:xfrm>
        </p:spPr>
        <p:txBody>
          <a:bodyPr>
            <a:normAutofit fontScale="90000"/>
          </a:bodyPr>
          <a:lstStyle/>
          <a:p>
            <a:r>
              <a:rPr lang="en-GB" dirty="0"/>
              <a:t>Understanding simplification of fractions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1.3 Ordering and comparing)</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7"/>
            <a:ext cx="4891318" cy="3475456"/>
          </a:xfrm>
        </p:spPr>
        <p:txBody>
          <a:bodyPr anchor="ctr">
            <a:normAutofit/>
          </a:bodyPr>
          <a:lstStyle/>
          <a:p>
            <a:pPr lvl="1"/>
            <a:r>
              <a:rPr lang="en-GB" sz="2400" dirty="0"/>
              <a:t>What representations might your students already be familiar with? </a:t>
            </a:r>
          </a:p>
          <a:p>
            <a:pPr lvl="1"/>
            <a:r>
              <a:rPr lang="en-GB" sz="2400" dirty="0"/>
              <a:t>What language might they use? </a:t>
            </a:r>
          </a:p>
          <a:p>
            <a:pPr lvl="1"/>
            <a:r>
              <a:rPr lang="en-GB" sz="2400" dirty="0"/>
              <a:t>How does this fit in with your curriculum progression?</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1419819637"/>
              </p:ext>
            </p:extLst>
          </p:nvPr>
        </p:nvGraphicFramePr>
        <p:xfrm>
          <a:off x="660693" y="1411380"/>
          <a:ext cx="6160612" cy="3613479"/>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Key Stage 3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1.1.1 Understand the value of digits in decimals, measure and integers</a:t>
                      </a:r>
                    </a:p>
                  </a:txBody>
                  <a:tcP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1.2.2 Understand integer exponents and roots</a:t>
                      </a:r>
                    </a:p>
                  </a:txBody>
                  <a:tcPr/>
                </a:tc>
                <a:extLst>
                  <a:ext uri="{0D108BD9-81ED-4DB2-BD59-A6C34878D82A}">
                    <a16:rowId xmlns:a16="http://schemas.microsoft.com/office/drawing/2014/main" val="502591801"/>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1.3.2 Compare and order positive and negative integers, decimals and fractions</a:t>
                      </a:r>
                    </a:p>
                  </a:txBody>
                  <a:tcPr/>
                </a:tc>
                <a:extLst>
                  <a:ext uri="{0D108BD9-81ED-4DB2-BD59-A6C34878D82A}">
                    <a16:rowId xmlns:a16="http://schemas.microsoft.com/office/drawing/2014/main" val="2537917201"/>
                  </a:ext>
                </a:extLst>
              </a:tr>
              <a:tr h="777773">
                <a:tc>
                  <a:txBody>
                    <a:bodyPr/>
                    <a:lstStyle/>
                    <a:p>
                      <a:pPr marL="0" indent="0">
                        <a:buFont typeface="Arial" panose="020B0604020202020204" pitchFamily="34" charset="0"/>
                        <a:buNone/>
                      </a:pPr>
                      <a:r>
                        <a:rPr lang="en-GB" b="1" dirty="0"/>
                        <a:t>Please note: </a:t>
                      </a:r>
                      <a:r>
                        <a:rPr lang="en-GB" dirty="0"/>
                        <a:t>Numerical codes refer to statements of knowledge, skills and understanding in the NCETM breakdown of Key Stage 3 mathematics.</a:t>
                      </a:r>
                    </a:p>
                  </a:txBody>
                  <a:tcPr/>
                </a:tc>
                <a:extLst>
                  <a:ext uri="{0D108BD9-81ED-4DB2-BD59-A6C34878D82A}">
                    <a16:rowId xmlns:a16="http://schemas.microsoft.com/office/drawing/2014/main" val="4192537400"/>
                  </a:ext>
                </a:extLst>
              </a:tr>
            </a:tbl>
          </a:graphicData>
        </a:graphic>
      </p:graphicFrame>
    </p:spTree>
    <p:extLst>
      <p:ext uri="{BB962C8B-B14F-4D97-AF65-F5344CB8AC3E}">
        <p14:creationId xmlns:p14="http://schemas.microsoft.com/office/powerpoint/2010/main" val="3537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pic>
        <p:nvPicPr>
          <p:cNvPr id="5" name="Picture 4">
            <a:extLst>
              <a:ext uri="{FF2B5EF4-FFF2-40B4-BE49-F238E27FC236}">
                <a16:creationId xmlns:a16="http://schemas.microsoft.com/office/drawing/2014/main" id="{55C860E6-DBAB-42E4-A9F5-0DF674967C14}"/>
              </a:ext>
            </a:extLst>
          </p:cNvPr>
          <p:cNvPicPr>
            <a:picLocks noChangeAspect="1"/>
          </p:cNvPicPr>
          <p:nvPr/>
        </p:nvPicPr>
        <p:blipFill rotWithShape="1">
          <a:blip r:embed="rId3"/>
          <a:srcRect l="20904" t="7901" r="10624" b="12964"/>
          <a:stretch/>
        </p:blipFill>
        <p:spPr>
          <a:xfrm>
            <a:off x="1631504" y="1663121"/>
            <a:ext cx="5017469" cy="3494071"/>
          </a:xfrm>
          <a:prstGeom prst="rect">
            <a:avLst/>
          </a:prstGeom>
        </p:spPr>
      </p:pic>
      <p:pic>
        <p:nvPicPr>
          <p:cNvPr id="8" name="Picture 7">
            <a:extLst>
              <a:ext uri="{FF2B5EF4-FFF2-40B4-BE49-F238E27FC236}">
                <a16:creationId xmlns:a16="http://schemas.microsoft.com/office/drawing/2014/main" id="{583475DD-D14F-4B90-A287-F5FE548BAE02}"/>
              </a:ext>
            </a:extLst>
          </p:cNvPr>
          <p:cNvPicPr>
            <a:picLocks noChangeAspect="1"/>
          </p:cNvPicPr>
          <p:nvPr/>
        </p:nvPicPr>
        <p:blipFill rotWithShape="1">
          <a:blip r:embed="rId4"/>
          <a:srcRect l="59833" t="19719" b="6840"/>
          <a:stretch/>
        </p:blipFill>
        <p:spPr>
          <a:xfrm>
            <a:off x="9352452" y="1077419"/>
            <a:ext cx="2388490" cy="4259413"/>
          </a:xfrm>
          <a:prstGeom prst="rect">
            <a:avLst/>
          </a:prstGeom>
        </p:spPr>
      </p:pic>
      <p:sp>
        <p:nvSpPr>
          <p:cNvPr id="12" name="TextBox 11">
            <a:extLst>
              <a:ext uri="{FF2B5EF4-FFF2-40B4-BE49-F238E27FC236}">
                <a16:creationId xmlns:a16="http://schemas.microsoft.com/office/drawing/2014/main" id="{62B1060A-DA7A-46B3-A45C-E8AA832F48B5}"/>
              </a:ext>
            </a:extLst>
          </p:cNvPr>
          <p:cNvSpPr txBox="1"/>
          <p:nvPr/>
        </p:nvSpPr>
        <p:spPr>
          <a:xfrm flipH="1">
            <a:off x="601035" y="1201456"/>
            <a:ext cx="3083683" cy="461665"/>
          </a:xfrm>
          <a:prstGeom prst="rect">
            <a:avLst/>
          </a:prstGeom>
          <a:noFill/>
        </p:spPr>
        <p:txBody>
          <a:bodyPr wrap="square" rtlCol="0">
            <a:spAutoFit/>
          </a:bodyPr>
          <a:lstStyle/>
          <a:p>
            <a:pPr marL="514350" indent="-514350">
              <a:buFont typeface="+mj-lt"/>
              <a:buAutoNum type="alphaLcParenR"/>
            </a:pPr>
            <a:r>
              <a:rPr lang="en-GB" sz="2400" dirty="0"/>
              <a:t>Adam says,</a:t>
            </a:r>
          </a:p>
        </p:txBody>
      </p:sp>
      <p:sp>
        <p:nvSpPr>
          <p:cNvPr id="14" name="TextBox 13">
            <a:extLst>
              <a:ext uri="{FF2B5EF4-FFF2-40B4-BE49-F238E27FC236}">
                <a16:creationId xmlns:a16="http://schemas.microsoft.com/office/drawing/2014/main" id="{74B7210E-F1DC-4CCC-90BC-E2EED4335B7E}"/>
              </a:ext>
            </a:extLst>
          </p:cNvPr>
          <p:cNvSpPr txBox="1"/>
          <p:nvPr/>
        </p:nvSpPr>
        <p:spPr>
          <a:xfrm>
            <a:off x="1191519" y="5106000"/>
            <a:ext cx="8421328" cy="461665"/>
          </a:xfrm>
          <a:prstGeom prst="rect">
            <a:avLst/>
          </a:prstGeom>
          <a:noFill/>
        </p:spPr>
        <p:txBody>
          <a:bodyPr wrap="square">
            <a:spAutoFit/>
          </a:bodyPr>
          <a:lstStyle/>
          <a:p>
            <a:pPr>
              <a:buNone/>
            </a:pPr>
            <a:r>
              <a:rPr lang="en-GB" sz="2400" dirty="0"/>
              <a:t>Explain why he is correct. </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D2E8962E-FBF1-4D44-98F0-147CE106385F}"/>
                  </a:ext>
                </a:extLst>
              </p:cNvPr>
              <p:cNvSpPr txBox="1"/>
              <p:nvPr/>
            </p:nvSpPr>
            <p:spPr>
              <a:xfrm>
                <a:off x="6324685" y="1139901"/>
                <a:ext cx="3083683" cy="1440074"/>
              </a:xfrm>
              <a:prstGeom prst="rect">
                <a:avLst/>
              </a:prstGeom>
              <a:noFill/>
            </p:spPr>
            <p:txBody>
              <a:bodyPr wrap="square">
                <a:spAutoFit/>
              </a:bodyPr>
              <a:lstStyle/>
              <a:p>
                <a:pPr marL="514350" indent="-514350">
                  <a:buFont typeface="+mj-lt"/>
                  <a:buAutoNum type="alphaLcParenR" startAt="2"/>
                </a:pPr>
                <a:r>
                  <a:rPr lang="en-GB" sz="2400" dirty="0"/>
                  <a:t>Tick the </a:t>
                </a:r>
                <a:r>
                  <a:rPr lang="en-GB" sz="2400" b="1" dirty="0"/>
                  <a:t>two </a:t>
                </a:r>
                <a:r>
                  <a:rPr lang="en-GB" sz="2400" dirty="0"/>
                  <a:t>numbers that are equivalent to </a:t>
                </a:r>
                <a14:m>
                  <m:oMath xmlns:m="http://schemas.openxmlformats.org/officeDocument/2006/math">
                    <m:f>
                      <m:fPr>
                        <m:ctrlPr>
                          <a:rPr lang="en-GB" sz="2400" dirty="0"/>
                        </m:ctrlPr>
                      </m:fPr>
                      <m:num>
                        <m:r>
                          <m:rPr>
                            <m:nor/>
                          </m:rPr>
                          <a:rPr lang="en-GB" sz="2400" i="0" dirty="0"/>
                          <m:t>1</m:t>
                        </m:r>
                      </m:num>
                      <m:den>
                        <m:r>
                          <m:rPr>
                            <m:nor/>
                          </m:rPr>
                          <a:rPr lang="en-GB" sz="2400" i="0" dirty="0"/>
                          <m:t>4</m:t>
                        </m:r>
                      </m:den>
                    </m:f>
                  </m:oMath>
                </a14:m>
                <a:r>
                  <a:rPr lang="en-GB" sz="2400" dirty="0"/>
                  <a:t>.  </a:t>
                </a:r>
              </a:p>
            </p:txBody>
          </p:sp>
        </mc:Choice>
        <mc:Fallback>
          <p:sp>
            <p:nvSpPr>
              <p:cNvPr id="16" name="TextBox 15">
                <a:extLst>
                  <a:ext uri="{FF2B5EF4-FFF2-40B4-BE49-F238E27FC236}">
                    <a16:creationId xmlns:a16="http://schemas.microsoft.com/office/drawing/2014/main" id="{D2E8962E-FBF1-4D44-98F0-147CE106385F}"/>
                  </a:ext>
                </a:extLst>
              </p:cNvPr>
              <p:cNvSpPr txBox="1">
                <a:spLocks noRot="1" noChangeAspect="1" noMove="1" noResize="1" noEditPoints="1" noAdjustHandles="1" noChangeArrowheads="1" noChangeShapeType="1" noTextEdit="1"/>
              </p:cNvSpPr>
              <p:nvPr/>
            </p:nvSpPr>
            <p:spPr>
              <a:xfrm>
                <a:off x="6324685" y="1139901"/>
                <a:ext cx="3083683" cy="1440074"/>
              </a:xfrm>
              <a:prstGeom prst="rect">
                <a:avLst/>
              </a:prstGeom>
              <a:blipFill>
                <a:blip r:embed="rId5"/>
                <a:stretch>
                  <a:fillRect l="-2772" t="-2966" r="-3168" b="-2966"/>
                </a:stretch>
              </a:blipFill>
            </p:spPr>
            <p:txBody>
              <a:bodyPr/>
              <a:lstStyle/>
              <a:p>
                <a:r>
                  <a:rPr lang="en-GB">
                    <a:noFill/>
                  </a:rPr>
                  <a:t> </a:t>
                </a:r>
              </a:p>
            </p:txBody>
          </p:sp>
        </mc:Fallback>
      </mc:AlternateContent>
    </p:spTree>
    <p:extLst>
      <p:ext uri="{BB962C8B-B14F-4D97-AF65-F5344CB8AC3E}">
        <p14:creationId xmlns:p14="http://schemas.microsoft.com/office/powerpoint/2010/main" val="1934899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sp>
        <p:nvSpPr>
          <p:cNvPr id="12" name="TextBox 11">
            <a:extLst>
              <a:ext uri="{FF2B5EF4-FFF2-40B4-BE49-F238E27FC236}">
                <a16:creationId xmlns:a16="http://schemas.microsoft.com/office/drawing/2014/main" id="{62B1060A-DA7A-46B3-A45C-E8AA832F48B5}"/>
              </a:ext>
            </a:extLst>
          </p:cNvPr>
          <p:cNvSpPr txBox="1"/>
          <p:nvPr/>
        </p:nvSpPr>
        <p:spPr>
          <a:xfrm flipH="1">
            <a:off x="601034" y="1201456"/>
            <a:ext cx="11111589" cy="830997"/>
          </a:xfrm>
          <a:prstGeom prst="rect">
            <a:avLst/>
          </a:prstGeom>
          <a:noFill/>
        </p:spPr>
        <p:txBody>
          <a:bodyPr wrap="square" rtlCol="0">
            <a:spAutoFit/>
          </a:bodyPr>
          <a:lstStyle/>
          <a:p>
            <a:pPr marL="514350" indent="-514350">
              <a:buFont typeface="+mj-lt"/>
              <a:buAutoNum type="alphaLcParenR" startAt="3"/>
            </a:pPr>
            <a:r>
              <a:rPr lang="en-GB" sz="2400" dirty="0"/>
              <a:t>In each number sentence, replace the boxes with different whole numbers less than 20 so that the number sentence is true:</a:t>
            </a:r>
          </a:p>
        </p:txBody>
      </p:sp>
      <p:grpSp>
        <p:nvGrpSpPr>
          <p:cNvPr id="11" name="Group 10">
            <a:extLst>
              <a:ext uri="{FF2B5EF4-FFF2-40B4-BE49-F238E27FC236}">
                <a16:creationId xmlns:a16="http://schemas.microsoft.com/office/drawing/2014/main" id="{364C7CAC-2FE4-48A9-8C0A-EDC760741180}"/>
              </a:ext>
            </a:extLst>
          </p:cNvPr>
          <p:cNvGrpSpPr/>
          <p:nvPr/>
        </p:nvGrpSpPr>
        <p:grpSpPr>
          <a:xfrm>
            <a:off x="1442544" y="2483000"/>
            <a:ext cx="1884203" cy="1102090"/>
            <a:chOff x="1932552" y="2772343"/>
            <a:chExt cx="1884203" cy="1102090"/>
          </a:xfrm>
        </p:grpSpPr>
        <p:cxnSp>
          <p:nvCxnSpPr>
            <p:cNvPr id="4" name="Straight Connector 3">
              <a:extLst>
                <a:ext uri="{FF2B5EF4-FFF2-40B4-BE49-F238E27FC236}">
                  <a16:creationId xmlns:a16="http://schemas.microsoft.com/office/drawing/2014/main" id="{82A76F34-32DF-4122-9501-01DD2F1DF8FC}"/>
                </a:ext>
              </a:extLst>
            </p:cNvPr>
            <p:cNvCxnSpPr>
              <a:cxnSpLocks/>
            </p:cNvCxnSpPr>
            <p:nvPr/>
          </p:nvCxnSpPr>
          <p:spPr>
            <a:xfrm>
              <a:off x="1932552" y="3293892"/>
              <a:ext cx="7348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AE4FBB6-6F97-4902-A434-A75323322A64}"/>
                </a:ext>
              </a:extLst>
            </p:cNvPr>
            <p:cNvSpPr/>
            <p:nvPr/>
          </p:nvSpPr>
          <p:spPr>
            <a:xfrm>
              <a:off x="2029966" y="3334433"/>
              <a:ext cx="540000" cy="540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85858"/>
                </a:solidFill>
                <a:latin typeface="+mj-lt"/>
              </a:endParaRPr>
            </a:p>
          </p:txBody>
        </p:sp>
        <p:sp>
          <p:nvSpPr>
            <p:cNvPr id="13" name="Rectangle 12">
              <a:extLst>
                <a:ext uri="{FF2B5EF4-FFF2-40B4-BE49-F238E27FC236}">
                  <a16:creationId xmlns:a16="http://schemas.microsoft.com/office/drawing/2014/main" id="{10DC316B-BD30-4F99-B366-2616C77AC13C}"/>
                </a:ext>
              </a:extLst>
            </p:cNvPr>
            <p:cNvSpPr/>
            <p:nvPr/>
          </p:nvSpPr>
          <p:spPr>
            <a:xfrm>
              <a:off x="2029966" y="2772343"/>
              <a:ext cx="540000" cy="54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latin typeface="+mj-lt"/>
                </a:rPr>
                <a:t>1</a:t>
              </a:r>
            </a:p>
          </p:txBody>
        </p:sp>
        <p:sp>
          <p:nvSpPr>
            <p:cNvPr id="9" name="TextBox 8">
              <a:extLst>
                <a:ext uri="{FF2B5EF4-FFF2-40B4-BE49-F238E27FC236}">
                  <a16:creationId xmlns:a16="http://schemas.microsoft.com/office/drawing/2014/main" id="{56349DB1-A94B-47BB-B9B9-6002B5156B34}"/>
                </a:ext>
              </a:extLst>
            </p:cNvPr>
            <p:cNvSpPr txBox="1"/>
            <p:nvPr/>
          </p:nvSpPr>
          <p:spPr>
            <a:xfrm>
              <a:off x="2664444" y="3028579"/>
              <a:ext cx="394660" cy="523220"/>
            </a:xfrm>
            <a:prstGeom prst="rect">
              <a:avLst/>
            </a:prstGeom>
            <a:noFill/>
          </p:spPr>
          <p:txBody>
            <a:bodyPr wrap="none" rtlCol="0">
              <a:spAutoFit/>
            </a:bodyPr>
            <a:lstStyle/>
            <a:p>
              <a:pPr>
                <a:buNone/>
              </a:pPr>
              <a:r>
                <a:rPr lang="en-GB" dirty="0">
                  <a:solidFill>
                    <a:srgbClr val="585858"/>
                  </a:solidFill>
                  <a:latin typeface="+mj-lt"/>
                </a:rPr>
                <a:t>=</a:t>
              </a:r>
            </a:p>
          </p:txBody>
        </p:sp>
        <p:cxnSp>
          <p:nvCxnSpPr>
            <p:cNvPr id="15" name="Straight Connector 14">
              <a:extLst>
                <a:ext uri="{FF2B5EF4-FFF2-40B4-BE49-F238E27FC236}">
                  <a16:creationId xmlns:a16="http://schemas.microsoft.com/office/drawing/2014/main" id="{6C2F8E10-4BD1-4376-AB82-7817B3AF2C0D}"/>
                </a:ext>
              </a:extLst>
            </p:cNvPr>
            <p:cNvCxnSpPr>
              <a:cxnSpLocks/>
            </p:cNvCxnSpPr>
            <p:nvPr/>
          </p:nvCxnSpPr>
          <p:spPr>
            <a:xfrm>
              <a:off x="3081927" y="3293892"/>
              <a:ext cx="7348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8F82A17-48F5-4D4D-A1EE-09C3EC3C3098}"/>
                </a:ext>
              </a:extLst>
            </p:cNvPr>
            <p:cNvSpPr/>
            <p:nvPr/>
          </p:nvSpPr>
          <p:spPr>
            <a:xfrm>
              <a:off x="3179341" y="3334433"/>
              <a:ext cx="540000" cy="540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85858"/>
                </a:solidFill>
                <a:latin typeface="+mj-lt"/>
              </a:endParaRPr>
            </a:p>
          </p:txBody>
        </p:sp>
        <p:sp>
          <p:nvSpPr>
            <p:cNvPr id="18" name="Rectangle 17">
              <a:extLst>
                <a:ext uri="{FF2B5EF4-FFF2-40B4-BE49-F238E27FC236}">
                  <a16:creationId xmlns:a16="http://schemas.microsoft.com/office/drawing/2014/main" id="{418174E9-6FFE-421A-BF68-FD68194FECE5}"/>
                </a:ext>
              </a:extLst>
            </p:cNvPr>
            <p:cNvSpPr/>
            <p:nvPr/>
          </p:nvSpPr>
          <p:spPr>
            <a:xfrm>
              <a:off x="3179341" y="2772343"/>
              <a:ext cx="540000" cy="54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latin typeface="+mj-lt"/>
                </a:rPr>
                <a:t>3</a:t>
              </a:r>
            </a:p>
          </p:txBody>
        </p:sp>
      </p:grpSp>
      <p:grpSp>
        <p:nvGrpSpPr>
          <p:cNvPr id="19" name="Group 18">
            <a:extLst>
              <a:ext uri="{FF2B5EF4-FFF2-40B4-BE49-F238E27FC236}">
                <a16:creationId xmlns:a16="http://schemas.microsoft.com/office/drawing/2014/main" id="{CBA8223C-1482-4007-83DF-435489D6B4E7}"/>
              </a:ext>
            </a:extLst>
          </p:cNvPr>
          <p:cNvGrpSpPr/>
          <p:nvPr/>
        </p:nvGrpSpPr>
        <p:grpSpPr>
          <a:xfrm>
            <a:off x="4997378" y="2470536"/>
            <a:ext cx="1884203" cy="1175830"/>
            <a:chOff x="1932552" y="2698603"/>
            <a:chExt cx="1884203" cy="1175830"/>
          </a:xfrm>
        </p:grpSpPr>
        <p:cxnSp>
          <p:nvCxnSpPr>
            <p:cNvPr id="20" name="Straight Connector 19">
              <a:extLst>
                <a:ext uri="{FF2B5EF4-FFF2-40B4-BE49-F238E27FC236}">
                  <a16:creationId xmlns:a16="http://schemas.microsoft.com/office/drawing/2014/main" id="{E5E80616-9789-45AA-B3F2-149CC2482C1F}"/>
                </a:ext>
              </a:extLst>
            </p:cNvPr>
            <p:cNvCxnSpPr>
              <a:cxnSpLocks/>
            </p:cNvCxnSpPr>
            <p:nvPr/>
          </p:nvCxnSpPr>
          <p:spPr>
            <a:xfrm>
              <a:off x="1932552" y="3293892"/>
              <a:ext cx="7348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8BB1F4F-3BA3-4FDC-9FDE-E3EC82D0259B}"/>
                </a:ext>
              </a:extLst>
            </p:cNvPr>
            <p:cNvSpPr/>
            <p:nvPr/>
          </p:nvSpPr>
          <p:spPr>
            <a:xfrm>
              <a:off x="2029966" y="3334433"/>
              <a:ext cx="540000" cy="54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latin typeface="+mj-lt"/>
                </a:rPr>
                <a:t>3</a:t>
              </a:r>
            </a:p>
          </p:txBody>
        </p:sp>
        <p:sp>
          <p:nvSpPr>
            <p:cNvPr id="22" name="Rectangle 21">
              <a:extLst>
                <a:ext uri="{FF2B5EF4-FFF2-40B4-BE49-F238E27FC236}">
                  <a16:creationId xmlns:a16="http://schemas.microsoft.com/office/drawing/2014/main" id="{3F4B49F6-955B-4E39-BE4C-B6F9F18E31C0}"/>
                </a:ext>
              </a:extLst>
            </p:cNvPr>
            <p:cNvSpPr/>
            <p:nvPr/>
          </p:nvSpPr>
          <p:spPr>
            <a:xfrm>
              <a:off x="2029966" y="2698603"/>
              <a:ext cx="540000" cy="540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85858"/>
                </a:solidFill>
                <a:latin typeface="+mj-lt"/>
              </a:endParaRPr>
            </a:p>
          </p:txBody>
        </p:sp>
        <p:sp>
          <p:nvSpPr>
            <p:cNvPr id="23" name="TextBox 22">
              <a:extLst>
                <a:ext uri="{FF2B5EF4-FFF2-40B4-BE49-F238E27FC236}">
                  <a16:creationId xmlns:a16="http://schemas.microsoft.com/office/drawing/2014/main" id="{770778F0-1A68-45B2-92D1-4D012AE8CA90}"/>
                </a:ext>
              </a:extLst>
            </p:cNvPr>
            <p:cNvSpPr txBox="1"/>
            <p:nvPr/>
          </p:nvSpPr>
          <p:spPr>
            <a:xfrm>
              <a:off x="2664444" y="3028579"/>
              <a:ext cx="394660" cy="523220"/>
            </a:xfrm>
            <a:prstGeom prst="rect">
              <a:avLst/>
            </a:prstGeom>
            <a:noFill/>
          </p:spPr>
          <p:txBody>
            <a:bodyPr wrap="none" rtlCol="0">
              <a:spAutoFit/>
            </a:bodyPr>
            <a:lstStyle/>
            <a:p>
              <a:pPr>
                <a:buNone/>
              </a:pPr>
              <a:r>
                <a:rPr lang="en-GB" dirty="0">
                  <a:solidFill>
                    <a:srgbClr val="585858"/>
                  </a:solidFill>
                  <a:latin typeface="+mj-lt"/>
                </a:rPr>
                <a:t>=</a:t>
              </a:r>
            </a:p>
          </p:txBody>
        </p:sp>
        <p:cxnSp>
          <p:nvCxnSpPr>
            <p:cNvPr id="24" name="Straight Connector 23">
              <a:extLst>
                <a:ext uri="{FF2B5EF4-FFF2-40B4-BE49-F238E27FC236}">
                  <a16:creationId xmlns:a16="http://schemas.microsoft.com/office/drawing/2014/main" id="{CD8D70FC-ED43-4331-BF57-18D94B427CA0}"/>
                </a:ext>
              </a:extLst>
            </p:cNvPr>
            <p:cNvCxnSpPr>
              <a:cxnSpLocks/>
            </p:cNvCxnSpPr>
            <p:nvPr/>
          </p:nvCxnSpPr>
          <p:spPr>
            <a:xfrm>
              <a:off x="3081927" y="3293892"/>
              <a:ext cx="7348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EA475F8-2773-4693-B790-7646F1FFA848}"/>
                </a:ext>
              </a:extLst>
            </p:cNvPr>
            <p:cNvSpPr/>
            <p:nvPr/>
          </p:nvSpPr>
          <p:spPr>
            <a:xfrm>
              <a:off x="3179341" y="3334433"/>
              <a:ext cx="540000" cy="54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latin typeface="+mj-lt"/>
                </a:rPr>
                <a:t>12</a:t>
              </a:r>
            </a:p>
          </p:txBody>
        </p:sp>
        <p:sp>
          <p:nvSpPr>
            <p:cNvPr id="26" name="Rectangle 25">
              <a:extLst>
                <a:ext uri="{FF2B5EF4-FFF2-40B4-BE49-F238E27FC236}">
                  <a16:creationId xmlns:a16="http://schemas.microsoft.com/office/drawing/2014/main" id="{B7105D6F-4E8E-4ED2-8365-5E9FF3D18923}"/>
                </a:ext>
              </a:extLst>
            </p:cNvPr>
            <p:cNvSpPr/>
            <p:nvPr/>
          </p:nvSpPr>
          <p:spPr>
            <a:xfrm>
              <a:off x="3179341" y="2698603"/>
              <a:ext cx="540000" cy="540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85858"/>
                </a:solidFill>
                <a:latin typeface="+mj-lt"/>
              </a:endParaRPr>
            </a:p>
          </p:txBody>
        </p:sp>
      </p:grpSp>
      <p:grpSp>
        <p:nvGrpSpPr>
          <p:cNvPr id="27" name="Group 26">
            <a:extLst>
              <a:ext uri="{FF2B5EF4-FFF2-40B4-BE49-F238E27FC236}">
                <a16:creationId xmlns:a16="http://schemas.microsoft.com/office/drawing/2014/main" id="{BF848C79-83A5-4747-9AF7-C847EB96E838}"/>
              </a:ext>
            </a:extLst>
          </p:cNvPr>
          <p:cNvGrpSpPr/>
          <p:nvPr/>
        </p:nvGrpSpPr>
        <p:grpSpPr>
          <a:xfrm>
            <a:off x="8839533" y="2412931"/>
            <a:ext cx="1884203" cy="1175830"/>
            <a:chOff x="1932552" y="2698603"/>
            <a:chExt cx="1884203" cy="1175830"/>
          </a:xfrm>
        </p:grpSpPr>
        <p:cxnSp>
          <p:nvCxnSpPr>
            <p:cNvPr id="28" name="Straight Connector 27">
              <a:extLst>
                <a:ext uri="{FF2B5EF4-FFF2-40B4-BE49-F238E27FC236}">
                  <a16:creationId xmlns:a16="http://schemas.microsoft.com/office/drawing/2014/main" id="{81CFD49B-792E-410A-AD46-8688AFB8AF38}"/>
                </a:ext>
              </a:extLst>
            </p:cNvPr>
            <p:cNvCxnSpPr>
              <a:cxnSpLocks/>
            </p:cNvCxnSpPr>
            <p:nvPr/>
          </p:nvCxnSpPr>
          <p:spPr>
            <a:xfrm>
              <a:off x="1932552" y="3293892"/>
              <a:ext cx="7348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DC59CE9-6278-4E5F-B90C-A6CB844586BB}"/>
                </a:ext>
              </a:extLst>
            </p:cNvPr>
            <p:cNvSpPr/>
            <p:nvPr/>
          </p:nvSpPr>
          <p:spPr>
            <a:xfrm>
              <a:off x="2029966" y="3334433"/>
              <a:ext cx="540000" cy="540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85858"/>
                </a:solidFill>
                <a:latin typeface="+mj-lt"/>
              </a:endParaRPr>
            </a:p>
          </p:txBody>
        </p:sp>
        <p:sp>
          <p:nvSpPr>
            <p:cNvPr id="30" name="Rectangle 29">
              <a:extLst>
                <a:ext uri="{FF2B5EF4-FFF2-40B4-BE49-F238E27FC236}">
                  <a16:creationId xmlns:a16="http://schemas.microsoft.com/office/drawing/2014/main" id="{79231D8A-B72E-4155-94A0-6D7C3E37ECCE}"/>
                </a:ext>
              </a:extLst>
            </p:cNvPr>
            <p:cNvSpPr/>
            <p:nvPr/>
          </p:nvSpPr>
          <p:spPr>
            <a:xfrm>
              <a:off x="2029966" y="2698603"/>
              <a:ext cx="540000" cy="540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85858"/>
                </a:solidFill>
                <a:latin typeface="+mj-lt"/>
              </a:endParaRPr>
            </a:p>
          </p:txBody>
        </p:sp>
        <p:sp>
          <p:nvSpPr>
            <p:cNvPr id="31" name="TextBox 30">
              <a:extLst>
                <a:ext uri="{FF2B5EF4-FFF2-40B4-BE49-F238E27FC236}">
                  <a16:creationId xmlns:a16="http://schemas.microsoft.com/office/drawing/2014/main" id="{E5B9AF97-FADB-4C3C-9876-73D3CDA73832}"/>
                </a:ext>
              </a:extLst>
            </p:cNvPr>
            <p:cNvSpPr txBox="1"/>
            <p:nvPr/>
          </p:nvSpPr>
          <p:spPr>
            <a:xfrm>
              <a:off x="2664444" y="3028579"/>
              <a:ext cx="394660" cy="523220"/>
            </a:xfrm>
            <a:prstGeom prst="rect">
              <a:avLst/>
            </a:prstGeom>
            <a:noFill/>
          </p:spPr>
          <p:txBody>
            <a:bodyPr wrap="none" rtlCol="0">
              <a:spAutoFit/>
            </a:bodyPr>
            <a:lstStyle/>
            <a:p>
              <a:pPr>
                <a:buNone/>
              </a:pPr>
              <a:r>
                <a:rPr lang="en-GB" dirty="0">
                  <a:solidFill>
                    <a:srgbClr val="585858"/>
                  </a:solidFill>
                  <a:latin typeface="+mj-lt"/>
                </a:rPr>
                <a:t>=</a:t>
              </a:r>
            </a:p>
          </p:txBody>
        </p:sp>
        <p:cxnSp>
          <p:nvCxnSpPr>
            <p:cNvPr id="32" name="Straight Connector 31">
              <a:extLst>
                <a:ext uri="{FF2B5EF4-FFF2-40B4-BE49-F238E27FC236}">
                  <a16:creationId xmlns:a16="http://schemas.microsoft.com/office/drawing/2014/main" id="{7E068C53-704A-484E-95D6-604BEDB13E01}"/>
                </a:ext>
              </a:extLst>
            </p:cNvPr>
            <p:cNvCxnSpPr>
              <a:cxnSpLocks/>
            </p:cNvCxnSpPr>
            <p:nvPr/>
          </p:nvCxnSpPr>
          <p:spPr>
            <a:xfrm>
              <a:off x="3081927" y="3293892"/>
              <a:ext cx="7348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F6DF3D7-A5D6-4C6A-9502-69189A429850}"/>
                </a:ext>
              </a:extLst>
            </p:cNvPr>
            <p:cNvSpPr/>
            <p:nvPr/>
          </p:nvSpPr>
          <p:spPr>
            <a:xfrm>
              <a:off x="3179341" y="3334433"/>
              <a:ext cx="540000" cy="540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85858"/>
                </a:solidFill>
                <a:latin typeface="+mj-lt"/>
              </a:endParaRPr>
            </a:p>
          </p:txBody>
        </p:sp>
        <p:sp>
          <p:nvSpPr>
            <p:cNvPr id="34" name="Rectangle 33">
              <a:extLst>
                <a:ext uri="{FF2B5EF4-FFF2-40B4-BE49-F238E27FC236}">
                  <a16:creationId xmlns:a16="http://schemas.microsoft.com/office/drawing/2014/main" id="{FEE91B9A-BDA0-44FD-93CF-92E337320305}"/>
                </a:ext>
              </a:extLst>
            </p:cNvPr>
            <p:cNvSpPr/>
            <p:nvPr/>
          </p:nvSpPr>
          <p:spPr>
            <a:xfrm>
              <a:off x="3179341" y="2698603"/>
              <a:ext cx="540000" cy="540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85858"/>
                </a:solidFill>
                <a:latin typeface="+mj-lt"/>
              </a:endParaRPr>
            </a:p>
          </p:txBody>
        </p:sp>
      </p:grpSp>
      <p:grpSp>
        <p:nvGrpSpPr>
          <p:cNvPr id="35" name="Group 34">
            <a:extLst>
              <a:ext uri="{FF2B5EF4-FFF2-40B4-BE49-F238E27FC236}">
                <a16:creationId xmlns:a16="http://schemas.microsoft.com/office/drawing/2014/main" id="{6553DBD4-6396-4B58-9183-3666E3C37B9F}"/>
              </a:ext>
            </a:extLst>
          </p:cNvPr>
          <p:cNvGrpSpPr/>
          <p:nvPr/>
        </p:nvGrpSpPr>
        <p:grpSpPr>
          <a:xfrm>
            <a:off x="7250012" y="4061405"/>
            <a:ext cx="1884203" cy="1057846"/>
            <a:chOff x="1932552" y="2816587"/>
            <a:chExt cx="1884203" cy="1057846"/>
          </a:xfrm>
        </p:grpSpPr>
        <p:cxnSp>
          <p:nvCxnSpPr>
            <p:cNvPr id="36" name="Straight Connector 35">
              <a:extLst>
                <a:ext uri="{FF2B5EF4-FFF2-40B4-BE49-F238E27FC236}">
                  <a16:creationId xmlns:a16="http://schemas.microsoft.com/office/drawing/2014/main" id="{630CDD98-8422-4A65-9C95-C784DDBFD627}"/>
                </a:ext>
              </a:extLst>
            </p:cNvPr>
            <p:cNvCxnSpPr>
              <a:cxnSpLocks/>
            </p:cNvCxnSpPr>
            <p:nvPr/>
          </p:nvCxnSpPr>
          <p:spPr>
            <a:xfrm>
              <a:off x="1932552" y="3293892"/>
              <a:ext cx="7348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68FA38C-59F9-4AAC-AC0E-10869654E4EA}"/>
                </a:ext>
              </a:extLst>
            </p:cNvPr>
            <p:cNvSpPr/>
            <p:nvPr/>
          </p:nvSpPr>
          <p:spPr>
            <a:xfrm>
              <a:off x="2029966" y="3334433"/>
              <a:ext cx="540000" cy="540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85858"/>
                </a:solidFill>
                <a:latin typeface="+mj-lt"/>
              </a:endParaRPr>
            </a:p>
          </p:txBody>
        </p:sp>
        <p:sp>
          <p:nvSpPr>
            <p:cNvPr id="38" name="Rectangle 37">
              <a:extLst>
                <a:ext uri="{FF2B5EF4-FFF2-40B4-BE49-F238E27FC236}">
                  <a16:creationId xmlns:a16="http://schemas.microsoft.com/office/drawing/2014/main" id="{70CEB134-163B-4D02-B4EE-BF06598B38B9}"/>
                </a:ext>
              </a:extLst>
            </p:cNvPr>
            <p:cNvSpPr/>
            <p:nvPr/>
          </p:nvSpPr>
          <p:spPr>
            <a:xfrm>
              <a:off x="2029966" y="2816587"/>
              <a:ext cx="540000" cy="54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latin typeface="+mj-lt"/>
                </a:rPr>
                <a:t>30</a:t>
              </a:r>
            </a:p>
          </p:txBody>
        </p:sp>
        <p:sp>
          <p:nvSpPr>
            <p:cNvPr id="39" name="TextBox 38">
              <a:extLst>
                <a:ext uri="{FF2B5EF4-FFF2-40B4-BE49-F238E27FC236}">
                  <a16:creationId xmlns:a16="http://schemas.microsoft.com/office/drawing/2014/main" id="{89BEBE58-A81B-443E-A161-0A8350C81695}"/>
                </a:ext>
              </a:extLst>
            </p:cNvPr>
            <p:cNvSpPr txBox="1"/>
            <p:nvPr/>
          </p:nvSpPr>
          <p:spPr>
            <a:xfrm>
              <a:off x="2664444" y="3028579"/>
              <a:ext cx="394660" cy="523220"/>
            </a:xfrm>
            <a:prstGeom prst="rect">
              <a:avLst/>
            </a:prstGeom>
            <a:noFill/>
          </p:spPr>
          <p:txBody>
            <a:bodyPr wrap="none" rtlCol="0">
              <a:spAutoFit/>
            </a:bodyPr>
            <a:lstStyle/>
            <a:p>
              <a:pPr>
                <a:buNone/>
              </a:pPr>
              <a:r>
                <a:rPr lang="en-GB" dirty="0">
                  <a:solidFill>
                    <a:srgbClr val="585858"/>
                  </a:solidFill>
                  <a:latin typeface="+mj-lt"/>
                </a:rPr>
                <a:t>=</a:t>
              </a:r>
            </a:p>
          </p:txBody>
        </p:sp>
        <p:cxnSp>
          <p:nvCxnSpPr>
            <p:cNvPr id="40" name="Straight Connector 39">
              <a:extLst>
                <a:ext uri="{FF2B5EF4-FFF2-40B4-BE49-F238E27FC236}">
                  <a16:creationId xmlns:a16="http://schemas.microsoft.com/office/drawing/2014/main" id="{0C160211-80C0-4435-AABB-D60B94F2A454}"/>
                </a:ext>
              </a:extLst>
            </p:cNvPr>
            <p:cNvCxnSpPr>
              <a:cxnSpLocks/>
            </p:cNvCxnSpPr>
            <p:nvPr/>
          </p:nvCxnSpPr>
          <p:spPr>
            <a:xfrm>
              <a:off x="3081927" y="3293892"/>
              <a:ext cx="7348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5EA88ED-7652-4218-AC60-73C7555C2671}"/>
                </a:ext>
              </a:extLst>
            </p:cNvPr>
            <p:cNvSpPr/>
            <p:nvPr/>
          </p:nvSpPr>
          <p:spPr>
            <a:xfrm>
              <a:off x="3179341" y="3334433"/>
              <a:ext cx="540000" cy="540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85858"/>
                </a:solidFill>
                <a:latin typeface="+mj-lt"/>
              </a:endParaRPr>
            </a:p>
          </p:txBody>
        </p:sp>
        <p:sp>
          <p:nvSpPr>
            <p:cNvPr id="42" name="Rectangle 41">
              <a:extLst>
                <a:ext uri="{FF2B5EF4-FFF2-40B4-BE49-F238E27FC236}">
                  <a16:creationId xmlns:a16="http://schemas.microsoft.com/office/drawing/2014/main" id="{4A80BF50-943A-4B3B-9B9F-8268AD5A12B3}"/>
                </a:ext>
              </a:extLst>
            </p:cNvPr>
            <p:cNvSpPr/>
            <p:nvPr/>
          </p:nvSpPr>
          <p:spPr>
            <a:xfrm>
              <a:off x="3179341" y="2816587"/>
              <a:ext cx="540000" cy="54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latin typeface="+mj-lt"/>
                </a:rPr>
                <a:t>45</a:t>
              </a:r>
            </a:p>
          </p:txBody>
        </p:sp>
      </p:grpSp>
      <p:grpSp>
        <p:nvGrpSpPr>
          <p:cNvPr id="59" name="Group 58">
            <a:extLst>
              <a:ext uri="{FF2B5EF4-FFF2-40B4-BE49-F238E27FC236}">
                <a16:creationId xmlns:a16="http://schemas.microsoft.com/office/drawing/2014/main" id="{1DA08B9A-F46D-4CDA-8F45-32FD271F97A9}"/>
              </a:ext>
            </a:extLst>
          </p:cNvPr>
          <p:cNvGrpSpPr/>
          <p:nvPr/>
        </p:nvGrpSpPr>
        <p:grpSpPr>
          <a:xfrm>
            <a:off x="2530594" y="4537548"/>
            <a:ext cx="3377142" cy="576000"/>
            <a:chOff x="313034" y="3830658"/>
            <a:chExt cx="3377142" cy="576000"/>
          </a:xfrm>
        </p:grpSpPr>
        <p:sp>
          <p:nvSpPr>
            <p:cNvPr id="51" name="Rectangle 50">
              <a:extLst>
                <a:ext uri="{FF2B5EF4-FFF2-40B4-BE49-F238E27FC236}">
                  <a16:creationId xmlns:a16="http://schemas.microsoft.com/office/drawing/2014/main" id="{8974208E-4DC4-4732-ABEB-279CDFE6D25E}"/>
                </a:ext>
              </a:extLst>
            </p:cNvPr>
            <p:cNvSpPr/>
            <p:nvPr/>
          </p:nvSpPr>
          <p:spPr>
            <a:xfrm>
              <a:off x="313034" y="3830658"/>
              <a:ext cx="576000" cy="57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E725D7B7-E74F-4E55-B0CC-B547FD4DB64F}"/>
                </a:ext>
              </a:extLst>
            </p:cNvPr>
            <p:cNvSpPr txBox="1"/>
            <p:nvPr/>
          </p:nvSpPr>
          <p:spPr>
            <a:xfrm>
              <a:off x="1915892" y="3883438"/>
              <a:ext cx="394660" cy="523220"/>
            </a:xfrm>
            <a:prstGeom prst="rect">
              <a:avLst/>
            </a:prstGeom>
            <a:noFill/>
          </p:spPr>
          <p:txBody>
            <a:bodyPr wrap="none" rtlCol="0">
              <a:spAutoFit/>
            </a:bodyPr>
            <a:lstStyle/>
            <a:p>
              <a:pPr>
                <a:buNone/>
              </a:pPr>
              <a:r>
                <a:rPr lang="en-GB" dirty="0">
                  <a:solidFill>
                    <a:srgbClr val="585858"/>
                  </a:solidFill>
                  <a:latin typeface="+mj-lt"/>
                </a:rPr>
                <a:t>=</a:t>
              </a:r>
            </a:p>
          </p:txBody>
        </p:sp>
        <p:sp>
          <p:nvSpPr>
            <p:cNvPr id="54" name="TextBox 53">
              <a:extLst>
                <a:ext uri="{FF2B5EF4-FFF2-40B4-BE49-F238E27FC236}">
                  <a16:creationId xmlns:a16="http://schemas.microsoft.com/office/drawing/2014/main" id="{101C2B32-FAF5-413D-8415-2B9CE3F92ADF}"/>
                </a:ext>
              </a:extLst>
            </p:cNvPr>
            <p:cNvSpPr txBox="1"/>
            <p:nvPr/>
          </p:nvSpPr>
          <p:spPr>
            <a:xfrm>
              <a:off x="911857" y="3883438"/>
              <a:ext cx="394660" cy="523220"/>
            </a:xfrm>
            <a:prstGeom prst="rect">
              <a:avLst/>
            </a:prstGeom>
            <a:noFill/>
          </p:spPr>
          <p:txBody>
            <a:bodyPr wrap="none" rtlCol="0">
              <a:spAutoFit/>
            </a:bodyPr>
            <a:lstStyle/>
            <a:p>
              <a:pPr>
                <a:buNone/>
              </a:pPr>
              <a:r>
                <a:rPr lang="en-GB" dirty="0">
                  <a:solidFill>
                    <a:srgbClr val="585858"/>
                  </a:solidFill>
                  <a:latin typeface="+mj-lt"/>
                </a:rPr>
                <a:t>÷</a:t>
              </a:r>
            </a:p>
          </p:txBody>
        </p:sp>
        <p:sp>
          <p:nvSpPr>
            <p:cNvPr id="55" name="Rectangle 54">
              <a:extLst>
                <a:ext uri="{FF2B5EF4-FFF2-40B4-BE49-F238E27FC236}">
                  <a16:creationId xmlns:a16="http://schemas.microsoft.com/office/drawing/2014/main" id="{864683AC-2455-4D65-8DF9-EF1FF93D212D}"/>
                </a:ext>
              </a:extLst>
            </p:cNvPr>
            <p:cNvSpPr/>
            <p:nvPr/>
          </p:nvSpPr>
          <p:spPr>
            <a:xfrm>
              <a:off x="2378722" y="3830658"/>
              <a:ext cx="576000" cy="57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56B5BD2E-410A-4976-8EE5-8FEDC92648F9}"/>
                </a:ext>
              </a:extLst>
            </p:cNvPr>
            <p:cNvSpPr/>
            <p:nvPr/>
          </p:nvSpPr>
          <p:spPr>
            <a:xfrm>
              <a:off x="1305397" y="3830658"/>
              <a:ext cx="576000" cy="57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ECE63095-9D53-4EE0-8D70-6A273C92865F}"/>
                </a:ext>
              </a:extLst>
            </p:cNvPr>
            <p:cNvSpPr/>
            <p:nvPr/>
          </p:nvSpPr>
          <p:spPr>
            <a:xfrm>
              <a:off x="3114176" y="3830658"/>
              <a:ext cx="576000" cy="57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4F570597-3D3F-45C1-97B9-02BA7854B902}"/>
                </a:ext>
              </a:extLst>
            </p:cNvPr>
            <p:cNvSpPr/>
            <p:nvPr/>
          </p:nvSpPr>
          <p:spPr>
            <a:xfrm>
              <a:off x="2999656" y="4144376"/>
              <a:ext cx="68015" cy="767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7492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3168352"/>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Thinking the size of the fraction has changed</a:t>
            </a:r>
          </a:p>
          <a:p>
            <a:pPr marL="457200" indent="-457200" fontAlgn="auto">
              <a:spcAft>
                <a:spcPts val="0"/>
              </a:spcAft>
              <a:buClrTx/>
              <a:buFont typeface="+mj-lt"/>
              <a:buAutoNum type="arabicParenR"/>
            </a:pPr>
            <a:r>
              <a:rPr lang="en-GB" dirty="0"/>
              <a:t>Memorising the procedure without understanding</a:t>
            </a:r>
          </a:p>
          <a:p>
            <a:pPr marL="457200" indent="-457200" fontAlgn="auto">
              <a:spcAft>
                <a:spcPts val="0"/>
              </a:spcAft>
              <a:buClrTx/>
              <a:buFont typeface="+mj-lt"/>
              <a:buAutoNum type="arabicParenR"/>
            </a:pPr>
            <a:r>
              <a:rPr lang="en-GB" dirty="0"/>
              <a:t>Not finding the simplest form of a fraction</a:t>
            </a:r>
          </a:p>
          <a:p>
            <a:pPr marL="0" indent="0" fontAlgn="auto">
              <a:spcAft>
                <a:spcPts val="0"/>
              </a:spcAft>
              <a:buClrTx/>
              <a:buNone/>
            </a:pPr>
            <a:r>
              <a:rPr lang="en-GB" dirty="0"/>
              <a:t>More information, and some suggestions for overcoming these challenges, can be found on the following slides.</a:t>
            </a:r>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268760"/>
            <a:ext cx="10972800" cy="4176464"/>
          </a:xfrm>
        </p:spPr>
        <p:txBody>
          <a:bodyPr>
            <a:normAutofit fontScale="92500"/>
          </a:bodyPr>
          <a:lstStyle/>
          <a:p>
            <a:r>
              <a:rPr lang="en-GB" dirty="0"/>
              <a:t>When simplifying, or ‘cancelling’, fractions, students may know to look for a common factor by which to divide both the numerator and denominator. However, if this has been learnt as a procedure, with no understanding of the reason behind it, a number of misconceptions may arise. </a:t>
            </a:r>
          </a:p>
          <a:p>
            <a:r>
              <a:rPr lang="en-GB" dirty="0"/>
              <a:t>Students may, for example, think that since a division has occurred, the size of the fraction has changed. </a:t>
            </a:r>
          </a:p>
          <a:p>
            <a:r>
              <a:rPr lang="en-GB" dirty="0"/>
              <a:t>Students may also think that a ‘cancelled down’ fraction can be obtained by subtracting from both the numerator and the denominator, rather than by dividing. </a:t>
            </a:r>
          </a:p>
          <a:p>
            <a:r>
              <a:rPr lang="en-GB" dirty="0"/>
              <a:t>Students should understand that the process of cancelling is the inverse of the process for obtaining equivalent fractions. It involves the scaling down of both the numerator and the denominator and, therefore, maintaining the same (multiplicative) relationship between them.</a:t>
            </a:r>
          </a:p>
        </p:txBody>
      </p:sp>
    </p:spTree>
    <p:extLst>
      <p:ext uri="{BB962C8B-B14F-4D97-AF65-F5344CB8AC3E}">
        <p14:creationId xmlns:p14="http://schemas.microsoft.com/office/powerpoint/2010/main" val="244516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340768"/>
                <a:ext cx="6062464" cy="4896544"/>
              </a:xfrm>
            </p:spPr>
            <p:txBody>
              <a:bodyPr>
                <a:normAutofit/>
              </a:bodyPr>
              <a:lstStyle/>
              <a:p>
                <a:r>
                  <a:rPr lang="en-GB" dirty="0"/>
                  <a:t>The use of diagrams that reveal the structure of the mathematics will be important to support students’ deep understanding of the concept and develop their fluency with the procedure. </a:t>
                </a:r>
              </a:p>
              <a:p>
                <a:r>
                  <a:rPr lang="en-GB" dirty="0"/>
                  <a:t>For example, by sub-dividing we can create fractions equivalent to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dirty="0"/>
                  <a:t>.</a:t>
                </a:r>
              </a:p>
              <a:p>
                <a:r>
                  <a:rPr lang="en-GB" dirty="0"/>
                  <a:t>Note what has happened to the number of blue sections and the number of white sections each time, and how this translates into the change of numerator and denominator.</a:t>
                </a:r>
              </a:p>
            </p:txBody>
          </p:sp>
        </mc:Choice>
        <mc:Fallback xmlns="">
          <p:sp>
            <p:nvSpPr>
              <p:cNvPr id="3" name="Content Placeholder 2">
                <a:extLst>
                  <a:ext uri="{FF2B5EF4-FFF2-40B4-BE49-F238E27FC236}">
                    <a16:creationId xmlns:a16="http://schemas.microsoft.com/office/drawing/2014/main" id="{EC771724-309D-4EC6-8089-365C4C85F6A6}"/>
                  </a:ext>
                </a:extLst>
              </p:cNvPr>
              <p:cNvSpPr>
                <a:spLocks noGrp="1" noRot="1" noChangeAspect="1" noMove="1" noResize="1" noEditPoints="1" noAdjustHandles="1" noChangeArrowheads="1" noChangeShapeType="1" noTextEdit="1"/>
              </p:cNvSpPr>
              <p:nvPr>
                <p:ph idx="1"/>
              </p:nvPr>
            </p:nvSpPr>
            <p:spPr>
              <a:xfrm>
                <a:off x="609600" y="1340768"/>
                <a:ext cx="6062464" cy="4896544"/>
              </a:xfrm>
              <a:blipFill>
                <a:blip r:embed="rId3"/>
                <a:stretch>
                  <a:fillRect l="-1308" t="-1619" r="-1911"/>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82DA48ED-B1F3-48F7-A987-E10C29D2BB03}"/>
              </a:ext>
            </a:extLst>
          </p:cNvPr>
          <p:cNvPicPr>
            <a:picLocks noChangeAspect="1"/>
          </p:cNvPicPr>
          <p:nvPr/>
        </p:nvPicPr>
        <p:blipFill>
          <a:blip r:embed="rId4"/>
          <a:stretch>
            <a:fillRect/>
          </a:stretch>
        </p:blipFill>
        <p:spPr>
          <a:xfrm>
            <a:off x="6096000" y="1714229"/>
            <a:ext cx="6220341" cy="3142355"/>
          </a:xfrm>
          <a:prstGeom prst="rect">
            <a:avLst/>
          </a:prstGeom>
        </p:spPr>
      </p:pic>
    </p:spTree>
    <p:extLst>
      <p:ext uri="{BB962C8B-B14F-4D97-AF65-F5344CB8AC3E}">
        <p14:creationId xmlns:p14="http://schemas.microsoft.com/office/powerpoint/2010/main" val="371694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fontScale="90000"/>
          </a:bodyPr>
          <a:lstStyle/>
          <a:p>
            <a:r>
              <a:rPr lang="en-GB" dirty="0"/>
              <a:t>Common difficulties and misconceptions (2 cont.)</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268760"/>
            <a:ext cx="10972800" cy="4824535"/>
          </a:xfrm>
        </p:spPr>
        <p:txBody>
          <a:bodyPr>
            <a:normAutofit fontScale="92500"/>
          </a:bodyPr>
          <a:lstStyle/>
          <a:p>
            <a:r>
              <a:rPr lang="en-GB" dirty="0"/>
              <a:t>Diagrams such as the one on the previous slide will help students to appreciate that, as the denominator is halved (or divided by three, four, five, etc.) then the numerator must also be halved (or divided by three, four, five, etc.) to retain equality. </a:t>
            </a:r>
          </a:p>
          <a:p>
            <a:r>
              <a:rPr lang="en-GB" dirty="0"/>
              <a:t>However, it is important not to create the misconception that one always has to multiply by two, then by three, then by four, etc. Students need to appreciate that multiplying the numerator and denominator by the same integer yields a fraction equivalent to the original. Conversely, dividing the numerator and the denominator by the same common factor obtains an equivalent fraction.</a:t>
            </a:r>
          </a:p>
          <a:p>
            <a:r>
              <a:rPr lang="en-GB" dirty="0"/>
              <a:t>Students will have been introduced to fractions in several ways, so illustrating fractions as representations is important. When students’ experience of fractions is solely through the symbolic representation, then the language of ‘two over three’ can dominate. This does not support students’ understanding. Using diagrams, such as the one on the previous slide, can support and encourage use of the term ‘out of’, as in ‘two out of three’.</a:t>
            </a:r>
          </a:p>
        </p:txBody>
      </p:sp>
    </p:spTree>
    <p:extLst>
      <p:ext uri="{BB962C8B-B14F-4D97-AF65-F5344CB8AC3E}">
        <p14:creationId xmlns:p14="http://schemas.microsoft.com/office/powerpoint/2010/main" val="2722939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As students work more symbolically, they may recognise common factors such as two, five and ten within fractions but may not check rigorously enough to arrive at a fraction in its simplest form. For example, students may simplify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42</m:t>
                        </m:r>
                      </m:den>
                    </m:f>
                    <m:r>
                      <a:rPr lang="en-GB" b="0" i="1" smtClean="0">
                        <a:latin typeface="Cambria Math" panose="02040503050406030204" pitchFamily="18" charset="0"/>
                      </a:rPr>
                      <m:t> </m:t>
                    </m:r>
                  </m:oMath>
                </a14:m>
                <a:r>
                  <a:rPr lang="en-GB" dirty="0"/>
                  <a:t>to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21</m:t>
                        </m:r>
                      </m:den>
                    </m:f>
                  </m:oMath>
                </a14:m>
                <a:r>
                  <a:rPr lang="en-GB" dirty="0"/>
                  <a:t> but not cancel further by three to arrive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7</m:t>
                        </m:r>
                      </m:den>
                    </m:f>
                  </m:oMath>
                </a14:m>
                <a:r>
                  <a:rPr lang="en-GB" dirty="0"/>
                  <a:t>.</a:t>
                </a:r>
              </a:p>
            </p:txBody>
          </p:sp>
        </mc:Choice>
        <mc:Fallback xmlns="">
          <p:sp>
            <p:nvSpPr>
              <p:cNvPr id="3" name="Content Placeholder 2">
                <a:extLst>
                  <a:ext uri="{FF2B5EF4-FFF2-40B4-BE49-F238E27FC236}">
                    <a16:creationId xmlns:a16="http://schemas.microsoft.com/office/drawing/2014/main" id="{EC771724-309D-4EC6-8089-365C4C85F6A6}"/>
                  </a:ext>
                </a:extLst>
              </p:cNvPr>
              <p:cNvSpPr>
                <a:spLocks noGrp="1" noRot="1" noChangeAspect="1" noMove="1" noResize="1" noEditPoints="1" noAdjustHandles="1" noChangeArrowheads="1" noChangeShapeType="1" noTextEdit="1"/>
              </p:cNvSpPr>
              <p:nvPr>
                <p:ph idx="1"/>
              </p:nvPr>
            </p:nvSpPr>
            <p:spPr>
              <a:blipFill>
                <a:blip r:embed="rId3"/>
                <a:stretch>
                  <a:fillRect l="-722" t="-2038" r="-556"/>
                </a:stretch>
              </a:blipFill>
            </p:spPr>
            <p:txBody>
              <a:bodyPr/>
              <a:lstStyle/>
              <a:p>
                <a:r>
                  <a:rPr lang="en-GB">
                    <a:noFill/>
                  </a:rPr>
                  <a:t> </a:t>
                </a:r>
              </a:p>
            </p:txBody>
          </p:sp>
        </mc:Fallback>
      </mc:AlternateContent>
    </p:spTree>
    <p:extLst>
      <p:ext uri="{BB962C8B-B14F-4D97-AF65-F5344CB8AC3E}">
        <p14:creationId xmlns:p14="http://schemas.microsoft.com/office/powerpoint/2010/main" val="389361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how the numerator and the denominator are linked in a family of equivalent fractions.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1a &amp; 1b</a:t>
            </a:r>
            <a:endParaRPr lang="en-GB" dirty="0"/>
          </a:p>
        </p:txBody>
      </p:sp>
      <p:sp>
        <p:nvSpPr>
          <p:cNvPr id="7" name="TextBox 6">
            <a:extLst>
              <a:ext uri="{FF2B5EF4-FFF2-40B4-BE49-F238E27FC236}">
                <a16:creationId xmlns:a16="http://schemas.microsoft.com/office/drawing/2014/main" id="{011570BE-A346-4464-949A-A44400C73D9E}"/>
              </a:ext>
            </a:extLst>
          </p:cNvPr>
          <p:cNvSpPr txBox="1"/>
          <p:nvPr/>
        </p:nvSpPr>
        <p:spPr>
          <a:xfrm>
            <a:off x="263352" y="1646059"/>
            <a:ext cx="6401616" cy="4278094"/>
          </a:xfrm>
          <a:prstGeom prst="rect">
            <a:avLst/>
          </a:prstGeom>
          <a:noFill/>
        </p:spPr>
        <p:txBody>
          <a:bodyPr wrap="square">
            <a:spAutoFit/>
          </a:bodyPr>
          <a:lstStyle/>
          <a:p>
            <a:pPr>
              <a:spcBef>
                <a:spcPts val="600"/>
              </a:spcBef>
              <a:spcAft>
                <a:spcPts val="600"/>
              </a:spcAft>
              <a:buNone/>
            </a:pPr>
            <a:r>
              <a:rPr lang="en-GB" sz="2200" dirty="0">
                <a:effectLst/>
                <a:latin typeface="+mj-lt"/>
                <a:ea typeface="Myriad Pro"/>
                <a:cs typeface="Times New Roman" panose="02020603050405020304" pitchFamily="18" charset="0"/>
              </a:rPr>
              <a:t>Two lines on this multiplication grid have been highlighted.</a:t>
            </a:r>
          </a:p>
          <a:p>
            <a:pPr>
              <a:spcBef>
                <a:spcPts val="600"/>
              </a:spcBef>
              <a:spcAft>
                <a:spcPts val="600"/>
              </a:spcAft>
              <a:buNone/>
            </a:pPr>
            <a:r>
              <a:rPr lang="en-GB" sz="2200" dirty="0">
                <a:effectLst/>
                <a:latin typeface="+mj-lt"/>
                <a:ea typeface="Myriad Pro"/>
                <a:cs typeface="Times New Roman" panose="02020603050405020304" pitchFamily="18" charset="0"/>
              </a:rPr>
              <a:t>Discuss the patterns you see in the numbers on these two highlighted lines.</a:t>
            </a:r>
          </a:p>
          <a:p>
            <a:pPr marL="457200" indent="-457200">
              <a:spcBef>
                <a:spcPts val="600"/>
              </a:spcBef>
              <a:spcAft>
                <a:spcPts val="600"/>
              </a:spcAft>
              <a:buFont typeface="+mj-lt"/>
              <a:buAutoNum type="alphaLcParenR"/>
            </a:pPr>
            <a:r>
              <a:rPr lang="en-GB" sz="2200" dirty="0">
                <a:effectLst/>
                <a:latin typeface="+mj-lt"/>
                <a:ea typeface="Myriad Pro"/>
                <a:cs typeface="Times New Roman" panose="02020603050405020304" pitchFamily="18" charset="0"/>
              </a:rPr>
              <a:t>What do you notice about the two sets of numbers; how are they related?</a:t>
            </a:r>
          </a:p>
          <a:p>
            <a:pPr marL="457200" indent="-457200">
              <a:spcBef>
                <a:spcPts val="600"/>
              </a:spcBef>
              <a:spcAft>
                <a:spcPts val="600"/>
              </a:spcAft>
              <a:buFont typeface="+mj-lt"/>
              <a:buAutoNum type="alphaLcParenR"/>
            </a:pPr>
            <a:r>
              <a:rPr lang="en-GB" sz="2200" dirty="0">
                <a:effectLst/>
                <a:latin typeface="+mj-lt"/>
                <a:ea typeface="Myriad Pro"/>
                <a:cs typeface="Times New Roman" panose="02020603050405020304" pitchFamily="18" charset="0"/>
              </a:rPr>
              <a:t>What can you say about the fractions that are formed by taking a number on the upper highlighted line as the numerator and the number below it on the lower highlighted line as the denominator?</a:t>
            </a:r>
          </a:p>
        </p:txBody>
      </p:sp>
      <p:pic>
        <p:nvPicPr>
          <p:cNvPr id="4" name="Picture 3">
            <a:extLst>
              <a:ext uri="{FF2B5EF4-FFF2-40B4-BE49-F238E27FC236}">
                <a16:creationId xmlns:a16="http://schemas.microsoft.com/office/drawing/2014/main" id="{7041FCD9-5225-4A12-A0D4-C212ED2BEF60}"/>
              </a:ext>
            </a:extLst>
          </p:cNvPr>
          <p:cNvPicPr>
            <a:picLocks noChangeAspect="1"/>
          </p:cNvPicPr>
          <p:nvPr/>
        </p:nvPicPr>
        <p:blipFill>
          <a:blip r:embed="rId3"/>
          <a:stretch>
            <a:fillRect/>
          </a:stretch>
        </p:blipFill>
        <p:spPr>
          <a:xfrm>
            <a:off x="6112677" y="1756682"/>
            <a:ext cx="6328196" cy="4096868"/>
          </a:xfrm>
          <a:prstGeom prst="rect">
            <a:avLst/>
          </a:prstGeom>
        </p:spPr>
      </p:pic>
    </p:spTree>
    <p:extLst>
      <p:ext uri="{BB962C8B-B14F-4D97-AF65-F5344CB8AC3E}">
        <p14:creationId xmlns:p14="http://schemas.microsoft.com/office/powerpoint/2010/main" val="71725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196752"/>
            <a:ext cx="10972800" cy="3888432"/>
          </a:xfrm>
        </p:spPr>
        <p:txBody>
          <a:bodyPr>
            <a:noAutofit/>
          </a:bodyPr>
          <a:lstStyle/>
          <a:p>
            <a:r>
              <a:rPr lang="en-GB" sz="2200" dirty="0"/>
              <a:t>These slides are designed to complement the </a:t>
            </a:r>
            <a:r>
              <a:rPr lang="en-GB" sz="2200" dirty="0">
                <a:hlinkClick r:id="rId2"/>
              </a:rPr>
              <a:t>1.3 Ordering and comparing</a:t>
            </a:r>
            <a:r>
              <a:rPr lang="en-GB" sz="2200" dirty="0"/>
              <a:t> Core Concept document and its associated Theme Overview document </a:t>
            </a:r>
            <a:r>
              <a:rPr lang="en-GB" sz="2200" dirty="0">
                <a:hlinkClick r:id="rId3"/>
              </a:rPr>
              <a:t>1 The Structure of the number system</a:t>
            </a:r>
            <a:r>
              <a:rPr lang="en-GB" sz="2200" dirty="0"/>
              <a:t>, </a:t>
            </a:r>
            <a:r>
              <a:rPr lang="en-GB" sz="2200" b="0" i="0" dirty="0">
                <a:effectLst/>
              </a:rPr>
              <a:t>both found in the </a:t>
            </a:r>
            <a:r>
              <a:rPr lang="en-GB" sz="2200" b="0" i="0" u="sng" dirty="0">
                <a:solidFill>
                  <a:srgbClr val="1B6AC9"/>
                </a:solidFill>
                <a:effectLst/>
                <a:hlinkClick r:id="rId4"/>
              </a:rPr>
              <a:t>Secondary Mastery Professional Development</a:t>
            </a:r>
            <a:r>
              <a:rPr lang="en-GB" sz="2200" b="0" i="0" dirty="0">
                <a:solidFill>
                  <a:srgbClr val="283C46"/>
                </a:solidFill>
                <a:effectLst/>
              </a:rPr>
              <a:t> </a:t>
            </a:r>
            <a:r>
              <a:rPr lang="en-GB" sz="2200" b="0" i="0" dirty="0">
                <a:effectLst/>
              </a:rPr>
              <a:t>pages</a:t>
            </a:r>
            <a:r>
              <a:rPr lang="en-GB" sz="2200" dirty="0"/>
              <a:t>.</a:t>
            </a:r>
          </a:p>
          <a:p>
            <a:r>
              <a:rPr lang="en-GB" sz="2200"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sz="2200" dirty="0"/>
              <a:t>These slides do not fully replicate the Core Concept document, so should be used alongside it. Reference to specific page numbers, and to other useful NCETM resources, can be found in the notes for each slide.</a:t>
            </a:r>
          </a:p>
          <a:p>
            <a:r>
              <a:rPr lang="en-GB" sz="2200" dirty="0"/>
              <a:t>This slide deck is not designed to be a complete PD session, rather it is a selection of resources that you can adapt and use as needed when planning a session with a group of teachers.</a:t>
            </a:r>
          </a:p>
          <a:p>
            <a:endParaRPr lang="en-GB" sz="2200" dirty="0"/>
          </a:p>
          <a:p>
            <a:endParaRPr lang="en-GB" sz="2200" dirty="0"/>
          </a:p>
          <a:p>
            <a:endParaRPr lang="en-GB" sz="2200" dirty="0"/>
          </a:p>
        </p:txBody>
      </p:sp>
    </p:spTree>
    <p:extLst>
      <p:ext uri="{BB962C8B-B14F-4D97-AF65-F5344CB8AC3E}">
        <p14:creationId xmlns:p14="http://schemas.microsoft.com/office/powerpoint/2010/main" val="1105140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how the numerator and the denominator are linked in a family of equivalent fractions.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1c</a:t>
            </a:r>
            <a:endParaRPr lang="en-GB" dirty="0"/>
          </a:p>
        </p:txBody>
      </p:sp>
      <p:sp>
        <p:nvSpPr>
          <p:cNvPr id="7" name="TextBox 6">
            <a:extLst>
              <a:ext uri="{FF2B5EF4-FFF2-40B4-BE49-F238E27FC236}">
                <a16:creationId xmlns:a16="http://schemas.microsoft.com/office/drawing/2014/main" id="{011570BE-A346-4464-949A-A44400C73D9E}"/>
              </a:ext>
            </a:extLst>
          </p:cNvPr>
          <p:cNvSpPr txBox="1"/>
          <p:nvPr/>
        </p:nvSpPr>
        <p:spPr>
          <a:xfrm>
            <a:off x="272571" y="2060848"/>
            <a:ext cx="6401616" cy="1938992"/>
          </a:xfrm>
          <a:prstGeom prst="rect">
            <a:avLst/>
          </a:prstGeom>
          <a:noFill/>
        </p:spPr>
        <p:txBody>
          <a:bodyPr wrap="square">
            <a:spAutoFit/>
          </a:bodyPr>
          <a:lstStyle/>
          <a:p>
            <a:pPr>
              <a:spcBef>
                <a:spcPts val="600"/>
              </a:spcBef>
              <a:spcAft>
                <a:spcPts val="600"/>
              </a:spcAft>
              <a:buNone/>
            </a:pPr>
            <a:r>
              <a:rPr lang="en-GB" sz="2200" dirty="0">
                <a:effectLst/>
                <a:latin typeface="+mj-lt"/>
                <a:ea typeface="Myriad Pro"/>
                <a:cs typeface="Times New Roman" panose="02020603050405020304" pitchFamily="18" charset="0"/>
              </a:rPr>
              <a:t>Two lines on this multiplication grid have been highlighted.</a:t>
            </a:r>
          </a:p>
          <a:p>
            <a:pPr marL="457200" indent="-457200">
              <a:spcBef>
                <a:spcPts val="600"/>
              </a:spcBef>
              <a:spcAft>
                <a:spcPts val="600"/>
              </a:spcAft>
              <a:buFont typeface="+mj-lt"/>
              <a:buAutoNum type="alphaLcParenR" startAt="3"/>
            </a:pPr>
            <a:r>
              <a:rPr lang="en-GB" sz="2200" dirty="0">
                <a:effectLst/>
                <a:latin typeface="+mj-lt"/>
                <a:ea typeface="Myriad Pro"/>
                <a:cs typeface="Times New Roman" panose="02020603050405020304" pitchFamily="18" charset="0"/>
              </a:rPr>
              <a:t>Highlight two different lines on the multiplication grid. What fractions are revealed and what do you know about them?</a:t>
            </a:r>
          </a:p>
        </p:txBody>
      </p:sp>
      <p:pic>
        <p:nvPicPr>
          <p:cNvPr id="4" name="Picture 3">
            <a:extLst>
              <a:ext uri="{FF2B5EF4-FFF2-40B4-BE49-F238E27FC236}">
                <a16:creationId xmlns:a16="http://schemas.microsoft.com/office/drawing/2014/main" id="{7041FCD9-5225-4A12-A0D4-C212ED2BEF60}"/>
              </a:ext>
            </a:extLst>
          </p:cNvPr>
          <p:cNvPicPr>
            <a:picLocks noChangeAspect="1"/>
          </p:cNvPicPr>
          <p:nvPr/>
        </p:nvPicPr>
        <p:blipFill>
          <a:blip r:embed="rId3"/>
          <a:stretch>
            <a:fillRect/>
          </a:stretch>
        </p:blipFill>
        <p:spPr>
          <a:xfrm>
            <a:off x="6112677" y="1756682"/>
            <a:ext cx="6328196" cy="4096868"/>
          </a:xfrm>
          <a:prstGeom prst="rect">
            <a:avLst/>
          </a:prstGeom>
        </p:spPr>
      </p:pic>
    </p:spTree>
    <p:extLst>
      <p:ext uri="{BB962C8B-B14F-4D97-AF65-F5344CB8AC3E}">
        <p14:creationId xmlns:p14="http://schemas.microsoft.com/office/powerpoint/2010/main" val="4288833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270448" y="4437112"/>
            <a:ext cx="11449273" cy="1517472"/>
          </a:xfrm>
          <a:prstGeom prst="rect">
            <a:avLst/>
          </a:prstGeom>
        </p:spPr>
        <p:txBody>
          <a:bodyPr anchor="ctr">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Have you used the multiplication grid to explore this topic before? What possibilities are offered by this representation?</a:t>
            </a:r>
          </a:p>
          <a:p>
            <a:pPr marL="360000" lvl="1" fontAlgn="auto">
              <a:lnSpc>
                <a:spcPct val="100000"/>
              </a:lnSpc>
              <a:spcBef>
                <a:spcPts val="0"/>
              </a:spcBef>
              <a:spcAft>
                <a:spcPts val="1200"/>
              </a:spcAft>
              <a:buClrTx/>
            </a:pPr>
            <a:r>
              <a:rPr lang="en-GB" sz="2400" dirty="0"/>
              <a:t>What does an activity like this add to students’ understanding of simplifying fractions?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3" y="1556792"/>
            <a:ext cx="11665296" cy="287427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AD15E0B-37DA-4C6E-A69F-8D72BE8FA575}"/>
              </a:ext>
            </a:extLst>
          </p:cNvPr>
          <p:cNvSpPr>
            <a:spLocks noGrp="1"/>
          </p:cNvSpPr>
          <p:nvPr>
            <p:ph type="title"/>
          </p:nvPr>
        </p:nvSpPr>
        <p:spPr>
          <a:xfrm>
            <a:off x="116849" y="443915"/>
            <a:ext cx="10593151" cy="426170"/>
          </a:xfrm>
        </p:spPr>
        <p:txBody>
          <a:bodyPr>
            <a:normAutofit fontScale="90000"/>
          </a:bodyPr>
          <a:lstStyle/>
          <a:p>
            <a:r>
              <a:rPr lang="en-GB" sz="2000" b="1" dirty="0"/>
              <a:t>Understand how the numerator and the denominator are linked in a family of equivalent fractions.</a:t>
            </a:r>
            <a:endParaRPr lang="en-GB" b="1" dirty="0"/>
          </a:p>
        </p:txBody>
      </p:sp>
      <p:pic>
        <p:nvPicPr>
          <p:cNvPr id="8" name="Picture 7">
            <a:extLst>
              <a:ext uri="{FF2B5EF4-FFF2-40B4-BE49-F238E27FC236}">
                <a16:creationId xmlns:a16="http://schemas.microsoft.com/office/drawing/2014/main" id="{022DC4D1-09B8-4843-871D-BDD600DA544F}"/>
              </a:ext>
            </a:extLst>
          </p:cNvPr>
          <p:cNvPicPr>
            <a:picLocks noChangeAspect="1"/>
          </p:cNvPicPr>
          <p:nvPr/>
        </p:nvPicPr>
        <p:blipFill>
          <a:blip r:embed="rId4"/>
          <a:stretch>
            <a:fillRect/>
          </a:stretch>
        </p:blipFill>
        <p:spPr>
          <a:xfrm>
            <a:off x="8162921" y="1701546"/>
            <a:ext cx="4029079" cy="2608422"/>
          </a:xfrm>
          <a:prstGeom prst="rect">
            <a:avLst/>
          </a:prstGeom>
        </p:spPr>
      </p:pic>
      <p:sp>
        <p:nvSpPr>
          <p:cNvPr id="9" name="TextBox 8">
            <a:extLst>
              <a:ext uri="{FF2B5EF4-FFF2-40B4-BE49-F238E27FC236}">
                <a16:creationId xmlns:a16="http://schemas.microsoft.com/office/drawing/2014/main" id="{FE4285F3-A2A5-45A6-9B2B-8BBFC7774247}"/>
              </a:ext>
            </a:extLst>
          </p:cNvPr>
          <p:cNvSpPr txBox="1"/>
          <p:nvPr/>
        </p:nvSpPr>
        <p:spPr>
          <a:xfrm>
            <a:off x="270448" y="1646411"/>
            <a:ext cx="8273824" cy="2718693"/>
          </a:xfrm>
          <a:prstGeom prst="rect">
            <a:avLst/>
          </a:prstGeom>
          <a:noFill/>
        </p:spPr>
        <p:txBody>
          <a:bodyPr wrap="square">
            <a:spAutoFit/>
          </a:bodyPr>
          <a:lstStyle/>
          <a:p>
            <a:pPr>
              <a:spcBef>
                <a:spcPts val="400"/>
              </a:spcBef>
              <a:spcAft>
                <a:spcPts val="400"/>
              </a:spcAft>
              <a:buNone/>
            </a:pPr>
            <a:r>
              <a:rPr lang="en-GB" sz="1800" dirty="0">
                <a:effectLst/>
                <a:latin typeface="+mj-lt"/>
                <a:ea typeface="Myriad Pro"/>
                <a:cs typeface="Times New Roman" panose="02020603050405020304" pitchFamily="18" charset="0"/>
              </a:rPr>
              <a:t>Two lines on this multiplication grid have been highlighted.</a:t>
            </a:r>
          </a:p>
          <a:p>
            <a:pPr>
              <a:spcBef>
                <a:spcPts val="400"/>
              </a:spcBef>
              <a:spcAft>
                <a:spcPts val="400"/>
              </a:spcAft>
              <a:buNone/>
            </a:pPr>
            <a:r>
              <a:rPr lang="en-GB" sz="1800" dirty="0">
                <a:effectLst/>
                <a:latin typeface="+mj-lt"/>
                <a:ea typeface="Myriad Pro"/>
                <a:cs typeface="Times New Roman" panose="02020603050405020304" pitchFamily="18" charset="0"/>
              </a:rPr>
              <a:t>Discuss the patterns you see in the numbers on these two highlighted lines.</a:t>
            </a:r>
          </a:p>
          <a:p>
            <a:pPr marL="457200" indent="-457200">
              <a:spcBef>
                <a:spcPts val="400"/>
              </a:spcBef>
              <a:spcAft>
                <a:spcPts val="400"/>
              </a:spcAft>
              <a:buFont typeface="+mj-lt"/>
              <a:buAutoNum type="alphaLcParenR"/>
            </a:pPr>
            <a:r>
              <a:rPr lang="en-GB" sz="1800" dirty="0">
                <a:effectLst/>
                <a:latin typeface="+mj-lt"/>
                <a:ea typeface="Myriad Pro"/>
                <a:cs typeface="Times New Roman" panose="02020603050405020304" pitchFamily="18" charset="0"/>
              </a:rPr>
              <a:t>What do you notice about the two sets of numbers; how are they related?</a:t>
            </a:r>
          </a:p>
          <a:p>
            <a:pPr marL="457200" indent="-457200">
              <a:spcBef>
                <a:spcPts val="400"/>
              </a:spcBef>
              <a:spcAft>
                <a:spcPts val="400"/>
              </a:spcAft>
              <a:buFont typeface="+mj-lt"/>
              <a:buAutoNum type="alphaLcParenR"/>
            </a:pPr>
            <a:r>
              <a:rPr lang="en-GB" sz="1800" dirty="0">
                <a:effectLst/>
                <a:latin typeface="+mj-lt"/>
                <a:ea typeface="Myriad Pro"/>
                <a:cs typeface="Times New Roman" panose="02020603050405020304" pitchFamily="18" charset="0"/>
              </a:rPr>
              <a:t>What can you say about the fractions that are formed by taking a number on the upper highlighted line as the numerator and the number below it on the lower highlighted line as the denominator?</a:t>
            </a:r>
          </a:p>
          <a:p>
            <a:pPr marL="457200" indent="-457200">
              <a:spcBef>
                <a:spcPts val="400"/>
              </a:spcBef>
              <a:spcAft>
                <a:spcPts val="400"/>
              </a:spcAft>
              <a:buFont typeface="+mj-lt"/>
              <a:buAutoNum type="alphaLcParenR"/>
            </a:pPr>
            <a:r>
              <a:rPr lang="en-GB" sz="1800" dirty="0">
                <a:effectLst/>
                <a:latin typeface="+mj-lt"/>
                <a:ea typeface="Myriad Pro"/>
                <a:cs typeface="Times New Roman" panose="02020603050405020304" pitchFamily="18" charset="0"/>
              </a:rPr>
              <a:t>Highlight two different lines on the multiplication grid. What fractions are revealed and what do you know about them?</a:t>
            </a:r>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Recognise fractions in their simplest form.</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2</a:t>
            </a:r>
            <a:endParaRPr lang="en-GB" dirty="0"/>
          </a:p>
        </p:txBody>
      </p:sp>
      <p:sp>
        <p:nvSpPr>
          <p:cNvPr id="5" name="TextBox 4">
            <a:extLst>
              <a:ext uri="{FF2B5EF4-FFF2-40B4-BE49-F238E27FC236}">
                <a16:creationId xmlns:a16="http://schemas.microsoft.com/office/drawing/2014/main" id="{5D5C636F-B8B0-4AA4-B48C-CD69B3CEDAB9}"/>
              </a:ext>
            </a:extLst>
          </p:cNvPr>
          <p:cNvSpPr txBox="1"/>
          <p:nvPr/>
        </p:nvSpPr>
        <p:spPr>
          <a:xfrm>
            <a:off x="407368" y="1610797"/>
            <a:ext cx="11390167" cy="1241365"/>
          </a:xfrm>
          <a:prstGeom prst="rect">
            <a:avLst/>
          </a:prstGeom>
          <a:noFill/>
        </p:spPr>
        <p:txBody>
          <a:bodyPr wrap="square">
            <a:spAutoFit/>
          </a:bodyPr>
          <a:lstStyle/>
          <a:p>
            <a:pPr algn="ctr">
              <a:spcBef>
                <a:spcPts val="400"/>
              </a:spcBef>
              <a:spcAft>
                <a:spcPts val="400"/>
              </a:spcAft>
              <a:buNone/>
            </a:pPr>
            <a:r>
              <a:rPr lang="en-GB" sz="2400" dirty="0">
                <a:effectLst/>
                <a:latin typeface="+mj-lt"/>
                <a:ea typeface="Myriad Pro"/>
                <a:cs typeface="Times New Roman" panose="02020603050405020304" pitchFamily="18" charset="0"/>
              </a:rPr>
              <a:t>Is each fraction in its simplest form?</a:t>
            </a:r>
            <a:br>
              <a:rPr lang="en-GB" sz="2400" dirty="0">
                <a:effectLst/>
                <a:latin typeface="+mj-lt"/>
                <a:ea typeface="Myriad Pro"/>
                <a:cs typeface="Times New Roman" panose="02020603050405020304" pitchFamily="18" charset="0"/>
              </a:rPr>
            </a:br>
            <a:r>
              <a:rPr lang="en-GB" sz="2400" dirty="0">
                <a:effectLst/>
                <a:latin typeface="+mj-lt"/>
                <a:ea typeface="Myriad Pro"/>
                <a:cs typeface="Times New Roman" panose="02020603050405020304" pitchFamily="18" charset="0"/>
              </a:rPr>
              <a:t>Explain your reasoning.</a:t>
            </a:r>
          </a:p>
          <a:p>
            <a:pPr algn="ctr">
              <a:spcBef>
                <a:spcPts val="400"/>
              </a:spcBef>
              <a:spcAft>
                <a:spcPts val="400"/>
              </a:spcAft>
              <a:buNone/>
            </a:pPr>
            <a:r>
              <a:rPr lang="en-GB" sz="1800" dirty="0">
                <a:latin typeface="+mj-lt"/>
                <a:ea typeface="Myriad Pro"/>
                <a:cs typeface="Times New Roman" panose="02020603050405020304" pitchFamily="18" charset="0"/>
              </a:rPr>
              <a:t>(These questions are sequenced vertically, down the page).</a:t>
            </a:r>
            <a:endParaRPr lang="en-GB" sz="1800" dirty="0">
              <a:effectLst/>
              <a:latin typeface="+mj-lt"/>
              <a:ea typeface="Myriad Pro"/>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9775A58-4171-49C9-BD0B-9B9DA35623F2}"/>
                  </a:ext>
                </a:extLst>
              </p:cNvPr>
              <p:cNvSpPr txBox="1"/>
              <p:nvPr/>
            </p:nvSpPr>
            <p:spPr>
              <a:xfrm>
                <a:off x="3215680" y="2847972"/>
                <a:ext cx="8568952" cy="2914901"/>
              </a:xfrm>
              <a:prstGeom prst="rect">
                <a:avLst/>
              </a:prstGeom>
              <a:noFill/>
            </p:spPr>
            <p:txBody>
              <a:bodyPr wrap="square" numCol="2" rtlCol="0">
                <a:spAutoFit/>
              </a:bodyPr>
              <a:lstStyle/>
              <a:p>
                <a:pPr marL="514350" indent="-514350">
                  <a:buFont typeface="+mj-lt"/>
                  <a:buAutoNum type="alphaLcParenR"/>
                </a:pPr>
                <a:r>
                  <a:rPr lang="en-GB" dirty="0"/>
                  <a:t> </a:t>
                </a:r>
                <a14:m>
                  <m:oMath xmlns:m="http://schemas.openxmlformats.org/officeDocument/2006/math">
                    <m:f>
                      <m:fPr>
                        <m:ctrlPr>
                          <a:rPr lang="en-GB" i="1" smtClean="0">
                            <a:latin typeface="Cambria Math" panose="02040503050406030204" pitchFamily="18" charset="0"/>
                          </a:rPr>
                        </m:ctrlPr>
                      </m:fPr>
                      <m:num>
                        <m:r>
                          <a:rPr lang="en-GB" b="0" i="0" smtClean="0">
                            <a:latin typeface="Cambria Math" panose="02040503050406030204" pitchFamily="18" charset="0"/>
                          </a:rPr>
                          <m:t>8</m:t>
                        </m:r>
                      </m:num>
                      <m:den>
                        <m:r>
                          <a:rPr lang="en-GB" b="0" i="0" smtClean="0">
                            <a:latin typeface="Cambria Math" panose="02040503050406030204" pitchFamily="18" charset="0"/>
                          </a:rPr>
                          <m:t>18</m:t>
                        </m:r>
                      </m:den>
                    </m:f>
                  </m:oMath>
                </a14:m>
                <a:endParaRPr lang="en-GB" dirty="0"/>
              </a:p>
              <a:p>
                <a:pPr marL="514350" indent="-514350">
                  <a:buFont typeface="+mj-lt"/>
                  <a:buAutoNum type="alphaLcParenR"/>
                </a:pPr>
                <a:r>
                  <a:rPr lang="en-GB" dirty="0"/>
                  <a:t> </a:t>
                </a:r>
                <a14:m>
                  <m:oMath xmlns:m="http://schemas.openxmlformats.org/officeDocument/2006/math">
                    <m:f>
                      <m:fPr>
                        <m:ctrlPr>
                          <a:rPr lang="en-GB" i="1" smtClean="0">
                            <a:latin typeface="Cambria Math" panose="02040503050406030204" pitchFamily="18" charset="0"/>
                          </a:rPr>
                        </m:ctrlPr>
                      </m:fPr>
                      <m:num>
                        <m:r>
                          <a:rPr lang="en-GB" b="0" i="0" smtClean="0">
                            <a:latin typeface="Cambria Math" panose="02040503050406030204" pitchFamily="18" charset="0"/>
                          </a:rPr>
                          <m:t>9</m:t>
                        </m:r>
                      </m:num>
                      <m:den>
                        <m:r>
                          <a:rPr lang="en-GB" b="0" i="0" smtClean="0">
                            <a:latin typeface="Cambria Math" panose="02040503050406030204" pitchFamily="18" charset="0"/>
                          </a:rPr>
                          <m:t>18</m:t>
                        </m:r>
                      </m:den>
                    </m:f>
                  </m:oMath>
                </a14:m>
                <a:endParaRPr lang="en-GB" dirty="0"/>
              </a:p>
              <a:p>
                <a:pPr marL="514350" indent="-514350">
                  <a:buFont typeface="+mj-lt"/>
                  <a:buAutoNum type="alphaLcParenR"/>
                </a:pPr>
                <a:r>
                  <a:rPr lang="en-GB" dirty="0"/>
                  <a:t> </a:t>
                </a:r>
                <a14:m>
                  <m:oMath xmlns:m="http://schemas.openxmlformats.org/officeDocument/2006/math">
                    <m:f>
                      <m:fPr>
                        <m:ctrlPr>
                          <a:rPr lang="en-GB" i="1" smtClean="0">
                            <a:latin typeface="Cambria Math" panose="02040503050406030204" pitchFamily="18" charset="0"/>
                          </a:rPr>
                        </m:ctrlPr>
                      </m:fPr>
                      <m:num>
                        <m:r>
                          <a:rPr lang="en-GB" b="0" i="0" smtClean="0">
                            <a:latin typeface="Cambria Math" panose="02040503050406030204" pitchFamily="18" charset="0"/>
                          </a:rPr>
                          <m:t>10</m:t>
                        </m:r>
                      </m:num>
                      <m:den>
                        <m:r>
                          <a:rPr lang="en-GB" b="0" i="0" smtClean="0">
                            <a:latin typeface="Cambria Math" panose="02040503050406030204" pitchFamily="18" charset="0"/>
                          </a:rPr>
                          <m:t>18</m:t>
                        </m:r>
                      </m:den>
                    </m:f>
                  </m:oMath>
                </a14:m>
                <a:endParaRPr lang="en-GB" dirty="0"/>
              </a:p>
              <a:p>
                <a:pPr marL="514350" indent="-514350">
                  <a:buFont typeface="+mj-lt"/>
                  <a:buAutoNum type="alphaLcParenR"/>
                </a:pPr>
                <a:r>
                  <a:rPr lang="en-GB" dirty="0"/>
                  <a:t> </a:t>
                </a:r>
                <a14:m>
                  <m:oMath xmlns:m="http://schemas.openxmlformats.org/officeDocument/2006/math">
                    <m:f>
                      <m:fPr>
                        <m:ctrlPr>
                          <a:rPr lang="en-GB" i="1" smtClean="0">
                            <a:latin typeface="Cambria Math" panose="02040503050406030204" pitchFamily="18" charset="0"/>
                          </a:rPr>
                        </m:ctrlPr>
                      </m:fPr>
                      <m:num>
                        <m:r>
                          <a:rPr lang="en-GB" b="0" i="0" smtClean="0">
                            <a:latin typeface="Cambria Math" panose="02040503050406030204" pitchFamily="18" charset="0"/>
                          </a:rPr>
                          <m:t>11</m:t>
                        </m:r>
                      </m:num>
                      <m:den>
                        <m:r>
                          <a:rPr lang="en-GB" b="0" i="0" smtClean="0">
                            <a:latin typeface="Cambria Math" panose="02040503050406030204" pitchFamily="18" charset="0"/>
                          </a:rPr>
                          <m:t>18</m:t>
                        </m:r>
                      </m:den>
                    </m:f>
                  </m:oMath>
                </a14:m>
                <a:r>
                  <a:rPr lang="en-GB" dirty="0"/>
                  <a:t> </a:t>
                </a:r>
              </a:p>
              <a:p>
                <a:pPr marL="514350" indent="-514350">
                  <a:buFont typeface="+mj-lt"/>
                  <a:buAutoNum type="alphaLcParenR"/>
                </a:pPr>
                <a:r>
                  <a:rPr lang="en-GB" dirty="0"/>
                  <a:t> </a:t>
                </a:r>
                <a14:m>
                  <m:oMath xmlns:m="http://schemas.openxmlformats.org/officeDocument/2006/math">
                    <m:f>
                      <m:fPr>
                        <m:ctrlPr>
                          <a:rPr lang="en-GB" i="1" smtClean="0">
                            <a:latin typeface="Cambria Math" panose="02040503050406030204" pitchFamily="18" charset="0"/>
                          </a:rPr>
                        </m:ctrlPr>
                      </m:fPr>
                      <m:num>
                        <m:r>
                          <a:rPr lang="en-GB" b="0" i="0" smtClean="0">
                            <a:latin typeface="Cambria Math" panose="02040503050406030204" pitchFamily="18" charset="0"/>
                          </a:rPr>
                          <m:t>12</m:t>
                        </m:r>
                      </m:num>
                      <m:den>
                        <m:r>
                          <a:rPr lang="en-GB" b="0" i="0" smtClean="0">
                            <a:latin typeface="Cambria Math" panose="02040503050406030204" pitchFamily="18" charset="0"/>
                          </a:rPr>
                          <m:t>18</m:t>
                        </m:r>
                      </m:den>
                    </m:f>
                  </m:oMath>
                </a14:m>
                <a:endParaRPr lang="en-GB" dirty="0"/>
              </a:p>
              <a:p>
                <a:pPr marL="514350" indent="-514350">
                  <a:buFont typeface="+mj-lt"/>
                  <a:buAutoNum type="alphaLcParenR"/>
                </a:pPr>
                <a:r>
                  <a:rPr lang="en-GB" dirty="0"/>
                  <a:t> </a:t>
                </a:r>
                <a14:m>
                  <m:oMath xmlns:m="http://schemas.openxmlformats.org/officeDocument/2006/math">
                    <m:f>
                      <m:fPr>
                        <m:ctrlPr>
                          <a:rPr lang="en-GB" i="1" smtClean="0">
                            <a:latin typeface="Cambria Math" panose="02040503050406030204" pitchFamily="18" charset="0"/>
                          </a:rPr>
                        </m:ctrlPr>
                      </m:fPr>
                      <m:num>
                        <m:r>
                          <a:rPr lang="en-GB" b="0" i="0" smtClean="0">
                            <a:latin typeface="Cambria Math" panose="02040503050406030204" pitchFamily="18" charset="0"/>
                          </a:rPr>
                          <m:t>13</m:t>
                        </m:r>
                      </m:num>
                      <m:den>
                        <m:r>
                          <a:rPr lang="en-GB" b="0" i="0" smtClean="0">
                            <a:latin typeface="Cambria Math" panose="02040503050406030204" pitchFamily="18" charset="0"/>
                          </a:rPr>
                          <m:t>18</m:t>
                        </m:r>
                      </m:den>
                    </m:f>
                  </m:oMath>
                </a14:m>
                <a:endParaRPr lang="en-GB" dirty="0"/>
              </a:p>
              <a:p>
                <a:pPr marL="514350" indent="-514350">
                  <a:buFont typeface="+mj-lt"/>
                  <a:buAutoNum type="alphaLcParenR"/>
                </a:pPr>
                <a:r>
                  <a:rPr lang="en-GB" dirty="0"/>
                  <a:t> </a:t>
                </a:r>
                <a14:m>
                  <m:oMath xmlns:m="http://schemas.openxmlformats.org/officeDocument/2006/math">
                    <m:f>
                      <m:fPr>
                        <m:ctrlPr>
                          <a:rPr lang="en-GB" i="1" smtClean="0">
                            <a:latin typeface="Cambria Math" panose="02040503050406030204" pitchFamily="18" charset="0"/>
                          </a:rPr>
                        </m:ctrlPr>
                      </m:fPr>
                      <m:num>
                        <m:r>
                          <a:rPr lang="en-GB" b="0" i="0" smtClean="0">
                            <a:latin typeface="Cambria Math" panose="02040503050406030204" pitchFamily="18" charset="0"/>
                          </a:rPr>
                          <m:t>14</m:t>
                        </m:r>
                      </m:num>
                      <m:den>
                        <m:r>
                          <a:rPr lang="en-GB" b="0" i="0" smtClean="0">
                            <a:latin typeface="Cambria Math" panose="02040503050406030204" pitchFamily="18" charset="0"/>
                          </a:rPr>
                          <m:t>18</m:t>
                        </m:r>
                      </m:den>
                    </m:f>
                  </m:oMath>
                </a14:m>
                <a:r>
                  <a:rPr lang="en-GB" dirty="0"/>
                  <a:t> </a:t>
                </a:r>
              </a:p>
              <a:p>
                <a:pPr marL="514350" indent="-514350">
                  <a:buFont typeface="+mj-lt"/>
                  <a:buAutoNum type="alphaLcParenR"/>
                </a:pPr>
                <a:r>
                  <a:rPr lang="en-GB" dirty="0"/>
                  <a:t> </a:t>
                </a:r>
                <a14:m>
                  <m:oMath xmlns:m="http://schemas.openxmlformats.org/officeDocument/2006/math">
                    <m:f>
                      <m:fPr>
                        <m:ctrlPr>
                          <a:rPr lang="en-GB" i="1" smtClean="0">
                            <a:latin typeface="Cambria Math" panose="02040503050406030204" pitchFamily="18" charset="0"/>
                          </a:rPr>
                        </m:ctrlPr>
                      </m:fPr>
                      <m:num>
                        <m:r>
                          <a:rPr lang="en-GB" b="0" i="0" smtClean="0">
                            <a:latin typeface="Cambria Math" panose="02040503050406030204" pitchFamily="18" charset="0"/>
                          </a:rPr>
                          <m:t>15</m:t>
                        </m:r>
                      </m:num>
                      <m:den>
                        <m:r>
                          <a:rPr lang="en-GB" b="0" i="0" smtClean="0">
                            <a:latin typeface="Cambria Math" panose="02040503050406030204" pitchFamily="18" charset="0"/>
                          </a:rPr>
                          <m:t>18</m:t>
                        </m:r>
                      </m:den>
                    </m:f>
                  </m:oMath>
                </a14:m>
                <a:endParaRPr lang="en-GB" dirty="0"/>
              </a:p>
            </p:txBody>
          </p:sp>
        </mc:Choice>
        <mc:Fallback xmlns="">
          <p:sp>
            <p:nvSpPr>
              <p:cNvPr id="4" name="TextBox 3">
                <a:extLst>
                  <a:ext uri="{FF2B5EF4-FFF2-40B4-BE49-F238E27FC236}">
                    <a16:creationId xmlns:a16="http://schemas.microsoft.com/office/drawing/2014/main" id="{A9775A58-4171-49C9-BD0B-9B9DA35623F2}"/>
                  </a:ext>
                </a:extLst>
              </p:cNvPr>
              <p:cNvSpPr txBox="1">
                <a:spLocks noRot="1" noChangeAspect="1" noMove="1" noResize="1" noEditPoints="1" noAdjustHandles="1" noChangeArrowheads="1" noChangeShapeType="1" noTextEdit="1"/>
              </p:cNvSpPr>
              <p:nvPr/>
            </p:nvSpPr>
            <p:spPr>
              <a:xfrm>
                <a:off x="3215680" y="2847972"/>
                <a:ext cx="8568952" cy="2914901"/>
              </a:xfrm>
              <a:prstGeom prst="rect">
                <a:avLst/>
              </a:prstGeom>
              <a:blipFill>
                <a:blip r:embed="rId3"/>
                <a:stretch>
                  <a:fillRect l="-1281" b="-837"/>
                </a:stretch>
              </a:blipFill>
            </p:spPr>
            <p:txBody>
              <a:bodyPr/>
              <a:lstStyle/>
              <a:p>
                <a:r>
                  <a:rPr lang="en-GB">
                    <a:noFill/>
                  </a:rPr>
                  <a:t> </a:t>
                </a:r>
              </a:p>
            </p:txBody>
          </p:sp>
        </mc:Fallback>
      </mc:AlternateContent>
    </p:spTree>
    <p:extLst>
      <p:ext uri="{BB962C8B-B14F-4D97-AF65-F5344CB8AC3E}">
        <p14:creationId xmlns:p14="http://schemas.microsoft.com/office/powerpoint/2010/main" val="1252971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might the denominator be the same for all of the parts to this example? What are the benefits of keeping this aspect the same?</a:t>
            </a:r>
          </a:p>
          <a:p>
            <a:pPr marL="360000" lvl="1" fontAlgn="auto">
              <a:lnSpc>
                <a:spcPct val="100000"/>
              </a:lnSpc>
              <a:spcBef>
                <a:spcPts val="0"/>
              </a:spcBef>
              <a:spcAft>
                <a:spcPts val="1200"/>
              </a:spcAft>
              <a:buClrTx/>
            </a:pPr>
            <a:r>
              <a:rPr lang="en-GB" sz="2400" dirty="0"/>
              <a:t>What language would you want your students to use to explain their reasoning? How will this support their understanding?</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AD15E0B-37DA-4C6E-A69F-8D72BE8FA575}"/>
              </a:ext>
            </a:extLst>
          </p:cNvPr>
          <p:cNvSpPr>
            <a:spLocks noGrp="1"/>
          </p:cNvSpPr>
          <p:nvPr>
            <p:ph type="title"/>
          </p:nvPr>
        </p:nvSpPr>
        <p:spPr>
          <a:xfrm>
            <a:off x="116849" y="443915"/>
            <a:ext cx="10593151" cy="426170"/>
          </a:xfrm>
        </p:spPr>
        <p:txBody>
          <a:bodyPr>
            <a:normAutofit/>
          </a:bodyPr>
          <a:lstStyle/>
          <a:p>
            <a:r>
              <a:rPr lang="en-GB" sz="2000" b="1" dirty="0"/>
              <a:t>Recognise fractions in their simplest form.</a:t>
            </a:r>
            <a:endParaRPr lang="en-GB" b="1" dirty="0"/>
          </a:p>
        </p:txBody>
      </p:sp>
      <p:sp>
        <p:nvSpPr>
          <p:cNvPr id="6" name="TextBox 5">
            <a:extLst>
              <a:ext uri="{FF2B5EF4-FFF2-40B4-BE49-F238E27FC236}">
                <a16:creationId xmlns:a16="http://schemas.microsoft.com/office/drawing/2014/main" id="{A9528911-8D63-476A-B66D-8E7EDCB042AF}"/>
              </a:ext>
            </a:extLst>
          </p:cNvPr>
          <p:cNvSpPr txBox="1"/>
          <p:nvPr/>
        </p:nvSpPr>
        <p:spPr>
          <a:xfrm>
            <a:off x="801833" y="1857822"/>
            <a:ext cx="5947467" cy="830997"/>
          </a:xfrm>
          <a:prstGeom prst="rect">
            <a:avLst/>
          </a:prstGeom>
          <a:noFill/>
        </p:spPr>
        <p:txBody>
          <a:bodyPr wrap="square">
            <a:spAutoFit/>
          </a:bodyPr>
          <a:lstStyle/>
          <a:p>
            <a:pPr algn="ctr">
              <a:spcBef>
                <a:spcPts val="400"/>
              </a:spcBef>
              <a:spcAft>
                <a:spcPts val="400"/>
              </a:spcAft>
              <a:buNone/>
            </a:pPr>
            <a:r>
              <a:rPr lang="en-GB" sz="2400" dirty="0">
                <a:effectLst/>
                <a:latin typeface="+mj-lt"/>
                <a:ea typeface="Myriad Pro"/>
                <a:cs typeface="Times New Roman" panose="02020603050405020304" pitchFamily="18" charset="0"/>
              </a:rPr>
              <a:t>Is each fraction in its simplest form?</a:t>
            </a:r>
            <a:br>
              <a:rPr lang="en-GB" sz="2400" dirty="0">
                <a:effectLst/>
                <a:latin typeface="+mj-lt"/>
                <a:ea typeface="Myriad Pro"/>
                <a:cs typeface="Times New Roman" panose="02020603050405020304" pitchFamily="18" charset="0"/>
              </a:rPr>
            </a:br>
            <a:r>
              <a:rPr lang="en-GB" sz="2400" dirty="0">
                <a:effectLst/>
                <a:latin typeface="+mj-lt"/>
                <a:ea typeface="Myriad Pro"/>
                <a:cs typeface="Times New Roman" panose="02020603050405020304" pitchFamily="18" charset="0"/>
              </a:rPr>
              <a:t>Explain your reasoning.</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19A9DB8-B817-42A6-A19C-8949D8FF2E3D}"/>
                  </a:ext>
                </a:extLst>
              </p:cNvPr>
              <p:cNvSpPr txBox="1"/>
              <p:nvPr/>
            </p:nvSpPr>
            <p:spPr>
              <a:xfrm>
                <a:off x="1915418" y="2889119"/>
                <a:ext cx="4248472" cy="2511906"/>
              </a:xfrm>
              <a:prstGeom prst="rect">
                <a:avLst/>
              </a:prstGeom>
              <a:noFill/>
            </p:spPr>
            <p:txBody>
              <a:bodyPr wrap="square" numCol="2" rtlCol="0">
                <a:spAutoFit/>
              </a:bodyPr>
              <a:lstStyle/>
              <a:p>
                <a:pPr marL="514350" indent="-514350">
                  <a:buFont typeface="+mj-lt"/>
                  <a:buAutoNum type="alphaLcParenR"/>
                </a:pPr>
                <a:r>
                  <a:rPr lang="en-GB" sz="2400" dirty="0"/>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8</m:t>
                        </m:r>
                      </m:num>
                      <m:den>
                        <m:r>
                          <a:rPr lang="en-GB" sz="2400" b="0" i="0" smtClean="0">
                            <a:latin typeface="Cambria Math" panose="02040503050406030204" pitchFamily="18" charset="0"/>
                          </a:rPr>
                          <m:t>18</m:t>
                        </m:r>
                      </m:den>
                    </m:f>
                  </m:oMath>
                </a14:m>
                <a:endParaRPr lang="en-GB" sz="2400" dirty="0"/>
              </a:p>
              <a:p>
                <a:pPr marL="514350" indent="-514350">
                  <a:buFont typeface="+mj-lt"/>
                  <a:buAutoNum type="alphaLcParenR"/>
                </a:pPr>
                <a:r>
                  <a:rPr lang="en-GB" sz="2400" dirty="0"/>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9</m:t>
                        </m:r>
                      </m:num>
                      <m:den>
                        <m:r>
                          <a:rPr lang="en-GB" sz="2400" b="0" i="0" smtClean="0">
                            <a:latin typeface="Cambria Math" panose="02040503050406030204" pitchFamily="18" charset="0"/>
                          </a:rPr>
                          <m:t>18</m:t>
                        </m:r>
                      </m:den>
                    </m:f>
                  </m:oMath>
                </a14:m>
                <a:endParaRPr lang="en-GB" sz="2400" dirty="0"/>
              </a:p>
              <a:p>
                <a:pPr marL="514350" indent="-514350">
                  <a:buFont typeface="+mj-lt"/>
                  <a:buAutoNum type="alphaLcParenR"/>
                </a:pPr>
                <a:r>
                  <a:rPr lang="en-GB" sz="2400" dirty="0"/>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10</m:t>
                        </m:r>
                      </m:num>
                      <m:den>
                        <m:r>
                          <a:rPr lang="en-GB" sz="2400" b="0" i="0" smtClean="0">
                            <a:latin typeface="Cambria Math" panose="02040503050406030204" pitchFamily="18" charset="0"/>
                          </a:rPr>
                          <m:t>18</m:t>
                        </m:r>
                      </m:den>
                    </m:f>
                  </m:oMath>
                </a14:m>
                <a:endParaRPr lang="en-GB" sz="2400" dirty="0"/>
              </a:p>
              <a:p>
                <a:pPr marL="514350" indent="-514350">
                  <a:buFont typeface="+mj-lt"/>
                  <a:buAutoNum type="alphaLcParenR"/>
                </a:pPr>
                <a:r>
                  <a:rPr lang="en-GB" sz="2400" dirty="0"/>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11</m:t>
                        </m:r>
                      </m:num>
                      <m:den>
                        <m:r>
                          <a:rPr lang="en-GB" sz="2400" b="0" i="0" smtClean="0">
                            <a:latin typeface="Cambria Math" panose="02040503050406030204" pitchFamily="18" charset="0"/>
                          </a:rPr>
                          <m:t>18</m:t>
                        </m:r>
                      </m:den>
                    </m:f>
                  </m:oMath>
                </a14:m>
                <a:r>
                  <a:rPr lang="en-GB" sz="2400" dirty="0"/>
                  <a:t> </a:t>
                </a:r>
              </a:p>
              <a:p>
                <a:pPr marL="514350" indent="-514350">
                  <a:buFont typeface="+mj-lt"/>
                  <a:buAutoNum type="alphaLcParenR"/>
                </a:pPr>
                <a:r>
                  <a:rPr lang="en-GB" sz="2400" dirty="0"/>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12</m:t>
                        </m:r>
                      </m:num>
                      <m:den>
                        <m:r>
                          <a:rPr lang="en-GB" sz="2400" b="0" i="0" smtClean="0">
                            <a:latin typeface="Cambria Math" panose="02040503050406030204" pitchFamily="18" charset="0"/>
                          </a:rPr>
                          <m:t>18</m:t>
                        </m:r>
                      </m:den>
                    </m:f>
                  </m:oMath>
                </a14:m>
                <a:endParaRPr lang="en-GB" sz="2400" dirty="0"/>
              </a:p>
              <a:p>
                <a:pPr marL="514350" indent="-514350">
                  <a:buFont typeface="+mj-lt"/>
                  <a:buAutoNum type="alphaLcParenR"/>
                </a:pPr>
                <a:r>
                  <a:rPr lang="en-GB" sz="2400" dirty="0"/>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13</m:t>
                        </m:r>
                      </m:num>
                      <m:den>
                        <m:r>
                          <a:rPr lang="en-GB" sz="2400" b="0" i="0" smtClean="0">
                            <a:latin typeface="Cambria Math" panose="02040503050406030204" pitchFamily="18" charset="0"/>
                          </a:rPr>
                          <m:t>18</m:t>
                        </m:r>
                      </m:den>
                    </m:f>
                  </m:oMath>
                </a14:m>
                <a:endParaRPr lang="en-GB" sz="2400" dirty="0"/>
              </a:p>
              <a:p>
                <a:pPr marL="514350" indent="-514350">
                  <a:buFont typeface="+mj-lt"/>
                  <a:buAutoNum type="alphaLcParenR"/>
                </a:pPr>
                <a:r>
                  <a:rPr lang="en-GB" sz="2400" dirty="0"/>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14</m:t>
                        </m:r>
                      </m:num>
                      <m:den>
                        <m:r>
                          <a:rPr lang="en-GB" sz="2400" b="0" i="0" smtClean="0">
                            <a:latin typeface="Cambria Math" panose="02040503050406030204" pitchFamily="18" charset="0"/>
                          </a:rPr>
                          <m:t>18</m:t>
                        </m:r>
                      </m:den>
                    </m:f>
                  </m:oMath>
                </a14:m>
                <a:r>
                  <a:rPr lang="en-GB" sz="2400" dirty="0"/>
                  <a:t> </a:t>
                </a:r>
              </a:p>
              <a:p>
                <a:pPr marL="514350" indent="-514350">
                  <a:buFont typeface="+mj-lt"/>
                  <a:buAutoNum type="alphaLcParenR"/>
                </a:pPr>
                <a:r>
                  <a:rPr lang="en-GB" sz="2400" dirty="0"/>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15</m:t>
                        </m:r>
                      </m:num>
                      <m:den>
                        <m:r>
                          <a:rPr lang="en-GB" sz="2400" b="0" i="0" smtClean="0">
                            <a:latin typeface="Cambria Math" panose="02040503050406030204" pitchFamily="18" charset="0"/>
                          </a:rPr>
                          <m:t>18</m:t>
                        </m:r>
                      </m:den>
                    </m:f>
                  </m:oMath>
                </a14:m>
                <a:endParaRPr lang="en-GB" sz="2400" dirty="0"/>
              </a:p>
            </p:txBody>
          </p:sp>
        </mc:Choice>
        <mc:Fallback xmlns="">
          <p:sp>
            <p:nvSpPr>
              <p:cNvPr id="8" name="TextBox 7">
                <a:extLst>
                  <a:ext uri="{FF2B5EF4-FFF2-40B4-BE49-F238E27FC236}">
                    <a16:creationId xmlns:a16="http://schemas.microsoft.com/office/drawing/2014/main" id="{D19A9DB8-B817-42A6-A19C-8949D8FF2E3D}"/>
                  </a:ext>
                </a:extLst>
              </p:cNvPr>
              <p:cNvSpPr txBox="1">
                <a:spLocks noRot="1" noChangeAspect="1" noMove="1" noResize="1" noEditPoints="1" noAdjustHandles="1" noChangeArrowheads="1" noChangeShapeType="1" noTextEdit="1"/>
              </p:cNvSpPr>
              <p:nvPr/>
            </p:nvSpPr>
            <p:spPr>
              <a:xfrm>
                <a:off x="1915418" y="2889119"/>
                <a:ext cx="4248472" cy="2511906"/>
              </a:xfrm>
              <a:prstGeom prst="rect">
                <a:avLst/>
              </a:prstGeom>
              <a:blipFill>
                <a:blip r:embed="rId4"/>
                <a:stretch>
                  <a:fillRect l="-1865" b="-728"/>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3162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Find a common factor and convert a fraction to its simplest form.</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4057776B-9D6A-436D-B584-7C736DC6FA02}"/>
              </a:ext>
            </a:extLst>
          </p:cNvPr>
          <p:cNvSpPr txBox="1"/>
          <p:nvPr/>
        </p:nvSpPr>
        <p:spPr>
          <a:xfrm>
            <a:off x="335359" y="1700808"/>
            <a:ext cx="10593151" cy="461665"/>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2400" dirty="0">
                <a:effectLst/>
                <a:latin typeface="+mj-lt"/>
                <a:ea typeface="Myriad Pro"/>
                <a:cs typeface="Times New Roman" panose="02020603050405020304" pitchFamily="18" charset="0"/>
              </a:rPr>
              <a:t>Complete these equivalent fractions.</a:t>
            </a:r>
          </a:p>
        </p:txBody>
      </p:sp>
      <p:grpSp>
        <p:nvGrpSpPr>
          <p:cNvPr id="38" name="Group 37">
            <a:extLst>
              <a:ext uri="{FF2B5EF4-FFF2-40B4-BE49-F238E27FC236}">
                <a16:creationId xmlns:a16="http://schemas.microsoft.com/office/drawing/2014/main" id="{1F67657D-7449-46D7-989B-1B3B990CC61A}"/>
              </a:ext>
            </a:extLst>
          </p:cNvPr>
          <p:cNvGrpSpPr/>
          <p:nvPr/>
        </p:nvGrpSpPr>
        <p:grpSpPr>
          <a:xfrm>
            <a:off x="6341621" y="1503948"/>
            <a:ext cx="3536232" cy="1152128"/>
            <a:chOff x="6341621" y="1503948"/>
            <a:chExt cx="3536232" cy="1152128"/>
          </a:xfrm>
        </p:grpSpPr>
        <p:sp>
          <p:nvSpPr>
            <p:cNvPr id="7" name="TextBox 6">
              <a:extLst>
                <a:ext uri="{FF2B5EF4-FFF2-40B4-BE49-F238E27FC236}">
                  <a16:creationId xmlns:a16="http://schemas.microsoft.com/office/drawing/2014/main" id="{9CFD98D4-5877-485B-A496-1A6619B6D9D0}"/>
                </a:ext>
              </a:extLst>
            </p:cNvPr>
            <p:cNvSpPr txBox="1"/>
            <p:nvPr/>
          </p:nvSpPr>
          <p:spPr>
            <a:xfrm>
              <a:off x="6396535" y="1556792"/>
              <a:ext cx="585417" cy="523220"/>
            </a:xfrm>
            <a:prstGeom prst="rect">
              <a:avLst/>
            </a:prstGeom>
            <a:noFill/>
          </p:spPr>
          <p:txBody>
            <a:bodyPr wrap="none" rtlCol="0">
              <a:spAutoFit/>
            </a:bodyPr>
            <a:lstStyle/>
            <a:p>
              <a:pPr>
                <a:buNone/>
              </a:pPr>
              <a:r>
                <a:rPr lang="en-GB" dirty="0"/>
                <a:t>75</a:t>
              </a:r>
            </a:p>
          </p:txBody>
        </p:sp>
        <p:cxnSp>
          <p:nvCxnSpPr>
            <p:cNvPr id="9" name="Straight Connector 8">
              <a:extLst>
                <a:ext uri="{FF2B5EF4-FFF2-40B4-BE49-F238E27FC236}">
                  <a16:creationId xmlns:a16="http://schemas.microsoft.com/office/drawing/2014/main" id="{91AF0AB3-52CC-4626-8FAB-8A647468F29C}"/>
                </a:ext>
              </a:extLst>
            </p:cNvPr>
            <p:cNvCxnSpPr>
              <a:cxnSpLocks/>
            </p:cNvCxnSpPr>
            <p:nvPr/>
          </p:nvCxnSpPr>
          <p:spPr>
            <a:xfrm>
              <a:off x="6341621" y="2080012"/>
              <a:ext cx="62524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52EFB00-0B47-42F2-87DC-B3C8D10399A6}"/>
                </a:ext>
              </a:extLst>
            </p:cNvPr>
            <p:cNvSpPr/>
            <p:nvPr/>
          </p:nvSpPr>
          <p:spPr>
            <a:xfrm>
              <a:off x="6384244" y="2116076"/>
              <a:ext cx="540000" cy="5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12" name="TextBox 11">
              <a:extLst>
                <a:ext uri="{FF2B5EF4-FFF2-40B4-BE49-F238E27FC236}">
                  <a16:creationId xmlns:a16="http://schemas.microsoft.com/office/drawing/2014/main" id="{73364553-4ACC-4B3B-AE1C-3E2B2C87B476}"/>
                </a:ext>
              </a:extLst>
            </p:cNvPr>
            <p:cNvSpPr txBox="1"/>
            <p:nvPr/>
          </p:nvSpPr>
          <p:spPr>
            <a:xfrm>
              <a:off x="6960357" y="1862626"/>
              <a:ext cx="364202" cy="461665"/>
            </a:xfrm>
            <a:prstGeom prst="rect">
              <a:avLst/>
            </a:prstGeom>
            <a:noFill/>
          </p:spPr>
          <p:txBody>
            <a:bodyPr wrap="none" rtlCol="0">
              <a:spAutoFit/>
            </a:bodyPr>
            <a:lstStyle/>
            <a:p>
              <a:pPr>
                <a:buNone/>
              </a:pPr>
              <a:r>
                <a:rPr lang="en-GB" sz="2400" dirty="0"/>
                <a:t>=</a:t>
              </a:r>
            </a:p>
          </p:txBody>
        </p:sp>
        <p:sp>
          <p:nvSpPr>
            <p:cNvPr id="13" name="TextBox 12">
              <a:extLst>
                <a:ext uri="{FF2B5EF4-FFF2-40B4-BE49-F238E27FC236}">
                  <a16:creationId xmlns:a16="http://schemas.microsoft.com/office/drawing/2014/main" id="{B5EC7A1C-368A-4FAE-99B5-680DC0B3A27E}"/>
                </a:ext>
              </a:extLst>
            </p:cNvPr>
            <p:cNvSpPr txBox="1"/>
            <p:nvPr/>
          </p:nvSpPr>
          <p:spPr>
            <a:xfrm>
              <a:off x="7353801" y="1556792"/>
              <a:ext cx="1160895" cy="523220"/>
            </a:xfrm>
            <a:prstGeom prst="rect">
              <a:avLst/>
            </a:prstGeom>
            <a:noFill/>
          </p:spPr>
          <p:txBody>
            <a:bodyPr wrap="none" rtlCol="0">
              <a:spAutoFit/>
            </a:bodyPr>
            <a:lstStyle/>
            <a:p>
              <a:pPr>
                <a:buNone/>
              </a:pPr>
              <a:r>
                <a:rPr lang="en-GB" dirty="0"/>
                <a:t>3  x    </a:t>
              </a:r>
            </a:p>
          </p:txBody>
        </p:sp>
        <p:cxnSp>
          <p:nvCxnSpPr>
            <p:cNvPr id="14" name="Straight Connector 13">
              <a:extLst>
                <a:ext uri="{FF2B5EF4-FFF2-40B4-BE49-F238E27FC236}">
                  <a16:creationId xmlns:a16="http://schemas.microsoft.com/office/drawing/2014/main" id="{DB9C5044-0DAB-4959-B37A-27BDA97C316A}"/>
                </a:ext>
              </a:extLst>
            </p:cNvPr>
            <p:cNvCxnSpPr>
              <a:cxnSpLocks/>
            </p:cNvCxnSpPr>
            <p:nvPr/>
          </p:nvCxnSpPr>
          <p:spPr>
            <a:xfrm>
              <a:off x="7324986" y="2080012"/>
              <a:ext cx="154098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EF7E488-3C44-4EBC-8C07-38B45AB2E4C3}"/>
                </a:ext>
              </a:extLst>
            </p:cNvPr>
            <p:cNvSpPr/>
            <p:nvPr/>
          </p:nvSpPr>
          <p:spPr>
            <a:xfrm>
              <a:off x="8181953" y="1503948"/>
              <a:ext cx="540000" cy="5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17" name="TextBox 16">
              <a:extLst>
                <a:ext uri="{FF2B5EF4-FFF2-40B4-BE49-F238E27FC236}">
                  <a16:creationId xmlns:a16="http://schemas.microsoft.com/office/drawing/2014/main" id="{BBB61EDF-064C-422D-83C3-CFCCBCCC817C}"/>
                </a:ext>
              </a:extLst>
            </p:cNvPr>
            <p:cNvSpPr txBox="1"/>
            <p:nvPr/>
          </p:nvSpPr>
          <p:spPr>
            <a:xfrm>
              <a:off x="7379900" y="2127357"/>
              <a:ext cx="1362874" cy="523220"/>
            </a:xfrm>
            <a:prstGeom prst="rect">
              <a:avLst/>
            </a:prstGeom>
            <a:noFill/>
          </p:spPr>
          <p:txBody>
            <a:bodyPr wrap="none" rtlCol="0">
              <a:spAutoFit/>
            </a:bodyPr>
            <a:lstStyle/>
            <a:p>
              <a:pPr>
                <a:buNone/>
              </a:pPr>
              <a:r>
                <a:rPr lang="en-GB" dirty="0"/>
                <a:t>4  x  25</a:t>
              </a:r>
            </a:p>
          </p:txBody>
        </p:sp>
        <p:sp>
          <p:nvSpPr>
            <p:cNvPr id="19" name="TextBox 18">
              <a:extLst>
                <a:ext uri="{FF2B5EF4-FFF2-40B4-BE49-F238E27FC236}">
                  <a16:creationId xmlns:a16="http://schemas.microsoft.com/office/drawing/2014/main" id="{9456E890-3BA6-4BC8-B2CB-CB3B3E9EF7A1}"/>
                </a:ext>
              </a:extLst>
            </p:cNvPr>
            <p:cNvSpPr txBox="1"/>
            <p:nvPr/>
          </p:nvSpPr>
          <p:spPr>
            <a:xfrm>
              <a:off x="8921310" y="1849179"/>
              <a:ext cx="364202" cy="461665"/>
            </a:xfrm>
            <a:prstGeom prst="rect">
              <a:avLst/>
            </a:prstGeom>
            <a:noFill/>
          </p:spPr>
          <p:txBody>
            <a:bodyPr wrap="none" rtlCol="0">
              <a:spAutoFit/>
            </a:bodyPr>
            <a:lstStyle/>
            <a:p>
              <a:pPr>
                <a:buNone/>
              </a:pPr>
              <a:r>
                <a:rPr lang="en-GB" sz="2400" dirty="0"/>
                <a:t>=</a:t>
              </a:r>
            </a:p>
          </p:txBody>
        </p:sp>
        <p:sp>
          <p:nvSpPr>
            <p:cNvPr id="20" name="TextBox 19">
              <a:extLst>
                <a:ext uri="{FF2B5EF4-FFF2-40B4-BE49-F238E27FC236}">
                  <a16:creationId xmlns:a16="http://schemas.microsoft.com/office/drawing/2014/main" id="{22FDC089-23B0-424C-AF1D-5AB9BE3E895B}"/>
                </a:ext>
              </a:extLst>
            </p:cNvPr>
            <p:cNvSpPr txBox="1"/>
            <p:nvPr/>
          </p:nvSpPr>
          <p:spPr>
            <a:xfrm>
              <a:off x="9374756" y="1556792"/>
              <a:ext cx="385042" cy="523220"/>
            </a:xfrm>
            <a:prstGeom prst="rect">
              <a:avLst/>
            </a:prstGeom>
            <a:noFill/>
          </p:spPr>
          <p:txBody>
            <a:bodyPr wrap="none" rtlCol="0">
              <a:spAutoFit/>
            </a:bodyPr>
            <a:lstStyle/>
            <a:p>
              <a:pPr algn="ctr">
                <a:buNone/>
              </a:pPr>
              <a:r>
                <a:rPr lang="en-GB" dirty="0"/>
                <a:t>3</a:t>
              </a:r>
            </a:p>
          </p:txBody>
        </p:sp>
        <p:cxnSp>
          <p:nvCxnSpPr>
            <p:cNvPr id="21" name="Straight Connector 20">
              <a:extLst>
                <a:ext uri="{FF2B5EF4-FFF2-40B4-BE49-F238E27FC236}">
                  <a16:creationId xmlns:a16="http://schemas.microsoft.com/office/drawing/2014/main" id="{8282A264-8BDE-495C-BDC8-54A66D9814DC}"/>
                </a:ext>
              </a:extLst>
            </p:cNvPr>
            <p:cNvCxnSpPr>
              <a:cxnSpLocks/>
            </p:cNvCxnSpPr>
            <p:nvPr/>
          </p:nvCxnSpPr>
          <p:spPr>
            <a:xfrm>
              <a:off x="9252607" y="2080012"/>
              <a:ext cx="625246"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A469FDE-2547-4BC7-8E44-B7B8C32BC922}"/>
                </a:ext>
              </a:extLst>
            </p:cNvPr>
            <p:cNvSpPr/>
            <p:nvPr/>
          </p:nvSpPr>
          <p:spPr>
            <a:xfrm>
              <a:off x="9295230" y="2116076"/>
              <a:ext cx="540000" cy="5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grpSp>
      <p:sp>
        <p:nvSpPr>
          <p:cNvPr id="23" name="TextBox 22">
            <a:extLst>
              <a:ext uri="{FF2B5EF4-FFF2-40B4-BE49-F238E27FC236}">
                <a16:creationId xmlns:a16="http://schemas.microsoft.com/office/drawing/2014/main" id="{8B95F15D-2C0A-48BD-9477-E21945D3145C}"/>
              </a:ext>
            </a:extLst>
          </p:cNvPr>
          <p:cNvSpPr txBox="1"/>
          <p:nvPr/>
        </p:nvSpPr>
        <p:spPr>
          <a:xfrm>
            <a:off x="335359" y="3436119"/>
            <a:ext cx="10593151" cy="461665"/>
          </a:xfrm>
          <a:prstGeom prst="rect">
            <a:avLst/>
          </a:prstGeom>
          <a:noFill/>
        </p:spPr>
        <p:txBody>
          <a:bodyPr wrap="square">
            <a:spAutoFit/>
          </a:bodyPr>
          <a:lstStyle/>
          <a:p>
            <a:pPr marL="457200" lvl="0" indent="-457200">
              <a:spcBef>
                <a:spcPts val="400"/>
              </a:spcBef>
              <a:spcAft>
                <a:spcPts val="400"/>
              </a:spcAft>
              <a:buFont typeface="+mj-lt"/>
              <a:buAutoNum type="alphaLcParenR" startAt="2"/>
            </a:pPr>
            <a:r>
              <a:rPr lang="en-GB" sz="2400" dirty="0">
                <a:effectLst/>
                <a:latin typeface="+mj-lt"/>
                <a:ea typeface="Myriad Pro"/>
                <a:cs typeface="Times New Roman" panose="02020603050405020304" pitchFamily="18" charset="0"/>
              </a:rPr>
              <a:t>Complete these equivalent fractions.</a:t>
            </a:r>
          </a:p>
        </p:txBody>
      </p:sp>
      <p:sp>
        <p:nvSpPr>
          <p:cNvPr id="24" name="TextBox 23">
            <a:extLst>
              <a:ext uri="{FF2B5EF4-FFF2-40B4-BE49-F238E27FC236}">
                <a16:creationId xmlns:a16="http://schemas.microsoft.com/office/drawing/2014/main" id="{0B7DC993-B576-429A-94AF-36862963BE25}"/>
              </a:ext>
            </a:extLst>
          </p:cNvPr>
          <p:cNvSpPr txBox="1"/>
          <p:nvPr/>
        </p:nvSpPr>
        <p:spPr>
          <a:xfrm>
            <a:off x="340676" y="4810489"/>
            <a:ext cx="10593151" cy="461665"/>
          </a:xfrm>
          <a:prstGeom prst="rect">
            <a:avLst/>
          </a:prstGeom>
          <a:noFill/>
        </p:spPr>
        <p:txBody>
          <a:bodyPr wrap="square">
            <a:spAutoFit/>
          </a:bodyPr>
          <a:lstStyle/>
          <a:p>
            <a:pPr marL="457200" lvl="0" indent="-457200">
              <a:spcBef>
                <a:spcPts val="400"/>
              </a:spcBef>
              <a:spcAft>
                <a:spcPts val="400"/>
              </a:spcAft>
              <a:buFont typeface="+mj-lt"/>
              <a:buAutoNum type="alphaLcParenR" startAt="3"/>
            </a:pPr>
            <a:r>
              <a:rPr lang="en-GB" sz="2400" dirty="0">
                <a:effectLst/>
                <a:latin typeface="+mj-lt"/>
                <a:ea typeface="Myriad Pro"/>
                <a:cs typeface="Times New Roman" panose="02020603050405020304" pitchFamily="18" charset="0"/>
              </a:rPr>
              <a:t>Simplify this fraction.</a:t>
            </a:r>
          </a:p>
        </p:txBody>
      </p:sp>
      <p:grpSp>
        <p:nvGrpSpPr>
          <p:cNvPr id="39" name="Group 38">
            <a:extLst>
              <a:ext uri="{FF2B5EF4-FFF2-40B4-BE49-F238E27FC236}">
                <a16:creationId xmlns:a16="http://schemas.microsoft.com/office/drawing/2014/main" id="{FBBF8A10-0CD0-4972-AE73-F3CA4FC909A0}"/>
              </a:ext>
            </a:extLst>
          </p:cNvPr>
          <p:cNvGrpSpPr/>
          <p:nvPr/>
        </p:nvGrpSpPr>
        <p:grpSpPr>
          <a:xfrm>
            <a:off x="6392472" y="3235852"/>
            <a:ext cx="2655856" cy="1165104"/>
            <a:chOff x="6392472" y="3235852"/>
            <a:chExt cx="2655856" cy="1165104"/>
          </a:xfrm>
        </p:grpSpPr>
        <p:sp>
          <p:nvSpPr>
            <p:cNvPr id="25" name="TextBox 24">
              <a:extLst>
                <a:ext uri="{FF2B5EF4-FFF2-40B4-BE49-F238E27FC236}">
                  <a16:creationId xmlns:a16="http://schemas.microsoft.com/office/drawing/2014/main" id="{C19C0AF8-2BF5-454A-92DB-441DCDD2E4B5}"/>
                </a:ext>
              </a:extLst>
            </p:cNvPr>
            <p:cNvSpPr txBox="1"/>
            <p:nvPr/>
          </p:nvSpPr>
          <p:spPr>
            <a:xfrm>
              <a:off x="6425250" y="3301672"/>
              <a:ext cx="585417" cy="523220"/>
            </a:xfrm>
            <a:prstGeom prst="rect">
              <a:avLst/>
            </a:prstGeom>
            <a:noFill/>
          </p:spPr>
          <p:txBody>
            <a:bodyPr wrap="none" rtlCol="0">
              <a:spAutoFit/>
            </a:bodyPr>
            <a:lstStyle/>
            <a:p>
              <a:pPr>
                <a:buNone/>
              </a:pPr>
              <a:r>
                <a:rPr lang="en-GB" dirty="0"/>
                <a:t>12</a:t>
              </a:r>
            </a:p>
          </p:txBody>
        </p:sp>
        <p:cxnSp>
          <p:nvCxnSpPr>
            <p:cNvPr id="26" name="Straight Connector 25">
              <a:extLst>
                <a:ext uri="{FF2B5EF4-FFF2-40B4-BE49-F238E27FC236}">
                  <a16:creationId xmlns:a16="http://schemas.microsoft.com/office/drawing/2014/main" id="{972F484F-56C7-46E5-A863-9D87E3576204}"/>
                </a:ext>
              </a:extLst>
            </p:cNvPr>
            <p:cNvCxnSpPr>
              <a:cxnSpLocks/>
            </p:cNvCxnSpPr>
            <p:nvPr/>
          </p:nvCxnSpPr>
          <p:spPr>
            <a:xfrm>
              <a:off x="6392472" y="3824892"/>
              <a:ext cx="625246"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4A0BC00-6518-48A2-98C3-67935457DEC8}"/>
                </a:ext>
              </a:extLst>
            </p:cNvPr>
            <p:cNvSpPr txBox="1"/>
            <p:nvPr/>
          </p:nvSpPr>
          <p:spPr>
            <a:xfrm>
              <a:off x="7011208" y="3607506"/>
              <a:ext cx="364202" cy="461665"/>
            </a:xfrm>
            <a:prstGeom prst="rect">
              <a:avLst/>
            </a:prstGeom>
            <a:noFill/>
          </p:spPr>
          <p:txBody>
            <a:bodyPr wrap="none" rtlCol="0">
              <a:spAutoFit/>
            </a:bodyPr>
            <a:lstStyle/>
            <a:p>
              <a:pPr>
                <a:buNone/>
              </a:pPr>
              <a:r>
                <a:rPr lang="en-GB" sz="2400" dirty="0"/>
                <a:t>=</a:t>
              </a:r>
            </a:p>
          </p:txBody>
        </p:sp>
        <p:sp>
          <p:nvSpPr>
            <p:cNvPr id="29" name="TextBox 28">
              <a:extLst>
                <a:ext uri="{FF2B5EF4-FFF2-40B4-BE49-F238E27FC236}">
                  <a16:creationId xmlns:a16="http://schemas.microsoft.com/office/drawing/2014/main" id="{1553BD2E-0512-4F68-8802-D47294DAB32A}"/>
                </a:ext>
              </a:extLst>
            </p:cNvPr>
            <p:cNvSpPr txBox="1"/>
            <p:nvPr/>
          </p:nvSpPr>
          <p:spPr>
            <a:xfrm>
              <a:off x="6425250" y="3838338"/>
              <a:ext cx="585417" cy="523220"/>
            </a:xfrm>
            <a:prstGeom prst="rect">
              <a:avLst/>
            </a:prstGeom>
            <a:noFill/>
          </p:spPr>
          <p:txBody>
            <a:bodyPr wrap="none" rtlCol="0">
              <a:spAutoFit/>
            </a:bodyPr>
            <a:lstStyle/>
            <a:p>
              <a:pPr>
                <a:buNone/>
              </a:pPr>
              <a:r>
                <a:rPr lang="en-GB" dirty="0"/>
                <a:t>18</a:t>
              </a:r>
            </a:p>
          </p:txBody>
        </p:sp>
        <p:cxnSp>
          <p:nvCxnSpPr>
            <p:cNvPr id="30" name="Straight Connector 29">
              <a:extLst>
                <a:ext uri="{FF2B5EF4-FFF2-40B4-BE49-F238E27FC236}">
                  <a16:creationId xmlns:a16="http://schemas.microsoft.com/office/drawing/2014/main" id="{AC81E593-0678-4962-9D1E-73FE9B1E28E9}"/>
                </a:ext>
              </a:extLst>
            </p:cNvPr>
            <p:cNvCxnSpPr>
              <a:cxnSpLocks/>
            </p:cNvCxnSpPr>
            <p:nvPr/>
          </p:nvCxnSpPr>
          <p:spPr>
            <a:xfrm flipV="1">
              <a:off x="7348942" y="3824891"/>
              <a:ext cx="612000" cy="1"/>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4764564-66B9-44A9-BC1A-1AB4F367CF6A}"/>
                </a:ext>
              </a:extLst>
            </p:cNvPr>
            <p:cNvSpPr/>
            <p:nvPr/>
          </p:nvSpPr>
          <p:spPr>
            <a:xfrm>
              <a:off x="7396636" y="3235852"/>
              <a:ext cx="540000" cy="5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32" name="TextBox 31">
              <a:extLst>
                <a:ext uri="{FF2B5EF4-FFF2-40B4-BE49-F238E27FC236}">
                  <a16:creationId xmlns:a16="http://schemas.microsoft.com/office/drawing/2014/main" id="{4AFAEA26-DD57-4C3E-8102-9A10196C0C94}"/>
                </a:ext>
              </a:extLst>
            </p:cNvPr>
            <p:cNvSpPr txBox="1"/>
            <p:nvPr/>
          </p:nvSpPr>
          <p:spPr>
            <a:xfrm>
              <a:off x="7511158" y="3838338"/>
              <a:ext cx="385042" cy="523220"/>
            </a:xfrm>
            <a:prstGeom prst="rect">
              <a:avLst/>
            </a:prstGeom>
            <a:noFill/>
          </p:spPr>
          <p:txBody>
            <a:bodyPr wrap="none" rtlCol="0">
              <a:spAutoFit/>
            </a:bodyPr>
            <a:lstStyle/>
            <a:p>
              <a:pPr>
                <a:buNone/>
              </a:pPr>
              <a:r>
                <a:rPr lang="en-GB" dirty="0"/>
                <a:t>9</a:t>
              </a:r>
            </a:p>
          </p:txBody>
        </p:sp>
        <p:sp>
          <p:nvSpPr>
            <p:cNvPr id="33" name="TextBox 32">
              <a:extLst>
                <a:ext uri="{FF2B5EF4-FFF2-40B4-BE49-F238E27FC236}">
                  <a16:creationId xmlns:a16="http://schemas.microsoft.com/office/drawing/2014/main" id="{49545356-E6FD-42A8-A3D4-049CD24A322A}"/>
                </a:ext>
              </a:extLst>
            </p:cNvPr>
            <p:cNvSpPr txBox="1"/>
            <p:nvPr/>
          </p:nvSpPr>
          <p:spPr>
            <a:xfrm>
              <a:off x="8040216" y="3594059"/>
              <a:ext cx="364202" cy="461665"/>
            </a:xfrm>
            <a:prstGeom prst="rect">
              <a:avLst/>
            </a:prstGeom>
            <a:noFill/>
          </p:spPr>
          <p:txBody>
            <a:bodyPr wrap="none" rtlCol="0">
              <a:spAutoFit/>
            </a:bodyPr>
            <a:lstStyle/>
            <a:p>
              <a:pPr>
                <a:buNone/>
              </a:pPr>
              <a:r>
                <a:rPr lang="en-GB" sz="2400" dirty="0"/>
                <a:t>=</a:t>
              </a:r>
            </a:p>
          </p:txBody>
        </p:sp>
        <p:sp>
          <p:nvSpPr>
            <p:cNvPr id="34" name="TextBox 33">
              <a:extLst>
                <a:ext uri="{FF2B5EF4-FFF2-40B4-BE49-F238E27FC236}">
                  <a16:creationId xmlns:a16="http://schemas.microsoft.com/office/drawing/2014/main" id="{BB878440-393A-4400-A377-3D63160BF501}"/>
                </a:ext>
              </a:extLst>
            </p:cNvPr>
            <p:cNvSpPr txBox="1"/>
            <p:nvPr/>
          </p:nvSpPr>
          <p:spPr>
            <a:xfrm>
              <a:off x="8545231" y="3301672"/>
              <a:ext cx="385042" cy="523220"/>
            </a:xfrm>
            <a:prstGeom prst="rect">
              <a:avLst/>
            </a:prstGeom>
            <a:noFill/>
          </p:spPr>
          <p:txBody>
            <a:bodyPr wrap="none" rtlCol="0">
              <a:spAutoFit/>
            </a:bodyPr>
            <a:lstStyle/>
            <a:p>
              <a:pPr algn="ctr">
                <a:buNone/>
              </a:pPr>
              <a:r>
                <a:rPr lang="en-GB" dirty="0"/>
                <a:t>2</a:t>
              </a:r>
            </a:p>
          </p:txBody>
        </p:sp>
        <p:cxnSp>
          <p:nvCxnSpPr>
            <p:cNvPr id="35" name="Straight Connector 34">
              <a:extLst>
                <a:ext uri="{FF2B5EF4-FFF2-40B4-BE49-F238E27FC236}">
                  <a16:creationId xmlns:a16="http://schemas.microsoft.com/office/drawing/2014/main" id="{DF9CAE28-B9D0-40E7-8ACC-1CA97504D66D}"/>
                </a:ext>
              </a:extLst>
            </p:cNvPr>
            <p:cNvCxnSpPr>
              <a:cxnSpLocks/>
            </p:cNvCxnSpPr>
            <p:nvPr/>
          </p:nvCxnSpPr>
          <p:spPr>
            <a:xfrm>
              <a:off x="8423082" y="3824892"/>
              <a:ext cx="625246"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74272175-B5EB-475B-85EE-E0F93C44B1C5}"/>
                </a:ext>
              </a:extLst>
            </p:cNvPr>
            <p:cNvSpPr/>
            <p:nvPr/>
          </p:nvSpPr>
          <p:spPr>
            <a:xfrm>
              <a:off x="8465705" y="3860956"/>
              <a:ext cx="540000" cy="5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grpSp>
      <p:grpSp>
        <p:nvGrpSpPr>
          <p:cNvPr id="40" name="Group 39">
            <a:extLst>
              <a:ext uri="{FF2B5EF4-FFF2-40B4-BE49-F238E27FC236}">
                <a16:creationId xmlns:a16="http://schemas.microsoft.com/office/drawing/2014/main" id="{61AE0CFC-426D-4032-8C52-567944330E8B}"/>
              </a:ext>
            </a:extLst>
          </p:cNvPr>
          <p:cNvGrpSpPr/>
          <p:nvPr/>
        </p:nvGrpSpPr>
        <p:grpSpPr>
          <a:xfrm>
            <a:off x="6392472" y="4823936"/>
            <a:ext cx="1568470" cy="1196720"/>
            <a:chOff x="6392472" y="3249299"/>
            <a:chExt cx="1568470" cy="1196720"/>
          </a:xfrm>
        </p:grpSpPr>
        <p:sp>
          <p:nvSpPr>
            <p:cNvPr id="41" name="TextBox 40">
              <a:extLst>
                <a:ext uri="{FF2B5EF4-FFF2-40B4-BE49-F238E27FC236}">
                  <a16:creationId xmlns:a16="http://schemas.microsoft.com/office/drawing/2014/main" id="{B91408EB-CDC8-4ADE-A4AE-AC0FE1A3ACD6}"/>
                </a:ext>
              </a:extLst>
            </p:cNvPr>
            <p:cNvSpPr txBox="1"/>
            <p:nvPr/>
          </p:nvSpPr>
          <p:spPr>
            <a:xfrm>
              <a:off x="6425250" y="3301672"/>
              <a:ext cx="585417" cy="523220"/>
            </a:xfrm>
            <a:prstGeom prst="rect">
              <a:avLst/>
            </a:prstGeom>
            <a:noFill/>
          </p:spPr>
          <p:txBody>
            <a:bodyPr wrap="none" rtlCol="0">
              <a:spAutoFit/>
            </a:bodyPr>
            <a:lstStyle/>
            <a:p>
              <a:pPr>
                <a:buNone/>
              </a:pPr>
              <a:r>
                <a:rPr lang="en-GB" dirty="0"/>
                <a:t>24</a:t>
              </a:r>
            </a:p>
          </p:txBody>
        </p:sp>
        <p:cxnSp>
          <p:nvCxnSpPr>
            <p:cNvPr id="42" name="Straight Connector 41">
              <a:extLst>
                <a:ext uri="{FF2B5EF4-FFF2-40B4-BE49-F238E27FC236}">
                  <a16:creationId xmlns:a16="http://schemas.microsoft.com/office/drawing/2014/main" id="{7878E0BA-4E74-433F-9F70-F47EC7202782}"/>
                </a:ext>
              </a:extLst>
            </p:cNvPr>
            <p:cNvCxnSpPr>
              <a:cxnSpLocks/>
            </p:cNvCxnSpPr>
            <p:nvPr/>
          </p:nvCxnSpPr>
          <p:spPr>
            <a:xfrm>
              <a:off x="6392472" y="3832867"/>
              <a:ext cx="625246"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2787252-BAB0-4126-A444-D4085506A6A7}"/>
                </a:ext>
              </a:extLst>
            </p:cNvPr>
            <p:cNvSpPr txBox="1"/>
            <p:nvPr/>
          </p:nvSpPr>
          <p:spPr>
            <a:xfrm>
              <a:off x="7011208" y="3607506"/>
              <a:ext cx="364202" cy="461665"/>
            </a:xfrm>
            <a:prstGeom prst="rect">
              <a:avLst/>
            </a:prstGeom>
            <a:noFill/>
          </p:spPr>
          <p:txBody>
            <a:bodyPr wrap="none" rtlCol="0">
              <a:spAutoFit/>
            </a:bodyPr>
            <a:lstStyle/>
            <a:p>
              <a:pPr>
                <a:buNone/>
              </a:pPr>
              <a:r>
                <a:rPr lang="en-GB" sz="2400" dirty="0"/>
                <a:t>=</a:t>
              </a:r>
            </a:p>
          </p:txBody>
        </p:sp>
        <p:sp>
          <p:nvSpPr>
            <p:cNvPr id="44" name="TextBox 43">
              <a:extLst>
                <a:ext uri="{FF2B5EF4-FFF2-40B4-BE49-F238E27FC236}">
                  <a16:creationId xmlns:a16="http://schemas.microsoft.com/office/drawing/2014/main" id="{F7EE3D0B-4B83-4451-8B29-00365D6BE3D9}"/>
                </a:ext>
              </a:extLst>
            </p:cNvPr>
            <p:cNvSpPr txBox="1"/>
            <p:nvPr/>
          </p:nvSpPr>
          <p:spPr>
            <a:xfrm>
              <a:off x="6425250" y="3911490"/>
              <a:ext cx="585417" cy="523220"/>
            </a:xfrm>
            <a:prstGeom prst="rect">
              <a:avLst/>
            </a:prstGeom>
            <a:noFill/>
          </p:spPr>
          <p:txBody>
            <a:bodyPr wrap="none" rtlCol="0">
              <a:spAutoFit/>
            </a:bodyPr>
            <a:lstStyle/>
            <a:p>
              <a:pPr>
                <a:buNone/>
              </a:pPr>
              <a:r>
                <a:rPr lang="en-GB" dirty="0"/>
                <a:t>36</a:t>
              </a:r>
            </a:p>
          </p:txBody>
        </p:sp>
        <p:cxnSp>
          <p:nvCxnSpPr>
            <p:cNvPr id="45" name="Straight Connector 44">
              <a:extLst>
                <a:ext uri="{FF2B5EF4-FFF2-40B4-BE49-F238E27FC236}">
                  <a16:creationId xmlns:a16="http://schemas.microsoft.com/office/drawing/2014/main" id="{DA90D849-509C-497F-9705-1DA5F257C64D}"/>
                </a:ext>
              </a:extLst>
            </p:cNvPr>
            <p:cNvCxnSpPr>
              <a:cxnSpLocks/>
            </p:cNvCxnSpPr>
            <p:nvPr/>
          </p:nvCxnSpPr>
          <p:spPr>
            <a:xfrm flipV="1">
              <a:off x="7348942" y="3843179"/>
              <a:ext cx="612000" cy="1"/>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9D330959-5BF7-4444-8687-A66FE7BDE363}"/>
                </a:ext>
              </a:extLst>
            </p:cNvPr>
            <p:cNvSpPr/>
            <p:nvPr/>
          </p:nvSpPr>
          <p:spPr>
            <a:xfrm>
              <a:off x="7396636" y="3249299"/>
              <a:ext cx="540000" cy="5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51" name="Rectangle 50">
              <a:extLst>
                <a:ext uri="{FF2B5EF4-FFF2-40B4-BE49-F238E27FC236}">
                  <a16:creationId xmlns:a16="http://schemas.microsoft.com/office/drawing/2014/main" id="{DB8CB298-8557-4424-ACB9-9A0F17B42B7A}"/>
                </a:ext>
              </a:extLst>
            </p:cNvPr>
            <p:cNvSpPr/>
            <p:nvPr/>
          </p:nvSpPr>
          <p:spPr>
            <a:xfrm>
              <a:off x="7389945" y="3906019"/>
              <a:ext cx="540000" cy="5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grpSp>
    </p:spTree>
    <p:extLst>
      <p:ext uri="{BB962C8B-B14F-4D97-AF65-F5344CB8AC3E}">
        <p14:creationId xmlns:p14="http://schemas.microsoft.com/office/powerpoint/2010/main" val="2494550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mc:AlternateContent xmlns:mc="http://schemas.openxmlformats.org/markup-compatibility/2006">
        <mc:Choice xmlns:a14="http://schemas.microsoft.com/office/drawing/2010/main" Requires="a14">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412776"/>
                <a:ext cx="4963325" cy="4894455"/>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to what extent a formal explanation is required of students. </a:t>
                </a:r>
              </a:p>
              <a:p>
                <a:pPr marL="360000" lvl="1" fontAlgn="auto">
                  <a:lnSpc>
                    <a:spcPct val="100000"/>
                  </a:lnSpc>
                  <a:spcBef>
                    <a:spcPts val="0"/>
                  </a:spcBef>
                  <a:spcAft>
                    <a:spcPts val="1200"/>
                  </a:spcAft>
                  <a:buClrTx/>
                </a:pPr>
                <a:r>
                  <a:rPr lang="en-GB" sz="2400" dirty="0"/>
                  <a:t>Will you expect students to explain that they are dividing both the numerator and denominator by a common factor?</a:t>
                </a:r>
              </a:p>
              <a:p>
                <a:pPr marL="360000" lvl="1" fontAlgn="auto">
                  <a:lnSpc>
                    <a:spcPct val="100000"/>
                  </a:lnSpc>
                  <a:spcBef>
                    <a:spcPts val="0"/>
                  </a:spcBef>
                  <a:spcAft>
                    <a:spcPts val="1200"/>
                  </a:spcAft>
                  <a:buClrTx/>
                </a:pPr>
                <a:r>
                  <a:rPr lang="en-GB" sz="2400" dirty="0"/>
                  <a:t>Should students be able to explain that the reason they can do this is because, in effect, they are removing the factor </a:t>
                </a:r>
                <a14:m>
                  <m:oMath xmlns:m="http://schemas.openxmlformats.org/officeDocument/2006/math">
                    <m:f>
                      <m:fPr>
                        <m:ctrlPr>
                          <a:rPr lang="en-GB" sz="2400" i="1" smtClean="0">
                            <a:latin typeface="Cambria Math" panose="02040503050406030204" pitchFamily="18" charset="0"/>
                          </a:rPr>
                        </m:ctrlPr>
                      </m:fPr>
                      <m:num>
                        <m:r>
                          <m:rPr>
                            <m:sty m:val="p"/>
                          </m:rPr>
                          <a:rPr lang="en-GB" sz="2400" b="0" i="0" smtClean="0">
                            <a:latin typeface="Cambria Math" panose="02040503050406030204" pitchFamily="18" charset="0"/>
                          </a:rPr>
                          <m:t>k</m:t>
                        </m:r>
                      </m:num>
                      <m:den>
                        <m:r>
                          <m:rPr>
                            <m:sty m:val="p"/>
                          </m:rPr>
                          <a:rPr lang="en-GB" sz="2400" b="0" i="0" smtClean="0">
                            <a:latin typeface="Cambria Math" panose="02040503050406030204" pitchFamily="18" charset="0"/>
                          </a:rPr>
                          <m:t>k</m:t>
                        </m:r>
                      </m:den>
                    </m:f>
                  </m:oMath>
                </a14:m>
                <a:r>
                  <a:rPr lang="en-GB" sz="2400" dirty="0"/>
                  <a:t> (i.e. one)?</a:t>
                </a:r>
              </a:p>
            </p:txBody>
          </p:sp>
        </mc:Choice>
        <mc:Fallback>
          <p:sp>
            <p:nvSpPr>
              <p:cNvPr id="49" name="Content Placeholder 2">
                <a:extLst>
                  <a:ext uri="{FF2B5EF4-FFF2-40B4-BE49-F238E27FC236}">
                    <a16:creationId xmlns:a16="http://schemas.microsoft.com/office/drawing/2014/main" id="{1A270631-AD7A-48A2-A26A-AC3207C67C78}"/>
                  </a:ext>
                </a:extLst>
              </p:cNvPr>
              <p:cNvSpPr txBox="1">
                <a:spLocks noRot="1" noChangeAspect="1" noMove="1" noResize="1" noEditPoints="1" noAdjustHandles="1" noChangeArrowheads="1" noChangeShapeType="1" noTextEdit="1"/>
              </p:cNvSpPr>
              <p:nvPr/>
            </p:nvSpPr>
            <p:spPr>
              <a:xfrm>
                <a:off x="6821307" y="1412776"/>
                <a:ext cx="4963325" cy="4894455"/>
              </a:xfrm>
              <a:prstGeom prst="rect">
                <a:avLst/>
              </a:prstGeom>
              <a:blipFill>
                <a:blip r:embed="rId4"/>
                <a:stretch>
                  <a:fillRect t="-996" r="-3440" b="-2242"/>
                </a:stretch>
              </a:blipFill>
            </p:spPr>
            <p:txBody>
              <a:bodyPr/>
              <a:lstStyle/>
              <a:p>
                <a:r>
                  <a:rPr lang="en-GB">
                    <a:noFill/>
                  </a:rPr>
                  <a:t> </a:t>
                </a:r>
              </a:p>
            </p:txBody>
          </p:sp>
        </mc:Fallback>
      </mc:AlternateContent>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449578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AD15E0B-37DA-4C6E-A69F-8D72BE8FA575}"/>
              </a:ext>
            </a:extLst>
          </p:cNvPr>
          <p:cNvSpPr>
            <a:spLocks noGrp="1"/>
          </p:cNvSpPr>
          <p:nvPr>
            <p:ph type="title"/>
          </p:nvPr>
        </p:nvSpPr>
        <p:spPr>
          <a:xfrm>
            <a:off x="116849" y="443915"/>
            <a:ext cx="10593151" cy="426170"/>
          </a:xfrm>
        </p:spPr>
        <p:txBody>
          <a:bodyPr>
            <a:normAutofit/>
          </a:bodyPr>
          <a:lstStyle/>
          <a:p>
            <a:r>
              <a:rPr lang="en-GB" sz="2000" b="1" dirty="0"/>
              <a:t>Find a common factor and convert a fraction to its simplest form.</a:t>
            </a:r>
            <a:endParaRPr lang="en-GB" b="1" dirty="0"/>
          </a:p>
        </p:txBody>
      </p:sp>
      <p:sp>
        <p:nvSpPr>
          <p:cNvPr id="6" name="TextBox 5">
            <a:extLst>
              <a:ext uri="{FF2B5EF4-FFF2-40B4-BE49-F238E27FC236}">
                <a16:creationId xmlns:a16="http://schemas.microsoft.com/office/drawing/2014/main" id="{A04EE352-FE42-4752-978B-853318B35482}"/>
              </a:ext>
            </a:extLst>
          </p:cNvPr>
          <p:cNvSpPr txBox="1"/>
          <p:nvPr/>
        </p:nvSpPr>
        <p:spPr>
          <a:xfrm>
            <a:off x="660696" y="1803048"/>
            <a:ext cx="4421876" cy="369332"/>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1800" dirty="0">
                <a:effectLst/>
                <a:latin typeface="+mj-lt"/>
                <a:ea typeface="Myriad Pro"/>
                <a:cs typeface="Times New Roman" panose="02020603050405020304" pitchFamily="18" charset="0"/>
              </a:rPr>
              <a:t>Complete these equivalent fractions.</a:t>
            </a:r>
          </a:p>
        </p:txBody>
      </p:sp>
      <p:sp>
        <p:nvSpPr>
          <p:cNvPr id="8" name="TextBox 7">
            <a:extLst>
              <a:ext uri="{FF2B5EF4-FFF2-40B4-BE49-F238E27FC236}">
                <a16:creationId xmlns:a16="http://schemas.microsoft.com/office/drawing/2014/main" id="{32EE280A-2029-47EC-9B00-8653BD3DEA58}"/>
              </a:ext>
            </a:extLst>
          </p:cNvPr>
          <p:cNvSpPr txBox="1"/>
          <p:nvPr/>
        </p:nvSpPr>
        <p:spPr>
          <a:xfrm>
            <a:off x="660696" y="3356992"/>
            <a:ext cx="4421876" cy="369332"/>
          </a:xfrm>
          <a:prstGeom prst="rect">
            <a:avLst/>
          </a:prstGeom>
          <a:noFill/>
        </p:spPr>
        <p:txBody>
          <a:bodyPr wrap="square">
            <a:spAutoFit/>
          </a:bodyPr>
          <a:lstStyle/>
          <a:p>
            <a:pPr marL="457200" lvl="0" indent="-457200">
              <a:spcBef>
                <a:spcPts val="400"/>
              </a:spcBef>
              <a:spcAft>
                <a:spcPts val="400"/>
              </a:spcAft>
              <a:buFont typeface="+mj-lt"/>
              <a:buAutoNum type="alphaLcParenR" startAt="2"/>
            </a:pPr>
            <a:r>
              <a:rPr lang="en-GB" sz="1800" dirty="0">
                <a:effectLst/>
                <a:latin typeface="+mj-lt"/>
                <a:ea typeface="Myriad Pro"/>
                <a:cs typeface="Times New Roman" panose="02020603050405020304" pitchFamily="18" charset="0"/>
              </a:rPr>
              <a:t>Complete these equivalent fractions.</a:t>
            </a:r>
          </a:p>
        </p:txBody>
      </p:sp>
      <p:sp>
        <p:nvSpPr>
          <p:cNvPr id="9" name="TextBox 8">
            <a:extLst>
              <a:ext uri="{FF2B5EF4-FFF2-40B4-BE49-F238E27FC236}">
                <a16:creationId xmlns:a16="http://schemas.microsoft.com/office/drawing/2014/main" id="{9511437B-6FFD-4F4D-913F-81361421940E}"/>
              </a:ext>
            </a:extLst>
          </p:cNvPr>
          <p:cNvSpPr txBox="1"/>
          <p:nvPr/>
        </p:nvSpPr>
        <p:spPr>
          <a:xfrm>
            <a:off x="666013" y="4731362"/>
            <a:ext cx="4421876" cy="369332"/>
          </a:xfrm>
          <a:prstGeom prst="rect">
            <a:avLst/>
          </a:prstGeom>
          <a:noFill/>
        </p:spPr>
        <p:txBody>
          <a:bodyPr wrap="square">
            <a:spAutoFit/>
          </a:bodyPr>
          <a:lstStyle/>
          <a:p>
            <a:pPr marL="457200" lvl="0" indent="-457200">
              <a:spcBef>
                <a:spcPts val="400"/>
              </a:spcBef>
              <a:spcAft>
                <a:spcPts val="400"/>
              </a:spcAft>
              <a:buFont typeface="+mj-lt"/>
              <a:buAutoNum type="alphaLcParenR" startAt="3"/>
            </a:pPr>
            <a:r>
              <a:rPr lang="en-GB" sz="1800" dirty="0">
                <a:effectLst/>
                <a:latin typeface="+mj-lt"/>
                <a:ea typeface="Myriad Pro"/>
                <a:cs typeface="Times New Roman" panose="02020603050405020304" pitchFamily="18" charset="0"/>
              </a:rPr>
              <a:t>Simplify this fraction.</a:t>
            </a:r>
          </a:p>
        </p:txBody>
      </p:sp>
      <p:pic>
        <p:nvPicPr>
          <p:cNvPr id="2" name="Picture 1">
            <a:extLst>
              <a:ext uri="{FF2B5EF4-FFF2-40B4-BE49-F238E27FC236}">
                <a16:creationId xmlns:a16="http://schemas.microsoft.com/office/drawing/2014/main" id="{10DC4038-96B6-4989-82A2-4E04E89CD970}"/>
              </a:ext>
            </a:extLst>
          </p:cNvPr>
          <p:cNvPicPr>
            <a:picLocks noChangeAspect="1"/>
          </p:cNvPicPr>
          <p:nvPr/>
        </p:nvPicPr>
        <p:blipFill>
          <a:blip r:embed="rId5"/>
          <a:stretch>
            <a:fillRect/>
          </a:stretch>
        </p:blipFill>
        <p:spPr>
          <a:xfrm>
            <a:off x="1801095" y="2172380"/>
            <a:ext cx="3070770" cy="1123705"/>
          </a:xfrm>
          <a:prstGeom prst="rect">
            <a:avLst/>
          </a:prstGeom>
        </p:spPr>
      </p:pic>
      <p:pic>
        <p:nvPicPr>
          <p:cNvPr id="4" name="Picture 3">
            <a:extLst>
              <a:ext uri="{FF2B5EF4-FFF2-40B4-BE49-F238E27FC236}">
                <a16:creationId xmlns:a16="http://schemas.microsoft.com/office/drawing/2014/main" id="{8976349F-6B9A-4946-9FE3-447E1876BD51}"/>
              </a:ext>
            </a:extLst>
          </p:cNvPr>
          <p:cNvPicPr>
            <a:picLocks noChangeAspect="1"/>
          </p:cNvPicPr>
          <p:nvPr/>
        </p:nvPicPr>
        <p:blipFill>
          <a:blip r:embed="rId6"/>
          <a:stretch>
            <a:fillRect/>
          </a:stretch>
        </p:blipFill>
        <p:spPr>
          <a:xfrm>
            <a:off x="1801095" y="3726324"/>
            <a:ext cx="2278682" cy="1073804"/>
          </a:xfrm>
          <a:prstGeom prst="rect">
            <a:avLst/>
          </a:prstGeom>
        </p:spPr>
      </p:pic>
      <p:pic>
        <p:nvPicPr>
          <p:cNvPr id="5" name="Picture 4">
            <a:extLst>
              <a:ext uri="{FF2B5EF4-FFF2-40B4-BE49-F238E27FC236}">
                <a16:creationId xmlns:a16="http://schemas.microsoft.com/office/drawing/2014/main" id="{4D2CD20E-9F12-4D3F-9631-6CC88935B7AB}"/>
              </a:ext>
            </a:extLst>
          </p:cNvPr>
          <p:cNvPicPr>
            <a:picLocks noChangeAspect="1"/>
          </p:cNvPicPr>
          <p:nvPr/>
        </p:nvPicPr>
        <p:blipFill>
          <a:blip r:embed="rId7"/>
          <a:stretch>
            <a:fillRect/>
          </a:stretch>
        </p:blipFill>
        <p:spPr>
          <a:xfrm>
            <a:off x="1801095" y="5092303"/>
            <a:ext cx="1342578" cy="1038783"/>
          </a:xfrm>
          <a:prstGeom prst="rect">
            <a:avLst/>
          </a:prstGeom>
        </p:spPr>
      </p:pic>
    </p:spTree>
    <p:custDataLst>
      <p:tags r:id="rId1"/>
    </p:custDataLst>
    <p:extLst>
      <p:ext uri="{BB962C8B-B14F-4D97-AF65-F5344CB8AC3E}">
        <p14:creationId xmlns:p14="http://schemas.microsoft.com/office/powerpoint/2010/main" val="907274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Connect fractions with division and appreciate that the concept of equivalent fractions can be used to generate equivalent divisions.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5" name="TextBox 4">
            <a:extLst>
              <a:ext uri="{FF2B5EF4-FFF2-40B4-BE49-F238E27FC236}">
                <a16:creationId xmlns:a16="http://schemas.microsoft.com/office/drawing/2014/main" id="{001EA9A1-149D-45C2-A105-34EDA00DB80B}"/>
              </a:ext>
            </a:extLst>
          </p:cNvPr>
          <p:cNvSpPr txBox="1"/>
          <p:nvPr/>
        </p:nvSpPr>
        <p:spPr>
          <a:xfrm>
            <a:off x="1811524" y="2492896"/>
            <a:ext cx="8568952" cy="1077218"/>
          </a:xfrm>
          <a:prstGeom prst="rect">
            <a:avLst/>
          </a:prstGeom>
          <a:noFill/>
        </p:spPr>
        <p:txBody>
          <a:bodyPr wrap="square">
            <a:spAutoFit/>
          </a:bodyPr>
          <a:lstStyle/>
          <a:p>
            <a:pPr algn="ctr">
              <a:buNone/>
            </a:pPr>
            <a:r>
              <a:rPr lang="en-GB" sz="3200" dirty="0"/>
              <a:t>Explain why 8 ÷ 2, 80 ÷ 20 and 800 ÷ 200 all give the same result.</a:t>
            </a:r>
          </a:p>
        </p:txBody>
      </p:sp>
    </p:spTree>
    <p:extLst>
      <p:ext uri="{BB962C8B-B14F-4D97-AF65-F5344CB8AC3E}">
        <p14:creationId xmlns:p14="http://schemas.microsoft.com/office/powerpoint/2010/main" val="539596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explicitly do you conceptualise fractions as divisions in your current scheme of learning?</a:t>
            </a:r>
          </a:p>
          <a:p>
            <a:pPr marL="360000" lvl="1" fontAlgn="auto">
              <a:lnSpc>
                <a:spcPct val="100000"/>
              </a:lnSpc>
              <a:spcBef>
                <a:spcPts val="0"/>
              </a:spcBef>
              <a:spcAft>
                <a:spcPts val="1200"/>
              </a:spcAft>
              <a:buClrTx/>
            </a:pPr>
            <a:r>
              <a:rPr lang="en-GB" sz="2400" dirty="0"/>
              <a:t>What different explanations might your students give here? Are any explanations preferrable to others?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AD15E0B-37DA-4C6E-A69F-8D72BE8FA575}"/>
              </a:ext>
            </a:extLst>
          </p:cNvPr>
          <p:cNvSpPr>
            <a:spLocks noGrp="1"/>
          </p:cNvSpPr>
          <p:nvPr>
            <p:ph type="title"/>
          </p:nvPr>
        </p:nvSpPr>
        <p:spPr>
          <a:xfrm>
            <a:off x="116849" y="443915"/>
            <a:ext cx="10593151" cy="426170"/>
          </a:xfrm>
        </p:spPr>
        <p:txBody>
          <a:bodyPr>
            <a:normAutofit fontScale="90000"/>
          </a:bodyPr>
          <a:lstStyle/>
          <a:p>
            <a:r>
              <a:rPr lang="en-GB" sz="2000" b="1" dirty="0"/>
              <a:t>Connect fractions with division and appreciate that the concept of equivalent fractions can be used to generate equivalent divisions. </a:t>
            </a:r>
            <a:endParaRPr lang="en-GB" b="1" dirty="0"/>
          </a:p>
        </p:txBody>
      </p:sp>
      <p:sp>
        <p:nvSpPr>
          <p:cNvPr id="6" name="TextBox 5">
            <a:extLst>
              <a:ext uri="{FF2B5EF4-FFF2-40B4-BE49-F238E27FC236}">
                <a16:creationId xmlns:a16="http://schemas.microsoft.com/office/drawing/2014/main" id="{7A9FFA80-EA08-47C5-94E1-8BDBBB3D8133}"/>
              </a:ext>
            </a:extLst>
          </p:cNvPr>
          <p:cNvSpPr txBox="1"/>
          <p:nvPr/>
        </p:nvSpPr>
        <p:spPr>
          <a:xfrm>
            <a:off x="924323" y="2780928"/>
            <a:ext cx="5647402" cy="1569660"/>
          </a:xfrm>
          <a:prstGeom prst="rect">
            <a:avLst/>
          </a:prstGeom>
          <a:noFill/>
        </p:spPr>
        <p:txBody>
          <a:bodyPr wrap="square">
            <a:spAutoFit/>
          </a:bodyPr>
          <a:lstStyle/>
          <a:p>
            <a:pPr algn="ctr">
              <a:buNone/>
            </a:pPr>
            <a:r>
              <a:rPr lang="en-GB" sz="3200" dirty="0"/>
              <a:t>Explain why 8 ÷ 2, 80 ÷ 20 and 800 ÷ 200 all give the same result.</a:t>
            </a:r>
          </a:p>
        </p:txBody>
      </p:sp>
    </p:spTree>
    <p:custDataLst>
      <p:tags r:id="rId1"/>
    </p:custDataLst>
    <p:extLst>
      <p:ext uri="{BB962C8B-B14F-4D97-AF65-F5344CB8AC3E}">
        <p14:creationId xmlns:p14="http://schemas.microsoft.com/office/powerpoint/2010/main" val="2181370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Connect fractions with division and appreciate that the concept of equivalent fractions can be used to generate equivalent divisions.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5" name="TextBox 4">
            <a:extLst>
              <a:ext uri="{FF2B5EF4-FFF2-40B4-BE49-F238E27FC236}">
                <a16:creationId xmlns:a16="http://schemas.microsoft.com/office/drawing/2014/main" id="{4C98E49D-2E00-432A-9F57-DED6F83C4BC7}"/>
              </a:ext>
            </a:extLst>
          </p:cNvPr>
          <p:cNvSpPr txBox="1"/>
          <p:nvPr/>
        </p:nvSpPr>
        <p:spPr>
          <a:xfrm>
            <a:off x="2266063" y="2708920"/>
            <a:ext cx="7659873" cy="1077218"/>
          </a:xfrm>
          <a:prstGeom prst="rect">
            <a:avLst/>
          </a:prstGeom>
          <a:noFill/>
        </p:spPr>
        <p:txBody>
          <a:bodyPr wrap="square">
            <a:spAutoFit/>
          </a:bodyPr>
          <a:lstStyle/>
          <a:p>
            <a:pPr algn="ctr">
              <a:buNone/>
            </a:pPr>
            <a:r>
              <a:rPr lang="en-GB" sz="3200" dirty="0">
                <a:effectLst/>
                <a:latin typeface="+mj-lt"/>
                <a:ea typeface="Myriad Pro"/>
                <a:cs typeface="Times New Roman" panose="02020603050405020304" pitchFamily="18" charset="0"/>
              </a:rPr>
              <a:t>Express the calculation 1</a:t>
            </a:r>
            <a:r>
              <a:rPr lang="en-GB" sz="3200" baseline="30000" dirty="0">
                <a:effectLst/>
                <a:latin typeface="+mj-lt"/>
                <a:ea typeface="Myriad Pro"/>
                <a:cs typeface="Times New Roman" panose="02020603050405020304" pitchFamily="18" charset="0"/>
              </a:rPr>
              <a:t> </a:t>
            </a:r>
            <a:r>
              <a:rPr lang="en-GB" sz="3200" dirty="0">
                <a:effectLst/>
                <a:latin typeface="+mj-lt"/>
                <a:ea typeface="Myriad Pro"/>
                <a:cs typeface="Times New Roman" panose="02020603050405020304" pitchFamily="18" charset="0"/>
              </a:rPr>
              <a:t>300 ÷ 70 as an equivalent but simpler calculation.</a:t>
            </a:r>
            <a:endParaRPr lang="en-GB" sz="3200" dirty="0">
              <a:latin typeface="+mj-lt"/>
            </a:endParaRPr>
          </a:p>
        </p:txBody>
      </p:sp>
    </p:spTree>
    <p:extLst>
      <p:ext uri="{BB962C8B-B14F-4D97-AF65-F5344CB8AC3E}">
        <p14:creationId xmlns:p14="http://schemas.microsoft.com/office/powerpoint/2010/main" val="3342240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Many students might use the phrase ‘take off the zeros’ here. Will you accept this language? Why or why not?</a:t>
            </a:r>
          </a:p>
          <a:p>
            <a:pPr marL="360000" lvl="1" fontAlgn="auto">
              <a:lnSpc>
                <a:spcPct val="100000"/>
              </a:lnSpc>
              <a:spcBef>
                <a:spcPts val="0"/>
              </a:spcBef>
              <a:spcAft>
                <a:spcPts val="1200"/>
              </a:spcAft>
              <a:buClrTx/>
            </a:pPr>
            <a:r>
              <a:rPr lang="en-GB" sz="2400" dirty="0"/>
              <a:t>Think about how you think about this problem, and how you would plan to explain this problem to students. Is there a difference?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AD15E0B-37DA-4C6E-A69F-8D72BE8FA575}"/>
              </a:ext>
            </a:extLst>
          </p:cNvPr>
          <p:cNvSpPr>
            <a:spLocks noGrp="1"/>
          </p:cNvSpPr>
          <p:nvPr>
            <p:ph type="title"/>
          </p:nvPr>
        </p:nvSpPr>
        <p:spPr>
          <a:xfrm>
            <a:off x="116849" y="443915"/>
            <a:ext cx="10593151" cy="426170"/>
          </a:xfrm>
        </p:spPr>
        <p:txBody>
          <a:bodyPr>
            <a:normAutofit fontScale="90000"/>
          </a:bodyPr>
          <a:lstStyle/>
          <a:p>
            <a:r>
              <a:rPr lang="en-GB" sz="2000" b="1" dirty="0"/>
              <a:t>Connect fractions with division and appreciate that the concept of equivalent fractions can be used to generate equivalent divisions. </a:t>
            </a:r>
            <a:endParaRPr lang="en-GB" b="1" dirty="0"/>
          </a:p>
        </p:txBody>
      </p:sp>
      <p:sp>
        <p:nvSpPr>
          <p:cNvPr id="6" name="TextBox 5">
            <a:extLst>
              <a:ext uri="{FF2B5EF4-FFF2-40B4-BE49-F238E27FC236}">
                <a16:creationId xmlns:a16="http://schemas.microsoft.com/office/drawing/2014/main" id="{A3B51973-BA2F-4B39-B983-52D59B988EA0}"/>
              </a:ext>
            </a:extLst>
          </p:cNvPr>
          <p:cNvSpPr txBox="1"/>
          <p:nvPr/>
        </p:nvSpPr>
        <p:spPr>
          <a:xfrm>
            <a:off x="1271464" y="2634333"/>
            <a:ext cx="4680520" cy="2062103"/>
          </a:xfrm>
          <a:prstGeom prst="rect">
            <a:avLst/>
          </a:prstGeom>
          <a:noFill/>
        </p:spPr>
        <p:txBody>
          <a:bodyPr wrap="square">
            <a:spAutoFit/>
          </a:bodyPr>
          <a:lstStyle/>
          <a:p>
            <a:pPr algn="ctr">
              <a:buNone/>
            </a:pPr>
            <a:r>
              <a:rPr lang="en-GB" sz="3200" dirty="0">
                <a:effectLst/>
                <a:latin typeface="+mj-lt"/>
                <a:ea typeface="Myriad Pro"/>
                <a:cs typeface="Times New Roman" panose="02020603050405020304" pitchFamily="18" charset="0"/>
              </a:rPr>
              <a:t>Express the calculation 1</a:t>
            </a:r>
            <a:r>
              <a:rPr lang="en-GB" sz="3200" baseline="30000" dirty="0">
                <a:effectLst/>
                <a:latin typeface="+mj-lt"/>
                <a:ea typeface="Myriad Pro"/>
                <a:cs typeface="Times New Roman" panose="02020603050405020304" pitchFamily="18" charset="0"/>
              </a:rPr>
              <a:t> </a:t>
            </a:r>
            <a:r>
              <a:rPr lang="en-GB" sz="3200" dirty="0">
                <a:effectLst/>
                <a:latin typeface="+mj-lt"/>
                <a:ea typeface="Myriad Pro"/>
                <a:cs typeface="Times New Roman" panose="02020603050405020304" pitchFamily="18" charset="0"/>
              </a:rPr>
              <a:t>300 ÷ 70 as an equivalent but simpler calculation.</a:t>
            </a:r>
            <a:endParaRPr lang="en-GB" sz="3200" dirty="0">
              <a:latin typeface="+mj-lt"/>
            </a:endParaRPr>
          </a:p>
        </p:txBody>
      </p:sp>
    </p:spTree>
    <p:custDataLst>
      <p:tags r:id="rId1"/>
    </p:custDataLst>
    <p:extLst>
      <p:ext uri="{BB962C8B-B14F-4D97-AF65-F5344CB8AC3E}">
        <p14:creationId xmlns:p14="http://schemas.microsoft.com/office/powerpoint/2010/main" val="1850377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Connect fractions with division and appreciate that the concept of equivalent fractions can be used to generate equivalent divisions.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C9330E99-D7D9-4628-9322-4EC85135E79C}"/>
              </a:ext>
            </a:extLst>
          </p:cNvPr>
          <p:cNvSpPr txBox="1"/>
          <p:nvPr/>
        </p:nvSpPr>
        <p:spPr>
          <a:xfrm>
            <a:off x="238255" y="1556792"/>
            <a:ext cx="9294520" cy="1348061"/>
          </a:xfrm>
          <a:prstGeom prst="rect">
            <a:avLst/>
          </a:prstGeom>
          <a:noFill/>
        </p:spPr>
        <p:txBody>
          <a:bodyPr wrap="square">
            <a:spAutoFit/>
          </a:bodyPr>
          <a:lstStyle/>
          <a:p>
            <a:pPr marL="514350" indent="-514350">
              <a:buFont typeface="+mj-lt"/>
              <a:buAutoNum type="alphaLcParenR"/>
            </a:pPr>
            <a:r>
              <a:rPr lang="en-GB" sz="2400" dirty="0"/>
              <a:t>Find:</a:t>
            </a:r>
          </a:p>
          <a:p>
            <a:pPr>
              <a:buNone/>
            </a:pPr>
            <a:r>
              <a:rPr lang="en-GB" sz="2000" dirty="0"/>
              <a:t>(These questions are sequenced vertically, down the page).</a:t>
            </a:r>
          </a:p>
          <a:p>
            <a:pPr marL="514350" indent="-514350">
              <a:buFont typeface="+mj-lt"/>
              <a:buAutoNum type="alphaLcParenR"/>
            </a:pPr>
            <a:endParaRPr lang="en-GB" dirty="0"/>
          </a:p>
        </p:txBody>
      </p:sp>
      <p:sp>
        <p:nvSpPr>
          <p:cNvPr id="7" name="TextBox 6">
            <a:extLst>
              <a:ext uri="{FF2B5EF4-FFF2-40B4-BE49-F238E27FC236}">
                <a16:creationId xmlns:a16="http://schemas.microsoft.com/office/drawing/2014/main" id="{20EF4676-E390-4F14-A482-80C1CB8DBD0B}"/>
              </a:ext>
            </a:extLst>
          </p:cNvPr>
          <p:cNvSpPr txBox="1"/>
          <p:nvPr/>
        </p:nvSpPr>
        <p:spPr>
          <a:xfrm>
            <a:off x="335359" y="5343599"/>
            <a:ext cx="10593151" cy="461665"/>
          </a:xfrm>
          <a:prstGeom prst="rect">
            <a:avLst/>
          </a:prstGeom>
          <a:noFill/>
        </p:spPr>
        <p:txBody>
          <a:bodyPr wrap="square">
            <a:spAutoFit/>
          </a:bodyPr>
          <a:lstStyle/>
          <a:p>
            <a:pPr marL="514350" indent="-514350">
              <a:buFont typeface="+mj-lt"/>
              <a:buAutoNum type="alphaLcParenR" startAt="2"/>
            </a:pPr>
            <a:r>
              <a:rPr lang="en-GB" sz="2400" dirty="0"/>
              <a:t>What is the same and what is different in each of these calculations?</a:t>
            </a:r>
          </a:p>
        </p:txBody>
      </p:sp>
      <p:sp>
        <p:nvSpPr>
          <p:cNvPr id="9" name="TextBox 8">
            <a:extLst>
              <a:ext uri="{FF2B5EF4-FFF2-40B4-BE49-F238E27FC236}">
                <a16:creationId xmlns:a16="http://schemas.microsoft.com/office/drawing/2014/main" id="{C0267551-EBCC-4802-91D1-B78701E38ED6}"/>
              </a:ext>
            </a:extLst>
          </p:cNvPr>
          <p:cNvSpPr txBox="1"/>
          <p:nvPr/>
        </p:nvSpPr>
        <p:spPr>
          <a:xfrm>
            <a:off x="2577256" y="2399488"/>
            <a:ext cx="7560840" cy="2927596"/>
          </a:xfrm>
          <a:prstGeom prst="rect">
            <a:avLst/>
          </a:prstGeom>
          <a:noFill/>
        </p:spPr>
        <p:txBody>
          <a:bodyPr wrap="square" numCol="2">
            <a:spAutoFit/>
          </a:bodyPr>
          <a:lstStyle/>
          <a:p>
            <a:pPr marL="571500" indent="-684000">
              <a:spcAft>
                <a:spcPts val="600"/>
              </a:spcAft>
              <a:buFont typeface="+mj-lt"/>
              <a:buAutoNum type="romanLcPeriod"/>
            </a:pPr>
            <a:r>
              <a:rPr lang="en-GB" dirty="0"/>
              <a:t>320 ÷ 8	</a:t>
            </a:r>
          </a:p>
          <a:p>
            <a:pPr marL="571500" indent="-684000">
              <a:spcAft>
                <a:spcPts val="600"/>
              </a:spcAft>
              <a:buFont typeface="+mj-lt"/>
              <a:buAutoNum type="romanLcPeriod"/>
            </a:pPr>
            <a:r>
              <a:rPr lang="en-GB" dirty="0"/>
              <a:t>320 ÷ 80 </a:t>
            </a:r>
          </a:p>
          <a:p>
            <a:pPr marL="571500" indent="-684000">
              <a:spcAft>
                <a:spcPts val="600"/>
              </a:spcAft>
              <a:buFont typeface="+mj-lt"/>
              <a:buAutoNum type="romanLcPeriod"/>
            </a:pPr>
            <a:r>
              <a:rPr lang="en-GB" dirty="0"/>
              <a:t>32 000 ÷ 80	</a:t>
            </a:r>
          </a:p>
          <a:p>
            <a:pPr marL="571500" indent="-684000">
              <a:spcAft>
                <a:spcPts val="600"/>
              </a:spcAft>
              <a:buFont typeface="+mj-lt"/>
              <a:buAutoNum type="romanLcPeriod"/>
            </a:pPr>
            <a:r>
              <a:rPr lang="en-GB" dirty="0"/>
              <a:t>32 ÷ 8		</a:t>
            </a:r>
          </a:p>
          <a:p>
            <a:pPr marL="571500" indent="-684000">
              <a:spcAft>
                <a:spcPts val="600"/>
              </a:spcAft>
              <a:buFont typeface="+mj-lt"/>
              <a:buAutoNum type="romanLcPeriod"/>
            </a:pPr>
            <a:r>
              <a:rPr lang="en-GB" dirty="0"/>
              <a:t>32 ÷ 0.8</a:t>
            </a:r>
          </a:p>
          <a:p>
            <a:pPr marL="571500" indent="-684000">
              <a:spcAft>
                <a:spcPts val="600"/>
              </a:spcAft>
              <a:buFont typeface="+mj-lt"/>
              <a:buAutoNum type="romanLcPeriod"/>
            </a:pPr>
            <a:r>
              <a:rPr lang="en-GB" dirty="0"/>
              <a:t>320 ÷ 0.8</a:t>
            </a:r>
          </a:p>
          <a:p>
            <a:pPr marL="571500" indent="-684000">
              <a:spcAft>
                <a:spcPts val="600"/>
              </a:spcAft>
              <a:buFont typeface="+mj-lt"/>
              <a:buAutoNum type="romanLcPeriod"/>
            </a:pPr>
            <a:r>
              <a:rPr lang="en-GB" dirty="0"/>
              <a:t>3 200 ÷ 8 </a:t>
            </a:r>
          </a:p>
          <a:p>
            <a:pPr marL="571500" indent="-684000">
              <a:spcAft>
                <a:spcPts val="600"/>
              </a:spcAft>
              <a:buFont typeface="+mj-lt"/>
              <a:buAutoNum type="romanLcPeriod"/>
            </a:pPr>
            <a:r>
              <a:rPr lang="en-GB" dirty="0"/>
              <a:t>0.32 ÷ 0.08 </a:t>
            </a:r>
          </a:p>
          <a:p>
            <a:pPr marL="571500" indent="-684000">
              <a:spcAft>
                <a:spcPts val="600"/>
              </a:spcAft>
              <a:buFont typeface="+mj-lt"/>
              <a:buAutoNum type="romanLcPeriod"/>
            </a:pPr>
            <a:r>
              <a:rPr lang="en-GB" dirty="0"/>
              <a:t>0.32 ÷ 80 		</a:t>
            </a:r>
          </a:p>
        </p:txBody>
      </p:sp>
    </p:spTree>
    <p:extLst>
      <p:ext uri="{BB962C8B-B14F-4D97-AF65-F5344CB8AC3E}">
        <p14:creationId xmlns:p14="http://schemas.microsoft.com/office/powerpoint/2010/main" val="221097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096000" y="1165468"/>
            <a:ext cx="5697901" cy="4999836"/>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Which particular relationships might you want to draw attention to in this example?</a:t>
            </a:r>
          </a:p>
          <a:p>
            <a:pPr marL="360000" lvl="1" fontAlgn="auto">
              <a:lnSpc>
                <a:spcPct val="100000"/>
              </a:lnSpc>
              <a:spcBef>
                <a:spcPts val="0"/>
              </a:spcBef>
              <a:spcAft>
                <a:spcPts val="1200"/>
              </a:spcAft>
              <a:buClrTx/>
            </a:pPr>
            <a:r>
              <a:rPr lang="en-GB" sz="2400" dirty="0"/>
              <a:t>Will you have a routine/structure for the language students use? Why or why not?</a:t>
            </a:r>
          </a:p>
          <a:p>
            <a:pPr marL="360000" lvl="1" fontAlgn="auto">
              <a:lnSpc>
                <a:spcPct val="100000"/>
              </a:lnSpc>
              <a:spcBef>
                <a:spcPts val="0"/>
              </a:spcBef>
              <a:spcAft>
                <a:spcPts val="1200"/>
              </a:spcAft>
              <a:buClrTx/>
            </a:pPr>
            <a:r>
              <a:rPr lang="en-GB" sz="2400" dirty="0"/>
              <a:t>How might you use Example 6 as a basis for discussion of strategies for calculating (by hand) divisions where the divisor is a decimal?</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41532"/>
            <a:ext cx="5760640" cy="442377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AD15E0B-37DA-4C6E-A69F-8D72BE8FA575}"/>
              </a:ext>
            </a:extLst>
          </p:cNvPr>
          <p:cNvSpPr>
            <a:spLocks noGrp="1"/>
          </p:cNvSpPr>
          <p:nvPr>
            <p:ph type="title"/>
          </p:nvPr>
        </p:nvSpPr>
        <p:spPr>
          <a:xfrm>
            <a:off x="116849" y="443915"/>
            <a:ext cx="10593151" cy="426170"/>
          </a:xfrm>
        </p:spPr>
        <p:txBody>
          <a:bodyPr>
            <a:normAutofit fontScale="90000"/>
          </a:bodyPr>
          <a:lstStyle/>
          <a:p>
            <a:r>
              <a:rPr lang="en-GB" sz="2000" b="1" dirty="0"/>
              <a:t>Connect fractions with division and appreciate that the concept of equivalent fractions can be used to generate equivalent divisions. </a:t>
            </a:r>
            <a:endParaRPr lang="en-GB" b="1" dirty="0"/>
          </a:p>
        </p:txBody>
      </p:sp>
      <p:sp>
        <p:nvSpPr>
          <p:cNvPr id="6" name="TextBox 5">
            <a:extLst>
              <a:ext uri="{FF2B5EF4-FFF2-40B4-BE49-F238E27FC236}">
                <a16:creationId xmlns:a16="http://schemas.microsoft.com/office/drawing/2014/main" id="{853DD157-E5ED-4B48-B986-D8E9A6871569}"/>
              </a:ext>
            </a:extLst>
          </p:cNvPr>
          <p:cNvSpPr txBox="1"/>
          <p:nvPr/>
        </p:nvSpPr>
        <p:spPr>
          <a:xfrm>
            <a:off x="398099" y="1916832"/>
            <a:ext cx="5959577" cy="430887"/>
          </a:xfrm>
          <a:prstGeom prst="rect">
            <a:avLst/>
          </a:prstGeom>
          <a:noFill/>
        </p:spPr>
        <p:txBody>
          <a:bodyPr wrap="square">
            <a:spAutoFit/>
          </a:bodyPr>
          <a:lstStyle/>
          <a:p>
            <a:pPr marL="514350" indent="-514350">
              <a:buFont typeface="+mj-lt"/>
              <a:buAutoNum type="alphaLcParenR"/>
            </a:pPr>
            <a:r>
              <a:rPr lang="en-GB" sz="2200" dirty="0"/>
              <a:t>Find:</a:t>
            </a:r>
          </a:p>
        </p:txBody>
      </p:sp>
      <p:sp>
        <p:nvSpPr>
          <p:cNvPr id="8" name="TextBox 7">
            <a:extLst>
              <a:ext uri="{FF2B5EF4-FFF2-40B4-BE49-F238E27FC236}">
                <a16:creationId xmlns:a16="http://schemas.microsoft.com/office/drawing/2014/main" id="{A636DCEC-F0D9-44A8-BDC4-E7EF7783BCCB}"/>
              </a:ext>
            </a:extLst>
          </p:cNvPr>
          <p:cNvSpPr txBox="1"/>
          <p:nvPr/>
        </p:nvSpPr>
        <p:spPr>
          <a:xfrm>
            <a:off x="398099" y="5097378"/>
            <a:ext cx="5481877" cy="769441"/>
          </a:xfrm>
          <a:prstGeom prst="rect">
            <a:avLst/>
          </a:prstGeom>
          <a:noFill/>
        </p:spPr>
        <p:txBody>
          <a:bodyPr wrap="square">
            <a:spAutoFit/>
          </a:bodyPr>
          <a:lstStyle/>
          <a:p>
            <a:pPr marL="514350" indent="-514350">
              <a:buFont typeface="+mj-lt"/>
              <a:buAutoNum type="alphaLcParenR" startAt="2"/>
            </a:pPr>
            <a:r>
              <a:rPr lang="en-GB" sz="2200" dirty="0"/>
              <a:t>What is the same and what is different in each of these calculations?</a:t>
            </a:r>
          </a:p>
        </p:txBody>
      </p:sp>
      <p:sp>
        <p:nvSpPr>
          <p:cNvPr id="9" name="TextBox 8">
            <a:extLst>
              <a:ext uri="{FF2B5EF4-FFF2-40B4-BE49-F238E27FC236}">
                <a16:creationId xmlns:a16="http://schemas.microsoft.com/office/drawing/2014/main" id="{43F638C7-0F40-4238-95B6-51ADB7A86463}"/>
              </a:ext>
            </a:extLst>
          </p:cNvPr>
          <p:cNvSpPr txBox="1"/>
          <p:nvPr/>
        </p:nvSpPr>
        <p:spPr>
          <a:xfrm>
            <a:off x="501845" y="2500010"/>
            <a:ext cx="5855831" cy="2363724"/>
          </a:xfrm>
          <a:prstGeom prst="rect">
            <a:avLst/>
          </a:prstGeom>
          <a:noFill/>
        </p:spPr>
        <p:txBody>
          <a:bodyPr wrap="square" numCol="2">
            <a:spAutoFit/>
          </a:bodyPr>
          <a:lstStyle/>
          <a:p>
            <a:pPr marL="571500" indent="-684000">
              <a:spcAft>
                <a:spcPts val="600"/>
              </a:spcAft>
              <a:buFont typeface="+mj-lt"/>
              <a:buAutoNum type="romanLcPeriod"/>
            </a:pPr>
            <a:r>
              <a:rPr lang="en-GB" sz="2200" dirty="0"/>
              <a:t>320 ÷ 8	</a:t>
            </a:r>
          </a:p>
          <a:p>
            <a:pPr marL="571500" indent="-684000">
              <a:spcAft>
                <a:spcPts val="600"/>
              </a:spcAft>
              <a:buFont typeface="+mj-lt"/>
              <a:buAutoNum type="romanLcPeriod"/>
            </a:pPr>
            <a:r>
              <a:rPr lang="en-GB" sz="2200" dirty="0"/>
              <a:t>320 ÷ 80 </a:t>
            </a:r>
          </a:p>
          <a:p>
            <a:pPr marL="571500" indent="-684000">
              <a:spcAft>
                <a:spcPts val="600"/>
              </a:spcAft>
              <a:buFont typeface="+mj-lt"/>
              <a:buAutoNum type="romanLcPeriod"/>
            </a:pPr>
            <a:r>
              <a:rPr lang="en-GB" sz="2200" dirty="0"/>
              <a:t>32 000 ÷ 80	</a:t>
            </a:r>
          </a:p>
          <a:p>
            <a:pPr marL="571500" indent="-684000">
              <a:spcAft>
                <a:spcPts val="600"/>
              </a:spcAft>
              <a:buFont typeface="+mj-lt"/>
              <a:buAutoNum type="romanLcPeriod"/>
            </a:pPr>
            <a:r>
              <a:rPr lang="en-GB" sz="2200" dirty="0"/>
              <a:t>32 ÷ 8		</a:t>
            </a:r>
          </a:p>
          <a:p>
            <a:pPr marL="571500" indent="-684000">
              <a:spcAft>
                <a:spcPts val="600"/>
              </a:spcAft>
              <a:buFont typeface="+mj-lt"/>
              <a:buAutoNum type="romanLcPeriod"/>
            </a:pPr>
            <a:r>
              <a:rPr lang="en-GB" sz="2200" dirty="0"/>
              <a:t>32 ÷ 0.8</a:t>
            </a:r>
          </a:p>
          <a:p>
            <a:pPr marL="571500" indent="-684000">
              <a:spcAft>
                <a:spcPts val="600"/>
              </a:spcAft>
              <a:buFont typeface="+mj-lt"/>
              <a:buAutoNum type="romanLcPeriod"/>
            </a:pPr>
            <a:r>
              <a:rPr lang="en-GB" sz="2200" dirty="0"/>
              <a:t>320 ÷ 0.8</a:t>
            </a:r>
          </a:p>
          <a:p>
            <a:pPr marL="571500" indent="-684000">
              <a:spcAft>
                <a:spcPts val="600"/>
              </a:spcAft>
              <a:buFont typeface="+mj-lt"/>
              <a:buAutoNum type="romanLcPeriod"/>
            </a:pPr>
            <a:r>
              <a:rPr lang="en-GB" sz="2200" dirty="0"/>
              <a:t>3 200 ÷ 8 </a:t>
            </a:r>
          </a:p>
          <a:p>
            <a:pPr marL="571500" indent="-684000">
              <a:spcAft>
                <a:spcPts val="600"/>
              </a:spcAft>
              <a:buFont typeface="+mj-lt"/>
              <a:buAutoNum type="romanLcPeriod"/>
            </a:pPr>
            <a:r>
              <a:rPr lang="en-GB" sz="2200" dirty="0"/>
              <a:t>0.32 ÷ 0.08 </a:t>
            </a:r>
          </a:p>
          <a:p>
            <a:pPr marL="571500" indent="-684000">
              <a:spcAft>
                <a:spcPts val="600"/>
              </a:spcAft>
              <a:buFont typeface="+mj-lt"/>
              <a:buAutoNum type="romanLcPeriod"/>
            </a:pPr>
            <a:r>
              <a:rPr lang="en-GB" sz="2200" dirty="0"/>
              <a:t>0.32 ÷ 80 		</a:t>
            </a:r>
          </a:p>
        </p:txBody>
      </p:sp>
    </p:spTree>
    <p:custDataLst>
      <p:tags r:id="rId1"/>
    </p:custDataLst>
    <p:extLst>
      <p:ext uri="{BB962C8B-B14F-4D97-AF65-F5344CB8AC3E}">
        <p14:creationId xmlns:p14="http://schemas.microsoft.com/office/powerpoint/2010/main" val="3927466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 (cont.)</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096000" y="1165468"/>
            <a:ext cx="5697901" cy="4999836"/>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Think about some of your KS3 students. What responses might you expect from them?</a:t>
            </a:r>
          </a:p>
          <a:p>
            <a:pPr marL="360000" lvl="1" fontAlgn="auto">
              <a:lnSpc>
                <a:spcPct val="100000"/>
              </a:lnSpc>
              <a:spcBef>
                <a:spcPts val="0"/>
              </a:spcBef>
              <a:spcAft>
                <a:spcPts val="1200"/>
              </a:spcAft>
              <a:buClrTx/>
            </a:pPr>
            <a:r>
              <a:rPr lang="en-GB" sz="2400" dirty="0"/>
              <a:t>Watch the video of a teacher working through this task with a small group of students in </a:t>
            </a:r>
            <a:r>
              <a:rPr lang="en-GB" sz="2400" dirty="0">
                <a:hlinkClick r:id="rId4"/>
              </a:rPr>
              <a:t>Mathematical Prompts for Deeper Thinking videos | NCETM</a:t>
            </a:r>
            <a:r>
              <a:rPr lang="en-GB" sz="2400" dirty="0"/>
              <a:t>. </a:t>
            </a:r>
          </a:p>
          <a:p>
            <a:pPr marL="360000" lvl="1" fontAlgn="auto">
              <a:lnSpc>
                <a:spcPct val="100000"/>
              </a:lnSpc>
              <a:spcBef>
                <a:spcPts val="0"/>
              </a:spcBef>
              <a:spcAft>
                <a:spcPts val="1200"/>
              </a:spcAft>
              <a:buClrTx/>
            </a:pPr>
            <a:r>
              <a:rPr lang="en-GB" sz="2400" dirty="0"/>
              <a:t>How do the students’ comments compare with what you expected?</a:t>
            </a:r>
          </a:p>
          <a:p>
            <a:pPr marL="360000" lvl="1" fontAlgn="auto">
              <a:lnSpc>
                <a:spcPct val="100000"/>
              </a:lnSpc>
              <a:spcBef>
                <a:spcPts val="0"/>
              </a:spcBef>
              <a:spcAft>
                <a:spcPts val="1200"/>
              </a:spcAft>
              <a:buClrTx/>
            </a:pPr>
            <a:r>
              <a:rPr lang="en-GB" sz="2400" dirty="0"/>
              <a:t>What does the language each student uses reveal about their understanding?</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41532"/>
            <a:ext cx="5760640" cy="442377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AD15E0B-37DA-4C6E-A69F-8D72BE8FA575}"/>
              </a:ext>
            </a:extLst>
          </p:cNvPr>
          <p:cNvSpPr>
            <a:spLocks noGrp="1"/>
          </p:cNvSpPr>
          <p:nvPr>
            <p:ph type="title"/>
          </p:nvPr>
        </p:nvSpPr>
        <p:spPr>
          <a:xfrm>
            <a:off x="116849" y="443915"/>
            <a:ext cx="10593151" cy="426170"/>
          </a:xfrm>
        </p:spPr>
        <p:txBody>
          <a:bodyPr>
            <a:normAutofit fontScale="90000"/>
          </a:bodyPr>
          <a:lstStyle/>
          <a:p>
            <a:r>
              <a:rPr lang="en-GB" sz="2000" b="1" dirty="0"/>
              <a:t>Connect fractions with division and appreciate that the concept of equivalent fractions can be used to generate equivalent divisions. </a:t>
            </a:r>
            <a:endParaRPr lang="en-GB" b="1" dirty="0"/>
          </a:p>
        </p:txBody>
      </p:sp>
      <p:sp>
        <p:nvSpPr>
          <p:cNvPr id="6" name="TextBox 5">
            <a:extLst>
              <a:ext uri="{FF2B5EF4-FFF2-40B4-BE49-F238E27FC236}">
                <a16:creationId xmlns:a16="http://schemas.microsoft.com/office/drawing/2014/main" id="{853DD157-E5ED-4B48-B986-D8E9A6871569}"/>
              </a:ext>
            </a:extLst>
          </p:cNvPr>
          <p:cNvSpPr txBox="1"/>
          <p:nvPr/>
        </p:nvSpPr>
        <p:spPr>
          <a:xfrm>
            <a:off x="398099" y="1781834"/>
            <a:ext cx="5959577" cy="1452705"/>
          </a:xfrm>
          <a:prstGeom prst="rect">
            <a:avLst/>
          </a:prstGeom>
          <a:noFill/>
        </p:spPr>
        <p:txBody>
          <a:bodyPr wrap="square">
            <a:spAutoFit/>
          </a:bodyPr>
          <a:lstStyle/>
          <a:p>
            <a:pPr marL="514350" indent="-514350">
              <a:buFont typeface="+mj-lt"/>
              <a:buAutoNum type="alphaLcParenR"/>
            </a:pPr>
            <a:r>
              <a:rPr lang="en-GB" sz="2000" dirty="0"/>
              <a:t>Find:</a:t>
            </a:r>
          </a:p>
          <a:p>
            <a:pPr>
              <a:buNone/>
            </a:pPr>
            <a:r>
              <a:rPr lang="en-GB" sz="1800" dirty="0"/>
              <a:t>(These questions are sequenced vertically, down the page).</a:t>
            </a:r>
          </a:p>
          <a:p>
            <a:pPr marL="514350" indent="-514350">
              <a:buFont typeface="+mj-lt"/>
              <a:buAutoNum type="alphaLcParenR"/>
            </a:pPr>
            <a:endParaRPr lang="en-GB" sz="2400" dirty="0"/>
          </a:p>
        </p:txBody>
      </p:sp>
      <p:sp>
        <p:nvSpPr>
          <p:cNvPr id="8" name="TextBox 7">
            <a:extLst>
              <a:ext uri="{FF2B5EF4-FFF2-40B4-BE49-F238E27FC236}">
                <a16:creationId xmlns:a16="http://schemas.microsoft.com/office/drawing/2014/main" id="{A636DCEC-F0D9-44A8-BDC4-E7EF7783BCCB}"/>
              </a:ext>
            </a:extLst>
          </p:cNvPr>
          <p:cNvSpPr txBox="1"/>
          <p:nvPr/>
        </p:nvSpPr>
        <p:spPr>
          <a:xfrm>
            <a:off x="398099" y="5097378"/>
            <a:ext cx="5481877" cy="707886"/>
          </a:xfrm>
          <a:prstGeom prst="rect">
            <a:avLst/>
          </a:prstGeom>
          <a:noFill/>
        </p:spPr>
        <p:txBody>
          <a:bodyPr wrap="square">
            <a:spAutoFit/>
          </a:bodyPr>
          <a:lstStyle/>
          <a:p>
            <a:pPr marL="514350" indent="-514350">
              <a:buFont typeface="+mj-lt"/>
              <a:buAutoNum type="alphaLcParenR" startAt="2"/>
            </a:pPr>
            <a:r>
              <a:rPr lang="en-GB" sz="2000" dirty="0"/>
              <a:t>What is the same and what is different in each of these calculations?</a:t>
            </a:r>
          </a:p>
        </p:txBody>
      </p:sp>
      <p:sp>
        <p:nvSpPr>
          <p:cNvPr id="9" name="TextBox 8">
            <a:extLst>
              <a:ext uri="{FF2B5EF4-FFF2-40B4-BE49-F238E27FC236}">
                <a16:creationId xmlns:a16="http://schemas.microsoft.com/office/drawing/2014/main" id="{43F638C7-0F40-4238-95B6-51ADB7A86463}"/>
              </a:ext>
            </a:extLst>
          </p:cNvPr>
          <p:cNvSpPr txBox="1"/>
          <p:nvPr/>
        </p:nvSpPr>
        <p:spPr>
          <a:xfrm>
            <a:off x="501845" y="2754432"/>
            <a:ext cx="5855831" cy="2330752"/>
          </a:xfrm>
          <a:prstGeom prst="rect">
            <a:avLst/>
          </a:prstGeom>
          <a:noFill/>
        </p:spPr>
        <p:txBody>
          <a:bodyPr wrap="square" numCol="2">
            <a:spAutoFit/>
          </a:bodyPr>
          <a:lstStyle/>
          <a:p>
            <a:pPr marL="571500" indent="-684000">
              <a:spcAft>
                <a:spcPts val="600"/>
              </a:spcAft>
              <a:buFont typeface="+mj-lt"/>
              <a:buAutoNum type="romanLcPeriod"/>
            </a:pPr>
            <a:r>
              <a:rPr lang="en-GB" sz="2000" dirty="0"/>
              <a:t>320 ÷ 8	</a:t>
            </a:r>
          </a:p>
          <a:p>
            <a:pPr marL="571500" indent="-684000">
              <a:spcAft>
                <a:spcPts val="600"/>
              </a:spcAft>
              <a:buFont typeface="+mj-lt"/>
              <a:buAutoNum type="romanLcPeriod"/>
            </a:pPr>
            <a:r>
              <a:rPr lang="en-GB" sz="2000" dirty="0"/>
              <a:t>320 ÷ 80 </a:t>
            </a:r>
          </a:p>
          <a:p>
            <a:pPr marL="571500" indent="-684000">
              <a:spcAft>
                <a:spcPts val="600"/>
              </a:spcAft>
              <a:buFont typeface="+mj-lt"/>
              <a:buAutoNum type="romanLcPeriod"/>
            </a:pPr>
            <a:r>
              <a:rPr lang="en-GB" sz="2000" dirty="0"/>
              <a:t>32 000 ÷ 80	</a:t>
            </a:r>
          </a:p>
          <a:p>
            <a:pPr marL="571500" indent="-684000">
              <a:spcAft>
                <a:spcPts val="600"/>
              </a:spcAft>
              <a:buFont typeface="+mj-lt"/>
              <a:buAutoNum type="romanLcPeriod"/>
            </a:pPr>
            <a:r>
              <a:rPr lang="en-GB" sz="2000" dirty="0"/>
              <a:t>32 ÷ 8		</a:t>
            </a:r>
          </a:p>
          <a:p>
            <a:pPr marL="571500" indent="-684000">
              <a:spcAft>
                <a:spcPts val="600"/>
              </a:spcAft>
              <a:buFont typeface="+mj-lt"/>
              <a:buAutoNum type="romanLcPeriod"/>
            </a:pPr>
            <a:r>
              <a:rPr lang="en-GB" sz="2000" dirty="0"/>
              <a:t>32 ÷ 0.8</a:t>
            </a:r>
          </a:p>
          <a:p>
            <a:pPr marL="571500" indent="-684000">
              <a:spcAft>
                <a:spcPts val="600"/>
              </a:spcAft>
              <a:buFont typeface="+mj-lt"/>
              <a:buAutoNum type="romanLcPeriod"/>
            </a:pPr>
            <a:r>
              <a:rPr lang="en-GB" sz="2000" dirty="0"/>
              <a:t>320 ÷ 0.8</a:t>
            </a:r>
          </a:p>
          <a:p>
            <a:pPr marL="571500" indent="-684000">
              <a:spcAft>
                <a:spcPts val="600"/>
              </a:spcAft>
              <a:buFont typeface="+mj-lt"/>
              <a:buAutoNum type="romanLcPeriod"/>
            </a:pPr>
            <a:r>
              <a:rPr lang="en-GB" sz="2000" dirty="0"/>
              <a:t>3 200 ÷ 8 </a:t>
            </a:r>
          </a:p>
          <a:p>
            <a:pPr marL="571500" indent="-684000">
              <a:spcAft>
                <a:spcPts val="600"/>
              </a:spcAft>
              <a:buFont typeface="+mj-lt"/>
              <a:buAutoNum type="romanLcPeriod"/>
            </a:pPr>
            <a:r>
              <a:rPr lang="en-GB" sz="2000" dirty="0"/>
              <a:t>0.32 ÷ 0.08 </a:t>
            </a:r>
          </a:p>
          <a:p>
            <a:pPr marL="571500" indent="-684000">
              <a:spcAft>
                <a:spcPts val="600"/>
              </a:spcAft>
              <a:buFont typeface="+mj-lt"/>
              <a:buAutoNum type="romanLcPeriod"/>
            </a:pPr>
            <a:r>
              <a:rPr lang="en-GB" sz="2000" dirty="0"/>
              <a:t>0.32 ÷ 80 		</a:t>
            </a:r>
          </a:p>
        </p:txBody>
      </p:sp>
    </p:spTree>
    <p:custDataLst>
      <p:tags r:id="rId1"/>
    </p:custDataLst>
    <p:extLst>
      <p:ext uri="{BB962C8B-B14F-4D97-AF65-F5344CB8AC3E}">
        <p14:creationId xmlns:p14="http://schemas.microsoft.com/office/powerpoint/2010/main" val="3589705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dirty="0"/>
              <a:t>Previous learning</a:t>
            </a:r>
          </a:p>
          <a:p>
            <a:pPr lvl="1"/>
            <a:r>
              <a:rPr lang="en-GB" sz="2400" i="1" dirty="0"/>
              <a:t>Future 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287636137"/>
                  </p:ext>
                </p:extLst>
              </p:nvPr>
            </p:nvGraphicFramePr>
            <p:xfrm>
              <a:off x="579413" y="1196752"/>
              <a:ext cx="11011552" cy="3736467"/>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infinite</a:t>
                          </a:r>
                        </a:p>
                      </a:txBody>
                      <a:tcPr marL="68580" marR="68580" marT="0" marB="0"/>
                    </a:tc>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Of a number, always bigger than any (finite) number that can be thought of.</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Of a sequence or set, going on forever. The set of integers is an infinite set.</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standard index form (standard form)</a:t>
                          </a:r>
                        </a:p>
                      </a:txBody>
                      <a:tcPr marL="68580" marR="68580" marT="0" marB="0"/>
                    </a:tc>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A form in which numbers are recorded as a number between 1 and 10 multiplied by a power of ten.</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Example: 193 in standard index form is recorded as 1.93 × 10</a:t>
                          </a:r>
                          <a:r>
                            <a:rPr lang="en-GB" sz="1800" baseline="30000">
                              <a:solidFill>
                                <a:srgbClr val="585858"/>
                              </a:solidFill>
                              <a:effectLst/>
                              <a:latin typeface="+mj-lt"/>
                              <a:ea typeface="Myriad Pro"/>
                              <a:cs typeface="Times New Roman" panose="02020603050405020304" pitchFamily="18" charset="0"/>
                            </a:rPr>
                            <a:t>2</a:t>
                          </a:r>
                          <a:r>
                            <a:rPr lang="en-GB" sz="1800">
                              <a:solidFill>
                                <a:srgbClr val="585858"/>
                              </a:solidFill>
                              <a:effectLst/>
                              <a:latin typeface="+mj-lt"/>
                              <a:ea typeface="Myriad Pro"/>
                              <a:cs typeface="Times New Roman" panose="02020603050405020304" pitchFamily="18" charset="0"/>
                            </a:rPr>
                            <a:t> and 0.193 as 1.93 × 10</a:t>
                          </a:r>
                          <a:r>
                            <a:rPr lang="en-GB" sz="1800" baseline="30000">
                              <a:solidFill>
                                <a:srgbClr val="585858"/>
                              </a:solidFill>
                              <a:effectLst/>
                              <a:latin typeface="+mj-lt"/>
                              <a:ea typeface="Myriad Pro"/>
                              <a:cs typeface="Times New Roman" panose="02020603050405020304" pitchFamily="18" charset="0"/>
                            </a:rPr>
                            <a:t>−1</a:t>
                          </a:r>
                          <a:r>
                            <a:rPr lang="en-GB" sz="1800">
                              <a:solidFill>
                                <a:srgbClr val="585858"/>
                              </a:solidFill>
                              <a:effectLst/>
                              <a:latin typeface="+mj-lt"/>
                              <a:ea typeface="Myriad Pro"/>
                              <a:cs typeface="Times New Roman" panose="02020603050405020304" pitchFamily="18" charset="0"/>
                            </a:rPr>
                            <a:t>.</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This form is often used as a succinct notation for very large and very small numbers.</a:t>
                          </a:r>
                        </a:p>
                      </a:txBody>
                      <a:tcPr marL="68580" marR="68580" marT="0" marB="0"/>
                    </a:tc>
                    <a:extLst>
                      <a:ext uri="{0D108BD9-81ED-4DB2-BD59-A6C34878D82A}">
                        <a16:rowId xmlns:a16="http://schemas.microsoft.com/office/drawing/2014/main" val="78949882"/>
                      </a:ext>
                    </a:extLst>
                  </a:tr>
                  <a:tr h="37084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terminating decimal</a:t>
                          </a:r>
                        </a:p>
                      </a:txBody>
                      <a:tcPr marL="68580" marR="68580" marT="0" marB="0"/>
                    </a:tc>
                    <a:tc>
                      <a:txBody>
                        <a:bodyPr/>
                        <a:lstStyle/>
                        <a:p>
                          <a:pPr>
                            <a:spcBef>
                              <a:spcPts val="400"/>
                            </a:spcBef>
                            <a:spcAft>
                              <a:spcPts val="400"/>
                            </a:spcAft>
                          </a:pPr>
                          <a:r>
                            <a:rPr lang="en-GB" sz="1800" dirty="0">
                              <a:solidFill>
                                <a:srgbClr val="585858"/>
                              </a:solidFill>
                              <a:effectLst/>
                              <a:latin typeface="+mj-lt"/>
                              <a:ea typeface="Myriad Pro"/>
                              <a:cs typeface="Times New Roman" panose="02020603050405020304" pitchFamily="18" charset="0"/>
                            </a:rPr>
                            <a:t>A decimal fraction that has a finite number of digits.</a:t>
                          </a:r>
                        </a:p>
                        <a:p>
                          <a:pPr>
                            <a:spcBef>
                              <a:spcPts val="400"/>
                            </a:spcBef>
                            <a:spcAft>
                              <a:spcPts val="400"/>
                            </a:spcAft>
                          </a:pPr>
                          <a:r>
                            <a:rPr lang="en-GB" sz="1800" dirty="0">
                              <a:solidFill>
                                <a:srgbClr val="585858"/>
                              </a:solidFill>
                              <a:effectLst/>
                              <a:latin typeface="+mj-lt"/>
                              <a:ea typeface="Myriad Pro"/>
                              <a:cs typeface="Times New Roman" panose="02020603050405020304" pitchFamily="18" charset="0"/>
                            </a:rPr>
                            <a:t>Example: 0.125 is a terminating decimal. In contrast </a:t>
                          </a:r>
                          <a14:m>
                            <m:oMath xmlns:m="http://schemas.openxmlformats.org/officeDocument/2006/math">
                              <m:f>
                                <m:fPr>
                                  <m:ctrlPr>
                                    <a:rPr lang="en-GB" sz="1800" i="1" smtClean="0">
                                      <a:solidFill>
                                        <a:srgbClr val="585858"/>
                                      </a:solidFill>
                                      <a:effectLst/>
                                      <a:latin typeface="Cambria Math" panose="02040503050406030204" pitchFamily="18" charset="0"/>
                                      <a:cs typeface="Times New Roman" panose="02020603050405020304" pitchFamily="18" charset="0"/>
                                    </a:rPr>
                                  </m:ctrlPr>
                                </m:fPr>
                                <m:num>
                                  <m:r>
                                    <a:rPr lang="en-GB" sz="1800" b="0" i="1" smtClean="0">
                                      <a:solidFill>
                                        <a:srgbClr val="585858"/>
                                      </a:solidFill>
                                      <a:effectLst/>
                                      <a:latin typeface="Cambria Math" panose="02040503050406030204" pitchFamily="18" charset="0"/>
                                      <a:cs typeface="Times New Roman" panose="02020603050405020304" pitchFamily="18" charset="0"/>
                                    </a:rPr>
                                    <m:t>1</m:t>
                                  </m:r>
                                </m:num>
                                <m:den>
                                  <m:r>
                                    <a:rPr lang="en-GB" sz="1800" b="0" i="1" smtClean="0">
                                      <a:solidFill>
                                        <a:srgbClr val="585858"/>
                                      </a:solidFill>
                                      <a:effectLst/>
                                      <a:latin typeface="Cambria Math" panose="02040503050406030204" pitchFamily="18" charset="0"/>
                                      <a:cs typeface="Times New Roman" panose="02020603050405020304" pitchFamily="18" charset="0"/>
                                    </a:rPr>
                                    <m:t>3</m:t>
                                  </m:r>
                                </m:den>
                              </m:f>
                            </m:oMath>
                          </a14:m>
                          <a:r>
                            <a:rPr lang="en-GB" sz="1800" dirty="0">
                              <a:solidFill>
                                <a:srgbClr val="585858"/>
                              </a:solidFill>
                              <a:effectLst/>
                              <a:latin typeface="+mj-lt"/>
                              <a:ea typeface="Myriad Pro"/>
                              <a:cs typeface="Times New Roman" panose="02020603050405020304" pitchFamily="18" charset="0"/>
                            </a:rPr>
                            <a:t> is a recurring decimal fraction.</a:t>
                          </a:r>
                        </a:p>
                        <a:p>
                          <a:pPr>
                            <a:spcBef>
                              <a:spcPts val="400"/>
                            </a:spcBef>
                            <a:spcAft>
                              <a:spcPts val="400"/>
                            </a:spcAft>
                          </a:pPr>
                          <a:r>
                            <a:rPr lang="en-GB" sz="1800" dirty="0">
                              <a:solidFill>
                                <a:srgbClr val="585858"/>
                              </a:solidFill>
                              <a:effectLst/>
                              <a:latin typeface="+mj-lt"/>
                              <a:ea typeface="Myriad Pro"/>
                              <a:cs typeface="Times New Roman" panose="02020603050405020304" pitchFamily="18" charset="0"/>
                            </a:rPr>
                            <a:t>All terminating decimals can be expressed as fractions in which the denominator is a multiple of 2 or 5.</a:t>
                          </a:r>
                        </a:p>
                      </a:txBody>
                      <a:tcPr marL="68580" marR="68580" marT="0" marB="0"/>
                    </a:tc>
                    <a:extLst>
                      <a:ext uri="{0D108BD9-81ED-4DB2-BD59-A6C34878D82A}">
                        <a16:rowId xmlns:a16="http://schemas.microsoft.com/office/drawing/2014/main" val="404107335"/>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287636137"/>
                  </p:ext>
                </p:extLst>
              </p:nvPr>
            </p:nvGraphicFramePr>
            <p:xfrm>
              <a:off x="579413" y="1196752"/>
              <a:ext cx="11011552" cy="374396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65024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infinite</a:t>
                          </a:r>
                        </a:p>
                      </a:txBody>
                      <a:tcPr marL="68580" marR="68580" marT="0" marB="0"/>
                    </a:tc>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Of a number, always bigger than any (finite) number that can be thought of.</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Of a sequence or set, going on forever. The set of integers is an infinite set.</a:t>
                          </a:r>
                        </a:p>
                      </a:txBody>
                      <a:tcPr marL="68580" marR="68580" marT="0" marB="0"/>
                    </a:tc>
                    <a:extLst>
                      <a:ext uri="{0D108BD9-81ED-4DB2-BD59-A6C34878D82A}">
                        <a16:rowId xmlns:a16="http://schemas.microsoft.com/office/drawing/2014/main" val="2719448778"/>
                      </a:ext>
                    </a:extLst>
                  </a:tr>
                  <a:tr h="130048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standard index form (standard form)</a:t>
                          </a:r>
                        </a:p>
                      </a:txBody>
                      <a:tcPr marL="68580" marR="68580" marT="0" marB="0"/>
                    </a:tc>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A form in which numbers are recorded as a number between 1 and 10 multiplied by a power of ten.</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Example: 193 in standard index form is recorded as 1.93 × 10</a:t>
                          </a:r>
                          <a:r>
                            <a:rPr lang="en-GB" sz="1800" baseline="30000">
                              <a:solidFill>
                                <a:srgbClr val="585858"/>
                              </a:solidFill>
                              <a:effectLst/>
                              <a:latin typeface="+mj-lt"/>
                              <a:ea typeface="Myriad Pro"/>
                              <a:cs typeface="Times New Roman" panose="02020603050405020304" pitchFamily="18" charset="0"/>
                            </a:rPr>
                            <a:t>2</a:t>
                          </a:r>
                          <a:r>
                            <a:rPr lang="en-GB" sz="1800">
                              <a:solidFill>
                                <a:srgbClr val="585858"/>
                              </a:solidFill>
                              <a:effectLst/>
                              <a:latin typeface="+mj-lt"/>
                              <a:ea typeface="Myriad Pro"/>
                              <a:cs typeface="Times New Roman" panose="02020603050405020304" pitchFamily="18" charset="0"/>
                            </a:rPr>
                            <a:t> and 0.193 as 1.93 × 10</a:t>
                          </a:r>
                          <a:r>
                            <a:rPr lang="en-GB" sz="1800" baseline="30000">
                              <a:solidFill>
                                <a:srgbClr val="585858"/>
                              </a:solidFill>
                              <a:effectLst/>
                              <a:latin typeface="+mj-lt"/>
                              <a:ea typeface="Myriad Pro"/>
                              <a:cs typeface="Times New Roman" panose="02020603050405020304" pitchFamily="18" charset="0"/>
                            </a:rPr>
                            <a:t>−1</a:t>
                          </a:r>
                          <a:r>
                            <a:rPr lang="en-GB" sz="1800">
                              <a:solidFill>
                                <a:srgbClr val="585858"/>
                              </a:solidFill>
                              <a:effectLst/>
                              <a:latin typeface="+mj-lt"/>
                              <a:ea typeface="Myriad Pro"/>
                              <a:cs typeface="Times New Roman" panose="02020603050405020304" pitchFamily="18" charset="0"/>
                            </a:rPr>
                            <a:t>.</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This form is often used as a succinct notation for very large and very small numbers.</a:t>
                          </a:r>
                        </a:p>
                      </a:txBody>
                      <a:tcPr marL="68580" marR="68580" marT="0" marB="0"/>
                    </a:tc>
                    <a:extLst>
                      <a:ext uri="{0D108BD9-81ED-4DB2-BD59-A6C34878D82A}">
                        <a16:rowId xmlns:a16="http://schemas.microsoft.com/office/drawing/2014/main" val="78949882"/>
                      </a:ext>
                    </a:extLst>
                  </a:tr>
                  <a:tr h="142240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terminating decimal</a:t>
                          </a:r>
                        </a:p>
                      </a:txBody>
                      <a:tcPr marL="68580" marR="68580" marT="0" marB="0"/>
                    </a:tc>
                    <a:tc>
                      <a:txBody>
                        <a:bodyPr/>
                        <a:lstStyle/>
                        <a:p>
                          <a:endParaRPr lang="en-US"/>
                        </a:p>
                      </a:txBody>
                      <a:tcPr marL="68580" marR="68580" marT="0" marB="0">
                        <a:blipFill>
                          <a:blip r:embed="rId2"/>
                          <a:stretch>
                            <a:fillRect l="-14794" t="-164957" r="-190" b="-10256"/>
                          </a:stretch>
                        </a:blipFill>
                      </a:tcPr>
                    </a:tc>
                    <a:extLst>
                      <a:ext uri="{0D108BD9-81ED-4DB2-BD59-A6C34878D82A}">
                        <a16:rowId xmlns:a16="http://schemas.microsoft.com/office/drawing/2014/main" val="404107335"/>
                      </a:ext>
                    </a:extLst>
                  </a:tr>
                </a:tbl>
              </a:graphicData>
            </a:graphic>
          </p:graphicFrame>
        </mc:Fallback>
      </mc:AlternateContent>
    </p:spTree>
    <p:extLst>
      <p:ext uri="{BB962C8B-B14F-4D97-AF65-F5344CB8AC3E}">
        <p14:creationId xmlns:p14="http://schemas.microsoft.com/office/powerpoint/2010/main" val="1792976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(1)</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r>
              <a:rPr lang="en-GB" b="1" dirty="0"/>
              <a:t>Diene base-ten blocks and place value counters</a:t>
            </a:r>
          </a:p>
          <a:p>
            <a:pPr lvl="1"/>
            <a:r>
              <a:rPr lang="en-GB" dirty="0"/>
              <a:t>Dienes apparatus and place-value counters will probably have been an important representation used in Key Stage 2 to support students’ understanding of the base-ten structure of numbers (both integers and decimals). In Key Stage 3, students are required to generalise this structure and to become as fluent with the base-ten structure of decimals as they are with integers. Revisiting these familiar manipulatives with an emphasis on tenths, hundredths, and so on, will support this generalisation. </a:t>
            </a:r>
          </a:p>
          <a:p>
            <a:endParaRPr lang="en-GB" dirty="0"/>
          </a:p>
          <a:p>
            <a:endParaRPr lang="en-GB" dirty="0"/>
          </a:p>
        </p:txBody>
      </p:sp>
      <p:pic>
        <p:nvPicPr>
          <p:cNvPr id="6" name="Picture 5">
            <a:extLst>
              <a:ext uri="{FF2B5EF4-FFF2-40B4-BE49-F238E27FC236}">
                <a16:creationId xmlns:a16="http://schemas.microsoft.com/office/drawing/2014/main" id="{290BDC9F-6221-4107-88C7-17A485D5F961}"/>
              </a:ext>
            </a:extLst>
          </p:cNvPr>
          <p:cNvPicPr/>
          <p:nvPr/>
        </p:nvPicPr>
        <p:blipFill rotWithShape="1">
          <a:blip r:embed="rId3">
            <a:extLst>
              <a:ext uri="{28A0092B-C50C-407E-A947-70E740481C1C}">
                <a14:useLocalDpi xmlns:a14="http://schemas.microsoft.com/office/drawing/2010/main" val="0"/>
              </a:ext>
            </a:extLst>
          </a:blip>
          <a:srcRect l="-1" r="33880"/>
          <a:stretch/>
        </p:blipFill>
        <p:spPr bwMode="auto">
          <a:xfrm>
            <a:off x="2744929" y="4384537"/>
            <a:ext cx="3333750" cy="140906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CBE64C8-8C8F-454E-A3F9-3085004227CA}"/>
              </a:ext>
            </a:extLst>
          </p:cNvPr>
          <p:cNvPicPr/>
          <p:nvPr/>
        </p:nvPicPr>
        <p:blipFill rotWithShape="1">
          <a:blip r:embed="rId4">
            <a:extLst>
              <a:ext uri="{28A0092B-C50C-407E-A947-70E740481C1C}">
                <a14:useLocalDpi xmlns:a14="http://schemas.microsoft.com/office/drawing/2010/main" val="0"/>
              </a:ext>
            </a:extLst>
          </a:blip>
          <a:srcRect l="65744"/>
          <a:stretch/>
        </p:blipFill>
        <p:spPr bwMode="auto">
          <a:xfrm>
            <a:off x="6816080" y="4293096"/>
            <a:ext cx="1726565" cy="15919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1436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(2)</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196752"/>
            <a:ext cx="10972800" cy="5256584"/>
          </a:xfrm>
        </p:spPr>
        <p:txBody>
          <a:bodyPr/>
          <a:lstStyle/>
          <a:p>
            <a:r>
              <a:rPr lang="en-GB" dirty="0"/>
              <a:t>There are a number of different representations that you may wish to use to support students’ understanding of this key idea. These might include:</a:t>
            </a:r>
          </a:p>
          <a:p>
            <a:r>
              <a:rPr lang="en-GB" b="1" dirty="0" err="1"/>
              <a:t>Gattegno</a:t>
            </a:r>
            <a:r>
              <a:rPr lang="en-GB" b="1" dirty="0"/>
              <a:t> chart</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Moving (up or down) from one row to another to represent multiplying and dividing by powers of ten helps students to understand these operations and their results.</a:t>
            </a:r>
          </a:p>
          <a:p>
            <a:endParaRPr lang="en-GB" dirty="0"/>
          </a:p>
          <a:p>
            <a:endParaRPr lang="en-GB" dirty="0"/>
          </a:p>
          <a:p>
            <a:endParaRPr lang="en-GB" dirty="0"/>
          </a:p>
          <a:p>
            <a:r>
              <a:rPr lang="en-GB" b="1" dirty="0"/>
              <a:t>Arrays and other area models</a:t>
            </a:r>
          </a:p>
          <a:p>
            <a:pPr lvl="1"/>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array is a useful image for revealing the commutative and distributive properties of multiplication. When the rectangle has continuous measures for the dimensions, it becomes a useful way of thinking about the product of any two numbers including decimals and fractions. </a:t>
            </a:r>
          </a:p>
          <a:p>
            <a:pPr lvl="1"/>
            <a:endParaRPr lang="en-GB" b="1" dirty="0"/>
          </a:p>
        </p:txBody>
      </p:sp>
      <p:pic>
        <p:nvPicPr>
          <p:cNvPr id="8" name="Picture 7">
            <a:extLst>
              <a:ext uri="{FF2B5EF4-FFF2-40B4-BE49-F238E27FC236}">
                <a16:creationId xmlns:a16="http://schemas.microsoft.com/office/drawing/2014/main" id="{72E84EFF-F8BF-4DBF-BAA5-E723ED56C6E8}"/>
              </a:ext>
            </a:extLst>
          </p:cNvPr>
          <p:cNvPicPr>
            <a:picLocks noChangeAspect="1"/>
          </p:cNvPicPr>
          <p:nvPr/>
        </p:nvPicPr>
        <p:blipFill>
          <a:blip r:embed="rId3"/>
          <a:stretch>
            <a:fillRect/>
          </a:stretch>
        </p:blipFill>
        <p:spPr>
          <a:xfrm>
            <a:off x="3719736" y="3068960"/>
            <a:ext cx="4392488" cy="1248948"/>
          </a:xfrm>
          <a:prstGeom prst="rect">
            <a:avLst/>
          </a:prstGeom>
        </p:spPr>
      </p:pic>
    </p:spTree>
    <p:extLst>
      <p:ext uri="{BB962C8B-B14F-4D97-AF65-F5344CB8AC3E}">
        <p14:creationId xmlns:p14="http://schemas.microsoft.com/office/powerpoint/2010/main" val="2590046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(3)</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196752"/>
            <a:ext cx="10972800" cy="5256584"/>
          </a:xfrm>
        </p:spPr>
        <p:txBody>
          <a:bodyPr/>
          <a:lstStyle/>
          <a:p>
            <a:r>
              <a:rPr lang="en-GB" dirty="0"/>
              <a:t>There are a number of different representations that you may wish to use to support students’ understanding of this key idea. These might include:</a:t>
            </a:r>
          </a:p>
          <a:p>
            <a:endParaRPr lang="en-GB" dirty="0"/>
          </a:p>
          <a:p>
            <a:endParaRPr lang="en-GB" dirty="0"/>
          </a:p>
          <a:p>
            <a:endParaRPr lang="en-GB" dirty="0"/>
          </a:p>
          <a:p>
            <a:pPr lvl="1"/>
            <a:endParaRPr lang="en-GB" b="1" dirty="0"/>
          </a:p>
        </p:txBody>
      </p:sp>
      <p:pic>
        <p:nvPicPr>
          <p:cNvPr id="4" name="Picture 3">
            <a:extLst>
              <a:ext uri="{FF2B5EF4-FFF2-40B4-BE49-F238E27FC236}">
                <a16:creationId xmlns:a16="http://schemas.microsoft.com/office/drawing/2014/main" id="{112AC903-C63D-4F10-B086-8502EF334D8C}"/>
              </a:ext>
            </a:extLst>
          </p:cNvPr>
          <p:cNvPicPr>
            <a:picLocks noChangeAspect="1"/>
          </p:cNvPicPr>
          <p:nvPr/>
        </p:nvPicPr>
        <p:blipFill>
          <a:blip r:embed="rId3"/>
          <a:stretch>
            <a:fillRect/>
          </a:stretch>
        </p:blipFill>
        <p:spPr>
          <a:xfrm>
            <a:off x="7176739" y="2168809"/>
            <a:ext cx="3934458" cy="2520382"/>
          </a:xfrm>
          <a:prstGeom prst="rect">
            <a:avLst/>
          </a:prstGeom>
        </p:spPr>
      </p:pic>
      <p:sp>
        <p:nvSpPr>
          <p:cNvPr id="9" name="TextBox 8">
            <a:extLst>
              <a:ext uri="{FF2B5EF4-FFF2-40B4-BE49-F238E27FC236}">
                <a16:creationId xmlns:a16="http://schemas.microsoft.com/office/drawing/2014/main" id="{036165DA-F7E5-482D-B1AC-97FDC94A764D}"/>
              </a:ext>
            </a:extLst>
          </p:cNvPr>
          <p:cNvSpPr txBox="1"/>
          <p:nvPr/>
        </p:nvSpPr>
        <p:spPr>
          <a:xfrm>
            <a:off x="609600" y="2054795"/>
            <a:ext cx="6096000" cy="2526333"/>
          </a:xfrm>
          <a:prstGeom prst="rect">
            <a:avLst/>
          </a:prstGeom>
          <a:noFill/>
        </p:spPr>
        <p:txBody>
          <a:bodyPr wrap="square">
            <a:spAutoFit/>
          </a:bodyPr>
          <a:lstStyle/>
          <a:p>
            <a:pPr marL="457200" indent="-457200">
              <a:buClr>
                <a:srgbClr val="585858"/>
              </a:buClr>
              <a:buFont typeface="Arial" panose="020B0604020202020204" pitchFamily="34" charset="0"/>
              <a:buChar char="•"/>
            </a:pPr>
            <a:r>
              <a:rPr lang="en-GB" sz="2400" b="1" dirty="0"/>
              <a:t>Fraction wall</a:t>
            </a:r>
          </a:p>
          <a:p>
            <a:pPr marL="800100" marR="0" lvl="1" indent="-34290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Students should be familiar with finding equivalent fractions using a fraction wall like this. However, such activities may not allow students to see the multiplicative connection between the numerator and the denominator and appreciate that this will necessarily be the same for any other equivalent fraction.</a:t>
            </a:r>
          </a:p>
        </p:txBody>
      </p:sp>
    </p:spTree>
    <p:extLst>
      <p:ext uri="{BB962C8B-B14F-4D97-AF65-F5344CB8AC3E}">
        <p14:creationId xmlns:p14="http://schemas.microsoft.com/office/powerpoint/2010/main" val="387555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first of these themes is </a:t>
            </a:r>
            <a:r>
              <a:rPr lang="en-GB" dirty="0">
                <a:hlinkClick r:id="rId3"/>
              </a:rPr>
              <a:t>The structure of the number system</a:t>
            </a:r>
            <a:r>
              <a:rPr lang="en-GB" dirty="0"/>
              <a:t>, which covers the following interconnected core concepts:</a:t>
            </a:r>
          </a:p>
          <a:p>
            <a:pPr marL="800100" lvl="2" indent="0">
              <a:buNone/>
            </a:pPr>
            <a:r>
              <a:rPr lang="en-GB" sz="2400" i="1" dirty="0"/>
              <a:t>1.1</a:t>
            </a:r>
            <a:r>
              <a:rPr lang="en-GB" i="1" dirty="0"/>
              <a:t>	</a:t>
            </a:r>
            <a:r>
              <a:rPr lang="en-GB" sz="2400" i="1" dirty="0"/>
              <a:t>Place value, estimation and rounding</a:t>
            </a:r>
          </a:p>
          <a:p>
            <a:pPr marL="800100" lvl="2" indent="0">
              <a:buNone/>
            </a:pPr>
            <a:r>
              <a:rPr lang="en-GB" sz="2400" i="1" dirty="0"/>
              <a:t>1.2	Properties of number</a:t>
            </a:r>
          </a:p>
          <a:p>
            <a:pPr marL="800100" lvl="2" indent="0">
              <a:buNone/>
            </a:pPr>
            <a:r>
              <a:rPr lang="en-GB" sz="2400" i="1" dirty="0"/>
              <a:t>1.3	Ordering and comparing</a:t>
            </a:r>
          </a:p>
          <a:p>
            <a:pPr marL="800100" lvl="2" indent="0">
              <a:buNone/>
            </a:pPr>
            <a:r>
              <a:rPr lang="en-GB" sz="2400" i="1" dirty="0"/>
              <a:t>1.4	Simplifying and manipulating expressions, equations and formulae</a:t>
            </a:r>
          </a:p>
          <a:p>
            <a:endParaRPr lang="en-GB" dirty="0"/>
          </a:p>
        </p:txBody>
      </p:sp>
    </p:spTree>
    <p:extLst>
      <p:ext uri="{BB962C8B-B14F-4D97-AF65-F5344CB8AC3E}">
        <p14:creationId xmlns:p14="http://schemas.microsoft.com/office/powerpoint/2010/main" val="4150506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From Upper Key Stage 2, students will bring experience of:</a:t>
            </a:r>
          </a:p>
          <a:p>
            <a:r>
              <a:rPr lang="en-GB" sz="1800" dirty="0"/>
              <a:t>reading, writing, ordering and comparing numbers up to 10 000 000 and determining the value of each digit</a:t>
            </a:r>
          </a:p>
          <a:p>
            <a:r>
              <a:rPr lang="en-GB" sz="1800" dirty="0"/>
              <a:t>rounding any whole number to a required degree of accuracy</a:t>
            </a:r>
          </a:p>
          <a:p>
            <a:r>
              <a:rPr lang="en-GB" sz="1800" dirty="0"/>
              <a:t>using negative numbers in context</a:t>
            </a:r>
          </a:p>
          <a:p>
            <a:r>
              <a:rPr lang="en-GB" sz="1800" dirty="0"/>
              <a:t>identifying the value of each digit in numbers given to three decimal places and multiplying and dividing numbers by 10, 100 and 1 000, giving answers up to three decimal places</a:t>
            </a:r>
          </a:p>
          <a:p>
            <a:r>
              <a:rPr lang="en-GB" sz="1800" dirty="0"/>
              <a:t>using, reading, writing and converting between standard units, converting measurements of length, mass, volume and time from a smaller unit of measure to a larger unit and vice versa, using decimal notation up to three decimal places</a:t>
            </a:r>
          </a:p>
          <a:p>
            <a:r>
              <a:rPr lang="en-GB" sz="1800" dirty="0"/>
              <a:t>using symbols and letters to represent variables and unknowns in mathematical situations that they already understand, such as:</a:t>
            </a:r>
          </a:p>
          <a:p>
            <a:pPr lvl="1"/>
            <a:r>
              <a:rPr lang="en-GB" sz="1800" dirty="0"/>
              <a:t>missing numbers, lengths, coordinates and angles</a:t>
            </a:r>
          </a:p>
          <a:p>
            <a:pPr lvl="1"/>
            <a:r>
              <a:rPr lang="en-GB" sz="1800" dirty="0"/>
              <a:t>formulae in mathematics and science</a:t>
            </a:r>
          </a:p>
          <a:p>
            <a:endParaRPr lang="en-GB" dirty="0"/>
          </a:p>
        </p:txBody>
      </p:sp>
    </p:spTree>
    <p:extLst>
      <p:ext uri="{BB962C8B-B14F-4D97-AF65-F5344CB8AC3E}">
        <p14:creationId xmlns:p14="http://schemas.microsoft.com/office/powerpoint/2010/main" val="2341685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a:t>Future Learning</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In KS4, students will build on the core concepts in this mathematical theme to:</a:t>
                </a:r>
              </a:p>
              <a:p>
                <a:r>
                  <a:rPr lang="en-GB" sz="1800" dirty="0"/>
                  <a:t>{estimate powers and roots of any given positive number}</a:t>
                </a:r>
              </a:p>
              <a:p>
                <a:r>
                  <a:rPr lang="en-GB" sz="1800" dirty="0"/>
                  <a:t>calculate with roots, and with integer {and fractional} indices </a:t>
                </a:r>
              </a:p>
              <a:p>
                <a:r>
                  <a:rPr lang="en-GB" sz="1800" dirty="0"/>
                  <a:t>{simplify surd expressions involving squares [e.g .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and rationalise denominators}</a:t>
                </a:r>
              </a:p>
              <a:p>
                <a:r>
                  <a:rPr lang="en-GB" sz="1800" dirty="0"/>
                  <a:t>calculate with numbers in standard form A × 10</a:t>
                </a:r>
                <a:r>
                  <a:rPr lang="en-GB" sz="1800" baseline="30000" dirty="0"/>
                  <a:t>n</a:t>
                </a:r>
                <a:r>
                  <a:rPr lang="en-GB" sz="1800" dirty="0"/>
                  <a:t>, where 1 ≤ A &lt; 10 and n is an integer </a:t>
                </a:r>
              </a:p>
              <a:p>
                <a:r>
                  <a:rPr lang="en-GB" sz="1800" dirty="0"/>
                  <a:t>{change recurring decimals into their corresponding fractions and vice versa}</a:t>
                </a:r>
              </a:p>
              <a:p>
                <a:r>
                  <a:rPr lang="en-GB" sz="1800" dirty="0"/>
                  <a:t>apply and interpret limits of accuracy when rounding or truncating, {including upper and lower bounds}.</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9600" y="1196752"/>
                <a:ext cx="10972800" cy="3888432"/>
              </a:xfrm>
              <a:blipFill>
                <a:blip r:embed="rId3"/>
                <a:stretch>
                  <a:fillRect l="-578" t="-1629"/>
                </a:stretch>
              </a:blipFill>
            </p:spPr>
            <p:txBody>
              <a:bodyPr/>
              <a:lstStyle/>
              <a:p>
                <a:r>
                  <a:rPr lang="en-US">
                    <a:noFill/>
                  </a:rPr>
                  <a:t> </a:t>
                </a:r>
              </a:p>
            </p:txBody>
          </p:sp>
        </mc:Fallback>
      </mc:AlternateContent>
    </p:spTree>
    <p:extLst>
      <p:ext uri="{BB962C8B-B14F-4D97-AF65-F5344CB8AC3E}">
        <p14:creationId xmlns:p14="http://schemas.microsoft.com/office/powerpoint/2010/main" val="1852153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3"/>
              </a:rPr>
              <a:t>NCETM Secondary Mastery Professional Development</a:t>
            </a:r>
            <a:endParaRPr lang="en-GB" dirty="0">
              <a:hlinkClick r:id="rId4"/>
            </a:endParaRPr>
          </a:p>
          <a:p>
            <a:pPr lvl="2">
              <a:lnSpc>
                <a:spcPct val="100000"/>
              </a:lnSpc>
            </a:pPr>
            <a:r>
              <a:rPr lang="en-GB" dirty="0">
                <a:hlinkClick r:id="rId5"/>
              </a:rPr>
              <a:t>1 The Structure of the number system Theme Overview Document</a:t>
            </a:r>
            <a:endParaRPr lang="en-GB" dirty="0"/>
          </a:p>
          <a:p>
            <a:pPr lvl="2">
              <a:lnSpc>
                <a:spcPct val="100000"/>
              </a:lnSpc>
            </a:pPr>
            <a:r>
              <a:rPr lang="en-GB" dirty="0">
                <a:hlinkClick r:id="rId6"/>
              </a:rPr>
              <a:t>1.3 Ordering and comparing Core Concept Document</a:t>
            </a:r>
            <a:endParaRPr lang="en-GB" dirty="0"/>
          </a:p>
          <a:p>
            <a:pPr lvl="1">
              <a:lnSpc>
                <a:spcPct val="100000"/>
              </a:lnSpc>
            </a:pPr>
            <a:r>
              <a:rPr lang="en-GB" dirty="0">
                <a:hlinkClick r:id="rId7"/>
              </a:rPr>
              <a:t>Using mathematical representations at KS3 | NCETM</a:t>
            </a:r>
            <a:endParaRPr lang="en-GB" dirty="0"/>
          </a:p>
          <a:p>
            <a:pPr lvl="1">
              <a:lnSpc>
                <a:spcPct val="100000"/>
              </a:lnSpc>
            </a:pPr>
            <a:r>
              <a:rPr lang="en-GB" sz="2000" dirty="0">
                <a:hlinkClick r:id="rId8"/>
              </a:rPr>
              <a:t>Mathematical Prompts for Deeper Thinking videos | NCETM</a:t>
            </a:r>
            <a:endParaRPr lang="en-GB" dirty="0"/>
          </a:p>
          <a:p>
            <a:pPr lvl="1">
              <a:lnSpc>
                <a:spcPct val="100000"/>
              </a:lnSpc>
            </a:pPr>
            <a:r>
              <a:rPr lang="en-GB" dirty="0">
                <a:hlinkClick r:id="rId9"/>
              </a:rPr>
              <a:t>NCETM primary mastery professional development materials</a:t>
            </a:r>
            <a:endParaRPr lang="en-GB" dirty="0"/>
          </a:p>
          <a:p>
            <a:pPr lvl="1">
              <a:lnSpc>
                <a:spcPct val="100000"/>
              </a:lnSpc>
            </a:pPr>
            <a:r>
              <a:rPr lang="en-GB" dirty="0">
                <a:hlinkClick r:id="rId10"/>
              </a:rPr>
              <a:t>NCETM primary assessment materials</a:t>
            </a:r>
            <a:endParaRPr lang="en-GB" dirty="0"/>
          </a:p>
          <a:p>
            <a:pPr>
              <a:lnSpc>
                <a:spcPct val="100000"/>
              </a:lnSpc>
            </a:pPr>
            <a:r>
              <a:rPr lang="en-GB" dirty="0"/>
              <a:t>There are also references to: </a:t>
            </a:r>
          </a:p>
          <a:p>
            <a:pPr lvl="1">
              <a:lnSpc>
                <a:spcPct val="100000"/>
              </a:lnSpc>
            </a:pPr>
            <a:r>
              <a:rPr lang="en-GB" dirty="0">
                <a:hlinkClick r:id="rId11"/>
              </a:rPr>
              <a:t>Standards &amp;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09600" y="4797177"/>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09600" y="5223347"/>
            <a:ext cx="10972800" cy="720080"/>
          </a:xfrm>
        </p:spPr>
        <p:txBody>
          <a:bodyPr>
            <a:normAutofit/>
          </a:bodyPr>
          <a:lstStyle/>
          <a:p>
            <a:r>
              <a:rPr lang="en-GB" dirty="0"/>
              <a:t>Within this core concept, </a:t>
            </a:r>
            <a:r>
              <a:rPr lang="en-GB" dirty="0">
                <a:hlinkClick r:id="rId3"/>
              </a:rPr>
              <a:t>1.3 Ordering and comparing</a:t>
            </a:r>
            <a:r>
              <a:rPr lang="en-GB" dirty="0"/>
              <a:t>, there are three statements of knowledge, skills and understanding. </a:t>
            </a:r>
          </a:p>
          <a:p>
            <a:r>
              <a:rPr lang="en-GB" dirty="0"/>
              <a:t>These, in turn, are broken down into sixteen key ideas. The highlighted key idea is exemplified in this slide deck.</a:t>
            </a:r>
          </a:p>
          <a:p>
            <a:endParaRPr lang="en-GB" dirty="0"/>
          </a:p>
        </p:txBody>
      </p:sp>
      <p:pic>
        <p:nvPicPr>
          <p:cNvPr id="7" name="Picture 6">
            <a:extLst>
              <a:ext uri="{FF2B5EF4-FFF2-40B4-BE49-F238E27FC236}">
                <a16:creationId xmlns:a16="http://schemas.microsoft.com/office/drawing/2014/main" id="{13CB66F2-AA0A-444C-9C2B-510F979D637F}"/>
              </a:ext>
            </a:extLst>
          </p:cNvPr>
          <p:cNvPicPr>
            <a:picLocks noChangeAspect="1"/>
          </p:cNvPicPr>
          <p:nvPr/>
        </p:nvPicPr>
        <p:blipFill>
          <a:blip r:embed="rId4"/>
          <a:stretch>
            <a:fillRect/>
          </a:stretch>
        </p:blipFill>
        <p:spPr>
          <a:xfrm>
            <a:off x="257175" y="532792"/>
            <a:ext cx="11677650" cy="4051300"/>
          </a:xfrm>
          <a:prstGeom prst="rect">
            <a:avLst/>
          </a:prstGeom>
        </p:spPr>
      </p:pic>
      <p:sp>
        <p:nvSpPr>
          <p:cNvPr id="6" name="Rectangle: Rounded Corners 5">
            <a:extLst>
              <a:ext uri="{FF2B5EF4-FFF2-40B4-BE49-F238E27FC236}">
                <a16:creationId xmlns:a16="http://schemas.microsoft.com/office/drawing/2014/main" id="{653D5F66-9288-4589-B2D5-4F1DD186EDC8}"/>
              </a:ext>
            </a:extLst>
          </p:cNvPr>
          <p:cNvSpPr/>
          <p:nvPr/>
        </p:nvSpPr>
        <p:spPr>
          <a:xfrm>
            <a:off x="3215680" y="1797983"/>
            <a:ext cx="7164000"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133769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2"/>
            <a:ext cx="6160612" cy="467912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1.3.1.5 Understand the process of simplifying fractions through dividing both numerator and denominator by common factors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how the numerator and the denominator are linked in a family of equivalent fractions.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Recognise fractions in their simplest form.</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Find a common factor and convert a fraction to its simplest form.</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Connect fractions with division and appreciate that the concept of equivalent fractions can be used to generate equivalent divisions. </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96752"/>
            <a:ext cx="10972800" cy="5112568"/>
          </a:xfrm>
        </p:spPr>
        <p:txBody>
          <a:bodyPr>
            <a:normAutofit fontScale="92500"/>
          </a:bodyPr>
          <a:lstStyle/>
          <a:p>
            <a:r>
              <a:rPr lang="en-GB" dirty="0"/>
              <a:t>At Key Stage 2, students should have developed an awareness that any number can be expressed in a variety of ways that reveal the base-ten structure. Students should not simply name the place-value column headings. Rather, they should recognise that, for example, the number 2</a:t>
            </a:r>
            <a:r>
              <a:rPr lang="en-GB" baseline="30000" dirty="0"/>
              <a:t> </a:t>
            </a:r>
            <a:r>
              <a:rPr lang="en-GB" dirty="0"/>
              <a:t>437 consists of 24 hundreds or 243 tens.</a:t>
            </a:r>
          </a:p>
          <a:p>
            <a:r>
              <a:rPr lang="en-GB" dirty="0"/>
              <a:t>At Key Stage 3, students will further develop their understanding of the different ways that numbers can be expressed and will become more proficient in changing from one form to another. This will develop their awareness that different representations of the same number can reveal something of its structure and so can be used to compare and order numbers with ease.</a:t>
            </a:r>
          </a:p>
          <a:p>
            <a:r>
              <a:rPr lang="en-GB" dirty="0"/>
              <a:t>Students should develop their understanding of the infinite nature of the number system and work confidently with a wide range of real numbers. For example, they should recognise that for any given pair of numbers, a third that is greater than both, smaller than both or in between the two can always be found. The process of comparing and ordering these numbers becomes easier by considering numbers expressed as decimals and fractions. </a:t>
            </a:r>
          </a:p>
          <a:p>
            <a:pPr marL="0" indent="0">
              <a:buNone/>
            </a:pPr>
            <a:endParaRPr lang="en-GB"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96752"/>
            <a:ext cx="10972800" cy="4032448"/>
          </a:xfrm>
        </p:spPr>
        <p:txBody>
          <a:bodyPr>
            <a:normAutofit/>
          </a:bodyPr>
          <a:lstStyle/>
          <a:p>
            <a:r>
              <a:rPr lang="en-GB" dirty="0"/>
              <a:t>At Key Stage 3, students begin to recognise decimals such as 0.13 not just as one tenth and three hundredths, but also as 13 hundredths, which leads to its expression as a single fraction. </a:t>
            </a:r>
          </a:p>
          <a:p>
            <a:r>
              <a:rPr lang="en-GB" dirty="0"/>
              <a:t>An awareness that a fraction represents a division is crucial at this stage, as this will allow a deep understanding of the process of changing fractions to decimals.</a:t>
            </a:r>
          </a:p>
          <a:p>
            <a:r>
              <a:rPr lang="en-GB" dirty="0"/>
              <a:t>It is important during Key Stage 3 that students become increasingly fluent when converting between fractions and decimals. This will contribute to a strong sense of number, support flexibility in calculation and students’ ability to make sensible choices as to when to work mentally, use a written method or use a calculator.</a:t>
            </a:r>
          </a:p>
          <a:p>
            <a:pPr marL="0" indent="0">
              <a:buNone/>
            </a:pPr>
            <a:endParaRPr lang="en-GB" dirty="0"/>
          </a:p>
        </p:txBody>
      </p:sp>
    </p:spTree>
    <p:extLst>
      <p:ext uri="{BB962C8B-B14F-4D97-AF65-F5344CB8AC3E}">
        <p14:creationId xmlns:p14="http://schemas.microsoft.com/office/powerpoint/2010/main" val="114967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8015535" y="1412777"/>
            <a:ext cx="4176465"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mc:AlternateContent xmlns:mc="http://schemas.openxmlformats.org/markup-compatibility/2006">
        <mc:Choice xmlns:a14="http://schemas.microsoft.com/office/drawing/2010/main" Requires="a14">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3771170441"/>
                  </p:ext>
                </p:extLst>
              </p:nvPr>
            </p:nvGraphicFramePr>
            <p:xfrm>
              <a:off x="660694" y="1052736"/>
              <a:ext cx="7667554" cy="5597597"/>
            </p:xfrm>
            <a:graphic>
              <a:graphicData uri="http://schemas.openxmlformats.org/drawingml/2006/table">
                <a:tbl>
                  <a:tblPr firstRow="1" bandRow="1">
                    <a:tableStyleId>{E8B1032C-EA38-4F05-BA0D-38AFFFC7BED3}</a:tableStyleId>
                  </a:tblPr>
                  <a:tblGrid>
                    <a:gridCol w="7667554">
                      <a:extLst>
                        <a:ext uri="{9D8B030D-6E8A-4147-A177-3AD203B41FA5}">
                          <a16:colId xmlns:a16="http://schemas.microsoft.com/office/drawing/2014/main" val="590117535"/>
                        </a:ext>
                      </a:extLst>
                    </a:gridCol>
                  </a:tblGrid>
                  <a:tr h="332413">
                    <a:tc>
                      <a:txBody>
                        <a:bodyPr/>
                        <a:lstStyle/>
                        <a:p>
                          <a:r>
                            <a:rPr lang="en-GB" dirty="0"/>
                            <a:t>Upper Key Stage 2 Learning Outcome</a:t>
                          </a:r>
                        </a:p>
                      </a:txBody>
                      <a:tcPr/>
                    </a:tc>
                    <a:extLst>
                      <a:ext uri="{0D108BD9-81ED-4DB2-BD59-A6C34878D82A}">
                        <a16:rowId xmlns:a16="http://schemas.microsoft.com/office/drawing/2014/main" val="1564221312"/>
                      </a:ext>
                    </a:extLst>
                  </a:tr>
                  <a:tr h="585056">
                    <a:tc>
                      <a:txBody>
                        <a:bodyPr/>
                        <a:lstStyle/>
                        <a:p>
                          <a:pPr marL="285750" indent="-285750">
                            <a:buFont typeface="Arial" panose="020B0604020202020204" pitchFamily="34" charset="0"/>
                            <a:buChar char="•"/>
                          </a:pPr>
                          <a:r>
                            <a:rPr lang="en-GB" dirty="0"/>
                            <a:t>Multiply and divide whole numbers and those involving decimals by 10, 100 and 1</a:t>
                          </a:r>
                          <a:r>
                            <a:rPr lang="en-GB" baseline="30000" dirty="0"/>
                            <a:t> </a:t>
                          </a:r>
                          <a:r>
                            <a:rPr lang="en-GB" dirty="0"/>
                            <a:t>000</a:t>
                          </a:r>
                          <a:endParaRPr lang="en-GB" dirty="0">
                            <a:highlight>
                              <a:srgbClr val="FFFF00"/>
                            </a:highlight>
                          </a:endParaRPr>
                        </a:p>
                      </a:txBody>
                      <a:tcPr/>
                    </a:tc>
                    <a:extLst>
                      <a:ext uri="{0D108BD9-81ED-4DB2-BD59-A6C34878D82A}">
                        <a16:rowId xmlns:a16="http://schemas.microsoft.com/office/drawing/2014/main" val="1387505252"/>
                      </a:ext>
                    </a:extLst>
                  </a:tr>
                  <a:tr h="581722">
                    <a:tc>
                      <a:txBody>
                        <a:bodyPr/>
                        <a:lstStyle/>
                        <a:p>
                          <a:pPr marL="285750" indent="-285750">
                            <a:buFont typeface="Arial" panose="020B0604020202020204" pitchFamily="34" charset="0"/>
                            <a:buChar char="•"/>
                          </a:pPr>
                          <a:r>
                            <a:rPr lang="en-GB" dirty="0"/>
                            <a:t>Recognise and use thousandths and relate them to tenths, hundredths and decimal equivalents</a:t>
                          </a:r>
                        </a:p>
                      </a:txBody>
                      <a:tcPr/>
                    </a:tc>
                    <a:extLst>
                      <a:ext uri="{0D108BD9-81ED-4DB2-BD59-A6C34878D82A}">
                        <a16:rowId xmlns:a16="http://schemas.microsoft.com/office/drawing/2014/main" val="502591801"/>
                      </a:ext>
                    </a:extLst>
                  </a:tr>
                  <a:tr h="557378">
                    <a:tc>
                      <a:txBody>
                        <a:bodyPr/>
                        <a:lstStyle/>
                        <a:p>
                          <a:pPr marL="285750" indent="-285750">
                            <a:buFont typeface="Arial" panose="020B0604020202020204" pitchFamily="34" charset="0"/>
                            <a:buChar char="•"/>
                          </a:pPr>
                          <a:r>
                            <a:rPr lang="en-GB" dirty="0"/>
                            <a:t>Identify, name and write equivalent fractions of a given fraction, represented visually, including tenths and hundredths</a:t>
                          </a:r>
                        </a:p>
                      </a:txBody>
                      <a:tcPr/>
                    </a:tc>
                    <a:extLst>
                      <a:ext uri="{0D108BD9-81ED-4DB2-BD59-A6C34878D82A}">
                        <a16:rowId xmlns:a16="http://schemas.microsoft.com/office/drawing/2014/main" val="2537917201"/>
                      </a:ext>
                    </a:extLst>
                  </a:tr>
                  <a:tr h="553966">
                    <a:tc>
                      <a:txBody>
                        <a:bodyPr/>
                        <a:lstStyle/>
                        <a:p>
                          <a:pPr marL="285750" indent="-285750">
                            <a:buFont typeface="Arial" panose="020B0604020202020204" pitchFamily="34" charset="0"/>
                            <a:buChar char="•"/>
                          </a:pPr>
                          <a:r>
                            <a:rPr lang="en-GB" dirty="0"/>
                            <a:t>Use common factors to simplify fractions; use common multiples to express fractions in the same denomination</a:t>
                          </a:r>
                        </a:p>
                      </a:txBody>
                      <a:tcPr/>
                    </a:tc>
                    <a:extLst>
                      <a:ext uri="{0D108BD9-81ED-4DB2-BD59-A6C34878D82A}">
                        <a16:rowId xmlns:a16="http://schemas.microsoft.com/office/drawing/2014/main" val="4192537400"/>
                      </a:ext>
                    </a:extLst>
                  </a:tr>
                  <a:tr h="553966">
                    <a:tc>
                      <a:txBody>
                        <a:bodyPr/>
                        <a:lstStyle/>
                        <a:p>
                          <a:pPr marL="285750" indent="-285750">
                            <a:buFont typeface="Arial" panose="020B0604020202020204" pitchFamily="34" charset="0"/>
                            <a:buChar char="•"/>
                          </a:pPr>
                          <a:r>
                            <a:rPr lang="en-GB" dirty="0"/>
                            <a:t>Recognise mixed numbers and improper fractions and convert from one form to the other</a:t>
                          </a:r>
                        </a:p>
                      </a:txBody>
                      <a:tcPr/>
                    </a:tc>
                    <a:extLst>
                      <a:ext uri="{0D108BD9-81ED-4DB2-BD59-A6C34878D82A}">
                        <a16:rowId xmlns:a16="http://schemas.microsoft.com/office/drawing/2014/main" val="233768622"/>
                      </a:ext>
                    </a:extLst>
                  </a:tr>
                  <a:tr h="410175">
                    <a:tc>
                      <a:txBody>
                        <a:bodyPr/>
                        <a:lstStyle/>
                        <a:p>
                          <a:pPr marL="285750" indent="-285750">
                            <a:buFont typeface="Arial" panose="020B0604020202020204" pitchFamily="34" charset="0"/>
                            <a:buChar char="•"/>
                          </a:pPr>
                          <a:r>
                            <a:rPr lang="en-GB" dirty="0"/>
                            <a:t>Read and write decimal numbers as fractions (e.g. 0.71 = </a:t>
                          </a:r>
                          <a14:m>
                            <m:oMath xmlns:m="http://schemas.openxmlformats.org/officeDocument/2006/math">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71</m:t>
                                      </m:r>
                                    </m:num>
                                    <m:den>
                                      <m:r>
                                        <a:rPr lang="en-GB" b="0" i="1" smtClean="0">
                                          <a:latin typeface="Cambria Math" panose="02040503050406030204" pitchFamily="18" charset="0"/>
                                        </a:rPr>
                                        <m:t>100</m:t>
                                      </m:r>
                                    </m:den>
                                  </m:f>
                                </m:e>
                              </m:box>
                            </m:oMath>
                          </a14:m>
                          <a:r>
                            <a:rPr lang="en-GB" dirty="0"/>
                            <a:t> )</a:t>
                          </a:r>
                        </a:p>
                      </a:txBody>
                      <a:tcPr/>
                    </a:tc>
                    <a:extLst>
                      <a:ext uri="{0D108BD9-81ED-4DB2-BD59-A6C34878D82A}">
                        <a16:rowId xmlns:a16="http://schemas.microsoft.com/office/drawing/2014/main" val="952968030"/>
                      </a:ext>
                    </a:extLst>
                  </a:tr>
                  <a:tr h="831031">
                    <a:tc>
                      <a:txBody>
                        <a:bodyPr/>
                        <a:lstStyle/>
                        <a:p>
                          <a:pPr marL="285750" indent="-285750">
                            <a:buFont typeface="Arial" panose="020B0604020202020204" pitchFamily="34" charset="0"/>
                            <a:buChar char="•"/>
                          </a:pPr>
                          <a:r>
                            <a:rPr lang="en-GB" dirty="0"/>
                            <a:t>Recognise the per cent symbol (%) and understand that per cent relates to ‘number of parts per hundred’, and write percentages as a fraction with denominator 100, and as a decimal</a:t>
                          </a:r>
                        </a:p>
                      </a:txBody>
                      <a:tcPr/>
                    </a:tc>
                    <a:extLst>
                      <a:ext uri="{0D108BD9-81ED-4DB2-BD59-A6C34878D82A}">
                        <a16:rowId xmlns:a16="http://schemas.microsoft.com/office/drawing/2014/main" val="3721374338"/>
                      </a:ext>
                    </a:extLst>
                  </a:tr>
                  <a:tr h="706862">
                    <a:tc>
                      <a:txBody>
                        <a:bodyPr/>
                        <a:lstStyle/>
                        <a:p>
                          <a:pPr marL="285750" indent="-285750">
                            <a:buFont typeface="Arial" panose="020B0604020202020204" pitchFamily="34" charset="0"/>
                            <a:buChar char="•"/>
                          </a:pPr>
                          <a:r>
                            <a:rPr lang="en-GB" dirty="0"/>
                            <a:t>Recall and use equivalences between simple fractions, decimals and percentages, including in different contexts</a:t>
                          </a:r>
                        </a:p>
                      </a:txBody>
                      <a:tcPr/>
                    </a:tc>
                    <a:extLst>
                      <a:ext uri="{0D108BD9-81ED-4DB2-BD59-A6C34878D82A}">
                        <a16:rowId xmlns:a16="http://schemas.microsoft.com/office/drawing/2014/main" val="3334112455"/>
                      </a:ext>
                    </a:extLst>
                  </a:tr>
                </a:tbl>
              </a:graphicData>
            </a:graphic>
          </p:graphicFrame>
        </mc:Choice>
        <mc:Fallback>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3771170441"/>
                  </p:ext>
                </p:extLst>
              </p:nvPr>
            </p:nvGraphicFramePr>
            <p:xfrm>
              <a:off x="660694" y="1052736"/>
              <a:ext cx="7667554" cy="5597597"/>
            </p:xfrm>
            <a:graphic>
              <a:graphicData uri="http://schemas.openxmlformats.org/drawingml/2006/table">
                <a:tbl>
                  <a:tblPr firstRow="1" bandRow="1">
                    <a:tableStyleId>{E8B1032C-EA38-4F05-BA0D-38AFFFC7BED3}</a:tableStyleId>
                  </a:tblPr>
                  <a:tblGrid>
                    <a:gridCol w="7667554">
                      <a:extLst>
                        <a:ext uri="{9D8B030D-6E8A-4147-A177-3AD203B41FA5}">
                          <a16:colId xmlns:a16="http://schemas.microsoft.com/office/drawing/2014/main" val="590117535"/>
                        </a:ext>
                      </a:extLst>
                    </a:gridCol>
                  </a:tblGrid>
                  <a:tr h="365760">
                    <a:tc>
                      <a:txBody>
                        <a:bodyPr/>
                        <a:lstStyle/>
                        <a:p>
                          <a:r>
                            <a:rPr lang="en-GB" dirty="0"/>
                            <a:t>Upper Key Stage 2 Learning Outcome</a:t>
                          </a:r>
                        </a:p>
                      </a:txBody>
                      <a:tcPr/>
                    </a:tc>
                    <a:extLst>
                      <a:ext uri="{0D108BD9-81ED-4DB2-BD59-A6C34878D82A}">
                        <a16:rowId xmlns:a16="http://schemas.microsoft.com/office/drawing/2014/main" val="1564221312"/>
                      </a:ext>
                    </a:extLst>
                  </a:tr>
                  <a:tr h="640080">
                    <a:tc>
                      <a:txBody>
                        <a:bodyPr/>
                        <a:lstStyle/>
                        <a:p>
                          <a:pPr marL="285750" indent="-285750">
                            <a:buFont typeface="Arial" panose="020B0604020202020204" pitchFamily="34" charset="0"/>
                            <a:buChar char="•"/>
                          </a:pPr>
                          <a:r>
                            <a:rPr lang="en-GB" dirty="0"/>
                            <a:t>Multiply and divide whole numbers and those involving decimals by 10, 100 and 1</a:t>
                          </a:r>
                          <a:r>
                            <a:rPr lang="en-GB" baseline="30000" dirty="0"/>
                            <a:t> </a:t>
                          </a:r>
                          <a:r>
                            <a:rPr lang="en-GB" dirty="0"/>
                            <a:t>000</a:t>
                          </a:r>
                          <a:endParaRPr lang="en-GB" dirty="0">
                            <a:highlight>
                              <a:srgbClr val="FFFF00"/>
                            </a:highlight>
                          </a:endParaRPr>
                        </a:p>
                      </a:txBody>
                      <a:tcPr/>
                    </a:tc>
                    <a:extLst>
                      <a:ext uri="{0D108BD9-81ED-4DB2-BD59-A6C34878D82A}">
                        <a16:rowId xmlns:a16="http://schemas.microsoft.com/office/drawing/2014/main" val="1387505252"/>
                      </a:ext>
                    </a:extLst>
                  </a:tr>
                  <a:tr h="640080">
                    <a:tc>
                      <a:txBody>
                        <a:bodyPr/>
                        <a:lstStyle/>
                        <a:p>
                          <a:pPr marL="285750" indent="-285750">
                            <a:buFont typeface="Arial" panose="020B0604020202020204" pitchFamily="34" charset="0"/>
                            <a:buChar char="•"/>
                          </a:pPr>
                          <a:r>
                            <a:rPr lang="en-GB" dirty="0"/>
                            <a:t>Recognise and use thousandths and relate them to tenths, hundredths and decimal equivalents</a:t>
                          </a:r>
                        </a:p>
                      </a:txBody>
                      <a:tcPr/>
                    </a:tc>
                    <a:extLst>
                      <a:ext uri="{0D108BD9-81ED-4DB2-BD59-A6C34878D82A}">
                        <a16:rowId xmlns:a16="http://schemas.microsoft.com/office/drawing/2014/main" val="502591801"/>
                      </a:ext>
                    </a:extLst>
                  </a:tr>
                  <a:tr h="640080">
                    <a:tc>
                      <a:txBody>
                        <a:bodyPr/>
                        <a:lstStyle/>
                        <a:p>
                          <a:pPr marL="285750" indent="-285750">
                            <a:buFont typeface="Arial" panose="020B0604020202020204" pitchFamily="34" charset="0"/>
                            <a:buChar char="•"/>
                          </a:pPr>
                          <a:r>
                            <a:rPr lang="en-GB" dirty="0"/>
                            <a:t>Identify, name and write equivalent fractions of a given fraction, represented visually, including tenths and hundredths</a:t>
                          </a:r>
                        </a:p>
                      </a:txBody>
                      <a:tcPr/>
                    </a:tc>
                    <a:extLst>
                      <a:ext uri="{0D108BD9-81ED-4DB2-BD59-A6C34878D82A}">
                        <a16:rowId xmlns:a16="http://schemas.microsoft.com/office/drawing/2014/main" val="2537917201"/>
                      </a:ext>
                    </a:extLst>
                  </a:tr>
                  <a:tr h="640080">
                    <a:tc>
                      <a:txBody>
                        <a:bodyPr/>
                        <a:lstStyle/>
                        <a:p>
                          <a:pPr marL="285750" indent="-285750">
                            <a:buFont typeface="Arial" panose="020B0604020202020204" pitchFamily="34" charset="0"/>
                            <a:buChar char="•"/>
                          </a:pPr>
                          <a:r>
                            <a:rPr lang="en-GB" dirty="0"/>
                            <a:t>Use common factors to simplify fractions; use common multiples to express fractions in the same denomination</a:t>
                          </a:r>
                        </a:p>
                      </a:txBody>
                      <a:tcPr/>
                    </a:tc>
                    <a:extLst>
                      <a:ext uri="{0D108BD9-81ED-4DB2-BD59-A6C34878D82A}">
                        <a16:rowId xmlns:a16="http://schemas.microsoft.com/office/drawing/2014/main" val="4192537400"/>
                      </a:ext>
                    </a:extLst>
                  </a:tr>
                  <a:tr h="640080">
                    <a:tc>
                      <a:txBody>
                        <a:bodyPr/>
                        <a:lstStyle/>
                        <a:p>
                          <a:pPr marL="285750" indent="-285750">
                            <a:buFont typeface="Arial" panose="020B0604020202020204" pitchFamily="34" charset="0"/>
                            <a:buChar char="•"/>
                          </a:pPr>
                          <a:r>
                            <a:rPr lang="en-GB" dirty="0"/>
                            <a:t>Recognise mixed numbers and improper fractions and convert from one form to the other</a:t>
                          </a:r>
                        </a:p>
                      </a:txBody>
                      <a:tcPr/>
                    </a:tc>
                    <a:extLst>
                      <a:ext uri="{0D108BD9-81ED-4DB2-BD59-A6C34878D82A}">
                        <a16:rowId xmlns:a16="http://schemas.microsoft.com/office/drawing/2014/main" val="233768622"/>
                      </a:ext>
                    </a:extLst>
                  </a:tr>
                  <a:tr h="410175">
                    <a:tc>
                      <a:txBody>
                        <a:bodyPr/>
                        <a:lstStyle/>
                        <a:p>
                          <a:endParaRPr lang="en-US"/>
                        </a:p>
                      </a:txBody>
                      <a:tcPr>
                        <a:blipFill>
                          <a:blip r:embed="rId3"/>
                          <a:stretch>
                            <a:fillRect l="-79" t="-867647" r="-238" b="-398529"/>
                          </a:stretch>
                        </a:blipFill>
                      </a:tcPr>
                    </a:tc>
                    <a:extLst>
                      <a:ext uri="{0D108BD9-81ED-4DB2-BD59-A6C34878D82A}">
                        <a16:rowId xmlns:a16="http://schemas.microsoft.com/office/drawing/2014/main" val="952968030"/>
                      </a:ext>
                    </a:extLst>
                  </a:tr>
                  <a:tr h="914400">
                    <a:tc>
                      <a:txBody>
                        <a:bodyPr/>
                        <a:lstStyle/>
                        <a:p>
                          <a:pPr marL="285750" indent="-285750">
                            <a:buFont typeface="Arial" panose="020B0604020202020204" pitchFamily="34" charset="0"/>
                            <a:buChar char="•"/>
                          </a:pPr>
                          <a:r>
                            <a:rPr lang="en-GB" dirty="0"/>
                            <a:t>Recognise the per cent symbol (%) and understand that per cent relates to ‘number of parts per hundred’, and write percentages as a fraction with denominator 100, and as a decimal</a:t>
                          </a:r>
                        </a:p>
                      </a:txBody>
                      <a:tcPr/>
                    </a:tc>
                    <a:extLst>
                      <a:ext uri="{0D108BD9-81ED-4DB2-BD59-A6C34878D82A}">
                        <a16:rowId xmlns:a16="http://schemas.microsoft.com/office/drawing/2014/main" val="3721374338"/>
                      </a:ext>
                    </a:extLst>
                  </a:tr>
                  <a:tr h="706862">
                    <a:tc>
                      <a:txBody>
                        <a:bodyPr/>
                        <a:lstStyle/>
                        <a:p>
                          <a:pPr marL="285750" indent="-285750">
                            <a:buFont typeface="Arial" panose="020B0604020202020204" pitchFamily="34" charset="0"/>
                            <a:buChar char="•"/>
                          </a:pPr>
                          <a:r>
                            <a:rPr lang="en-GB" dirty="0"/>
                            <a:t>Recall and use equivalences between simple fractions, decimals and percentages, including in different contexts</a:t>
                          </a:r>
                        </a:p>
                      </a:txBody>
                      <a:tcPr/>
                    </a:tc>
                    <a:extLst>
                      <a:ext uri="{0D108BD9-81ED-4DB2-BD59-A6C34878D82A}">
                        <a16:rowId xmlns:a16="http://schemas.microsoft.com/office/drawing/2014/main" val="3334112455"/>
                      </a:ext>
                    </a:extLst>
                  </a:tr>
                </a:tbl>
              </a:graphicData>
            </a:graphic>
          </p:graphicFrame>
        </mc:Fallback>
      </mc:AlternateContent>
    </p:spTree>
    <p:extLst>
      <p:ext uri="{BB962C8B-B14F-4D97-AF65-F5344CB8AC3E}">
        <p14:creationId xmlns:p14="http://schemas.microsoft.com/office/powerpoint/2010/main" val="2168896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DC33393B-CFAB-4522-A464-D80F94693EF8}" vid="{BBFFB39A-B72C-47D7-B12F-21E4EFC6D8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694</TotalTime>
  <Words>6786</Words>
  <Application>Microsoft Office PowerPoint</Application>
  <PresentationFormat>Widescreen</PresentationFormat>
  <Paragraphs>519</Paragraphs>
  <Slides>42</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Cambria Math</vt:lpstr>
      <vt:lpstr>Myriad Pro</vt:lpstr>
      <vt:lpstr>Symbol</vt:lpstr>
      <vt:lpstr>Custom Design</vt:lpstr>
      <vt:lpstr>Understanding simplification of fractions</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Prior learning</vt:lpstr>
      <vt:lpstr>Checking prior learning</vt:lpstr>
      <vt:lpstr>Checking prior learning (1)</vt:lpstr>
      <vt:lpstr>Checking prior learning (2)</vt:lpstr>
      <vt:lpstr>Common difficulties and misconceptions</vt:lpstr>
      <vt:lpstr>Common difficulties and misconceptions (1)</vt:lpstr>
      <vt:lpstr>Common difficulties and misconceptions (2)</vt:lpstr>
      <vt:lpstr>Common difficulties and misconceptions (2 cont.)</vt:lpstr>
      <vt:lpstr>Common difficulties and misconceptions (3)</vt:lpstr>
      <vt:lpstr>Understand how the numerator and the denominator are linked in a family of equivalent fractions.</vt:lpstr>
      <vt:lpstr>Understand how the numerator and the denominator are linked in a family of equivalent fractions.</vt:lpstr>
      <vt:lpstr>Understand how the numerator and the denominator are linked in a family of equivalent fractions.</vt:lpstr>
      <vt:lpstr>Recognise fractions in their simplest form.</vt:lpstr>
      <vt:lpstr>Recognise fractions in their simplest form.</vt:lpstr>
      <vt:lpstr>Find a common factor and convert a fraction to its simplest form.</vt:lpstr>
      <vt:lpstr>Find a common factor and convert a fraction to its simplest form.</vt:lpstr>
      <vt:lpstr>Connect fractions with division and appreciate that the concept of equivalent fractions can be used to generate equivalent divisions. </vt:lpstr>
      <vt:lpstr>Connect fractions with division and appreciate that the concept of equivalent fractions can be used to generate equivalent divisions. </vt:lpstr>
      <vt:lpstr>Connect fractions with division and appreciate that the concept of equivalent fractions can be used to generate equivalent divisions. </vt:lpstr>
      <vt:lpstr>Connect fractions with division and appreciate that the concept of equivalent fractions can be used to generate equivalent divisions. </vt:lpstr>
      <vt:lpstr>Connect fractions with division and appreciate that the concept of equivalent fractions can be used to generate equivalent divisions. </vt:lpstr>
      <vt:lpstr>Connect fractions with division and appreciate that the concept of equivalent fractions can be used to generate equivalent divisions. </vt:lpstr>
      <vt:lpstr>Connect fractions with division and appreciate that the concept of equivalent fractions can be used to generate equivalent divisions. </vt:lpstr>
      <vt:lpstr>Reflection questions</vt:lpstr>
      <vt:lpstr>PowerPoint Presentation</vt:lpstr>
      <vt:lpstr>Appendices</vt:lpstr>
      <vt:lpstr>Key Vocabulary </vt:lpstr>
      <vt:lpstr>Representations and structure (1)</vt:lpstr>
      <vt:lpstr>Representations and structure (2)</vt:lpstr>
      <vt:lpstr>Representations and structure (3)</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simplification of fractions</dc:title>
  <dc:creator>Rebecca Donaldson</dc:creator>
  <cp:lastModifiedBy>Donna Cole</cp:lastModifiedBy>
  <cp:revision>5</cp:revision>
  <dcterms:created xsi:type="dcterms:W3CDTF">2021-05-12T15:18:10Z</dcterms:created>
  <dcterms:modified xsi:type="dcterms:W3CDTF">2021-09-22T14:33:08Z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