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Default Extension="png" ContentType="image/png"/>
  <Override PartName="/ppt/theme/themeOverride1.xml" ContentType="application/vnd.openxmlformats-officedocument.themeOverride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notesMasters/notesMaster1.xml" ContentType="application/vnd.openxmlformats-officedocument.presentationml.notesMaster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>
      <p:cViewPr varScale="1">
        <p:scale>
          <a:sx n="150" d="100"/>
          <a:sy n="150" d="100"/>
        </p:scale>
        <p:origin x="-12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4EAF79-E211-41BC-92FD-B215681B776D}" type="datetimeFigureOut">
              <a:rPr lang="en-GB" smtClean="0"/>
              <a:pPr/>
              <a:t>2/11/14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CAF80C-1E3A-4BCF-8315-F1FBB2BAC2F1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>
              <a:ea typeface="ＭＳ Ｐゴシック" pitchFamily="34" charset="-128"/>
            </a:endParaRPr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C74950C-AF12-439A-AF90-3BC6F62BF35E}" type="slidenum">
              <a:rPr lang="en-GB">
                <a:solidFill>
                  <a:srgbClr val="000000"/>
                </a:solidFill>
              </a:rPr>
              <a:pPr/>
              <a:t>1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1.png"/><Relationship Id="rId1" Type="http://schemas.openxmlformats.org/officeDocument/2006/relationships/themeOverride" Target="../theme/themeOverride1.xml"/><Relationship Id="rId2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938" y="-14288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767013" y="6149975"/>
            <a:ext cx="6297612" cy="592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6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51500" y="4006850"/>
            <a:ext cx="3222625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4036" name="Rectangle 4"/>
          <p:cNvSpPr>
            <a:spLocks noGrp="1" noChangeArrowheads="1"/>
          </p:cNvSpPr>
          <p:nvPr>
            <p:ph type="ctrTitle"/>
          </p:nvPr>
        </p:nvSpPr>
        <p:spPr>
          <a:xfrm>
            <a:off x="466725" y="341313"/>
            <a:ext cx="7239000" cy="758825"/>
          </a:xfrm>
          <a:extLst>
            <a:ext uri="{909E8E84-426E-40DD-AFC4-6F175D3DCCD1}"/>
          </a:extLst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44037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66725" y="1255713"/>
            <a:ext cx="7239000" cy="1600200"/>
          </a:xfrm>
        </p:spPr>
        <p:txBody>
          <a:bodyPr/>
          <a:lstStyle>
            <a:lvl1pPr marL="0" indent="0">
              <a:defRPr sz="35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xfrm>
            <a:off x="2627313" y="6248400"/>
            <a:ext cx="6408737" cy="457200"/>
          </a:xfrm>
        </p:spPr>
        <p:txBody>
          <a:bodyPr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GB">
              <a:solidFill>
                <a:srgbClr val="99CCCC"/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9BC86-C739-4A92-8D11-704405369E7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5600" y="301625"/>
            <a:ext cx="1981200" cy="56403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301625"/>
            <a:ext cx="5791200" cy="56403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5D27FE-8DC3-477B-A6FA-D665E526E08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CBD81E-85D5-47C5-BC42-445CCB4A6BE0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85BD63-A38B-4BF5-8468-C8EE9382D6DE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827213"/>
            <a:ext cx="3884613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9013" y="1827213"/>
            <a:ext cx="3884612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A2EEB0-B2C2-432A-BBED-C4B69FFA648B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089BD8-FB25-42AD-927B-9476C0A70D1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DEB2AB-C133-4EFB-BE61-CBE758EDAB8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7205A4-DB35-47D4-B810-E756D134058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116AE9-2804-4885-92A4-305BE4F2443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1D6134-E379-4515-A542-EB75374246D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29450" y="142875"/>
            <a:ext cx="2011363" cy="103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1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01625"/>
            <a:ext cx="7924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2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827213"/>
            <a:ext cx="7921625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</p:txBody>
      </p:sp>
      <p:sp>
        <p:nvSpPr>
          <p:cNvPr id="43014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5" name="Rectangle 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3016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FontTx/>
              <a:buNone/>
              <a:defRPr sz="1200"/>
            </a:lvl1pPr>
          </a:lstStyle>
          <a:p>
            <a:pPr fontAlgn="base">
              <a:spcAft>
                <a:spcPct val="0"/>
              </a:spcAft>
              <a:defRPr/>
            </a:pPr>
            <a:fld id="{0080D4D3-3895-44FD-BB72-CC703F81743D}" type="slidenum">
              <a:rPr lang="en-GB">
                <a:solidFill>
                  <a:srgbClr val="000000"/>
                </a:solidFill>
              </a:rPr>
              <a:pPr fontAlgn="base"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00628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●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628C"/>
        </a:buClr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Arial" charset="0"/>
        <a:buChar char="●"/>
        <a:defRPr sz="1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6"/>
          <p:cNvSpPr>
            <a:spLocks noGrp="1" noChangeArrowheads="1"/>
          </p:cNvSpPr>
          <p:nvPr>
            <p:ph type="ctrTitle"/>
          </p:nvPr>
        </p:nvSpPr>
        <p:spPr>
          <a:xfrm>
            <a:off x="466725" y="1340768"/>
            <a:ext cx="7239000" cy="1944886"/>
          </a:xfrm>
        </p:spPr>
        <p:txBody>
          <a:bodyPr/>
          <a:lstStyle/>
          <a:p>
            <a:r>
              <a:rPr lang="en-US" dirty="0" smtClean="0">
                <a:ea typeface="ＭＳ Ｐゴシック" pitchFamily="34" charset="-128"/>
              </a:rPr>
              <a:t>Division Key Stage 1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/>
            </a:r>
            <a:br>
              <a:rPr lang="en-US" dirty="0" smtClean="0">
                <a:ea typeface="ＭＳ Ｐゴシック" pitchFamily="34" charset="-128"/>
              </a:rPr>
            </a:br>
            <a:r>
              <a:rPr lang="en-US" dirty="0" smtClean="0">
                <a:ea typeface="ＭＳ Ｐゴシック" pitchFamily="34" charset="-128"/>
              </a:rPr>
              <a:t>Video 1.2</a:t>
            </a:r>
            <a:br>
              <a:rPr lang="en-US" dirty="0" smtClean="0">
                <a:ea typeface="ＭＳ Ｐゴシック" pitchFamily="34" charset="-128"/>
              </a:rPr>
            </a:br>
            <a:r>
              <a:rPr lang="en-GB" dirty="0" smtClean="0"/>
              <a:t>Sharing and grouping </a:t>
            </a:r>
            <a:br>
              <a:rPr lang="en-GB" dirty="0" smtClean="0"/>
            </a:br>
            <a:r>
              <a:rPr lang="en-GB" dirty="0" smtClean="0"/>
              <a:t>in pairs </a:t>
            </a:r>
            <a:endParaRPr lang="en-US" dirty="0" smtClean="0"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01625"/>
            <a:ext cx="7924800" cy="1143000"/>
          </a:xfrm>
        </p:spPr>
        <p:txBody>
          <a:bodyPr anchor="ctr"/>
          <a:lstStyle/>
          <a:p>
            <a:r>
              <a:rPr lang="en-GB" dirty="0" smtClean="0"/>
              <a:t>1.2 Sharing and grouping </a:t>
            </a:r>
            <a:br>
              <a:rPr lang="en-GB" dirty="0" smtClean="0"/>
            </a:br>
            <a:r>
              <a:rPr lang="en-GB" dirty="0" smtClean="0"/>
              <a:t>in pairs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700808"/>
            <a:ext cx="7921625" cy="4114800"/>
          </a:xfrm>
        </p:spPr>
        <p:txBody>
          <a:bodyPr/>
          <a:lstStyle/>
          <a:p>
            <a:pPr marL="0" indent="0"/>
            <a:r>
              <a:rPr lang="en-GB" sz="2800" dirty="0" smtClean="0"/>
              <a:t>What strategies are used to support the pupils in working collaboratively?</a:t>
            </a:r>
          </a:p>
          <a:p>
            <a:pPr marL="0" indent="0"/>
            <a:endParaRPr lang="en-GB" sz="2800" dirty="0" smtClean="0"/>
          </a:p>
          <a:p>
            <a:pPr marL="0" indent="0"/>
            <a:r>
              <a:rPr lang="en-GB" sz="2800" dirty="0" smtClean="0"/>
              <a:t>How are the pupils supported in recognising that sharing and grouping give the same answer?</a:t>
            </a:r>
          </a:p>
          <a:p>
            <a:pPr marL="0" indent="0"/>
            <a:r>
              <a:rPr lang="en-GB" sz="2800" dirty="0" smtClean="0"/>
              <a:t>The two structures are required and should be clearly taught. </a:t>
            </a:r>
          </a:p>
          <a:p>
            <a:pPr marL="0" indent="0"/>
            <a:endParaRPr lang="en-GB" sz="2800" dirty="0" smtClean="0"/>
          </a:p>
          <a:p>
            <a:pPr marL="0" indent="0"/>
            <a:r>
              <a:rPr lang="en-GB" sz="2800" dirty="0" smtClean="0"/>
              <a:t>Consider how the context will determine which way children think about division.</a:t>
            </a:r>
          </a:p>
          <a:p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nctem1">
  <a:themeElements>
    <a:clrScheme name="nctem1 11">
      <a:dk1>
        <a:srgbClr val="000000"/>
      </a:dk1>
      <a:lt1>
        <a:srgbClr val="FFFFFF"/>
      </a:lt1>
      <a:dk2>
        <a:srgbClr val="00628C"/>
      </a:dk2>
      <a:lt2>
        <a:srgbClr val="5F5F5F"/>
      </a:lt2>
      <a:accent1>
        <a:srgbClr val="82E6DD"/>
      </a:accent1>
      <a:accent2>
        <a:srgbClr val="C8E2E8"/>
      </a:accent2>
      <a:accent3>
        <a:srgbClr val="FFFFFF"/>
      </a:accent3>
      <a:accent4>
        <a:srgbClr val="000000"/>
      </a:accent4>
      <a:accent5>
        <a:srgbClr val="C1F0EB"/>
      </a:accent5>
      <a:accent6>
        <a:srgbClr val="B5CDD2"/>
      </a:accent6>
      <a:hlink>
        <a:srgbClr val="00628C"/>
      </a:hlink>
      <a:folHlink>
        <a:srgbClr val="B2B2B2"/>
      </a:folHlink>
    </a:clrScheme>
    <a:fontScheme name="nctem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="" xmlns:a14="http://schemas.microsoft.com/office/drawing/2010/main" xmlns:a="http://schemas.openxmlformats.org/drawingml/2006/main">
              <a:solidFill>
                <a:schemeClr val="accent1"/>
              </a:solidFill>
            </a14:hiddenFill>
          </a:ext>
          <a:ext uri="{91240B29-F687-4F45-9708-019B960494DF}">
            <a14:hiddenLine xmlns="" xmlns:a14="http://schemas.microsoft.com/office/drawing/2010/main" xmlns:a="http://schemas.openxmlformats.org/drawingml/2006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="" xmlns:a14="http://schemas.microsoft.com/office/drawing/2010/main" xmlns:a="http://schemas.openxmlformats.org/drawingml/2006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742950" marR="0" indent="-28575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>
            <a:srgbClr val="00628C"/>
          </a:buClr>
          <a:buSzTx/>
          <a:buFont typeface="Arial" charset="0"/>
          <a:buChar char="●"/>
          <a:tabLst/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ctem1 1">
        <a:dk1>
          <a:srgbClr val="000000"/>
        </a:dk1>
        <a:lt1>
          <a:srgbClr val="FFFFFF"/>
        </a:lt1>
        <a:dk2>
          <a:srgbClr val="006666"/>
        </a:dk2>
        <a:lt2>
          <a:srgbClr val="5F5F5F"/>
        </a:lt2>
        <a:accent1>
          <a:srgbClr val="33CCCC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A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2">
        <a:dk1>
          <a:srgbClr val="000000"/>
        </a:dk1>
        <a:lt1>
          <a:srgbClr val="FFFFFF"/>
        </a:lt1>
        <a:dk2>
          <a:srgbClr val="333366"/>
        </a:dk2>
        <a:lt2>
          <a:srgbClr val="5F5F5F"/>
        </a:lt2>
        <a:accent1>
          <a:srgbClr val="CC99FF"/>
        </a:accent1>
        <a:accent2>
          <a:srgbClr val="99CCCC"/>
        </a:accent2>
        <a:accent3>
          <a:srgbClr val="FFFFFF"/>
        </a:accent3>
        <a:accent4>
          <a:srgbClr val="000000"/>
        </a:accent4>
        <a:accent5>
          <a:srgbClr val="E2CAFF"/>
        </a:accent5>
        <a:accent6>
          <a:srgbClr val="8AB9B9"/>
        </a:accent6>
        <a:hlink>
          <a:srgbClr val="666699"/>
        </a:hlink>
        <a:folHlink>
          <a:srgbClr val="6600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3">
        <a:dk1>
          <a:srgbClr val="000000"/>
        </a:dk1>
        <a:lt1>
          <a:srgbClr val="FFFFFF"/>
        </a:lt1>
        <a:dk2>
          <a:srgbClr val="0000CC"/>
        </a:dk2>
        <a:lt2>
          <a:srgbClr val="434343"/>
        </a:lt2>
        <a:accent1>
          <a:srgbClr val="99CC00"/>
        </a:accent1>
        <a:accent2>
          <a:srgbClr val="FFCC00"/>
        </a:accent2>
        <a:accent3>
          <a:srgbClr val="FFFFFF"/>
        </a:accent3>
        <a:accent4>
          <a:srgbClr val="000000"/>
        </a:accent4>
        <a:accent5>
          <a:srgbClr val="CAE2AA"/>
        </a:accent5>
        <a:accent6>
          <a:srgbClr val="E7B900"/>
        </a:accent6>
        <a:hlink>
          <a:srgbClr val="FF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4">
        <a:dk1>
          <a:srgbClr val="000000"/>
        </a:dk1>
        <a:lt1>
          <a:srgbClr val="64AAAE"/>
        </a:lt1>
        <a:dk2>
          <a:srgbClr val="FFFFCC"/>
        </a:dk2>
        <a:lt2>
          <a:srgbClr val="5F5F5F"/>
        </a:lt2>
        <a:accent1>
          <a:srgbClr val="B4B1DB"/>
        </a:accent1>
        <a:accent2>
          <a:srgbClr val="61C1D7"/>
        </a:accent2>
        <a:accent3>
          <a:srgbClr val="B8D2D3"/>
        </a:accent3>
        <a:accent4>
          <a:srgbClr val="000000"/>
        </a:accent4>
        <a:accent5>
          <a:srgbClr val="D6D5EA"/>
        </a:accent5>
        <a:accent6>
          <a:srgbClr val="57AFC3"/>
        </a:accent6>
        <a:hlink>
          <a:srgbClr val="2571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ctem1 5">
        <a:dk1>
          <a:srgbClr val="5F5F5F"/>
        </a:dk1>
        <a:lt1>
          <a:srgbClr val="F8F8F8"/>
        </a:lt1>
        <a:dk2>
          <a:srgbClr val="2A285A"/>
        </a:dk2>
        <a:lt2>
          <a:srgbClr val="FFFFFF"/>
        </a:lt2>
        <a:accent1>
          <a:srgbClr val="999966"/>
        </a:accent1>
        <a:accent2>
          <a:srgbClr val="8C8B9D"/>
        </a:accent2>
        <a:accent3>
          <a:srgbClr val="ACACB5"/>
        </a:accent3>
        <a:accent4>
          <a:srgbClr val="D4D4D4"/>
        </a:accent4>
        <a:accent5>
          <a:srgbClr val="CACAB8"/>
        </a:accent5>
        <a:accent6>
          <a:srgbClr val="7E7D8E"/>
        </a:accent6>
        <a:hlink>
          <a:srgbClr val="465174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6">
        <a:dk1>
          <a:srgbClr val="434343"/>
        </a:dk1>
        <a:lt1>
          <a:srgbClr val="FFFFFF"/>
        </a:lt1>
        <a:dk2>
          <a:srgbClr val="360404"/>
        </a:dk2>
        <a:lt2>
          <a:srgbClr val="FFFFFF"/>
        </a:lt2>
        <a:accent1>
          <a:srgbClr val="669900"/>
        </a:accent1>
        <a:accent2>
          <a:srgbClr val="CC6600"/>
        </a:accent2>
        <a:accent3>
          <a:srgbClr val="AEAAAA"/>
        </a:accent3>
        <a:accent4>
          <a:srgbClr val="DADADA"/>
        </a:accent4>
        <a:accent5>
          <a:srgbClr val="B8CAAA"/>
        </a:accent5>
        <a:accent6>
          <a:srgbClr val="B95C00"/>
        </a:accent6>
        <a:hlink>
          <a:srgbClr val="CC33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7">
        <a:dk1>
          <a:srgbClr val="434343"/>
        </a:dk1>
        <a:lt1>
          <a:srgbClr val="FFFFFF"/>
        </a:lt1>
        <a:dk2>
          <a:srgbClr val="000000"/>
        </a:dk2>
        <a:lt2>
          <a:srgbClr val="8285FE"/>
        </a:lt2>
        <a:accent1>
          <a:srgbClr val="669900"/>
        </a:accent1>
        <a:accent2>
          <a:srgbClr val="9900FF"/>
        </a:accent2>
        <a:accent3>
          <a:srgbClr val="AAAAAA"/>
        </a:accent3>
        <a:accent4>
          <a:srgbClr val="DADADA"/>
        </a:accent4>
        <a:accent5>
          <a:srgbClr val="B8CAAA"/>
        </a:accent5>
        <a:accent6>
          <a:srgbClr val="8A00E7"/>
        </a:accent6>
        <a:hlink>
          <a:srgbClr val="6600CC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8">
        <a:dk1>
          <a:srgbClr val="434343"/>
        </a:dk1>
        <a:lt1>
          <a:srgbClr val="FFFFFF"/>
        </a:lt1>
        <a:dk2>
          <a:srgbClr val="000000"/>
        </a:dk2>
        <a:lt2>
          <a:srgbClr val="0066FF"/>
        </a:lt2>
        <a:accent1>
          <a:srgbClr val="339966"/>
        </a:accent1>
        <a:accent2>
          <a:srgbClr val="FFCC00"/>
        </a:accent2>
        <a:accent3>
          <a:srgbClr val="AAAAAA"/>
        </a:accent3>
        <a:accent4>
          <a:srgbClr val="DADADA"/>
        </a:accent4>
        <a:accent5>
          <a:srgbClr val="ADCAB8"/>
        </a:accent5>
        <a:accent6>
          <a:srgbClr val="E7B900"/>
        </a:accent6>
        <a:hlink>
          <a:srgbClr val="CC0000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9">
        <a:dk1>
          <a:srgbClr val="333300"/>
        </a:dk1>
        <a:lt1>
          <a:srgbClr val="FFFFFF"/>
        </a:lt1>
        <a:dk2>
          <a:srgbClr val="669900"/>
        </a:dk2>
        <a:lt2>
          <a:srgbClr val="FFFFCC"/>
        </a:lt2>
        <a:accent1>
          <a:srgbClr val="CCCC00"/>
        </a:accent1>
        <a:accent2>
          <a:srgbClr val="99CC00"/>
        </a:accent2>
        <a:accent3>
          <a:srgbClr val="B8CAAA"/>
        </a:accent3>
        <a:accent4>
          <a:srgbClr val="DADADA"/>
        </a:accent4>
        <a:accent5>
          <a:srgbClr val="E2E2AA"/>
        </a:accent5>
        <a:accent6>
          <a:srgbClr val="8AB900"/>
        </a:accent6>
        <a:hlink>
          <a:srgbClr val="336600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0">
        <a:dk1>
          <a:srgbClr val="333333"/>
        </a:dk1>
        <a:lt1>
          <a:srgbClr val="FFFFCC"/>
        </a:lt1>
        <a:dk2>
          <a:srgbClr val="660000"/>
        </a:dk2>
        <a:lt2>
          <a:srgbClr val="CCCCCC"/>
        </a:lt2>
        <a:accent1>
          <a:srgbClr val="FF6600"/>
        </a:accent1>
        <a:accent2>
          <a:srgbClr val="CC3300"/>
        </a:accent2>
        <a:accent3>
          <a:srgbClr val="B8AAAA"/>
        </a:accent3>
        <a:accent4>
          <a:srgbClr val="DADAAE"/>
        </a:accent4>
        <a:accent5>
          <a:srgbClr val="FFB8AA"/>
        </a:accent5>
        <a:accent6>
          <a:srgbClr val="B92D00"/>
        </a:accent6>
        <a:hlink>
          <a:srgbClr val="9900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ctem1 11">
        <a:dk1>
          <a:srgbClr val="000000"/>
        </a:dk1>
        <a:lt1>
          <a:srgbClr val="FFFFFF"/>
        </a:lt1>
        <a:dk2>
          <a:srgbClr val="00628C"/>
        </a:dk2>
        <a:lt2>
          <a:srgbClr val="5F5F5F"/>
        </a:lt2>
        <a:accent1>
          <a:srgbClr val="82E6DD"/>
        </a:accent1>
        <a:accent2>
          <a:srgbClr val="C8E2E8"/>
        </a:accent2>
        <a:accent3>
          <a:srgbClr val="FFFFFF"/>
        </a:accent3>
        <a:accent4>
          <a:srgbClr val="000000"/>
        </a:accent4>
        <a:accent5>
          <a:srgbClr val="C1F0EB"/>
        </a:accent5>
        <a:accent6>
          <a:srgbClr val="B5CDD2"/>
        </a:accent6>
        <a:hlink>
          <a:srgbClr val="00628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nctem1 1">
    <a:dk1>
      <a:srgbClr val="000000"/>
    </a:dk1>
    <a:lt1>
      <a:srgbClr val="FFFFFF"/>
    </a:lt1>
    <a:dk2>
      <a:srgbClr val="006666"/>
    </a:dk2>
    <a:lt2>
      <a:srgbClr val="5F5F5F"/>
    </a:lt2>
    <a:accent1>
      <a:srgbClr val="33CCCC"/>
    </a:accent1>
    <a:accent2>
      <a:srgbClr val="99CCCC"/>
    </a:accent2>
    <a:accent3>
      <a:srgbClr val="FFFFFF"/>
    </a:accent3>
    <a:accent4>
      <a:srgbClr val="000000"/>
    </a:accent4>
    <a:accent5>
      <a:srgbClr val="ADE2E2"/>
    </a:accent5>
    <a:accent6>
      <a:srgbClr val="8AB9B9"/>
    </a:accent6>
    <a:hlink>
      <a:srgbClr val="006666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281</TotalTime>
  <Words>75</Words>
  <Application>Microsoft Macintosh PowerPoint</Application>
  <PresentationFormat>On-screen Show (4:3)</PresentationFormat>
  <Paragraphs>9</Paragraphs>
  <Slides>2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1_nctem1</vt:lpstr>
      <vt:lpstr>Division Key Stage 1  Video 1.2 Sharing and grouping  in pairs </vt:lpstr>
      <vt:lpstr>1.2 Sharing and grouping  in pairs </vt:lpstr>
    </vt:vector>
  </TitlesOfParts>
  <Company>Tribal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Division</dc:title>
  <dc:creator>Deborah.morgan</dc:creator>
  <cp:lastModifiedBy>Sam Radford</cp:lastModifiedBy>
  <cp:revision>32</cp:revision>
  <dcterms:created xsi:type="dcterms:W3CDTF">2014-02-11T10:55:33Z</dcterms:created>
  <dcterms:modified xsi:type="dcterms:W3CDTF">2014-02-11T10:56:57Z</dcterms:modified>
</cp:coreProperties>
</file>