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63" r:id="rId4"/>
    <p:sldId id="259" r:id="rId5"/>
    <p:sldId id="277" r:id="rId6"/>
    <p:sldId id="266" r:id="rId7"/>
    <p:sldId id="262" r:id="rId8"/>
    <p:sldId id="264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B9322-AD81-4571-8454-FB93C9D68F3D}" type="datetimeFigureOut">
              <a:rPr lang="en-GB" smtClean="0"/>
              <a:pPr/>
              <a:t>08/04/2013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00F3A-8C74-4D31-9406-109F3BDCD1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/>
              <a:t>Good practice in primary mathematics: evidence from 20 successful schools </a:t>
            </a:r>
            <a:r>
              <a:rPr lang="en-GB" sz="1200" dirty="0" smtClean="0"/>
              <a:t>Nov 2011 </a:t>
            </a:r>
            <a:r>
              <a:rPr lang="en-GB" sz="1200" dirty="0" err="1" smtClean="0"/>
              <a:t>Ofsted</a:t>
            </a:r>
            <a:endParaRPr lang="en-GB" sz="1200" dirty="0" smtClean="0"/>
          </a:p>
          <a:p>
            <a:endParaRPr lang="en-GB" dirty="0" smtClean="0"/>
          </a:p>
          <a:p>
            <a:r>
              <a:rPr lang="en-GB" dirty="0" smtClean="0"/>
              <a:t>http://www.ofsted.gov.uk/resources/good-practice-primary-mathematics-evidence-20-successful-schools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908050"/>
            <a:ext cx="7239000" cy="758825"/>
          </a:xfrm>
        </p:spPr>
        <p:txBody>
          <a:bodyPr/>
          <a:lstStyle/>
          <a:p>
            <a:r>
              <a:rPr lang="en-US" dirty="0" smtClean="0">
                <a:ea typeface="ＭＳ Ｐゴシック" pitchFamily="-84" charset="-128"/>
              </a:rPr>
              <a:t>Progression in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Representing multiplication </a:t>
            </a:r>
            <a:br>
              <a:rPr lang="en-GB" dirty="0" smtClean="0"/>
            </a:br>
            <a:r>
              <a:rPr lang="en-GB" dirty="0" smtClean="0"/>
              <a:t>in an array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Notice how Sam represents the array where the size of the number being multiplied appears in the rows.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Is it necessary to be consistent in how the array is orientated?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924800" cy="1143000"/>
          </a:xfrm>
        </p:spPr>
        <p:txBody>
          <a:bodyPr anchor="ctr"/>
          <a:lstStyle/>
          <a:p>
            <a:r>
              <a:rPr lang="en-GB" dirty="0" err="1" smtClean="0"/>
              <a:t>Commutativity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315199" cy="4114800"/>
          </a:xfrm>
        </p:spPr>
        <p:txBody>
          <a:bodyPr/>
          <a:lstStyle/>
          <a:p>
            <a:pPr marL="0" indent="0"/>
            <a:r>
              <a:rPr lang="en-GB" dirty="0" smtClean="0"/>
              <a:t>Sam says:</a:t>
            </a:r>
          </a:p>
          <a:p>
            <a:pPr marL="530225" indent="0"/>
            <a:r>
              <a:rPr lang="en-GB" i="1" dirty="0" smtClean="0"/>
              <a:t>“I want them to understand the commutative law of multiplication that 4 x 3 is the same as 3 x 4 with the same total of 12”.</a:t>
            </a:r>
            <a:r>
              <a:rPr lang="en-GB" dirty="0" smtClean="0"/>
              <a:t> 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does the structure of the array support this?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The position of </a:t>
            </a:r>
            <a:br>
              <a:rPr lang="en-GB" dirty="0" smtClean="0"/>
            </a:br>
            <a:r>
              <a:rPr lang="en-GB" dirty="0" smtClean="0"/>
              <a:t>the equals 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Notice how the children are confident in using the equals sign at the start of the number sentence and are developing fluency and flexibility.</a:t>
            </a:r>
          </a:p>
          <a:p>
            <a:endParaRPr lang="en-GB" dirty="0" smtClean="0"/>
          </a:p>
          <a:p>
            <a:r>
              <a:rPr lang="en-GB" dirty="0" smtClean="0"/>
              <a:t>10 = 5 x 2 	 20 = 5 x 4</a:t>
            </a:r>
          </a:p>
          <a:p>
            <a:r>
              <a:rPr lang="en-GB" dirty="0" smtClean="0"/>
              <a:t>10 = 2 x 5		 20 = 4 x 5</a:t>
            </a:r>
          </a:p>
          <a:p>
            <a:r>
              <a:rPr lang="en-GB" dirty="0" smtClean="0"/>
              <a:t>    				</a:t>
            </a:r>
          </a:p>
          <a:p>
            <a:r>
              <a:rPr lang="en-GB" dirty="0" smtClean="0"/>
              <a:t>		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28600" y="1295400"/>
            <a:ext cx="7239000" cy="758825"/>
          </a:xfrm>
        </p:spPr>
        <p:txBody>
          <a:bodyPr/>
          <a:lstStyle/>
          <a:p>
            <a:r>
              <a:rPr lang="en-GB" dirty="0" smtClean="0"/>
              <a:t>Grid multiplication as an interim step</a:t>
            </a:r>
            <a:br>
              <a:rPr lang="en-GB" dirty="0" smtClean="0"/>
            </a:b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82750"/>
            <a:ext cx="7239000" cy="1600200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Use of place value counters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Notice how the place value counters:</a:t>
            </a:r>
          </a:p>
          <a:p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Enable the children to represent 34;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Support construction of the array;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Support understanding  the grid method.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1600200"/>
            <a:ext cx="7239000" cy="758825"/>
          </a:xfrm>
        </p:spPr>
        <p:txBody>
          <a:bodyPr/>
          <a:lstStyle/>
          <a:p>
            <a:r>
              <a:rPr lang="en-GB" dirty="0" smtClean="0"/>
              <a:t>Moving from grid to a column method</a:t>
            </a:r>
            <a:br>
              <a:rPr lang="en-GB" dirty="0" smtClean="0"/>
            </a:b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606550"/>
            <a:ext cx="7239000" cy="1600200"/>
          </a:xfrm>
        </p:spPr>
        <p:txBody>
          <a:bodyPr/>
          <a:lstStyle/>
          <a:p>
            <a:endParaRPr lang="en-GB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/>
          <a:lstStyle/>
          <a:p>
            <a:r>
              <a:rPr lang="en-GB" dirty="0" smtClean="0"/>
              <a:t>Linking the grid method </a:t>
            </a:r>
            <a:br>
              <a:rPr lang="en-GB" dirty="0" smtClean="0"/>
            </a:br>
            <a:r>
              <a:rPr lang="en-GB" dirty="0" smtClean="0"/>
              <a:t>and formal algorithm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133600"/>
          <a:ext cx="6705600" cy="2209800"/>
        </p:xfrm>
        <a:graphic>
          <a:graphicData uri="http://schemas.openxmlformats.org/drawingml/2006/table">
            <a:tbl>
              <a:tblPr/>
              <a:tblGrid>
                <a:gridCol w="456026"/>
                <a:gridCol w="598080"/>
                <a:gridCol w="598080"/>
                <a:gridCol w="492347"/>
                <a:gridCol w="2421377"/>
                <a:gridCol w="861203"/>
                <a:gridCol w="1278487"/>
              </a:tblGrid>
              <a:tr h="44196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  246</a:t>
                      </a: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x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200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40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6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x </a:t>
                      </a:r>
                      <a:r>
                        <a:rPr lang="en-GB" sz="1200" u="sng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 37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30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6000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1200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180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6000+1200+180 = 7380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  <a:sym typeface="Symbol"/>
                        </a:rPr>
                        <a:t>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 7380</a:t>
                      </a: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7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1400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280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42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  1400+280+42 = 1722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  <a:sym typeface="Symbol"/>
                        </a:rPr>
                        <a:t>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</a:t>
                      </a:r>
                      <a:r>
                        <a:rPr lang="en-GB" sz="1200" u="sng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1722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Answer  246x37 = 9102</a:t>
                      </a: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  9102</a:t>
                      </a: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1752600"/>
          <a:ext cx="5808980" cy="381000"/>
        </p:xfrm>
        <a:graphic>
          <a:graphicData uri="http://schemas.openxmlformats.org/drawingml/2006/table">
            <a:tbl>
              <a:tblPr/>
              <a:tblGrid>
                <a:gridCol w="1857783"/>
                <a:gridCol w="3951197"/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i="1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The grid method</a:t>
                      </a: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i="1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ahoma"/>
                        </a:rPr>
                        <a:t>The formal algorithm</a:t>
                      </a:r>
                      <a:endParaRPr lang="en-GB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4267200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 : </a:t>
            </a:r>
            <a:r>
              <a:rPr lang="en-GB" sz="1200" b="1" dirty="0" smtClean="0"/>
              <a:t>Good practice in primary mathematics: evidence from 20 successful schools </a:t>
            </a:r>
            <a:r>
              <a:rPr lang="en-GB" sz="1200" dirty="0" smtClean="0"/>
              <a:t>Nov 2011 </a:t>
            </a:r>
            <a:r>
              <a:rPr lang="en-GB" sz="1200" dirty="0" err="1" smtClean="0"/>
              <a:t>Ofsted</a:t>
            </a:r>
            <a:endParaRPr lang="en-GB" sz="1200" dirty="0" smtClean="0"/>
          </a:p>
          <a:p>
            <a:endParaRPr lang="en-GB" sz="1400" dirty="0" smtClean="0"/>
          </a:p>
          <a:p>
            <a:r>
              <a:rPr lang="en-GB" sz="2000" dirty="0" smtClean="0"/>
              <a:t>Notice how </a:t>
            </a:r>
            <a:r>
              <a:rPr lang="en-GB" sz="2000" smtClean="0"/>
              <a:t>the </a:t>
            </a:r>
            <a:r>
              <a:rPr lang="en-GB" sz="2000" smtClean="0"/>
              <a:t>order of </a:t>
            </a:r>
            <a:r>
              <a:rPr lang="en-GB" sz="2000" dirty="0" smtClean="0"/>
              <a:t>the numbers in the grid reflects the order of the numbers on the formal algorithm.</a:t>
            </a:r>
          </a:p>
          <a:p>
            <a:endParaRPr lang="en-GB" sz="1600" dirty="0" smtClean="0"/>
          </a:p>
          <a:p>
            <a:r>
              <a:rPr lang="en-GB" sz="2000" dirty="0" smtClean="0"/>
              <a:t>Consider how the teacher in the video supports children in transferring conceptual understanding from the grid to the formal algorithm. </a:t>
            </a:r>
          </a:p>
          <a:p>
            <a:r>
              <a:rPr lang="en-GB" sz="2000" dirty="0" smtClean="0"/>
              <a:t>How does this support the development of fluency? </a:t>
            </a:r>
            <a:r>
              <a:rPr lang="en-GB" sz="1600" dirty="0" smtClean="0"/>
              <a:t> 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/>
          <a:lstStyle/>
          <a:p>
            <a:r>
              <a:rPr lang="en-GB" dirty="0" smtClean="0"/>
              <a:t>What’s the same?</a:t>
            </a:r>
            <a:br>
              <a:rPr lang="en-GB" dirty="0" smtClean="0"/>
            </a:br>
            <a:r>
              <a:rPr lang="en-GB" dirty="0" smtClean="0"/>
              <a:t>What’s different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905000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How does asking the question </a:t>
            </a:r>
            <a:r>
              <a:rPr lang="en-GB" sz="2800" i="1" dirty="0" smtClean="0"/>
              <a:t>“What’s  the same, what’s different?”</a:t>
            </a:r>
            <a:r>
              <a:rPr lang="en-GB" sz="2800" dirty="0" smtClean="0"/>
              <a:t> support children in moving from the grid to the column method?</a:t>
            </a:r>
          </a:p>
          <a:p>
            <a:endParaRPr lang="en-GB" sz="2800" dirty="0" smtClean="0"/>
          </a:p>
          <a:p>
            <a:pPr marL="0" indent="0"/>
            <a:r>
              <a:rPr lang="en-GB" sz="2800" dirty="0" smtClean="0"/>
              <a:t>Notice also the choice of numbers: there is no repetition in the digits in order that children can match the same numbers in the grid method and formal algorithm.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Areas addressed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76400"/>
            <a:ext cx="8226425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Multiple Representations </a:t>
            </a:r>
          </a:p>
          <a:p>
            <a:r>
              <a:rPr lang="en-GB" sz="2600" b="1" dirty="0" smtClean="0"/>
              <a:t>	Representing multiplication in Key Stage 1</a:t>
            </a:r>
          </a:p>
          <a:p>
            <a:endParaRPr lang="en-GB" sz="2600" b="1" dirty="0" smtClean="0"/>
          </a:p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The commutative law for multiplication</a:t>
            </a:r>
          </a:p>
          <a:p>
            <a:r>
              <a:rPr lang="en-GB" sz="2600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Grid multiplication as an interim step</a:t>
            </a:r>
          </a:p>
          <a:p>
            <a:r>
              <a:rPr lang="en-GB" sz="2600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Moving </a:t>
            </a:r>
            <a:r>
              <a:rPr lang="en-GB" sz="2600" b="1" smtClean="0"/>
              <a:t>from grid to a </a:t>
            </a:r>
            <a:r>
              <a:rPr lang="en-GB" sz="2600" b="1" dirty="0" smtClean="0"/>
              <a:t>column method</a:t>
            </a:r>
          </a:p>
          <a:p>
            <a:r>
              <a:rPr lang="en-GB" sz="2600" dirty="0" smtClean="0"/>
              <a:t>	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81000" y="2133600"/>
            <a:ext cx="7239000" cy="758825"/>
          </a:xfrm>
        </p:spPr>
        <p:txBody>
          <a:bodyPr/>
          <a:lstStyle/>
          <a:p>
            <a:r>
              <a:rPr lang="en-US" dirty="0" smtClean="0">
                <a:ea typeface="ＭＳ Ｐゴシック" pitchFamily="-84" charset="-128"/>
              </a:rPr>
              <a:t>Multiple Representations</a:t>
            </a:r>
            <a:br>
              <a:rPr lang="en-US" dirty="0" smtClean="0">
                <a:ea typeface="ＭＳ Ｐゴシック" pitchFamily="-84" charset="-128"/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Representing multiplication in Key Stage 1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0"/>
            <a:ext cx="7239000" cy="1600200"/>
          </a:xfrm>
        </p:spPr>
        <p:txBody>
          <a:bodyPr/>
          <a:lstStyle/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Developing fluency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indent="0"/>
            <a:r>
              <a:rPr lang="en-GB" dirty="0" smtClean="0"/>
              <a:t>The children have been counting in steps of 2, 5 and 10 and practising multiplication facts.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How is this supporting children’s fluency in multiplication?</a:t>
            </a:r>
          </a:p>
          <a:p>
            <a:endParaRPr lang="en-GB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Conceptual understanding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7213"/>
            <a:ext cx="8077200" cy="4114800"/>
          </a:xfrm>
        </p:spPr>
        <p:txBody>
          <a:bodyPr/>
          <a:lstStyle/>
          <a:p>
            <a:pPr marL="0" indent="0"/>
            <a:r>
              <a:rPr lang="en-GB" dirty="0" smtClean="0"/>
              <a:t>The teacher stops and shows different representations of multiplication facts  on the whiteboard and the children are required to match symbols to pictures.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How might this support children’s conceptual understanding of multiplication?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What do you notice?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00200"/>
            <a:ext cx="7772400" cy="4114800"/>
          </a:xfrm>
        </p:spPr>
        <p:txBody>
          <a:bodyPr/>
          <a:lstStyle/>
          <a:p>
            <a:r>
              <a:rPr lang="en-GB" dirty="0" smtClean="0"/>
              <a:t>Sam says:  </a:t>
            </a:r>
          </a:p>
          <a:p>
            <a:r>
              <a:rPr lang="en-GB" i="1" dirty="0" smtClean="0"/>
              <a:t>	“What we are trying to focus on is not children just learning table facts by heart or by rote and not understanding what it means”.</a:t>
            </a:r>
          </a:p>
          <a:p>
            <a:endParaRPr lang="en-GB" i="1" dirty="0" smtClean="0"/>
          </a:p>
          <a:p>
            <a:pPr marL="0" indent="0"/>
            <a:r>
              <a:rPr lang="en-GB" dirty="0" smtClean="0"/>
              <a:t>How does Sam attempt to integrate fluency with understanding?</a:t>
            </a:r>
          </a:p>
          <a:p>
            <a:pPr>
              <a:buFont typeface="Arial" pitchFamily="34" charset="0"/>
              <a:buChar char="•"/>
            </a:pPr>
            <a:endParaRPr lang="en-GB" i="1" dirty="0" smtClean="0"/>
          </a:p>
          <a:p>
            <a:pPr>
              <a:buFont typeface="Arial" pitchFamily="34" charset="0"/>
              <a:buChar char="•"/>
            </a:pPr>
            <a:endParaRPr lang="en-GB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Integrating fluency with </a:t>
            </a:r>
            <a:br>
              <a:rPr lang="en-GB" dirty="0" smtClean="0"/>
            </a:br>
            <a:r>
              <a:rPr lang="en-GB" dirty="0" smtClean="0"/>
              <a:t>conceptual understanding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81200"/>
            <a:ext cx="7924800" cy="4114800"/>
          </a:xfrm>
        </p:spPr>
        <p:txBody>
          <a:bodyPr/>
          <a:lstStyle/>
          <a:p>
            <a:pPr marL="0" indent="0"/>
            <a:r>
              <a:rPr lang="en-GB" dirty="0" smtClean="0"/>
              <a:t>Children are developing fluency through the practice of multiplication facts. 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This is being underpinned by conceptual understanding  through reference to pictures which illustrate the concept of multiplication.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28600" y="1752600"/>
            <a:ext cx="7239000" cy="758825"/>
          </a:xfrm>
        </p:spPr>
        <p:txBody>
          <a:bodyPr/>
          <a:lstStyle/>
          <a:p>
            <a:r>
              <a:rPr lang="en-GB" dirty="0" smtClean="0"/>
              <a:t>The commutative law for multiplication</a:t>
            </a:r>
            <a:br>
              <a:rPr lang="en-GB" dirty="0" smtClean="0"/>
            </a:b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971800"/>
            <a:ext cx="7239000" cy="1600200"/>
          </a:xfrm>
        </p:spPr>
        <p:txBody>
          <a:bodyPr/>
          <a:lstStyle/>
          <a:p>
            <a:endParaRPr lang="en-US" sz="3200" dirty="0" smtClean="0">
              <a:ea typeface="ＭＳ Ｐゴシック" pitchFamily="-84" charset="-128"/>
            </a:endParaRPr>
          </a:p>
          <a:p>
            <a:endParaRPr lang="en-US" sz="32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Representing 5 x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921625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How do the children represent this?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Why might it be represented in this way?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511</Words>
  <Application>Microsoft Office PowerPoint</Application>
  <PresentationFormat>On-screen Show (4:3)</PresentationFormat>
  <Paragraphs>130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nctem1</vt:lpstr>
      <vt:lpstr>Progression in Multiplication</vt:lpstr>
      <vt:lpstr>Areas addressed</vt:lpstr>
      <vt:lpstr>Multiple Representations  Representing multiplication in Key Stage 1</vt:lpstr>
      <vt:lpstr>Developing fluency</vt:lpstr>
      <vt:lpstr>Conceptual understanding</vt:lpstr>
      <vt:lpstr>What do you notice?</vt:lpstr>
      <vt:lpstr>Integrating fluency with  conceptual understanding </vt:lpstr>
      <vt:lpstr>The commutative law for multiplication </vt:lpstr>
      <vt:lpstr>Representing 5 x 4</vt:lpstr>
      <vt:lpstr>Representing multiplication  in an array</vt:lpstr>
      <vt:lpstr>Commutativity</vt:lpstr>
      <vt:lpstr>The position of  the equals sign</vt:lpstr>
      <vt:lpstr>Grid multiplication as an interim step </vt:lpstr>
      <vt:lpstr>Use of place value counters</vt:lpstr>
      <vt:lpstr>Moving from grid to a column method </vt:lpstr>
      <vt:lpstr>Linking the grid method  and formal algorithm</vt:lpstr>
      <vt:lpstr>What’s the same? What’s different ?</vt:lpstr>
    </vt:vector>
  </TitlesOfParts>
  <Company>Tribal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Progression in Multiplication</dc:title>
  <dc:creator>deborah.morgan</dc:creator>
  <cp:lastModifiedBy>deborah.morgan</cp:lastModifiedBy>
  <cp:revision>87</cp:revision>
  <dcterms:created xsi:type="dcterms:W3CDTF">2013-03-01T10:58:25Z</dcterms:created>
  <dcterms:modified xsi:type="dcterms:W3CDTF">2013-04-08T10:29:58Z</dcterms:modified>
</cp:coreProperties>
</file>