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57"/>
  </p:notesMasterIdLst>
  <p:sldIdLst>
    <p:sldId id="259" r:id="rId5"/>
    <p:sldId id="260" r:id="rId6"/>
    <p:sldId id="261" r:id="rId7"/>
    <p:sldId id="310" r:id="rId8"/>
    <p:sldId id="311" r:id="rId9"/>
    <p:sldId id="288" r:id="rId10"/>
    <p:sldId id="285" r:id="rId11"/>
    <p:sldId id="269" r:id="rId12"/>
    <p:sldId id="307" r:id="rId13"/>
    <p:sldId id="308" r:id="rId14"/>
    <p:sldId id="270" r:id="rId15"/>
    <p:sldId id="271" r:id="rId16"/>
    <p:sldId id="289" r:id="rId17"/>
    <p:sldId id="290" r:id="rId18"/>
    <p:sldId id="272" r:id="rId19"/>
    <p:sldId id="263" r:id="rId20"/>
    <p:sldId id="264" r:id="rId21"/>
    <p:sldId id="262" r:id="rId22"/>
    <p:sldId id="286" r:id="rId23"/>
    <p:sldId id="265" r:id="rId24"/>
    <p:sldId id="266" r:id="rId25"/>
    <p:sldId id="267" r:id="rId26"/>
    <p:sldId id="273" r:id="rId27"/>
    <p:sldId id="274" r:id="rId28"/>
    <p:sldId id="275" r:id="rId29"/>
    <p:sldId id="276" r:id="rId30"/>
    <p:sldId id="277" r:id="rId31"/>
    <p:sldId id="278" r:id="rId32"/>
    <p:sldId id="291" r:id="rId33"/>
    <p:sldId id="279" r:id="rId34"/>
    <p:sldId id="281" r:id="rId35"/>
    <p:sldId id="284" r:id="rId36"/>
    <p:sldId id="293" r:id="rId37"/>
    <p:sldId id="292" r:id="rId38"/>
    <p:sldId id="294" r:id="rId39"/>
    <p:sldId id="280" r:id="rId40"/>
    <p:sldId id="283" r:id="rId41"/>
    <p:sldId id="282" r:id="rId42"/>
    <p:sldId id="306" r:id="rId43"/>
    <p:sldId id="309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5" r:id="rId54"/>
    <p:sldId id="304" r:id="rId55"/>
    <p:sldId id="312" r:id="rId5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alibri Light" panose="020F0302020204030204" pitchFamily="34" charset="0"/>
      <p:regular r:id="rId62"/>
      <p:italic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4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8"/>
    <a:srgbClr val="82CBDD"/>
    <a:srgbClr val="FFFFFF"/>
    <a:srgbClr val="FB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5D24F8-971F-438B-BE13-A885FE381B29}" v="1" dt="2021-02-01T16:32:43.1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27" autoAdjust="0"/>
  </p:normalViewPr>
  <p:slideViewPr>
    <p:cSldViewPr snapToGrid="0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font" Target="fonts/font6.fntdata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font" Target="fonts/font1.fntdata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3.fntdata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customschemas.google.com/relationships/presentationmetadata" Target="metadata"/><Relationship Id="rId69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2.fntdata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font" Target="fonts/font5.fntdata"/><Relationship Id="rId7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anie Goodliff" userId="8525f53f-a5d4-49a0-b205-476dc8a76e72" providerId="ADAL" clId="{545D24F8-971F-438B-BE13-A885FE381B29}"/>
    <pc:docChg chg="modSld">
      <pc:chgData name="Bethanie Goodliff" userId="8525f53f-a5d4-49a0-b205-476dc8a76e72" providerId="ADAL" clId="{545D24F8-971F-438B-BE13-A885FE381B29}" dt="2021-02-01T16:32:43.117" v="0" actId="1076"/>
      <pc:docMkLst>
        <pc:docMk/>
      </pc:docMkLst>
      <pc:sldChg chg="modSp">
        <pc:chgData name="Bethanie Goodliff" userId="8525f53f-a5d4-49a0-b205-476dc8a76e72" providerId="ADAL" clId="{545D24F8-971F-438B-BE13-A885FE381B29}" dt="2021-02-01T16:32:43.117" v="0" actId="1076"/>
        <pc:sldMkLst>
          <pc:docMk/>
          <pc:sldMk cId="4252433640" sldId="307"/>
        </pc:sldMkLst>
        <pc:picChg chg="mod">
          <ac:chgData name="Bethanie Goodliff" userId="8525f53f-a5d4-49a0-b205-476dc8a76e72" providerId="ADAL" clId="{545D24F8-971F-438B-BE13-A885FE381B29}" dt="2021-02-01T16:32:43.117" v="0" actId="1076"/>
          <ac:picMkLst>
            <pc:docMk/>
            <pc:sldMk cId="4252433640" sldId="307"/>
            <ac:picMk id="2150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3526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Content with title and body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GB" sz="20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F0D911-4410-43CD-8F14-99D1C7656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288" y="1304925"/>
            <a:ext cx="8164512" cy="424815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85858"/>
                </a:solidFill>
              </a:defRPr>
            </a:lvl1pPr>
            <a:lvl2pPr>
              <a:defRPr sz="1800">
                <a:solidFill>
                  <a:srgbClr val="585858"/>
                </a:solidFill>
              </a:defRPr>
            </a:lvl2pPr>
            <a:lvl3pPr>
              <a:defRPr sz="1600">
                <a:solidFill>
                  <a:srgbClr val="585858"/>
                </a:solidFill>
              </a:defRPr>
            </a:lvl3pPr>
            <a:lvl4pPr>
              <a:defRPr sz="1400">
                <a:solidFill>
                  <a:srgbClr val="585858"/>
                </a:solidFill>
              </a:defRPr>
            </a:lvl4pPr>
            <a:lvl5pPr>
              <a:defRPr sz="1400"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42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01/02/2021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8E8CC5-34D6-4883-B11D-C254922C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to teach angles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by Darren White</a:t>
            </a: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1300163"/>
            <a:ext cx="537210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486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090613"/>
            <a:ext cx="859155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192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8" y="1314450"/>
            <a:ext cx="6905625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5442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Describe how to use a protractor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0" y="1031187"/>
            <a:ext cx="7651296" cy="5648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159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 the common error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6" y="1053097"/>
            <a:ext cx="6433419" cy="443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061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might you measure?</a:t>
            </a:r>
            <a:endParaRPr lang="en-GB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438275"/>
            <a:ext cx="52006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803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is the turn?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5" y="1719263"/>
            <a:ext cx="4095750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651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Describe angle RQP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1900238"/>
            <a:ext cx="497205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648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think?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009650"/>
            <a:ext cx="6715125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8D0E9BC-E7E5-46D7-9833-D09247F47950}"/>
              </a:ext>
            </a:extLst>
          </p:cNvPr>
          <p:cNvGrpSpPr/>
          <p:nvPr/>
        </p:nvGrpSpPr>
        <p:grpSpPr>
          <a:xfrm>
            <a:off x="1077686" y="5388077"/>
            <a:ext cx="1556657" cy="741286"/>
            <a:chOff x="1077686" y="5388077"/>
            <a:chExt cx="1556657" cy="74128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5004791-B165-4D2B-BBBB-B93080706932}"/>
                </a:ext>
              </a:extLst>
            </p:cNvPr>
            <p:cNvSpPr txBox="1"/>
            <p:nvPr/>
          </p:nvSpPr>
          <p:spPr>
            <a:xfrm>
              <a:off x="1077686" y="5606143"/>
              <a:ext cx="1556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ABC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9BACFA7-7DCF-42A7-B128-9922E91ED745}"/>
                </a:ext>
              </a:extLst>
            </p:cNvPr>
            <p:cNvSpPr txBox="1"/>
            <p:nvPr/>
          </p:nvSpPr>
          <p:spPr>
            <a:xfrm>
              <a:off x="1589314" y="5388077"/>
              <a:ext cx="511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^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826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009650"/>
            <a:ext cx="6715125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ultiply 2"/>
          <p:cNvSpPr/>
          <p:nvPr/>
        </p:nvSpPr>
        <p:spPr>
          <a:xfrm>
            <a:off x="5633357" y="4261758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17130" y="4395792"/>
            <a:ext cx="1151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CAB</a:t>
            </a:r>
            <a:endParaRPr lang="en-GB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751866" y="4248479"/>
            <a:ext cx="359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^</a:t>
            </a:r>
          </a:p>
        </p:txBody>
      </p:sp>
    </p:spTree>
    <p:extLst>
      <p:ext uri="{BB962C8B-B14F-4D97-AF65-F5344CB8AC3E}">
        <p14:creationId xmlns:p14="http://schemas.microsoft.com/office/powerpoint/2010/main" val="2104336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to teach angles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612775" y="1764985"/>
            <a:ext cx="7763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Consider:</a:t>
            </a:r>
          </a:p>
          <a:p>
            <a:pPr marL="342900" lvl="0" indent="-342900">
              <a:buClr>
                <a:srgbClr val="585858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previous learning and misconceptions</a:t>
            </a:r>
          </a:p>
          <a:p>
            <a:pPr marL="342900" lvl="0" indent="-342900">
              <a:buClr>
                <a:srgbClr val="585858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where we are going and why</a:t>
            </a:r>
          </a:p>
          <a:p>
            <a:pPr marL="342900" lvl="0" indent="-342900">
              <a:buClr>
                <a:srgbClr val="585858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we want them to understand and potential pitfalls.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663" y="1895475"/>
            <a:ext cx="311467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9221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1366838"/>
            <a:ext cx="5372100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917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1428750"/>
            <a:ext cx="51054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4085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They must be parallel because they don’t meet</a:t>
            </a:r>
            <a:endParaRPr lang="en-GB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2071688"/>
            <a:ext cx="7019925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2168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know they are parallel?</a:t>
            </a:r>
            <a:endParaRPr lang="en-GB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1981200"/>
            <a:ext cx="67722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58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Describe the shape – mathematically</a:t>
            </a:r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88" y="1304925"/>
            <a:ext cx="4543425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9422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would you construct?</a:t>
            </a:r>
            <a:endParaRPr lang="en-GB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10" y="1160009"/>
            <a:ext cx="4467225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5838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there a difference in the way you construct these?</a:t>
            </a:r>
            <a:endParaRPr lang="en-GB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140" y="1209675"/>
            <a:ext cx="53911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7277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you say about this?</a:t>
            </a:r>
            <a:endParaRPr lang="en-GB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8" y="1700213"/>
            <a:ext cx="3705225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29662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Introduce unknowns and variables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30" y="1079039"/>
            <a:ext cx="7072023" cy="492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122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learning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34737" y="4357701"/>
            <a:ext cx="8164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want to check understanding of what an angle is and how it is measured (protractor accuracy) and also the angle facts we want to build on.</a:t>
            </a:r>
          </a:p>
          <a:p>
            <a:pPr marL="0" lvl="0" indent="0">
              <a:buNone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building geometry problem solving, we will be looking to lever in some of the algebra skills already developed at KS3.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t="1623"/>
          <a:stretch/>
        </p:blipFill>
        <p:spPr bwMode="auto">
          <a:xfrm>
            <a:off x="1395412" y="1243012"/>
            <a:ext cx="5210175" cy="28860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587733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66839"/>
            <a:ext cx="7230836" cy="391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6061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4" name="Straight Connector 3"/>
          <p:cNvCxnSpPr/>
          <p:nvPr/>
        </p:nvCxnSpPr>
        <p:spPr>
          <a:xfrm>
            <a:off x="2245179" y="3380014"/>
            <a:ext cx="5698671" cy="1020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763736" y="2049236"/>
            <a:ext cx="1592035" cy="33473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40287" y="3226125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7943850" y="4246661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579101" y="182880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290456" y="5382730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033157" y="3409438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2x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4637313" y="341513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130</a:t>
            </a:r>
            <a:r>
              <a:rPr lang="en-US" baseline="30000" dirty="0"/>
              <a:t>o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36439953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4" name="Straight Connector 3"/>
          <p:cNvCxnSpPr/>
          <p:nvPr/>
        </p:nvCxnSpPr>
        <p:spPr>
          <a:xfrm>
            <a:off x="2726871" y="2416629"/>
            <a:ext cx="2661558" cy="19594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943350" y="3322864"/>
            <a:ext cx="2326821" cy="73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943350" y="1714500"/>
            <a:ext cx="342900" cy="1608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18867" y="2210905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388429" y="4302579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168053" y="1414887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301744" y="3242454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638458" y="3305302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4333472" y="3332644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3359788" y="2703611"/>
            <a:ext cx="7347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 + 20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4094574" y="2934677"/>
            <a:ext cx="529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70</a:t>
            </a:r>
            <a:r>
              <a:rPr lang="en-US" baseline="30000" dirty="0"/>
              <a:t>o</a:t>
            </a:r>
            <a:endParaRPr lang="en-GB" baseline="30000" dirty="0"/>
          </a:p>
        </p:txBody>
      </p:sp>
    </p:spTree>
    <p:extLst>
      <p:ext uri="{BB962C8B-B14F-4D97-AF65-F5344CB8AC3E}">
        <p14:creationId xmlns:p14="http://schemas.microsoft.com/office/powerpoint/2010/main" val="23210319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Convince me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31" y="1134836"/>
            <a:ext cx="6583136" cy="578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8240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 explanations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14" y="995601"/>
            <a:ext cx="6580484" cy="4678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0716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79" y="1098070"/>
            <a:ext cx="5702920" cy="372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2375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know about this triangle?</a:t>
            </a:r>
            <a:endParaRPr lang="en-GB" dirty="0"/>
          </a:p>
        </p:txBody>
      </p:sp>
      <p:sp>
        <p:nvSpPr>
          <p:cNvPr id="3" name="Isosceles Triangle 2"/>
          <p:cNvSpPr/>
          <p:nvPr/>
        </p:nvSpPr>
        <p:spPr>
          <a:xfrm>
            <a:off x="2228849" y="1983921"/>
            <a:ext cx="3837215" cy="2849336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975756" y="4679368"/>
            <a:ext cx="220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988251" y="1710030"/>
            <a:ext cx="383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004836" y="4679368"/>
            <a:ext cx="236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334988" y="4549971"/>
            <a:ext cx="620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2x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600693" y="4525479"/>
            <a:ext cx="481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2x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798430" y="2287234"/>
            <a:ext cx="861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2x - 30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86149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972" y="1291861"/>
            <a:ext cx="4411265" cy="442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2750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63696" y="1392555"/>
            <a:ext cx="3890963" cy="4427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82340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and non-standard views</a:t>
            </a:r>
            <a:endParaRPr lang="en-GB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" t="4167" r="5045"/>
          <a:stretch/>
        </p:blipFill>
        <p:spPr bwMode="auto">
          <a:xfrm>
            <a:off x="254869" y="1147079"/>
            <a:ext cx="12001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Isosceles Triangle 2"/>
          <p:cNvSpPr/>
          <p:nvPr/>
        </p:nvSpPr>
        <p:spPr>
          <a:xfrm rot="2564795">
            <a:off x="6262007" y="1323296"/>
            <a:ext cx="2530929" cy="314324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Isosceles Triangle 4"/>
          <p:cNvSpPr/>
          <p:nvPr/>
        </p:nvSpPr>
        <p:spPr>
          <a:xfrm rot="6478934">
            <a:off x="1475011" y="3850052"/>
            <a:ext cx="2530929" cy="314324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Isosceles Triangle 5"/>
          <p:cNvSpPr/>
          <p:nvPr/>
        </p:nvSpPr>
        <p:spPr>
          <a:xfrm>
            <a:off x="2613189" y="1425039"/>
            <a:ext cx="2623903" cy="1485152"/>
          </a:xfrm>
          <a:prstGeom prst="triangle">
            <a:avLst>
              <a:gd name="adj" fmla="val 501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3249386" y="2008414"/>
            <a:ext cx="187778" cy="159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987268" y="2367640"/>
            <a:ext cx="187778" cy="159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335404" y="5954486"/>
            <a:ext cx="187778" cy="1592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376058" y="1992084"/>
            <a:ext cx="217293" cy="136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523182" y="4495798"/>
            <a:ext cx="217293" cy="136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7961641" y="3177658"/>
            <a:ext cx="2172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314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Angles in the KS3 Programme of Study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26620" y="1346337"/>
            <a:ext cx="768259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draw and measure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line segments and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angles in geometric figures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including interpreting scale drawings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and use the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standard ruler and compass constructions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(perpendicular bisector of a line segment, constructing a perpendicular to a given line from/at a given point, bisecting a given angle); recognise and use the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perpendicular distance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from a point to a line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 the shortest distance to the line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describe, sketch and draw using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conventional terms and notations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points, lines, parallel lines, perpendicular lines, right angles, regular polygons, and other polygons that are reflectively and rotationally symmetric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the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standard conventions for labelling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sides and angles of triangle ABC, and know and use the criteria for congruence of triangles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and illustrate properties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triangles, quadrilaterals, circles, and other plane figures [for example, equal lengths and angles]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using appropriate language and technologies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apply the properties of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angles at a point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angles at a point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a straight line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vertically opposite angles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understand and use the relationship between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parallel lines and alternate and corresponding angles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and use the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sum of angles in a triangle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use it to deduce the angle sum in any polygon, and to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properties of regular polygons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123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Visualising</a:t>
            </a:r>
            <a:r>
              <a:rPr lang="en-US" dirty="0"/>
              <a:t> non-standard representations 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0967">
            <a:off x="677637" y="1255212"/>
            <a:ext cx="1865760" cy="221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15570">
            <a:off x="6532785" y="1402169"/>
            <a:ext cx="1865760" cy="221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15926">
            <a:off x="835478" y="3936199"/>
            <a:ext cx="1865760" cy="221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4410">
            <a:off x="3647371" y="1554568"/>
            <a:ext cx="1865760" cy="221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30393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Constructing side </a:t>
            </a:r>
            <a:r>
              <a:rPr lang="en-US" dirty="0" err="1"/>
              <a:t>side</a:t>
            </a:r>
            <a:r>
              <a:rPr lang="en-US" dirty="0"/>
              <a:t> </a:t>
            </a:r>
            <a:r>
              <a:rPr lang="en-US" dirty="0" err="1"/>
              <a:t>side</a:t>
            </a:r>
            <a:r>
              <a:rPr lang="en-US" dirty="0"/>
              <a:t> triangles using compasses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62" y="1232806"/>
            <a:ext cx="6307544" cy="518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0557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13" y="1069105"/>
            <a:ext cx="6850911" cy="463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5087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21" y="1136487"/>
            <a:ext cx="6742339" cy="505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03280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7" y="1184334"/>
            <a:ext cx="6651463" cy="491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5575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2" y="1172297"/>
            <a:ext cx="7621362" cy="5587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7108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4" y="1117628"/>
            <a:ext cx="7243316" cy="498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0054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78" y="1017173"/>
            <a:ext cx="7217230" cy="510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0107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for understanding</a:t>
            </a:r>
            <a:endParaRPr lang="en-GB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21" y="1029834"/>
            <a:ext cx="6442987" cy="4872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6743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their understanding – what do you notice?</a:t>
            </a:r>
            <a:endParaRPr lang="en-GB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9" y="1479183"/>
            <a:ext cx="7151914" cy="366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706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focus of this unit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63360" y="1190361"/>
            <a:ext cx="7617280" cy="5243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draw and measure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line segments and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angles in geometric figures</a:t>
            </a:r>
            <a:endParaRPr lang="en-GB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and use the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standard ruler and compass constructions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(perpendicular bisector of a line segment, constructing a perpendicular to a given line from/at a given point, bisecting a given angle); recognise and use the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perpendicular distance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from a point to a line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 the shortest distance to the line</a:t>
            </a:r>
            <a:endParaRPr lang="en-GB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describe, sketch and draw using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conventional terms and notations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points, lines, parallel lines, perpendicular lines, right angles, regular polygons, and other polygons that are reflectively and rotationally symmetric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the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standard conventions for labelling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sides and angles of triangle ABC, and know and use the criteria for congruence of triangles</a:t>
            </a: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and illustrate properties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of triangles, quadrilaterals, circles, and other plane figures [for example, equal lengths and angles]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using appropriate language and technologies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apply the properties of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angles at a point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angles at a point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on a straight line</a:t>
            </a:r>
            <a:r>
              <a:rPr lang="en-GB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GB" sz="1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vertically opposite angles</a:t>
            </a:r>
            <a:endParaRPr lang="en-GB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5604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triangles and variables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A62892-EE5C-4327-B27B-3252C0C4A873}"/>
              </a:ext>
            </a:extLst>
          </p:cNvPr>
          <p:cNvSpPr txBox="1"/>
          <p:nvPr/>
        </p:nvSpPr>
        <p:spPr>
          <a:xfrm>
            <a:off x="393896" y="1447506"/>
            <a:ext cx="79884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DEF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has sides (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5, n, n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). What do you know about the triangle?</a:t>
            </a:r>
          </a:p>
          <a:p>
            <a:endParaRPr lang="en-GB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Construct the triangle when 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 = 6cm</a:t>
            </a:r>
          </a:p>
          <a:p>
            <a:endParaRPr lang="en-GB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Construct the triangle when 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 = 8cm</a:t>
            </a:r>
          </a:p>
          <a:p>
            <a:endParaRPr lang="en-GB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happens to the base angles as n gets greater?</a:t>
            </a:r>
          </a:p>
          <a:p>
            <a:endParaRPr lang="en-GB" sz="1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do you know 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about the triangle when 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 = 5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</a:p>
          <a:p>
            <a:endParaRPr lang="en-GB" sz="18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18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Without drawing it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describe what the triangle would look like when n = 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9D6D50-A56D-4DE9-A2D3-25FF42B3E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803" y="1447506"/>
            <a:ext cx="366742" cy="35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505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about triangles – showing understanding</a:t>
            </a:r>
            <a:endParaRPr lang="en-GB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9" y="1051746"/>
            <a:ext cx="6417128" cy="4062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00887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next?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22514" y="1327488"/>
            <a:ext cx="6278336" cy="2118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understand and use the relationship between 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parallel lines and alternate and corresponding angles</a:t>
            </a:r>
            <a:endParaRPr lang="en-GB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lvl="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and use the 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sum of angles in a triangle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use it to deduce the angle sum in any polygon, and to </a:t>
            </a: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derive properties of regular polygons.</a:t>
            </a:r>
            <a:endParaRPr lang="en-GB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10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we are going in this unit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415448" y="2671096"/>
            <a:ext cx="776360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Check protractor skills and build understanding of what an angle is.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Introduce letter notation for geometry.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Begin to identify and describe properties of angles and shapes.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Solve increasingly difficult problems involving missing angles and including creating and solving equations.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Understand how to accurately construct triangles and polygons.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230" y="1484153"/>
            <a:ext cx="89947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unit is going to be big on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mathematical literacy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This does not just mean writing, </a:t>
            </a:r>
          </a:p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but must include a major focus on developing the students’ confidence and their ability </a:t>
            </a:r>
          </a:p>
          <a:p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describe angles and shapes mathematically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3843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angle of tur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33488"/>
            <a:ext cx="91440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9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20" y="1077006"/>
            <a:ext cx="4600575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632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60" y="1276350"/>
            <a:ext cx="613410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4336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AF5EC72D8DB4BBD68844986FCC4F3" ma:contentTypeVersion="10" ma:contentTypeDescription="Create a new document." ma:contentTypeScope="" ma:versionID="56daa28109d0c9ebe9cc30e7b0cf1625">
  <xsd:schema xmlns:xsd="http://www.w3.org/2001/XMLSchema" xmlns:xs="http://www.w3.org/2001/XMLSchema" xmlns:p="http://schemas.microsoft.com/office/2006/metadata/properties" xmlns:ns3="4682f752-cf74-438a-bebb-9c890ba775ba" targetNamespace="http://schemas.microsoft.com/office/2006/metadata/properties" ma:root="true" ma:fieldsID="f23371f4aef352ff593220449162b12d" ns3:_="">
    <xsd:import namespace="4682f752-cf74-438a-bebb-9c890ba775b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f752-cf74-438a-bebb-9c890ba775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B8820A-A648-4003-9D31-D3BCDF489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82f752-cf74-438a-bebb-9c890ba775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1F9975-6DAF-4A61-9A31-54C7EE237A40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4682f752-cf74-438a-bebb-9c890ba775ba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4330</TotalTime>
  <Words>886</Words>
  <Application>Microsoft Office PowerPoint</Application>
  <PresentationFormat>On-screen Show (4:3)</PresentationFormat>
  <Paragraphs>105</Paragraphs>
  <Slides>52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 Light</vt:lpstr>
      <vt:lpstr>Calibri</vt:lpstr>
      <vt:lpstr>Custom Design</vt:lpstr>
      <vt:lpstr>Planning to teach angles</vt:lpstr>
      <vt:lpstr>Planning to teach angles</vt:lpstr>
      <vt:lpstr>Previous learning</vt:lpstr>
      <vt:lpstr>Angles in the KS3 Programme of Study</vt:lpstr>
      <vt:lpstr>The focus of this unit</vt:lpstr>
      <vt:lpstr>Where we are going in this unit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Describe how to use a protractor</vt:lpstr>
      <vt:lpstr>Address the common error</vt:lpstr>
      <vt:lpstr>How might you measure?</vt:lpstr>
      <vt:lpstr>Where is the turn?</vt:lpstr>
      <vt:lpstr>Describe angle RQP</vt:lpstr>
      <vt:lpstr>What do you think?</vt:lpstr>
      <vt:lpstr>PowerPoint Presentation</vt:lpstr>
      <vt:lpstr>PowerPoint Presentation</vt:lpstr>
      <vt:lpstr>PowerPoint Presentation</vt:lpstr>
      <vt:lpstr>PowerPoint Presentation</vt:lpstr>
      <vt:lpstr>They must be parallel because they don’t meet</vt:lpstr>
      <vt:lpstr>How do you know they are parallel?</vt:lpstr>
      <vt:lpstr>Describe the shape – mathematically</vt:lpstr>
      <vt:lpstr>How would you construct?</vt:lpstr>
      <vt:lpstr>Is there a difference in the way you construct these?</vt:lpstr>
      <vt:lpstr>What can you say about this?</vt:lpstr>
      <vt:lpstr>Introduce unknowns and variables</vt:lpstr>
      <vt:lpstr>PowerPoint Presentation</vt:lpstr>
      <vt:lpstr>PowerPoint Presentation</vt:lpstr>
      <vt:lpstr>PowerPoint Presentation</vt:lpstr>
      <vt:lpstr>Convince me</vt:lpstr>
      <vt:lpstr>Develop explanations</vt:lpstr>
      <vt:lpstr>PowerPoint Presentation</vt:lpstr>
      <vt:lpstr>What do you know about this triangle?</vt:lpstr>
      <vt:lpstr>PowerPoint Presentation</vt:lpstr>
      <vt:lpstr>PowerPoint Presentation</vt:lpstr>
      <vt:lpstr>Standard and non-standard views</vt:lpstr>
      <vt:lpstr>Visualising non-standard representations </vt:lpstr>
      <vt:lpstr>Constructing side side side triangles using compasses</vt:lpstr>
      <vt:lpstr>Looking for understanding</vt:lpstr>
      <vt:lpstr>Looking for understanding</vt:lpstr>
      <vt:lpstr>Looking for understanding</vt:lpstr>
      <vt:lpstr>Looking for understanding</vt:lpstr>
      <vt:lpstr>Looking for understanding</vt:lpstr>
      <vt:lpstr>Looking for understanding</vt:lpstr>
      <vt:lpstr>Looking for understanding</vt:lpstr>
      <vt:lpstr>Applying their understanding – what do you notice?</vt:lpstr>
      <vt:lpstr>Thinking triangles and variables</vt:lpstr>
      <vt:lpstr>Thinking about triangles – showing understanding</vt:lpstr>
      <vt:lpstr>Where next?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97</cp:revision>
  <dcterms:created xsi:type="dcterms:W3CDTF">2020-04-15T07:07:39Z</dcterms:created>
  <dcterms:modified xsi:type="dcterms:W3CDTF">2021-02-01T16:33:02Z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0x010100B74AF5EC72D8DB4BBD68844986FCC4F3</vt:lpwstr>
  </property>
</Properties>
</file>