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Lst>
  <p:notesMasterIdLst>
    <p:notesMasterId r:id="rId32"/>
  </p:notesMasterIdLst>
  <p:sldIdLst>
    <p:sldId id="256" r:id="rId6"/>
    <p:sldId id="266" r:id="rId7"/>
    <p:sldId id="258" r:id="rId8"/>
    <p:sldId id="267" r:id="rId9"/>
    <p:sldId id="268" r:id="rId10"/>
    <p:sldId id="269" r:id="rId11"/>
    <p:sldId id="270" r:id="rId12"/>
    <p:sldId id="333" r:id="rId13"/>
    <p:sldId id="334" r:id="rId14"/>
    <p:sldId id="335" r:id="rId15"/>
    <p:sldId id="336" r:id="rId16"/>
    <p:sldId id="337" r:id="rId17"/>
    <p:sldId id="324" r:id="rId18"/>
    <p:sldId id="339" r:id="rId19"/>
    <p:sldId id="272" r:id="rId20"/>
    <p:sldId id="273" r:id="rId21"/>
    <p:sldId id="313" r:id="rId22"/>
    <p:sldId id="314" r:id="rId23"/>
    <p:sldId id="315" r:id="rId24"/>
    <p:sldId id="316" r:id="rId25"/>
    <p:sldId id="317" r:id="rId26"/>
    <p:sldId id="318" r:id="rId27"/>
    <p:sldId id="319" r:id="rId28"/>
    <p:sldId id="340" r:id="rId29"/>
    <p:sldId id="320" r:id="rId30"/>
    <p:sldId id="32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aQ/lXNvSXdkGpEcszCqpw==" hashData="8vwWHl7a/ZNsG3hsIKW3pd7j2PCkKaYTGhz7SQmxkdO2lI4RTI4SR877kRvSkvsi8p5RYq5iYZhCyJvp7WGKV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EC3A9-9922-4E24-8D1C-2CA7B1CB6B2F}" v="12" dt="2018-07-30T16:22:30.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4" autoAdjust="0"/>
    <p:restoredTop sz="79921" autoAdjust="0"/>
  </p:normalViewPr>
  <p:slideViewPr>
    <p:cSldViewPr snapToGrid="0">
      <p:cViewPr varScale="1">
        <p:scale>
          <a:sx n="54" d="100"/>
          <a:sy n="54" d="100"/>
        </p:scale>
        <p:origin x="1168" y="52"/>
      </p:cViewPr>
      <p:guideLst>
        <p:guide orient="horz" pos="2160"/>
        <p:guide pos="3840"/>
      </p:guideLst>
    </p:cSldViewPr>
  </p:slideViewPr>
  <p:notesTextViewPr>
    <p:cViewPr>
      <p:scale>
        <a:sx n="1" d="1"/>
        <a:sy n="1" d="1"/>
      </p:scale>
      <p:origin x="0" y="-16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52E3E-FFAA-4086-9D62-55C5A69FE2C0}" type="datetimeFigureOut">
              <a:rPr lang="en-GB" smtClean="0"/>
              <a:t>10/09/2018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8D22C-3D71-4C77-A200-44D2E0619CB8}" type="slidenum">
              <a:rPr lang="en-GB" smtClean="0"/>
              <a:t>‹#›</a:t>
            </a:fld>
            <a:endParaRPr lang="en-GB"/>
          </a:p>
        </p:txBody>
      </p:sp>
    </p:spTree>
    <p:extLst>
      <p:ext uri="{BB962C8B-B14F-4D97-AF65-F5344CB8AC3E}">
        <p14:creationId xmlns:p14="http://schemas.microsoft.com/office/powerpoint/2010/main" val="1738188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107049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19</a:t>
            </a:fld>
            <a:endParaRPr lang="en-GB"/>
          </a:p>
        </p:txBody>
      </p:sp>
    </p:spTree>
    <p:extLst>
      <p:ext uri="{BB962C8B-B14F-4D97-AF65-F5344CB8AC3E}">
        <p14:creationId xmlns:p14="http://schemas.microsoft.com/office/powerpoint/2010/main" val="2021552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shows 5 birds sitting on a wall.  Identify how many birds can be seen.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and the following slides are animated as birds fly on and off the world.</a:t>
            </a:r>
          </a:p>
          <a:p>
            <a:r>
              <a:rPr lang="en-GB" sz="1200" kern="1200" dirty="0">
                <a:solidFill>
                  <a:schemeClr val="tx1"/>
                </a:solidFill>
                <a:effectLst/>
                <a:latin typeface="+mn-lt"/>
                <a:ea typeface="+mn-ea"/>
                <a:cs typeface="+mn-cs"/>
              </a:rPr>
              <a:t>Stem sentences describe each situation and support the construction of an equation.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children to explain what each number represents in each equation.</a:t>
            </a:r>
          </a:p>
        </p:txBody>
      </p:sp>
      <p:sp>
        <p:nvSpPr>
          <p:cNvPr id="4" name="Slide Number Placeholder 3"/>
          <p:cNvSpPr>
            <a:spLocks noGrp="1"/>
          </p:cNvSpPr>
          <p:nvPr>
            <p:ph type="sldNum" sz="quarter" idx="10"/>
          </p:nvPr>
        </p:nvSpPr>
        <p:spPr/>
        <p:txBody>
          <a:bodyPr/>
          <a:lstStyle/>
          <a:p>
            <a:fld id="{DA51E316-E3F5-4EC0-BEE9-F0CCB2029658}" type="slidenum">
              <a:rPr lang="en-GB" smtClean="0"/>
              <a:t>20</a:t>
            </a:fld>
            <a:endParaRPr lang="en-GB"/>
          </a:p>
        </p:txBody>
      </p:sp>
    </p:spTree>
    <p:extLst>
      <p:ext uri="{BB962C8B-B14F-4D97-AF65-F5344CB8AC3E}">
        <p14:creationId xmlns:p14="http://schemas.microsoft.com/office/powerpoint/2010/main" val="200240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21</a:t>
            </a:fld>
            <a:endParaRPr lang="en-GB"/>
          </a:p>
        </p:txBody>
      </p:sp>
    </p:spTree>
    <p:extLst>
      <p:ext uri="{BB962C8B-B14F-4D97-AF65-F5344CB8AC3E}">
        <p14:creationId xmlns:p14="http://schemas.microsoft.com/office/powerpoint/2010/main" val="327021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22</a:t>
            </a:fld>
            <a:endParaRPr lang="en-GB"/>
          </a:p>
        </p:txBody>
      </p:sp>
    </p:spTree>
    <p:extLst>
      <p:ext uri="{BB962C8B-B14F-4D97-AF65-F5344CB8AC3E}">
        <p14:creationId xmlns:p14="http://schemas.microsoft.com/office/powerpoint/2010/main" val="1108093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23</a:t>
            </a:fld>
            <a:endParaRPr lang="en-GB"/>
          </a:p>
        </p:txBody>
      </p:sp>
    </p:spTree>
    <p:extLst>
      <p:ext uri="{BB962C8B-B14F-4D97-AF65-F5344CB8AC3E}">
        <p14:creationId xmlns:p14="http://schemas.microsoft.com/office/powerpoint/2010/main" val="357142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as an activity for individual work.</a:t>
            </a:r>
          </a:p>
        </p:txBody>
      </p:sp>
      <p:sp>
        <p:nvSpPr>
          <p:cNvPr id="4" name="Slide Number Placeholder 3"/>
          <p:cNvSpPr>
            <a:spLocks noGrp="1"/>
          </p:cNvSpPr>
          <p:nvPr>
            <p:ph type="sldNum" sz="quarter" idx="10"/>
          </p:nvPr>
        </p:nvSpPr>
        <p:spPr/>
        <p:txBody>
          <a:bodyPr/>
          <a:lstStyle/>
          <a:p>
            <a:fld id="{34E8D22C-3D71-4C77-A200-44D2E0619CB8}" type="slidenum">
              <a:rPr lang="en-GB" smtClean="0"/>
              <a:t>24</a:t>
            </a:fld>
            <a:endParaRPr lang="en-GB"/>
          </a:p>
        </p:txBody>
      </p:sp>
    </p:spTree>
    <p:extLst>
      <p:ext uri="{BB962C8B-B14F-4D97-AF65-F5344CB8AC3E}">
        <p14:creationId xmlns:p14="http://schemas.microsoft.com/office/powerpoint/2010/main" val="342622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r>
              <a:rPr lang="en-GB" sz="1200" u="sng" kern="1200" dirty="0">
                <a:solidFill>
                  <a:schemeClr val="tx1"/>
                </a:solidFill>
                <a:effectLst/>
                <a:latin typeface="+mn-lt"/>
                <a:ea typeface="+mn-ea"/>
                <a:cs typeface="+mn-cs"/>
              </a:rPr>
              <a:t>Click on each cube from the top downwards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the children what they notice. One tower is getting smaller the other tower is getting taller.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Reveals the words to describe what is happening. Read together.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Reveals the speech bubble. Read together.</a:t>
            </a:r>
          </a:p>
          <a:p>
            <a:r>
              <a:rPr lang="en-GB" sz="1200" kern="1200" dirty="0">
                <a:solidFill>
                  <a:schemeClr val="tx1"/>
                </a:solidFill>
                <a:effectLst/>
                <a:latin typeface="+mn-lt"/>
                <a:ea typeface="+mn-ea"/>
                <a:cs typeface="+mn-cs"/>
              </a:rPr>
              <a:t>Children work in pairs. 1 child has a tower of 5. Child 1 breaks one off the top and gives to child 2. </a:t>
            </a:r>
          </a:p>
          <a:p>
            <a:r>
              <a:rPr lang="en-GB" sz="1200" kern="1200" dirty="0">
                <a:solidFill>
                  <a:schemeClr val="tx1"/>
                </a:solidFill>
                <a:effectLst/>
                <a:latin typeface="+mn-lt"/>
                <a:ea typeface="+mn-ea"/>
                <a:cs typeface="+mn-cs"/>
              </a:rPr>
              <a:t>Say together: “Every time we get one smaller, someone else is getting taller”. Repeat until the first child has no cubes left. </a:t>
            </a:r>
          </a:p>
        </p:txBody>
      </p:sp>
      <p:sp>
        <p:nvSpPr>
          <p:cNvPr id="4" name="Slide Number Placeholder 3"/>
          <p:cNvSpPr>
            <a:spLocks noGrp="1"/>
          </p:cNvSpPr>
          <p:nvPr>
            <p:ph type="sldNum" sz="quarter" idx="10"/>
          </p:nvPr>
        </p:nvSpPr>
        <p:spPr/>
        <p:txBody>
          <a:bodyPr/>
          <a:lstStyle/>
          <a:p>
            <a:fld id="{DA51E316-E3F5-4EC0-BEE9-F0CCB2029658}" type="slidenum">
              <a:rPr lang="en-GB" smtClean="0"/>
              <a:t>25</a:t>
            </a:fld>
            <a:endParaRPr lang="en-GB"/>
          </a:p>
        </p:txBody>
      </p:sp>
    </p:spTree>
    <p:extLst>
      <p:ext uri="{BB962C8B-B14F-4D97-AF65-F5344CB8AC3E}">
        <p14:creationId xmlns:p14="http://schemas.microsoft.com/office/powerpoint/2010/main" val="2092589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Provide </a:t>
            </a:r>
            <a:r>
              <a:rPr lang="en-GB" sz="1200" kern="1200" dirty="0" err="1">
                <a:solidFill>
                  <a:schemeClr val="tx1"/>
                </a:solidFill>
                <a:effectLst/>
                <a:latin typeface="+mn-lt"/>
                <a:ea typeface="+mn-ea"/>
                <a:cs typeface="+mn-cs"/>
              </a:rPr>
              <a:t>beadstrings</a:t>
            </a:r>
            <a:r>
              <a:rPr lang="en-GB" sz="1200" kern="1200" dirty="0">
                <a:solidFill>
                  <a:schemeClr val="tx1"/>
                </a:solidFill>
                <a:effectLst/>
                <a:latin typeface="+mn-lt"/>
                <a:ea typeface="+mn-ea"/>
                <a:cs typeface="+mn-cs"/>
              </a:rPr>
              <a:t> with 5 beads on.</a:t>
            </a:r>
          </a:p>
          <a:p>
            <a:r>
              <a:rPr lang="en-GB" sz="1200" kern="1200" dirty="0">
                <a:solidFill>
                  <a:schemeClr val="tx1"/>
                </a:solidFill>
                <a:effectLst/>
                <a:latin typeface="+mn-lt"/>
                <a:ea typeface="+mn-ea"/>
                <a:cs typeface="+mn-cs"/>
              </a:rPr>
              <a:t>Children move their beads in conjunction with the animation.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a:t>
            </a:r>
          </a:p>
          <a:p>
            <a:r>
              <a:rPr lang="en-GB" sz="1200" kern="1200" dirty="0">
                <a:solidFill>
                  <a:schemeClr val="tx1"/>
                </a:solidFill>
                <a:effectLst/>
                <a:latin typeface="+mn-lt"/>
                <a:ea typeface="+mn-ea"/>
                <a:cs typeface="+mn-cs"/>
              </a:rPr>
              <a:t>How many beads on one side?</a:t>
            </a:r>
          </a:p>
          <a:p>
            <a:r>
              <a:rPr lang="en-GB" sz="1200" kern="1200" dirty="0">
                <a:solidFill>
                  <a:schemeClr val="tx1"/>
                </a:solidFill>
                <a:effectLst/>
                <a:latin typeface="+mn-lt"/>
                <a:ea typeface="+mn-ea"/>
                <a:cs typeface="+mn-cs"/>
              </a:rPr>
              <a:t>How many beads on the other side?</a:t>
            </a:r>
          </a:p>
          <a:p>
            <a:r>
              <a:rPr lang="en-GB" sz="1200" kern="1200" dirty="0">
                <a:solidFill>
                  <a:schemeClr val="tx1"/>
                </a:solidFill>
                <a:effectLst/>
                <a:latin typeface="+mn-lt"/>
                <a:ea typeface="+mn-ea"/>
                <a:cs typeface="+mn-cs"/>
              </a:rPr>
              <a:t>How many beads altogether?</a:t>
            </a:r>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26</a:t>
            </a:fld>
            <a:endParaRPr lang="en-GB"/>
          </a:p>
        </p:txBody>
      </p:sp>
    </p:spTree>
    <p:extLst>
      <p:ext uri="{BB962C8B-B14F-4D97-AF65-F5344CB8AC3E}">
        <p14:creationId xmlns:p14="http://schemas.microsoft.com/office/powerpoint/2010/main" val="181314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Chant “Where, oh where is Five?”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Look at the picture.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is Five?</a:t>
            </a:r>
          </a:p>
          <a:p>
            <a:r>
              <a:rPr lang="en-GB" sz="1200" kern="1200" dirty="0">
                <a:solidFill>
                  <a:schemeClr val="tx1"/>
                </a:solidFill>
                <a:effectLst/>
                <a:latin typeface="+mn-lt"/>
                <a:ea typeface="+mn-ea"/>
                <a:cs typeface="+mn-cs"/>
              </a:rPr>
              <a:t>Notice there are 4 birds in the left-hand tree and 1 bird in the right-hand tree.</a:t>
            </a:r>
          </a:p>
          <a:p>
            <a:r>
              <a:rPr lang="en-GB" sz="1200" kern="1200" dirty="0">
                <a:solidFill>
                  <a:schemeClr val="tx1"/>
                </a:solidFill>
                <a:effectLst/>
                <a:latin typeface="+mn-lt"/>
                <a:ea typeface="+mn-ea"/>
                <a:cs typeface="+mn-cs"/>
              </a:rPr>
              <a:t>Separate 5 children to represent the birds in the trees.</a:t>
            </a:r>
          </a:p>
          <a:p>
            <a:r>
              <a:rPr lang="en-GB" sz="1200" kern="1200" dirty="0">
                <a:solidFill>
                  <a:schemeClr val="tx1"/>
                </a:solidFill>
                <a:effectLst/>
                <a:latin typeface="+mn-lt"/>
                <a:ea typeface="+mn-ea"/>
                <a:cs typeface="+mn-cs"/>
              </a:rPr>
              <a:t>“5 is made of 4 and 1 “</a:t>
            </a:r>
          </a:p>
          <a:p>
            <a:r>
              <a:rPr lang="en-GB" sz="1200" kern="1200" dirty="0">
                <a:solidFill>
                  <a:schemeClr val="tx1"/>
                </a:solidFill>
                <a:effectLst/>
                <a:latin typeface="+mn-lt"/>
                <a:ea typeface="+mn-ea"/>
                <a:cs typeface="+mn-cs"/>
              </a:rPr>
              <a:t>“4 and 1 is 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Focus on the two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characters.</a:t>
            </a:r>
          </a:p>
          <a:p>
            <a:r>
              <a:rPr lang="en-GB" sz="1200" kern="1200" dirty="0">
                <a:solidFill>
                  <a:schemeClr val="tx1"/>
                </a:solidFill>
                <a:effectLst/>
                <a:latin typeface="+mn-lt"/>
                <a:ea typeface="+mn-ea"/>
                <a:cs typeface="+mn-cs"/>
              </a:rPr>
              <a:t>Ask what would happen if these two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were to combine.</a:t>
            </a:r>
          </a:p>
          <a:p>
            <a:r>
              <a:rPr lang="en-GB" sz="1200" kern="1200" dirty="0">
                <a:solidFill>
                  <a:schemeClr val="tx1"/>
                </a:solidFill>
                <a:effectLst/>
                <a:latin typeface="+mn-lt"/>
                <a:ea typeface="+mn-ea"/>
                <a:cs typeface="+mn-cs"/>
              </a:rPr>
              <a:t>“Four and One together make Five.” </a:t>
            </a:r>
          </a:p>
          <a:p>
            <a:r>
              <a:rPr lang="en-GB" sz="1200" kern="1200" dirty="0">
                <a:solidFill>
                  <a:schemeClr val="tx1"/>
                </a:solidFill>
                <a:effectLst/>
                <a:latin typeface="+mn-lt"/>
                <a:ea typeface="+mn-ea"/>
                <a:cs typeface="+mn-cs"/>
              </a:rPr>
              <a:t>“Four and One is Five.”</a:t>
            </a:r>
          </a:p>
          <a:p>
            <a:r>
              <a:rPr lang="en-GB" sz="1200" kern="1200" dirty="0">
                <a:solidFill>
                  <a:schemeClr val="tx1"/>
                </a:solidFill>
                <a:effectLst/>
                <a:latin typeface="+mn-lt"/>
                <a:ea typeface="+mn-ea"/>
                <a:cs typeface="+mn-cs"/>
              </a:rPr>
              <a:t>Ask children to show you using linking cubes.</a:t>
            </a:r>
          </a:p>
        </p:txBody>
      </p:sp>
      <p:sp>
        <p:nvSpPr>
          <p:cNvPr id="4" name="Slide Number Placeholder 3"/>
          <p:cNvSpPr>
            <a:spLocks noGrp="1"/>
          </p:cNvSpPr>
          <p:nvPr>
            <p:ph type="sldNum" sz="quarter" idx="10"/>
          </p:nvPr>
        </p:nvSpPr>
        <p:spPr/>
        <p:txBody>
          <a:bodyPr/>
          <a:lstStyle/>
          <a:p>
            <a:fld id="{34E8D22C-3D71-4C77-A200-44D2E0619CB8}" type="slidenum">
              <a:rPr lang="en-GB" smtClean="0"/>
              <a:t>8</a:t>
            </a:fld>
            <a:endParaRPr lang="en-GB"/>
          </a:p>
        </p:txBody>
      </p:sp>
    </p:spTree>
    <p:extLst>
      <p:ext uri="{BB962C8B-B14F-4D97-AF65-F5344CB8AC3E}">
        <p14:creationId xmlns:p14="http://schemas.microsoft.com/office/powerpoint/2010/main" val="218584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Chant “Where, oh where is Five?”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Look at the picture.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is 5?</a:t>
            </a:r>
          </a:p>
          <a:p>
            <a:r>
              <a:rPr lang="en-GB" sz="1200" kern="1200" dirty="0">
                <a:solidFill>
                  <a:schemeClr val="tx1"/>
                </a:solidFill>
                <a:effectLst/>
                <a:latin typeface="+mn-lt"/>
                <a:ea typeface="+mn-ea"/>
                <a:cs typeface="+mn-cs"/>
              </a:rPr>
              <a:t>Notice there are 3 birds in the left-hand tree and 2 birds right-hand tree.</a:t>
            </a:r>
          </a:p>
          <a:p>
            <a:r>
              <a:rPr lang="en-GB" sz="1200" kern="1200" dirty="0">
                <a:solidFill>
                  <a:schemeClr val="tx1"/>
                </a:solidFill>
                <a:effectLst/>
                <a:latin typeface="+mn-lt"/>
                <a:ea typeface="+mn-ea"/>
                <a:cs typeface="+mn-cs"/>
              </a:rPr>
              <a:t>Separate 5 children to represent the birds in the trees.</a:t>
            </a:r>
          </a:p>
          <a:p>
            <a:r>
              <a:rPr lang="en-GB" sz="1200" kern="1200" dirty="0">
                <a:solidFill>
                  <a:schemeClr val="tx1"/>
                </a:solidFill>
                <a:effectLst/>
                <a:latin typeface="+mn-lt"/>
                <a:ea typeface="+mn-ea"/>
                <a:cs typeface="+mn-cs"/>
              </a:rPr>
              <a:t>“5 is made of 3 and 2”</a:t>
            </a:r>
          </a:p>
          <a:p>
            <a:r>
              <a:rPr lang="en-GB" sz="1200" kern="1200" dirty="0">
                <a:solidFill>
                  <a:schemeClr val="tx1"/>
                </a:solidFill>
                <a:effectLst/>
                <a:latin typeface="+mn-lt"/>
                <a:ea typeface="+mn-ea"/>
                <a:cs typeface="+mn-cs"/>
              </a:rPr>
              <a:t>“3 and 2 is 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Focus on the two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characters.</a:t>
            </a:r>
          </a:p>
          <a:p>
            <a:r>
              <a:rPr lang="en-GB" sz="1200" kern="1200" dirty="0">
                <a:solidFill>
                  <a:schemeClr val="tx1"/>
                </a:solidFill>
                <a:effectLst/>
                <a:latin typeface="+mn-lt"/>
                <a:ea typeface="+mn-ea"/>
                <a:cs typeface="+mn-cs"/>
              </a:rPr>
              <a:t>Ask what would happen if these two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were to combine?</a:t>
            </a:r>
          </a:p>
          <a:p>
            <a:r>
              <a:rPr lang="en-GB" sz="1200" kern="1200" dirty="0">
                <a:solidFill>
                  <a:schemeClr val="tx1"/>
                </a:solidFill>
                <a:effectLst/>
                <a:latin typeface="+mn-lt"/>
                <a:ea typeface="+mn-ea"/>
                <a:cs typeface="+mn-cs"/>
              </a:rPr>
              <a:t>“Three and Two together make Five.” </a:t>
            </a:r>
          </a:p>
          <a:p>
            <a:r>
              <a:rPr lang="en-GB" sz="1200" kern="1200" dirty="0">
                <a:solidFill>
                  <a:schemeClr val="tx1"/>
                </a:solidFill>
                <a:effectLst/>
                <a:latin typeface="+mn-lt"/>
                <a:ea typeface="+mn-ea"/>
                <a:cs typeface="+mn-cs"/>
              </a:rPr>
              <a:t>“Three and Two is Five.“</a:t>
            </a:r>
          </a:p>
          <a:p>
            <a:r>
              <a:rPr lang="en-GB" sz="1200" kern="1200" dirty="0">
                <a:solidFill>
                  <a:schemeClr val="tx1"/>
                </a:solidFill>
                <a:effectLst/>
                <a:latin typeface="+mn-lt"/>
                <a:ea typeface="+mn-ea"/>
                <a:cs typeface="+mn-cs"/>
              </a:rPr>
              <a:t>Ask children to show you using linking cubes.</a:t>
            </a:r>
          </a:p>
        </p:txBody>
      </p:sp>
      <p:sp>
        <p:nvSpPr>
          <p:cNvPr id="4" name="Slide Number Placeholder 3"/>
          <p:cNvSpPr>
            <a:spLocks noGrp="1"/>
          </p:cNvSpPr>
          <p:nvPr>
            <p:ph type="sldNum" sz="quarter" idx="10"/>
          </p:nvPr>
        </p:nvSpPr>
        <p:spPr/>
        <p:txBody>
          <a:bodyPr/>
          <a:lstStyle/>
          <a:p>
            <a:fld id="{34E8D22C-3D71-4C77-A200-44D2E0619CB8}" type="slidenum">
              <a:rPr lang="en-GB" smtClean="0"/>
              <a:t>9</a:t>
            </a:fld>
            <a:endParaRPr lang="en-GB"/>
          </a:p>
        </p:txBody>
      </p:sp>
    </p:spTree>
    <p:extLst>
      <p:ext uri="{BB962C8B-B14F-4D97-AF65-F5344CB8AC3E}">
        <p14:creationId xmlns:p14="http://schemas.microsoft.com/office/powerpoint/2010/main" val="96280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Chant “Where, oh where is Five?”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Look at the picture.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is 5?</a:t>
            </a:r>
          </a:p>
          <a:p>
            <a:r>
              <a:rPr lang="en-GB" sz="1200" kern="1200" dirty="0">
                <a:solidFill>
                  <a:schemeClr val="tx1"/>
                </a:solidFill>
                <a:effectLst/>
                <a:latin typeface="+mn-lt"/>
                <a:ea typeface="+mn-ea"/>
                <a:cs typeface="+mn-cs"/>
              </a:rPr>
              <a:t>Notice there are 2 birds in the left-hand tree and 3 birds right-hand tree.</a:t>
            </a:r>
          </a:p>
          <a:p>
            <a:r>
              <a:rPr lang="en-GB" sz="1200" kern="1200" dirty="0">
                <a:solidFill>
                  <a:schemeClr val="tx1"/>
                </a:solidFill>
                <a:effectLst/>
                <a:latin typeface="+mn-lt"/>
                <a:ea typeface="+mn-ea"/>
                <a:cs typeface="+mn-cs"/>
              </a:rPr>
              <a:t>Separate 5 children to represent the birds in the trees.</a:t>
            </a:r>
          </a:p>
          <a:p>
            <a:r>
              <a:rPr lang="en-GB" sz="1200" kern="1200" dirty="0">
                <a:solidFill>
                  <a:schemeClr val="tx1"/>
                </a:solidFill>
                <a:effectLst/>
                <a:latin typeface="+mn-lt"/>
                <a:ea typeface="+mn-ea"/>
                <a:cs typeface="+mn-cs"/>
              </a:rPr>
              <a:t>“5 is made of 2 and 3“</a:t>
            </a:r>
          </a:p>
          <a:p>
            <a:r>
              <a:rPr lang="en-GB" sz="1200" kern="1200" dirty="0">
                <a:solidFill>
                  <a:schemeClr val="tx1"/>
                </a:solidFill>
                <a:effectLst/>
                <a:latin typeface="+mn-lt"/>
                <a:ea typeface="+mn-ea"/>
                <a:cs typeface="+mn-cs"/>
              </a:rPr>
              <a:t>“2 and 3 is 5”</a:t>
            </a:r>
          </a:p>
          <a:p>
            <a:r>
              <a:rPr lang="en-GB" sz="1200" kern="1200" dirty="0">
                <a:solidFill>
                  <a:schemeClr val="tx1"/>
                </a:solidFill>
                <a:effectLst/>
                <a:latin typeface="+mn-lt"/>
                <a:ea typeface="+mn-ea"/>
                <a:cs typeface="+mn-cs"/>
              </a:rPr>
              <a:t>Some children may notice that the combination is the same as the previous. Respond with ‘That’s interesting, I wonder if that can happen with other parts of 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Focus on the two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characters.</a:t>
            </a:r>
          </a:p>
          <a:p>
            <a:r>
              <a:rPr lang="en-GB" sz="1200" kern="1200" dirty="0">
                <a:solidFill>
                  <a:schemeClr val="tx1"/>
                </a:solidFill>
                <a:effectLst/>
                <a:latin typeface="+mn-lt"/>
                <a:ea typeface="+mn-ea"/>
                <a:cs typeface="+mn-cs"/>
              </a:rPr>
              <a:t>Ask what would happen if these two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were to combine?</a:t>
            </a:r>
          </a:p>
          <a:p>
            <a:r>
              <a:rPr lang="en-GB" sz="1200" kern="1200" dirty="0">
                <a:solidFill>
                  <a:schemeClr val="tx1"/>
                </a:solidFill>
                <a:effectLst/>
                <a:latin typeface="+mn-lt"/>
                <a:ea typeface="+mn-ea"/>
                <a:cs typeface="+mn-cs"/>
              </a:rPr>
              <a:t>“Two and Three together make Five.” </a:t>
            </a:r>
          </a:p>
          <a:p>
            <a:r>
              <a:rPr lang="en-GB" sz="1200" kern="1200" dirty="0">
                <a:solidFill>
                  <a:schemeClr val="tx1"/>
                </a:solidFill>
                <a:effectLst/>
                <a:latin typeface="+mn-lt"/>
                <a:ea typeface="+mn-ea"/>
                <a:cs typeface="+mn-cs"/>
              </a:rPr>
              <a:t>“Two and Three is Five.”</a:t>
            </a:r>
          </a:p>
          <a:p>
            <a:r>
              <a:rPr lang="en-GB" sz="1200" kern="1200" dirty="0">
                <a:solidFill>
                  <a:schemeClr val="tx1"/>
                </a:solidFill>
                <a:effectLst/>
                <a:latin typeface="+mn-lt"/>
                <a:ea typeface="+mn-ea"/>
                <a:cs typeface="+mn-cs"/>
              </a:rPr>
              <a:t>Ask children to show you using linking cubes.</a:t>
            </a:r>
            <a:endParaRPr lang="en-GB" dirty="0"/>
          </a:p>
        </p:txBody>
      </p:sp>
      <p:sp>
        <p:nvSpPr>
          <p:cNvPr id="4" name="Slide Number Placeholder 3"/>
          <p:cNvSpPr>
            <a:spLocks noGrp="1"/>
          </p:cNvSpPr>
          <p:nvPr>
            <p:ph type="sldNum" sz="quarter" idx="10"/>
          </p:nvPr>
        </p:nvSpPr>
        <p:spPr/>
        <p:txBody>
          <a:bodyPr/>
          <a:lstStyle/>
          <a:p>
            <a:fld id="{34E8D22C-3D71-4C77-A200-44D2E0619CB8}" type="slidenum">
              <a:rPr lang="en-GB" smtClean="0"/>
              <a:t>10</a:t>
            </a:fld>
            <a:endParaRPr lang="en-GB"/>
          </a:p>
        </p:txBody>
      </p:sp>
    </p:spTree>
    <p:extLst>
      <p:ext uri="{BB962C8B-B14F-4D97-AF65-F5344CB8AC3E}">
        <p14:creationId xmlns:p14="http://schemas.microsoft.com/office/powerpoint/2010/main" val="266265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Chant “Where, oh where is Five?”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Look at the picture.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is 5?</a:t>
            </a:r>
          </a:p>
          <a:p>
            <a:r>
              <a:rPr lang="en-GB" sz="1200" kern="1200" dirty="0">
                <a:solidFill>
                  <a:schemeClr val="tx1"/>
                </a:solidFill>
                <a:effectLst/>
                <a:latin typeface="+mn-lt"/>
                <a:ea typeface="+mn-ea"/>
                <a:cs typeface="+mn-cs"/>
              </a:rPr>
              <a:t>Notice there is 1 bird in the left-hand tree and 4 birds right-hand tree.</a:t>
            </a:r>
          </a:p>
          <a:p>
            <a:r>
              <a:rPr lang="en-GB" sz="1200" kern="1200" dirty="0">
                <a:solidFill>
                  <a:schemeClr val="tx1"/>
                </a:solidFill>
                <a:effectLst/>
                <a:latin typeface="+mn-lt"/>
                <a:ea typeface="+mn-ea"/>
                <a:cs typeface="+mn-cs"/>
              </a:rPr>
              <a:t>Separate 5 children to represent the birds in the trees.</a:t>
            </a:r>
          </a:p>
          <a:p>
            <a:r>
              <a:rPr lang="en-GB" sz="1200" kern="1200" dirty="0">
                <a:solidFill>
                  <a:schemeClr val="tx1"/>
                </a:solidFill>
                <a:effectLst/>
                <a:latin typeface="+mn-lt"/>
                <a:ea typeface="+mn-ea"/>
                <a:cs typeface="+mn-cs"/>
              </a:rPr>
              <a:t>“5 is made of 1 and 4“</a:t>
            </a:r>
          </a:p>
          <a:p>
            <a:r>
              <a:rPr lang="en-GB" sz="1200" kern="1200" dirty="0">
                <a:solidFill>
                  <a:schemeClr val="tx1"/>
                </a:solidFill>
                <a:effectLst/>
                <a:latin typeface="+mn-lt"/>
                <a:ea typeface="+mn-ea"/>
                <a:cs typeface="+mn-cs"/>
              </a:rPr>
              <a:t>“1 and 4 is 5”</a:t>
            </a:r>
          </a:p>
          <a:p>
            <a:r>
              <a:rPr lang="en-GB" sz="1200" kern="1200" dirty="0">
                <a:solidFill>
                  <a:schemeClr val="tx1"/>
                </a:solidFill>
                <a:effectLst/>
                <a:latin typeface="+mn-lt"/>
                <a:ea typeface="+mn-ea"/>
                <a:cs typeface="+mn-cs"/>
              </a:rPr>
              <a:t>Some children may notice that the combination is the same as 4 and 1. Respond with ‘That’s interesting, I wonder if that can happen with other parts of 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Focus on the two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characters.</a:t>
            </a:r>
          </a:p>
          <a:p>
            <a:r>
              <a:rPr lang="en-GB" sz="1200" kern="1200" dirty="0">
                <a:solidFill>
                  <a:schemeClr val="tx1"/>
                </a:solidFill>
                <a:effectLst/>
                <a:latin typeface="+mn-lt"/>
                <a:ea typeface="+mn-ea"/>
                <a:cs typeface="+mn-cs"/>
              </a:rPr>
              <a:t>Ask what would happen if these two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were to combine?</a:t>
            </a:r>
          </a:p>
          <a:p>
            <a:r>
              <a:rPr lang="en-GB" sz="1200" kern="1200" dirty="0">
                <a:solidFill>
                  <a:schemeClr val="tx1"/>
                </a:solidFill>
                <a:effectLst/>
                <a:latin typeface="+mn-lt"/>
                <a:ea typeface="+mn-ea"/>
                <a:cs typeface="+mn-cs"/>
              </a:rPr>
              <a:t>“One and Four together make Five.” </a:t>
            </a:r>
          </a:p>
          <a:p>
            <a:r>
              <a:rPr lang="en-GB" sz="1200" kern="1200" dirty="0">
                <a:solidFill>
                  <a:schemeClr val="tx1"/>
                </a:solidFill>
                <a:effectLst/>
                <a:latin typeface="+mn-lt"/>
                <a:ea typeface="+mn-ea"/>
                <a:cs typeface="+mn-cs"/>
              </a:rPr>
              <a:t>“One and Four is Five.“</a:t>
            </a:r>
          </a:p>
          <a:p>
            <a:r>
              <a:rPr lang="en-GB" sz="1200" kern="1200" dirty="0">
                <a:solidFill>
                  <a:schemeClr val="tx1"/>
                </a:solidFill>
                <a:effectLst/>
                <a:latin typeface="+mn-lt"/>
                <a:ea typeface="+mn-ea"/>
                <a:cs typeface="+mn-cs"/>
              </a:rPr>
              <a:t>Ask children to show you using linking cubes.</a:t>
            </a:r>
          </a:p>
        </p:txBody>
      </p:sp>
      <p:sp>
        <p:nvSpPr>
          <p:cNvPr id="4" name="Slide Number Placeholder 3"/>
          <p:cNvSpPr>
            <a:spLocks noGrp="1"/>
          </p:cNvSpPr>
          <p:nvPr>
            <p:ph type="sldNum" sz="quarter" idx="10"/>
          </p:nvPr>
        </p:nvSpPr>
        <p:spPr/>
        <p:txBody>
          <a:bodyPr/>
          <a:lstStyle/>
          <a:p>
            <a:fld id="{34E8D22C-3D71-4C77-A200-44D2E0619CB8}" type="slidenum">
              <a:rPr lang="en-GB" smtClean="0"/>
              <a:t>11</a:t>
            </a:fld>
            <a:endParaRPr lang="en-GB"/>
          </a:p>
        </p:txBody>
      </p:sp>
    </p:spTree>
    <p:extLst>
      <p:ext uri="{BB962C8B-B14F-4D97-AF65-F5344CB8AC3E}">
        <p14:creationId xmlns:p14="http://schemas.microsoft.com/office/powerpoint/2010/main" val="60986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Chant “Where, oh where is Five?”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Look at the picture.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is 5?</a:t>
            </a:r>
          </a:p>
          <a:p>
            <a:r>
              <a:rPr lang="en-GB" sz="1200" kern="1200" dirty="0">
                <a:solidFill>
                  <a:schemeClr val="tx1"/>
                </a:solidFill>
                <a:effectLst/>
                <a:latin typeface="+mn-lt"/>
                <a:ea typeface="+mn-ea"/>
                <a:cs typeface="+mn-cs"/>
              </a:rPr>
              <a:t>Notice there are no birds in the left-hand tree and </a:t>
            </a:r>
            <a:r>
              <a:rPr lang="en-GB" sz="1200" kern="1200">
                <a:solidFill>
                  <a:schemeClr val="tx1"/>
                </a:solidFill>
                <a:effectLst/>
                <a:latin typeface="+mn-lt"/>
                <a:ea typeface="+mn-ea"/>
                <a:cs typeface="+mn-cs"/>
              </a:rPr>
              <a:t>5 birds in the </a:t>
            </a:r>
            <a:r>
              <a:rPr lang="en-GB" sz="1200" kern="1200" dirty="0">
                <a:solidFill>
                  <a:schemeClr val="tx1"/>
                </a:solidFill>
                <a:effectLst/>
                <a:latin typeface="+mn-lt"/>
                <a:ea typeface="+mn-ea"/>
                <a:cs typeface="+mn-cs"/>
              </a:rPr>
              <a:t>right-hand tree.</a:t>
            </a:r>
          </a:p>
          <a:p>
            <a:r>
              <a:rPr lang="en-GB" sz="1200" kern="1200" dirty="0">
                <a:solidFill>
                  <a:schemeClr val="tx1"/>
                </a:solidFill>
                <a:effectLst/>
                <a:latin typeface="+mn-lt"/>
                <a:ea typeface="+mn-ea"/>
                <a:cs typeface="+mn-cs"/>
              </a:rPr>
              <a:t>Separate 5 children to represent the birds in the trees.</a:t>
            </a:r>
          </a:p>
          <a:p>
            <a:r>
              <a:rPr lang="en-GB" sz="1200" kern="1200" dirty="0">
                <a:solidFill>
                  <a:schemeClr val="tx1"/>
                </a:solidFill>
                <a:effectLst/>
                <a:latin typeface="+mn-lt"/>
                <a:ea typeface="+mn-ea"/>
                <a:cs typeface="+mn-cs"/>
              </a:rPr>
              <a:t>“Five is made of Zero and Five“</a:t>
            </a:r>
          </a:p>
          <a:p>
            <a:r>
              <a:rPr lang="en-GB" sz="1200" kern="1200" dirty="0">
                <a:solidFill>
                  <a:schemeClr val="tx1"/>
                </a:solidFill>
                <a:effectLst/>
                <a:latin typeface="+mn-lt"/>
                <a:ea typeface="+mn-ea"/>
                <a:cs typeface="+mn-cs"/>
              </a:rPr>
              <a:t>“Zero and Five is Five“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Focus on the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character – only one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character this time to represent 5.</a:t>
            </a:r>
            <a:endParaRPr lang="en-GB" dirty="0"/>
          </a:p>
        </p:txBody>
      </p:sp>
      <p:sp>
        <p:nvSpPr>
          <p:cNvPr id="4" name="Slide Number Placeholder 3"/>
          <p:cNvSpPr>
            <a:spLocks noGrp="1"/>
          </p:cNvSpPr>
          <p:nvPr>
            <p:ph type="sldNum" sz="quarter" idx="10"/>
          </p:nvPr>
        </p:nvSpPr>
        <p:spPr/>
        <p:txBody>
          <a:bodyPr/>
          <a:lstStyle/>
          <a:p>
            <a:fld id="{34E8D22C-3D71-4C77-A200-44D2E0619CB8}" type="slidenum">
              <a:rPr lang="en-GB" smtClean="0"/>
              <a:t>12</a:t>
            </a:fld>
            <a:endParaRPr lang="en-GB"/>
          </a:p>
        </p:txBody>
      </p:sp>
    </p:spTree>
    <p:extLst>
      <p:ext uri="{BB962C8B-B14F-4D97-AF65-F5344CB8AC3E}">
        <p14:creationId xmlns:p14="http://schemas.microsoft.com/office/powerpoint/2010/main" val="212643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“What do you notice?”</a:t>
            </a:r>
          </a:p>
          <a:p>
            <a:r>
              <a:rPr lang="en-GB" sz="1200" kern="1200" dirty="0">
                <a:solidFill>
                  <a:schemeClr val="tx1"/>
                </a:solidFill>
                <a:effectLst/>
                <a:latin typeface="+mn-lt"/>
                <a:ea typeface="+mn-ea"/>
                <a:cs typeface="+mn-cs"/>
              </a:rPr>
              <a:t>Ask the children to discuss how each picture on the left has a partner on the right. </a:t>
            </a:r>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56673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shows 5 birds sitting on a wall. Identify how many birds can be seen.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and the following slides are animated, with birds flying on and off the wall. Children should describe:</a:t>
            </a:r>
          </a:p>
          <a:p>
            <a:r>
              <a:rPr lang="en-GB" sz="1200" kern="1200" dirty="0">
                <a:solidFill>
                  <a:schemeClr val="tx1"/>
                </a:solidFill>
                <a:effectLst/>
                <a:latin typeface="+mn-lt"/>
                <a:ea typeface="+mn-ea"/>
                <a:cs typeface="+mn-cs"/>
              </a:rPr>
              <a:t>How many birds are on the wall?</a:t>
            </a:r>
          </a:p>
          <a:p>
            <a:r>
              <a:rPr lang="en-GB" sz="1200" kern="1200" dirty="0">
                <a:solidFill>
                  <a:schemeClr val="tx1"/>
                </a:solidFill>
                <a:effectLst/>
                <a:latin typeface="+mn-lt"/>
                <a:ea typeface="+mn-ea"/>
                <a:cs typeface="+mn-cs"/>
              </a:rPr>
              <a:t>How many birds are off the wall?</a:t>
            </a:r>
          </a:p>
          <a:p>
            <a:r>
              <a:rPr lang="en-GB" sz="1200" kern="1200" dirty="0">
                <a:solidFill>
                  <a:schemeClr val="tx1"/>
                </a:solidFill>
                <a:effectLst/>
                <a:latin typeface="+mn-lt"/>
                <a:ea typeface="+mn-ea"/>
                <a:cs typeface="+mn-cs"/>
              </a:rPr>
              <a:t>How many birds are there all together?</a:t>
            </a:r>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17</a:t>
            </a:fld>
            <a:endParaRPr lang="en-GB"/>
          </a:p>
        </p:txBody>
      </p:sp>
    </p:spTree>
    <p:extLst>
      <p:ext uri="{BB962C8B-B14F-4D97-AF65-F5344CB8AC3E}">
        <p14:creationId xmlns:p14="http://schemas.microsoft.com/office/powerpoint/2010/main" val="3383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18</a:t>
            </a:fld>
            <a:endParaRPr lang="en-GB"/>
          </a:p>
        </p:txBody>
      </p:sp>
    </p:spTree>
    <p:extLst>
      <p:ext uri="{BB962C8B-B14F-4D97-AF65-F5344CB8AC3E}">
        <p14:creationId xmlns:p14="http://schemas.microsoft.com/office/powerpoint/2010/main" val="2329033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1FBFA2D5-A197-4B9B-B02F-355CEB789058}"/>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Question Page (Counters)">
    <p:bg>
      <p:bgPr>
        <a:solidFill>
          <a:schemeClr val="accent5">
            <a:lumMod val="20000"/>
            <a:lumOff val="80000"/>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10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9"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t>Insert ‘Numberblocks’</a:t>
            </a:r>
            <a:endParaRPr lang="en-GB" dirty="0"/>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Insert ‘Support Materials’</a:t>
            </a:r>
            <a:br>
              <a:rPr lang="en-US"/>
            </a:br>
            <a:r>
              <a:rPr lang="en-US"/>
              <a:t>Insert ‘Episode [XX]’</a:t>
            </a:r>
            <a:br>
              <a:rPr lang="en-GB"/>
            </a:br>
            <a:r>
              <a:rPr lang="en-GB"/>
              <a:t>Insert ‘[Name]’</a:t>
            </a:r>
            <a:endParaRPr lang="en-US" dirty="0"/>
          </a:p>
        </p:txBody>
      </p:sp>
      <p:sp>
        <p:nvSpPr>
          <p:cNvPr id="13" name="Oval 12">
            <a:extLst>
              <a:ext uri="{FF2B5EF4-FFF2-40B4-BE49-F238E27FC236}">
                <a16:creationId xmlns:a16="http://schemas.microsoft.com/office/drawing/2014/main" id="{D7BADB98-B333-46A7-96FC-EB55EEEFA6D2}"/>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 id="2147483676" r:id="rId7"/>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13.pn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3.png"/><Relationship Id="rId3" Type="http://schemas.openxmlformats.org/officeDocument/2006/relationships/image" Target="../media/image16.jpg"/><Relationship Id="rId7" Type="http://schemas.openxmlformats.org/officeDocument/2006/relationships/image" Target="../media/image13.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3.png"/><Relationship Id="rId3" Type="http://schemas.openxmlformats.org/officeDocument/2006/relationships/image" Target="../media/image16.jpg"/><Relationship Id="rId7" Type="http://schemas.openxmlformats.org/officeDocument/2006/relationships/image" Target="../media/image13.pn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image" Target="../media/image16.jp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err="1"/>
              <a:t>Numberblocks</a:t>
            </a:r>
            <a:endParaRPr lang="en-GB" dirty="0"/>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Episode 14</a:t>
            </a:r>
          </a:p>
          <a:p>
            <a:r>
              <a:rPr lang="en-GB" dirty="0"/>
              <a:t>Holes</a:t>
            </a:r>
          </a:p>
        </p:txBody>
      </p:sp>
    </p:spTree>
    <p:extLst>
      <p:ext uri="{BB962C8B-B14F-4D97-AF65-F5344CB8AC3E}">
        <p14:creationId xmlns:p14="http://schemas.microsoft.com/office/powerpoint/2010/main" val="190891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CE9556-E14D-4B4C-835B-70C894627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19" name="Rectangle 18">
            <a:extLst>
              <a:ext uri="{FF2B5EF4-FFF2-40B4-BE49-F238E27FC236}">
                <a16:creationId xmlns:a16="http://schemas.microsoft.com/office/drawing/2014/main" id="{B4482B16-819E-4869-9E61-7EFE9C8B569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0" name="Rectangle: Rounded Corners 19">
            <a:extLst>
              <a:ext uri="{FF2B5EF4-FFF2-40B4-BE49-F238E27FC236}">
                <a16:creationId xmlns:a16="http://schemas.microsoft.com/office/drawing/2014/main" id="{6E6301DE-3FED-401D-A39D-D1DBFFB71FE6}"/>
              </a:ext>
            </a:extLst>
          </p:cNvPr>
          <p:cNvSpPr/>
          <p:nvPr/>
        </p:nvSpPr>
        <p:spPr>
          <a:xfrm>
            <a:off x="3383089" y="241540"/>
            <a:ext cx="5425822" cy="86028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Where, oh where is </a:t>
            </a:r>
            <a:r>
              <a:rPr lang="en-GB" sz="3200" b="1" dirty="0">
                <a:solidFill>
                  <a:srgbClr val="FF0000"/>
                </a:solidFill>
                <a:latin typeface="Century Gothic" panose="020B0502020202020204" pitchFamily="34" charset="0"/>
              </a:rPr>
              <a:t>Five</a:t>
            </a:r>
            <a:r>
              <a:rPr lang="en-GB" sz="3200" b="1" dirty="0">
                <a:solidFill>
                  <a:schemeClr val="tx1"/>
                </a:solidFill>
                <a:latin typeface="Century Gothic" panose="020B0502020202020204" pitchFamily="34" charset="0"/>
              </a:rPr>
              <a:t>?</a:t>
            </a:r>
          </a:p>
        </p:txBody>
      </p:sp>
      <p:sp>
        <p:nvSpPr>
          <p:cNvPr id="21" name="Oval 20">
            <a:extLst>
              <a:ext uri="{FF2B5EF4-FFF2-40B4-BE49-F238E27FC236}">
                <a16:creationId xmlns:a16="http://schemas.microsoft.com/office/drawing/2014/main" id="{2971A67E-432E-4719-BF8D-23DF323585C7}"/>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95284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027BE3-C85E-4B5E-BA45-5C24B5283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19" name="Rectangle 18">
            <a:extLst>
              <a:ext uri="{FF2B5EF4-FFF2-40B4-BE49-F238E27FC236}">
                <a16:creationId xmlns:a16="http://schemas.microsoft.com/office/drawing/2014/main" id="{112CB4A5-20A8-4C33-A2CE-E1FFC50A5FB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0" name="Rectangle: Rounded Corners 19">
            <a:extLst>
              <a:ext uri="{FF2B5EF4-FFF2-40B4-BE49-F238E27FC236}">
                <a16:creationId xmlns:a16="http://schemas.microsoft.com/office/drawing/2014/main" id="{B0C1E314-2D3D-4C48-A22F-766309923AB4}"/>
              </a:ext>
            </a:extLst>
          </p:cNvPr>
          <p:cNvSpPr/>
          <p:nvPr/>
        </p:nvSpPr>
        <p:spPr>
          <a:xfrm>
            <a:off x="3383089" y="241540"/>
            <a:ext cx="5425822" cy="86028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Where, oh where is </a:t>
            </a:r>
            <a:r>
              <a:rPr lang="en-GB" sz="3200" b="1" dirty="0">
                <a:solidFill>
                  <a:srgbClr val="FF0000"/>
                </a:solidFill>
                <a:latin typeface="Century Gothic" panose="020B0502020202020204" pitchFamily="34" charset="0"/>
              </a:rPr>
              <a:t>Five</a:t>
            </a:r>
            <a:r>
              <a:rPr lang="en-GB" sz="3200" b="1" dirty="0">
                <a:solidFill>
                  <a:schemeClr val="tx1"/>
                </a:solidFill>
                <a:latin typeface="Century Gothic" panose="020B0502020202020204" pitchFamily="34" charset="0"/>
              </a:rPr>
              <a:t>?</a:t>
            </a:r>
          </a:p>
        </p:txBody>
      </p:sp>
      <p:sp>
        <p:nvSpPr>
          <p:cNvPr id="21" name="Oval 20">
            <a:extLst>
              <a:ext uri="{FF2B5EF4-FFF2-40B4-BE49-F238E27FC236}">
                <a16:creationId xmlns:a16="http://schemas.microsoft.com/office/drawing/2014/main" id="{7AE05B1E-2F8F-42F8-BFDF-55F8119E111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7942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70DF7B-A636-4A6E-9D4C-B715937E3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19" name="Rectangle 18">
            <a:extLst>
              <a:ext uri="{FF2B5EF4-FFF2-40B4-BE49-F238E27FC236}">
                <a16:creationId xmlns:a16="http://schemas.microsoft.com/office/drawing/2014/main" id="{C451E6AA-F8C1-4E77-910C-32D58C0EF8A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0" name="Rectangle: Rounded Corners 19">
            <a:extLst>
              <a:ext uri="{FF2B5EF4-FFF2-40B4-BE49-F238E27FC236}">
                <a16:creationId xmlns:a16="http://schemas.microsoft.com/office/drawing/2014/main" id="{09A5714E-7D90-4C35-A96E-B3D4D3B240CD}"/>
              </a:ext>
            </a:extLst>
          </p:cNvPr>
          <p:cNvSpPr/>
          <p:nvPr/>
        </p:nvSpPr>
        <p:spPr>
          <a:xfrm>
            <a:off x="3383089" y="241540"/>
            <a:ext cx="5425822" cy="86028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Where, oh where is </a:t>
            </a:r>
            <a:r>
              <a:rPr lang="en-GB" sz="3200" b="1" dirty="0">
                <a:solidFill>
                  <a:srgbClr val="FF0000"/>
                </a:solidFill>
                <a:latin typeface="Century Gothic" panose="020B0502020202020204" pitchFamily="34" charset="0"/>
              </a:rPr>
              <a:t>Five</a:t>
            </a:r>
            <a:r>
              <a:rPr lang="en-GB" sz="3200" b="1" dirty="0">
                <a:solidFill>
                  <a:schemeClr val="tx1"/>
                </a:solidFill>
                <a:latin typeface="Century Gothic" panose="020B0502020202020204" pitchFamily="34" charset="0"/>
              </a:rPr>
              <a:t>?</a:t>
            </a:r>
          </a:p>
        </p:txBody>
      </p:sp>
      <p:sp>
        <p:nvSpPr>
          <p:cNvPr id="21" name="Oval 20">
            <a:extLst>
              <a:ext uri="{FF2B5EF4-FFF2-40B4-BE49-F238E27FC236}">
                <a16:creationId xmlns:a16="http://schemas.microsoft.com/office/drawing/2014/main" id="{E452197E-DB72-42E9-ACEE-0A05F03E33E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42425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ool ball&#10;&#10;Description generated with high confidence">
            <a:extLst>
              <a:ext uri="{FF2B5EF4-FFF2-40B4-BE49-F238E27FC236}">
                <a16:creationId xmlns:a16="http://schemas.microsoft.com/office/drawing/2014/main" id="{9F0003C1-AA96-46D7-A1B9-057EFABA0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81" y="136875"/>
            <a:ext cx="10467739" cy="6584251"/>
          </a:xfrm>
          <a:prstGeom prst="rect">
            <a:avLst/>
          </a:prstGeom>
        </p:spPr>
      </p:pic>
      <p:cxnSp>
        <p:nvCxnSpPr>
          <p:cNvPr id="18" name="Straight Arrow Connector 17"/>
          <p:cNvCxnSpPr>
            <a:cxnSpLocks/>
          </p:cNvCxnSpPr>
          <p:nvPr/>
        </p:nvCxnSpPr>
        <p:spPr bwMode="auto">
          <a:xfrm>
            <a:off x="3703728" y="1313985"/>
            <a:ext cx="4712772" cy="2009432"/>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cxnSpLocks/>
          </p:cNvCxnSpPr>
          <p:nvPr/>
        </p:nvCxnSpPr>
        <p:spPr bwMode="auto">
          <a:xfrm flipV="1">
            <a:off x="3739958" y="1159054"/>
            <a:ext cx="4658452" cy="2086079"/>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cxnSpLocks/>
          </p:cNvCxnSpPr>
          <p:nvPr/>
        </p:nvCxnSpPr>
        <p:spPr bwMode="auto">
          <a:xfrm>
            <a:off x="3739958" y="5603152"/>
            <a:ext cx="4596228" cy="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4" name="Rectangle: Rounded Corners 43">
            <a:extLst>
              <a:ext uri="{FF2B5EF4-FFF2-40B4-BE49-F238E27FC236}">
                <a16:creationId xmlns:a16="http://schemas.microsoft.com/office/drawing/2014/main" id="{5571A82C-E923-486C-AFFA-C84B1392611B}"/>
              </a:ext>
            </a:extLst>
          </p:cNvPr>
          <p:cNvSpPr/>
          <p:nvPr/>
        </p:nvSpPr>
        <p:spPr>
          <a:xfrm>
            <a:off x="3262528" y="4290043"/>
            <a:ext cx="5425822" cy="86028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Where, oh where is </a:t>
            </a:r>
            <a:r>
              <a:rPr lang="en-GB" sz="3200" b="1" dirty="0">
                <a:solidFill>
                  <a:srgbClr val="FF0000"/>
                </a:solidFill>
                <a:latin typeface="Century Gothic" panose="020B0502020202020204" pitchFamily="34" charset="0"/>
              </a:rPr>
              <a:t>Five</a:t>
            </a:r>
            <a:r>
              <a:rPr lang="en-GB" sz="3200" b="1" dirty="0">
                <a:solidFill>
                  <a:schemeClr val="tx1"/>
                </a:solidFill>
                <a:latin typeface="Century Gothic" panose="020B0502020202020204" pitchFamily="34" charset="0"/>
              </a:rPr>
              <a:t>?</a:t>
            </a:r>
          </a:p>
        </p:txBody>
      </p:sp>
      <p:sp>
        <p:nvSpPr>
          <p:cNvPr id="43" name="Oval 42">
            <a:extLst>
              <a:ext uri="{FF2B5EF4-FFF2-40B4-BE49-F238E27FC236}">
                <a16:creationId xmlns:a16="http://schemas.microsoft.com/office/drawing/2014/main" id="{78926018-5B05-4F07-A969-253FB039C810}"/>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6134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137041"/>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Fill a bag of </a:t>
            </a:r>
            <a:r>
              <a:rPr lang="en-GB" sz="2400" dirty="0" err="1">
                <a:latin typeface="Myriad Pro"/>
              </a:rPr>
              <a:t>Numberblocks</a:t>
            </a:r>
            <a:r>
              <a:rPr lang="en-GB" sz="2400" dirty="0">
                <a:latin typeface="Myriad Pro"/>
              </a:rPr>
              <a:t> made with linking cubes. Play a game to take out two </a:t>
            </a:r>
            <a:r>
              <a:rPr lang="en-GB" sz="2400" dirty="0" err="1">
                <a:latin typeface="Myriad Pro"/>
              </a:rPr>
              <a:t>Numberblocks</a:t>
            </a:r>
            <a:r>
              <a:rPr lang="en-GB" sz="2400" dirty="0">
                <a:latin typeface="Myriad Pro"/>
              </a:rPr>
              <a:t> and combine the two </a:t>
            </a:r>
            <a:r>
              <a:rPr lang="en-GB" sz="2400" dirty="0" err="1">
                <a:latin typeface="Myriad Pro"/>
              </a:rPr>
              <a:t>Numberblocks</a:t>
            </a:r>
            <a:r>
              <a:rPr lang="en-GB" sz="2400" dirty="0">
                <a:latin typeface="Myriad Pro"/>
              </a:rPr>
              <a:t> to make 5. If they make 5 the children keep it. First player to make 3 5s is the winner.</a:t>
            </a:r>
          </a:p>
          <a:p>
            <a:pPr>
              <a:lnSpc>
                <a:spcPct val="100000"/>
              </a:lnSpc>
              <a:spcBef>
                <a:spcPts val="0"/>
              </a:spcBef>
            </a:pPr>
            <a:endParaRPr lang="en-GB" sz="2400" b="1" dirty="0">
              <a:latin typeface="Myriad Pro"/>
            </a:endParaRPr>
          </a:p>
          <a:p>
            <a:pPr>
              <a:lnSpc>
                <a:spcPct val="100000"/>
              </a:lnSpc>
              <a:spcBef>
                <a:spcPts val="0"/>
              </a:spcBef>
            </a:pPr>
            <a:r>
              <a:rPr lang="en-GB" sz="2400" b="1" dirty="0">
                <a:latin typeface="Myriad Pro"/>
              </a:rPr>
              <a:t>Active Learning</a:t>
            </a:r>
          </a:p>
          <a:p>
            <a:pPr>
              <a:lnSpc>
                <a:spcPct val="100000"/>
              </a:lnSpc>
              <a:spcBef>
                <a:spcPts val="0"/>
              </a:spcBef>
            </a:pPr>
            <a:r>
              <a:rPr lang="en-GB" sz="2400" dirty="0">
                <a:latin typeface="Myriad Pro"/>
              </a:rPr>
              <a:t>Notice how the children partition 5 and other numbers into two sets during their play when they identify a purpose for it.</a:t>
            </a: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Collect groups of 5 objects to separate into two parts. Find all the ways to partition 5 using different combinations</a:t>
            </a:r>
          </a:p>
        </p:txBody>
      </p:sp>
    </p:spTree>
    <p:extLst>
      <p:ext uri="{BB962C8B-B14F-4D97-AF65-F5344CB8AC3E}">
        <p14:creationId xmlns:p14="http://schemas.microsoft.com/office/powerpoint/2010/main" val="352525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10;&#10;Description generated with high confidence">
            <a:extLst>
              <a:ext uri="{FF2B5EF4-FFF2-40B4-BE49-F238E27FC236}">
                <a16:creationId xmlns:a16="http://schemas.microsoft.com/office/drawing/2014/main" id="{3C7B11DC-C283-4B13-9E01-A30D7A6A8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pic>
        <p:nvPicPr>
          <p:cNvPr id="12" name="Picture 11">
            <a:extLst>
              <a:ext uri="{FF2B5EF4-FFF2-40B4-BE49-F238E27FC236}">
                <a16:creationId xmlns:a16="http://schemas.microsoft.com/office/drawing/2014/main" id="{E4C2AB5C-DFED-4324-943D-2ECED7FA5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814" y="2497235"/>
            <a:ext cx="1317009" cy="1392807"/>
          </a:xfrm>
          <a:prstGeom prst="rect">
            <a:avLst/>
          </a:prstGeom>
        </p:spPr>
      </p:pic>
      <p:pic>
        <p:nvPicPr>
          <p:cNvPr id="13" name="Picture 12">
            <a:extLst>
              <a:ext uri="{FF2B5EF4-FFF2-40B4-BE49-F238E27FC236}">
                <a16:creationId xmlns:a16="http://schemas.microsoft.com/office/drawing/2014/main" id="{2F7B9D42-652B-4B2C-B3DE-D92BF0C69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069" y="2556781"/>
            <a:ext cx="1419225" cy="1390649"/>
          </a:xfrm>
          <a:prstGeom prst="rect">
            <a:avLst/>
          </a:prstGeom>
        </p:spPr>
      </p:pic>
      <p:pic>
        <p:nvPicPr>
          <p:cNvPr id="14" name="Picture 13">
            <a:extLst>
              <a:ext uri="{FF2B5EF4-FFF2-40B4-BE49-F238E27FC236}">
                <a16:creationId xmlns:a16="http://schemas.microsoft.com/office/drawing/2014/main" id="{0E37F4DB-62F3-4445-96C0-676968CD8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6541" y="2574678"/>
            <a:ext cx="1657349" cy="1323975"/>
          </a:xfrm>
          <a:prstGeom prst="rect">
            <a:avLst/>
          </a:prstGeom>
        </p:spPr>
      </p:pic>
      <p:pic>
        <p:nvPicPr>
          <p:cNvPr id="20" name="Picture 19">
            <a:extLst>
              <a:ext uri="{FF2B5EF4-FFF2-40B4-BE49-F238E27FC236}">
                <a16:creationId xmlns:a16="http://schemas.microsoft.com/office/drawing/2014/main" id="{7472773C-4B8E-4E08-A9AD-F8B9A129E7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4186" y="2615026"/>
            <a:ext cx="1932983" cy="1361659"/>
          </a:xfrm>
          <a:prstGeom prst="rect">
            <a:avLst/>
          </a:prstGeom>
        </p:spPr>
      </p:pic>
      <p:sp>
        <p:nvSpPr>
          <p:cNvPr id="17" name="Rectangle 16">
            <a:extLst>
              <a:ext uri="{FF2B5EF4-FFF2-40B4-BE49-F238E27FC236}">
                <a16:creationId xmlns:a16="http://schemas.microsoft.com/office/drawing/2014/main" id="{DDED48F9-2D51-4FAF-93DA-97264FFB510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8" name="Oval 17">
            <a:extLst>
              <a:ext uri="{FF2B5EF4-FFF2-40B4-BE49-F238E27FC236}">
                <a16:creationId xmlns:a16="http://schemas.microsoft.com/office/drawing/2014/main" id="{690AF3E6-4CDD-4761-81FA-78924E42B3E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EF79B868-A79B-4EC2-B464-7F4B592BB0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9943" y="2552447"/>
            <a:ext cx="1410980" cy="1325177"/>
          </a:xfrm>
          <a:prstGeom prst="rect">
            <a:avLst/>
          </a:prstGeom>
        </p:spPr>
      </p:pic>
    </p:spTree>
    <p:extLst>
      <p:ext uri="{BB962C8B-B14F-4D97-AF65-F5344CB8AC3E}">
        <p14:creationId xmlns:p14="http://schemas.microsoft.com/office/powerpoint/2010/main" val="22687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75E-6 0 L 0.4198 0.41968 " pathEditMode="relative" rAng="0" ptsTypes="AA">
                                      <p:cBhvr>
                                        <p:cTn id="6" dur="2000" fill="hold"/>
                                        <p:tgtEl>
                                          <p:spTgt spid="11"/>
                                        </p:tgtEl>
                                        <p:attrNameLst>
                                          <p:attrName>ppt_x</p:attrName>
                                          <p:attrName>ppt_y</p:attrName>
                                        </p:attrNameLst>
                                      </p:cBhvr>
                                      <p:rCtr x="20990" y="20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661EA0-49EB-4620-9529-63F5B4881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pic>
        <p:nvPicPr>
          <p:cNvPr id="11" name="Picture 10">
            <a:extLst>
              <a:ext uri="{FF2B5EF4-FFF2-40B4-BE49-F238E27FC236}">
                <a16:creationId xmlns:a16="http://schemas.microsoft.com/office/drawing/2014/main" id="{EF79B868-A79B-4EC2-B464-7F4B592BB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943" y="2552447"/>
            <a:ext cx="1410980" cy="1325177"/>
          </a:xfrm>
          <a:prstGeom prst="rect">
            <a:avLst/>
          </a:prstGeom>
        </p:spPr>
      </p:pic>
      <p:pic>
        <p:nvPicPr>
          <p:cNvPr id="12" name="Picture 11">
            <a:extLst>
              <a:ext uri="{FF2B5EF4-FFF2-40B4-BE49-F238E27FC236}">
                <a16:creationId xmlns:a16="http://schemas.microsoft.com/office/drawing/2014/main" id="{E4C2AB5C-DFED-4324-943D-2ECED7FA5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814" y="2501811"/>
            <a:ext cx="1317009" cy="1392807"/>
          </a:xfrm>
          <a:prstGeom prst="rect">
            <a:avLst/>
          </a:prstGeom>
        </p:spPr>
      </p:pic>
      <p:pic>
        <p:nvPicPr>
          <p:cNvPr id="13" name="Picture 12">
            <a:extLst>
              <a:ext uri="{FF2B5EF4-FFF2-40B4-BE49-F238E27FC236}">
                <a16:creationId xmlns:a16="http://schemas.microsoft.com/office/drawing/2014/main" id="{2F7B9D42-652B-4B2C-B3DE-D92BF0C696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3069" y="2553578"/>
            <a:ext cx="1419225" cy="1390649"/>
          </a:xfrm>
          <a:prstGeom prst="rect">
            <a:avLst/>
          </a:prstGeom>
        </p:spPr>
      </p:pic>
      <p:pic>
        <p:nvPicPr>
          <p:cNvPr id="14" name="Picture 13">
            <a:extLst>
              <a:ext uri="{FF2B5EF4-FFF2-40B4-BE49-F238E27FC236}">
                <a16:creationId xmlns:a16="http://schemas.microsoft.com/office/drawing/2014/main" id="{0E37F4DB-62F3-4445-96C0-676968CD81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6541" y="2574678"/>
            <a:ext cx="1657349" cy="1323975"/>
          </a:xfrm>
          <a:prstGeom prst="rect">
            <a:avLst/>
          </a:prstGeom>
        </p:spPr>
      </p:pic>
      <p:pic>
        <p:nvPicPr>
          <p:cNvPr id="20" name="Picture 19">
            <a:extLst>
              <a:ext uri="{FF2B5EF4-FFF2-40B4-BE49-F238E27FC236}">
                <a16:creationId xmlns:a16="http://schemas.microsoft.com/office/drawing/2014/main" id="{7472773C-4B8E-4E08-A9AD-F8B9A129E7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4186" y="2621664"/>
            <a:ext cx="1932983" cy="1361659"/>
          </a:xfrm>
          <a:prstGeom prst="rect">
            <a:avLst/>
          </a:prstGeom>
        </p:spPr>
      </p:pic>
      <p:sp>
        <p:nvSpPr>
          <p:cNvPr id="16" name="Rectangle 15">
            <a:extLst>
              <a:ext uri="{FF2B5EF4-FFF2-40B4-BE49-F238E27FC236}">
                <a16:creationId xmlns:a16="http://schemas.microsoft.com/office/drawing/2014/main" id="{4D4CC15D-5570-4954-A880-FC3AB09579A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85750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7037E-6 L -4.375E-6 0.3875 " pathEditMode="relative" rAng="0" ptsTypes="AA">
                                      <p:cBhvr>
                                        <p:cTn id="6" dur="2000" fill="hold"/>
                                        <p:tgtEl>
                                          <p:spTgt spid="12"/>
                                        </p:tgtEl>
                                        <p:attrNameLst>
                                          <p:attrName>ppt_x</p:attrName>
                                          <p:attrName>ppt_y</p:attrName>
                                        </p:attrNameLst>
                                      </p:cBhvr>
                                      <p:rCtr x="0" y="19375"/>
                                    </p:animMotion>
                                  </p:childTnLst>
                                </p:cTn>
                              </p:par>
                              <p:par>
                                <p:cTn id="7" presetID="42" presetClass="path" presetSubtype="0" accel="50000" decel="50000" fill="hold" nodeType="withEffect">
                                  <p:stCondLst>
                                    <p:cond delay="0"/>
                                  </p:stCondLst>
                                  <p:childTnLst>
                                    <p:animMotion origin="layout" path="M 1.875E-6 -2.59259E-6 L 1.875E-6 0.37292 " pathEditMode="relative" rAng="0" ptsTypes="AA">
                                      <p:cBhvr>
                                        <p:cTn id="8" dur="2000" fill="hold"/>
                                        <p:tgtEl>
                                          <p:spTgt spid="13"/>
                                        </p:tgtEl>
                                        <p:attrNameLst>
                                          <p:attrName>ppt_x</p:attrName>
                                          <p:attrName>ppt_y</p:attrName>
                                        </p:attrNameLst>
                                      </p:cBhvr>
                                      <p:rCtr x="0" y="18634"/>
                                    </p:animMotion>
                                  </p:childTnLst>
                                </p:cTn>
                              </p:par>
                              <p:par>
                                <p:cTn id="9" presetID="42" presetClass="path" presetSubtype="0" accel="50000" decel="50000" fill="hold" nodeType="withEffect">
                                  <p:stCondLst>
                                    <p:cond delay="0"/>
                                  </p:stCondLst>
                                  <p:childTnLst>
                                    <p:animMotion origin="layout" path="M -4.16667E-6 -7.40741E-7 L -4.16667E-6 0.37824 " pathEditMode="relative" rAng="0" ptsTypes="AA">
                                      <p:cBhvr>
                                        <p:cTn id="10" dur="2000" fill="hold"/>
                                        <p:tgtEl>
                                          <p:spTgt spid="14"/>
                                        </p:tgtEl>
                                        <p:attrNameLst>
                                          <p:attrName>ppt_x</p:attrName>
                                          <p:attrName>ppt_y</p:attrName>
                                        </p:attrNameLst>
                                      </p:cBhvr>
                                      <p:rCtr x="0"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095A26-DEE9-4B8D-B20B-76D14DD3E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pic>
        <p:nvPicPr>
          <p:cNvPr id="16" name="Picture 15">
            <a:extLst>
              <a:ext uri="{FF2B5EF4-FFF2-40B4-BE49-F238E27FC236}">
                <a16:creationId xmlns:a16="http://schemas.microsoft.com/office/drawing/2014/main" id="{FCF58ABD-C26A-433D-A5B3-D1A80695E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7537" y="2552132"/>
            <a:ext cx="1410980" cy="1325177"/>
          </a:xfrm>
          <a:prstGeom prst="rect">
            <a:avLst/>
          </a:prstGeom>
        </p:spPr>
      </p:pic>
      <p:pic>
        <p:nvPicPr>
          <p:cNvPr id="17" name="Picture 16">
            <a:extLst>
              <a:ext uri="{FF2B5EF4-FFF2-40B4-BE49-F238E27FC236}">
                <a16:creationId xmlns:a16="http://schemas.microsoft.com/office/drawing/2014/main" id="{1AF03AE1-8447-460C-AA10-D50F5C537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9408" y="2494188"/>
            <a:ext cx="1317009" cy="1392807"/>
          </a:xfrm>
          <a:prstGeom prst="rect">
            <a:avLst/>
          </a:prstGeom>
        </p:spPr>
      </p:pic>
      <p:pic>
        <p:nvPicPr>
          <p:cNvPr id="18" name="Picture 17">
            <a:extLst>
              <a:ext uri="{FF2B5EF4-FFF2-40B4-BE49-F238E27FC236}">
                <a16:creationId xmlns:a16="http://schemas.microsoft.com/office/drawing/2014/main" id="{9F0CC911-755F-403D-AC7B-7AC14BD10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0663" y="2560970"/>
            <a:ext cx="1419225" cy="1390649"/>
          </a:xfrm>
          <a:prstGeom prst="rect">
            <a:avLst/>
          </a:prstGeom>
        </p:spPr>
      </p:pic>
      <p:pic>
        <p:nvPicPr>
          <p:cNvPr id="19" name="Picture 18">
            <a:extLst>
              <a:ext uri="{FF2B5EF4-FFF2-40B4-BE49-F238E27FC236}">
                <a16:creationId xmlns:a16="http://schemas.microsoft.com/office/drawing/2014/main" id="{B6867BFA-1D95-4BE3-8C7A-2385FC22A6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4134" y="2574363"/>
            <a:ext cx="1657349" cy="1323975"/>
          </a:xfrm>
          <a:prstGeom prst="rect">
            <a:avLst/>
          </a:prstGeom>
        </p:spPr>
      </p:pic>
      <p:pic>
        <p:nvPicPr>
          <p:cNvPr id="21" name="Picture 20">
            <a:extLst>
              <a:ext uri="{FF2B5EF4-FFF2-40B4-BE49-F238E27FC236}">
                <a16:creationId xmlns:a16="http://schemas.microsoft.com/office/drawing/2014/main" id="{10D9472F-0355-453E-A78F-A67B6DF2FC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1780" y="2613680"/>
            <a:ext cx="1932983" cy="1361659"/>
          </a:xfrm>
          <a:prstGeom prst="rect">
            <a:avLst/>
          </a:prstGeom>
        </p:spPr>
      </p:pic>
      <p:sp>
        <p:nvSpPr>
          <p:cNvPr id="11" name="Rectangle 10">
            <a:extLst>
              <a:ext uri="{FF2B5EF4-FFF2-40B4-BE49-F238E27FC236}">
                <a16:creationId xmlns:a16="http://schemas.microsoft.com/office/drawing/2014/main" id="{5487DEA9-5A76-4B70-A28E-F93DA498B807}"/>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7473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0 L -0.08151 0.40046 " pathEditMode="relative" rAng="0" ptsTypes="AA">
                                      <p:cBhvr>
                                        <p:cTn id="6" dur="2000" fill="hold"/>
                                        <p:tgtEl>
                                          <p:spTgt spid="16"/>
                                        </p:tgtEl>
                                        <p:attrNameLst>
                                          <p:attrName>ppt_x</p:attrName>
                                          <p:attrName>ppt_y</p:attrName>
                                        </p:attrNameLst>
                                      </p:cBhvr>
                                      <p:rCtr x="-4076" y="20023"/>
                                    </p:animMotion>
                                  </p:childTnLst>
                                </p:cTn>
                              </p:par>
                              <p:par>
                                <p:cTn id="7" presetID="42" presetClass="path" presetSubtype="0" accel="50000" decel="50000" fill="hold" nodeType="withEffect">
                                  <p:stCondLst>
                                    <p:cond delay="0"/>
                                  </p:stCondLst>
                                  <p:childTnLst>
                                    <p:animMotion origin="layout" path="M -4.16667E-6 2.22222E-6 L -0.02044 0.40926 " pathEditMode="relative" rAng="0" ptsTypes="AA">
                                      <p:cBhvr>
                                        <p:cTn id="8" dur="2000" fill="hold"/>
                                        <p:tgtEl>
                                          <p:spTgt spid="17"/>
                                        </p:tgtEl>
                                        <p:attrNameLst>
                                          <p:attrName>ppt_x</p:attrName>
                                          <p:attrName>ppt_y</p:attrName>
                                        </p:attrNameLst>
                                      </p:cBhvr>
                                      <p:rCtr x="-1029" y="20463"/>
                                    </p:animMotion>
                                  </p:childTnLst>
                                </p:cTn>
                              </p:par>
                              <p:par>
                                <p:cTn id="9" presetID="42" presetClass="path" presetSubtype="0" accel="50000" decel="50000" fill="hold" nodeType="withEffect">
                                  <p:stCondLst>
                                    <p:cond delay="0"/>
                                  </p:stCondLst>
                                  <p:childTnLst>
                                    <p:animMotion origin="layout" path="M 4.16667E-7 -4.07407E-6 L -0.25755 0.39074 " pathEditMode="relative" rAng="0" ptsTypes="AA">
                                      <p:cBhvr>
                                        <p:cTn id="10" dur="2000" fill="hold"/>
                                        <p:tgtEl>
                                          <p:spTgt spid="21"/>
                                        </p:tgtEl>
                                        <p:attrNameLst>
                                          <p:attrName>ppt_x</p:attrName>
                                          <p:attrName>ppt_y</p:attrName>
                                        </p:attrNameLst>
                                      </p:cBhvr>
                                      <p:rCtr x="-12878" y="19537"/>
                                    </p:animMotion>
                                  </p:childTnLst>
                                </p:cTn>
                              </p:par>
                              <p:par>
                                <p:cTn id="11" presetID="42" presetClass="path" presetSubtype="0" accel="50000" decel="50000" fill="hold" nodeType="withEffect">
                                  <p:stCondLst>
                                    <p:cond delay="0"/>
                                  </p:stCondLst>
                                  <p:childTnLst>
                                    <p:animMotion origin="layout" path="M -3.95833E-6 -7.40741E-7 L 0.02865 0.3956 " pathEditMode="relative" rAng="0" ptsTypes="AA">
                                      <p:cBhvr>
                                        <p:cTn id="12" dur="2000" fill="hold"/>
                                        <p:tgtEl>
                                          <p:spTgt spid="19"/>
                                        </p:tgtEl>
                                        <p:attrNameLst>
                                          <p:attrName>ppt_x</p:attrName>
                                          <p:attrName>ppt_y</p:attrName>
                                        </p:attrNameLst>
                                      </p:cBhvr>
                                      <p:rCtr x="1432" y="19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154878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9260A-CDA9-4353-A65D-255C644CF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pic>
        <p:nvPicPr>
          <p:cNvPr id="16" name="Picture 15">
            <a:extLst>
              <a:ext uri="{FF2B5EF4-FFF2-40B4-BE49-F238E27FC236}">
                <a16:creationId xmlns:a16="http://schemas.microsoft.com/office/drawing/2014/main" id="{FCF58ABD-C26A-433D-A5B3-D1A80695E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651" y="2577532"/>
            <a:ext cx="1410980" cy="1325177"/>
          </a:xfrm>
          <a:prstGeom prst="rect">
            <a:avLst/>
          </a:prstGeom>
        </p:spPr>
      </p:pic>
      <p:pic>
        <p:nvPicPr>
          <p:cNvPr id="17" name="Picture 16">
            <a:extLst>
              <a:ext uri="{FF2B5EF4-FFF2-40B4-BE49-F238E27FC236}">
                <a16:creationId xmlns:a16="http://schemas.microsoft.com/office/drawing/2014/main" id="{1AF03AE1-8447-460C-AA10-D50F5C537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822" y="2503813"/>
            <a:ext cx="1317009" cy="1392807"/>
          </a:xfrm>
          <a:prstGeom prst="rect">
            <a:avLst/>
          </a:prstGeom>
        </p:spPr>
      </p:pic>
      <p:pic>
        <p:nvPicPr>
          <p:cNvPr id="18" name="Picture 17">
            <a:extLst>
              <a:ext uri="{FF2B5EF4-FFF2-40B4-BE49-F238E27FC236}">
                <a16:creationId xmlns:a16="http://schemas.microsoft.com/office/drawing/2014/main" id="{9F0CC911-755F-403D-AC7B-7AC14BD10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4207" y="2567520"/>
            <a:ext cx="1419225" cy="1390649"/>
          </a:xfrm>
          <a:prstGeom prst="rect">
            <a:avLst/>
          </a:prstGeom>
        </p:spPr>
      </p:pic>
      <p:pic>
        <p:nvPicPr>
          <p:cNvPr id="19" name="Picture 18">
            <a:extLst>
              <a:ext uri="{FF2B5EF4-FFF2-40B4-BE49-F238E27FC236}">
                <a16:creationId xmlns:a16="http://schemas.microsoft.com/office/drawing/2014/main" id="{B6867BFA-1D95-4BE3-8C7A-2385FC22A6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9811" y="2574363"/>
            <a:ext cx="1657349" cy="1323975"/>
          </a:xfrm>
          <a:prstGeom prst="rect">
            <a:avLst/>
          </a:prstGeom>
        </p:spPr>
      </p:pic>
      <p:pic>
        <p:nvPicPr>
          <p:cNvPr id="21" name="Picture 20">
            <a:extLst>
              <a:ext uri="{FF2B5EF4-FFF2-40B4-BE49-F238E27FC236}">
                <a16:creationId xmlns:a16="http://schemas.microsoft.com/office/drawing/2014/main" id="{10D9472F-0355-453E-A78F-A67B6DF2FC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7804" y="2632929"/>
            <a:ext cx="1932983" cy="1361659"/>
          </a:xfrm>
          <a:prstGeom prst="rect">
            <a:avLst/>
          </a:prstGeom>
        </p:spPr>
      </p:pic>
      <p:sp>
        <p:nvSpPr>
          <p:cNvPr id="10" name="Title 1">
            <a:extLst>
              <a:ext uri="{FF2B5EF4-FFF2-40B4-BE49-F238E27FC236}">
                <a16:creationId xmlns:a16="http://schemas.microsoft.com/office/drawing/2014/main" id="{F0D0DFE9-9253-46A2-813D-5F72C55EFD3F}"/>
              </a:ext>
            </a:extLst>
          </p:cNvPr>
          <p:cNvSpPr txBox="1">
            <a:spLocks/>
          </p:cNvSpPr>
          <p:nvPr/>
        </p:nvSpPr>
        <p:spPr bwMode="auto">
          <a:xfrm>
            <a:off x="304824" y="117264"/>
            <a:ext cx="2957688" cy="309745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a:solidFill>
                  <a:srgbClr val="00628C"/>
                </a:solidFill>
                <a:latin typeface="+mj-lt"/>
                <a:ea typeface="+mj-ea"/>
                <a:cs typeface="+mj-cs"/>
              </a:defRPr>
            </a:lvl1pPr>
            <a:lvl2pPr algn="l" rtl="0" eaLnBrk="0" fontAlgn="base" hangingPunct="0">
              <a:spcBef>
                <a:spcPct val="0"/>
              </a:spcBef>
              <a:spcAft>
                <a:spcPct val="0"/>
              </a:spcAft>
              <a:defRPr sz="2025" b="1">
                <a:solidFill>
                  <a:srgbClr val="00628C"/>
                </a:solidFill>
                <a:latin typeface="Arial" charset="0"/>
              </a:defRPr>
            </a:lvl2pPr>
            <a:lvl3pPr algn="l" rtl="0" eaLnBrk="0" fontAlgn="base" hangingPunct="0">
              <a:spcBef>
                <a:spcPct val="0"/>
              </a:spcBef>
              <a:spcAft>
                <a:spcPct val="0"/>
              </a:spcAft>
              <a:defRPr sz="2025" b="1">
                <a:solidFill>
                  <a:srgbClr val="00628C"/>
                </a:solidFill>
                <a:latin typeface="Arial" charset="0"/>
              </a:defRPr>
            </a:lvl3pPr>
            <a:lvl4pPr algn="l" rtl="0" eaLnBrk="0" fontAlgn="base" hangingPunct="0">
              <a:spcBef>
                <a:spcPct val="0"/>
              </a:spcBef>
              <a:spcAft>
                <a:spcPct val="0"/>
              </a:spcAft>
              <a:defRPr sz="2025" b="1">
                <a:solidFill>
                  <a:srgbClr val="00628C"/>
                </a:solidFill>
                <a:latin typeface="Arial" charset="0"/>
              </a:defRPr>
            </a:lvl4pPr>
            <a:lvl5pPr algn="l" rtl="0" eaLnBrk="0" fontAlgn="base" hangingPunct="0">
              <a:spcBef>
                <a:spcPct val="0"/>
              </a:spcBef>
              <a:spcAft>
                <a:spcPct val="0"/>
              </a:spcAft>
              <a:defRPr sz="2025" b="1">
                <a:solidFill>
                  <a:srgbClr val="00628C"/>
                </a:solidFill>
                <a:latin typeface="Arial" charset="0"/>
              </a:defRPr>
            </a:lvl5pPr>
            <a:lvl6pPr marL="257175" algn="l" rtl="0" fontAlgn="base">
              <a:spcBef>
                <a:spcPct val="0"/>
              </a:spcBef>
              <a:spcAft>
                <a:spcPct val="0"/>
              </a:spcAft>
              <a:defRPr sz="2025" b="1">
                <a:solidFill>
                  <a:srgbClr val="00628C"/>
                </a:solidFill>
                <a:latin typeface="Arial" charset="0"/>
              </a:defRPr>
            </a:lvl6pPr>
            <a:lvl7pPr marL="514350" algn="l" rtl="0" fontAlgn="base">
              <a:spcBef>
                <a:spcPct val="0"/>
              </a:spcBef>
              <a:spcAft>
                <a:spcPct val="0"/>
              </a:spcAft>
              <a:defRPr sz="2025" b="1">
                <a:solidFill>
                  <a:srgbClr val="00628C"/>
                </a:solidFill>
                <a:latin typeface="Arial" charset="0"/>
              </a:defRPr>
            </a:lvl7pPr>
            <a:lvl8pPr marL="771525" algn="l" rtl="0" fontAlgn="base">
              <a:spcBef>
                <a:spcPct val="0"/>
              </a:spcBef>
              <a:spcAft>
                <a:spcPct val="0"/>
              </a:spcAft>
              <a:defRPr sz="2025" b="1">
                <a:solidFill>
                  <a:srgbClr val="00628C"/>
                </a:solidFill>
                <a:latin typeface="Arial" charset="0"/>
              </a:defRPr>
            </a:lvl8pPr>
            <a:lvl9pPr marL="1028700" algn="l" rtl="0" fontAlgn="base">
              <a:spcBef>
                <a:spcPct val="0"/>
              </a:spcBef>
              <a:spcAft>
                <a:spcPct val="0"/>
              </a:spcAft>
              <a:defRPr sz="2025" b="1">
                <a:solidFill>
                  <a:srgbClr val="00628C"/>
                </a:solidFill>
                <a:latin typeface="Arial" charset="0"/>
              </a:defRPr>
            </a:lvl9pPr>
          </a:lstStyle>
          <a:p>
            <a:endParaRPr lang="en-GB" sz="2400" b="0" dirty="0">
              <a:latin typeface="Myriad Pro" panose="020B0503030403020204"/>
            </a:endParaRPr>
          </a:p>
        </p:txBody>
      </p:sp>
      <p:sp>
        <p:nvSpPr>
          <p:cNvPr id="15" name="Rectangle 14">
            <a:extLst>
              <a:ext uri="{FF2B5EF4-FFF2-40B4-BE49-F238E27FC236}">
                <a16:creationId xmlns:a16="http://schemas.microsoft.com/office/drawing/2014/main" id="{FC2D1274-79C0-4B70-B088-C01037BC9E4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4" name="Rectangle: Rounded Corners 33">
            <a:extLst>
              <a:ext uri="{FF2B5EF4-FFF2-40B4-BE49-F238E27FC236}">
                <a16:creationId xmlns:a16="http://schemas.microsoft.com/office/drawing/2014/main" id="{4ED65AC2-C108-4479-BD96-203FFDED0EAC}"/>
              </a:ext>
            </a:extLst>
          </p:cNvPr>
          <p:cNvSpPr/>
          <p:nvPr/>
        </p:nvSpPr>
        <p:spPr>
          <a:xfrm>
            <a:off x="6538404" y="533760"/>
            <a:ext cx="3926396" cy="1130249"/>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C62EC0A2-566A-4806-BFFC-606988F0F8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44121" y="785895"/>
            <a:ext cx="604705" cy="716390"/>
          </a:xfrm>
          <a:prstGeom prst="rect">
            <a:avLst/>
          </a:prstGeom>
        </p:spPr>
      </p:pic>
      <p:pic>
        <p:nvPicPr>
          <p:cNvPr id="32" name="Picture 31">
            <a:extLst>
              <a:ext uri="{FF2B5EF4-FFF2-40B4-BE49-F238E27FC236}">
                <a16:creationId xmlns:a16="http://schemas.microsoft.com/office/drawing/2014/main" id="{8561B2F4-9B8C-48D7-8430-C088DBC2BC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9219" y="750321"/>
            <a:ext cx="459639" cy="743714"/>
          </a:xfrm>
          <a:prstGeom prst="rect">
            <a:avLst/>
          </a:prstGeom>
        </p:spPr>
      </p:pic>
      <p:pic>
        <p:nvPicPr>
          <p:cNvPr id="30" name="Picture 29">
            <a:extLst>
              <a:ext uri="{FF2B5EF4-FFF2-40B4-BE49-F238E27FC236}">
                <a16:creationId xmlns:a16="http://schemas.microsoft.com/office/drawing/2014/main" id="{01A8E642-2D75-4C6F-A416-F023ECD5A5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97866" y="755860"/>
            <a:ext cx="132893" cy="746152"/>
          </a:xfrm>
          <a:prstGeom prst="rect">
            <a:avLst/>
          </a:prstGeom>
        </p:spPr>
      </p:pic>
      <p:sp>
        <p:nvSpPr>
          <p:cNvPr id="5" name="Rectangle: Rounded Corners 4">
            <a:extLst>
              <a:ext uri="{FF2B5EF4-FFF2-40B4-BE49-F238E27FC236}">
                <a16:creationId xmlns:a16="http://schemas.microsoft.com/office/drawing/2014/main" id="{6E1127D9-7221-4F4A-9417-5E067EDB11AF}"/>
              </a:ext>
            </a:extLst>
          </p:cNvPr>
          <p:cNvSpPr/>
          <p:nvPr/>
        </p:nvSpPr>
        <p:spPr>
          <a:xfrm>
            <a:off x="182045" y="269937"/>
            <a:ext cx="3548058" cy="387730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First</a:t>
            </a:r>
            <a:r>
              <a:rPr lang="en-GB" dirty="0">
                <a:latin typeface="Century Gothic" panose="020B0502020202020204" pitchFamily="34" charset="0"/>
              </a:rPr>
              <a:t> </a:t>
            </a:r>
            <a:r>
              <a:rPr lang="en-GB" sz="2400" dirty="0">
                <a:solidFill>
                  <a:schemeClr val="tx1"/>
                </a:solidFill>
                <a:latin typeface="Century Gothic" panose="020B0502020202020204" pitchFamily="34" charset="0"/>
              </a:rPr>
              <a:t>there were 5 birds on the wall.</a:t>
            </a:r>
          </a:p>
          <a:p>
            <a:endParaRPr lang="en-GB" sz="2400"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Then</a:t>
            </a:r>
            <a:r>
              <a:rPr lang="en-GB" sz="2400" dirty="0">
                <a:solidFill>
                  <a:schemeClr val="tx1"/>
                </a:solidFill>
                <a:latin typeface="Century Gothic" panose="020B0502020202020204" pitchFamily="34" charset="0"/>
              </a:rPr>
              <a:t>  ____ bird flew off the wall.</a:t>
            </a:r>
          </a:p>
          <a:p>
            <a:endParaRPr lang="en-GB" sz="2400"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Now</a:t>
            </a:r>
            <a:r>
              <a:rPr lang="en-GB" sz="2400" dirty="0">
                <a:solidFill>
                  <a:schemeClr val="tx1"/>
                </a:solidFill>
                <a:latin typeface="Century Gothic" panose="020B0502020202020204" pitchFamily="34" charset="0"/>
              </a:rPr>
              <a:t> there are _____ birds on the wall.</a:t>
            </a:r>
          </a:p>
          <a:p>
            <a:pPr algn="ctr"/>
            <a:endParaRPr lang="en-GB" dirty="0"/>
          </a:p>
        </p:txBody>
      </p:sp>
      <p:pic>
        <p:nvPicPr>
          <p:cNvPr id="31" name="Picture 30">
            <a:extLst>
              <a:ext uri="{FF2B5EF4-FFF2-40B4-BE49-F238E27FC236}">
                <a16:creationId xmlns:a16="http://schemas.microsoft.com/office/drawing/2014/main" id="{79427EF2-29F8-426A-8CEB-1750A13EE4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88828" y="773113"/>
            <a:ext cx="552299" cy="746152"/>
          </a:xfrm>
          <a:prstGeom prst="rect">
            <a:avLst/>
          </a:prstGeom>
        </p:spPr>
      </p:pic>
      <p:pic>
        <p:nvPicPr>
          <p:cNvPr id="4" name="Picture 3">
            <a:extLst>
              <a:ext uri="{FF2B5EF4-FFF2-40B4-BE49-F238E27FC236}">
                <a16:creationId xmlns:a16="http://schemas.microsoft.com/office/drawing/2014/main" id="{90297147-8D1A-4286-858D-044016D1BAA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9131" y="788831"/>
            <a:ext cx="527915" cy="754686"/>
          </a:xfrm>
          <a:prstGeom prst="rect">
            <a:avLst/>
          </a:prstGeom>
        </p:spPr>
      </p:pic>
      <p:pic>
        <p:nvPicPr>
          <p:cNvPr id="36" name="Picture 35">
            <a:extLst>
              <a:ext uri="{FF2B5EF4-FFF2-40B4-BE49-F238E27FC236}">
                <a16:creationId xmlns:a16="http://schemas.microsoft.com/office/drawing/2014/main" id="{2EE8B7B1-48AF-4CFD-BCC9-892BDF29AE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7500" y="1598870"/>
            <a:ext cx="66447" cy="373076"/>
          </a:xfrm>
          <a:prstGeom prst="rect">
            <a:avLst/>
          </a:prstGeom>
        </p:spPr>
      </p:pic>
      <p:pic>
        <p:nvPicPr>
          <p:cNvPr id="37" name="Picture 36">
            <a:extLst>
              <a:ext uri="{FF2B5EF4-FFF2-40B4-BE49-F238E27FC236}">
                <a16:creationId xmlns:a16="http://schemas.microsoft.com/office/drawing/2014/main" id="{B4ED700E-33FD-4AA6-BDBA-FE78DB7877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36975" y="2555313"/>
            <a:ext cx="341184" cy="460937"/>
          </a:xfrm>
          <a:prstGeom prst="rect">
            <a:avLst/>
          </a:prstGeom>
        </p:spPr>
      </p:pic>
      <p:sp>
        <p:nvSpPr>
          <p:cNvPr id="23" name="Oval 22">
            <a:extLst>
              <a:ext uri="{FF2B5EF4-FFF2-40B4-BE49-F238E27FC236}">
                <a16:creationId xmlns:a16="http://schemas.microsoft.com/office/drawing/2014/main" id="{9E30374B-1AC2-4945-8D01-74B7D17E274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897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95833E-6 3.33333E-6 L -3.95833E-6 0.00023 C -0.00703 0.00694 -0.01354 0.01481 -0.02044 0.02129 C -0.02226 0.02314 -0.02408 0.0243 -0.02565 0.02615 C -0.02903 0.03078 -0.03216 0.03657 -0.03567 0.04074 C -0.03854 0.04398 -0.04179 0.04676 -0.04414 0.05046 C -0.04622 0.05301 -0.04726 0.0574 -0.04934 0.05995 C -0.05403 0.0662 -0.06067 0.06944 -0.06445 0.07685 C -0.07786 0.10254 -0.06054 0.07129 -0.07643 0.09375 C -0.07838 0.09652 -0.07955 0.10023 -0.08138 0.10347 C -0.08515 0.10926 -0.09323 0.12037 -0.09323 0.1206 C -0.0944 0.12338 -0.09531 0.12685 -0.09661 0.12986 C -0.09987 0.13657 -0.10677 0.14907 -0.10677 0.1493 C -0.11015 0.16319 -0.10638 0.1493 -0.11354 0.16597 C -0.11497 0.16898 -0.11575 0.17245 -0.11692 0.17569 C -0.12018 0.18379 -0.12421 0.1912 -0.12721 0.19977 C -0.13138 0.2118 -0.12903 0.20625 -0.13385 0.21643 L -0.13737 0.23588 C -0.13776 0.23912 -0.13789 0.24236 -0.13893 0.2456 L -0.14583 0.26458 C -0.14635 0.26805 -0.14713 0.27106 -0.14739 0.2743 C -0.14817 0.28078 -0.14791 0.2875 -0.14908 0.29375 C -0.14961 0.29629 -0.15143 0.29861 -0.1526 0.30069 C -0.15299 0.30416 -0.15351 0.30717 -0.15416 0.31041 C -0.15468 0.31296 -0.15546 0.31527 -0.15573 0.31759 C -0.15976 0.35 -0.15533 0.32963 -0.15924 0.34676 C -0.15989 0.35162 -0.16041 0.35625 -0.16093 0.36111 C -0.16171 0.36666 -0.16184 0.37245 -0.16276 0.37801 C -0.16744 0.40439 -0.16601 0.37453 -0.16601 0.40463 L -0.16601 0.40486 " pathEditMode="relative" rAng="0" ptsTypes="AAAAAAAAAAAAAAAAAAAAAAAAAAAAAA">
                                      <p:cBhvr>
                                        <p:cTn id="6" dur="2000" fill="hold"/>
                                        <p:tgtEl>
                                          <p:spTgt spid="17"/>
                                        </p:tgtEl>
                                        <p:attrNameLst>
                                          <p:attrName>ppt_x</p:attrName>
                                          <p:attrName>ppt_y</p:attrName>
                                        </p:attrNameLst>
                                      </p:cBhvr>
                                      <p:rCtr x="-8320" y="2023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B941BE4-643F-4D5B-A233-C5B608BAD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36" name="Rectangle: Rounded Corners 35">
            <a:extLst>
              <a:ext uri="{FF2B5EF4-FFF2-40B4-BE49-F238E27FC236}">
                <a16:creationId xmlns:a16="http://schemas.microsoft.com/office/drawing/2014/main" id="{4FDF6826-0698-4149-9D01-C2CFF640589E}"/>
              </a:ext>
            </a:extLst>
          </p:cNvPr>
          <p:cNvSpPr/>
          <p:nvPr/>
        </p:nvSpPr>
        <p:spPr>
          <a:xfrm>
            <a:off x="182045" y="269937"/>
            <a:ext cx="3548058" cy="387730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First</a:t>
            </a:r>
            <a:r>
              <a:rPr lang="en-GB" dirty="0">
                <a:latin typeface="Century Gothic" panose="020B0502020202020204" pitchFamily="34" charset="0"/>
              </a:rPr>
              <a:t> </a:t>
            </a:r>
            <a:r>
              <a:rPr lang="en-GB" sz="2400" dirty="0">
                <a:solidFill>
                  <a:schemeClr val="tx1"/>
                </a:solidFill>
                <a:latin typeface="Century Gothic" panose="020B0502020202020204" pitchFamily="34" charset="0"/>
              </a:rPr>
              <a:t>there were 5 birds on the wall.</a:t>
            </a:r>
          </a:p>
          <a:p>
            <a:endParaRPr lang="en-GB" sz="2400"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Then</a:t>
            </a:r>
            <a:r>
              <a:rPr lang="en-GB" sz="2400" dirty="0">
                <a:solidFill>
                  <a:schemeClr val="tx1"/>
                </a:solidFill>
                <a:latin typeface="Century Gothic" panose="020B0502020202020204" pitchFamily="34" charset="0"/>
              </a:rPr>
              <a:t>  ____ birds flew off the wall.</a:t>
            </a:r>
          </a:p>
          <a:p>
            <a:endParaRPr lang="en-GB" sz="2400"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Now</a:t>
            </a:r>
            <a:r>
              <a:rPr lang="en-GB" sz="2400" dirty="0">
                <a:solidFill>
                  <a:schemeClr val="tx1"/>
                </a:solidFill>
                <a:latin typeface="Century Gothic" panose="020B0502020202020204" pitchFamily="34" charset="0"/>
              </a:rPr>
              <a:t> there are _____ birds on the wall.</a:t>
            </a:r>
          </a:p>
          <a:p>
            <a:pPr algn="ctr"/>
            <a:endParaRPr lang="en-GB" dirty="0"/>
          </a:p>
        </p:txBody>
      </p:sp>
      <p:sp>
        <p:nvSpPr>
          <p:cNvPr id="23" name="Rectangle: Rounded Corners 22">
            <a:extLst>
              <a:ext uri="{FF2B5EF4-FFF2-40B4-BE49-F238E27FC236}">
                <a16:creationId xmlns:a16="http://schemas.microsoft.com/office/drawing/2014/main" id="{0A44A3D7-8E0F-4836-AE63-D46FAFCA5694}"/>
              </a:ext>
            </a:extLst>
          </p:cNvPr>
          <p:cNvSpPr/>
          <p:nvPr/>
        </p:nvSpPr>
        <p:spPr>
          <a:xfrm>
            <a:off x="6538404" y="533760"/>
            <a:ext cx="3926396" cy="1130249"/>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FCF58ABD-C26A-433D-A5B3-D1A80695E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7601" y="2577532"/>
            <a:ext cx="1410980" cy="1325177"/>
          </a:xfrm>
          <a:prstGeom prst="rect">
            <a:avLst/>
          </a:prstGeom>
        </p:spPr>
      </p:pic>
      <p:pic>
        <p:nvPicPr>
          <p:cNvPr id="17" name="Picture 16">
            <a:extLst>
              <a:ext uri="{FF2B5EF4-FFF2-40B4-BE49-F238E27FC236}">
                <a16:creationId xmlns:a16="http://schemas.microsoft.com/office/drawing/2014/main" id="{1AF03AE1-8447-460C-AA10-D50F5C537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822" y="2509963"/>
            <a:ext cx="1317009" cy="1392807"/>
          </a:xfrm>
          <a:prstGeom prst="rect">
            <a:avLst/>
          </a:prstGeom>
        </p:spPr>
      </p:pic>
      <p:pic>
        <p:nvPicPr>
          <p:cNvPr id="18" name="Picture 17">
            <a:extLst>
              <a:ext uri="{FF2B5EF4-FFF2-40B4-BE49-F238E27FC236}">
                <a16:creationId xmlns:a16="http://schemas.microsoft.com/office/drawing/2014/main" id="{9F0CC911-755F-403D-AC7B-7AC14BD10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5777" y="2557495"/>
            <a:ext cx="1419225" cy="1390649"/>
          </a:xfrm>
          <a:prstGeom prst="rect">
            <a:avLst/>
          </a:prstGeom>
        </p:spPr>
      </p:pic>
      <p:pic>
        <p:nvPicPr>
          <p:cNvPr id="19" name="Picture 18">
            <a:extLst>
              <a:ext uri="{FF2B5EF4-FFF2-40B4-BE49-F238E27FC236}">
                <a16:creationId xmlns:a16="http://schemas.microsoft.com/office/drawing/2014/main" id="{B6867BFA-1D95-4BE3-8C7A-2385FC22A6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2898" y="2574363"/>
            <a:ext cx="1657349" cy="1323975"/>
          </a:xfrm>
          <a:prstGeom prst="rect">
            <a:avLst/>
          </a:prstGeom>
        </p:spPr>
      </p:pic>
      <p:pic>
        <p:nvPicPr>
          <p:cNvPr id="21" name="Picture 20">
            <a:extLst>
              <a:ext uri="{FF2B5EF4-FFF2-40B4-BE49-F238E27FC236}">
                <a16:creationId xmlns:a16="http://schemas.microsoft.com/office/drawing/2014/main" id="{10D9472F-0355-453E-A78F-A67B6DF2FC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6244" y="2633955"/>
            <a:ext cx="1932983" cy="1361659"/>
          </a:xfrm>
          <a:prstGeom prst="rect">
            <a:avLst/>
          </a:prstGeom>
        </p:spPr>
      </p:pic>
      <p:pic>
        <p:nvPicPr>
          <p:cNvPr id="12" name="Picture 11">
            <a:extLst>
              <a:ext uri="{FF2B5EF4-FFF2-40B4-BE49-F238E27FC236}">
                <a16:creationId xmlns:a16="http://schemas.microsoft.com/office/drawing/2014/main" id="{A47EE87B-7A51-4980-B83A-31D726FA11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7692" y="5139169"/>
            <a:ext cx="1317009" cy="1392807"/>
          </a:xfrm>
          <a:prstGeom prst="rect">
            <a:avLst/>
          </a:prstGeom>
        </p:spPr>
      </p:pic>
      <p:pic>
        <p:nvPicPr>
          <p:cNvPr id="13" name="Picture 12">
            <a:extLst>
              <a:ext uri="{FF2B5EF4-FFF2-40B4-BE49-F238E27FC236}">
                <a16:creationId xmlns:a16="http://schemas.microsoft.com/office/drawing/2014/main" id="{E1897BCF-A7B9-41E1-BF51-B2CCD2B23E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8947" y="5174001"/>
            <a:ext cx="1419225" cy="1390649"/>
          </a:xfrm>
          <a:prstGeom prst="rect">
            <a:avLst/>
          </a:prstGeom>
        </p:spPr>
      </p:pic>
      <p:pic>
        <p:nvPicPr>
          <p:cNvPr id="14" name="Picture 13">
            <a:extLst>
              <a:ext uri="{FF2B5EF4-FFF2-40B4-BE49-F238E27FC236}">
                <a16:creationId xmlns:a16="http://schemas.microsoft.com/office/drawing/2014/main" id="{B39CEAF6-625F-4A91-9AA8-30955E0406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2418" y="5228969"/>
            <a:ext cx="1657349" cy="1323975"/>
          </a:xfrm>
          <a:prstGeom prst="rect">
            <a:avLst/>
          </a:prstGeom>
        </p:spPr>
      </p:pic>
      <p:sp>
        <p:nvSpPr>
          <p:cNvPr id="24" name="Rectangle 23">
            <a:extLst>
              <a:ext uri="{FF2B5EF4-FFF2-40B4-BE49-F238E27FC236}">
                <a16:creationId xmlns:a16="http://schemas.microsoft.com/office/drawing/2014/main" id="{0AAD594C-E9AF-497F-9BA5-93D130602EC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26" name="Picture 25">
            <a:extLst>
              <a:ext uri="{FF2B5EF4-FFF2-40B4-BE49-F238E27FC236}">
                <a16:creationId xmlns:a16="http://schemas.microsoft.com/office/drawing/2014/main" id="{1FE52054-75C9-48A4-822D-895C0E0D8E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44121" y="785895"/>
            <a:ext cx="604705" cy="716390"/>
          </a:xfrm>
          <a:prstGeom prst="rect">
            <a:avLst/>
          </a:prstGeom>
        </p:spPr>
      </p:pic>
      <p:pic>
        <p:nvPicPr>
          <p:cNvPr id="27" name="Picture 26">
            <a:extLst>
              <a:ext uri="{FF2B5EF4-FFF2-40B4-BE49-F238E27FC236}">
                <a16:creationId xmlns:a16="http://schemas.microsoft.com/office/drawing/2014/main" id="{1F6C85C0-17C3-4912-B0E5-3FACCA38CA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9219" y="750321"/>
            <a:ext cx="459639" cy="743714"/>
          </a:xfrm>
          <a:prstGeom prst="rect">
            <a:avLst/>
          </a:prstGeom>
        </p:spPr>
      </p:pic>
      <p:pic>
        <p:nvPicPr>
          <p:cNvPr id="31" name="Picture 30">
            <a:extLst>
              <a:ext uri="{FF2B5EF4-FFF2-40B4-BE49-F238E27FC236}">
                <a16:creationId xmlns:a16="http://schemas.microsoft.com/office/drawing/2014/main" id="{20CC538D-9FDE-476D-9359-396A68ED2E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2772" y="788831"/>
            <a:ext cx="527915" cy="754686"/>
          </a:xfrm>
          <a:prstGeom prst="rect">
            <a:avLst/>
          </a:prstGeom>
        </p:spPr>
      </p:pic>
      <p:pic>
        <p:nvPicPr>
          <p:cNvPr id="32" name="Picture 31">
            <a:extLst>
              <a:ext uri="{FF2B5EF4-FFF2-40B4-BE49-F238E27FC236}">
                <a16:creationId xmlns:a16="http://schemas.microsoft.com/office/drawing/2014/main" id="{E7A28996-B7CB-414B-87C5-131351D5B4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7110" y="753695"/>
            <a:ext cx="466954" cy="748590"/>
          </a:xfrm>
          <a:prstGeom prst="rect">
            <a:avLst/>
          </a:prstGeom>
        </p:spPr>
      </p:pic>
      <p:pic>
        <p:nvPicPr>
          <p:cNvPr id="33" name="Picture 32">
            <a:extLst>
              <a:ext uri="{FF2B5EF4-FFF2-40B4-BE49-F238E27FC236}">
                <a16:creationId xmlns:a16="http://schemas.microsoft.com/office/drawing/2014/main" id="{F031B015-4C2E-4DE3-9CD2-C973F2EE97A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79268" y="746379"/>
            <a:ext cx="451105" cy="755906"/>
          </a:xfrm>
          <a:prstGeom prst="rect">
            <a:avLst/>
          </a:prstGeom>
        </p:spPr>
      </p:pic>
      <p:pic>
        <p:nvPicPr>
          <p:cNvPr id="34" name="Picture 33">
            <a:extLst>
              <a:ext uri="{FF2B5EF4-FFF2-40B4-BE49-F238E27FC236}">
                <a16:creationId xmlns:a16="http://schemas.microsoft.com/office/drawing/2014/main" id="{8667A3B6-D427-4F3C-8113-507D1CE69C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28212" y="2649007"/>
            <a:ext cx="233477" cy="374295"/>
          </a:xfrm>
          <a:prstGeom prst="rect">
            <a:avLst/>
          </a:prstGeom>
        </p:spPr>
      </p:pic>
      <p:pic>
        <p:nvPicPr>
          <p:cNvPr id="35" name="Picture 34">
            <a:extLst>
              <a:ext uri="{FF2B5EF4-FFF2-40B4-BE49-F238E27FC236}">
                <a16:creationId xmlns:a16="http://schemas.microsoft.com/office/drawing/2014/main" id="{4B5A10A2-66D0-443F-8595-2D2ED9BB627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76659" y="1562178"/>
            <a:ext cx="225552" cy="377953"/>
          </a:xfrm>
          <a:prstGeom prst="rect">
            <a:avLst/>
          </a:prstGeom>
        </p:spPr>
      </p:pic>
    </p:spTree>
    <p:extLst>
      <p:ext uri="{BB962C8B-B14F-4D97-AF65-F5344CB8AC3E}">
        <p14:creationId xmlns:p14="http://schemas.microsoft.com/office/powerpoint/2010/main" val="23498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46432E5-1A8F-43FD-91D2-1FFCC2F8E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8" name="Rectangle: Rounded Corners 27">
            <a:extLst>
              <a:ext uri="{FF2B5EF4-FFF2-40B4-BE49-F238E27FC236}">
                <a16:creationId xmlns:a16="http://schemas.microsoft.com/office/drawing/2014/main" id="{F311B35C-5023-4858-901B-F299DD16E8C7}"/>
              </a:ext>
            </a:extLst>
          </p:cNvPr>
          <p:cNvSpPr/>
          <p:nvPr/>
        </p:nvSpPr>
        <p:spPr>
          <a:xfrm>
            <a:off x="182045" y="269937"/>
            <a:ext cx="3548058" cy="387730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First</a:t>
            </a:r>
            <a:r>
              <a:rPr lang="en-GB" dirty="0">
                <a:latin typeface="Century Gothic" panose="020B0502020202020204" pitchFamily="34" charset="0"/>
              </a:rPr>
              <a:t> </a:t>
            </a:r>
            <a:r>
              <a:rPr lang="en-GB" sz="2400" dirty="0">
                <a:solidFill>
                  <a:schemeClr val="tx1"/>
                </a:solidFill>
                <a:latin typeface="Century Gothic" panose="020B0502020202020204" pitchFamily="34" charset="0"/>
              </a:rPr>
              <a:t>there were 5 birds on the wall.</a:t>
            </a:r>
          </a:p>
          <a:p>
            <a:endParaRPr lang="en-GB" sz="2400"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Then</a:t>
            </a:r>
            <a:r>
              <a:rPr lang="en-GB" sz="2400" dirty="0">
                <a:solidFill>
                  <a:schemeClr val="tx1"/>
                </a:solidFill>
                <a:latin typeface="Century Gothic" panose="020B0502020202020204" pitchFamily="34" charset="0"/>
              </a:rPr>
              <a:t>  ____ birds flew off the wall.</a:t>
            </a:r>
          </a:p>
          <a:p>
            <a:endParaRPr lang="en-GB" sz="2400"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Now</a:t>
            </a:r>
            <a:r>
              <a:rPr lang="en-GB" sz="2400" dirty="0">
                <a:solidFill>
                  <a:schemeClr val="tx1"/>
                </a:solidFill>
                <a:latin typeface="Century Gothic" panose="020B0502020202020204" pitchFamily="34" charset="0"/>
              </a:rPr>
              <a:t> there are _____ birds on the wall.</a:t>
            </a:r>
          </a:p>
          <a:p>
            <a:pPr algn="ctr"/>
            <a:endParaRPr lang="en-GB" dirty="0"/>
          </a:p>
        </p:txBody>
      </p:sp>
      <p:sp>
        <p:nvSpPr>
          <p:cNvPr id="24" name="Rectangle: Rounded Corners 23">
            <a:extLst>
              <a:ext uri="{FF2B5EF4-FFF2-40B4-BE49-F238E27FC236}">
                <a16:creationId xmlns:a16="http://schemas.microsoft.com/office/drawing/2014/main" id="{21322733-CB94-40C3-A4CD-0A0397D3D967}"/>
              </a:ext>
            </a:extLst>
          </p:cNvPr>
          <p:cNvSpPr/>
          <p:nvPr/>
        </p:nvSpPr>
        <p:spPr>
          <a:xfrm>
            <a:off x="6538404" y="533760"/>
            <a:ext cx="3926396" cy="1130249"/>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FCF58ABD-C26A-433D-A5B3-D1A80695E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569" y="2559213"/>
            <a:ext cx="1410980" cy="1325177"/>
          </a:xfrm>
          <a:prstGeom prst="rect">
            <a:avLst/>
          </a:prstGeom>
        </p:spPr>
      </p:pic>
      <p:pic>
        <p:nvPicPr>
          <p:cNvPr id="17" name="Picture 16">
            <a:extLst>
              <a:ext uri="{FF2B5EF4-FFF2-40B4-BE49-F238E27FC236}">
                <a16:creationId xmlns:a16="http://schemas.microsoft.com/office/drawing/2014/main" id="{1AF03AE1-8447-460C-AA10-D50F5C537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1440" y="2491644"/>
            <a:ext cx="1317009" cy="1392807"/>
          </a:xfrm>
          <a:prstGeom prst="rect">
            <a:avLst/>
          </a:prstGeom>
        </p:spPr>
      </p:pic>
      <p:pic>
        <p:nvPicPr>
          <p:cNvPr id="18" name="Picture 17">
            <a:extLst>
              <a:ext uri="{FF2B5EF4-FFF2-40B4-BE49-F238E27FC236}">
                <a16:creationId xmlns:a16="http://schemas.microsoft.com/office/drawing/2014/main" id="{9F0CC911-755F-403D-AC7B-7AC14BD10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5677" y="2557495"/>
            <a:ext cx="1419225" cy="1390649"/>
          </a:xfrm>
          <a:prstGeom prst="rect">
            <a:avLst/>
          </a:prstGeom>
        </p:spPr>
      </p:pic>
      <p:pic>
        <p:nvPicPr>
          <p:cNvPr id="19" name="Picture 18">
            <a:extLst>
              <a:ext uri="{FF2B5EF4-FFF2-40B4-BE49-F238E27FC236}">
                <a16:creationId xmlns:a16="http://schemas.microsoft.com/office/drawing/2014/main" id="{B6867BFA-1D95-4BE3-8C7A-2385FC22A6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1819" y="2574363"/>
            <a:ext cx="1657349" cy="1323975"/>
          </a:xfrm>
          <a:prstGeom prst="rect">
            <a:avLst/>
          </a:prstGeom>
        </p:spPr>
      </p:pic>
      <p:pic>
        <p:nvPicPr>
          <p:cNvPr id="21" name="Picture 20">
            <a:extLst>
              <a:ext uri="{FF2B5EF4-FFF2-40B4-BE49-F238E27FC236}">
                <a16:creationId xmlns:a16="http://schemas.microsoft.com/office/drawing/2014/main" id="{10D9472F-0355-453E-A78F-A67B6DF2FC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8253" y="2631929"/>
            <a:ext cx="1932983" cy="1361659"/>
          </a:xfrm>
          <a:prstGeom prst="rect">
            <a:avLst/>
          </a:prstGeom>
        </p:spPr>
      </p:pic>
      <p:sp>
        <p:nvSpPr>
          <p:cNvPr id="25" name="Rectangle 24">
            <a:extLst>
              <a:ext uri="{FF2B5EF4-FFF2-40B4-BE49-F238E27FC236}">
                <a16:creationId xmlns:a16="http://schemas.microsoft.com/office/drawing/2014/main" id="{26AB8427-3AEC-4E6F-97E5-F7A5D991C98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34" name="Picture 33">
            <a:extLst>
              <a:ext uri="{FF2B5EF4-FFF2-40B4-BE49-F238E27FC236}">
                <a16:creationId xmlns:a16="http://schemas.microsoft.com/office/drawing/2014/main" id="{755466AE-A654-47B9-865D-F4403F9172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44121" y="785895"/>
            <a:ext cx="604705" cy="716390"/>
          </a:xfrm>
          <a:prstGeom prst="rect">
            <a:avLst/>
          </a:prstGeom>
        </p:spPr>
      </p:pic>
      <p:pic>
        <p:nvPicPr>
          <p:cNvPr id="35" name="Picture 34">
            <a:extLst>
              <a:ext uri="{FF2B5EF4-FFF2-40B4-BE49-F238E27FC236}">
                <a16:creationId xmlns:a16="http://schemas.microsoft.com/office/drawing/2014/main" id="{052D110C-46F2-46F1-92DE-55DD21D254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9219" y="750321"/>
            <a:ext cx="459639" cy="743714"/>
          </a:xfrm>
          <a:prstGeom prst="rect">
            <a:avLst/>
          </a:prstGeom>
        </p:spPr>
      </p:pic>
      <p:pic>
        <p:nvPicPr>
          <p:cNvPr id="37" name="Picture 36">
            <a:extLst>
              <a:ext uri="{FF2B5EF4-FFF2-40B4-BE49-F238E27FC236}">
                <a16:creationId xmlns:a16="http://schemas.microsoft.com/office/drawing/2014/main" id="{9F70D25E-A52E-4D50-B490-DA8183F7F6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2772" y="788831"/>
            <a:ext cx="527915" cy="754686"/>
          </a:xfrm>
          <a:prstGeom prst="rect">
            <a:avLst/>
          </a:prstGeom>
        </p:spPr>
      </p:pic>
      <p:pic>
        <p:nvPicPr>
          <p:cNvPr id="38" name="Picture 37">
            <a:extLst>
              <a:ext uri="{FF2B5EF4-FFF2-40B4-BE49-F238E27FC236}">
                <a16:creationId xmlns:a16="http://schemas.microsoft.com/office/drawing/2014/main" id="{C37339FE-5270-40DC-93F3-D9B25AB4BE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7110" y="753695"/>
            <a:ext cx="466954" cy="748590"/>
          </a:xfrm>
          <a:prstGeom prst="rect">
            <a:avLst/>
          </a:prstGeom>
        </p:spPr>
      </p:pic>
      <p:pic>
        <p:nvPicPr>
          <p:cNvPr id="39" name="Picture 38">
            <a:extLst>
              <a:ext uri="{FF2B5EF4-FFF2-40B4-BE49-F238E27FC236}">
                <a16:creationId xmlns:a16="http://schemas.microsoft.com/office/drawing/2014/main" id="{9A4C36C8-727C-4AAF-92B4-F2C8F876767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79268" y="746379"/>
            <a:ext cx="451105" cy="755906"/>
          </a:xfrm>
          <a:prstGeom prst="rect">
            <a:avLst/>
          </a:prstGeom>
        </p:spPr>
      </p:pic>
      <p:pic>
        <p:nvPicPr>
          <p:cNvPr id="40" name="Picture 39">
            <a:extLst>
              <a:ext uri="{FF2B5EF4-FFF2-40B4-BE49-F238E27FC236}">
                <a16:creationId xmlns:a16="http://schemas.microsoft.com/office/drawing/2014/main" id="{46C2EFCB-B224-497C-BB53-F5F7948586F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21862" y="2649007"/>
            <a:ext cx="233477" cy="374295"/>
          </a:xfrm>
          <a:prstGeom prst="rect">
            <a:avLst/>
          </a:prstGeom>
        </p:spPr>
      </p:pic>
      <p:pic>
        <p:nvPicPr>
          <p:cNvPr id="41" name="Picture 40">
            <a:extLst>
              <a:ext uri="{FF2B5EF4-FFF2-40B4-BE49-F238E27FC236}">
                <a16:creationId xmlns:a16="http://schemas.microsoft.com/office/drawing/2014/main" id="{7806B389-EDFA-4EDE-9DF7-41AE8E4D3BD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74184" y="1562178"/>
            <a:ext cx="225552" cy="377953"/>
          </a:xfrm>
          <a:prstGeom prst="rect">
            <a:avLst/>
          </a:prstGeom>
        </p:spPr>
      </p:pic>
      <p:pic>
        <p:nvPicPr>
          <p:cNvPr id="15" name="Picture 14">
            <a:extLst>
              <a:ext uri="{FF2B5EF4-FFF2-40B4-BE49-F238E27FC236}">
                <a16:creationId xmlns:a16="http://schemas.microsoft.com/office/drawing/2014/main" id="{ECF671F5-A077-4D3A-BF36-EFAD861A0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0111" y="5192440"/>
            <a:ext cx="1410980" cy="1325177"/>
          </a:xfrm>
          <a:prstGeom prst="rect">
            <a:avLst/>
          </a:prstGeom>
        </p:spPr>
      </p:pic>
      <p:pic>
        <p:nvPicPr>
          <p:cNvPr id="20" name="Picture 19">
            <a:extLst>
              <a:ext uri="{FF2B5EF4-FFF2-40B4-BE49-F238E27FC236}">
                <a16:creationId xmlns:a16="http://schemas.microsoft.com/office/drawing/2014/main" id="{3EFF65AE-50C0-45F8-ACFD-F30DD3AFF0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3237" y="5159703"/>
            <a:ext cx="1419225" cy="1390649"/>
          </a:xfrm>
          <a:prstGeom prst="rect">
            <a:avLst/>
          </a:prstGeom>
        </p:spPr>
      </p:pic>
      <p:pic>
        <p:nvPicPr>
          <p:cNvPr id="23" name="Picture 22">
            <a:extLst>
              <a:ext uri="{FF2B5EF4-FFF2-40B4-BE49-F238E27FC236}">
                <a16:creationId xmlns:a16="http://schemas.microsoft.com/office/drawing/2014/main" id="{3319F6E5-75FA-4471-9686-1EEE1EAB81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4354" y="5176987"/>
            <a:ext cx="1932983" cy="1361659"/>
          </a:xfrm>
          <a:prstGeom prst="rect">
            <a:avLst/>
          </a:prstGeom>
        </p:spPr>
      </p:pic>
    </p:spTree>
    <p:extLst>
      <p:ext uri="{BB962C8B-B14F-4D97-AF65-F5344CB8AC3E}">
        <p14:creationId xmlns:p14="http://schemas.microsoft.com/office/powerpoint/2010/main" val="14438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8B97326-9EAB-4299-8D4F-0C6DE2A29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34" name="Rectangle: Rounded Corners 33">
            <a:extLst>
              <a:ext uri="{FF2B5EF4-FFF2-40B4-BE49-F238E27FC236}">
                <a16:creationId xmlns:a16="http://schemas.microsoft.com/office/drawing/2014/main" id="{5D6E99A0-AE0B-4245-9D80-4BD3B86504D9}"/>
              </a:ext>
            </a:extLst>
          </p:cNvPr>
          <p:cNvSpPr/>
          <p:nvPr/>
        </p:nvSpPr>
        <p:spPr>
          <a:xfrm>
            <a:off x="182045" y="269937"/>
            <a:ext cx="3548058" cy="387730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First</a:t>
            </a:r>
            <a:r>
              <a:rPr lang="en-GB" dirty="0">
                <a:latin typeface="Century Gothic" panose="020B0502020202020204" pitchFamily="34" charset="0"/>
              </a:rPr>
              <a:t> </a:t>
            </a:r>
            <a:r>
              <a:rPr lang="en-GB" sz="2400" dirty="0">
                <a:solidFill>
                  <a:schemeClr val="tx1"/>
                </a:solidFill>
                <a:latin typeface="Century Gothic" panose="020B0502020202020204" pitchFamily="34" charset="0"/>
              </a:rPr>
              <a:t>there were 5 birds on the wall.</a:t>
            </a:r>
          </a:p>
          <a:p>
            <a:endParaRPr lang="en-GB" sz="2400"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Then</a:t>
            </a:r>
            <a:r>
              <a:rPr lang="en-GB" sz="2400" dirty="0">
                <a:solidFill>
                  <a:schemeClr val="tx1"/>
                </a:solidFill>
                <a:latin typeface="Century Gothic" panose="020B0502020202020204" pitchFamily="34" charset="0"/>
              </a:rPr>
              <a:t>  ____ birds flew off the wall.</a:t>
            </a:r>
          </a:p>
          <a:p>
            <a:endParaRPr lang="en-GB" sz="2400"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Now</a:t>
            </a:r>
            <a:r>
              <a:rPr lang="en-GB" sz="2400" dirty="0">
                <a:solidFill>
                  <a:schemeClr val="tx1"/>
                </a:solidFill>
                <a:latin typeface="Century Gothic" panose="020B0502020202020204" pitchFamily="34" charset="0"/>
              </a:rPr>
              <a:t> there is ____ bird on the wall.</a:t>
            </a:r>
          </a:p>
          <a:p>
            <a:pPr algn="ctr"/>
            <a:endParaRPr lang="en-GB" dirty="0"/>
          </a:p>
        </p:txBody>
      </p:sp>
      <p:sp>
        <p:nvSpPr>
          <p:cNvPr id="20" name="Rectangle: Rounded Corners 19">
            <a:extLst>
              <a:ext uri="{FF2B5EF4-FFF2-40B4-BE49-F238E27FC236}">
                <a16:creationId xmlns:a16="http://schemas.microsoft.com/office/drawing/2014/main" id="{3D522CC4-5CF5-41D6-A21F-5D9D95D6B580}"/>
              </a:ext>
            </a:extLst>
          </p:cNvPr>
          <p:cNvSpPr/>
          <p:nvPr/>
        </p:nvSpPr>
        <p:spPr>
          <a:xfrm>
            <a:off x="6538404" y="533760"/>
            <a:ext cx="3926396" cy="1130249"/>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FCF58ABD-C26A-433D-A5B3-D1A80695E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801" y="2564832"/>
            <a:ext cx="1410980" cy="1325177"/>
          </a:xfrm>
          <a:prstGeom prst="rect">
            <a:avLst/>
          </a:prstGeom>
        </p:spPr>
      </p:pic>
      <p:pic>
        <p:nvPicPr>
          <p:cNvPr id="17" name="Picture 16">
            <a:extLst>
              <a:ext uri="{FF2B5EF4-FFF2-40B4-BE49-F238E27FC236}">
                <a16:creationId xmlns:a16="http://schemas.microsoft.com/office/drawing/2014/main" id="{1AF03AE1-8447-460C-AA10-D50F5C537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672" y="2503613"/>
            <a:ext cx="1317009" cy="1392807"/>
          </a:xfrm>
          <a:prstGeom prst="rect">
            <a:avLst/>
          </a:prstGeom>
        </p:spPr>
      </p:pic>
      <p:pic>
        <p:nvPicPr>
          <p:cNvPr id="18" name="Picture 17">
            <a:extLst>
              <a:ext uri="{FF2B5EF4-FFF2-40B4-BE49-F238E27FC236}">
                <a16:creationId xmlns:a16="http://schemas.microsoft.com/office/drawing/2014/main" id="{9F0CC911-755F-403D-AC7B-7AC14BD10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0927" y="2570195"/>
            <a:ext cx="1419225" cy="1390649"/>
          </a:xfrm>
          <a:prstGeom prst="rect">
            <a:avLst/>
          </a:prstGeom>
        </p:spPr>
      </p:pic>
      <p:pic>
        <p:nvPicPr>
          <p:cNvPr id="19" name="Picture 18">
            <a:extLst>
              <a:ext uri="{FF2B5EF4-FFF2-40B4-BE49-F238E27FC236}">
                <a16:creationId xmlns:a16="http://schemas.microsoft.com/office/drawing/2014/main" id="{B6867BFA-1D95-4BE3-8C7A-2385FC22A6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6248" y="2574363"/>
            <a:ext cx="1657349" cy="1323975"/>
          </a:xfrm>
          <a:prstGeom prst="rect">
            <a:avLst/>
          </a:prstGeom>
        </p:spPr>
      </p:pic>
      <p:pic>
        <p:nvPicPr>
          <p:cNvPr id="21" name="Picture 20">
            <a:extLst>
              <a:ext uri="{FF2B5EF4-FFF2-40B4-BE49-F238E27FC236}">
                <a16:creationId xmlns:a16="http://schemas.microsoft.com/office/drawing/2014/main" id="{10D9472F-0355-453E-A78F-A67B6DF2FC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0544" y="2638279"/>
            <a:ext cx="1932983" cy="1361659"/>
          </a:xfrm>
          <a:prstGeom prst="rect">
            <a:avLst/>
          </a:prstGeom>
        </p:spPr>
      </p:pic>
      <p:sp>
        <p:nvSpPr>
          <p:cNvPr id="23" name="Rectangle 22">
            <a:extLst>
              <a:ext uri="{FF2B5EF4-FFF2-40B4-BE49-F238E27FC236}">
                <a16:creationId xmlns:a16="http://schemas.microsoft.com/office/drawing/2014/main" id="{D09A7A5B-6254-4753-88D5-AEBE4E75A85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25" name="Picture 24">
            <a:extLst>
              <a:ext uri="{FF2B5EF4-FFF2-40B4-BE49-F238E27FC236}">
                <a16:creationId xmlns:a16="http://schemas.microsoft.com/office/drawing/2014/main" id="{B42A9ABB-C026-4990-814E-2DD6F62A37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44121" y="785895"/>
            <a:ext cx="604705" cy="716390"/>
          </a:xfrm>
          <a:prstGeom prst="rect">
            <a:avLst/>
          </a:prstGeom>
        </p:spPr>
      </p:pic>
      <p:pic>
        <p:nvPicPr>
          <p:cNvPr id="26" name="Picture 25">
            <a:extLst>
              <a:ext uri="{FF2B5EF4-FFF2-40B4-BE49-F238E27FC236}">
                <a16:creationId xmlns:a16="http://schemas.microsoft.com/office/drawing/2014/main" id="{035EE145-1BA2-410C-8BE0-CB2DCDDC83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9219" y="750321"/>
            <a:ext cx="459639" cy="743714"/>
          </a:xfrm>
          <a:prstGeom prst="rect">
            <a:avLst/>
          </a:prstGeom>
        </p:spPr>
      </p:pic>
      <p:pic>
        <p:nvPicPr>
          <p:cNvPr id="28" name="Picture 27">
            <a:extLst>
              <a:ext uri="{FF2B5EF4-FFF2-40B4-BE49-F238E27FC236}">
                <a16:creationId xmlns:a16="http://schemas.microsoft.com/office/drawing/2014/main" id="{4EDD0845-690E-4114-B235-BA52A185A3B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2772" y="788831"/>
            <a:ext cx="527915" cy="754686"/>
          </a:xfrm>
          <a:prstGeom prst="rect">
            <a:avLst/>
          </a:prstGeom>
        </p:spPr>
      </p:pic>
      <p:pic>
        <p:nvPicPr>
          <p:cNvPr id="29" name="Picture 28">
            <a:extLst>
              <a:ext uri="{FF2B5EF4-FFF2-40B4-BE49-F238E27FC236}">
                <a16:creationId xmlns:a16="http://schemas.microsoft.com/office/drawing/2014/main" id="{F2E5FC85-D8A1-4E0D-AF63-C9DE2BBDB3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98531" y="725808"/>
            <a:ext cx="132893" cy="746152"/>
          </a:xfrm>
          <a:prstGeom prst="rect">
            <a:avLst/>
          </a:prstGeom>
        </p:spPr>
      </p:pic>
      <p:pic>
        <p:nvPicPr>
          <p:cNvPr id="30" name="Picture 29">
            <a:extLst>
              <a:ext uri="{FF2B5EF4-FFF2-40B4-BE49-F238E27FC236}">
                <a16:creationId xmlns:a16="http://schemas.microsoft.com/office/drawing/2014/main" id="{7832B9D2-2EA6-49D5-9A51-49F55E30CAC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52694" y="750321"/>
            <a:ext cx="552299" cy="746152"/>
          </a:xfrm>
          <a:prstGeom prst="rect">
            <a:avLst/>
          </a:prstGeom>
        </p:spPr>
      </p:pic>
      <p:pic>
        <p:nvPicPr>
          <p:cNvPr id="31" name="Picture 30">
            <a:extLst>
              <a:ext uri="{FF2B5EF4-FFF2-40B4-BE49-F238E27FC236}">
                <a16:creationId xmlns:a16="http://schemas.microsoft.com/office/drawing/2014/main" id="{305419FE-1140-4390-BA1D-2A6344812F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64492" y="2667668"/>
            <a:ext cx="66447" cy="373076"/>
          </a:xfrm>
          <a:prstGeom prst="rect">
            <a:avLst/>
          </a:prstGeom>
        </p:spPr>
      </p:pic>
      <p:pic>
        <p:nvPicPr>
          <p:cNvPr id="32" name="Picture 31">
            <a:extLst>
              <a:ext uri="{FF2B5EF4-FFF2-40B4-BE49-F238E27FC236}">
                <a16:creationId xmlns:a16="http://schemas.microsoft.com/office/drawing/2014/main" id="{C4F10F64-5FD1-41A1-8B1D-6BCD5D890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88885" y="1600495"/>
            <a:ext cx="276149" cy="373076"/>
          </a:xfrm>
          <a:prstGeom prst="rect">
            <a:avLst/>
          </a:prstGeom>
        </p:spPr>
      </p:pic>
    </p:spTree>
    <p:extLst>
      <p:ext uri="{BB962C8B-B14F-4D97-AF65-F5344CB8AC3E}">
        <p14:creationId xmlns:p14="http://schemas.microsoft.com/office/powerpoint/2010/main" val="24227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04167E-6 -1.85185E-6 L 1.04167E-6 0.00023 C -0.00573 0.00162 -0.01146 0.00232 -0.01706 0.00486 C -0.02201 0.00741 -0.02643 0.01158 -0.03125 0.01505 C -0.03359 0.01667 -0.0362 0.01759 -0.03828 0.01991 C -0.03971 0.02176 -0.04102 0.02384 -0.04258 0.025 C -0.04427 0.02639 -0.04636 0.02639 -0.04818 0.02755 C -0.05807 0.03426 -0.04987 0.03033 -0.05807 0.03773 C -0.05938 0.03889 -0.06094 0.03935 -0.06237 0.04005 C -0.06328 0.04259 -0.06393 0.0456 -0.06524 0.04769 C -0.06641 0.04977 -0.0681 0.0507 -0.0694 0.05278 C -0.07331 0.05903 -0.07695 0.06621 -0.08073 0.07292 L -0.08073 0.07315 C -0.08359 0.07963 -0.08659 0.08611 -0.08919 0.09306 C -0.09024 0.0956 -0.09102 0.09815 -0.09206 0.10046 C -0.09375 0.10417 -0.09609 0.10695 -0.09779 0.11065 C -0.09935 0.11435 -0.10039 0.11921 -0.10195 0.12315 C -0.10326 0.12662 -0.10495 0.12963 -0.10625 0.13334 C -0.10729 0.13634 -0.10781 0.14028 -0.10899 0.14329 C -0.11016 0.1463 -0.11211 0.14792 -0.11328 0.15093 C -0.11497 0.15486 -0.11589 0.15949 -0.11758 0.16343 C -0.1306 0.19445 -0.11211 0.14398 -0.12604 0.18102 C -0.12761 0.18519 -0.12878 0.18959 -0.13034 0.19352 C -0.13112 0.1963 -0.13216 0.19861 -0.13307 0.20116 C -0.13451 0.20533 -0.13568 0.20972 -0.13737 0.21366 C -0.13854 0.21667 -0.14024 0.21875 -0.14154 0.2213 C -0.14922 0.24815 -0.13867 0.21435 -0.15013 0.23889 C -0.15104 0.24097 -0.15065 0.24421 -0.15156 0.24653 C -0.1582 0.26435 -0.15755 0.24097 -0.16419 0.27662 C -0.16758 0.29445 -0.16328 0.27246 -0.16849 0.29421 C -0.17044 0.30255 -0.17409 0.31945 -0.17409 0.31968 C -0.17461 0.32523 -0.17461 0.33125 -0.17552 0.33704 C -0.17604 0.33982 -0.17787 0.34167 -0.17839 0.34468 C -0.1793 0.34861 -0.17917 0.35301 -0.17982 0.35718 C -0.18099 0.36551 -0.18203 0.36528 -0.18268 0.37477 C -0.18281 0.37801 -0.18268 0.38148 -0.18268 0.38496 L -0.18268 0.38519 " pathEditMode="relative" rAng="0" ptsTypes="AAAAAAAAAAAAAAAAAAAAAAAAAAAAAAAAAAAAA">
                                      <p:cBhvr>
                                        <p:cTn id="6" dur="2000" fill="hold"/>
                                        <p:tgtEl>
                                          <p:spTgt spid="16"/>
                                        </p:tgtEl>
                                        <p:attrNameLst>
                                          <p:attrName>ppt_x</p:attrName>
                                          <p:attrName>ppt_y</p:attrName>
                                        </p:attrNameLst>
                                      </p:cBhvr>
                                      <p:rCtr x="-9141" y="19259"/>
                                    </p:animMotion>
                                  </p:childTnLst>
                                </p:cTn>
                              </p:par>
                              <p:par>
                                <p:cTn id="7" presetID="0" presetClass="path" presetSubtype="0" accel="50000" decel="50000" fill="hold" nodeType="withEffect">
                                  <p:stCondLst>
                                    <p:cond delay="0"/>
                                  </p:stCondLst>
                                  <p:childTnLst>
                                    <p:animMotion origin="layout" path="M 2.08333E-7 4.81481E-6 L 2.08333E-7 0.00023 C -0.00573 0.00162 -0.01146 0.00231 -0.01706 0.00486 C -0.02201 0.0074 -0.02643 0.01157 -0.03125 0.01504 C -0.03359 0.01666 -0.0362 0.01759 -0.03828 0.0199 C -0.03971 0.02175 -0.04102 0.02384 -0.04258 0.025 C -0.04427 0.02638 -0.04635 0.02638 -0.04818 0.02754 C -0.05807 0.03425 -0.04987 0.03032 -0.05807 0.03773 C -0.05938 0.03888 -0.06094 0.03935 -0.06237 0.04004 C -0.06328 0.04259 -0.06393 0.0456 -0.06523 0.04768 C -0.06641 0.04976 -0.0681 0.05069 -0.0694 0.05277 C -0.07331 0.05902 -0.07695 0.0662 -0.08073 0.07291 L -0.08073 0.07314 C -0.08359 0.07962 -0.08659 0.08611 -0.08919 0.09305 C -0.09023 0.0956 -0.09102 0.09814 -0.09206 0.10046 C -0.09375 0.10416 -0.09609 0.10694 -0.09779 0.11064 C -0.09935 0.11435 -0.10039 0.11921 -0.10195 0.12314 C -0.10326 0.12662 -0.10495 0.12962 -0.10625 0.13333 C -0.10729 0.13634 -0.10781 0.14027 -0.10898 0.14328 C -0.11016 0.14629 -0.11211 0.14791 -0.11328 0.15092 C -0.11497 0.15486 -0.11589 0.15949 -0.11758 0.16342 C -0.1306 0.19444 -0.11211 0.14398 -0.12604 0.18101 C -0.1276 0.18518 -0.12878 0.18958 -0.13034 0.19351 C -0.13112 0.19629 -0.13216 0.19861 -0.13307 0.20115 C -0.13451 0.20532 -0.13568 0.20972 -0.13737 0.21365 C -0.13854 0.21666 -0.14023 0.21875 -0.14154 0.22129 C -0.14922 0.24814 -0.13867 0.21435 -0.15013 0.23888 C -0.15104 0.24097 -0.15065 0.24421 -0.15156 0.24652 C -0.1582 0.26435 -0.15755 0.24097 -0.16419 0.27662 C -0.16758 0.29444 -0.16328 0.27245 -0.16849 0.29421 C -0.17044 0.30254 -0.17409 0.31944 -0.17409 0.31967 C -0.17461 0.32523 -0.17461 0.33125 -0.17552 0.33703 C -0.17604 0.33981 -0.17786 0.34166 -0.17839 0.34467 C -0.1793 0.34861 -0.17917 0.353 -0.17982 0.35717 C -0.18099 0.3655 -0.18203 0.36527 -0.18268 0.37476 C -0.18281 0.378 -0.18268 0.38148 -0.18268 0.38495 L -0.18268 0.38518 " pathEditMode="relative" rAng="0" ptsTypes="AAAAAAAAAAAAAAAAAAAAAAAAAAAAAAAAAAAAA">
                                      <p:cBhvr>
                                        <p:cTn id="8" dur="2000" fill="hold"/>
                                        <p:tgtEl>
                                          <p:spTgt spid="17"/>
                                        </p:tgtEl>
                                        <p:attrNameLst>
                                          <p:attrName>ppt_x</p:attrName>
                                          <p:attrName>ppt_y</p:attrName>
                                        </p:attrNameLst>
                                      </p:cBhvr>
                                      <p:rCtr x="-9141" y="19259"/>
                                    </p:animMotion>
                                  </p:childTnLst>
                                </p:cTn>
                              </p:par>
                              <p:par>
                                <p:cTn id="9" presetID="0" presetClass="path" presetSubtype="0" accel="50000" decel="50000" fill="hold" nodeType="withEffect">
                                  <p:stCondLst>
                                    <p:cond delay="0"/>
                                  </p:stCondLst>
                                  <p:childTnLst>
                                    <p:animMotion origin="layout" path="M -3.54167E-6 2.59259E-6 L -3.54167E-6 0.00023 C -0.00573 0.00162 -0.01145 0.00231 -0.01705 0.00486 C -0.022 0.0074 -0.02643 0.01157 -0.03125 0.01504 C -0.03359 0.01666 -0.03619 0.01759 -0.03828 0.0199 C -0.03971 0.02176 -0.04101 0.02384 -0.04257 0.025 C -0.04427 0.02639 -0.04635 0.02639 -0.04817 0.02754 C -0.05807 0.03426 -0.04987 0.03032 -0.05807 0.03773 C -0.05937 0.03889 -0.06093 0.03935 -0.06237 0.04004 C -0.06328 0.04259 -0.06393 0.0456 -0.06523 0.04768 C -0.0664 0.04977 -0.0681 0.05069 -0.0694 0.05278 C -0.0733 0.05903 -0.07695 0.0662 -0.08073 0.07291 L -0.08073 0.07315 C -0.08359 0.07963 -0.08658 0.08611 -0.08919 0.09305 C -0.09023 0.0956 -0.09101 0.09815 -0.09205 0.10046 C -0.09375 0.10416 -0.09609 0.10694 -0.09778 0.11065 C -0.09935 0.11435 -0.10039 0.11921 -0.10195 0.12315 C -0.10325 0.12662 -0.10494 0.12963 -0.10625 0.13333 C -0.10729 0.13634 -0.10781 0.14028 -0.10898 0.14328 C -0.11015 0.14629 -0.11211 0.14791 -0.11328 0.15092 C -0.11497 0.15486 -0.11588 0.15949 -0.11757 0.16342 C -0.1306 0.19444 -0.11211 0.14398 -0.12604 0.18102 C -0.1276 0.18518 -0.12877 0.18958 -0.13033 0.19352 C -0.13112 0.19629 -0.13216 0.19861 -0.13307 0.20115 C -0.1345 0.20532 -0.13567 0.20972 -0.13737 0.21365 C -0.13854 0.21666 -0.14023 0.21875 -0.14153 0.22129 C -0.14922 0.24815 -0.13867 0.21435 -0.15013 0.23889 C -0.15104 0.24097 -0.15065 0.24421 -0.15156 0.24653 C -0.1582 0.26435 -0.15755 0.24097 -0.16419 0.27662 C -0.16757 0.29444 -0.16328 0.27245 -0.16849 0.29421 C -0.17044 0.30254 -0.17408 0.31944 -0.17408 0.31967 C -0.17461 0.32523 -0.17461 0.33125 -0.17552 0.33703 C -0.17604 0.33981 -0.17786 0.34166 -0.17838 0.34467 C -0.17929 0.34861 -0.17916 0.35301 -0.17981 0.35717 C -0.18099 0.36551 -0.18203 0.36528 -0.18268 0.37477 C -0.18281 0.37801 -0.18268 0.38148 -0.18268 0.38495 L -0.18268 0.38518 " pathEditMode="relative" rAng="0" ptsTypes="AAAAAAAAAAAAAAAAAAAAAAAAAAAAAAAAAAAAA">
                                      <p:cBhvr>
                                        <p:cTn id="10" dur="2000" fill="hold"/>
                                        <p:tgtEl>
                                          <p:spTgt spid="18"/>
                                        </p:tgtEl>
                                        <p:attrNameLst>
                                          <p:attrName>ppt_x</p:attrName>
                                          <p:attrName>ppt_y</p:attrName>
                                        </p:attrNameLst>
                                      </p:cBhvr>
                                      <p:rCtr x="-9141" y="19259"/>
                                    </p:animMotion>
                                  </p:childTnLst>
                                </p:cTn>
                              </p:par>
                              <p:par>
                                <p:cTn id="11" presetID="0" presetClass="path" presetSubtype="0" accel="50000" decel="50000" fill="hold" nodeType="withEffect">
                                  <p:stCondLst>
                                    <p:cond delay="0"/>
                                  </p:stCondLst>
                                  <p:childTnLst>
                                    <p:animMotion origin="layout" path="M 0 0 L 0 0 C -0.00572 0.00162 -0.01145 0.00232 -0.01705 0.00486 C -0.022 0.00741 -0.02643 0.01158 -0.03125 0.01505 C -0.03359 0.01667 -0.03619 0.0176 -0.03828 0.01991 C -0.03971 0.02176 -0.04101 0.02385 -0.04257 0.025 C -0.04427 0.02639 -0.04635 0.02639 -0.04817 0.02755 C -0.05807 0.03426 -0.04986 0.03033 -0.05807 0.03773 C -0.05937 0.03889 -0.06093 0.03935 -0.06236 0.04005 C -0.06328 0.0426 -0.06393 0.0456 -0.06523 0.04769 C -0.0664 0.04977 -0.06809 0.0507 -0.0694 0.05278 C -0.0733 0.05903 -0.07695 0.06621 -0.08072 0.07292 L -0.08072 0.07292 C -0.08359 0.07963 -0.08658 0.08611 -0.08919 0.09306 C -0.09023 0.0956 -0.09101 0.09815 -0.09205 0.10047 C -0.09375 0.10417 -0.09609 0.10695 -0.09778 0.11065 C -0.09934 0.11435 -0.10039 0.11922 -0.10195 0.12315 C -0.10325 0.12662 -0.10494 0.12963 -0.10625 0.13334 C -0.10729 0.13635 -0.10781 0.14028 -0.10898 0.14329 C -0.11015 0.1463 -0.1121 0.14792 -0.11328 0.15093 C -0.11497 0.15486 -0.11588 0.15949 -0.11757 0.16343 C -0.13059 0.19445 -0.1121 0.14398 -0.12604 0.18102 C -0.1276 0.18519 -0.12877 0.18959 -0.13033 0.19352 C -0.13111 0.1963 -0.13216 0.19861 -0.13307 0.20116 C -0.1345 0.20533 -0.13567 0.20973 -0.13736 0.21366 C -0.13854 0.21667 -0.14023 0.21875 -0.14153 0.2213 C -0.14921 0.24815 -0.13867 0.21435 -0.15013 0.23889 C -0.15104 0.24098 -0.15065 0.24422 -0.15156 0.24653 C -0.1582 0.26435 -0.15755 0.24098 -0.16419 0.27662 C -0.16757 0.29445 -0.16328 0.27246 -0.16848 0.29422 C -0.17044 0.30255 -0.17408 0.31945 -0.17408 0.31945 C -0.1746 0.32523 -0.1746 0.33125 -0.17552 0.33704 C -0.17604 0.33982 -0.17786 0.34167 -0.17838 0.34468 C -0.17929 0.34861 -0.17916 0.35301 -0.17981 0.35718 C -0.18098 0.36551 -0.18203 0.36528 -0.18268 0.37477 C -0.18281 0.37801 -0.18268 0.38148 -0.18268 0.38496 L -0.18268 0.38496 " pathEditMode="relative" ptsTypes="AAAAAAAAAAAAAAAAAAAAAAAAAAAAAAAAAAAAA">
                                      <p:cBhvr>
                                        <p:cTn id="12" dur="2000" fill="hold"/>
                                        <p:tgtEl>
                                          <p:spTgt spid="19"/>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BC6159-DC61-48AB-8E23-C8930E0CDE5B}"/>
              </a:ext>
            </a:extLst>
          </p:cNvPr>
          <p:cNvPicPr>
            <a:picLocks noChangeAspect="1"/>
          </p:cNvPicPr>
          <p:nvPr/>
        </p:nvPicPr>
        <p:blipFill>
          <a:blip r:embed="rId3"/>
          <a:stretch>
            <a:fillRect/>
          </a:stretch>
        </p:blipFill>
        <p:spPr>
          <a:xfrm>
            <a:off x="333811" y="4103917"/>
            <a:ext cx="3191391" cy="1502673"/>
          </a:xfrm>
          <a:prstGeom prst="rect">
            <a:avLst/>
          </a:prstGeom>
        </p:spPr>
      </p:pic>
      <p:pic>
        <p:nvPicPr>
          <p:cNvPr id="4" name="Picture 3">
            <a:extLst>
              <a:ext uri="{FF2B5EF4-FFF2-40B4-BE49-F238E27FC236}">
                <a16:creationId xmlns:a16="http://schemas.microsoft.com/office/drawing/2014/main" id="{FBB4CEED-E557-44D7-BD05-454F7385D7F9}"/>
              </a:ext>
            </a:extLst>
          </p:cNvPr>
          <p:cNvPicPr>
            <a:picLocks noChangeAspect="1"/>
          </p:cNvPicPr>
          <p:nvPr/>
        </p:nvPicPr>
        <p:blipFill>
          <a:blip r:embed="rId4"/>
          <a:stretch>
            <a:fillRect/>
          </a:stretch>
        </p:blipFill>
        <p:spPr>
          <a:xfrm>
            <a:off x="333811" y="1485976"/>
            <a:ext cx="3191392" cy="1502673"/>
          </a:xfrm>
          <a:prstGeom prst="rect">
            <a:avLst/>
          </a:prstGeom>
        </p:spPr>
      </p:pic>
      <p:pic>
        <p:nvPicPr>
          <p:cNvPr id="5" name="Picture 4">
            <a:extLst>
              <a:ext uri="{FF2B5EF4-FFF2-40B4-BE49-F238E27FC236}">
                <a16:creationId xmlns:a16="http://schemas.microsoft.com/office/drawing/2014/main" id="{641F1119-D233-48D3-B040-CD5B440DD79F}"/>
              </a:ext>
            </a:extLst>
          </p:cNvPr>
          <p:cNvPicPr>
            <a:picLocks noChangeAspect="1"/>
          </p:cNvPicPr>
          <p:nvPr/>
        </p:nvPicPr>
        <p:blipFill>
          <a:blip r:embed="rId5"/>
          <a:stretch>
            <a:fillRect/>
          </a:stretch>
        </p:blipFill>
        <p:spPr>
          <a:xfrm>
            <a:off x="4568352" y="1485975"/>
            <a:ext cx="3191393" cy="1502674"/>
          </a:xfrm>
          <a:prstGeom prst="rect">
            <a:avLst/>
          </a:prstGeom>
        </p:spPr>
      </p:pic>
      <p:pic>
        <p:nvPicPr>
          <p:cNvPr id="8" name="Picture 7">
            <a:extLst>
              <a:ext uri="{FF2B5EF4-FFF2-40B4-BE49-F238E27FC236}">
                <a16:creationId xmlns:a16="http://schemas.microsoft.com/office/drawing/2014/main" id="{1721218B-7791-46E3-9A3C-9C1CDE8771A4}"/>
              </a:ext>
            </a:extLst>
          </p:cNvPr>
          <p:cNvPicPr>
            <a:picLocks noChangeAspect="1"/>
          </p:cNvPicPr>
          <p:nvPr/>
        </p:nvPicPr>
        <p:blipFill>
          <a:blip r:embed="rId6"/>
          <a:stretch>
            <a:fillRect/>
          </a:stretch>
        </p:blipFill>
        <p:spPr>
          <a:xfrm>
            <a:off x="8674145" y="1507895"/>
            <a:ext cx="3156857" cy="1458833"/>
          </a:xfrm>
          <a:prstGeom prst="rect">
            <a:avLst/>
          </a:prstGeom>
        </p:spPr>
      </p:pic>
      <p:sp>
        <p:nvSpPr>
          <p:cNvPr id="9" name="Rectangle: Rounded Corners 8">
            <a:extLst>
              <a:ext uri="{FF2B5EF4-FFF2-40B4-BE49-F238E27FC236}">
                <a16:creationId xmlns:a16="http://schemas.microsoft.com/office/drawing/2014/main" id="{B0729234-E7EA-4C0F-8A41-E9D7BE847695}"/>
              </a:ext>
            </a:extLst>
          </p:cNvPr>
          <p:cNvSpPr/>
          <p:nvPr/>
        </p:nvSpPr>
        <p:spPr>
          <a:xfrm>
            <a:off x="1860430" y="274169"/>
            <a:ext cx="8471140" cy="86028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5 birds on a wall. How many flew away? </a:t>
            </a:r>
          </a:p>
        </p:txBody>
      </p:sp>
      <p:pic>
        <p:nvPicPr>
          <p:cNvPr id="10" name="Picture 9">
            <a:extLst>
              <a:ext uri="{FF2B5EF4-FFF2-40B4-BE49-F238E27FC236}">
                <a16:creationId xmlns:a16="http://schemas.microsoft.com/office/drawing/2014/main" id="{6F568C60-E523-414C-A11B-EFA995E7BE09}"/>
              </a:ext>
            </a:extLst>
          </p:cNvPr>
          <p:cNvPicPr>
            <a:picLocks noChangeAspect="1"/>
          </p:cNvPicPr>
          <p:nvPr/>
        </p:nvPicPr>
        <p:blipFill>
          <a:blip r:embed="rId7"/>
          <a:stretch>
            <a:fillRect/>
          </a:stretch>
        </p:blipFill>
        <p:spPr>
          <a:xfrm>
            <a:off x="4551101" y="4610768"/>
            <a:ext cx="3191391" cy="961533"/>
          </a:xfrm>
          <a:prstGeom prst="rect">
            <a:avLst/>
          </a:prstGeom>
        </p:spPr>
      </p:pic>
      <p:pic>
        <p:nvPicPr>
          <p:cNvPr id="26" name="Picture 25">
            <a:extLst>
              <a:ext uri="{FF2B5EF4-FFF2-40B4-BE49-F238E27FC236}">
                <a16:creationId xmlns:a16="http://schemas.microsoft.com/office/drawing/2014/main" id="{58CCA69B-5473-4BFC-8AA5-F49BA582D16D}"/>
              </a:ext>
            </a:extLst>
          </p:cNvPr>
          <p:cNvPicPr>
            <a:picLocks noChangeAspect="1"/>
          </p:cNvPicPr>
          <p:nvPr/>
        </p:nvPicPr>
        <p:blipFill>
          <a:blip r:embed="rId8"/>
          <a:stretch>
            <a:fillRect/>
          </a:stretch>
        </p:blipFill>
        <p:spPr>
          <a:xfrm>
            <a:off x="861632" y="3068318"/>
            <a:ext cx="2184187" cy="546047"/>
          </a:xfrm>
          <a:prstGeom prst="rect">
            <a:avLst/>
          </a:prstGeom>
        </p:spPr>
      </p:pic>
      <p:pic>
        <p:nvPicPr>
          <p:cNvPr id="29" name="Picture 28">
            <a:extLst>
              <a:ext uri="{FF2B5EF4-FFF2-40B4-BE49-F238E27FC236}">
                <a16:creationId xmlns:a16="http://schemas.microsoft.com/office/drawing/2014/main" id="{72730705-CEE4-46F4-8FDA-1395BCA0A3F6}"/>
              </a:ext>
            </a:extLst>
          </p:cNvPr>
          <p:cNvPicPr>
            <a:picLocks noChangeAspect="1"/>
          </p:cNvPicPr>
          <p:nvPr/>
        </p:nvPicPr>
        <p:blipFill>
          <a:blip r:embed="rId9"/>
          <a:stretch>
            <a:fillRect/>
          </a:stretch>
        </p:blipFill>
        <p:spPr>
          <a:xfrm>
            <a:off x="5334317" y="3048593"/>
            <a:ext cx="1894478" cy="565772"/>
          </a:xfrm>
          <a:prstGeom prst="rect">
            <a:avLst/>
          </a:prstGeom>
        </p:spPr>
      </p:pic>
      <p:pic>
        <p:nvPicPr>
          <p:cNvPr id="31" name="Picture 30">
            <a:extLst>
              <a:ext uri="{FF2B5EF4-FFF2-40B4-BE49-F238E27FC236}">
                <a16:creationId xmlns:a16="http://schemas.microsoft.com/office/drawing/2014/main" id="{B862D245-4325-4BE2-B1CF-4A4FFAEE8B5C}"/>
              </a:ext>
            </a:extLst>
          </p:cNvPr>
          <p:cNvPicPr>
            <a:picLocks noChangeAspect="1"/>
          </p:cNvPicPr>
          <p:nvPr/>
        </p:nvPicPr>
        <p:blipFill>
          <a:blip r:embed="rId10"/>
          <a:stretch>
            <a:fillRect/>
          </a:stretch>
        </p:blipFill>
        <p:spPr>
          <a:xfrm>
            <a:off x="9371860" y="3048593"/>
            <a:ext cx="2076087" cy="558513"/>
          </a:xfrm>
          <a:prstGeom prst="rect">
            <a:avLst/>
          </a:prstGeom>
        </p:spPr>
      </p:pic>
      <p:pic>
        <p:nvPicPr>
          <p:cNvPr id="32" name="Picture 31">
            <a:extLst>
              <a:ext uri="{FF2B5EF4-FFF2-40B4-BE49-F238E27FC236}">
                <a16:creationId xmlns:a16="http://schemas.microsoft.com/office/drawing/2014/main" id="{08BDD628-3564-4CBB-B1A6-6D2CBD0562BF}"/>
              </a:ext>
            </a:extLst>
          </p:cNvPr>
          <p:cNvPicPr>
            <a:picLocks noChangeAspect="1"/>
          </p:cNvPicPr>
          <p:nvPr/>
        </p:nvPicPr>
        <p:blipFill>
          <a:blip r:embed="rId10"/>
          <a:stretch>
            <a:fillRect/>
          </a:stretch>
        </p:blipFill>
        <p:spPr>
          <a:xfrm>
            <a:off x="861632" y="5862493"/>
            <a:ext cx="2076087" cy="558513"/>
          </a:xfrm>
          <a:prstGeom prst="rect">
            <a:avLst/>
          </a:prstGeom>
        </p:spPr>
      </p:pic>
      <p:pic>
        <p:nvPicPr>
          <p:cNvPr id="34" name="Picture 33">
            <a:extLst>
              <a:ext uri="{FF2B5EF4-FFF2-40B4-BE49-F238E27FC236}">
                <a16:creationId xmlns:a16="http://schemas.microsoft.com/office/drawing/2014/main" id="{DF909D47-DF4F-493E-90E9-401C49176B51}"/>
              </a:ext>
            </a:extLst>
          </p:cNvPr>
          <p:cNvPicPr>
            <a:picLocks noChangeAspect="1"/>
          </p:cNvPicPr>
          <p:nvPr/>
        </p:nvPicPr>
        <p:blipFill>
          <a:blip r:embed="rId11"/>
          <a:stretch>
            <a:fillRect/>
          </a:stretch>
        </p:blipFill>
        <p:spPr>
          <a:xfrm>
            <a:off x="5108752" y="5834563"/>
            <a:ext cx="2076087" cy="557755"/>
          </a:xfrm>
          <a:prstGeom prst="rect">
            <a:avLst/>
          </a:prstGeom>
        </p:spPr>
      </p:pic>
    </p:spTree>
    <p:extLst>
      <p:ext uri="{BB962C8B-B14F-4D97-AF65-F5344CB8AC3E}">
        <p14:creationId xmlns:p14="http://schemas.microsoft.com/office/powerpoint/2010/main" val="25931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25">
            <a:extLst>
              <a:ext uri="{FF2B5EF4-FFF2-40B4-BE49-F238E27FC236}">
                <a16:creationId xmlns:a16="http://schemas.microsoft.com/office/drawing/2014/main" id="{3AB1E263-C021-4AB6-88FC-0E379839373E}"/>
              </a:ext>
            </a:extLst>
          </p:cNvPr>
          <p:cNvSpPr/>
          <p:nvPr/>
        </p:nvSpPr>
        <p:spPr bwMode="auto">
          <a:xfrm>
            <a:off x="6457681" y="3685527"/>
            <a:ext cx="5187856" cy="2603130"/>
          </a:xfrm>
          <a:prstGeom prst="cloud">
            <a:avLst/>
          </a:prstGeom>
          <a:solidFill>
            <a:schemeClr val="bg1"/>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457200" algn="ctr" fontAlgn="base">
              <a:spcBef>
                <a:spcPct val="20000"/>
              </a:spcBef>
              <a:spcAft>
                <a:spcPct val="0"/>
              </a:spcAft>
              <a:buClr>
                <a:srgbClr val="00628C"/>
              </a:buClr>
            </a:pPr>
            <a:r>
              <a:rPr lang="en-GB" sz="2400" dirty="0">
                <a:latin typeface="Century Gothic" panose="020B0502020202020204" pitchFamily="34" charset="0"/>
              </a:rPr>
              <a:t>If I take 1 cube away, the blue tower gets 1</a:t>
            </a:r>
            <a:br>
              <a:rPr lang="en-GB" sz="2400" dirty="0">
                <a:latin typeface="Century Gothic" panose="020B0502020202020204" pitchFamily="34" charset="0"/>
              </a:rPr>
            </a:br>
            <a:r>
              <a:rPr lang="en-GB" sz="2400" dirty="0">
                <a:latin typeface="Century Gothic" panose="020B0502020202020204" pitchFamily="34" charset="0"/>
              </a:rPr>
              <a:t>cube smaller.</a:t>
            </a:r>
            <a:endParaRPr kumimoji="0" lang="en-GB" sz="2400" i="0" u="none" strike="noStrike" cap="none" normalizeH="0" baseline="0" dirty="0">
              <a:ln>
                <a:noFill/>
              </a:ln>
              <a:effectLst/>
              <a:latin typeface="Century Gothic" panose="020B0502020202020204" pitchFamily="34" charset="0"/>
            </a:endParaRPr>
          </a:p>
        </p:txBody>
      </p:sp>
      <p:sp>
        <p:nvSpPr>
          <p:cNvPr id="4" name="Rectangle: Rounded Corners 3">
            <a:extLst>
              <a:ext uri="{FF2B5EF4-FFF2-40B4-BE49-F238E27FC236}">
                <a16:creationId xmlns:a16="http://schemas.microsoft.com/office/drawing/2014/main" id="{D6796848-06AE-4933-979A-1256ABC0A18C}"/>
              </a:ext>
            </a:extLst>
          </p:cNvPr>
          <p:cNvSpPr/>
          <p:nvPr/>
        </p:nvSpPr>
        <p:spPr>
          <a:xfrm>
            <a:off x="1311215" y="5279366"/>
            <a:ext cx="810883" cy="776377"/>
          </a:xfrm>
          <a:prstGeom prst="roundRect">
            <a:avLst/>
          </a:prstGeom>
          <a:solidFill>
            <a:schemeClr val="accent5">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FE0553D4-D5BE-4256-80B4-561A9CF9CBBB}"/>
              </a:ext>
            </a:extLst>
          </p:cNvPr>
          <p:cNvSpPr/>
          <p:nvPr/>
        </p:nvSpPr>
        <p:spPr>
          <a:xfrm>
            <a:off x="1311214" y="4477109"/>
            <a:ext cx="810883" cy="776377"/>
          </a:xfrm>
          <a:prstGeom prst="roundRect">
            <a:avLst/>
          </a:prstGeom>
          <a:solidFill>
            <a:schemeClr val="accent5">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2CB45140-09D0-40D5-943D-BDCE36D63C6A}"/>
              </a:ext>
            </a:extLst>
          </p:cNvPr>
          <p:cNvSpPr/>
          <p:nvPr/>
        </p:nvSpPr>
        <p:spPr>
          <a:xfrm>
            <a:off x="1311214" y="3674852"/>
            <a:ext cx="810883" cy="776377"/>
          </a:xfrm>
          <a:prstGeom prst="roundRect">
            <a:avLst/>
          </a:prstGeom>
          <a:solidFill>
            <a:schemeClr val="accent5">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5898A807-5994-41F1-A364-961830A19A0C}"/>
              </a:ext>
            </a:extLst>
          </p:cNvPr>
          <p:cNvSpPr/>
          <p:nvPr/>
        </p:nvSpPr>
        <p:spPr>
          <a:xfrm>
            <a:off x="1311213" y="2872595"/>
            <a:ext cx="810883" cy="776377"/>
          </a:xfrm>
          <a:prstGeom prst="roundRect">
            <a:avLst/>
          </a:prstGeom>
          <a:solidFill>
            <a:schemeClr val="accent5">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B37FF2B4-CAE5-4BAF-AB1B-44F2FE19805E}"/>
              </a:ext>
            </a:extLst>
          </p:cNvPr>
          <p:cNvSpPr/>
          <p:nvPr/>
        </p:nvSpPr>
        <p:spPr>
          <a:xfrm>
            <a:off x="1311212" y="2070338"/>
            <a:ext cx="810883" cy="776377"/>
          </a:xfrm>
          <a:prstGeom prst="roundRect">
            <a:avLst/>
          </a:prstGeom>
          <a:solidFill>
            <a:schemeClr val="accent5">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peech Bubble: Oval 38">
            <a:extLst>
              <a:ext uri="{FF2B5EF4-FFF2-40B4-BE49-F238E27FC236}">
                <a16:creationId xmlns:a16="http://schemas.microsoft.com/office/drawing/2014/main" id="{6DF56434-68D8-4ABA-B1D1-954E0FC7AE19}"/>
              </a:ext>
            </a:extLst>
          </p:cNvPr>
          <p:cNvSpPr/>
          <p:nvPr/>
        </p:nvSpPr>
        <p:spPr>
          <a:xfrm>
            <a:off x="7453223" y="569343"/>
            <a:ext cx="4551543" cy="2303252"/>
          </a:xfrm>
          <a:prstGeom prst="wedgeEllipseCallou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entury Gothic" panose="020B0502020202020204" pitchFamily="34" charset="0"/>
              </a:rPr>
              <a:t>Every time we get one smaller, someone else is getting taller.</a:t>
            </a:r>
          </a:p>
        </p:txBody>
      </p:sp>
      <p:sp>
        <p:nvSpPr>
          <p:cNvPr id="11" name="Oval 10">
            <a:extLst>
              <a:ext uri="{FF2B5EF4-FFF2-40B4-BE49-F238E27FC236}">
                <a16:creationId xmlns:a16="http://schemas.microsoft.com/office/drawing/2014/main" id="{E235E2D3-5E10-4EE7-9986-36556CD9E872}"/>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B022784E-512C-4BBE-BD9D-6B2D42F8D523}"/>
              </a:ext>
            </a:extLst>
          </p:cNvPr>
          <p:cNvSpPr txBox="1"/>
          <p:nvPr/>
        </p:nvSpPr>
        <p:spPr>
          <a:xfrm>
            <a:off x="2675907" y="178131"/>
            <a:ext cx="6840187" cy="369332"/>
          </a:xfrm>
          <a:prstGeom prst="rect">
            <a:avLst/>
          </a:prstGeom>
          <a:noFill/>
        </p:spPr>
        <p:txBody>
          <a:bodyPr wrap="square" rtlCol="0">
            <a:spAutoFit/>
          </a:bodyPr>
          <a:lstStyle/>
          <a:p>
            <a:pPr algn="ctr"/>
            <a:r>
              <a:rPr lang="en-GB" dirty="0">
                <a:latin typeface="Century Gothic" panose="020B0502020202020204" pitchFamily="34" charset="0"/>
              </a:rPr>
              <a:t>Click on each cube from the top downwards.</a:t>
            </a:r>
          </a:p>
        </p:txBody>
      </p:sp>
    </p:spTree>
    <p:extLst>
      <p:ext uri="{BB962C8B-B14F-4D97-AF65-F5344CB8AC3E}">
        <p14:creationId xmlns:p14="http://schemas.microsoft.com/office/powerpoint/2010/main" val="27390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0" presetClass="path" presetSubtype="0" accel="50000" decel="50000" fill="hold" grpId="0" nodeType="withEffect">
                                  <p:stCondLst>
                                    <p:cond delay="0"/>
                                  </p:stCondLst>
                                  <p:childTnLst>
                                    <p:animMotion origin="layout" path="M -2.08333E-6 4.81481E-6 C 0.04063 -0.04908 0.08138 -0.09815 0.1155 -0.01991 C 0.14961 0.05856 0.17722 0.26435 0.20482 0.47037 " pathEditMode="relative" rAng="0" ptsTypes="AAA">
                                      <p:cBhvr>
                                        <p:cTn id="15" dur="2000" fill="hold"/>
                                        <p:tgtEl>
                                          <p:spTgt spid="18"/>
                                        </p:tgtEl>
                                        <p:attrNameLst>
                                          <p:attrName>ppt_x</p:attrName>
                                          <p:attrName>ppt_y</p:attrName>
                                        </p:attrNameLst>
                                      </p:cBhvr>
                                      <p:rCtr x="10234" y="20463"/>
                                    </p:animMotion>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33333E-6 -4.07407E-6 C 0.03256 -0.03379 0.06576 -0.06828 0.09987 -0.02801 C 0.13373 0.01204 0.16849 0.12593 0.20365 0.24074 " pathEditMode="relative" rAng="0" ptsTypes="AAA">
                                      <p:cBhvr>
                                        <p:cTn id="20" dur="2000" fill="hold"/>
                                        <p:tgtEl>
                                          <p:spTgt spid="17"/>
                                        </p:tgtEl>
                                        <p:attrNameLst>
                                          <p:attrName>ppt_x</p:attrName>
                                          <p:attrName>ppt_y</p:attrName>
                                        </p:attrNameLst>
                                      </p:cBhvr>
                                      <p:rCtr x="10182" y="9722"/>
                                    </p:animMotion>
                                  </p:child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0" presetClass="path" presetSubtype="0" accel="50000" decel="50000" fill="hold" grpId="0" nodeType="clickEffect">
                                  <p:stCondLst>
                                    <p:cond delay="0"/>
                                  </p:stCondLst>
                                  <p:childTnLst>
                                    <p:animMotion origin="layout" path="M 4.79167E-6 -0.00046 C 0.03333 -0.05671 0.06692 -0.11273 0.09987 -0.11319 C 0.13281 -0.11412 0.17018 -0.04514 0.20312 0.00972 " pathEditMode="relative" rAng="0" ptsTypes="AAA">
                                      <p:cBhvr>
                                        <p:cTn id="25" dur="2000" fill="hold"/>
                                        <p:tgtEl>
                                          <p:spTgt spid="16"/>
                                        </p:tgtEl>
                                        <p:attrNameLst>
                                          <p:attrName>ppt_x</p:attrName>
                                          <p:attrName>ppt_y</p:attrName>
                                        </p:attrNameLst>
                                      </p:cBhvr>
                                      <p:rCtr x="10156" y="-5139"/>
                                    </p:animMotion>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4.79167E-6 7.40741E-7 C 0.0319 -0.10301 0.06393 -0.2044 0.09817 -0.24491 C 0.13242 -0.28542 0.16888 -0.2625 0.20299 -0.22176 " pathEditMode="relative" rAng="0" ptsTypes="AAA">
                                      <p:cBhvr>
                                        <p:cTn id="30" dur="2000" fill="hold"/>
                                        <p:tgtEl>
                                          <p:spTgt spid="15"/>
                                        </p:tgtEl>
                                        <p:attrNameLst>
                                          <p:attrName>ppt_x</p:attrName>
                                          <p:attrName>ppt_y</p:attrName>
                                        </p:attrNameLst>
                                      </p:cBhvr>
                                      <p:rCtr x="10143" y="-13310"/>
                                    </p:animMotion>
                                  </p:childTnLst>
                                </p:cTn>
                              </p:par>
                            </p:childTnLst>
                          </p:cTn>
                        </p:par>
                      </p:childTnLst>
                    </p:cTn>
                  </p:par>
                </p:childTnLst>
              </p:cTn>
              <p:nextCondLst>
                <p:cond evt="onClick" delay="0">
                  <p:tgtEl>
                    <p:spTgt spid="15"/>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4.79167E-6 1.11111E-6 C 0.03385 -0.19306 0.06783 -0.38565 0.10104 -0.46042 C 0.13437 -0.53611 0.17031 -0.49445 0.20286 -0.45278 " pathEditMode="relative" rAng="0" ptsTypes="AAA">
                                      <p:cBhvr>
                                        <p:cTn id="35" dur="2000" fill="hold"/>
                                        <p:tgtEl>
                                          <p:spTgt spid="4"/>
                                        </p:tgtEl>
                                        <p:attrNameLst>
                                          <p:attrName>ppt_x</p:attrName>
                                          <p:attrName>ppt_y</p:attrName>
                                        </p:attrNameLst>
                                      </p:cBhvr>
                                      <p:rCtr x="10143" y="-25116"/>
                                    </p:animMotion>
                                  </p:childTnLst>
                                </p:cTn>
                              </p:par>
                            </p:childTnLst>
                          </p:cTn>
                        </p:par>
                      </p:childTnLst>
                    </p:cTn>
                  </p:par>
                </p:childTnLst>
              </p:cTn>
              <p:nextCondLst>
                <p:cond evt="onClick" delay="0">
                  <p:tgtEl>
                    <p:spTgt spid="4"/>
                  </p:tgtEl>
                </p:cond>
              </p:nextCondLst>
            </p:seq>
          </p:childTnLst>
        </p:cTn>
      </p:par>
    </p:tnLst>
    <p:bldLst>
      <p:bldP spid="26" grpId="0" animBg="1"/>
      <p:bldP spid="4" grpId="0" animBg="1"/>
      <p:bldP spid="15" grpId="0" animBg="1"/>
      <p:bldP spid="16" grpId="0" animBg="1"/>
      <p:bldP spid="17" grpId="0" animBg="1"/>
      <p:bldP spid="18" grpId="0" animBg="1"/>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BCEED3F2-0979-4CC9-8E80-280B7B428A57}"/>
              </a:ext>
            </a:extLst>
          </p:cNvPr>
          <p:cNvSpPr/>
          <p:nvPr/>
        </p:nvSpPr>
        <p:spPr>
          <a:xfrm>
            <a:off x="406399" y="4698420"/>
            <a:ext cx="11171881" cy="1396221"/>
          </a:xfrm>
          <a:custGeom>
            <a:avLst/>
            <a:gdLst>
              <a:gd name="connsiteX0" fmla="*/ 0 w 10985500"/>
              <a:gd name="connsiteY0" fmla="*/ 648623 h 1396221"/>
              <a:gd name="connsiteX1" fmla="*/ 1028700 w 10985500"/>
              <a:gd name="connsiteY1" fmla="*/ 216823 h 1396221"/>
              <a:gd name="connsiteX2" fmla="*/ 2819400 w 10985500"/>
              <a:gd name="connsiteY2" fmla="*/ 923 h 1396221"/>
              <a:gd name="connsiteX3" fmla="*/ 4445000 w 10985500"/>
              <a:gd name="connsiteY3" fmla="*/ 293023 h 1396221"/>
              <a:gd name="connsiteX4" fmla="*/ 6235700 w 10985500"/>
              <a:gd name="connsiteY4" fmla="*/ 1182023 h 1396221"/>
              <a:gd name="connsiteX5" fmla="*/ 8331200 w 10985500"/>
              <a:gd name="connsiteY5" fmla="*/ 1385223 h 1396221"/>
              <a:gd name="connsiteX6" fmla="*/ 10007600 w 10985500"/>
              <a:gd name="connsiteY6" fmla="*/ 953423 h 1396221"/>
              <a:gd name="connsiteX7" fmla="*/ 10985500 w 10985500"/>
              <a:gd name="connsiteY7" fmla="*/ 648623 h 139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85500" h="1396221">
                <a:moveTo>
                  <a:pt x="0" y="648623"/>
                </a:moveTo>
                <a:cubicBezTo>
                  <a:pt x="279400" y="486698"/>
                  <a:pt x="558800" y="324773"/>
                  <a:pt x="1028700" y="216823"/>
                </a:cubicBezTo>
                <a:cubicBezTo>
                  <a:pt x="1498600" y="108873"/>
                  <a:pt x="2250017" y="-11777"/>
                  <a:pt x="2819400" y="923"/>
                </a:cubicBezTo>
                <a:cubicBezTo>
                  <a:pt x="3388783" y="13623"/>
                  <a:pt x="3875617" y="96173"/>
                  <a:pt x="4445000" y="293023"/>
                </a:cubicBezTo>
                <a:cubicBezTo>
                  <a:pt x="5014383" y="489873"/>
                  <a:pt x="5588000" y="999990"/>
                  <a:pt x="6235700" y="1182023"/>
                </a:cubicBezTo>
                <a:cubicBezTo>
                  <a:pt x="6883400" y="1364056"/>
                  <a:pt x="7702550" y="1423323"/>
                  <a:pt x="8331200" y="1385223"/>
                </a:cubicBezTo>
                <a:cubicBezTo>
                  <a:pt x="8959850" y="1347123"/>
                  <a:pt x="9565217" y="1076190"/>
                  <a:pt x="10007600" y="953423"/>
                </a:cubicBezTo>
                <a:cubicBezTo>
                  <a:pt x="10449983" y="830656"/>
                  <a:pt x="10717741" y="739639"/>
                  <a:pt x="10985500" y="648623"/>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 name="Text Placeholder 1">
            <a:extLst>
              <a:ext uri="{FF2B5EF4-FFF2-40B4-BE49-F238E27FC236}">
                <a16:creationId xmlns:a16="http://schemas.microsoft.com/office/drawing/2014/main" id="{286C3DFF-49D0-4ECD-871B-5CB82480A5EE}"/>
              </a:ext>
            </a:extLst>
          </p:cNvPr>
          <p:cNvSpPr>
            <a:spLocks noGrp="1"/>
          </p:cNvSpPr>
          <p:nvPr>
            <p:ph type="body" sz="quarter" idx="4294967295"/>
          </p:nvPr>
        </p:nvSpPr>
        <p:spPr>
          <a:xfrm rot="189409">
            <a:off x="3062406" y="721013"/>
            <a:ext cx="8787097" cy="914400"/>
          </a:xfrm>
          <a:prstGeom prst="rect">
            <a:avLst/>
          </a:prstGeom>
        </p:spPr>
        <p:txBody>
          <a:bodyPr/>
          <a:lstStyle/>
          <a:p>
            <a:pPr algn="ctr"/>
            <a:r>
              <a:rPr lang="en-GB" b="1" dirty="0">
                <a:solidFill>
                  <a:srgbClr val="007195"/>
                </a:solidFill>
              </a:rPr>
              <a:t>Every time we get one smaller…</a:t>
            </a:r>
          </a:p>
        </p:txBody>
      </p:sp>
      <p:sp>
        <p:nvSpPr>
          <p:cNvPr id="20" name="Oval 19">
            <a:extLst>
              <a:ext uri="{FF2B5EF4-FFF2-40B4-BE49-F238E27FC236}">
                <a16:creationId xmlns:a16="http://schemas.microsoft.com/office/drawing/2014/main" id="{E1B16671-6729-4546-ABDB-C2CE5F3701F4}"/>
              </a:ext>
            </a:extLst>
          </p:cNvPr>
          <p:cNvSpPr/>
          <p:nvPr/>
        </p:nvSpPr>
        <p:spPr bwMode="auto">
          <a:xfrm>
            <a:off x="409074" y="4821701"/>
            <a:ext cx="657726" cy="574273"/>
          </a:xfrm>
          <a:prstGeom prst="ellipse">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DFEF8173-613B-4CC7-9BE1-7A32BE6D720B}"/>
              </a:ext>
            </a:extLst>
          </p:cNvPr>
          <p:cNvSpPr/>
          <p:nvPr/>
        </p:nvSpPr>
        <p:spPr bwMode="auto">
          <a:xfrm>
            <a:off x="3722453" y="4534563"/>
            <a:ext cx="657726" cy="574273"/>
          </a:xfrm>
          <a:prstGeom prst="ellipse">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id="{83FF8086-D75F-4604-B2C8-C5B0A06C838D}"/>
              </a:ext>
            </a:extLst>
          </p:cNvPr>
          <p:cNvSpPr/>
          <p:nvPr/>
        </p:nvSpPr>
        <p:spPr bwMode="auto">
          <a:xfrm>
            <a:off x="2854342" y="4486087"/>
            <a:ext cx="657726" cy="574273"/>
          </a:xfrm>
          <a:prstGeom prst="ellipse">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id="{CACB0343-F752-407D-B588-70B260FB24A5}"/>
              </a:ext>
            </a:extLst>
          </p:cNvPr>
          <p:cNvSpPr/>
          <p:nvPr/>
        </p:nvSpPr>
        <p:spPr bwMode="auto">
          <a:xfrm>
            <a:off x="2016638" y="4534564"/>
            <a:ext cx="657726" cy="574273"/>
          </a:xfrm>
          <a:prstGeom prst="ellipse">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a16="http://schemas.microsoft.com/office/drawing/2014/main" id="{86D21E77-09FA-41BE-B41C-C78E7248C780}"/>
              </a:ext>
            </a:extLst>
          </p:cNvPr>
          <p:cNvSpPr/>
          <p:nvPr/>
        </p:nvSpPr>
        <p:spPr bwMode="auto">
          <a:xfrm>
            <a:off x="1212856" y="4701958"/>
            <a:ext cx="657726" cy="574273"/>
          </a:xfrm>
          <a:prstGeom prst="ellipse">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5" name="Cloud 44">
            <a:extLst>
              <a:ext uri="{FF2B5EF4-FFF2-40B4-BE49-F238E27FC236}">
                <a16:creationId xmlns:a16="http://schemas.microsoft.com/office/drawing/2014/main" id="{FBA9ADCC-51E8-430E-811C-BD6ACF7E4A58}"/>
              </a:ext>
            </a:extLst>
          </p:cNvPr>
          <p:cNvSpPr/>
          <p:nvPr/>
        </p:nvSpPr>
        <p:spPr bwMode="auto">
          <a:xfrm>
            <a:off x="6527244" y="2157262"/>
            <a:ext cx="4687524" cy="1396910"/>
          </a:xfrm>
          <a:prstGeom prst="cloud">
            <a:avLst/>
          </a:prstGeom>
          <a:solidFill>
            <a:schemeClr val="bg1"/>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
                <a:srgbClr val="00628C"/>
              </a:buClr>
              <a:buSzTx/>
              <a:tabLst/>
            </a:pPr>
            <a:r>
              <a:rPr lang="en-GB" sz="2400" dirty="0">
                <a:latin typeface="Century Gothic" panose="020B0502020202020204" pitchFamily="34" charset="0"/>
              </a:rPr>
              <a:t>What stays the same</a:t>
            </a:r>
            <a:r>
              <a:rPr lang="en-GB" sz="2200" dirty="0">
                <a:latin typeface="Arial" panose="020B0604020202020204" pitchFamily="34" charset="0"/>
                <a:cs typeface="Arial" panose="020B0604020202020204" pitchFamily="34" charset="0"/>
              </a:rPr>
              <a:t>?</a:t>
            </a:r>
            <a:endParaRPr kumimoji="0" lang="en-GB" sz="2200" i="0" u="none" strike="noStrike" cap="none" normalizeH="0" baseline="0" dirty="0">
              <a:ln>
                <a:noFill/>
              </a:ln>
              <a:effectLst/>
              <a:highlight>
                <a:srgbClr val="FFFF00"/>
              </a:highlight>
              <a:latin typeface="Arial" panose="020B0604020202020204" pitchFamily="34" charset="0"/>
              <a:cs typeface="Arial" panose="020B0604020202020204" pitchFamily="34" charset="0"/>
            </a:endParaRPr>
          </a:p>
        </p:txBody>
      </p:sp>
      <p:sp>
        <p:nvSpPr>
          <p:cNvPr id="17" name="Cloud 16">
            <a:extLst>
              <a:ext uri="{FF2B5EF4-FFF2-40B4-BE49-F238E27FC236}">
                <a16:creationId xmlns:a16="http://schemas.microsoft.com/office/drawing/2014/main" id="{EF31DA68-B276-4C7F-AE92-ED8C16F32425}"/>
              </a:ext>
            </a:extLst>
          </p:cNvPr>
          <p:cNvSpPr/>
          <p:nvPr/>
        </p:nvSpPr>
        <p:spPr bwMode="auto">
          <a:xfrm>
            <a:off x="7190242" y="3180650"/>
            <a:ext cx="4687524" cy="1396910"/>
          </a:xfrm>
          <a:prstGeom prst="cloud">
            <a:avLst/>
          </a:prstGeom>
          <a:solidFill>
            <a:schemeClr val="bg1"/>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
                <a:srgbClr val="00628C"/>
              </a:buClr>
              <a:buSzTx/>
              <a:tabLst/>
            </a:pPr>
            <a:r>
              <a:rPr lang="en-GB" sz="2400" dirty="0">
                <a:latin typeface="Century Gothic" panose="020B0502020202020204" pitchFamily="34" charset="0"/>
              </a:rPr>
              <a:t>What changes</a:t>
            </a:r>
            <a:r>
              <a:rPr lang="en-GB" sz="2200" dirty="0">
                <a:latin typeface="Arial" panose="020B0604020202020204" pitchFamily="34" charset="0"/>
                <a:cs typeface="Arial" panose="020B0604020202020204" pitchFamily="34" charset="0"/>
              </a:rPr>
              <a:t>?</a:t>
            </a:r>
            <a:endParaRPr kumimoji="0" lang="en-GB" sz="2200" i="0" u="none" strike="noStrike" cap="none" normalizeH="0" baseline="0" dirty="0">
              <a:ln>
                <a:noFill/>
              </a:ln>
              <a:effectLst/>
              <a:highlight>
                <a:srgbClr val="FFFF00"/>
              </a:highlight>
              <a:latin typeface="Arial" panose="020B0604020202020204" pitchFamily="34" charset="0"/>
              <a:cs typeface="Arial" panose="020B0604020202020204" pitchFamily="34" charset="0"/>
            </a:endParaRPr>
          </a:p>
        </p:txBody>
      </p:sp>
      <p:sp>
        <p:nvSpPr>
          <p:cNvPr id="3" name="Speech Bubble: Oval 2">
            <a:extLst>
              <a:ext uri="{FF2B5EF4-FFF2-40B4-BE49-F238E27FC236}">
                <a16:creationId xmlns:a16="http://schemas.microsoft.com/office/drawing/2014/main" id="{0D4B7EA6-6221-42CE-AE82-2F6CE13423EE}"/>
              </a:ext>
            </a:extLst>
          </p:cNvPr>
          <p:cNvSpPr/>
          <p:nvPr/>
        </p:nvSpPr>
        <p:spPr>
          <a:xfrm>
            <a:off x="931653" y="1474502"/>
            <a:ext cx="4123426" cy="2139351"/>
          </a:xfrm>
          <a:prstGeom prst="wedgeEllipseCallout">
            <a:avLst>
              <a:gd name="adj1" fmla="val 45694"/>
              <a:gd name="adj2" fmla="val 7459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entury Gothic" panose="020B0502020202020204" pitchFamily="34" charset="0"/>
              </a:rPr>
              <a:t>If I slide one bead to the right…</a:t>
            </a:r>
            <a:endParaRPr lang="en-GB" sz="2800" dirty="0">
              <a:solidFill>
                <a:schemeClr val="tx1"/>
              </a:solidFill>
              <a:highlight>
                <a:srgbClr val="FFFF00"/>
              </a:highlight>
              <a:latin typeface="Century Gothic" panose="020B0502020202020204" pitchFamily="34" charset="0"/>
            </a:endParaRPr>
          </a:p>
        </p:txBody>
      </p:sp>
      <p:sp>
        <p:nvSpPr>
          <p:cNvPr id="15" name="Oval 14">
            <a:extLst>
              <a:ext uri="{FF2B5EF4-FFF2-40B4-BE49-F238E27FC236}">
                <a16:creationId xmlns:a16="http://schemas.microsoft.com/office/drawing/2014/main" id="{86753A4D-FE15-40B8-8C94-BFA1C77E259E}"/>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869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2.08333E-7 2.22222E-6 C 0.03333 0.00903 0.06693 0.01828 0.09063 0.03403 C 0.11432 0.05 0.12135 0.07523 0.14206 0.09537 C 0.16276 0.11551 0.18711 0.13912 0.21458 0.15486 C 0.24219 0.17037 0.27539 0.18472 0.30729 0.18912 C 0.33945 0.19328 0.3737 0.19028 0.40716 0.18009 C 0.44089 0.16991 0.50898 0.12778 0.50898 0.12801 L 0.5776 0.09352 " pathEditMode="relative" rAng="0" ptsTypes="AAAAAAAA">
                                      <p:cBhvr>
                                        <p:cTn id="18" dur="2000" fill="hold"/>
                                        <p:tgtEl>
                                          <p:spTgt spid="22"/>
                                        </p:tgtEl>
                                        <p:attrNameLst>
                                          <p:attrName>ppt_x</p:attrName>
                                          <p:attrName>ppt_y</p:attrName>
                                        </p:attrNameLst>
                                      </p:cBhvr>
                                      <p:rCtr x="28880" y="9537"/>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065 -0.00069 C 0.02786 -0.00486 0.05651 -0.00902 0.08437 -0.00254 C 0.11224 0.00417 0.13971 0.01737 0.16653 0.03889 C 0.19336 0.06065 0.21562 0.10348 0.24557 0.12732 C 0.27552 0.15093 0.30677 0.17084 0.34596 0.18125 C 0.38515 0.1919 0.44049 0.19723 0.48073 0.19028 C 0.52096 0.18334 0.55403 0.16158 0.58724 0.13982 " pathEditMode="relative" rAng="0" ptsTypes="AAAAAAA">
                                      <p:cBhvr>
                                        <p:cTn id="22" dur="2000" fill="hold"/>
                                        <p:tgtEl>
                                          <p:spTgt spid="23"/>
                                        </p:tgtEl>
                                        <p:attrNameLst>
                                          <p:attrName>ppt_x</p:attrName>
                                          <p:attrName>ppt_y</p:attrName>
                                        </p:attrNameLst>
                                      </p:cBhvr>
                                      <p:rCtr x="29388" y="9421"/>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2.08333E-7 3.7037E-6 C 0.02982 -0.0088 0.05977 -0.01783 0.08503 -0.0176 C 0.11042 -0.01736 0.12656 -0.00718 0.15195 0.00185 C 0.17721 0.01088 0.20833 0.01458 0.23711 0.03726 C 0.26576 0.05995 0.29596 0.11574 0.32422 0.13773 C 0.35247 0.15995 0.37357 0.16111 0.40625 0.16967 C 0.43906 0.17801 0.49141 0.18819 0.52083 0.18912 C 0.55013 0.18981 0.56641 0.1824 0.58268 0.175 " pathEditMode="relative" rAng="0" ptsTypes="AAAAAAAA">
                                      <p:cBhvr>
                                        <p:cTn id="26" dur="2000" fill="hold"/>
                                        <p:tgtEl>
                                          <p:spTgt spid="24"/>
                                        </p:tgtEl>
                                        <p:attrNameLst>
                                          <p:attrName>ppt_x</p:attrName>
                                          <p:attrName>ppt_y</p:attrName>
                                        </p:attrNameLst>
                                      </p:cBhvr>
                                      <p:rCtr x="29128" y="8565"/>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04167E-6 -4.07407E-6 C 0.03607 -0.01713 0.07214 -0.03449 0.10195 -0.04143 C 0.13164 -0.04838 0.15039 -0.04652 0.17865 -0.04143 C 0.2069 -0.03634 0.24102 -0.02939 0.27162 -0.01064 C 0.30208 0.00787 0.33945 0.04815 0.36146 0.07037 C 0.38359 0.0926 0.3832 0.10996 0.40391 0.12269 C 0.42461 0.13519 0.48568 0.14607 0.48568 0.1463 C 0.51224 0.15371 0.54675 0.16436 0.56341 0.16783 C 0.58034 0.17107 0.58359 0.16852 0.58685 0.16598 " pathEditMode="relative" rAng="0" ptsTypes="AAAAAAAAA">
                                      <p:cBhvr>
                                        <p:cTn id="30" dur="2000" fill="hold"/>
                                        <p:tgtEl>
                                          <p:spTgt spid="25"/>
                                        </p:tgtEl>
                                        <p:attrNameLst>
                                          <p:attrName>ppt_x</p:attrName>
                                          <p:attrName>ppt_y</p:attrName>
                                        </p:attrNameLst>
                                      </p:cBhvr>
                                      <p:rCtr x="29336" y="6157"/>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013 -0.00093 C 0.04244 -0.0213 0.08359 -0.04167 0.11784 -0.05139 C 0.15195 -0.06111 0.17422 -0.06135 0.20599 -0.05857 C 0.23763 -0.05579 0.28138 -0.04514 0.30833 -0.03519 C 0.33515 -0.02523 0.34492 -0.01644 0.36705 0.00092 C 0.38919 0.01828 0.41771 0.05023 0.44101 0.06944 C 0.46432 0.08865 0.48307 0.10301 0.5069 0.1162 C 0.53073 0.1294 0.55729 0.13912 0.58398 0.14884 " pathEditMode="relative" ptsTypes="AAAAAAAA">
                                      <p:cBhvr>
                                        <p:cTn id="34"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P spid="45" grpId="0" animBg="1"/>
      <p:bldP spid="17"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solidFill>
                  <a:srgbClr val="FF0000"/>
                </a:solidFill>
              </a:rPr>
              <a:t>Five</a:t>
            </a:r>
            <a:r>
              <a:rPr lang="en-GB" sz="2400" dirty="0"/>
              <a:t> is going for a walk (five birds are also flying behind her) and a large boulder blocks her path. The birds settle in the tree.  Next to the boulder a sparkly hole can be seen. As </a:t>
            </a:r>
            <a:r>
              <a:rPr lang="en-GB" sz="2400" dirty="0">
                <a:solidFill>
                  <a:srgbClr val="FF0000"/>
                </a:solidFill>
              </a:rPr>
              <a:t>Five</a:t>
            </a:r>
            <a:r>
              <a:rPr lang="en-GB" sz="2400" dirty="0"/>
              <a:t> leans over to peer in, </a:t>
            </a:r>
            <a:r>
              <a:rPr lang="en-GB" sz="2400" dirty="0">
                <a:solidFill>
                  <a:srgbClr val="FF0000"/>
                </a:solidFill>
              </a:rPr>
              <a:t>One</a:t>
            </a:r>
            <a:r>
              <a:rPr lang="en-GB" sz="2400" dirty="0"/>
              <a:t> falls off and down the hole. As </a:t>
            </a:r>
            <a:r>
              <a:rPr lang="en-GB" sz="2400" dirty="0">
                <a:solidFill>
                  <a:srgbClr val="FF0000"/>
                </a:solidFill>
              </a:rPr>
              <a:t>One</a:t>
            </a:r>
            <a:r>
              <a:rPr lang="en-GB" sz="2400" dirty="0"/>
              <a:t> falls off </a:t>
            </a:r>
            <a:r>
              <a:rPr lang="en-GB" sz="2400" dirty="0">
                <a:solidFill>
                  <a:srgbClr val="FF0000"/>
                </a:solidFill>
              </a:rPr>
              <a:t>Five</a:t>
            </a:r>
            <a:r>
              <a:rPr lang="en-GB" sz="2400" dirty="0"/>
              <a:t> we see the calculation 5 – 1 = 4. </a:t>
            </a:r>
            <a:r>
              <a:rPr lang="en-GB" sz="2400" dirty="0">
                <a:solidFill>
                  <a:srgbClr val="FF0000"/>
                </a:solidFill>
              </a:rPr>
              <a:t>Four</a:t>
            </a:r>
            <a:r>
              <a:rPr lang="en-GB" sz="2400" dirty="0"/>
              <a:t> is now shown and is concerned as to where </a:t>
            </a:r>
            <a:r>
              <a:rPr lang="en-GB" sz="2400" dirty="0">
                <a:solidFill>
                  <a:srgbClr val="FF0000"/>
                </a:solidFill>
              </a:rPr>
              <a:t>Five</a:t>
            </a:r>
            <a:r>
              <a:rPr lang="en-GB" sz="2400" dirty="0"/>
              <a:t> has gone. One bird also flies from the tree on the left, over the boulder to the tree on the right. </a:t>
            </a:r>
            <a:r>
              <a:rPr lang="en-GB" sz="2400" dirty="0">
                <a:solidFill>
                  <a:srgbClr val="FF0000"/>
                </a:solidFill>
              </a:rPr>
              <a:t>Four</a:t>
            </a:r>
            <a:r>
              <a:rPr lang="en-GB" sz="2400" dirty="0"/>
              <a:t> peers down the hole and </a:t>
            </a:r>
            <a:r>
              <a:rPr lang="en-GB" sz="2400" dirty="0">
                <a:solidFill>
                  <a:srgbClr val="FF0000"/>
                </a:solidFill>
              </a:rPr>
              <a:t>One</a:t>
            </a:r>
            <a:r>
              <a:rPr lang="en-GB" sz="2400" dirty="0"/>
              <a:t> falls off. This pattern is repeated throughout the episode. As the number on the right-hand side of the boulder increases we see the addition calculation to show the mathematics. At the end a generalisation is made – every time we get 1 smaller someone else is getting taller.</a:t>
            </a:r>
            <a:endParaRPr lang="en-GB" dirty="0">
              <a:latin typeface="Myriad Pro"/>
            </a:endParaRP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643691"/>
            <a:ext cx="10771275" cy="4849271"/>
          </a:xfrm>
        </p:spPr>
        <p:txBody>
          <a:bodyPr vert="horz" lIns="91440" tIns="45720" rIns="91440" bIns="45720" rtlCol="0" anchor="t">
            <a:normAutofit/>
          </a:bodyPr>
          <a:lstStyle/>
          <a:p>
            <a:pPr>
              <a:lnSpc>
                <a:spcPct val="100000"/>
              </a:lnSpc>
              <a:spcBef>
                <a:spcPts val="0"/>
              </a:spcBef>
            </a:pPr>
            <a:r>
              <a:rPr lang="en-GB" sz="2400" b="1" dirty="0">
                <a:latin typeface="Myriad Pro"/>
              </a:rPr>
              <a:t>Quantities can be changed by adding or taking away</a:t>
            </a:r>
          </a:p>
          <a:p>
            <a:pPr>
              <a:lnSpc>
                <a:spcPct val="100000"/>
              </a:lnSpc>
              <a:spcBef>
                <a:spcPts val="0"/>
              </a:spcBef>
            </a:pPr>
            <a:r>
              <a:rPr lang="en-GB" sz="2400" dirty="0">
                <a:latin typeface="Myriad Pro"/>
              </a:rPr>
              <a:t>In this episode we see the same amount being decomposed into different amounts by taking one away each time.</a:t>
            </a:r>
          </a:p>
          <a:p>
            <a:pPr>
              <a:lnSpc>
                <a:spcPct val="100000"/>
              </a:lnSpc>
              <a:spcBef>
                <a:spcPts val="0"/>
              </a:spcBef>
            </a:pPr>
            <a:endParaRPr lang="en-GB" sz="2400" b="1" dirty="0">
              <a:latin typeface="Myriad Pro"/>
            </a:endParaRPr>
          </a:p>
          <a:p>
            <a:pPr>
              <a:lnSpc>
                <a:spcPct val="100000"/>
              </a:lnSpc>
              <a:spcBef>
                <a:spcPts val="0"/>
              </a:spcBef>
            </a:pPr>
            <a:r>
              <a:rPr lang="en-GB" sz="2400" b="1" dirty="0">
                <a:latin typeface="Myriad Pro"/>
              </a:rPr>
              <a:t>Adding 1 </a:t>
            </a:r>
          </a:p>
          <a:p>
            <a:pPr>
              <a:lnSpc>
                <a:spcPct val="100000"/>
              </a:lnSpc>
              <a:spcBef>
                <a:spcPts val="0"/>
              </a:spcBef>
            </a:pPr>
            <a:r>
              <a:rPr lang="en-GB" sz="2400" dirty="0">
                <a:latin typeface="Myriad Pro"/>
              </a:rPr>
              <a:t>In this episode children will see how adding 1 to a quantity produces an amount that is the next number in the counting sequence. This is an important step in developing understanding of the relationship between consecutive counting numbers.</a:t>
            </a:r>
          </a:p>
          <a:p>
            <a:pPr>
              <a:lnSpc>
                <a:spcPct val="100000"/>
              </a:lnSpc>
              <a:spcBef>
                <a:spcPts val="0"/>
              </a:spcBef>
            </a:pPr>
            <a:endParaRPr lang="en-GB" sz="2400" dirty="0">
              <a:latin typeface="Myriad Pro"/>
            </a:endParaRPr>
          </a:p>
          <a:p>
            <a:pPr>
              <a:lnSpc>
                <a:spcPct val="100000"/>
              </a:lnSpc>
              <a:spcBef>
                <a:spcPts val="0"/>
              </a:spcBef>
            </a:pPr>
            <a:r>
              <a:rPr lang="en-GB" sz="2400" b="1" dirty="0">
                <a:latin typeface="Myriad Pro"/>
              </a:rPr>
              <a:t>Number Bonds to 5</a:t>
            </a:r>
          </a:p>
          <a:p>
            <a:pPr>
              <a:lnSpc>
                <a:spcPct val="100000"/>
              </a:lnSpc>
              <a:spcBef>
                <a:spcPts val="0"/>
              </a:spcBef>
            </a:pPr>
            <a:r>
              <a:rPr lang="en-GB" sz="2400" dirty="0">
                <a:latin typeface="Myriad Pro"/>
              </a:rPr>
              <a:t>This episode will help children to understand the composition of 5 and  develop fluency in all the bonds that form 5, i.e. 1 and 4, 2 and 3, 3 and 2 , 4 and 1.</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a:bodyPr>
          <a:lstStyle/>
          <a:p>
            <a:r>
              <a:rPr lang="en-GB" sz="2400" dirty="0">
                <a:latin typeface="Myriad Pro"/>
              </a:rPr>
              <a:t>Encourage children to use this phrase to explain their thinking:</a:t>
            </a:r>
          </a:p>
          <a:p>
            <a:br>
              <a:rPr lang="en-GB" sz="2400" dirty="0">
                <a:latin typeface="Myriad Pro"/>
              </a:rPr>
            </a:br>
            <a:r>
              <a:rPr lang="en-GB" sz="2400" dirty="0">
                <a:latin typeface="Myriad Pro"/>
              </a:rPr>
              <a:t>“First there was  ______. Then _____ . Now _______”</a:t>
            </a:r>
          </a:p>
          <a:p>
            <a:r>
              <a:rPr lang="en-GB" sz="2400" dirty="0">
                <a:latin typeface="Myriad Pro"/>
              </a:rPr>
              <a:t>e.g. “</a:t>
            </a:r>
            <a:r>
              <a:rPr lang="en-GB" sz="2400" b="1" dirty="0">
                <a:latin typeface="Myriad Pro"/>
              </a:rPr>
              <a:t>First</a:t>
            </a:r>
            <a:r>
              <a:rPr lang="en-GB" sz="2400" dirty="0">
                <a:latin typeface="Myriad Pro"/>
              </a:rPr>
              <a:t> there was a tower of five cubes. </a:t>
            </a:r>
            <a:r>
              <a:rPr lang="en-GB" sz="2400" b="1" dirty="0">
                <a:latin typeface="Myriad Pro"/>
              </a:rPr>
              <a:t>Then</a:t>
            </a:r>
            <a:r>
              <a:rPr lang="en-GB" sz="2400" dirty="0">
                <a:latin typeface="Myriad Pro"/>
              </a:rPr>
              <a:t> one cube fell into the hole. </a:t>
            </a:r>
            <a:r>
              <a:rPr lang="en-GB" sz="2400" b="1" dirty="0">
                <a:latin typeface="Myriad Pro"/>
              </a:rPr>
              <a:t>Now</a:t>
            </a:r>
            <a:r>
              <a:rPr lang="en-GB" sz="2400" dirty="0">
                <a:latin typeface="Myriad Pro"/>
              </a:rPr>
              <a:t> there is a tower of four cubes.”</a:t>
            </a:r>
          </a:p>
          <a:p>
            <a:br>
              <a:rPr lang="en-GB" sz="2400" dirty="0">
                <a:latin typeface="Myriad Pro"/>
              </a:rPr>
            </a:br>
            <a:r>
              <a:rPr lang="en-GB" sz="2400" dirty="0">
                <a:latin typeface="Myriad Pro"/>
              </a:rPr>
              <a:t>Encourage children to describe the composition of 5 using more generalised language: </a:t>
            </a:r>
            <a:br>
              <a:rPr lang="en-GB" sz="2400" dirty="0">
                <a:latin typeface="Myriad Pro"/>
              </a:rPr>
            </a:br>
            <a:endParaRPr lang="en-GB" sz="2400" dirty="0">
              <a:latin typeface="Myriad Pro"/>
            </a:endParaRPr>
          </a:p>
          <a:p>
            <a:r>
              <a:rPr lang="en-GB" sz="2400" dirty="0">
                <a:latin typeface="Myriad Pro"/>
              </a:rPr>
              <a:t>“Five is made of four and one.”</a:t>
            </a:r>
          </a:p>
          <a:p>
            <a:r>
              <a:rPr lang="en-GB" sz="2400" dirty="0">
                <a:latin typeface="Myriad Pro"/>
              </a:rPr>
              <a:t>“Four and one is five.”</a:t>
            </a:r>
          </a:p>
          <a:p>
            <a:r>
              <a:rPr lang="en-GB" sz="2400" dirty="0">
                <a:latin typeface="Myriad Pro"/>
              </a:rPr>
              <a:t>“Five subtract one is four.”</a:t>
            </a:r>
            <a:endParaRPr lang="en-GB" dirty="0">
              <a:latin typeface="Myriad Pro"/>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pPr>
              <a:lnSpc>
                <a:spcPct val="100000"/>
              </a:lnSpc>
            </a:pPr>
            <a:r>
              <a:rPr lang="en-GB" sz="2400" dirty="0">
                <a:latin typeface="Myriad Pro"/>
              </a:rPr>
              <a:t>Watch the episode of Numberblocks.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D7529E-B8C4-42D0-9DF6-72AB3DEEC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0" name="Rectangle 19">
            <a:extLst>
              <a:ext uri="{FF2B5EF4-FFF2-40B4-BE49-F238E27FC236}">
                <a16:creationId xmlns:a16="http://schemas.microsoft.com/office/drawing/2014/main" id="{387B8B87-35D7-4AB2-B97C-8B3931790E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1" name="Rectangle: Rounded Corners 20">
            <a:extLst>
              <a:ext uri="{FF2B5EF4-FFF2-40B4-BE49-F238E27FC236}">
                <a16:creationId xmlns:a16="http://schemas.microsoft.com/office/drawing/2014/main" id="{A06E29D7-5C2E-4531-AABF-85B578FDB504}"/>
              </a:ext>
            </a:extLst>
          </p:cNvPr>
          <p:cNvSpPr/>
          <p:nvPr/>
        </p:nvSpPr>
        <p:spPr>
          <a:xfrm>
            <a:off x="3383089" y="241540"/>
            <a:ext cx="5425822" cy="86028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Where, oh where is </a:t>
            </a:r>
            <a:r>
              <a:rPr lang="en-GB" sz="3200" b="1" dirty="0">
                <a:solidFill>
                  <a:srgbClr val="FF0000"/>
                </a:solidFill>
                <a:latin typeface="Century Gothic" panose="020B0502020202020204" pitchFamily="34" charset="0"/>
              </a:rPr>
              <a:t>Five</a:t>
            </a:r>
            <a:r>
              <a:rPr lang="en-GB" sz="3200" b="1" dirty="0">
                <a:solidFill>
                  <a:schemeClr val="tx1"/>
                </a:solidFill>
                <a:latin typeface="Century Gothic" panose="020B0502020202020204" pitchFamily="34" charset="0"/>
              </a:rPr>
              <a:t>?</a:t>
            </a:r>
          </a:p>
        </p:txBody>
      </p:sp>
      <p:sp>
        <p:nvSpPr>
          <p:cNvPr id="17" name="Oval 16">
            <a:extLst>
              <a:ext uri="{FF2B5EF4-FFF2-40B4-BE49-F238E27FC236}">
                <a16:creationId xmlns:a16="http://schemas.microsoft.com/office/drawing/2014/main" id="{8755F0F7-D112-4065-B4CA-5854A199AA7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038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10;&#10;Description generated with high confidence">
            <a:extLst>
              <a:ext uri="{FF2B5EF4-FFF2-40B4-BE49-F238E27FC236}">
                <a16:creationId xmlns:a16="http://schemas.microsoft.com/office/drawing/2014/main" id="{D717CAFF-384F-4AF2-A41E-84343BDF9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19" name="Rectangle 18">
            <a:extLst>
              <a:ext uri="{FF2B5EF4-FFF2-40B4-BE49-F238E27FC236}">
                <a16:creationId xmlns:a16="http://schemas.microsoft.com/office/drawing/2014/main" id="{753A5A2C-66D0-4376-AA16-95C60AF7516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0" name="Rectangle: Rounded Corners 19">
            <a:extLst>
              <a:ext uri="{FF2B5EF4-FFF2-40B4-BE49-F238E27FC236}">
                <a16:creationId xmlns:a16="http://schemas.microsoft.com/office/drawing/2014/main" id="{C26CD320-C639-4D08-953A-197A7827233B}"/>
              </a:ext>
            </a:extLst>
          </p:cNvPr>
          <p:cNvSpPr/>
          <p:nvPr/>
        </p:nvSpPr>
        <p:spPr>
          <a:xfrm>
            <a:off x="3383089" y="241540"/>
            <a:ext cx="5425822" cy="86028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Where, oh where is </a:t>
            </a:r>
            <a:r>
              <a:rPr lang="en-GB" sz="3200" b="1" dirty="0">
                <a:solidFill>
                  <a:srgbClr val="FF0000"/>
                </a:solidFill>
                <a:latin typeface="Century Gothic" panose="020B0502020202020204" pitchFamily="34" charset="0"/>
              </a:rPr>
              <a:t>Five</a:t>
            </a:r>
            <a:r>
              <a:rPr lang="en-GB" sz="3200" b="1" dirty="0">
                <a:solidFill>
                  <a:schemeClr val="tx1"/>
                </a:solidFill>
                <a:latin typeface="Century Gothic" panose="020B0502020202020204" pitchFamily="34" charset="0"/>
              </a:rPr>
              <a:t>?</a:t>
            </a:r>
          </a:p>
        </p:txBody>
      </p:sp>
      <p:sp>
        <p:nvSpPr>
          <p:cNvPr id="21" name="Oval 20">
            <a:extLst>
              <a:ext uri="{FF2B5EF4-FFF2-40B4-BE49-F238E27FC236}">
                <a16:creationId xmlns:a16="http://schemas.microsoft.com/office/drawing/2014/main" id="{AE2B5194-E722-4F55-BAAA-FD2F6A0C2F87}"/>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85022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D61100-EF97-4922-AA35-38566EBE3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purl.org/dc/terms/"/>
    <ds:schemaRef ds:uri="http://schemas.microsoft.com/office/2006/documentManagement/types"/>
    <ds:schemaRef ds:uri="22029e86-67e7-4883-9866-832c3e79c701"/>
    <ds:schemaRef ds:uri="http://schemas.microsoft.com/office/infopath/2007/PartnerControls"/>
    <ds:schemaRef ds:uri="http://purl.org/dc/elements/1.1/"/>
    <ds:schemaRef ds:uri="http://schemas.microsoft.com/office/2006/metadata/properties"/>
    <ds:schemaRef ds:uri="448c4a6a-bcae-4211-8504-7e5193445ce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840</TotalTime>
  <Words>1577</Words>
  <Application>Microsoft Office PowerPoint</Application>
  <PresentationFormat>Widescreen</PresentationFormat>
  <Paragraphs>210</Paragraphs>
  <Slides>26</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Century Gothic</vt:lpstr>
      <vt:lpstr>Myriad Pro</vt:lpstr>
      <vt:lpstr>Times New Roman</vt:lpstr>
      <vt:lpstr>Office Theme</vt:lpstr>
      <vt:lpstr>Custom Design</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45</cp:revision>
  <dcterms:created xsi:type="dcterms:W3CDTF">2018-02-20T10:26:52Z</dcterms:created>
  <dcterms:modified xsi:type="dcterms:W3CDTF">2018-09-10T10:16:59Z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