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0"/>
  </p:notesMasterIdLst>
  <p:sldIdLst>
    <p:sldId id="312" r:id="rId7"/>
    <p:sldId id="257" r:id="rId8"/>
    <p:sldId id="258" r:id="rId9"/>
    <p:sldId id="267" r:id="rId10"/>
    <p:sldId id="268" r:id="rId11"/>
    <p:sldId id="266" r:id="rId12"/>
    <p:sldId id="270" r:id="rId13"/>
    <p:sldId id="353" r:id="rId14"/>
    <p:sldId id="358" r:id="rId15"/>
    <p:sldId id="359" r:id="rId16"/>
    <p:sldId id="269" r:id="rId17"/>
    <p:sldId id="272" r:id="rId18"/>
    <p:sldId id="273" r:id="rId19"/>
    <p:sldId id="362" r:id="rId20"/>
    <p:sldId id="343" r:id="rId21"/>
    <p:sldId id="381" r:id="rId22"/>
    <p:sldId id="382" r:id="rId23"/>
    <p:sldId id="384" r:id="rId24"/>
    <p:sldId id="385" r:id="rId25"/>
    <p:sldId id="386" r:id="rId26"/>
    <p:sldId id="387" r:id="rId27"/>
    <p:sldId id="388" r:id="rId28"/>
    <p:sldId id="3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3i2ihftET+MQjmosy9qew==" hashData="9IDgCc55/ton3nryrNEhQlX6KSJtpB02vX3eBSMa5oBbGsG8rfR8PuXkLYg0KoxakWu1Kp5iZ6Ciox2SewY82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F28A23"/>
    <a:srgbClr val="FE9327"/>
    <a:srgbClr val="41D000"/>
    <a:srgbClr val="50D8F8"/>
    <a:srgbClr val="EB28A0"/>
    <a:srgbClr val="8A8D8E"/>
    <a:srgbClr val="8A8D8F"/>
    <a:srgbClr val="A5AAAB"/>
    <a:srgbClr val="C3C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9723E-FA4D-4B0A-916E-28A5D2FD31F2}" v="12" dt="2018-07-30T13:59:00.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78346" autoAdjust="0"/>
  </p:normalViewPr>
  <p:slideViewPr>
    <p:cSldViewPr snapToGrid="0">
      <p:cViewPr varScale="1">
        <p:scale>
          <a:sx n="53" d="100"/>
          <a:sy n="53" d="100"/>
        </p:scale>
        <p:origin x="1192" y="44"/>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05/09/2018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first animation.</a:t>
            </a:r>
          </a:p>
          <a:p>
            <a:r>
              <a:rPr lang="en-GB" sz="1200" kern="1200" dirty="0">
                <a:solidFill>
                  <a:schemeClr val="tx1"/>
                </a:solidFill>
                <a:effectLst/>
                <a:latin typeface="+mn-lt"/>
                <a:ea typeface="+mn-ea"/>
                <a:cs typeface="+mn-cs"/>
              </a:rPr>
              <a:t>Click 1: 4 separated blocks combine in pairs.</a:t>
            </a:r>
          </a:p>
          <a:p>
            <a:r>
              <a:rPr lang="en-GB" sz="1200" kern="1200" dirty="0">
                <a:solidFill>
                  <a:schemeClr val="tx1"/>
                </a:solidFill>
                <a:effectLst/>
                <a:latin typeface="+mn-lt"/>
                <a:ea typeface="+mn-ea"/>
                <a:cs typeface="+mn-cs"/>
              </a:rPr>
              <a:t>What do you notice? What’s the same and what’s different about what Four did in the first slide?</a:t>
            </a:r>
          </a:p>
          <a:p>
            <a:r>
              <a:rPr lang="en-GB" sz="1200" kern="1200" dirty="0">
                <a:solidFill>
                  <a:schemeClr val="tx1"/>
                </a:solidFill>
                <a:effectLst/>
                <a:latin typeface="+mn-lt"/>
                <a:ea typeface="+mn-ea"/>
                <a:cs typeface="+mn-cs"/>
              </a:rPr>
              <a:t>“4 is the same as two 2s”</a:t>
            </a:r>
          </a:p>
          <a:p>
            <a:r>
              <a:rPr lang="en-GB" sz="1200" kern="1200" dirty="0">
                <a:solidFill>
                  <a:schemeClr val="tx1"/>
                </a:solidFill>
                <a:effectLst/>
                <a:latin typeface="+mn-lt"/>
                <a:ea typeface="+mn-ea"/>
                <a:cs typeface="+mn-cs"/>
              </a:rPr>
              <a:t>This slide is used to generalise that whatever we are counting 4 is the same as two 2s. Ask the children to suggest what the 4 blocks could represent (4 of the same thing that is grouped into 2s)</a:t>
            </a:r>
          </a:p>
          <a:p>
            <a:r>
              <a:rPr lang="en-GB" sz="1200" kern="1200" dirty="0">
                <a:solidFill>
                  <a:schemeClr val="tx1"/>
                </a:solidFill>
                <a:effectLst/>
                <a:latin typeface="+mn-lt"/>
                <a:ea typeface="+mn-ea"/>
                <a:cs typeface="+mn-cs"/>
              </a:rPr>
              <a:t>Use the next animation to understand the representation using the part-part-whole model.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model appears. Describe this by its name: ‘part-part-whole model’. How could we use this to tell the story of ‘The 4 blocks are the same as 2 lots of 2 blocks’? Discuss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Four blocks appear in the whole of part-part-whole model. 2 lots of 2 blocks move to the parts. What did you notice? </a:t>
            </a:r>
          </a:p>
          <a:p>
            <a:r>
              <a:rPr lang="en-GB" sz="1200" kern="1200" dirty="0">
                <a:solidFill>
                  <a:schemeClr val="tx1"/>
                </a:solidFill>
                <a:effectLst/>
                <a:latin typeface="+mn-lt"/>
                <a:ea typeface="+mn-ea"/>
                <a:cs typeface="+mn-cs"/>
              </a:rPr>
              <a:t>Encourage language such as </a:t>
            </a:r>
          </a:p>
          <a:p>
            <a:r>
              <a:rPr lang="en-GB" sz="1200" kern="1200" dirty="0">
                <a:solidFill>
                  <a:schemeClr val="tx1"/>
                </a:solidFill>
                <a:effectLst/>
                <a:latin typeface="+mn-lt"/>
                <a:ea typeface="+mn-ea"/>
                <a:cs typeface="+mn-cs"/>
              </a:rPr>
              <a:t>“4 blocks were in the whole; they partitioned into 2 lots of 2 blocks; the blocks moved to the 2 parts.”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Stem sentence appears.</a:t>
            </a:r>
          </a:p>
          <a:p>
            <a:r>
              <a:rPr lang="en-GB" sz="1200" kern="1200" dirty="0">
                <a:solidFill>
                  <a:schemeClr val="tx1"/>
                </a:solidFill>
                <a:effectLst/>
                <a:latin typeface="+mn-lt"/>
                <a:ea typeface="+mn-ea"/>
                <a:cs typeface="+mn-cs"/>
              </a:rPr>
              <a:t>How could we write this as a number sentence/equation?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Equation box with ‘4 = ‘ appears. What is missing?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6: ‘2 + 2’ appears.</a:t>
            </a:r>
          </a:p>
          <a:p>
            <a:r>
              <a:rPr lang="en-GB" sz="1200" kern="1200" dirty="0">
                <a:solidFill>
                  <a:schemeClr val="tx1"/>
                </a:solidFill>
                <a:effectLst/>
                <a:latin typeface="+mn-lt"/>
                <a:ea typeface="+mn-ea"/>
                <a:cs typeface="+mn-cs"/>
              </a:rPr>
              <a:t>Read the number sentence.</a:t>
            </a:r>
          </a:p>
          <a:p>
            <a:r>
              <a:rPr lang="en-GB" sz="1200" kern="1200" dirty="0">
                <a:solidFill>
                  <a:schemeClr val="tx1"/>
                </a:solidFill>
                <a:effectLst/>
                <a:latin typeface="+mn-lt"/>
                <a:ea typeface="+mn-ea"/>
                <a:cs typeface="+mn-cs"/>
              </a:rPr>
              <a:t>What do you notice about this number sentence? (refer back to the previous slides).</a:t>
            </a:r>
          </a:p>
          <a:p>
            <a:r>
              <a:rPr lang="en-GB" sz="1200" kern="1200" dirty="0">
                <a:solidFill>
                  <a:schemeClr val="tx1"/>
                </a:solidFill>
                <a:effectLst/>
                <a:latin typeface="+mn-lt"/>
                <a:ea typeface="+mn-ea"/>
                <a:cs typeface="+mn-cs"/>
              </a:rPr>
              <a:t>It doesn’t matter what there are 4 of, 4 is the same as two 2s.</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75867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Which things can be used to show that 4 is the same as two 2s?</a:t>
            </a:r>
          </a:p>
          <a:p>
            <a:r>
              <a:rPr lang="en-GB" sz="1200" kern="1200" dirty="0">
                <a:solidFill>
                  <a:schemeClr val="tx1"/>
                </a:solidFill>
                <a:effectLst/>
                <a:latin typeface="+mn-lt"/>
                <a:ea typeface="+mn-ea"/>
                <a:cs typeface="+mn-cs"/>
              </a:rPr>
              <a:t>Use this slide as stimulus for individual activity.</a:t>
            </a:r>
          </a:p>
          <a:p>
            <a:r>
              <a:rPr lang="en-GB" sz="1200" kern="1200" dirty="0">
                <a:solidFill>
                  <a:schemeClr val="tx1"/>
                </a:solidFill>
                <a:effectLst/>
                <a:latin typeface="+mn-lt"/>
                <a:ea typeface="+mn-ea"/>
                <a:cs typeface="+mn-cs"/>
              </a:rPr>
              <a:t>The images on the next 3 slides can be printed out and cut into sets of cards for the children to work in groups to explore using a large part-part-whole model.</a:t>
            </a:r>
          </a:p>
          <a:p>
            <a:r>
              <a:rPr lang="en-GB" sz="1200" kern="1200" dirty="0">
                <a:solidFill>
                  <a:schemeClr val="tx1"/>
                </a:solidFill>
                <a:effectLst/>
                <a:latin typeface="+mn-lt"/>
                <a:ea typeface="+mn-ea"/>
                <a:cs typeface="+mn-cs"/>
              </a:rPr>
              <a:t>The images vary in the concept of how 4 is represented using 2 and 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Rocket – can’t be used on its own.</a:t>
            </a:r>
          </a:p>
          <a:p>
            <a:r>
              <a:rPr lang="en-GB" sz="1200" kern="1200" dirty="0">
                <a:solidFill>
                  <a:schemeClr val="tx1"/>
                </a:solidFill>
                <a:effectLst/>
                <a:latin typeface="+mn-lt"/>
                <a:ea typeface="+mn-ea"/>
                <a:cs typeface="+mn-cs"/>
              </a:rPr>
              <a:t>Socks – 4 identical socks = 2 identical pairs.</a:t>
            </a:r>
          </a:p>
          <a:p>
            <a:r>
              <a:rPr lang="en-GB" sz="1200" kern="1200" dirty="0">
                <a:solidFill>
                  <a:schemeClr val="tx1"/>
                </a:solidFill>
                <a:effectLst/>
                <a:latin typeface="+mn-lt"/>
                <a:ea typeface="+mn-ea"/>
                <a:cs typeface="+mn-cs"/>
              </a:rPr>
              <a:t>Balloons – 4 balloons – 2 identical, 2 are not.</a:t>
            </a:r>
          </a:p>
          <a:p>
            <a:r>
              <a:rPr lang="en-GB" sz="1200" kern="1200" dirty="0">
                <a:solidFill>
                  <a:schemeClr val="tx1"/>
                </a:solidFill>
                <a:effectLst/>
                <a:latin typeface="+mn-lt"/>
                <a:ea typeface="+mn-ea"/>
                <a:cs typeface="+mn-cs"/>
              </a:rPr>
              <a:t>Trousers – 2 pairs of trousers but 4 legs.</a:t>
            </a:r>
          </a:p>
          <a:p>
            <a:r>
              <a:rPr lang="en-GB" sz="1200" kern="1200" dirty="0">
                <a:solidFill>
                  <a:schemeClr val="tx1"/>
                </a:solidFill>
                <a:effectLst/>
                <a:latin typeface="+mn-lt"/>
                <a:ea typeface="+mn-ea"/>
                <a:cs typeface="+mn-cs"/>
              </a:rPr>
              <a:t>Scooters – Only 2 of the scooters can be used to represent 4 is the same as 2 and 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justify their reasons for each of the items using the stem sentences:</a:t>
            </a:r>
          </a:p>
          <a:p>
            <a:r>
              <a:rPr lang="en-GB" sz="1200" kern="1200" dirty="0">
                <a:solidFill>
                  <a:schemeClr val="tx1"/>
                </a:solidFill>
                <a:effectLst/>
                <a:latin typeface="+mn-lt"/>
                <a:ea typeface="+mn-ea"/>
                <a:cs typeface="+mn-cs"/>
              </a:rPr>
              <a:t>“4 socks is the same as 2 pairs of socks.”</a:t>
            </a:r>
          </a:p>
          <a:p>
            <a:r>
              <a:rPr lang="en-GB" sz="1200" kern="1200" dirty="0">
                <a:solidFill>
                  <a:schemeClr val="tx1"/>
                </a:solidFill>
                <a:effectLst/>
                <a:latin typeface="+mn-lt"/>
                <a:ea typeface="+mn-ea"/>
                <a:cs typeface="+mn-cs"/>
              </a:rPr>
              <a:t>“4 is the same as two 2s.”</a:t>
            </a:r>
          </a:p>
          <a:p>
            <a:r>
              <a:rPr lang="en-GB" sz="1200" kern="1200" dirty="0">
                <a:solidFill>
                  <a:schemeClr val="tx1"/>
                </a:solidFill>
                <a:effectLst/>
                <a:latin typeface="+mn-lt"/>
                <a:ea typeface="+mn-ea"/>
                <a:cs typeface="+mn-cs"/>
              </a:rPr>
              <a:t>The children could also hunt down other things in the classroom that there are four of or that there are 2 pairs of.</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76894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Print this on A4 and enlarge to A3 for the children to explore.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page could also be used for the children to draw and record, say and write the story of 4 is the same as two 2s.</a:t>
            </a:r>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298157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video. How do you feel when it’s bed time? What does it feel like to be tired?</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3342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Give out some craft feathers – one for each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Find a partner and go around together to tickle other pairs’ cheeks or necks or hands.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 many feathers do you and your partner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have 2 lots of 2 feathers.”</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5959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see 2 pairs of mittens.”</a:t>
            </a:r>
          </a:p>
          <a:p>
            <a:r>
              <a:rPr lang="en-GB" sz="1200" kern="1200" dirty="0">
                <a:solidFill>
                  <a:schemeClr val="tx1"/>
                </a:solidFill>
                <a:effectLst/>
                <a:latin typeface="+mn-lt"/>
                <a:ea typeface="+mn-ea"/>
                <a:cs typeface="+mn-cs"/>
              </a:rPr>
              <a:t>“I see 2 pairs of footprints.”</a:t>
            </a:r>
          </a:p>
          <a:p>
            <a:r>
              <a:rPr lang="en-GB" sz="1200" kern="1200" dirty="0">
                <a:solidFill>
                  <a:schemeClr val="tx1"/>
                </a:solidFill>
                <a:effectLst/>
                <a:latin typeface="+mn-lt"/>
                <a:ea typeface="+mn-ea"/>
                <a:cs typeface="+mn-cs"/>
              </a:rPr>
              <a:t>“I see 2 scooters with 2 wheels.”</a:t>
            </a:r>
          </a:p>
          <a:p>
            <a:r>
              <a:rPr lang="en-GB" sz="1200" kern="1200" dirty="0">
                <a:solidFill>
                  <a:schemeClr val="tx1"/>
                </a:solidFill>
                <a:effectLst/>
                <a:latin typeface="+mn-lt"/>
                <a:ea typeface="+mn-ea"/>
                <a:cs typeface="+mn-cs"/>
              </a:rPr>
              <a:t>“I see 2 sets of partners.”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get into pairs, then look at each other and see how many 2 lots of 2 they can find on their bodies, e.g. eyes, ears, arms.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this as an opportunity to learn the vocabulary of body parts that are less familiar e.g. shoulders, nostrils.</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417934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episode. </a:t>
            </a:r>
          </a:p>
          <a:p>
            <a:r>
              <a:rPr lang="en-GB" sz="1200" kern="1200" dirty="0">
                <a:solidFill>
                  <a:schemeClr val="tx1"/>
                </a:solidFill>
                <a:effectLst/>
                <a:latin typeface="+mn-lt"/>
                <a:ea typeface="+mn-ea"/>
                <a:cs typeface="+mn-cs"/>
              </a:rPr>
              <a:t>What did you notice?</a:t>
            </a:r>
          </a:p>
          <a:p>
            <a:r>
              <a:rPr lang="en-GB" sz="1200" kern="1200" dirty="0">
                <a:solidFill>
                  <a:schemeClr val="tx1"/>
                </a:solidFill>
                <a:effectLst/>
                <a:latin typeface="+mn-lt"/>
                <a:ea typeface="+mn-ea"/>
                <a:cs typeface="+mn-cs"/>
              </a:rPr>
              <a:t>What do you do when it’s time for bed? Do you stay awake, play, make mischief, or go to bed?</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3312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first animation.</a:t>
            </a:r>
          </a:p>
          <a:p>
            <a:r>
              <a:rPr lang="en-GB" sz="1200" kern="1200" dirty="0">
                <a:solidFill>
                  <a:schemeClr val="tx1"/>
                </a:solidFill>
                <a:effectLst/>
                <a:latin typeface="+mn-lt"/>
                <a:ea typeface="+mn-ea"/>
                <a:cs typeface="+mn-cs"/>
              </a:rPr>
              <a:t>Click 1: Two jumps to the right, 2 Ones appear overlaid. Two disappears.</a:t>
            </a:r>
          </a:p>
          <a:p>
            <a:r>
              <a:rPr lang="en-GB" sz="1200" kern="1200" dirty="0">
                <a:solidFill>
                  <a:schemeClr val="tx1"/>
                </a:solidFill>
                <a:effectLst/>
                <a:latin typeface="+mn-lt"/>
                <a:ea typeface="+mn-ea"/>
                <a:cs typeface="+mn-cs"/>
              </a:rPr>
              <a:t>What do you notice?</a:t>
            </a:r>
          </a:p>
          <a:p>
            <a:r>
              <a:rPr lang="en-GB" sz="1200" kern="1200" dirty="0">
                <a:solidFill>
                  <a:schemeClr val="tx1"/>
                </a:solidFill>
                <a:effectLst/>
                <a:latin typeface="+mn-lt"/>
                <a:ea typeface="+mn-ea"/>
                <a:cs typeface="+mn-cs"/>
              </a:rPr>
              <a:t>Two is the same as 2 Ones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next animation to understand the representation using the part-part-whole model.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model appears. Describe this by its name: ‘part-part-whole model’. </a:t>
            </a:r>
          </a:p>
          <a:p>
            <a:r>
              <a:rPr lang="en-GB" sz="1200" kern="1200" dirty="0">
                <a:solidFill>
                  <a:schemeClr val="tx1"/>
                </a:solidFill>
                <a:effectLst/>
                <a:latin typeface="+mn-lt"/>
                <a:ea typeface="+mn-ea"/>
                <a:cs typeface="+mn-cs"/>
              </a:rPr>
              <a:t>How could we use this to tell the story of ‘Two is the same as 2 Ones’? Discuss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Two cubes appear in the whole of part-part-whole model and move to the parts. What did you notice? </a:t>
            </a:r>
          </a:p>
          <a:p>
            <a:r>
              <a:rPr lang="en-GB" sz="1200" kern="1200" dirty="0">
                <a:solidFill>
                  <a:schemeClr val="tx1"/>
                </a:solidFill>
                <a:effectLst/>
                <a:latin typeface="+mn-lt"/>
                <a:ea typeface="+mn-ea"/>
                <a:cs typeface="+mn-cs"/>
              </a:rPr>
              <a:t>Encourage language such as </a:t>
            </a:r>
          </a:p>
          <a:p>
            <a:r>
              <a:rPr lang="en-GB" sz="1200" kern="1200" dirty="0">
                <a:solidFill>
                  <a:schemeClr val="tx1"/>
                </a:solidFill>
                <a:effectLst/>
                <a:latin typeface="+mn-lt"/>
                <a:ea typeface="+mn-ea"/>
                <a:cs typeface="+mn-cs"/>
              </a:rPr>
              <a:t>“Two was in the whole; it partitioned into 2 ones; the ones moved to the 2 parts”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Stem sentence appears.</a:t>
            </a:r>
          </a:p>
          <a:p>
            <a:r>
              <a:rPr lang="en-GB" sz="1200" kern="1200" dirty="0">
                <a:solidFill>
                  <a:schemeClr val="tx1"/>
                </a:solidFill>
                <a:effectLst/>
                <a:latin typeface="+mn-lt"/>
                <a:ea typeface="+mn-ea"/>
                <a:cs typeface="+mn-cs"/>
              </a:rPr>
              <a:t>How could we write this as a number sentence/equation?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Equation box with ‘2 = ‘ appears. What is missing?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6: ‘1 + 1’ appears.</a:t>
            </a:r>
          </a:p>
          <a:p>
            <a:r>
              <a:rPr lang="en-GB" sz="1200" kern="1200" dirty="0">
                <a:solidFill>
                  <a:schemeClr val="tx1"/>
                </a:solidFill>
                <a:effectLst/>
                <a:latin typeface="+mn-lt"/>
                <a:ea typeface="+mn-ea"/>
                <a:cs typeface="+mn-cs"/>
              </a:rPr>
              <a:t>Read the number sentence together.</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13688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first animation.</a:t>
            </a:r>
          </a:p>
          <a:p>
            <a:r>
              <a:rPr lang="en-GB" sz="1200" kern="1200" dirty="0">
                <a:solidFill>
                  <a:schemeClr val="tx1"/>
                </a:solidFill>
                <a:effectLst/>
                <a:latin typeface="+mn-lt"/>
                <a:ea typeface="+mn-ea"/>
                <a:cs typeface="+mn-cs"/>
              </a:rPr>
              <a:t>Click 1: Four jumps to the right, 2 Twos appear overlaid. Four disappears.</a:t>
            </a:r>
          </a:p>
          <a:p>
            <a:r>
              <a:rPr lang="en-GB" sz="1200" kern="1200" dirty="0">
                <a:solidFill>
                  <a:schemeClr val="tx1"/>
                </a:solidFill>
                <a:effectLst/>
                <a:latin typeface="+mn-lt"/>
                <a:ea typeface="+mn-ea"/>
                <a:cs typeface="+mn-cs"/>
              </a:rPr>
              <a:t>What do you notice?</a:t>
            </a:r>
          </a:p>
          <a:p>
            <a:r>
              <a:rPr lang="en-GB" sz="1200" kern="1200" dirty="0">
                <a:solidFill>
                  <a:schemeClr val="tx1"/>
                </a:solidFill>
                <a:effectLst/>
                <a:latin typeface="+mn-lt"/>
                <a:ea typeface="+mn-ea"/>
                <a:cs typeface="+mn-cs"/>
              </a:rPr>
              <a:t>Four is the same as 2 Twos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next animation to understand the representation using the part-part-whole model.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model appears. Describe this by its name: ‘part-part-whole model’. </a:t>
            </a:r>
          </a:p>
          <a:p>
            <a:r>
              <a:rPr lang="en-GB" sz="1200" kern="1200" dirty="0">
                <a:solidFill>
                  <a:schemeClr val="tx1"/>
                </a:solidFill>
                <a:effectLst/>
                <a:latin typeface="+mn-lt"/>
                <a:ea typeface="+mn-ea"/>
                <a:cs typeface="+mn-cs"/>
              </a:rPr>
              <a:t>How could we use this to tell the story of ‘Four is the same as 2 Twos’? Discuss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Four appears in the whole of part-part-whole model. 2 Twos appear and move to the parts. What did you notice? </a:t>
            </a:r>
          </a:p>
          <a:p>
            <a:r>
              <a:rPr lang="en-GB" sz="1200" kern="1200" dirty="0">
                <a:solidFill>
                  <a:schemeClr val="tx1"/>
                </a:solidFill>
                <a:effectLst/>
                <a:latin typeface="+mn-lt"/>
                <a:ea typeface="+mn-ea"/>
                <a:cs typeface="+mn-cs"/>
              </a:rPr>
              <a:t>Encourage language such as </a:t>
            </a:r>
          </a:p>
          <a:p>
            <a:r>
              <a:rPr lang="en-GB" sz="1200" kern="1200" dirty="0">
                <a:solidFill>
                  <a:schemeClr val="tx1"/>
                </a:solidFill>
                <a:effectLst/>
                <a:latin typeface="+mn-lt"/>
                <a:ea typeface="+mn-ea"/>
                <a:cs typeface="+mn-cs"/>
              </a:rPr>
              <a:t>“Four was in the whole; it partitioned into 2 Twos; the Twos moved to the 2 parts”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Stem sentence appears.</a:t>
            </a:r>
          </a:p>
          <a:p>
            <a:r>
              <a:rPr lang="en-GB" sz="1200" kern="1200" dirty="0">
                <a:solidFill>
                  <a:schemeClr val="tx1"/>
                </a:solidFill>
                <a:effectLst/>
                <a:latin typeface="+mn-lt"/>
                <a:ea typeface="+mn-ea"/>
                <a:cs typeface="+mn-cs"/>
              </a:rPr>
              <a:t>How could we write this as a number sentence/equation?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Equation box with ‘4 = ‘ appears. What is missing?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6: ‘2 + 2’ appears.</a:t>
            </a:r>
          </a:p>
          <a:p>
            <a:r>
              <a:rPr lang="en-GB" sz="1200" kern="1200" dirty="0">
                <a:solidFill>
                  <a:schemeClr val="tx1"/>
                </a:solidFill>
                <a:effectLst/>
                <a:latin typeface="+mn-lt"/>
                <a:ea typeface="+mn-ea"/>
                <a:cs typeface="+mn-cs"/>
              </a:rPr>
              <a:t>Read the number sentence.</a:t>
            </a:r>
          </a:p>
          <a:p>
            <a:r>
              <a:rPr lang="en-GB" sz="1200" kern="1200" dirty="0">
                <a:solidFill>
                  <a:schemeClr val="tx1"/>
                </a:solidFill>
                <a:effectLst/>
                <a:latin typeface="+mn-lt"/>
                <a:ea typeface="+mn-ea"/>
                <a:cs typeface="+mn-cs"/>
              </a:rPr>
              <a:t>What’s the same? What’s different about the story of Four and the story of Two (on the previous slide)?</a:t>
            </a: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9169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see?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the first animation.</a:t>
            </a:r>
          </a:p>
          <a:p>
            <a:r>
              <a:rPr lang="en-GB" sz="1200" kern="1200" dirty="0">
                <a:solidFill>
                  <a:schemeClr val="tx1"/>
                </a:solidFill>
                <a:effectLst/>
                <a:latin typeface="+mn-lt"/>
                <a:ea typeface="+mn-ea"/>
                <a:cs typeface="+mn-cs"/>
              </a:rPr>
              <a:t>Click 1: Four gloves separated in pairs to the left and right.</a:t>
            </a:r>
          </a:p>
          <a:p>
            <a:r>
              <a:rPr lang="en-GB" sz="1200" kern="1200" dirty="0">
                <a:solidFill>
                  <a:schemeClr val="tx1"/>
                </a:solidFill>
                <a:effectLst/>
                <a:latin typeface="+mn-lt"/>
                <a:ea typeface="+mn-ea"/>
                <a:cs typeface="+mn-cs"/>
              </a:rPr>
              <a:t>What do you notice? What’s the same and what’s different about what Four did in the last slide?</a:t>
            </a:r>
          </a:p>
          <a:p>
            <a:r>
              <a:rPr lang="en-GB" sz="1200" kern="1200" dirty="0">
                <a:solidFill>
                  <a:schemeClr val="tx1"/>
                </a:solidFill>
                <a:effectLst/>
                <a:latin typeface="+mn-lt"/>
                <a:ea typeface="+mn-ea"/>
                <a:cs typeface="+mn-cs"/>
              </a:rPr>
              <a:t>“Four is the same as 2 twos”</a:t>
            </a:r>
          </a:p>
          <a:p>
            <a:r>
              <a:rPr lang="en-GB" sz="1200" kern="1200" dirty="0">
                <a:solidFill>
                  <a:schemeClr val="tx1"/>
                </a:solidFill>
                <a:effectLst/>
                <a:latin typeface="+mn-lt"/>
                <a:ea typeface="+mn-ea"/>
                <a:cs typeface="+mn-cs"/>
              </a:rPr>
              <a:t>Use the next animation to understand the representation using the part-part-whole model.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2: Part-part-whole model appears. Describe this by its name: ‘part-part-whole model’. </a:t>
            </a:r>
          </a:p>
          <a:p>
            <a:r>
              <a:rPr lang="en-GB" sz="1200" kern="1200" dirty="0">
                <a:solidFill>
                  <a:schemeClr val="tx1"/>
                </a:solidFill>
                <a:effectLst/>
                <a:latin typeface="+mn-lt"/>
                <a:ea typeface="+mn-ea"/>
                <a:cs typeface="+mn-cs"/>
              </a:rPr>
              <a:t>How could we use this to tell the story of ‘The 4 gloves are the same as 2 pairs of gloves’? Discuss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3: Four gloves appear in the whole of part-part-whole model. 2 pairs of gloves move to the parts. What did you notice? </a:t>
            </a:r>
          </a:p>
          <a:p>
            <a:r>
              <a:rPr lang="en-GB" sz="1200" kern="1200" dirty="0">
                <a:solidFill>
                  <a:schemeClr val="tx1"/>
                </a:solidFill>
                <a:effectLst/>
                <a:latin typeface="+mn-lt"/>
                <a:ea typeface="+mn-ea"/>
                <a:cs typeface="+mn-cs"/>
              </a:rPr>
              <a:t>Encourage language such as </a:t>
            </a:r>
          </a:p>
          <a:p>
            <a:r>
              <a:rPr lang="en-GB" sz="1200" kern="1200" dirty="0">
                <a:solidFill>
                  <a:schemeClr val="tx1"/>
                </a:solidFill>
                <a:effectLst/>
                <a:latin typeface="+mn-lt"/>
                <a:ea typeface="+mn-ea"/>
                <a:cs typeface="+mn-cs"/>
              </a:rPr>
              <a:t>“Four gloves were in the whole; they partitioned into 2 pairs of gloves; the pairs moved to the 2 parts”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4: Stem sentence appears.</a:t>
            </a:r>
          </a:p>
          <a:p>
            <a:r>
              <a:rPr lang="en-GB" sz="1200" kern="1200" dirty="0">
                <a:solidFill>
                  <a:schemeClr val="tx1"/>
                </a:solidFill>
                <a:effectLst/>
                <a:latin typeface="+mn-lt"/>
                <a:ea typeface="+mn-ea"/>
                <a:cs typeface="+mn-cs"/>
              </a:rPr>
              <a:t>How could we write this as a number sentence/equation?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5: Equation box with ‘4 = ‘ appears. What is missing?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6: ‘2 + 2’ appears.</a:t>
            </a:r>
          </a:p>
          <a:p>
            <a:r>
              <a:rPr lang="en-GB" sz="1200" kern="1200" dirty="0">
                <a:solidFill>
                  <a:schemeClr val="tx1"/>
                </a:solidFill>
                <a:effectLst/>
                <a:latin typeface="+mn-lt"/>
                <a:ea typeface="+mn-ea"/>
                <a:cs typeface="+mn-cs"/>
              </a:rPr>
              <a:t>Read the number sentence.</a:t>
            </a:r>
          </a:p>
          <a:p>
            <a:r>
              <a:rPr lang="en-GB" sz="1200" kern="1200" dirty="0">
                <a:solidFill>
                  <a:schemeClr val="tx1"/>
                </a:solidFill>
                <a:effectLst/>
                <a:latin typeface="+mn-lt"/>
                <a:ea typeface="+mn-ea"/>
                <a:cs typeface="+mn-cs"/>
              </a:rPr>
              <a:t>What do you notice about this number sentence? (refer back to the previous slide).</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791660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05/09/2018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F4C6B5A9-26D3-41D0-A30F-88318E70F218}"/>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05/09/2018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4D124759-8F27-43FD-8ECD-EF668456C3F4}"/>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05/09/2018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05/09/2018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05/09/2018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05/09/2018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7396255F-F5AE-4448-9381-69E2F6ACB50A}"/>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05/09/2018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05/09/2018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05/09/2018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D5111D38-1D8A-40CA-BB15-76F8F87C5F53}"/>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05/09/2018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05/09/2018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99AA45C7-5886-4FA6-A119-65B0FC270FEE}"/>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21.sv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Episode 13</a:t>
            </a:r>
          </a:p>
          <a:p>
            <a:r>
              <a:rPr lang="en-GB" dirty="0"/>
              <a:t>The Terrible Twos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6DC4B-568A-4396-8E28-B907749C8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8" name="Oval 17">
            <a:extLst>
              <a:ext uri="{FF2B5EF4-FFF2-40B4-BE49-F238E27FC236}">
                <a16:creationId xmlns:a16="http://schemas.microsoft.com/office/drawing/2014/main" id="{5C9080C6-F1BA-467F-B46B-0F03E80D6AF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9789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6"/>
            <a:ext cx="10771275" cy="5081432"/>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pairs of identical containers (transparent and opaque) and collections of things. Suggest the children fill the containers with the same number of the same things e.g. 2 containers of 2 buttons.</a:t>
            </a:r>
          </a:p>
          <a:p>
            <a:pPr>
              <a:lnSpc>
                <a:spcPct val="100000"/>
              </a:lnSpc>
              <a:spcBef>
                <a:spcPts val="0"/>
              </a:spcBef>
            </a:pPr>
            <a:endParaRPr lang="en-GB" sz="2400" b="1" dirty="0">
              <a:latin typeface="Myriad Pro"/>
            </a:endParaRPr>
          </a:p>
          <a:p>
            <a:pPr>
              <a:lnSpc>
                <a:spcPct val="100000"/>
              </a:lnSpc>
              <a:spcBef>
                <a:spcPts val="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children use their own mark-making to represent units of quantities, e.g. how they make marks to represent the amount inside.</a:t>
            </a:r>
          </a:p>
          <a:p>
            <a:pPr>
              <a:lnSpc>
                <a:spcPct val="100000"/>
              </a:lnSpc>
              <a:spcBef>
                <a:spcPts val="0"/>
              </a:spcBef>
            </a:pPr>
            <a:endParaRPr lang="en-GB" sz="2400" dirty="0">
              <a:latin typeface="Myriad Pro"/>
            </a:endParaRPr>
          </a:p>
          <a:p>
            <a:pPr>
              <a:lnSpc>
                <a:spcPct val="100000"/>
              </a:lnSpc>
              <a:spcBef>
                <a:spcPts val="0"/>
              </a:spcBef>
            </a:pPr>
            <a:r>
              <a:rPr lang="en-GB" sz="2400" b="1" dirty="0">
                <a:latin typeface="Myriad Pro"/>
              </a:rPr>
              <a:t>Creating and Thinking Critically</a:t>
            </a:r>
          </a:p>
          <a:p>
            <a:pPr>
              <a:lnSpc>
                <a:spcPct val="100000"/>
              </a:lnSpc>
              <a:spcBef>
                <a:spcPts val="0"/>
              </a:spcBef>
            </a:pPr>
            <a:r>
              <a:rPr lang="en-GB" sz="2400" dirty="0">
                <a:latin typeface="Myriad Pro"/>
              </a:rPr>
              <a:t>Provide opportunities to explore and discover 2 twos in lots of different contexts, e.g. money, 2 people with drums beating with 2 sticks. Also, dance routines that involve 2 moves of 2, e.g. jump-jump-pause, jump-jump-pause.</a:t>
            </a:r>
          </a:p>
          <a:p>
            <a:pPr>
              <a:lnSpc>
                <a:spcPct val="100000"/>
              </a:lnSpc>
              <a:spcBef>
                <a:spcPts val="1800"/>
              </a:spcBef>
            </a:pP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DDBEF6-2B34-4C97-BF9A-8AB65E5F0AC6}"/>
              </a:ext>
            </a:extLst>
          </p:cNvPr>
          <p:cNvPicPr>
            <a:picLocks noChangeAspect="1"/>
          </p:cNvPicPr>
          <p:nvPr/>
        </p:nvPicPr>
        <p:blipFill rotWithShape="1">
          <a:blip r:embed="rId3"/>
          <a:srcRect r="4807"/>
          <a:stretch/>
        </p:blipFill>
        <p:spPr>
          <a:xfrm>
            <a:off x="-1" y="0"/>
            <a:ext cx="12192001"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841532ED-F0EC-4C28-AEF6-2DB575B77991}"/>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0603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EBD207D-B91C-46EA-9070-1760CCD0B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9" y="0"/>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8E5A2F0E-2862-4746-AE48-4E3245090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0" y="2662123"/>
            <a:ext cx="6375964" cy="3586480"/>
          </a:xfrm>
          <a:prstGeom prst="rect">
            <a:avLst/>
          </a:prstGeom>
        </p:spPr>
      </p:pic>
      <p:pic>
        <p:nvPicPr>
          <p:cNvPr id="5" name="Picture 4">
            <a:extLst>
              <a:ext uri="{FF2B5EF4-FFF2-40B4-BE49-F238E27FC236}">
                <a16:creationId xmlns:a16="http://schemas.microsoft.com/office/drawing/2014/main" id="{3CA33F00-1728-4B50-875D-48BFAB4EE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193" y="3787704"/>
            <a:ext cx="4631614" cy="2605283"/>
          </a:xfrm>
          <a:prstGeom prst="rect">
            <a:avLst/>
          </a:prstGeom>
        </p:spPr>
      </p:pic>
      <p:pic>
        <p:nvPicPr>
          <p:cNvPr id="18" name="Picture 17">
            <a:extLst>
              <a:ext uri="{FF2B5EF4-FFF2-40B4-BE49-F238E27FC236}">
                <a16:creationId xmlns:a16="http://schemas.microsoft.com/office/drawing/2014/main" id="{1518607F-8510-4D3E-9E6B-C8E10FAD0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193" y="2745188"/>
            <a:ext cx="4631614" cy="2605283"/>
          </a:xfrm>
          <a:prstGeom prst="rect">
            <a:avLst/>
          </a:prstGeom>
        </p:spPr>
      </p:pic>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6"/>
          <a:stretch>
            <a:fillRect/>
          </a:stretch>
        </p:blipFill>
        <p:spPr>
          <a:xfrm>
            <a:off x="435511" y="465013"/>
            <a:ext cx="4573418" cy="4095873"/>
          </a:xfrm>
          <a:prstGeom prst="rect">
            <a:avLst/>
          </a:prstGeom>
        </p:spPr>
      </p:pic>
      <p:sp>
        <p:nvSpPr>
          <p:cNvPr id="10" name="Rectangle: Rounded Corners 9">
            <a:extLst>
              <a:ext uri="{FF2B5EF4-FFF2-40B4-BE49-F238E27FC236}">
                <a16:creationId xmlns:a16="http://schemas.microsoft.com/office/drawing/2014/main" id="{E0A204E0-4BD2-446D-A7D3-212725DB559F}"/>
              </a:ext>
            </a:extLst>
          </p:cNvPr>
          <p:cNvSpPr/>
          <p:nvPr/>
        </p:nvSpPr>
        <p:spPr>
          <a:xfrm>
            <a:off x="2190028" y="1180442"/>
            <a:ext cx="448102" cy="448888"/>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43377B5C-484A-4E13-9D65-1444CDF0E69E}"/>
              </a:ext>
            </a:extLst>
          </p:cNvPr>
          <p:cNvSpPr/>
          <p:nvPr/>
        </p:nvSpPr>
        <p:spPr>
          <a:xfrm>
            <a:off x="2649390" y="1180442"/>
            <a:ext cx="448102" cy="448888"/>
          </a:xfrm>
          <a:prstGeom prst="roundRect">
            <a:avLst/>
          </a:prstGeom>
          <a:solidFill>
            <a:srgbClr val="FF9B2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9E87296-135D-4F07-B60D-A1FD6F2C07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134" y="974406"/>
            <a:ext cx="471307" cy="754748"/>
          </a:xfrm>
          <a:prstGeom prst="rect">
            <a:avLst/>
          </a:prstGeom>
        </p:spPr>
      </p:pic>
      <p:pic>
        <p:nvPicPr>
          <p:cNvPr id="6" name="Picture 5">
            <a:extLst>
              <a:ext uri="{FF2B5EF4-FFF2-40B4-BE49-F238E27FC236}">
                <a16:creationId xmlns:a16="http://schemas.microsoft.com/office/drawing/2014/main" id="{B3A508A0-6B47-472B-B8F9-7E03A8CBF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7831" y="3130753"/>
            <a:ext cx="136921" cy="768767"/>
          </a:xfrm>
          <a:prstGeom prst="rect">
            <a:avLst/>
          </a:prstGeom>
        </p:spPr>
      </p:pic>
      <p:pic>
        <p:nvPicPr>
          <p:cNvPr id="15" name="Picture 14">
            <a:extLst>
              <a:ext uri="{FF2B5EF4-FFF2-40B4-BE49-F238E27FC236}">
                <a16:creationId xmlns:a16="http://schemas.microsoft.com/office/drawing/2014/main" id="{4B8D6C91-5E7E-4221-8D80-3543B73543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3479" y="3134929"/>
            <a:ext cx="136921" cy="768767"/>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6763446" y="532077"/>
            <a:ext cx="4341701"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45937" y="639578"/>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71470" y="536022"/>
            <a:ext cx="737425" cy="1054194"/>
          </a:xfrm>
          <a:prstGeom prst="rect">
            <a:avLst/>
          </a:prstGeom>
        </p:spPr>
      </p:pic>
      <p:pic>
        <p:nvPicPr>
          <p:cNvPr id="20" name="Picture 19">
            <a:extLst>
              <a:ext uri="{FF2B5EF4-FFF2-40B4-BE49-F238E27FC236}">
                <a16:creationId xmlns:a16="http://schemas.microsoft.com/office/drawing/2014/main" id="{B671FB2C-1DF8-4FA8-8CB3-1D9AE2226F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2272" y="678735"/>
            <a:ext cx="136921" cy="768767"/>
          </a:xfrm>
          <a:prstGeom prst="rect">
            <a:avLst/>
          </a:prstGeom>
        </p:spPr>
      </p:pic>
      <p:pic>
        <p:nvPicPr>
          <p:cNvPr id="21" name="Picture 20">
            <a:extLst>
              <a:ext uri="{FF2B5EF4-FFF2-40B4-BE49-F238E27FC236}">
                <a16:creationId xmlns:a16="http://schemas.microsoft.com/office/drawing/2014/main" id="{49080694-E5B2-4720-93B1-8085A02D54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1172" y="678734"/>
            <a:ext cx="136921" cy="768767"/>
          </a:xfrm>
          <a:prstGeom prst="rect">
            <a:avLst/>
          </a:prstGeom>
        </p:spPr>
      </p:pic>
      <p:pic>
        <p:nvPicPr>
          <p:cNvPr id="25" name="Picture 24">
            <a:extLst>
              <a:ext uri="{FF2B5EF4-FFF2-40B4-BE49-F238E27FC236}">
                <a16:creationId xmlns:a16="http://schemas.microsoft.com/office/drawing/2014/main" id="{263905F9-B2FA-4E8F-BAB4-B89BBB77E9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675" y="685743"/>
            <a:ext cx="471307" cy="754748"/>
          </a:xfrm>
          <a:prstGeom prst="rect">
            <a:avLst/>
          </a:prstGeom>
        </p:spPr>
      </p:pic>
      <p:sp>
        <p:nvSpPr>
          <p:cNvPr id="26" name="Speech Bubble: Oval 25">
            <a:extLst>
              <a:ext uri="{FF2B5EF4-FFF2-40B4-BE49-F238E27FC236}">
                <a16:creationId xmlns:a16="http://schemas.microsoft.com/office/drawing/2014/main" id="{3E340A37-5BA6-490F-80E3-824D856B7CA7}"/>
              </a:ext>
            </a:extLst>
          </p:cNvPr>
          <p:cNvSpPr/>
          <p:nvPr/>
        </p:nvSpPr>
        <p:spPr>
          <a:xfrm>
            <a:off x="6832678" y="1888182"/>
            <a:ext cx="2863120" cy="2011338"/>
          </a:xfrm>
          <a:prstGeom prst="wedgeEllipseCallout">
            <a:avLst>
              <a:gd name="adj1" fmla="val 5041"/>
              <a:gd name="adj2" fmla="val 6772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Century Gothic" panose="020B0502020202020204" pitchFamily="34" charset="0"/>
              </a:rPr>
              <a:t>Two</a:t>
            </a:r>
            <a:r>
              <a:rPr lang="en-GB" sz="2400" dirty="0">
                <a:solidFill>
                  <a:schemeClr val="tx1"/>
                </a:solidFill>
                <a:latin typeface="Century Gothic" panose="020B0502020202020204" pitchFamily="34" charset="0"/>
              </a:rPr>
              <a:t> is the same as 2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s.</a:t>
            </a:r>
          </a:p>
        </p:txBody>
      </p:sp>
      <p:sp>
        <p:nvSpPr>
          <p:cNvPr id="27" name="Oval 26">
            <a:extLst>
              <a:ext uri="{FF2B5EF4-FFF2-40B4-BE49-F238E27FC236}">
                <a16:creationId xmlns:a16="http://schemas.microsoft.com/office/drawing/2014/main" id="{2C420871-701C-4774-895D-1E599FEFBE8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56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96296E-6 C 0.05599 -0.15857 0.11211 -0.31713 0.1655 -0.31273 C 0.21889 -0.30834 0.26954 -0.14098 0.32045 0.02662 " pathEditMode="relative" rAng="0" ptsTypes="AAA">
                                      <p:cBhvr>
                                        <p:cTn id="6" dur="2000" fill="hold"/>
                                        <p:tgtEl>
                                          <p:spTgt spid="3"/>
                                        </p:tgtEl>
                                        <p:attrNameLst>
                                          <p:attrName>ppt_x</p:attrName>
                                          <p:attrName>ppt_y</p:attrName>
                                        </p:attrNameLst>
                                      </p:cBhvr>
                                      <p:rCtr x="16016" y="-14329"/>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2500"/>
                            </p:stCondLst>
                            <p:childTnLst>
                              <p:par>
                                <p:cTn id="17" presetID="0" presetClass="path" presetSubtype="0" accel="50000" decel="50000" fill="hold" nodeType="afterEffect">
                                  <p:stCondLst>
                                    <p:cond delay="0"/>
                                  </p:stCondLst>
                                  <p:childTnLst>
                                    <p:animMotion origin="layout" path="M 0.00234 0.00972 C 0.0556 -0.07477 0.10898 -0.15903 0.15521 -0.13565 C 0.20143 -0.11227 0.24049 0.01898 0.27956 0.15023 " pathEditMode="relative" ptsTypes="AAA">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42" presetClass="path" presetSubtype="0" accel="50000" decel="50000" fill="hold" grpId="0" nodeType="afterEffect">
                                  <p:stCondLst>
                                    <p:cond delay="0"/>
                                  </p:stCondLst>
                                  <p:childTnLst>
                                    <p:animMotion origin="layout" path="M 3.125E-6 -1.11111E-6 L -0.08881 0.31389 " pathEditMode="relative" rAng="0" ptsTypes="AA">
                                      <p:cBhvr>
                                        <p:cTn id="31" dur="2000" fill="hold"/>
                                        <p:tgtEl>
                                          <p:spTgt spid="10"/>
                                        </p:tgtEl>
                                        <p:attrNameLst>
                                          <p:attrName>ppt_x</p:attrName>
                                          <p:attrName>ppt_y</p:attrName>
                                        </p:attrNameLst>
                                      </p:cBhvr>
                                      <p:rCtr x="-4440" y="15694"/>
                                    </p:animMotion>
                                  </p:childTnLst>
                                </p:cTn>
                              </p:par>
                            </p:childTnLst>
                          </p:cTn>
                        </p:par>
                        <p:par>
                          <p:cTn id="32" fill="hold">
                            <p:stCondLst>
                              <p:cond delay="2000"/>
                            </p:stCondLst>
                            <p:childTnLst>
                              <p:par>
                                <p:cTn id="33" presetID="42" presetClass="path" presetSubtype="0" accel="50000" decel="50000" fill="hold" grpId="0" nodeType="afterEffect">
                                  <p:stCondLst>
                                    <p:cond delay="0"/>
                                  </p:stCondLst>
                                  <p:childTnLst>
                                    <p:animMotion origin="layout" path="M 2.91667E-6 -1.11111E-6 L 0.1 0.30556 " pathEditMode="relative" rAng="0" ptsTypes="AA">
                                      <p:cBhvr>
                                        <p:cTn id="34" dur="2000" fill="hold"/>
                                        <p:tgtEl>
                                          <p:spTgt spid="11"/>
                                        </p:tgtEl>
                                        <p:attrNameLst>
                                          <p:attrName>ppt_x</p:attrName>
                                          <p:attrName>ppt_y</p:attrName>
                                        </p:attrNameLst>
                                      </p:cBhvr>
                                      <p:rCtr x="5000" y="15278"/>
                                    </p:animMotion>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50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nodeType="afterEffect">
                                  <p:stCondLst>
                                    <p:cond delay="50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6"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4D2FB8-8CEE-40DA-993A-01DE4B3FB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9" y="0"/>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6" name="Rectangle: Rounded Corners 15">
            <a:extLst>
              <a:ext uri="{FF2B5EF4-FFF2-40B4-BE49-F238E27FC236}">
                <a16:creationId xmlns:a16="http://schemas.microsoft.com/office/drawing/2014/main" id="{704ACD09-F379-4AFD-82CF-53CAA08BE95D}"/>
              </a:ext>
            </a:extLst>
          </p:cNvPr>
          <p:cNvSpPr/>
          <p:nvPr/>
        </p:nvSpPr>
        <p:spPr>
          <a:xfrm>
            <a:off x="7061201" y="528393"/>
            <a:ext cx="4036382"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516" y="651874"/>
            <a:ext cx="610592" cy="872878"/>
          </a:xfrm>
          <a:prstGeom prst="rect">
            <a:avLst/>
          </a:prstGeom>
        </p:spPr>
      </p:pic>
      <p:pic>
        <p:nvPicPr>
          <p:cNvPr id="42" name="Picture 41">
            <a:extLst>
              <a:ext uri="{FF2B5EF4-FFF2-40B4-BE49-F238E27FC236}">
                <a16:creationId xmlns:a16="http://schemas.microsoft.com/office/drawing/2014/main" id="{846946FA-C787-4A02-B239-36E45E83FAC3}"/>
              </a:ext>
            </a:extLst>
          </p:cNvPr>
          <p:cNvPicPr>
            <a:picLocks noChangeAspect="1"/>
          </p:cNvPicPr>
          <p:nvPr/>
        </p:nvPicPr>
        <p:blipFill rotWithShape="1">
          <a:blip r:embed="rId5">
            <a:extLst>
              <a:ext uri="{28A0092B-C50C-407E-A947-70E740481C1C}">
                <a14:useLocalDpi xmlns:a14="http://schemas.microsoft.com/office/drawing/2010/main" val="0"/>
              </a:ext>
            </a:extLst>
          </a:blip>
          <a:srcRect l="27474"/>
          <a:stretch/>
        </p:blipFill>
        <p:spPr>
          <a:xfrm>
            <a:off x="14798" y="2555623"/>
            <a:ext cx="5273711" cy="4089154"/>
          </a:xfrm>
          <a:prstGeom prst="rect">
            <a:avLst/>
          </a:prstGeom>
        </p:spPr>
      </p:pic>
      <p:pic>
        <p:nvPicPr>
          <p:cNvPr id="44" name="Picture 43">
            <a:extLst>
              <a:ext uri="{FF2B5EF4-FFF2-40B4-BE49-F238E27FC236}">
                <a16:creationId xmlns:a16="http://schemas.microsoft.com/office/drawing/2014/main" id="{951C3FCB-C4C3-41F4-8A42-8668CA92B4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2355" y="645514"/>
            <a:ext cx="641502" cy="866665"/>
          </a:xfrm>
          <a:prstGeom prst="rect">
            <a:avLst/>
          </a:prstGeom>
        </p:spPr>
      </p:pic>
      <p:pic>
        <p:nvPicPr>
          <p:cNvPr id="45" name="Picture 44">
            <a:extLst>
              <a:ext uri="{FF2B5EF4-FFF2-40B4-BE49-F238E27FC236}">
                <a16:creationId xmlns:a16="http://schemas.microsoft.com/office/drawing/2014/main" id="{DD7057E8-CBA9-40E6-B1E3-BB717E6E7A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9216" y="528390"/>
            <a:ext cx="737425" cy="1054194"/>
          </a:xfrm>
          <a:prstGeom prst="rect">
            <a:avLst/>
          </a:prstGeom>
        </p:spPr>
      </p:pic>
      <p:pic>
        <p:nvPicPr>
          <p:cNvPr id="4" name="Picture 3">
            <a:extLst>
              <a:ext uri="{FF2B5EF4-FFF2-40B4-BE49-F238E27FC236}">
                <a16:creationId xmlns:a16="http://schemas.microsoft.com/office/drawing/2014/main" id="{EB2165FC-BBA4-4272-945E-7073D48EBF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0213" y="2628971"/>
            <a:ext cx="6736702" cy="3788404"/>
          </a:xfrm>
          <a:prstGeom prst="rect">
            <a:avLst/>
          </a:prstGeom>
        </p:spPr>
      </p:pic>
      <p:pic>
        <p:nvPicPr>
          <p:cNvPr id="33" name="Picture 32">
            <a:extLst>
              <a:ext uri="{FF2B5EF4-FFF2-40B4-BE49-F238E27FC236}">
                <a16:creationId xmlns:a16="http://schemas.microsoft.com/office/drawing/2014/main" id="{5E38AF94-C694-4613-B575-814D06084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0105" y="2628362"/>
            <a:ext cx="6736702" cy="3788404"/>
          </a:xfrm>
          <a:prstGeom prst="rect">
            <a:avLst/>
          </a:prstGeom>
        </p:spPr>
      </p:pic>
      <p:pic>
        <p:nvPicPr>
          <p:cNvPr id="34" name="Picture 33">
            <a:extLst>
              <a:ext uri="{FF2B5EF4-FFF2-40B4-BE49-F238E27FC236}">
                <a16:creationId xmlns:a16="http://schemas.microsoft.com/office/drawing/2014/main" id="{1A40354F-EBE3-43E3-9EF0-40B9C849A73C}"/>
              </a:ext>
            </a:extLst>
          </p:cNvPr>
          <p:cNvPicPr>
            <a:picLocks noChangeAspect="1"/>
          </p:cNvPicPr>
          <p:nvPr/>
        </p:nvPicPr>
        <p:blipFill>
          <a:blip r:embed="rId9"/>
          <a:stretch>
            <a:fillRect/>
          </a:stretch>
        </p:blipFill>
        <p:spPr>
          <a:xfrm>
            <a:off x="603760" y="175173"/>
            <a:ext cx="3309563" cy="2963987"/>
          </a:xfrm>
          <a:prstGeom prst="rect">
            <a:avLst/>
          </a:prstGeom>
        </p:spPr>
      </p:pic>
      <p:pic>
        <p:nvPicPr>
          <p:cNvPr id="9" name="Picture 8">
            <a:extLst>
              <a:ext uri="{FF2B5EF4-FFF2-40B4-BE49-F238E27FC236}">
                <a16:creationId xmlns:a16="http://schemas.microsoft.com/office/drawing/2014/main" id="{871AA259-618A-475A-92D0-F243DC1B767F}"/>
              </a:ext>
            </a:extLst>
          </p:cNvPr>
          <p:cNvPicPr>
            <a:picLocks noChangeAspect="1"/>
          </p:cNvPicPr>
          <p:nvPr/>
        </p:nvPicPr>
        <p:blipFill>
          <a:blip r:embed="rId10"/>
          <a:stretch>
            <a:fillRect/>
          </a:stretch>
        </p:blipFill>
        <p:spPr>
          <a:xfrm>
            <a:off x="1081718" y="212688"/>
            <a:ext cx="2201106" cy="1238007"/>
          </a:xfrm>
          <a:prstGeom prst="rect">
            <a:avLst/>
          </a:prstGeom>
        </p:spPr>
      </p:pic>
      <p:pic>
        <p:nvPicPr>
          <p:cNvPr id="10" name="Picture 9">
            <a:extLst>
              <a:ext uri="{FF2B5EF4-FFF2-40B4-BE49-F238E27FC236}">
                <a16:creationId xmlns:a16="http://schemas.microsoft.com/office/drawing/2014/main" id="{1787457C-1EFE-4B45-810E-AE0345E7BE81}"/>
              </a:ext>
            </a:extLst>
          </p:cNvPr>
          <p:cNvPicPr>
            <a:picLocks noChangeAspect="1"/>
          </p:cNvPicPr>
          <p:nvPr/>
        </p:nvPicPr>
        <p:blipFill>
          <a:blip r:embed="rId11"/>
          <a:stretch>
            <a:fillRect/>
          </a:stretch>
        </p:blipFill>
        <p:spPr>
          <a:xfrm>
            <a:off x="892153" y="175173"/>
            <a:ext cx="2202895" cy="1238007"/>
          </a:xfrm>
          <a:prstGeom prst="rect">
            <a:avLst/>
          </a:prstGeom>
        </p:spPr>
      </p:pic>
      <p:pic>
        <p:nvPicPr>
          <p:cNvPr id="59" name="Picture 58">
            <a:extLst>
              <a:ext uri="{FF2B5EF4-FFF2-40B4-BE49-F238E27FC236}">
                <a16:creationId xmlns:a16="http://schemas.microsoft.com/office/drawing/2014/main" id="{FCA1830A-4E5C-4B30-A0D8-59CE8DC3E426}"/>
              </a:ext>
            </a:extLst>
          </p:cNvPr>
          <p:cNvPicPr>
            <a:picLocks noChangeAspect="1"/>
          </p:cNvPicPr>
          <p:nvPr/>
        </p:nvPicPr>
        <p:blipFill>
          <a:blip r:embed="rId11"/>
          <a:stretch>
            <a:fillRect/>
          </a:stretch>
        </p:blipFill>
        <p:spPr>
          <a:xfrm>
            <a:off x="1241479" y="175173"/>
            <a:ext cx="2202895" cy="1238007"/>
          </a:xfrm>
          <a:prstGeom prst="rect">
            <a:avLst/>
          </a:prstGeom>
        </p:spPr>
      </p:pic>
      <p:pic>
        <p:nvPicPr>
          <p:cNvPr id="60" name="Picture 59">
            <a:extLst>
              <a:ext uri="{FF2B5EF4-FFF2-40B4-BE49-F238E27FC236}">
                <a16:creationId xmlns:a16="http://schemas.microsoft.com/office/drawing/2014/main" id="{431A4CAD-A56C-4960-AAA2-4B0C854EF5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95350" y="682059"/>
            <a:ext cx="471307" cy="754748"/>
          </a:xfrm>
          <a:prstGeom prst="rect">
            <a:avLst/>
          </a:prstGeom>
        </p:spPr>
      </p:pic>
      <p:pic>
        <p:nvPicPr>
          <p:cNvPr id="61" name="Picture 60">
            <a:extLst>
              <a:ext uri="{FF2B5EF4-FFF2-40B4-BE49-F238E27FC236}">
                <a16:creationId xmlns:a16="http://schemas.microsoft.com/office/drawing/2014/main" id="{DC11E920-F20D-410E-A8BB-9EF9F4E190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09200" y="682059"/>
            <a:ext cx="471307" cy="754748"/>
          </a:xfrm>
          <a:prstGeom prst="rect">
            <a:avLst/>
          </a:prstGeom>
        </p:spPr>
      </p:pic>
      <p:sp>
        <p:nvSpPr>
          <p:cNvPr id="11" name="Speech Bubble: Oval 10">
            <a:extLst>
              <a:ext uri="{FF2B5EF4-FFF2-40B4-BE49-F238E27FC236}">
                <a16:creationId xmlns:a16="http://schemas.microsoft.com/office/drawing/2014/main" id="{DEBA2EEF-44BB-4E1A-9F5A-449A6CB403E3}"/>
              </a:ext>
            </a:extLst>
          </p:cNvPr>
          <p:cNvSpPr/>
          <p:nvPr/>
        </p:nvSpPr>
        <p:spPr>
          <a:xfrm>
            <a:off x="4025439" y="3069772"/>
            <a:ext cx="2863120" cy="2011338"/>
          </a:xfrm>
          <a:prstGeom prst="wedgeEllipseCallout">
            <a:avLst>
              <a:gd name="adj1" fmla="val 62800"/>
              <a:gd name="adj2" fmla="val 981"/>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Century Gothic" panose="020B0502020202020204" pitchFamily="34" charset="0"/>
              </a:rPr>
              <a:t>Four</a:t>
            </a:r>
            <a:r>
              <a:rPr lang="en-GB" sz="2400" dirty="0">
                <a:solidFill>
                  <a:schemeClr val="tx1"/>
                </a:solidFill>
                <a:latin typeface="Century Gothic" panose="020B0502020202020204" pitchFamily="34" charset="0"/>
              </a:rPr>
              <a:t> is the same as 2 </a:t>
            </a:r>
            <a:r>
              <a:rPr lang="en-GB" sz="2400" dirty="0">
                <a:solidFill>
                  <a:srgbClr val="FF0000"/>
                </a:solidFill>
                <a:latin typeface="Century Gothic" panose="020B0502020202020204" pitchFamily="34" charset="0"/>
              </a:rPr>
              <a:t>Two</a:t>
            </a:r>
            <a:r>
              <a:rPr lang="en-GB" sz="2400" dirty="0">
                <a:solidFill>
                  <a:schemeClr val="tx1"/>
                </a:solidFill>
                <a:latin typeface="Century Gothic" panose="020B0502020202020204" pitchFamily="34" charset="0"/>
              </a:rPr>
              <a:t>s.</a:t>
            </a:r>
          </a:p>
        </p:txBody>
      </p:sp>
      <p:sp>
        <p:nvSpPr>
          <p:cNvPr id="19" name="Oval 18">
            <a:extLst>
              <a:ext uri="{FF2B5EF4-FFF2-40B4-BE49-F238E27FC236}">
                <a16:creationId xmlns:a16="http://schemas.microsoft.com/office/drawing/2014/main" id="{5F02B4B0-5D8B-41D9-8CB5-66BE2659CA5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54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3.33333E-6 C 0.11172 -0.09606 0.22344 -0.19213 0.31719 -0.19282 C 0.41081 -0.19352 0.4862 -0.0993 0.56185 -0.00509 " pathEditMode="relative" rAng="0" ptsTypes="AAA">
                                      <p:cBhvr>
                                        <p:cTn id="6" dur="2000" fill="hold"/>
                                        <p:tgtEl>
                                          <p:spTgt spid="42"/>
                                        </p:tgtEl>
                                        <p:attrNameLst>
                                          <p:attrName>ppt_x</p:attrName>
                                          <p:attrName>ppt_y</p:attrName>
                                        </p:attrNameLst>
                                      </p:cBhvr>
                                      <p:rCtr x="28086" y="-965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nodeType="afterEffect">
                                  <p:stCondLst>
                                    <p:cond delay="500"/>
                                  </p:stCondLst>
                                  <p:childTnLst>
                                    <p:set>
                                      <p:cBhvr>
                                        <p:cTn id="14" dur="1" fill="hold">
                                          <p:stCondLst>
                                            <p:cond delay="0"/>
                                          </p:stCondLst>
                                        </p:cTn>
                                        <p:tgtEl>
                                          <p:spTgt spid="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par>
                          <p:cTn id="28" fill="hold">
                            <p:stCondLst>
                              <p:cond delay="0"/>
                            </p:stCondLst>
                            <p:childTnLst>
                              <p:par>
                                <p:cTn id="29" presetID="42" presetClass="path" presetSubtype="0" accel="50000" decel="50000" fill="hold" nodeType="afterEffect">
                                  <p:stCondLst>
                                    <p:cond delay="0"/>
                                  </p:stCondLst>
                                  <p:childTnLst>
                                    <p:animMotion origin="layout" path="M 3.14419E-17 -2.22222E-6 L -0.05833 0.24282 " pathEditMode="relative" rAng="0" ptsTypes="AA">
                                      <p:cBhvr>
                                        <p:cTn id="30" dur="2000" fill="hold"/>
                                        <p:tgtEl>
                                          <p:spTgt spid="10"/>
                                        </p:tgtEl>
                                        <p:attrNameLst>
                                          <p:attrName>ppt_x</p:attrName>
                                          <p:attrName>ppt_y</p:attrName>
                                        </p:attrNameLst>
                                      </p:cBhvr>
                                      <p:rCtr x="-2865" y="11806"/>
                                    </p:animMotion>
                                  </p:childTnLst>
                                </p:cTn>
                              </p:par>
                            </p:childTnLst>
                          </p:cTn>
                        </p:par>
                        <p:par>
                          <p:cTn id="31" fill="hold">
                            <p:stCondLst>
                              <p:cond delay="2000"/>
                            </p:stCondLst>
                            <p:childTnLst>
                              <p:par>
                                <p:cTn id="32" presetID="42" presetClass="path" presetSubtype="0" accel="50000" decel="50000" fill="hold" nodeType="afterEffect">
                                  <p:stCondLst>
                                    <p:cond delay="0"/>
                                  </p:stCondLst>
                                  <p:childTnLst>
                                    <p:animMotion origin="layout" path="M 2.5E-6 -7.40741E-7 L 0.07031 0.23634 " pathEditMode="relative" rAng="0" ptsTypes="AA">
                                      <p:cBhvr>
                                        <p:cTn id="33" dur="2000" fill="hold"/>
                                        <p:tgtEl>
                                          <p:spTgt spid="59"/>
                                        </p:tgtEl>
                                        <p:attrNameLst>
                                          <p:attrName>ppt_x</p:attrName>
                                          <p:attrName>ppt_y</p:attrName>
                                        </p:attrNameLst>
                                      </p:cBhvr>
                                      <p:rCtr x="3516" y="11806"/>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500"/>
                                  </p:stCondLst>
                                  <p:childTnLst>
                                    <p:set>
                                      <p:cBhvr>
                                        <p:cTn id="52" dur="1" fill="hold">
                                          <p:stCondLst>
                                            <p:cond delay="0"/>
                                          </p:stCondLst>
                                        </p:cTn>
                                        <p:tgtEl>
                                          <p:spTgt spid="45"/>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500"/>
                                  </p:stCondLst>
                                  <p:childTnLst>
                                    <p:set>
                                      <p:cBhvr>
                                        <p:cTn id="5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A359867-95C2-49D1-B895-7F42F6724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9" y="0"/>
            <a:ext cx="12179507" cy="6858000"/>
          </a:xfrm>
          <a:prstGeom prst="rect">
            <a:avLst/>
          </a:prstGeom>
        </p:spPr>
      </p:pic>
      <p:pic>
        <p:nvPicPr>
          <p:cNvPr id="25" name="Graphic 24" descr="Mittens">
            <a:extLst>
              <a:ext uri="{FF2B5EF4-FFF2-40B4-BE49-F238E27FC236}">
                <a16:creationId xmlns:a16="http://schemas.microsoft.com/office/drawing/2014/main" id="{1E5285C3-76FA-42B7-B82D-AC9B0E0584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329" y="3439527"/>
            <a:ext cx="2588504" cy="2588504"/>
          </a:xfrm>
          <a:prstGeom prst="rect">
            <a:avLst/>
          </a:prstGeom>
        </p:spPr>
      </p:pic>
      <p:pic>
        <p:nvPicPr>
          <p:cNvPr id="27" name="Graphic 26" descr="Mittens">
            <a:extLst>
              <a:ext uri="{FF2B5EF4-FFF2-40B4-BE49-F238E27FC236}">
                <a16:creationId xmlns:a16="http://schemas.microsoft.com/office/drawing/2014/main" id="{37463AB2-3797-4FE6-BE1C-93742EEF8E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229" y="3475628"/>
            <a:ext cx="2588504" cy="2588504"/>
          </a:xfrm>
          <a:prstGeom prst="rect">
            <a:avLst/>
          </a:prstGeom>
        </p:spPr>
      </p:pic>
      <p:sp>
        <p:nvSpPr>
          <p:cNvPr id="47" name="Speech Bubble: Oval 46">
            <a:extLst>
              <a:ext uri="{FF2B5EF4-FFF2-40B4-BE49-F238E27FC236}">
                <a16:creationId xmlns:a16="http://schemas.microsoft.com/office/drawing/2014/main" id="{9390102A-F05B-45A6-AF47-554DCB6E7E92}"/>
              </a:ext>
            </a:extLst>
          </p:cNvPr>
          <p:cNvSpPr/>
          <p:nvPr/>
        </p:nvSpPr>
        <p:spPr>
          <a:xfrm>
            <a:off x="4355500" y="3599147"/>
            <a:ext cx="2863120" cy="2011338"/>
          </a:xfrm>
          <a:prstGeom prst="wedgeEllipseCallout">
            <a:avLst>
              <a:gd name="adj1" fmla="val 62800"/>
              <a:gd name="adj2" fmla="val 981"/>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Four is the same as 2 twos.</a:t>
            </a:r>
          </a:p>
        </p:txBody>
      </p:sp>
      <p:sp>
        <p:nvSpPr>
          <p:cNvPr id="21" name="Rectangle: Rounded Corners 20">
            <a:extLst>
              <a:ext uri="{FF2B5EF4-FFF2-40B4-BE49-F238E27FC236}">
                <a16:creationId xmlns:a16="http://schemas.microsoft.com/office/drawing/2014/main" id="{038B179A-0B72-4105-B4F1-2F36F3C5491F}"/>
              </a:ext>
            </a:extLst>
          </p:cNvPr>
          <p:cNvSpPr/>
          <p:nvPr/>
        </p:nvSpPr>
        <p:spPr>
          <a:xfrm>
            <a:off x="7061201" y="528393"/>
            <a:ext cx="4036382"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8" name="Picture 27">
            <a:extLst>
              <a:ext uri="{FF2B5EF4-FFF2-40B4-BE49-F238E27FC236}">
                <a16:creationId xmlns:a16="http://schemas.microsoft.com/office/drawing/2014/main" id="{A1D23E84-90A7-4C8C-A595-7DA35497AA65}"/>
              </a:ext>
            </a:extLst>
          </p:cNvPr>
          <p:cNvPicPr>
            <a:picLocks noChangeAspect="1"/>
          </p:cNvPicPr>
          <p:nvPr/>
        </p:nvPicPr>
        <p:blipFill>
          <a:blip r:embed="rId6"/>
          <a:stretch>
            <a:fillRect/>
          </a:stretch>
        </p:blipFill>
        <p:spPr>
          <a:xfrm>
            <a:off x="603760" y="175173"/>
            <a:ext cx="3309563" cy="2963987"/>
          </a:xfrm>
          <a:prstGeom prst="rect">
            <a:avLst/>
          </a:prstGeom>
        </p:spPr>
      </p:pic>
      <p:pic>
        <p:nvPicPr>
          <p:cNvPr id="29" name="Graphic 28" descr="Mittens">
            <a:extLst>
              <a:ext uri="{FF2B5EF4-FFF2-40B4-BE49-F238E27FC236}">
                <a16:creationId xmlns:a16="http://schemas.microsoft.com/office/drawing/2014/main" id="{CAA8576C-8711-4EDA-AF39-23C31D063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9423" y="598177"/>
            <a:ext cx="457200" cy="457200"/>
          </a:xfrm>
          <a:prstGeom prst="rect">
            <a:avLst/>
          </a:prstGeom>
        </p:spPr>
      </p:pic>
      <p:pic>
        <p:nvPicPr>
          <p:cNvPr id="30" name="Graphic 29" descr="Mittens">
            <a:extLst>
              <a:ext uri="{FF2B5EF4-FFF2-40B4-BE49-F238E27FC236}">
                <a16:creationId xmlns:a16="http://schemas.microsoft.com/office/drawing/2014/main" id="{8DB76658-1E5A-4483-ACEF-526A7B963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8541" y="598177"/>
            <a:ext cx="457200" cy="457200"/>
          </a:xfrm>
          <a:prstGeom prst="rect">
            <a:avLst/>
          </a:prstGeom>
        </p:spPr>
      </p:pic>
      <p:pic>
        <p:nvPicPr>
          <p:cNvPr id="40" name="Graphic 39" descr="Mittens">
            <a:extLst>
              <a:ext uri="{FF2B5EF4-FFF2-40B4-BE49-F238E27FC236}">
                <a16:creationId xmlns:a16="http://schemas.microsoft.com/office/drawing/2014/main" id="{BFBC7BFF-4BD6-49EC-AFEF-E2A9BBA5E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6841" y="595595"/>
            <a:ext cx="457200" cy="457200"/>
          </a:xfrm>
          <a:prstGeom prst="rect">
            <a:avLst/>
          </a:prstGeom>
        </p:spPr>
      </p:pic>
      <p:pic>
        <p:nvPicPr>
          <p:cNvPr id="46" name="Graphic 45" descr="Mittens">
            <a:extLst>
              <a:ext uri="{FF2B5EF4-FFF2-40B4-BE49-F238E27FC236}">
                <a16:creationId xmlns:a16="http://schemas.microsoft.com/office/drawing/2014/main" id="{53D3FE2F-E400-4717-8B0B-01F1648B9D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5959" y="595595"/>
            <a:ext cx="457200" cy="457200"/>
          </a:xfrm>
          <a:prstGeom prst="rect">
            <a:avLst/>
          </a:prstGeom>
        </p:spPr>
      </p:pic>
      <p:pic>
        <p:nvPicPr>
          <p:cNvPr id="50" name="Picture 49">
            <a:extLst>
              <a:ext uri="{FF2B5EF4-FFF2-40B4-BE49-F238E27FC236}">
                <a16:creationId xmlns:a16="http://schemas.microsoft.com/office/drawing/2014/main" id="{549E4037-3274-4BE7-9BCC-A0C62E2B26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8516" y="651874"/>
            <a:ext cx="610592" cy="872878"/>
          </a:xfrm>
          <a:prstGeom prst="rect">
            <a:avLst/>
          </a:prstGeom>
        </p:spPr>
      </p:pic>
      <p:pic>
        <p:nvPicPr>
          <p:cNvPr id="51" name="Picture 50">
            <a:extLst>
              <a:ext uri="{FF2B5EF4-FFF2-40B4-BE49-F238E27FC236}">
                <a16:creationId xmlns:a16="http://schemas.microsoft.com/office/drawing/2014/main" id="{8752C50F-2E32-410E-B43B-483A4D8752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2355" y="645514"/>
            <a:ext cx="641502" cy="866665"/>
          </a:xfrm>
          <a:prstGeom prst="rect">
            <a:avLst/>
          </a:prstGeom>
        </p:spPr>
      </p:pic>
      <p:pic>
        <p:nvPicPr>
          <p:cNvPr id="52" name="Picture 51">
            <a:extLst>
              <a:ext uri="{FF2B5EF4-FFF2-40B4-BE49-F238E27FC236}">
                <a16:creationId xmlns:a16="http://schemas.microsoft.com/office/drawing/2014/main" id="{B097E7DF-986B-435B-87E9-2DBA2B130F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9216" y="528390"/>
            <a:ext cx="737425" cy="1054194"/>
          </a:xfrm>
          <a:prstGeom prst="rect">
            <a:avLst/>
          </a:prstGeom>
        </p:spPr>
      </p:pic>
      <p:pic>
        <p:nvPicPr>
          <p:cNvPr id="53" name="Picture 52">
            <a:extLst>
              <a:ext uri="{FF2B5EF4-FFF2-40B4-BE49-F238E27FC236}">
                <a16:creationId xmlns:a16="http://schemas.microsoft.com/office/drawing/2014/main" id="{66CF1C9A-BEAB-4DF1-980A-7172882F8C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5350" y="682059"/>
            <a:ext cx="471307" cy="754748"/>
          </a:xfrm>
          <a:prstGeom prst="rect">
            <a:avLst/>
          </a:prstGeom>
        </p:spPr>
      </p:pic>
      <p:pic>
        <p:nvPicPr>
          <p:cNvPr id="54" name="Picture 53">
            <a:extLst>
              <a:ext uri="{FF2B5EF4-FFF2-40B4-BE49-F238E27FC236}">
                <a16:creationId xmlns:a16="http://schemas.microsoft.com/office/drawing/2014/main" id="{95318D7F-3852-44E5-A861-A209958674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09200" y="682059"/>
            <a:ext cx="471307" cy="754748"/>
          </a:xfrm>
          <a:prstGeom prst="rect">
            <a:avLst/>
          </a:prstGeom>
        </p:spPr>
      </p:pic>
      <p:sp>
        <p:nvSpPr>
          <p:cNvPr id="19" name="Oval 18">
            <a:extLst>
              <a:ext uri="{FF2B5EF4-FFF2-40B4-BE49-F238E27FC236}">
                <a16:creationId xmlns:a16="http://schemas.microsoft.com/office/drawing/2014/main" id="{139F55A1-EF83-4BF6-8EEE-BB2BDA9C4A12}"/>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679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11111E-6 C -0.02968 -0.05695 -0.05924 -0.11412 -0.10104 -0.11111 C -0.14297 -0.10787 -0.197 -0.04445 -0.25104 0.01898 " pathEditMode="relative" rAng="0" ptsTypes="AAA">
                                      <p:cBhvr>
                                        <p:cTn id="6" dur="2000" fill="hold"/>
                                        <p:tgtEl>
                                          <p:spTgt spid="25"/>
                                        </p:tgtEl>
                                        <p:attrNameLst>
                                          <p:attrName>ppt_x</p:attrName>
                                          <p:attrName>ppt_y</p:attrName>
                                        </p:attrNameLst>
                                      </p:cBhvr>
                                      <p:rCtr x="-12552" y="-460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2.59259E-6 C 0.05196 -0.0699 0.10391 -0.13958 0.15469 -0.13912 C 0.20534 -0.13865 0.25469 -0.06805 0.30417 0.00278 " pathEditMode="relative" rAng="0" ptsTypes="AAA">
                                      <p:cBhvr>
                                        <p:cTn id="10" dur="2000" fill="hold"/>
                                        <p:tgtEl>
                                          <p:spTgt spid="27"/>
                                        </p:tgtEl>
                                        <p:attrNameLst>
                                          <p:attrName>ppt_x</p:attrName>
                                          <p:attrName>ppt_y</p:attrName>
                                        </p:attrNameLst>
                                      </p:cBhvr>
                                      <p:rCtr x="15208" y="-682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decel="50000" fill="hold" nodeType="afterEffect">
                                  <p:stCondLst>
                                    <p:cond delay="300"/>
                                  </p:stCondLst>
                                  <p:childTnLst>
                                    <p:animMotion origin="layout" path="M 4.375E-6 -1.85185E-6 L -0.05573 0.24398 " pathEditMode="relative" rAng="0" ptsTypes="AA">
                                      <p:cBhvr>
                                        <p:cTn id="23" dur="2000" fill="hold"/>
                                        <p:tgtEl>
                                          <p:spTgt spid="29"/>
                                        </p:tgtEl>
                                        <p:attrNameLst>
                                          <p:attrName>ppt_x</p:attrName>
                                          <p:attrName>ppt_y</p:attrName>
                                        </p:attrNameLst>
                                      </p:cBhvr>
                                      <p:rCtr x="-2786" y="12199"/>
                                    </p:animMotion>
                                  </p:childTnLst>
                                </p:cTn>
                              </p:par>
                              <p:par>
                                <p:cTn id="24" presetID="42" presetClass="path" presetSubtype="0" accel="50000" decel="50000" fill="hold" nodeType="withEffect">
                                  <p:stCondLst>
                                    <p:cond delay="300"/>
                                  </p:stCondLst>
                                  <p:childTnLst>
                                    <p:animMotion origin="layout" path="M 3.54167E-6 -1.85185E-6 L 0.06757 0.23866 " pathEditMode="relative" rAng="0" ptsTypes="AA">
                                      <p:cBhvr>
                                        <p:cTn id="25" dur="2000" fill="hold"/>
                                        <p:tgtEl>
                                          <p:spTgt spid="30"/>
                                        </p:tgtEl>
                                        <p:attrNameLst>
                                          <p:attrName>ppt_x</p:attrName>
                                          <p:attrName>ppt_y</p:attrName>
                                        </p:attrNameLst>
                                      </p:cBhvr>
                                      <p:rCtr x="3372" y="11921"/>
                                    </p:animMotion>
                                  </p:childTnLst>
                                </p:cTn>
                              </p:par>
                              <p:par>
                                <p:cTn id="26" presetID="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500"/>
                                  </p:stCondLst>
                                  <p:childTnLst>
                                    <p:set>
                                      <p:cBhvr>
                                        <p:cTn id="48" dur="1" fill="hold">
                                          <p:stCondLst>
                                            <p:cond delay="0"/>
                                          </p:stCondLst>
                                        </p:cTn>
                                        <p:tgtEl>
                                          <p:spTgt spid="52"/>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50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39F3A4C-0446-4DFD-A7F8-51355FA38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9" y="0"/>
            <a:ext cx="12179507"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Rectangle: Rounded Corners 5">
            <a:extLst>
              <a:ext uri="{FF2B5EF4-FFF2-40B4-BE49-F238E27FC236}">
                <a16:creationId xmlns:a16="http://schemas.microsoft.com/office/drawing/2014/main" id="{25F6677D-4F23-43C2-8C96-95E45D111997}"/>
              </a:ext>
            </a:extLst>
          </p:cNvPr>
          <p:cNvSpPr/>
          <p:nvPr/>
        </p:nvSpPr>
        <p:spPr>
          <a:xfrm>
            <a:off x="682033" y="3816062"/>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583AD10C-E416-4B1C-ADA7-2465BCA54BE2}"/>
              </a:ext>
            </a:extLst>
          </p:cNvPr>
          <p:cNvSpPr/>
          <p:nvPr/>
        </p:nvSpPr>
        <p:spPr>
          <a:xfrm>
            <a:off x="4225738" y="3429000"/>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9257D6AB-0F07-493A-84B9-D81E2F885ACE}"/>
              </a:ext>
            </a:extLst>
          </p:cNvPr>
          <p:cNvSpPr/>
          <p:nvPr/>
        </p:nvSpPr>
        <p:spPr>
          <a:xfrm>
            <a:off x="2334891" y="4194098"/>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33B9CBFF-9EAE-489A-8258-64D9AFF99F01}"/>
              </a:ext>
            </a:extLst>
          </p:cNvPr>
          <p:cNvSpPr/>
          <p:nvPr/>
        </p:nvSpPr>
        <p:spPr>
          <a:xfrm>
            <a:off x="2923055" y="5178794"/>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7F07F96F-EAC4-48D1-82EC-148158F22161}"/>
              </a:ext>
            </a:extLst>
          </p:cNvPr>
          <p:cNvPicPr>
            <a:picLocks noChangeAspect="1"/>
          </p:cNvPicPr>
          <p:nvPr/>
        </p:nvPicPr>
        <p:blipFill>
          <a:blip r:embed="rId4"/>
          <a:stretch>
            <a:fillRect/>
          </a:stretch>
        </p:blipFill>
        <p:spPr>
          <a:xfrm>
            <a:off x="603760" y="175173"/>
            <a:ext cx="3309563" cy="2963987"/>
          </a:xfrm>
          <a:prstGeom prst="rect">
            <a:avLst/>
          </a:prstGeom>
        </p:spPr>
      </p:pic>
      <p:grpSp>
        <p:nvGrpSpPr>
          <p:cNvPr id="2" name="Group 1">
            <a:extLst>
              <a:ext uri="{FF2B5EF4-FFF2-40B4-BE49-F238E27FC236}">
                <a16:creationId xmlns:a16="http://schemas.microsoft.com/office/drawing/2014/main" id="{8ACB4F7D-F45B-413A-BF53-6A66E95D011D}"/>
              </a:ext>
            </a:extLst>
          </p:cNvPr>
          <p:cNvGrpSpPr>
            <a:grpSpLocks noChangeAspect="1"/>
          </p:cNvGrpSpPr>
          <p:nvPr/>
        </p:nvGrpSpPr>
        <p:grpSpPr>
          <a:xfrm>
            <a:off x="1701640" y="513447"/>
            <a:ext cx="837967" cy="737506"/>
            <a:chOff x="7321389" y="970646"/>
            <a:chExt cx="2793223" cy="2458354"/>
          </a:xfrm>
        </p:grpSpPr>
        <p:sp>
          <p:nvSpPr>
            <p:cNvPr id="32" name="Rectangle: Rounded Corners 31">
              <a:extLst>
                <a:ext uri="{FF2B5EF4-FFF2-40B4-BE49-F238E27FC236}">
                  <a16:creationId xmlns:a16="http://schemas.microsoft.com/office/drawing/2014/main" id="{6DF415DC-8CBB-43FF-A863-DB8CCBE8F08E}"/>
                </a:ext>
              </a:extLst>
            </p:cNvPr>
            <p:cNvSpPr/>
            <p:nvPr/>
          </p:nvSpPr>
          <p:spPr>
            <a:xfrm>
              <a:off x="7321389" y="1283116"/>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80ACB8AB-4114-4582-9FAB-1779C1C4D85F}"/>
                </a:ext>
              </a:extLst>
            </p:cNvPr>
            <p:cNvSpPr/>
            <p:nvPr/>
          </p:nvSpPr>
          <p:spPr>
            <a:xfrm>
              <a:off x="9330841" y="970646"/>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321FFC3E-D51B-4DB7-8A24-16D9AB85EA62}"/>
                </a:ext>
              </a:extLst>
            </p:cNvPr>
            <p:cNvSpPr/>
            <p:nvPr/>
          </p:nvSpPr>
          <p:spPr>
            <a:xfrm>
              <a:off x="8326115" y="1670179"/>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9686B537-46B0-404D-A034-6F863A509DB2}"/>
                </a:ext>
              </a:extLst>
            </p:cNvPr>
            <p:cNvSpPr/>
            <p:nvPr/>
          </p:nvSpPr>
          <p:spPr>
            <a:xfrm>
              <a:off x="8914279" y="2654875"/>
              <a:ext cx="783771" cy="774125"/>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Rounded Corners 41">
            <a:extLst>
              <a:ext uri="{FF2B5EF4-FFF2-40B4-BE49-F238E27FC236}">
                <a16:creationId xmlns:a16="http://schemas.microsoft.com/office/drawing/2014/main" id="{33B59A47-8409-42D4-B8F0-7DAB3E8E7E02}"/>
              </a:ext>
            </a:extLst>
          </p:cNvPr>
          <p:cNvSpPr/>
          <p:nvPr/>
        </p:nvSpPr>
        <p:spPr>
          <a:xfrm>
            <a:off x="1701640" y="607188"/>
            <a:ext cx="235131" cy="232237"/>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BA8D98E3-57AB-4BE1-9582-12C2F23B4C11}"/>
              </a:ext>
            </a:extLst>
          </p:cNvPr>
          <p:cNvSpPr/>
          <p:nvPr/>
        </p:nvSpPr>
        <p:spPr>
          <a:xfrm>
            <a:off x="2304476" y="513447"/>
            <a:ext cx="235131" cy="232237"/>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2B51C2D7-2170-4922-B4D3-7BB00980E0AB}"/>
              </a:ext>
            </a:extLst>
          </p:cNvPr>
          <p:cNvSpPr/>
          <p:nvPr/>
        </p:nvSpPr>
        <p:spPr>
          <a:xfrm>
            <a:off x="2003058" y="723307"/>
            <a:ext cx="235131" cy="232237"/>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B8652D24-DDD4-41CF-81E7-90F04D5294F2}"/>
              </a:ext>
            </a:extLst>
          </p:cNvPr>
          <p:cNvSpPr/>
          <p:nvPr/>
        </p:nvSpPr>
        <p:spPr>
          <a:xfrm>
            <a:off x="2179507" y="1018716"/>
            <a:ext cx="235131" cy="232237"/>
          </a:xfrm>
          <a:prstGeom prst="roundRect">
            <a:avLst/>
          </a:prstGeom>
          <a:solidFill>
            <a:srgbClr val="41D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peech Bubble: Oval 55">
            <a:extLst>
              <a:ext uri="{FF2B5EF4-FFF2-40B4-BE49-F238E27FC236}">
                <a16:creationId xmlns:a16="http://schemas.microsoft.com/office/drawing/2014/main" id="{DE49A76D-C8C9-498E-AA0A-0B50A3C8A662}"/>
              </a:ext>
            </a:extLst>
          </p:cNvPr>
          <p:cNvSpPr/>
          <p:nvPr/>
        </p:nvSpPr>
        <p:spPr>
          <a:xfrm>
            <a:off x="7574073" y="3197455"/>
            <a:ext cx="2863120" cy="2011338"/>
          </a:xfrm>
          <a:prstGeom prst="wedgeEllipseCallout">
            <a:avLst>
              <a:gd name="adj1" fmla="val -86014"/>
              <a:gd name="adj2" fmla="val -3867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Four is the same as 2 twos.</a:t>
            </a:r>
          </a:p>
        </p:txBody>
      </p:sp>
      <p:sp>
        <p:nvSpPr>
          <p:cNvPr id="26" name="Oval 25">
            <a:extLst>
              <a:ext uri="{FF2B5EF4-FFF2-40B4-BE49-F238E27FC236}">
                <a16:creationId xmlns:a16="http://schemas.microsoft.com/office/drawing/2014/main" id="{D7AA05CF-9A42-4095-BE7D-B5DA53FF549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Rounded Corners 45">
            <a:extLst>
              <a:ext uri="{FF2B5EF4-FFF2-40B4-BE49-F238E27FC236}">
                <a16:creationId xmlns:a16="http://schemas.microsoft.com/office/drawing/2014/main" id="{D8022EF1-10CB-4F5C-A081-04F152BC9527}"/>
              </a:ext>
            </a:extLst>
          </p:cNvPr>
          <p:cNvSpPr/>
          <p:nvPr/>
        </p:nvSpPr>
        <p:spPr>
          <a:xfrm>
            <a:off x="7061201" y="528393"/>
            <a:ext cx="4036382"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47" name="Picture 46">
            <a:extLst>
              <a:ext uri="{FF2B5EF4-FFF2-40B4-BE49-F238E27FC236}">
                <a16:creationId xmlns:a16="http://schemas.microsoft.com/office/drawing/2014/main" id="{6E0FE669-019F-491D-8A2B-9B6E49554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516" y="651874"/>
            <a:ext cx="610592" cy="872878"/>
          </a:xfrm>
          <a:prstGeom prst="rect">
            <a:avLst/>
          </a:prstGeom>
        </p:spPr>
      </p:pic>
      <p:pic>
        <p:nvPicPr>
          <p:cNvPr id="48" name="Picture 47">
            <a:extLst>
              <a:ext uri="{FF2B5EF4-FFF2-40B4-BE49-F238E27FC236}">
                <a16:creationId xmlns:a16="http://schemas.microsoft.com/office/drawing/2014/main" id="{CF7AFC7D-9B55-4CFD-A067-C1A4F8210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2355" y="645514"/>
            <a:ext cx="641502" cy="866665"/>
          </a:xfrm>
          <a:prstGeom prst="rect">
            <a:avLst/>
          </a:prstGeom>
        </p:spPr>
      </p:pic>
      <p:pic>
        <p:nvPicPr>
          <p:cNvPr id="49" name="Picture 48">
            <a:extLst>
              <a:ext uri="{FF2B5EF4-FFF2-40B4-BE49-F238E27FC236}">
                <a16:creationId xmlns:a16="http://schemas.microsoft.com/office/drawing/2014/main" id="{872029E2-5EDD-4AFC-A746-6FA4BE485A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9216" y="528390"/>
            <a:ext cx="737425" cy="1054194"/>
          </a:xfrm>
          <a:prstGeom prst="rect">
            <a:avLst/>
          </a:prstGeom>
        </p:spPr>
      </p:pic>
      <p:pic>
        <p:nvPicPr>
          <p:cNvPr id="50" name="Picture 49">
            <a:extLst>
              <a:ext uri="{FF2B5EF4-FFF2-40B4-BE49-F238E27FC236}">
                <a16:creationId xmlns:a16="http://schemas.microsoft.com/office/drawing/2014/main" id="{1BDFC799-1CF1-4AC5-AE41-51E73D4DB1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5350" y="682059"/>
            <a:ext cx="471307" cy="754748"/>
          </a:xfrm>
          <a:prstGeom prst="rect">
            <a:avLst/>
          </a:prstGeom>
        </p:spPr>
      </p:pic>
      <p:pic>
        <p:nvPicPr>
          <p:cNvPr id="51" name="Picture 50">
            <a:extLst>
              <a:ext uri="{FF2B5EF4-FFF2-40B4-BE49-F238E27FC236}">
                <a16:creationId xmlns:a16="http://schemas.microsoft.com/office/drawing/2014/main" id="{26C4B6A9-605E-4249-B457-0E06C9F616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09200" y="682059"/>
            <a:ext cx="471307" cy="754748"/>
          </a:xfrm>
          <a:prstGeom prst="rect">
            <a:avLst/>
          </a:prstGeom>
        </p:spPr>
      </p:pic>
    </p:spTree>
    <p:extLst>
      <p:ext uri="{BB962C8B-B14F-4D97-AF65-F5344CB8AC3E}">
        <p14:creationId xmlns:p14="http://schemas.microsoft.com/office/powerpoint/2010/main" val="13810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96296E-6 L -0.13581 0.05787 " pathEditMode="relative" rAng="0" ptsTypes="AA">
                                      <p:cBhvr>
                                        <p:cTn id="6" dur="2000" fill="hold"/>
                                        <p:tgtEl>
                                          <p:spTgt spid="37"/>
                                        </p:tgtEl>
                                        <p:attrNameLst>
                                          <p:attrName>ppt_x</p:attrName>
                                          <p:attrName>ppt_y</p:attrName>
                                        </p:attrNameLst>
                                      </p:cBhvr>
                                      <p:rCtr x="-6810" y="2824"/>
                                    </p:animMotion>
                                  </p:childTnLst>
                                </p:cTn>
                              </p:par>
                              <p:par>
                                <p:cTn id="7" presetID="42" presetClass="path" presetSubtype="0" accel="50000" decel="50000" fill="hold" grpId="0" nodeType="withEffect">
                                  <p:stCondLst>
                                    <p:cond delay="0"/>
                                  </p:stCondLst>
                                  <p:childTnLst>
                                    <p:animMotion origin="layout" path="M -4.58333E-6 7.40741E-7 L 0.10717 -0.14236 " pathEditMode="relative" rAng="0" ptsTypes="AA">
                                      <p:cBhvr>
                                        <p:cTn id="8" dur="2000" fill="hold"/>
                                        <p:tgtEl>
                                          <p:spTgt spid="38"/>
                                        </p:tgtEl>
                                        <p:attrNameLst>
                                          <p:attrName>ppt_x</p:attrName>
                                          <p:attrName>ppt_y</p:attrName>
                                        </p:attrNameLst>
                                      </p:cBhvr>
                                      <p:rCtr x="5365" y="-701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2.08333E-7 4.44444E-6 L -0.05508 0.22686 " pathEditMode="relative" rAng="0" ptsTypes="AA">
                                      <p:cBhvr>
                                        <p:cTn id="26" dur="2000" fill="hold"/>
                                        <p:tgtEl>
                                          <p:spTgt spid="42"/>
                                        </p:tgtEl>
                                        <p:attrNameLst>
                                          <p:attrName>ppt_x</p:attrName>
                                          <p:attrName>ppt_y</p:attrName>
                                        </p:attrNameLst>
                                      </p:cBhvr>
                                      <p:rCtr x="-2786" y="11319"/>
                                    </p:animMotion>
                                  </p:childTnLst>
                                </p:cTn>
                              </p:par>
                            </p:childTnLst>
                          </p:cTn>
                        </p:par>
                        <p:par>
                          <p:cTn id="27" fill="hold">
                            <p:stCondLst>
                              <p:cond delay="2000"/>
                            </p:stCondLst>
                            <p:childTnLst>
                              <p:par>
                                <p:cTn id="28" presetID="42" presetClass="path" presetSubtype="0" accel="50000" decel="50000" fill="hold" grpId="1" nodeType="afterEffect">
                                  <p:stCondLst>
                                    <p:cond delay="0"/>
                                  </p:stCondLst>
                                  <p:childTnLst>
                                    <p:animMotion origin="layout" path="M -2.5E-6 -3.7037E-6 L -0.07982 0.24815 " pathEditMode="relative" rAng="0" ptsTypes="AA">
                                      <p:cBhvr>
                                        <p:cTn id="29" dur="2000" fill="hold"/>
                                        <p:tgtEl>
                                          <p:spTgt spid="45"/>
                                        </p:tgtEl>
                                        <p:attrNameLst>
                                          <p:attrName>ppt_x</p:attrName>
                                          <p:attrName>ppt_y</p:attrName>
                                        </p:attrNameLst>
                                      </p:cBhvr>
                                      <p:rCtr x="-4128" y="12708"/>
                                    </p:animMotion>
                                  </p:childTnLst>
                                </p:cTn>
                              </p:par>
                            </p:childTnLst>
                          </p:cTn>
                        </p:par>
                        <p:par>
                          <p:cTn id="30" fill="hold">
                            <p:stCondLst>
                              <p:cond delay="4000"/>
                            </p:stCondLst>
                            <p:childTnLst>
                              <p:par>
                                <p:cTn id="31" presetID="42" presetClass="path" presetSubtype="0" accel="50000" decel="50000" fill="hold" grpId="1" nodeType="afterEffect">
                                  <p:stCondLst>
                                    <p:cond delay="0"/>
                                  </p:stCondLst>
                                  <p:childTnLst>
                                    <p:animMotion origin="layout" path="M -4.16667E-6 -3.7037E-7 L 0.07722 0.1706 " pathEditMode="relative" rAng="0" ptsTypes="AA">
                                      <p:cBhvr>
                                        <p:cTn id="32" dur="2000" fill="hold"/>
                                        <p:tgtEl>
                                          <p:spTgt spid="55"/>
                                        </p:tgtEl>
                                        <p:attrNameLst>
                                          <p:attrName>ppt_x</p:attrName>
                                          <p:attrName>ppt_y</p:attrName>
                                        </p:attrNameLst>
                                      </p:cBhvr>
                                      <p:rCtr x="3776" y="8588"/>
                                    </p:animMotion>
                                  </p:childTnLst>
                                </p:cTn>
                              </p:par>
                            </p:childTnLst>
                          </p:cTn>
                        </p:par>
                        <p:par>
                          <p:cTn id="33" fill="hold">
                            <p:stCondLst>
                              <p:cond delay="6000"/>
                            </p:stCondLst>
                            <p:childTnLst>
                              <p:par>
                                <p:cTn id="34" presetID="42" presetClass="path" presetSubtype="0" accel="50000" decel="50000" fill="hold" grpId="1" nodeType="afterEffect">
                                  <p:stCondLst>
                                    <p:cond delay="0"/>
                                  </p:stCondLst>
                                  <p:childTnLst>
                                    <p:animMotion origin="layout" path="M 1.875E-6 4.07407E-6 L 0.06237 0.28564 " pathEditMode="relative" rAng="0" ptsTypes="AA">
                                      <p:cBhvr>
                                        <p:cTn id="35" dur="2000" fill="hold"/>
                                        <p:tgtEl>
                                          <p:spTgt spid="44"/>
                                        </p:tgtEl>
                                        <p:attrNameLst>
                                          <p:attrName>ppt_x</p:attrName>
                                          <p:attrName>ppt_y</p:attrName>
                                        </p:attrNameLst>
                                      </p:cBhvr>
                                      <p:rCtr x="2799" y="14444"/>
                                    </p:animMotion>
                                  </p:childTnLst>
                                </p:cTn>
                              </p:par>
                            </p:childTnLst>
                          </p:cTn>
                        </p:par>
                        <p:par>
                          <p:cTn id="36" fill="hold">
                            <p:stCondLst>
                              <p:cond delay="8000"/>
                            </p:stCondLst>
                            <p:childTnLst>
                              <p:par>
                                <p:cTn id="37" presetID="1"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500"/>
                                  </p:stCondLst>
                                  <p:childTnLst>
                                    <p:set>
                                      <p:cBhvr>
                                        <p:cTn id="57" dur="1" fill="hold">
                                          <p:stCondLst>
                                            <p:cond delay="0"/>
                                          </p:stCondLst>
                                        </p:cTn>
                                        <p:tgtEl>
                                          <p:spTgt spid="49"/>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nodeType="afterEffect">
                                  <p:stCondLst>
                                    <p:cond delay="50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2" grpId="1" animBg="1"/>
      <p:bldP spid="44" grpId="0" animBg="1"/>
      <p:bldP spid="44" grpId="1" animBg="1"/>
      <p:bldP spid="45" grpId="0" animBg="1"/>
      <p:bldP spid="45" grpId="1" animBg="1"/>
      <p:bldP spid="55" grpId="0" animBg="1"/>
      <p:bldP spid="55" grpId="1" animBg="1"/>
      <p:bldP spid="56"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8271BE5-2DF5-4F42-A566-02E7682A2326}"/>
              </a:ext>
            </a:extLst>
          </p:cNvPr>
          <p:cNvSpPr/>
          <p:nvPr/>
        </p:nvSpPr>
        <p:spPr bwMode="auto">
          <a:xfrm>
            <a:off x="11769354"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pic>
        <p:nvPicPr>
          <p:cNvPr id="17" name="Picture 16">
            <a:extLst>
              <a:ext uri="{FF2B5EF4-FFF2-40B4-BE49-F238E27FC236}">
                <a16:creationId xmlns:a16="http://schemas.microsoft.com/office/drawing/2014/main" id="{777F32EA-E960-4076-9823-9CE39A332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1" y="19455"/>
            <a:ext cx="12179508" cy="6858000"/>
          </a:xfrm>
          <a:prstGeom prst="rect">
            <a:avLst/>
          </a:prstGeom>
        </p:spPr>
      </p:pic>
      <p:pic>
        <p:nvPicPr>
          <p:cNvPr id="33" name="Picture 32">
            <a:extLst>
              <a:ext uri="{FF2B5EF4-FFF2-40B4-BE49-F238E27FC236}">
                <a16:creationId xmlns:a16="http://schemas.microsoft.com/office/drawing/2014/main" id="{64D82EFB-66FA-46E4-AA68-8E08F4D0D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4269">
            <a:off x="9431123" y="3067638"/>
            <a:ext cx="1783187" cy="1783187"/>
          </a:xfrm>
          <a:prstGeom prst="rect">
            <a:avLst/>
          </a:prstGeom>
        </p:spPr>
      </p:pic>
      <p:pic>
        <p:nvPicPr>
          <p:cNvPr id="60" name="Picture 59">
            <a:extLst>
              <a:ext uri="{FF2B5EF4-FFF2-40B4-BE49-F238E27FC236}">
                <a16:creationId xmlns:a16="http://schemas.microsoft.com/office/drawing/2014/main" id="{7381F6B0-BD59-4BEF-A65B-CE3294CD0AD3}"/>
              </a:ext>
            </a:extLst>
          </p:cNvPr>
          <p:cNvPicPr>
            <a:picLocks noChangeAspect="1"/>
          </p:cNvPicPr>
          <p:nvPr/>
        </p:nvPicPr>
        <p:blipFill>
          <a:blip r:embed="rId5"/>
          <a:stretch>
            <a:fillRect/>
          </a:stretch>
        </p:blipFill>
        <p:spPr>
          <a:xfrm rot="20546207">
            <a:off x="3765090" y="1914344"/>
            <a:ext cx="2048434" cy="2042337"/>
          </a:xfrm>
          <a:prstGeom prst="rect">
            <a:avLst/>
          </a:prstGeom>
        </p:spPr>
      </p:pic>
      <p:pic>
        <p:nvPicPr>
          <p:cNvPr id="14" name="Picture 13">
            <a:extLst>
              <a:ext uri="{FF2B5EF4-FFF2-40B4-BE49-F238E27FC236}">
                <a16:creationId xmlns:a16="http://schemas.microsoft.com/office/drawing/2014/main" id="{1FA21081-40D4-40FF-A6C1-E3B3DF7B2386}"/>
              </a:ext>
            </a:extLst>
          </p:cNvPr>
          <p:cNvPicPr>
            <a:picLocks noChangeAspect="1"/>
          </p:cNvPicPr>
          <p:nvPr/>
        </p:nvPicPr>
        <p:blipFill>
          <a:blip r:embed="rId5"/>
          <a:stretch>
            <a:fillRect/>
          </a:stretch>
        </p:blipFill>
        <p:spPr>
          <a:xfrm rot="19904676">
            <a:off x="462652" y="2938063"/>
            <a:ext cx="2048434" cy="2042337"/>
          </a:xfrm>
          <a:prstGeom prst="rect">
            <a:avLst/>
          </a:prstGeom>
        </p:spPr>
      </p:pic>
      <p:pic>
        <p:nvPicPr>
          <p:cNvPr id="3" name="Graphic 2" descr="Sox">
            <a:extLst>
              <a:ext uri="{FF2B5EF4-FFF2-40B4-BE49-F238E27FC236}">
                <a16:creationId xmlns:a16="http://schemas.microsoft.com/office/drawing/2014/main" id="{1D588E8F-14A1-46E7-8A0D-F7B7F4D194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0797" y="5343591"/>
            <a:ext cx="914400" cy="914400"/>
          </a:xfrm>
          <a:prstGeom prst="rect">
            <a:avLst/>
          </a:prstGeom>
        </p:spPr>
      </p:pic>
      <p:pic>
        <p:nvPicPr>
          <p:cNvPr id="19" name="Graphic 18" descr="Sox">
            <a:extLst>
              <a:ext uri="{FF2B5EF4-FFF2-40B4-BE49-F238E27FC236}">
                <a16:creationId xmlns:a16="http://schemas.microsoft.com/office/drawing/2014/main" id="{0FE384E7-6D7A-40C4-8287-5004765C06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0805" y="4172245"/>
            <a:ext cx="914400" cy="914400"/>
          </a:xfrm>
          <a:prstGeom prst="rect">
            <a:avLst/>
          </a:prstGeom>
        </p:spPr>
      </p:pic>
      <p:pic>
        <p:nvPicPr>
          <p:cNvPr id="20" name="Graphic 19" descr="Sox">
            <a:extLst>
              <a:ext uri="{FF2B5EF4-FFF2-40B4-BE49-F238E27FC236}">
                <a16:creationId xmlns:a16="http://schemas.microsoft.com/office/drawing/2014/main" id="{A43A688E-C7AD-47C8-95BB-7192CB20F3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0635" y="3537558"/>
            <a:ext cx="914400" cy="914400"/>
          </a:xfrm>
          <a:prstGeom prst="rect">
            <a:avLst/>
          </a:prstGeom>
        </p:spPr>
      </p:pic>
      <p:pic>
        <p:nvPicPr>
          <p:cNvPr id="22" name="Graphic 21" descr="Sox">
            <a:extLst>
              <a:ext uri="{FF2B5EF4-FFF2-40B4-BE49-F238E27FC236}">
                <a16:creationId xmlns:a16="http://schemas.microsoft.com/office/drawing/2014/main" id="{22758898-7F71-4E3C-9570-9D1A546C56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469" y="5478587"/>
            <a:ext cx="914400" cy="914400"/>
          </a:xfrm>
          <a:prstGeom prst="rect">
            <a:avLst/>
          </a:prstGeom>
        </p:spPr>
      </p:pic>
      <p:pic>
        <p:nvPicPr>
          <p:cNvPr id="5" name="Graphic 4" descr="Pants">
            <a:extLst>
              <a:ext uri="{FF2B5EF4-FFF2-40B4-BE49-F238E27FC236}">
                <a16:creationId xmlns:a16="http://schemas.microsoft.com/office/drawing/2014/main" id="{22773C12-8C32-4530-8162-4B0C9B9AE9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8716" y="1245184"/>
            <a:ext cx="1426612" cy="1426612"/>
          </a:xfrm>
          <a:prstGeom prst="rect">
            <a:avLst/>
          </a:prstGeom>
        </p:spPr>
      </p:pic>
      <p:pic>
        <p:nvPicPr>
          <p:cNvPr id="24" name="Graphic 23" descr="Pants">
            <a:extLst>
              <a:ext uri="{FF2B5EF4-FFF2-40B4-BE49-F238E27FC236}">
                <a16:creationId xmlns:a16="http://schemas.microsoft.com/office/drawing/2014/main" id="{C8D0D791-2C60-4702-8393-373BD5AAEF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3539" y="4861895"/>
            <a:ext cx="1426612" cy="1426612"/>
          </a:xfrm>
          <a:prstGeom prst="rect">
            <a:avLst/>
          </a:prstGeom>
        </p:spPr>
      </p:pic>
      <p:pic>
        <p:nvPicPr>
          <p:cNvPr id="9" name="Graphic 8" descr="Rocket">
            <a:extLst>
              <a:ext uri="{FF2B5EF4-FFF2-40B4-BE49-F238E27FC236}">
                <a16:creationId xmlns:a16="http://schemas.microsoft.com/office/drawing/2014/main" id="{2E65809C-7517-4EB8-BAF8-7109049306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80305" y="491135"/>
            <a:ext cx="1937674" cy="1937674"/>
          </a:xfrm>
          <a:prstGeom prst="rect">
            <a:avLst/>
          </a:prstGeom>
        </p:spPr>
      </p:pic>
      <p:sp>
        <p:nvSpPr>
          <p:cNvPr id="26" name="Teardrop 25">
            <a:extLst>
              <a:ext uri="{FF2B5EF4-FFF2-40B4-BE49-F238E27FC236}">
                <a16:creationId xmlns:a16="http://schemas.microsoft.com/office/drawing/2014/main" id="{3A12E67C-5789-4700-A007-54B10D1676C1}"/>
              </a:ext>
            </a:extLst>
          </p:cNvPr>
          <p:cNvSpPr>
            <a:spLocks noChangeAspect="1"/>
          </p:cNvSpPr>
          <p:nvPr/>
        </p:nvSpPr>
        <p:spPr>
          <a:xfrm rot="9174192">
            <a:off x="7218911" y="1756889"/>
            <a:ext cx="752154" cy="753872"/>
          </a:xfrm>
          <a:prstGeom prst="teardrop">
            <a:avLst>
              <a:gd name="adj" fmla="val 20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ardrop 26">
            <a:extLst>
              <a:ext uri="{FF2B5EF4-FFF2-40B4-BE49-F238E27FC236}">
                <a16:creationId xmlns:a16="http://schemas.microsoft.com/office/drawing/2014/main" id="{57DBFE49-9367-4828-9C4A-AFCD4FA190B2}"/>
              </a:ext>
            </a:extLst>
          </p:cNvPr>
          <p:cNvSpPr>
            <a:spLocks noChangeAspect="1"/>
          </p:cNvSpPr>
          <p:nvPr/>
        </p:nvSpPr>
        <p:spPr>
          <a:xfrm rot="9929193">
            <a:off x="4187462" y="494914"/>
            <a:ext cx="752154" cy="753872"/>
          </a:xfrm>
          <a:prstGeom prst="teardrop">
            <a:avLst>
              <a:gd name="adj" fmla="val 200000"/>
            </a:avLst>
          </a:prstGeom>
          <a:solidFill>
            <a:srgbClr val="D7C4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ardrop 28">
            <a:extLst>
              <a:ext uri="{FF2B5EF4-FFF2-40B4-BE49-F238E27FC236}">
                <a16:creationId xmlns:a16="http://schemas.microsoft.com/office/drawing/2014/main" id="{6214DC7B-3254-4902-8C62-31EC25EA8DDE}"/>
              </a:ext>
            </a:extLst>
          </p:cNvPr>
          <p:cNvSpPr>
            <a:spLocks noChangeAspect="1"/>
          </p:cNvSpPr>
          <p:nvPr/>
        </p:nvSpPr>
        <p:spPr>
          <a:xfrm rot="6629054">
            <a:off x="420007" y="1805870"/>
            <a:ext cx="752154" cy="753872"/>
          </a:xfrm>
          <a:prstGeom prst="teardrop">
            <a:avLst>
              <a:gd name="adj" fmla="val 20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ardrop 29">
            <a:extLst>
              <a:ext uri="{FF2B5EF4-FFF2-40B4-BE49-F238E27FC236}">
                <a16:creationId xmlns:a16="http://schemas.microsoft.com/office/drawing/2014/main" id="{3980200B-E01A-4D6D-AA11-4DD114AA2375}"/>
              </a:ext>
            </a:extLst>
          </p:cNvPr>
          <p:cNvSpPr>
            <a:spLocks noChangeAspect="1"/>
          </p:cNvSpPr>
          <p:nvPr/>
        </p:nvSpPr>
        <p:spPr>
          <a:xfrm rot="7349473">
            <a:off x="10669203" y="385470"/>
            <a:ext cx="752154" cy="753872"/>
          </a:xfrm>
          <a:prstGeom prst="teardrop">
            <a:avLst>
              <a:gd name="adj" fmla="val 200000"/>
            </a:avLst>
          </a:prstGeom>
          <a:solidFill>
            <a:srgbClr val="DC14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90ABC8A-87FF-4F7C-BAB6-1E76B31B2B7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1" name="Oval 20">
            <a:extLst>
              <a:ext uri="{FF2B5EF4-FFF2-40B4-BE49-F238E27FC236}">
                <a16:creationId xmlns:a16="http://schemas.microsoft.com/office/drawing/2014/main" id="{39B65BE9-8B6C-4F3E-A8D7-536EC403A65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875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6667E-7 -1.11111E-6 L 0.05482 0.20023 " pathEditMode="relative" rAng="0" ptsTypes="AA">
                                      <p:cBhvr>
                                        <p:cTn id="6" dur="2000" fill="hold"/>
                                        <p:tgtEl>
                                          <p:spTgt spid="30"/>
                                        </p:tgtEl>
                                        <p:attrNameLst>
                                          <p:attrName>ppt_x</p:attrName>
                                          <p:attrName>ppt_y</p:attrName>
                                        </p:attrNameLst>
                                      </p:cBhvr>
                                      <p:rCtr x="2734" y="10000"/>
                                    </p:animMotion>
                                  </p:childTnLst>
                                </p:cTn>
                              </p:par>
                              <p:par>
                                <p:cTn id="7" presetID="42" presetClass="path" presetSubtype="0" accel="50000" decel="50000" fill="hold" grpId="0" nodeType="withEffect">
                                  <p:stCondLst>
                                    <p:cond delay="0"/>
                                  </p:stCondLst>
                                  <p:childTnLst>
                                    <p:animMotion origin="layout" path="M -4.375E-6 2.96296E-6 L -4.375E-6 0.25 " pathEditMode="relative" rAng="0" ptsTypes="AA">
                                      <p:cBhvr>
                                        <p:cTn id="8" dur="2000" fill="hold"/>
                                        <p:tgtEl>
                                          <p:spTgt spid="29"/>
                                        </p:tgtEl>
                                        <p:attrNameLst>
                                          <p:attrName>ppt_x</p:attrName>
                                          <p:attrName>ppt_y</p:attrName>
                                        </p:attrNameLst>
                                      </p:cBhvr>
                                      <p:rCtr x="0" y="12500"/>
                                    </p:animMotion>
                                  </p:childTnLst>
                                </p:cTn>
                              </p:par>
                              <p:par>
                                <p:cTn id="9" presetID="42" presetClass="path" presetSubtype="0" accel="50000" decel="50000" fill="hold" grpId="0" nodeType="withEffect">
                                  <p:stCondLst>
                                    <p:cond delay="0"/>
                                  </p:stCondLst>
                                  <p:childTnLst>
                                    <p:animMotion origin="layout" path="M 1.04167E-6 -3.33333E-6 L -0.06784 0.20579 " pathEditMode="relative" rAng="0" ptsTypes="AA">
                                      <p:cBhvr>
                                        <p:cTn id="10" dur="2000" fill="hold"/>
                                        <p:tgtEl>
                                          <p:spTgt spid="27"/>
                                        </p:tgtEl>
                                        <p:attrNameLst>
                                          <p:attrName>ppt_x</p:attrName>
                                          <p:attrName>ppt_y</p:attrName>
                                        </p:attrNameLst>
                                      </p:cBhvr>
                                      <p:rCtr x="-3398" y="10278"/>
                                    </p:animMotion>
                                  </p:childTnLst>
                                </p:cTn>
                              </p:par>
                              <p:par>
                                <p:cTn id="11" presetID="42" presetClass="path" presetSubtype="0" accel="50000" decel="50000" fill="hold" grpId="0" nodeType="withEffect">
                                  <p:stCondLst>
                                    <p:cond delay="0"/>
                                  </p:stCondLst>
                                  <p:childTnLst>
                                    <p:animMotion origin="layout" path="M 3.33333E-6 -1.11111E-6 L 0.05429 0.16551 " pathEditMode="relative" rAng="0" ptsTypes="AA">
                                      <p:cBhvr>
                                        <p:cTn id="12" dur="2000" fill="hold"/>
                                        <p:tgtEl>
                                          <p:spTgt spid="26"/>
                                        </p:tgtEl>
                                        <p:attrNameLst>
                                          <p:attrName>ppt_x</p:attrName>
                                          <p:attrName>ppt_y</p:attrName>
                                        </p:attrNameLst>
                                      </p:cBhvr>
                                      <p:rCtr x="2708" y="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514680-5466-47B4-9936-47DC3CA39D1A}"/>
              </a:ext>
            </a:extLst>
          </p:cNvPr>
          <p:cNvCxnSpPr/>
          <p:nvPr/>
        </p:nvCxnSpPr>
        <p:spPr>
          <a:xfrm>
            <a:off x="3832698"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B57D3C-A6CB-4ECD-90A9-FC5141BAF3EE}"/>
              </a:ext>
            </a:extLst>
          </p:cNvPr>
          <p:cNvCxnSpPr/>
          <p:nvPr/>
        </p:nvCxnSpPr>
        <p:spPr>
          <a:xfrm>
            <a:off x="8070715"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1E89AD-887C-4E7A-9B04-AAF8B5E9EA6D}"/>
              </a:ext>
            </a:extLst>
          </p:cNvPr>
          <p:cNvCxnSpPr>
            <a:cxnSpLocks/>
          </p:cNvCxnSpPr>
          <p:nvPr/>
        </p:nvCxnSpPr>
        <p:spPr>
          <a:xfrm>
            <a:off x="0" y="3429000"/>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 name="Graphic 7" descr="Rocket">
            <a:extLst>
              <a:ext uri="{FF2B5EF4-FFF2-40B4-BE49-F238E27FC236}">
                <a16:creationId xmlns:a16="http://schemas.microsoft.com/office/drawing/2014/main" id="{7122DEC0-F61F-4B32-8489-43134F2103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512" y="646778"/>
            <a:ext cx="1937674" cy="1937674"/>
          </a:xfrm>
          <a:prstGeom prst="rect">
            <a:avLst/>
          </a:prstGeom>
        </p:spPr>
      </p:pic>
      <p:pic>
        <p:nvPicPr>
          <p:cNvPr id="9" name="Picture 8">
            <a:extLst>
              <a:ext uri="{FF2B5EF4-FFF2-40B4-BE49-F238E27FC236}">
                <a16:creationId xmlns:a16="http://schemas.microsoft.com/office/drawing/2014/main" id="{2171CEF1-F737-4BCA-AA69-ACC6CF05B396}"/>
              </a:ext>
            </a:extLst>
          </p:cNvPr>
          <p:cNvPicPr>
            <a:picLocks noChangeAspect="1"/>
          </p:cNvPicPr>
          <p:nvPr/>
        </p:nvPicPr>
        <p:blipFill>
          <a:blip r:embed="rId4"/>
          <a:stretch>
            <a:fillRect/>
          </a:stretch>
        </p:blipFill>
        <p:spPr>
          <a:xfrm rot="21117538">
            <a:off x="4703912" y="594447"/>
            <a:ext cx="2048434" cy="2042337"/>
          </a:xfrm>
          <a:prstGeom prst="rect">
            <a:avLst/>
          </a:prstGeom>
        </p:spPr>
      </p:pic>
      <p:pic>
        <p:nvPicPr>
          <p:cNvPr id="10" name="Picture 9">
            <a:extLst>
              <a:ext uri="{FF2B5EF4-FFF2-40B4-BE49-F238E27FC236}">
                <a16:creationId xmlns:a16="http://schemas.microsoft.com/office/drawing/2014/main" id="{5B4B293F-5823-4221-9A2A-802E489407AC}"/>
              </a:ext>
            </a:extLst>
          </p:cNvPr>
          <p:cNvPicPr>
            <a:picLocks noChangeAspect="1"/>
          </p:cNvPicPr>
          <p:nvPr/>
        </p:nvPicPr>
        <p:blipFill>
          <a:blip r:embed="rId4"/>
          <a:stretch>
            <a:fillRect/>
          </a:stretch>
        </p:blipFill>
        <p:spPr>
          <a:xfrm rot="21117538">
            <a:off x="8967869" y="594447"/>
            <a:ext cx="2048434" cy="2042337"/>
          </a:xfrm>
          <a:prstGeom prst="rect">
            <a:avLst/>
          </a:prstGeom>
        </p:spPr>
      </p:pic>
      <p:pic>
        <p:nvPicPr>
          <p:cNvPr id="11" name="Picture 10">
            <a:extLst>
              <a:ext uri="{FF2B5EF4-FFF2-40B4-BE49-F238E27FC236}">
                <a16:creationId xmlns:a16="http://schemas.microsoft.com/office/drawing/2014/main" id="{899949A7-F0F1-4A4A-902C-A2FF03F8DBAB}"/>
              </a:ext>
            </a:extLst>
          </p:cNvPr>
          <p:cNvPicPr>
            <a:picLocks noChangeAspect="1"/>
          </p:cNvPicPr>
          <p:nvPr/>
        </p:nvPicPr>
        <p:blipFill>
          <a:blip r:embed="rId4"/>
          <a:stretch>
            <a:fillRect/>
          </a:stretch>
        </p:blipFill>
        <p:spPr>
          <a:xfrm rot="21117538">
            <a:off x="787680" y="4035656"/>
            <a:ext cx="2048434" cy="2042337"/>
          </a:xfrm>
          <a:prstGeom prst="rect">
            <a:avLst/>
          </a:prstGeom>
        </p:spPr>
      </p:pic>
      <p:pic>
        <p:nvPicPr>
          <p:cNvPr id="12" name="Graphic 11" descr="Sox">
            <a:extLst>
              <a:ext uri="{FF2B5EF4-FFF2-40B4-BE49-F238E27FC236}">
                <a16:creationId xmlns:a16="http://schemas.microsoft.com/office/drawing/2014/main" id="{A4389685-4D3B-4B93-A7B2-544F9CEE54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3728" y="4166854"/>
            <a:ext cx="2071373" cy="2071373"/>
          </a:xfrm>
          <a:prstGeom prst="rect">
            <a:avLst/>
          </a:prstGeom>
        </p:spPr>
      </p:pic>
      <p:pic>
        <p:nvPicPr>
          <p:cNvPr id="13" name="Graphic 12" descr="Sox">
            <a:extLst>
              <a:ext uri="{FF2B5EF4-FFF2-40B4-BE49-F238E27FC236}">
                <a16:creationId xmlns:a16="http://schemas.microsoft.com/office/drawing/2014/main" id="{A8977EB2-E677-4E60-9CB4-40826F9D14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51744" y="4021137"/>
            <a:ext cx="2071373" cy="2071373"/>
          </a:xfrm>
          <a:prstGeom prst="rect">
            <a:avLst/>
          </a:prstGeom>
        </p:spPr>
      </p:pic>
    </p:spTree>
    <p:extLst>
      <p:ext uri="{BB962C8B-B14F-4D97-AF65-F5344CB8AC3E}">
        <p14:creationId xmlns:p14="http://schemas.microsoft.com/office/powerpoint/2010/main" val="411532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514680-5466-47B4-9936-47DC3CA39D1A}"/>
              </a:ext>
            </a:extLst>
          </p:cNvPr>
          <p:cNvCxnSpPr/>
          <p:nvPr/>
        </p:nvCxnSpPr>
        <p:spPr>
          <a:xfrm>
            <a:off x="3832698"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B57D3C-A6CB-4ECD-90A9-FC5141BAF3EE}"/>
              </a:ext>
            </a:extLst>
          </p:cNvPr>
          <p:cNvCxnSpPr/>
          <p:nvPr/>
        </p:nvCxnSpPr>
        <p:spPr>
          <a:xfrm>
            <a:off x="8070715"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1E89AD-887C-4E7A-9B04-AAF8B5E9EA6D}"/>
              </a:ext>
            </a:extLst>
          </p:cNvPr>
          <p:cNvCxnSpPr>
            <a:cxnSpLocks/>
          </p:cNvCxnSpPr>
          <p:nvPr/>
        </p:nvCxnSpPr>
        <p:spPr>
          <a:xfrm>
            <a:off x="0" y="3429000"/>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 name="Graphic 11" descr="Sox">
            <a:extLst>
              <a:ext uri="{FF2B5EF4-FFF2-40B4-BE49-F238E27FC236}">
                <a16:creationId xmlns:a16="http://schemas.microsoft.com/office/drawing/2014/main" id="{A4389685-4D3B-4B93-A7B2-544F9CEE54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728" y="4166854"/>
            <a:ext cx="2071373" cy="2071373"/>
          </a:xfrm>
          <a:prstGeom prst="rect">
            <a:avLst/>
          </a:prstGeom>
        </p:spPr>
      </p:pic>
      <p:pic>
        <p:nvPicPr>
          <p:cNvPr id="13" name="Graphic 12" descr="Sox">
            <a:extLst>
              <a:ext uri="{FF2B5EF4-FFF2-40B4-BE49-F238E27FC236}">
                <a16:creationId xmlns:a16="http://schemas.microsoft.com/office/drawing/2014/main" id="{A8977EB2-E677-4E60-9CB4-40826F9D14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1744" y="4021137"/>
            <a:ext cx="2071373" cy="2071373"/>
          </a:xfrm>
          <a:prstGeom prst="rect">
            <a:avLst/>
          </a:prstGeom>
        </p:spPr>
      </p:pic>
      <p:pic>
        <p:nvPicPr>
          <p:cNvPr id="14" name="Graphic 13" descr="Pants">
            <a:extLst>
              <a:ext uri="{FF2B5EF4-FFF2-40B4-BE49-F238E27FC236}">
                <a16:creationId xmlns:a16="http://schemas.microsoft.com/office/drawing/2014/main" id="{03C913A8-2DDF-4801-8C38-4175CB6296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929" y="776277"/>
            <a:ext cx="2159715" cy="2159715"/>
          </a:xfrm>
          <a:prstGeom prst="rect">
            <a:avLst/>
          </a:prstGeom>
        </p:spPr>
      </p:pic>
      <p:pic>
        <p:nvPicPr>
          <p:cNvPr id="15" name="Graphic 14" descr="Pants">
            <a:extLst>
              <a:ext uri="{FF2B5EF4-FFF2-40B4-BE49-F238E27FC236}">
                <a16:creationId xmlns:a16="http://schemas.microsoft.com/office/drawing/2014/main" id="{93D71606-AA66-4BF7-B88E-2D849B1978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9944" y="776277"/>
            <a:ext cx="2159716" cy="2159716"/>
          </a:xfrm>
          <a:prstGeom prst="rect">
            <a:avLst/>
          </a:prstGeom>
        </p:spPr>
      </p:pic>
      <p:sp>
        <p:nvSpPr>
          <p:cNvPr id="16" name="Teardrop 15">
            <a:extLst>
              <a:ext uri="{FF2B5EF4-FFF2-40B4-BE49-F238E27FC236}">
                <a16:creationId xmlns:a16="http://schemas.microsoft.com/office/drawing/2014/main" id="{883946D9-5170-44BC-ACB4-D685277A0FAF}"/>
              </a:ext>
            </a:extLst>
          </p:cNvPr>
          <p:cNvSpPr>
            <a:spLocks noChangeAspect="1"/>
          </p:cNvSpPr>
          <p:nvPr/>
        </p:nvSpPr>
        <p:spPr>
          <a:xfrm rot="6629054">
            <a:off x="9221905" y="661688"/>
            <a:ext cx="1178163" cy="1180854"/>
          </a:xfrm>
          <a:prstGeom prst="teardrop">
            <a:avLst>
              <a:gd name="adj" fmla="val 20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ardrop 16">
            <a:extLst>
              <a:ext uri="{FF2B5EF4-FFF2-40B4-BE49-F238E27FC236}">
                <a16:creationId xmlns:a16="http://schemas.microsoft.com/office/drawing/2014/main" id="{4FAC87BD-EE89-4BF1-8F77-1DC9601436B4}"/>
              </a:ext>
            </a:extLst>
          </p:cNvPr>
          <p:cNvSpPr>
            <a:spLocks noChangeAspect="1"/>
          </p:cNvSpPr>
          <p:nvPr/>
        </p:nvSpPr>
        <p:spPr>
          <a:xfrm rot="6629054">
            <a:off x="1123378" y="4090034"/>
            <a:ext cx="1178163" cy="1180854"/>
          </a:xfrm>
          <a:prstGeom prst="teardrop">
            <a:avLst>
              <a:gd name="adj" fmla="val 20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286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514680-5466-47B4-9936-47DC3CA39D1A}"/>
              </a:ext>
            </a:extLst>
          </p:cNvPr>
          <p:cNvCxnSpPr/>
          <p:nvPr/>
        </p:nvCxnSpPr>
        <p:spPr>
          <a:xfrm>
            <a:off x="3832698"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B57D3C-A6CB-4ECD-90A9-FC5141BAF3EE}"/>
              </a:ext>
            </a:extLst>
          </p:cNvPr>
          <p:cNvCxnSpPr/>
          <p:nvPr/>
        </p:nvCxnSpPr>
        <p:spPr>
          <a:xfrm>
            <a:off x="8070715" y="0"/>
            <a:ext cx="0" cy="685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1E89AD-887C-4E7A-9B04-AAF8B5E9EA6D}"/>
              </a:ext>
            </a:extLst>
          </p:cNvPr>
          <p:cNvCxnSpPr>
            <a:cxnSpLocks/>
          </p:cNvCxnSpPr>
          <p:nvPr/>
        </p:nvCxnSpPr>
        <p:spPr>
          <a:xfrm>
            <a:off x="0" y="3429000"/>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6CD0ECCB-3AC5-4851-8A60-3F79D922337B}"/>
              </a:ext>
            </a:extLst>
          </p:cNvPr>
          <p:cNvSpPr>
            <a:spLocks noChangeAspect="1"/>
          </p:cNvSpPr>
          <p:nvPr/>
        </p:nvSpPr>
        <p:spPr>
          <a:xfrm rot="9929193">
            <a:off x="1747309" y="654809"/>
            <a:ext cx="1147025" cy="1149645"/>
          </a:xfrm>
          <a:prstGeom prst="teardrop">
            <a:avLst>
              <a:gd name="adj" fmla="val 200000"/>
            </a:avLst>
          </a:prstGeom>
          <a:solidFill>
            <a:srgbClr val="D7C4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ardrop 10">
            <a:extLst>
              <a:ext uri="{FF2B5EF4-FFF2-40B4-BE49-F238E27FC236}">
                <a16:creationId xmlns:a16="http://schemas.microsoft.com/office/drawing/2014/main" id="{A3063509-2282-43CD-98D0-976C64477770}"/>
              </a:ext>
            </a:extLst>
          </p:cNvPr>
          <p:cNvSpPr>
            <a:spLocks noChangeAspect="1"/>
          </p:cNvSpPr>
          <p:nvPr/>
        </p:nvSpPr>
        <p:spPr>
          <a:xfrm rot="7349473">
            <a:off x="5167962" y="673912"/>
            <a:ext cx="1108905" cy="1111438"/>
          </a:xfrm>
          <a:prstGeom prst="teardrop">
            <a:avLst>
              <a:gd name="adj" fmla="val 200000"/>
            </a:avLst>
          </a:prstGeom>
          <a:solidFill>
            <a:srgbClr val="DC14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964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B75E1-79E6-4A44-97F6-9F5848DD1FBD}"/>
              </a:ext>
            </a:extLst>
          </p:cNvPr>
          <p:cNvPicPr>
            <a:picLocks noChangeAspect="1"/>
          </p:cNvPicPr>
          <p:nvPr/>
        </p:nvPicPr>
        <p:blipFill>
          <a:blip r:embed="rId3"/>
          <a:stretch>
            <a:fillRect/>
          </a:stretch>
        </p:blipFill>
        <p:spPr>
          <a:xfrm>
            <a:off x="2489528" y="201108"/>
            <a:ext cx="7212944" cy="6455784"/>
          </a:xfrm>
          <a:prstGeom prst="rect">
            <a:avLst/>
          </a:prstGeom>
        </p:spPr>
      </p:pic>
      <p:sp>
        <p:nvSpPr>
          <p:cNvPr id="4" name="Oval 3">
            <a:extLst>
              <a:ext uri="{FF2B5EF4-FFF2-40B4-BE49-F238E27FC236}">
                <a16:creationId xmlns:a16="http://schemas.microsoft.com/office/drawing/2014/main" id="{BFE0376A-1FAB-4625-AA9C-49581A2AD289}"/>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615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284568"/>
          </a:xfrm>
        </p:spPr>
        <p:txBody>
          <a:bodyPr vert="horz" lIns="91440" tIns="45720" rIns="91440" bIns="45720" rtlCol="0" anchor="t">
            <a:noAutofit/>
          </a:bodyPr>
          <a:lstStyle/>
          <a:p>
            <a:pPr>
              <a:lnSpc>
                <a:spcPct val="100000"/>
              </a:lnSpc>
              <a:spcBef>
                <a:spcPts val="0"/>
              </a:spcBef>
            </a:pPr>
            <a:r>
              <a:rPr lang="en-GB" sz="2400" dirty="0"/>
              <a:t>Everyone is going to bed but </a:t>
            </a:r>
            <a:r>
              <a:rPr lang="en-GB" sz="2400" dirty="0">
                <a:solidFill>
                  <a:srgbClr val="FF0000"/>
                </a:solidFill>
              </a:rPr>
              <a:t>Four</a:t>
            </a:r>
            <a:r>
              <a:rPr lang="en-GB" sz="2400" dirty="0"/>
              <a:t> can't decide whether to sleep or stay up. He</a:t>
            </a:r>
          </a:p>
          <a:p>
            <a:pPr>
              <a:lnSpc>
                <a:spcPct val="100000"/>
              </a:lnSpc>
              <a:spcBef>
                <a:spcPts val="0"/>
              </a:spcBef>
            </a:pPr>
            <a:r>
              <a:rPr lang="en-GB" sz="2400" dirty="0"/>
              <a:t>splits into 2 </a:t>
            </a:r>
            <a:r>
              <a:rPr lang="en-GB" sz="2400" dirty="0">
                <a:solidFill>
                  <a:srgbClr val="FF0000"/>
                </a:solidFill>
              </a:rPr>
              <a:t>Two</a:t>
            </a:r>
            <a:r>
              <a:rPr lang="en-GB" sz="2400" dirty="0"/>
              <a:t>s, who don masks and become the Terrible </a:t>
            </a:r>
            <a:r>
              <a:rPr lang="en-GB" sz="2400" dirty="0">
                <a:solidFill>
                  <a:srgbClr val="FF0000"/>
                </a:solidFill>
              </a:rPr>
              <a:t>Two</a:t>
            </a:r>
            <a:r>
              <a:rPr lang="en-GB" sz="2400" dirty="0"/>
              <a:t>s, intent on</a:t>
            </a:r>
          </a:p>
          <a:p>
            <a:pPr>
              <a:lnSpc>
                <a:spcPct val="100000"/>
              </a:lnSpc>
              <a:spcBef>
                <a:spcPts val="0"/>
              </a:spcBef>
            </a:pPr>
            <a:r>
              <a:rPr lang="en-GB" sz="2400" dirty="0"/>
              <a:t>cheeky mischief. They tickle the others in turn with feathers, making </a:t>
            </a:r>
            <a:r>
              <a:rPr lang="en-GB" sz="2400" dirty="0">
                <a:solidFill>
                  <a:srgbClr val="FF0000"/>
                </a:solidFill>
              </a:rPr>
              <a:t>Two</a:t>
            </a:r>
            <a:r>
              <a:rPr lang="en-GB" sz="2400" dirty="0"/>
              <a:t> and </a:t>
            </a:r>
            <a:r>
              <a:rPr lang="en-GB" sz="2400" dirty="0">
                <a:solidFill>
                  <a:srgbClr val="FF0000"/>
                </a:solidFill>
              </a:rPr>
              <a:t>Three</a:t>
            </a:r>
            <a:r>
              <a:rPr lang="en-GB" sz="2400" dirty="0"/>
              <a:t> split into </a:t>
            </a:r>
            <a:r>
              <a:rPr lang="en-GB" sz="2400" dirty="0">
                <a:solidFill>
                  <a:srgbClr val="FF0000"/>
                </a:solidFill>
              </a:rPr>
              <a:t>One</a:t>
            </a:r>
            <a:r>
              <a:rPr lang="en-GB" sz="2400" dirty="0"/>
              <a:t>s, who gleefully bounce on their beds. The Terrible </a:t>
            </a:r>
            <a:r>
              <a:rPr lang="en-GB" sz="2400" dirty="0">
                <a:solidFill>
                  <a:srgbClr val="FF0000"/>
                </a:solidFill>
              </a:rPr>
              <a:t>Two</a:t>
            </a:r>
            <a:r>
              <a:rPr lang="en-GB" sz="2400" dirty="0"/>
              <a:t>s run away, the </a:t>
            </a:r>
            <a:r>
              <a:rPr lang="en-GB" sz="2400" dirty="0">
                <a:solidFill>
                  <a:srgbClr val="FF0000"/>
                </a:solidFill>
              </a:rPr>
              <a:t>One</a:t>
            </a:r>
            <a:r>
              <a:rPr lang="en-GB" sz="2400" dirty="0"/>
              <a:t>s catch up with them and to everyone's surprise, the Terrible </a:t>
            </a:r>
            <a:r>
              <a:rPr lang="en-GB" sz="2400" dirty="0">
                <a:solidFill>
                  <a:srgbClr val="FF0000"/>
                </a:solidFill>
              </a:rPr>
              <a:t>Two</a:t>
            </a:r>
            <a:r>
              <a:rPr lang="en-GB" sz="2400" dirty="0"/>
              <a:t>s split into four </a:t>
            </a:r>
            <a:r>
              <a:rPr lang="en-GB" sz="2400" dirty="0">
                <a:solidFill>
                  <a:srgbClr val="FF0000"/>
                </a:solidFill>
              </a:rPr>
              <a:t>One</a:t>
            </a:r>
            <a:r>
              <a:rPr lang="en-GB" sz="2400" dirty="0"/>
              <a:t>s. As everyone else rebuilds themselves, the four </a:t>
            </a:r>
            <a:r>
              <a:rPr lang="en-GB" sz="2400" dirty="0">
                <a:solidFill>
                  <a:srgbClr val="FF0000"/>
                </a:solidFill>
              </a:rPr>
              <a:t>One</a:t>
            </a:r>
            <a:r>
              <a:rPr lang="en-GB" sz="2400" dirty="0"/>
              <a:t>s turn back into </a:t>
            </a:r>
            <a:r>
              <a:rPr lang="en-GB" sz="2400" dirty="0">
                <a:solidFill>
                  <a:srgbClr val="FF0000"/>
                </a:solidFill>
              </a:rPr>
              <a:t>Four</a:t>
            </a:r>
            <a:r>
              <a:rPr lang="en-GB" sz="2400" dirty="0"/>
              <a:t>. So what happened to the Terrible </a:t>
            </a:r>
            <a:r>
              <a:rPr lang="en-GB" sz="2400" dirty="0">
                <a:solidFill>
                  <a:srgbClr val="FF0000"/>
                </a:solidFill>
              </a:rPr>
              <a:t>Two</a:t>
            </a:r>
            <a:r>
              <a:rPr lang="en-GB" sz="2400" dirty="0"/>
              <a:t>s? </a:t>
            </a:r>
            <a:r>
              <a:rPr lang="en-GB" sz="2400" dirty="0">
                <a:solidFill>
                  <a:srgbClr val="FF0000"/>
                </a:solidFill>
              </a:rPr>
              <a:t>Four</a:t>
            </a:r>
            <a:r>
              <a:rPr lang="en-GB" sz="2400" dirty="0"/>
              <a:t> tells the others that he is the Terrible </a:t>
            </a:r>
            <a:r>
              <a:rPr lang="en-GB" sz="2400" dirty="0">
                <a:solidFill>
                  <a:srgbClr val="FF0000"/>
                </a:solidFill>
              </a:rPr>
              <a:t>Two</a:t>
            </a:r>
            <a:r>
              <a:rPr lang="en-GB" sz="2400" dirty="0"/>
              <a:t>s, but they think he is joking.</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702821"/>
          </a:xfrm>
        </p:spPr>
        <p:txBody>
          <a:bodyPr vert="horz" lIns="91440" tIns="45720" rIns="91440" bIns="45720" rtlCol="0" anchor="t">
            <a:normAutofit/>
          </a:bodyPr>
          <a:lstStyle/>
          <a:p>
            <a:pPr>
              <a:spcBef>
                <a:spcPts val="1800"/>
              </a:spcBef>
            </a:pPr>
            <a:r>
              <a:rPr lang="en-GB" sz="2400" b="1" dirty="0">
                <a:latin typeface="Myriad Pro"/>
              </a:rPr>
              <a:t>Recognising two 2s</a:t>
            </a:r>
          </a:p>
          <a:p>
            <a:pPr>
              <a:spcBef>
                <a:spcPts val="1800"/>
              </a:spcBef>
            </a:pPr>
            <a:r>
              <a:rPr lang="en-GB" sz="2400" dirty="0">
                <a:latin typeface="Myriad Pro"/>
              </a:rPr>
              <a:t>In this episode </a:t>
            </a:r>
            <a:r>
              <a:rPr lang="en-GB" sz="2400" dirty="0">
                <a:solidFill>
                  <a:srgbClr val="FF0000"/>
                </a:solidFill>
                <a:latin typeface="Myriad Pro"/>
              </a:rPr>
              <a:t>Four</a:t>
            </a:r>
            <a:r>
              <a:rPr lang="en-GB" sz="2400" dirty="0">
                <a:latin typeface="Myriad Pro"/>
              </a:rPr>
              <a:t> is represented as 2 </a:t>
            </a:r>
            <a:r>
              <a:rPr lang="en-GB" sz="2400" dirty="0">
                <a:solidFill>
                  <a:srgbClr val="FF0000"/>
                </a:solidFill>
                <a:latin typeface="Myriad Pro"/>
              </a:rPr>
              <a:t>Two</a:t>
            </a:r>
            <a:r>
              <a:rPr lang="en-GB" sz="2400" dirty="0">
                <a:latin typeface="Myriad Pro"/>
              </a:rPr>
              <a:t>s. Describing </a:t>
            </a:r>
            <a:r>
              <a:rPr lang="en-GB" sz="2400" dirty="0">
                <a:solidFill>
                  <a:srgbClr val="FF0000"/>
                </a:solidFill>
                <a:latin typeface="Myriad Pro"/>
              </a:rPr>
              <a:t>Four</a:t>
            </a:r>
            <a:r>
              <a:rPr lang="en-GB" sz="2400" dirty="0">
                <a:latin typeface="Myriad Pro"/>
              </a:rPr>
              <a:t> in this way is the early stages of developing a concept known as ‘unitising’. This is the process of handling a quantity (in this case 2) as a single object. When a child is mastering the concept of ‘unitising’ they are able to count the units (of the quantity e.g. 2) rather than the single items, thus using one-to-many correspondence. This will then eventually lead on to developing an understanding of multiplication.</a:t>
            </a:r>
            <a:endParaRPr lang="en-GB" sz="2400" b="1" dirty="0">
              <a:latin typeface="Myriad Pro"/>
            </a:endParaRPr>
          </a:p>
          <a:p>
            <a:pPr>
              <a:spcBef>
                <a:spcPts val="1800"/>
              </a:spcBef>
            </a:pPr>
            <a:r>
              <a:rPr lang="en-GB" sz="2400" b="1" dirty="0">
                <a:latin typeface="Myriad Pro"/>
              </a:rPr>
              <a:t>Partitioning numbers to four</a:t>
            </a:r>
            <a:endParaRPr lang="en-GB" sz="2400" dirty="0">
              <a:latin typeface="Myriad Pro"/>
            </a:endParaRPr>
          </a:p>
          <a:p>
            <a:pPr>
              <a:spcBef>
                <a:spcPts val="1800"/>
              </a:spcBef>
            </a:pPr>
            <a:r>
              <a:rPr lang="en-GB" sz="2400" dirty="0">
                <a:latin typeface="Myriad Pro"/>
              </a:rPr>
              <a:t>In this episode the children will also see how </a:t>
            </a:r>
            <a:r>
              <a:rPr lang="en-GB" sz="2400" dirty="0">
                <a:solidFill>
                  <a:srgbClr val="FF0000"/>
                </a:solidFill>
                <a:latin typeface="Myriad Pro"/>
              </a:rPr>
              <a:t>Two</a:t>
            </a:r>
            <a:r>
              <a:rPr lang="en-GB" sz="2400" dirty="0">
                <a:latin typeface="Myriad Pro"/>
              </a:rPr>
              <a:t>, </a:t>
            </a:r>
            <a:r>
              <a:rPr lang="en-GB" sz="2400" dirty="0">
                <a:solidFill>
                  <a:srgbClr val="FF0000"/>
                </a:solidFill>
                <a:latin typeface="Myriad Pro"/>
              </a:rPr>
              <a:t>Three</a:t>
            </a:r>
            <a:r>
              <a:rPr lang="en-GB" sz="2400" dirty="0">
                <a:latin typeface="Myriad Pro"/>
              </a:rPr>
              <a:t> and </a:t>
            </a:r>
            <a:r>
              <a:rPr lang="en-GB" sz="2400" dirty="0">
                <a:solidFill>
                  <a:srgbClr val="FF0000"/>
                </a:solidFill>
                <a:latin typeface="Myriad Pro"/>
              </a:rPr>
              <a:t>Four</a:t>
            </a:r>
            <a:r>
              <a:rPr lang="en-GB" sz="2400" dirty="0">
                <a:latin typeface="Myriad Pro"/>
              </a:rPr>
              <a:t> can be partitioned into </a:t>
            </a:r>
            <a:r>
              <a:rPr lang="en-GB" sz="2400" dirty="0">
                <a:solidFill>
                  <a:srgbClr val="FF0000"/>
                </a:solidFill>
                <a:latin typeface="Myriad Pro"/>
              </a:rPr>
              <a:t>One</a:t>
            </a:r>
            <a:r>
              <a:rPr lang="en-GB" sz="2400" dirty="0">
                <a:latin typeface="Myriad Pro"/>
              </a:rPr>
              <a:t>s</a:t>
            </a:r>
            <a:r>
              <a:rPr lang="en-GB" sz="2400" dirty="0">
                <a:solidFill>
                  <a:srgbClr val="FF0000"/>
                </a:solidFill>
                <a:latin typeface="Myriad Pro"/>
              </a:rPr>
              <a:t> </a:t>
            </a:r>
            <a:r>
              <a:rPr lang="en-GB" sz="2400" dirty="0">
                <a:solidFill>
                  <a:srgbClr val="0070C0"/>
                </a:solidFill>
                <a:latin typeface="Myriad Pro"/>
              </a:rPr>
              <a:t>as</a:t>
            </a:r>
            <a:r>
              <a:rPr lang="en-GB" sz="2400" dirty="0">
                <a:latin typeface="Myriad Pro"/>
              </a:rPr>
              <a:t> well as how </a:t>
            </a:r>
            <a:r>
              <a:rPr lang="en-GB" sz="2400" dirty="0">
                <a:solidFill>
                  <a:srgbClr val="FF0000"/>
                </a:solidFill>
                <a:latin typeface="Myriad Pro"/>
              </a:rPr>
              <a:t>Four</a:t>
            </a:r>
            <a:r>
              <a:rPr lang="en-GB" sz="2400" dirty="0">
                <a:latin typeface="Myriad Pro"/>
              </a:rPr>
              <a:t> can also partition into two </a:t>
            </a:r>
            <a:r>
              <a:rPr lang="en-GB" sz="2400" dirty="0">
                <a:solidFill>
                  <a:srgbClr val="FF0000"/>
                </a:solidFill>
                <a:latin typeface="Myriad Pro"/>
              </a:rPr>
              <a:t>Two</a:t>
            </a:r>
            <a:r>
              <a:rPr lang="en-GB" sz="2400" dirty="0">
                <a:latin typeface="Myriad Pro"/>
              </a:rPr>
              <a:t>s.</a:t>
            </a:r>
            <a:endParaRPr lang="en-GB" sz="2400" dirty="0">
              <a:solidFill>
                <a:srgbClr val="FF0000"/>
              </a:solidFill>
              <a:latin typeface="Myriad Pro"/>
            </a:endParaRPr>
          </a:p>
          <a:p>
            <a:pPr>
              <a:spcBef>
                <a:spcPts val="1800"/>
              </a:spcBef>
            </a:pPr>
            <a:endParaRPr lang="en-GB" sz="2400" dirty="0">
              <a:solidFill>
                <a:srgbClr val="FF0000"/>
              </a:solidFill>
              <a:latin typeface="Myriad Pro"/>
            </a:endParaRPr>
          </a:p>
          <a:p>
            <a:pPr>
              <a:spcBef>
                <a:spcPts val="1800"/>
              </a:spcBef>
            </a:pPr>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690245"/>
          </a:xfrm>
        </p:spPr>
        <p:txBody>
          <a:bodyPr vert="horz" lIns="91440" tIns="45720" rIns="91440" bIns="45720" rtlCol="0" anchor="t">
            <a:normAutofit/>
          </a:bodyPr>
          <a:lstStyle/>
          <a:p>
            <a:r>
              <a:rPr lang="en-GB" sz="2400" dirty="0">
                <a:latin typeface="Myriad Pro"/>
              </a:rPr>
              <a:t>Use these stem sentences to describe 2 groups of 2.</a:t>
            </a:r>
          </a:p>
          <a:p>
            <a:r>
              <a:rPr lang="en-GB" sz="2400" dirty="0">
                <a:latin typeface="Myriad Pro"/>
              </a:rPr>
              <a:t>“I see 2 pairs of socks”.</a:t>
            </a:r>
          </a:p>
          <a:p>
            <a:r>
              <a:rPr lang="en-GB" sz="2400" dirty="0"/>
              <a:t>“I see 2 lots of 2 feathers”.</a:t>
            </a:r>
          </a:p>
          <a:p>
            <a:r>
              <a:rPr lang="en-GB" sz="2400" dirty="0"/>
              <a:t>“I see 2 twos”.</a:t>
            </a:r>
          </a:p>
          <a:p>
            <a:endParaRPr lang="en-GB" sz="2400" dirty="0"/>
          </a:p>
          <a:p>
            <a:r>
              <a:rPr lang="en-GB" sz="2400" dirty="0"/>
              <a:t>Use these stem sentences to describe the partitioning</a:t>
            </a:r>
          </a:p>
          <a:p>
            <a:r>
              <a:rPr lang="en-GB" sz="2400" dirty="0"/>
              <a:t>e.g. </a:t>
            </a:r>
          </a:p>
          <a:p>
            <a:r>
              <a:rPr lang="en-GB" sz="2400" dirty="0"/>
              <a:t>”Two is 2 ones”.</a:t>
            </a:r>
          </a:p>
          <a:p>
            <a:r>
              <a:rPr lang="en-GB" sz="2400" dirty="0"/>
              <a:t>“Four is </a:t>
            </a:r>
            <a:r>
              <a:rPr lang="en-GB" sz="2400"/>
              <a:t>2 twos</a:t>
            </a:r>
            <a:r>
              <a:rPr lang="en-GB" sz="2400" dirty="0"/>
              <a:t>”.</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4D25A1-FF79-4649-95EC-95BB8581BE9A}"/>
              </a:ext>
            </a:extLst>
          </p:cNvPr>
          <p:cNvPicPr>
            <a:picLocks noChangeAspect="1"/>
          </p:cNvPicPr>
          <p:nvPr/>
        </p:nvPicPr>
        <p:blipFill rotWithShape="1">
          <a:blip r:embed="rId3"/>
          <a:srcRect r="4806"/>
          <a:stretch/>
        </p:blipFill>
        <p:spPr>
          <a:xfrm>
            <a:off x="-1" y="0"/>
            <a:ext cx="12192001"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B4DB1F0C-2617-4AD7-9229-8769EBEBB0F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851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DA2E62-3C76-4FBA-AEED-3A6E0DB38A85}"/>
              </a:ext>
            </a:extLst>
          </p:cNvPr>
          <p:cNvPicPr>
            <a:picLocks noChangeAspect="1"/>
          </p:cNvPicPr>
          <p:nvPr/>
        </p:nvPicPr>
        <p:blipFill rotWithShape="1">
          <a:blip r:embed="rId3"/>
          <a:srcRect b="914"/>
          <a:stretch/>
        </p:blipFill>
        <p:spPr>
          <a:xfrm>
            <a:off x="0" y="0"/>
            <a:ext cx="12192000" cy="6858000"/>
          </a:xfrm>
          <a:prstGeom prst="rect">
            <a:avLst/>
          </a:prstGeom>
        </p:spPr>
      </p:pic>
      <p:sp>
        <p:nvSpPr>
          <p:cNvPr id="7" name="Oval 6">
            <a:extLst>
              <a:ext uri="{FF2B5EF4-FFF2-40B4-BE49-F238E27FC236}">
                <a16:creationId xmlns:a16="http://schemas.microsoft.com/office/drawing/2014/main" id="{E8271BE5-2DF5-4F42-A566-02E7682A2326}"/>
              </a:ext>
            </a:extLst>
          </p:cNvPr>
          <p:cNvSpPr/>
          <p:nvPr/>
        </p:nvSpPr>
        <p:spPr bwMode="auto">
          <a:xfrm>
            <a:off x="11769354"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DC00DD47-C4DD-421C-BDEE-9875E643CBDB}"/>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4983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CE6C8C-E406-4305-A3A6-29FA4604B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48c4a6a-bcae-4211-8504-7e5193445ce8"/>
    <ds:schemaRef ds:uri="http://purl.org/dc/terms/"/>
    <ds:schemaRef ds:uri="http://schemas.openxmlformats.org/package/2006/metadata/core-properties"/>
    <ds:schemaRef ds:uri="http://purl.org/dc/dcmitype/"/>
    <ds:schemaRef ds:uri="22029e86-67e7-4883-9866-832c3e79c7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2442</TotalTime>
  <Words>2041</Words>
  <Application>Microsoft Office PowerPoint</Application>
  <PresentationFormat>Widescreen</PresentationFormat>
  <Paragraphs>203</Paragraphs>
  <Slides>23</Slides>
  <Notes>12</Notes>
  <HiddenSlides>4</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246</cp:revision>
  <dcterms:created xsi:type="dcterms:W3CDTF">2018-02-20T10:26:52Z</dcterms:created>
  <dcterms:modified xsi:type="dcterms:W3CDTF">2018-09-05T09:49:20Z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