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58" r:id="rId4"/>
    <p:sldId id="261" r:id="rId5"/>
    <p:sldId id="260" r:id="rId6"/>
    <p:sldId id="263" r:id="rId7"/>
    <p:sldId id="282" r:id="rId8"/>
    <p:sldId id="262"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8" r:id="rId23"/>
    <p:sldId id="277" r:id="rId24"/>
    <p:sldId id="279" r:id="rId25"/>
    <p:sldId id="281"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3" cstate="print"/>
          <a:srcRect/>
          <a:stretch>
            <a:fillRect/>
          </a:stretch>
        </p:blipFill>
        <p:spPr bwMode="auto">
          <a:xfrm>
            <a:off x="7938" y="-14288"/>
            <a:ext cx="9144000" cy="6858001"/>
          </a:xfrm>
          <a:prstGeom prst="rect">
            <a:avLst/>
          </a:prstGeom>
          <a:noFill/>
          <a:ln w="9525">
            <a:noFill/>
            <a:miter lim="800000"/>
            <a:headEnd/>
            <a:tailEnd/>
          </a:ln>
        </p:spPr>
      </p:pic>
      <p:pic>
        <p:nvPicPr>
          <p:cNvPr id="5" name="Picture 8"/>
          <p:cNvPicPr>
            <a:picLocks noChangeAspect="1" noChangeArrowheads="1"/>
          </p:cNvPicPr>
          <p:nvPr/>
        </p:nvPicPr>
        <p:blipFill>
          <a:blip r:embed="rId4" cstate="print"/>
          <a:srcRect/>
          <a:stretch>
            <a:fillRect/>
          </a:stretch>
        </p:blipFill>
        <p:spPr bwMode="auto">
          <a:xfrm>
            <a:off x="5651500" y="4006850"/>
            <a:ext cx="3222625" cy="1654175"/>
          </a:xfrm>
          <a:prstGeom prst="rect">
            <a:avLst/>
          </a:prstGeom>
          <a:noFill/>
          <a:ln w="9525">
            <a:noFill/>
            <a:miter lim="800000"/>
            <a:headEnd/>
            <a:tailEnd/>
          </a:ln>
        </p:spPr>
      </p:pic>
      <p:sp>
        <p:nvSpPr>
          <p:cNvPr id="44036" name="Rectangle 4"/>
          <p:cNvSpPr>
            <a:spLocks noGrp="1" noChangeArrowheads="1"/>
          </p:cNvSpPr>
          <p:nvPr>
            <p:ph type="ctrTitle"/>
          </p:nvPr>
        </p:nvSpPr>
        <p:spPr>
          <a:xfrm>
            <a:off x="466725" y="341313"/>
            <a:ext cx="7239000" cy="758825"/>
          </a:xfrm>
          <a:extLst>
            <a:ext uri="{909E8E84-426E-40DD-AFC4-6F175D3DCCD1}">
              <a14:hiddenFill xmlns:a14="http://schemas.microsoft.com/office/drawing/2010/main" xmlns="">
                <a:solidFill>
                  <a:schemeClr val="accent1"/>
                </a:solidFill>
              </a14:hiddenFill>
            </a:ext>
          </a:extLst>
        </p:spPr>
        <p:txBody>
          <a:bodyPr/>
          <a:lstStyle>
            <a:lvl1pPr>
              <a:defRPr>
                <a:solidFill>
                  <a:schemeClr val="bg1"/>
                </a:solidFill>
              </a:defRPr>
            </a:lvl1pPr>
          </a:lstStyle>
          <a:p>
            <a:pPr lvl="0"/>
            <a:r>
              <a:rPr lang="en-GB" noProof="0" smtClean="0"/>
              <a:t>Click to edit Master title style</a:t>
            </a:r>
          </a:p>
        </p:txBody>
      </p:sp>
      <p:sp>
        <p:nvSpPr>
          <p:cNvPr id="44037" name="Rectangle 5"/>
          <p:cNvSpPr>
            <a:spLocks noGrp="1" noChangeArrowheads="1"/>
          </p:cNvSpPr>
          <p:nvPr>
            <p:ph type="subTitle" idx="1"/>
          </p:nvPr>
        </p:nvSpPr>
        <p:spPr>
          <a:xfrm>
            <a:off x="466725" y="1255713"/>
            <a:ext cx="7239000" cy="1600200"/>
          </a:xfrm>
        </p:spPr>
        <p:txBody>
          <a:bodyPr/>
          <a:lstStyle>
            <a:lvl1pPr marL="0" indent="0">
              <a:defRPr sz="3500">
                <a:solidFill>
                  <a:schemeClr val="bg1"/>
                </a:solidFill>
              </a:defRPr>
            </a:lvl1pPr>
          </a:lstStyle>
          <a:p>
            <a:pPr lvl="0"/>
            <a:r>
              <a:rPr lang="en-GB" noProof="0" smtClean="0"/>
              <a:t>Click to edit Master subtitle style</a:t>
            </a:r>
          </a:p>
        </p:txBody>
      </p:sp>
      <p:sp>
        <p:nvSpPr>
          <p:cNvPr id="7" name="Rectangle 6"/>
          <p:cNvSpPr>
            <a:spLocks noGrp="1" noChangeArrowheads="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solidFill>
                  <a:schemeClr val="accent2"/>
                </a:solidFill>
              </a:defRPr>
            </a:lvl1pPr>
          </a:lstStyle>
          <a:p>
            <a:pPr>
              <a:defRPr/>
            </a:pPr>
            <a:endParaRPr lang="en-GB">
              <a:solidFill>
                <a:srgbClr val="99CCCC"/>
              </a:solidFill>
            </a:endParaRPr>
          </a:p>
        </p:txBody>
      </p:sp>
      <p:sp>
        <p:nvSpPr>
          <p:cNvPr id="8" name="Rectangle 7"/>
          <p:cNvSpPr>
            <a:spLocks noGrp="1" noChangeArrowheads="1"/>
          </p:cNvSpPr>
          <p:nvPr>
            <p:ph type="ftr" sz="quarter" idx="11"/>
          </p:nvPr>
        </p:nvSpPr>
        <p:spPr>
          <a:xfrm>
            <a:off x="2627313" y="6248400"/>
            <a:ext cx="6408737"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solidFill>
                  <a:schemeClr val="accent2"/>
                </a:solidFill>
              </a:defRPr>
            </a:lvl1pPr>
          </a:lstStyle>
          <a:p>
            <a:pPr>
              <a:defRPr/>
            </a:pPr>
            <a:endParaRPr lang="en-GB">
              <a:solidFill>
                <a:srgbClr val="99CCCC"/>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A286A9DC-418A-4000-9DDA-D9AF91E8A770}"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1625"/>
            <a:ext cx="1981200" cy="56403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62000" y="301625"/>
            <a:ext cx="57912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810204D3-B833-434C-B6C1-2F7C7F778A9C}"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3522B255-BF48-4723-AC86-3339E54A2C48}"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61210F29-8054-41EE-99D8-09104DA0F24A}"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62000" y="1827213"/>
            <a:ext cx="388461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99013" y="1827213"/>
            <a:ext cx="38846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7422A468-452A-4526-8F20-14C886C1D7CD}"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C8E6E2B3-9D1B-47E0-ACA0-336B09131EE6}"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3BC23764-0B3C-45AC-B8BD-B15A49187B4B}"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fld id="{5D7D5CE8-6C09-4695-8B45-0628E9E2E15F}"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C8F7FAA3-C7D6-4360-9FBB-6A81CADA6E91}"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15E0989A-A0A4-447C-8859-F19F7BA74CF9}" type="slidenum">
              <a:rPr lang="en-GB">
                <a:solidFill>
                  <a:srgbClr val="000000"/>
                </a:solidFill>
              </a:rPr>
              <a:pPr>
                <a:defRPr/>
              </a:pPr>
              <a:t>‹#›</a:t>
            </a:fld>
            <a:endParaRPr lang="en-GB">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8"/>
          <p:cNvPicPr>
            <a:picLocks noChangeAspect="1" noChangeArrowheads="1"/>
          </p:cNvPicPr>
          <p:nvPr/>
        </p:nvPicPr>
        <p:blipFill>
          <a:blip r:embed="rId13" cstate="print"/>
          <a:srcRect/>
          <a:stretch>
            <a:fillRect/>
          </a:stretch>
        </p:blipFill>
        <p:spPr bwMode="auto">
          <a:xfrm>
            <a:off x="7029450" y="142875"/>
            <a:ext cx="2011363" cy="1031875"/>
          </a:xfrm>
          <a:prstGeom prst="rect">
            <a:avLst/>
          </a:prstGeom>
          <a:noFill/>
          <a:ln w="9525">
            <a:noFill/>
            <a:miter lim="800000"/>
            <a:headEnd/>
            <a:tailEnd/>
          </a:ln>
        </p:spPr>
      </p:pic>
      <p:sp>
        <p:nvSpPr>
          <p:cNvPr id="2051" name="Rectangle 4"/>
          <p:cNvSpPr>
            <a:spLocks noGrp="1" noChangeArrowheads="1"/>
          </p:cNvSpPr>
          <p:nvPr>
            <p:ph type="title"/>
          </p:nvPr>
        </p:nvSpPr>
        <p:spPr bwMode="auto">
          <a:xfrm>
            <a:off x="762000" y="301625"/>
            <a:ext cx="79248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2052" name="Rectangle 5"/>
          <p:cNvSpPr>
            <a:spLocks noGrp="1" noChangeArrowheads="1"/>
          </p:cNvSpPr>
          <p:nvPr>
            <p:ph type="body" idx="1"/>
          </p:nvPr>
        </p:nvSpPr>
        <p:spPr bwMode="auto">
          <a:xfrm>
            <a:off x="762000" y="1827213"/>
            <a:ext cx="7921625"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fontAlgn="base">
              <a:spcAft>
                <a:spcPct val="0"/>
              </a:spcAft>
              <a:defRPr/>
            </a:pPr>
            <a:endParaRPr lang="en-GB">
              <a:solidFill>
                <a:srgbClr val="000000"/>
              </a:solidFill>
            </a:endParaRPr>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fontAlgn="base">
              <a:spcAft>
                <a:spcPct val="0"/>
              </a:spcAft>
              <a:defRPr/>
            </a:pPr>
            <a:endParaRPr lang="en-GB">
              <a:solidFill>
                <a:srgbClr val="000000"/>
              </a:solidFill>
            </a:endParaRPr>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pPr fontAlgn="base">
              <a:spcAft>
                <a:spcPct val="0"/>
              </a:spcAft>
              <a:defRPr/>
            </a:pPr>
            <a:fld id="{4842CEEE-46D8-4902-AD29-CBFFF8B3C125}" type="slidenum">
              <a:rPr lang="en-GB">
                <a:solidFill>
                  <a:srgbClr val="000000"/>
                </a:solidFill>
              </a:rPr>
              <a:pPr fontAlgn="base">
                <a:spcAft>
                  <a:spcPct val="0"/>
                </a:spcAft>
                <a:defRPr/>
              </a:pPr>
              <a:t>‹#›</a:t>
            </a:fld>
            <a:endParaRPr lang="en-GB">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600" b="1">
          <a:solidFill>
            <a:srgbClr val="00628C"/>
          </a:solidFill>
          <a:latin typeface="+mj-lt"/>
          <a:ea typeface="+mj-ea"/>
          <a:cs typeface="+mj-cs"/>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p:titleStyle>
    <p:bodyStyle>
      <a:lvl1pPr marL="342900" indent="-342900" algn="l" rtl="0" eaLnBrk="0" fontAlgn="base" hangingPunct="0">
        <a:spcBef>
          <a:spcPct val="20000"/>
        </a:spcBef>
        <a:spcAft>
          <a:spcPct val="0"/>
        </a:spcAft>
        <a:buClr>
          <a:schemeClr val="tx2"/>
        </a:buClr>
        <a:buFont typeface="Arial" charset="0"/>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628C"/>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rgbClr val="00628C"/>
        </a:buClr>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0" fontAlgn="base" hangingPunct="0">
        <a:spcBef>
          <a:spcPct val="20000"/>
        </a:spcBef>
        <a:spcAft>
          <a:spcPct val="0"/>
        </a:spcAft>
        <a:buClr>
          <a:schemeClr val="tx2"/>
        </a:buClr>
        <a:buFont typeface="Arial" charset="0"/>
        <a:buChar char="●"/>
        <a:defRPr sz="1900">
          <a:solidFill>
            <a:schemeClr val="tx1"/>
          </a:solidFill>
          <a:latin typeface="+mn-lt"/>
        </a:defRPr>
      </a:lvl5pPr>
      <a:lvl6pPr marL="2514600" indent="-228600" algn="l" rtl="0" fontAlgn="base">
        <a:spcBef>
          <a:spcPct val="20000"/>
        </a:spcBef>
        <a:spcAft>
          <a:spcPct val="0"/>
        </a:spcAft>
        <a:buClr>
          <a:schemeClr val="tx2"/>
        </a:buClr>
        <a:buFont typeface="Arial" charset="0"/>
        <a:buChar char="●"/>
        <a:defRPr sz="1900">
          <a:solidFill>
            <a:schemeClr val="tx1"/>
          </a:solidFill>
          <a:latin typeface="+mn-lt"/>
        </a:defRPr>
      </a:lvl6pPr>
      <a:lvl7pPr marL="2971800" indent="-228600" algn="l" rtl="0" fontAlgn="base">
        <a:spcBef>
          <a:spcPct val="20000"/>
        </a:spcBef>
        <a:spcAft>
          <a:spcPct val="0"/>
        </a:spcAft>
        <a:buClr>
          <a:schemeClr val="tx2"/>
        </a:buClr>
        <a:buFont typeface="Arial" charset="0"/>
        <a:buChar char="●"/>
        <a:defRPr sz="1900">
          <a:solidFill>
            <a:schemeClr val="tx1"/>
          </a:solidFill>
          <a:latin typeface="+mn-lt"/>
        </a:defRPr>
      </a:lvl7pPr>
      <a:lvl8pPr marL="3429000" indent="-228600" algn="l" rtl="0" fontAlgn="base">
        <a:spcBef>
          <a:spcPct val="20000"/>
        </a:spcBef>
        <a:spcAft>
          <a:spcPct val="0"/>
        </a:spcAft>
        <a:buClr>
          <a:schemeClr val="tx2"/>
        </a:buClr>
        <a:buFont typeface="Arial" charset="0"/>
        <a:buChar char="●"/>
        <a:defRPr sz="1900">
          <a:solidFill>
            <a:schemeClr val="tx1"/>
          </a:solidFill>
          <a:latin typeface="+mn-lt"/>
        </a:defRPr>
      </a:lvl8pPr>
      <a:lvl9pPr marL="3886200" indent="-228600" algn="l" rtl="0" fontAlgn="base">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467544" y="1374031"/>
            <a:ext cx="7239000" cy="758825"/>
          </a:xfrm>
        </p:spPr>
        <p:txBody>
          <a:bodyPr anchor="ctr"/>
          <a:lstStyle/>
          <a:p>
            <a:pPr eaLnBrk="1" hangingPunct="1"/>
            <a:r>
              <a:rPr lang="en-US" altLang="en-US" dirty="0" smtClean="0"/>
              <a:t>Subtraction:</a:t>
            </a:r>
            <a:br>
              <a:rPr lang="en-US" altLang="en-US" dirty="0" smtClean="0"/>
            </a:br>
            <a:r>
              <a:rPr lang="en-US" altLang="en-US" dirty="0" smtClean="0"/>
              <a:t>Developing the concept of difference</a:t>
            </a:r>
          </a:p>
        </p:txBody>
      </p:sp>
      <p:sp>
        <p:nvSpPr>
          <p:cNvPr id="4099" name="Rectangle 47"/>
          <p:cNvSpPr>
            <a:spLocks noGrp="1" noChangeArrowheads="1"/>
          </p:cNvSpPr>
          <p:nvPr>
            <p:ph type="subTitle" idx="1"/>
          </p:nvPr>
        </p:nvSpPr>
        <p:spPr>
          <a:xfrm>
            <a:off x="467544" y="3340968"/>
            <a:ext cx="7239000" cy="1600200"/>
          </a:xfrm>
        </p:spPr>
        <p:txBody>
          <a:bodyPr/>
          <a:lstStyle/>
          <a:p>
            <a:pPr eaLnBrk="1" hangingPunct="1"/>
            <a:r>
              <a:rPr lang="en-US" altLang="en-US" sz="3200" dirty="0" smtClean="0"/>
              <a:t>Year 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24800" cy="1143000"/>
          </a:xfrm>
        </p:spPr>
        <p:txBody>
          <a:bodyPr anchor="ctr"/>
          <a:lstStyle/>
          <a:p>
            <a:r>
              <a:rPr lang="en-GB" dirty="0" smtClean="0"/>
              <a:t>Three cars drive away</a:t>
            </a:r>
            <a:endParaRPr lang="en-GB" dirty="0"/>
          </a:p>
        </p:txBody>
      </p:sp>
      <p:sp>
        <p:nvSpPr>
          <p:cNvPr id="3" name="Content Placeholder 2"/>
          <p:cNvSpPr>
            <a:spLocks noGrp="1"/>
          </p:cNvSpPr>
          <p:nvPr>
            <p:ph idx="1"/>
          </p:nvPr>
        </p:nvSpPr>
        <p:spPr>
          <a:xfrm>
            <a:off x="467544" y="1556792"/>
            <a:ext cx="7344816" cy="4114800"/>
          </a:xfrm>
        </p:spPr>
        <p:txBody>
          <a:bodyPr/>
          <a:lstStyle/>
          <a:p>
            <a:pPr marL="0" indent="0"/>
            <a:r>
              <a:rPr lang="en-GB" sz="2800" dirty="0" smtClean="0"/>
              <a:t>The children represent the cars that have driven away in their own way, showing that they have made sense of the structure of the mathematics.</a:t>
            </a:r>
          </a:p>
          <a:p>
            <a:pPr marL="0" indent="0"/>
            <a:r>
              <a:rPr lang="en-GB" sz="2800" b="1" dirty="0" smtClean="0">
                <a:solidFill>
                  <a:srgbClr val="FF0000"/>
                </a:solidFill>
              </a:rPr>
              <a:t>Consider</a:t>
            </a:r>
            <a:r>
              <a:rPr lang="en-GB" sz="2800" dirty="0" smtClean="0">
                <a:solidFill>
                  <a:srgbClr val="FF0000"/>
                </a:solidFill>
              </a:rPr>
              <a:t> </a:t>
            </a:r>
            <a:r>
              <a:rPr lang="en-GB" sz="2800" dirty="0" smtClean="0"/>
              <a:t>how the representations demonstrate different levels of abstraction. Some children move the counters, others just turn them over to demonstrate partitioning of the set.</a:t>
            </a:r>
            <a:endParaRPr lang="en-GB"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395536" y="836712"/>
            <a:ext cx="7239000" cy="758825"/>
          </a:xfrm>
        </p:spPr>
        <p:txBody>
          <a:bodyPr anchor="ctr"/>
          <a:lstStyle/>
          <a:p>
            <a:pPr eaLnBrk="1" hangingPunct="1"/>
            <a:r>
              <a:rPr lang="en-US" altLang="en-US" dirty="0" smtClean="0"/>
              <a:t>Developing the concept of difference</a:t>
            </a:r>
          </a:p>
        </p:txBody>
      </p:sp>
      <p:sp>
        <p:nvSpPr>
          <p:cNvPr id="4099" name="Rectangle 47"/>
          <p:cNvSpPr>
            <a:spLocks noGrp="1" noChangeArrowheads="1"/>
          </p:cNvSpPr>
          <p:nvPr>
            <p:ph type="subTitle" idx="1"/>
          </p:nvPr>
        </p:nvSpPr>
        <p:spPr>
          <a:xfrm>
            <a:off x="395536" y="2708920"/>
            <a:ext cx="7239000" cy="1600200"/>
          </a:xfrm>
        </p:spPr>
        <p:txBody>
          <a:bodyPr/>
          <a:lstStyle/>
          <a:p>
            <a:pPr eaLnBrk="1" hangingPunct="1"/>
            <a:r>
              <a:rPr lang="en-US" altLang="en-US" sz="3200" dirty="0"/>
              <a:t>Connecting to the </a:t>
            </a:r>
            <a:endParaRPr lang="en-US" altLang="en-US" sz="3200" dirty="0" smtClean="0"/>
          </a:p>
          <a:p>
            <a:pPr eaLnBrk="1" hangingPunct="1"/>
            <a:r>
              <a:rPr lang="en-US" altLang="en-US" sz="3200" dirty="0" smtClean="0"/>
              <a:t>part </a:t>
            </a:r>
            <a:r>
              <a:rPr lang="en-US" altLang="en-US" sz="3200" dirty="0" err="1"/>
              <a:t>part</a:t>
            </a:r>
            <a:r>
              <a:rPr lang="en-US" altLang="en-US" sz="3200" dirty="0"/>
              <a:t> </a:t>
            </a:r>
            <a:r>
              <a:rPr lang="en-US" altLang="en-US" sz="3200" dirty="0" smtClean="0"/>
              <a:t>whole model</a:t>
            </a:r>
            <a:endParaRPr lang="en-US" altLang="en-US" sz="3200" dirty="0"/>
          </a:p>
          <a:p>
            <a:pPr eaLnBrk="1" hangingPunct="1"/>
            <a:r>
              <a:rPr lang="en-US" altLang="en-US" sz="3200" dirty="0" smtClean="0"/>
              <a:t>Year 1 Lesson Clip 3</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41784"/>
            <a:ext cx="7924800" cy="1143000"/>
          </a:xfrm>
        </p:spPr>
        <p:txBody>
          <a:bodyPr anchor="ctr"/>
          <a:lstStyle/>
          <a:p>
            <a:r>
              <a:rPr lang="en-GB" dirty="0" smtClean="0"/>
              <a:t>Part </a:t>
            </a:r>
            <a:r>
              <a:rPr lang="en-GB" dirty="0" err="1" smtClean="0"/>
              <a:t>Part</a:t>
            </a:r>
            <a:r>
              <a:rPr lang="en-GB" dirty="0" smtClean="0"/>
              <a:t> Whole Model</a:t>
            </a:r>
            <a:endParaRPr lang="en-GB" dirty="0"/>
          </a:p>
        </p:txBody>
      </p:sp>
      <p:sp>
        <p:nvSpPr>
          <p:cNvPr id="3" name="Content Placeholder 2"/>
          <p:cNvSpPr>
            <a:spLocks noGrp="1"/>
          </p:cNvSpPr>
          <p:nvPr>
            <p:ph idx="1"/>
          </p:nvPr>
        </p:nvSpPr>
        <p:spPr>
          <a:xfrm>
            <a:off x="251520" y="3573016"/>
            <a:ext cx="8712968" cy="2880320"/>
          </a:xfrm>
        </p:spPr>
        <p:txBody>
          <a:bodyPr/>
          <a:lstStyle/>
          <a:p>
            <a:r>
              <a:rPr lang="en-GB" sz="2400" dirty="0" smtClean="0"/>
              <a:t>The children are familiar with the part </a:t>
            </a:r>
            <a:r>
              <a:rPr lang="en-GB" sz="2400" dirty="0" err="1" smtClean="0"/>
              <a:t>part</a:t>
            </a:r>
            <a:r>
              <a:rPr lang="en-GB" sz="2400" dirty="0" smtClean="0"/>
              <a:t> whole model.</a:t>
            </a:r>
          </a:p>
          <a:p>
            <a:pPr marL="0" indent="0"/>
            <a:r>
              <a:rPr lang="en-GB" sz="2400" dirty="0" smtClean="0"/>
              <a:t>It is a powerful model for understanding additive relationships, including inverse and commutative relationships.</a:t>
            </a:r>
          </a:p>
          <a:p>
            <a:pPr marL="0" indent="0"/>
            <a:r>
              <a:rPr lang="en-GB" sz="2400" b="1" dirty="0" smtClean="0">
                <a:solidFill>
                  <a:srgbClr val="FF0000"/>
                </a:solidFill>
              </a:rPr>
              <a:t>Consider </a:t>
            </a:r>
            <a:r>
              <a:rPr lang="en-GB" sz="2400" dirty="0" smtClean="0"/>
              <a:t>whether all children in your class able to derive all eight relationships, given one relationship. Spending a longer time, working with smaller numbers can provide the time to embed key number relationships.   </a:t>
            </a:r>
            <a:endParaRPr lang="en-GB" sz="2400" b="1" dirty="0">
              <a:solidFill>
                <a:srgbClr val="FF0000"/>
              </a:solidFill>
            </a:endParaRPr>
          </a:p>
        </p:txBody>
      </p:sp>
      <p:grpSp>
        <p:nvGrpSpPr>
          <p:cNvPr id="4" name="Group 3"/>
          <p:cNvGrpSpPr/>
          <p:nvPr/>
        </p:nvGrpSpPr>
        <p:grpSpPr>
          <a:xfrm>
            <a:off x="827584" y="1628800"/>
            <a:ext cx="3096344" cy="1440160"/>
            <a:chOff x="1187624" y="1628800"/>
            <a:chExt cx="3096344" cy="1440160"/>
          </a:xfrm>
        </p:grpSpPr>
        <p:grpSp>
          <p:nvGrpSpPr>
            <p:cNvPr id="9" name="Group 8"/>
            <p:cNvGrpSpPr/>
            <p:nvPr/>
          </p:nvGrpSpPr>
          <p:grpSpPr>
            <a:xfrm>
              <a:off x="1187624" y="1628800"/>
              <a:ext cx="3096344" cy="1440160"/>
              <a:chOff x="2339752" y="1772816"/>
              <a:chExt cx="3096344" cy="1440160"/>
            </a:xfrm>
            <a:solidFill>
              <a:schemeClr val="accent1"/>
            </a:solidFill>
          </p:grpSpPr>
          <p:sp>
            <p:nvSpPr>
              <p:cNvPr id="5" name="Rectangle 4"/>
              <p:cNvSpPr/>
              <p:nvPr/>
            </p:nvSpPr>
            <p:spPr bwMode="auto">
              <a:xfrm>
                <a:off x="2339752" y="1772816"/>
                <a:ext cx="3096344" cy="720080"/>
              </a:xfrm>
              <a:prstGeom prst="rect">
                <a:avLst/>
              </a:prstGeom>
              <a:grpFill/>
              <a:ln w="38100">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smtClean="0">
                  <a:ln>
                    <a:noFill/>
                  </a:ln>
                  <a:solidFill>
                    <a:schemeClr val="tx1"/>
                  </a:solidFill>
                  <a:effectLst/>
                  <a:latin typeface="Arial" charset="0"/>
                </a:endParaRPr>
              </a:p>
            </p:txBody>
          </p:sp>
          <p:sp>
            <p:nvSpPr>
              <p:cNvPr id="6" name="Rectangle 5"/>
              <p:cNvSpPr/>
              <p:nvPr/>
            </p:nvSpPr>
            <p:spPr bwMode="auto">
              <a:xfrm>
                <a:off x="2339752" y="2492896"/>
                <a:ext cx="3096344" cy="720080"/>
              </a:xfrm>
              <a:prstGeom prst="rect">
                <a:avLst/>
              </a:prstGeom>
              <a:grpFill/>
              <a:ln w="38100">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smtClean="0">
                  <a:ln>
                    <a:noFill/>
                  </a:ln>
                  <a:solidFill>
                    <a:schemeClr val="tx1"/>
                  </a:solidFill>
                  <a:effectLst/>
                  <a:latin typeface="Arial" charset="0"/>
                </a:endParaRPr>
              </a:p>
            </p:txBody>
          </p:sp>
          <p:cxnSp>
            <p:nvCxnSpPr>
              <p:cNvPr id="8" name="Straight Connector 7"/>
              <p:cNvCxnSpPr>
                <a:stCxn id="6" idx="0"/>
                <a:endCxn id="6" idx="2"/>
              </p:cNvCxnSpPr>
              <p:nvPr/>
            </p:nvCxnSpPr>
            <p:spPr bwMode="auto">
              <a:xfrm>
                <a:off x="3887924" y="2492896"/>
                <a:ext cx="0" cy="720080"/>
              </a:xfrm>
              <a:prstGeom prst="line">
                <a:avLst/>
              </a:prstGeom>
              <a:grpFill/>
              <a:ln w="57150">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10" name="TextBox 9"/>
            <p:cNvSpPr txBox="1"/>
            <p:nvPr/>
          </p:nvSpPr>
          <p:spPr>
            <a:xfrm>
              <a:off x="2411760" y="1700808"/>
              <a:ext cx="648072" cy="646331"/>
            </a:xfrm>
            <a:prstGeom prst="rect">
              <a:avLst/>
            </a:prstGeom>
            <a:noFill/>
          </p:spPr>
          <p:txBody>
            <a:bodyPr wrap="square" rtlCol="0">
              <a:spAutoFit/>
            </a:bodyPr>
            <a:lstStyle/>
            <a:p>
              <a:pPr algn="ctr"/>
              <a:r>
                <a:rPr lang="en-GB" sz="3600" dirty="0" smtClean="0"/>
                <a:t>5</a:t>
              </a:r>
              <a:endParaRPr lang="en-GB" sz="3600" dirty="0"/>
            </a:p>
          </p:txBody>
        </p:sp>
        <p:sp>
          <p:nvSpPr>
            <p:cNvPr id="11" name="TextBox 10"/>
            <p:cNvSpPr txBox="1"/>
            <p:nvPr/>
          </p:nvSpPr>
          <p:spPr>
            <a:xfrm>
              <a:off x="1619672" y="2420888"/>
              <a:ext cx="648072" cy="646331"/>
            </a:xfrm>
            <a:prstGeom prst="rect">
              <a:avLst/>
            </a:prstGeom>
            <a:noFill/>
          </p:spPr>
          <p:txBody>
            <a:bodyPr wrap="square" rtlCol="0">
              <a:spAutoFit/>
            </a:bodyPr>
            <a:lstStyle/>
            <a:p>
              <a:pPr algn="ctr"/>
              <a:r>
                <a:rPr lang="en-GB" sz="3600" dirty="0"/>
                <a:t>3</a:t>
              </a:r>
            </a:p>
          </p:txBody>
        </p:sp>
        <p:sp>
          <p:nvSpPr>
            <p:cNvPr id="12" name="TextBox 11"/>
            <p:cNvSpPr txBox="1"/>
            <p:nvPr/>
          </p:nvSpPr>
          <p:spPr>
            <a:xfrm>
              <a:off x="3131840" y="2420888"/>
              <a:ext cx="648072" cy="646331"/>
            </a:xfrm>
            <a:prstGeom prst="rect">
              <a:avLst/>
            </a:prstGeom>
            <a:noFill/>
          </p:spPr>
          <p:txBody>
            <a:bodyPr wrap="square" rtlCol="0">
              <a:spAutoFit/>
            </a:bodyPr>
            <a:lstStyle/>
            <a:p>
              <a:pPr algn="ctr"/>
              <a:r>
                <a:rPr lang="en-GB" sz="3600" dirty="0"/>
                <a:t>2</a:t>
              </a:r>
            </a:p>
          </p:txBody>
        </p:sp>
      </p:grpSp>
      <p:sp>
        <p:nvSpPr>
          <p:cNvPr id="13" name="TextBox 12"/>
          <p:cNvSpPr txBox="1"/>
          <p:nvPr/>
        </p:nvSpPr>
        <p:spPr>
          <a:xfrm>
            <a:off x="4283968" y="1412776"/>
            <a:ext cx="4427984" cy="2616101"/>
          </a:xfrm>
          <a:prstGeom prst="rect">
            <a:avLst/>
          </a:prstGeom>
          <a:noFill/>
        </p:spPr>
        <p:txBody>
          <a:bodyPr wrap="square" rtlCol="0">
            <a:spAutoFit/>
          </a:bodyPr>
          <a:lstStyle/>
          <a:p>
            <a:r>
              <a:rPr lang="en-GB" sz="3200" dirty="0" smtClean="0"/>
              <a:t>3 + 2 = 5       5 = 3 + 2</a:t>
            </a:r>
          </a:p>
          <a:p>
            <a:r>
              <a:rPr lang="en-GB" sz="3200" dirty="0" smtClean="0"/>
              <a:t>2 + 3 = 5       5 = 2 + 3 5 – 3 = 2       2 = 5 -  3</a:t>
            </a:r>
          </a:p>
          <a:p>
            <a:r>
              <a:rPr lang="en-GB" sz="3200" dirty="0" smtClean="0"/>
              <a:t>5 – 2 = 3       3 = 5 - 2	</a:t>
            </a:r>
            <a:r>
              <a:rPr lang="en-GB" sz="3600" dirty="0" smtClean="0"/>
              <a:t> </a:t>
            </a:r>
            <a:endParaRPr lang="en-GB" sz="3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01625"/>
            <a:ext cx="7924800" cy="1143000"/>
          </a:xfrm>
        </p:spPr>
        <p:txBody>
          <a:bodyPr anchor="ctr"/>
          <a:lstStyle/>
          <a:p>
            <a:r>
              <a:rPr lang="en-GB" sz="3500" dirty="0" smtClean="0"/>
              <a:t>Perseverance where the </a:t>
            </a:r>
            <a:br>
              <a:rPr lang="en-GB" sz="3500" dirty="0" smtClean="0"/>
            </a:br>
            <a:r>
              <a:rPr lang="en-GB" sz="3500" dirty="0" smtClean="0"/>
              <a:t>number sentence is incorrect</a:t>
            </a:r>
            <a:endParaRPr lang="en-GB" sz="3500" dirty="0"/>
          </a:p>
        </p:txBody>
      </p:sp>
      <p:sp>
        <p:nvSpPr>
          <p:cNvPr id="3" name="Content Placeholder 2"/>
          <p:cNvSpPr>
            <a:spLocks noGrp="1"/>
          </p:cNvSpPr>
          <p:nvPr>
            <p:ph idx="1"/>
          </p:nvPr>
        </p:nvSpPr>
        <p:spPr>
          <a:xfrm>
            <a:off x="539552" y="1772816"/>
            <a:ext cx="7921625" cy="4554115"/>
          </a:xfrm>
        </p:spPr>
        <p:txBody>
          <a:bodyPr/>
          <a:lstStyle/>
          <a:p>
            <a:r>
              <a:rPr lang="en-GB" sz="4800" dirty="0" smtClean="0"/>
              <a:t> </a:t>
            </a:r>
          </a:p>
          <a:p>
            <a:endParaRPr lang="en-GB" sz="4800" dirty="0" smtClean="0"/>
          </a:p>
          <a:p>
            <a:pPr marL="0" indent="0"/>
            <a:r>
              <a:rPr lang="en-GB" sz="2800" b="1" dirty="0" smtClean="0">
                <a:solidFill>
                  <a:srgbClr val="FF0000"/>
                </a:solidFill>
              </a:rPr>
              <a:t>Notice </a:t>
            </a:r>
            <a:r>
              <a:rPr lang="en-GB" sz="2800" dirty="0" smtClean="0"/>
              <a:t>the two girls who create this incorrect number sentence. They recognise it is incorrect and work together with the counters to make sense of the mathematics and correct their error.</a:t>
            </a:r>
          </a:p>
          <a:p>
            <a:r>
              <a:rPr lang="en-GB" dirty="0" smtClean="0"/>
              <a:t> </a:t>
            </a:r>
            <a:endParaRPr lang="en-GB" b="1" dirty="0">
              <a:solidFill>
                <a:srgbClr val="FF0000"/>
              </a:solidFill>
            </a:endParaRPr>
          </a:p>
        </p:txBody>
      </p:sp>
      <p:sp>
        <p:nvSpPr>
          <p:cNvPr id="5" name="TextBox 4"/>
          <p:cNvSpPr txBox="1"/>
          <p:nvPr/>
        </p:nvSpPr>
        <p:spPr>
          <a:xfrm>
            <a:off x="2843808" y="1772816"/>
            <a:ext cx="2880320" cy="1107996"/>
          </a:xfrm>
          <a:prstGeom prst="rect">
            <a:avLst/>
          </a:prstGeom>
          <a:solidFill>
            <a:schemeClr val="accent1"/>
          </a:solidFill>
          <a:ln w="38100">
            <a:solidFill>
              <a:schemeClr val="tx1"/>
            </a:solidFill>
          </a:ln>
        </p:spPr>
        <p:txBody>
          <a:bodyPr wrap="square" rtlCol="0">
            <a:spAutoFit/>
          </a:bodyPr>
          <a:lstStyle/>
          <a:p>
            <a:pPr marL="342900" lvl="0" indent="-342900" eaLnBrk="0" fontAlgn="base" hangingPunct="0">
              <a:spcBef>
                <a:spcPct val="20000"/>
              </a:spcBef>
              <a:spcAft>
                <a:spcPct val="0"/>
              </a:spcAft>
              <a:buClr>
                <a:srgbClr val="00628C"/>
              </a:buClr>
            </a:pPr>
            <a:r>
              <a:rPr lang="en-GB" sz="4800" kern="0" dirty="0">
                <a:solidFill>
                  <a:srgbClr val="000000"/>
                </a:solidFill>
              </a:rPr>
              <a:t>5 = 2 – 3 </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624" y="269776"/>
            <a:ext cx="7924800" cy="1143000"/>
          </a:xfrm>
        </p:spPr>
        <p:txBody>
          <a:bodyPr anchor="ctr"/>
          <a:lstStyle/>
          <a:p>
            <a:r>
              <a:rPr lang="en-GB" dirty="0" smtClean="0"/>
              <a:t>Stem Sentence</a:t>
            </a:r>
            <a:endParaRPr lang="en-GB" dirty="0"/>
          </a:p>
        </p:txBody>
      </p:sp>
      <p:sp>
        <p:nvSpPr>
          <p:cNvPr id="3" name="Content Placeholder 2"/>
          <p:cNvSpPr>
            <a:spLocks noGrp="1"/>
          </p:cNvSpPr>
          <p:nvPr>
            <p:ph idx="1"/>
          </p:nvPr>
        </p:nvSpPr>
        <p:spPr>
          <a:xfrm>
            <a:off x="467544" y="2420888"/>
            <a:ext cx="7921625" cy="3610744"/>
          </a:xfrm>
        </p:spPr>
        <p:txBody>
          <a:bodyPr/>
          <a:lstStyle/>
          <a:p>
            <a:pPr marL="0" indent="0"/>
            <a:r>
              <a:rPr lang="en-GB" sz="2800" dirty="0" smtClean="0"/>
              <a:t>One purpose of stem sentences is to highlight key points and remind children of important information. </a:t>
            </a:r>
          </a:p>
          <a:p>
            <a:pPr marL="0" indent="0"/>
            <a:r>
              <a:rPr lang="en-GB" sz="2800" dirty="0" smtClean="0"/>
              <a:t>“Take away” is just one subtraction structure, another is difference. The teacher is preparing the children for the introduction of another subtraction structure, that of difference.</a:t>
            </a:r>
          </a:p>
          <a:p>
            <a:endParaRPr lang="en-GB" i="1" dirty="0"/>
          </a:p>
        </p:txBody>
      </p:sp>
      <p:sp>
        <p:nvSpPr>
          <p:cNvPr id="4" name="TextBox 3"/>
          <p:cNvSpPr txBox="1"/>
          <p:nvPr/>
        </p:nvSpPr>
        <p:spPr>
          <a:xfrm>
            <a:off x="539552" y="1484784"/>
            <a:ext cx="7848872" cy="800219"/>
          </a:xfrm>
          <a:prstGeom prst="rect">
            <a:avLst/>
          </a:prstGeom>
          <a:solidFill>
            <a:schemeClr val="tx2">
              <a:lumMod val="20000"/>
              <a:lumOff val="80000"/>
            </a:schemeClr>
          </a:solidFill>
          <a:ln w="38100">
            <a:solidFill>
              <a:schemeClr val="tx1"/>
            </a:solidFill>
          </a:ln>
        </p:spPr>
        <p:txBody>
          <a:bodyPr wrap="square" rtlCol="0">
            <a:spAutoFit/>
          </a:bodyPr>
          <a:lstStyle/>
          <a:p>
            <a:r>
              <a:rPr lang="en-GB" sz="3200" b="1" i="1" dirty="0" smtClean="0"/>
              <a:t>Subtraction can tell us about take away</a:t>
            </a:r>
          </a:p>
          <a:p>
            <a:endParaRPr lang="en-GB" sz="1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395536" y="908720"/>
            <a:ext cx="7239000" cy="758825"/>
          </a:xfrm>
        </p:spPr>
        <p:txBody>
          <a:bodyPr anchor="ctr"/>
          <a:lstStyle/>
          <a:p>
            <a:pPr eaLnBrk="1" hangingPunct="1"/>
            <a:r>
              <a:rPr lang="en-US" altLang="en-US" dirty="0" smtClean="0"/>
              <a:t>Developing the concept of difference</a:t>
            </a:r>
          </a:p>
        </p:txBody>
      </p:sp>
      <p:sp>
        <p:nvSpPr>
          <p:cNvPr id="4099" name="Rectangle 47"/>
          <p:cNvSpPr>
            <a:spLocks noGrp="1" noChangeArrowheads="1"/>
          </p:cNvSpPr>
          <p:nvPr>
            <p:ph type="subTitle" idx="1"/>
          </p:nvPr>
        </p:nvSpPr>
        <p:spPr>
          <a:xfrm>
            <a:off x="395536" y="2980928"/>
            <a:ext cx="7239000" cy="1600200"/>
          </a:xfrm>
        </p:spPr>
        <p:txBody>
          <a:bodyPr/>
          <a:lstStyle/>
          <a:p>
            <a:pPr eaLnBrk="1" hangingPunct="1"/>
            <a:r>
              <a:rPr lang="en-US" altLang="en-US" sz="3200" dirty="0"/>
              <a:t>Subtraction as </a:t>
            </a:r>
            <a:r>
              <a:rPr lang="en-US" altLang="en-US" sz="3200" dirty="0" smtClean="0"/>
              <a:t>difference</a:t>
            </a:r>
            <a:endParaRPr lang="en-US" altLang="en-US" sz="3200" dirty="0"/>
          </a:p>
          <a:p>
            <a:pPr eaLnBrk="1" hangingPunct="1"/>
            <a:r>
              <a:rPr lang="en-US" altLang="en-US" sz="3200" dirty="0" smtClean="0"/>
              <a:t>Year 1 Lesson Clip 4</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01625"/>
            <a:ext cx="7924800" cy="1143000"/>
          </a:xfrm>
        </p:spPr>
        <p:txBody>
          <a:bodyPr anchor="ctr"/>
          <a:lstStyle/>
          <a:p>
            <a:r>
              <a:rPr lang="en-GB" sz="3500" dirty="0" smtClean="0"/>
              <a:t>There are 5 red cars and </a:t>
            </a:r>
            <a:br>
              <a:rPr lang="en-GB" sz="3500" dirty="0" smtClean="0"/>
            </a:br>
            <a:r>
              <a:rPr lang="en-GB" sz="3500" dirty="0" smtClean="0"/>
              <a:t>3 blue cars</a:t>
            </a:r>
            <a:endParaRPr lang="en-GB" sz="3500" dirty="0"/>
          </a:p>
        </p:txBody>
      </p:sp>
      <p:sp>
        <p:nvSpPr>
          <p:cNvPr id="3" name="Content Placeholder 2"/>
          <p:cNvSpPr>
            <a:spLocks noGrp="1"/>
          </p:cNvSpPr>
          <p:nvPr>
            <p:ph idx="1"/>
          </p:nvPr>
        </p:nvSpPr>
        <p:spPr>
          <a:xfrm>
            <a:off x="467544" y="3933055"/>
            <a:ext cx="8216081" cy="2008957"/>
          </a:xfrm>
        </p:spPr>
        <p:txBody>
          <a:bodyPr/>
          <a:lstStyle/>
          <a:p>
            <a:pPr marL="0" indent="0"/>
            <a:r>
              <a:rPr lang="en-GB" sz="2800" dirty="0" smtClean="0"/>
              <a:t>A counter can represent anything we choose to represent.</a:t>
            </a:r>
            <a:endParaRPr lang="en-GB" sz="2800" dirty="0"/>
          </a:p>
        </p:txBody>
      </p:sp>
      <p:sp>
        <p:nvSpPr>
          <p:cNvPr id="5" name="TextBox 4"/>
          <p:cNvSpPr txBox="1"/>
          <p:nvPr/>
        </p:nvSpPr>
        <p:spPr>
          <a:xfrm>
            <a:off x="467544" y="2064330"/>
            <a:ext cx="8208912" cy="1292662"/>
          </a:xfrm>
          <a:prstGeom prst="rect">
            <a:avLst/>
          </a:prstGeom>
          <a:solidFill>
            <a:schemeClr val="tx2">
              <a:lumMod val="20000"/>
              <a:lumOff val="80000"/>
            </a:schemeClr>
          </a:solidFill>
          <a:ln w="38100">
            <a:solidFill>
              <a:schemeClr val="tx1"/>
            </a:solidFill>
          </a:ln>
        </p:spPr>
        <p:txBody>
          <a:bodyPr wrap="square" rtlCol="0">
            <a:spAutoFit/>
          </a:bodyPr>
          <a:lstStyle/>
          <a:p>
            <a:r>
              <a:rPr lang="en-GB" sz="3200" b="1" i="1" dirty="0" smtClean="0"/>
              <a:t>Can we use a yellow counter to represent a blue car?</a:t>
            </a:r>
          </a:p>
          <a:p>
            <a:endParaRPr lang="en-GB" sz="1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608" y="269776"/>
            <a:ext cx="7924800" cy="1143000"/>
          </a:xfrm>
        </p:spPr>
        <p:txBody>
          <a:bodyPr anchor="ctr"/>
          <a:lstStyle/>
          <a:p>
            <a:r>
              <a:rPr lang="en-GB" sz="3500" dirty="0" smtClean="0"/>
              <a:t>The cars in the car park</a:t>
            </a:r>
            <a:endParaRPr lang="en-GB" sz="3500" dirty="0"/>
          </a:p>
        </p:txBody>
      </p:sp>
      <p:sp>
        <p:nvSpPr>
          <p:cNvPr id="3" name="Content Placeholder 2"/>
          <p:cNvSpPr>
            <a:spLocks noGrp="1"/>
          </p:cNvSpPr>
          <p:nvPr>
            <p:ph idx="1"/>
          </p:nvPr>
        </p:nvSpPr>
        <p:spPr>
          <a:xfrm>
            <a:off x="539552" y="4444379"/>
            <a:ext cx="7921625" cy="1432893"/>
          </a:xfrm>
        </p:spPr>
        <p:txBody>
          <a:bodyPr/>
          <a:lstStyle/>
          <a:p>
            <a:pPr marL="0" indent="0"/>
            <a:r>
              <a:rPr lang="en-GB" sz="2800" b="1" dirty="0" smtClean="0">
                <a:solidFill>
                  <a:srgbClr val="FF0000"/>
                </a:solidFill>
              </a:rPr>
              <a:t>Consider</a:t>
            </a:r>
            <a:r>
              <a:rPr lang="en-GB" sz="2800" dirty="0" smtClean="0"/>
              <a:t> why the teacher asks the children to arrange their counters into the above structure?</a:t>
            </a:r>
          </a:p>
          <a:p>
            <a:pPr marL="0" indent="0"/>
            <a:r>
              <a:rPr lang="en-GB" sz="2800" dirty="0" smtClean="0"/>
              <a:t>How does the arrangement expose the structure of difference? </a:t>
            </a:r>
            <a:endParaRPr lang="en-GB" sz="2800" dirty="0"/>
          </a:p>
        </p:txBody>
      </p:sp>
      <p:grpSp>
        <p:nvGrpSpPr>
          <p:cNvPr id="20" name="Group 19"/>
          <p:cNvGrpSpPr/>
          <p:nvPr/>
        </p:nvGrpSpPr>
        <p:grpSpPr>
          <a:xfrm>
            <a:off x="755576" y="1484784"/>
            <a:ext cx="6984776" cy="2504978"/>
            <a:chOff x="755576" y="1484784"/>
            <a:chExt cx="6984776" cy="2504978"/>
          </a:xfrm>
        </p:grpSpPr>
        <p:sp>
          <p:nvSpPr>
            <p:cNvPr id="12" name="Oval 11"/>
            <p:cNvSpPr/>
            <p:nvPr/>
          </p:nvSpPr>
          <p:spPr bwMode="auto">
            <a:xfrm>
              <a:off x="755576" y="1484784"/>
              <a:ext cx="1296144" cy="1208834"/>
            </a:xfrm>
            <a:prstGeom prst="ellipse">
              <a:avLst/>
            </a:prstGeom>
            <a:solidFill>
              <a:srgbClr val="FF0000"/>
            </a:solidFill>
            <a:ln>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smtClean="0">
                <a:ln>
                  <a:noFill/>
                </a:ln>
                <a:solidFill>
                  <a:schemeClr val="tx1"/>
                </a:solidFill>
                <a:effectLst/>
                <a:latin typeface="Arial" charset="0"/>
              </a:endParaRPr>
            </a:p>
          </p:txBody>
        </p:sp>
        <p:sp>
          <p:nvSpPr>
            <p:cNvPr id="13" name="Oval 12"/>
            <p:cNvSpPr/>
            <p:nvPr/>
          </p:nvSpPr>
          <p:spPr bwMode="auto">
            <a:xfrm>
              <a:off x="2195736" y="1484784"/>
              <a:ext cx="1296144" cy="1208834"/>
            </a:xfrm>
            <a:prstGeom prst="ellipse">
              <a:avLst/>
            </a:prstGeom>
            <a:solidFill>
              <a:srgbClr val="FF0000"/>
            </a:solidFill>
            <a:ln>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tabLst/>
              </a:pPr>
              <a:endParaRPr kumimoji="0" lang="en-GB" sz="2800" b="0" i="0" u="none" strike="noStrike" cap="none" normalizeH="0" baseline="0" dirty="0" smtClean="0">
                <a:ln>
                  <a:noFill/>
                </a:ln>
                <a:solidFill>
                  <a:schemeClr val="tx1"/>
                </a:solidFill>
                <a:effectLst/>
                <a:latin typeface="Arial" charset="0"/>
              </a:endParaRPr>
            </a:p>
          </p:txBody>
        </p:sp>
        <p:sp>
          <p:nvSpPr>
            <p:cNvPr id="14" name="Oval 13"/>
            <p:cNvSpPr/>
            <p:nvPr/>
          </p:nvSpPr>
          <p:spPr bwMode="auto">
            <a:xfrm>
              <a:off x="3563888" y="1484784"/>
              <a:ext cx="1296144" cy="1208834"/>
            </a:xfrm>
            <a:prstGeom prst="ellipse">
              <a:avLst/>
            </a:prstGeom>
            <a:solidFill>
              <a:srgbClr val="FF0000"/>
            </a:solidFill>
            <a:ln>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smtClean="0">
                <a:ln>
                  <a:noFill/>
                </a:ln>
                <a:solidFill>
                  <a:schemeClr val="tx1"/>
                </a:solidFill>
                <a:effectLst/>
                <a:latin typeface="Arial" charset="0"/>
              </a:endParaRPr>
            </a:p>
          </p:txBody>
        </p:sp>
        <p:sp>
          <p:nvSpPr>
            <p:cNvPr id="15" name="Oval 14"/>
            <p:cNvSpPr/>
            <p:nvPr/>
          </p:nvSpPr>
          <p:spPr bwMode="auto">
            <a:xfrm>
              <a:off x="5004048" y="1484784"/>
              <a:ext cx="1296144" cy="1208834"/>
            </a:xfrm>
            <a:prstGeom prst="ellipse">
              <a:avLst/>
            </a:prstGeom>
            <a:solidFill>
              <a:srgbClr val="FF0000"/>
            </a:solidFill>
            <a:ln>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tabLst/>
              </a:pPr>
              <a:endParaRPr kumimoji="0" lang="en-GB" sz="2800" b="0" i="0" u="none" strike="noStrike" cap="none" normalizeH="0" baseline="0" dirty="0" smtClean="0">
                <a:ln>
                  <a:noFill/>
                </a:ln>
                <a:solidFill>
                  <a:schemeClr val="tx1"/>
                </a:solidFill>
                <a:effectLst/>
                <a:latin typeface="Arial" charset="0"/>
              </a:endParaRPr>
            </a:p>
          </p:txBody>
        </p:sp>
        <p:sp>
          <p:nvSpPr>
            <p:cNvPr id="16" name="Oval 15"/>
            <p:cNvSpPr/>
            <p:nvPr/>
          </p:nvSpPr>
          <p:spPr bwMode="auto">
            <a:xfrm>
              <a:off x="6444208" y="1484784"/>
              <a:ext cx="1296144" cy="1208834"/>
            </a:xfrm>
            <a:prstGeom prst="ellipse">
              <a:avLst/>
            </a:prstGeom>
            <a:solidFill>
              <a:srgbClr val="FF0000"/>
            </a:solidFill>
            <a:ln>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tabLst/>
              </a:pPr>
              <a:endParaRPr kumimoji="0" lang="en-GB" sz="2800" b="0" i="0" u="none" strike="noStrike" cap="none" normalizeH="0" baseline="0" dirty="0" smtClean="0">
                <a:ln>
                  <a:noFill/>
                </a:ln>
                <a:solidFill>
                  <a:schemeClr val="tx1"/>
                </a:solidFill>
                <a:effectLst/>
                <a:latin typeface="Arial" charset="0"/>
              </a:endParaRPr>
            </a:p>
          </p:txBody>
        </p:sp>
        <p:sp>
          <p:nvSpPr>
            <p:cNvPr id="17" name="Oval 16"/>
            <p:cNvSpPr/>
            <p:nvPr/>
          </p:nvSpPr>
          <p:spPr bwMode="auto">
            <a:xfrm>
              <a:off x="755576" y="2780928"/>
              <a:ext cx="1296144" cy="1208834"/>
            </a:xfrm>
            <a:prstGeom prst="ellipse">
              <a:avLst/>
            </a:prstGeom>
            <a:solidFill>
              <a:srgbClr val="002060"/>
            </a:solidFill>
            <a:ln>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smtClean="0">
                <a:ln>
                  <a:noFill/>
                </a:ln>
                <a:solidFill>
                  <a:schemeClr val="tx1"/>
                </a:solidFill>
                <a:effectLst/>
                <a:latin typeface="Arial" charset="0"/>
              </a:endParaRPr>
            </a:p>
          </p:txBody>
        </p:sp>
        <p:sp>
          <p:nvSpPr>
            <p:cNvPr id="18" name="Oval 17"/>
            <p:cNvSpPr/>
            <p:nvPr/>
          </p:nvSpPr>
          <p:spPr bwMode="auto">
            <a:xfrm>
              <a:off x="2195736" y="2780928"/>
              <a:ext cx="1296144" cy="1208834"/>
            </a:xfrm>
            <a:prstGeom prst="ellipse">
              <a:avLst/>
            </a:prstGeom>
            <a:solidFill>
              <a:srgbClr val="002060"/>
            </a:solidFill>
            <a:ln>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smtClean="0">
                <a:ln>
                  <a:noFill/>
                </a:ln>
                <a:solidFill>
                  <a:schemeClr val="tx1"/>
                </a:solidFill>
                <a:effectLst/>
                <a:latin typeface="Arial" charset="0"/>
              </a:endParaRPr>
            </a:p>
          </p:txBody>
        </p:sp>
        <p:sp>
          <p:nvSpPr>
            <p:cNvPr id="19" name="Oval 18"/>
            <p:cNvSpPr/>
            <p:nvPr/>
          </p:nvSpPr>
          <p:spPr bwMode="auto">
            <a:xfrm>
              <a:off x="3635896" y="2780928"/>
              <a:ext cx="1296144" cy="1208834"/>
            </a:xfrm>
            <a:prstGeom prst="ellipse">
              <a:avLst/>
            </a:prstGeom>
            <a:solidFill>
              <a:srgbClr val="002060"/>
            </a:solidFill>
            <a:ln>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1657350" lvl="2" indent="-285750" fontAlgn="base">
                <a:spcBef>
                  <a:spcPct val="20000"/>
                </a:spcBef>
                <a:spcAft>
                  <a:spcPct val="0"/>
                </a:spcAft>
                <a:buClr>
                  <a:srgbClr val="00628C"/>
                </a:buClr>
                <a:buFont typeface="Arial" charset="0"/>
                <a:buChar char="●"/>
              </a:pPr>
              <a:endParaRPr kumimoji="0" lang="en-GB" sz="2800" b="0" i="0" u="none" strike="noStrike" cap="none" normalizeH="0" baseline="0" dirty="0" smtClean="0">
                <a:ln>
                  <a:noFill/>
                </a:ln>
                <a:solidFill>
                  <a:schemeClr val="tx1"/>
                </a:solidFill>
                <a:effectLst/>
                <a:latin typeface="Arial" charset="0"/>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01625"/>
            <a:ext cx="7924800" cy="1143000"/>
          </a:xfrm>
        </p:spPr>
        <p:txBody>
          <a:bodyPr/>
          <a:lstStyle/>
          <a:p>
            <a:r>
              <a:rPr lang="en-GB" sz="3500" dirty="0" smtClean="0"/>
              <a:t>Connecting difference to the </a:t>
            </a:r>
            <a:br>
              <a:rPr lang="en-GB" sz="3500" dirty="0" smtClean="0"/>
            </a:br>
            <a:r>
              <a:rPr lang="en-GB" sz="3500" dirty="0" smtClean="0"/>
              <a:t>part </a:t>
            </a:r>
            <a:r>
              <a:rPr lang="en-GB" sz="3500" dirty="0" err="1" smtClean="0"/>
              <a:t>part</a:t>
            </a:r>
            <a:r>
              <a:rPr lang="en-GB" sz="3500" dirty="0" smtClean="0"/>
              <a:t> whole model </a:t>
            </a:r>
            <a:endParaRPr lang="en-GB" sz="3500" dirty="0"/>
          </a:p>
        </p:txBody>
      </p:sp>
      <p:sp>
        <p:nvSpPr>
          <p:cNvPr id="3" name="Content Placeholder 2"/>
          <p:cNvSpPr>
            <a:spLocks noGrp="1"/>
          </p:cNvSpPr>
          <p:nvPr>
            <p:ph idx="1"/>
          </p:nvPr>
        </p:nvSpPr>
        <p:spPr>
          <a:xfrm>
            <a:off x="467544" y="4084340"/>
            <a:ext cx="8072065" cy="2080964"/>
          </a:xfrm>
        </p:spPr>
        <p:txBody>
          <a:bodyPr/>
          <a:lstStyle/>
          <a:p>
            <a:pPr marL="0" indent="0"/>
            <a:r>
              <a:rPr lang="en-GB" sz="2800" b="1" dirty="0" smtClean="0">
                <a:solidFill>
                  <a:srgbClr val="FF0000"/>
                </a:solidFill>
              </a:rPr>
              <a:t>Consider</a:t>
            </a:r>
            <a:r>
              <a:rPr lang="en-GB" sz="2800" dirty="0" smtClean="0"/>
              <a:t> how a focus on difference leads us to look at the model in a different way?</a:t>
            </a:r>
          </a:p>
          <a:p>
            <a:pPr marL="0" indent="0"/>
            <a:r>
              <a:rPr lang="en-GB" sz="2800" dirty="0" smtClean="0"/>
              <a:t>The model can be used as a comparative structure, comparing the number of red cars with the number of blue cars.</a:t>
            </a:r>
          </a:p>
          <a:p>
            <a:endParaRPr lang="en-GB" dirty="0"/>
          </a:p>
        </p:txBody>
      </p:sp>
      <p:grpSp>
        <p:nvGrpSpPr>
          <p:cNvPr id="4" name="Group 3"/>
          <p:cNvGrpSpPr/>
          <p:nvPr/>
        </p:nvGrpSpPr>
        <p:grpSpPr>
          <a:xfrm>
            <a:off x="1187624" y="1484783"/>
            <a:ext cx="6228185" cy="2448273"/>
            <a:chOff x="-1" y="314275"/>
            <a:chExt cx="7835414" cy="3073186"/>
          </a:xfrm>
        </p:grpSpPr>
        <p:cxnSp>
          <p:nvCxnSpPr>
            <p:cNvPr id="5" name="Straight Connector 4"/>
            <p:cNvCxnSpPr/>
            <p:nvPr/>
          </p:nvCxnSpPr>
          <p:spPr bwMode="auto">
            <a:xfrm>
              <a:off x="0" y="2179147"/>
              <a:ext cx="957129" cy="1208314"/>
            </a:xfrm>
            <a:prstGeom prst="line">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grpSp>
          <p:nvGrpSpPr>
            <p:cNvPr id="6" name="Group 53"/>
            <p:cNvGrpSpPr/>
            <p:nvPr/>
          </p:nvGrpSpPr>
          <p:grpSpPr>
            <a:xfrm>
              <a:off x="-1" y="404663"/>
              <a:ext cx="7835414" cy="2808313"/>
              <a:chOff x="179511" y="3861047"/>
              <a:chExt cx="7835414" cy="2808313"/>
            </a:xfrm>
          </p:grpSpPr>
          <p:cxnSp>
            <p:nvCxnSpPr>
              <p:cNvPr id="19" name="Straight Connector 18"/>
              <p:cNvCxnSpPr/>
              <p:nvPr/>
            </p:nvCxnSpPr>
            <p:spPr bwMode="auto">
              <a:xfrm>
                <a:off x="179511" y="3861047"/>
                <a:ext cx="7763406" cy="0"/>
              </a:xfrm>
              <a:prstGeom prst="line">
                <a:avLst/>
              </a:prstGeom>
              <a:noFill/>
              <a:ln w="38100">
                <a:solidFill>
                  <a:schemeClr val="tx1"/>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0" name="Straight Connector 19"/>
              <p:cNvCxnSpPr/>
              <p:nvPr/>
            </p:nvCxnSpPr>
            <p:spPr bwMode="auto">
              <a:xfrm>
                <a:off x="179512" y="6597352"/>
                <a:ext cx="7763405" cy="0"/>
              </a:xfrm>
              <a:prstGeom prst="line">
                <a:avLst/>
              </a:prstGeom>
              <a:noFill/>
              <a:ln w="38100">
                <a:solidFill>
                  <a:schemeClr val="tx1"/>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grpSp>
            <p:nvGrpSpPr>
              <p:cNvPr id="21" name="Group 52"/>
              <p:cNvGrpSpPr/>
              <p:nvPr/>
            </p:nvGrpSpPr>
            <p:grpSpPr>
              <a:xfrm>
                <a:off x="251520" y="3861048"/>
                <a:ext cx="7763405" cy="2808312"/>
                <a:chOff x="251520" y="3861048"/>
                <a:chExt cx="7763405" cy="2808312"/>
              </a:xfrm>
            </p:grpSpPr>
            <p:cxnSp>
              <p:nvCxnSpPr>
                <p:cNvPr id="22" name="Straight Connector 21"/>
                <p:cNvCxnSpPr/>
                <p:nvPr/>
              </p:nvCxnSpPr>
              <p:spPr bwMode="auto">
                <a:xfrm>
                  <a:off x="7884368" y="4005064"/>
                  <a:ext cx="0" cy="2664296"/>
                </a:xfrm>
                <a:prstGeom prst="line">
                  <a:avLst/>
                </a:prstGeom>
                <a:noFill/>
                <a:ln w="28575">
                  <a:solidFill>
                    <a:schemeClr val="tx1"/>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3" name="Straight Connector 22"/>
                <p:cNvCxnSpPr/>
                <p:nvPr/>
              </p:nvCxnSpPr>
              <p:spPr bwMode="auto">
                <a:xfrm>
                  <a:off x="251520" y="3861048"/>
                  <a:ext cx="0" cy="2664296"/>
                </a:xfrm>
                <a:prstGeom prst="line">
                  <a:avLst/>
                </a:prstGeom>
                <a:noFill/>
                <a:ln w="28575">
                  <a:solidFill>
                    <a:schemeClr val="tx1"/>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4" name="Straight Connector 23"/>
                <p:cNvCxnSpPr/>
                <p:nvPr/>
              </p:nvCxnSpPr>
              <p:spPr bwMode="auto">
                <a:xfrm flipH="1">
                  <a:off x="5220072" y="5229200"/>
                  <a:ext cx="19344" cy="1368152"/>
                </a:xfrm>
                <a:prstGeom prst="line">
                  <a:avLst/>
                </a:prstGeom>
                <a:noFill/>
                <a:ln w="28575">
                  <a:solidFill>
                    <a:schemeClr val="tx1"/>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5" name="Straight Connector 24"/>
                <p:cNvCxnSpPr/>
                <p:nvPr/>
              </p:nvCxnSpPr>
              <p:spPr bwMode="auto">
                <a:xfrm>
                  <a:off x="251520" y="5373216"/>
                  <a:ext cx="7763405" cy="0"/>
                </a:xfrm>
                <a:prstGeom prst="line">
                  <a:avLst/>
                </a:prstGeom>
                <a:noFill/>
                <a:ln w="38100">
                  <a:solidFill>
                    <a:schemeClr val="tx1"/>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grpSp>
        </p:grpSp>
        <p:grpSp>
          <p:nvGrpSpPr>
            <p:cNvPr id="7" name="Group 54"/>
            <p:cNvGrpSpPr/>
            <p:nvPr/>
          </p:nvGrpSpPr>
          <p:grpSpPr>
            <a:xfrm>
              <a:off x="395536" y="620688"/>
              <a:ext cx="7056784" cy="2559884"/>
              <a:chOff x="755576" y="1916832"/>
              <a:chExt cx="7056784" cy="2592288"/>
            </a:xfrm>
          </p:grpSpPr>
          <p:sp>
            <p:nvSpPr>
              <p:cNvPr id="11" name="Oval 3"/>
              <p:cNvSpPr/>
              <p:nvPr/>
            </p:nvSpPr>
            <p:spPr bwMode="auto">
              <a:xfrm>
                <a:off x="827584" y="1916832"/>
                <a:ext cx="1296144" cy="1224136"/>
              </a:xfrm>
              <a:prstGeom prst="ellipse">
                <a:avLst/>
              </a:prstGeom>
              <a:solidFill>
                <a:srgbClr val="FF0000"/>
              </a:solidFill>
              <a:ln>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smtClean="0">
                  <a:ln>
                    <a:noFill/>
                  </a:ln>
                  <a:solidFill>
                    <a:schemeClr val="tx1"/>
                  </a:solidFill>
                  <a:effectLst/>
                  <a:latin typeface="Arial" charset="0"/>
                </a:endParaRPr>
              </a:p>
            </p:txBody>
          </p:sp>
          <p:sp>
            <p:nvSpPr>
              <p:cNvPr id="12" name="Oval 4"/>
              <p:cNvSpPr/>
              <p:nvPr/>
            </p:nvSpPr>
            <p:spPr bwMode="auto">
              <a:xfrm>
                <a:off x="6588224" y="1916832"/>
                <a:ext cx="1224136" cy="1224136"/>
              </a:xfrm>
              <a:prstGeom prst="ellipse">
                <a:avLst/>
              </a:prstGeom>
              <a:solidFill>
                <a:srgbClr val="FF0000"/>
              </a:solidFill>
              <a:ln>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smtClean="0">
                  <a:ln>
                    <a:noFill/>
                  </a:ln>
                  <a:solidFill>
                    <a:schemeClr val="tx1"/>
                  </a:solidFill>
                  <a:effectLst/>
                  <a:latin typeface="Arial" charset="0"/>
                </a:endParaRPr>
              </a:p>
            </p:txBody>
          </p:sp>
          <p:sp>
            <p:nvSpPr>
              <p:cNvPr id="13" name="Oval 12"/>
              <p:cNvSpPr/>
              <p:nvPr/>
            </p:nvSpPr>
            <p:spPr bwMode="auto">
              <a:xfrm>
                <a:off x="2267744" y="1916832"/>
                <a:ext cx="1296144" cy="1224136"/>
              </a:xfrm>
              <a:prstGeom prst="ellipse">
                <a:avLst/>
              </a:prstGeom>
              <a:solidFill>
                <a:srgbClr val="FF0000"/>
              </a:solidFill>
              <a:ln>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tabLst/>
                </a:pPr>
                <a:endParaRPr kumimoji="0" lang="en-GB" sz="2800" b="0" i="0" u="none" strike="noStrike" cap="none" normalizeH="0" baseline="0" dirty="0" smtClean="0">
                  <a:ln>
                    <a:noFill/>
                  </a:ln>
                  <a:solidFill>
                    <a:schemeClr val="tx1"/>
                  </a:solidFill>
                  <a:effectLst/>
                  <a:latin typeface="Arial" charset="0"/>
                </a:endParaRPr>
              </a:p>
            </p:txBody>
          </p:sp>
          <p:sp>
            <p:nvSpPr>
              <p:cNvPr id="14" name="Oval 13"/>
              <p:cNvSpPr/>
              <p:nvPr/>
            </p:nvSpPr>
            <p:spPr bwMode="auto">
              <a:xfrm>
                <a:off x="3707904" y="1916832"/>
                <a:ext cx="1296144" cy="1224136"/>
              </a:xfrm>
              <a:prstGeom prst="ellipse">
                <a:avLst/>
              </a:prstGeom>
              <a:solidFill>
                <a:srgbClr val="FF0000"/>
              </a:solidFill>
              <a:ln>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smtClean="0">
                  <a:ln>
                    <a:noFill/>
                  </a:ln>
                  <a:solidFill>
                    <a:schemeClr val="tx1"/>
                  </a:solidFill>
                  <a:effectLst/>
                  <a:latin typeface="Arial" charset="0"/>
                </a:endParaRPr>
              </a:p>
            </p:txBody>
          </p:sp>
          <p:sp>
            <p:nvSpPr>
              <p:cNvPr id="15" name="Oval 14"/>
              <p:cNvSpPr/>
              <p:nvPr/>
            </p:nvSpPr>
            <p:spPr bwMode="auto">
              <a:xfrm>
                <a:off x="5148064" y="1916832"/>
                <a:ext cx="1296144" cy="1224136"/>
              </a:xfrm>
              <a:prstGeom prst="ellipse">
                <a:avLst/>
              </a:prstGeom>
              <a:solidFill>
                <a:srgbClr val="FF0000"/>
              </a:solidFill>
              <a:ln>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smtClean="0">
                  <a:ln>
                    <a:noFill/>
                  </a:ln>
                  <a:solidFill>
                    <a:schemeClr val="tx1"/>
                  </a:solidFill>
                  <a:effectLst/>
                  <a:latin typeface="Arial" charset="0"/>
                </a:endParaRPr>
              </a:p>
            </p:txBody>
          </p:sp>
          <p:sp>
            <p:nvSpPr>
              <p:cNvPr id="16" name="Oval 15"/>
              <p:cNvSpPr/>
              <p:nvPr/>
            </p:nvSpPr>
            <p:spPr bwMode="auto">
              <a:xfrm>
                <a:off x="755576" y="3284984"/>
                <a:ext cx="1296144" cy="1224136"/>
              </a:xfrm>
              <a:prstGeom prst="ellipse">
                <a:avLst/>
              </a:prstGeom>
              <a:solidFill>
                <a:srgbClr val="002060"/>
              </a:solidFill>
              <a:ln>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smtClean="0">
                  <a:ln>
                    <a:noFill/>
                  </a:ln>
                  <a:solidFill>
                    <a:schemeClr val="tx1"/>
                  </a:solidFill>
                  <a:effectLst/>
                  <a:latin typeface="Arial" charset="0"/>
                </a:endParaRPr>
              </a:p>
            </p:txBody>
          </p:sp>
          <p:sp>
            <p:nvSpPr>
              <p:cNvPr id="17" name="Oval 16"/>
              <p:cNvSpPr/>
              <p:nvPr/>
            </p:nvSpPr>
            <p:spPr bwMode="auto">
              <a:xfrm>
                <a:off x="2195736" y="3284984"/>
                <a:ext cx="1296144" cy="1224136"/>
              </a:xfrm>
              <a:prstGeom prst="ellipse">
                <a:avLst/>
              </a:prstGeom>
              <a:solidFill>
                <a:srgbClr val="002060"/>
              </a:solidFill>
              <a:ln>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smtClean="0">
                  <a:ln>
                    <a:noFill/>
                  </a:ln>
                  <a:solidFill>
                    <a:schemeClr val="tx1"/>
                  </a:solidFill>
                  <a:effectLst/>
                  <a:latin typeface="Arial" charset="0"/>
                </a:endParaRPr>
              </a:p>
            </p:txBody>
          </p:sp>
          <p:sp>
            <p:nvSpPr>
              <p:cNvPr id="18" name="Oval 17"/>
              <p:cNvSpPr/>
              <p:nvPr/>
            </p:nvSpPr>
            <p:spPr bwMode="auto">
              <a:xfrm>
                <a:off x="3635896" y="3284984"/>
                <a:ext cx="1296144" cy="1224136"/>
              </a:xfrm>
              <a:prstGeom prst="ellipse">
                <a:avLst/>
              </a:prstGeom>
              <a:solidFill>
                <a:srgbClr val="002060"/>
              </a:solidFill>
              <a:ln>
                <a:solidFill>
                  <a:schemeClr val="tx1"/>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smtClean="0">
                  <a:ln>
                    <a:noFill/>
                  </a:ln>
                  <a:solidFill>
                    <a:schemeClr val="tx1"/>
                  </a:solidFill>
                  <a:effectLst/>
                  <a:latin typeface="Arial" charset="0"/>
                </a:endParaRPr>
              </a:p>
            </p:txBody>
          </p:sp>
        </p:grpSp>
        <p:sp>
          <p:nvSpPr>
            <p:cNvPr id="8" name="TextBox 7"/>
            <p:cNvSpPr txBox="1"/>
            <p:nvPr/>
          </p:nvSpPr>
          <p:spPr>
            <a:xfrm>
              <a:off x="3487082" y="314275"/>
              <a:ext cx="1584176" cy="1970310"/>
            </a:xfrm>
            <a:prstGeom prst="rect">
              <a:avLst/>
            </a:prstGeom>
            <a:noFill/>
          </p:spPr>
          <p:txBody>
            <a:bodyPr wrap="square" rtlCol="0">
              <a:spAutoFit/>
            </a:bodyPr>
            <a:lstStyle/>
            <a:p>
              <a:endParaRPr lang="en-GB" sz="9600" dirty="0"/>
            </a:p>
          </p:txBody>
        </p:sp>
        <p:sp>
          <p:nvSpPr>
            <p:cNvPr id="10" name="TextBox 9"/>
            <p:cNvSpPr txBox="1"/>
            <p:nvPr/>
          </p:nvSpPr>
          <p:spPr>
            <a:xfrm>
              <a:off x="5661247" y="1579704"/>
              <a:ext cx="1584176" cy="1569661"/>
            </a:xfrm>
            <a:prstGeom prst="rect">
              <a:avLst/>
            </a:prstGeom>
            <a:noFill/>
          </p:spPr>
          <p:txBody>
            <a:bodyPr wrap="square" rtlCol="0">
              <a:spAutoFit/>
            </a:bodyPr>
            <a:lstStyle/>
            <a:p>
              <a:r>
                <a:rPr lang="en-GB" sz="9600" dirty="0" smtClean="0"/>
                <a:t>2</a:t>
              </a:r>
              <a:endParaRPr lang="en-GB" sz="9600" dirty="0"/>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395536" y="836712"/>
            <a:ext cx="7239000" cy="758825"/>
          </a:xfrm>
        </p:spPr>
        <p:txBody>
          <a:bodyPr anchor="ctr"/>
          <a:lstStyle/>
          <a:p>
            <a:pPr eaLnBrk="1" hangingPunct="1"/>
            <a:r>
              <a:rPr lang="en-US" altLang="en-US" dirty="0" smtClean="0"/>
              <a:t>Developing the concept of difference</a:t>
            </a:r>
          </a:p>
        </p:txBody>
      </p:sp>
      <p:sp>
        <p:nvSpPr>
          <p:cNvPr id="4099" name="Rectangle 47"/>
          <p:cNvSpPr>
            <a:spLocks noGrp="1" noChangeArrowheads="1"/>
          </p:cNvSpPr>
          <p:nvPr>
            <p:ph type="subTitle" idx="1"/>
          </p:nvPr>
        </p:nvSpPr>
        <p:spPr>
          <a:xfrm>
            <a:off x="395536" y="2908920"/>
            <a:ext cx="7239000" cy="1600200"/>
          </a:xfrm>
        </p:spPr>
        <p:txBody>
          <a:bodyPr/>
          <a:lstStyle/>
          <a:p>
            <a:pPr eaLnBrk="1" hangingPunct="1"/>
            <a:r>
              <a:rPr lang="en-US" altLang="en-US" sz="3200" dirty="0"/>
              <a:t>Independent work</a:t>
            </a:r>
          </a:p>
          <a:p>
            <a:pPr eaLnBrk="1" hangingPunct="1"/>
            <a:r>
              <a:rPr lang="en-US" altLang="en-US" sz="3200" dirty="0" smtClean="0"/>
              <a:t>Year 1 Lesson Clip 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01625"/>
            <a:ext cx="7924800" cy="1143000"/>
          </a:xfrm>
        </p:spPr>
        <p:txBody>
          <a:bodyPr anchor="ctr"/>
          <a:lstStyle/>
          <a:p>
            <a:r>
              <a:rPr lang="en-GB" sz="3500" dirty="0" smtClean="0"/>
              <a:t>Introduction</a:t>
            </a:r>
            <a:endParaRPr lang="en-GB" sz="3500" dirty="0"/>
          </a:p>
        </p:txBody>
      </p:sp>
      <p:sp>
        <p:nvSpPr>
          <p:cNvPr id="3" name="Content Placeholder 2"/>
          <p:cNvSpPr>
            <a:spLocks noGrp="1"/>
          </p:cNvSpPr>
          <p:nvPr>
            <p:ph idx="1"/>
          </p:nvPr>
        </p:nvSpPr>
        <p:spPr>
          <a:xfrm>
            <a:off x="467544" y="1906488"/>
            <a:ext cx="7122368" cy="4114800"/>
          </a:xfrm>
        </p:spPr>
        <p:txBody>
          <a:bodyPr/>
          <a:lstStyle/>
          <a:p>
            <a:r>
              <a:rPr lang="en-GB" sz="2800" dirty="0" smtClean="0"/>
              <a:t>This document contains:</a:t>
            </a:r>
          </a:p>
          <a:p>
            <a:pPr>
              <a:buFont typeface="Arial" pitchFamily="34" charset="0"/>
              <a:buChar char="•"/>
            </a:pPr>
            <a:r>
              <a:rPr lang="en-GB" sz="2800" dirty="0" smtClean="0"/>
              <a:t>an introduction to the lesson</a:t>
            </a:r>
          </a:p>
          <a:p>
            <a:pPr>
              <a:buFont typeface="Arial" pitchFamily="34" charset="0"/>
              <a:buChar char="•"/>
            </a:pPr>
            <a:r>
              <a:rPr lang="en-GB" sz="2800" dirty="0"/>
              <a:t>p</a:t>
            </a:r>
            <a:r>
              <a:rPr lang="en-GB" sz="2800" dirty="0" smtClean="0"/>
              <a:t>oints to consider as you watch each video clip. </a:t>
            </a:r>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7924800" cy="1224136"/>
          </a:xfrm>
        </p:spPr>
        <p:txBody>
          <a:bodyPr/>
          <a:lstStyle/>
          <a:p>
            <a:r>
              <a:rPr lang="en-GB" sz="3500" dirty="0" smtClean="0"/>
              <a:t>Independent work</a:t>
            </a:r>
            <a:br>
              <a:rPr lang="en-GB" sz="3500" dirty="0" smtClean="0"/>
            </a:br>
            <a:r>
              <a:rPr lang="en-GB" sz="3100" dirty="0" smtClean="0">
                <a:solidFill>
                  <a:srgbClr val="FF0000"/>
                </a:solidFill>
              </a:rPr>
              <a:t>Notice</a:t>
            </a:r>
            <a:r>
              <a:rPr lang="en-GB" sz="3100" dirty="0" smtClean="0"/>
              <a:t> the variation</a:t>
            </a:r>
            <a:endParaRPr lang="en-GB" sz="31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79512" y="1393982"/>
            <a:ext cx="8221449" cy="505935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539552" y="1196752"/>
            <a:ext cx="8121403" cy="4065996"/>
          </a:xfrm>
          <a:prstGeom prst="rect">
            <a:avLst/>
          </a:prstGeom>
          <a:noFill/>
          <a:ln w="9525">
            <a:noFill/>
            <a:miter lim="800000"/>
            <a:headEnd/>
            <a:tailEnd/>
          </a:ln>
        </p:spPr>
      </p:pic>
      <p:sp>
        <p:nvSpPr>
          <p:cNvPr id="4" name="TextBox 3"/>
          <p:cNvSpPr txBox="1"/>
          <p:nvPr/>
        </p:nvSpPr>
        <p:spPr>
          <a:xfrm>
            <a:off x="467544" y="5589240"/>
            <a:ext cx="8352928" cy="954107"/>
          </a:xfrm>
          <a:prstGeom prst="rect">
            <a:avLst/>
          </a:prstGeom>
          <a:noFill/>
        </p:spPr>
        <p:txBody>
          <a:bodyPr wrap="square" rtlCol="0">
            <a:spAutoFit/>
          </a:bodyPr>
          <a:lstStyle/>
          <a:p>
            <a:r>
              <a:rPr lang="en-GB" sz="2800" b="1" dirty="0" smtClean="0">
                <a:solidFill>
                  <a:srgbClr val="FF0000"/>
                </a:solidFill>
              </a:rPr>
              <a:t>Consider </a:t>
            </a:r>
            <a:r>
              <a:rPr lang="en-GB" sz="2800" dirty="0" smtClean="0"/>
              <a:t>how the above activities help to embed the learning and extend children’s thinking.</a:t>
            </a:r>
            <a:endParaRPr lang="en-GB" sz="2800" b="1"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608" y="260648"/>
            <a:ext cx="7924800" cy="1143000"/>
          </a:xfrm>
        </p:spPr>
        <p:txBody>
          <a:bodyPr anchor="ctr"/>
          <a:lstStyle/>
          <a:p>
            <a:r>
              <a:rPr lang="en-GB" sz="3500" dirty="0" smtClean="0"/>
              <a:t>The Difficult Points</a:t>
            </a:r>
            <a:endParaRPr lang="en-GB" sz="3500" dirty="0"/>
          </a:p>
        </p:txBody>
      </p:sp>
      <p:sp>
        <p:nvSpPr>
          <p:cNvPr id="3" name="Content Placeholder 2"/>
          <p:cNvSpPr>
            <a:spLocks noGrp="1"/>
          </p:cNvSpPr>
          <p:nvPr>
            <p:ph idx="1"/>
          </p:nvPr>
        </p:nvSpPr>
        <p:spPr>
          <a:xfrm>
            <a:off x="467544" y="1827213"/>
            <a:ext cx="7554416" cy="4114800"/>
          </a:xfrm>
        </p:spPr>
        <p:txBody>
          <a:bodyPr/>
          <a:lstStyle/>
          <a:p>
            <a:r>
              <a:rPr lang="en-GB" sz="2800" dirty="0" smtClean="0"/>
              <a:t>The teacher says:</a:t>
            </a:r>
          </a:p>
          <a:p>
            <a:pPr marL="0" indent="0"/>
            <a:r>
              <a:rPr lang="en-GB" sz="2800" i="1" dirty="0" smtClean="0"/>
              <a:t>I have already got straight in my head what the difficult points are and am looking out for those and ready to address them.</a:t>
            </a:r>
          </a:p>
          <a:p>
            <a:endParaRPr lang="en-GB" sz="2800" i="1" dirty="0" smtClean="0"/>
          </a:p>
          <a:p>
            <a:pPr marL="0" indent="0"/>
            <a:r>
              <a:rPr lang="en-GB" sz="2800" dirty="0" smtClean="0"/>
              <a:t>Identification by the teacher of the difficult points is an important aspect of lesson design.</a:t>
            </a:r>
            <a:endParaRPr lang="en-GB"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01625"/>
            <a:ext cx="8219256" cy="1143000"/>
          </a:xfrm>
        </p:spPr>
        <p:txBody>
          <a:bodyPr anchor="ctr"/>
          <a:lstStyle/>
          <a:p>
            <a:r>
              <a:rPr lang="en-GB" sz="3500" dirty="0" smtClean="0"/>
              <a:t>The Star Challenge</a:t>
            </a:r>
            <a:endParaRPr lang="en-GB" sz="3500"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323528" y="1412776"/>
            <a:ext cx="8485359" cy="2952327"/>
          </a:xfrm>
          <a:prstGeom prst="rect">
            <a:avLst/>
          </a:prstGeom>
          <a:noFill/>
          <a:ln w="9525">
            <a:noFill/>
            <a:miter lim="800000"/>
            <a:headEnd/>
            <a:tailEnd/>
          </a:ln>
        </p:spPr>
      </p:pic>
      <p:sp>
        <p:nvSpPr>
          <p:cNvPr id="4" name="TextBox 3"/>
          <p:cNvSpPr txBox="1"/>
          <p:nvPr/>
        </p:nvSpPr>
        <p:spPr>
          <a:xfrm>
            <a:off x="395536" y="4432463"/>
            <a:ext cx="8352928" cy="2092881"/>
          </a:xfrm>
          <a:prstGeom prst="rect">
            <a:avLst/>
          </a:prstGeom>
          <a:noFill/>
        </p:spPr>
        <p:txBody>
          <a:bodyPr wrap="square" rtlCol="0">
            <a:spAutoFit/>
          </a:bodyPr>
          <a:lstStyle/>
          <a:p>
            <a:r>
              <a:rPr lang="en-GB" sz="2600" dirty="0" smtClean="0"/>
              <a:t>Throughout the lesson the children have worked with small numbers. This was deliberate so that they could focus on the new concept of difference. Having generalised the concept the children demonstrate that they are able to apply it to much larger number. </a:t>
            </a:r>
            <a:endParaRPr lang="en-GB" sz="2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88640"/>
            <a:ext cx="8219256" cy="1143000"/>
          </a:xfrm>
        </p:spPr>
        <p:txBody>
          <a:bodyPr anchor="ctr"/>
          <a:lstStyle/>
          <a:p>
            <a:r>
              <a:rPr lang="en-GB" sz="3500" dirty="0"/>
              <a:t>A difference of 2</a:t>
            </a:r>
            <a:r>
              <a:rPr lang="en-GB" sz="4400" dirty="0" smtClean="0"/>
              <a:t> </a:t>
            </a:r>
            <a:endParaRPr lang="en-GB" sz="4400" dirty="0"/>
          </a:p>
        </p:txBody>
      </p:sp>
      <p:sp>
        <p:nvSpPr>
          <p:cNvPr id="3" name="Content Placeholder 2"/>
          <p:cNvSpPr>
            <a:spLocks noGrp="1"/>
          </p:cNvSpPr>
          <p:nvPr>
            <p:ph idx="1"/>
          </p:nvPr>
        </p:nvSpPr>
        <p:spPr>
          <a:xfrm>
            <a:off x="395536" y="3480891"/>
            <a:ext cx="8496944" cy="3377109"/>
          </a:xfrm>
        </p:spPr>
        <p:txBody>
          <a:bodyPr/>
          <a:lstStyle/>
          <a:p>
            <a:pPr marL="0" indent="0"/>
            <a:r>
              <a:rPr lang="en-GB" sz="2800" b="1" dirty="0" smtClean="0">
                <a:solidFill>
                  <a:srgbClr val="FF0000"/>
                </a:solidFill>
              </a:rPr>
              <a:t>Notice </a:t>
            </a:r>
            <a:r>
              <a:rPr lang="en-GB" sz="2800" dirty="0" smtClean="0"/>
              <a:t>how the child has fully generalised the concept of difference and is able to work with numbers which cross the hundreds’ boundary.</a:t>
            </a:r>
            <a:endParaRPr lang="en-GB" sz="2800" b="1" dirty="0">
              <a:solidFill>
                <a:srgbClr val="FF0000"/>
              </a:solidFill>
            </a:endParaRPr>
          </a:p>
        </p:txBody>
      </p:sp>
      <p:sp>
        <p:nvSpPr>
          <p:cNvPr id="4" name="TextBox 3"/>
          <p:cNvSpPr txBox="1"/>
          <p:nvPr/>
        </p:nvSpPr>
        <p:spPr>
          <a:xfrm>
            <a:off x="467544" y="1772816"/>
            <a:ext cx="7344816" cy="1175706"/>
          </a:xfrm>
          <a:prstGeom prst="rect">
            <a:avLst/>
          </a:prstGeom>
          <a:solidFill>
            <a:schemeClr val="accent1"/>
          </a:solidFill>
          <a:ln w="38100">
            <a:solidFill>
              <a:schemeClr val="tx1"/>
            </a:solidFill>
          </a:ln>
        </p:spPr>
        <p:txBody>
          <a:bodyPr wrap="square" rtlCol="0">
            <a:spAutoFit/>
          </a:bodyPr>
          <a:lstStyle/>
          <a:p>
            <a:pPr marL="342900" lvl="0" indent="-342900" eaLnBrk="0" fontAlgn="base" hangingPunct="0">
              <a:spcBef>
                <a:spcPct val="20000"/>
              </a:spcBef>
              <a:spcAft>
                <a:spcPct val="0"/>
              </a:spcAft>
              <a:buClr>
                <a:srgbClr val="00628C"/>
              </a:buClr>
            </a:pPr>
            <a:r>
              <a:rPr lang="en-GB" sz="3200" i="1" kern="0" dirty="0">
                <a:solidFill>
                  <a:srgbClr val="000000"/>
                </a:solidFill>
              </a:rPr>
              <a:t>If Year 2 have 600 house points</a:t>
            </a:r>
          </a:p>
          <a:p>
            <a:pPr marL="342900" lvl="0" indent="-342900" eaLnBrk="0" fontAlgn="base" hangingPunct="0">
              <a:spcBef>
                <a:spcPct val="20000"/>
              </a:spcBef>
              <a:spcAft>
                <a:spcPct val="0"/>
              </a:spcAft>
              <a:buClr>
                <a:srgbClr val="00628C"/>
              </a:buClr>
            </a:pPr>
            <a:r>
              <a:rPr lang="en-GB" sz="3200" i="1" kern="0" dirty="0">
                <a:solidFill>
                  <a:srgbClr val="000000"/>
                </a:solidFill>
              </a:rPr>
              <a:t>Year 1 could have 598 house points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395536" y="1158007"/>
            <a:ext cx="7239000" cy="758825"/>
          </a:xfrm>
        </p:spPr>
        <p:txBody>
          <a:bodyPr anchor="ctr"/>
          <a:lstStyle/>
          <a:p>
            <a:pPr eaLnBrk="1" hangingPunct="1"/>
            <a:r>
              <a:rPr lang="en-US" altLang="en-US" dirty="0" smtClean="0"/>
              <a:t>Developing the concept of difference</a:t>
            </a:r>
          </a:p>
        </p:txBody>
      </p:sp>
      <p:sp>
        <p:nvSpPr>
          <p:cNvPr id="4099" name="Rectangle 47"/>
          <p:cNvSpPr>
            <a:spLocks noGrp="1" noChangeArrowheads="1"/>
          </p:cNvSpPr>
          <p:nvPr>
            <p:ph type="subTitle" idx="1"/>
          </p:nvPr>
        </p:nvSpPr>
        <p:spPr>
          <a:xfrm>
            <a:off x="395536" y="3124944"/>
            <a:ext cx="7239000" cy="1600200"/>
          </a:xfrm>
        </p:spPr>
        <p:txBody>
          <a:bodyPr/>
          <a:lstStyle/>
          <a:p>
            <a:pPr eaLnBrk="1" hangingPunct="1"/>
            <a:r>
              <a:rPr lang="en-US" altLang="en-US" sz="3200" dirty="0" smtClean="0"/>
              <a:t>Exploring number bonds with a</a:t>
            </a:r>
          </a:p>
          <a:p>
            <a:pPr eaLnBrk="1" hangingPunct="1"/>
            <a:r>
              <a:rPr lang="en-US" altLang="en-US" sz="3200" dirty="0" smtClean="0"/>
              <a:t>Difference of 2</a:t>
            </a:r>
            <a:endParaRPr lang="en-US" altLang="en-US" sz="3200" dirty="0"/>
          </a:p>
          <a:p>
            <a:pPr eaLnBrk="1" hangingPunct="1"/>
            <a:r>
              <a:rPr lang="en-US" altLang="en-US" sz="3200" dirty="0" smtClean="0"/>
              <a:t>Year 1 Lesson Clip 6</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01625"/>
            <a:ext cx="7924800" cy="1143000"/>
          </a:xfrm>
        </p:spPr>
        <p:txBody>
          <a:bodyPr anchor="ctr"/>
          <a:lstStyle/>
          <a:p>
            <a:r>
              <a:rPr lang="en-GB" sz="3500" dirty="0"/>
              <a:t>Subtraction facts with a </a:t>
            </a:r>
            <a:br>
              <a:rPr lang="en-GB" sz="3500" dirty="0"/>
            </a:br>
            <a:r>
              <a:rPr lang="en-GB" sz="3500" dirty="0"/>
              <a:t>difference of 2</a:t>
            </a:r>
          </a:p>
        </p:txBody>
      </p:sp>
      <p:pic>
        <p:nvPicPr>
          <p:cNvPr id="2050" name="Picture 2"/>
          <p:cNvPicPr>
            <a:picLocks noGrp="1" noChangeAspect="1" noChangeArrowheads="1"/>
          </p:cNvPicPr>
          <p:nvPr>
            <p:ph idx="1"/>
          </p:nvPr>
        </p:nvPicPr>
        <p:blipFill>
          <a:blip r:embed="rId2" cstate="print"/>
          <a:srcRect/>
          <a:stretch>
            <a:fillRect/>
          </a:stretch>
        </p:blipFill>
        <p:spPr bwMode="auto">
          <a:xfrm>
            <a:off x="1115617" y="1556793"/>
            <a:ext cx="6120680" cy="3869204"/>
          </a:xfrm>
          <a:prstGeom prst="rect">
            <a:avLst/>
          </a:prstGeom>
          <a:noFill/>
          <a:ln w="9525">
            <a:noFill/>
            <a:miter lim="800000"/>
            <a:headEnd/>
            <a:tailEnd/>
          </a:ln>
        </p:spPr>
      </p:pic>
      <p:sp>
        <p:nvSpPr>
          <p:cNvPr id="5" name="TextBox 4"/>
          <p:cNvSpPr txBox="1"/>
          <p:nvPr/>
        </p:nvSpPr>
        <p:spPr>
          <a:xfrm>
            <a:off x="395536" y="5445224"/>
            <a:ext cx="8424936" cy="1200329"/>
          </a:xfrm>
          <a:prstGeom prst="rect">
            <a:avLst/>
          </a:prstGeom>
          <a:noFill/>
        </p:spPr>
        <p:txBody>
          <a:bodyPr wrap="square" rtlCol="0">
            <a:spAutoFit/>
          </a:bodyPr>
          <a:lstStyle/>
          <a:p>
            <a:r>
              <a:rPr lang="en-GB" sz="2400" dirty="0" smtClean="0"/>
              <a:t>Memorising number bonds is an important component in developing mastery. The opportunity </a:t>
            </a:r>
            <a:r>
              <a:rPr lang="en-GB" sz="2400" smtClean="0"/>
              <a:t>is taken at </a:t>
            </a:r>
            <a:r>
              <a:rPr lang="en-GB" sz="2400" dirty="0" smtClean="0"/>
              <a:t>the end of the lesson to explore subtraction facts with a difference of 2, </a:t>
            </a:r>
            <a:endParaRPr lang="en-GB"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7924800" cy="1143000"/>
          </a:xfrm>
        </p:spPr>
        <p:txBody>
          <a:bodyPr anchor="ctr"/>
          <a:lstStyle/>
          <a:p>
            <a:r>
              <a:rPr lang="en-GB" sz="3500" dirty="0"/>
              <a:t>The journey through the lesson</a:t>
            </a:r>
          </a:p>
        </p:txBody>
      </p:sp>
      <p:sp>
        <p:nvSpPr>
          <p:cNvPr id="3" name="Content Placeholder 2"/>
          <p:cNvSpPr>
            <a:spLocks noGrp="1"/>
          </p:cNvSpPr>
          <p:nvPr>
            <p:ph idx="1"/>
          </p:nvPr>
        </p:nvSpPr>
        <p:spPr>
          <a:xfrm>
            <a:off x="316359" y="1827213"/>
            <a:ext cx="8144073" cy="4114800"/>
          </a:xfrm>
        </p:spPr>
        <p:txBody>
          <a:bodyPr/>
          <a:lstStyle/>
          <a:p>
            <a:pPr>
              <a:buFont typeface="Arial" pitchFamily="34" charset="0"/>
              <a:buChar char="•"/>
            </a:pPr>
            <a:r>
              <a:rPr lang="en-GB" sz="2800" dirty="0" smtClean="0"/>
              <a:t>Counting in odd and even numbers, drawing attention to the difference of two.</a:t>
            </a:r>
          </a:p>
          <a:p>
            <a:pPr>
              <a:buFont typeface="Arial" pitchFamily="34" charset="0"/>
              <a:buChar char="•"/>
            </a:pPr>
            <a:r>
              <a:rPr lang="en-GB" sz="2800" dirty="0" smtClean="0"/>
              <a:t>Representing subtraction as take away.</a:t>
            </a:r>
          </a:p>
          <a:p>
            <a:pPr>
              <a:buFont typeface="Arial" pitchFamily="34" charset="0"/>
              <a:buChar char="•"/>
            </a:pPr>
            <a:r>
              <a:rPr lang="en-GB" sz="2800" dirty="0" smtClean="0"/>
              <a:t>Representing subtraction as difference.</a:t>
            </a:r>
          </a:p>
          <a:p>
            <a:pPr>
              <a:buFont typeface="Arial" pitchFamily="34" charset="0"/>
              <a:buChar char="•"/>
            </a:pPr>
            <a:r>
              <a:rPr lang="en-GB" sz="2800" dirty="0" smtClean="0"/>
              <a:t>Connecting to the part </a:t>
            </a:r>
            <a:r>
              <a:rPr lang="en-GB" sz="2800" dirty="0" err="1" smtClean="0"/>
              <a:t>part</a:t>
            </a:r>
            <a:r>
              <a:rPr lang="en-GB" sz="2800" dirty="0" smtClean="0"/>
              <a:t> whole model.</a:t>
            </a:r>
          </a:p>
          <a:p>
            <a:pPr>
              <a:buFont typeface="Arial" pitchFamily="34" charset="0"/>
              <a:buChar char="•"/>
            </a:pPr>
            <a:r>
              <a:rPr lang="en-GB" sz="2800" dirty="0" smtClean="0"/>
              <a:t>Extending the concept of difference to larger numbers.</a:t>
            </a:r>
          </a:p>
          <a:p>
            <a:pPr>
              <a:buFont typeface="Arial" pitchFamily="34" charset="0"/>
              <a:buChar char="•"/>
            </a:pP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395536" y="1158007"/>
            <a:ext cx="7239000" cy="758825"/>
          </a:xfrm>
        </p:spPr>
        <p:txBody>
          <a:bodyPr anchor="ctr"/>
          <a:lstStyle/>
          <a:p>
            <a:pPr eaLnBrk="1" hangingPunct="1"/>
            <a:r>
              <a:rPr lang="en-US" altLang="en-US" dirty="0" smtClean="0"/>
              <a:t>Developing the concept of difference</a:t>
            </a:r>
          </a:p>
        </p:txBody>
      </p:sp>
      <p:sp>
        <p:nvSpPr>
          <p:cNvPr id="4099" name="Rectangle 47"/>
          <p:cNvSpPr>
            <a:spLocks noGrp="1" noChangeArrowheads="1"/>
          </p:cNvSpPr>
          <p:nvPr>
            <p:ph type="subTitle" idx="1"/>
          </p:nvPr>
        </p:nvSpPr>
        <p:spPr>
          <a:xfrm>
            <a:off x="395536" y="2708920"/>
            <a:ext cx="7239000" cy="1600200"/>
          </a:xfrm>
        </p:spPr>
        <p:txBody>
          <a:bodyPr/>
          <a:lstStyle/>
          <a:p>
            <a:pPr eaLnBrk="1" hangingPunct="1"/>
            <a:r>
              <a:rPr lang="en-US" altLang="en-US" sz="3200" dirty="0"/>
              <a:t>Counting in odd </a:t>
            </a:r>
            <a:r>
              <a:rPr lang="en-US" altLang="en-US" sz="3200" dirty="0" smtClean="0"/>
              <a:t>and </a:t>
            </a:r>
          </a:p>
          <a:p>
            <a:pPr eaLnBrk="1" hangingPunct="1">
              <a:spcBef>
                <a:spcPts val="0"/>
              </a:spcBef>
            </a:pPr>
            <a:r>
              <a:rPr lang="en-US" altLang="en-US" sz="3200" dirty="0" smtClean="0"/>
              <a:t>even numbers</a:t>
            </a:r>
          </a:p>
          <a:p>
            <a:pPr eaLnBrk="1" hangingPunct="1"/>
            <a:r>
              <a:rPr lang="en-US" altLang="en-US" sz="3200" dirty="0" smtClean="0"/>
              <a:t>Year 1 Lesson Clip 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608" y="188640"/>
            <a:ext cx="7924800" cy="1143000"/>
          </a:xfrm>
        </p:spPr>
        <p:txBody>
          <a:bodyPr anchor="ctr"/>
          <a:lstStyle/>
          <a:p>
            <a:r>
              <a:rPr lang="en-GB" dirty="0" smtClean="0"/>
              <a:t>Warm up and review</a:t>
            </a:r>
            <a:endParaRPr lang="en-GB"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1331640" y="1484784"/>
            <a:ext cx="5950270" cy="3312367"/>
          </a:xfrm>
          <a:prstGeom prst="rect">
            <a:avLst/>
          </a:prstGeom>
          <a:noFill/>
          <a:ln w="9525">
            <a:noFill/>
            <a:miter lim="800000"/>
            <a:headEnd/>
            <a:tailEnd/>
          </a:ln>
        </p:spPr>
      </p:pic>
      <p:sp>
        <p:nvSpPr>
          <p:cNvPr id="6" name="TextBox 5"/>
          <p:cNvSpPr txBox="1"/>
          <p:nvPr/>
        </p:nvSpPr>
        <p:spPr>
          <a:xfrm>
            <a:off x="395536" y="5229200"/>
            <a:ext cx="8424936" cy="1384995"/>
          </a:xfrm>
          <a:prstGeom prst="rect">
            <a:avLst/>
          </a:prstGeom>
          <a:noFill/>
        </p:spPr>
        <p:txBody>
          <a:bodyPr wrap="square" rtlCol="0">
            <a:spAutoFit/>
          </a:bodyPr>
          <a:lstStyle/>
          <a:p>
            <a:r>
              <a:rPr lang="en-GB" sz="2800" dirty="0" smtClean="0"/>
              <a:t>This familiar activity provides the opportunity to think about the newly introduced concept of difference.</a:t>
            </a:r>
            <a:endParaRPr lang="en-GB"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395536" y="1340768"/>
            <a:ext cx="7239000" cy="758825"/>
          </a:xfrm>
        </p:spPr>
        <p:txBody>
          <a:bodyPr anchor="ctr"/>
          <a:lstStyle/>
          <a:p>
            <a:pPr eaLnBrk="1" hangingPunct="1"/>
            <a:r>
              <a:rPr lang="en-US" altLang="en-US" dirty="0" smtClean="0"/>
              <a:t>Developing the concept of difference</a:t>
            </a:r>
          </a:p>
        </p:txBody>
      </p:sp>
      <p:sp>
        <p:nvSpPr>
          <p:cNvPr id="4099" name="Rectangle 47"/>
          <p:cNvSpPr>
            <a:spLocks noGrp="1" noChangeArrowheads="1"/>
          </p:cNvSpPr>
          <p:nvPr>
            <p:ph type="subTitle" idx="1"/>
          </p:nvPr>
        </p:nvSpPr>
        <p:spPr>
          <a:xfrm>
            <a:off x="395536" y="3052936"/>
            <a:ext cx="7239000" cy="1600200"/>
          </a:xfrm>
        </p:spPr>
        <p:txBody>
          <a:bodyPr/>
          <a:lstStyle/>
          <a:p>
            <a:pPr eaLnBrk="1" hangingPunct="1"/>
            <a:r>
              <a:rPr lang="en-US" altLang="en-US" sz="3200" dirty="0"/>
              <a:t>Representing </a:t>
            </a:r>
            <a:r>
              <a:rPr lang="en-US" altLang="en-US" sz="3200" dirty="0" smtClean="0"/>
              <a:t>subtraction</a:t>
            </a:r>
            <a:endParaRPr lang="en-US" altLang="en-US" sz="3200" dirty="0"/>
          </a:p>
          <a:p>
            <a:pPr eaLnBrk="1" hangingPunct="1"/>
            <a:r>
              <a:rPr lang="en-US" altLang="en-US" sz="3200" dirty="0" smtClean="0"/>
              <a:t>Year 1 Lesson Clip 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Partner 1 and Partner 2</a:t>
            </a:r>
            <a:endParaRPr lang="en-GB" dirty="0"/>
          </a:p>
        </p:txBody>
      </p:sp>
      <p:sp>
        <p:nvSpPr>
          <p:cNvPr id="3" name="Content Placeholder 2"/>
          <p:cNvSpPr>
            <a:spLocks noGrp="1"/>
          </p:cNvSpPr>
          <p:nvPr>
            <p:ph idx="1"/>
          </p:nvPr>
        </p:nvSpPr>
        <p:spPr/>
        <p:txBody>
          <a:bodyPr/>
          <a:lstStyle/>
          <a:p>
            <a:r>
              <a:rPr lang="en-GB" dirty="0" smtClean="0"/>
              <a:t>This is an organisational device which the</a:t>
            </a:r>
          </a:p>
          <a:p>
            <a:r>
              <a:rPr lang="en-GB" dirty="0" smtClean="0"/>
              <a:t>Children are practiced in and ensures that</a:t>
            </a:r>
          </a:p>
          <a:p>
            <a:r>
              <a:rPr lang="en-GB" dirty="0" smtClean="0"/>
              <a:t>the children work together and take it in</a:t>
            </a:r>
          </a:p>
          <a:p>
            <a:r>
              <a:rPr lang="en-GB" dirty="0" smtClean="0"/>
              <a:t>turn to lead.</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9776"/>
            <a:ext cx="7924800" cy="1143000"/>
          </a:xfrm>
        </p:spPr>
        <p:txBody>
          <a:bodyPr anchor="ctr"/>
          <a:lstStyle/>
          <a:p>
            <a:r>
              <a:rPr lang="en-GB" dirty="0" smtClean="0"/>
              <a:t>Representing subtraction</a:t>
            </a:r>
            <a:endParaRPr lang="en-GB" dirty="0"/>
          </a:p>
        </p:txBody>
      </p:sp>
      <p:sp>
        <p:nvSpPr>
          <p:cNvPr id="3" name="Content Placeholder 2"/>
          <p:cNvSpPr>
            <a:spLocks noGrp="1"/>
          </p:cNvSpPr>
          <p:nvPr>
            <p:ph idx="1"/>
          </p:nvPr>
        </p:nvSpPr>
        <p:spPr>
          <a:xfrm>
            <a:off x="539553" y="1978496"/>
            <a:ext cx="7416824" cy="4114800"/>
          </a:xfrm>
        </p:spPr>
        <p:txBody>
          <a:bodyPr/>
          <a:lstStyle/>
          <a:p>
            <a:pPr marL="0" indent="0"/>
            <a:r>
              <a:rPr lang="en-GB" sz="2800" b="1" dirty="0" smtClean="0">
                <a:solidFill>
                  <a:srgbClr val="FF0000"/>
                </a:solidFill>
              </a:rPr>
              <a:t>Consider</a:t>
            </a:r>
            <a:r>
              <a:rPr lang="en-GB" sz="2800" dirty="0" smtClean="0"/>
              <a:t> how the counters provide a bridge between the concrete and the abstract. They are not actual cars, they represent cars and draw attention to the mathematics: the </a:t>
            </a:r>
            <a:r>
              <a:rPr lang="en-GB" sz="2800" b="1" dirty="0" smtClean="0"/>
              <a:t>number </a:t>
            </a:r>
            <a:r>
              <a:rPr lang="en-GB" sz="2800" dirty="0" smtClean="0"/>
              <a:t>of cars.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01625"/>
            <a:ext cx="7924800" cy="1143000"/>
          </a:xfrm>
        </p:spPr>
        <p:txBody>
          <a:bodyPr anchor="ctr"/>
          <a:lstStyle/>
          <a:p>
            <a:r>
              <a:rPr lang="en-GB" sz="3500" dirty="0" smtClean="0"/>
              <a:t>What does one counter </a:t>
            </a:r>
            <a:br>
              <a:rPr lang="en-GB" sz="3500" dirty="0" smtClean="0"/>
            </a:br>
            <a:r>
              <a:rPr lang="en-GB" sz="3500" dirty="0" smtClean="0"/>
              <a:t>represent?</a:t>
            </a:r>
            <a:endParaRPr lang="en-GB" sz="3500" dirty="0"/>
          </a:p>
        </p:txBody>
      </p:sp>
      <p:sp>
        <p:nvSpPr>
          <p:cNvPr id="3" name="Content Placeholder 2"/>
          <p:cNvSpPr>
            <a:spLocks noGrp="1"/>
          </p:cNvSpPr>
          <p:nvPr>
            <p:ph idx="1"/>
          </p:nvPr>
        </p:nvSpPr>
        <p:spPr>
          <a:xfrm>
            <a:off x="395537" y="1762472"/>
            <a:ext cx="7488832" cy="4114800"/>
          </a:xfrm>
        </p:spPr>
        <p:txBody>
          <a:bodyPr/>
          <a:lstStyle/>
          <a:p>
            <a:r>
              <a:rPr lang="en-GB" sz="2800" dirty="0" smtClean="0"/>
              <a:t>This is a key question.</a:t>
            </a:r>
          </a:p>
          <a:p>
            <a:pPr marL="0" indent="0"/>
            <a:r>
              <a:rPr lang="en-GB" sz="2800" dirty="0" smtClean="0"/>
              <a:t>One counter could represent anything, but in this context it represents one car.</a:t>
            </a:r>
          </a:p>
          <a:p>
            <a:pPr marL="0" indent="0"/>
            <a:r>
              <a:rPr lang="en-GB" sz="2800" dirty="0" smtClean="0"/>
              <a:t>Tomorrow it might represent a glass of orange juice or a spider. This flexibility in thinking is important in children’s mathematical development.</a:t>
            </a:r>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ctem1">
  <a:themeElements>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1485</TotalTime>
  <Words>865</Words>
  <Application>Microsoft Office PowerPoint</Application>
  <PresentationFormat>On-screen Show (4:3)</PresentationFormat>
  <Paragraphs>94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nctem1</vt:lpstr>
      <vt:lpstr>Subtraction: Developing the concept of difference</vt:lpstr>
      <vt:lpstr>Introduction</vt:lpstr>
      <vt:lpstr>The journey through the lesson</vt:lpstr>
      <vt:lpstr>Developing the concept of difference</vt:lpstr>
      <vt:lpstr>Warm up and review</vt:lpstr>
      <vt:lpstr>Developing the concept of difference</vt:lpstr>
      <vt:lpstr>Partner 1 and Partner 2</vt:lpstr>
      <vt:lpstr>Representing subtraction</vt:lpstr>
      <vt:lpstr>What does one counter  represent?</vt:lpstr>
      <vt:lpstr>Three cars drive away</vt:lpstr>
      <vt:lpstr>Developing the concept of difference</vt:lpstr>
      <vt:lpstr>Part Part Whole Model</vt:lpstr>
      <vt:lpstr>Perseverance where the  number sentence is incorrect</vt:lpstr>
      <vt:lpstr>Stem Sentence</vt:lpstr>
      <vt:lpstr>Developing the concept of difference</vt:lpstr>
      <vt:lpstr>There are 5 red cars and  3 blue cars</vt:lpstr>
      <vt:lpstr>The cars in the car park</vt:lpstr>
      <vt:lpstr>Connecting difference to the  part part whole model </vt:lpstr>
      <vt:lpstr>Developing the concept of difference</vt:lpstr>
      <vt:lpstr>Independent work Notice the variation</vt:lpstr>
      <vt:lpstr>Slide 21</vt:lpstr>
      <vt:lpstr>The Difficult Points</vt:lpstr>
      <vt:lpstr>The Star Challenge</vt:lpstr>
      <vt:lpstr>A difference of 2 </vt:lpstr>
      <vt:lpstr>Developing the concept of difference</vt:lpstr>
      <vt:lpstr>Subtraction facts with a  difference of 2</vt:lpstr>
    </vt:vector>
  </TitlesOfParts>
  <Company>Tribal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Subtraction: Exploring the structure of difference</dc:title>
  <dc:creator>Deborah.morgan</dc:creator>
  <cp:lastModifiedBy>Deborah.morgan</cp:lastModifiedBy>
  <cp:revision>24</cp:revision>
  <dcterms:created xsi:type="dcterms:W3CDTF">2016-08-09T18:53:39Z</dcterms:created>
  <dcterms:modified xsi:type="dcterms:W3CDTF">2016-08-16T16:11:19Z</dcterms:modified>
</cp:coreProperties>
</file>