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3.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4.xml" ContentType="application/vnd.openxmlformats-officedocument.presentationml.tags+xml"/>
  <Override PartName="/ppt/notesSlides/notesSlide16.xml" ContentType="application/vnd.openxmlformats-officedocument.presentationml.notesSlide+xml"/>
  <Override PartName="/ppt/tags/tag5.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6.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7.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8.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9.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10.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11.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12.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13.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3" r:id="rId5"/>
  </p:sldMasterIdLst>
  <p:notesMasterIdLst>
    <p:notesMasterId r:id="rId53"/>
  </p:notesMasterIdLst>
  <p:sldIdLst>
    <p:sldId id="263" r:id="rId6"/>
    <p:sldId id="256" r:id="rId7"/>
    <p:sldId id="588" r:id="rId8"/>
    <p:sldId id="293" r:id="rId9"/>
    <p:sldId id="304" r:id="rId10"/>
    <p:sldId id="269" r:id="rId11"/>
    <p:sldId id="276" r:id="rId12"/>
    <p:sldId id="277" r:id="rId13"/>
    <p:sldId id="279" r:id="rId14"/>
    <p:sldId id="280" r:id="rId15"/>
    <p:sldId id="281" r:id="rId16"/>
    <p:sldId id="282" r:id="rId17"/>
    <p:sldId id="580" r:id="rId18"/>
    <p:sldId id="579" r:id="rId19"/>
    <p:sldId id="618" r:id="rId20"/>
    <p:sldId id="619" r:id="rId21"/>
    <p:sldId id="640" r:id="rId22"/>
    <p:sldId id="641" r:id="rId23"/>
    <p:sldId id="620" r:id="rId24"/>
    <p:sldId id="621" r:id="rId25"/>
    <p:sldId id="642" r:id="rId26"/>
    <p:sldId id="622" r:id="rId27"/>
    <p:sldId id="623" r:id="rId28"/>
    <p:sldId id="624" r:id="rId29"/>
    <p:sldId id="625" r:id="rId30"/>
    <p:sldId id="626" r:id="rId31"/>
    <p:sldId id="627" r:id="rId32"/>
    <p:sldId id="628" r:id="rId33"/>
    <p:sldId id="629" r:id="rId34"/>
    <p:sldId id="630" r:id="rId35"/>
    <p:sldId id="631" r:id="rId36"/>
    <p:sldId id="632" r:id="rId37"/>
    <p:sldId id="643" r:id="rId38"/>
    <p:sldId id="633" r:id="rId39"/>
    <p:sldId id="634" r:id="rId40"/>
    <p:sldId id="636" r:id="rId41"/>
    <p:sldId id="637" r:id="rId42"/>
    <p:sldId id="638" r:id="rId43"/>
    <p:sldId id="639" r:id="rId44"/>
    <p:sldId id="286" r:id="rId45"/>
    <p:sldId id="265" r:id="rId46"/>
    <p:sldId id="287" r:id="rId47"/>
    <p:sldId id="288" r:id="rId48"/>
    <p:sldId id="289" r:id="rId49"/>
    <p:sldId id="616" r:id="rId50"/>
    <p:sldId id="617" r:id="rId51"/>
    <p:sldId id="291" r:id="rId52"/>
  </p:sldIdLst>
  <p:sldSz cx="12192000" cy="6858000"/>
  <p:notesSz cx="6858000" cy="9144000"/>
  <p:defaultTex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becca Donaldson" initials="RD" lastIdx="1" clrIdx="0">
    <p:extLst>
      <p:ext uri="{19B8F6BF-5375-455C-9EA6-DF929625EA0E}">
        <p15:presenceInfo xmlns:p15="http://schemas.microsoft.com/office/powerpoint/2012/main" userId="S::rebecca.donaldson@tribalgroup.com::de1bd23b-13b3-40c7-98d3-b019b9d9da5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28C"/>
    <a:srgbClr val="585858"/>
    <a:srgbClr val="EBF5F5"/>
    <a:srgbClr val="FBF5D4"/>
    <a:srgbClr val="347574"/>
    <a:srgbClr val="466665"/>
    <a:srgbClr val="C8E2E8"/>
    <a:srgbClr val="82CB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37" autoAdjust="0"/>
    <p:restoredTop sz="71701" autoAdjust="0"/>
  </p:normalViewPr>
  <p:slideViewPr>
    <p:cSldViewPr>
      <p:cViewPr varScale="1">
        <p:scale>
          <a:sx n="64" d="100"/>
          <a:sy n="64" d="100"/>
        </p:scale>
        <p:origin x="972" y="7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 McCormack" userId="a36034f6-e157-44c0-92e0-583c4185333c" providerId="ADAL" clId="{CCCAFD66-A04A-487F-A2D2-EA643A991ABA}"/>
    <pc:docChg chg="undo custSel modSld">
      <pc:chgData name="Steve McCormack" userId="a36034f6-e157-44c0-92e0-583c4185333c" providerId="ADAL" clId="{CCCAFD66-A04A-487F-A2D2-EA643A991ABA}" dt="2021-09-21T16:48:08.868" v="90" actId="6549"/>
      <pc:docMkLst>
        <pc:docMk/>
      </pc:docMkLst>
      <pc:sldChg chg="modSp mod">
        <pc:chgData name="Steve McCormack" userId="a36034f6-e157-44c0-92e0-583c4185333c" providerId="ADAL" clId="{CCCAFD66-A04A-487F-A2D2-EA643A991ABA}" dt="2021-09-21T16:41:24.077" v="3" actId="20577"/>
        <pc:sldMkLst>
          <pc:docMk/>
          <pc:sldMk cId="1934899181" sldId="280"/>
        </pc:sldMkLst>
        <pc:spChg chg="mod">
          <ac:chgData name="Steve McCormack" userId="a36034f6-e157-44c0-92e0-583c4185333c" providerId="ADAL" clId="{CCCAFD66-A04A-487F-A2D2-EA643A991ABA}" dt="2021-09-21T16:41:24.077" v="3" actId="20577"/>
          <ac:spMkLst>
            <pc:docMk/>
            <pc:sldMk cId="1934899181" sldId="280"/>
            <ac:spMk id="14" creationId="{84D7FD11-EDC0-4967-A863-9F8977D4CB8F}"/>
          </ac:spMkLst>
        </pc:spChg>
      </pc:sldChg>
      <pc:sldChg chg="modSp mod">
        <pc:chgData name="Steve McCormack" userId="a36034f6-e157-44c0-92e0-583c4185333c" providerId="ADAL" clId="{CCCAFD66-A04A-487F-A2D2-EA643A991ABA}" dt="2021-09-21T16:41:46.043" v="35" actId="6549"/>
        <pc:sldMkLst>
          <pc:docMk/>
          <pc:sldMk cId="387169446" sldId="281"/>
        </pc:sldMkLst>
        <pc:spChg chg="mod">
          <ac:chgData name="Steve McCormack" userId="a36034f6-e157-44c0-92e0-583c4185333c" providerId="ADAL" clId="{CCCAFD66-A04A-487F-A2D2-EA643A991ABA}" dt="2021-09-21T16:41:46.043" v="35" actId="6549"/>
          <ac:spMkLst>
            <pc:docMk/>
            <pc:sldMk cId="387169446" sldId="281"/>
            <ac:spMk id="3" creationId="{EC771724-309D-4EC6-8089-365C4C85F6A6}"/>
          </ac:spMkLst>
        </pc:spChg>
      </pc:sldChg>
      <pc:sldChg chg="modSp mod">
        <pc:chgData name="Steve McCormack" userId="a36034f6-e157-44c0-92e0-583c4185333c" providerId="ADAL" clId="{CCCAFD66-A04A-487F-A2D2-EA643A991ABA}" dt="2021-09-21T16:47:54.837" v="84" actId="6549"/>
        <pc:sldMkLst>
          <pc:docMk/>
          <pc:sldMk cId="1792976774" sldId="288"/>
        </pc:sldMkLst>
        <pc:spChg chg="mod">
          <ac:chgData name="Steve McCormack" userId="a36034f6-e157-44c0-92e0-583c4185333c" providerId="ADAL" clId="{CCCAFD66-A04A-487F-A2D2-EA643A991ABA}" dt="2021-09-21T16:47:54.837" v="84" actId="6549"/>
          <ac:spMkLst>
            <pc:docMk/>
            <pc:sldMk cId="1792976774" sldId="288"/>
            <ac:spMk id="2" creationId="{3D3B0D61-9420-4B06-8555-667429430C87}"/>
          </ac:spMkLst>
        </pc:spChg>
      </pc:sldChg>
      <pc:sldChg chg="modSp mod">
        <pc:chgData name="Steve McCormack" userId="a36034f6-e157-44c0-92e0-583c4185333c" providerId="ADAL" clId="{CCCAFD66-A04A-487F-A2D2-EA643A991ABA}" dt="2021-09-21T16:48:08.868" v="90" actId="6549"/>
        <pc:sldMkLst>
          <pc:docMk/>
          <pc:sldMk cId="309275939" sldId="291"/>
        </pc:sldMkLst>
        <pc:spChg chg="mod">
          <ac:chgData name="Steve McCormack" userId="a36034f6-e157-44c0-92e0-583c4185333c" providerId="ADAL" clId="{CCCAFD66-A04A-487F-A2D2-EA643A991ABA}" dt="2021-09-21T16:48:08.868" v="90" actId="6549"/>
          <ac:spMkLst>
            <pc:docMk/>
            <pc:sldMk cId="309275939" sldId="291"/>
            <ac:spMk id="2" creationId="{2FC8153A-3089-4481-8DDB-FCA2DBF5BD26}"/>
          </ac:spMkLst>
        </pc:spChg>
      </pc:sldChg>
      <pc:sldChg chg="modNotesTx">
        <pc:chgData name="Steve McCormack" userId="a36034f6-e157-44c0-92e0-583c4185333c" providerId="ADAL" clId="{CCCAFD66-A04A-487F-A2D2-EA643A991ABA}" dt="2021-09-21T16:40:42.132" v="1" actId="6549"/>
        <pc:sldMkLst>
          <pc:docMk/>
          <pc:sldMk cId="3070096532" sldId="293"/>
        </pc:sldMkLst>
      </pc:sldChg>
      <pc:sldChg chg="modSp mod">
        <pc:chgData name="Steve McCormack" userId="a36034f6-e157-44c0-92e0-583c4185333c" providerId="ADAL" clId="{CCCAFD66-A04A-487F-A2D2-EA643A991ABA}" dt="2021-09-21T16:42:16.622" v="37" actId="20577"/>
        <pc:sldMkLst>
          <pc:docMk/>
          <pc:sldMk cId="1972075379" sldId="579"/>
        </pc:sldMkLst>
        <pc:spChg chg="mod">
          <ac:chgData name="Steve McCormack" userId="a36034f6-e157-44c0-92e0-583c4185333c" providerId="ADAL" clId="{CCCAFD66-A04A-487F-A2D2-EA643A991ABA}" dt="2021-09-21T16:42:16.622" v="37" actId="20577"/>
          <ac:spMkLst>
            <pc:docMk/>
            <pc:sldMk cId="1972075379" sldId="579"/>
            <ac:spMk id="7" creationId="{4722CD53-9F97-4A4A-81F1-1CE8DFDDE8E8}"/>
          </ac:spMkLst>
        </pc:spChg>
      </pc:sldChg>
      <pc:sldChg chg="modSp mod">
        <pc:chgData name="Steve McCormack" userId="a36034f6-e157-44c0-92e0-583c4185333c" providerId="ADAL" clId="{CCCAFD66-A04A-487F-A2D2-EA643A991ABA}" dt="2021-09-21T16:42:02.782" v="36" actId="20577"/>
        <pc:sldMkLst>
          <pc:docMk/>
          <pc:sldMk cId="717258061" sldId="580"/>
        </pc:sldMkLst>
        <pc:spChg chg="mod">
          <ac:chgData name="Steve McCormack" userId="a36034f6-e157-44c0-92e0-583c4185333c" providerId="ADAL" clId="{CCCAFD66-A04A-487F-A2D2-EA643A991ABA}" dt="2021-09-21T16:42:02.782" v="36" actId="20577"/>
          <ac:spMkLst>
            <pc:docMk/>
            <pc:sldMk cId="717258061" sldId="580"/>
            <ac:spMk id="2" creationId="{23A84928-1FCA-4634-9C2E-8162352F2955}"/>
          </ac:spMkLst>
        </pc:spChg>
      </pc:sldChg>
      <pc:sldChg chg="modSp mod">
        <pc:chgData name="Steve McCormack" userId="a36034f6-e157-44c0-92e0-583c4185333c" providerId="ADAL" clId="{CCCAFD66-A04A-487F-A2D2-EA643A991ABA}" dt="2021-09-21T16:48:00.090" v="86" actId="6549"/>
        <pc:sldMkLst>
          <pc:docMk/>
          <pc:sldMk cId="2952935927" sldId="616"/>
        </pc:sldMkLst>
        <pc:spChg chg="mod">
          <ac:chgData name="Steve McCormack" userId="a36034f6-e157-44c0-92e0-583c4185333c" providerId="ADAL" clId="{CCCAFD66-A04A-487F-A2D2-EA643A991ABA}" dt="2021-09-21T16:48:00.090" v="86" actId="6549"/>
          <ac:spMkLst>
            <pc:docMk/>
            <pc:sldMk cId="2952935927" sldId="616"/>
            <ac:spMk id="2" creationId="{468AD34D-48AC-4C34-99A5-DF560A5DFC10}"/>
          </ac:spMkLst>
        </pc:spChg>
      </pc:sldChg>
      <pc:sldChg chg="modSp mod">
        <pc:chgData name="Steve McCormack" userId="a36034f6-e157-44c0-92e0-583c4185333c" providerId="ADAL" clId="{CCCAFD66-A04A-487F-A2D2-EA643A991ABA}" dt="2021-09-21T16:48:04.668" v="88" actId="6549"/>
        <pc:sldMkLst>
          <pc:docMk/>
          <pc:sldMk cId="1840260133" sldId="617"/>
        </pc:sldMkLst>
        <pc:spChg chg="mod">
          <ac:chgData name="Steve McCormack" userId="a36034f6-e157-44c0-92e0-583c4185333c" providerId="ADAL" clId="{CCCAFD66-A04A-487F-A2D2-EA643A991ABA}" dt="2021-09-21T16:48:04.668" v="88" actId="6549"/>
          <ac:spMkLst>
            <pc:docMk/>
            <pc:sldMk cId="1840260133" sldId="617"/>
            <ac:spMk id="2" creationId="{468AD34D-48AC-4C34-99A5-DF560A5DFC10}"/>
          </ac:spMkLst>
        </pc:spChg>
      </pc:sldChg>
      <pc:sldChg chg="modSp mod">
        <pc:chgData name="Steve McCormack" userId="a36034f6-e157-44c0-92e0-583c4185333c" providerId="ADAL" clId="{CCCAFD66-A04A-487F-A2D2-EA643A991ABA}" dt="2021-09-21T16:42:21.735" v="38" actId="20577"/>
        <pc:sldMkLst>
          <pc:docMk/>
          <pc:sldMk cId="12987681" sldId="618"/>
        </pc:sldMkLst>
        <pc:spChg chg="mod">
          <ac:chgData name="Steve McCormack" userId="a36034f6-e157-44c0-92e0-583c4185333c" providerId="ADAL" clId="{CCCAFD66-A04A-487F-A2D2-EA643A991ABA}" dt="2021-09-21T16:42:21.735" v="38" actId="20577"/>
          <ac:spMkLst>
            <pc:docMk/>
            <pc:sldMk cId="12987681" sldId="618"/>
            <ac:spMk id="2" creationId="{23A84928-1FCA-4634-9C2E-8162352F2955}"/>
          </ac:spMkLst>
        </pc:spChg>
      </pc:sldChg>
      <pc:sldChg chg="modSp mod">
        <pc:chgData name="Steve McCormack" userId="a36034f6-e157-44c0-92e0-583c4185333c" providerId="ADAL" clId="{CCCAFD66-A04A-487F-A2D2-EA643A991ABA}" dt="2021-09-21T16:42:27.415" v="39" actId="20577"/>
        <pc:sldMkLst>
          <pc:docMk/>
          <pc:sldMk cId="3800113185" sldId="619"/>
        </pc:sldMkLst>
        <pc:spChg chg="mod">
          <ac:chgData name="Steve McCormack" userId="a36034f6-e157-44c0-92e0-583c4185333c" providerId="ADAL" clId="{CCCAFD66-A04A-487F-A2D2-EA643A991ABA}" dt="2021-09-21T16:42:27.415" v="39" actId="20577"/>
          <ac:spMkLst>
            <pc:docMk/>
            <pc:sldMk cId="3800113185" sldId="619"/>
            <ac:spMk id="7" creationId="{4722CD53-9F97-4A4A-81F1-1CE8DFDDE8E8}"/>
          </ac:spMkLst>
        </pc:spChg>
      </pc:sldChg>
      <pc:sldChg chg="modSp mod">
        <pc:chgData name="Steve McCormack" userId="a36034f6-e157-44c0-92e0-583c4185333c" providerId="ADAL" clId="{CCCAFD66-A04A-487F-A2D2-EA643A991ABA}" dt="2021-09-21T16:42:52.218" v="42" actId="20577"/>
        <pc:sldMkLst>
          <pc:docMk/>
          <pc:sldMk cId="4182086462" sldId="620"/>
        </pc:sldMkLst>
        <pc:spChg chg="mod">
          <ac:chgData name="Steve McCormack" userId="a36034f6-e157-44c0-92e0-583c4185333c" providerId="ADAL" clId="{CCCAFD66-A04A-487F-A2D2-EA643A991ABA}" dt="2021-09-21T16:42:52.218" v="42" actId="20577"/>
          <ac:spMkLst>
            <pc:docMk/>
            <pc:sldMk cId="4182086462" sldId="620"/>
            <ac:spMk id="2" creationId="{23A84928-1FCA-4634-9C2E-8162352F2955}"/>
          </ac:spMkLst>
        </pc:spChg>
      </pc:sldChg>
      <pc:sldChg chg="modSp mod">
        <pc:chgData name="Steve McCormack" userId="a36034f6-e157-44c0-92e0-583c4185333c" providerId="ADAL" clId="{CCCAFD66-A04A-487F-A2D2-EA643A991ABA}" dt="2021-09-21T16:43:11.590" v="43" actId="20577"/>
        <pc:sldMkLst>
          <pc:docMk/>
          <pc:sldMk cId="469498836" sldId="621"/>
        </pc:sldMkLst>
        <pc:spChg chg="mod">
          <ac:chgData name="Steve McCormack" userId="a36034f6-e157-44c0-92e0-583c4185333c" providerId="ADAL" clId="{CCCAFD66-A04A-487F-A2D2-EA643A991ABA}" dt="2021-09-21T16:43:11.590" v="43" actId="20577"/>
          <ac:spMkLst>
            <pc:docMk/>
            <pc:sldMk cId="469498836" sldId="621"/>
            <ac:spMk id="7" creationId="{4722CD53-9F97-4A4A-81F1-1CE8DFDDE8E8}"/>
          </ac:spMkLst>
        </pc:spChg>
      </pc:sldChg>
      <pc:sldChg chg="modSp mod">
        <pc:chgData name="Steve McCormack" userId="a36034f6-e157-44c0-92e0-583c4185333c" providerId="ADAL" clId="{CCCAFD66-A04A-487F-A2D2-EA643A991ABA}" dt="2021-09-21T16:43:27.231" v="45" actId="20577"/>
        <pc:sldMkLst>
          <pc:docMk/>
          <pc:sldMk cId="970079748" sldId="622"/>
        </pc:sldMkLst>
        <pc:spChg chg="mod">
          <ac:chgData name="Steve McCormack" userId="a36034f6-e157-44c0-92e0-583c4185333c" providerId="ADAL" clId="{CCCAFD66-A04A-487F-A2D2-EA643A991ABA}" dt="2021-09-21T16:43:27.231" v="45" actId="20577"/>
          <ac:spMkLst>
            <pc:docMk/>
            <pc:sldMk cId="970079748" sldId="622"/>
            <ac:spMk id="2" creationId="{23A84928-1FCA-4634-9C2E-8162352F2955}"/>
          </ac:spMkLst>
        </pc:spChg>
      </pc:sldChg>
      <pc:sldChg chg="modSp mod">
        <pc:chgData name="Steve McCormack" userId="a36034f6-e157-44c0-92e0-583c4185333c" providerId="ADAL" clId="{CCCAFD66-A04A-487F-A2D2-EA643A991ABA}" dt="2021-09-21T16:43:30.986" v="46" actId="20577"/>
        <pc:sldMkLst>
          <pc:docMk/>
          <pc:sldMk cId="2536222645" sldId="623"/>
        </pc:sldMkLst>
        <pc:spChg chg="mod">
          <ac:chgData name="Steve McCormack" userId="a36034f6-e157-44c0-92e0-583c4185333c" providerId="ADAL" clId="{CCCAFD66-A04A-487F-A2D2-EA643A991ABA}" dt="2021-09-21T16:43:30.986" v="46" actId="20577"/>
          <ac:spMkLst>
            <pc:docMk/>
            <pc:sldMk cId="2536222645" sldId="623"/>
            <ac:spMk id="7" creationId="{4722CD53-9F97-4A4A-81F1-1CE8DFDDE8E8}"/>
          </ac:spMkLst>
        </pc:spChg>
      </pc:sldChg>
      <pc:sldChg chg="modSp mod">
        <pc:chgData name="Steve McCormack" userId="a36034f6-e157-44c0-92e0-583c4185333c" providerId="ADAL" clId="{CCCAFD66-A04A-487F-A2D2-EA643A991ABA}" dt="2021-09-21T16:43:39.830" v="47" actId="20577"/>
        <pc:sldMkLst>
          <pc:docMk/>
          <pc:sldMk cId="3989382566" sldId="624"/>
        </pc:sldMkLst>
        <pc:spChg chg="mod">
          <ac:chgData name="Steve McCormack" userId="a36034f6-e157-44c0-92e0-583c4185333c" providerId="ADAL" clId="{CCCAFD66-A04A-487F-A2D2-EA643A991ABA}" dt="2021-09-21T16:43:39.830" v="47" actId="20577"/>
          <ac:spMkLst>
            <pc:docMk/>
            <pc:sldMk cId="3989382566" sldId="624"/>
            <ac:spMk id="2" creationId="{23A84928-1FCA-4634-9C2E-8162352F2955}"/>
          </ac:spMkLst>
        </pc:spChg>
      </pc:sldChg>
      <pc:sldChg chg="modSp mod">
        <pc:chgData name="Steve McCormack" userId="a36034f6-e157-44c0-92e0-583c4185333c" providerId="ADAL" clId="{CCCAFD66-A04A-487F-A2D2-EA643A991ABA}" dt="2021-09-21T16:43:45.453" v="48" actId="20577"/>
        <pc:sldMkLst>
          <pc:docMk/>
          <pc:sldMk cId="3379615427" sldId="625"/>
        </pc:sldMkLst>
        <pc:spChg chg="mod">
          <ac:chgData name="Steve McCormack" userId="a36034f6-e157-44c0-92e0-583c4185333c" providerId="ADAL" clId="{CCCAFD66-A04A-487F-A2D2-EA643A991ABA}" dt="2021-09-21T16:43:45.453" v="48" actId="20577"/>
          <ac:spMkLst>
            <pc:docMk/>
            <pc:sldMk cId="3379615427" sldId="625"/>
            <ac:spMk id="7" creationId="{4722CD53-9F97-4A4A-81F1-1CE8DFDDE8E8}"/>
          </ac:spMkLst>
        </pc:spChg>
      </pc:sldChg>
      <pc:sldChg chg="modSp mod">
        <pc:chgData name="Steve McCormack" userId="a36034f6-e157-44c0-92e0-583c4185333c" providerId="ADAL" clId="{CCCAFD66-A04A-487F-A2D2-EA643A991ABA}" dt="2021-09-21T16:44:01.767" v="49" actId="20577"/>
        <pc:sldMkLst>
          <pc:docMk/>
          <pc:sldMk cId="839672124" sldId="626"/>
        </pc:sldMkLst>
        <pc:spChg chg="mod">
          <ac:chgData name="Steve McCormack" userId="a36034f6-e157-44c0-92e0-583c4185333c" providerId="ADAL" clId="{CCCAFD66-A04A-487F-A2D2-EA643A991ABA}" dt="2021-09-21T16:44:01.767" v="49" actId="20577"/>
          <ac:spMkLst>
            <pc:docMk/>
            <pc:sldMk cId="839672124" sldId="626"/>
            <ac:spMk id="2" creationId="{23A84928-1FCA-4634-9C2E-8162352F2955}"/>
          </ac:spMkLst>
        </pc:spChg>
      </pc:sldChg>
      <pc:sldChg chg="modSp mod">
        <pc:chgData name="Steve McCormack" userId="a36034f6-e157-44c0-92e0-583c4185333c" providerId="ADAL" clId="{CCCAFD66-A04A-487F-A2D2-EA643A991ABA}" dt="2021-09-21T16:44:11.535" v="50" actId="6549"/>
        <pc:sldMkLst>
          <pc:docMk/>
          <pc:sldMk cId="2972358855" sldId="627"/>
        </pc:sldMkLst>
        <pc:spChg chg="mod">
          <ac:chgData name="Steve McCormack" userId="a36034f6-e157-44c0-92e0-583c4185333c" providerId="ADAL" clId="{CCCAFD66-A04A-487F-A2D2-EA643A991ABA}" dt="2021-09-21T16:44:11.535" v="50" actId="6549"/>
          <ac:spMkLst>
            <pc:docMk/>
            <pc:sldMk cId="2972358855" sldId="627"/>
            <ac:spMk id="7" creationId="{4722CD53-9F97-4A4A-81F1-1CE8DFDDE8E8}"/>
          </ac:spMkLst>
        </pc:spChg>
      </pc:sldChg>
      <pc:sldChg chg="modSp mod">
        <pc:chgData name="Steve McCormack" userId="a36034f6-e157-44c0-92e0-583c4185333c" providerId="ADAL" clId="{CCCAFD66-A04A-487F-A2D2-EA643A991ABA}" dt="2021-09-21T16:44:18.824" v="51" actId="20577"/>
        <pc:sldMkLst>
          <pc:docMk/>
          <pc:sldMk cId="4263755640" sldId="628"/>
        </pc:sldMkLst>
        <pc:spChg chg="mod">
          <ac:chgData name="Steve McCormack" userId="a36034f6-e157-44c0-92e0-583c4185333c" providerId="ADAL" clId="{CCCAFD66-A04A-487F-A2D2-EA643A991ABA}" dt="2021-09-21T16:44:18.824" v="51" actId="20577"/>
          <ac:spMkLst>
            <pc:docMk/>
            <pc:sldMk cId="4263755640" sldId="628"/>
            <ac:spMk id="2" creationId="{23A84928-1FCA-4634-9C2E-8162352F2955}"/>
          </ac:spMkLst>
        </pc:spChg>
      </pc:sldChg>
      <pc:sldChg chg="modSp mod">
        <pc:chgData name="Steve McCormack" userId="a36034f6-e157-44c0-92e0-583c4185333c" providerId="ADAL" clId="{CCCAFD66-A04A-487F-A2D2-EA643A991ABA}" dt="2021-09-21T16:44:24.264" v="52" actId="20577"/>
        <pc:sldMkLst>
          <pc:docMk/>
          <pc:sldMk cId="4110144746" sldId="629"/>
        </pc:sldMkLst>
        <pc:spChg chg="mod">
          <ac:chgData name="Steve McCormack" userId="a36034f6-e157-44c0-92e0-583c4185333c" providerId="ADAL" clId="{CCCAFD66-A04A-487F-A2D2-EA643A991ABA}" dt="2021-09-21T16:44:24.264" v="52" actId="20577"/>
          <ac:spMkLst>
            <pc:docMk/>
            <pc:sldMk cId="4110144746" sldId="629"/>
            <ac:spMk id="7" creationId="{4722CD53-9F97-4A4A-81F1-1CE8DFDDE8E8}"/>
          </ac:spMkLst>
        </pc:spChg>
      </pc:sldChg>
      <pc:sldChg chg="modSp mod">
        <pc:chgData name="Steve McCormack" userId="a36034f6-e157-44c0-92e0-583c4185333c" providerId="ADAL" clId="{CCCAFD66-A04A-487F-A2D2-EA643A991ABA}" dt="2021-09-21T16:44:30.904" v="53" actId="20577"/>
        <pc:sldMkLst>
          <pc:docMk/>
          <pc:sldMk cId="3894188595" sldId="630"/>
        </pc:sldMkLst>
        <pc:spChg chg="mod">
          <ac:chgData name="Steve McCormack" userId="a36034f6-e157-44c0-92e0-583c4185333c" providerId="ADAL" clId="{CCCAFD66-A04A-487F-A2D2-EA643A991ABA}" dt="2021-09-21T16:44:30.904" v="53" actId="20577"/>
          <ac:spMkLst>
            <pc:docMk/>
            <pc:sldMk cId="3894188595" sldId="630"/>
            <ac:spMk id="2" creationId="{23A84928-1FCA-4634-9C2E-8162352F2955}"/>
          </ac:spMkLst>
        </pc:spChg>
      </pc:sldChg>
      <pc:sldChg chg="modSp mod">
        <pc:chgData name="Steve McCormack" userId="a36034f6-e157-44c0-92e0-583c4185333c" providerId="ADAL" clId="{CCCAFD66-A04A-487F-A2D2-EA643A991ABA}" dt="2021-09-21T16:44:47.544" v="54" actId="20577"/>
        <pc:sldMkLst>
          <pc:docMk/>
          <pc:sldMk cId="1683176469" sldId="631"/>
        </pc:sldMkLst>
        <pc:spChg chg="mod">
          <ac:chgData name="Steve McCormack" userId="a36034f6-e157-44c0-92e0-583c4185333c" providerId="ADAL" clId="{CCCAFD66-A04A-487F-A2D2-EA643A991ABA}" dt="2021-09-21T16:44:47.544" v="54" actId="20577"/>
          <ac:spMkLst>
            <pc:docMk/>
            <pc:sldMk cId="1683176469" sldId="631"/>
            <ac:spMk id="7" creationId="{4722CD53-9F97-4A4A-81F1-1CE8DFDDE8E8}"/>
          </ac:spMkLst>
        </pc:spChg>
      </pc:sldChg>
      <pc:sldChg chg="modSp mod">
        <pc:chgData name="Steve McCormack" userId="a36034f6-e157-44c0-92e0-583c4185333c" providerId="ADAL" clId="{CCCAFD66-A04A-487F-A2D2-EA643A991ABA}" dt="2021-09-21T16:44:54.783" v="55" actId="20577"/>
        <pc:sldMkLst>
          <pc:docMk/>
          <pc:sldMk cId="1804077467" sldId="632"/>
        </pc:sldMkLst>
        <pc:spChg chg="mod">
          <ac:chgData name="Steve McCormack" userId="a36034f6-e157-44c0-92e0-583c4185333c" providerId="ADAL" clId="{CCCAFD66-A04A-487F-A2D2-EA643A991ABA}" dt="2021-09-21T16:44:54.783" v="55" actId="20577"/>
          <ac:spMkLst>
            <pc:docMk/>
            <pc:sldMk cId="1804077467" sldId="632"/>
            <ac:spMk id="2" creationId="{23A84928-1FCA-4634-9C2E-8162352F2955}"/>
          </ac:spMkLst>
        </pc:spChg>
      </pc:sldChg>
      <pc:sldChg chg="modSp mod">
        <pc:chgData name="Steve McCormack" userId="a36034f6-e157-44c0-92e0-583c4185333c" providerId="ADAL" clId="{CCCAFD66-A04A-487F-A2D2-EA643A991ABA}" dt="2021-09-21T16:45:59.674" v="60" actId="207"/>
        <pc:sldMkLst>
          <pc:docMk/>
          <pc:sldMk cId="3663484630" sldId="633"/>
        </pc:sldMkLst>
        <pc:spChg chg="mod">
          <ac:chgData name="Steve McCormack" userId="a36034f6-e157-44c0-92e0-583c4185333c" providerId="ADAL" clId="{CCCAFD66-A04A-487F-A2D2-EA643A991ABA}" dt="2021-09-21T16:45:10.839" v="57" actId="20577"/>
          <ac:spMkLst>
            <pc:docMk/>
            <pc:sldMk cId="3663484630" sldId="633"/>
            <ac:spMk id="7" creationId="{4722CD53-9F97-4A4A-81F1-1CE8DFDDE8E8}"/>
          </ac:spMkLst>
        </pc:spChg>
        <pc:spChg chg="mod">
          <ac:chgData name="Steve McCormack" userId="a36034f6-e157-44c0-92e0-583c4185333c" providerId="ADAL" clId="{CCCAFD66-A04A-487F-A2D2-EA643A991ABA}" dt="2021-09-21T16:45:59.674" v="60" actId="207"/>
          <ac:spMkLst>
            <pc:docMk/>
            <pc:sldMk cId="3663484630" sldId="633"/>
            <ac:spMk id="49" creationId="{1A270631-AD7A-48A2-A26A-AC3207C67C78}"/>
          </ac:spMkLst>
        </pc:spChg>
      </pc:sldChg>
      <pc:sldChg chg="modSp mod">
        <pc:chgData name="Steve McCormack" userId="a36034f6-e157-44c0-92e0-583c4185333c" providerId="ADAL" clId="{CCCAFD66-A04A-487F-A2D2-EA643A991ABA}" dt="2021-09-21T16:46:27.914" v="66" actId="6549"/>
        <pc:sldMkLst>
          <pc:docMk/>
          <pc:sldMk cId="3492020935" sldId="634"/>
        </pc:sldMkLst>
        <pc:spChg chg="mod">
          <ac:chgData name="Steve McCormack" userId="a36034f6-e157-44c0-92e0-583c4185333c" providerId="ADAL" clId="{CCCAFD66-A04A-487F-A2D2-EA643A991ABA}" dt="2021-09-21T16:46:14.912" v="61" actId="20577"/>
          <ac:spMkLst>
            <pc:docMk/>
            <pc:sldMk cId="3492020935" sldId="634"/>
            <ac:spMk id="2" creationId="{23A84928-1FCA-4634-9C2E-8162352F2955}"/>
          </ac:spMkLst>
        </pc:spChg>
        <pc:spChg chg="mod">
          <ac:chgData name="Steve McCormack" userId="a36034f6-e157-44c0-92e0-583c4185333c" providerId="ADAL" clId="{CCCAFD66-A04A-487F-A2D2-EA643A991ABA}" dt="2021-09-21T16:46:27.914" v="66" actId="6549"/>
          <ac:spMkLst>
            <pc:docMk/>
            <pc:sldMk cId="3492020935" sldId="634"/>
            <ac:spMk id="5" creationId="{04F850B0-8A89-4AC0-846E-8052655B6449}"/>
          </ac:spMkLst>
        </pc:spChg>
      </pc:sldChg>
      <pc:sldChg chg="modSp mod">
        <pc:chgData name="Steve McCormack" userId="a36034f6-e157-44c0-92e0-583c4185333c" providerId="ADAL" clId="{CCCAFD66-A04A-487F-A2D2-EA643A991ABA}" dt="2021-09-21T16:46:33.900" v="67" actId="20577"/>
        <pc:sldMkLst>
          <pc:docMk/>
          <pc:sldMk cId="106055513" sldId="636"/>
        </pc:sldMkLst>
        <pc:spChg chg="mod">
          <ac:chgData name="Steve McCormack" userId="a36034f6-e157-44c0-92e0-583c4185333c" providerId="ADAL" clId="{CCCAFD66-A04A-487F-A2D2-EA643A991ABA}" dt="2021-09-21T16:46:33.900" v="67" actId="20577"/>
          <ac:spMkLst>
            <pc:docMk/>
            <pc:sldMk cId="106055513" sldId="636"/>
            <ac:spMk id="2" creationId="{23A84928-1FCA-4634-9C2E-8162352F2955}"/>
          </ac:spMkLst>
        </pc:spChg>
      </pc:sldChg>
      <pc:sldChg chg="modSp mod">
        <pc:chgData name="Steve McCormack" userId="a36034f6-e157-44c0-92e0-583c4185333c" providerId="ADAL" clId="{CCCAFD66-A04A-487F-A2D2-EA643A991ABA}" dt="2021-09-21T16:46:43.330" v="68" actId="20577"/>
        <pc:sldMkLst>
          <pc:docMk/>
          <pc:sldMk cId="4229308044" sldId="637"/>
        </pc:sldMkLst>
        <pc:spChg chg="mod">
          <ac:chgData name="Steve McCormack" userId="a36034f6-e157-44c0-92e0-583c4185333c" providerId="ADAL" clId="{CCCAFD66-A04A-487F-A2D2-EA643A991ABA}" dt="2021-09-21T16:46:43.330" v="68" actId="20577"/>
          <ac:spMkLst>
            <pc:docMk/>
            <pc:sldMk cId="4229308044" sldId="637"/>
            <ac:spMk id="7" creationId="{4722CD53-9F97-4A4A-81F1-1CE8DFDDE8E8}"/>
          </ac:spMkLst>
        </pc:spChg>
      </pc:sldChg>
      <pc:sldChg chg="modSp mod">
        <pc:chgData name="Steve McCormack" userId="a36034f6-e157-44c0-92e0-583c4185333c" providerId="ADAL" clId="{CCCAFD66-A04A-487F-A2D2-EA643A991ABA}" dt="2021-09-21T16:47:15.643" v="75" actId="6549"/>
        <pc:sldMkLst>
          <pc:docMk/>
          <pc:sldMk cId="663105751" sldId="638"/>
        </pc:sldMkLst>
        <pc:spChg chg="mod">
          <ac:chgData name="Steve McCormack" userId="a36034f6-e157-44c0-92e0-583c4185333c" providerId="ADAL" clId="{CCCAFD66-A04A-487F-A2D2-EA643A991ABA}" dt="2021-09-21T16:46:49.610" v="69" actId="20577"/>
          <ac:spMkLst>
            <pc:docMk/>
            <pc:sldMk cId="663105751" sldId="638"/>
            <ac:spMk id="2" creationId="{23A84928-1FCA-4634-9C2E-8162352F2955}"/>
          </ac:spMkLst>
        </pc:spChg>
        <pc:spChg chg="mod">
          <ac:chgData name="Steve McCormack" userId="a36034f6-e157-44c0-92e0-583c4185333c" providerId="ADAL" clId="{CCCAFD66-A04A-487F-A2D2-EA643A991ABA}" dt="2021-09-21T16:47:06.639" v="73" actId="20577"/>
          <ac:spMkLst>
            <pc:docMk/>
            <pc:sldMk cId="663105751" sldId="638"/>
            <ac:spMk id="5" creationId="{04A8CD7D-632A-4D8C-9D79-E8F1F359A356}"/>
          </ac:spMkLst>
        </pc:spChg>
        <pc:spChg chg="mod">
          <ac:chgData name="Steve McCormack" userId="a36034f6-e157-44c0-92e0-583c4185333c" providerId="ADAL" clId="{CCCAFD66-A04A-487F-A2D2-EA643A991ABA}" dt="2021-09-21T16:47:15.643" v="75" actId="6549"/>
          <ac:spMkLst>
            <pc:docMk/>
            <pc:sldMk cId="663105751" sldId="638"/>
            <ac:spMk id="8" creationId="{6C0DC892-B73A-45BB-B332-36490C5416FE}"/>
          </ac:spMkLst>
        </pc:spChg>
      </pc:sldChg>
      <pc:sldChg chg="modSp mod">
        <pc:chgData name="Steve McCormack" userId="a36034f6-e157-44c0-92e0-583c4185333c" providerId="ADAL" clId="{CCCAFD66-A04A-487F-A2D2-EA643A991ABA}" dt="2021-09-21T16:47:40.027" v="82" actId="6549"/>
        <pc:sldMkLst>
          <pc:docMk/>
          <pc:sldMk cId="701019245" sldId="639"/>
        </pc:sldMkLst>
        <pc:spChg chg="mod">
          <ac:chgData name="Steve McCormack" userId="a36034f6-e157-44c0-92e0-583c4185333c" providerId="ADAL" clId="{CCCAFD66-A04A-487F-A2D2-EA643A991ABA}" dt="2021-09-21T16:47:32.745" v="80" actId="6549"/>
          <ac:spMkLst>
            <pc:docMk/>
            <pc:sldMk cId="701019245" sldId="639"/>
            <ac:spMk id="6" creationId="{55FC6C4A-BEB0-4DD5-B053-88F70FB7C4D4}"/>
          </ac:spMkLst>
        </pc:spChg>
        <pc:spChg chg="mod">
          <ac:chgData name="Steve McCormack" userId="a36034f6-e157-44c0-92e0-583c4185333c" providerId="ADAL" clId="{CCCAFD66-A04A-487F-A2D2-EA643A991ABA}" dt="2021-09-21T16:47:23.217" v="76" actId="20577"/>
          <ac:spMkLst>
            <pc:docMk/>
            <pc:sldMk cId="701019245" sldId="639"/>
            <ac:spMk id="7" creationId="{4722CD53-9F97-4A4A-81F1-1CE8DFDDE8E8}"/>
          </ac:spMkLst>
        </pc:spChg>
        <pc:spChg chg="mod">
          <ac:chgData name="Steve McCormack" userId="a36034f6-e157-44c0-92e0-583c4185333c" providerId="ADAL" clId="{CCCAFD66-A04A-487F-A2D2-EA643A991ABA}" dt="2021-09-21T16:47:40.027" v="82" actId="6549"/>
          <ac:spMkLst>
            <pc:docMk/>
            <pc:sldMk cId="701019245" sldId="639"/>
            <ac:spMk id="9" creationId="{4F29AA4E-D66D-4685-AF8D-534FFF88EE2A}"/>
          </ac:spMkLst>
        </pc:spChg>
      </pc:sldChg>
      <pc:sldChg chg="modSp mod">
        <pc:chgData name="Steve McCormack" userId="a36034f6-e157-44c0-92e0-583c4185333c" providerId="ADAL" clId="{CCCAFD66-A04A-487F-A2D2-EA643A991ABA}" dt="2021-09-21T16:42:37.598" v="40" actId="20577"/>
        <pc:sldMkLst>
          <pc:docMk/>
          <pc:sldMk cId="4278063992" sldId="640"/>
        </pc:sldMkLst>
        <pc:spChg chg="mod">
          <ac:chgData name="Steve McCormack" userId="a36034f6-e157-44c0-92e0-583c4185333c" providerId="ADAL" clId="{CCCAFD66-A04A-487F-A2D2-EA643A991ABA}" dt="2021-09-21T16:42:37.598" v="40" actId="20577"/>
          <ac:spMkLst>
            <pc:docMk/>
            <pc:sldMk cId="4278063992" sldId="640"/>
            <ac:spMk id="2" creationId="{23A84928-1FCA-4634-9C2E-8162352F2955}"/>
          </ac:spMkLst>
        </pc:spChg>
      </pc:sldChg>
      <pc:sldChg chg="modSp mod">
        <pc:chgData name="Steve McCormack" userId="a36034f6-e157-44c0-92e0-583c4185333c" providerId="ADAL" clId="{CCCAFD66-A04A-487F-A2D2-EA643A991ABA}" dt="2021-09-21T16:42:45.926" v="41" actId="20577"/>
        <pc:sldMkLst>
          <pc:docMk/>
          <pc:sldMk cId="2958854244" sldId="641"/>
        </pc:sldMkLst>
        <pc:spChg chg="mod">
          <ac:chgData name="Steve McCormack" userId="a36034f6-e157-44c0-92e0-583c4185333c" providerId="ADAL" clId="{CCCAFD66-A04A-487F-A2D2-EA643A991ABA}" dt="2021-09-21T16:42:45.926" v="41" actId="20577"/>
          <ac:spMkLst>
            <pc:docMk/>
            <pc:sldMk cId="2958854244" sldId="641"/>
            <ac:spMk id="7" creationId="{4722CD53-9F97-4A4A-81F1-1CE8DFDDE8E8}"/>
          </ac:spMkLst>
        </pc:spChg>
      </pc:sldChg>
      <pc:sldChg chg="modSp mod">
        <pc:chgData name="Steve McCormack" userId="a36034f6-e157-44c0-92e0-583c4185333c" providerId="ADAL" clId="{CCCAFD66-A04A-487F-A2D2-EA643A991ABA}" dt="2021-09-21T16:43:20.327" v="44" actId="20577"/>
        <pc:sldMkLst>
          <pc:docMk/>
          <pc:sldMk cId="1972158714" sldId="642"/>
        </pc:sldMkLst>
        <pc:spChg chg="mod">
          <ac:chgData name="Steve McCormack" userId="a36034f6-e157-44c0-92e0-583c4185333c" providerId="ADAL" clId="{CCCAFD66-A04A-487F-A2D2-EA643A991ABA}" dt="2021-09-21T16:43:20.327" v="44" actId="20577"/>
          <ac:spMkLst>
            <pc:docMk/>
            <pc:sldMk cId="1972158714" sldId="642"/>
            <ac:spMk id="7" creationId="{4722CD53-9F97-4A4A-81F1-1CE8DFDDE8E8}"/>
          </ac:spMkLst>
        </pc:spChg>
      </pc:sldChg>
      <pc:sldChg chg="modSp mod">
        <pc:chgData name="Steve McCormack" userId="a36034f6-e157-44c0-92e0-583c4185333c" providerId="ADAL" clId="{CCCAFD66-A04A-487F-A2D2-EA643A991ABA}" dt="2021-09-21T16:45:03.768" v="56" actId="20577"/>
        <pc:sldMkLst>
          <pc:docMk/>
          <pc:sldMk cId="3483820454" sldId="643"/>
        </pc:sldMkLst>
        <pc:spChg chg="mod">
          <ac:chgData name="Steve McCormack" userId="a36034f6-e157-44c0-92e0-583c4185333c" providerId="ADAL" clId="{CCCAFD66-A04A-487F-A2D2-EA643A991ABA}" dt="2021-09-21T16:45:03.768" v="56" actId="20577"/>
          <ac:spMkLst>
            <pc:docMk/>
            <pc:sldMk cId="3483820454" sldId="643"/>
            <ac:spMk id="2" creationId="{23A84928-1FCA-4634-9C2E-8162352F295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BDD315-CABA-48C9-B8B8-E7F4A7C4E8FE}" type="datetimeFigureOut">
              <a:rPr lang="en-GB" smtClean="0"/>
              <a:t>21/09/2021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CC6D43-B330-470E-9514-C837501A6F5A}" type="slidenum">
              <a:rPr lang="en-GB" smtClean="0"/>
              <a:t>‹#›</a:t>
            </a:fld>
            <a:endParaRPr lang="en-GB"/>
          </a:p>
        </p:txBody>
      </p:sp>
    </p:spTree>
    <p:extLst>
      <p:ext uri="{BB962C8B-B14F-4D97-AF65-F5344CB8AC3E}">
        <p14:creationId xmlns:p14="http://schemas.microsoft.com/office/powerpoint/2010/main" val="210422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ncetm.org.uk/classroom-resources/secmm-mathematical-prompts-for-deeper-thinking-videos/"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a:t>
            </a:fld>
            <a:endParaRPr lang="en-GB"/>
          </a:p>
        </p:txBody>
      </p:sp>
    </p:spTree>
    <p:extLst>
      <p:ext uri="{BB962C8B-B14F-4D97-AF65-F5344CB8AC3E}">
        <p14:creationId xmlns:p14="http://schemas.microsoft.com/office/powerpoint/2010/main" val="3044312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solidFill>
                <a:srgbClr val="008080"/>
              </a:solidFill>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More detail about the sequencing of this example can be found on page 16 of the 3.1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14</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632106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800" i="0" dirty="0">
                <a:effectLst/>
                <a:latin typeface="Myriad Pro"/>
                <a:ea typeface="Calibri" panose="020F0502020204030204" pitchFamily="34" charset="0"/>
                <a:cs typeface="Times New Roman" panose="02020603050405020304" pitchFamily="18" charset="0"/>
              </a:rPr>
              <a:t>Did you work by scaling along the lines, or by identifying the relationship between them?</a:t>
            </a:r>
          </a:p>
          <a:p>
            <a:pPr>
              <a:spcBef>
                <a:spcPts val="400"/>
              </a:spcBef>
              <a:spcAft>
                <a:spcPts val="400"/>
              </a:spcAft>
            </a:pPr>
            <a:r>
              <a:rPr lang="en-GB" sz="1800" i="0" dirty="0">
                <a:solidFill>
                  <a:srgbClr val="008080"/>
                </a:solidFill>
                <a:effectLst/>
                <a:latin typeface="Myriad Pro"/>
                <a:cs typeface="Times New Roman" panose="02020603050405020304" pitchFamily="18" charset="0"/>
              </a:rPr>
              <a:t>What is the same and different about this example and example 1?</a:t>
            </a:r>
          </a:p>
          <a:p>
            <a:pPr>
              <a:spcBef>
                <a:spcPts val="400"/>
              </a:spcBef>
              <a:spcAft>
                <a:spcPts val="400"/>
              </a:spcAft>
            </a:pPr>
            <a:r>
              <a:rPr lang="en-GB" sz="1800" i="0" dirty="0">
                <a:solidFill>
                  <a:srgbClr val="008080"/>
                </a:solidFill>
                <a:effectLst/>
                <a:latin typeface="Myriad Pro"/>
                <a:cs typeface="Times New Roman" panose="02020603050405020304" pitchFamily="18" charset="0"/>
              </a:rPr>
              <a:t>Which line represents cakes? Which line represents cost? </a:t>
            </a:r>
          </a:p>
          <a:p>
            <a:pPr marL="0" marR="0" lvl="0" indent="0" algn="l" defTabSz="914400" rtl="0" eaLnBrk="1" fontAlgn="auto" latinLnBrk="0" hangingPunct="1">
              <a:lnSpc>
                <a:spcPct val="100000"/>
              </a:lnSpc>
              <a:spcBef>
                <a:spcPts val="400"/>
              </a:spcBef>
              <a:spcAft>
                <a:spcPts val="400"/>
              </a:spcAft>
              <a:buClrTx/>
              <a:buSzTx/>
              <a:buFontTx/>
              <a:buNone/>
              <a:tabLst/>
              <a:defRPr/>
            </a:pPr>
            <a:r>
              <a:rPr lang="en-GB" sz="1800" i="0" dirty="0">
                <a:solidFill>
                  <a:srgbClr val="008080"/>
                </a:solidFill>
                <a:effectLst/>
                <a:latin typeface="Myriad Pro"/>
                <a:cs typeface="Times New Roman" panose="02020603050405020304" pitchFamily="18" charset="0"/>
              </a:rPr>
              <a:t>How much would _ cakes cost? How do you know?</a:t>
            </a:r>
          </a:p>
          <a:p>
            <a:pPr marL="0" marR="0" lvl="0" indent="0" algn="l" defTabSz="914400" rtl="0" eaLnBrk="1" fontAlgn="auto" latinLnBrk="0" hangingPunct="1">
              <a:lnSpc>
                <a:spcPct val="100000"/>
              </a:lnSpc>
              <a:spcBef>
                <a:spcPts val="400"/>
              </a:spcBef>
              <a:spcAft>
                <a:spcPts val="400"/>
              </a:spcAft>
              <a:buClrTx/>
              <a:buSzTx/>
              <a:buFontTx/>
              <a:buNone/>
              <a:tabLst/>
              <a:defRPr/>
            </a:pPr>
            <a:r>
              <a:rPr lang="en-GB" sz="1800" i="0" dirty="0">
                <a:solidFill>
                  <a:srgbClr val="008080"/>
                </a:solidFill>
                <a:effectLst/>
                <a:latin typeface="Myriad Pro"/>
                <a:cs typeface="Times New Roman" panose="02020603050405020304" pitchFamily="18" charset="0"/>
              </a:rPr>
              <a:t>How many cakes could I buy for _? How do you know?</a:t>
            </a:r>
          </a:p>
          <a:p>
            <a:pPr>
              <a:spcBef>
                <a:spcPts val="400"/>
              </a:spcBef>
              <a:spcAft>
                <a:spcPts val="400"/>
              </a:spcAft>
            </a:pPr>
            <a:endParaRPr lang="en-GB" sz="1800" i="0" dirty="0">
              <a:solidFill>
                <a:srgbClr val="008080"/>
              </a:solidFill>
              <a:effectLst/>
              <a:latin typeface="Myriad Pro"/>
              <a:cs typeface="Times New Roman" panose="02020603050405020304" pitchFamily="18" charset="0"/>
            </a:endParaRPr>
          </a:p>
          <a:p>
            <a:pPr>
              <a:spcBef>
                <a:spcPts val="400"/>
              </a:spcBef>
              <a:spcAft>
                <a:spcPts val="400"/>
              </a:spcAft>
            </a:pPr>
            <a:r>
              <a:rPr lang="en-GB" sz="1200" b="1" dirty="0">
                <a:solidFill>
                  <a:srgbClr val="008080"/>
                </a:solidFill>
                <a:latin typeface="Myriad Pro"/>
              </a:rPr>
              <a:t>Things for you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Myriad Pro"/>
                <a:ea typeface="Calibri" panose="020F0502020204030204" pitchFamily="34" charset="0"/>
                <a:cs typeface="Times New Roman" panose="02020603050405020304" pitchFamily="18" charset="0"/>
              </a:rPr>
              <a:t>In </a:t>
            </a:r>
            <a:r>
              <a:rPr lang="en-GB" sz="1800" i="1" dirty="0">
                <a:effectLst/>
                <a:latin typeface="Myriad Pro"/>
                <a:ea typeface="Calibri" panose="020F0502020204030204" pitchFamily="34" charset="0"/>
                <a:cs typeface="Times New Roman" panose="02020603050405020304" pitchFamily="18" charset="0"/>
              </a:rPr>
              <a:t>Examples 1–3</a:t>
            </a:r>
            <a:r>
              <a:rPr lang="en-GB" sz="1800" dirty="0">
                <a:effectLst/>
                <a:latin typeface="Myriad Pro"/>
                <a:ea typeface="Calibri" panose="020F0502020204030204" pitchFamily="34" charset="0"/>
                <a:cs typeface="Times New Roman" panose="02020603050405020304" pitchFamily="18" charset="0"/>
              </a:rPr>
              <a:t>, the same representation is used to focus attention on different contexts in which the same multiplicative relationship is used, and to give students opportunities to work on the double number line in different ways. </a:t>
            </a:r>
            <a:r>
              <a:rPr lang="en-GB" sz="1800" i="1" dirty="0">
                <a:effectLst/>
                <a:latin typeface="Myriad Pro"/>
                <a:ea typeface="Calibri" panose="020F0502020204030204" pitchFamily="34" charset="0"/>
                <a:cs typeface="Times New Roman" panose="02020603050405020304" pitchFamily="18" charset="0"/>
              </a:rPr>
              <a:t>Example 2</a:t>
            </a:r>
            <a:r>
              <a:rPr lang="en-GB" sz="1800" dirty="0">
                <a:effectLst/>
                <a:latin typeface="Myriad Pro"/>
                <a:ea typeface="Calibri" panose="020F0502020204030204" pitchFamily="34" charset="0"/>
                <a:cs typeface="Times New Roman" panose="02020603050405020304" pitchFamily="18" charset="0"/>
              </a:rPr>
              <a:t> allows the question of </a:t>
            </a:r>
            <a:r>
              <a:rPr lang="en-GB" sz="1800" i="1" dirty="0">
                <a:effectLst/>
                <a:latin typeface="Myriad Pro"/>
                <a:ea typeface="Calibri" panose="020F0502020204030204" pitchFamily="34" charset="0"/>
                <a:cs typeface="Times New Roman" panose="02020603050405020304" pitchFamily="18" charset="0"/>
              </a:rPr>
              <a:t>‘How much would three packets of cakes cost?’</a:t>
            </a:r>
            <a:r>
              <a:rPr lang="en-GB" sz="1800" dirty="0">
                <a:effectLst/>
                <a:latin typeface="Myriad Pro"/>
                <a:ea typeface="Calibri" panose="020F0502020204030204" pitchFamily="34" charset="0"/>
                <a:cs typeface="Times New Roman" panose="02020603050405020304" pitchFamily="18" charset="0"/>
              </a:rPr>
              <a:t>, permitting students to use the representation to make an estimate that they can then go on to justify.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It is important that students make connections between the double number line and other familiar representations in order to see the relationships between them. You could ask students to construct a ratio table or graph, using the information presented in a double number line, to solve a problem. For example, Example 2 could be constructed as a ratio table or as a line graph (see slide 17 for a comparison of these representations). </a:t>
            </a:r>
            <a:r>
              <a:rPr lang="en-GB" sz="1800" dirty="0">
                <a:solidFill>
                  <a:srgbClr val="000000"/>
                </a:solidFill>
                <a:effectLst/>
                <a:latin typeface="Myriad Pro"/>
                <a:ea typeface="Calibri" panose="020F0502020204030204" pitchFamily="34" charset="0"/>
                <a:cs typeface="Arial" panose="020B0604020202020204" pitchFamily="34" charset="0"/>
              </a:rPr>
              <a:t>By comparing the double number line and the line graph, students will see that every pair of numbers that align on the double number line are represented by coordinates on the graph. It may be helpful to draw students’ attention to the fact that, if the top number line is rotated through 90</a:t>
            </a:r>
            <a:r>
              <a:rPr lang="en-GB" sz="1800" dirty="0">
                <a:solidFill>
                  <a:srgbClr val="000000"/>
                </a:solidFill>
                <a:effectLst/>
                <a:latin typeface="Cambria Math" panose="02040503050406030204" pitchFamily="18" charset="0"/>
                <a:ea typeface="Calibri" panose="020F0502020204030204" pitchFamily="34" charset="0"/>
                <a:cs typeface="Arial" panose="020B0604020202020204" pitchFamily="34" charset="0"/>
              </a:rPr>
              <a:t>°</a:t>
            </a:r>
            <a:r>
              <a:rPr lang="en-GB" sz="1800" dirty="0">
                <a:solidFill>
                  <a:srgbClr val="000000"/>
                </a:solidFill>
                <a:effectLst/>
                <a:latin typeface="Myriad Pro"/>
                <a:ea typeface="Calibri" panose="020F0502020204030204" pitchFamily="34" charset="0"/>
                <a:cs typeface="Arial" panose="020B0604020202020204" pitchFamily="34" charset="0"/>
              </a:rPr>
              <a:t> anticlockwise the graph is obtained.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solidFill>
                <a:srgbClr val="000000"/>
              </a:solidFill>
              <a:effectLst/>
              <a:latin typeface="Myriad Pro"/>
              <a:ea typeface="Calibri" panose="020F0502020204030204" pitchFamily="34" charset="0"/>
              <a:cs typeface="Arial" panose="020B0604020202020204" pitchFamily="34" charset="0"/>
            </a:endParaRPr>
          </a:p>
          <a:p>
            <a:endParaRPr lang="en-GB" dirty="0"/>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15</a:t>
            </a:fld>
            <a:endParaRPr lang="en-GB"/>
          </a:p>
        </p:txBody>
      </p:sp>
    </p:spTree>
    <p:extLst>
      <p:ext uri="{BB962C8B-B14F-4D97-AF65-F5344CB8AC3E}">
        <p14:creationId xmlns:p14="http://schemas.microsoft.com/office/powerpoint/2010/main" val="12925866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solidFill>
                <a:srgbClr val="008080"/>
              </a:solidFill>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More detail about the sequencing of this example can be found on pages 17 and 18 of the 3.1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520288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This slide offers some representations to support part c of Example 2. For ‘suggested questioning’ and ‘things to think about’, see slide 15.</a:t>
            </a:r>
            <a:endParaRPr lang="en-GB" dirty="0"/>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17</a:t>
            </a:fld>
            <a:endParaRPr lang="en-GB"/>
          </a:p>
        </p:txBody>
      </p:sp>
    </p:spTree>
    <p:extLst>
      <p:ext uri="{BB962C8B-B14F-4D97-AF65-F5344CB8AC3E}">
        <p14:creationId xmlns:p14="http://schemas.microsoft.com/office/powerpoint/2010/main" val="12039343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solidFill>
                <a:srgbClr val="008080"/>
              </a:solidFill>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More detail about the sequencing of this example can be found on pages 17 and 18 of the 3.1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18</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253001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400" b="1" dirty="0">
                <a:solidFill>
                  <a:srgbClr val="008080"/>
                </a:solidFill>
                <a:latin typeface="Myriad Pro"/>
              </a:rPr>
              <a:t>Suggested questioning:</a:t>
            </a:r>
          </a:p>
          <a:p>
            <a:pPr>
              <a:spcBef>
                <a:spcPts val="400"/>
              </a:spcBef>
              <a:spcAft>
                <a:spcPts val="400"/>
              </a:spcAft>
            </a:pPr>
            <a:r>
              <a:rPr lang="en-GB" sz="2000" i="0" dirty="0">
                <a:effectLst/>
                <a:latin typeface="Myriad Pro"/>
                <a:ea typeface="Calibri" panose="020F0502020204030204" pitchFamily="34" charset="0"/>
                <a:cs typeface="Times New Roman" panose="02020603050405020304" pitchFamily="18" charset="0"/>
              </a:rPr>
              <a:t>Did you work by scaling along the lines, or by identifying the relationship between them?</a:t>
            </a:r>
          </a:p>
          <a:p>
            <a:pPr>
              <a:spcBef>
                <a:spcPts val="400"/>
              </a:spcBef>
              <a:spcAft>
                <a:spcPts val="400"/>
              </a:spcAft>
            </a:pPr>
            <a:r>
              <a:rPr lang="en-GB" sz="2000" i="0" dirty="0">
                <a:solidFill>
                  <a:srgbClr val="008080"/>
                </a:solidFill>
                <a:effectLst/>
                <a:latin typeface="Myriad Pro"/>
                <a:cs typeface="Times New Roman" panose="02020603050405020304" pitchFamily="18" charset="0"/>
              </a:rPr>
              <a:t>What is the same and different about this example and examples 1 and 2?</a:t>
            </a:r>
          </a:p>
          <a:p>
            <a:pPr>
              <a:spcBef>
                <a:spcPts val="400"/>
              </a:spcBef>
              <a:spcAft>
                <a:spcPts val="400"/>
              </a:spcAft>
            </a:pPr>
            <a:r>
              <a:rPr lang="en-GB" sz="2000" i="0" dirty="0">
                <a:solidFill>
                  <a:srgbClr val="008080"/>
                </a:solidFill>
                <a:effectLst/>
                <a:latin typeface="Myriad Pro"/>
                <a:cs typeface="Times New Roman" panose="02020603050405020304" pitchFamily="18" charset="0"/>
              </a:rPr>
              <a:t>Which line represents US? Which line represents NZ? </a:t>
            </a:r>
          </a:p>
          <a:p>
            <a:pPr marL="0" marR="0" lvl="0" indent="0" algn="l" defTabSz="914400" rtl="0" eaLnBrk="1" fontAlgn="auto" latinLnBrk="0" hangingPunct="1">
              <a:lnSpc>
                <a:spcPct val="100000"/>
              </a:lnSpc>
              <a:spcBef>
                <a:spcPts val="400"/>
              </a:spcBef>
              <a:spcAft>
                <a:spcPts val="400"/>
              </a:spcAft>
              <a:buClrTx/>
              <a:buSzTx/>
              <a:buFontTx/>
              <a:buNone/>
              <a:tabLst/>
              <a:defRPr/>
            </a:pPr>
            <a:r>
              <a:rPr lang="en-GB" sz="2000" i="0" dirty="0">
                <a:solidFill>
                  <a:srgbClr val="008080"/>
                </a:solidFill>
                <a:effectLst/>
                <a:latin typeface="Myriad Pro"/>
                <a:cs typeface="Times New Roman" panose="02020603050405020304" pitchFamily="18" charset="0"/>
              </a:rPr>
              <a:t>How much would _ NZ dollars be worth? How do you know?</a:t>
            </a:r>
          </a:p>
          <a:p>
            <a:pPr marL="0" marR="0" lvl="0" indent="0" algn="l" defTabSz="914400" rtl="0" eaLnBrk="1" fontAlgn="auto" latinLnBrk="0" hangingPunct="1">
              <a:lnSpc>
                <a:spcPct val="100000"/>
              </a:lnSpc>
              <a:spcBef>
                <a:spcPts val="400"/>
              </a:spcBef>
              <a:spcAft>
                <a:spcPts val="400"/>
              </a:spcAft>
              <a:buClrTx/>
              <a:buSzTx/>
              <a:buFontTx/>
              <a:buNone/>
              <a:tabLst/>
              <a:defRPr/>
            </a:pPr>
            <a:r>
              <a:rPr lang="en-GB" sz="2000" i="0" dirty="0">
                <a:solidFill>
                  <a:srgbClr val="008080"/>
                </a:solidFill>
                <a:effectLst/>
                <a:latin typeface="Myriad Pro"/>
                <a:cs typeface="Times New Roman" panose="02020603050405020304" pitchFamily="18" charset="0"/>
              </a:rPr>
              <a:t>How many US dollars could I buy for _? How do you know?</a:t>
            </a:r>
          </a:p>
          <a:p>
            <a:pPr>
              <a:spcBef>
                <a:spcPts val="400"/>
              </a:spcBef>
              <a:spcAft>
                <a:spcPts val="400"/>
              </a:spcAft>
            </a:pPr>
            <a:endParaRPr lang="en-GB" sz="2000" i="0" dirty="0">
              <a:solidFill>
                <a:srgbClr val="008080"/>
              </a:solidFill>
              <a:effectLst/>
              <a:latin typeface="Myriad Pro"/>
              <a:cs typeface="Times New Roman" panose="02020603050405020304" pitchFamily="18" charset="0"/>
            </a:endParaRPr>
          </a:p>
          <a:p>
            <a:pPr>
              <a:spcBef>
                <a:spcPts val="400"/>
              </a:spcBef>
              <a:spcAft>
                <a:spcPts val="400"/>
              </a:spcAft>
            </a:pPr>
            <a:r>
              <a:rPr lang="en-GB" sz="1400" b="1" dirty="0">
                <a:solidFill>
                  <a:srgbClr val="008080"/>
                </a:solidFill>
                <a:latin typeface="Myriad Pro"/>
              </a:rPr>
              <a:t>Things for you to think about:</a:t>
            </a:r>
          </a:p>
          <a:p>
            <a:r>
              <a:rPr lang="en-GB" sz="1800" dirty="0">
                <a:effectLst/>
                <a:latin typeface="Myriad Pro"/>
                <a:ea typeface="Calibri" panose="020F0502020204030204" pitchFamily="34" charset="0"/>
                <a:cs typeface="Times New Roman" panose="02020603050405020304" pitchFamily="18" charset="0"/>
              </a:rPr>
              <a:t>In </a:t>
            </a:r>
            <a:r>
              <a:rPr lang="en-GB" sz="1800" i="1" dirty="0">
                <a:effectLst/>
                <a:latin typeface="Myriad Pro"/>
                <a:ea typeface="Calibri" panose="020F0502020204030204" pitchFamily="34" charset="0"/>
                <a:cs typeface="Times New Roman" panose="02020603050405020304" pitchFamily="18" charset="0"/>
              </a:rPr>
              <a:t>Examples 1–3</a:t>
            </a:r>
            <a:r>
              <a:rPr lang="en-GB" sz="1800" dirty="0">
                <a:effectLst/>
                <a:latin typeface="Myriad Pro"/>
                <a:ea typeface="Calibri" panose="020F0502020204030204" pitchFamily="34" charset="0"/>
                <a:cs typeface="Times New Roman" panose="02020603050405020304" pitchFamily="18" charset="0"/>
              </a:rPr>
              <a:t>, the same representation is used to focus attention on different contexts in which the same multiplicative relationship is used, and to give students opportunities to work on the double number line in different ways. </a:t>
            </a:r>
            <a:r>
              <a:rPr lang="en-GB" sz="1800" i="1" dirty="0">
                <a:effectLst/>
                <a:latin typeface="Myriad Pro"/>
                <a:ea typeface="Calibri" panose="020F0502020204030204" pitchFamily="34" charset="0"/>
                <a:cs typeface="Times New Roman" panose="02020603050405020304" pitchFamily="18" charset="0"/>
              </a:rPr>
              <a:t>Example 3</a:t>
            </a:r>
            <a:r>
              <a:rPr lang="en-GB" sz="1800" dirty="0">
                <a:effectLst/>
                <a:latin typeface="Myriad Pro"/>
                <a:ea typeface="Calibri" panose="020F0502020204030204" pitchFamily="34" charset="0"/>
                <a:cs typeface="Times New Roman" panose="02020603050405020304" pitchFamily="18" charset="0"/>
              </a:rPr>
              <a:t> allows students to work sensibly by moving up and down both lines, and working between them, to convert amounts given in US$ to NZ$ and amounts given in NZ$ to US$.</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19</a:t>
            </a:fld>
            <a:endParaRPr lang="en-GB"/>
          </a:p>
        </p:txBody>
      </p:sp>
    </p:spTree>
    <p:extLst>
      <p:ext uri="{BB962C8B-B14F-4D97-AF65-F5344CB8AC3E}">
        <p14:creationId xmlns:p14="http://schemas.microsoft.com/office/powerpoint/2010/main" val="22601296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solidFill>
                <a:srgbClr val="008080"/>
              </a:solidFill>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More detail about the sequencing of this example can be found on page 18 of the 3.1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20</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73360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Myriad Pro"/>
                <a:ea typeface="Calibri" panose="020F0502020204030204" pitchFamily="34" charset="0"/>
                <a:cs typeface="Times New Roman" panose="02020603050405020304" pitchFamily="18" charset="0"/>
              </a:rPr>
              <a:t>In </a:t>
            </a:r>
            <a:r>
              <a:rPr lang="en-GB" sz="1800" i="1" dirty="0">
                <a:effectLst/>
                <a:latin typeface="Myriad Pro"/>
                <a:ea typeface="Calibri" panose="020F0502020204030204" pitchFamily="34" charset="0"/>
                <a:cs typeface="Times New Roman" panose="02020603050405020304" pitchFamily="18" charset="0"/>
              </a:rPr>
              <a:t>Examples 1–3</a:t>
            </a:r>
            <a:r>
              <a:rPr lang="en-GB" sz="1800" dirty="0">
                <a:effectLst/>
                <a:latin typeface="Myriad Pro"/>
                <a:ea typeface="Calibri" panose="020F0502020204030204" pitchFamily="34" charset="0"/>
                <a:cs typeface="Times New Roman" panose="02020603050405020304" pitchFamily="18" charset="0"/>
              </a:rPr>
              <a:t>, the same representation is used to focus attention on different contexts in which the same multiplicative relationship is used, and to give students opportunities to work on the double number line in different ways. In </a:t>
            </a:r>
            <a:r>
              <a:rPr lang="en-GB" sz="1800" i="1" dirty="0">
                <a:effectLst/>
                <a:latin typeface="Myriad Pro"/>
                <a:ea typeface="Calibri" panose="020F0502020204030204" pitchFamily="34" charset="0"/>
                <a:cs typeface="Times New Roman" panose="02020603050405020304" pitchFamily="18" charset="0"/>
              </a:rPr>
              <a:t>Example 1</a:t>
            </a:r>
            <a:r>
              <a:rPr lang="en-GB" sz="1800" dirty="0">
                <a:effectLst/>
                <a:latin typeface="Myriad Pro"/>
                <a:ea typeface="Calibri" panose="020F0502020204030204" pitchFamily="34" charset="0"/>
                <a:cs typeface="Times New Roman" panose="02020603050405020304" pitchFamily="18" charset="0"/>
              </a:rPr>
              <a:t>, the marks represent steps (a discrete measure) and so the question </a:t>
            </a:r>
            <a:r>
              <a:rPr lang="en-GB" sz="1800" i="1" dirty="0">
                <a:effectLst/>
                <a:latin typeface="Myriad Pro"/>
                <a:ea typeface="Calibri" panose="020F0502020204030204" pitchFamily="34" charset="0"/>
                <a:cs typeface="Times New Roman" panose="02020603050405020304" pitchFamily="18" charset="0"/>
              </a:rPr>
              <a:t>‘How many steps has Ellie taken when her dad has taken three?’</a:t>
            </a:r>
            <a:r>
              <a:rPr lang="en-GB" sz="1800" dirty="0">
                <a:effectLst/>
                <a:latin typeface="Myriad Pro"/>
                <a:ea typeface="Calibri" panose="020F0502020204030204" pitchFamily="34" charset="0"/>
                <a:cs typeface="Times New Roman" panose="02020603050405020304" pitchFamily="18" charset="0"/>
              </a:rPr>
              <a:t> does not make intuitive sense. However, </a:t>
            </a:r>
            <a:r>
              <a:rPr lang="en-GB" sz="1800" i="1" dirty="0">
                <a:effectLst/>
                <a:latin typeface="Myriad Pro"/>
                <a:ea typeface="Calibri" panose="020F0502020204030204" pitchFamily="34" charset="0"/>
                <a:cs typeface="Times New Roman" panose="02020603050405020304" pitchFamily="18" charset="0"/>
              </a:rPr>
              <a:t>Example 2</a:t>
            </a:r>
            <a:r>
              <a:rPr lang="en-GB" sz="1800" dirty="0">
                <a:effectLst/>
                <a:latin typeface="Myriad Pro"/>
                <a:ea typeface="Calibri" panose="020F0502020204030204" pitchFamily="34" charset="0"/>
                <a:cs typeface="Times New Roman" panose="02020603050405020304" pitchFamily="18" charset="0"/>
              </a:rPr>
              <a:t> allows the question of </a:t>
            </a:r>
            <a:r>
              <a:rPr lang="en-GB" sz="1800" i="1" dirty="0">
                <a:effectLst/>
                <a:latin typeface="Myriad Pro"/>
                <a:ea typeface="Calibri" panose="020F0502020204030204" pitchFamily="34" charset="0"/>
                <a:cs typeface="Times New Roman" panose="02020603050405020304" pitchFamily="18" charset="0"/>
              </a:rPr>
              <a:t>‘How much would three packets of cakes cost?’</a:t>
            </a:r>
            <a:r>
              <a:rPr lang="en-GB" sz="1800" dirty="0">
                <a:effectLst/>
                <a:latin typeface="Myriad Pro"/>
                <a:ea typeface="Calibri" panose="020F0502020204030204" pitchFamily="34" charset="0"/>
                <a:cs typeface="Times New Roman" panose="02020603050405020304" pitchFamily="18" charset="0"/>
              </a:rPr>
              <a:t>, permitting students to use the representation to make an estimate that they can then go on to justify. </a:t>
            </a:r>
            <a:r>
              <a:rPr lang="en-GB" sz="1800" i="1" dirty="0">
                <a:effectLst/>
                <a:latin typeface="Myriad Pro"/>
                <a:ea typeface="Calibri" panose="020F0502020204030204" pitchFamily="34" charset="0"/>
                <a:cs typeface="Times New Roman" panose="02020603050405020304" pitchFamily="18" charset="0"/>
              </a:rPr>
              <a:t>Example 3</a:t>
            </a:r>
            <a:r>
              <a:rPr lang="en-GB" sz="1800" dirty="0">
                <a:effectLst/>
                <a:latin typeface="Myriad Pro"/>
                <a:ea typeface="Calibri" panose="020F0502020204030204" pitchFamily="34" charset="0"/>
                <a:cs typeface="Times New Roman" panose="02020603050405020304" pitchFamily="18" charset="0"/>
              </a:rPr>
              <a:t> allows students to work sensibly by moving up and down both lines, and working between them, to convert amounts given in US$ to NZ$ and amounts given in NZ$ to US$.</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21</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637732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If 10 and 6 line up, what other pairs of numbers will line up?</a:t>
            </a:r>
          </a:p>
          <a:p>
            <a:pPr>
              <a:spcBef>
                <a:spcPts val="400"/>
              </a:spcBef>
              <a:spcAft>
                <a:spcPts val="400"/>
              </a:spcAft>
            </a:pPr>
            <a:r>
              <a:rPr lang="en-GB" sz="1200" dirty="0">
                <a:solidFill>
                  <a:srgbClr val="008080"/>
                </a:solidFill>
                <a:latin typeface="Myriad Pro"/>
              </a:rPr>
              <a:t>What else can you tell me about the double number line?</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Myriad Pro"/>
                <a:ea typeface="Calibri" panose="020F0502020204030204" pitchFamily="34" charset="0"/>
                <a:cs typeface="Arial" panose="020B0604020202020204" pitchFamily="34" charset="0"/>
              </a:rPr>
              <a:t>One aspect of variation is exploring the efficiency of different methods that can be used to solve a problem. In </a:t>
            </a:r>
            <a:r>
              <a:rPr lang="en-GB" sz="1800" i="1" dirty="0">
                <a:solidFill>
                  <a:srgbClr val="000000"/>
                </a:solidFill>
                <a:effectLst/>
                <a:latin typeface="Myriad Pro"/>
                <a:ea typeface="Calibri" panose="020F0502020204030204" pitchFamily="34" charset="0"/>
                <a:cs typeface="Arial" panose="020B0604020202020204" pitchFamily="34" charset="0"/>
              </a:rPr>
              <a:t>Examples 4</a:t>
            </a:r>
            <a:r>
              <a:rPr lang="en-GB" sz="1800" dirty="0">
                <a:solidFill>
                  <a:srgbClr val="000000"/>
                </a:solidFill>
                <a:effectLst/>
                <a:latin typeface="Myriad Pro"/>
                <a:ea typeface="Calibri" panose="020F0502020204030204" pitchFamily="34" charset="0"/>
                <a:cs typeface="Arial" panose="020B0604020202020204" pitchFamily="34" charset="0"/>
              </a:rPr>
              <a:t> and </a:t>
            </a:r>
            <a:r>
              <a:rPr lang="en-GB" sz="1800" i="1" dirty="0">
                <a:solidFill>
                  <a:srgbClr val="000000"/>
                </a:solidFill>
                <a:effectLst/>
                <a:latin typeface="Myriad Pro"/>
                <a:ea typeface="Calibri" panose="020F0502020204030204" pitchFamily="34" charset="0"/>
                <a:cs typeface="Arial" panose="020B0604020202020204" pitchFamily="34" charset="0"/>
              </a:rPr>
              <a:t>5</a:t>
            </a:r>
            <a:r>
              <a:rPr lang="en-GB" sz="1800" dirty="0">
                <a:solidFill>
                  <a:srgbClr val="000000"/>
                </a:solidFill>
                <a:effectLst/>
                <a:latin typeface="Myriad Pro"/>
                <a:ea typeface="Calibri" panose="020F0502020204030204" pitchFamily="34" charset="0"/>
                <a:cs typeface="Arial" panose="020B0604020202020204" pitchFamily="34" charset="0"/>
              </a:rPr>
              <a:t>, students may use different strategies to reach a solution. </a:t>
            </a:r>
            <a:r>
              <a:rPr lang="en-GB" sz="1800" dirty="0">
                <a:effectLst/>
                <a:latin typeface="Myriad Pro"/>
                <a:ea typeface="Calibri" panose="020F0502020204030204" pitchFamily="34" charset="0"/>
                <a:cs typeface="Times New Roman" panose="02020603050405020304" pitchFamily="18" charset="0"/>
              </a:rPr>
              <a:t>It will be important for you to gather these solutions and, if necessary, suggest the strategy of using the functional multiplier of 0.6 if this is not suggested by students.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Myriad Pro"/>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As an alternative example, you could consider conversions between miles and kilometres. We know that 5 miles is 8 kilometres, and that, for every mile travelled, 1.6 kilometres is travelled.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It is likely that, when converting between the two units, we will use different strategies according to the distances being worked 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Are there certain distances in which the multiplier of 1.6 is more likely to be used than scaling?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22</a:t>
            </a:fld>
            <a:endParaRPr lang="en-GB"/>
          </a:p>
        </p:txBody>
      </p:sp>
    </p:spTree>
    <p:extLst>
      <p:ext uri="{BB962C8B-B14F-4D97-AF65-F5344CB8AC3E}">
        <p14:creationId xmlns:p14="http://schemas.microsoft.com/office/powerpoint/2010/main" val="26627005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More detail about the sequencing of this example can be found on pages 18 and 19 of the 3.1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23</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06757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Linked on this slide is the Theme Overview document of </a:t>
            </a:r>
            <a:r>
              <a:rPr lang="en-GB" i="1" dirty="0">
                <a:highlight>
                  <a:srgbClr val="FFFF00"/>
                </a:highlight>
              </a:rPr>
              <a:t>Multiplicative reasoning</a:t>
            </a:r>
            <a:r>
              <a:rPr lang="en-GB" i="1" dirty="0"/>
              <a:t>. </a:t>
            </a:r>
            <a:r>
              <a:rPr lang="en-GB" i="0" dirty="0"/>
              <a:t>This document includes</a:t>
            </a:r>
            <a:r>
              <a:rPr lang="en-GB" dirty="0"/>
              <a:t> why it is important, the key underpinning knowledge and links to prior and future learning. There is also guidance about how the five big ideas of Teaching for Mastery relate specifically to this theme.</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4</a:t>
            </a:fld>
            <a:endParaRPr lang="en-GB"/>
          </a:p>
        </p:txBody>
      </p:sp>
    </p:spTree>
    <p:extLst>
      <p:ext uri="{BB962C8B-B14F-4D97-AF65-F5344CB8AC3E}">
        <p14:creationId xmlns:p14="http://schemas.microsoft.com/office/powerpoint/2010/main" val="39079845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If 10 and 6 line up, what other pairs of numbers will line up?</a:t>
            </a:r>
          </a:p>
          <a:p>
            <a:pPr>
              <a:spcBef>
                <a:spcPts val="400"/>
              </a:spcBef>
              <a:spcAft>
                <a:spcPts val="400"/>
              </a:spcAft>
            </a:pPr>
            <a:r>
              <a:rPr lang="en-GB" sz="1200" dirty="0">
                <a:solidFill>
                  <a:srgbClr val="008080"/>
                </a:solidFill>
                <a:latin typeface="Myriad Pro"/>
              </a:rPr>
              <a:t>What else can you tell me about the double number line?</a:t>
            </a:r>
          </a:p>
          <a:p>
            <a:pPr>
              <a:spcBef>
                <a:spcPts val="400"/>
              </a:spcBef>
              <a:spcAft>
                <a:spcPts val="400"/>
              </a:spcAft>
            </a:pPr>
            <a:r>
              <a:rPr lang="en-GB" sz="1200" dirty="0">
                <a:solidFill>
                  <a:srgbClr val="008080"/>
                </a:solidFill>
                <a:latin typeface="Myriad Pro"/>
              </a:rPr>
              <a:t>How accurate was your estimation?</a:t>
            </a:r>
            <a:br>
              <a:rPr lang="en-GB" sz="1200" dirty="0">
                <a:solidFill>
                  <a:srgbClr val="008080"/>
                </a:solidFill>
                <a:latin typeface="Myriad Pro"/>
              </a:rPr>
            </a:br>
            <a:r>
              <a:rPr lang="en-GB" sz="1200" dirty="0">
                <a:solidFill>
                  <a:srgbClr val="008080"/>
                </a:solidFill>
                <a:latin typeface="Myriad Pro"/>
              </a:rPr>
              <a:t>How did you know what to multiply by? How else could you have done this?</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0000"/>
                </a:solidFill>
                <a:effectLst/>
                <a:latin typeface="Myriad Pro"/>
                <a:ea typeface="Calibri" panose="020F0502020204030204" pitchFamily="34" charset="0"/>
                <a:cs typeface="Arial" panose="020B0604020202020204" pitchFamily="34" charset="0"/>
              </a:rPr>
              <a:t>In </a:t>
            </a:r>
            <a:r>
              <a:rPr lang="en-GB" sz="1200" i="1" dirty="0">
                <a:solidFill>
                  <a:srgbClr val="000000"/>
                </a:solidFill>
                <a:effectLst/>
                <a:latin typeface="Myriad Pro"/>
                <a:ea typeface="Calibri" panose="020F0502020204030204" pitchFamily="34" charset="0"/>
                <a:cs typeface="Arial" panose="020B0604020202020204" pitchFamily="34" charset="0"/>
              </a:rPr>
              <a:t>Examples 4</a:t>
            </a:r>
            <a:r>
              <a:rPr lang="en-GB" sz="1200" dirty="0">
                <a:solidFill>
                  <a:srgbClr val="000000"/>
                </a:solidFill>
                <a:effectLst/>
                <a:latin typeface="Myriad Pro"/>
                <a:ea typeface="Calibri" panose="020F0502020204030204" pitchFamily="34" charset="0"/>
                <a:cs typeface="Arial" panose="020B0604020202020204" pitchFamily="34" charset="0"/>
              </a:rPr>
              <a:t> and </a:t>
            </a:r>
            <a:r>
              <a:rPr lang="en-GB" sz="1200" i="1" dirty="0">
                <a:solidFill>
                  <a:srgbClr val="000000"/>
                </a:solidFill>
                <a:effectLst/>
                <a:latin typeface="Myriad Pro"/>
                <a:ea typeface="Calibri" panose="020F0502020204030204" pitchFamily="34" charset="0"/>
                <a:cs typeface="Arial" panose="020B0604020202020204" pitchFamily="34" charset="0"/>
              </a:rPr>
              <a:t>5</a:t>
            </a:r>
            <a:r>
              <a:rPr lang="en-GB" sz="1200" dirty="0">
                <a:solidFill>
                  <a:srgbClr val="000000"/>
                </a:solidFill>
                <a:effectLst/>
                <a:latin typeface="Myriad Pro"/>
                <a:ea typeface="Calibri" panose="020F0502020204030204" pitchFamily="34" charset="0"/>
                <a:cs typeface="Arial" panose="020B0604020202020204" pitchFamily="34" charset="0"/>
              </a:rPr>
              <a:t>, students may use different strategies to reach a solution. </a:t>
            </a:r>
            <a:r>
              <a:rPr lang="en-GB" sz="1200" dirty="0">
                <a:effectLst/>
                <a:latin typeface="Myriad Pro"/>
                <a:ea typeface="Calibri" panose="020F0502020204030204" pitchFamily="34" charset="0"/>
                <a:cs typeface="Times New Roman" panose="02020603050405020304" pitchFamily="18" charset="0"/>
              </a:rPr>
              <a:t>It will be important for you to gather these solutions and, if necessary, suggest the strategy of using the functional multiplier of 0.6 if this is not suggested by students. For example, in </a:t>
            </a:r>
            <a:r>
              <a:rPr lang="en-GB" sz="1200" i="1" dirty="0">
                <a:effectLst/>
                <a:latin typeface="Myriad Pro"/>
                <a:ea typeface="Calibri" panose="020F0502020204030204" pitchFamily="34" charset="0"/>
                <a:cs typeface="Times New Roman" panose="02020603050405020304" pitchFamily="18" charset="0"/>
              </a:rPr>
              <a:t>Example 5</a:t>
            </a:r>
            <a:r>
              <a:rPr lang="en-GB" sz="1200" dirty="0">
                <a:effectLst/>
                <a:latin typeface="Myriad Pro"/>
                <a:ea typeface="Calibri" panose="020F0502020204030204" pitchFamily="34" charset="0"/>
                <a:cs typeface="Times New Roman" panose="02020603050405020304" pitchFamily="18" charset="0"/>
              </a:rPr>
              <a:t> the arrow is directly below the 2 on the top line and 2 </a:t>
            </a:r>
            <a:r>
              <a:rPr lang="en-GB" sz="1200" dirty="0">
                <a:effectLst/>
                <a:latin typeface="Myriad Pro"/>
                <a:ea typeface="Calibri" panose="020F0502020204030204" pitchFamily="34" charset="0"/>
                <a:cs typeface="Times New Roman" panose="02020603050405020304" pitchFamily="18" charset="0"/>
                <a:sym typeface="Symbol" panose="05050102010706020507" pitchFamily="18" charset="2"/>
              </a:rPr>
              <a:t></a:t>
            </a:r>
            <a:r>
              <a:rPr lang="en-GB" sz="1200" dirty="0">
                <a:effectLst/>
                <a:latin typeface="Myriad Pro"/>
                <a:ea typeface="Calibri" panose="020F0502020204030204" pitchFamily="34" charset="0"/>
                <a:cs typeface="Times New Roman" panose="02020603050405020304" pitchFamily="18" charset="0"/>
              </a:rPr>
              <a:t> 0.6 = 1.2. It will be important for students to realise that this functional multiplier of 0.6 will always change a number on the top line into the corresponding number on the bottom line.</a:t>
            </a:r>
            <a:endParaRPr lang="en-GB" sz="1200" dirty="0">
              <a:solidFill>
                <a:srgbClr val="000000"/>
              </a:solidFill>
              <a:effectLst/>
              <a:latin typeface="Myriad Pro"/>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5CC6D43-B330-470E-9514-C837501A6F5A}" type="slidenum">
              <a:rPr lang="en-GB" smtClean="0"/>
              <a:t>24</a:t>
            </a:fld>
            <a:endParaRPr lang="en-GB"/>
          </a:p>
        </p:txBody>
      </p:sp>
    </p:spTree>
    <p:extLst>
      <p:ext uri="{BB962C8B-B14F-4D97-AF65-F5344CB8AC3E}">
        <p14:creationId xmlns:p14="http://schemas.microsoft.com/office/powerpoint/2010/main" val="22560494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solidFill>
                <a:srgbClr val="008080"/>
              </a:solidFill>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More detail about the sequencing of this example can be found on page 19 of the 3.1 Core Concept document.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008080"/>
              </a:solidFill>
              <a:latin typeface="Myriad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There is a downloadable PowerPoint on the </a:t>
            </a:r>
            <a:r>
              <a:rPr lang="en-GB" dirty="0">
                <a:hlinkClick r:id="rId3"/>
              </a:rPr>
              <a:t>Mathematical Prompts for Deeper Thinking videos | NCETM</a:t>
            </a:r>
            <a:r>
              <a:rPr lang="en-GB" dirty="0"/>
              <a:t>, which looks more deeply at the students’ misconceptions.</a:t>
            </a:r>
            <a:endParaRPr lang="en-GB" sz="1200" b="0" dirty="0">
              <a:solidFill>
                <a:srgbClr val="008080"/>
              </a:solidFill>
              <a:latin typeface="Myriad Pro"/>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25</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721007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Give an example of a pair of numbers that align perfectly.</a:t>
            </a:r>
          </a:p>
          <a:p>
            <a:pPr>
              <a:spcBef>
                <a:spcPts val="400"/>
              </a:spcBef>
              <a:spcAft>
                <a:spcPts val="400"/>
              </a:spcAft>
            </a:pPr>
            <a:r>
              <a:rPr lang="en-GB" sz="1200" dirty="0">
                <a:solidFill>
                  <a:srgbClr val="008080"/>
                </a:solidFill>
                <a:latin typeface="Myriad Pro"/>
              </a:rPr>
              <a:t>How much has the bottom number line been stretched by? What is the scale factor?</a:t>
            </a:r>
          </a:p>
          <a:p>
            <a:pPr>
              <a:spcBef>
                <a:spcPts val="400"/>
              </a:spcBef>
              <a:spcAft>
                <a:spcPts val="400"/>
              </a:spcAft>
            </a:pPr>
            <a:r>
              <a:rPr lang="en-GB" sz="1200" dirty="0">
                <a:solidFill>
                  <a:srgbClr val="008080"/>
                </a:solidFill>
                <a:latin typeface="Myriad Pro"/>
              </a:rPr>
              <a:t>How would your answer change if the bottom line had stayed fixed and the top line had been compressed?</a:t>
            </a:r>
          </a:p>
          <a:p>
            <a:pPr>
              <a:spcBef>
                <a:spcPts val="400"/>
              </a:spcBef>
              <a:spcAft>
                <a:spcPts val="400"/>
              </a:spcAft>
            </a:pPr>
            <a:r>
              <a:rPr lang="en-GB" sz="1200" dirty="0">
                <a:solidFill>
                  <a:srgbClr val="008080"/>
                </a:solidFill>
                <a:latin typeface="Myriad Pro"/>
              </a:rPr>
              <a:t>Will 30 and 40 align? How do you know?</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Myriad Pro"/>
                <a:ea typeface="Calibri" panose="020F0502020204030204" pitchFamily="34" charset="0"/>
                <a:cs typeface="Arial" panose="020B0604020202020204" pitchFamily="34" charset="0"/>
              </a:rPr>
              <a:t>The double number line allows students to calculate accurately and estimate. </a:t>
            </a:r>
            <a:r>
              <a:rPr lang="en-GB" sz="1800" i="1" dirty="0">
                <a:solidFill>
                  <a:srgbClr val="000000"/>
                </a:solidFill>
                <a:effectLst/>
                <a:latin typeface="Myriad Pro"/>
                <a:ea typeface="Calibri" panose="020F0502020204030204" pitchFamily="34" charset="0"/>
                <a:cs typeface="Arial" panose="020B0604020202020204" pitchFamily="34" charset="0"/>
              </a:rPr>
              <a:t>Examples 6 </a:t>
            </a:r>
            <a:r>
              <a:rPr lang="en-GB" sz="1800" dirty="0">
                <a:solidFill>
                  <a:srgbClr val="000000"/>
                </a:solidFill>
                <a:effectLst/>
                <a:latin typeface="Myriad Pro"/>
                <a:ea typeface="Calibri" panose="020F0502020204030204" pitchFamily="34" charset="0"/>
                <a:cs typeface="Arial" panose="020B0604020202020204" pitchFamily="34" charset="0"/>
              </a:rPr>
              <a:t>to </a:t>
            </a:r>
            <a:r>
              <a:rPr lang="en-GB" sz="1800" i="1" dirty="0">
                <a:solidFill>
                  <a:srgbClr val="000000"/>
                </a:solidFill>
                <a:effectLst/>
                <a:latin typeface="Myriad Pro"/>
                <a:ea typeface="Calibri" panose="020F0502020204030204" pitchFamily="34" charset="0"/>
                <a:cs typeface="Arial" panose="020B0604020202020204" pitchFamily="34" charset="0"/>
              </a:rPr>
              <a:t>8</a:t>
            </a:r>
            <a:r>
              <a:rPr lang="en-GB" sz="1800" dirty="0">
                <a:solidFill>
                  <a:srgbClr val="000000"/>
                </a:solidFill>
                <a:effectLst/>
                <a:latin typeface="Myriad Pro"/>
                <a:ea typeface="Calibri" panose="020F0502020204030204" pitchFamily="34" charset="0"/>
                <a:cs typeface="Arial" panose="020B0604020202020204" pitchFamily="34" charset="0"/>
              </a:rPr>
              <a:t> provide students with an opportunity to do both. Drawing students’ attention to occasions when they use scaling along the line and when they use a multiplier between the lines is crucial. It is likely that students will prefer to work along the lines, and so may need greater experience with simple ‘between the lines’ (functional) multipliers to ensure that they are aware that this is also an option when calculating.</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26</a:t>
            </a:fld>
            <a:endParaRPr lang="en-GB"/>
          </a:p>
        </p:txBody>
      </p:sp>
    </p:spTree>
    <p:extLst>
      <p:ext uri="{BB962C8B-B14F-4D97-AF65-F5344CB8AC3E}">
        <p14:creationId xmlns:p14="http://schemas.microsoft.com/office/powerpoint/2010/main" val="14386065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solidFill>
                <a:srgbClr val="008080"/>
              </a:solidFill>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More detail about the sequencing of this example can be found on page 19 of the 3.1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53840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r>
              <a:rPr lang="en-GB" sz="2000" b="0" dirty="0">
                <a:solidFill>
                  <a:srgbClr val="008080"/>
                </a:solidFill>
                <a:latin typeface="Myriad Pro"/>
              </a:rPr>
              <a:t>Which number is on the top line, directly above 1?</a:t>
            </a:r>
          </a:p>
          <a:p>
            <a:r>
              <a:rPr lang="en-GB" sz="2000" b="0" dirty="0">
                <a:solidFill>
                  <a:srgbClr val="008080"/>
                </a:solidFill>
                <a:latin typeface="Myriad Pro"/>
              </a:rPr>
              <a:t>Which number is on the top line, directly above 10?</a:t>
            </a:r>
          </a:p>
          <a:p>
            <a:r>
              <a:rPr lang="en-GB" sz="2000" b="0" dirty="0">
                <a:solidFill>
                  <a:srgbClr val="008080"/>
                </a:solidFill>
                <a:latin typeface="Myriad Pro"/>
              </a:rPr>
              <a:t>Which number is on the bottom line, directly below 10?</a:t>
            </a:r>
          </a:p>
          <a:p>
            <a:r>
              <a:rPr lang="en-GB" sz="2000" b="0" dirty="0">
                <a:solidFill>
                  <a:srgbClr val="008080"/>
                </a:solidFill>
                <a:latin typeface="Myriad Pro"/>
              </a:rPr>
              <a:t>Which number is on the bottom line, directly below 1?</a:t>
            </a:r>
          </a:p>
          <a:p>
            <a:r>
              <a:rPr lang="en-GB" sz="2000" b="0" dirty="0">
                <a:solidFill>
                  <a:srgbClr val="008080"/>
                </a:solidFill>
                <a:latin typeface="Myriad Pro"/>
              </a:rPr>
              <a:t>Which of these questions was harder or easier to answer? Why?</a:t>
            </a:r>
          </a:p>
          <a:p>
            <a:pPr>
              <a:spcBef>
                <a:spcPts val="400"/>
              </a:spcBef>
              <a:spcAft>
                <a:spcPts val="400"/>
              </a:spcAft>
            </a:pPr>
            <a:r>
              <a:rPr lang="en-GB" sz="1200" dirty="0">
                <a:solidFill>
                  <a:srgbClr val="008080"/>
                </a:solidFill>
                <a:latin typeface="Myriad Pro"/>
              </a:rPr>
              <a:t>What might this look like as a graph?</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sz="1800" dirty="0">
                <a:effectLst/>
                <a:latin typeface="Myriad Pro"/>
                <a:ea typeface="Calibri" panose="020F0502020204030204" pitchFamily="34" charset="0"/>
                <a:cs typeface="Times New Roman" panose="02020603050405020304" pitchFamily="18" charset="0"/>
              </a:rPr>
              <a:t>Making connections between the double number line and other representations of multiplicative relationships can be challenging. You could ask students to consider the double number lines used in </a:t>
            </a:r>
            <a:r>
              <a:rPr lang="en-GB" sz="1800" i="1" dirty="0">
                <a:effectLst/>
                <a:latin typeface="Myriad Pro"/>
                <a:ea typeface="Calibri" panose="020F0502020204030204" pitchFamily="34" charset="0"/>
                <a:cs typeface="Times New Roman" panose="02020603050405020304" pitchFamily="18" charset="0"/>
              </a:rPr>
              <a:t>Examples 7</a:t>
            </a:r>
            <a:r>
              <a:rPr lang="en-GB" sz="1800" dirty="0">
                <a:effectLst/>
                <a:latin typeface="Myriad Pro"/>
                <a:ea typeface="Calibri" panose="020F0502020204030204" pitchFamily="34" charset="0"/>
                <a:cs typeface="Times New Roman" panose="02020603050405020304" pitchFamily="18" charset="0"/>
              </a:rPr>
              <a:t> and </a:t>
            </a:r>
            <a:r>
              <a:rPr lang="en-GB" sz="1800" i="1" dirty="0">
                <a:effectLst/>
                <a:latin typeface="Myriad Pro"/>
                <a:ea typeface="Calibri" panose="020F0502020204030204" pitchFamily="34" charset="0"/>
                <a:cs typeface="Times New Roman" panose="02020603050405020304" pitchFamily="18" charset="0"/>
              </a:rPr>
              <a:t>8</a:t>
            </a:r>
            <a:r>
              <a:rPr lang="en-GB" sz="1800" dirty="0">
                <a:effectLst/>
                <a:latin typeface="Myriad Pro"/>
                <a:ea typeface="Calibri" panose="020F0502020204030204" pitchFamily="34" charset="0"/>
                <a:cs typeface="Times New Roman" panose="02020603050405020304" pitchFamily="18" charset="0"/>
              </a:rPr>
              <a:t> and imagine that they are represented as a graph. Then, ask a question such as </a:t>
            </a:r>
            <a:r>
              <a:rPr lang="en-GB" sz="1800" i="1" dirty="0">
                <a:effectLst/>
                <a:latin typeface="Myriad Pro"/>
                <a:ea typeface="Calibri" panose="020F0502020204030204" pitchFamily="34" charset="0"/>
                <a:cs typeface="Times New Roman" panose="02020603050405020304" pitchFamily="18" charset="0"/>
              </a:rPr>
              <a:t>‘Which of the graphs will be the steepest? Make the connection between the graph and the double number line explicit to yourself.’</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28</a:t>
            </a:fld>
            <a:endParaRPr lang="en-GB"/>
          </a:p>
        </p:txBody>
      </p:sp>
    </p:spTree>
    <p:extLst>
      <p:ext uri="{BB962C8B-B14F-4D97-AF65-F5344CB8AC3E}">
        <p14:creationId xmlns:p14="http://schemas.microsoft.com/office/powerpoint/2010/main" val="755147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solidFill>
                <a:srgbClr val="008080"/>
              </a:solidFill>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More detail about the sequencing of this example can be found on page 20 of the 3.1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29</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898486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r>
              <a:rPr lang="en-GB" sz="2000" b="0" dirty="0">
                <a:solidFill>
                  <a:srgbClr val="008080"/>
                </a:solidFill>
                <a:latin typeface="Myriad Pro"/>
              </a:rPr>
              <a:t>What would you do? Is it the same or different to the methods that Steve and Mia offer?</a:t>
            </a:r>
          </a:p>
          <a:p>
            <a:r>
              <a:rPr lang="en-GB" sz="2000" b="0" dirty="0">
                <a:solidFill>
                  <a:srgbClr val="008080"/>
                </a:solidFill>
                <a:latin typeface="Myriad Pro"/>
              </a:rPr>
              <a:t>What relationship is Steve using? What relationship is Mia using?</a:t>
            </a:r>
          </a:p>
          <a:p>
            <a:r>
              <a:rPr lang="en-GB" sz="2000" b="0" dirty="0">
                <a:solidFill>
                  <a:srgbClr val="008080"/>
                </a:solidFill>
                <a:latin typeface="Myriad Pro"/>
              </a:rPr>
              <a:t>When might Steve’s method be easier? When might Mia’s method be easier?</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Myriad Pro"/>
                <a:ea typeface="Calibri" panose="020F0502020204030204" pitchFamily="34" charset="0"/>
                <a:cs typeface="Arial" panose="020B0604020202020204" pitchFamily="34" charset="0"/>
              </a:rPr>
              <a:t>In </a:t>
            </a:r>
            <a:r>
              <a:rPr lang="en-GB" sz="1800" i="1" dirty="0">
                <a:solidFill>
                  <a:srgbClr val="000000"/>
                </a:solidFill>
                <a:effectLst/>
                <a:latin typeface="Myriad Pro"/>
                <a:ea typeface="Calibri" panose="020F0502020204030204" pitchFamily="34" charset="0"/>
                <a:cs typeface="Arial" panose="020B0604020202020204" pitchFamily="34" charset="0"/>
              </a:rPr>
              <a:t>Example 8</a:t>
            </a:r>
            <a:r>
              <a:rPr lang="en-GB" sz="1800" dirty="0">
                <a:solidFill>
                  <a:srgbClr val="000000"/>
                </a:solidFill>
                <a:effectLst/>
                <a:latin typeface="Myriad Pro"/>
                <a:ea typeface="Calibri" panose="020F0502020204030204" pitchFamily="34" charset="0"/>
                <a:cs typeface="Arial" panose="020B0604020202020204" pitchFamily="34" charset="0"/>
              </a:rPr>
              <a:t> students will decide whether the functional or scalar multiplier is appropriate. The methods offered by Steve and Mia are both equally correct and may offer a catalyst for students to think about which multiplier they find easier to work with in each case. Students need to understand that they have a choice to make about which multiplier to use in a given context. </a:t>
            </a:r>
            <a:r>
              <a:rPr lang="en-GB" sz="1800" dirty="0">
                <a:effectLst/>
                <a:latin typeface="Myriad Pro"/>
                <a:ea typeface="Calibri" panose="020F0502020204030204" pitchFamily="34" charset="0"/>
                <a:cs typeface="Times New Roman" panose="02020603050405020304" pitchFamily="18" charset="0"/>
              </a:rPr>
              <a:t>You could ask students to replace one of the values given so that the functional multiplier is easier, and then to change it again so that the scalar multiplier would be the preference.</a:t>
            </a:r>
            <a:endParaRPr lang="en-GB" sz="1800" dirty="0">
              <a:solidFill>
                <a:srgbClr val="000000"/>
              </a:solidFill>
              <a:effectLst/>
              <a:latin typeface="Myriad Pro"/>
              <a:ea typeface="Calibri" panose="020F050202020403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30</a:t>
            </a:fld>
            <a:endParaRPr lang="en-GB"/>
          </a:p>
        </p:txBody>
      </p:sp>
    </p:spTree>
    <p:extLst>
      <p:ext uri="{BB962C8B-B14F-4D97-AF65-F5344CB8AC3E}">
        <p14:creationId xmlns:p14="http://schemas.microsoft.com/office/powerpoint/2010/main" val="14299701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solidFill>
                <a:srgbClr val="008080"/>
              </a:solidFill>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More detail about the sequencing of this example can be found on page 20 of the 3.1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31</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187013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3600" b="1" dirty="0">
                <a:solidFill>
                  <a:srgbClr val="008080"/>
                </a:solidFill>
                <a:latin typeface="Myriad Pro"/>
              </a:rPr>
              <a:t>Suggested questioning:</a:t>
            </a:r>
          </a:p>
          <a:p>
            <a:pPr>
              <a:spcBef>
                <a:spcPts val="400"/>
              </a:spcBef>
              <a:spcAft>
                <a:spcPts val="400"/>
              </a:spcAft>
            </a:pPr>
            <a:r>
              <a:rPr lang="en-GB" sz="2000" dirty="0">
                <a:solidFill>
                  <a:srgbClr val="008080"/>
                </a:solidFill>
                <a:latin typeface="Myriad Pro"/>
              </a:rPr>
              <a:t>Which are correct? Which are not?</a:t>
            </a:r>
          </a:p>
          <a:p>
            <a:pPr>
              <a:spcBef>
                <a:spcPts val="400"/>
              </a:spcBef>
              <a:spcAft>
                <a:spcPts val="400"/>
              </a:spcAft>
            </a:pPr>
            <a:r>
              <a:rPr lang="en-GB" sz="2000" dirty="0">
                <a:solidFill>
                  <a:srgbClr val="008080"/>
                </a:solidFill>
                <a:latin typeface="Myriad Pro"/>
              </a:rPr>
              <a:t>What relationship do the incorrect ones show? Why is this not a correct way to model this situation?</a:t>
            </a:r>
          </a:p>
          <a:p>
            <a:pPr>
              <a:spcBef>
                <a:spcPts val="400"/>
              </a:spcBef>
              <a:spcAft>
                <a:spcPts val="400"/>
              </a:spcAft>
            </a:pPr>
            <a:r>
              <a:rPr lang="en-GB" sz="2000" dirty="0">
                <a:solidFill>
                  <a:srgbClr val="008080"/>
                </a:solidFill>
                <a:latin typeface="Myriad Pro"/>
              </a:rPr>
              <a:t>Which is most useful for answering this problem? Why?</a:t>
            </a:r>
          </a:p>
          <a:p>
            <a:pPr>
              <a:spcBef>
                <a:spcPts val="400"/>
              </a:spcBef>
              <a:spcAft>
                <a:spcPts val="400"/>
              </a:spcAft>
            </a:pPr>
            <a:endParaRPr lang="en-GB" sz="2000" dirty="0">
              <a:solidFill>
                <a:srgbClr val="008080"/>
              </a:solidFill>
              <a:latin typeface="Myriad Pro"/>
            </a:endParaRPr>
          </a:p>
          <a:p>
            <a:pPr>
              <a:spcBef>
                <a:spcPts val="400"/>
              </a:spcBef>
              <a:spcAft>
                <a:spcPts val="400"/>
              </a:spcAft>
            </a:pPr>
            <a:r>
              <a:rPr lang="en-GB" sz="2000" b="1" dirty="0">
                <a:solidFill>
                  <a:srgbClr val="008080"/>
                </a:solidFill>
                <a:latin typeface="Myriad Pro"/>
              </a:rPr>
              <a:t>Things for you to think about:</a:t>
            </a:r>
          </a:p>
          <a:p>
            <a:r>
              <a:rPr lang="en-GB" sz="3200" dirty="0">
                <a:effectLst/>
                <a:latin typeface="Myriad Pro"/>
                <a:ea typeface="Calibri" panose="020F0502020204030204" pitchFamily="34" charset="0"/>
                <a:cs typeface="Times New Roman" panose="02020603050405020304" pitchFamily="18" charset="0"/>
              </a:rPr>
              <a:t>Examples and non-examples of double number lines are used in </a:t>
            </a:r>
            <a:r>
              <a:rPr lang="en-GB" sz="3200" i="1" dirty="0">
                <a:effectLst/>
                <a:latin typeface="Myriad Pro"/>
                <a:ea typeface="Calibri" panose="020F0502020204030204" pitchFamily="34" charset="0"/>
                <a:cs typeface="Times New Roman" panose="02020603050405020304" pitchFamily="18" charset="0"/>
              </a:rPr>
              <a:t>Example 9</a:t>
            </a:r>
            <a:r>
              <a:rPr lang="en-GB" sz="3200" dirty="0">
                <a:effectLst/>
                <a:latin typeface="Myriad Pro"/>
                <a:ea typeface="Calibri" panose="020F0502020204030204" pitchFamily="34" charset="0"/>
                <a:cs typeface="Times New Roman" panose="02020603050405020304" pitchFamily="18" charset="0"/>
              </a:rPr>
              <a:t> as discussion points to ensure that students see the multiplicative, rather than additive, nature of double number lines.</a:t>
            </a:r>
            <a:endParaRPr lang="en-GB" sz="2000" dirty="0"/>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32</a:t>
            </a:fld>
            <a:endParaRPr lang="en-GB"/>
          </a:p>
        </p:txBody>
      </p:sp>
    </p:spTree>
    <p:extLst>
      <p:ext uri="{BB962C8B-B14F-4D97-AF65-F5344CB8AC3E}">
        <p14:creationId xmlns:p14="http://schemas.microsoft.com/office/powerpoint/2010/main" val="7555619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Which are correct? Which are not?</a:t>
            </a:r>
          </a:p>
          <a:p>
            <a:pPr>
              <a:spcBef>
                <a:spcPts val="400"/>
              </a:spcBef>
              <a:spcAft>
                <a:spcPts val="400"/>
              </a:spcAft>
            </a:pPr>
            <a:r>
              <a:rPr lang="en-GB" sz="1200" dirty="0">
                <a:solidFill>
                  <a:srgbClr val="008080"/>
                </a:solidFill>
                <a:latin typeface="Myriad Pro"/>
              </a:rPr>
              <a:t>What relationship do the incorrect ones show? Why is this not a correct way to model this situation?</a:t>
            </a:r>
          </a:p>
          <a:p>
            <a:pPr>
              <a:spcBef>
                <a:spcPts val="400"/>
              </a:spcBef>
              <a:spcAft>
                <a:spcPts val="400"/>
              </a:spcAft>
            </a:pPr>
            <a:r>
              <a:rPr lang="en-GB" sz="1200" dirty="0">
                <a:solidFill>
                  <a:srgbClr val="008080"/>
                </a:solidFill>
                <a:latin typeface="Myriad Pro"/>
              </a:rPr>
              <a:t>Which is most useful for answering this problem? Why?</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sz="1800" dirty="0">
                <a:effectLst/>
                <a:latin typeface="Myriad Pro"/>
                <a:ea typeface="Calibri" panose="020F0502020204030204" pitchFamily="34" charset="0"/>
                <a:cs typeface="Times New Roman" panose="02020603050405020304" pitchFamily="18" charset="0"/>
              </a:rPr>
              <a:t>Examples and non-examples of double number lines are used in </a:t>
            </a:r>
            <a:r>
              <a:rPr lang="en-GB" sz="1800" i="1" dirty="0">
                <a:effectLst/>
                <a:latin typeface="Myriad Pro"/>
                <a:ea typeface="Calibri" panose="020F0502020204030204" pitchFamily="34" charset="0"/>
                <a:cs typeface="Times New Roman" panose="02020603050405020304" pitchFamily="18" charset="0"/>
              </a:rPr>
              <a:t>Example 9</a:t>
            </a:r>
            <a:r>
              <a:rPr lang="en-GB" sz="1800" dirty="0">
                <a:effectLst/>
                <a:latin typeface="Myriad Pro"/>
                <a:ea typeface="Calibri" panose="020F0502020204030204" pitchFamily="34" charset="0"/>
                <a:cs typeface="Times New Roman" panose="02020603050405020304" pitchFamily="18" charset="0"/>
              </a:rPr>
              <a:t> as discussion points to ensure that students see the multiplicative, rather than additive, nature of double number lines.</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33</a:t>
            </a:fld>
            <a:endParaRPr lang="en-GB"/>
          </a:p>
        </p:txBody>
      </p:sp>
    </p:spTree>
    <p:extLst>
      <p:ext uri="{BB962C8B-B14F-4D97-AF65-F5344CB8AC3E}">
        <p14:creationId xmlns:p14="http://schemas.microsoft.com/office/powerpoint/2010/main" val="461251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key ideas marked with an asterisk, we exemplified the common difficulties and misconceptions that students might have and included elements of what teaching for mastery may look like. We have provided examples of possible student tasks and teaching approaches. </a:t>
            </a:r>
          </a:p>
          <a:p>
            <a:endParaRPr lang="en-GB" dirty="0"/>
          </a:p>
          <a:p>
            <a:r>
              <a:rPr lang="en-GB" dirty="0"/>
              <a:t>Within these slides are ‘classroom-ready’ versions of the examples for the key idea that has been highlighted. There are also slides that may be useful for discussion in a professional development session.</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5</a:t>
            </a:fld>
            <a:endParaRPr lang="en-GB"/>
          </a:p>
        </p:txBody>
      </p:sp>
    </p:spTree>
    <p:extLst>
      <p:ext uri="{BB962C8B-B14F-4D97-AF65-F5344CB8AC3E}">
        <p14:creationId xmlns:p14="http://schemas.microsoft.com/office/powerpoint/2010/main" val="1295949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solidFill>
                <a:srgbClr val="008080"/>
              </a:solidFill>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More detail about the sequencing of this example can be found on pages 20 and 21 of the 3.1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34</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700197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Where will both of your number lines start? Why?</a:t>
            </a:r>
          </a:p>
          <a:p>
            <a:pPr>
              <a:spcBef>
                <a:spcPts val="400"/>
              </a:spcBef>
              <a:spcAft>
                <a:spcPts val="400"/>
              </a:spcAft>
            </a:pPr>
            <a:r>
              <a:rPr lang="en-GB" sz="1200" dirty="0">
                <a:solidFill>
                  <a:srgbClr val="008080"/>
                </a:solidFill>
                <a:latin typeface="Myriad Pro"/>
              </a:rPr>
              <a:t>What will your top line represent? What will your bottom line represent?</a:t>
            </a:r>
          </a:p>
          <a:p>
            <a:pPr>
              <a:spcBef>
                <a:spcPts val="400"/>
              </a:spcBef>
              <a:spcAft>
                <a:spcPts val="400"/>
              </a:spcAft>
            </a:pPr>
            <a:r>
              <a:rPr lang="en-GB" sz="1200" dirty="0">
                <a:solidFill>
                  <a:srgbClr val="008080"/>
                </a:solidFill>
                <a:latin typeface="Myriad Pro"/>
              </a:rPr>
              <a:t>What is the functional (between the lines) multiplier? What is the scalar (along the lines) multiplier?</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i="1" dirty="0">
                <a:solidFill>
                  <a:srgbClr val="000000"/>
                </a:solidFill>
                <a:effectLst/>
                <a:latin typeface="Myriad Pro"/>
                <a:ea typeface="Calibri" panose="020F0502020204030204" pitchFamily="34" charset="0"/>
                <a:cs typeface="Arial" panose="020B0604020202020204" pitchFamily="34" charset="0"/>
              </a:rPr>
              <a:t>Examples 10 </a:t>
            </a:r>
            <a:r>
              <a:rPr lang="en-GB" sz="1800" dirty="0">
                <a:solidFill>
                  <a:srgbClr val="000000"/>
                </a:solidFill>
                <a:effectLst/>
                <a:latin typeface="Myriad Pro"/>
                <a:ea typeface="Calibri" panose="020F0502020204030204" pitchFamily="34" charset="0"/>
                <a:cs typeface="Arial" panose="020B0604020202020204" pitchFamily="34" charset="0"/>
              </a:rPr>
              <a:t>to</a:t>
            </a:r>
            <a:r>
              <a:rPr lang="en-GB" sz="1800" i="1" dirty="0">
                <a:solidFill>
                  <a:srgbClr val="000000"/>
                </a:solidFill>
                <a:effectLst/>
                <a:latin typeface="Myriad Pro"/>
                <a:ea typeface="Calibri" panose="020F0502020204030204" pitchFamily="34" charset="0"/>
                <a:cs typeface="Arial" panose="020B0604020202020204" pitchFamily="34" charset="0"/>
              </a:rPr>
              <a:t> 12</a:t>
            </a:r>
            <a:r>
              <a:rPr lang="en-GB" sz="1800" dirty="0">
                <a:solidFill>
                  <a:srgbClr val="000000"/>
                </a:solidFill>
                <a:effectLst/>
                <a:latin typeface="Myriad Pro"/>
                <a:ea typeface="Calibri" panose="020F0502020204030204" pitchFamily="34" charset="0"/>
                <a:cs typeface="Arial" panose="020B0604020202020204" pitchFamily="34" charset="0"/>
              </a:rPr>
              <a:t> use a double number line in different contexts. Students should understand that the same representation can be used because the situations all share the same mathematical structure. Y</a:t>
            </a:r>
            <a:r>
              <a:rPr lang="en-GB" sz="1800" dirty="0">
                <a:effectLst/>
                <a:latin typeface="Myriad Pro"/>
                <a:ea typeface="Calibri" panose="020F0502020204030204" pitchFamily="34" charset="0"/>
                <a:cs typeface="Times New Roman" panose="02020603050405020304" pitchFamily="18" charset="0"/>
              </a:rPr>
              <a:t>ou could ask students to offer another context in which the same double number line could be used.</a:t>
            </a:r>
            <a:endParaRPr lang="en-GB" sz="1800" dirty="0"/>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35</a:t>
            </a:fld>
            <a:endParaRPr lang="en-GB"/>
          </a:p>
        </p:txBody>
      </p:sp>
    </p:spTree>
    <p:extLst>
      <p:ext uri="{BB962C8B-B14F-4D97-AF65-F5344CB8AC3E}">
        <p14:creationId xmlns:p14="http://schemas.microsoft.com/office/powerpoint/2010/main" val="11916279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Where will both of your number lines start? Why?</a:t>
            </a:r>
          </a:p>
          <a:p>
            <a:pPr>
              <a:spcBef>
                <a:spcPts val="400"/>
              </a:spcBef>
              <a:spcAft>
                <a:spcPts val="400"/>
              </a:spcAft>
            </a:pPr>
            <a:r>
              <a:rPr lang="en-GB" sz="1200" dirty="0">
                <a:solidFill>
                  <a:srgbClr val="008080"/>
                </a:solidFill>
                <a:latin typeface="Myriad Pro"/>
              </a:rPr>
              <a:t>What will your top line represent? What will your bottom line represent?</a:t>
            </a:r>
          </a:p>
          <a:p>
            <a:pPr>
              <a:spcBef>
                <a:spcPts val="400"/>
              </a:spcBef>
              <a:spcAft>
                <a:spcPts val="400"/>
              </a:spcAft>
            </a:pPr>
            <a:r>
              <a:rPr lang="en-GB" sz="1200" dirty="0">
                <a:solidFill>
                  <a:srgbClr val="008080"/>
                </a:solidFill>
                <a:latin typeface="Myriad Pro"/>
              </a:rPr>
              <a:t>What is the functional (between the lines) multiplier? What is the scalar (along the lines) multiplier?</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i="1" dirty="0">
                <a:solidFill>
                  <a:srgbClr val="000000"/>
                </a:solidFill>
                <a:effectLst/>
                <a:latin typeface="Myriad Pro"/>
                <a:ea typeface="Calibri" panose="020F0502020204030204" pitchFamily="34" charset="0"/>
                <a:cs typeface="Arial" panose="020B0604020202020204" pitchFamily="34" charset="0"/>
              </a:rPr>
              <a:t>Examples 10 </a:t>
            </a:r>
            <a:r>
              <a:rPr lang="en-GB" sz="1800" dirty="0">
                <a:solidFill>
                  <a:srgbClr val="000000"/>
                </a:solidFill>
                <a:effectLst/>
                <a:latin typeface="Myriad Pro"/>
                <a:ea typeface="Calibri" panose="020F0502020204030204" pitchFamily="34" charset="0"/>
                <a:cs typeface="Arial" panose="020B0604020202020204" pitchFamily="34" charset="0"/>
              </a:rPr>
              <a:t>to</a:t>
            </a:r>
            <a:r>
              <a:rPr lang="en-GB" sz="1800" i="1" dirty="0">
                <a:solidFill>
                  <a:srgbClr val="000000"/>
                </a:solidFill>
                <a:effectLst/>
                <a:latin typeface="Myriad Pro"/>
                <a:ea typeface="Calibri" panose="020F0502020204030204" pitchFamily="34" charset="0"/>
                <a:cs typeface="Arial" panose="020B0604020202020204" pitchFamily="34" charset="0"/>
              </a:rPr>
              <a:t> 12</a:t>
            </a:r>
            <a:r>
              <a:rPr lang="en-GB" sz="1800" dirty="0">
                <a:solidFill>
                  <a:srgbClr val="000000"/>
                </a:solidFill>
                <a:effectLst/>
                <a:latin typeface="Myriad Pro"/>
                <a:ea typeface="Calibri" panose="020F0502020204030204" pitchFamily="34" charset="0"/>
                <a:cs typeface="Arial" panose="020B0604020202020204" pitchFamily="34" charset="0"/>
              </a:rPr>
              <a:t> use a double number line in different contexts. Students should understand that the same representation can be used because the situations all share the same mathematical structure. Y</a:t>
            </a:r>
            <a:r>
              <a:rPr lang="en-GB" sz="1800" dirty="0">
                <a:effectLst/>
                <a:latin typeface="Myriad Pro"/>
                <a:ea typeface="Calibri" panose="020F0502020204030204" pitchFamily="34" charset="0"/>
                <a:cs typeface="Times New Roman" panose="02020603050405020304" pitchFamily="18" charset="0"/>
              </a:rPr>
              <a:t>ou could ask students to offer another context in which the same double number line could be used.</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36</a:t>
            </a:fld>
            <a:endParaRPr lang="en-GB"/>
          </a:p>
        </p:txBody>
      </p:sp>
    </p:spTree>
    <p:extLst>
      <p:ext uri="{BB962C8B-B14F-4D97-AF65-F5344CB8AC3E}">
        <p14:creationId xmlns:p14="http://schemas.microsoft.com/office/powerpoint/2010/main" val="6202672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solidFill>
                <a:srgbClr val="008080"/>
              </a:solidFill>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More detail about the sequencing of this example can be found on pages 21 and 22 of the 3.1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752575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Where will both of your number lines start? Why?</a:t>
            </a:r>
          </a:p>
          <a:p>
            <a:pPr>
              <a:spcBef>
                <a:spcPts val="400"/>
              </a:spcBef>
              <a:spcAft>
                <a:spcPts val="400"/>
              </a:spcAft>
            </a:pPr>
            <a:r>
              <a:rPr lang="en-GB" sz="1200" dirty="0">
                <a:solidFill>
                  <a:srgbClr val="008080"/>
                </a:solidFill>
                <a:latin typeface="Myriad Pro"/>
              </a:rPr>
              <a:t>What will your top line represent? What will your bottom line represent?</a:t>
            </a:r>
          </a:p>
          <a:p>
            <a:pPr>
              <a:spcBef>
                <a:spcPts val="400"/>
              </a:spcBef>
              <a:spcAft>
                <a:spcPts val="400"/>
              </a:spcAft>
            </a:pPr>
            <a:r>
              <a:rPr lang="en-GB" sz="1200" dirty="0">
                <a:solidFill>
                  <a:srgbClr val="008080"/>
                </a:solidFill>
                <a:latin typeface="Myriad Pro"/>
              </a:rPr>
              <a:t>What is the functional (between the lines) multiplier? What is the scalar (along the lines) multiplier?</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dirty="0">
                <a:solidFill>
                  <a:srgbClr val="000000"/>
                </a:solidFill>
                <a:effectLst/>
                <a:latin typeface="Myriad Pro"/>
                <a:ea typeface="Calibri" panose="020F0502020204030204" pitchFamily="34" charset="0"/>
                <a:cs typeface="Arial" panose="020B0604020202020204" pitchFamily="34" charset="0"/>
              </a:rPr>
              <a:t>Examples 10 </a:t>
            </a:r>
            <a:r>
              <a:rPr lang="en-GB" sz="1200" dirty="0">
                <a:solidFill>
                  <a:srgbClr val="000000"/>
                </a:solidFill>
                <a:effectLst/>
                <a:latin typeface="Myriad Pro"/>
                <a:ea typeface="Calibri" panose="020F0502020204030204" pitchFamily="34" charset="0"/>
                <a:cs typeface="Arial" panose="020B0604020202020204" pitchFamily="34" charset="0"/>
              </a:rPr>
              <a:t>to</a:t>
            </a:r>
            <a:r>
              <a:rPr lang="en-GB" sz="1200" i="1" dirty="0">
                <a:solidFill>
                  <a:srgbClr val="000000"/>
                </a:solidFill>
                <a:effectLst/>
                <a:latin typeface="Myriad Pro"/>
                <a:ea typeface="Calibri" panose="020F0502020204030204" pitchFamily="34" charset="0"/>
                <a:cs typeface="Arial" panose="020B0604020202020204" pitchFamily="34" charset="0"/>
              </a:rPr>
              <a:t> 12</a:t>
            </a:r>
            <a:r>
              <a:rPr lang="en-GB" sz="1200" dirty="0">
                <a:solidFill>
                  <a:srgbClr val="000000"/>
                </a:solidFill>
                <a:effectLst/>
                <a:latin typeface="Myriad Pro"/>
                <a:ea typeface="Calibri" panose="020F0502020204030204" pitchFamily="34" charset="0"/>
                <a:cs typeface="Arial" panose="020B0604020202020204" pitchFamily="34" charset="0"/>
              </a:rPr>
              <a:t> use a double number line in different contexts. Students should understand that the same representation can be used because the situations all share the same mathematical structure. Y</a:t>
            </a:r>
            <a:r>
              <a:rPr lang="en-GB" sz="1200" dirty="0">
                <a:effectLst/>
                <a:latin typeface="Myriad Pro"/>
                <a:ea typeface="Calibri" panose="020F0502020204030204" pitchFamily="34" charset="0"/>
                <a:cs typeface="Times New Roman" panose="02020603050405020304" pitchFamily="18" charset="0"/>
              </a:rPr>
              <a:t>ou could ask students to offer another context in which the same double number line could be used.</a:t>
            </a:r>
            <a:endParaRPr lang="en-GB" dirty="0"/>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38</a:t>
            </a:fld>
            <a:endParaRPr lang="en-GB"/>
          </a:p>
        </p:txBody>
      </p:sp>
    </p:spTree>
    <p:extLst>
      <p:ext uri="{BB962C8B-B14F-4D97-AF65-F5344CB8AC3E}">
        <p14:creationId xmlns:p14="http://schemas.microsoft.com/office/powerpoint/2010/main" val="27451456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solidFill>
                <a:srgbClr val="008080"/>
              </a:solidFill>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More detail about the sequencing of this example can be found on page 22 of the 3.1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39</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402695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More information about the representations and structure involved in this key idea can be found: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On page 7 of </a:t>
            </a:r>
            <a:r>
              <a:rPr kumimoji="0" lang="en-GB" sz="1200" b="0" i="0" u="none" strike="noStrike" kern="1200" cap="none" spc="0" normalizeH="0" baseline="0" noProof="0" dirty="0">
                <a:ln>
                  <a:noFill/>
                </a:ln>
                <a:solidFill>
                  <a:srgbClr val="008080"/>
                </a:solidFill>
                <a:effectLst/>
                <a:uLnTx/>
                <a:uFillTx/>
                <a:latin typeface="Arial" panose="020B0604020202020204" pitchFamily="34" charset="0"/>
                <a:ea typeface="Calibri" panose="020F0502020204030204" pitchFamily="34" charset="0"/>
                <a:cs typeface="+mn-cs"/>
              </a:rPr>
              <a:t>the Multiplicative Reasoning Theme Overview document</a:t>
            </a:r>
            <a:endPar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endParaRPr>
          </a:p>
          <a:p>
            <a:endParaRPr lang="en-GB" dirty="0"/>
          </a:p>
          <a:p>
            <a:r>
              <a:rPr lang="en-GB" dirty="0"/>
              <a:t>Links to all of these can be found on the final slide.</a:t>
            </a:r>
          </a:p>
        </p:txBody>
      </p:sp>
      <p:sp>
        <p:nvSpPr>
          <p:cNvPr id="4" name="Slide Number Placeholder 3"/>
          <p:cNvSpPr>
            <a:spLocks noGrp="1"/>
          </p:cNvSpPr>
          <p:nvPr>
            <p:ph type="sldNum" sz="quarter" idx="5"/>
          </p:nvPr>
        </p:nvSpPr>
        <p:spPr/>
        <p:txBody>
          <a:bodyPr/>
          <a:lstStyle/>
          <a:p>
            <a:fld id="{95CC6D43-B330-470E-9514-C837501A6F5A}" type="slidenum">
              <a:rPr lang="en-GB" smtClean="0"/>
              <a:t>44</a:t>
            </a:fld>
            <a:endParaRPr lang="en-GB"/>
          </a:p>
        </p:txBody>
      </p:sp>
    </p:spTree>
    <p:extLst>
      <p:ext uri="{BB962C8B-B14F-4D97-AF65-F5344CB8AC3E}">
        <p14:creationId xmlns:p14="http://schemas.microsoft.com/office/powerpoint/2010/main" val="41805709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Theme 3 Multiplicative reasoning</a:t>
            </a:r>
          </a:p>
        </p:txBody>
      </p:sp>
      <p:sp>
        <p:nvSpPr>
          <p:cNvPr id="4" name="Slide Number Placeholder 3"/>
          <p:cNvSpPr>
            <a:spLocks noGrp="1"/>
          </p:cNvSpPr>
          <p:nvPr>
            <p:ph type="sldNum" sz="quarter" idx="5"/>
          </p:nvPr>
        </p:nvSpPr>
        <p:spPr/>
        <p:txBody>
          <a:bodyPr/>
          <a:lstStyle/>
          <a:p>
            <a:fld id="{95CC6D43-B330-470E-9514-C837501A6F5A}" type="slidenum">
              <a:rPr lang="en-GB" smtClean="0"/>
              <a:t>45</a:t>
            </a:fld>
            <a:endParaRPr lang="en-GB"/>
          </a:p>
        </p:txBody>
      </p:sp>
    </p:spTree>
    <p:extLst>
      <p:ext uri="{BB962C8B-B14F-4D97-AF65-F5344CB8AC3E}">
        <p14:creationId xmlns:p14="http://schemas.microsoft.com/office/powerpoint/2010/main" val="20817036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Theme 3 Multiplicative reasoning</a:t>
            </a:r>
          </a:p>
        </p:txBody>
      </p:sp>
      <p:sp>
        <p:nvSpPr>
          <p:cNvPr id="4" name="Slide Number Placeholder 3"/>
          <p:cNvSpPr>
            <a:spLocks noGrp="1"/>
          </p:cNvSpPr>
          <p:nvPr>
            <p:ph type="sldNum" sz="quarter" idx="5"/>
          </p:nvPr>
        </p:nvSpPr>
        <p:spPr/>
        <p:txBody>
          <a:bodyPr/>
          <a:lstStyle/>
          <a:p>
            <a:fld id="{95CC6D43-B330-470E-9514-C837501A6F5A}" type="slidenum">
              <a:rPr lang="en-GB" smtClean="0"/>
              <a:t>46</a:t>
            </a:fld>
            <a:endParaRPr lang="en-GB"/>
          </a:p>
        </p:txBody>
      </p:sp>
    </p:spTree>
    <p:extLst>
      <p:ext uri="{BB962C8B-B14F-4D97-AF65-F5344CB8AC3E}">
        <p14:creationId xmlns:p14="http://schemas.microsoft.com/office/powerpoint/2010/main" val="1153125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more detailed overview of the core concept of Multiplicative reasoning can be found on page 2 of the 3.1 Core Concept document. </a:t>
            </a:r>
          </a:p>
          <a:p>
            <a:endParaRPr lang="en-GB" dirty="0"/>
          </a:p>
          <a:p>
            <a:r>
              <a:rPr lang="en-GB" dirty="0"/>
              <a:t>The background to each key idea is also explored in more detail on the following pages:</a:t>
            </a:r>
          </a:p>
          <a:p>
            <a:r>
              <a:rPr lang="en-GB" dirty="0"/>
              <a:t>3.1.1 Understand the concept of multiplicative relationships – page 5</a:t>
            </a:r>
          </a:p>
          <a:p>
            <a:r>
              <a:rPr lang="en-GB" dirty="0"/>
              <a:t>3.1.2 Understand that multiplicative relationships can be represented in a number of ways and connect and move between those different representations – page 5</a:t>
            </a:r>
          </a:p>
          <a:p>
            <a:r>
              <a:rPr lang="en-GB" dirty="0"/>
              <a:t>3.1.3 Understand that fractions are an example of a multiplicative relationship and apply this understanding to a range of contexts – pages 5 and 6</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3.1.4 Understand that ratios are an example of a multiplicative relationship and apply this understanding to a range of contexts – page 6</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3.1.5 Understand that percentages are an example of a multiplicative relationship and apply this understanding to a range of contexts – pages 6 and 7</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3.1.6 Understand proportionality – page 7</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7</a:t>
            </a:fld>
            <a:endParaRPr lang="en-GB"/>
          </a:p>
        </p:txBody>
      </p:sp>
    </p:spTree>
    <p:extLst>
      <p:ext uri="{BB962C8B-B14F-4D97-AF65-F5344CB8AC3E}">
        <p14:creationId xmlns:p14="http://schemas.microsoft.com/office/powerpoint/2010/main" val="2703588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Myriad Pro"/>
                <a:ea typeface="Calibri" panose="020F0502020204030204" pitchFamily="34" charset="0"/>
                <a:cs typeface="Times New Roman" panose="02020603050405020304" pitchFamily="18" charset="0"/>
              </a:rPr>
              <a:t>You may find it useful to speak to your partner schools to see how the above has been covered and the language used.</a:t>
            </a:r>
          </a:p>
          <a:p>
            <a:endParaRPr lang="en-GB" dirty="0"/>
          </a:p>
          <a:p>
            <a:r>
              <a:rPr lang="en-GB" dirty="0"/>
              <a:t>You can find further details regarding prior learning in the following segments of the NCETM primary mastery professional development materials (linked on final slide):</a:t>
            </a:r>
          </a:p>
          <a:p>
            <a:pPr marL="342900" lvl="0" indent="-342900">
              <a:spcBef>
                <a:spcPts val="400"/>
              </a:spcBef>
              <a:buClr>
                <a:srgbClr val="82CBDD"/>
              </a:buClr>
              <a:buFont typeface="Symbol" panose="05050102010706020507" pitchFamily="18" charset="2"/>
              <a:buChar char=""/>
            </a:pPr>
            <a:r>
              <a:rPr lang="en-GB" sz="1800" dirty="0">
                <a:effectLst/>
                <a:latin typeface="Myriad Pro"/>
                <a:ea typeface="Calibri" panose="020F0502020204030204" pitchFamily="34" charset="0"/>
                <a:cs typeface="Times New Roman" panose="02020603050405020304" pitchFamily="18" charset="0"/>
              </a:rPr>
              <a:t>Year 4: 2.17 Structures: using measures and comparison to understand scaling</a:t>
            </a:r>
          </a:p>
          <a:p>
            <a:pPr marL="342900" lvl="0" indent="-342900">
              <a:buClr>
                <a:srgbClr val="82CBDD"/>
              </a:buClr>
              <a:buFont typeface="Symbol" panose="05050102010706020507" pitchFamily="18" charset="2"/>
              <a:buChar char=""/>
            </a:pPr>
            <a:r>
              <a:rPr lang="en-GB" sz="1800" dirty="0">
                <a:effectLst/>
                <a:latin typeface="Myriad Pro"/>
                <a:ea typeface="Calibri" panose="020F0502020204030204" pitchFamily="34" charset="0"/>
                <a:cs typeface="Times New Roman" panose="02020603050405020304" pitchFamily="18" charset="0"/>
              </a:rPr>
              <a:t>Year 6: 2.27 Scale factors, ratio and proportional reasoning</a:t>
            </a:r>
          </a:p>
          <a:p>
            <a:pPr marL="342900" lvl="0" indent="-342900">
              <a:spcAft>
                <a:spcPts val="400"/>
              </a:spcAft>
              <a:buClr>
                <a:srgbClr val="82CBDD"/>
              </a:buClr>
              <a:buFont typeface="Symbol" panose="05050102010706020507" pitchFamily="18" charset="2"/>
              <a:buChar char=""/>
            </a:pPr>
            <a:r>
              <a:rPr lang="en-GB" sz="1800" dirty="0">
                <a:effectLst/>
                <a:latin typeface="Myriad Pro"/>
                <a:ea typeface="Calibri" panose="020F0502020204030204" pitchFamily="34" charset="0"/>
                <a:cs typeface="Times New Roman" panose="02020603050405020304" pitchFamily="18" charset="0"/>
              </a:rPr>
              <a:t>Year 6:</a:t>
            </a:r>
            <a:r>
              <a:rPr lang="en-GB" sz="1800" dirty="0">
                <a:solidFill>
                  <a:srgbClr val="FF0000"/>
                </a:solidFill>
                <a:effectLst/>
                <a:latin typeface="Myriad Pro"/>
                <a:ea typeface="Calibri" panose="020F0502020204030204" pitchFamily="34" charset="0"/>
                <a:cs typeface="Times New Roman" panose="02020603050405020304" pitchFamily="18" charset="0"/>
              </a:rPr>
              <a:t> </a:t>
            </a:r>
            <a:r>
              <a:rPr lang="en-GB" sz="1800" dirty="0">
                <a:effectLst/>
                <a:latin typeface="Myriad Pro"/>
                <a:ea typeface="Calibri" panose="020F0502020204030204" pitchFamily="34" charset="0"/>
                <a:cs typeface="Times New Roman" panose="02020603050405020304" pitchFamily="18" charset="0"/>
              </a:rPr>
              <a:t>3.10 Linking fractions, decimals and percentages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Within the Multiplicative Reasoning Theme Overview document, you can also find a broader description of students’ potential previous learning (page 3), alongside further information about key underpinning knowledge (page 2).</a:t>
            </a:r>
          </a:p>
        </p:txBody>
      </p:sp>
      <p:sp>
        <p:nvSpPr>
          <p:cNvPr id="4" name="Slide Number Placeholder 3"/>
          <p:cNvSpPr>
            <a:spLocks noGrp="1"/>
          </p:cNvSpPr>
          <p:nvPr>
            <p:ph type="sldNum" sz="quarter" idx="5"/>
          </p:nvPr>
        </p:nvSpPr>
        <p:spPr/>
        <p:txBody>
          <a:bodyPr/>
          <a:lstStyle/>
          <a:p>
            <a:fld id="{95CC6D43-B330-470E-9514-C837501A6F5A}" type="slidenum">
              <a:rPr lang="en-GB" smtClean="0"/>
              <a:t>8</a:t>
            </a:fld>
            <a:endParaRPr lang="en-GB"/>
          </a:p>
        </p:txBody>
      </p:sp>
    </p:spTree>
    <p:extLst>
      <p:ext uri="{BB962C8B-B14F-4D97-AF65-F5344CB8AC3E}">
        <p14:creationId xmlns:p14="http://schemas.microsoft.com/office/powerpoint/2010/main" val="1825771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9</a:t>
            </a:fld>
            <a:endParaRPr lang="en-GB"/>
          </a:p>
        </p:txBody>
      </p:sp>
    </p:spTree>
    <p:extLst>
      <p:ext uri="{BB962C8B-B14F-4D97-AF65-F5344CB8AC3E}">
        <p14:creationId xmlns:p14="http://schemas.microsoft.com/office/powerpoint/2010/main" val="2949233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References to the questions (links on final slide):</a:t>
            </a:r>
          </a:p>
          <a:p>
            <a:r>
              <a:rPr lang="en-GB" dirty="0"/>
              <a:t>a) 2017 Key Stage 2 Mathematics Paper 2: reasoning, question 14</a:t>
            </a:r>
          </a:p>
          <a:p>
            <a:r>
              <a:rPr lang="en-GB" dirty="0"/>
              <a:t>b) 2017 Key Stage 2 Mathematics Paper 2: reasoning, question 21</a:t>
            </a:r>
          </a:p>
        </p:txBody>
      </p:sp>
      <p:sp>
        <p:nvSpPr>
          <p:cNvPr id="4" name="Slide Number Placeholder 3"/>
          <p:cNvSpPr>
            <a:spLocks noGrp="1"/>
          </p:cNvSpPr>
          <p:nvPr>
            <p:ph type="sldNum" sz="quarter" idx="5"/>
          </p:nvPr>
        </p:nvSpPr>
        <p:spPr/>
        <p:txBody>
          <a:bodyPr/>
          <a:lstStyle/>
          <a:p>
            <a:fld id="{95CC6D43-B330-470E-9514-C837501A6F5A}" type="slidenum">
              <a:rPr lang="en-GB" smtClean="0"/>
              <a:t>10</a:t>
            </a:fld>
            <a:endParaRPr lang="en-GB"/>
          </a:p>
        </p:txBody>
      </p:sp>
    </p:spTree>
    <p:extLst>
      <p:ext uri="{BB962C8B-B14F-4D97-AF65-F5344CB8AC3E}">
        <p14:creationId xmlns:p14="http://schemas.microsoft.com/office/powerpoint/2010/main" val="4194817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 detail can be found on page 16 of the 3.1 Core Concept document.</a:t>
            </a:r>
          </a:p>
        </p:txBody>
      </p:sp>
      <p:sp>
        <p:nvSpPr>
          <p:cNvPr id="4" name="Slide Number Placeholder 3"/>
          <p:cNvSpPr>
            <a:spLocks noGrp="1"/>
          </p:cNvSpPr>
          <p:nvPr>
            <p:ph type="sldNum" sz="quarter" idx="5"/>
          </p:nvPr>
        </p:nvSpPr>
        <p:spPr/>
        <p:txBody>
          <a:bodyPr/>
          <a:lstStyle/>
          <a:p>
            <a:fld id="{95CC6D43-B330-470E-9514-C837501A6F5A}" type="slidenum">
              <a:rPr lang="en-GB" smtClean="0"/>
              <a:t>12</a:t>
            </a:fld>
            <a:endParaRPr lang="en-GB"/>
          </a:p>
        </p:txBody>
      </p:sp>
    </p:spTree>
    <p:extLst>
      <p:ext uri="{BB962C8B-B14F-4D97-AF65-F5344CB8AC3E}">
        <p14:creationId xmlns:p14="http://schemas.microsoft.com/office/powerpoint/2010/main" val="709669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r>
              <a:rPr lang="en-GB" sz="2000" b="0" dirty="0">
                <a:solidFill>
                  <a:srgbClr val="008080"/>
                </a:solidFill>
                <a:latin typeface="Myriad Pro"/>
              </a:rPr>
              <a:t>Why do Ellie and her Dad take a different number of steps? Who will take more? </a:t>
            </a:r>
          </a:p>
          <a:p>
            <a:r>
              <a:rPr lang="en-GB" sz="2000" b="0" dirty="0">
                <a:solidFill>
                  <a:srgbClr val="008080"/>
                </a:solidFill>
                <a:latin typeface="Myriad Pro"/>
              </a:rPr>
              <a:t>If Ellie walks _ steps, how many steps will her Dad take?</a:t>
            </a:r>
          </a:p>
          <a:p>
            <a:r>
              <a:rPr lang="en-GB" sz="2000" b="0" dirty="0">
                <a:solidFill>
                  <a:srgbClr val="008080"/>
                </a:solidFill>
                <a:latin typeface="Myriad Pro"/>
              </a:rPr>
              <a:t>If her Dad walks _ steps, how many steps will Ellie take?</a:t>
            </a:r>
          </a:p>
          <a:p>
            <a:r>
              <a:rPr lang="en-GB" sz="2000" b="0" dirty="0">
                <a:solidFill>
                  <a:srgbClr val="008080"/>
                </a:solidFill>
                <a:latin typeface="Myriad Pro"/>
              </a:rPr>
              <a:t>When will they be stepping at the same time? How do you know?</a:t>
            </a:r>
          </a:p>
          <a:p>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Myriad Pro"/>
                <a:ea typeface="Calibri" panose="020F0502020204030204" pitchFamily="34" charset="0"/>
                <a:cs typeface="Times New Roman" panose="02020603050405020304" pitchFamily="18" charset="0"/>
              </a:rPr>
              <a:t>In </a:t>
            </a:r>
            <a:r>
              <a:rPr lang="en-GB" sz="1800" i="1" dirty="0">
                <a:effectLst/>
                <a:latin typeface="Myriad Pro"/>
                <a:ea typeface="Calibri" panose="020F0502020204030204" pitchFamily="34" charset="0"/>
                <a:cs typeface="Times New Roman" panose="02020603050405020304" pitchFamily="18" charset="0"/>
              </a:rPr>
              <a:t>Examples 1–3</a:t>
            </a:r>
            <a:r>
              <a:rPr lang="en-GB" sz="1800" dirty="0">
                <a:effectLst/>
                <a:latin typeface="Myriad Pro"/>
                <a:ea typeface="Calibri" panose="020F0502020204030204" pitchFamily="34" charset="0"/>
                <a:cs typeface="Times New Roman" panose="02020603050405020304" pitchFamily="18" charset="0"/>
              </a:rPr>
              <a:t>, the same representation is used to focus attention on different contexts in which the same multiplicative relationship is used, and to give students opportunities to work on the double number line in different ways. In </a:t>
            </a:r>
            <a:r>
              <a:rPr lang="en-GB" sz="1800" i="1" dirty="0">
                <a:effectLst/>
                <a:latin typeface="Myriad Pro"/>
                <a:ea typeface="Calibri" panose="020F0502020204030204" pitchFamily="34" charset="0"/>
                <a:cs typeface="Times New Roman" panose="02020603050405020304" pitchFamily="18" charset="0"/>
              </a:rPr>
              <a:t>Example 1</a:t>
            </a:r>
            <a:r>
              <a:rPr lang="en-GB" sz="1800" dirty="0">
                <a:effectLst/>
                <a:latin typeface="Myriad Pro"/>
                <a:ea typeface="Calibri" panose="020F0502020204030204" pitchFamily="34" charset="0"/>
                <a:cs typeface="Times New Roman" panose="02020603050405020304" pitchFamily="18" charset="0"/>
              </a:rPr>
              <a:t>, the marks represent steps (a discrete measure) and so the question </a:t>
            </a:r>
            <a:r>
              <a:rPr lang="en-GB" sz="1800" i="1" dirty="0">
                <a:effectLst/>
                <a:latin typeface="Myriad Pro"/>
                <a:ea typeface="Calibri" panose="020F0502020204030204" pitchFamily="34" charset="0"/>
                <a:cs typeface="Times New Roman" panose="02020603050405020304" pitchFamily="18" charset="0"/>
              </a:rPr>
              <a:t>‘How many steps has Ellie taken when her dad has taken three?’</a:t>
            </a:r>
            <a:r>
              <a:rPr lang="en-GB" sz="1800" dirty="0">
                <a:effectLst/>
                <a:latin typeface="Myriad Pro"/>
                <a:ea typeface="Calibri" panose="020F0502020204030204" pitchFamily="34" charset="0"/>
                <a:cs typeface="Times New Roman" panose="02020603050405020304" pitchFamily="18" charset="0"/>
              </a:rPr>
              <a:t> does not make intuitive sense.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Myriad Pro"/>
                <a:ea typeface="Calibri" panose="020F0502020204030204" pitchFamily="34" charset="0"/>
                <a:cs typeface="Times New Roman" panose="02020603050405020304" pitchFamily="18" charset="0"/>
              </a:rPr>
              <a:t>Students should begin to understand how the double number line represents multiplicative relationships. The numbers in </a:t>
            </a:r>
            <a:r>
              <a:rPr lang="en-GB" sz="1800" i="1" dirty="0">
                <a:effectLst/>
                <a:latin typeface="Myriad Pro"/>
                <a:ea typeface="Calibri" panose="020F0502020204030204" pitchFamily="34" charset="0"/>
                <a:cs typeface="Times New Roman" panose="02020603050405020304" pitchFamily="18" charset="0"/>
              </a:rPr>
              <a:t>Examples 1–</a:t>
            </a:r>
            <a:r>
              <a:rPr lang="en-GB" sz="1800" dirty="0">
                <a:effectLst/>
                <a:latin typeface="Myriad Pro"/>
                <a:ea typeface="Calibri" panose="020F0502020204030204" pitchFamily="34" charset="0"/>
                <a:cs typeface="Times New Roman" panose="02020603050405020304" pitchFamily="18" charset="0"/>
              </a:rPr>
              <a:t> </a:t>
            </a:r>
            <a:r>
              <a:rPr lang="en-GB" sz="1800" i="1" dirty="0">
                <a:effectLst/>
                <a:latin typeface="Myriad Pro"/>
                <a:ea typeface="Calibri" panose="020F0502020204030204" pitchFamily="34" charset="0"/>
                <a:cs typeface="Times New Roman" panose="02020603050405020304" pitchFamily="18" charset="0"/>
              </a:rPr>
              <a:t>3</a:t>
            </a:r>
            <a:r>
              <a:rPr lang="en-GB" sz="1800" dirty="0">
                <a:effectLst/>
                <a:latin typeface="Myriad Pro"/>
                <a:ea typeface="Calibri" panose="020F0502020204030204" pitchFamily="34" charset="0"/>
                <a:cs typeface="Times New Roman" panose="02020603050405020304" pitchFamily="18" charset="0"/>
              </a:rPr>
              <a:t> have been chosen so that the functional relationship is relatively straightforward. The advantage of the double number line over other representations is that it offers a sense of scale. You could use this by encouraging students to estimate values before going on to calculate accurately.</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13</a:t>
            </a:fld>
            <a:endParaRPr lang="en-GB"/>
          </a:p>
        </p:txBody>
      </p:sp>
    </p:spTree>
    <p:extLst>
      <p:ext uri="{BB962C8B-B14F-4D97-AF65-F5344CB8AC3E}">
        <p14:creationId xmlns:p14="http://schemas.microsoft.com/office/powerpoint/2010/main" val="36300159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42129DB-7CCB-4DFF-A799-E554B533013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39626" y="1823479"/>
            <a:ext cx="6049764" cy="648071"/>
          </a:xfrm>
        </p:spPr>
        <p:txBody>
          <a:bodyPr anchor="t"/>
          <a:lstStyle>
            <a:lvl1pPr>
              <a:defRPr>
                <a:solidFill>
                  <a:schemeClr val="bg1"/>
                </a:solidFill>
                <a:latin typeface="Arial" panose="020B0604020202020204" pitchFamily="34" charset="0"/>
                <a:cs typeface="Arial" panose="020B0604020202020204" pitchFamily="34" charset="0"/>
              </a:defRPr>
            </a:lvl1pPr>
          </a:lstStyle>
          <a:p>
            <a:pPr lvl="0"/>
            <a:r>
              <a:rPr lang="en-US" noProof="0"/>
              <a:t>Click to edit Master title style</a:t>
            </a:r>
            <a:endParaRPr lang="en-GB" noProof="0" dirty="0"/>
          </a:p>
        </p:txBody>
      </p:sp>
      <p:sp>
        <p:nvSpPr>
          <p:cNvPr id="44037" name="Rectangle 5"/>
          <p:cNvSpPr>
            <a:spLocks noGrp="1" noChangeArrowheads="1"/>
          </p:cNvSpPr>
          <p:nvPr>
            <p:ph type="subTitle" idx="1"/>
          </p:nvPr>
        </p:nvSpPr>
        <p:spPr>
          <a:xfrm>
            <a:off x="639626" y="2849560"/>
            <a:ext cx="6062463" cy="1152130"/>
          </a:xfrm>
        </p:spPr>
        <p:txBody>
          <a:bodyPr>
            <a:normAutofit/>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en-US" noProof="0"/>
              <a:t>Click to edit Master subtitle style</a:t>
            </a:r>
            <a:endParaRPr lang="en-GB" noProof="0" dirty="0"/>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dirty="0"/>
          </a:p>
        </p:txBody>
      </p:sp>
      <p:sp>
        <p:nvSpPr>
          <p:cNvPr id="9" name="Subtitle 2">
            <a:extLst>
              <a:ext uri="{FF2B5EF4-FFF2-40B4-BE49-F238E27FC236}">
                <a16:creationId xmlns:a16="http://schemas.microsoft.com/office/drawing/2014/main" id="{94653456-484A-48B2-9236-0FA1B2DC2989}"/>
              </a:ext>
            </a:extLst>
          </p:cNvPr>
          <p:cNvSpPr txBox="1">
            <a:spLocks/>
          </p:cNvSpPr>
          <p:nvPr userDrawn="1"/>
        </p:nvSpPr>
        <p:spPr>
          <a:xfrm>
            <a:off x="623392" y="365931"/>
            <a:ext cx="6062463" cy="115213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0"/>
              </a:spcAft>
              <a:buClrTx/>
            </a:pPr>
            <a:r>
              <a:rPr lang="en-GB" sz="1100" b="1" dirty="0">
                <a:solidFill>
                  <a:srgbClr val="FBF5D4"/>
                </a:solidFill>
              </a:rPr>
              <a:t>KS3 Mastery PD Materials: Exemplified Key Ideas</a:t>
            </a:r>
          </a:p>
          <a:p>
            <a:pPr fontAlgn="auto">
              <a:lnSpc>
                <a:spcPct val="100000"/>
              </a:lnSpc>
              <a:spcBef>
                <a:spcPts val="0"/>
              </a:spcBef>
              <a:spcAft>
                <a:spcPts val="0"/>
              </a:spcAft>
              <a:buClrTx/>
            </a:pPr>
            <a:r>
              <a:rPr lang="en-GB" sz="1100" dirty="0">
                <a:solidFill>
                  <a:srgbClr val="FBF5D4"/>
                </a:solidFill>
              </a:rPr>
              <a:t>Materials for use in the classroom or to support professional development discussions</a:t>
            </a:r>
          </a:p>
          <a:p>
            <a:pPr fontAlgn="auto">
              <a:lnSpc>
                <a:spcPct val="100000"/>
              </a:lnSpc>
              <a:spcBef>
                <a:spcPts val="0"/>
              </a:spcBef>
              <a:spcAft>
                <a:spcPts val="0"/>
              </a:spcAft>
              <a:buClrTx/>
            </a:pPr>
            <a:endParaRPr lang="en-GB" sz="1100" b="1" dirty="0">
              <a:solidFill>
                <a:srgbClr val="FBF5D4"/>
              </a:solidFill>
            </a:endParaRPr>
          </a:p>
        </p:txBody>
      </p:sp>
      <p:cxnSp>
        <p:nvCxnSpPr>
          <p:cNvPr id="10" name="Straight Connector 9">
            <a:extLst>
              <a:ext uri="{FF2B5EF4-FFF2-40B4-BE49-F238E27FC236}">
                <a16:creationId xmlns:a16="http://schemas.microsoft.com/office/drawing/2014/main" id="{E6B9308D-97A4-4785-8D3A-37C4A30F88E4}"/>
              </a:ext>
            </a:extLst>
          </p:cNvPr>
          <p:cNvCxnSpPr>
            <a:cxnSpLocks/>
          </p:cNvCxnSpPr>
          <p:nvPr userDrawn="1"/>
        </p:nvCxnSpPr>
        <p:spPr>
          <a:xfrm>
            <a:off x="708099" y="908720"/>
            <a:ext cx="1139429" cy="0"/>
          </a:xfrm>
          <a:prstGeom prst="line">
            <a:avLst/>
          </a:prstGeom>
          <a:ln w="28575">
            <a:solidFill>
              <a:srgbClr val="FBF5D4"/>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A09DA30-C5C7-4276-B989-F4B7FB3921D4}"/>
              </a:ext>
            </a:extLst>
          </p:cNvPr>
          <p:cNvSpPr txBox="1"/>
          <p:nvPr userDrawn="1"/>
        </p:nvSpPr>
        <p:spPr>
          <a:xfrm>
            <a:off x="695400" y="5949280"/>
            <a:ext cx="6115574" cy="261610"/>
          </a:xfrm>
          <a:prstGeom prst="rect">
            <a:avLst/>
          </a:prstGeom>
          <a:noFill/>
        </p:spPr>
        <p:txBody>
          <a:bodyPr wrap="square">
            <a:spAutoFit/>
          </a:bodyPr>
          <a:lstStyle/>
          <a:p>
            <a:pPr>
              <a:buNone/>
            </a:pPr>
            <a:r>
              <a:rPr lang="en-GB" sz="1100" dirty="0">
                <a:solidFill>
                  <a:srgbClr val="FBF5D4"/>
                </a:solidFill>
                <a:cs typeface="Arial" panose="020B0604020202020204" pitchFamily="34" charset="0"/>
              </a:rPr>
              <a:t>Summer 2021</a:t>
            </a:r>
          </a:p>
        </p:txBody>
      </p:sp>
    </p:spTree>
    <p:extLst>
      <p:ext uri="{BB962C8B-B14F-4D97-AF65-F5344CB8AC3E}">
        <p14:creationId xmlns:p14="http://schemas.microsoft.com/office/powerpoint/2010/main" val="279618416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222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p:spPr>
        <p:txBody>
          <a:bodyPr anchor="t"/>
          <a:lstStyle>
            <a:lvl1pPr>
              <a:defRPr>
                <a:solidFill>
                  <a:srgbClr val="585858"/>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normAutofit/>
          </a:bodyPr>
          <a:lstStyle>
            <a:lvl1pPr marL="342900" indent="-342900">
              <a:buFont typeface="Arial" panose="020B0604020202020204" pitchFamily="34" charset="0"/>
              <a:buChar char="•"/>
              <a:defRPr sz="2400">
                <a:solidFill>
                  <a:srgbClr val="585858"/>
                </a:solidFill>
                <a:latin typeface="Arial" panose="020B0604020202020204" pitchFamily="34" charset="0"/>
                <a:cs typeface="Arial" panose="020B0604020202020204" pitchFamily="34" charset="0"/>
              </a:defRPr>
            </a:lvl1pPr>
            <a:lvl2pPr marL="742950" indent="-285750">
              <a:buClr>
                <a:srgbClr val="585858"/>
              </a:buClr>
              <a:buFont typeface="Arial" panose="020B0604020202020204" pitchFamily="34" charset="0"/>
              <a:buChar char="•"/>
              <a:defRPr sz="2000">
                <a:solidFill>
                  <a:srgbClr val="585858"/>
                </a:solidFill>
                <a:latin typeface="Arial" panose="020B0604020202020204" pitchFamily="34" charset="0"/>
                <a:cs typeface="Arial" panose="020B0604020202020204" pitchFamily="34" charset="0"/>
              </a:defRPr>
            </a:lvl2pPr>
            <a:lvl3pPr marL="1143000" indent="-228600">
              <a:buClr>
                <a:srgbClr val="585858"/>
              </a:buClr>
              <a:buFont typeface="Arial" panose="020B0604020202020204" pitchFamily="34" charset="0"/>
              <a:buChar char="•"/>
              <a:defRPr sz="1800">
                <a:solidFill>
                  <a:srgbClr val="585858"/>
                </a:solidFill>
                <a:latin typeface="Arial" panose="020B0604020202020204" pitchFamily="34" charset="0"/>
                <a:cs typeface="Arial" panose="020B0604020202020204" pitchFamily="34" charset="0"/>
              </a:defRPr>
            </a:lvl3pPr>
            <a:lvl4pPr marL="16002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4pPr>
            <a:lvl5pPr marL="20574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a:p>
        </p:txBody>
      </p:sp>
    </p:spTree>
    <p:extLst>
      <p:ext uri="{BB962C8B-B14F-4D97-AF65-F5344CB8AC3E}">
        <p14:creationId xmlns:p14="http://schemas.microsoft.com/office/powerpoint/2010/main" val="3961792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E8007C0-F29A-4315-965C-24C897F1347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80"/>
            <a:ext cx="10972800" cy="426170"/>
          </a:xfrm>
        </p:spPr>
        <p:txBody>
          <a:bodyPr/>
          <a:lstStyle>
            <a:lvl1pPr algn="l">
              <a:defRPr sz="2000" b="1">
                <a:solidFill>
                  <a:srgbClr val="585858"/>
                </a:solidFill>
              </a:defRPr>
            </a:lvl1pPr>
          </a:lstStyle>
          <a:p>
            <a:r>
              <a:rPr lang="en-US"/>
              <a:t>Click to edit Master title style</a:t>
            </a:r>
            <a:endParaRPr lang="en-GB" dirty="0"/>
          </a:p>
        </p:txBody>
      </p:sp>
      <p:sp>
        <p:nvSpPr>
          <p:cNvPr id="3" name="Picture Placeholder 2"/>
          <p:cNvSpPr>
            <a:spLocks noGrp="1"/>
          </p:cNvSpPr>
          <p:nvPr>
            <p:ph type="pic" idx="1"/>
          </p:nvPr>
        </p:nvSpPr>
        <p:spPr>
          <a:xfrm>
            <a:off x="609600" y="444954"/>
            <a:ext cx="10972800" cy="3560111"/>
          </a:xfrm>
        </p:spPr>
        <p:txBody>
          <a:bodyPr/>
          <a:lstStyle>
            <a:lvl1pPr marL="0" indent="0">
              <a:buNone/>
              <a:defRPr sz="3200">
                <a:solidFill>
                  <a:srgbClr val="585858"/>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dirty="0"/>
          </a:p>
        </p:txBody>
      </p:sp>
      <p:sp>
        <p:nvSpPr>
          <p:cNvPr id="4" name="Text Placeholder 3"/>
          <p:cNvSpPr>
            <a:spLocks noGrp="1"/>
          </p:cNvSpPr>
          <p:nvPr>
            <p:ph type="body" sz="half" idx="2"/>
          </p:nvPr>
        </p:nvSpPr>
        <p:spPr>
          <a:xfrm>
            <a:off x="609600" y="4725144"/>
            <a:ext cx="10972800" cy="720080"/>
          </a:xfrm>
        </p:spPr>
        <p:txBody>
          <a:bodyPr/>
          <a:lstStyle>
            <a:lvl1pPr marL="0" indent="0">
              <a:buNone/>
              <a:defRPr sz="1400">
                <a:solidFill>
                  <a:srgbClr val="58585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buNone/>
              <a:defRPr/>
            </a:lvl1pPr>
          </a:lstStyle>
          <a:p>
            <a:pPr>
              <a:defRPr/>
            </a:pPr>
            <a:endParaRPr lang="en-GB" dirty="0"/>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dirty="0"/>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pPr>
              <a:buFont typeface="Arial" panose="020B0604020202020204" pitchFamily="34" charset="0"/>
              <a:buNone/>
            </a:pPr>
            <a:endParaRPr lang="en-GB" altLang="en-US" dirty="0"/>
          </a:p>
        </p:txBody>
      </p:sp>
    </p:spTree>
    <p:extLst>
      <p:ext uri="{BB962C8B-B14F-4D97-AF65-F5344CB8AC3E}">
        <p14:creationId xmlns:p14="http://schemas.microsoft.com/office/powerpoint/2010/main" val="3901247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o the classroom slides">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116849" y="443915"/>
            <a:ext cx="10593151" cy="426170"/>
          </a:xfrm>
        </p:spPr>
        <p:txBody>
          <a:bodyPr/>
          <a:lstStyle>
            <a:lvl1pPr algn="l">
              <a:defRPr sz="2000" b="0">
                <a:solidFill>
                  <a:schemeClr val="bg1"/>
                </a:solidFill>
                <a:latin typeface="+mn-lt"/>
              </a:defRPr>
            </a:lvl1pPr>
          </a:lstStyle>
          <a:p>
            <a:r>
              <a:rPr lang="en-US"/>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11" name="Picture 10" descr="Logo, icon&#10;&#10;Description automatically generated">
            <a:extLst>
              <a:ext uri="{FF2B5EF4-FFF2-40B4-BE49-F238E27FC236}">
                <a16:creationId xmlns:a16="http://schemas.microsoft.com/office/drawing/2014/main" id="{BA537836-BAB9-4445-A72F-ADD0305A79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84400" y="160175"/>
            <a:ext cx="993650" cy="993650"/>
          </a:xfrm>
          <a:prstGeom prst="rect">
            <a:avLst/>
          </a:prstGeom>
        </p:spPr>
      </p:pic>
    </p:spTree>
    <p:extLst>
      <p:ext uri="{BB962C8B-B14F-4D97-AF65-F5344CB8AC3E}">
        <p14:creationId xmlns:p14="http://schemas.microsoft.com/office/powerpoint/2010/main" val="9092551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PD slides">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113950" y="443915"/>
            <a:ext cx="10593151" cy="426170"/>
          </a:xfrm>
        </p:spPr>
        <p:txBody>
          <a:bodyPr/>
          <a:lstStyle>
            <a:lvl1pPr algn="l">
              <a:defRPr sz="2000" b="0">
                <a:solidFill>
                  <a:schemeClr val="bg1"/>
                </a:solidFill>
                <a:latin typeface="+mn-lt"/>
              </a:defRPr>
            </a:lvl1pPr>
          </a:lstStyle>
          <a:p>
            <a:r>
              <a:rPr lang="en-US"/>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17" name="Picture 16" descr="Icon&#10;&#10;Description automatically generated">
            <a:extLst>
              <a:ext uri="{FF2B5EF4-FFF2-40B4-BE49-F238E27FC236}">
                <a16:creationId xmlns:a16="http://schemas.microsoft.com/office/drawing/2014/main" id="{AA0F5B1F-A2AC-42F7-8BD8-B9D65C0FF7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84400" y="147105"/>
            <a:ext cx="993650" cy="993650"/>
          </a:xfrm>
          <a:prstGeom prst="rect">
            <a:avLst/>
          </a:prstGeom>
        </p:spPr>
      </p:pic>
    </p:spTree>
    <p:extLst>
      <p:ext uri="{BB962C8B-B14F-4D97-AF65-F5344CB8AC3E}">
        <p14:creationId xmlns:p14="http://schemas.microsoft.com/office/powerpoint/2010/main" val="5952105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D10152-7721-41A0-A6C5-8721C8D0EB1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dirty="0"/>
          </a:p>
        </p:txBody>
      </p:sp>
      <p:sp>
        <p:nvSpPr>
          <p:cNvPr id="2" name="TextBox 1">
            <a:extLst>
              <a:ext uri="{FF2B5EF4-FFF2-40B4-BE49-F238E27FC236}">
                <a16:creationId xmlns:a16="http://schemas.microsoft.com/office/drawing/2014/main" id="{68D0B289-4844-44AC-86A0-5AEEE34C6957}"/>
              </a:ext>
            </a:extLst>
          </p:cNvPr>
          <p:cNvSpPr txBox="1"/>
          <p:nvPr userDrawn="1"/>
        </p:nvSpPr>
        <p:spPr>
          <a:xfrm>
            <a:off x="623392" y="2348880"/>
            <a:ext cx="5616624" cy="646331"/>
          </a:xfrm>
          <a:prstGeom prst="rect">
            <a:avLst/>
          </a:prstGeom>
          <a:noFill/>
        </p:spPr>
        <p:txBody>
          <a:bodyPr wrap="square" rtlCol="0">
            <a:spAutoFit/>
          </a:bodyPr>
          <a:lstStyle/>
          <a:p>
            <a:pPr>
              <a:buNone/>
            </a:pPr>
            <a:r>
              <a:rPr lang="en-GB" sz="3600" b="1" noProof="0" dirty="0">
                <a:solidFill>
                  <a:schemeClr val="bg1"/>
                </a:solidFill>
              </a:rPr>
              <a:t>Thank you</a:t>
            </a:r>
            <a:endParaRPr lang="en-GB" sz="3600" b="1" dirty="0">
              <a:solidFill>
                <a:schemeClr val="bg1"/>
              </a:solidFill>
            </a:endParaRPr>
          </a:p>
        </p:txBody>
      </p:sp>
    </p:spTree>
    <p:extLst>
      <p:ext uri="{BB962C8B-B14F-4D97-AF65-F5344CB8AC3E}">
        <p14:creationId xmlns:p14="http://schemas.microsoft.com/office/powerpoint/2010/main" val="367966152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043FF3-1B19-4F6E-AED6-1F0E0B12665B}"/>
              </a:ext>
            </a:extLst>
          </p:cNvPr>
          <p:cNvSpPr>
            <a:spLocks noGrp="1"/>
          </p:cNvSpPr>
          <p:nvPr>
            <p:ph type="title"/>
          </p:nvPr>
        </p:nvSpPr>
        <p:spPr>
          <a:xfrm>
            <a:off x="609437" y="365125"/>
            <a:ext cx="10968567"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1CA78F67-7D07-4B89-B1B7-77FCB2FBCB01}"/>
              </a:ext>
            </a:extLst>
          </p:cNvPr>
          <p:cNvSpPr>
            <a:spLocks noGrp="1"/>
          </p:cNvSpPr>
          <p:nvPr>
            <p:ph type="body" idx="1"/>
          </p:nvPr>
        </p:nvSpPr>
        <p:spPr>
          <a:xfrm>
            <a:off x="609437" y="1825625"/>
            <a:ext cx="1096856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5C9AF1F1-6765-45EE-BEB9-185EDFB65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Font typeface="Arial" panose="020B0604020202020204" pitchFamily="34" charset="0"/>
              <a:buNone/>
            </a:pPr>
            <a:fld id="{52CA6C61-5C46-4CCD-83FB-18DE309C7599}" type="datetimeFigureOut">
              <a:rPr lang="en-GB" smtClean="0"/>
              <a:pPr>
                <a:buFont typeface="Arial" panose="020B0604020202020204" pitchFamily="34" charset="0"/>
                <a:buNone/>
              </a:pPr>
              <a:t>21/09/2021</a:t>
            </a:fld>
            <a:endParaRPr lang="en-GB" dirty="0"/>
          </a:p>
        </p:txBody>
      </p:sp>
      <p:sp>
        <p:nvSpPr>
          <p:cNvPr id="5" name="Footer Placeholder 4">
            <a:extLst>
              <a:ext uri="{FF2B5EF4-FFF2-40B4-BE49-F238E27FC236}">
                <a16:creationId xmlns:a16="http://schemas.microsoft.com/office/drawing/2014/main" id="{223D2AC0-4764-4C71-9EC2-3E3309ED3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51279FDB-13C2-4DC1-8C93-EEA50C7287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fld id="{3A4A998D-6F83-4D71-AA77-13FC1A139956}" type="slidenum">
              <a:rPr lang="en-GB" smtClean="0"/>
              <a:pPr>
                <a:buFont typeface="Arial" panose="020B0604020202020204" pitchFamily="34" charset="0"/>
                <a:buNone/>
              </a:pPr>
              <a:t>‹#›</a:t>
            </a:fld>
            <a:endParaRPr lang="en-GB" dirty="0"/>
          </a:p>
        </p:txBody>
      </p:sp>
    </p:spTree>
    <p:extLst>
      <p:ext uri="{BB962C8B-B14F-4D97-AF65-F5344CB8AC3E}">
        <p14:creationId xmlns:p14="http://schemas.microsoft.com/office/powerpoint/2010/main" val="3953001669"/>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8" r:id="rId4"/>
    <p:sldLayoutId id="2147483971" r:id="rId5"/>
    <p:sldLayoutId id="2147483970" r:id="rId6"/>
    <p:sldLayoutId id="2147483969" r:id="rId7"/>
  </p:sldLayoutIdLst>
  <p:txStyles>
    <p:titleStyle>
      <a:lvl1pPr algn="l" defTabSz="914400" rtl="0" eaLnBrk="1" latinLnBrk="0" hangingPunct="1">
        <a:lnSpc>
          <a:spcPct val="90000"/>
        </a:lnSpc>
        <a:spcBef>
          <a:spcPct val="0"/>
        </a:spcBef>
        <a:buNone/>
        <a:defRPr sz="3600" b="1" kern="1200">
          <a:solidFill>
            <a:srgbClr val="58585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1.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3.xml"/><Relationship Id="rId5" Type="http://schemas.openxmlformats.org/officeDocument/2006/relationships/image" Target="../media/image10.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www.ncetm.org.uk/media/0mzbcnny/ncetm_ks3_theme_3.pdf" TargetMode="External"/><Relationship Id="rId2" Type="http://schemas.openxmlformats.org/officeDocument/2006/relationships/hyperlink" Target="https://www.ncetm.org.uk/media/mqfp3xb3/ncetm_ks3_cc_3_1.pdf" TargetMode="External"/><Relationship Id="rId1" Type="http://schemas.openxmlformats.org/officeDocument/2006/relationships/slideLayout" Target="../slideLayouts/slideLayout3.xml"/><Relationship Id="rId4" Type="http://schemas.openxmlformats.org/officeDocument/2006/relationships/hyperlink" Target="https://www.ncetm.org.uk/teaching-for-mastery/mastery-materials/secondary-mastery-professional-development/"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4.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5.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6.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7.xml"/><Relationship Id="rId5" Type="http://schemas.openxmlformats.org/officeDocument/2006/relationships/hyperlink" Target="https://www.ncetm.org.uk/classroom-resources/secmm-mathematical-prompts-for-deeper-thinking-videos/" TargetMode="Externa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tags" Target="../tags/tag8.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tags" Target="../tags/tag9.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tags" Target="../tags/tag10.xml"/><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30.xml"/><Relationship Id="rId7" Type="http://schemas.openxmlformats.org/officeDocument/2006/relationships/image" Target="../media/image19.png"/><Relationship Id="rId2" Type="http://schemas.openxmlformats.org/officeDocument/2006/relationships/slideLayout" Target="../slideLayouts/slideLayout6.xml"/><Relationship Id="rId1" Type="http://schemas.openxmlformats.org/officeDocument/2006/relationships/tags" Target="../tags/tag1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xml"/><Relationship Id="rId1" Type="http://schemas.openxmlformats.org/officeDocument/2006/relationships/tags" Target="../tags/tag12.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6.xml"/><Relationship Id="rId1" Type="http://schemas.openxmlformats.org/officeDocument/2006/relationships/tags" Target="../tags/tag13.xml"/><Relationship Id="rId6" Type="http://schemas.openxmlformats.org/officeDocument/2006/relationships/hyperlink" Target="http://www.nationalarchives.gov.uk/doc/open-government-licence/version/3/" TargetMode="External"/><Relationship Id="rId5" Type="http://schemas.openxmlformats.org/officeDocument/2006/relationships/image" Target="../media/image21.png"/><Relationship Id="rId4" Type="http://schemas.openxmlformats.org/officeDocument/2006/relationships/hyperlink" Target="https://assets.publishing.service.gov.uk/government/uploads/system/uploads/attachment_data/file/239058/SECONDARY_national_curriculum_-_Mathematics.pdf"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ncetm.org.uk/media/0mzbcnny/ncetm_ks3_theme_3.pdf"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8" Type="http://schemas.openxmlformats.org/officeDocument/2006/relationships/hyperlink" Target="https://www.ncetm.org.uk/resources/50639" TargetMode="External"/><Relationship Id="rId3" Type="http://schemas.openxmlformats.org/officeDocument/2006/relationships/hyperlink" Target="https://www.ncetm.org.uk/media/q04f0vzn/ncetm_ks3_theme_4.pdf" TargetMode="External"/><Relationship Id="rId7" Type="http://schemas.openxmlformats.org/officeDocument/2006/relationships/hyperlink" Target="https://www.ncetm.org.uk/classroom-resources/secmm-mathematical-prompts-for-deeper-thinking-videos/" TargetMode="External"/><Relationship Id="rId2" Type="http://schemas.openxmlformats.org/officeDocument/2006/relationships/hyperlink" Target="https://www.ncetm.org.uk/teaching-for-mastery/mastery-materials/secondary-mastery-professional-development/" TargetMode="External"/><Relationship Id="rId1" Type="http://schemas.openxmlformats.org/officeDocument/2006/relationships/slideLayout" Target="../slideLayouts/slideLayout3.xml"/><Relationship Id="rId6" Type="http://schemas.openxmlformats.org/officeDocument/2006/relationships/hyperlink" Target="https://www.ncetm.org.uk/classroom-resources/secmm-using-mathematical-representations-at-ks3/" TargetMode="External"/><Relationship Id="rId5" Type="http://schemas.openxmlformats.org/officeDocument/2006/relationships/hyperlink" Target="https://www.ncetm.org.uk/media/mqfp3xb3/ncetm_ks3_cc_3_1.pdf" TargetMode="External"/><Relationship Id="rId10" Type="http://schemas.openxmlformats.org/officeDocument/2006/relationships/hyperlink" Target="https://www.gov.uk/government/publications/national-curriculum-in-england-mathematics-programmes-of-study" TargetMode="External"/><Relationship Id="rId4" Type="http://schemas.openxmlformats.org/officeDocument/2006/relationships/hyperlink" Target="https://www.ncetm.org.uk/media/0mzbcnny/ncetm_ks3_theme_3.pdf" TargetMode="External"/><Relationship Id="rId9" Type="http://schemas.openxmlformats.org/officeDocument/2006/relationships/hyperlink" Target="https://www.gov.uk/government/collections/national-curriculum-assessments-practice-materials#key-stage-2-past-paper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www.ncetm.org.uk/media/mqfp3xb3/ncetm_ks3_cc_3_1.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52059-E171-4D97-AEA5-4EB713FA17E6}"/>
              </a:ext>
            </a:extLst>
          </p:cNvPr>
          <p:cNvSpPr>
            <a:spLocks noGrp="1"/>
          </p:cNvSpPr>
          <p:nvPr>
            <p:ph type="ctrTitle"/>
          </p:nvPr>
        </p:nvSpPr>
        <p:spPr>
          <a:xfrm>
            <a:off x="708099" y="1988840"/>
            <a:ext cx="6049764" cy="648071"/>
          </a:xfrm>
        </p:spPr>
        <p:txBody>
          <a:bodyPr>
            <a:normAutofit fontScale="90000"/>
          </a:bodyPr>
          <a:lstStyle/>
          <a:p>
            <a:r>
              <a:rPr lang="en-GB" dirty="0"/>
              <a:t>Representing multiplicative relationships using double number lines</a:t>
            </a:r>
          </a:p>
        </p:txBody>
      </p:sp>
      <p:sp>
        <p:nvSpPr>
          <p:cNvPr id="3" name="Subtitle 2">
            <a:extLst>
              <a:ext uri="{FF2B5EF4-FFF2-40B4-BE49-F238E27FC236}">
                <a16:creationId xmlns:a16="http://schemas.microsoft.com/office/drawing/2014/main" id="{FAF7E06F-62AF-4430-B53E-3CEB22BC7553}"/>
              </a:ext>
            </a:extLst>
          </p:cNvPr>
          <p:cNvSpPr>
            <a:spLocks noGrp="1"/>
          </p:cNvSpPr>
          <p:nvPr>
            <p:ph type="subTitle" idx="1"/>
          </p:nvPr>
        </p:nvSpPr>
        <p:spPr>
          <a:xfrm>
            <a:off x="695400" y="3429000"/>
            <a:ext cx="6062463" cy="1152130"/>
          </a:xfrm>
        </p:spPr>
        <p:txBody>
          <a:bodyPr/>
          <a:lstStyle/>
          <a:p>
            <a:r>
              <a:rPr lang="en-GB" dirty="0"/>
              <a:t>(from 3.1 Understanding multiplicative relationships)</a:t>
            </a:r>
          </a:p>
        </p:txBody>
      </p:sp>
      <p:sp>
        <p:nvSpPr>
          <p:cNvPr id="6" name="Subtitle 2">
            <a:extLst>
              <a:ext uri="{FF2B5EF4-FFF2-40B4-BE49-F238E27FC236}">
                <a16:creationId xmlns:a16="http://schemas.microsoft.com/office/drawing/2014/main" id="{7971E471-B1BE-405F-994A-7DE78753825C}"/>
              </a:ext>
            </a:extLst>
          </p:cNvPr>
          <p:cNvSpPr txBox="1">
            <a:spLocks/>
          </p:cNvSpPr>
          <p:nvPr/>
        </p:nvSpPr>
        <p:spPr>
          <a:xfrm>
            <a:off x="623392" y="365931"/>
            <a:ext cx="6062463" cy="115213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0"/>
              </a:spcAft>
              <a:buClrTx/>
            </a:pPr>
            <a:r>
              <a:rPr lang="en-GB" sz="1100" b="1" dirty="0">
                <a:solidFill>
                  <a:srgbClr val="FBF5D4"/>
                </a:solidFill>
              </a:rPr>
              <a:t>KS3 Mastery PD Materials: Exemplified Key Ideas</a:t>
            </a:r>
          </a:p>
          <a:p>
            <a:pPr fontAlgn="auto">
              <a:lnSpc>
                <a:spcPct val="100000"/>
              </a:lnSpc>
              <a:spcBef>
                <a:spcPts val="0"/>
              </a:spcBef>
              <a:spcAft>
                <a:spcPts val="0"/>
              </a:spcAft>
              <a:buClrTx/>
            </a:pPr>
            <a:r>
              <a:rPr lang="en-GB" sz="1100" dirty="0">
                <a:solidFill>
                  <a:srgbClr val="FBF5D4"/>
                </a:solidFill>
              </a:rPr>
              <a:t>Materials for use in the classroom or to support professional development discussions</a:t>
            </a:r>
          </a:p>
          <a:p>
            <a:pPr fontAlgn="auto">
              <a:lnSpc>
                <a:spcPct val="100000"/>
              </a:lnSpc>
              <a:spcBef>
                <a:spcPts val="0"/>
              </a:spcBef>
              <a:spcAft>
                <a:spcPts val="0"/>
              </a:spcAft>
              <a:buClrTx/>
            </a:pPr>
            <a:endParaRPr lang="en-GB" sz="1100" b="1" dirty="0">
              <a:solidFill>
                <a:srgbClr val="FBF5D4"/>
              </a:solidFill>
            </a:endParaRPr>
          </a:p>
        </p:txBody>
      </p:sp>
      <p:sp>
        <p:nvSpPr>
          <p:cNvPr id="7" name="TextBox 6">
            <a:extLst>
              <a:ext uri="{FF2B5EF4-FFF2-40B4-BE49-F238E27FC236}">
                <a16:creationId xmlns:a16="http://schemas.microsoft.com/office/drawing/2014/main" id="{0CDED0FD-3DE6-4E4C-8A42-CA1DA9131753}"/>
              </a:ext>
            </a:extLst>
          </p:cNvPr>
          <p:cNvSpPr txBox="1"/>
          <p:nvPr/>
        </p:nvSpPr>
        <p:spPr>
          <a:xfrm>
            <a:off x="695400" y="5949280"/>
            <a:ext cx="6115574" cy="261610"/>
          </a:xfrm>
          <a:prstGeom prst="rect">
            <a:avLst/>
          </a:prstGeom>
          <a:noFill/>
        </p:spPr>
        <p:txBody>
          <a:bodyPr wrap="square">
            <a:spAutoFit/>
          </a:bodyPr>
          <a:lstStyle/>
          <a:p>
            <a:pPr>
              <a:buNone/>
            </a:pPr>
            <a:r>
              <a:rPr lang="en-GB" sz="1100" dirty="0">
                <a:solidFill>
                  <a:srgbClr val="FBF5D4"/>
                </a:solidFill>
                <a:cs typeface="Arial" panose="020B0604020202020204" pitchFamily="34" charset="0"/>
              </a:rPr>
              <a:t>Summer 2021</a:t>
            </a:r>
          </a:p>
        </p:txBody>
      </p:sp>
      <p:cxnSp>
        <p:nvCxnSpPr>
          <p:cNvPr id="9" name="Straight Connector 8">
            <a:extLst>
              <a:ext uri="{FF2B5EF4-FFF2-40B4-BE49-F238E27FC236}">
                <a16:creationId xmlns:a16="http://schemas.microsoft.com/office/drawing/2014/main" id="{AEA8A1F7-DC74-4701-87C9-EAB5BA721BE5}"/>
              </a:ext>
            </a:extLst>
          </p:cNvPr>
          <p:cNvCxnSpPr>
            <a:cxnSpLocks/>
          </p:cNvCxnSpPr>
          <p:nvPr/>
        </p:nvCxnSpPr>
        <p:spPr>
          <a:xfrm>
            <a:off x="708099" y="908720"/>
            <a:ext cx="1139429" cy="0"/>
          </a:xfrm>
          <a:prstGeom prst="line">
            <a:avLst/>
          </a:prstGeom>
          <a:ln w="28575">
            <a:solidFill>
              <a:srgbClr val="FBF5D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23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84D7FD11-EDC0-4967-A863-9F8977D4CB8F}"/>
              </a:ext>
            </a:extLst>
          </p:cNvPr>
          <p:cNvSpPr txBox="1"/>
          <p:nvPr/>
        </p:nvSpPr>
        <p:spPr>
          <a:xfrm>
            <a:off x="1059815" y="3573146"/>
            <a:ext cx="7952818" cy="1791260"/>
          </a:xfrm>
          <a:prstGeom prst="rect">
            <a:avLst/>
          </a:prstGeom>
          <a:noFill/>
        </p:spPr>
        <p:txBody>
          <a:bodyPr wrap="none" rtlCol="0">
            <a:spAutoFit/>
          </a:bodyPr>
          <a:lstStyle/>
          <a:p>
            <a:pPr>
              <a:buNone/>
            </a:pPr>
            <a:r>
              <a:rPr lang="en-GB" sz="2400" dirty="0"/>
              <a:t>On a map, 1cm represents 20km.</a:t>
            </a:r>
          </a:p>
          <a:p>
            <a:pPr>
              <a:buNone/>
            </a:pPr>
            <a:endParaRPr lang="en-GB" sz="2400" dirty="0"/>
          </a:p>
          <a:p>
            <a:pPr>
              <a:buNone/>
            </a:pPr>
            <a:r>
              <a:rPr lang="en-GB" sz="2400" dirty="0"/>
              <a:t>The distance between two cities is </a:t>
            </a:r>
            <a:r>
              <a:rPr lang="en-GB" sz="2400" b="1" dirty="0"/>
              <a:t>250km</a:t>
            </a:r>
            <a:r>
              <a:rPr lang="en-GB" sz="2400" dirty="0"/>
              <a:t>.</a:t>
            </a:r>
          </a:p>
          <a:p>
            <a:pPr>
              <a:buNone/>
            </a:pPr>
            <a:r>
              <a:rPr lang="en-GB" sz="2400" dirty="0"/>
              <a:t>On the map, what is the distance between the two cities?</a:t>
            </a:r>
          </a:p>
        </p:txBody>
      </p:sp>
      <p:sp>
        <p:nvSpPr>
          <p:cNvPr id="2" name="Title 1">
            <a:extLst>
              <a:ext uri="{FF2B5EF4-FFF2-40B4-BE49-F238E27FC236}">
                <a16:creationId xmlns:a16="http://schemas.microsoft.com/office/drawing/2014/main" id="{23A4D2AD-46FE-44D7-85C9-8D4EFC66C58C}"/>
              </a:ext>
            </a:extLst>
          </p:cNvPr>
          <p:cNvSpPr>
            <a:spLocks noGrp="1"/>
          </p:cNvSpPr>
          <p:nvPr>
            <p:ph type="title"/>
          </p:nvPr>
        </p:nvSpPr>
        <p:spPr/>
        <p:txBody>
          <a:bodyPr>
            <a:normAutofit/>
          </a:bodyPr>
          <a:lstStyle/>
          <a:p>
            <a:r>
              <a:rPr lang="en-GB" dirty="0"/>
              <a:t>Checking prior learning</a:t>
            </a:r>
          </a:p>
        </p:txBody>
      </p:sp>
      <p:pic>
        <p:nvPicPr>
          <p:cNvPr id="12" name="Picture 11">
            <a:extLst>
              <a:ext uri="{FF2B5EF4-FFF2-40B4-BE49-F238E27FC236}">
                <a16:creationId xmlns:a16="http://schemas.microsoft.com/office/drawing/2014/main" id="{577F99D4-799B-4193-897B-26BC1C2410E3}"/>
              </a:ext>
            </a:extLst>
          </p:cNvPr>
          <p:cNvPicPr>
            <a:picLocks noChangeAspect="1"/>
          </p:cNvPicPr>
          <p:nvPr/>
        </p:nvPicPr>
        <p:blipFill rotWithShape="1">
          <a:blip r:embed="rId3"/>
          <a:srcRect l="35468" t="15607" r="28950" b="69747"/>
          <a:stretch/>
        </p:blipFill>
        <p:spPr>
          <a:xfrm>
            <a:off x="6528048" y="3429000"/>
            <a:ext cx="3101727" cy="1004408"/>
          </a:xfrm>
          <a:prstGeom prst="rect">
            <a:avLst/>
          </a:prstGeom>
        </p:spPr>
      </p:pic>
      <p:sp>
        <p:nvSpPr>
          <p:cNvPr id="13" name="TextBox 12">
            <a:extLst>
              <a:ext uri="{FF2B5EF4-FFF2-40B4-BE49-F238E27FC236}">
                <a16:creationId xmlns:a16="http://schemas.microsoft.com/office/drawing/2014/main" id="{462D0090-77B3-4D90-84BE-5FADB461B9CB}"/>
              </a:ext>
            </a:extLst>
          </p:cNvPr>
          <p:cNvSpPr txBox="1"/>
          <p:nvPr/>
        </p:nvSpPr>
        <p:spPr>
          <a:xfrm>
            <a:off x="1059815" y="1412777"/>
            <a:ext cx="7413055" cy="1791260"/>
          </a:xfrm>
          <a:prstGeom prst="rect">
            <a:avLst/>
          </a:prstGeom>
          <a:noFill/>
        </p:spPr>
        <p:txBody>
          <a:bodyPr wrap="none" rtlCol="0">
            <a:spAutoFit/>
          </a:bodyPr>
          <a:lstStyle/>
          <a:p>
            <a:pPr>
              <a:buNone/>
            </a:pPr>
            <a:r>
              <a:rPr lang="en-GB" sz="2400" dirty="0"/>
              <a:t>Amina planted some seeds.</a:t>
            </a:r>
          </a:p>
          <a:p>
            <a:pPr>
              <a:buNone/>
            </a:pPr>
            <a:r>
              <a:rPr lang="en-GB" sz="2400" dirty="0"/>
              <a:t>For every 3 seeds Amina planted, only 2 seeds grew.</a:t>
            </a:r>
          </a:p>
          <a:p>
            <a:pPr>
              <a:buNone/>
            </a:pPr>
            <a:r>
              <a:rPr lang="en-GB" sz="2400" dirty="0"/>
              <a:t>Altogether 12 seeds grew.</a:t>
            </a:r>
          </a:p>
          <a:p>
            <a:pPr>
              <a:buNone/>
            </a:pPr>
            <a:r>
              <a:rPr lang="en-GB" sz="2400" dirty="0"/>
              <a:t>How many seeds did Amina </a:t>
            </a:r>
            <a:r>
              <a:rPr lang="en-GB" sz="2400" b="1" dirty="0"/>
              <a:t>plant</a:t>
            </a:r>
            <a:r>
              <a:rPr lang="en-GB" sz="2400" dirty="0"/>
              <a:t>?</a:t>
            </a:r>
          </a:p>
        </p:txBody>
      </p:sp>
      <p:sp>
        <p:nvSpPr>
          <p:cNvPr id="15" name="TextBox 14">
            <a:extLst>
              <a:ext uri="{FF2B5EF4-FFF2-40B4-BE49-F238E27FC236}">
                <a16:creationId xmlns:a16="http://schemas.microsoft.com/office/drawing/2014/main" id="{E2A23D2C-7D97-4E2F-843F-2B25081C8E74}"/>
              </a:ext>
            </a:extLst>
          </p:cNvPr>
          <p:cNvSpPr txBox="1"/>
          <p:nvPr/>
        </p:nvSpPr>
        <p:spPr>
          <a:xfrm>
            <a:off x="601035" y="1412777"/>
            <a:ext cx="458780" cy="461665"/>
          </a:xfrm>
          <a:prstGeom prst="rect">
            <a:avLst/>
          </a:prstGeom>
          <a:noFill/>
        </p:spPr>
        <p:txBody>
          <a:bodyPr wrap="none" rtlCol="0">
            <a:spAutoFit/>
          </a:bodyPr>
          <a:lstStyle/>
          <a:p>
            <a:pPr>
              <a:buNone/>
            </a:pPr>
            <a:r>
              <a:rPr lang="en-GB" sz="2400" dirty="0">
                <a:solidFill>
                  <a:srgbClr val="00628C"/>
                </a:solidFill>
              </a:rPr>
              <a:t>a)</a:t>
            </a:r>
          </a:p>
        </p:txBody>
      </p:sp>
      <p:sp>
        <p:nvSpPr>
          <p:cNvPr id="16" name="TextBox 15">
            <a:extLst>
              <a:ext uri="{FF2B5EF4-FFF2-40B4-BE49-F238E27FC236}">
                <a16:creationId xmlns:a16="http://schemas.microsoft.com/office/drawing/2014/main" id="{DEA73B4B-B019-4B89-9052-126FD0B5534E}"/>
              </a:ext>
            </a:extLst>
          </p:cNvPr>
          <p:cNvSpPr txBox="1"/>
          <p:nvPr/>
        </p:nvSpPr>
        <p:spPr>
          <a:xfrm>
            <a:off x="601035" y="3573146"/>
            <a:ext cx="458780" cy="461665"/>
          </a:xfrm>
          <a:prstGeom prst="rect">
            <a:avLst/>
          </a:prstGeom>
          <a:noFill/>
        </p:spPr>
        <p:txBody>
          <a:bodyPr wrap="none" rtlCol="0">
            <a:spAutoFit/>
          </a:bodyPr>
          <a:lstStyle/>
          <a:p>
            <a:pPr>
              <a:buNone/>
            </a:pPr>
            <a:r>
              <a:rPr lang="en-GB" sz="2400" dirty="0">
                <a:solidFill>
                  <a:srgbClr val="00628C"/>
                </a:solidFill>
              </a:rPr>
              <a:t>b)</a:t>
            </a:r>
          </a:p>
        </p:txBody>
      </p:sp>
    </p:spTree>
    <p:extLst>
      <p:ext uri="{BB962C8B-B14F-4D97-AF65-F5344CB8AC3E}">
        <p14:creationId xmlns:p14="http://schemas.microsoft.com/office/powerpoint/2010/main" val="1934899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a:bodyPr>
          <a:lstStyle/>
          <a:p>
            <a:r>
              <a:rPr lang="en-GB" dirty="0"/>
              <a:t>Common difficulties and misconceptions</a:t>
            </a:r>
          </a:p>
        </p:txBody>
      </p:sp>
      <p:sp>
        <p:nvSpPr>
          <p:cNvPr id="3" name="Content Placeholder 2">
            <a:extLst>
              <a:ext uri="{FF2B5EF4-FFF2-40B4-BE49-F238E27FC236}">
                <a16:creationId xmlns:a16="http://schemas.microsoft.com/office/drawing/2014/main" id="{EC771724-309D-4EC6-8089-365C4C85F6A6}"/>
              </a:ext>
            </a:extLst>
          </p:cNvPr>
          <p:cNvSpPr>
            <a:spLocks noGrp="1"/>
          </p:cNvSpPr>
          <p:nvPr>
            <p:ph idx="1"/>
          </p:nvPr>
        </p:nvSpPr>
        <p:spPr/>
        <p:txBody>
          <a:bodyPr/>
          <a:lstStyle/>
          <a:p>
            <a:r>
              <a:rPr lang="en-GB" dirty="0"/>
              <a:t>What aspects of this key idea might students find challenging?</a:t>
            </a:r>
          </a:p>
          <a:p>
            <a:r>
              <a:rPr lang="en-GB" dirty="0"/>
              <a:t>What misconceptions might students have? </a:t>
            </a:r>
          </a:p>
          <a:p>
            <a:endParaRPr lang="en-GB" dirty="0"/>
          </a:p>
        </p:txBody>
      </p:sp>
      <p:sp>
        <p:nvSpPr>
          <p:cNvPr id="4" name="Content Placeholder 2">
            <a:extLst>
              <a:ext uri="{FF2B5EF4-FFF2-40B4-BE49-F238E27FC236}">
                <a16:creationId xmlns:a16="http://schemas.microsoft.com/office/drawing/2014/main" id="{F119E42E-06D3-4962-8EB7-A909E87EEFF5}"/>
              </a:ext>
            </a:extLst>
          </p:cNvPr>
          <p:cNvSpPr txBox="1">
            <a:spLocks/>
          </p:cNvSpPr>
          <p:nvPr/>
        </p:nvSpPr>
        <p:spPr>
          <a:xfrm>
            <a:off x="627065" y="2708920"/>
            <a:ext cx="10972800" cy="4320480"/>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ClrTx/>
              <a:buNone/>
            </a:pPr>
            <a:r>
              <a:rPr lang="en-GB" dirty="0"/>
              <a:t>When teaching this topic, you may find students encounter difficulties with…</a:t>
            </a:r>
          </a:p>
          <a:p>
            <a:pPr marL="457200" indent="-457200" fontAlgn="auto">
              <a:spcAft>
                <a:spcPts val="0"/>
              </a:spcAft>
              <a:buClrTx/>
              <a:buFont typeface="+mj-lt"/>
              <a:buAutoNum type="arabicParenR"/>
            </a:pPr>
            <a:r>
              <a:rPr lang="en-GB" dirty="0"/>
              <a:t>Understanding how a double number line represents the underlying mathematical structure of a multiplicative relationship</a:t>
            </a:r>
          </a:p>
          <a:p>
            <a:pPr marL="0" indent="0" fontAlgn="auto">
              <a:spcAft>
                <a:spcPts val="0"/>
              </a:spcAft>
              <a:buClrTx/>
              <a:buNone/>
            </a:pPr>
            <a:r>
              <a:rPr lang="en-GB" dirty="0"/>
              <a:t>More information, and some suggestions for overcoming these challenges, can be found on the following slides.</a:t>
            </a:r>
          </a:p>
          <a:p>
            <a:pPr marL="457200" indent="-457200" fontAlgn="auto">
              <a:spcAft>
                <a:spcPts val="0"/>
              </a:spcAft>
              <a:buClrTx/>
              <a:buFont typeface="+mj-lt"/>
              <a:buAutoNum type="arabicPeriod"/>
            </a:pPr>
            <a:endParaRPr lang="en-GB" dirty="0"/>
          </a:p>
          <a:p>
            <a:pPr fontAlgn="auto">
              <a:spcAft>
                <a:spcPts val="0"/>
              </a:spcAft>
              <a:buClrTx/>
            </a:pPr>
            <a:endParaRPr lang="en-GB" dirty="0"/>
          </a:p>
          <a:p>
            <a:pPr fontAlgn="auto">
              <a:spcAft>
                <a:spcPts val="0"/>
              </a:spcAft>
              <a:buClrTx/>
            </a:pPr>
            <a:endParaRPr lang="en-GB" dirty="0"/>
          </a:p>
        </p:txBody>
      </p:sp>
    </p:spTree>
    <p:extLst>
      <p:ext uri="{BB962C8B-B14F-4D97-AF65-F5344CB8AC3E}">
        <p14:creationId xmlns:p14="http://schemas.microsoft.com/office/powerpoint/2010/main" val="387169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a:bodyPr>
          <a:lstStyle/>
          <a:p>
            <a:r>
              <a:rPr lang="en-GB" dirty="0"/>
              <a:t>Common difficulties and misconceptions (1)</a:t>
            </a:r>
          </a:p>
        </p:txBody>
      </p:sp>
      <p:sp>
        <p:nvSpPr>
          <p:cNvPr id="3" name="Content Placeholder 2">
            <a:extLst>
              <a:ext uri="{FF2B5EF4-FFF2-40B4-BE49-F238E27FC236}">
                <a16:creationId xmlns:a16="http://schemas.microsoft.com/office/drawing/2014/main" id="{EC771724-309D-4EC6-8089-365C4C85F6A6}"/>
              </a:ext>
            </a:extLst>
          </p:cNvPr>
          <p:cNvSpPr>
            <a:spLocks noGrp="1"/>
          </p:cNvSpPr>
          <p:nvPr>
            <p:ph idx="1"/>
          </p:nvPr>
        </p:nvSpPr>
        <p:spPr/>
        <p:txBody>
          <a:bodyPr/>
          <a:lstStyle/>
          <a:p>
            <a:r>
              <a:rPr lang="en-GB" dirty="0"/>
              <a:t>Students may not understand that both lines in a double number line must start at zero, and that these zero marks must be aligned.</a:t>
            </a:r>
          </a:p>
          <a:p>
            <a:r>
              <a:rPr lang="en-GB" dirty="0"/>
              <a:t>The double number line can be a useful image to support students in their understanding of the underlying mathematical structure of a multiplicative relationship. It may not always be an efficient representation with which to calculate an answer, but it is an important representation to think with. </a:t>
            </a:r>
          </a:p>
          <a:p>
            <a:r>
              <a:rPr lang="en-GB" dirty="0"/>
              <a:t>A ratio table, which can be considered to be a compressed version of the double number line, is likely to be more efficient, but in the compression, some of the structure is lost and this may need to be made clear to students who are keen to rush to an answer without thinking.</a:t>
            </a:r>
          </a:p>
        </p:txBody>
      </p:sp>
    </p:spTree>
    <p:extLst>
      <p:ext uri="{BB962C8B-B14F-4D97-AF65-F5344CB8AC3E}">
        <p14:creationId xmlns:p14="http://schemas.microsoft.com/office/powerpoint/2010/main" val="2445168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a:xfrm>
            <a:off x="116849" y="443915"/>
            <a:ext cx="10875695" cy="426170"/>
          </a:xfrm>
        </p:spPr>
        <p:txBody>
          <a:bodyPr>
            <a:normAutofit fontScale="90000"/>
          </a:bodyPr>
          <a:lstStyle/>
          <a:p>
            <a:r>
              <a:rPr lang="en-GB" sz="2000" b="1" dirty="0"/>
              <a:t>Use the multiplicative nature of the double number line to find pairs of values using scalar (along the line) multipliers</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ea typeface="+mj-ea"/>
                <a:cs typeface="Arial" panose="020B0604020202020204" pitchFamily="34" charset="0"/>
              </a:rPr>
              <a:t>Example 1</a:t>
            </a:r>
            <a:endParaRPr lang="en-GB" dirty="0"/>
          </a:p>
        </p:txBody>
      </p:sp>
      <p:sp>
        <p:nvSpPr>
          <p:cNvPr id="7" name="TextBox 6">
            <a:extLst>
              <a:ext uri="{FF2B5EF4-FFF2-40B4-BE49-F238E27FC236}">
                <a16:creationId xmlns:a16="http://schemas.microsoft.com/office/drawing/2014/main" id="{44DAD2CA-4D7E-4B82-A0BD-B2E2BD995871}"/>
              </a:ext>
            </a:extLst>
          </p:cNvPr>
          <p:cNvSpPr txBox="1"/>
          <p:nvPr/>
        </p:nvSpPr>
        <p:spPr>
          <a:xfrm>
            <a:off x="259697" y="1605143"/>
            <a:ext cx="5980319" cy="1200329"/>
          </a:xfrm>
          <a:prstGeom prst="rect">
            <a:avLst/>
          </a:prstGeom>
          <a:noFill/>
        </p:spPr>
        <p:txBody>
          <a:bodyPr wrap="square">
            <a:spAutoFit/>
          </a:bodyPr>
          <a:lstStyle/>
          <a:p>
            <a:pPr>
              <a:buNone/>
            </a:pPr>
            <a:r>
              <a:rPr lang="en-GB" sz="2400" dirty="0"/>
              <a:t>Ellie and her dad walk side by side along a straight path. The number of steps they take is represented here:</a:t>
            </a:r>
          </a:p>
        </p:txBody>
      </p:sp>
      <p:pic>
        <p:nvPicPr>
          <p:cNvPr id="4" name="Picture 3">
            <a:extLst>
              <a:ext uri="{FF2B5EF4-FFF2-40B4-BE49-F238E27FC236}">
                <a16:creationId xmlns:a16="http://schemas.microsoft.com/office/drawing/2014/main" id="{2142C058-23CD-4141-9878-0ACC00D32F54}"/>
              </a:ext>
            </a:extLst>
          </p:cNvPr>
          <p:cNvPicPr>
            <a:picLocks noChangeAspect="1"/>
          </p:cNvPicPr>
          <p:nvPr/>
        </p:nvPicPr>
        <p:blipFill>
          <a:blip r:embed="rId3"/>
          <a:stretch>
            <a:fillRect/>
          </a:stretch>
        </p:blipFill>
        <p:spPr>
          <a:xfrm>
            <a:off x="6816080" y="1605143"/>
            <a:ext cx="4746147" cy="1188824"/>
          </a:xfrm>
          <a:prstGeom prst="rect">
            <a:avLst/>
          </a:prstGeom>
        </p:spPr>
      </p:pic>
      <p:sp>
        <p:nvSpPr>
          <p:cNvPr id="9" name="TextBox 8">
            <a:extLst>
              <a:ext uri="{FF2B5EF4-FFF2-40B4-BE49-F238E27FC236}">
                <a16:creationId xmlns:a16="http://schemas.microsoft.com/office/drawing/2014/main" id="{22A88443-BBD1-48A5-B6BF-C6057E21006A}"/>
              </a:ext>
            </a:extLst>
          </p:cNvPr>
          <p:cNvSpPr txBox="1"/>
          <p:nvPr/>
        </p:nvSpPr>
        <p:spPr>
          <a:xfrm>
            <a:off x="259697" y="2996952"/>
            <a:ext cx="11659699" cy="3139321"/>
          </a:xfrm>
          <a:prstGeom prst="rect">
            <a:avLst/>
          </a:prstGeom>
          <a:noFill/>
        </p:spPr>
        <p:txBody>
          <a:bodyPr wrap="square">
            <a:spAutoFit/>
          </a:bodyPr>
          <a:lstStyle/>
          <a:p>
            <a:pPr marL="457200" indent="-457200">
              <a:spcBef>
                <a:spcPts val="600"/>
              </a:spcBef>
              <a:spcAft>
                <a:spcPts val="1200"/>
              </a:spcAft>
              <a:buFont typeface="+mj-lt"/>
              <a:buAutoNum type="alphaLcParenR"/>
            </a:pPr>
            <a:r>
              <a:rPr lang="en-GB" sz="2400" dirty="0"/>
              <a:t>Which line represents Ellie’s steps and which represents her dad’s? Explain how you know.</a:t>
            </a:r>
          </a:p>
          <a:p>
            <a:pPr marL="457200" indent="-457200">
              <a:spcBef>
                <a:spcPts val="600"/>
              </a:spcBef>
              <a:spcAft>
                <a:spcPts val="1200"/>
              </a:spcAft>
              <a:buFont typeface="+mj-lt"/>
              <a:buAutoNum type="alphaLcParenR"/>
            </a:pPr>
            <a:r>
              <a:rPr lang="en-GB" sz="2400" dirty="0"/>
              <a:t>When Ellie had taken 12 steps, her dad had taken 8 steps. When else were Ellie and her dad stepping at precisely the same time?</a:t>
            </a:r>
          </a:p>
          <a:p>
            <a:pPr marL="457200" indent="-457200">
              <a:spcBef>
                <a:spcPts val="600"/>
              </a:spcBef>
              <a:spcAft>
                <a:spcPts val="1200"/>
              </a:spcAft>
              <a:buFont typeface="+mj-lt"/>
              <a:buAutoNum type="alphaLcParenR"/>
            </a:pPr>
            <a:r>
              <a:rPr lang="en-GB" sz="2400" dirty="0"/>
              <a:t>If they continued walking like this, find more points when they would be stepping at the same time. What is the connection between the number of Ellie’s steps and the number of her dad’s steps?</a:t>
            </a:r>
          </a:p>
        </p:txBody>
      </p:sp>
    </p:spTree>
    <p:extLst>
      <p:ext uri="{BB962C8B-B14F-4D97-AF65-F5344CB8AC3E}">
        <p14:creationId xmlns:p14="http://schemas.microsoft.com/office/powerpoint/2010/main" val="717258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1</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793709" y="1845364"/>
            <a:ext cx="4891318"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Discuss what students might do in order to find some pairs. What prompts might you use to facilitate further pairs to be found?</a:t>
            </a:r>
            <a:endParaRPr lang="en-GB" sz="2400" dirty="0">
              <a:highlight>
                <a:srgbClr val="FFFF00"/>
              </a:highlight>
            </a:endParaRPr>
          </a:p>
        </p:txBody>
      </p:sp>
      <p:sp>
        <p:nvSpPr>
          <p:cNvPr id="7" name="Title 1">
            <a:extLst>
              <a:ext uri="{FF2B5EF4-FFF2-40B4-BE49-F238E27FC236}">
                <a16:creationId xmlns:a16="http://schemas.microsoft.com/office/drawing/2014/main" id="{4722CD53-9F97-4A4A-81F1-1CE8DFDDE8E8}"/>
              </a:ext>
            </a:extLst>
          </p:cNvPr>
          <p:cNvSpPr>
            <a:spLocks noGrp="1"/>
          </p:cNvSpPr>
          <p:nvPr>
            <p:ph type="title"/>
          </p:nvPr>
        </p:nvSpPr>
        <p:spPr>
          <a:xfrm>
            <a:off x="116849" y="443915"/>
            <a:ext cx="10875695" cy="426170"/>
          </a:xfrm>
        </p:spPr>
        <p:txBody>
          <a:bodyPr>
            <a:normAutofit fontScale="90000"/>
          </a:bodyPr>
          <a:lstStyle/>
          <a:p>
            <a:r>
              <a:rPr lang="en-GB" sz="2000" b="1" dirty="0"/>
              <a:t>Use the multiplicative nature of the double number line to find pairs of values using scalar (along the line) multipliers</a:t>
            </a:r>
            <a:endParaRPr lang="en-GB" b="1" dirty="0"/>
          </a:p>
        </p:txBody>
      </p:sp>
      <p:grpSp>
        <p:nvGrpSpPr>
          <p:cNvPr id="2" name="Group 1">
            <a:extLst>
              <a:ext uri="{FF2B5EF4-FFF2-40B4-BE49-F238E27FC236}">
                <a16:creationId xmlns:a16="http://schemas.microsoft.com/office/drawing/2014/main" id="{47D5231B-1B03-44B8-A267-4C342BB79861}"/>
              </a:ext>
            </a:extLst>
          </p:cNvPr>
          <p:cNvGrpSpPr/>
          <p:nvPr/>
        </p:nvGrpSpPr>
        <p:grpSpPr>
          <a:xfrm>
            <a:off x="362948" y="1556792"/>
            <a:ext cx="6529628" cy="4680520"/>
            <a:chOff x="362948" y="1556792"/>
            <a:chExt cx="6529628" cy="4680520"/>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367436" y="1556792"/>
              <a:ext cx="6520652" cy="4680520"/>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7718B1F5-CD12-45E7-80DF-77DBB85BB039}"/>
                </a:ext>
              </a:extLst>
            </p:cNvPr>
            <p:cNvSpPr txBox="1"/>
            <p:nvPr/>
          </p:nvSpPr>
          <p:spPr>
            <a:xfrm>
              <a:off x="371925" y="1556792"/>
              <a:ext cx="6520651" cy="646331"/>
            </a:xfrm>
            <a:prstGeom prst="rect">
              <a:avLst/>
            </a:prstGeom>
            <a:noFill/>
          </p:spPr>
          <p:txBody>
            <a:bodyPr wrap="square">
              <a:spAutoFit/>
            </a:bodyPr>
            <a:lstStyle/>
            <a:p>
              <a:pPr>
                <a:buNone/>
              </a:pPr>
              <a:r>
                <a:rPr lang="en-GB" sz="1800" dirty="0"/>
                <a:t>Ellie and her dad walk side by side along a straight path. The number of steps they take is represented here:</a:t>
              </a:r>
            </a:p>
          </p:txBody>
        </p:sp>
        <p:pic>
          <p:nvPicPr>
            <p:cNvPr id="9" name="Picture 8">
              <a:extLst>
                <a:ext uri="{FF2B5EF4-FFF2-40B4-BE49-F238E27FC236}">
                  <a16:creationId xmlns:a16="http://schemas.microsoft.com/office/drawing/2014/main" id="{ECDFEEC5-E664-404F-B431-D8B80817E142}"/>
                </a:ext>
              </a:extLst>
            </p:cNvPr>
            <p:cNvPicPr>
              <a:picLocks noChangeAspect="1"/>
            </p:cNvPicPr>
            <p:nvPr/>
          </p:nvPicPr>
          <p:blipFill>
            <a:blip r:embed="rId4"/>
            <a:stretch>
              <a:fillRect/>
            </a:stretch>
          </p:blipFill>
          <p:spPr>
            <a:xfrm>
              <a:off x="1682114" y="2191724"/>
              <a:ext cx="3796918" cy="951059"/>
            </a:xfrm>
            <a:prstGeom prst="rect">
              <a:avLst/>
            </a:prstGeom>
          </p:spPr>
        </p:pic>
        <p:sp>
          <p:nvSpPr>
            <p:cNvPr id="10" name="TextBox 9">
              <a:extLst>
                <a:ext uri="{FF2B5EF4-FFF2-40B4-BE49-F238E27FC236}">
                  <a16:creationId xmlns:a16="http://schemas.microsoft.com/office/drawing/2014/main" id="{AB36B880-84A8-4560-B223-379429BBA369}"/>
                </a:ext>
              </a:extLst>
            </p:cNvPr>
            <p:cNvSpPr txBox="1"/>
            <p:nvPr/>
          </p:nvSpPr>
          <p:spPr>
            <a:xfrm>
              <a:off x="362948" y="3131384"/>
              <a:ext cx="6520652" cy="3046988"/>
            </a:xfrm>
            <a:prstGeom prst="rect">
              <a:avLst/>
            </a:prstGeom>
            <a:noFill/>
          </p:spPr>
          <p:txBody>
            <a:bodyPr wrap="square">
              <a:spAutoFit/>
            </a:bodyPr>
            <a:lstStyle/>
            <a:p>
              <a:pPr marL="457200" indent="-457200">
                <a:spcBef>
                  <a:spcPts val="600"/>
                </a:spcBef>
                <a:spcAft>
                  <a:spcPts val="1200"/>
                </a:spcAft>
                <a:buFont typeface="+mj-lt"/>
                <a:buAutoNum type="alphaLcParenR"/>
              </a:pPr>
              <a:r>
                <a:rPr lang="en-GB" sz="1800" dirty="0"/>
                <a:t>Which line represents Ellie’s steps and which represents her dad’s? Explain how you know.</a:t>
              </a:r>
            </a:p>
            <a:p>
              <a:pPr marL="457200" indent="-457200">
                <a:spcBef>
                  <a:spcPts val="600"/>
                </a:spcBef>
                <a:spcAft>
                  <a:spcPts val="1200"/>
                </a:spcAft>
                <a:buFont typeface="+mj-lt"/>
                <a:buAutoNum type="alphaLcParenR"/>
              </a:pPr>
              <a:r>
                <a:rPr lang="en-GB" sz="1800" dirty="0"/>
                <a:t>When Ellie had taken 12 steps, her dad had taken 8 steps. When else were Ellie and her dad stepping at precisely the same time?</a:t>
              </a:r>
            </a:p>
            <a:p>
              <a:pPr marL="457200" indent="-457200">
                <a:spcBef>
                  <a:spcPts val="600"/>
                </a:spcBef>
                <a:spcAft>
                  <a:spcPts val="1200"/>
                </a:spcAft>
                <a:buFont typeface="+mj-lt"/>
                <a:buAutoNum type="alphaLcParenR"/>
              </a:pPr>
              <a:r>
                <a:rPr lang="en-GB" sz="1800" dirty="0"/>
                <a:t>If they continued walking like this, find more points when they would be stepping at the same time. What is the connection between the number of Ellie’s steps and the number of her dad’s steps?</a:t>
              </a:r>
            </a:p>
          </p:txBody>
        </p:sp>
      </p:grpSp>
    </p:spTree>
    <p:custDataLst>
      <p:tags r:id="rId1"/>
    </p:custDataLst>
    <p:extLst>
      <p:ext uri="{BB962C8B-B14F-4D97-AF65-F5344CB8AC3E}">
        <p14:creationId xmlns:p14="http://schemas.microsoft.com/office/powerpoint/2010/main" val="19720753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a:xfrm>
            <a:off x="116849" y="443915"/>
            <a:ext cx="10875695" cy="426170"/>
          </a:xfrm>
        </p:spPr>
        <p:txBody>
          <a:bodyPr>
            <a:normAutofit fontScale="90000"/>
          </a:bodyPr>
          <a:lstStyle/>
          <a:p>
            <a:r>
              <a:rPr lang="en-GB" sz="2000" b="1" dirty="0"/>
              <a:t>Use the multiplicative nature of the double number line to find pairs of values using scalar (along the line) multipliers</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ea typeface="+mj-ea"/>
                <a:cs typeface="Arial" panose="020B0604020202020204" pitchFamily="34" charset="0"/>
              </a:rPr>
              <a:t>Example 2</a:t>
            </a:r>
            <a:endParaRPr lang="en-GB" dirty="0"/>
          </a:p>
        </p:txBody>
      </p:sp>
      <p:sp>
        <p:nvSpPr>
          <p:cNvPr id="7" name="TextBox 6">
            <a:extLst>
              <a:ext uri="{FF2B5EF4-FFF2-40B4-BE49-F238E27FC236}">
                <a16:creationId xmlns:a16="http://schemas.microsoft.com/office/drawing/2014/main" id="{BFFF0CE5-A66F-4ED9-A317-D49048210516}"/>
              </a:ext>
            </a:extLst>
          </p:cNvPr>
          <p:cNvSpPr txBox="1"/>
          <p:nvPr/>
        </p:nvSpPr>
        <p:spPr>
          <a:xfrm>
            <a:off x="287372" y="1735457"/>
            <a:ext cx="7344816" cy="830997"/>
          </a:xfrm>
          <a:prstGeom prst="rect">
            <a:avLst/>
          </a:prstGeom>
          <a:noFill/>
        </p:spPr>
        <p:txBody>
          <a:bodyPr wrap="square">
            <a:spAutoFit/>
          </a:bodyPr>
          <a:lstStyle/>
          <a:p>
            <a:pPr>
              <a:spcBef>
                <a:spcPts val="400"/>
              </a:spcBef>
              <a:spcAft>
                <a:spcPts val="400"/>
              </a:spcAft>
              <a:buNone/>
            </a:pPr>
            <a:r>
              <a:rPr lang="en-GB" sz="2400" dirty="0">
                <a:effectLst/>
                <a:latin typeface="+mj-lt"/>
                <a:ea typeface="Calibri" panose="020F0502020204030204" pitchFamily="34" charset="0"/>
                <a:cs typeface="Times New Roman" panose="02020603050405020304" pitchFamily="18" charset="0"/>
              </a:rPr>
              <a:t>Ali buys eight identical packets of cakes for a birthday party. The total cost is £12. </a:t>
            </a:r>
          </a:p>
        </p:txBody>
      </p:sp>
      <p:pic>
        <p:nvPicPr>
          <p:cNvPr id="10" name="Picture 9">
            <a:extLst>
              <a:ext uri="{FF2B5EF4-FFF2-40B4-BE49-F238E27FC236}">
                <a16:creationId xmlns:a16="http://schemas.microsoft.com/office/drawing/2014/main" id="{E5EE3221-BBE2-4D11-A237-4566038A773B}"/>
              </a:ext>
            </a:extLst>
          </p:cNvPr>
          <p:cNvPicPr>
            <a:picLocks noChangeAspect="1"/>
          </p:cNvPicPr>
          <p:nvPr/>
        </p:nvPicPr>
        <p:blipFill>
          <a:blip r:embed="rId3"/>
          <a:stretch>
            <a:fillRect/>
          </a:stretch>
        </p:blipFill>
        <p:spPr>
          <a:xfrm>
            <a:off x="6816080" y="1605143"/>
            <a:ext cx="4746147" cy="1188824"/>
          </a:xfrm>
          <a:prstGeom prst="rect">
            <a:avLst/>
          </a:prstGeom>
        </p:spPr>
      </p:pic>
      <p:sp>
        <p:nvSpPr>
          <p:cNvPr id="11" name="TextBox 10">
            <a:extLst>
              <a:ext uri="{FF2B5EF4-FFF2-40B4-BE49-F238E27FC236}">
                <a16:creationId xmlns:a16="http://schemas.microsoft.com/office/drawing/2014/main" id="{2C718759-CEE5-4FE1-9175-0FE4D71CE2DE}"/>
              </a:ext>
            </a:extLst>
          </p:cNvPr>
          <p:cNvSpPr txBox="1"/>
          <p:nvPr/>
        </p:nvSpPr>
        <p:spPr>
          <a:xfrm>
            <a:off x="259697" y="2996952"/>
            <a:ext cx="11659699" cy="2769989"/>
          </a:xfrm>
          <a:prstGeom prst="rect">
            <a:avLst/>
          </a:prstGeom>
          <a:noFill/>
        </p:spPr>
        <p:txBody>
          <a:bodyPr wrap="square">
            <a:spAutoFit/>
          </a:bodyPr>
          <a:lstStyle/>
          <a:p>
            <a:pPr marL="457200" indent="-457200">
              <a:spcBef>
                <a:spcPts val="600"/>
              </a:spcBef>
              <a:spcAft>
                <a:spcPts val="1200"/>
              </a:spcAft>
              <a:buFont typeface="+mj-lt"/>
              <a:buAutoNum type="alphaLcParenR"/>
            </a:pPr>
            <a:r>
              <a:rPr lang="en-GB" sz="2400" dirty="0"/>
              <a:t>Which line in this double number line represents the number of packets of cakes Ali buys and which represents the total cost? Explain how you know.</a:t>
            </a:r>
          </a:p>
          <a:p>
            <a:pPr marL="457200" indent="-457200">
              <a:spcBef>
                <a:spcPts val="600"/>
              </a:spcBef>
              <a:spcAft>
                <a:spcPts val="1200"/>
              </a:spcAft>
              <a:buFont typeface="+mj-lt"/>
              <a:buAutoNum type="alphaLcParenR"/>
            </a:pPr>
            <a:r>
              <a:rPr lang="en-GB" sz="2400" dirty="0"/>
              <a:t>Use this diagram to write down the cost of some other quantities of packets of cakes. </a:t>
            </a:r>
          </a:p>
          <a:p>
            <a:pPr marL="457200" indent="-457200">
              <a:spcBef>
                <a:spcPts val="600"/>
              </a:spcBef>
              <a:spcAft>
                <a:spcPts val="1200"/>
              </a:spcAft>
              <a:buFont typeface="+mj-lt"/>
              <a:buAutoNum type="alphaLcParenR"/>
            </a:pPr>
            <a:r>
              <a:rPr lang="en-GB" sz="2400" dirty="0"/>
              <a:t>Can you write down roughly how much nine packets of cakes would cost? Can you be precise? Explain how.</a:t>
            </a:r>
          </a:p>
        </p:txBody>
      </p:sp>
    </p:spTree>
    <p:extLst>
      <p:ext uri="{BB962C8B-B14F-4D97-AF65-F5344CB8AC3E}">
        <p14:creationId xmlns:p14="http://schemas.microsoft.com/office/powerpoint/2010/main" val="12987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2 </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268760"/>
            <a:ext cx="4891318" cy="468051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What questions might you ask to assess students’ comprehension of this representation? </a:t>
            </a:r>
          </a:p>
          <a:p>
            <a:pPr marL="360000" lvl="1" fontAlgn="auto">
              <a:lnSpc>
                <a:spcPct val="100000"/>
              </a:lnSpc>
              <a:spcBef>
                <a:spcPts val="0"/>
              </a:spcBef>
              <a:spcAft>
                <a:spcPts val="1200"/>
              </a:spcAft>
              <a:buClrTx/>
            </a:pPr>
            <a:r>
              <a:rPr lang="en-GB" sz="2400" dirty="0"/>
              <a:t>How will you support them to reflect on and articulate what they have done?</a:t>
            </a:r>
          </a:p>
        </p:txBody>
      </p:sp>
      <p:sp>
        <p:nvSpPr>
          <p:cNvPr id="7" name="Title 1">
            <a:extLst>
              <a:ext uri="{FF2B5EF4-FFF2-40B4-BE49-F238E27FC236}">
                <a16:creationId xmlns:a16="http://schemas.microsoft.com/office/drawing/2014/main" id="{4722CD53-9F97-4A4A-81F1-1CE8DFDDE8E8}"/>
              </a:ext>
            </a:extLst>
          </p:cNvPr>
          <p:cNvSpPr>
            <a:spLocks noGrp="1"/>
          </p:cNvSpPr>
          <p:nvPr>
            <p:ph type="title"/>
          </p:nvPr>
        </p:nvSpPr>
        <p:spPr>
          <a:xfrm>
            <a:off x="116849" y="443915"/>
            <a:ext cx="10875695" cy="426170"/>
          </a:xfrm>
        </p:spPr>
        <p:txBody>
          <a:bodyPr>
            <a:normAutofit fontScale="90000"/>
          </a:bodyPr>
          <a:lstStyle/>
          <a:p>
            <a:r>
              <a:rPr lang="en-GB" sz="2000" b="1" dirty="0"/>
              <a:t>Use the multiplicative nature of the double number line to find pairs of values using scalar (along the line) multipliers</a:t>
            </a:r>
            <a:endParaRPr lang="en-GB" b="1" dirty="0"/>
          </a:p>
        </p:txBody>
      </p:sp>
      <p:grpSp>
        <p:nvGrpSpPr>
          <p:cNvPr id="2" name="Group 1">
            <a:extLst>
              <a:ext uri="{FF2B5EF4-FFF2-40B4-BE49-F238E27FC236}">
                <a16:creationId xmlns:a16="http://schemas.microsoft.com/office/drawing/2014/main" id="{E00D813C-B48D-47F9-AD14-716F0CB966DB}"/>
              </a:ext>
            </a:extLst>
          </p:cNvPr>
          <p:cNvGrpSpPr/>
          <p:nvPr/>
        </p:nvGrpSpPr>
        <p:grpSpPr>
          <a:xfrm>
            <a:off x="362948" y="1556792"/>
            <a:ext cx="6529628" cy="4680520"/>
            <a:chOff x="362948" y="1556792"/>
            <a:chExt cx="6529628" cy="4680520"/>
          </a:xfrm>
        </p:grpSpPr>
        <p:sp>
          <p:nvSpPr>
            <p:cNvPr id="10" name="Content Placeholder 2">
              <a:extLst>
                <a:ext uri="{FF2B5EF4-FFF2-40B4-BE49-F238E27FC236}">
                  <a16:creationId xmlns:a16="http://schemas.microsoft.com/office/drawing/2014/main" id="{C55B252E-46DC-480A-81C2-A5F19A9E2774}"/>
                </a:ext>
              </a:extLst>
            </p:cNvPr>
            <p:cNvSpPr txBox="1">
              <a:spLocks/>
            </p:cNvSpPr>
            <p:nvPr/>
          </p:nvSpPr>
          <p:spPr>
            <a:xfrm>
              <a:off x="367436" y="1556792"/>
              <a:ext cx="6520652" cy="4680520"/>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523A48C9-AEE3-47F2-A276-A3013BFD97EF}"/>
                </a:ext>
              </a:extLst>
            </p:cNvPr>
            <p:cNvSpPr txBox="1"/>
            <p:nvPr/>
          </p:nvSpPr>
          <p:spPr>
            <a:xfrm>
              <a:off x="371925" y="1556792"/>
              <a:ext cx="6520651" cy="646331"/>
            </a:xfrm>
            <a:prstGeom prst="rect">
              <a:avLst/>
            </a:prstGeom>
            <a:noFill/>
          </p:spPr>
          <p:txBody>
            <a:bodyPr wrap="square">
              <a:spAutoFit/>
            </a:bodyPr>
            <a:lstStyle/>
            <a:p>
              <a:pPr>
                <a:spcBef>
                  <a:spcPts val="400"/>
                </a:spcBef>
                <a:spcAft>
                  <a:spcPts val="400"/>
                </a:spcAft>
                <a:buNone/>
              </a:pPr>
              <a:r>
                <a:rPr lang="en-GB" sz="1800" dirty="0">
                  <a:effectLst/>
                  <a:latin typeface="+mj-lt"/>
                  <a:ea typeface="Calibri" panose="020F0502020204030204" pitchFamily="34" charset="0"/>
                  <a:cs typeface="Times New Roman" panose="02020603050405020304" pitchFamily="18" charset="0"/>
                </a:rPr>
                <a:t>Ali buys eight identical packets of cakes for a birthday party. The total cost is £12. </a:t>
              </a:r>
            </a:p>
          </p:txBody>
        </p:sp>
        <p:pic>
          <p:nvPicPr>
            <p:cNvPr id="12" name="Picture 11">
              <a:extLst>
                <a:ext uri="{FF2B5EF4-FFF2-40B4-BE49-F238E27FC236}">
                  <a16:creationId xmlns:a16="http://schemas.microsoft.com/office/drawing/2014/main" id="{C843741A-7D86-4B0B-81BF-15E52923C15A}"/>
                </a:ext>
              </a:extLst>
            </p:cNvPr>
            <p:cNvPicPr>
              <a:picLocks noChangeAspect="1"/>
            </p:cNvPicPr>
            <p:nvPr/>
          </p:nvPicPr>
          <p:blipFill>
            <a:blip r:embed="rId4"/>
            <a:stretch>
              <a:fillRect/>
            </a:stretch>
          </p:blipFill>
          <p:spPr>
            <a:xfrm>
              <a:off x="1682114" y="2477941"/>
              <a:ext cx="3796918" cy="951059"/>
            </a:xfrm>
            <a:prstGeom prst="rect">
              <a:avLst/>
            </a:prstGeom>
          </p:spPr>
        </p:pic>
        <p:sp>
          <p:nvSpPr>
            <p:cNvPr id="13" name="TextBox 12">
              <a:extLst>
                <a:ext uri="{FF2B5EF4-FFF2-40B4-BE49-F238E27FC236}">
                  <a16:creationId xmlns:a16="http://schemas.microsoft.com/office/drawing/2014/main" id="{773CBE8E-B19C-4045-9DF4-2BF0FFD27354}"/>
                </a:ext>
              </a:extLst>
            </p:cNvPr>
            <p:cNvSpPr txBox="1"/>
            <p:nvPr/>
          </p:nvSpPr>
          <p:spPr>
            <a:xfrm>
              <a:off x="362948" y="3456290"/>
              <a:ext cx="6520652" cy="2492990"/>
            </a:xfrm>
            <a:prstGeom prst="rect">
              <a:avLst/>
            </a:prstGeom>
            <a:noFill/>
          </p:spPr>
          <p:txBody>
            <a:bodyPr wrap="square">
              <a:spAutoFit/>
            </a:bodyPr>
            <a:lstStyle/>
            <a:p>
              <a:pPr marL="457200" indent="-457200">
                <a:spcBef>
                  <a:spcPts val="600"/>
                </a:spcBef>
                <a:spcAft>
                  <a:spcPts val="1200"/>
                </a:spcAft>
                <a:buFont typeface="+mj-lt"/>
                <a:buAutoNum type="alphaLcParenR"/>
              </a:pPr>
              <a:r>
                <a:rPr lang="en-GB" sz="1800" dirty="0"/>
                <a:t>Which line in this double number line represents the number of packets of cakes Ali buys and which represents the total cost? Explain how you know.</a:t>
              </a:r>
            </a:p>
            <a:p>
              <a:pPr marL="457200" indent="-457200">
                <a:spcBef>
                  <a:spcPts val="600"/>
                </a:spcBef>
                <a:spcAft>
                  <a:spcPts val="1200"/>
                </a:spcAft>
                <a:buFont typeface="+mj-lt"/>
                <a:buAutoNum type="alphaLcParenR"/>
              </a:pPr>
              <a:r>
                <a:rPr lang="en-GB" sz="1800" dirty="0"/>
                <a:t>Use this diagram to write down the cost of some other quantities of packets of cakes. </a:t>
              </a:r>
            </a:p>
            <a:p>
              <a:pPr marL="457200" indent="-457200">
                <a:spcBef>
                  <a:spcPts val="600"/>
                </a:spcBef>
                <a:spcAft>
                  <a:spcPts val="1200"/>
                </a:spcAft>
                <a:buFont typeface="+mj-lt"/>
                <a:buAutoNum type="alphaLcParenR"/>
              </a:pPr>
              <a:r>
                <a:rPr lang="en-GB" sz="1800" dirty="0"/>
                <a:t>Can you write down roughly how much nine packets of cakes would cost? Can you be precise? Explain how.</a:t>
              </a:r>
            </a:p>
          </p:txBody>
        </p:sp>
      </p:grpSp>
    </p:spTree>
    <p:custDataLst>
      <p:tags r:id="rId1"/>
    </p:custDataLst>
    <p:extLst>
      <p:ext uri="{BB962C8B-B14F-4D97-AF65-F5344CB8AC3E}">
        <p14:creationId xmlns:p14="http://schemas.microsoft.com/office/powerpoint/2010/main" val="38001131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a:xfrm>
            <a:off x="116849" y="443915"/>
            <a:ext cx="10875695" cy="426170"/>
          </a:xfrm>
        </p:spPr>
        <p:txBody>
          <a:bodyPr>
            <a:normAutofit fontScale="90000"/>
          </a:bodyPr>
          <a:lstStyle/>
          <a:p>
            <a:r>
              <a:rPr lang="en-GB" sz="2000" b="1" dirty="0"/>
              <a:t>Use the multiplicative nature of the double number line to find pairs of values using scalar (along the line) multipliers</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323927" y="1101898"/>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2c</a:t>
            </a:r>
            <a:endParaRPr lang="en-GB" dirty="0"/>
          </a:p>
        </p:txBody>
      </p:sp>
      <p:sp>
        <p:nvSpPr>
          <p:cNvPr id="7" name="TextBox 6">
            <a:extLst>
              <a:ext uri="{FF2B5EF4-FFF2-40B4-BE49-F238E27FC236}">
                <a16:creationId xmlns:a16="http://schemas.microsoft.com/office/drawing/2014/main" id="{BFFF0CE5-A66F-4ED9-A317-D49048210516}"/>
              </a:ext>
            </a:extLst>
          </p:cNvPr>
          <p:cNvSpPr txBox="1"/>
          <p:nvPr/>
        </p:nvSpPr>
        <p:spPr>
          <a:xfrm>
            <a:off x="335360" y="1563563"/>
            <a:ext cx="6888748" cy="2513509"/>
          </a:xfrm>
          <a:prstGeom prst="rect">
            <a:avLst/>
          </a:prstGeom>
          <a:noFill/>
        </p:spPr>
        <p:txBody>
          <a:bodyPr wrap="square">
            <a:spAutoFit/>
          </a:bodyPr>
          <a:lstStyle/>
          <a:p>
            <a:pPr>
              <a:spcBef>
                <a:spcPts val="400"/>
              </a:spcBef>
              <a:spcAft>
                <a:spcPts val="400"/>
              </a:spcAft>
              <a:buNone/>
            </a:pPr>
            <a:r>
              <a:rPr lang="en-GB" sz="2400" dirty="0">
                <a:effectLst/>
                <a:latin typeface="+mj-lt"/>
                <a:ea typeface="Calibri" panose="020F0502020204030204" pitchFamily="34" charset="0"/>
                <a:cs typeface="Times New Roman" panose="02020603050405020304" pitchFamily="18" charset="0"/>
              </a:rPr>
              <a:t>Ali buys eight identical packets of cakes for a birthday party. The total cost is £12. </a:t>
            </a:r>
          </a:p>
          <a:p>
            <a:pPr>
              <a:spcBef>
                <a:spcPts val="400"/>
              </a:spcBef>
              <a:spcAft>
                <a:spcPts val="400"/>
              </a:spcAft>
              <a:buNone/>
            </a:pPr>
            <a:r>
              <a:rPr lang="en-GB" sz="2400" dirty="0">
                <a:solidFill>
                  <a:srgbClr val="00628C"/>
                </a:solidFill>
                <a:effectLst/>
                <a:latin typeface="+mj-lt"/>
                <a:ea typeface="Calibri" panose="020F0502020204030204" pitchFamily="34" charset="0"/>
                <a:cs typeface="Times New Roman" panose="02020603050405020304" pitchFamily="18" charset="0"/>
              </a:rPr>
              <a:t>c) </a:t>
            </a:r>
            <a:r>
              <a:rPr lang="en-GB" sz="2400" dirty="0">
                <a:effectLst/>
                <a:latin typeface="+mj-lt"/>
                <a:ea typeface="Calibri" panose="020F0502020204030204" pitchFamily="34" charset="0"/>
                <a:cs typeface="Times New Roman" panose="02020603050405020304" pitchFamily="18" charset="0"/>
              </a:rPr>
              <a:t>Can you write down roughly how much nine packets of cakes would cost? Can you be precise? Explain how.</a:t>
            </a:r>
          </a:p>
          <a:p>
            <a:pPr>
              <a:spcBef>
                <a:spcPts val="400"/>
              </a:spcBef>
              <a:spcAft>
                <a:spcPts val="400"/>
              </a:spcAft>
              <a:buNone/>
            </a:pPr>
            <a:endParaRPr lang="en-GB" sz="2400" dirty="0">
              <a:effectLst/>
              <a:latin typeface="+mj-lt"/>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B6154F44-45D4-473D-915A-681B3A2AAB73}"/>
              </a:ext>
            </a:extLst>
          </p:cNvPr>
          <p:cNvPicPr>
            <a:picLocks noChangeAspect="1"/>
          </p:cNvPicPr>
          <p:nvPr/>
        </p:nvPicPr>
        <p:blipFill>
          <a:blip r:embed="rId3"/>
          <a:stretch>
            <a:fillRect/>
          </a:stretch>
        </p:blipFill>
        <p:spPr>
          <a:xfrm>
            <a:off x="360673" y="3919662"/>
            <a:ext cx="4325487" cy="1197968"/>
          </a:xfrm>
          <a:prstGeom prst="rect">
            <a:avLst/>
          </a:prstGeom>
        </p:spPr>
      </p:pic>
      <p:graphicFrame>
        <p:nvGraphicFramePr>
          <p:cNvPr id="4" name="Table 3">
            <a:extLst>
              <a:ext uri="{FF2B5EF4-FFF2-40B4-BE49-F238E27FC236}">
                <a16:creationId xmlns:a16="http://schemas.microsoft.com/office/drawing/2014/main" id="{9F720A50-B0CC-4B1E-AF5F-CFD3C29BC11B}"/>
              </a:ext>
            </a:extLst>
          </p:cNvPr>
          <p:cNvGraphicFramePr>
            <a:graphicFrameLocks noGrp="1"/>
          </p:cNvGraphicFramePr>
          <p:nvPr>
            <p:extLst>
              <p:ext uri="{D42A27DB-BD31-4B8C-83A1-F6EECF244321}">
                <p14:modId xmlns:p14="http://schemas.microsoft.com/office/powerpoint/2010/main" val="2318118523"/>
              </p:ext>
            </p:extLst>
          </p:nvPr>
        </p:nvGraphicFramePr>
        <p:xfrm>
          <a:off x="5160891" y="3573016"/>
          <a:ext cx="1728192" cy="1440160"/>
        </p:xfrm>
        <a:graphic>
          <a:graphicData uri="http://schemas.openxmlformats.org/drawingml/2006/table">
            <a:tbl>
              <a:tblPr firstRow="1" firstCol="1" bandRow="1">
                <a:tableStyleId>{5940675A-B579-460E-94D1-54222C63F5DA}</a:tableStyleId>
              </a:tblPr>
              <a:tblGrid>
                <a:gridCol w="864096">
                  <a:extLst>
                    <a:ext uri="{9D8B030D-6E8A-4147-A177-3AD203B41FA5}">
                      <a16:colId xmlns:a16="http://schemas.microsoft.com/office/drawing/2014/main" val="2529153447"/>
                    </a:ext>
                  </a:extLst>
                </a:gridCol>
                <a:gridCol w="864096">
                  <a:extLst>
                    <a:ext uri="{9D8B030D-6E8A-4147-A177-3AD203B41FA5}">
                      <a16:colId xmlns:a16="http://schemas.microsoft.com/office/drawing/2014/main" val="1652168652"/>
                    </a:ext>
                  </a:extLst>
                </a:gridCol>
              </a:tblGrid>
              <a:tr h="720080">
                <a:tc>
                  <a:txBody>
                    <a:bodyPr/>
                    <a:lstStyle/>
                    <a:p>
                      <a:pPr algn="ctr">
                        <a:lnSpc>
                          <a:spcPct val="107000"/>
                        </a:lnSpc>
                        <a:spcAft>
                          <a:spcPts val="400"/>
                        </a:spcAft>
                      </a:pPr>
                      <a:r>
                        <a:rPr lang="en-GB" sz="3600">
                          <a:effectLst/>
                        </a:rPr>
                        <a:t>12</a:t>
                      </a:r>
                      <a:endParaRPr lang="en-GB" sz="36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3600">
                          <a:effectLst/>
                        </a:rPr>
                        <a:t> </a:t>
                      </a:r>
                      <a:endParaRPr lang="en-GB" sz="36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59355720"/>
                  </a:ext>
                </a:extLst>
              </a:tr>
              <a:tr h="720080">
                <a:tc>
                  <a:txBody>
                    <a:bodyPr/>
                    <a:lstStyle/>
                    <a:p>
                      <a:pPr algn="ctr">
                        <a:lnSpc>
                          <a:spcPct val="107000"/>
                        </a:lnSpc>
                        <a:spcAft>
                          <a:spcPts val="800"/>
                        </a:spcAft>
                      </a:pPr>
                      <a:r>
                        <a:rPr lang="en-GB" sz="3600" dirty="0">
                          <a:effectLst/>
                        </a:rPr>
                        <a:t>8</a:t>
                      </a:r>
                      <a:endParaRPr lang="en-GB" sz="36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3600" dirty="0">
                          <a:effectLst/>
                        </a:rPr>
                        <a:t>9</a:t>
                      </a:r>
                      <a:endParaRPr lang="en-GB" sz="36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62658798"/>
                  </a:ext>
                </a:extLst>
              </a:tr>
            </a:tbl>
          </a:graphicData>
        </a:graphic>
      </p:graphicFrame>
      <p:pic>
        <p:nvPicPr>
          <p:cNvPr id="5" name="Picture 4">
            <a:extLst>
              <a:ext uri="{FF2B5EF4-FFF2-40B4-BE49-F238E27FC236}">
                <a16:creationId xmlns:a16="http://schemas.microsoft.com/office/drawing/2014/main" id="{FFCF9EAF-70A5-4E94-984C-525543DFC7AB}"/>
              </a:ext>
            </a:extLst>
          </p:cNvPr>
          <p:cNvPicPr>
            <a:picLocks noChangeAspect="1"/>
          </p:cNvPicPr>
          <p:nvPr/>
        </p:nvPicPr>
        <p:blipFill>
          <a:blip r:embed="rId4"/>
          <a:stretch>
            <a:fillRect/>
          </a:stretch>
        </p:blipFill>
        <p:spPr>
          <a:xfrm>
            <a:off x="7416803" y="1529851"/>
            <a:ext cx="3387714" cy="4784340"/>
          </a:xfrm>
          <a:prstGeom prst="rect">
            <a:avLst/>
          </a:prstGeom>
        </p:spPr>
      </p:pic>
      <p:sp>
        <p:nvSpPr>
          <p:cNvPr id="12" name="TextBox 11">
            <a:extLst>
              <a:ext uri="{FF2B5EF4-FFF2-40B4-BE49-F238E27FC236}">
                <a16:creationId xmlns:a16="http://schemas.microsoft.com/office/drawing/2014/main" id="{DC0346C9-7B3C-4038-8AE1-C49602734513}"/>
              </a:ext>
            </a:extLst>
          </p:cNvPr>
          <p:cNvSpPr txBox="1"/>
          <p:nvPr/>
        </p:nvSpPr>
        <p:spPr>
          <a:xfrm>
            <a:off x="789262" y="5255528"/>
            <a:ext cx="6097978" cy="830997"/>
          </a:xfrm>
          <a:prstGeom prst="rect">
            <a:avLst/>
          </a:prstGeom>
          <a:noFill/>
        </p:spPr>
        <p:txBody>
          <a:bodyPr wrap="square">
            <a:spAutoFit/>
          </a:bodyPr>
          <a:lstStyle/>
          <a:p>
            <a:pPr algn="ctr">
              <a:buNone/>
            </a:pPr>
            <a:r>
              <a:rPr lang="en-GB" sz="2400" dirty="0"/>
              <a:t>Which of these representations do you find most useful to answer this question? Why?</a:t>
            </a:r>
          </a:p>
        </p:txBody>
      </p:sp>
    </p:spTree>
    <p:extLst>
      <p:ext uri="{BB962C8B-B14F-4D97-AF65-F5344CB8AC3E}">
        <p14:creationId xmlns:p14="http://schemas.microsoft.com/office/powerpoint/2010/main" val="42780639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2a </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340768"/>
            <a:ext cx="4891318" cy="468051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Which of these representations have you explored with your students in the past?</a:t>
            </a:r>
          </a:p>
          <a:p>
            <a:pPr marL="360000" lvl="1" fontAlgn="auto">
              <a:lnSpc>
                <a:spcPct val="100000"/>
              </a:lnSpc>
              <a:spcBef>
                <a:spcPts val="0"/>
              </a:spcBef>
              <a:spcAft>
                <a:spcPts val="1200"/>
              </a:spcAft>
              <a:buClrTx/>
            </a:pPr>
            <a:r>
              <a:rPr lang="en-GB" sz="2400" dirty="0"/>
              <a:t>What benefits does each representation offer? What are its limitations?</a:t>
            </a:r>
          </a:p>
        </p:txBody>
      </p:sp>
      <p:sp>
        <p:nvSpPr>
          <p:cNvPr id="7" name="Title 1">
            <a:extLst>
              <a:ext uri="{FF2B5EF4-FFF2-40B4-BE49-F238E27FC236}">
                <a16:creationId xmlns:a16="http://schemas.microsoft.com/office/drawing/2014/main" id="{4722CD53-9F97-4A4A-81F1-1CE8DFDDE8E8}"/>
              </a:ext>
            </a:extLst>
          </p:cNvPr>
          <p:cNvSpPr>
            <a:spLocks noGrp="1"/>
          </p:cNvSpPr>
          <p:nvPr>
            <p:ph type="title"/>
          </p:nvPr>
        </p:nvSpPr>
        <p:spPr>
          <a:xfrm>
            <a:off x="116849" y="443915"/>
            <a:ext cx="10875695" cy="426170"/>
          </a:xfrm>
        </p:spPr>
        <p:txBody>
          <a:bodyPr>
            <a:normAutofit fontScale="90000"/>
          </a:bodyPr>
          <a:lstStyle/>
          <a:p>
            <a:r>
              <a:rPr lang="en-GB" sz="2000" b="1" dirty="0"/>
              <a:t>Use the multiplicative nature of the double number line to find pairs of values using scalar (along the line) multipliers</a:t>
            </a:r>
            <a:endParaRPr lang="en-GB" b="1" dirty="0"/>
          </a:p>
        </p:txBody>
      </p:sp>
      <p:sp>
        <p:nvSpPr>
          <p:cNvPr id="10" name="Content Placeholder 2">
            <a:extLst>
              <a:ext uri="{FF2B5EF4-FFF2-40B4-BE49-F238E27FC236}">
                <a16:creationId xmlns:a16="http://schemas.microsoft.com/office/drawing/2014/main" id="{C55B252E-46DC-480A-81C2-A5F19A9E2774}"/>
              </a:ext>
            </a:extLst>
          </p:cNvPr>
          <p:cNvSpPr txBox="1">
            <a:spLocks/>
          </p:cNvSpPr>
          <p:nvPr/>
        </p:nvSpPr>
        <p:spPr>
          <a:xfrm>
            <a:off x="367436" y="1556792"/>
            <a:ext cx="6520652" cy="4680520"/>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DD122978-A087-400C-AE8A-587EA19806ED}"/>
              </a:ext>
            </a:extLst>
          </p:cNvPr>
          <p:cNvPicPr>
            <a:picLocks noChangeAspect="1"/>
          </p:cNvPicPr>
          <p:nvPr/>
        </p:nvPicPr>
        <p:blipFill>
          <a:blip r:embed="rId4"/>
          <a:stretch>
            <a:fillRect/>
          </a:stretch>
        </p:blipFill>
        <p:spPr>
          <a:xfrm>
            <a:off x="454651" y="4069989"/>
            <a:ext cx="2730442" cy="756211"/>
          </a:xfrm>
          <a:prstGeom prst="rect">
            <a:avLst/>
          </a:prstGeom>
        </p:spPr>
      </p:pic>
      <p:graphicFrame>
        <p:nvGraphicFramePr>
          <p:cNvPr id="14" name="Table 13">
            <a:extLst>
              <a:ext uri="{FF2B5EF4-FFF2-40B4-BE49-F238E27FC236}">
                <a16:creationId xmlns:a16="http://schemas.microsoft.com/office/drawing/2014/main" id="{82018CA4-F719-4812-9665-047C8B4919FC}"/>
              </a:ext>
            </a:extLst>
          </p:cNvPr>
          <p:cNvGraphicFramePr>
            <a:graphicFrameLocks noGrp="1"/>
          </p:cNvGraphicFramePr>
          <p:nvPr>
            <p:extLst>
              <p:ext uri="{D42A27DB-BD31-4B8C-83A1-F6EECF244321}">
                <p14:modId xmlns:p14="http://schemas.microsoft.com/office/powerpoint/2010/main" val="862436893"/>
              </p:ext>
            </p:extLst>
          </p:nvPr>
        </p:nvGraphicFramePr>
        <p:xfrm>
          <a:off x="3317916" y="3920208"/>
          <a:ext cx="948612" cy="975196"/>
        </p:xfrm>
        <a:graphic>
          <a:graphicData uri="http://schemas.openxmlformats.org/drawingml/2006/table">
            <a:tbl>
              <a:tblPr firstRow="1" firstCol="1" bandRow="1">
                <a:tableStyleId>{5940675A-B579-460E-94D1-54222C63F5DA}</a:tableStyleId>
              </a:tblPr>
              <a:tblGrid>
                <a:gridCol w="474306">
                  <a:extLst>
                    <a:ext uri="{9D8B030D-6E8A-4147-A177-3AD203B41FA5}">
                      <a16:colId xmlns:a16="http://schemas.microsoft.com/office/drawing/2014/main" val="2529153447"/>
                    </a:ext>
                  </a:extLst>
                </a:gridCol>
                <a:gridCol w="474306">
                  <a:extLst>
                    <a:ext uri="{9D8B030D-6E8A-4147-A177-3AD203B41FA5}">
                      <a16:colId xmlns:a16="http://schemas.microsoft.com/office/drawing/2014/main" val="1652168652"/>
                    </a:ext>
                  </a:extLst>
                </a:gridCol>
              </a:tblGrid>
              <a:tr h="487598">
                <a:tc>
                  <a:txBody>
                    <a:bodyPr/>
                    <a:lstStyle/>
                    <a:p>
                      <a:pPr algn="ctr">
                        <a:lnSpc>
                          <a:spcPct val="107000"/>
                        </a:lnSpc>
                        <a:spcAft>
                          <a:spcPts val="400"/>
                        </a:spcAft>
                      </a:pPr>
                      <a:r>
                        <a:rPr lang="en-GB" sz="1800" dirty="0">
                          <a:effectLst/>
                        </a:rPr>
                        <a:t>12</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800">
                          <a:effectLst/>
                        </a:rPr>
                        <a:t> </a:t>
                      </a:r>
                      <a:endParaRPr lang="en-GB" sz="18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59355720"/>
                  </a:ext>
                </a:extLst>
              </a:tr>
              <a:tr h="487598">
                <a:tc>
                  <a:txBody>
                    <a:bodyPr/>
                    <a:lstStyle/>
                    <a:p>
                      <a:pPr algn="ctr">
                        <a:lnSpc>
                          <a:spcPct val="107000"/>
                        </a:lnSpc>
                        <a:spcAft>
                          <a:spcPts val="800"/>
                        </a:spcAft>
                      </a:pPr>
                      <a:r>
                        <a:rPr lang="en-GB" sz="1800" dirty="0">
                          <a:effectLst/>
                        </a:rPr>
                        <a:t>8</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800" dirty="0">
                          <a:effectLst/>
                        </a:rPr>
                        <a:t>9</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62658798"/>
                  </a:ext>
                </a:extLst>
              </a:tr>
            </a:tbl>
          </a:graphicData>
        </a:graphic>
      </p:graphicFrame>
      <p:pic>
        <p:nvPicPr>
          <p:cNvPr id="15" name="Picture 14">
            <a:extLst>
              <a:ext uri="{FF2B5EF4-FFF2-40B4-BE49-F238E27FC236}">
                <a16:creationId xmlns:a16="http://schemas.microsoft.com/office/drawing/2014/main" id="{80D32537-5175-4E02-80D8-31BE0658874D}"/>
              </a:ext>
            </a:extLst>
          </p:cNvPr>
          <p:cNvPicPr>
            <a:picLocks noChangeAspect="1"/>
          </p:cNvPicPr>
          <p:nvPr/>
        </p:nvPicPr>
        <p:blipFill>
          <a:blip r:embed="rId5"/>
          <a:stretch>
            <a:fillRect/>
          </a:stretch>
        </p:blipFill>
        <p:spPr>
          <a:xfrm>
            <a:off x="4282566" y="1849175"/>
            <a:ext cx="2306926" cy="3257985"/>
          </a:xfrm>
          <a:prstGeom prst="rect">
            <a:avLst/>
          </a:prstGeom>
        </p:spPr>
      </p:pic>
      <p:sp>
        <p:nvSpPr>
          <p:cNvPr id="16" name="TextBox 15">
            <a:extLst>
              <a:ext uri="{FF2B5EF4-FFF2-40B4-BE49-F238E27FC236}">
                <a16:creationId xmlns:a16="http://schemas.microsoft.com/office/drawing/2014/main" id="{1746E0CD-8B4B-4878-8511-0B634726EEA4}"/>
              </a:ext>
            </a:extLst>
          </p:cNvPr>
          <p:cNvSpPr txBox="1"/>
          <p:nvPr/>
        </p:nvSpPr>
        <p:spPr>
          <a:xfrm>
            <a:off x="454651" y="5334168"/>
            <a:ext cx="6097978" cy="707886"/>
          </a:xfrm>
          <a:prstGeom prst="rect">
            <a:avLst/>
          </a:prstGeom>
          <a:noFill/>
        </p:spPr>
        <p:txBody>
          <a:bodyPr wrap="square">
            <a:spAutoFit/>
          </a:bodyPr>
          <a:lstStyle/>
          <a:p>
            <a:pPr algn="ctr">
              <a:buNone/>
            </a:pPr>
            <a:r>
              <a:rPr lang="en-GB" sz="2000" dirty="0"/>
              <a:t>Which of these representations do you find most useful to answer this question? Why?</a:t>
            </a:r>
          </a:p>
        </p:txBody>
      </p:sp>
      <p:sp>
        <p:nvSpPr>
          <p:cNvPr id="17" name="TextBox 16">
            <a:extLst>
              <a:ext uri="{FF2B5EF4-FFF2-40B4-BE49-F238E27FC236}">
                <a16:creationId xmlns:a16="http://schemas.microsoft.com/office/drawing/2014/main" id="{427CEBF0-079F-42C4-AC6E-E4FE151B7817}"/>
              </a:ext>
            </a:extLst>
          </p:cNvPr>
          <p:cNvSpPr txBox="1"/>
          <p:nvPr/>
        </p:nvSpPr>
        <p:spPr>
          <a:xfrm>
            <a:off x="335360" y="1563562"/>
            <a:ext cx="3947206" cy="2585517"/>
          </a:xfrm>
          <a:prstGeom prst="rect">
            <a:avLst/>
          </a:prstGeom>
          <a:noFill/>
        </p:spPr>
        <p:txBody>
          <a:bodyPr wrap="square">
            <a:spAutoFit/>
          </a:bodyPr>
          <a:lstStyle/>
          <a:p>
            <a:pPr>
              <a:spcBef>
                <a:spcPts val="400"/>
              </a:spcBef>
              <a:spcAft>
                <a:spcPts val="400"/>
              </a:spcAft>
              <a:buNone/>
            </a:pPr>
            <a:r>
              <a:rPr lang="en-GB" sz="1800" dirty="0">
                <a:effectLst/>
                <a:latin typeface="+mj-lt"/>
                <a:ea typeface="Calibri" panose="020F0502020204030204" pitchFamily="34" charset="0"/>
                <a:cs typeface="Times New Roman" panose="02020603050405020304" pitchFamily="18" charset="0"/>
              </a:rPr>
              <a:t>Ali buys eight identical packets of cakes for a birthday party. The total cost is £12. </a:t>
            </a:r>
          </a:p>
          <a:p>
            <a:pPr>
              <a:spcBef>
                <a:spcPts val="400"/>
              </a:spcBef>
              <a:spcAft>
                <a:spcPts val="400"/>
              </a:spcAft>
              <a:buNone/>
            </a:pPr>
            <a:r>
              <a:rPr lang="en-GB" sz="1800" dirty="0">
                <a:solidFill>
                  <a:srgbClr val="00628C"/>
                </a:solidFill>
                <a:effectLst/>
                <a:latin typeface="+mj-lt"/>
                <a:ea typeface="Calibri" panose="020F0502020204030204" pitchFamily="34" charset="0"/>
                <a:cs typeface="Times New Roman" panose="02020603050405020304" pitchFamily="18" charset="0"/>
              </a:rPr>
              <a:t>c) </a:t>
            </a:r>
            <a:r>
              <a:rPr lang="en-GB" sz="1800" dirty="0">
                <a:effectLst/>
                <a:latin typeface="+mj-lt"/>
                <a:ea typeface="Calibri" panose="020F0502020204030204" pitchFamily="34" charset="0"/>
                <a:cs typeface="Times New Roman" panose="02020603050405020304" pitchFamily="18" charset="0"/>
              </a:rPr>
              <a:t>Can you write down roughly how much nine packets of cakes would cost? Can you be precise? Explain how.</a:t>
            </a:r>
          </a:p>
          <a:p>
            <a:pPr>
              <a:spcBef>
                <a:spcPts val="400"/>
              </a:spcBef>
              <a:spcAft>
                <a:spcPts val="400"/>
              </a:spcAft>
              <a:buNone/>
            </a:pPr>
            <a:endParaRPr lang="en-GB" sz="1800" dirty="0">
              <a:effectLst/>
              <a:latin typeface="+mj-lt"/>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9588542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a:xfrm>
            <a:off x="116849" y="443915"/>
            <a:ext cx="10875695" cy="426170"/>
          </a:xfrm>
        </p:spPr>
        <p:txBody>
          <a:bodyPr>
            <a:normAutofit fontScale="90000"/>
          </a:bodyPr>
          <a:lstStyle/>
          <a:p>
            <a:r>
              <a:rPr lang="en-GB" sz="2000" b="1" dirty="0"/>
              <a:t>Use the multiplicative nature of the double number line to find pairs of values using scalar (along the line) multipliers</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ea typeface="+mj-ea"/>
                <a:cs typeface="Arial" panose="020B0604020202020204" pitchFamily="34" charset="0"/>
              </a:rPr>
              <a:t>Example 3</a:t>
            </a:r>
            <a:endParaRPr lang="en-GB" dirty="0"/>
          </a:p>
        </p:txBody>
      </p:sp>
      <p:sp>
        <p:nvSpPr>
          <p:cNvPr id="5" name="TextBox 4">
            <a:extLst>
              <a:ext uri="{FF2B5EF4-FFF2-40B4-BE49-F238E27FC236}">
                <a16:creationId xmlns:a16="http://schemas.microsoft.com/office/drawing/2014/main" id="{F7F98E10-00B6-4FEA-8332-6DB0FFFEA855}"/>
              </a:ext>
            </a:extLst>
          </p:cNvPr>
          <p:cNvSpPr txBox="1"/>
          <p:nvPr/>
        </p:nvSpPr>
        <p:spPr>
          <a:xfrm>
            <a:off x="287372" y="1556792"/>
            <a:ext cx="6888748" cy="1302921"/>
          </a:xfrm>
          <a:prstGeom prst="rect">
            <a:avLst/>
          </a:prstGeom>
          <a:noFill/>
        </p:spPr>
        <p:txBody>
          <a:bodyPr wrap="square">
            <a:spAutoFit/>
          </a:bodyPr>
          <a:lstStyle/>
          <a:p>
            <a:pPr>
              <a:spcBef>
                <a:spcPts val="400"/>
              </a:spcBef>
              <a:spcAft>
                <a:spcPts val="400"/>
              </a:spcAft>
              <a:buNone/>
            </a:pPr>
            <a:r>
              <a:rPr lang="en-GB" sz="2400" dirty="0">
                <a:effectLst/>
                <a:latin typeface="+mj-lt"/>
                <a:ea typeface="Calibri" panose="020F0502020204030204" pitchFamily="34" charset="0"/>
                <a:cs typeface="Times New Roman" panose="02020603050405020304" pitchFamily="18" charset="0"/>
              </a:rPr>
              <a:t>Jodie is travelling from America to New Zealand. </a:t>
            </a:r>
          </a:p>
          <a:p>
            <a:pPr>
              <a:spcBef>
                <a:spcPts val="400"/>
              </a:spcBef>
              <a:spcAft>
                <a:spcPts val="400"/>
              </a:spcAft>
              <a:buNone/>
            </a:pPr>
            <a:r>
              <a:rPr lang="en-GB" sz="2400" dirty="0">
                <a:effectLst/>
                <a:latin typeface="+mj-lt"/>
                <a:ea typeface="Calibri" panose="020F0502020204030204" pitchFamily="34" charset="0"/>
                <a:cs typeface="Times New Roman" panose="02020603050405020304" pitchFamily="18" charset="0"/>
              </a:rPr>
              <a:t>At the time of travelling US$8 is worth about NZ$12.</a:t>
            </a:r>
          </a:p>
        </p:txBody>
      </p:sp>
      <p:pic>
        <p:nvPicPr>
          <p:cNvPr id="7" name="Picture 6">
            <a:extLst>
              <a:ext uri="{FF2B5EF4-FFF2-40B4-BE49-F238E27FC236}">
                <a16:creationId xmlns:a16="http://schemas.microsoft.com/office/drawing/2014/main" id="{30B96CFD-D9EC-4769-90AD-4EA3CE56BF46}"/>
              </a:ext>
            </a:extLst>
          </p:cNvPr>
          <p:cNvPicPr>
            <a:picLocks noChangeAspect="1"/>
          </p:cNvPicPr>
          <p:nvPr/>
        </p:nvPicPr>
        <p:blipFill>
          <a:blip r:embed="rId3"/>
          <a:stretch>
            <a:fillRect/>
          </a:stretch>
        </p:blipFill>
        <p:spPr>
          <a:xfrm>
            <a:off x="7141178" y="1438642"/>
            <a:ext cx="4746147" cy="1188824"/>
          </a:xfrm>
          <a:prstGeom prst="rect">
            <a:avLst/>
          </a:prstGeom>
        </p:spPr>
      </p:pic>
      <p:sp>
        <p:nvSpPr>
          <p:cNvPr id="9" name="TextBox 8">
            <a:extLst>
              <a:ext uri="{FF2B5EF4-FFF2-40B4-BE49-F238E27FC236}">
                <a16:creationId xmlns:a16="http://schemas.microsoft.com/office/drawing/2014/main" id="{656E04BA-7795-4A6A-8BE5-0B9D209EA9CB}"/>
              </a:ext>
            </a:extLst>
          </p:cNvPr>
          <p:cNvSpPr txBox="1"/>
          <p:nvPr/>
        </p:nvSpPr>
        <p:spPr>
          <a:xfrm>
            <a:off x="263352" y="3089131"/>
            <a:ext cx="11659699" cy="2862322"/>
          </a:xfrm>
          <a:prstGeom prst="rect">
            <a:avLst/>
          </a:prstGeom>
          <a:noFill/>
        </p:spPr>
        <p:txBody>
          <a:bodyPr wrap="square">
            <a:spAutoFit/>
          </a:bodyPr>
          <a:lstStyle/>
          <a:p>
            <a:pPr marL="457200" indent="-457200">
              <a:spcBef>
                <a:spcPts val="600"/>
              </a:spcBef>
              <a:spcAft>
                <a:spcPts val="1200"/>
              </a:spcAft>
              <a:buFont typeface="+mj-lt"/>
              <a:buAutoNum type="alphaLcParenR"/>
            </a:pPr>
            <a:r>
              <a:rPr lang="en-GB" sz="2400" dirty="0"/>
              <a:t>Which line in this double number line represents US$ and which represents NZ$?</a:t>
            </a:r>
          </a:p>
          <a:p>
            <a:pPr marL="457200" indent="-457200">
              <a:spcBef>
                <a:spcPts val="600"/>
              </a:spcBef>
              <a:spcAft>
                <a:spcPts val="1200"/>
              </a:spcAft>
              <a:buFont typeface="+mj-lt"/>
              <a:buAutoNum type="alphaLcParenR"/>
            </a:pPr>
            <a:r>
              <a:rPr lang="en-GB" sz="2400" dirty="0"/>
              <a:t>Use this diagram to write down some other conversions for Jodie.</a:t>
            </a:r>
          </a:p>
          <a:p>
            <a:pPr marL="971550" lvl="1" indent="-514350">
              <a:spcBef>
                <a:spcPts val="600"/>
              </a:spcBef>
              <a:spcAft>
                <a:spcPts val="1200"/>
              </a:spcAft>
              <a:buFont typeface="+mj-lt"/>
              <a:buAutoNum type="romanLcPeriod"/>
            </a:pPr>
            <a:r>
              <a:rPr lang="en-GB" sz="2400" dirty="0"/>
              <a:t>How many NZ$ is US$9 worth?</a:t>
            </a:r>
          </a:p>
          <a:p>
            <a:pPr marL="971550" lvl="1" indent="-514350">
              <a:spcBef>
                <a:spcPts val="600"/>
              </a:spcBef>
              <a:spcAft>
                <a:spcPts val="1200"/>
              </a:spcAft>
              <a:buFont typeface="+mj-lt"/>
              <a:buAutoNum type="romanLcPeriod"/>
            </a:pPr>
            <a:r>
              <a:rPr lang="en-GB" sz="2400" dirty="0"/>
              <a:t>How many US$ is NZ$9 worth? </a:t>
            </a:r>
          </a:p>
          <a:p>
            <a:pPr marL="457200" indent="-457200">
              <a:spcBef>
                <a:spcPts val="600"/>
              </a:spcBef>
              <a:spcAft>
                <a:spcPts val="1200"/>
              </a:spcAft>
              <a:buFont typeface="+mj-lt"/>
              <a:buAutoNum type="alphaLcParenR"/>
            </a:pPr>
            <a:r>
              <a:rPr lang="en-GB" sz="2400" dirty="0"/>
              <a:t>Can you continue the lines? What rule are you using?</a:t>
            </a:r>
          </a:p>
        </p:txBody>
      </p:sp>
    </p:spTree>
    <p:extLst>
      <p:ext uri="{BB962C8B-B14F-4D97-AF65-F5344CB8AC3E}">
        <p14:creationId xmlns:p14="http://schemas.microsoft.com/office/powerpoint/2010/main" val="418208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lstStyle/>
          <a:p>
            <a:r>
              <a:rPr lang="en-GB" dirty="0"/>
              <a:t>About this resource</a:t>
            </a:r>
          </a:p>
        </p:txBody>
      </p:sp>
      <p:sp>
        <p:nvSpPr>
          <p:cNvPr id="5" name="Content Placeholder 4">
            <a:extLst>
              <a:ext uri="{FF2B5EF4-FFF2-40B4-BE49-F238E27FC236}">
                <a16:creationId xmlns:a16="http://schemas.microsoft.com/office/drawing/2014/main" id="{F3AEFA3D-6E0E-40FE-BDA2-AC1662A877CD}"/>
              </a:ext>
            </a:extLst>
          </p:cNvPr>
          <p:cNvSpPr>
            <a:spLocks noGrp="1"/>
          </p:cNvSpPr>
          <p:nvPr>
            <p:ph idx="1"/>
          </p:nvPr>
        </p:nvSpPr>
        <p:spPr>
          <a:xfrm>
            <a:off x="596196" y="1052736"/>
            <a:ext cx="10972800" cy="4176464"/>
          </a:xfrm>
        </p:spPr>
        <p:txBody>
          <a:bodyPr>
            <a:noAutofit/>
          </a:bodyPr>
          <a:lstStyle/>
          <a:p>
            <a:r>
              <a:rPr lang="en-GB" dirty="0">
                <a:latin typeface="+mj-lt"/>
              </a:rPr>
              <a:t>These slides are designed to complement the </a:t>
            </a:r>
            <a:r>
              <a:rPr lang="en-GB" sz="2400" dirty="0">
                <a:solidFill>
                  <a:srgbClr val="008080"/>
                </a:solidFill>
                <a:latin typeface="+mj-lt"/>
                <a:hlinkClick r:id="rId2"/>
              </a:rPr>
              <a:t>3.1 Understanding Multiplicative Relationships </a:t>
            </a:r>
            <a:r>
              <a:rPr lang="en-GB" dirty="0">
                <a:latin typeface="+mj-lt"/>
              </a:rPr>
              <a:t>Core Concept document and its associated Theme Overview document </a:t>
            </a:r>
            <a:r>
              <a:rPr lang="en-GB" sz="2400" dirty="0">
                <a:solidFill>
                  <a:srgbClr val="008080"/>
                </a:solidFill>
                <a:latin typeface="+mj-lt"/>
                <a:hlinkClick r:id="rId3"/>
              </a:rPr>
              <a:t>3 Multiplicative Reasoning</a:t>
            </a:r>
            <a:r>
              <a:rPr lang="en-GB" sz="2400" dirty="0">
                <a:solidFill>
                  <a:srgbClr val="008080"/>
                </a:solidFill>
                <a:latin typeface="+mj-lt"/>
              </a:rPr>
              <a:t>, </a:t>
            </a:r>
            <a:r>
              <a:rPr lang="en-GB" b="0" i="0" dirty="0">
                <a:effectLst/>
              </a:rPr>
              <a:t>both found in the </a:t>
            </a:r>
            <a:r>
              <a:rPr lang="en-GB" b="0" i="0" u="sng" dirty="0">
                <a:solidFill>
                  <a:srgbClr val="1B6AC9"/>
                </a:solidFill>
                <a:effectLst/>
                <a:hlinkClick r:id="rId4"/>
              </a:rPr>
              <a:t>Secondary Mastery Professional Development</a:t>
            </a:r>
            <a:r>
              <a:rPr lang="en-GB" b="0" i="0" dirty="0">
                <a:solidFill>
                  <a:srgbClr val="283C46"/>
                </a:solidFill>
                <a:effectLst/>
              </a:rPr>
              <a:t> </a:t>
            </a:r>
            <a:r>
              <a:rPr lang="en-GB" b="0" i="0" dirty="0">
                <a:effectLst/>
              </a:rPr>
              <a:t>pages</a:t>
            </a:r>
            <a:r>
              <a:rPr lang="en-GB" dirty="0">
                <a:latin typeface="+mj-lt"/>
              </a:rPr>
              <a:t>.</a:t>
            </a:r>
          </a:p>
          <a:p>
            <a:r>
              <a:rPr lang="en-GB" dirty="0">
                <a:latin typeface="+mj-lt"/>
              </a:rPr>
              <a:t>These slides re-present the key examples from the Core Concept document so that the examples can be used either directly in the classroom or with a group of teachers. There are prompt questions alongside the examples, and further clarification in the notes.</a:t>
            </a:r>
          </a:p>
          <a:p>
            <a:r>
              <a:rPr lang="en-GB" dirty="0">
                <a:latin typeface="+mj-lt"/>
              </a:rPr>
              <a:t>These slides do not fully replicate the Core Concept document, so should be used alongside it. Reference to specific page numbers, and to other useful NCETM resources, can be found in the notes for each slide.</a:t>
            </a:r>
          </a:p>
          <a:p>
            <a:r>
              <a:rPr lang="en-GB" dirty="0">
                <a:latin typeface="+mj-lt"/>
              </a:rPr>
              <a:t>This slide deck is not designed to be a complete PD session, rather it is a selection of resources that you can adapt and use as needed when planning a session with a group of teachers.</a:t>
            </a:r>
          </a:p>
          <a:p>
            <a:endParaRPr lang="en-GB" dirty="0">
              <a:latin typeface="+mj-lt"/>
            </a:endParaRPr>
          </a:p>
          <a:p>
            <a:endParaRPr lang="en-GB" dirty="0">
              <a:latin typeface="+mj-lt"/>
            </a:endParaRPr>
          </a:p>
        </p:txBody>
      </p:sp>
    </p:spTree>
    <p:extLst>
      <p:ext uri="{BB962C8B-B14F-4D97-AF65-F5344CB8AC3E}">
        <p14:creationId xmlns:p14="http://schemas.microsoft.com/office/powerpoint/2010/main" val="5739070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3</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41531"/>
            <a:ext cx="4891318"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What further questions might you ask for this example?</a:t>
            </a:r>
          </a:p>
          <a:p>
            <a:pPr marL="360000" lvl="1" fontAlgn="auto">
              <a:lnSpc>
                <a:spcPct val="100000"/>
              </a:lnSpc>
              <a:spcBef>
                <a:spcPts val="0"/>
              </a:spcBef>
              <a:spcAft>
                <a:spcPts val="1200"/>
              </a:spcAft>
              <a:buClrTx/>
            </a:pPr>
            <a:r>
              <a:rPr lang="en-GB" sz="2400" dirty="0"/>
              <a:t>Where might you take this next?</a:t>
            </a:r>
          </a:p>
        </p:txBody>
      </p:sp>
      <p:sp>
        <p:nvSpPr>
          <p:cNvPr id="7" name="Title 1">
            <a:extLst>
              <a:ext uri="{FF2B5EF4-FFF2-40B4-BE49-F238E27FC236}">
                <a16:creationId xmlns:a16="http://schemas.microsoft.com/office/drawing/2014/main" id="{4722CD53-9F97-4A4A-81F1-1CE8DFDDE8E8}"/>
              </a:ext>
            </a:extLst>
          </p:cNvPr>
          <p:cNvSpPr>
            <a:spLocks noGrp="1"/>
          </p:cNvSpPr>
          <p:nvPr>
            <p:ph type="title"/>
          </p:nvPr>
        </p:nvSpPr>
        <p:spPr>
          <a:xfrm>
            <a:off x="116849" y="443915"/>
            <a:ext cx="10875695" cy="426170"/>
          </a:xfrm>
        </p:spPr>
        <p:txBody>
          <a:bodyPr>
            <a:normAutofit fontScale="90000"/>
          </a:bodyPr>
          <a:lstStyle/>
          <a:p>
            <a:r>
              <a:rPr lang="en-GB" sz="2000" b="1" dirty="0"/>
              <a:t>Use the multiplicative nature of the double number line to find pairs of values using scalar (along the line) multipliers</a:t>
            </a:r>
            <a:endParaRPr lang="en-GB" b="1" dirty="0"/>
          </a:p>
        </p:txBody>
      </p:sp>
      <p:sp>
        <p:nvSpPr>
          <p:cNvPr id="6" name="Content Placeholder 2">
            <a:extLst>
              <a:ext uri="{FF2B5EF4-FFF2-40B4-BE49-F238E27FC236}">
                <a16:creationId xmlns:a16="http://schemas.microsoft.com/office/drawing/2014/main" id="{022CDC8A-9D84-489B-AA3C-87EFB545ACD3}"/>
              </a:ext>
            </a:extLst>
          </p:cNvPr>
          <p:cNvSpPr txBox="1">
            <a:spLocks/>
          </p:cNvSpPr>
          <p:nvPr/>
        </p:nvSpPr>
        <p:spPr>
          <a:xfrm>
            <a:off x="367436" y="1556792"/>
            <a:ext cx="6520652" cy="4680520"/>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06ED8FF7-1C08-45B8-AA72-9333F98466F6}"/>
              </a:ext>
            </a:extLst>
          </p:cNvPr>
          <p:cNvSpPr txBox="1"/>
          <p:nvPr/>
        </p:nvSpPr>
        <p:spPr>
          <a:xfrm>
            <a:off x="371925" y="1556792"/>
            <a:ext cx="6520651" cy="748923"/>
          </a:xfrm>
          <a:prstGeom prst="rect">
            <a:avLst/>
          </a:prstGeom>
          <a:noFill/>
        </p:spPr>
        <p:txBody>
          <a:bodyPr wrap="square">
            <a:spAutoFit/>
          </a:bodyPr>
          <a:lstStyle/>
          <a:p>
            <a:pPr>
              <a:spcBef>
                <a:spcPts val="400"/>
              </a:spcBef>
              <a:spcAft>
                <a:spcPts val="400"/>
              </a:spcAft>
              <a:buNone/>
            </a:pPr>
            <a:r>
              <a:rPr lang="en-GB" sz="1800" dirty="0">
                <a:effectLst/>
                <a:latin typeface="+mj-lt"/>
                <a:ea typeface="Calibri" panose="020F0502020204030204" pitchFamily="34" charset="0"/>
                <a:cs typeface="Times New Roman" panose="02020603050405020304" pitchFamily="18" charset="0"/>
              </a:rPr>
              <a:t>Jodie is travelling from America to New Zealand. </a:t>
            </a:r>
          </a:p>
          <a:p>
            <a:pPr>
              <a:spcBef>
                <a:spcPts val="400"/>
              </a:spcBef>
              <a:spcAft>
                <a:spcPts val="400"/>
              </a:spcAft>
              <a:buNone/>
            </a:pPr>
            <a:r>
              <a:rPr lang="en-GB" sz="1800" dirty="0">
                <a:effectLst/>
                <a:latin typeface="+mj-lt"/>
                <a:ea typeface="Calibri" panose="020F0502020204030204" pitchFamily="34" charset="0"/>
                <a:cs typeface="Times New Roman" panose="02020603050405020304" pitchFamily="18" charset="0"/>
              </a:rPr>
              <a:t>At the time of travelling US$8 is worth about NZ$12.</a:t>
            </a:r>
          </a:p>
        </p:txBody>
      </p:sp>
      <p:pic>
        <p:nvPicPr>
          <p:cNvPr id="12" name="Picture 11">
            <a:extLst>
              <a:ext uri="{FF2B5EF4-FFF2-40B4-BE49-F238E27FC236}">
                <a16:creationId xmlns:a16="http://schemas.microsoft.com/office/drawing/2014/main" id="{BEB423F5-1E2D-4DE9-938F-3C03C3E3107A}"/>
              </a:ext>
            </a:extLst>
          </p:cNvPr>
          <p:cNvPicPr>
            <a:picLocks noChangeAspect="1"/>
          </p:cNvPicPr>
          <p:nvPr/>
        </p:nvPicPr>
        <p:blipFill>
          <a:blip r:embed="rId4"/>
          <a:stretch>
            <a:fillRect/>
          </a:stretch>
        </p:blipFill>
        <p:spPr>
          <a:xfrm>
            <a:off x="1682114" y="2477941"/>
            <a:ext cx="3796918" cy="951059"/>
          </a:xfrm>
          <a:prstGeom prst="rect">
            <a:avLst/>
          </a:prstGeom>
        </p:spPr>
      </p:pic>
      <p:sp>
        <p:nvSpPr>
          <p:cNvPr id="13" name="TextBox 12">
            <a:extLst>
              <a:ext uri="{FF2B5EF4-FFF2-40B4-BE49-F238E27FC236}">
                <a16:creationId xmlns:a16="http://schemas.microsoft.com/office/drawing/2014/main" id="{D785B811-60DD-4F65-9A76-DA8CCD4BFDB4}"/>
              </a:ext>
            </a:extLst>
          </p:cNvPr>
          <p:cNvSpPr txBox="1"/>
          <p:nvPr/>
        </p:nvSpPr>
        <p:spPr>
          <a:xfrm>
            <a:off x="362948" y="3456290"/>
            <a:ext cx="6520652" cy="2569934"/>
          </a:xfrm>
          <a:prstGeom prst="rect">
            <a:avLst/>
          </a:prstGeom>
          <a:noFill/>
        </p:spPr>
        <p:txBody>
          <a:bodyPr wrap="square">
            <a:spAutoFit/>
          </a:bodyPr>
          <a:lstStyle/>
          <a:p>
            <a:pPr marL="457200" indent="-457200">
              <a:spcBef>
                <a:spcPts val="600"/>
              </a:spcBef>
              <a:spcAft>
                <a:spcPts val="1200"/>
              </a:spcAft>
              <a:buFont typeface="+mj-lt"/>
              <a:buAutoNum type="alphaLcParenR"/>
            </a:pPr>
            <a:r>
              <a:rPr lang="en-GB" sz="1800" dirty="0"/>
              <a:t>Which line in this double number line represents US$ and which represents NZ$?</a:t>
            </a:r>
          </a:p>
          <a:p>
            <a:pPr marL="457200" indent="-457200">
              <a:spcBef>
                <a:spcPts val="600"/>
              </a:spcBef>
              <a:spcAft>
                <a:spcPts val="0"/>
              </a:spcAft>
              <a:buFont typeface="+mj-lt"/>
              <a:buAutoNum type="alphaLcParenR"/>
            </a:pPr>
            <a:r>
              <a:rPr lang="en-GB" sz="1800" dirty="0"/>
              <a:t>Use this diagram to write down some other conversions for Jodie.</a:t>
            </a:r>
          </a:p>
          <a:p>
            <a:pPr marL="914400" lvl="1" indent="-457200">
              <a:spcBef>
                <a:spcPts val="600"/>
              </a:spcBef>
              <a:spcAft>
                <a:spcPts val="0"/>
              </a:spcAft>
              <a:buFont typeface="+mj-lt"/>
              <a:buAutoNum type="romanLcPeriod"/>
            </a:pPr>
            <a:r>
              <a:rPr lang="en-GB" sz="1800" dirty="0"/>
              <a:t>How many NZ$ is US$9 worth?</a:t>
            </a:r>
          </a:p>
          <a:p>
            <a:pPr marL="914400" lvl="1" indent="-457200">
              <a:spcBef>
                <a:spcPts val="600"/>
              </a:spcBef>
              <a:spcAft>
                <a:spcPts val="0"/>
              </a:spcAft>
              <a:buFont typeface="+mj-lt"/>
              <a:buAutoNum type="romanLcPeriod"/>
            </a:pPr>
            <a:r>
              <a:rPr lang="en-GB" sz="1800" dirty="0"/>
              <a:t>How many US$ is NZ$9 worth? </a:t>
            </a:r>
          </a:p>
          <a:p>
            <a:pPr marL="457200" indent="-457200">
              <a:spcBef>
                <a:spcPts val="1200"/>
              </a:spcBef>
              <a:spcAft>
                <a:spcPts val="1200"/>
              </a:spcAft>
              <a:buFont typeface="+mj-lt"/>
              <a:buAutoNum type="alphaLcParenR"/>
            </a:pPr>
            <a:r>
              <a:rPr lang="en-GB" sz="1800" dirty="0"/>
              <a:t>Can you continue the lines? What rule are you using?</a:t>
            </a:r>
          </a:p>
        </p:txBody>
      </p:sp>
    </p:spTree>
    <p:custDataLst>
      <p:tags r:id="rId1"/>
    </p:custDataLst>
    <p:extLst>
      <p:ext uri="{BB962C8B-B14F-4D97-AF65-F5344CB8AC3E}">
        <p14:creationId xmlns:p14="http://schemas.microsoft.com/office/powerpoint/2010/main" val="4694988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Examples 1, 2 and 3</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412777"/>
            <a:ext cx="4891318" cy="4608512"/>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What is the potential benefit of offering students the same double number line in different contexts (as in Examples 1, 2 and 3)?</a:t>
            </a:r>
          </a:p>
          <a:p>
            <a:pPr marL="360000" lvl="1" fontAlgn="auto">
              <a:lnSpc>
                <a:spcPct val="100000"/>
              </a:lnSpc>
              <a:spcBef>
                <a:spcPts val="0"/>
              </a:spcBef>
              <a:spcAft>
                <a:spcPts val="1200"/>
              </a:spcAft>
              <a:buClrTx/>
            </a:pPr>
            <a:r>
              <a:rPr lang="en-GB" sz="2400" dirty="0"/>
              <a:t>What might be drawn out by the differences in each example?</a:t>
            </a:r>
          </a:p>
          <a:p>
            <a:pPr marL="360000" lvl="1" fontAlgn="auto">
              <a:lnSpc>
                <a:spcPct val="100000"/>
              </a:lnSpc>
              <a:spcBef>
                <a:spcPts val="0"/>
              </a:spcBef>
              <a:spcAft>
                <a:spcPts val="1200"/>
              </a:spcAft>
              <a:buClrTx/>
            </a:pPr>
            <a:r>
              <a:rPr lang="en-GB" sz="2400" dirty="0"/>
              <a:t>What other </a:t>
            </a:r>
            <a:r>
              <a:rPr lang="en-GB" sz="2400"/>
              <a:t>multiplicative relationships might </a:t>
            </a:r>
            <a:r>
              <a:rPr lang="en-GB" sz="2400" dirty="0"/>
              <a:t>you be able to represent using this example?</a:t>
            </a:r>
          </a:p>
        </p:txBody>
      </p:sp>
      <p:sp>
        <p:nvSpPr>
          <p:cNvPr id="7" name="Title 1">
            <a:extLst>
              <a:ext uri="{FF2B5EF4-FFF2-40B4-BE49-F238E27FC236}">
                <a16:creationId xmlns:a16="http://schemas.microsoft.com/office/drawing/2014/main" id="{4722CD53-9F97-4A4A-81F1-1CE8DFDDE8E8}"/>
              </a:ext>
            </a:extLst>
          </p:cNvPr>
          <p:cNvSpPr>
            <a:spLocks noGrp="1"/>
          </p:cNvSpPr>
          <p:nvPr>
            <p:ph type="title"/>
          </p:nvPr>
        </p:nvSpPr>
        <p:spPr>
          <a:xfrm>
            <a:off x="116849" y="443915"/>
            <a:ext cx="10875695" cy="426170"/>
          </a:xfrm>
        </p:spPr>
        <p:txBody>
          <a:bodyPr>
            <a:normAutofit fontScale="90000"/>
          </a:bodyPr>
          <a:lstStyle/>
          <a:p>
            <a:r>
              <a:rPr lang="en-GB" sz="2000" b="1" dirty="0"/>
              <a:t>Use the multiplicative nature of the double number line to find pairs of values using scalar (along the line) multipliers</a:t>
            </a:r>
            <a:endParaRPr lang="en-GB" b="1" dirty="0"/>
          </a:p>
        </p:txBody>
      </p:sp>
      <p:grpSp>
        <p:nvGrpSpPr>
          <p:cNvPr id="2" name="Group 1">
            <a:extLst>
              <a:ext uri="{FF2B5EF4-FFF2-40B4-BE49-F238E27FC236}">
                <a16:creationId xmlns:a16="http://schemas.microsoft.com/office/drawing/2014/main" id="{E6AFD8DE-121A-423C-BBA3-BD62F601B76F}"/>
              </a:ext>
            </a:extLst>
          </p:cNvPr>
          <p:cNvGrpSpPr/>
          <p:nvPr/>
        </p:nvGrpSpPr>
        <p:grpSpPr>
          <a:xfrm>
            <a:off x="263352" y="1609339"/>
            <a:ext cx="6557955" cy="5031275"/>
            <a:chOff x="263352" y="1609339"/>
            <a:chExt cx="6557955" cy="5031275"/>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263352" y="1609339"/>
              <a:ext cx="6557955" cy="4608511"/>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C36A391D-0EA3-4FF2-B860-38243BCECCB9}"/>
                </a:ext>
              </a:extLst>
            </p:cNvPr>
            <p:cNvSpPr txBox="1"/>
            <p:nvPr/>
          </p:nvSpPr>
          <p:spPr>
            <a:xfrm>
              <a:off x="479375" y="3193516"/>
              <a:ext cx="6205344" cy="3447098"/>
            </a:xfrm>
            <a:prstGeom prst="rect">
              <a:avLst/>
            </a:prstGeom>
            <a:noFill/>
          </p:spPr>
          <p:txBody>
            <a:bodyPr wrap="square">
              <a:spAutoFit/>
            </a:bodyPr>
            <a:lstStyle/>
            <a:p>
              <a:pPr marL="342900" indent="-342900">
                <a:spcBef>
                  <a:spcPts val="400"/>
                </a:spcBef>
                <a:spcAft>
                  <a:spcPts val="400"/>
                </a:spcAft>
                <a:buFont typeface="+mj-lt"/>
                <a:buAutoNum type="alphaLcParenR"/>
              </a:pPr>
              <a:r>
                <a:rPr lang="en-GB" sz="2200" dirty="0"/>
                <a:t>Ellie and her dad walk side by side along a straight path. The number of steps they take is represented here.</a:t>
              </a:r>
            </a:p>
            <a:p>
              <a:pPr marL="342900" indent="-342900">
                <a:spcBef>
                  <a:spcPts val="400"/>
                </a:spcBef>
                <a:spcAft>
                  <a:spcPts val="400"/>
                </a:spcAft>
                <a:buFont typeface="+mj-lt"/>
                <a:buAutoNum type="alphaLcParenR"/>
              </a:pPr>
              <a:r>
                <a:rPr lang="en-GB" sz="2200" dirty="0">
                  <a:effectLst/>
                  <a:latin typeface="+mj-lt"/>
                  <a:ea typeface="Calibri" panose="020F0502020204030204" pitchFamily="34" charset="0"/>
                  <a:cs typeface="Times New Roman" panose="02020603050405020304" pitchFamily="18" charset="0"/>
                </a:rPr>
                <a:t>Ali buys eight identical packets of cakes for a birthday party. The total cost is £12. </a:t>
              </a:r>
            </a:p>
            <a:p>
              <a:pPr marL="342900" indent="-342900">
                <a:spcBef>
                  <a:spcPts val="400"/>
                </a:spcBef>
                <a:spcAft>
                  <a:spcPts val="400"/>
                </a:spcAft>
                <a:buFont typeface="+mj-lt"/>
                <a:buAutoNum type="alphaLcParenR"/>
              </a:pPr>
              <a:r>
                <a:rPr lang="en-GB" sz="2200" dirty="0">
                  <a:effectLst/>
                  <a:latin typeface="+mj-lt"/>
                  <a:ea typeface="Calibri" panose="020F0502020204030204" pitchFamily="34" charset="0"/>
                  <a:cs typeface="Times New Roman" panose="02020603050405020304" pitchFamily="18" charset="0"/>
                </a:rPr>
                <a:t>Jodie is travelling from America to New Zealand. At the time of travelling US$8 is worth about NZ$12.</a:t>
              </a:r>
            </a:p>
            <a:p>
              <a:pPr>
                <a:spcBef>
                  <a:spcPts val="400"/>
                </a:spcBef>
                <a:spcAft>
                  <a:spcPts val="400"/>
                </a:spcAft>
                <a:buNone/>
              </a:pPr>
              <a:endParaRPr lang="en-GB" sz="2200" dirty="0">
                <a:effectLst/>
                <a:latin typeface="+mj-lt"/>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CB4236A5-E516-4A91-A736-97797714D395}"/>
                </a:ext>
              </a:extLst>
            </p:cNvPr>
            <p:cNvPicPr>
              <a:picLocks noChangeAspect="1"/>
            </p:cNvPicPr>
            <p:nvPr/>
          </p:nvPicPr>
          <p:blipFill>
            <a:blip r:embed="rId4"/>
            <a:stretch>
              <a:fillRect/>
            </a:stretch>
          </p:blipFill>
          <p:spPr>
            <a:xfrm>
              <a:off x="767408" y="1741531"/>
              <a:ext cx="5586980" cy="1399437"/>
            </a:xfrm>
            <a:prstGeom prst="rect">
              <a:avLst/>
            </a:prstGeom>
          </p:spPr>
        </p:pic>
      </p:grpSp>
    </p:spTree>
    <p:custDataLst>
      <p:tags r:id="rId1"/>
    </p:custDataLst>
    <p:extLst>
      <p:ext uri="{BB962C8B-B14F-4D97-AF65-F5344CB8AC3E}">
        <p14:creationId xmlns:p14="http://schemas.microsoft.com/office/powerpoint/2010/main" val="19721587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a:xfrm>
            <a:off x="116849" y="443915"/>
            <a:ext cx="10875695" cy="426170"/>
          </a:xfrm>
        </p:spPr>
        <p:txBody>
          <a:bodyPr>
            <a:normAutofit/>
          </a:bodyPr>
          <a:lstStyle/>
          <a:p>
            <a:r>
              <a:rPr lang="en-GB" sz="2000" b="1" dirty="0"/>
              <a:t>Use the multiplicative nature of the double number line to find pairs of values</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4</a:t>
            </a:r>
            <a:endParaRPr lang="en-GB" dirty="0"/>
          </a:p>
        </p:txBody>
      </p:sp>
      <p:sp>
        <p:nvSpPr>
          <p:cNvPr id="7" name="TextBox 6">
            <a:extLst>
              <a:ext uri="{FF2B5EF4-FFF2-40B4-BE49-F238E27FC236}">
                <a16:creationId xmlns:a16="http://schemas.microsoft.com/office/drawing/2014/main" id="{9CEDC4AA-A905-4D1F-B174-BA783F10CDAC}"/>
              </a:ext>
            </a:extLst>
          </p:cNvPr>
          <p:cNvSpPr txBox="1"/>
          <p:nvPr/>
        </p:nvSpPr>
        <p:spPr>
          <a:xfrm>
            <a:off x="839416" y="1781834"/>
            <a:ext cx="10513168" cy="461665"/>
          </a:xfrm>
          <a:prstGeom prst="rect">
            <a:avLst/>
          </a:prstGeom>
          <a:noFill/>
        </p:spPr>
        <p:txBody>
          <a:bodyPr wrap="square">
            <a:spAutoFit/>
          </a:bodyPr>
          <a:lstStyle/>
          <a:p>
            <a:pPr algn="ctr">
              <a:buNone/>
            </a:pPr>
            <a:r>
              <a:rPr lang="en-GB" sz="2400" dirty="0"/>
              <a:t>On this double number line, the 10 and 6 line up </a:t>
            </a:r>
          </a:p>
        </p:txBody>
      </p:sp>
      <p:pic>
        <p:nvPicPr>
          <p:cNvPr id="4" name="Picture 3">
            <a:extLst>
              <a:ext uri="{FF2B5EF4-FFF2-40B4-BE49-F238E27FC236}">
                <a16:creationId xmlns:a16="http://schemas.microsoft.com/office/drawing/2014/main" id="{85B94CC7-993A-4DD8-8C7B-B98234C1D358}"/>
              </a:ext>
            </a:extLst>
          </p:cNvPr>
          <p:cNvPicPr>
            <a:picLocks noChangeAspect="1"/>
          </p:cNvPicPr>
          <p:nvPr/>
        </p:nvPicPr>
        <p:blipFill>
          <a:blip r:embed="rId3"/>
          <a:stretch>
            <a:fillRect/>
          </a:stretch>
        </p:blipFill>
        <p:spPr>
          <a:xfrm>
            <a:off x="2931902" y="2592924"/>
            <a:ext cx="6328196" cy="1536326"/>
          </a:xfrm>
          <a:prstGeom prst="rect">
            <a:avLst/>
          </a:prstGeom>
        </p:spPr>
      </p:pic>
      <p:sp>
        <p:nvSpPr>
          <p:cNvPr id="9" name="TextBox 8">
            <a:extLst>
              <a:ext uri="{FF2B5EF4-FFF2-40B4-BE49-F238E27FC236}">
                <a16:creationId xmlns:a16="http://schemas.microsoft.com/office/drawing/2014/main" id="{CACF1E9C-933C-4B86-97F1-98342B13DC70}"/>
              </a:ext>
            </a:extLst>
          </p:cNvPr>
          <p:cNvSpPr txBox="1"/>
          <p:nvPr/>
        </p:nvSpPr>
        <p:spPr>
          <a:xfrm>
            <a:off x="1055440" y="4437112"/>
            <a:ext cx="10081120" cy="461665"/>
          </a:xfrm>
          <a:prstGeom prst="rect">
            <a:avLst/>
          </a:prstGeom>
          <a:noFill/>
        </p:spPr>
        <p:txBody>
          <a:bodyPr wrap="square">
            <a:spAutoFit/>
          </a:bodyPr>
          <a:lstStyle/>
          <a:p>
            <a:pPr algn="ctr">
              <a:spcBef>
                <a:spcPts val="400"/>
              </a:spcBef>
              <a:spcAft>
                <a:spcPts val="400"/>
              </a:spcAft>
              <a:buNone/>
            </a:pPr>
            <a:r>
              <a:rPr lang="en-GB" sz="2400" dirty="0"/>
              <a:t>What other pairs of numbers will also line up in the same way?</a:t>
            </a:r>
          </a:p>
        </p:txBody>
      </p:sp>
    </p:spTree>
    <p:extLst>
      <p:ext uri="{BB962C8B-B14F-4D97-AF65-F5344CB8AC3E}">
        <p14:creationId xmlns:p14="http://schemas.microsoft.com/office/powerpoint/2010/main" val="9700797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4</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41531"/>
            <a:ext cx="4891318"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What questions will you ask to support students’ to access this representation?</a:t>
            </a:r>
          </a:p>
          <a:p>
            <a:pPr marL="360000" lvl="1" fontAlgn="auto">
              <a:lnSpc>
                <a:spcPct val="100000"/>
              </a:lnSpc>
              <a:spcBef>
                <a:spcPts val="0"/>
              </a:spcBef>
              <a:spcAft>
                <a:spcPts val="1200"/>
              </a:spcAft>
              <a:buClrTx/>
            </a:pPr>
            <a:r>
              <a:rPr lang="en-GB" sz="2400" dirty="0"/>
              <a:t>What questions will you ask to deepen students’ understanding further?</a:t>
            </a:r>
          </a:p>
          <a:p>
            <a:pPr marL="360000" lvl="1" fontAlgn="auto">
              <a:lnSpc>
                <a:spcPct val="100000"/>
              </a:lnSpc>
              <a:spcBef>
                <a:spcPts val="0"/>
              </a:spcBef>
              <a:spcAft>
                <a:spcPts val="1200"/>
              </a:spcAft>
              <a:buClrTx/>
            </a:pPr>
            <a:r>
              <a:rPr lang="en-GB" sz="2400" dirty="0"/>
              <a:t>What different contexts might you use for this example?</a:t>
            </a:r>
          </a:p>
        </p:txBody>
      </p:sp>
      <p:sp>
        <p:nvSpPr>
          <p:cNvPr id="7" name="Title 1">
            <a:extLst>
              <a:ext uri="{FF2B5EF4-FFF2-40B4-BE49-F238E27FC236}">
                <a16:creationId xmlns:a16="http://schemas.microsoft.com/office/drawing/2014/main" id="{4722CD53-9F97-4A4A-81F1-1CE8DFDDE8E8}"/>
              </a:ext>
            </a:extLst>
          </p:cNvPr>
          <p:cNvSpPr>
            <a:spLocks noGrp="1"/>
          </p:cNvSpPr>
          <p:nvPr>
            <p:ph type="title"/>
          </p:nvPr>
        </p:nvSpPr>
        <p:spPr>
          <a:xfrm>
            <a:off x="116849" y="443915"/>
            <a:ext cx="10875695" cy="426170"/>
          </a:xfrm>
        </p:spPr>
        <p:txBody>
          <a:bodyPr>
            <a:normAutofit/>
          </a:bodyPr>
          <a:lstStyle/>
          <a:p>
            <a:r>
              <a:rPr lang="en-GB" sz="2000" b="1" dirty="0"/>
              <a:t>Use the multiplicative nature of the double number line to find pairs of values</a:t>
            </a:r>
            <a:endParaRPr lang="en-GB" b="1" dirty="0"/>
          </a:p>
        </p:txBody>
      </p:sp>
      <p:grpSp>
        <p:nvGrpSpPr>
          <p:cNvPr id="2" name="Group 1">
            <a:extLst>
              <a:ext uri="{FF2B5EF4-FFF2-40B4-BE49-F238E27FC236}">
                <a16:creationId xmlns:a16="http://schemas.microsoft.com/office/drawing/2014/main" id="{A719FA92-E232-4DC7-978B-4B17084BAA76}"/>
              </a:ext>
            </a:extLst>
          </p:cNvPr>
          <p:cNvGrpSpPr/>
          <p:nvPr/>
        </p:nvGrpSpPr>
        <p:grpSpPr>
          <a:xfrm>
            <a:off x="660695" y="1741532"/>
            <a:ext cx="6160612" cy="3847708"/>
            <a:chOff x="660695" y="1741532"/>
            <a:chExt cx="6160612" cy="3847708"/>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2"/>
              <a:ext cx="616061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FB446901-4057-48E3-9EC0-19FB54CACED7}"/>
                </a:ext>
              </a:extLst>
            </p:cNvPr>
            <p:cNvSpPr txBox="1"/>
            <p:nvPr/>
          </p:nvSpPr>
          <p:spPr>
            <a:xfrm>
              <a:off x="734513" y="2209039"/>
              <a:ext cx="6012976" cy="830997"/>
            </a:xfrm>
            <a:prstGeom prst="rect">
              <a:avLst/>
            </a:prstGeom>
            <a:noFill/>
          </p:spPr>
          <p:txBody>
            <a:bodyPr wrap="square">
              <a:spAutoFit/>
            </a:bodyPr>
            <a:lstStyle/>
            <a:p>
              <a:pPr algn="ctr">
                <a:buNone/>
              </a:pPr>
              <a:r>
                <a:rPr lang="en-GB" sz="2400" dirty="0"/>
                <a:t>On this double number line, the 10 and 6 line up </a:t>
              </a:r>
            </a:p>
          </p:txBody>
        </p:sp>
        <p:pic>
          <p:nvPicPr>
            <p:cNvPr id="8" name="Picture 7">
              <a:extLst>
                <a:ext uri="{FF2B5EF4-FFF2-40B4-BE49-F238E27FC236}">
                  <a16:creationId xmlns:a16="http://schemas.microsoft.com/office/drawing/2014/main" id="{0DA2FB3A-4397-475D-9587-6762522C5A84}"/>
                </a:ext>
              </a:extLst>
            </p:cNvPr>
            <p:cNvPicPr>
              <a:picLocks noChangeAspect="1"/>
            </p:cNvPicPr>
            <p:nvPr/>
          </p:nvPicPr>
          <p:blipFill>
            <a:blip r:embed="rId4"/>
            <a:stretch>
              <a:fillRect/>
            </a:stretch>
          </p:blipFill>
          <p:spPr>
            <a:xfrm>
              <a:off x="1367928" y="3053391"/>
              <a:ext cx="4746147" cy="1152245"/>
            </a:xfrm>
            <a:prstGeom prst="rect">
              <a:avLst/>
            </a:prstGeom>
          </p:spPr>
        </p:pic>
        <p:sp>
          <p:nvSpPr>
            <p:cNvPr id="9" name="TextBox 8">
              <a:extLst>
                <a:ext uri="{FF2B5EF4-FFF2-40B4-BE49-F238E27FC236}">
                  <a16:creationId xmlns:a16="http://schemas.microsoft.com/office/drawing/2014/main" id="{CD048D51-418D-45F8-81A0-5261F21614AE}"/>
                </a:ext>
              </a:extLst>
            </p:cNvPr>
            <p:cNvSpPr txBox="1"/>
            <p:nvPr/>
          </p:nvSpPr>
          <p:spPr>
            <a:xfrm>
              <a:off x="858067" y="4390376"/>
              <a:ext cx="5765867" cy="830997"/>
            </a:xfrm>
            <a:prstGeom prst="rect">
              <a:avLst/>
            </a:prstGeom>
            <a:noFill/>
          </p:spPr>
          <p:txBody>
            <a:bodyPr wrap="square">
              <a:spAutoFit/>
            </a:bodyPr>
            <a:lstStyle/>
            <a:p>
              <a:pPr algn="ctr">
                <a:spcBef>
                  <a:spcPts val="400"/>
                </a:spcBef>
                <a:spcAft>
                  <a:spcPts val="400"/>
                </a:spcAft>
                <a:buNone/>
              </a:pPr>
              <a:r>
                <a:rPr lang="en-GB" sz="2400" dirty="0"/>
                <a:t>What other pairs of numbers will also line up in the same way?</a:t>
              </a:r>
            </a:p>
          </p:txBody>
        </p:sp>
      </p:grpSp>
    </p:spTree>
    <p:custDataLst>
      <p:tags r:id="rId1"/>
    </p:custDataLst>
    <p:extLst>
      <p:ext uri="{BB962C8B-B14F-4D97-AF65-F5344CB8AC3E}">
        <p14:creationId xmlns:p14="http://schemas.microsoft.com/office/powerpoint/2010/main" val="25362226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a:xfrm>
            <a:off x="116849" y="443915"/>
            <a:ext cx="10875695" cy="426170"/>
          </a:xfrm>
        </p:spPr>
        <p:txBody>
          <a:bodyPr>
            <a:normAutofit/>
          </a:bodyPr>
          <a:lstStyle/>
          <a:p>
            <a:r>
              <a:rPr lang="en-GB" sz="2000" b="1" dirty="0"/>
              <a:t>Use the multiplicative nature of the double number line to find pairs of values</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5</a:t>
            </a:r>
            <a:endParaRPr lang="en-GB" dirty="0"/>
          </a:p>
        </p:txBody>
      </p:sp>
      <p:pic>
        <p:nvPicPr>
          <p:cNvPr id="3" name="Picture 2">
            <a:extLst>
              <a:ext uri="{FF2B5EF4-FFF2-40B4-BE49-F238E27FC236}">
                <a16:creationId xmlns:a16="http://schemas.microsoft.com/office/drawing/2014/main" id="{7FDCDC2A-91EC-4E13-9F02-8834BDABAEF0}"/>
              </a:ext>
            </a:extLst>
          </p:cNvPr>
          <p:cNvPicPr>
            <a:picLocks noChangeAspect="1"/>
          </p:cNvPicPr>
          <p:nvPr/>
        </p:nvPicPr>
        <p:blipFill>
          <a:blip r:embed="rId3"/>
          <a:stretch>
            <a:fillRect/>
          </a:stretch>
        </p:blipFill>
        <p:spPr>
          <a:xfrm>
            <a:off x="2931902" y="1822032"/>
            <a:ext cx="6328196" cy="1524132"/>
          </a:xfrm>
          <a:prstGeom prst="rect">
            <a:avLst/>
          </a:prstGeom>
        </p:spPr>
      </p:pic>
      <p:sp>
        <p:nvSpPr>
          <p:cNvPr id="7" name="TextBox 6">
            <a:extLst>
              <a:ext uri="{FF2B5EF4-FFF2-40B4-BE49-F238E27FC236}">
                <a16:creationId xmlns:a16="http://schemas.microsoft.com/office/drawing/2014/main" id="{73357BAE-A6E4-4A5C-865D-6CD95FA90EEB}"/>
              </a:ext>
            </a:extLst>
          </p:cNvPr>
          <p:cNvSpPr txBox="1"/>
          <p:nvPr/>
        </p:nvSpPr>
        <p:spPr>
          <a:xfrm>
            <a:off x="2351584" y="3759846"/>
            <a:ext cx="7416824" cy="1815882"/>
          </a:xfrm>
          <a:prstGeom prst="rect">
            <a:avLst/>
          </a:prstGeom>
          <a:noFill/>
        </p:spPr>
        <p:txBody>
          <a:bodyPr wrap="square">
            <a:spAutoFit/>
          </a:bodyPr>
          <a:lstStyle/>
          <a:p>
            <a:pPr marL="457200" indent="-457200">
              <a:spcBef>
                <a:spcPts val="1200"/>
              </a:spcBef>
              <a:spcAft>
                <a:spcPts val="1200"/>
              </a:spcAft>
              <a:buFont typeface="+mj-lt"/>
              <a:buAutoNum type="alphaLcParenR"/>
            </a:pPr>
            <a:r>
              <a:rPr lang="en-GB" sz="2400" dirty="0"/>
              <a:t>Estimate the number that the arrow is pointing to.</a:t>
            </a:r>
          </a:p>
          <a:p>
            <a:pPr marL="457200" indent="-457200">
              <a:spcBef>
                <a:spcPts val="1200"/>
              </a:spcBef>
              <a:spcAft>
                <a:spcPts val="1200"/>
              </a:spcAft>
              <a:buFont typeface="+mj-lt"/>
              <a:buAutoNum type="alphaLcParenR"/>
            </a:pPr>
            <a:r>
              <a:rPr lang="en-GB" sz="2400" dirty="0"/>
              <a:t>Calculate the number that the arrow is pointing to.</a:t>
            </a:r>
          </a:p>
          <a:p>
            <a:pPr marL="457200" indent="-457200">
              <a:spcBef>
                <a:spcPts val="1200"/>
              </a:spcBef>
              <a:spcAft>
                <a:spcPts val="1200"/>
              </a:spcAft>
              <a:buFont typeface="+mj-lt"/>
              <a:buAutoNum type="alphaLcParenR"/>
            </a:pPr>
            <a:r>
              <a:rPr lang="en-GB" sz="2400" dirty="0"/>
              <a:t>Describe your calculation – what did you do?</a:t>
            </a:r>
          </a:p>
        </p:txBody>
      </p:sp>
    </p:spTree>
    <p:extLst>
      <p:ext uri="{BB962C8B-B14F-4D97-AF65-F5344CB8AC3E}">
        <p14:creationId xmlns:p14="http://schemas.microsoft.com/office/powerpoint/2010/main" val="39893825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5</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5807967" y="1268761"/>
            <a:ext cx="5904658" cy="4608512"/>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endParaRPr lang="en-GB" sz="2400" dirty="0"/>
          </a:p>
        </p:txBody>
      </p:sp>
      <p:sp>
        <p:nvSpPr>
          <p:cNvPr id="7" name="Title 1">
            <a:extLst>
              <a:ext uri="{FF2B5EF4-FFF2-40B4-BE49-F238E27FC236}">
                <a16:creationId xmlns:a16="http://schemas.microsoft.com/office/drawing/2014/main" id="{4722CD53-9F97-4A4A-81F1-1CE8DFDDE8E8}"/>
              </a:ext>
            </a:extLst>
          </p:cNvPr>
          <p:cNvSpPr>
            <a:spLocks noGrp="1"/>
          </p:cNvSpPr>
          <p:nvPr>
            <p:ph type="title"/>
          </p:nvPr>
        </p:nvSpPr>
        <p:spPr>
          <a:xfrm>
            <a:off x="116849" y="443915"/>
            <a:ext cx="10875695" cy="426170"/>
          </a:xfrm>
        </p:spPr>
        <p:txBody>
          <a:bodyPr>
            <a:normAutofit/>
          </a:bodyPr>
          <a:lstStyle/>
          <a:p>
            <a:r>
              <a:rPr lang="en-GB" sz="2000" b="1" dirty="0"/>
              <a:t>Use the multiplicative nature of the double number line to find pairs of values</a:t>
            </a:r>
            <a:endParaRPr lang="en-GB" b="1" dirty="0"/>
          </a:p>
        </p:txBody>
      </p:sp>
      <p:grpSp>
        <p:nvGrpSpPr>
          <p:cNvPr id="2" name="Group 1">
            <a:extLst>
              <a:ext uri="{FF2B5EF4-FFF2-40B4-BE49-F238E27FC236}">
                <a16:creationId xmlns:a16="http://schemas.microsoft.com/office/drawing/2014/main" id="{B9F68DA9-3741-4ED2-A81E-B6CB9D82A5A2}"/>
              </a:ext>
            </a:extLst>
          </p:cNvPr>
          <p:cNvGrpSpPr/>
          <p:nvPr/>
        </p:nvGrpSpPr>
        <p:grpSpPr>
          <a:xfrm>
            <a:off x="660694" y="1741531"/>
            <a:ext cx="5147273" cy="4135741"/>
            <a:chOff x="660694" y="1741531"/>
            <a:chExt cx="5147273" cy="4135741"/>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4" y="1741531"/>
              <a:ext cx="5147273" cy="4135741"/>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D047C6E9-68E6-47C0-AF3E-E4F1C3DD302B}"/>
                </a:ext>
              </a:extLst>
            </p:cNvPr>
            <p:cNvPicPr>
              <a:picLocks noChangeAspect="1"/>
            </p:cNvPicPr>
            <p:nvPr/>
          </p:nvPicPr>
          <p:blipFill>
            <a:blip r:embed="rId4"/>
            <a:stretch>
              <a:fillRect/>
            </a:stretch>
          </p:blipFill>
          <p:spPr>
            <a:xfrm>
              <a:off x="819075" y="1894454"/>
              <a:ext cx="4746147" cy="1143099"/>
            </a:xfrm>
            <a:prstGeom prst="rect">
              <a:avLst/>
            </a:prstGeom>
          </p:spPr>
        </p:pic>
        <p:sp>
          <p:nvSpPr>
            <p:cNvPr id="8" name="TextBox 7">
              <a:extLst>
                <a:ext uri="{FF2B5EF4-FFF2-40B4-BE49-F238E27FC236}">
                  <a16:creationId xmlns:a16="http://schemas.microsoft.com/office/drawing/2014/main" id="{145E9CD0-9279-4024-B790-3CDC87431B2E}"/>
                </a:ext>
              </a:extLst>
            </p:cNvPr>
            <p:cNvSpPr txBox="1"/>
            <p:nvPr/>
          </p:nvSpPr>
          <p:spPr>
            <a:xfrm>
              <a:off x="819075" y="3205798"/>
              <a:ext cx="4904527" cy="2554545"/>
            </a:xfrm>
            <a:prstGeom prst="rect">
              <a:avLst/>
            </a:prstGeom>
            <a:noFill/>
          </p:spPr>
          <p:txBody>
            <a:bodyPr wrap="square">
              <a:spAutoFit/>
            </a:bodyPr>
            <a:lstStyle/>
            <a:p>
              <a:pPr marL="457200" indent="-457200">
                <a:spcBef>
                  <a:spcPts val="1200"/>
                </a:spcBef>
                <a:spcAft>
                  <a:spcPts val="1200"/>
                </a:spcAft>
                <a:buFont typeface="+mj-lt"/>
                <a:buAutoNum type="alphaLcParenR"/>
              </a:pPr>
              <a:r>
                <a:rPr lang="en-GB" sz="2000" dirty="0"/>
                <a:t>Estimate the number that the arrow is pointing to.</a:t>
              </a:r>
            </a:p>
            <a:p>
              <a:pPr marL="457200" indent="-457200">
                <a:spcBef>
                  <a:spcPts val="1200"/>
                </a:spcBef>
                <a:spcAft>
                  <a:spcPts val="1200"/>
                </a:spcAft>
                <a:buFont typeface="+mj-lt"/>
                <a:buAutoNum type="alphaLcParenR"/>
              </a:pPr>
              <a:r>
                <a:rPr lang="en-GB" sz="2000" dirty="0"/>
                <a:t>Calculate the number that the arrow is pointing to.</a:t>
              </a:r>
            </a:p>
            <a:p>
              <a:pPr marL="457200" indent="-457200">
                <a:spcBef>
                  <a:spcPts val="1200"/>
                </a:spcBef>
                <a:spcAft>
                  <a:spcPts val="1200"/>
                </a:spcAft>
                <a:buFont typeface="+mj-lt"/>
                <a:buAutoNum type="alphaLcParenR"/>
              </a:pPr>
              <a:r>
                <a:rPr lang="en-GB" sz="2000" dirty="0"/>
                <a:t>Describe your calculation – what did you do?</a:t>
              </a:r>
            </a:p>
          </p:txBody>
        </p:sp>
      </p:grpSp>
      <p:sp>
        <p:nvSpPr>
          <p:cNvPr id="10" name="Content Placeholder 2">
            <a:extLst>
              <a:ext uri="{FF2B5EF4-FFF2-40B4-BE49-F238E27FC236}">
                <a16:creationId xmlns:a16="http://schemas.microsoft.com/office/drawing/2014/main" id="{2464120B-01FF-405A-9FF4-67244D494442}"/>
              </a:ext>
            </a:extLst>
          </p:cNvPr>
          <p:cNvSpPr txBox="1">
            <a:spLocks/>
          </p:cNvSpPr>
          <p:nvPr/>
        </p:nvSpPr>
        <p:spPr>
          <a:xfrm>
            <a:off x="5966347" y="1268761"/>
            <a:ext cx="5746278" cy="4608511"/>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Consider what how you might expect students to respond to this task, and then watch video 4 of </a:t>
            </a:r>
            <a:r>
              <a:rPr lang="en-GB" sz="2400" dirty="0">
                <a:hlinkClick r:id="rId5"/>
              </a:rPr>
              <a:t>Mathematical Prompts for Deeper Thinking videos | NCETM</a:t>
            </a:r>
            <a:r>
              <a:rPr lang="en-GB" sz="2400" dirty="0"/>
              <a:t>. This is the first time these students encountered this representation.</a:t>
            </a:r>
          </a:p>
          <a:p>
            <a:pPr marL="360000" lvl="1" fontAlgn="auto">
              <a:lnSpc>
                <a:spcPct val="100000"/>
              </a:lnSpc>
              <a:spcBef>
                <a:spcPts val="0"/>
              </a:spcBef>
              <a:spcAft>
                <a:spcPts val="1200"/>
              </a:spcAft>
              <a:buClrTx/>
            </a:pPr>
            <a:r>
              <a:rPr lang="en-GB" sz="2400" dirty="0"/>
              <a:t>Do these students show the same thinking that you expected?</a:t>
            </a:r>
          </a:p>
          <a:p>
            <a:pPr marL="360000" lvl="1" fontAlgn="auto">
              <a:lnSpc>
                <a:spcPct val="100000"/>
              </a:lnSpc>
              <a:spcBef>
                <a:spcPts val="0"/>
              </a:spcBef>
              <a:spcAft>
                <a:spcPts val="1200"/>
              </a:spcAft>
              <a:buClrTx/>
            </a:pPr>
            <a:r>
              <a:rPr lang="en-GB" sz="2400" dirty="0"/>
              <a:t>What strikes you about the responses and reasoning from these students?</a:t>
            </a:r>
          </a:p>
        </p:txBody>
      </p:sp>
    </p:spTree>
    <p:custDataLst>
      <p:tags r:id="rId1"/>
    </p:custDataLst>
    <p:extLst>
      <p:ext uri="{BB962C8B-B14F-4D97-AF65-F5344CB8AC3E}">
        <p14:creationId xmlns:p14="http://schemas.microsoft.com/office/powerpoint/2010/main" val="33796154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a:xfrm>
            <a:off x="116849" y="443915"/>
            <a:ext cx="10875695" cy="426170"/>
          </a:xfrm>
        </p:spPr>
        <p:txBody>
          <a:bodyPr>
            <a:normAutofit fontScale="90000"/>
          </a:bodyPr>
          <a:lstStyle/>
          <a:p>
            <a:r>
              <a:rPr lang="en-GB" sz="2000" b="1" dirty="0"/>
              <a:t>Use the double number line to represent multiplicative relationships, efficiently using both scalar and functional multipliers</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6</a:t>
            </a:r>
            <a:endParaRPr lang="en-GB" dirty="0"/>
          </a:p>
        </p:txBody>
      </p:sp>
      <p:pic>
        <p:nvPicPr>
          <p:cNvPr id="3" name="Picture 2">
            <a:extLst>
              <a:ext uri="{FF2B5EF4-FFF2-40B4-BE49-F238E27FC236}">
                <a16:creationId xmlns:a16="http://schemas.microsoft.com/office/drawing/2014/main" id="{42BEA56C-6724-4093-A233-7967B51185DB}"/>
              </a:ext>
            </a:extLst>
          </p:cNvPr>
          <p:cNvPicPr>
            <a:picLocks noChangeAspect="1"/>
          </p:cNvPicPr>
          <p:nvPr/>
        </p:nvPicPr>
        <p:blipFill>
          <a:blip r:embed="rId3"/>
          <a:stretch>
            <a:fillRect/>
          </a:stretch>
        </p:blipFill>
        <p:spPr>
          <a:xfrm>
            <a:off x="3248312" y="2420888"/>
            <a:ext cx="5695376" cy="1382693"/>
          </a:xfrm>
          <a:prstGeom prst="rect">
            <a:avLst/>
          </a:prstGeom>
        </p:spPr>
      </p:pic>
      <p:sp>
        <p:nvSpPr>
          <p:cNvPr id="7" name="TextBox 6">
            <a:extLst>
              <a:ext uri="{FF2B5EF4-FFF2-40B4-BE49-F238E27FC236}">
                <a16:creationId xmlns:a16="http://schemas.microsoft.com/office/drawing/2014/main" id="{CB242FAD-FF86-4B9B-B597-6EF92AEAB5EF}"/>
              </a:ext>
            </a:extLst>
          </p:cNvPr>
          <p:cNvSpPr txBox="1"/>
          <p:nvPr/>
        </p:nvSpPr>
        <p:spPr>
          <a:xfrm>
            <a:off x="1127448" y="1484784"/>
            <a:ext cx="10081120" cy="904863"/>
          </a:xfrm>
          <a:prstGeom prst="rect">
            <a:avLst/>
          </a:prstGeom>
          <a:noFill/>
        </p:spPr>
        <p:txBody>
          <a:bodyPr wrap="square">
            <a:spAutoFit/>
          </a:bodyPr>
          <a:lstStyle/>
          <a:p>
            <a:pPr algn="ctr">
              <a:buNone/>
            </a:pPr>
            <a:r>
              <a:rPr lang="en-GB" sz="2400" dirty="0"/>
              <a:t>Each number line is marked in ones.</a:t>
            </a:r>
          </a:p>
          <a:p>
            <a:pPr algn="ctr">
              <a:buNone/>
            </a:pPr>
            <a:r>
              <a:rPr lang="en-GB" sz="2400" dirty="0"/>
              <a:t>Fill in the labels on this double number line.</a:t>
            </a:r>
          </a:p>
        </p:txBody>
      </p:sp>
      <p:sp>
        <p:nvSpPr>
          <p:cNvPr id="8" name="TextBox 7">
            <a:extLst>
              <a:ext uri="{FF2B5EF4-FFF2-40B4-BE49-F238E27FC236}">
                <a16:creationId xmlns:a16="http://schemas.microsoft.com/office/drawing/2014/main" id="{E37B2531-4D20-4D96-850F-7510070D3126}"/>
              </a:ext>
            </a:extLst>
          </p:cNvPr>
          <p:cNvSpPr txBox="1"/>
          <p:nvPr/>
        </p:nvSpPr>
        <p:spPr>
          <a:xfrm>
            <a:off x="767408" y="3786830"/>
            <a:ext cx="10657184" cy="2234458"/>
          </a:xfrm>
          <a:prstGeom prst="rect">
            <a:avLst/>
          </a:prstGeom>
          <a:noFill/>
        </p:spPr>
        <p:txBody>
          <a:bodyPr wrap="square">
            <a:spAutoFit/>
          </a:bodyPr>
          <a:lstStyle/>
          <a:p>
            <a:pPr marL="457200" indent="-457200">
              <a:buFont typeface="+mj-lt"/>
              <a:buAutoNum type="alphaLcParenR"/>
            </a:pPr>
            <a:r>
              <a:rPr lang="en-GB" sz="2400" dirty="0"/>
              <a:t>List some pairs of numbers that align perfectly. Could you list them all?</a:t>
            </a:r>
          </a:p>
          <a:p>
            <a:pPr marL="457200" indent="-457200">
              <a:buFont typeface="+mj-lt"/>
              <a:buAutoNum type="alphaLcParenR"/>
            </a:pPr>
            <a:r>
              <a:rPr lang="en-GB" sz="2400" dirty="0"/>
              <a:t>Which number is on the bottom line, directly under 2?</a:t>
            </a:r>
          </a:p>
          <a:p>
            <a:pPr marL="457200" indent="-457200">
              <a:buFont typeface="+mj-lt"/>
              <a:buAutoNum type="alphaLcParenR"/>
            </a:pPr>
            <a:r>
              <a:rPr lang="en-GB" sz="2400" dirty="0"/>
              <a:t>Which number is on the top line, directly above 2?</a:t>
            </a:r>
          </a:p>
          <a:p>
            <a:pPr marL="457200" indent="-457200">
              <a:buFont typeface="+mj-lt"/>
              <a:buAutoNum type="alphaLcParenR"/>
            </a:pPr>
            <a:r>
              <a:rPr lang="en-GB" sz="2400" dirty="0"/>
              <a:t>Which of these answers are you most sure of? How can you check?</a:t>
            </a:r>
          </a:p>
          <a:p>
            <a:pPr>
              <a:buNone/>
            </a:pPr>
            <a:endParaRPr lang="en-GB" sz="2400" dirty="0"/>
          </a:p>
        </p:txBody>
      </p:sp>
    </p:spTree>
    <p:extLst>
      <p:ext uri="{BB962C8B-B14F-4D97-AF65-F5344CB8AC3E}">
        <p14:creationId xmlns:p14="http://schemas.microsoft.com/office/powerpoint/2010/main" val="8396721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6</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095127"/>
            <a:ext cx="4891318" cy="4854153"/>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It is likely that students will need further experience of working with double number lines in which the scales are removed. Which numbers will you use in order to draw students’ attention to the relationship between the lines? </a:t>
            </a:r>
          </a:p>
          <a:p>
            <a:pPr marL="360000" lvl="1" fontAlgn="auto">
              <a:lnSpc>
                <a:spcPct val="100000"/>
              </a:lnSpc>
              <a:spcBef>
                <a:spcPts val="0"/>
              </a:spcBef>
              <a:spcAft>
                <a:spcPts val="1200"/>
              </a:spcAft>
              <a:buClrTx/>
            </a:pPr>
            <a:r>
              <a:rPr lang="en-GB" sz="2400" dirty="0"/>
              <a:t>How will you ensure that students are aware of both multiplicative relationships?</a:t>
            </a:r>
          </a:p>
        </p:txBody>
      </p:sp>
      <p:sp>
        <p:nvSpPr>
          <p:cNvPr id="7" name="Title 1">
            <a:extLst>
              <a:ext uri="{FF2B5EF4-FFF2-40B4-BE49-F238E27FC236}">
                <a16:creationId xmlns:a16="http://schemas.microsoft.com/office/drawing/2014/main" id="{4722CD53-9F97-4A4A-81F1-1CE8DFDDE8E8}"/>
              </a:ext>
            </a:extLst>
          </p:cNvPr>
          <p:cNvSpPr>
            <a:spLocks noGrp="1"/>
          </p:cNvSpPr>
          <p:nvPr>
            <p:ph type="title"/>
          </p:nvPr>
        </p:nvSpPr>
        <p:spPr>
          <a:xfrm>
            <a:off x="116849" y="443915"/>
            <a:ext cx="10875695" cy="426170"/>
          </a:xfrm>
        </p:spPr>
        <p:txBody>
          <a:bodyPr>
            <a:normAutofit fontScale="90000"/>
          </a:bodyPr>
          <a:lstStyle/>
          <a:p>
            <a:r>
              <a:rPr lang="en-GB" sz="2000" b="1" dirty="0"/>
              <a:t>Use the double number line to represent multiplicative relationships, efficiently using both scalar and functional multipliers</a:t>
            </a:r>
            <a:endParaRPr lang="en-GB" b="1" dirty="0"/>
          </a:p>
        </p:txBody>
      </p:sp>
      <p:grpSp>
        <p:nvGrpSpPr>
          <p:cNvPr id="2" name="Group 1">
            <a:extLst>
              <a:ext uri="{FF2B5EF4-FFF2-40B4-BE49-F238E27FC236}">
                <a16:creationId xmlns:a16="http://schemas.microsoft.com/office/drawing/2014/main" id="{4D4E5725-0EC0-42B0-86F2-A63D8B8514ED}"/>
              </a:ext>
            </a:extLst>
          </p:cNvPr>
          <p:cNvGrpSpPr/>
          <p:nvPr/>
        </p:nvGrpSpPr>
        <p:grpSpPr>
          <a:xfrm>
            <a:off x="479375" y="1597516"/>
            <a:ext cx="6341932" cy="4929871"/>
            <a:chOff x="479375" y="1597516"/>
            <a:chExt cx="6341932" cy="4929871"/>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479375" y="1597516"/>
              <a:ext cx="6341932" cy="4576806"/>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38C89B89-5F09-4303-BED4-89B0A55923A8}"/>
                </a:ext>
              </a:extLst>
            </p:cNvPr>
            <p:cNvPicPr>
              <a:picLocks noChangeAspect="1"/>
            </p:cNvPicPr>
            <p:nvPr/>
          </p:nvPicPr>
          <p:blipFill>
            <a:blip r:embed="rId4"/>
            <a:stretch>
              <a:fillRect/>
            </a:stretch>
          </p:blipFill>
          <p:spPr>
            <a:xfrm>
              <a:off x="1277267" y="2549140"/>
              <a:ext cx="4746147" cy="1152245"/>
            </a:xfrm>
            <a:prstGeom prst="rect">
              <a:avLst/>
            </a:prstGeom>
          </p:spPr>
        </p:pic>
        <p:sp>
          <p:nvSpPr>
            <p:cNvPr id="8" name="TextBox 7">
              <a:extLst>
                <a:ext uri="{FF2B5EF4-FFF2-40B4-BE49-F238E27FC236}">
                  <a16:creationId xmlns:a16="http://schemas.microsoft.com/office/drawing/2014/main" id="{144147B0-7790-46F9-A450-1BF83AE6CF32}"/>
                </a:ext>
              </a:extLst>
            </p:cNvPr>
            <p:cNvSpPr txBox="1"/>
            <p:nvPr/>
          </p:nvSpPr>
          <p:spPr>
            <a:xfrm>
              <a:off x="479375" y="1651447"/>
              <a:ext cx="6341932" cy="769441"/>
            </a:xfrm>
            <a:prstGeom prst="rect">
              <a:avLst/>
            </a:prstGeom>
            <a:noFill/>
          </p:spPr>
          <p:txBody>
            <a:bodyPr wrap="square">
              <a:spAutoFit/>
            </a:bodyPr>
            <a:lstStyle/>
            <a:p>
              <a:pPr algn="ctr">
                <a:buNone/>
              </a:pPr>
              <a:r>
                <a:rPr lang="en-GB" sz="2000" dirty="0"/>
                <a:t>Each number line is marked in ones.</a:t>
              </a:r>
            </a:p>
            <a:p>
              <a:pPr algn="ctr">
                <a:buNone/>
              </a:pPr>
              <a:r>
                <a:rPr lang="en-GB" sz="2000" dirty="0"/>
                <a:t>Fill in the labels on this double number line.</a:t>
              </a:r>
            </a:p>
          </p:txBody>
        </p:sp>
        <p:sp>
          <p:nvSpPr>
            <p:cNvPr id="9" name="TextBox 8">
              <a:extLst>
                <a:ext uri="{FF2B5EF4-FFF2-40B4-BE49-F238E27FC236}">
                  <a16:creationId xmlns:a16="http://schemas.microsoft.com/office/drawing/2014/main" id="{0E94339D-6CD2-4F39-8AA9-C17F0A7586A4}"/>
                </a:ext>
              </a:extLst>
            </p:cNvPr>
            <p:cNvSpPr txBox="1"/>
            <p:nvPr/>
          </p:nvSpPr>
          <p:spPr>
            <a:xfrm>
              <a:off x="479375" y="3726620"/>
              <a:ext cx="6341932" cy="2800767"/>
            </a:xfrm>
            <a:prstGeom prst="rect">
              <a:avLst/>
            </a:prstGeom>
            <a:noFill/>
          </p:spPr>
          <p:txBody>
            <a:bodyPr wrap="square">
              <a:spAutoFit/>
            </a:bodyPr>
            <a:lstStyle/>
            <a:p>
              <a:pPr marL="457200" indent="-457200">
                <a:buFont typeface="+mj-lt"/>
                <a:buAutoNum type="alphaLcParenR"/>
              </a:pPr>
              <a:r>
                <a:rPr lang="en-GB" sz="2000" dirty="0"/>
                <a:t>List some pairs of numbers that align perfectly. Could you list them all?</a:t>
              </a:r>
            </a:p>
            <a:p>
              <a:pPr marL="457200" indent="-457200">
                <a:buFont typeface="+mj-lt"/>
                <a:buAutoNum type="alphaLcParenR"/>
              </a:pPr>
              <a:r>
                <a:rPr lang="en-GB" sz="2000" dirty="0"/>
                <a:t>Which number is on the bottom line, directly under 2?</a:t>
              </a:r>
            </a:p>
            <a:p>
              <a:pPr marL="457200" indent="-457200">
                <a:buFont typeface="+mj-lt"/>
                <a:buAutoNum type="alphaLcParenR"/>
              </a:pPr>
              <a:r>
                <a:rPr lang="en-GB" sz="2000" dirty="0"/>
                <a:t>Which number is on the top line, directly above 2?</a:t>
              </a:r>
            </a:p>
            <a:p>
              <a:pPr marL="457200" indent="-457200">
                <a:buFont typeface="+mj-lt"/>
                <a:buAutoNum type="alphaLcParenR"/>
              </a:pPr>
              <a:r>
                <a:rPr lang="en-GB" sz="2000" dirty="0"/>
                <a:t>Which of these answers are you most sure of? How can you check?</a:t>
              </a:r>
            </a:p>
            <a:p>
              <a:pPr>
                <a:buNone/>
              </a:pPr>
              <a:endParaRPr lang="en-GB" sz="2000" dirty="0"/>
            </a:p>
          </p:txBody>
        </p:sp>
      </p:grpSp>
    </p:spTree>
    <p:custDataLst>
      <p:tags r:id="rId1"/>
    </p:custDataLst>
    <p:extLst>
      <p:ext uri="{BB962C8B-B14F-4D97-AF65-F5344CB8AC3E}">
        <p14:creationId xmlns:p14="http://schemas.microsoft.com/office/powerpoint/2010/main" val="29723588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a:xfrm>
            <a:off x="116849" y="443915"/>
            <a:ext cx="10875695" cy="426170"/>
          </a:xfrm>
        </p:spPr>
        <p:txBody>
          <a:bodyPr>
            <a:normAutofit fontScale="90000"/>
          </a:bodyPr>
          <a:lstStyle/>
          <a:p>
            <a:r>
              <a:rPr lang="en-GB" sz="2000" b="1" dirty="0"/>
              <a:t>Use the double number line to represent multiplicative relationships, efficiently using both scalar and functional multipliers</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7</a:t>
            </a:r>
            <a:endParaRPr lang="en-GB" dirty="0"/>
          </a:p>
        </p:txBody>
      </p:sp>
      <p:sp>
        <p:nvSpPr>
          <p:cNvPr id="5" name="TextBox 4">
            <a:extLst>
              <a:ext uri="{FF2B5EF4-FFF2-40B4-BE49-F238E27FC236}">
                <a16:creationId xmlns:a16="http://schemas.microsoft.com/office/drawing/2014/main" id="{7CCC9563-189A-4E71-ADA7-C79D5F4A8060}"/>
              </a:ext>
            </a:extLst>
          </p:cNvPr>
          <p:cNvSpPr txBox="1"/>
          <p:nvPr/>
        </p:nvSpPr>
        <p:spPr>
          <a:xfrm>
            <a:off x="767408" y="1700808"/>
            <a:ext cx="10585176" cy="830997"/>
          </a:xfrm>
          <a:prstGeom prst="rect">
            <a:avLst/>
          </a:prstGeom>
          <a:noFill/>
        </p:spPr>
        <p:txBody>
          <a:bodyPr wrap="square">
            <a:spAutoFit/>
          </a:bodyPr>
          <a:lstStyle/>
          <a:p>
            <a:pPr>
              <a:buNone/>
            </a:pPr>
            <a:r>
              <a:rPr lang="en-GB" sz="2400" dirty="0"/>
              <a:t>Here is another double number line. Mark on the positions of some more numbers as accurately as you can.</a:t>
            </a:r>
          </a:p>
        </p:txBody>
      </p:sp>
      <p:pic>
        <p:nvPicPr>
          <p:cNvPr id="4" name="Picture 3">
            <a:extLst>
              <a:ext uri="{FF2B5EF4-FFF2-40B4-BE49-F238E27FC236}">
                <a16:creationId xmlns:a16="http://schemas.microsoft.com/office/drawing/2014/main" id="{8AF6DF8E-31AF-498E-82A0-14B258BDE211}"/>
              </a:ext>
            </a:extLst>
          </p:cNvPr>
          <p:cNvPicPr>
            <a:picLocks noChangeAspect="1"/>
          </p:cNvPicPr>
          <p:nvPr/>
        </p:nvPicPr>
        <p:blipFill>
          <a:blip r:embed="rId3"/>
          <a:stretch>
            <a:fillRect/>
          </a:stretch>
        </p:blipFill>
        <p:spPr>
          <a:xfrm>
            <a:off x="3212308" y="2617955"/>
            <a:ext cx="5695376" cy="1393666"/>
          </a:xfrm>
          <a:prstGeom prst="rect">
            <a:avLst/>
          </a:prstGeom>
        </p:spPr>
      </p:pic>
      <p:sp>
        <p:nvSpPr>
          <p:cNvPr id="8" name="TextBox 7">
            <a:extLst>
              <a:ext uri="{FF2B5EF4-FFF2-40B4-BE49-F238E27FC236}">
                <a16:creationId xmlns:a16="http://schemas.microsoft.com/office/drawing/2014/main" id="{61D7D27F-EF0F-49C7-94AD-2FED572E1099}"/>
              </a:ext>
            </a:extLst>
          </p:cNvPr>
          <p:cNvSpPr txBox="1"/>
          <p:nvPr/>
        </p:nvSpPr>
        <p:spPr>
          <a:xfrm>
            <a:off x="1054196" y="4011621"/>
            <a:ext cx="10082364" cy="1791260"/>
          </a:xfrm>
          <a:prstGeom prst="rect">
            <a:avLst/>
          </a:prstGeom>
          <a:noFill/>
        </p:spPr>
        <p:txBody>
          <a:bodyPr wrap="square">
            <a:spAutoFit/>
          </a:bodyPr>
          <a:lstStyle/>
          <a:p>
            <a:pPr marL="514350" indent="-514350">
              <a:buFont typeface="+mj-lt"/>
              <a:buAutoNum type="alphaLcParenR"/>
            </a:pPr>
            <a:r>
              <a:rPr lang="en-GB" sz="2400" dirty="0"/>
              <a:t>List more pairs of numbers that align perfectly.</a:t>
            </a:r>
          </a:p>
          <a:p>
            <a:pPr marL="514350" indent="-514350">
              <a:buFont typeface="+mj-lt"/>
              <a:buAutoNum type="alphaLcParenR"/>
            </a:pPr>
            <a:r>
              <a:rPr lang="en-GB" sz="2400" dirty="0"/>
              <a:t>Which number is on the top line, directly above 3?</a:t>
            </a:r>
          </a:p>
          <a:p>
            <a:pPr marL="514350" indent="-514350">
              <a:buFont typeface="+mj-lt"/>
              <a:buAutoNum type="alphaLcParenR"/>
            </a:pPr>
            <a:r>
              <a:rPr lang="en-GB" sz="2400" dirty="0"/>
              <a:t>Which number is on the bottom line, directly below 3?</a:t>
            </a:r>
          </a:p>
          <a:p>
            <a:pPr marL="514350" indent="-514350">
              <a:buFont typeface="+mj-lt"/>
              <a:buAutoNum type="alphaLcParenR"/>
            </a:pPr>
            <a:r>
              <a:rPr lang="en-GB" sz="2400" dirty="0"/>
              <a:t>Which of these answers are you most sure of? How can you check?</a:t>
            </a:r>
          </a:p>
        </p:txBody>
      </p:sp>
    </p:spTree>
    <p:extLst>
      <p:ext uri="{BB962C8B-B14F-4D97-AF65-F5344CB8AC3E}">
        <p14:creationId xmlns:p14="http://schemas.microsoft.com/office/powerpoint/2010/main" val="42637556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7</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41531"/>
            <a:ext cx="4891318"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What questions might you want to ask to support your students to understand this representation?</a:t>
            </a:r>
          </a:p>
          <a:p>
            <a:pPr marL="360000" lvl="1" fontAlgn="auto">
              <a:lnSpc>
                <a:spcPct val="100000"/>
              </a:lnSpc>
              <a:spcBef>
                <a:spcPts val="0"/>
              </a:spcBef>
              <a:spcAft>
                <a:spcPts val="1200"/>
              </a:spcAft>
              <a:buClrTx/>
            </a:pPr>
            <a:r>
              <a:rPr lang="en-GB" sz="2400" dirty="0"/>
              <a:t>What questions might you want to ask to challenge your students to think more deeply?</a:t>
            </a:r>
          </a:p>
          <a:p>
            <a:pPr marL="360000" lvl="1" fontAlgn="auto">
              <a:lnSpc>
                <a:spcPct val="100000"/>
              </a:lnSpc>
              <a:spcBef>
                <a:spcPts val="0"/>
              </a:spcBef>
              <a:spcAft>
                <a:spcPts val="1200"/>
              </a:spcAft>
              <a:buClrTx/>
            </a:pPr>
            <a:endParaRPr lang="en-GB" sz="2400" dirty="0"/>
          </a:p>
        </p:txBody>
      </p:sp>
      <p:sp>
        <p:nvSpPr>
          <p:cNvPr id="7" name="Title 1">
            <a:extLst>
              <a:ext uri="{FF2B5EF4-FFF2-40B4-BE49-F238E27FC236}">
                <a16:creationId xmlns:a16="http://schemas.microsoft.com/office/drawing/2014/main" id="{4722CD53-9F97-4A4A-81F1-1CE8DFDDE8E8}"/>
              </a:ext>
            </a:extLst>
          </p:cNvPr>
          <p:cNvSpPr>
            <a:spLocks noGrp="1"/>
          </p:cNvSpPr>
          <p:nvPr>
            <p:ph type="title"/>
          </p:nvPr>
        </p:nvSpPr>
        <p:spPr>
          <a:xfrm>
            <a:off x="116849" y="443915"/>
            <a:ext cx="10875695" cy="426170"/>
          </a:xfrm>
        </p:spPr>
        <p:txBody>
          <a:bodyPr>
            <a:normAutofit fontScale="90000"/>
          </a:bodyPr>
          <a:lstStyle/>
          <a:p>
            <a:r>
              <a:rPr lang="en-GB" sz="2000" b="1" dirty="0"/>
              <a:t>Use the double number line to represent multiplicative relationships, efficiently using both scalar and functional multipliers</a:t>
            </a:r>
            <a:endParaRPr lang="en-GB" b="1" dirty="0"/>
          </a:p>
        </p:txBody>
      </p:sp>
      <p:grpSp>
        <p:nvGrpSpPr>
          <p:cNvPr id="2" name="Group 1">
            <a:extLst>
              <a:ext uri="{FF2B5EF4-FFF2-40B4-BE49-F238E27FC236}">
                <a16:creationId xmlns:a16="http://schemas.microsoft.com/office/drawing/2014/main" id="{2ECDFB6F-6D9F-4841-8927-14EE83D195C4}"/>
              </a:ext>
            </a:extLst>
          </p:cNvPr>
          <p:cNvGrpSpPr/>
          <p:nvPr/>
        </p:nvGrpSpPr>
        <p:grpSpPr>
          <a:xfrm>
            <a:off x="404880" y="1556792"/>
            <a:ext cx="6555216" cy="4608512"/>
            <a:chOff x="404880" y="1556792"/>
            <a:chExt cx="6555216" cy="4608512"/>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404880" y="1556792"/>
              <a:ext cx="6555215" cy="4608512"/>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0B6D79B3-55C2-45E9-98F7-FFCAE1AE63DC}"/>
                </a:ext>
              </a:extLst>
            </p:cNvPr>
            <p:cNvSpPr txBox="1"/>
            <p:nvPr/>
          </p:nvSpPr>
          <p:spPr>
            <a:xfrm>
              <a:off x="521248" y="1700808"/>
              <a:ext cx="6438848" cy="1015663"/>
            </a:xfrm>
            <a:prstGeom prst="rect">
              <a:avLst/>
            </a:prstGeom>
            <a:noFill/>
          </p:spPr>
          <p:txBody>
            <a:bodyPr wrap="square">
              <a:spAutoFit/>
            </a:bodyPr>
            <a:lstStyle/>
            <a:p>
              <a:pPr>
                <a:buNone/>
              </a:pPr>
              <a:r>
                <a:rPr lang="en-GB" sz="2000" dirty="0"/>
                <a:t>Here is another double number line. Mark on the positions of some more numbers as accurately as you can.</a:t>
              </a:r>
            </a:p>
          </p:txBody>
        </p:sp>
        <p:pic>
          <p:nvPicPr>
            <p:cNvPr id="8" name="Picture 7">
              <a:extLst>
                <a:ext uri="{FF2B5EF4-FFF2-40B4-BE49-F238E27FC236}">
                  <a16:creationId xmlns:a16="http://schemas.microsoft.com/office/drawing/2014/main" id="{F859C649-5136-4456-A4FE-1FD77F773354}"/>
                </a:ext>
              </a:extLst>
            </p:cNvPr>
            <p:cNvPicPr>
              <a:picLocks noChangeAspect="1"/>
            </p:cNvPicPr>
            <p:nvPr/>
          </p:nvPicPr>
          <p:blipFill>
            <a:blip r:embed="rId4"/>
            <a:stretch>
              <a:fillRect/>
            </a:stretch>
          </p:blipFill>
          <p:spPr>
            <a:xfrm>
              <a:off x="1293305" y="2792029"/>
              <a:ext cx="4746147" cy="1161389"/>
            </a:xfrm>
            <a:prstGeom prst="rect">
              <a:avLst/>
            </a:prstGeom>
          </p:spPr>
        </p:pic>
        <p:sp>
          <p:nvSpPr>
            <p:cNvPr id="9" name="TextBox 8">
              <a:extLst>
                <a:ext uri="{FF2B5EF4-FFF2-40B4-BE49-F238E27FC236}">
                  <a16:creationId xmlns:a16="http://schemas.microsoft.com/office/drawing/2014/main" id="{C72F73BC-3429-4CA2-B6AD-62146BCEF51D}"/>
                </a:ext>
              </a:extLst>
            </p:cNvPr>
            <p:cNvSpPr txBox="1"/>
            <p:nvPr/>
          </p:nvSpPr>
          <p:spPr>
            <a:xfrm>
              <a:off x="404881" y="4005064"/>
              <a:ext cx="6555215" cy="2123658"/>
            </a:xfrm>
            <a:prstGeom prst="rect">
              <a:avLst/>
            </a:prstGeom>
            <a:noFill/>
          </p:spPr>
          <p:txBody>
            <a:bodyPr wrap="square">
              <a:spAutoFit/>
            </a:bodyPr>
            <a:lstStyle/>
            <a:p>
              <a:pPr marL="514350" indent="-514350">
                <a:buFont typeface="+mj-lt"/>
                <a:buAutoNum type="alphaLcParenR"/>
              </a:pPr>
              <a:r>
                <a:rPr lang="en-GB" sz="2000" dirty="0"/>
                <a:t>List more pairs of numbers that align perfectly.</a:t>
              </a:r>
            </a:p>
            <a:p>
              <a:pPr marL="514350" indent="-514350">
                <a:buFont typeface="+mj-lt"/>
                <a:buAutoNum type="alphaLcParenR"/>
              </a:pPr>
              <a:r>
                <a:rPr lang="en-GB" sz="2000" dirty="0"/>
                <a:t>Which number is on the top line, directly above 3?</a:t>
              </a:r>
            </a:p>
            <a:p>
              <a:pPr marL="514350" indent="-514350">
                <a:buFont typeface="+mj-lt"/>
                <a:buAutoNum type="alphaLcParenR"/>
              </a:pPr>
              <a:r>
                <a:rPr lang="en-GB" sz="2000" dirty="0"/>
                <a:t>Which number is on the bottom line, directly below 3?</a:t>
              </a:r>
            </a:p>
            <a:p>
              <a:pPr marL="514350" indent="-514350">
                <a:buFont typeface="+mj-lt"/>
                <a:buAutoNum type="alphaLcParenR"/>
              </a:pPr>
              <a:r>
                <a:rPr lang="en-GB" sz="2000" dirty="0"/>
                <a:t>Which of these answers are you most sure of? How can you check?</a:t>
              </a:r>
            </a:p>
          </p:txBody>
        </p:sp>
      </p:grpSp>
    </p:spTree>
    <p:custDataLst>
      <p:tags r:id="rId1"/>
    </p:custDataLst>
    <p:extLst>
      <p:ext uri="{BB962C8B-B14F-4D97-AF65-F5344CB8AC3E}">
        <p14:creationId xmlns:p14="http://schemas.microsoft.com/office/powerpoint/2010/main" val="4110144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lstStyle/>
          <a:p>
            <a:r>
              <a:rPr lang="en-GB" dirty="0"/>
              <a:t>About this resource</a:t>
            </a:r>
          </a:p>
        </p:txBody>
      </p:sp>
      <p:sp>
        <p:nvSpPr>
          <p:cNvPr id="5" name="Content Placeholder 4">
            <a:extLst>
              <a:ext uri="{FF2B5EF4-FFF2-40B4-BE49-F238E27FC236}">
                <a16:creationId xmlns:a16="http://schemas.microsoft.com/office/drawing/2014/main" id="{F3AEFA3D-6E0E-40FE-BDA2-AC1662A877CD}"/>
              </a:ext>
            </a:extLst>
          </p:cNvPr>
          <p:cNvSpPr>
            <a:spLocks noGrp="1"/>
          </p:cNvSpPr>
          <p:nvPr>
            <p:ph idx="1"/>
          </p:nvPr>
        </p:nvSpPr>
        <p:spPr>
          <a:xfrm>
            <a:off x="609600" y="1268760"/>
            <a:ext cx="10972800" cy="3888432"/>
          </a:xfrm>
        </p:spPr>
        <p:txBody>
          <a:bodyPr>
            <a:noAutofit/>
          </a:bodyPr>
          <a:lstStyle/>
          <a:p>
            <a:pPr marL="0" indent="0">
              <a:buNone/>
            </a:pPr>
            <a:r>
              <a:rPr lang="en-GB" dirty="0"/>
              <a:t>The slides are structured as follows:</a:t>
            </a:r>
          </a:p>
          <a:p>
            <a:pPr lvl="1"/>
            <a:r>
              <a:rPr lang="en-GB" dirty="0"/>
              <a:t>The big picture:</a:t>
            </a:r>
          </a:p>
          <a:p>
            <a:pPr lvl="2"/>
            <a:r>
              <a:rPr lang="en-GB" dirty="0"/>
              <a:t>Where does this fit in? </a:t>
            </a:r>
          </a:p>
          <a:p>
            <a:pPr lvl="2"/>
            <a:r>
              <a:rPr lang="en-GB" dirty="0"/>
              <a:t>What do students need to understand? </a:t>
            </a:r>
          </a:p>
          <a:p>
            <a:pPr lvl="2"/>
            <a:r>
              <a:rPr lang="en-GB" dirty="0"/>
              <a:t>Why is this key idea important?</a:t>
            </a:r>
          </a:p>
          <a:p>
            <a:pPr lvl="1"/>
            <a:r>
              <a:rPr lang="en-GB" dirty="0"/>
              <a:t>Prior learning </a:t>
            </a:r>
          </a:p>
          <a:p>
            <a:pPr lvl="1"/>
            <a:r>
              <a:rPr lang="en-GB" dirty="0"/>
              <a:t>Misconceptions</a:t>
            </a:r>
          </a:p>
          <a:p>
            <a:pPr lvl="1"/>
            <a:r>
              <a:rPr lang="en-GB" b="1" dirty="0"/>
              <a:t>Exemplified key ideas</a:t>
            </a:r>
          </a:p>
          <a:p>
            <a:pPr lvl="1"/>
            <a:r>
              <a:rPr lang="en-GB" dirty="0"/>
              <a:t>Reflection questions</a:t>
            </a:r>
          </a:p>
          <a:p>
            <a:pPr lvl="1"/>
            <a:r>
              <a:rPr lang="en-GB" dirty="0"/>
              <a:t>Appendices:</a:t>
            </a:r>
          </a:p>
          <a:p>
            <a:pPr lvl="2"/>
            <a:r>
              <a:rPr lang="en-GB" dirty="0"/>
              <a:t>Key vocabulary</a:t>
            </a:r>
          </a:p>
          <a:p>
            <a:pPr lvl="2"/>
            <a:r>
              <a:rPr lang="en-GB" dirty="0"/>
              <a:t>Representations and structure</a:t>
            </a:r>
          </a:p>
          <a:p>
            <a:pPr lvl="2"/>
            <a:r>
              <a:rPr lang="en-GB" dirty="0"/>
              <a:t>Previous and Future learning</a:t>
            </a:r>
          </a:p>
          <a:p>
            <a:pPr lvl="2"/>
            <a:r>
              <a:rPr lang="en-GB" dirty="0"/>
              <a:t>Useful links</a:t>
            </a:r>
          </a:p>
        </p:txBody>
      </p:sp>
      <p:sp>
        <p:nvSpPr>
          <p:cNvPr id="6" name="TextBox 5">
            <a:extLst>
              <a:ext uri="{FF2B5EF4-FFF2-40B4-BE49-F238E27FC236}">
                <a16:creationId xmlns:a16="http://schemas.microsoft.com/office/drawing/2014/main" id="{C93CE553-E2B8-463F-A228-214C727F90EF}"/>
              </a:ext>
            </a:extLst>
          </p:cNvPr>
          <p:cNvSpPr txBox="1"/>
          <p:nvPr/>
        </p:nvSpPr>
        <p:spPr>
          <a:xfrm>
            <a:off x="6456040" y="1638667"/>
            <a:ext cx="5301844" cy="3662541"/>
          </a:xfrm>
          <a:prstGeom prst="rect">
            <a:avLst/>
          </a:prstGeom>
          <a:solidFill>
            <a:schemeClr val="accent2">
              <a:lumMod val="20000"/>
              <a:lumOff val="80000"/>
            </a:schemeClr>
          </a:solidFill>
        </p:spPr>
        <p:txBody>
          <a:bodyPr wrap="square">
            <a:spAutoFit/>
          </a:bodyPr>
          <a:lstStyle/>
          <a:p>
            <a:pPr marL="0" indent="0" algn="l">
              <a:lnSpc>
                <a:spcPct val="100000"/>
              </a:lnSpc>
              <a:spcBef>
                <a:spcPts val="1200"/>
              </a:spcBef>
              <a:spcAft>
                <a:spcPts val="1200"/>
              </a:spcAft>
              <a:buNone/>
            </a:pPr>
            <a:r>
              <a:rPr lang="en-GB" sz="1400" dirty="0">
                <a:solidFill>
                  <a:srgbClr val="585858"/>
                </a:solidFill>
                <a:effectLst/>
                <a:ea typeface="Times New Roman" panose="02020603050405020304" pitchFamily="18" charset="0"/>
                <a:cs typeface="Arial" panose="020B0604020202020204" pitchFamily="34" charset="0"/>
              </a:rPr>
              <a:t>The </a:t>
            </a:r>
            <a:r>
              <a:rPr lang="en-GB" sz="1400" b="1" dirty="0">
                <a:solidFill>
                  <a:srgbClr val="585858"/>
                </a:solidFill>
                <a:ea typeface="Times New Roman" panose="02020603050405020304" pitchFamily="18" charset="0"/>
                <a:cs typeface="Arial" panose="020B0604020202020204" pitchFamily="34" charset="0"/>
              </a:rPr>
              <a:t>exemplified key idea </a:t>
            </a:r>
            <a:r>
              <a:rPr lang="en-GB" sz="1400" dirty="0">
                <a:solidFill>
                  <a:srgbClr val="585858"/>
                </a:solidFill>
                <a:effectLst/>
                <a:ea typeface="Times New Roman" panose="02020603050405020304" pitchFamily="18" charset="0"/>
                <a:cs typeface="Arial" panose="020B0604020202020204" pitchFamily="34" charset="0"/>
              </a:rPr>
              <a:t>slides have the following symbols to indicate how they have been designed to be used:</a:t>
            </a: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effectLst/>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p:txBody>
      </p:sp>
      <p:sp>
        <p:nvSpPr>
          <p:cNvPr id="8" name="TextBox 7">
            <a:extLst>
              <a:ext uri="{FF2B5EF4-FFF2-40B4-BE49-F238E27FC236}">
                <a16:creationId xmlns:a16="http://schemas.microsoft.com/office/drawing/2014/main" id="{79E969ED-E4E1-40D7-B371-487C5836F744}"/>
              </a:ext>
            </a:extLst>
          </p:cNvPr>
          <p:cNvSpPr txBox="1"/>
          <p:nvPr/>
        </p:nvSpPr>
        <p:spPr>
          <a:xfrm>
            <a:off x="7683351" y="2184299"/>
            <a:ext cx="3996000" cy="1686616"/>
          </a:xfrm>
          <a:prstGeom prst="rect">
            <a:avLst/>
          </a:prstGeom>
          <a:noFill/>
        </p:spPr>
        <p:txBody>
          <a:bodyPr wrap="square" rtlCol="0">
            <a:spAutoFit/>
          </a:bodyPr>
          <a:lstStyle/>
          <a:p>
            <a:pPr>
              <a:buNone/>
            </a:pPr>
            <a:r>
              <a:rPr lang="en-GB" sz="1400" b="1" dirty="0">
                <a:solidFill>
                  <a:srgbClr val="585858"/>
                </a:solidFill>
                <a:cs typeface="Arial" panose="020B0604020202020204" pitchFamily="34" charset="0"/>
              </a:rPr>
              <a:t>Into the classroom</a:t>
            </a:r>
          </a:p>
          <a:p>
            <a:pPr>
              <a:buNone/>
            </a:pPr>
            <a:r>
              <a:rPr lang="en-GB" sz="1400" b="0" dirty="0">
                <a:solidFill>
                  <a:srgbClr val="585858"/>
                </a:solidFill>
                <a:effectLst/>
                <a:ea typeface="Times New Roman" panose="02020603050405020304" pitchFamily="18" charset="0"/>
                <a:cs typeface="Arial" panose="020B0604020202020204" pitchFamily="34" charset="0"/>
              </a:rPr>
              <a:t>The examples are presented on these slides </a:t>
            </a:r>
            <a:r>
              <a:rPr lang="en-GB" sz="1400" dirty="0">
                <a:solidFill>
                  <a:srgbClr val="585858"/>
                </a:solidFill>
                <a:ea typeface="Times New Roman" panose="02020603050405020304" pitchFamily="18" charset="0"/>
                <a:cs typeface="Arial" panose="020B0604020202020204" pitchFamily="34" charset="0"/>
              </a:rPr>
              <a:t>so that they could be used in PD, but also </a:t>
            </a:r>
            <a:r>
              <a:rPr lang="en-GB" sz="1400" b="0" dirty="0">
                <a:solidFill>
                  <a:srgbClr val="585858"/>
                </a:solidFill>
                <a:effectLst/>
                <a:ea typeface="Times New Roman" panose="02020603050405020304" pitchFamily="18" charset="0"/>
                <a:cs typeface="Arial" panose="020B0604020202020204" pitchFamily="34" charset="0"/>
              </a:rPr>
              <a:t>directly in the classroom. The notes feature suggested questions and things teachers might consider when using with students.</a:t>
            </a:r>
            <a:endParaRPr lang="en-GB" sz="1400" b="0" dirty="0">
              <a:solidFill>
                <a:srgbClr val="585858"/>
              </a:solidFill>
              <a:cs typeface="Arial" panose="020B0604020202020204" pitchFamily="34" charset="0"/>
            </a:endParaRPr>
          </a:p>
          <a:p>
            <a:pPr>
              <a:buNone/>
            </a:pPr>
            <a:endParaRPr lang="en-GB" sz="1400" b="1" dirty="0">
              <a:solidFill>
                <a:srgbClr val="585858"/>
              </a:solidFill>
              <a:cs typeface="Arial" panose="020B0604020202020204" pitchFamily="34" charset="0"/>
            </a:endParaRPr>
          </a:p>
        </p:txBody>
      </p:sp>
      <p:sp>
        <p:nvSpPr>
          <p:cNvPr id="12" name="TextBox 11">
            <a:extLst>
              <a:ext uri="{FF2B5EF4-FFF2-40B4-BE49-F238E27FC236}">
                <a16:creationId xmlns:a16="http://schemas.microsoft.com/office/drawing/2014/main" id="{33564DB4-F5AF-4C7D-8130-A24CA070635D}"/>
              </a:ext>
            </a:extLst>
          </p:cNvPr>
          <p:cNvSpPr txBox="1"/>
          <p:nvPr/>
        </p:nvSpPr>
        <p:spPr>
          <a:xfrm>
            <a:off x="7671520" y="3757405"/>
            <a:ext cx="3996000" cy="1384995"/>
          </a:xfrm>
          <a:prstGeom prst="rect">
            <a:avLst/>
          </a:prstGeom>
          <a:noFill/>
        </p:spPr>
        <p:txBody>
          <a:bodyPr wrap="square">
            <a:spAutoFit/>
          </a:bodyPr>
          <a:lstStyle/>
          <a:p>
            <a:pPr fontAlgn="auto">
              <a:spcBef>
                <a:spcPts val="0"/>
              </a:spcBef>
              <a:spcAft>
                <a:spcPts val="0"/>
              </a:spcAft>
              <a:buClrTx/>
              <a:buNone/>
              <a:defRPr/>
            </a:pPr>
            <a:r>
              <a:rPr lang="en-GB" sz="1400" b="1" dirty="0">
                <a:solidFill>
                  <a:srgbClr val="585858"/>
                </a:solidFill>
                <a:cs typeface="Arial" panose="020B0604020202020204" pitchFamily="34" charset="0"/>
              </a:rPr>
              <a:t>PD</a:t>
            </a:r>
            <a:r>
              <a:rPr lang="en-GB" sz="1400" dirty="0">
                <a:solidFill>
                  <a:srgbClr val="585858"/>
                </a:solidFill>
                <a:cs typeface="Arial" panose="020B0604020202020204" pitchFamily="34" charset="0"/>
              </a:rPr>
              <a:t> </a:t>
            </a:r>
            <a:r>
              <a:rPr lang="en-GB" sz="1400" b="1" dirty="0">
                <a:solidFill>
                  <a:srgbClr val="585858"/>
                </a:solidFill>
                <a:cs typeface="Arial" panose="020B0604020202020204" pitchFamily="34" charset="0"/>
              </a:rPr>
              <a:t>discussion prompts</a:t>
            </a:r>
          </a:p>
          <a:p>
            <a:pPr fontAlgn="auto">
              <a:spcBef>
                <a:spcPts val="0"/>
              </a:spcBef>
              <a:spcAft>
                <a:spcPts val="0"/>
              </a:spcAft>
              <a:buClrTx/>
              <a:buNone/>
              <a:defRPr/>
            </a:pPr>
            <a:r>
              <a:rPr lang="en-GB" sz="1400" dirty="0">
                <a:solidFill>
                  <a:srgbClr val="585858"/>
                </a:solidFill>
                <a:cs typeface="Arial" panose="020B0604020202020204" pitchFamily="34" charset="0"/>
              </a:rPr>
              <a:t>These slides look at the examples in more detail, with question prompts to promote discussion among maths teachers. The notes feature reference to further information and guidance within the Core Concepts document.</a:t>
            </a:r>
          </a:p>
        </p:txBody>
      </p:sp>
      <p:pic>
        <p:nvPicPr>
          <p:cNvPr id="3" name="Picture 2" descr="Logo, icon&#10;&#10;Description automatically generated">
            <a:extLst>
              <a:ext uri="{FF2B5EF4-FFF2-40B4-BE49-F238E27FC236}">
                <a16:creationId xmlns:a16="http://schemas.microsoft.com/office/drawing/2014/main" id="{98372D16-5B8D-44D5-A8F3-B5B81CEA24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5355" y="2451568"/>
            <a:ext cx="993650" cy="993650"/>
          </a:xfrm>
          <a:prstGeom prst="rect">
            <a:avLst/>
          </a:prstGeom>
        </p:spPr>
      </p:pic>
      <p:pic>
        <p:nvPicPr>
          <p:cNvPr id="9" name="Picture 8" descr="Icon&#10;&#10;Description automatically generated">
            <a:extLst>
              <a:ext uri="{FF2B5EF4-FFF2-40B4-BE49-F238E27FC236}">
                <a16:creationId xmlns:a16="http://schemas.microsoft.com/office/drawing/2014/main" id="{1D0A02C7-CE34-44AA-8167-2E440C37E1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5355" y="3951785"/>
            <a:ext cx="993650" cy="993650"/>
          </a:xfrm>
          <a:prstGeom prst="rect">
            <a:avLst/>
          </a:prstGeom>
        </p:spPr>
      </p:pic>
    </p:spTree>
    <p:extLst>
      <p:ext uri="{BB962C8B-B14F-4D97-AF65-F5344CB8AC3E}">
        <p14:creationId xmlns:p14="http://schemas.microsoft.com/office/powerpoint/2010/main" val="2998317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a:xfrm>
            <a:off x="116849" y="443915"/>
            <a:ext cx="10875695" cy="426170"/>
          </a:xfrm>
        </p:spPr>
        <p:txBody>
          <a:bodyPr>
            <a:normAutofit fontScale="90000"/>
          </a:bodyPr>
          <a:lstStyle/>
          <a:p>
            <a:r>
              <a:rPr lang="en-GB" sz="2000" b="1" dirty="0"/>
              <a:t>Use the double number line to represent multiplicative relationships, efficiently using both scalar and functional multipliers</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8</a:t>
            </a:r>
            <a:endParaRPr lang="en-GB" dirty="0"/>
          </a:p>
        </p:txBody>
      </p:sp>
      <p:pic>
        <p:nvPicPr>
          <p:cNvPr id="4" name="Picture 3" descr="A picture containing indoor&#10;&#10;Description automatically generated">
            <a:extLst>
              <a:ext uri="{FF2B5EF4-FFF2-40B4-BE49-F238E27FC236}">
                <a16:creationId xmlns:a16="http://schemas.microsoft.com/office/drawing/2014/main" id="{BE624CC4-677A-4D13-87BE-D8985A05FD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5428" y="2387515"/>
            <a:ext cx="5701144" cy="1399099"/>
          </a:xfrm>
          <a:prstGeom prst="rect">
            <a:avLst/>
          </a:prstGeom>
        </p:spPr>
      </p:pic>
      <p:sp>
        <p:nvSpPr>
          <p:cNvPr id="7" name="TextBox 6">
            <a:extLst>
              <a:ext uri="{FF2B5EF4-FFF2-40B4-BE49-F238E27FC236}">
                <a16:creationId xmlns:a16="http://schemas.microsoft.com/office/drawing/2014/main" id="{BF8E4153-D9B8-435F-B4FE-C888EFCF4BEE}"/>
              </a:ext>
            </a:extLst>
          </p:cNvPr>
          <p:cNvSpPr txBox="1"/>
          <p:nvPr/>
        </p:nvSpPr>
        <p:spPr>
          <a:xfrm>
            <a:off x="3047011" y="1700808"/>
            <a:ext cx="6097978" cy="461665"/>
          </a:xfrm>
          <a:prstGeom prst="rect">
            <a:avLst/>
          </a:prstGeom>
          <a:noFill/>
        </p:spPr>
        <p:txBody>
          <a:bodyPr wrap="square">
            <a:spAutoFit/>
          </a:bodyPr>
          <a:lstStyle/>
          <a:p>
            <a:pPr algn="ctr">
              <a:spcBef>
                <a:spcPts val="400"/>
              </a:spcBef>
              <a:spcAft>
                <a:spcPts val="400"/>
              </a:spcAft>
              <a:buNone/>
            </a:pPr>
            <a:r>
              <a:rPr lang="en-GB" sz="2400" dirty="0">
                <a:effectLst/>
                <a:latin typeface="+mj-lt"/>
                <a:ea typeface="Calibri" panose="020F0502020204030204" pitchFamily="34" charset="0"/>
                <a:cs typeface="Times New Roman" panose="02020603050405020304" pitchFamily="18" charset="0"/>
              </a:rPr>
              <a:t>Here is another double number line.</a:t>
            </a:r>
          </a:p>
        </p:txBody>
      </p:sp>
      <p:sp>
        <p:nvSpPr>
          <p:cNvPr id="8" name="TextBox 7">
            <a:extLst>
              <a:ext uri="{FF2B5EF4-FFF2-40B4-BE49-F238E27FC236}">
                <a16:creationId xmlns:a16="http://schemas.microsoft.com/office/drawing/2014/main" id="{B0BA7239-B377-4035-ABF3-7E5684A55D49}"/>
              </a:ext>
            </a:extLst>
          </p:cNvPr>
          <p:cNvSpPr txBox="1"/>
          <p:nvPr/>
        </p:nvSpPr>
        <p:spPr>
          <a:xfrm>
            <a:off x="695400" y="4011656"/>
            <a:ext cx="10657184" cy="1791260"/>
          </a:xfrm>
          <a:prstGeom prst="rect">
            <a:avLst/>
          </a:prstGeom>
          <a:noFill/>
        </p:spPr>
        <p:txBody>
          <a:bodyPr wrap="square">
            <a:spAutoFit/>
          </a:bodyPr>
          <a:lstStyle/>
          <a:p>
            <a:pPr algn="ctr">
              <a:buNone/>
            </a:pPr>
            <a:r>
              <a:rPr lang="en-GB" sz="2400" dirty="0"/>
              <a:t>Steve says that, to find the value of </a:t>
            </a:r>
            <a:r>
              <a:rPr lang="en-GB" sz="2400" i="1" dirty="0">
                <a:latin typeface="Myriad Pro" panose="020B0503030403020204"/>
                <a:cs typeface="Calibri" panose="020F0502020204030204" pitchFamily="34" charset="0"/>
              </a:rPr>
              <a:t>a</a:t>
            </a:r>
            <a:r>
              <a:rPr lang="en-GB" sz="2400" dirty="0"/>
              <a:t>, he is going to calculate 5 x 1.5.</a:t>
            </a:r>
          </a:p>
          <a:p>
            <a:pPr algn="ctr">
              <a:buNone/>
            </a:pPr>
            <a:r>
              <a:rPr lang="en-GB" sz="2400" dirty="0"/>
              <a:t>Mia says that she is going to find one quarter of 30.</a:t>
            </a:r>
          </a:p>
          <a:p>
            <a:pPr algn="ctr">
              <a:buNone/>
            </a:pPr>
            <a:r>
              <a:rPr lang="en-GB" sz="2400" dirty="0"/>
              <a:t>Do you agree with Steve or Mia? </a:t>
            </a:r>
          </a:p>
          <a:p>
            <a:pPr algn="ctr">
              <a:buNone/>
            </a:pPr>
            <a:r>
              <a:rPr lang="en-GB" sz="2400" dirty="0"/>
              <a:t>Explain how you know.</a:t>
            </a:r>
          </a:p>
        </p:txBody>
      </p:sp>
    </p:spTree>
    <p:extLst>
      <p:ext uri="{BB962C8B-B14F-4D97-AF65-F5344CB8AC3E}">
        <p14:creationId xmlns:p14="http://schemas.microsoft.com/office/powerpoint/2010/main" val="38941885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8</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41531"/>
            <a:ext cx="4891318" cy="3847709"/>
          </a:xfrm>
          <a:prstGeom prst="rect">
            <a:avLst/>
          </a:prstGeom>
        </p:spPr>
        <p:txBody>
          <a:bodyPr anchor="ctr">
            <a:normAutofit lnSpcReduction="10000"/>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Do you use the functional or scalar multiplier when approaching this problem? Why?</a:t>
            </a:r>
          </a:p>
          <a:p>
            <a:pPr marL="360000" lvl="1" fontAlgn="auto">
              <a:lnSpc>
                <a:spcPct val="100000"/>
              </a:lnSpc>
              <a:spcBef>
                <a:spcPts val="0"/>
              </a:spcBef>
              <a:spcAft>
                <a:spcPts val="1200"/>
              </a:spcAft>
              <a:buClrTx/>
            </a:pPr>
            <a:r>
              <a:rPr lang="en-GB" sz="2400" dirty="0"/>
              <a:t>Students need to understand that they have a choice to make about which multiplier to use in a given context. What other examples might you give to help them see this?</a:t>
            </a:r>
          </a:p>
        </p:txBody>
      </p:sp>
      <p:sp>
        <p:nvSpPr>
          <p:cNvPr id="7" name="Title 1">
            <a:extLst>
              <a:ext uri="{FF2B5EF4-FFF2-40B4-BE49-F238E27FC236}">
                <a16:creationId xmlns:a16="http://schemas.microsoft.com/office/drawing/2014/main" id="{4722CD53-9F97-4A4A-81F1-1CE8DFDDE8E8}"/>
              </a:ext>
            </a:extLst>
          </p:cNvPr>
          <p:cNvSpPr>
            <a:spLocks noGrp="1"/>
          </p:cNvSpPr>
          <p:nvPr>
            <p:ph type="title"/>
          </p:nvPr>
        </p:nvSpPr>
        <p:spPr>
          <a:xfrm>
            <a:off x="116849" y="443915"/>
            <a:ext cx="10875695" cy="426170"/>
          </a:xfrm>
        </p:spPr>
        <p:txBody>
          <a:bodyPr>
            <a:normAutofit fontScale="90000"/>
          </a:bodyPr>
          <a:lstStyle/>
          <a:p>
            <a:r>
              <a:rPr lang="en-GB" sz="2000" b="1" dirty="0"/>
              <a:t>Use the double number line to represent multiplicative relationships, efficiently using both scalar and functional multipliers</a:t>
            </a:r>
            <a:endParaRPr lang="en-GB" b="1" dirty="0"/>
          </a:p>
        </p:txBody>
      </p:sp>
      <p:grpSp>
        <p:nvGrpSpPr>
          <p:cNvPr id="2" name="Group 1">
            <a:extLst>
              <a:ext uri="{FF2B5EF4-FFF2-40B4-BE49-F238E27FC236}">
                <a16:creationId xmlns:a16="http://schemas.microsoft.com/office/drawing/2014/main" id="{6E94DC43-BE69-4987-8193-1A17E44949E2}"/>
              </a:ext>
            </a:extLst>
          </p:cNvPr>
          <p:cNvGrpSpPr/>
          <p:nvPr/>
        </p:nvGrpSpPr>
        <p:grpSpPr>
          <a:xfrm>
            <a:off x="660695" y="1741532"/>
            <a:ext cx="6195317" cy="4135740"/>
            <a:chOff x="660695" y="1741532"/>
            <a:chExt cx="6195317" cy="4135740"/>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2"/>
              <a:ext cx="6160612" cy="4135740"/>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pic>
          <p:nvPicPr>
            <p:cNvPr id="6" name="Picture 5" descr="A picture containing indoor&#10;&#10;Description automatically generated">
              <a:extLst>
                <a:ext uri="{FF2B5EF4-FFF2-40B4-BE49-F238E27FC236}">
                  <a16:creationId xmlns:a16="http://schemas.microsoft.com/office/drawing/2014/main" id="{C0FC5A47-A39F-4C72-896C-EAAB00B099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2603" y="2401847"/>
              <a:ext cx="4750953" cy="1165916"/>
            </a:xfrm>
            <a:prstGeom prst="rect">
              <a:avLst/>
            </a:prstGeom>
          </p:spPr>
        </p:pic>
        <p:sp>
          <p:nvSpPr>
            <p:cNvPr id="8" name="TextBox 7">
              <a:extLst>
                <a:ext uri="{FF2B5EF4-FFF2-40B4-BE49-F238E27FC236}">
                  <a16:creationId xmlns:a16="http://schemas.microsoft.com/office/drawing/2014/main" id="{172E684A-4E3B-42A9-9669-EAA0DCD9FA8D}"/>
                </a:ext>
              </a:extLst>
            </p:cNvPr>
            <p:cNvSpPr txBox="1"/>
            <p:nvPr/>
          </p:nvSpPr>
          <p:spPr>
            <a:xfrm>
              <a:off x="660695" y="1810569"/>
              <a:ext cx="6097978" cy="400110"/>
            </a:xfrm>
            <a:prstGeom prst="rect">
              <a:avLst/>
            </a:prstGeom>
            <a:noFill/>
          </p:spPr>
          <p:txBody>
            <a:bodyPr wrap="square">
              <a:spAutoFit/>
            </a:bodyPr>
            <a:lstStyle/>
            <a:p>
              <a:pPr algn="ctr">
                <a:spcBef>
                  <a:spcPts val="400"/>
                </a:spcBef>
                <a:spcAft>
                  <a:spcPts val="400"/>
                </a:spcAft>
                <a:buNone/>
              </a:pPr>
              <a:r>
                <a:rPr lang="en-GB" sz="2000" dirty="0">
                  <a:effectLst/>
                  <a:latin typeface="+mj-lt"/>
                  <a:ea typeface="Calibri" panose="020F0502020204030204" pitchFamily="34" charset="0"/>
                  <a:cs typeface="Times New Roman" panose="02020603050405020304" pitchFamily="18" charset="0"/>
                </a:rPr>
                <a:t>Here is another double number line.</a:t>
              </a:r>
            </a:p>
          </p:txBody>
        </p:sp>
        <p:sp>
          <p:nvSpPr>
            <p:cNvPr id="9" name="TextBox 8">
              <a:extLst>
                <a:ext uri="{FF2B5EF4-FFF2-40B4-BE49-F238E27FC236}">
                  <a16:creationId xmlns:a16="http://schemas.microsoft.com/office/drawing/2014/main" id="{CA03B9AB-9AF7-4774-B5EC-CEFD1B412658}"/>
                </a:ext>
              </a:extLst>
            </p:cNvPr>
            <p:cNvSpPr txBox="1"/>
            <p:nvPr/>
          </p:nvSpPr>
          <p:spPr>
            <a:xfrm>
              <a:off x="695400" y="4011656"/>
              <a:ext cx="6160612" cy="1815882"/>
            </a:xfrm>
            <a:prstGeom prst="rect">
              <a:avLst/>
            </a:prstGeom>
            <a:noFill/>
          </p:spPr>
          <p:txBody>
            <a:bodyPr wrap="square">
              <a:spAutoFit/>
            </a:bodyPr>
            <a:lstStyle/>
            <a:p>
              <a:pPr algn="ctr">
                <a:buNone/>
              </a:pPr>
              <a:r>
                <a:rPr lang="en-GB" sz="2000" dirty="0"/>
                <a:t>Steve says that, to find the value of </a:t>
              </a:r>
              <a:r>
                <a:rPr lang="en-GB" sz="2000" i="1" dirty="0">
                  <a:latin typeface="Myriad Pro" panose="020B0503030403020204"/>
                </a:rPr>
                <a:t>a</a:t>
              </a:r>
              <a:r>
                <a:rPr lang="en-GB" sz="2000" dirty="0"/>
                <a:t>, he is going to calculate 5 x 1.5.</a:t>
              </a:r>
            </a:p>
            <a:p>
              <a:pPr algn="ctr">
                <a:buNone/>
              </a:pPr>
              <a:r>
                <a:rPr lang="en-GB" sz="2000" dirty="0"/>
                <a:t>Mia says that she is going to find one quarter of 30.</a:t>
              </a:r>
            </a:p>
            <a:p>
              <a:pPr algn="ctr">
                <a:buNone/>
              </a:pPr>
              <a:r>
                <a:rPr lang="en-GB" sz="2000" dirty="0"/>
                <a:t>Do you agree with Steve or Mia? </a:t>
              </a:r>
            </a:p>
            <a:p>
              <a:pPr algn="ctr">
                <a:buNone/>
              </a:pPr>
              <a:r>
                <a:rPr lang="en-GB" sz="2000" dirty="0"/>
                <a:t>Explain how you know.</a:t>
              </a:r>
            </a:p>
          </p:txBody>
        </p:sp>
      </p:grpSp>
    </p:spTree>
    <p:custDataLst>
      <p:tags r:id="rId1"/>
    </p:custDataLst>
    <p:extLst>
      <p:ext uri="{BB962C8B-B14F-4D97-AF65-F5344CB8AC3E}">
        <p14:creationId xmlns:p14="http://schemas.microsoft.com/office/powerpoint/2010/main" val="16831764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a:xfrm>
            <a:off x="116849" y="443915"/>
            <a:ext cx="10875695" cy="426170"/>
          </a:xfrm>
        </p:spPr>
        <p:txBody>
          <a:bodyPr>
            <a:normAutofit/>
          </a:bodyPr>
          <a:lstStyle/>
          <a:p>
            <a:r>
              <a:rPr lang="en-GB" sz="2000" b="1" dirty="0"/>
              <a:t>Use the multiplicative nature of the double number line to solve problems efficiently </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9a</a:t>
            </a:r>
            <a:endParaRPr lang="en-GB" dirty="0"/>
          </a:p>
        </p:txBody>
      </p:sp>
      <p:sp>
        <p:nvSpPr>
          <p:cNvPr id="5" name="TextBox 4">
            <a:extLst>
              <a:ext uri="{FF2B5EF4-FFF2-40B4-BE49-F238E27FC236}">
                <a16:creationId xmlns:a16="http://schemas.microsoft.com/office/drawing/2014/main" id="{82327119-6820-4CFE-BF0E-46A423B2FCB7}"/>
              </a:ext>
            </a:extLst>
          </p:cNvPr>
          <p:cNvSpPr txBox="1"/>
          <p:nvPr/>
        </p:nvSpPr>
        <p:spPr>
          <a:xfrm>
            <a:off x="263352" y="1628800"/>
            <a:ext cx="11593288" cy="904863"/>
          </a:xfrm>
          <a:prstGeom prst="rect">
            <a:avLst/>
          </a:prstGeom>
          <a:noFill/>
        </p:spPr>
        <p:txBody>
          <a:bodyPr wrap="square">
            <a:spAutoFit/>
          </a:bodyPr>
          <a:lstStyle/>
          <a:p>
            <a:pPr>
              <a:buNone/>
            </a:pPr>
            <a:r>
              <a:rPr lang="en-GB" sz="2400" dirty="0"/>
              <a:t>£9 is worth about €10. </a:t>
            </a:r>
          </a:p>
          <a:p>
            <a:pPr marL="514350" indent="-514350">
              <a:buFont typeface="+mj-lt"/>
              <a:buAutoNum type="alphaLcParenR"/>
            </a:pPr>
            <a:r>
              <a:rPr lang="en-GB" sz="2400" dirty="0"/>
              <a:t>Which of the following double number lines shows this information correctly?</a:t>
            </a:r>
          </a:p>
        </p:txBody>
      </p:sp>
      <p:pic>
        <p:nvPicPr>
          <p:cNvPr id="7" name="Picture 6" descr="A picture containing indoor&#10;&#10;Description automatically generated">
            <a:extLst>
              <a:ext uri="{FF2B5EF4-FFF2-40B4-BE49-F238E27FC236}">
                <a16:creationId xmlns:a16="http://schemas.microsoft.com/office/drawing/2014/main" id="{A20EA99A-076A-46BF-B836-DB4CDF2B67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360" y="3040380"/>
            <a:ext cx="4320749" cy="1165916"/>
          </a:xfrm>
          <a:prstGeom prst="rect">
            <a:avLst/>
          </a:prstGeom>
        </p:spPr>
      </p:pic>
      <p:pic>
        <p:nvPicPr>
          <p:cNvPr id="8" name="Picture 7" descr="A picture containing indoor&#10;&#10;Description automatically generated">
            <a:extLst>
              <a:ext uri="{FF2B5EF4-FFF2-40B4-BE49-F238E27FC236}">
                <a16:creationId xmlns:a16="http://schemas.microsoft.com/office/drawing/2014/main" id="{9C17A80E-311F-4589-A30F-F6697917DD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75651" y="3038475"/>
            <a:ext cx="4320749" cy="1172151"/>
          </a:xfrm>
          <a:prstGeom prst="rect">
            <a:avLst/>
          </a:prstGeom>
        </p:spPr>
      </p:pic>
      <p:pic>
        <p:nvPicPr>
          <p:cNvPr id="9" name="Picture 8">
            <a:extLst>
              <a:ext uri="{FF2B5EF4-FFF2-40B4-BE49-F238E27FC236}">
                <a16:creationId xmlns:a16="http://schemas.microsoft.com/office/drawing/2014/main" id="{C26F669A-123B-4463-BC45-89360C2EEE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4043" y="3048180"/>
            <a:ext cx="4320749" cy="2568756"/>
          </a:xfrm>
          <a:prstGeom prst="rect">
            <a:avLst/>
          </a:prstGeom>
        </p:spPr>
      </p:pic>
      <p:pic>
        <p:nvPicPr>
          <p:cNvPr id="10" name="Picture 9" descr="A close up of a sign&#10;&#10;Description automatically generated">
            <a:extLst>
              <a:ext uri="{FF2B5EF4-FFF2-40B4-BE49-F238E27FC236}">
                <a16:creationId xmlns:a16="http://schemas.microsoft.com/office/drawing/2014/main" id="{988F7563-7758-4D8A-B339-5454ED09B9E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5360" y="4725144"/>
            <a:ext cx="4320749" cy="1222031"/>
          </a:xfrm>
          <a:prstGeom prst="rect">
            <a:avLst/>
          </a:prstGeom>
        </p:spPr>
      </p:pic>
      <p:pic>
        <p:nvPicPr>
          <p:cNvPr id="11" name="Picture 10" descr="A close up of a sign&#10;&#10;Description automatically generated">
            <a:extLst>
              <a:ext uri="{FF2B5EF4-FFF2-40B4-BE49-F238E27FC236}">
                <a16:creationId xmlns:a16="http://schemas.microsoft.com/office/drawing/2014/main" id="{7EF5D6AD-0920-45F3-956F-7A4BB198749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75651" y="4725143"/>
            <a:ext cx="4320749" cy="1209560"/>
          </a:xfrm>
          <a:prstGeom prst="rect">
            <a:avLst/>
          </a:prstGeom>
        </p:spPr>
      </p:pic>
      <p:sp>
        <p:nvSpPr>
          <p:cNvPr id="4" name="TextBox 3">
            <a:extLst>
              <a:ext uri="{FF2B5EF4-FFF2-40B4-BE49-F238E27FC236}">
                <a16:creationId xmlns:a16="http://schemas.microsoft.com/office/drawing/2014/main" id="{393DBC80-03BB-48C2-A23A-EE30F0713536}"/>
              </a:ext>
            </a:extLst>
          </p:cNvPr>
          <p:cNvSpPr txBox="1"/>
          <p:nvPr/>
        </p:nvSpPr>
        <p:spPr>
          <a:xfrm>
            <a:off x="157266" y="2817347"/>
            <a:ext cx="356188" cy="461665"/>
          </a:xfrm>
          <a:prstGeom prst="rect">
            <a:avLst/>
          </a:prstGeom>
          <a:noFill/>
        </p:spPr>
        <p:txBody>
          <a:bodyPr wrap="none" rtlCol="0">
            <a:spAutoFit/>
          </a:bodyPr>
          <a:lstStyle/>
          <a:p>
            <a:pPr>
              <a:buNone/>
            </a:pPr>
            <a:r>
              <a:rPr lang="en-GB" sz="2400" dirty="0" err="1">
                <a:solidFill>
                  <a:srgbClr val="00628C"/>
                </a:solidFill>
              </a:rPr>
              <a:t>i</a:t>
            </a:r>
            <a:r>
              <a:rPr lang="en-GB" sz="2400" dirty="0">
                <a:solidFill>
                  <a:srgbClr val="00628C"/>
                </a:solidFill>
              </a:rPr>
              <a:t>)</a:t>
            </a:r>
          </a:p>
        </p:txBody>
      </p:sp>
      <p:sp>
        <p:nvSpPr>
          <p:cNvPr id="12" name="TextBox 11">
            <a:extLst>
              <a:ext uri="{FF2B5EF4-FFF2-40B4-BE49-F238E27FC236}">
                <a16:creationId xmlns:a16="http://schemas.microsoft.com/office/drawing/2014/main" id="{55ADC8CB-424E-4C29-811F-9EDA6C4B0982}"/>
              </a:ext>
            </a:extLst>
          </p:cNvPr>
          <p:cNvSpPr txBox="1"/>
          <p:nvPr/>
        </p:nvSpPr>
        <p:spPr>
          <a:xfrm>
            <a:off x="5130071" y="2807642"/>
            <a:ext cx="425116" cy="461665"/>
          </a:xfrm>
          <a:prstGeom prst="rect">
            <a:avLst/>
          </a:prstGeom>
          <a:noFill/>
        </p:spPr>
        <p:txBody>
          <a:bodyPr wrap="none" rtlCol="0">
            <a:spAutoFit/>
          </a:bodyPr>
          <a:lstStyle/>
          <a:p>
            <a:pPr>
              <a:buNone/>
            </a:pPr>
            <a:r>
              <a:rPr lang="en-GB" sz="2400" dirty="0">
                <a:solidFill>
                  <a:srgbClr val="00628C"/>
                </a:solidFill>
              </a:rPr>
              <a:t>ii)</a:t>
            </a:r>
          </a:p>
        </p:txBody>
      </p:sp>
      <p:sp>
        <p:nvSpPr>
          <p:cNvPr id="13" name="TextBox 12">
            <a:extLst>
              <a:ext uri="{FF2B5EF4-FFF2-40B4-BE49-F238E27FC236}">
                <a16:creationId xmlns:a16="http://schemas.microsoft.com/office/drawing/2014/main" id="{4BF287DF-4E8E-481F-BB84-CCF86ECCF710}"/>
              </a:ext>
            </a:extLst>
          </p:cNvPr>
          <p:cNvSpPr txBox="1"/>
          <p:nvPr/>
        </p:nvSpPr>
        <p:spPr>
          <a:xfrm>
            <a:off x="9990826" y="2807641"/>
            <a:ext cx="494046" cy="461665"/>
          </a:xfrm>
          <a:prstGeom prst="rect">
            <a:avLst/>
          </a:prstGeom>
          <a:noFill/>
        </p:spPr>
        <p:txBody>
          <a:bodyPr wrap="none" rtlCol="0">
            <a:spAutoFit/>
          </a:bodyPr>
          <a:lstStyle/>
          <a:p>
            <a:pPr>
              <a:buNone/>
            </a:pPr>
            <a:r>
              <a:rPr lang="en-GB" sz="2400" dirty="0">
                <a:solidFill>
                  <a:srgbClr val="00628C"/>
                </a:solidFill>
              </a:rPr>
              <a:t>iii)</a:t>
            </a:r>
          </a:p>
        </p:txBody>
      </p:sp>
      <p:sp>
        <p:nvSpPr>
          <p:cNvPr id="14" name="TextBox 13">
            <a:extLst>
              <a:ext uri="{FF2B5EF4-FFF2-40B4-BE49-F238E27FC236}">
                <a16:creationId xmlns:a16="http://schemas.microsoft.com/office/drawing/2014/main" id="{05CB0C63-DEEE-412F-AFFB-56261F3E5B63}"/>
              </a:ext>
            </a:extLst>
          </p:cNvPr>
          <p:cNvSpPr txBox="1"/>
          <p:nvPr/>
        </p:nvSpPr>
        <p:spPr>
          <a:xfrm>
            <a:off x="157266" y="4398131"/>
            <a:ext cx="510076" cy="461665"/>
          </a:xfrm>
          <a:prstGeom prst="rect">
            <a:avLst/>
          </a:prstGeom>
          <a:noFill/>
        </p:spPr>
        <p:txBody>
          <a:bodyPr wrap="none" rtlCol="0">
            <a:spAutoFit/>
          </a:bodyPr>
          <a:lstStyle/>
          <a:p>
            <a:pPr>
              <a:buNone/>
            </a:pPr>
            <a:r>
              <a:rPr lang="en-GB" sz="2400" dirty="0">
                <a:solidFill>
                  <a:srgbClr val="00628C"/>
                </a:solidFill>
              </a:rPr>
              <a:t>iv)</a:t>
            </a:r>
          </a:p>
        </p:txBody>
      </p:sp>
      <p:sp>
        <p:nvSpPr>
          <p:cNvPr id="15" name="TextBox 14">
            <a:extLst>
              <a:ext uri="{FF2B5EF4-FFF2-40B4-BE49-F238E27FC236}">
                <a16:creationId xmlns:a16="http://schemas.microsoft.com/office/drawing/2014/main" id="{4FA1AAFC-CE16-41D2-B46F-1080F745645C}"/>
              </a:ext>
            </a:extLst>
          </p:cNvPr>
          <p:cNvSpPr txBox="1"/>
          <p:nvPr/>
        </p:nvSpPr>
        <p:spPr>
          <a:xfrm>
            <a:off x="5130071" y="4388426"/>
            <a:ext cx="441146" cy="461665"/>
          </a:xfrm>
          <a:prstGeom prst="rect">
            <a:avLst/>
          </a:prstGeom>
          <a:noFill/>
        </p:spPr>
        <p:txBody>
          <a:bodyPr wrap="none" rtlCol="0">
            <a:spAutoFit/>
          </a:bodyPr>
          <a:lstStyle/>
          <a:p>
            <a:pPr>
              <a:buNone/>
            </a:pPr>
            <a:r>
              <a:rPr lang="en-GB" sz="2400" dirty="0">
                <a:solidFill>
                  <a:srgbClr val="00628C"/>
                </a:solidFill>
              </a:rPr>
              <a:t>v)</a:t>
            </a:r>
          </a:p>
        </p:txBody>
      </p:sp>
    </p:spTree>
    <p:extLst>
      <p:ext uri="{BB962C8B-B14F-4D97-AF65-F5344CB8AC3E}">
        <p14:creationId xmlns:p14="http://schemas.microsoft.com/office/powerpoint/2010/main" val="18040774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a:xfrm>
            <a:off x="116849" y="443915"/>
            <a:ext cx="10875695" cy="426170"/>
          </a:xfrm>
        </p:spPr>
        <p:txBody>
          <a:bodyPr>
            <a:normAutofit/>
          </a:bodyPr>
          <a:lstStyle/>
          <a:p>
            <a:r>
              <a:rPr lang="en-GB" sz="2000" b="1" dirty="0"/>
              <a:t>Use the multiplicative nature of the double number line to solve problems efficiently </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9b</a:t>
            </a:r>
            <a:endParaRPr lang="en-GB" dirty="0"/>
          </a:p>
        </p:txBody>
      </p:sp>
      <p:sp>
        <p:nvSpPr>
          <p:cNvPr id="5" name="TextBox 4">
            <a:extLst>
              <a:ext uri="{FF2B5EF4-FFF2-40B4-BE49-F238E27FC236}">
                <a16:creationId xmlns:a16="http://schemas.microsoft.com/office/drawing/2014/main" id="{82327119-6820-4CFE-BF0E-46A423B2FCB7}"/>
              </a:ext>
            </a:extLst>
          </p:cNvPr>
          <p:cNvSpPr txBox="1"/>
          <p:nvPr/>
        </p:nvSpPr>
        <p:spPr>
          <a:xfrm>
            <a:off x="263352" y="1484784"/>
            <a:ext cx="11593288" cy="1791260"/>
          </a:xfrm>
          <a:prstGeom prst="rect">
            <a:avLst/>
          </a:prstGeom>
          <a:noFill/>
        </p:spPr>
        <p:txBody>
          <a:bodyPr wrap="square">
            <a:spAutoFit/>
          </a:bodyPr>
          <a:lstStyle/>
          <a:p>
            <a:pPr>
              <a:buNone/>
            </a:pPr>
            <a:r>
              <a:rPr lang="en-GB" sz="2400" dirty="0"/>
              <a:t>£9 is worth about €10. </a:t>
            </a:r>
          </a:p>
          <a:p>
            <a:pPr marL="514350" indent="-514350">
              <a:buFont typeface="+mj-lt"/>
              <a:buAutoNum type="alphaLcParenR" startAt="2"/>
            </a:pPr>
            <a:r>
              <a:rPr lang="en-GB" sz="2400" dirty="0"/>
              <a:t>Use one of the correct double number lines to: </a:t>
            </a:r>
          </a:p>
          <a:p>
            <a:pPr lvl="1">
              <a:buNone/>
            </a:pPr>
            <a:r>
              <a:rPr lang="en-GB" sz="2400" dirty="0"/>
              <a:t>	</a:t>
            </a:r>
            <a:r>
              <a:rPr lang="en-GB" sz="2400" dirty="0">
                <a:solidFill>
                  <a:srgbClr val="00628C"/>
                </a:solidFill>
              </a:rPr>
              <a:t>(</a:t>
            </a:r>
            <a:r>
              <a:rPr lang="en-GB" sz="2400" dirty="0" err="1">
                <a:solidFill>
                  <a:srgbClr val="00628C"/>
                </a:solidFill>
              </a:rPr>
              <a:t>i</a:t>
            </a:r>
            <a:r>
              <a:rPr lang="en-GB" sz="2400" dirty="0">
                <a:solidFill>
                  <a:srgbClr val="00628C"/>
                </a:solidFill>
              </a:rPr>
              <a:t>)</a:t>
            </a:r>
            <a:r>
              <a:rPr lang="en-GB" sz="2400" dirty="0"/>
              <a:t> Estimate how many pounds €7 is worth.</a:t>
            </a:r>
          </a:p>
          <a:p>
            <a:pPr>
              <a:buNone/>
            </a:pPr>
            <a:r>
              <a:rPr lang="en-GB" sz="2400" dirty="0"/>
              <a:t>	</a:t>
            </a:r>
            <a:r>
              <a:rPr lang="en-GB" sz="2400" dirty="0">
                <a:solidFill>
                  <a:srgbClr val="00628C"/>
                </a:solidFill>
              </a:rPr>
              <a:t>(ii)</a:t>
            </a:r>
            <a:r>
              <a:rPr lang="en-GB" sz="2400" dirty="0"/>
              <a:t> Calculate accurately how many pounds €7 is worth.</a:t>
            </a:r>
          </a:p>
        </p:txBody>
      </p:sp>
      <p:pic>
        <p:nvPicPr>
          <p:cNvPr id="7" name="Picture 6" descr="A picture containing indoor&#10;&#10;Description automatically generated">
            <a:extLst>
              <a:ext uri="{FF2B5EF4-FFF2-40B4-BE49-F238E27FC236}">
                <a16:creationId xmlns:a16="http://schemas.microsoft.com/office/drawing/2014/main" id="{A20EA99A-076A-46BF-B836-DB4CDF2B67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360" y="3402525"/>
            <a:ext cx="4320749" cy="1165916"/>
          </a:xfrm>
          <a:prstGeom prst="rect">
            <a:avLst/>
          </a:prstGeom>
        </p:spPr>
      </p:pic>
      <p:pic>
        <p:nvPicPr>
          <p:cNvPr id="8" name="Picture 7" descr="A picture containing indoor&#10;&#10;Description automatically generated">
            <a:extLst>
              <a:ext uri="{FF2B5EF4-FFF2-40B4-BE49-F238E27FC236}">
                <a16:creationId xmlns:a16="http://schemas.microsoft.com/office/drawing/2014/main" id="{9C17A80E-311F-4589-A30F-F6697917DD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75651" y="3400620"/>
            <a:ext cx="4320749" cy="1172151"/>
          </a:xfrm>
          <a:prstGeom prst="rect">
            <a:avLst/>
          </a:prstGeom>
        </p:spPr>
      </p:pic>
      <p:pic>
        <p:nvPicPr>
          <p:cNvPr id="9" name="Picture 8">
            <a:extLst>
              <a:ext uri="{FF2B5EF4-FFF2-40B4-BE49-F238E27FC236}">
                <a16:creationId xmlns:a16="http://schemas.microsoft.com/office/drawing/2014/main" id="{C26F669A-123B-4463-BC45-89360C2EEE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4043" y="3380524"/>
            <a:ext cx="4320749" cy="2568756"/>
          </a:xfrm>
          <a:prstGeom prst="rect">
            <a:avLst/>
          </a:prstGeom>
        </p:spPr>
      </p:pic>
      <p:pic>
        <p:nvPicPr>
          <p:cNvPr id="10" name="Picture 9" descr="A close up of a sign&#10;&#10;Description automatically generated">
            <a:extLst>
              <a:ext uri="{FF2B5EF4-FFF2-40B4-BE49-F238E27FC236}">
                <a16:creationId xmlns:a16="http://schemas.microsoft.com/office/drawing/2014/main" id="{988F7563-7758-4D8A-B339-5454ED09B9E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5360" y="5087289"/>
            <a:ext cx="4320749" cy="1222031"/>
          </a:xfrm>
          <a:prstGeom prst="rect">
            <a:avLst/>
          </a:prstGeom>
        </p:spPr>
      </p:pic>
      <p:pic>
        <p:nvPicPr>
          <p:cNvPr id="11" name="Picture 10" descr="A close up of a sign&#10;&#10;Description automatically generated">
            <a:extLst>
              <a:ext uri="{FF2B5EF4-FFF2-40B4-BE49-F238E27FC236}">
                <a16:creationId xmlns:a16="http://schemas.microsoft.com/office/drawing/2014/main" id="{7EF5D6AD-0920-45F3-956F-7A4BB198749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75651" y="5087288"/>
            <a:ext cx="4320749" cy="1209560"/>
          </a:xfrm>
          <a:prstGeom prst="rect">
            <a:avLst/>
          </a:prstGeom>
        </p:spPr>
      </p:pic>
      <p:sp>
        <p:nvSpPr>
          <p:cNvPr id="4" name="TextBox 3">
            <a:extLst>
              <a:ext uri="{FF2B5EF4-FFF2-40B4-BE49-F238E27FC236}">
                <a16:creationId xmlns:a16="http://schemas.microsoft.com/office/drawing/2014/main" id="{393DBC80-03BB-48C2-A23A-EE30F0713536}"/>
              </a:ext>
            </a:extLst>
          </p:cNvPr>
          <p:cNvSpPr txBox="1"/>
          <p:nvPr/>
        </p:nvSpPr>
        <p:spPr>
          <a:xfrm>
            <a:off x="157266" y="3179492"/>
            <a:ext cx="356188" cy="461665"/>
          </a:xfrm>
          <a:prstGeom prst="rect">
            <a:avLst/>
          </a:prstGeom>
          <a:noFill/>
        </p:spPr>
        <p:txBody>
          <a:bodyPr wrap="none" rtlCol="0">
            <a:spAutoFit/>
          </a:bodyPr>
          <a:lstStyle/>
          <a:p>
            <a:pPr>
              <a:buNone/>
            </a:pPr>
            <a:r>
              <a:rPr lang="en-GB" sz="2400" dirty="0" err="1">
                <a:solidFill>
                  <a:srgbClr val="00628C"/>
                </a:solidFill>
              </a:rPr>
              <a:t>i</a:t>
            </a:r>
            <a:r>
              <a:rPr lang="en-GB" sz="2400" dirty="0">
                <a:solidFill>
                  <a:srgbClr val="00628C"/>
                </a:solidFill>
              </a:rPr>
              <a:t>)</a:t>
            </a:r>
          </a:p>
        </p:txBody>
      </p:sp>
      <p:sp>
        <p:nvSpPr>
          <p:cNvPr id="12" name="TextBox 11">
            <a:extLst>
              <a:ext uri="{FF2B5EF4-FFF2-40B4-BE49-F238E27FC236}">
                <a16:creationId xmlns:a16="http://schemas.microsoft.com/office/drawing/2014/main" id="{55ADC8CB-424E-4C29-811F-9EDA6C4B0982}"/>
              </a:ext>
            </a:extLst>
          </p:cNvPr>
          <p:cNvSpPr txBox="1"/>
          <p:nvPr/>
        </p:nvSpPr>
        <p:spPr>
          <a:xfrm>
            <a:off x="5130071" y="3169787"/>
            <a:ext cx="425116" cy="461665"/>
          </a:xfrm>
          <a:prstGeom prst="rect">
            <a:avLst/>
          </a:prstGeom>
          <a:noFill/>
        </p:spPr>
        <p:txBody>
          <a:bodyPr wrap="none" rtlCol="0">
            <a:spAutoFit/>
          </a:bodyPr>
          <a:lstStyle/>
          <a:p>
            <a:pPr>
              <a:buNone/>
            </a:pPr>
            <a:r>
              <a:rPr lang="en-GB" sz="2400" dirty="0">
                <a:solidFill>
                  <a:srgbClr val="00628C"/>
                </a:solidFill>
              </a:rPr>
              <a:t>ii)</a:t>
            </a:r>
          </a:p>
        </p:txBody>
      </p:sp>
      <p:sp>
        <p:nvSpPr>
          <p:cNvPr id="13" name="TextBox 12">
            <a:extLst>
              <a:ext uri="{FF2B5EF4-FFF2-40B4-BE49-F238E27FC236}">
                <a16:creationId xmlns:a16="http://schemas.microsoft.com/office/drawing/2014/main" id="{4BF287DF-4E8E-481F-BB84-CCF86ECCF710}"/>
              </a:ext>
            </a:extLst>
          </p:cNvPr>
          <p:cNvSpPr txBox="1"/>
          <p:nvPr/>
        </p:nvSpPr>
        <p:spPr>
          <a:xfrm>
            <a:off x="9990826" y="3169786"/>
            <a:ext cx="494046" cy="461665"/>
          </a:xfrm>
          <a:prstGeom prst="rect">
            <a:avLst/>
          </a:prstGeom>
          <a:noFill/>
        </p:spPr>
        <p:txBody>
          <a:bodyPr wrap="none" rtlCol="0">
            <a:spAutoFit/>
          </a:bodyPr>
          <a:lstStyle/>
          <a:p>
            <a:pPr>
              <a:buNone/>
            </a:pPr>
            <a:r>
              <a:rPr lang="en-GB" sz="2400" dirty="0">
                <a:solidFill>
                  <a:srgbClr val="00628C"/>
                </a:solidFill>
              </a:rPr>
              <a:t>iii)</a:t>
            </a:r>
          </a:p>
        </p:txBody>
      </p:sp>
      <p:sp>
        <p:nvSpPr>
          <p:cNvPr id="14" name="TextBox 13">
            <a:extLst>
              <a:ext uri="{FF2B5EF4-FFF2-40B4-BE49-F238E27FC236}">
                <a16:creationId xmlns:a16="http://schemas.microsoft.com/office/drawing/2014/main" id="{05CB0C63-DEEE-412F-AFFB-56261F3E5B63}"/>
              </a:ext>
            </a:extLst>
          </p:cNvPr>
          <p:cNvSpPr txBox="1"/>
          <p:nvPr/>
        </p:nvSpPr>
        <p:spPr>
          <a:xfrm>
            <a:off x="157266" y="4760276"/>
            <a:ext cx="510076" cy="461665"/>
          </a:xfrm>
          <a:prstGeom prst="rect">
            <a:avLst/>
          </a:prstGeom>
          <a:noFill/>
        </p:spPr>
        <p:txBody>
          <a:bodyPr wrap="none" rtlCol="0">
            <a:spAutoFit/>
          </a:bodyPr>
          <a:lstStyle/>
          <a:p>
            <a:pPr>
              <a:buNone/>
            </a:pPr>
            <a:r>
              <a:rPr lang="en-GB" sz="2400" dirty="0">
                <a:solidFill>
                  <a:srgbClr val="00628C"/>
                </a:solidFill>
              </a:rPr>
              <a:t>iv)</a:t>
            </a:r>
          </a:p>
        </p:txBody>
      </p:sp>
      <p:sp>
        <p:nvSpPr>
          <p:cNvPr id="15" name="TextBox 14">
            <a:extLst>
              <a:ext uri="{FF2B5EF4-FFF2-40B4-BE49-F238E27FC236}">
                <a16:creationId xmlns:a16="http://schemas.microsoft.com/office/drawing/2014/main" id="{4FA1AAFC-CE16-41D2-B46F-1080F745645C}"/>
              </a:ext>
            </a:extLst>
          </p:cNvPr>
          <p:cNvSpPr txBox="1"/>
          <p:nvPr/>
        </p:nvSpPr>
        <p:spPr>
          <a:xfrm>
            <a:off x="5130071" y="4750571"/>
            <a:ext cx="441146" cy="461665"/>
          </a:xfrm>
          <a:prstGeom prst="rect">
            <a:avLst/>
          </a:prstGeom>
          <a:noFill/>
        </p:spPr>
        <p:txBody>
          <a:bodyPr wrap="none" rtlCol="0">
            <a:spAutoFit/>
          </a:bodyPr>
          <a:lstStyle/>
          <a:p>
            <a:pPr>
              <a:buNone/>
            </a:pPr>
            <a:r>
              <a:rPr lang="en-GB" sz="2400" dirty="0">
                <a:solidFill>
                  <a:srgbClr val="00628C"/>
                </a:solidFill>
              </a:rPr>
              <a:t>v)</a:t>
            </a:r>
          </a:p>
        </p:txBody>
      </p:sp>
    </p:spTree>
    <p:extLst>
      <p:ext uri="{BB962C8B-B14F-4D97-AF65-F5344CB8AC3E}">
        <p14:creationId xmlns:p14="http://schemas.microsoft.com/office/powerpoint/2010/main" val="34838204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9</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7722521" y="1237477"/>
            <a:ext cx="3990104" cy="4711803"/>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How might you address the misconceptions posed by double number line </a:t>
            </a:r>
            <a:r>
              <a:rPr lang="en-GB" sz="2400" dirty="0">
                <a:solidFill>
                  <a:srgbClr val="0070C0"/>
                </a:solidFill>
              </a:rPr>
              <a:t>ii)</a:t>
            </a:r>
            <a:r>
              <a:rPr lang="en-GB" sz="2400" dirty="0"/>
              <a:t> ?</a:t>
            </a:r>
          </a:p>
          <a:p>
            <a:pPr marL="360000" lvl="1" fontAlgn="auto">
              <a:lnSpc>
                <a:spcPct val="100000"/>
              </a:lnSpc>
              <a:spcBef>
                <a:spcPts val="0"/>
              </a:spcBef>
              <a:spcAft>
                <a:spcPts val="1200"/>
              </a:spcAft>
              <a:buClrTx/>
            </a:pPr>
            <a:r>
              <a:rPr lang="en-GB" sz="2400" dirty="0"/>
              <a:t>Are there any other non-examples you might want students to consider here?</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263352" y="1741532"/>
            <a:ext cx="7271813" cy="4351764"/>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4722CD53-9F97-4A4A-81F1-1CE8DFDDE8E8}"/>
              </a:ext>
            </a:extLst>
          </p:cNvPr>
          <p:cNvSpPr>
            <a:spLocks noGrp="1"/>
          </p:cNvSpPr>
          <p:nvPr>
            <p:ph type="title"/>
          </p:nvPr>
        </p:nvSpPr>
        <p:spPr>
          <a:xfrm>
            <a:off x="116849" y="443915"/>
            <a:ext cx="10875695" cy="426170"/>
          </a:xfrm>
        </p:spPr>
        <p:txBody>
          <a:bodyPr>
            <a:normAutofit/>
          </a:bodyPr>
          <a:lstStyle/>
          <a:p>
            <a:r>
              <a:rPr lang="en-GB" sz="2000" b="1" dirty="0"/>
              <a:t>Use the multiplicative nature of the double number line to solve problems efficiently </a:t>
            </a:r>
            <a:endParaRPr lang="en-GB" b="1" dirty="0"/>
          </a:p>
        </p:txBody>
      </p:sp>
      <p:pic>
        <p:nvPicPr>
          <p:cNvPr id="6" name="Picture 5" descr="A picture containing indoor&#10;&#10;Description automatically generated">
            <a:extLst>
              <a:ext uri="{FF2B5EF4-FFF2-40B4-BE49-F238E27FC236}">
                <a16:creationId xmlns:a16="http://schemas.microsoft.com/office/drawing/2014/main" id="{1360F07E-53FF-4509-982A-C0DB752AF2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5288" y="4311255"/>
            <a:ext cx="2592449" cy="699550"/>
          </a:xfrm>
          <a:prstGeom prst="rect">
            <a:avLst/>
          </a:prstGeom>
        </p:spPr>
      </p:pic>
      <p:pic>
        <p:nvPicPr>
          <p:cNvPr id="8" name="Picture 7" descr="A picture containing indoor&#10;&#10;Description automatically generated">
            <a:extLst>
              <a:ext uri="{FF2B5EF4-FFF2-40B4-BE49-F238E27FC236}">
                <a16:creationId xmlns:a16="http://schemas.microsoft.com/office/drawing/2014/main" id="{8E2C6879-0686-498B-B678-462B5587018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39537" y="4356605"/>
            <a:ext cx="2592449" cy="703291"/>
          </a:xfrm>
          <a:prstGeom prst="rect">
            <a:avLst/>
          </a:prstGeom>
        </p:spPr>
      </p:pic>
      <p:pic>
        <p:nvPicPr>
          <p:cNvPr id="9" name="Picture 8">
            <a:extLst>
              <a:ext uri="{FF2B5EF4-FFF2-40B4-BE49-F238E27FC236}">
                <a16:creationId xmlns:a16="http://schemas.microsoft.com/office/drawing/2014/main" id="{1CF65AC6-C368-461F-BD85-0274EC5C164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74523" y="4100654"/>
            <a:ext cx="2592449" cy="1541254"/>
          </a:xfrm>
          <a:prstGeom prst="rect">
            <a:avLst/>
          </a:prstGeom>
        </p:spPr>
      </p:pic>
      <p:pic>
        <p:nvPicPr>
          <p:cNvPr id="10" name="Picture 9" descr="A close up of a sign&#10;&#10;Description automatically generated">
            <a:extLst>
              <a:ext uri="{FF2B5EF4-FFF2-40B4-BE49-F238E27FC236}">
                <a16:creationId xmlns:a16="http://schemas.microsoft.com/office/drawing/2014/main" id="{60021E7C-5DE0-4D6C-B4EF-DDDA1D580E4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5288" y="5216061"/>
            <a:ext cx="2592449" cy="733219"/>
          </a:xfrm>
          <a:prstGeom prst="rect">
            <a:avLst/>
          </a:prstGeom>
        </p:spPr>
      </p:pic>
      <p:pic>
        <p:nvPicPr>
          <p:cNvPr id="11" name="Picture 10" descr="A close up of a sign&#10;&#10;Description automatically generated">
            <a:extLst>
              <a:ext uri="{FF2B5EF4-FFF2-40B4-BE49-F238E27FC236}">
                <a16:creationId xmlns:a16="http://schemas.microsoft.com/office/drawing/2014/main" id="{084C7B5D-5709-4D29-83DE-9175798C844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46800" y="5187431"/>
            <a:ext cx="2592449" cy="725736"/>
          </a:xfrm>
          <a:prstGeom prst="rect">
            <a:avLst/>
          </a:prstGeom>
        </p:spPr>
      </p:pic>
      <p:sp>
        <p:nvSpPr>
          <p:cNvPr id="12" name="TextBox 11">
            <a:extLst>
              <a:ext uri="{FF2B5EF4-FFF2-40B4-BE49-F238E27FC236}">
                <a16:creationId xmlns:a16="http://schemas.microsoft.com/office/drawing/2014/main" id="{ECC51959-A26D-4479-98E7-E73AED1044C7}"/>
              </a:ext>
            </a:extLst>
          </p:cNvPr>
          <p:cNvSpPr txBox="1">
            <a:spLocks noChangeAspect="1"/>
          </p:cNvSpPr>
          <p:nvPr/>
        </p:nvSpPr>
        <p:spPr>
          <a:xfrm>
            <a:off x="428766" y="4186912"/>
            <a:ext cx="298480" cy="338554"/>
          </a:xfrm>
          <a:prstGeom prst="rect">
            <a:avLst/>
          </a:prstGeom>
          <a:noFill/>
        </p:spPr>
        <p:txBody>
          <a:bodyPr wrap="none" rtlCol="0">
            <a:spAutoFit/>
          </a:bodyPr>
          <a:lstStyle/>
          <a:p>
            <a:pPr>
              <a:buNone/>
            </a:pPr>
            <a:r>
              <a:rPr lang="en-GB" sz="1600" dirty="0" err="1">
                <a:solidFill>
                  <a:srgbClr val="00628C"/>
                </a:solidFill>
              </a:rPr>
              <a:t>i</a:t>
            </a:r>
            <a:r>
              <a:rPr lang="en-GB" sz="1600" dirty="0">
                <a:solidFill>
                  <a:srgbClr val="00628C"/>
                </a:solidFill>
              </a:rPr>
              <a:t>)</a:t>
            </a:r>
          </a:p>
        </p:txBody>
      </p:sp>
      <p:sp>
        <p:nvSpPr>
          <p:cNvPr id="13" name="TextBox 12">
            <a:extLst>
              <a:ext uri="{FF2B5EF4-FFF2-40B4-BE49-F238E27FC236}">
                <a16:creationId xmlns:a16="http://schemas.microsoft.com/office/drawing/2014/main" id="{BD24A0FD-C202-414B-943F-F9D6D27D7A34}"/>
              </a:ext>
            </a:extLst>
          </p:cNvPr>
          <p:cNvSpPr txBox="1">
            <a:spLocks noChangeAspect="1"/>
          </p:cNvSpPr>
          <p:nvPr/>
        </p:nvSpPr>
        <p:spPr>
          <a:xfrm>
            <a:off x="3504259" y="4192794"/>
            <a:ext cx="343364" cy="338554"/>
          </a:xfrm>
          <a:prstGeom prst="rect">
            <a:avLst/>
          </a:prstGeom>
          <a:noFill/>
        </p:spPr>
        <p:txBody>
          <a:bodyPr wrap="none" rtlCol="0">
            <a:spAutoFit/>
          </a:bodyPr>
          <a:lstStyle/>
          <a:p>
            <a:pPr>
              <a:buNone/>
            </a:pPr>
            <a:r>
              <a:rPr lang="en-GB" sz="1600" dirty="0">
                <a:solidFill>
                  <a:srgbClr val="00628C"/>
                </a:solidFill>
              </a:rPr>
              <a:t>ii)</a:t>
            </a:r>
          </a:p>
        </p:txBody>
      </p:sp>
      <p:sp>
        <p:nvSpPr>
          <p:cNvPr id="14" name="TextBox 13">
            <a:extLst>
              <a:ext uri="{FF2B5EF4-FFF2-40B4-BE49-F238E27FC236}">
                <a16:creationId xmlns:a16="http://schemas.microsoft.com/office/drawing/2014/main" id="{8616CCFB-F160-4DDC-8B43-AF77FDFA85F7}"/>
              </a:ext>
            </a:extLst>
          </p:cNvPr>
          <p:cNvSpPr txBox="1">
            <a:spLocks noChangeAspect="1"/>
          </p:cNvSpPr>
          <p:nvPr/>
        </p:nvSpPr>
        <p:spPr>
          <a:xfrm>
            <a:off x="6419963" y="3983780"/>
            <a:ext cx="388248" cy="338554"/>
          </a:xfrm>
          <a:prstGeom prst="rect">
            <a:avLst/>
          </a:prstGeom>
          <a:noFill/>
        </p:spPr>
        <p:txBody>
          <a:bodyPr wrap="none" rtlCol="0">
            <a:spAutoFit/>
          </a:bodyPr>
          <a:lstStyle/>
          <a:p>
            <a:pPr>
              <a:buNone/>
            </a:pPr>
            <a:r>
              <a:rPr lang="en-GB" sz="1600" dirty="0">
                <a:solidFill>
                  <a:srgbClr val="00628C"/>
                </a:solidFill>
              </a:rPr>
              <a:t>iii)</a:t>
            </a:r>
          </a:p>
        </p:txBody>
      </p:sp>
      <p:sp>
        <p:nvSpPr>
          <p:cNvPr id="15" name="TextBox 14">
            <a:extLst>
              <a:ext uri="{FF2B5EF4-FFF2-40B4-BE49-F238E27FC236}">
                <a16:creationId xmlns:a16="http://schemas.microsoft.com/office/drawing/2014/main" id="{6641A807-9428-4F45-80CC-0EFD339B58E9}"/>
              </a:ext>
            </a:extLst>
          </p:cNvPr>
          <p:cNvSpPr txBox="1">
            <a:spLocks noChangeAspect="1"/>
          </p:cNvSpPr>
          <p:nvPr/>
        </p:nvSpPr>
        <p:spPr>
          <a:xfrm>
            <a:off x="397988" y="5192557"/>
            <a:ext cx="401072" cy="338554"/>
          </a:xfrm>
          <a:prstGeom prst="rect">
            <a:avLst/>
          </a:prstGeom>
          <a:noFill/>
        </p:spPr>
        <p:txBody>
          <a:bodyPr wrap="none" rtlCol="0">
            <a:spAutoFit/>
          </a:bodyPr>
          <a:lstStyle/>
          <a:p>
            <a:pPr>
              <a:buNone/>
            </a:pPr>
            <a:r>
              <a:rPr lang="en-GB" sz="1600" dirty="0">
                <a:solidFill>
                  <a:srgbClr val="00628C"/>
                </a:solidFill>
              </a:rPr>
              <a:t>iv)</a:t>
            </a:r>
          </a:p>
        </p:txBody>
      </p:sp>
      <p:sp>
        <p:nvSpPr>
          <p:cNvPr id="16" name="TextBox 15">
            <a:extLst>
              <a:ext uri="{FF2B5EF4-FFF2-40B4-BE49-F238E27FC236}">
                <a16:creationId xmlns:a16="http://schemas.microsoft.com/office/drawing/2014/main" id="{0355161D-8477-465B-9E04-2A2AC27ED897}"/>
              </a:ext>
            </a:extLst>
          </p:cNvPr>
          <p:cNvSpPr txBox="1">
            <a:spLocks noChangeAspect="1"/>
          </p:cNvSpPr>
          <p:nvPr/>
        </p:nvSpPr>
        <p:spPr>
          <a:xfrm>
            <a:off x="3500412" y="5192557"/>
            <a:ext cx="356188" cy="338554"/>
          </a:xfrm>
          <a:prstGeom prst="rect">
            <a:avLst/>
          </a:prstGeom>
          <a:noFill/>
        </p:spPr>
        <p:txBody>
          <a:bodyPr wrap="none" rtlCol="0">
            <a:spAutoFit/>
          </a:bodyPr>
          <a:lstStyle/>
          <a:p>
            <a:pPr>
              <a:buNone/>
            </a:pPr>
            <a:r>
              <a:rPr lang="en-GB" sz="1600" dirty="0">
                <a:solidFill>
                  <a:srgbClr val="00628C"/>
                </a:solidFill>
              </a:rPr>
              <a:t>v)</a:t>
            </a:r>
          </a:p>
        </p:txBody>
      </p:sp>
      <p:sp>
        <p:nvSpPr>
          <p:cNvPr id="17" name="TextBox 16">
            <a:extLst>
              <a:ext uri="{FF2B5EF4-FFF2-40B4-BE49-F238E27FC236}">
                <a16:creationId xmlns:a16="http://schemas.microsoft.com/office/drawing/2014/main" id="{BAFC1091-4C79-4CDF-AF5A-76CF25011653}"/>
              </a:ext>
            </a:extLst>
          </p:cNvPr>
          <p:cNvSpPr txBox="1"/>
          <p:nvPr/>
        </p:nvSpPr>
        <p:spPr>
          <a:xfrm>
            <a:off x="299356" y="1863830"/>
            <a:ext cx="7092788" cy="1975926"/>
          </a:xfrm>
          <a:prstGeom prst="rect">
            <a:avLst/>
          </a:prstGeom>
          <a:noFill/>
        </p:spPr>
        <p:txBody>
          <a:bodyPr wrap="square">
            <a:spAutoFit/>
          </a:bodyPr>
          <a:lstStyle/>
          <a:p>
            <a:pPr>
              <a:buNone/>
            </a:pPr>
            <a:r>
              <a:rPr lang="en-GB" sz="1800" dirty="0"/>
              <a:t>£9 is worth about €10. </a:t>
            </a:r>
          </a:p>
          <a:p>
            <a:pPr marL="342900" indent="-342900">
              <a:buFont typeface="+mj-lt"/>
              <a:buAutoNum type="alphaLcParenR"/>
            </a:pPr>
            <a:r>
              <a:rPr lang="en-GB" sz="1800" dirty="0"/>
              <a:t>Which of the following double number lines shows this information correctly?</a:t>
            </a:r>
          </a:p>
          <a:p>
            <a:pPr marL="514350" indent="-514350">
              <a:buFont typeface="+mj-lt"/>
              <a:buAutoNum type="alphaLcParenR" startAt="2"/>
            </a:pPr>
            <a:r>
              <a:rPr lang="en-GB" sz="1800" dirty="0"/>
              <a:t>Use one of the correct double number lines to: </a:t>
            </a:r>
          </a:p>
          <a:p>
            <a:pPr lvl="1">
              <a:buNone/>
            </a:pPr>
            <a:r>
              <a:rPr lang="en-GB" sz="1800" dirty="0"/>
              <a:t>	</a:t>
            </a:r>
            <a:r>
              <a:rPr lang="en-GB" sz="1800" dirty="0">
                <a:solidFill>
                  <a:srgbClr val="00628C"/>
                </a:solidFill>
              </a:rPr>
              <a:t>(</a:t>
            </a:r>
            <a:r>
              <a:rPr lang="en-GB" sz="1800" dirty="0" err="1">
                <a:solidFill>
                  <a:srgbClr val="00628C"/>
                </a:solidFill>
              </a:rPr>
              <a:t>i</a:t>
            </a:r>
            <a:r>
              <a:rPr lang="en-GB" sz="1800" dirty="0">
                <a:solidFill>
                  <a:srgbClr val="00628C"/>
                </a:solidFill>
              </a:rPr>
              <a:t>)</a:t>
            </a:r>
            <a:r>
              <a:rPr lang="en-GB" sz="1800" dirty="0"/>
              <a:t> Estimate how many pounds €7 is worth.</a:t>
            </a:r>
          </a:p>
          <a:p>
            <a:pPr>
              <a:buNone/>
            </a:pPr>
            <a:r>
              <a:rPr lang="en-GB" sz="1800" dirty="0"/>
              <a:t>	</a:t>
            </a:r>
            <a:r>
              <a:rPr lang="en-GB" sz="1800" dirty="0">
                <a:solidFill>
                  <a:srgbClr val="00628C"/>
                </a:solidFill>
              </a:rPr>
              <a:t>(ii)</a:t>
            </a:r>
            <a:r>
              <a:rPr lang="en-GB" sz="1800" dirty="0"/>
              <a:t> Calculate accurately how many pounds €7 is worth.</a:t>
            </a:r>
          </a:p>
        </p:txBody>
      </p:sp>
    </p:spTree>
    <p:custDataLst>
      <p:tags r:id="rId1"/>
    </p:custDataLst>
    <p:extLst>
      <p:ext uri="{BB962C8B-B14F-4D97-AF65-F5344CB8AC3E}">
        <p14:creationId xmlns:p14="http://schemas.microsoft.com/office/powerpoint/2010/main" val="36634846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a:xfrm>
            <a:off x="116849" y="443915"/>
            <a:ext cx="10875695" cy="426170"/>
          </a:xfrm>
        </p:spPr>
        <p:txBody>
          <a:bodyPr>
            <a:normAutofit/>
          </a:bodyPr>
          <a:lstStyle/>
          <a:p>
            <a:r>
              <a:rPr lang="en-GB" sz="2000" b="1" dirty="0"/>
              <a:t>Use the multiplicative nature of the double number line to solve problems efficiently </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10</a:t>
            </a:r>
            <a:endParaRPr lang="en-GB" dirty="0"/>
          </a:p>
        </p:txBody>
      </p:sp>
      <p:sp>
        <p:nvSpPr>
          <p:cNvPr id="5" name="TextBox 4">
            <a:extLst>
              <a:ext uri="{FF2B5EF4-FFF2-40B4-BE49-F238E27FC236}">
                <a16:creationId xmlns:a16="http://schemas.microsoft.com/office/drawing/2014/main" id="{04F850B0-8A89-4AC0-846E-8052655B6449}"/>
              </a:ext>
            </a:extLst>
          </p:cNvPr>
          <p:cNvSpPr txBox="1"/>
          <p:nvPr/>
        </p:nvSpPr>
        <p:spPr>
          <a:xfrm>
            <a:off x="1055440" y="2060848"/>
            <a:ext cx="10081120" cy="3447098"/>
          </a:xfrm>
          <a:prstGeom prst="rect">
            <a:avLst/>
          </a:prstGeom>
          <a:noFill/>
        </p:spPr>
        <p:txBody>
          <a:bodyPr wrap="square">
            <a:spAutoFit/>
          </a:bodyPr>
          <a:lstStyle/>
          <a:p>
            <a:pPr>
              <a:spcBef>
                <a:spcPts val="0"/>
              </a:spcBef>
              <a:spcAft>
                <a:spcPts val="1200"/>
              </a:spcAft>
              <a:buNone/>
            </a:pPr>
            <a:r>
              <a:rPr lang="en-GB" sz="2400" dirty="0">
                <a:effectLst/>
                <a:latin typeface="+mj-lt"/>
                <a:ea typeface="Calibri" panose="020F0502020204030204" pitchFamily="34" charset="0"/>
                <a:cs typeface="Times New Roman" panose="02020603050405020304" pitchFamily="18" charset="0"/>
              </a:rPr>
              <a:t>100ml of orange drink is made with 80ml water and 20ml squash.</a:t>
            </a:r>
          </a:p>
          <a:p>
            <a:pPr marL="457200" indent="-457200">
              <a:spcBef>
                <a:spcPts val="0"/>
              </a:spcBef>
              <a:spcAft>
                <a:spcPts val="1200"/>
              </a:spcAft>
              <a:buFont typeface="+mj-lt"/>
              <a:buAutoNum type="alphaLcParenR"/>
            </a:pPr>
            <a:r>
              <a:rPr lang="en-GB" sz="2400" dirty="0">
                <a:effectLst/>
                <a:latin typeface="+mj-lt"/>
                <a:ea typeface="Calibri" panose="020F0502020204030204" pitchFamily="34" charset="0"/>
                <a:cs typeface="Times New Roman" panose="02020603050405020304" pitchFamily="18" charset="0"/>
              </a:rPr>
              <a:t>Show this information on a double number line.</a:t>
            </a:r>
          </a:p>
          <a:p>
            <a:pPr marL="457200" indent="-457200">
              <a:spcBef>
                <a:spcPts val="0"/>
              </a:spcBef>
              <a:spcAft>
                <a:spcPts val="1200"/>
              </a:spcAft>
              <a:buFont typeface="+mj-lt"/>
              <a:buAutoNum type="alphaLcParenR"/>
            </a:pPr>
            <a:r>
              <a:rPr lang="en-GB" sz="2400" dirty="0">
                <a:effectLst/>
                <a:latin typeface="+mj-lt"/>
                <a:ea typeface="Calibri" panose="020F0502020204030204" pitchFamily="34" charset="0"/>
                <a:cs typeface="Times New Roman" panose="02020603050405020304" pitchFamily="18" charset="0"/>
              </a:rPr>
              <a:t>Use your double number line to: </a:t>
            </a:r>
          </a:p>
          <a:p>
            <a:pPr marL="971550" lvl="1" indent="-514350">
              <a:spcBef>
                <a:spcPts val="0"/>
              </a:spcBef>
              <a:spcAft>
                <a:spcPts val="1200"/>
              </a:spcAft>
              <a:buFont typeface="+mj-lt"/>
              <a:buAutoNum type="romanLcPeriod"/>
            </a:pPr>
            <a:r>
              <a:rPr lang="en-GB" sz="2400" dirty="0">
                <a:latin typeface="+mj-lt"/>
                <a:ea typeface="Calibri" panose="020F0502020204030204" pitchFamily="34" charset="0"/>
                <a:cs typeface="Times New Roman" panose="02020603050405020304" pitchFamily="18" charset="0"/>
              </a:rPr>
              <a:t>E</a:t>
            </a:r>
            <a:r>
              <a:rPr lang="en-GB" sz="2400" dirty="0">
                <a:effectLst/>
                <a:latin typeface="+mj-lt"/>
                <a:ea typeface="Calibri" panose="020F0502020204030204" pitchFamily="34" charset="0"/>
                <a:cs typeface="Times New Roman" panose="02020603050405020304" pitchFamily="18" charset="0"/>
              </a:rPr>
              <a:t>stimate the amount of water needed for 51ml of squash.</a:t>
            </a:r>
          </a:p>
          <a:p>
            <a:pPr marL="971550" lvl="1" indent="-514350">
              <a:spcBef>
                <a:spcPts val="0"/>
              </a:spcBef>
              <a:spcAft>
                <a:spcPts val="1200"/>
              </a:spcAft>
              <a:buFont typeface="+mj-lt"/>
              <a:buAutoNum type="romanLcPeriod"/>
            </a:pPr>
            <a:r>
              <a:rPr lang="en-GB" sz="2400" dirty="0">
                <a:effectLst/>
                <a:latin typeface="+mj-lt"/>
                <a:ea typeface="Calibri" panose="020F0502020204030204" pitchFamily="34" charset="0"/>
                <a:cs typeface="Times New Roman" panose="02020603050405020304" pitchFamily="18" charset="0"/>
              </a:rPr>
              <a:t>Calculate accurately the amount of water needed for 51ml of squash.</a:t>
            </a:r>
          </a:p>
          <a:p>
            <a:pPr>
              <a:spcBef>
                <a:spcPts val="0"/>
              </a:spcBef>
              <a:spcAft>
                <a:spcPts val="1200"/>
              </a:spcAft>
              <a:buNone/>
            </a:pPr>
            <a:endParaRPr lang="en-GB" sz="24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920209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a:xfrm>
            <a:off x="116849" y="443915"/>
            <a:ext cx="10875695" cy="426170"/>
          </a:xfrm>
        </p:spPr>
        <p:txBody>
          <a:bodyPr>
            <a:normAutofit/>
          </a:bodyPr>
          <a:lstStyle/>
          <a:p>
            <a:r>
              <a:rPr lang="en-GB" sz="2000" b="1" dirty="0"/>
              <a:t>Use the multiplicative nature of the double number line to solve problems efficiently </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11</a:t>
            </a:r>
            <a:endParaRPr lang="en-GB" dirty="0"/>
          </a:p>
        </p:txBody>
      </p:sp>
      <p:sp>
        <p:nvSpPr>
          <p:cNvPr id="5" name="TextBox 4">
            <a:extLst>
              <a:ext uri="{FF2B5EF4-FFF2-40B4-BE49-F238E27FC236}">
                <a16:creationId xmlns:a16="http://schemas.microsoft.com/office/drawing/2014/main" id="{B54A5322-3F3C-461B-BDB5-B1353EFCA563}"/>
              </a:ext>
            </a:extLst>
          </p:cNvPr>
          <p:cNvSpPr txBox="1"/>
          <p:nvPr/>
        </p:nvSpPr>
        <p:spPr>
          <a:xfrm>
            <a:off x="875420" y="1988840"/>
            <a:ext cx="10441160" cy="3293209"/>
          </a:xfrm>
          <a:prstGeom prst="rect">
            <a:avLst/>
          </a:prstGeom>
          <a:noFill/>
        </p:spPr>
        <p:txBody>
          <a:bodyPr wrap="square">
            <a:spAutoFit/>
          </a:bodyPr>
          <a:lstStyle/>
          <a:p>
            <a:pPr>
              <a:spcBef>
                <a:spcPts val="0"/>
              </a:spcBef>
              <a:spcAft>
                <a:spcPts val="1200"/>
              </a:spcAft>
              <a:buNone/>
            </a:pPr>
            <a:r>
              <a:rPr lang="en-GB" sz="2400" dirty="0"/>
              <a:t>In a sale all items are reduced by 25%, so a shirt that usually costs £40 will be reduced by £10.</a:t>
            </a:r>
          </a:p>
          <a:p>
            <a:pPr marL="457200" indent="-457200">
              <a:spcBef>
                <a:spcPts val="0"/>
              </a:spcBef>
              <a:spcAft>
                <a:spcPts val="1200"/>
              </a:spcAft>
              <a:buFont typeface="+mj-lt"/>
              <a:buAutoNum type="alphaLcParenR"/>
            </a:pPr>
            <a:r>
              <a:rPr lang="en-GB" sz="2400" dirty="0"/>
              <a:t>Show this information on a double number line.</a:t>
            </a:r>
          </a:p>
          <a:p>
            <a:pPr marL="457200" indent="-457200">
              <a:spcBef>
                <a:spcPts val="0"/>
              </a:spcBef>
              <a:spcAft>
                <a:spcPts val="1200"/>
              </a:spcAft>
              <a:buFont typeface="+mj-lt"/>
              <a:buAutoNum type="alphaLcParenR"/>
            </a:pPr>
            <a:r>
              <a:rPr lang="en-GB" sz="2400" dirty="0"/>
              <a:t>Use your double number line to: </a:t>
            </a:r>
          </a:p>
          <a:p>
            <a:pPr marL="971550" lvl="1" indent="-514350">
              <a:spcBef>
                <a:spcPts val="0"/>
              </a:spcBef>
              <a:spcAft>
                <a:spcPts val="1200"/>
              </a:spcAft>
              <a:buFont typeface="+mj-lt"/>
              <a:buAutoNum type="romanLcPeriod"/>
            </a:pPr>
            <a:r>
              <a:rPr lang="en-GB" sz="2400" dirty="0"/>
              <a:t>Estimate the amount to be taken off a jacket that usually costs £55.</a:t>
            </a:r>
          </a:p>
          <a:p>
            <a:pPr marL="971550" lvl="1" indent="-514350">
              <a:spcBef>
                <a:spcPts val="0"/>
              </a:spcBef>
              <a:spcAft>
                <a:spcPts val="1200"/>
              </a:spcAft>
              <a:buFont typeface="+mj-lt"/>
              <a:buAutoNum type="romanLcPeriod"/>
            </a:pPr>
            <a:r>
              <a:rPr lang="en-GB" sz="2400" dirty="0"/>
              <a:t>Calculate accurately the amount to be taken off a jacket that usually costs £55.</a:t>
            </a:r>
          </a:p>
        </p:txBody>
      </p:sp>
    </p:spTree>
    <p:extLst>
      <p:ext uri="{BB962C8B-B14F-4D97-AF65-F5344CB8AC3E}">
        <p14:creationId xmlns:p14="http://schemas.microsoft.com/office/powerpoint/2010/main" val="1060555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AA56B3FF-FCAB-4CCC-9877-5712C961AA07}"/>
              </a:ext>
            </a:extLst>
          </p:cNvPr>
          <p:cNvSpPr txBox="1">
            <a:spLocks/>
          </p:cNvSpPr>
          <p:nvPr/>
        </p:nvSpPr>
        <p:spPr>
          <a:xfrm>
            <a:off x="6240016" y="1719208"/>
            <a:ext cx="5688000" cy="2736000"/>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10</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213233" y="4557011"/>
            <a:ext cx="11636292" cy="1392556"/>
          </a:xfrm>
          <a:prstGeom prst="rect">
            <a:avLst/>
          </a:prstGeom>
          <a:noFill/>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74300" lvl="1" indent="-342900" fontAlgn="auto">
              <a:lnSpc>
                <a:spcPct val="100000"/>
              </a:lnSpc>
              <a:spcBef>
                <a:spcPts val="0"/>
              </a:spcBef>
              <a:spcAft>
                <a:spcPts val="1200"/>
              </a:spcAft>
              <a:buClrTx/>
            </a:pPr>
            <a:r>
              <a:rPr lang="en-GB" sz="2400" dirty="0"/>
              <a:t>What is the same/different about these examples?</a:t>
            </a:r>
          </a:p>
          <a:p>
            <a:pPr marL="474300" lvl="1" indent="-342900" fontAlgn="auto">
              <a:lnSpc>
                <a:spcPct val="100000"/>
              </a:lnSpc>
              <a:spcBef>
                <a:spcPts val="0"/>
              </a:spcBef>
              <a:spcAft>
                <a:spcPts val="1200"/>
              </a:spcAft>
              <a:buClrTx/>
            </a:pPr>
            <a:r>
              <a:rPr lang="en-GB" sz="2400" dirty="0"/>
              <a:t>How might the double number line representation change how students approach each question?</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292355" y="1719208"/>
            <a:ext cx="5688000" cy="2736000"/>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4722CD53-9F97-4A4A-81F1-1CE8DFDDE8E8}"/>
              </a:ext>
            </a:extLst>
          </p:cNvPr>
          <p:cNvSpPr>
            <a:spLocks noGrp="1"/>
          </p:cNvSpPr>
          <p:nvPr>
            <p:ph type="title"/>
          </p:nvPr>
        </p:nvSpPr>
        <p:spPr>
          <a:xfrm>
            <a:off x="116849" y="443915"/>
            <a:ext cx="10875695" cy="426170"/>
          </a:xfrm>
        </p:spPr>
        <p:txBody>
          <a:bodyPr>
            <a:normAutofit/>
          </a:bodyPr>
          <a:lstStyle/>
          <a:p>
            <a:r>
              <a:rPr lang="en-GB" sz="2000" b="1" dirty="0"/>
              <a:t>Use the multiplicative nature of the double number line to solve problems efficiently </a:t>
            </a:r>
            <a:endParaRPr lang="en-GB" b="1" dirty="0"/>
          </a:p>
        </p:txBody>
      </p:sp>
      <p:sp>
        <p:nvSpPr>
          <p:cNvPr id="6" name="TextBox 5">
            <a:extLst>
              <a:ext uri="{FF2B5EF4-FFF2-40B4-BE49-F238E27FC236}">
                <a16:creationId xmlns:a16="http://schemas.microsoft.com/office/drawing/2014/main" id="{38453F6F-2B02-42B7-8C6D-8016C9BAD917}"/>
              </a:ext>
            </a:extLst>
          </p:cNvPr>
          <p:cNvSpPr txBox="1"/>
          <p:nvPr/>
        </p:nvSpPr>
        <p:spPr>
          <a:xfrm>
            <a:off x="6257439" y="1821011"/>
            <a:ext cx="5642205" cy="2616101"/>
          </a:xfrm>
          <a:prstGeom prst="rect">
            <a:avLst/>
          </a:prstGeom>
          <a:noFill/>
        </p:spPr>
        <p:txBody>
          <a:bodyPr wrap="square">
            <a:spAutoFit/>
          </a:bodyPr>
          <a:lstStyle/>
          <a:p>
            <a:pPr>
              <a:spcBef>
                <a:spcPts val="0"/>
              </a:spcBef>
              <a:spcAft>
                <a:spcPts val="600"/>
              </a:spcAft>
              <a:buNone/>
            </a:pPr>
            <a:r>
              <a:rPr lang="en-GB" sz="1800" dirty="0"/>
              <a:t>In a sale all items are reduced by 25%, so a shirt that usually costs £40 will be reduced by £10.</a:t>
            </a:r>
          </a:p>
          <a:p>
            <a:pPr marL="457200" indent="-457200">
              <a:spcBef>
                <a:spcPts val="0"/>
              </a:spcBef>
              <a:spcAft>
                <a:spcPts val="600"/>
              </a:spcAft>
              <a:buFont typeface="+mj-lt"/>
              <a:buAutoNum type="alphaLcParenR"/>
            </a:pPr>
            <a:r>
              <a:rPr lang="en-GB" sz="1800" dirty="0"/>
              <a:t>Show this information on a double number line.</a:t>
            </a:r>
          </a:p>
          <a:p>
            <a:pPr marL="457200" indent="-457200">
              <a:spcBef>
                <a:spcPts val="0"/>
              </a:spcBef>
              <a:spcAft>
                <a:spcPts val="600"/>
              </a:spcAft>
              <a:buFont typeface="+mj-lt"/>
              <a:buAutoNum type="alphaLcParenR"/>
            </a:pPr>
            <a:r>
              <a:rPr lang="en-GB" sz="1800" dirty="0"/>
              <a:t>Use your double number line to: </a:t>
            </a:r>
          </a:p>
          <a:p>
            <a:pPr marL="971550" lvl="1" indent="-514350">
              <a:spcBef>
                <a:spcPts val="0"/>
              </a:spcBef>
              <a:spcAft>
                <a:spcPts val="600"/>
              </a:spcAft>
              <a:buFont typeface="+mj-lt"/>
              <a:buAutoNum type="romanLcPeriod"/>
            </a:pPr>
            <a:r>
              <a:rPr lang="en-GB" sz="1800" dirty="0"/>
              <a:t>Estimate the amount to be taken off a jacket that usually costs £55.</a:t>
            </a:r>
          </a:p>
          <a:p>
            <a:pPr marL="971550" lvl="1" indent="-514350">
              <a:spcBef>
                <a:spcPts val="0"/>
              </a:spcBef>
              <a:spcAft>
                <a:spcPts val="600"/>
              </a:spcAft>
              <a:buFont typeface="+mj-lt"/>
              <a:buAutoNum type="romanLcPeriod"/>
            </a:pPr>
            <a:r>
              <a:rPr lang="en-GB" sz="1800" dirty="0"/>
              <a:t>Calculate accurately the amount to be taken off a jacket that usually costs £55.</a:t>
            </a:r>
          </a:p>
        </p:txBody>
      </p:sp>
      <p:sp>
        <p:nvSpPr>
          <p:cNvPr id="8" name="TextBox 7">
            <a:extLst>
              <a:ext uri="{FF2B5EF4-FFF2-40B4-BE49-F238E27FC236}">
                <a16:creationId xmlns:a16="http://schemas.microsoft.com/office/drawing/2014/main" id="{050FF986-FB1D-4E8F-8B56-81C05F9F6F8E}"/>
              </a:ext>
            </a:extLst>
          </p:cNvPr>
          <p:cNvSpPr txBox="1"/>
          <p:nvPr/>
        </p:nvSpPr>
        <p:spPr>
          <a:xfrm>
            <a:off x="292355" y="1719208"/>
            <a:ext cx="5688000" cy="2616101"/>
          </a:xfrm>
          <a:prstGeom prst="rect">
            <a:avLst/>
          </a:prstGeom>
          <a:noFill/>
        </p:spPr>
        <p:txBody>
          <a:bodyPr wrap="square">
            <a:spAutoFit/>
          </a:bodyPr>
          <a:lstStyle/>
          <a:p>
            <a:pPr>
              <a:spcBef>
                <a:spcPts val="0"/>
              </a:spcBef>
              <a:spcAft>
                <a:spcPts val="600"/>
              </a:spcAft>
              <a:buNone/>
            </a:pPr>
            <a:r>
              <a:rPr lang="en-GB" sz="1800" dirty="0">
                <a:effectLst/>
                <a:latin typeface="+mj-lt"/>
                <a:ea typeface="Calibri" panose="020F0502020204030204" pitchFamily="34" charset="0"/>
                <a:cs typeface="Times New Roman" panose="02020603050405020304" pitchFamily="18" charset="0"/>
              </a:rPr>
              <a:t>100 ml of orange drink is made with 80 ml water and 20 ml squash.</a:t>
            </a:r>
          </a:p>
          <a:p>
            <a:pPr marL="457200" indent="-457200">
              <a:spcBef>
                <a:spcPts val="0"/>
              </a:spcBef>
              <a:spcAft>
                <a:spcPts val="600"/>
              </a:spcAft>
              <a:buFont typeface="+mj-lt"/>
              <a:buAutoNum type="alphaLcParenR"/>
            </a:pPr>
            <a:r>
              <a:rPr lang="en-GB" sz="1800" dirty="0">
                <a:effectLst/>
                <a:latin typeface="+mj-lt"/>
                <a:ea typeface="Calibri" panose="020F0502020204030204" pitchFamily="34" charset="0"/>
                <a:cs typeface="Times New Roman" panose="02020603050405020304" pitchFamily="18" charset="0"/>
              </a:rPr>
              <a:t>Show this information on a double number line.</a:t>
            </a:r>
          </a:p>
          <a:p>
            <a:pPr marL="457200" indent="-457200">
              <a:spcBef>
                <a:spcPts val="0"/>
              </a:spcBef>
              <a:spcAft>
                <a:spcPts val="600"/>
              </a:spcAft>
              <a:buFont typeface="+mj-lt"/>
              <a:buAutoNum type="alphaLcParenR"/>
            </a:pPr>
            <a:r>
              <a:rPr lang="en-GB" sz="1800" dirty="0">
                <a:effectLst/>
                <a:latin typeface="+mj-lt"/>
                <a:ea typeface="Calibri" panose="020F0502020204030204" pitchFamily="34" charset="0"/>
                <a:cs typeface="Times New Roman" panose="02020603050405020304" pitchFamily="18" charset="0"/>
              </a:rPr>
              <a:t>Use your double number line to: </a:t>
            </a:r>
          </a:p>
          <a:p>
            <a:pPr marL="971550" lvl="1" indent="-514350">
              <a:spcBef>
                <a:spcPts val="0"/>
              </a:spcBef>
              <a:spcAft>
                <a:spcPts val="600"/>
              </a:spcAft>
              <a:buFont typeface="+mj-lt"/>
              <a:buAutoNum type="romanLcPeriod"/>
            </a:pPr>
            <a:r>
              <a:rPr lang="en-GB" sz="1800" dirty="0">
                <a:latin typeface="+mj-lt"/>
                <a:ea typeface="Calibri" panose="020F0502020204030204" pitchFamily="34" charset="0"/>
                <a:cs typeface="Times New Roman" panose="02020603050405020304" pitchFamily="18" charset="0"/>
              </a:rPr>
              <a:t>E</a:t>
            </a:r>
            <a:r>
              <a:rPr lang="en-GB" sz="1800" dirty="0">
                <a:effectLst/>
                <a:latin typeface="+mj-lt"/>
                <a:ea typeface="Calibri" panose="020F0502020204030204" pitchFamily="34" charset="0"/>
                <a:cs typeface="Times New Roman" panose="02020603050405020304" pitchFamily="18" charset="0"/>
              </a:rPr>
              <a:t>stimate the amount of water needed for 51 ml of squash.</a:t>
            </a:r>
          </a:p>
          <a:p>
            <a:pPr marL="971550" lvl="1" indent="-514350">
              <a:spcBef>
                <a:spcPts val="0"/>
              </a:spcBef>
              <a:spcAft>
                <a:spcPts val="600"/>
              </a:spcAft>
              <a:buFont typeface="+mj-lt"/>
              <a:buAutoNum type="romanLcPeriod"/>
            </a:pPr>
            <a:r>
              <a:rPr lang="en-GB" sz="1800" dirty="0">
                <a:effectLst/>
                <a:latin typeface="+mj-lt"/>
                <a:ea typeface="Calibri" panose="020F0502020204030204" pitchFamily="34" charset="0"/>
                <a:cs typeface="Times New Roman" panose="02020603050405020304" pitchFamily="18" charset="0"/>
              </a:rPr>
              <a:t>Calculate accurately the amount of water needed for 51 ml of squash.</a:t>
            </a:r>
          </a:p>
        </p:txBody>
      </p:sp>
      <p:sp>
        <p:nvSpPr>
          <p:cNvPr id="10" name="TextBox 9">
            <a:extLst>
              <a:ext uri="{FF2B5EF4-FFF2-40B4-BE49-F238E27FC236}">
                <a16:creationId xmlns:a16="http://schemas.microsoft.com/office/drawing/2014/main" id="{331C755C-64FA-4A77-94E4-A267F959B97D}"/>
              </a:ext>
            </a:extLst>
          </p:cNvPr>
          <p:cNvSpPr txBox="1"/>
          <p:nvPr/>
        </p:nvSpPr>
        <p:spPr>
          <a:xfrm>
            <a:off x="6031379" y="1094272"/>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11</a:t>
            </a:r>
            <a:endParaRPr lang="en-GB" dirty="0"/>
          </a:p>
        </p:txBody>
      </p:sp>
    </p:spTree>
    <p:custDataLst>
      <p:tags r:id="rId1"/>
    </p:custDataLst>
    <p:extLst>
      <p:ext uri="{BB962C8B-B14F-4D97-AF65-F5344CB8AC3E}">
        <p14:creationId xmlns:p14="http://schemas.microsoft.com/office/powerpoint/2010/main" val="42293080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a:xfrm>
            <a:off x="116849" y="443915"/>
            <a:ext cx="10875695" cy="426170"/>
          </a:xfrm>
        </p:spPr>
        <p:txBody>
          <a:bodyPr>
            <a:normAutofit/>
          </a:bodyPr>
          <a:lstStyle/>
          <a:p>
            <a:r>
              <a:rPr lang="en-GB" sz="2000" b="1" dirty="0"/>
              <a:t>Use the multiplicative nature of the double number line to solve problems efficiently </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12</a:t>
            </a:r>
            <a:endParaRPr lang="en-GB" dirty="0"/>
          </a:p>
        </p:txBody>
      </p:sp>
      <p:sp>
        <p:nvSpPr>
          <p:cNvPr id="5" name="TextBox 4">
            <a:extLst>
              <a:ext uri="{FF2B5EF4-FFF2-40B4-BE49-F238E27FC236}">
                <a16:creationId xmlns:a16="http://schemas.microsoft.com/office/drawing/2014/main" id="{04A8CD7D-632A-4D8C-9D79-E8F1F359A356}"/>
              </a:ext>
            </a:extLst>
          </p:cNvPr>
          <p:cNvSpPr txBox="1"/>
          <p:nvPr/>
        </p:nvSpPr>
        <p:spPr>
          <a:xfrm>
            <a:off x="263352" y="1576077"/>
            <a:ext cx="8883616" cy="2086725"/>
          </a:xfrm>
          <a:prstGeom prst="rect">
            <a:avLst/>
          </a:prstGeom>
          <a:noFill/>
        </p:spPr>
        <p:txBody>
          <a:bodyPr wrap="square">
            <a:spAutoFit/>
          </a:bodyPr>
          <a:lstStyle/>
          <a:p>
            <a:pPr>
              <a:buNone/>
            </a:pPr>
            <a:r>
              <a:rPr lang="en-GB" sz="2400" dirty="0"/>
              <a:t>This rectangle is four times as tall as it is long.</a:t>
            </a:r>
          </a:p>
          <a:p>
            <a:pPr>
              <a:buNone/>
            </a:pPr>
            <a:r>
              <a:rPr lang="en-GB" sz="2400" dirty="0"/>
              <a:t>The rectangle can be made bigger or smaller on a screen, but its height is always four times the base. </a:t>
            </a:r>
          </a:p>
          <a:p>
            <a:pPr>
              <a:buNone/>
            </a:pPr>
            <a:r>
              <a:rPr lang="en-GB" sz="2400" dirty="0"/>
              <a:t>When the base of the rectangle is 13cm long, the rectangle is 42cm high.</a:t>
            </a:r>
          </a:p>
        </p:txBody>
      </p:sp>
      <p:pic>
        <p:nvPicPr>
          <p:cNvPr id="7" name="Picture 6" descr="A close up of a logo&#10;&#10;Description automatically generated">
            <a:extLst>
              <a:ext uri="{FF2B5EF4-FFF2-40B4-BE49-F238E27FC236}">
                <a16:creationId xmlns:a16="http://schemas.microsoft.com/office/drawing/2014/main" id="{8BD3EB40-1DDC-4CF2-AC9B-C320FC554A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8208" y="1555870"/>
            <a:ext cx="4750953" cy="1820576"/>
          </a:xfrm>
          <a:prstGeom prst="rect">
            <a:avLst/>
          </a:prstGeom>
        </p:spPr>
      </p:pic>
      <p:sp>
        <p:nvSpPr>
          <p:cNvPr id="8" name="TextBox 7">
            <a:extLst>
              <a:ext uri="{FF2B5EF4-FFF2-40B4-BE49-F238E27FC236}">
                <a16:creationId xmlns:a16="http://schemas.microsoft.com/office/drawing/2014/main" id="{6C0DC892-B73A-45BB-B332-36490C5416FE}"/>
              </a:ext>
            </a:extLst>
          </p:cNvPr>
          <p:cNvSpPr txBox="1"/>
          <p:nvPr/>
        </p:nvSpPr>
        <p:spPr>
          <a:xfrm>
            <a:off x="231776" y="3717032"/>
            <a:ext cx="11768880" cy="2031325"/>
          </a:xfrm>
          <a:prstGeom prst="rect">
            <a:avLst/>
          </a:prstGeom>
          <a:noFill/>
        </p:spPr>
        <p:txBody>
          <a:bodyPr wrap="square">
            <a:spAutoFit/>
          </a:bodyPr>
          <a:lstStyle/>
          <a:p>
            <a:pPr marL="457200" indent="-457200">
              <a:spcBef>
                <a:spcPts val="0"/>
              </a:spcBef>
              <a:spcAft>
                <a:spcPts val="1200"/>
              </a:spcAft>
              <a:buFont typeface="+mj-lt"/>
              <a:buAutoNum type="alphaLcParenR"/>
            </a:pPr>
            <a:r>
              <a:rPr lang="en-GB" sz="2400" dirty="0"/>
              <a:t>Show this information on a double number line.</a:t>
            </a:r>
          </a:p>
          <a:p>
            <a:pPr marL="457200" indent="-457200">
              <a:spcBef>
                <a:spcPts val="0"/>
              </a:spcBef>
              <a:spcAft>
                <a:spcPts val="1200"/>
              </a:spcAft>
              <a:buFont typeface="+mj-lt"/>
              <a:buAutoNum type="alphaLcParenR"/>
            </a:pPr>
            <a:r>
              <a:rPr lang="en-GB" sz="2400" dirty="0"/>
              <a:t>Use your double number line to: </a:t>
            </a:r>
          </a:p>
          <a:p>
            <a:pPr marL="971550" lvl="1" indent="-514350">
              <a:spcBef>
                <a:spcPts val="0"/>
              </a:spcBef>
              <a:spcAft>
                <a:spcPts val="1200"/>
              </a:spcAft>
              <a:buFont typeface="+mj-lt"/>
              <a:buAutoNum type="romanLcPeriod"/>
            </a:pPr>
            <a:r>
              <a:rPr lang="en-GB" sz="2400" dirty="0"/>
              <a:t>Estimate the length of the base when the height is 13cm.</a:t>
            </a:r>
          </a:p>
          <a:p>
            <a:pPr marL="971550" lvl="1" indent="-514350">
              <a:spcBef>
                <a:spcPts val="0"/>
              </a:spcBef>
              <a:spcAft>
                <a:spcPts val="1200"/>
              </a:spcAft>
              <a:buFont typeface="+mj-lt"/>
              <a:buAutoNum type="romanLcPeriod"/>
            </a:pPr>
            <a:r>
              <a:rPr lang="en-GB" sz="2400" dirty="0"/>
              <a:t>Calculate accurately the length of the base when the height is 13cm.</a:t>
            </a:r>
          </a:p>
        </p:txBody>
      </p:sp>
    </p:spTree>
    <p:extLst>
      <p:ext uri="{BB962C8B-B14F-4D97-AF65-F5344CB8AC3E}">
        <p14:creationId xmlns:p14="http://schemas.microsoft.com/office/powerpoint/2010/main" val="6631057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12</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870085"/>
            <a:ext cx="4891318" cy="5223211"/>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Consider the ‘ratio, proportion and rates of change’ section of the </a:t>
            </a:r>
            <a:r>
              <a:rPr lang="en-GB" sz="2400" dirty="0">
                <a:hlinkClick r:id="rId4"/>
              </a:rPr>
              <a:t>Key Stage 3 mathematics programme of study</a:t>
            </a:r>
            <a:r>
              <a:rPr lang="en-GB" sz="2400" dirty="0"/>
              <a:t>, the chapter index of your Key Stage 3 textbook or your Key Stage 3 schemes of work. </a:t>
            </a:r>
          </a:p>
          <a:p>
            <a:pPr marL="360000" lvl="1" fontAlgn="auto">
              <a:lnSpc>
                <a:spcPct val="100000"/>
              </a:lnSpc>
              <a:spcBef>
                <a:spcPts val="0"/>
              </a:spcBef>
              <a:spcAft>
                <a:spcPts val="1200"/>
              </a:spcAft>
              <a:buClrTx/>
            </a:pPr>
            <a:r>
              <a:rPr lang="en-GB" sz="2400" dirty="0"/>
              <a:t>In which elements of these could a double number line be a productive representation?</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407368" y="1741532"/>
            <a:ext cx="6413939" cy="4495780"/>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4722CD53-9F97-4A4A-81F1-1CE8DFDDE8E8}"/>
              </a:ext>
            </a:extLst>
          </p:cNvPr>
          <p:cNvSpPr>
            <a:spLocks noGrp="1"/>
          </p:cNvSpPr>
          <p:nvPr>
            <p:ph type="title"/>
          </p:nvPr>
        </p:nvSpPr>
        <p:spPr>
          <a:xfrm>
            <a:off x="116849" y="443915"/>
            <a:ext cx="10875695" cy="426170"/>
          </a:xfrm>
        </p:spPr>
        <p:txBody>
          <a:bodyPr>
            <a:normAutofit/>
          </a:bodyPr>
          <a:lstStyle/>
          <a:p>
            <a:r>
              <a:rPr lang="en-GB" sz="2000" b="1" dirty="0"/>
              <a:t>Use the multiplicative nature of the double number line to solve problems efficiently </a:t>
            </a:r>
            <a:endParaRPr lang="en-GB" b="1" dirty="0"/>
          </a:p>
        </p:txBody>
      </p:sp>
      <p:sp>
        <p:nvSpPr>
          <p:cNvPr id="6" name="TextBox 5">
            <a:extLst>
              <a:ext uri="{FF2B5EF4-FFF2-40B4-BE49-F238E27FC236}">
                <a16:creationId xmlns:a16="http://schemas.microsoft.com/office/drawing/2014/main" id="{55FC6C4A-BEB0-4DD5-B053-88F70FB7C4D4}"/>
              </a:ext>
            </a:extLst>
          </p:cNvPr>
          <p:cNvSpPr txBox="1"/>
          <p:nvPr/>
        </p:nvSpPr>
        <p:spPr>
          <a:xfrm>
            <a:off x="479375" y="1829840"/>
            <a:ext cx="5040561" cy="1865126"/>
          </a:xfrm>
          <a:prstGeom prst="rect">
            <a:avLst/>
          </a:prstGeom>
          <a:noFill/>
        </p:spPr>
        <p:txBody>
          <a:bodyPr wrap="square">
            <a:spAutoFit/>
          </a:bodyPr>
          <a:lstStyle/>
          <a:p>
            <a:pPr>
              <a:buNone/>
            </a:pPr>
            <a:r>
              <a:rPr lang="en-GB" sz="1800" dirty="0"/>
              <a:t>This rectangle is four times as tall as it is long.</a:t>
            </a:r>
          </a:p>
          <a:p>
            <a:pPr>
              <a:buNone/>
            </a:pPr>
            <a:r>
              <a:rPr lang="en-GB" sz="1800" dirty="0"/>
              <a:t>The rectangle can be made bigger or smaller on a screen, but its height is always four times the base. </a:t>
            </a:r>
          </a:p>
          <a:p>
            <a:pPr>
              <a:buNone/>
            </a:pPr>
            <a:r>
              <a:rPr lang="en-GB" sz="1800" dirty="0"/>
              <a:t>When the base of the rectangle is 13cm long, the rectangle is 42cm high.</a:t>
            </a:r>
          </a:p>
        </p:txBody>
      </p:sp>
      <p:pic>
        <p:nvPicPr>
          <p:cNvPr id="8" name="Picture 7" descr="A close up of a logo&#10;&#10;Description automatically generated">
            <a:extLst>
              <a:ext uri="{FF2B5EF4-FFF2-40B4-BE49-F238E27FC236}">
                <a16:creationId xmlns:a16="http://schemas.microsoft.com/office/drawing/2014/main" id="{39C0C45F-B389-4FA8-8228-1C999D14AA5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1174" r="36091"/>
          <a:stretch/>
        </p:blipFill>
        <p:spPr>
          <a:xfrm>
            <a:off x="5591943" y="1990928"/>
            <a:ext cx="1080124" cy="1820576"/>
          </a:xfrm>
          <a:prstGeom prst="rect">
            <a:avLst/>
          </a:prstGeom>
        </p:spPr>
      </p:pic>
      <p:sp>
        <p:nvSpPr>
          <p:cNvPr id="9" name="TextBox 8">
            <a:extLst>
              <a:ext uri="{FF2B5EF4-FFF2-40B4-BE49-F238E27FC236}">
                <a16:creationId xmlns:a16="http://schemas.microsoft.com/office/drawing/2014/main" id="{4F29AA4E-D66D-4685-AF8D-534FFF88EE2A}"/>
              </a:ext>
            </a:extLst>
          </p:cNvPr>
          <p:cNvSpPr txBox="1"/>
          <p:nvPr/>
        </p:nvSpPr>
        <p:spPr>
          <a:xfrm>
            <a:off x="479375" y="3903874"/>
            <a:ext cx="6264697" cy="2215991"/>
          </a:xfrm>
          <a:prstGeom prst="rect">
            <a:avLst/>
          </a:prstGeom>
          <a:noFill/>
        </p:spPr>
        <p:txBody>
          <a:bodyPr wrap="square">
            <a:spAutoFit/>
          </a:bodyPr>
          <a:lstStyle/>
          <a:p>
            <a:pPr marL="457200" indent="-457200">
              <a:spcBef>
                <a:spcPts val="0"/>
              </a:spcBef>
              <a:spcAft>
                <a:spcPts val="1200"/>
              </a:spcAft>
              <a:buFont typeface="+mj-lt"/>
              <a:buAutoNum type="alphaLcParenR"/>
            </a:pPr>
            <a:r>
              <a:rPr lang="en-GB" sz="1800" dirty="0"/>
              <a:t>Show this information on a double number line.</a:t>
            </a:r>
          </a:p>
          <a:p>
            <a:pPr marL="457200" indent="-457200">
              <a:spcBef>
                <a:spcPts val="0"/>
              </a:spcBef>
              <a:spcAft>
                <a:spcPts val="1200"/>
              </a:spcAft>
              <a:buFont typeface="+mj-lt"/>
              <a:buAutoNum type="alphaLcParenR"/>
            </a:pPr>
            <a:r>
              <a:rPr lang="en-GB" sz="1800" dirty="0"/>
              <a:t>Use your double number line to: </a:t>
            </a:r>
          </a:p>
          <a:p>
            <a:pPr marL="971550" lvl="1" indent="-514350">
              <a:spcBef>
                <a:spcPts val="0"/>
              </a:spcBef>
              <a:spcAft>
                <a:spcPts val="1200"/>
              </a:spcAft>
              <a:buFont typeface="+mj-lt"/>
              <a:buAutoNum type="romanLcPeriod"/>
            </a:pPr>
            <a:r>
              <a:rPr lang="en-GB" sz="1800" dirty="0"/>
              <a:t>Estimate the length of the base when the height is 13cm.</a:t>
            </a:r>
          </a:p>
          <a:p>
            <a:pPr marL="971550" lvl="1" indent="-514350">
              <a:spcBef>
                <a:spcPts val="0"/>
              </a:spcBef>
              <a:spcAft>
                <a:spcPts val="1200"/>
              </a:spcAft>
              <a:buFont typeface="+mj-lt"/>
              <a:buAutoNum type="romanLcPeriod"/>
            </a:pPr>
            <a:r>
              <a:rPr lang="en-GB" sz="1800" dirty="0"/>
              <a:t>Calculate accurately the length of the base when the height is 13cm.</a:t>
            </a:r>
          </a:p>
        </p:txBody>
      </p:sp>
      <p:sp>
        <p:nvSpPr>
          <p:cNvPr id="12" name="TextBox 11">
            <a:extLst>
              <a:ext uri="{FF2B5EF4-FFF2-40B4-BE49-F238E27FC236}">
                <a16:creationId xmlns:a16="http://schemas.microsoft.com/office/drawing/2014/main" id="{04232F58-1C68-4E21-B044-6D66BF6D282E}"/>
              </a:ext>
            </a:extLst>
          </p:cNvPr>
          <p:cNvSpPr txBox="1"/>
          <p:nvPr/>
        </p:nvSpPr>
        <p:spPr>
          <a:xfrm>
            <a:off x="7521337" y="5912024"/>
            <a:ext cx="3547660" cy="461665"/>
          </a:xfrm>
          <a:prstGeom prst="rect">
            <a:avLst/>
          </a:prstGeom>
          <a:noFill/>
        </p:spPr>
        <p:txBody>
          <a:bodyPr wrap="square">
            <a:spAutoFit/>
          </a:bodyPr>
          <a:lstStyle/>
          <a:p>
            <a:pPr marL="0" indent="0" algn="r">
              <a:buNone/>
            </a:pPr>
            <a:r>
              <a:rPr lang="en-GB" sz="1200" u="none" strike="noStrike" dirty="0">
                <a:solidFill>
                  <a:schemeClr val="bg1">
                    <a:lumMod val="65000"/>
                  </a:schemeClr>
                </a:solidFill>
                <a:effectLst/>
                <a:latin typeface="Arial" panose="020B0604020202020204" pitchFamily="34" charset="0"/>
                <a:ea typeface="Times New Roman" panose="02020603050405020304" pitchFamily="18" charset="0"/>
                <a:cs typeface="Times New Roman" panose="02020603050405020304" pitchFamily="18" charset="0"/>
              </a:rPr>
              <a:t>P</a:t>
            </a:r>
            <a:r>
              <a:rPr lang="en-GB" sz="1200" dirty="0">
                <a:solidFill>
                  <a:schemeClr val="bg1">
                    <a:lumMod val="65000"/>
                  </a:schemeClr>
                </a:solidFill>
                <a:effectLst/>
                <a:latin typeface="Arial" panose="020B0604020202020204" pitchFamily="34" charset="0"/>
                <a:ea typeface="Times New Roman" panose="02020603050405020304" pitchFamily="18" charset="0"/>
                <a:cs typeface="Times New Roman" panose="02020603050405020304" pitchFamily="18" charset="0"/>
              </a:rPr>
              <a:t>ublic sector information licensed under the </a:t>
            </a:r>
            <a:r>
              <a:rPr lang="en-GB" sz="1200" u="sng" dirty="0">
                <a:solidFill>
                  <a:schemeClr val="bg1">
                    <a:lumMod val="65000"/>
                  </a:schemeClr>
                </a:solidFill>
                <a:effectLst/>
                <a:latin typeface="Arial" panose="020B0604020202020204" pitchFamily="34"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Open Government Licence v3.0</a:t>
            </a:r>
            <a:r>
              <a:rPr lang="en-GB" sz="1200" dirty="0">
                <a:solidFill>
                  <a:schemeClr val="bg1">
                    <a:lumMod val="65000"/>
                  </a:schemeClr>
                </a:solidFill>
                <a:effectLst/>
                <a:latin typeface="Arial" panose="020B0604020202020204" pitchFamily="34" charset="0"/>
                <a:ea typeface="Times New Roman" panose="02020603050405020304" pitchFamily="18" charset="0"/>
                <a:cs typeface="Times New Roman" panose="02020603050405020304" pitchFamily="18" charset="0"/>
              </a:rPr>
              <a:t>.</a:t>
            </a:r>
          </a:p>
        </p:txBody>
      </p:sp>
    </p:spTree>
    <p:custDataLst>
      <p:tags r:id="rId1"/>
    </p:custDataLst>
    <p:extLst>
      <p:ext uri="{BB962C8B-B14F-4D97-AF65-F5344CB8AC3E}">
        <p14:creationId xmlns:p14="http://schemas.microsoft.com/office/powerpoint/2010/main" val="701019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D86FC-24E5-4D0E-85D2-98C206423C65}"/>
              </a:ext>
            </a:extLst>
          </p:cNvPr>
          <p:cNvSpPr>
            <a:spLocks noGrp="1"/>
          </p:cNvSpPr>
          <p:nvPr>
            <p:ph type="title"/>
          </p:nvPr>
        </p:nvSpPr>
        <p:spPr/>
        <p:txBody>
          <a:bodyPr>
            <a:normAutofit/>
          </a:bodyPr>
          <a:lstStyle/>
          <a:p>
            <a:r>
              <a:rPr lang="en-GB" dirty="0"/>
              <a:t>Where does this fit in?</a:t>
            </a:r>
          </a:p>
        </p:txBody>
      </p:sp>
      <p:sp>
        <p:nvSpPr>
          <p:cNvPr id="3" name="Content Placeholder 2">
            <a:extLst>
              <a:ext uri="{FF2B5EF4-FFF2-40B4-BE49-F238E27FC236}">
                <a16:creationId xmlns:a16="http://schemas.microsoft.com/office/drawing/2014/main" id="{791A4E45-FBA9-4ECF-B0EE-4F542ED0D7BF}"/>
              </a:ext>
            </a:extLst>
          </p:cNvPr>
          <p:cNvSpPr>
            <a:spLocks noGrp="1"/>
          </p:cNvSpPr>
          <p:nvPr>
            <p:ph idx="1"/>
          </p:nvPr>
        </p:nvSpPr>
        <p:spPr>
          <a:xfrm>
            <a:off x="609600" y="1268760"/>
            <a:ext cx="10972800" cy="4752528"/>
          </a:xfrm>
        </p:spPr>
        <p:txBody>
          <a:bodyPr>
            <a:normAutofit/>
          </a:bodyPr>
          <a:lstStyle/>
          <a:p>
            <a:pPr marL="0" indent="0">
              <a:buNone/>
            </a:pPr>
            <a:r>
              <a:rPr lang="en-GB" dirty="0"/>
              <a:t>The NCETM has identified a set of six ‘mathematical themes’ within Key Stage 3 mathematics that bring together a group of ‘core concepts’.</a:t>
            </a:r>
          </a:p>
          <a:p>
            <a:pPr marL="0" indent="0">
              <a:buNone/>
            </a:pPr>
            <a:endParaRPr lang="en-GB" dirty="0"/>
          </a:p>
          <a:p>
            <a:pPr marL="0" indent="0">
              <a:buNone/>
            </a:pPr>
            <a:r>
              <a:rPr lang="en-GB" dirty="0"/>
              <a:t>The third of these themes is </a:t>
            </a:r>
            <a:r>
              <a:rPr lang="en-GB" dirty="0">
                <a:hlinkClick r:id="rId3"/>
              </a:rPr>
              <a:t>Multiplicative reasoning</a:t>
            </a:r>
            <a:r>
              <a:rPr lang="en-GB" dirty="0"/>
              <a:t>, which covers the following interconnected core concepts:</a:t>
            </a:r>
          </a:p>
          <a:p>
            <a:pPr marL="800100" lvl="2" indent="0">
              <a:buNone/>
            </a:pPr>
            <a:r>
              <a:rPr lang="en-GB" sz="2400" i="1" dirty="0"/>
              <a:t>3.1	Understanding multiplicative relationships</a:t>
            </a:r>
          </a:p>
          <a:p>
            <a:pPr marL="800100" lvl="2" indent="0">
              <a:buNone/>
            </a:pPr>
            <a:r>
              <a:rPr lang="en-GB" sz="2400" i="1" dirty="0"/>
              <a:t>3.2	Trigonometry</a:t>
            </a:r>
          </a:p>
          <a:p>
            <a:endParaRPr lang="en-GB" dirty="0"/>
          </a:p>
        </p:txBody>
      </p:sp>
    </p:spTree>
    <p:extLst>
      <p:ext uri="{BB962C8B-B14F-4D97-AF65-F5344CB8AC3E}">
        <p14:creationId xmlns:p14="http://schemas.microsoft.com/office/powerpoint/2010/main" val="30700965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87846-9DE0-445C-89A0-00B7CA53A9CE}"/>
              </a:ext>
            </a:extLst>
          </p:cNvPr>
          <p:cNvSpPr>
            <a:spLocks noGrp="1"/>
          </p:cNvSpPr>
          <p:nvPr>
            <p:ph type="title"/>
          </p:nvPr>
        </p:nvSpPr>
        <p:spPr/>
        <p:txBody>
          <a:bodyPr/>
          <a:lstStyle/>
          <a:p>
            <a:r>
              <a:rPr lang="en-GB" dirty="0"/>
              <a:t>Reflection questions</a:t>
            </a:r>
          </a:p>
        </p:txBody>
      </p:sp>
      <p:sp>
        <p:nvSpPr>
          <p:cNvPr id="3" name="Content Placeholder 2">
            <a:extLst>
              <a:ext uri="{FF2B5EF4-FFF2-40B4-BE49-F238E27FC236}">
                <a16:creationId xmlns:a16="http://schemas.microsoft.com/office/drawing/2014/main" id="{923646C7-46FE-425F-95E4-89AD873B4356}"/>
              </a:ext>
            </a:extLst>
          </p:cNvPr>
          <p:cNvSpPr>
            <a:spLocks noGrp="1"/>
          </p:cNvSpPr>
          <p:nvPr>
            <p:ph idx="1"/>
          </p:nvPr>
        </p:nvSpPr>
        <p:spPr/>
        <p:txBody>
          <a:bodyPr/>
          <a:lstStyle/>
          <a:p>
            <a:r>
              <a:rPr lang="en-GB" dirty="0"/>
              <a:t>What other mathematical concepts will be supported by students’ stronger understanding of this key idea?   </a:t>
            </a:r>
          </a:p>
          <a:p>
            <a:r>
              <a:rPr lang="en-GB" dirty="0"/>
              <a:t>What mathematical language will you continue to use to support pupils to make connections with other areas?</a:t>
            </a:r>
          </a:p>
          <a:p>
            <a:r>
              <a:rPr lang="en-GB" dirty="0"/>
              <a:t>Which representations might you continue to use to further develop students’ understanding?</a:t>
            </a:r>
          </a:p>
          <a:p>
            <a:endParaRPr lang="en-GB" dirty="0"/>
          </a:p>
        </p:txBody>
      </p:sp>
    </p:spTree>
    <p:extLst>
      <p:ext uri="{BB962C8B-B14F-4D97-AF65-F5344CB8AC3E}">
        <p14:creationId xmlns:p14="http://schemas.microsoft.com/office/powerpoint/2010/main" val="12495629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57992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A14A7-1DC0-47D7-B44C-6BFCA191EC83}"/>
              </a:ext>
            </a:extLst>
          </p:cNvPr>
          <p:cNvSpPr>
            <a:spLocks noGrp="1"/>
          </p:cNvSpPr>
          <p:nvPr>
            <p:ph type="title"/>
          </p:nvPr>
        </p:nvSpPr>
        <p:spPr/>
        <p:txBody>
          <a:bodyPr/>
          <a:lstStyle/>
          <a:p>
            <a:r>
              <a:rPr lang="en-GB" dirty="0"/>
              <a:t>Appendices</a:t>
            </a:r>
          </a:p>
        </p:txBody>
      </p:sp>
      <p:sp>
        <p:nvSpPr>
          <p:cNvPr id="3" name="Content Placeholder 2">
            <a:extLst>
              <a:ext uri="{FF2B5EF4-FFF2-40B4-BE49-F238E27FC236}">
                <a16:creationId xmlns:a16="http://schemas.microsoft.com/office/drawing/2014/main" id="{6F3E7D7E-D1C5-47B2-B4E0-728CC6BEECEB}"/>
              </a:ext>
            </a:extLst>
          </p:cNvPr>
          <p:cNvSpPr>
            <a:spLocks noGrp="1"/>
          </p:cNvSpPr>
          <p:nvPr>
            <p:ph idx="1"/>
          </p:nvPr>
        </p:nvSpPr>
        <p:spPr/>
        <p:txBody>
          <a:bodyPr/>
          <a:lstStyle/>
          <a:p>
            <a:r>
              <a:rPr lang="en-GB" dirty="0"/>
              <a:t>You may choose to use the following slides when planning or delivering a PD session. They cover:</a:t>
            </a:r>
          </a:p>
          <a:p>
            <a:pPr lvl="1"/>
            <a:r>
              <a:rPr lang="en-GB" sz="2400" i="1" dirty="0"/>
              <a:t>Key vocabulary</a:t>
            </a:r>
          </a:p>
          <a:p>
            <a:pPr lvl="1"/>
            <a:r>
              <a:rPr lang="en-GB" sz="2400" i="1" dirty="0"/>
              <a:t>Representations and structure</a:t>
            </a:r>
          </a:p>
          <a:p>
            <a:pPr lvl="1"/>
            <a:r>
              <a:rPr lang="en-GB" sz="2400" i="1"/>
              <a:t>Previous learning</a:t>
            </a:r>
          </a:p>
          <a:p>
            <a:pPr lvl="1"/>
            <a:r>
              <a:rPr lang="en-GB" sz="2400" i="1"/>
              <a:t>Future </a:t>
            </a:r>
            <a:r>
              <a:rPr lang="en-GB" sz="2400" i="1" dirty="0"/>
              <a:t>learning</a:t>
            </a:r>
          </a:p>
          <a:p>
            <a:pPr lvl="1"/>
            <a:r>
              <a:rPr lang="en-GB" sz="2400" i="1" dirty="0"/>
              <a:t>Library of links</a:t>
            </a:r>
          </a:p>
          <a:p>
            <a:endParaRPr lang="en-GB" dirty="0"/>
          </a:p>
        </p:txBody>
      </p:sp>
    </p:spTree>
    <p:extLst>
      <p:ext uri="{BB962C8B-B14F-4D97-AF65-F5344CB8AC3E}">
        <p14:creationId xmlns:p14="http://schemas.microsoft.com/office/powerpoint/2010/main" val="5288485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B0D61-9420-4B06-8555-667429430C87}"/>
              </a:ext>
            </a:extLst>
          </p:cNvPr>
          <p:cNvSpPr>
            <a:spLocks noGrp="1"/>
          </p:cNvSpPr>
          <p:nvPr>
            <p:ph type="title"/>
          </p:nvPr>
        </p:nvSpPr>
        <p:spPr/>
        <p:txBody>
          <a:bodyPr>
            <a:normAutofit fontScale="90000"/>
          </a:bodyPr>
          <a:lstStyle/>
          <a:p>
            <a:r>
              <a:rPr lang="en-GB" dirty="0"/>
              <a:t>Key vocabulary</a:t>
            </a:r>
            <a:br>
              <a:rPr lang="en-GB" dirty="0"/>
            </a:br>
            <a:endParaRPr lang="en-GB" dirty="0"/>
          </a:p>
        </p:txBody>
      </p:sp>
      <mc:AlternateContent xmlns:mc="http://schemas.openxmlformats.org/markup-compatibility/2006" xmlns:a14="http://schemas.microsoft.com/office/drawing/2010/main">
        <mc:Choice Requires="a14">
          <p:graphicFrame>
            <p:nvGraphicFramePr>
              <p:cNvPr id="8" name="Table 9">
                <a:extLst>
                  <a:ext uri="{FF2B5EF4-FFF2-40B4-BE49-F238E27FC236}">
                    <a16:creationId xmlns:a16="http://schemas.microsoft.com/office/drawing/2014/main" id="{A52CACA7-73F4-4144-B480-2A8AE376350D}"/>
                  </a:ext>
                </a:extLst>
              </p:cNvPr>
              <p:cNvGraphicFramePr>
                <a:graphicFrameLocks noGrp="1"/>
              </p:cNvGraphicFramePr>
              <p:nvPr>
                <p:extLst>
                  <p:ext uri="{D42A27DB-BD31-4B8C-83A1-F6EECF244321}">
                    <p14:modId xmlns:p14="http://schemas.microsoft.com/office/powerpoint/2010/main" val="4243209265"/>
                  </p:ext>
                </p:extLst>
              </p:nvPr>
            </p:nvGraphicFramePr>
            <p:xfrm>
              <a:off x="579413" y="1401995"/>
              <a:ext cx="11011552" cy="4050538"/>
            </p:xfrm>
            <a:graphic>
              <a:graphicData uri="http://schemas.openxmlformats.org/drawingml/2006/table">
                <a:tbl>
                  <a:tblPr firstRow="1" bandRow="1">
                    <a:tableStyleId>{E8B1032C-EA38-4F05-BA0D-38AFFFC7BED3}</a:tableStyleId>
                  </a:tblPr>
                  <a:tblGrid>
                    <a:gridCol w="1412131">
                      <a:extLst>
                        <a:ext uri="{9D8B030D-6E8A-4147-A177-3AD203B41FA5}">
                          <a16:colId xmlns:a16="http://schemas.microsoft.com/office/drawing/2014/main" val="2438572298"/>
                        </a:ext>
                      </a:extLst>
                    </a:gridCol>
                    <a:gridCol w="9599421">
                      <a:extLst>
                        <a:ext uri="{9D8B030D-6E8A-4147-A177-3AD203B41FA5}">
                          <a16:colId xmlns:a16="http://schemas.microsoft.com/office/drawing/2014/main" val="1416496605"/>
                        </a:ext>
                      </a:extLst>
                    </a:gridCol>
                  </a:tblGrid>
                  <a:tr h="370840">
                    <a:tc>
                      <a:txBody>
                        <a:bodyPr/>
                        <a:lstStyle/>
                        <a:p>
                          <a:r>
                            <a:rPr lang="en-GB" dirty="0"/>
                            <a:t>Term</a:t>
                          </a:r>
                        </a:p>
                      </a:txBody>
                      <a:tcPr/>
                    </a:tc>
                    <a:tc>
                      <a:txBody>
                        <a:bodyPr/>
                        <a:lstStyle/>
                        <a:p>
                          <a:r>
                            <a:rPr lang="en-GB" dirty="0"/>
                            <a:t>Definition</a:t>
                          </a:r>
                        </a:p>
                      </a:txBody>
                      <a:tcPr/>
                    </a:tc>
                    <a:extLst>
                      <a:ext uri="{0D108BD9-81ED-4DB2-BD59-A6C34878D82A}">
                        <a16:rowId xmlns:a16="http://schemas.microsoft.com/office/drawing/2014/main" val="3122299005"/>
                      </a:ext>
                    </a:extLst>
                  </a:tr>
                  <a:tr h="370840">
                    <a:tc>
                      <a:txBody>
                        <a:bodyPr/>
                        <a:lstStyle/>
                        <a:p>
                          <a:pPr>
                            <a:spcBef>
                              <a:spcPts val="400"/>
                            </a:spcBef>
                            <a:spcAft>
                              <a:spcPts val="400"/>
                            </a:spcAft>
                          </a:pPr>
                          <a:r>
                            <a:rPr lang="en-GB" sz="1600" dirty="0">
                              <a:solidFill>
                                <a:srgbClr val="585858"/>
                              </a:solidFill>
                              <a:effectLst/>
                              <a:latin typeface="+mj-lt"/>
                              <a:ea typeface="Calibri" panose="020F0502020204030204" pitchFamily="34" charset="0"/>
                              <a:cs typeface="Times New Roman" panose="02020603050405020304" pitchFamily="18" charset="0"/>
                            </a:rPr>
                            <a:t>proportion</a:t>
                          </a:r>
                        </a:p>
                      </a:txBody>
                      <a:tcPr marL="68580" marR="68580" marT="0" marB="0"/>
                    </a:tc>
                    <a:tc>
                      <a:txBody>
                        <a:bodyPr/>
                        <a:lstStyle/>
                        <a:p>
                          <a:pPr marL="228600" lvl="0" indent="-228600">
                            <a:spcBef>
                              <a:spcPts val="400"/>
                            </a:spcBef>
                            <a:spcAft>
                              <a:spcPts val="400"/>
                            </a:spcAft>
                            <a:buFont typeface="+mj-lt"/>
                            <a:buAutoNum type="arabicPeriod"/>
                          </a:pPr>
                          <a:r>
                            <a:rPr lang="en-GB" sz="1600" dirty="0">
                              <a:solidFill>
                                <a:srgbClr val="585858"/>
                              </a:solidFill>
                              <a:effectLst/>
                              <a:latin typeface="+mj-lt"/>
                              <a:ea typeface="Calibri" panose="020F0502020204030204" pitchFamily="34" charset="0"/>
                              <a:cs typeface="Times New Roman" panose="02020603050405020304" pitchFamily="18" charset="0"/>
                            </a:rPr>
                            <a:t>A part-to-whole comparison.</a:t>
                          </a:r>
                        </a:p>
                        <a:p>
                          <a:pPr marL="216000" lvl="1" indent="0">
                            <a:spcBef>
                              <a:spcPts val="400"/>
                            </a:spcBef>
                            <a:spcAft>
                              <a:spcPts val="400"/>
                            </a:spcAft>
                            <a:buFont typeface="+mj-lt"/>
                            <a:buNone/>
                          </a:pPr>
                          <a:r>
                            <a:rPr lang="en-GB" sz="1600" dirty="0">
                              <a:solidFill>
                                <a:srgbClr val="585858"/>
                              </a:solidFill>
                              <a:effectLst/>
                              <a:latin typeface="+mj-lt"/>
                              <a:ea typeface="Calibri" panose="020F0502020204030204" pitchFamily="34" charset="0"/>
                              <a:cs typeface="Times New Roman" panose="02020603050405020304" pitchFamily="18" charset="0"/>
                            </a:rPr>
                            <a:t>Example: Where £20 is shared between two people in the ratio 3</a:t>
                          </a:r>
                          <a:r>
                            <a:rPr lang="en-GB" sz="1600" baseline="30000" dirty="0">
                              <a:solidFill>
                                <a:srgbClr val="585858"/>
                              </a:solidFill>
                              <a:effectLst/>
                              <a:latin typeface="+mj-lt"/>
                              <a:ea typeface="Calibri" panose="020F0502020204030204" pitchFamily="34" charset="0"/>
                              <a:cs typeface="Times New Roman" panose="02020603050405020304" pitchFamily="18" charset="0"/>
                            </a:rPr>
                            <a:t> </a:t>
                          </a:r>
                          <a:r>
                            <a:rPr lang="en-GB" sz="1600" dirty="0">
                              <a:solidFill>
                                <a:srgbClr val="585858"/>
                              </a:solidFill>
                              <a:effectLst/>
                              <a:latin typeface="+mj-lt"/>
                              <a:ea typeface="Calibri" panose="020F0502020204030204" pitchFamily="34" charset="0"/>
                              <a:cs typeface="Times New Roman" panose="02020603050405020304" pitchFamily="18" charset="0"/>
                            </a:rPr>
                            <a:t>:</a:t>
                          </a:r>
                          <a:r>
                            <a:rPr lang="en-GB" sz="1600" baseline="30000" dirty="0">
                              <a:solidFill>
                                <a:srgbClr val="585858"/>
                              </a:solidFill>
                              <a:effectLst/>
                              <a:latin typeface="+mj-lt"/>
                              <a:ea typeface="Calibri" panose="020F0502020204030204" pitchFamily="34" charset="0"/>
                              <a:cs typeface="Times New Roman" panose="02020603050405020304" pitchFamily="18" charset="0"/>
                            </a:rPr>
                            <a:t> </a:t>
                          </a:r>
                          <a:r>
                            <a:rPr lang="en-GB" sz="1600" dirty="0">
                              <a:solidFill>
                                <a:srgbClr val="585858"/>
                              </a:solidFill>
                              <a:effectLst/>
                              <a:latin typeface="+mj-lt"/>
                              <a:ea typeface="Calibri" panose="020F0502020204030204" pitchFamily="34" charset="0"/>
                              <a:cs typeface="Times New Roman" panose="02020603050405020304" pitchFamily="18" charset="0"/>
                            </a:rPr>
                            <a:t>5, the first receives £7.50, which is </a:t>
                          </a:r>
                          <a14:m>
                            <m:oMath xmlns:m="http://schemas.openxmlformats.org/officeDocument/2006/math">
                              <m:f>
                                <m:fPr>
                                  <m:ctrlPr>
                                    <a:rPr lang="en-GB" sz="1600" i="1" smtClean="0">
                                      <a:solidFill>
                                        <a:srgbClr val="585858"/>
                                      </a:solidFill>
                                      <a:effectLst/>
                                      <a:latin typeface="Cambria Math" panose="02040503050406030204" pitchFamily="18" charset="0"/>
                                      <a:cs typeface="Times New Roman" panose="02020603050405020304" pitchFamily="18" charset="0"/>
                                    </a:rPr>
                                  </m:ctrlPr>
                                </m:fPr>
                                <m:num>
                                  <m:r>
                                    <a:rPr lang="en-GB" sz="1600" b="0" i="1" smtClean="0">
                                      <a:solidFill>
                                        <a:srgbClr val="585858"/>
                                      </a:solidFill>
                                      <a:effectLst/>
                                      <a:latin typeface="Cambria Math" panose="02040503050406030204" pitchFamily="18" charset="0"/>
                                      <a:cs typeface="Times New Roman" panose="02020603050405020304" pitchFamily="18" charset="0"/>
                                    </a:rPr>
                                    <m:t>3</m:t>
                                  </m:r>
                                </m:num>
                                <m:den>
                                  <m:r>
                                    <a:rPr lang="en-GB" sz="1600" b="0" i="1" smtClean="0">
                                      <a:solidFill>
                                        <a:srgbClr val="585858"/>
                                      </a:solidFill>
                                      <a:effectLst/>
                                      <a:latin typeface="Cambria Math" panose="02040503050406030204" pitchFamily="18" charset="0"/>
                                      <a:cs typeface="Times New Roman" panose="02020603050405020304" pitchFamily="18" charset="0"/>
                                    </a:rPr>
                                    <m:t>8</m:t>
                                  </m:r>
                                </m:den>
                              </m:f>
                            </m:oMath>
                          </a14:m>
                          <a:r>
                            <a:rPr lang="en-GB" sz="1600" dirty="0">
                              <a:solidFill>
                                <a:srgbClr val="585858"/>
                              </a:solidFill>
                              <a:effectLst/>
                              <a:latin typeface="+mj-lt"/>
                              <a:ea typeface="Calibri" panose="020F0502020204030204" pitchFamily="34" charset="0"/>
                              <a:cs typeface="Times New Roman" panose="02020603050405020304" pitchFamily="18" charset="0"/>
                            </a:rPr>
                            <a:t> of the whole £20. This is the first person’s proportion of the whole.</a:t>
                          </a:r>
                        </a:p>
                        <a:p>
                          <a:pPr marL="228600" lvl="0" indent="-228600">
                            <a:spcBef>
                              <a:spcPts val="400"/>
                            </a:spcBef>
                            <a:spcAft>
                              <a:spcPts val="400"/>
                            </a:spcAft>
                            <a:buFont typeface="+mj-lt"/>
                            <a:buAutoNum type="arabicPeriod"/>
                          </a:pPr>
                          <a:r>
                            <a:rPr lang="en-GB" sz="1600" dirty="0">
                              <a:solidFill>
                                <a:srgbClr val="585858"/>
                              </a:solidFill>
                              <a:effectLst/>
                              <a:latin typeface="+mj-lt"/>
                              <a:ea typeface="Calibri" panose="020F0502020204030204" pitchFamily="34" charset="0"/>
                              <a:cs typeface="Times New Roman" panose="02020603050405020304" pitchFamily="18" charset="0"/>
                            </a:rPr>
                            <a:t>If two variables </a:t>
                          </a:r>
                          <a:r>
                            <a:rPr lang="en-GB" sz="1600" i="1" dirty="0">
                              <a:solidFill>
                                <a:srgbClr val="585858"/>
                              </a:solidFill>
                              <a:effectLst/>
                              <a:latin typeface="+mj-lt"/>
                              <a:ea typeface="Calibri" panose="020F0502020204030204" pitchFamily="34" charset="0"/>
                              <a:cs typeface="Times New Roman" panose="02020603050405020304" pitchFamily="18" charset="0"/>
                            </a:rPr>
                            <a:t>x</a:t>
                          </a:r>
                          <a:r>
                            <a:rPr lang="en-GB" sz="1600" dirty="0">
                              <a:solidFill>
                                <a:srgbClr val="585858"/>
                              </a:solidFill>
                              <a:effectLst/>
                              <a:latin typeface="+mj-lt"/>
                              <a:ea typeface="Calibri" panose="020F0502020204030204" pitchFamily="34" charset="0"/>
                              <a:cs typeface="Times New Roman" panose="02020603050405020304" pitchFamily="18" charset="0"/>
                            </a:rPr>
                            <a:t> and </a:t>
                          </a:r>
                          <a:r>
                            <a:rPr lang="en-GB" sz="1600" i="1" dirty="0">
                              <a:solidFill>
                                <a:srgbClr val="585858"/>
                              </a:solidFill>
                              <a:effectLst/>
                              <a:latin typeface="+mj-lt"/>
                              <a:ea typeface="Calibri" panose="020F0502020204030204" pitchFamily="34" charset="0"/>
                              <a:cs typeface="Times New Roman" panose="02020603050405020304" pitchFamily="18" charset="0"/>
                            </a:rPr>
                            <a:t>y</a:t>
                          </a:r>
                          <a:r>
                            <a:rPr lang="en-GB" sz="1600" dirty="0">
                              <a:solidFill>
                                <a:srgbClr val="585858"/>
                              </a:solidFill>
                              <a:effectLst/>
                              <a:latin typeface="+mj-lt"/>
                              <a:ea typeface="Calibri" panose="020F0502020204030204" pitchFamily="34" charset="0"/>
                              <a:cs typeface="Times New Roman" panose="02020603050405020304" pitchFamily="18" charset="0"/>
                            </a:rPr>
                            <a:t> are related by an equation of the form </a:t>
                          </a:r>
                          <a:r>
                            <a:rPr lang="en-GB" sz="1600" i="1" dirty="0">
                              <a:solidFill>
                                <a:srgbClr val="585858"/>
                              </a:solidFill>
                              <a:effectLst/>
                              <a:latin typeface="+mj-lt"/>
                              <a:ea typeface="Calibri" panose="020F0502020204030204" pitchFamily="34" charset="0"/>
                              <a:cs typeface="Times New Roman" panose="02020603050405020304" pitchFamily="18" charset="0"/>
                            </a:rPr>
                            <a:t>y</a:t>
                          </a:r>
                          <a:r>
                            <a:rPr lang="en-GB" sz="1600" dirty="0">
                              <a:solidFill>
                                <a:srgbClr val="585858"/>
                              </a:solidFill>
                              <a:effectLst/>
                              <a:latin typeface="+mj-lt"/>
                              <a:ea typeface="Calibri" panose="020F0502020204030204" pitchFamily="34" charset="0"/>
                              <a:cs typeface="Times New Roman" panose="02020603050405020304" pitchFamily="18" charset="0"/>
                            </a:rPr>
                            <a:t> = </a:t>
                          </a:r>
                          <a:r>
                            <a:rPr lang="en-GB" sz="1600" i="1" dirty="0" err="1">
                              <a:solidFill>
                                <a:srgbClr val="585858"/>
                              </a:solidFill>
                              <a:effectLst/>
                              <a:latin typeface="+mj-lt"/>
                              <a:ea typeface="Calibri" panose="020F0502020204030204" pitchFamily="34" charset="0"/>
                              <a:cs typeface="Times New Roman" panose="02020603050405020304" pitchFamily="18" charset="0"/>
                            </a:rPr>
                            <a:t>kx</a:t>
                          </a:r>
                          <a:r>
                            <a:rPr lang="en-GB" sz="1600" dirty="0">
                              <a:solidFill>
                                <a:srgbClr val="585858"/>
                              </a:solidFill>
                              <a:effectLst/>
                              <a:latin typeface="+mj-lt"/>
                              <a:ea typeface="Calibri" panose="020F0502020204030204" pitchFamily="34" charset="0"/>
                              <a:cs typeface="Times New Roman" panose="02020603050405020304" pitchFamily="18" charset="0"/>
                            </a:rPr>
                            <a:t>, then </a:t>
                          </a:r>
                          <a:r>
                            <a:rPr lang="en-GB" sz="1600" i="1" dirty="0">
                              <a:solidFill>
                                <a:srgbClr val="585858"/>
                              </a:solidFill>
                              <a:effectLst/>
                              <a:latin typeface="+mj-lt"/>
                              <a:ea typeface="Calibri" panose="020F0502020204030204" pitchFamily="34" charset="0"/>
                              <a:cs typeface="Times New Roman" panose="02020603050405020304" pitchFamily="18" charset="0"/>
                            </a:rPr>
                            <a:t>y</a:t>
                          </a:r>
                          <a:r>
                            <a:rPr lang="en-GB" sz="1600" dirty="0">
                              <a:solidFill>
                                <a:srgbClr val="585858"/>
                              </a:solidFill>
                              <a:effectLst/>
                              <a:latin typeface="+mj-lt"/>
                              <a:ea typeface="Calibri" panose="020F0502020204030204" pitchFamily="34" charset="0"/>
                              <a:cs typeface="Times New Roman" panose="02020603050405020304" pitchFamily="18" charset="0"/>
                            </a:rPr>
                            <a:t> is directly proportional to </a:t>
                          </a:r>
                          <a:r>
                            <a:rPr lang="en-GB" sz="1600" i="1" dirty="0">
                              <a:solidFill>
                                <a:srgbClr val="585858"/>
                              </a:solidFill>
                              <a:effectLst/>
                              <a:latin typeface="+mj-lt"/>
                              <a:ea typeface="Calibri" panose="020F0502020204030204" pitchFamily="34" charset="0"/>
                              <a:cs typeface="Times New Roman" panose="02020603050405020304" pitchFamily="18" charset="0"/>
                            </a:rPr>
                            <a:t>x</a:t>
                          </a:r>
                          <a:r>
                            <a:rPr lang="en-GB" sz="1600" dirty="0">
                              <a:solidFill>
                                <a:srgbClr val="585858"/>
                              </a:solidFill>
                              <a:effectLst/>
                              <a:latin typeface="+mj-lt"/>
                              <a:ea typeface="Calibri" panose="020F0502020204030204" pitchFamily="34" charset="0"/>
                              <a:cs typeface="Times New Roman" panose="02020603050405020304" pitchFamily="18" charset="0"/>
                            </a:rPr>
                            <a:t>; it may also be said that </a:t>
                          </a:r>
                          <a:r>
                            <a:rPr lang="en-GB" sz="1600" i="1" dirty="0">
                              <a:solidFill>
                                <a:srgbClr val="585858"/>
                              </a:solidFill>
                              <a:effectLst/>
                              <a:latin typeface="+mj-lt"/>
                              <a:ea typeface="Calibri" panose="020F0502020204030204" pitchFamily="34" charset="0"/>
                              <a:cs typeface="Times New Roman" panose="02020603050405020304" pitchFamily="18" charset="0"/>
                            </a:rPr>
                            <a:t>y</a:t>
                          </a:r>
                          <a:r>
                            <a:rPr lang="en-GB" sz="1600" dirty="0">
                              <a:solidFill>
                                <a:srgbClr val="585858"/>
                              </a:solidFill>
                              <a:effectLst/>
                              <a:latin typeface="+mj-lt"/>
                              <a:ea typeface="Calibri" panose="020F0502020204030204" pitchFamily="34" charset="0"/>
                              <a:cs typeface="Times New Roman" panose="02020603050405020304" pitchFamily="18" charset="0"/>
                            </a:rPr>
                            <a:t> varies directly as </a:t>
                          </a:r>
                          <a:r>
                            <a:rPr lang="en-GB" sz="1600" i="1" dirty="0">
                              <a:solidFill>
                                <a:srgbClr val="585858"/>
                              </a:solidFill>
                              <a:effectLst/>
                              <a:latin typeface="+mj-lt"/>
                              <a:ea typeface="Calibri" panose="020F0502020204030204" pitchFamily="34" charset="0"/>
                              <a:cs typeface="Times New Roman" panose="02020603050405020304" pitchFamily="18" charset="0"/>
                            </a:rPr>
                            <a:t>x</a:t>
                          </a:r>
                          <a:r>
                            <a:rPr lang="en-GB" sz="1600" dirty="0">
                              <a:solidFill>
                                <a:srgbClr val="585858"/>
                              </a:solidFill>
                              <a:effectLst/>
                              <a:latin typeface="+mj-lt"/>
                              <a:ea typeface="Calibri" panose="020F0502020204030204" pitchFamily="34" charset="0"/>
                              <a:cs typeface="Times New Roman" panose="02020603050405020304" pitchFamily="18" charset="0"/>
                            </a:rPr>
                            <a:t>. When </a:t>
                          </a:r>
                          <a:r>
                            <a:rPr lang="en-GB" sz="1600" i="1" dirty="0">
                              <a:solidFill>
                                <a:srgbClr val="585858"/>
                              </a:solidFill>
                              <a:effectLst/>
                              <a:latin typeface="+mj-lt"/>
                              <a:ea typeface="Calibri" panose="020F0502020204030204" pitchFamily="34" charset="0"/>
                              <a:cs typeface="Times New Roman" panose="02020603050405020304" pitchFamily="18" charset="0"/>
                            </a:rPr>
                            <a:t>y</a:t>
                          </a:r>
                          <a:r>
                            <a:rPr lang="en-GB" sz="1600" dirty="0">
                              <a:solidFill>
                                <a:srgbClr val="585858"/>
                              </a:solidFill>
                              <a:effectLst/>
                              <a:latin typeface="+mj-lt"/>
                              <a:ea typeface="Calibri" panose="020F0502020204030204" pitchFamily="34" charset="0"/>
                              <a:cs typeface="Times New Roman" panose="02020603050405020304" pitchFamily="18" charset="0"/>
                            </a:rPr>
                            <a:t> is plotted against </a:t>
                          </a:r>
                          <a:r>
                            <a:rPr lang="en-GB" sz="1600" i="1" dirty="0">
                              <a:solidFill>
                                <a:srgbClr val="585858"/>
                              </a:solidFill>
                              <a:effectLst/>
                              <a:latin typeface="+mj-lt"/>
                              <a:ea typeface="Calibri" panose="020F0502020204030204" pitchFamily="34" charset="0"/>
                              <a:cs typeface="Times New Roman" panose="02020603050405020304" pitchFamily="18" charset="0"/>
                            </a:rPr>
                            <a:t>x</a:t>
                          </a:r>
                          <a:r>
                            <a:rPr lang="en-GB" sz="1600" dirty="0">
                              <a:solidFill>
                                <a:srgbClr val="585858"/>
                              </a:solidFill>
                              <a:effectLst/>
                              <a:latin typeface="+mj-lt"/>
                              <a:ea typeface="Calibri" panose="020F0502020204030204" pitchFamily="34" charset="0"/>
                              <a:cs typeface="Times New Roman" panose="02020603050405020304" pitchFamily="18" charset="0"/>
                            </a:rPr>
                            <a:t>, this produces a straight line graph through the origin.</a:t>
                          </a:r>
                        </a:p>
                        <a:p>
                          <a:pPr marL="228600" marR="0" lvl="0" indent="-228600" algn="l" defTabSz="914400" rtl="0" eaLnBrk="1" fontAlgn="auto" latinLnBrk="0" hangingPunct="1">
                            <a:lnSpc>
                              <a:spcPct val="100000"/>
                            </a:lnSpc>
                            <a:spcBef>
                              <a:spcPts val="400"/>
                            </a:spcBef>
                            <a:spcAft>
                              <a:spcPts val="400"/>
                            </a:spcAft>
                            <a:buClrTx/>
                            <a:buSzTx/>
                            <a:buFont typeface="+mj-lt"/>
                            <a:buAutoNum type="arabicPeriod"/>
                            <a:tabLst/>
                            <a:defRPr/>
                          </a:pPr>
                          <a:r>
                            <a:rPr lang="en-GB" sz="1600" dirty="0">
                              <a:solidFill>
                                <a:srgbClr val="585858"/>
                              </a:solidFill>
                              <a:effectLst/>
                              <a:latin typeface="+mj-lt"/>
                              <a:ea typeface="Calibri" panose="020F0502020204030204" pitchFamily="34" charset="0"/>
                              <a:cs typeface="Times New Roman" panose="02020603050405020304" pitchFamily="18" charset="0"/>
                            </a:rPr>
                            <a:t>If two variables </a:t>
                          </a:r>
                          <a:r>
                            <a:rPr lang="en-GB" sz="1600" i="1" dirty="0">
                              <a:solidFill>
                                <a:srgbClr val="585858"/>
                              </a:solidFill>
                              <a:effectLst/>
                              <a:latin typeface="+mj-lt"/>
                              <a:ea typeface="Calibri" panose="020F0502020204030204" pitchFamily="34" charset="0"/>
                              <a:cs typeface="Times New Roman" panose="02020603050405020304" pitchFamily="18" charset="0"/>
                            </a:rPr>
                            <a:t>x</a:t>
                          </a:r>
                          <a:r>
                            <a:rPr lang="en-GB" sz="1600" dirty="0">
                              <a:solidFill>
                                <a:srgbClr val="585858"/>
                              </a:solidFill>
                              <a:effectLst/>
                              <a:latin typeface="+mj-lt"/>
                              <a:ea typeface="Calibri" panose="020F0502020204030204" pitchFamily="34" charset="0"/>
                              <a:cs typeface="Times New Roman" panose="02020603050405020304" pitchFamily="18" charset="0"/>
                            </a:rPr>
                            <a:t> and </a:t>
                          </a:r>
                          <a:r>
                            <a:rPr lang="en-GB" sz="1600" i="1" dirty="0">
                              <a:solidFill>
                                <a:srgbClr val="585858"/>
                              </a:solidFill>
                              <a:effectLst/>
                              <a:latin typeface="+mj-lt"/>
                              <a:ea typeface="Calibri" panose="020F0502020204030204" pitchFamily="34" charset="0"/>
                              <a:cs typeface="Times New Roman" panose="02020603050405020304" pitchFamily="18" charset="0"/>
                            </a:rPr>
                            <a:t>y</a:t>
                          </a:r>
                          <a:r>
                            <a:rPr lang="en-GB" sz="1600" dirty="0">
                              <a:solidFill>
                                <a:srgbClr val="585858"/>
                              </a:solidFill>
                              <a:effectLst/>
                              <a:latin typeface="+mj-lt"/>
                              <a:ea typeface="Calibri" panose="020F0502020204030204" pitchFamily="34" charset="0"/>
                              <a:cs typeface="Times New Roman" panose="02020603050405020304" pitchFamily="18" charset="0"/>
                            </a:rPr>
                            <a:t> are related by an equation of the form </a:t>
                          </a:r>
                          <a:r>
                            <a:rPr lang="en-GB" sz="1600" i="1" dirty="0" err="1">
                              <a:solidFill>
                                <a:srgbClr val="585858"/>
                              </a:solidFill>
                              <a:effectLst/>
                              <a:latin typeface="+mj-lt"/>
                              <a:ea typeface="Calibri" panose="020F0502020204030204" pitchFamily="34" charset="0"/>
                              <a:cs typeface="Times New Roman" panose="02020603050405020304" pitchFamily="18" charset="0"/>
                            </a:rPr>
                            <a:t>xy</a:t>
                          </a:r>
                          <a:r>
                            <a:rPr lang="en-GB" sz="1600" dirty="0">
                              <a:solidFill>
                                <a:srgbClr val="585858"/>
                              </a:solidFill>
                              <a:effectLst/>
                              <a:latin typeface="+mj-lt"/>
                              <a:ea typeface="Calibri" panose="020F0502020204030204" pitchFamily="34" charset="0"/>
                              <a:cs typeface="Times New Roman" panose="02020603050405020304" pitchFamily="18" charset="0"/>
                            </a:rPr>
                            <a:t> = </a:t>
                          </a:r>
                          <a:r>
                            <a:rPr lang="en-GB" sz="1600" i="1" dirty="0">
                              <a:solidFill>
                                <a:srgbClr val="585858"/>
                              </a:solidFill>
                              <a:effectLst/>
                              <a:latin typeface="+mj-lt"/>
                              <a:ea typeface="Calibri" panose="020F0502020204030204" pitchFamily="34" charset="0"/>
                              <a:cs typeface="Times New Roman" panose="02020603050405020304" pitchFamily="18" charset="0"/>
                            </a:rPr>
                            <a:t>k</a:t>
                          </a:r>
                          <a:r>
                            <a:rPr lang="en-GB" sz="1600" dirty="0">
                              <a:solidFill>
                                <a:srgbClr val="585858"/>
                              </a:solidFill>
                              <a:effectLst/>
                              <a:latin typeface="+mj-lt"/>
                              <a:ea typeface="Calibri" panose="020F0502020204030204" pitchFamily="34" charset="0"/>
                              <a:cs typeface="Times New Roman" panose="02020603050405020304" pitchFamily="18" charset="0"/>
                            </a:rPr>
                            <a:t>, or equivalently </a:t>
                          </a:r>
                          <a14:m>
                            <m:oMath xmlns:m="http://schemas.openxmlformats.org/officeDocument/2006/math">
                              <m:r>
                                <a:rPr lang="en-GB" sz="1600" i="1" dirty="0" smtClean="0">
                                  <a:solidFill>
                                    <a:srgbClr val="585858"/>
                                  </a:solidFill>
                                  <a:effectLst/>
                                  <a:latin typeface="Cambria Math" panose="02040503050406030204" pitchFamily="18" charset="0"/>
                                  <a:ea typeface="Calibri" panose="020F0502020204030204" pitchFamily="34" charset="0"/>
                                  <a:cs typeface="Times New Roman" panose="02020603050405020304" pitchFamily="18" charset="0"/>
                                </a:rPr>
                                <m:t>𝑦</m:t>
                              </m:r>
                              <m:r>
                                <a:rPr lang="en-GB" sz="1600" i="1" dirty="0" smtClean="0">
                                  <a:solidFill>
                                    <a:srgbClr val="585858"/>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GB" sz="1600" b="0" i="1" dirty="0" smtClean="0">
                                      <a:solidFill>
                                        <a:srgbClr val="585858"/>
                                      </a:solidFill>
                                      <a:effectLst/>
                                      <a:latin typeface="Cambria Math" panose="02040503050406030204" pitchFamily="18" charset="0"/>
                                      <a:cs typeface="Times New Roman" panose="02020603050405020304" pitchFamily="18" charset="0"/>
                                    </a:rPr>
                                  </m:ctrlPr>
                                </m:fPr>
                                <m:num>
                                  <m:r>
                                    <a:rPr lang="en-GB" sz="1600" b="0" i="1" dirty="0" smtClean="0">
                                      <a:solidFill>
                                        <a:srgbClr val="585858"/>
                                      </a:solidFill>
                                      <a:effectLst/>
                                      <a:latin typeface="Cambria Math" panose="02040503050406030204" pitchFamily="18" charset="0"/>
                                      <a:cs typeface="Times New Roman" panose="02020603050405020304" pitchFamily="18" charset="0"/>
                                    </a:rPr>
                                    <m:t>𝑘</m:t>
                                  </m:r>
                                </m:num>
                                <m:den>
                                  <m:r>
                                    <a:rPr lang="en-GB" sz="1600" b="0" i="1" dirty="0" smtClean="0">
                                      <a:solidFill>
                                        <a:srgbClr val="585858"/>
                                      </a:solidFill>
                                      <a:effectLst/>
                                      <a:latin typeface="Cambria Math" panose="02040503050406030204" pitchFamily="18" charset="0"/>
                                      <a:cs typeface="Times New Roman" panose="02020603050405020304" pitchFamily="18" charset="0"/>
                                    </a:rPr>
                                    <m:t>𝑥</m:t>
                                  </m:r>
                                </m:den>
                              </m:f>
                              <m:r>
                                <a:rPr lang="en-GB" sz="1600" i="1" dirty="0" smtClean="0">
                                  <a:solidFill>
                                    <a:srgbClr val="585858"/>
                                  </a:solidFill>
                                  <a:effectLst/>
                                  <a:latin typeface="Cambria Math" panose="02040503050406030204" pitchFamily="18" charset="0"/>
                                  <a:ea typeface="Calibri" panose="020F0502020204030204" pitchFamily="34" charset="0"/>
                                  <a:cs typeface="Times New Roman" panose="02020603050405020304" pitchFamily="18" charset="0"/>
                                </a:rPr>
                                <m:t> </m:t>
                              </m:r>
                            </m:oMath>
                          </a14:m>
                          <a:r>
                            <a:rPr lang="en-GB" sz="1600" dirty="0">
                              <a:solidFill>
                                <a:srgbClr val="585858"/>
                              </a:solidFill>
                              <a:effectLst/>
                              <a:latin typeface="+mj-lt"/>
                              <a:ea typeface="Calibri" panose="020F0502020204030204" pitchFamily="34" charset="0"/>
                              <a:cs typeface="Times New Roman" panose="02020603050405020304" pitchFamily="18" charset="0"/>
                            </a:rPr>
                            <a:t>, where </a:t>
                          </a:r>
                          <a:r>
                            <a:rPr lang="en-GB" sz="1600" i="1" dirty="0">
                              <a:solidFill>
                                <a:srgbClr val="585858"/>
                              </a:solidFill>
                              <a:effectLst/>
                              <a:latin typeface="+mj-lt"/>
                              <a:ea typeface="Calibri" panose="020F0502020204030204" pitchFamily="34" charset="0"/>
                              <a:cs typeface="Times New Roman" panose="02020603050405020304" pitchFamily="18" charset="0"/>
                            </a:rPr>
                            <a:t>k</a:t>
                          </a:r>
                          <a:r>
                            <a:rPr lang="en-GB" sz="1600" dirty="0">
                              <a:solidFill>
                                <a:srgbClr val="585858"/>
                              </a:solidFill>
                              <a:effectLst/>
                              <a:latin typeface="+mj-lt"/>
                              <a:ea typeface="Calibri" panose="020F0502020204030204" pitchFamily="34" charset="0"/>
                              <a:cs typeface="Times New Roman" panose="02020603050405020304" pitchFamily="18" charset="0"/>
                            </a:rPr>
                            <a:t> is a constant and </a:t>
                          </a:r>
                          <a:r>
                            <a:rPr lang="en-GB" sz="1600" i="1" dirty="0">
                              <a:solidFill>
                                <a:srgbClr val="585858"/>
                              </a:solidFill>
                              <a:effectLst/>
                              <a:latin typeface="+mj-lt"/>
                              <a:ea typeface="Calibri" panose="020F0502020204030204" pitchFamily="34" charset="0"/>
                              <a:cs typeface="Times New Roman" panose="02020603050405020304" pitchFamily="18" charset="0"/>
                            </a:rPr>
                            <a:t>x</a:t>
                          </a:r>
                          <a:r>
                            <a:rPr lang="en-GB" sz="1600" dirty="0">
                              <a:solidFill>
                                <a:srgbClr val="585858"/>
                              </a:solidFill>
                              <a:effectLst/>
                              <a:latin typeface="+mj-lt"/>
                              <a:ea typeface="Calibri" panose="020F0502020204030204" pitchFamily="34" charset="0"/>
                              <a:cs typeface="Times New Roman" panose="02020603050405020304" pitchFamily="18" charset="0"/>
                            </a:rPr>
                            <a:t> ≠ 0, </a:t>
                          </a:r>
                          <a:r>
                            <a:rPr lang="en-GB" sz="1600" i="1" dirty="0">
                              <a:solidFill>
                                <a:srgbClr val="585858"/>
                              </a:solidFill>
                              <a:effectLst/>
                              <a:latin typeface="+mj-lt"/>
                              <a:ea typeface="Calibri" panose="020F0502020204030204" pitchFamily="34" charset="0"/>
                              <a:cs typeface="Times New Roman" panose="02020603050405020304" pitchFamily="18" charset="0"/>
                            </a:rPr>
                            <a:t>y</a:t>
                          </a:r>
                          <a:r>
                            <a:rPr lang="en-GB" sz="1600" dirty="0">
                              <a:solidFill>
                                <a:srgbClr val="585858"/>
                              </a:solidFill>
                              <a:effectLst/>
                              <a:latin typeface="+mj-lt"/>
                              <a:ea typeface="Calibri" panose="020F0502020204030204" pitchFamily="34" charset="0"/>
                              <a:cs typeface="Times New Roman" panose="02020603050405020304" pitchFamily="18" charset="0"/>
                            </a:rPr>
                            <a:t> ≠ 0, they vary in inverse proportion to each other.</a:t>
                          </a:r>
                        </a:p>
                      </a:txBody>
                      <a:tcPr marL="68580" marR="68580" marT="0" marB="0"/>
                    </a:tc>
                    <a:extLst>
                      <a:ext uri="{0D108BD9-81ED-4DB2-BD59-A6C34878D82A}">
                        <a16:rowId xmlns:a16="http://schemas.microsoft.com/office/drawing/2014/main" val="2719448778"/>
                      </a:ext>
                    </a:extLst>
                  </a:tr>
                  <a:tr h="370840">
                    <a:tc>
                      <a:txBody>
                        <a:bodyPr/>
                        <a:lstStyle/>
                        <a:p>
                          <a:pPr>
                            <a:spcBef>
                              <a:spcPts val="400"/>
                            </a:spcBef>
                            <a:spcAft>
                              <a:spcPts val="400"/>
                            </a:spcAft>
                          </a:pPr>
                          <a:r>
                            <a:rPr lang="en-GB" sz="1600" dirty="0">
                              <a:solidFill>
                                <a:srgbClr val="585858"/>
                              </a:solidFill>
                              <a:effectLst/>
                              <a:latin typeface="+mj-lt"/>
                              <a:ea typeface="Calibri" panose="020F0502020204030204" pitchFamily="34" charset="0"/>
                              <a:cs typeface="Times New Roman" panose="02020603050405020304" pitchFamily="18" charset="0"/>
                            </a:rPr>
                            <a:t>ratio</a:t>
                          </a:r>
                        </a:p>
                      </a:txBody>
                      <a:tcPr marL="68580" marR="68580" marT="0" marB="0"/>
                    </a:tc>
                    <a:tc>
                      <a:txBody>
                        <a:bodyPr/>
                        <a:lstStyle/>
                        <a:p>
                          <a:pPr>
                            <a:spcBef>
                              <a:spcPts val="400"/>
                            </a:spcBef>
                            <a:spcAft>
                              <a:spcPts val="400"/>
                            </a:spcAft>
                          </a:pPr>
                          <a:r>
                            <a:rPr lang="en-GB" sz="1600" dirty="0">
                              <a:solidFill>
                                <a:srgbClr val="585858"/>
                              </a:solidFill>
                              <a:effectLst/>
                              <a:latin typeface="+mj-lt"/>
                              <a:ea typeface="Calibri" panose="020F0502020204030204" pitchFamily="34" charset="0"/>
                              <a:cs typeface="Times New Roman" panose="02020603050405020304" pitchFamily="18" charset="0"/>
                            </a:rPr>
                            <a:t>A part-to-part comparison. The ratio of </a:t>
                          </a:r>
                          <a:r>
                            <a:rPr lang="en-GB" sz="1600" i="1" dirty="0">
                              <a:solidFill>
                                <a:srgbClr val="585858"/>
                              </a:solidFill>
                              <a:effectLst/>
                              <a:latin typeface="+mj-lt"/>
                              <a:ea typeface="Calibri" panose="020F0502020204030204" pitchFamily="34" charset="0"/>
                              <a:cs typeface="Times New Roman" panose="02020603050405020304" pitchFamily="18" charset="0"/>
                            </a:rPr>
                            <a:t>a</a:t>
                          </a:r>
                          <a:r>
                            <a:rPr lang="en-GB" sz="1600" dirty="0">
                              <a:solidFill>
                                <a:srgbClr val="585858"/>
                              </a:solidFill>
                              <a:effectLst/>
                              <a:latin typeface="+mj-lt"/>
                              <a:ea typeface="Calibri" panose="020F0502020204030204" pitchFamily="34" charset="0"/>
                              <a:cs typeface="Times New Roman" panose="02020603050405020304" pitchFamily="18" charset="0"/>
                            </a:rPr>
                            <a:t> to </a:t>
                          </a:r>
                          <a:r>
                            <a:rPr lang="en-GB" sz="1600" i="1" dirty="0">
                              <a:solidFill>
                                <a:srgbClr val="585858"/>
                              </a:solidFill>
                              <a:effectLst/>
                              <a:latin typeface="+mj-lt"/>
                              <a:ea typeface="Calibri" panose="020F0502020204030204" pitchFamily="34" charset="0"/>
                              <a:cs typeface="Times New Roman" panose="02020603050405020304" pitchFamily="18" charset="0"/>
                            </a:rPr>
                            <a:t>b</a:t>
                          </a:r>
                          <a:r>
                            <a:rPr lang="en-GB" sz="1600" dirty="0">
                              <a:solidFill>
                                <a:srgbClr val="585858"/>
                              </a:solidFill>
                              <a:effectLst/>
                              <a:latin typeface="+mj-lt"/>
                              <a:ea typeface="Calibri" panose="020F0502020204030204" pitchFamily="34" charset="0"/>
                              <a:cs typeface="Times New Roman" panose="02020603050405020304" pitchFamily="18" charset="0"/>
                            </a:rPr>
                            <a:t> is usually written </a:t>
                          </a:r>
                          <a:r>
                            <a:rPr lang="en-GB" sz="1600" i="1" dirty="0">
                              <a:solidFill>
                                <a:srgbClr val="585858"/>
                              </a:solidFill>
                              <a:effectLst/>
                              <a:latin typeface="+mj-lt"/>
                              <a:ea typeface="Calibri" panose="020F0502020204030204" pitchFamily="34" charset="0"/>
                              <a:cs typeface="Times New Roman" panose="02020603050405020304" pitchFamily="18" charset="0"/>
                            </a:rPr>
                            <a:t>a</a:t>
                          </a:r>
                          <a:r>
                            <a:rPr lang="en-GB" sz="1600" baseline="30000" dirty="0">
                              <a:solidFill>
                                <a:srgbClr val="585858"/>
                              </a:solidFill>
                              <a:effectLst/>
                              <a:latin typeface="+mj-lt"/>
                              <a:ea typeface="Calibri" panose="020F0502020204030204" pitchFamily="34" charset="0"/>
                              <a:cs typeface="Times New Roman" panose="02020603050405020304" pitchFamily="18" charset="0"/>
                            </a:rPr>
                            <a:t> </a:t>
                          </a:r>
                          <a:r>
                            <a:rPr lang="en-GB" sz="1600" dirty="0">
                              <a:solidFill>
                                <a:srgbClr val="585858"/>
                              </a:solidFill>
                              <a:effectLst/>
                              <a:latin typeface="+mj-lt"/>
                              <a:ea typeface="Calibri" panose="020F0502020204030204" pitchFamily="34" charset="0"/>
                              <a:cs typeface="Times New Roman" panose="02020603050405020304" pitchFamily="18" charset="0"/>
                            </a:rPr>
                            <a:t>:</a:t>
                          </a:r>
                          <a:r>
                            <a:rPr lang="en-GB" sz="1600" baseline="30000" dirty="0">
                              <a:solidFill>
                                <a:srgbClr val="585858"/>
                              </a:solidFill>
                              <a:effectLst/>
                              <a:latin typeface="+mj-lt"/>
                              <a:ea typeface="Calibri" panose="020F0502020204030204" pitchFamily="34" charset="0"/>
                              <a:cs typeface="Times New Roman" panose="02020603050405020304" pitchFamily="18" charset="0"/>
                            </a:rPr>
                            <a:t> </a:t>
                          </a:r>
                          <a:r>
                            <a:rPr lang="en-GB" sz="1600" i="1" dirty="0">
                              <a:solidFill>
                                <a:srgbClr val="585858"/>
                              </a:solidFill>
                              <a:effectLst/>
                              <a:latin typeface="+mj-lt"/>
                              <a:ea typeface="Calibri" panose="020F0502020204030204" pitchFamily="34" charset="0"/>
                              <a:cs typeface="Times New Roman" panose="02020603050405020304" pitchFamily="18" charset="0"/>
                            </a:rPr>
                            <a:t>b</a:t>
                          </a:r>
                          <a:r>
                            <a:rPr lang="en-GB" sz="1600" dirty="0">
                              <a:solidFill>
                                <a:srgbClr val="585858"/>
                              </a:solidFill>
                              <a:effectLst/>
                              <a:latin typeface="+mj-lt"/>
                              <a:ea typeface="Calibri" panose="020F0502020204030204" pitchFamily="34" charset="0"/>
                              <a:cs typeface="Times New Roman" panose="02020603050405020304" pitchFamily="18" charset="0"/>
                            </a:rPr>
                            <a:t>.</a:t>
                          </a:r>
                        </a:p>
                        <a:p>
                          <a:pPr>
                            <a:spcBef>
                              <a:spcPts val="400"/>
                            </a:spcBef>
                            <a:spcAft>
                              <a:spcPts val="400"/>
                            </a:spcAft>
                          </a:pPr>
                          <a:r>
                            <a:rPr lang="en-GB" sz="1600" dirty="0">
                              <a:solidFill>
                                <a:srgbClr val="585858"/>
                              </a:solidFill>
                              <a:effectLst/>
                              <a:latin typeface="+mj-lt"/>
                              <a:ea typeface="Calibri" panose="020F0502020204030204" pitchFamily="34" charset="0"/>
                              <a:cs typeface="Times New Roman" panose="02020603050405020304" pitchFamily="18" charset="0"/>
                            </a:rPr>
                            <a:t>Example: In a recipe for pastry, fat and flour are mixed in the ratio 1</a:t>
                          </a:r>
                          <a:r>
                            <a:rPr lang="en-GB" sz="1600" baseline="30000" dirty="0">
                              <a:solidFill>
                                <a:srgbClr val="585858"/>
                              </a:solidFill>
                              <a:effectLst/>
                              <a:latin typeface="+mj-lt"/>
                              <a:ea typeface="Calibri" panose="020F0502020204030204" pitchFamily="34" charset="0"/>
                              <a:cs typeface="Times New Roman" panose="02020603050405020304" pitchFamily="18" charset="0"/>
                            </a:rPr>
                            <a:t> </a:t>
                          </a:r>
                          <a:r>
                            <a:rPr lang="en-GB" sz="1600" dirty="0">
                              <a:solidFill>
                                <a:srgbClr val="585858"/>
                              </a:solidFill>
                              <a:effectLst/>
                              <a:latin typeface="+mj-lt"/>
                              <a:ea typeface="Calibri" panose="020F0502020204030204" pitchFamily="34" charset="0"/>
                              <a:cs typeface="Times New Roman" panose="02020603050405020304" pitchFamily="18" charset="0"/>
                            </a:rPr>
                            <a:t>:</a:t>
                          </a:r>
                          <a:r>
                            <a:rPr lang="en-GB" sz="1600" baseline="30000" dirty="0">
                              <a:solidFill>
                                <a:srgbClr val="585858"/>
                              </a:solidFill>
                              <a:effectLst/>
                              <a:latin typeface="+mj-lt"/>
                              <a:ea typeface="Calibri" panose="020F0502020204030204" pitchFamily="34" charset="0"/>
                              <a:cs typeface="Times New Roman" panose="02020603050405020304" pitchFamily="18" charset="0"/>
                            </a:rPr>
                            <a:t> </a:t>
                          </a:r>
                          <a:r>
                            <a:rPr lang="en-GB" sz="1600" dirty="0">
                              <a:solidFill>
                                <a:srgbClr val="585858"/>
                              </a:solidFill>
                              <a:effectLst/>
                              <a:latin typeface="+mj-lt"/>
                              <a:ea typeface="Calibri" panose="020F0502020204030204" pitchFamily="34" charset="0"/>
                              <a:cs typeface="Times New Roman" panose="02020603050405020304" pitchFamily="18" charset="0"/>
                            </a:rPr>
                            <a:t>2, which means that the fat used has half the mass of the flour. That is, </a:t>
                          </a:r>
                          <a14:m>
                            <m:oMath xmlns:m="http://schemas.openxmlformats.org/officeDocument/2006/math">
                              <m:f>
                                <m:fPr>
                                  <m:ctrlPr>
                                    <a:rPr lang="en-GB" sz="1600" i="1" smtClean="0">
                                      <a:solidFill>
                                        <a:srgbClr val="585858"/>
                                      </a:solidFill>
                                      <a:effectLst/>
                                      <a:latin typeface="Cambria Math" panose="02040503050406030204" pitchFamily="18" charset="0"/>
                                      <a:cs typeface="Times New Roman" panose="02020603050405020304" pitchFamily="18" charset="0"/>
                                    </a:rPr>
                                  </m:ctrlPr>
                                </m:fPr>
                                <m:num>
                                  <m:r>
                                    <a:rPr lang="en-GB" sz="1600" b="0" i="1" smtClean="0">
                                      <a:solidFill>
                                        <a:srgbClr val="585858"/>
                                      </a:solidFill>
                                      <a:effectLst/>
                                      <a:latin typeface="Cambria Math" panose="02040503050406030204" pitchFamily="18" charset="0"/>
                                      <a:cs typeface="Times New Roman" panose="02020603050405020304" pitchFamily="18" charset="0"/>
                                    </a:rPr>
                                    <m:t>𝑎𝑚𝑜𝑢𝑛𝑡</m:t>
                                  </m:r>
                                  <m:r>
                                    <a:rPr lang="en-GB" sz="1600" b="0" i="1" smtClean="0">
                                      <a:solidFill>
                                        <a:srgbClr val="585858"/>
                                      </a:solidFill>
                                      <a:effectLst/>
                                      <a:latin typeface="Cambria Math" panose="02040503050406030204" pitchFamily="18" charset="0"/>
                                      <a:cs typeface="Times New Roman" panose="02020603050405020304" pitchFamily="18" charset="0"/>
                                    </a:rPr>
                                    <m:t> </m:t>
                                  </m:r>
                                  <m:r>
                                    <a:rPr lang="en-GB" sz="1600" b="0" i="1" smtClean="0">
                                      <a:solidFill>
                                        <a:srgbClr val="585858"/>
                                      </a:solidFill>
                                      <a:effectLst/>
                                      <a:latin typeface="Cambria Math" panose="02040503050406030204" pitchFamily="18" charset="0"/>
                                      <a:cs typeface="Times New Roman" panose="02020603050405020304" pitchFamily="18" charset="0"/>
                                    </a:rPr>
                                    <m:t>𝑜𝑓</m:t>
                                  </m:r>
                                  <m:r>
                                    <a:rPr lang="en-GB" sz="1600" b="0" i="1" smtClean="0">
                                      <a:solidFill>
                                        <a:srgbClr val="585858"/>
                                      </a:solidFill>
                                      <a:effectLst/>
                                      <a:latin typeface="Cambria Math" panose="02040503050406030204" pitchFamily="18" charset="0"/>
                                      <a:cs typeface="Times New Roman" panose="02020603050405020304" pitchFamily="18" charset="0"/>
                                    </a:rPr>
                                    <m:t> </m:t>
                                  </m:r>
                                  <m:r>
                                    <a:rPr lang="en-GB" sz="1600" b="0" i="1" smtClean="0">
                                      <a:solidFill>
                                        <a:srgbClr val="585858"/>
                                      </a:solidFill>
                                      <a:effectLst/>
                                      <a:latin typeface="Cambria Math" panose="02040503050406030204" pitchFamily="18" charset="0"/>
                                      <a:cs typeface="Times New Roman" panose="02020603050405020304" pitchFamily="18" charset="0"/>
                                    </a:rPr>
                                    <m:t>𝑓𝑎𝑡</m:t>
                                  </m:r>
                                </m:num>
                                <m:den>
                                  <m:r>
                                    <a:rPr lang="en-GB" sz="1600" b="0" i="1" smtClean="0">
                                      <a:solidFill>
                                        <a:srgbClr val="585858"/>
                                      </a:solidFill>
                                      <a:effectLst/>
                                      <a:latin typeface="Cambria Math" panose="02040503050406030204" pitchFamily="18" charset="0"/>
                                      <a:cs typeface="Times New Roman" panose="02020603050405020304" pitchFamily="18" charset="0"/>
                                    </a:rPr>
                                    <m:t>𝑎𝑚𝑜𝑢𝑛𝑡</m:t>
                                  </m:r>
                                  <m:r>
                                    <a:rPr lang="en-GB" sz="1600" b="0" i="1" smtClean="0">
                                      <a:solidFill>
                                        <a:srgbClr val="585858"/>
                                      </a:solidFill>
                                      <a:effectLst/>
                                      <a:latin typeface="Cambria Math" panose="02040503050406030204" pitchFamily="18" charset="0"/>
                                      <a:cs typeface="Times New Roman" panose="02020603050405020304" pitchFamily="18" charset="0"/>
                                    </a:rPr>
                                    <m:t> </m:t>
                                  </m:r>
                                  <m:r>
                                    <a:rPr lang="en-GB" sz="1600" b="0" i="1" smtClean="0">
                                      <a:solidFill>
                                        <a:srgbClr val="585858"/>
                                      </a:solidFill>
                                      <a:effectLst/>
                                      <a:latin typeface="Cambria Math" panose="02040503050406030204" pitchFamily="18" charset="0"/>
                                      <a:cs typeface="Times New Roman" panose="02020603050405020304" pitchFamily="18" charset="0"/>
                                    </a:rPr>
                                    <m:t>𝑜𝑓</m:t>
                                  </m:r>
                                  <m:r>
                                    <a:rPr lang="en-GB" sz="1600" b="0" i="1" smtClean="0">
                                      <a:solidFill>
                                        <a:srgbClr val="585858"/>
                                      </a:solidFill>
                                      <a:effectLst/>
                                      <a:latin typeface="Cambria Math" panose="02040503050406030204" pitchFamily="18" charset="0"/>
                                      <a:cs typeface="Times New Roman" panose="02020603050405020304" pitchFamily="18" charset="0"/>
                                    </a:rPr>
                                    <m:t> </m:t>
                                  </m:r>
                                  <m:r>
                                    <a:rPr lang="en-GB" sz="1600" b="0" i="1" smtClean="0">
                                      <a:solidFill>
                                        <a:srgbClr val="585858"/>
                                      </a:solidFill>
                                      <a:effectLst/>
                                      <a:latin typeface="Cambria Math" panose="02040503050406030204" pitchFamily="18" charset="0"/>
                                      <a:cs typeface="Times New Roman" panose="02020603050405020304" pitchFamily="18" charset="0"/>
                                    </a:rPr>
                                    <m:t>𝑓𝑙𝑜𝑢𝑟</m:t>
                                  </m:r>
                                </m:den>
                              </m:f>
                              <m:r>
                                <a:rPr lang="en-GB" sz="1600" i="1"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GB" sz="1600" i="1"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GB" sz="1600" b="0" i="1"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t>1</m:t>
                                  </m:r>
                                </m:num>
                                <m:den>
                                  <m:r>
                                    <a:rPr lang="en-GB" sz="1600" b="0" i="1"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t>2</m:t>
                                  </m:r>
                                </m:den>
                              </m:f>
                            </m:oMath>
                          </a14:m>
                          <a:r>
                            <a:rPr lang="en-GB" sz="1600" dirty="0">
                              <a:solidFill>
                                <a:srgbClr val="585858"/>
                              </a:solidFill>
                              <a:effectLst/>
                              <a:latin typeface="+mj-lt"/>
                              <a:ea typeface="Calibri" panose="020F0502020204030204" pitchFamily="34" charset="0"/>
                              <a:cs typeface="Times New Roman" panose="02020603050405020304" pitchFamily="18" charset="0"/>
                            </a:rPr>
                            <a:t> . Thus, ratios are equivalent to particular fractional parts.</a:t>
                          </a:r>
                        </a:p>
                      </a:txBody>
                      <a:tcPr marL="68580" marR="68580" marT="0" marB="0"/>
                    </a:tc>
                    <a:extLst>
                      <a:ext uri="{0D108BD9-81ED-4DB2-BD59-A6C34878D82A}">
                        <a16:rowId xmlns:a16="http://schemas.microsoft.com/office/drawing/2014/main" val="78949882"/>
                      </a:ext>
                    </a:extLst>
                  </a:tr>
                </a:tbl>
              </a:graphicData>
            </a:graphic>
          </p:graphicFrame>
        </mc:Choice>
        <mc:Fallback xmlns="">
          <p:graphicFrame>
            <p:nvGraphicFramePr>
              <p:cNvPr id="8" name="Table 9">
                <a:extLst>
                  <a:ext uri="{FF2B5EF4-FFF2-40B4-BE49-F238E27FC236}">
                    <a16:creationId xmlns:a16="http://schemas.microsoft.com/office/drawing/2014/main" id="{A52CACA7-73F4-4144-B480-2A8AE376350D}"/>
                  </a:ext>
                </a:extLst>
              </p:cNvPr>
              <p:cNvGraphicFramePr>
                <a:graphicFrameLocks noGrp="1"/>
              </p:cNvGraphicFramePr>
              <p:nvPr>
                <p:extLst>
                  <p:ext uri="{D42A27DB-BD31-4B8C-83A1-F6EECF244321}">
                    <p14:modId xmlns:p14="http://schemas.microsoft.com/office/powerpoint/2010/main" val="4243209265"/>
                  </p:ext>
                </p:extLst>
              </p:nvPr>
            </p:nvGraphicFramePr>
            <p:xfrm>
              <a:off x="579413" y="1401995"/>
              <a:ext cx="11011552" cy="4050538"/>
            </p:xfrm>
            <a:graphic>
              <a:graphicData uri="http://schemas.openxmlformats.org/drawingml/2006/table">
                <a:tbl>
                  <a:tblPr firstRow="1" bandRow="1">
                    <a:tableStyleId>{E8B1032C-EA38-4F05-BA0D-38AFFFC7BED3}</a:tableStyleId>
                  </a:tblPr>
                  <a:tblGrid>
                    <a:gridCol w="1412131">
                      <a:extLst>
                        <a:ext uri="{9D8B030D-6E8A-4147-A177-3AD203B41FA5}">
                          <a16:colId xmlns:a16="http://schemas.microsoft.com/office/drawing/2014/main" val="2438572298"/>
                        </a:ext>
                      </a:extLst>
                    </a:gridCol>
                    <a:gridCol w="9599421">
                      <a:extLst>
                        <a:ext uri="{9D8B030D-6E8A-4147-A177-3AD203B41FA5}">
                          <a16:colId xmlns:a16="http://schemas.microsoft.com/office/drawing/2014/main" val="1416496605"/>
                        </a:ext>
                      </a:extLst>
                    </a:gridCol>
                  </a:tblGrid>
                  <a:tr h="370840">
                    <a:tc>
                      <a:txBody>
                        <a:bodyPr/>
                        <a:lstStyle/>
                        <a:p>
                          <a:r>
                            <a:rPr lang="en-GB" dirty="0"/>
                            <a:t>Term</a:t>
                          </a:r>
                        </a:p>
                      </a:txBody>
                      <a:tcPr/>
                    </a:tc>
                    <a:tc>
                      <a:txBody>
                        <a:bodyPr/>
                        <a:lstStyle/>
                        <a:p>
                          <a:r>
                            <a:rPr lang="en-GB" dirty="0"/>
                            <a:t>Definition</a:t>
                          </a:r>
                        </a:p>
                      </a:txBody>
                      <a:tcPr/>
                    </a:tc>
                    <a:extLst>
                      <a:ext uri="{0D108BD9-81ED-4DB2-BD59-A6C34878D82A}">
                        <a16:rowId xmlns:a16="http://schemas.microsoft.com/office/drawing/2014/main" val="3122299005"/>
                      </a:ext>
                    </a:extLst>
                  </a:tr>
                  <a:tr h="2465451">
                    <a:tc>
                      <a:txBody>
                        <a:bodyPr/>
                        <a:lstStyle/>
                        <a:p>
                          <a:pPr>
                            <a:spcBef>
                              <a:spcPts val="400"/>
                            </a:spcBef>
                            <a:spcAft>
                              <a:spcPts val="400"/>
                            </a:spcAft>
                          </a:pPr>
                          <a:r>
                            <a:rPr lang="en-GB" sz="1600" dirty="0">
                              <a:solidFill>
                                <a:srgbClr val="585858"/>
                              </a:solidFill>
                              <a:effectLst/>
                              <a:latin typeface="+mj-lt"/>
                              <a:ea typeface="Calibri" panose="020F0502020204030204" pitchFamily="34" charset="0"/>
                              <a:cs typeface="Times New Roman" panose="02020603050405020304" pitchFamily="18" charset="0"/>
                            </a:rPr>
                            <a:t>proportion</a:t>
                          </a:r>
                        </a:p>
                      </a:txBody>
                      <a:tcPr marL="68580" marR="68580" marT="0" marB="0"/>
                    </a:tc>
                    <a:tc>
                      <a:txBody>
                        <a:bodyPr/>
                        <a:lstStyle/>
                        <a:p>
                          <a:endParaRPr lang="en-US"/>
                        </a:p>
                      </a:txBody>
                      <a:tcPr marL="68580" marR="68580" marT="0" marB="0">
                        <a:blipFill>
                          <a:blip r:embed="rId2"/>
                          <a:stretch>
                            <a:fillRect l="-14663" t="-15897" r="-264" b="-54359"/>
                          </a:stretch>
                        </a:blipFill>
                      </a:tcPr>
                    </a:tc>
                    <a:extLst>
                      <a:ext uri="{0D108BD9-81ED-4DB2-BD59-A6C34878D82A}">
                        <a16:rowId xmlns:a16="http://schemas.microsoft.com/office/drawing/2014/main" val="2719448778"/>
                      </a:ext>
                    </a:extLst>
                  </a:tr>
                  <a:tr h="1214247">
                    <a:tc>
                      <a:txBody>
                        <a:bodyPr/>
                        <a:lstStyle/>
                        <a:p>
                          <a:pPr>
                            <a:spcBef>
                              <a:spcPts val="400"/>
                            </a:spcBef>
                            <a:spcAft>
                              <a:spcPts val="400"/>
                            </a:spcAft>
                          </a:pPr>
                          <a:r>
                            <a:rPr lang="en-GB" sz="1600" dirty="0">
                              <a:solidFill>
                                <a:srgbClr val="585858"/>
                              </a:solidFill>
                              <a:effectLst/>
                              <a:latin typeface="+mj-lt"/>
                              <a:ea typeface="Calibri" panose="020F0502020204030204" pitchFamily="34" charset="0"/>
                              <a:cs typeface="Times New Roman" panose="02020603050405020304" pitchFamily="18" charset="0"/>
                            </a:rPr>
                            <a:t>ratio</a:t>
                          </a:r>
                        </a:p>
                      </a:txBody>
                      <a:tcPr marL="68580" marR="68580" marT="0" marB="0"/>
                    </a:tc>
                    <a:tc>
                      <a:txBody>
                        <a:bodyPr/>
                        <a:lstStyle/>
                        <a:p>
                          <a:endParaRPr lang="en-US"/>
                        </a:p>
                      </a:txBody>
                      <a:tcPr marL="68580" marR="68580" marT="0" marB="0">
                        <a:blipFill>
                          <a:blip r:embed="rId2"/>
                          <a:stretch>
                            <a:fillRect l="-14663" t="-235417" r="-264" b="-10417"/>
                          </a:stretch>
                        </a:blipFill>
                      </a:tcPr>
                    </a:tc>
                    <a:extLst>
                      <a:ext uri="{0D108BD9-81ED-4DB2-BD59-A6C34878D82A}">
                        <a16:rowId xmlns:a16="http://schemas.microsoft.com/office/drawing/2014/main" val="78949882"/>
                      </a:ext>
                    </a:extLst>
                  </a:tr>
                </a:tbl>
              </a:graphicData>
            </a:graphic>
          </p:graphicFrame>
        </mc:Fallback>
      </mc:AlternateContent>
    </p:spTree>
    <p:extLst>
      <p:ext uri="{BB962C8B-B14F-4D97-AF65-F5344CB8AC3E}">
        <p14:creationId xmlns:p14="http://schemas.microsoft.com/office/powerpoint/2010/main" val="17929767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A12D6-9E36-4197-ACC7-EEA9E68A2843}"/>
              </a:ext>
            </a:extLst>
          </p:cNvPr>
          <p:cNvSpPr>
            <a:spLocks noGrp="1"/>
          </p:cNvSpPr>
          <p:nvPr>
            <p:ph type="title"/>
          </p:nvPr>
        </p:nvSpPr>
        <p:spPr/>
        <p:txBody>
          <a:bodyPr/>
          <a:lstStyle/>
          <a:p>
            <a:r>
              <a:rPr lang="en-GB" dirty="0"/>
              <a:t>Representations and structure</a:t>
            </a:r>
          </a:p>
        </p:txBody>
      </p:sp>
      <p:sp>
        <p:nvSpPr>
          <p:cNvPr id="3" name="Content Placeholder 2">
            <a:extLst>
              <a:ext uri="{FF2B5EF4-FFF2-40B4-BE49-F238E27FC236}">
                <a16:creationId xmlns:a16="http://schemas.microsoft.com/office/drawing/2014/main" id="{17F4DAD0-F8F5-442A-9AB9-A8CA7C791B6F}"/>
              </a:ext>
            </a:extLst>
          </p:cNvPr>
          <p:cNvSpPr>
            <a:spLocks noGrp="1"/>
          </p:cNvSpPr>
          <p:nvPr>
            <p:ph idx="1"/>
          </p:nvPr>
        </p:nvSpPr>
        <p:spPr>
          <a:xfrm>
            <a:off x="609600" y="1268760"/>
            <a:ext cx="10972800" cy="5256584"/>
          </a:xfrm>
        </p:spPr>
        <p:txBody>
          <a:bodyPr/>
          <a:lstStyle/>
          <a:p>
            <a:r>
              <a:rPr lang="en-GB" dirty="0"/>
              <a:t>There are a number of different representations that you may wish to use to support students’ understanding of this key idea. These might include:</a:t>
            </a:r>
          </a:p>
          <a:p>
            <a:r>
              <a:rPr lang="en-GB" b="1" dirty="0"/>
              <a:t>Ratio tables and double number lines (also known as ‘stacked number lines’)</a:t>
            </a:r>
          </a:p>
          <a:p>
            <a:pPr lvl="1"/>
            <a:r>
              <a:rPr lang="en-GB" dirty="0"/>
              <a:t>The comparison of corresponding entries in two different sets of multiples, such as from a multiplication table, can be a useful context in which to explore multiplicative relationships.</a:t>
            </a:r>
          </a:p>
          <a:p>
            <a:endParaRPr lang="en-GB" dirty="0"/>
          </a:p>
          <a:p>
            <a:endParaRPr lang="en-GB" dirty="0"/>
          </a:p>
        </p:txBody>
      </p:sp>
      <p:pic>
        <p:nvPicPr>
          <p:cNvPr id="4" name="Picture 3">
            <a:extLst>
              <a:ext uri="{FF2B5EF4-FFF2-40B4-BE49-F238E27FC236}">
                <a16:creationId xmlns:a16="http://schemas.microsoft.com/office/drawing/2014/main" id="{ECA94F99-0F85-4CBC-A324-BED995E33AFD}"/>
              </a:ext>
            </a:extLst>
          </p:cNvPr>
          <p:cNvPicPr>
            <a:picLocks noChangeAspect="1"/>
          </p:cNvPicPr>
          <p:nvPr/>
        </p:nvPicPr>
        <p:blipFill>
          <a:blip r:embed="rId3"/>
          <a:stretch>
            <a:fillRect/>
          </a:stretch>
        </p:blipFill>
        <p:spPr>
          <a:xfrm>
            <a:off x="2855640" y="4028475"/>
            <a:ext cx="3799369" cy="1052256"/>
          </a:xfrm>
          <a:prstGeom prst="rect">
            <a:avLst/>
          </a:prstGeom>
        </p:spPr>
      </p:pic>
      <p:graphicFrame>
        <p:nvGraphicFramePr>
          <p:cNvPr id="5" name="Table 4">
            <a:extLst>
              <a:ext uri="{FF2B5EF4-FFF2-40B4-BE49-F238E27FC236}">
                <a16:creationId xmlns:a16="http://schemas.microsoft.com/office/drawing/2014/main" id="{8612E41A-969F-40CC-955A-2CEC3F472F62}"/>
              </a:ext>
            </a:extLst>
          </p:cNvPr>
          <p:cNvGraphicFramePr>
            <a:graphicFrameLocks noGrp="1"/>
          </p:cNvGraphicFramePr>
          <p:nvPr>
            <p:extLst>
              <p:ext uri="{D42A27DB-BD31-4B8C-83A1-F6EECF244321}">
                <p14:modId xmlns:p14="http://schemas.microsoft.com/office/powerpoint/2010/main" val="3272401269"/>
              </p:ext>
            </p:extLst>
          </p:nvPr>
        </p:nvGraphicFramePr>
        <p:xfrm>
          <a:off x="7608168" y="4028475"/>
          <a:ext cx="948612" cy="975196"/>
        </p:xfrm>
        <a:graphic>
          <a:graphicData uri="http://schemas.openxmlformats.org/drawingml/2006/table">
            <a:tbl>
              <a:tblPr firstRow="1" firstCol="1" bandRow="1">
                <a:tableStyleId>{5940675A-B579-460E-94D1-54222C63F5DA}</a:tableStyleId>
              </a:tblPr>
              <a:tblGrid>
                <a:gridCol w="474306">
                  <a:extLst>
                    <a:ext uri="{9D8B030D-6E8A-4147-A177-3AD203B41FA5}">
                      <a16:colId xmlns:a16="http://schemas.microsoft.com/office/drawing/2014/main" val="2529153447"/>
                    </a:ext>
                  </a:extLst>
                </a:gridCol>
                <a:gridCol w="474306">
                  <a:extLst>
                    <a:ext uri="{9D8B030D-6E8A-4147-A177-3AD203B41FA5}">
                      <a16:colId xmlns:a16="http://schemas.microsoft.com/office/drawing/2014/main" val="1652168652"/>
                    </a:ext>
                  </a:extLst>
                </a:gridCol>
              </a:tblGrid>
              <a:tr h="487598">
                <a:tc>
                  <a:txBody>
                    <a:bodyPr/>
                    <a:lstStyle/>
                    <a:p>
                      <a:pPr algn="ctr">
                        <a:lnSpc>
                          <a:spcPct val="107000"/>
                        </a:lnSpc>
                        <a:spcAft>
                          <a:spcPts val="400"/>
                        </a:spcAft>
                      </a:pPr>
                      <a:r>
                        <a:rPr lang="en-GB" sz="1800" dirty="0">
                          <a:effectLst/>
                        </a:rPr>
                        <a:t>12</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800">
                          <a:effectLst/>
                        </a:rPr>
                        <a:t> </a:t>
                      </a:r>
                      <a:endParaRPr lang="en-GB" sz="18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59355720"/>
                  </a:ext>
                </a:extLst>
              </a:tr>
              <a:tr h="487598">
                <a:tc>
                  <a:txBody>
                    <a:bodyPr/>
                    <a:lstStyle/>
                    <a:p>
                      <a:pPr algn="ctr">
                        <a:lnSpc>
                          <a:spcPct val="107000"/>
                        </a:lnSpc>
                        <a:spcAft>
                          <a:spcPts val="800"/>
                        </a:spcAft>
                      </a:pPr>
                      <a:r>
                        <a:rPr lang="en-GB" sz="1800" dirty="0">
                          <a:effectLst/>
                        </a:rPr>
                        <a:t>8</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800" dirty="0">
                          <a:effectLst/>
                        </a:rPr>
                        <a:t>9</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62658798"/>
                  </a:ext>
                </a:extLst>
              </a:tr>
            </a:tbl>
          </a:graphicData>
        </a:graphic>
      </p:graphicFrame>
    </p:spTree>
    <p:extLst>
      <p:ext uri="{BB962C8B-B14F-4D97-AF65-F5344CB8AC3E}">
        <p14:creationId xmlns:p14="http://schemas.microsoft.com/office/powerpoint/2010/main" val="26383432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AD34D-48AC-4C34-99A5-DF560A5DFC10}"/>
              </a:ext>
            </a:extLst>
          </p:cNvPr>
          <p:cNvSpPr>
            <a:spLocks noGrp="1"/>
          </p:cNvSpPr>
          <p:nvPr>
            <p:ph type="title"/>
          </p:nvPr>
        </p:nvSpPr>
        <p:spPr/>
        <p:txBody>
          <a:bodyPr>
            <a:normAutofit/>
          </a:bodyPr>
          <a:lstStyle/>
          <a:p>
            <a:r>
              <a:rPr lang="en-GB" dirty="0"/>
              <a:t>Previous learning</a:t>
            </a:r>
          </a:p>
        </p:txBody>
      </p:sp>
      <p:sp>
        <p:nvSpPr>
          <p:cNvPr id="3" name="Content Placeholder 2">
            <a:extLst>
              <a:ext uri="{FF2B5EF4-FFF2-40B4-BE49-F238E27FC236}">
                <a16:creationId xmlns:a16="http://schemas.microsoft.com/office/drawing/2014/main" id="{44FC8275-C6AD-45D1-925D-B22BEC59FAE7}"/>
              </a:ext>
            </a:extLst>
          </p:cNvPr>
          <p:cNvSpPr>
            <a:spLocks noGrp="1"/>
          </p:cNvSpPr>
          <p:nvPr>
            <p:ph idx="1"/>
          </p:nvPr>
        </p:nvSpPr>
        <p:spPr>
          <a:xfrm>
            <a:off x="609600" y="1052736"/>
            <a:ext cx="10972800" cy="3888432"/>
          </a:xfrm>
        </p:spPr>
        <p:txBody>
          <a:bodyPr>
            <a:noAutofit/>
          </a:bodyPr>
          <a:lstStyle/>
          <a:p>
            <a:pPr marL="0" indent="0">
              <a:buNone/>
            </a:pPr>
            <a:r>
              <a:rPr lang="en-GB" sz="2000" dirty="0"/>
              <a:t>From Upper Key Stage 2, students will bring experience of:</a:t>
            </a:r>
          </a:p>
          <a:p>
            <a:pPr>
              <a:spcBef>
                <a:spcPts val="400"/>
              </a:spcBef>
            </a:pPr>
            <a:r>
              <a:rPr lang="en-GB" sz="1800" dirty="0">
                <a:effectLst/>
                <a:latin typeface="+mn-lt"/>
                <a:ea typeface="Calibri" panose="020F0502020204030204" pitchFamily="34" charset="0"/>
                <a:cs typeface="Times New Roman" panose="02020603050405020304" pitchFamily="18" charset="0"/>
              </a:rPr>
              <a:t>multiplying proper fractions and mixed numbers by whole numbers, supported by materials and diagrams </a:t>
            </a:r>
          </a:p>
          <a:p>
            <a:r>
              <a:rPr lang="en-GB" sz="1800" dirty="0">
                <a:effectLst/>
                <a:latin typeface="+mn-lt"/>
                <a:ea typeface="Calibri" panose="020F0502020204030204" pitchFamily="34" charset="0"/>
                <a:cs typeface="Times New Roman" panose="02020603050405020304" pitchFamily="18" charset="0"/>
              </a:rPr>
              <a:t>recognising the per cent symbol (%) and understanding that per cent relates to ‘number of parts per hundred’, and writing percentages as a fraction with denominator 100, and as a decimal </a:t>
            </a:r>
          </a:p>
          <a:p>
            <a:r>
              <a:rPr lang="en-GB" sz="1800" dirty="0">
                <a:effectLst/>
                <a:latin typeface="+mn-lt"/>
                <a:ea typeface="Calibri" panose="020F0502020204030204" pitchFamily="34" charset="0"/>
                <a:cs typeface="Times New Roman" panose="02020603050405020304" pitchFamily="18" charset="0"/>
              </a:rPr>
              <a:t>using all four operations to solve problems involving measure (for example, length, mass, volume, money) using decimal notation, including scaling </a:t>
            </a:r>
          </a:p>
          <a:p>
            <a:r>
              <a:rPr lang="en-GB" sz="1800" dirty="0">
                <a:effectLst/>
                <a:latin typeface="+mn-lt"/>
                <a:ea typeface="Calibri" panose="020F0502020204030204" pitchFamily="34" charset="0"/>
                <a:cs typeface="Times New Roman" panose="02020603050405020304" pitchFamily="18" charset="0"/>
              </a:rPr>
              <a:t>solving problems involving the relative sizes of two quantities where missing values can be found by using integer multiplication and division facts </a:t>
            </a:r>
          </a:p>
          <a:p>
            <a:r>
              <a:rPr lang="en-GB" sz="1800" dirty="0">
                <a:effectLst/>
                <a:latin typeface="+mn-lt"/>
                <a:ea typeface="Calibri" panose="020F0502020204030204" pitchFamily="34" charset="0"/>
                <a:cs typeface="Times New Roman" panose="02020603050405020304" pitchFamily="18" charset="0"/>
              </a:rPr>
              <a:t>solving problems involving the calculation of percentages (for example, of measures, and such as 15% of 360) and the use of percentages for comparison </a:t>
            </a:r>
          </a:p>
          <a:p>
            <a:r>
              <a:rPr lang="en-GB" sz="1800" dirty="0">
                <a:effectLst/>
                <a:latin typeface="+mn-lt"/>
                <a:ea typeface="Calibri" panose="020F0502020204030204" pitchFamily="34" charset="0"/>
                <a:cs typeface="Times New Roman" panose="02020603050405020304" pitchFamily="18" charset="0"/>
              </a:rPr>
              <a:t>solving problems involving similar shapes where the scale factor is known or can be found</a:t>
            </a:r>
          </a:p>
          <a:p>
            <a:pPr>
              <a:spcAft>
                <a:spcPts val="400"/>
              </a:spcAft>
            </a:pPr>
            <a:r>
              <a:rPr lang="en-GB" sz="1800" dirty="0">
                <a:effectLst/>
                <a:latin typeface="+mn-lt"/>
                <a:ea typeface="Calibri" panose="020F0502020204030204" pitchFamily="34" charset="0"/>
                <a:cs typeface="Times New Roman" panose="02020603050405020304" pitchFamily="18" charset="0"/>
              </a:rPr>
              <a:t>solving problems involving unequal sharing and grouping, using knowledge of fractions and multiples.</a:t>
            </a:r>
          </a:p>
          <a:p>
            <a:endParaRPr lang="en-GB" dirty="0"/>
          </a:p>
        </p:txBody>
      </p:sp>
    </p:spTree>
    <p:extLst>
      <p:ext uri="{BB962C8B-B14F-4D97-AF65-F5344CB8AC3E}">
        <p14:creationId xmlns:p14="http://schemas.microsoft.com/office/powerpoint/2010/main" val="29529359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AD34D-48AC-4C34-99A5-DF560A5DFC10}"/>
              </a:ext>
            </a:extLst>
          </p:cNvPr>
          <p:cNvSpPr>
            <a:spLocks noGrp="1"/>
          </p:cNvSpPr>
          <p:nvPr>
            <p:ph type="title"/>
          </p:nvPr>
        </p:nvSpPr>
        <p:spPr/>
        <p:txBody>
          <a:bodyPr>
            <a:normAutofit/>
          </a:bodyPr>
          <a:lstStyle/>
          <a:p>
            <a:r>
              <a:rPr lang="en-GB" dirty="0"/>
              <a:t>Future learning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4FC8275-C6AD-45D1-925D-B22BEC59FAE7}"/>
                  </a:ext>
                </a:extLst>
              </p:cNvPr>
              <p:cNvSpPr>
                <a:spLocks noGrp="1"/>
              </p:cNvSpPr>
              <p:nvPr>
                <p:ph idx="1"/>
              </p:nvPr>
            </p:nvSpPr>
            <p:spPr>
              <a:xfrm>
                <a:off x="585483" y="1124744"/>
                <a:ext cx="10972800" cy="3888432"/>
              </a:xfrm>
            </p:spPr>
            <p:txBody>
              <a:bodyPr>
                <a:noAutofit/>
              </a:bodyPr>
              <a:lstStyle/>
              <a:p>
                <a:pPr marL="0" indent="0">
                  <a:buNone/>
                </a:pPr>
                <a:r>
                  <a:rPr lang="en-GB" sz="2000" dirty="0"/>
                  <a:t>In KS4, students will build on the core concepts in this mathematical theme to:</a:t>
                </a:r>
              </a:p>
              <a:p>
                <a:r>
                  <a:rPr lang="en-GB" sz="1800" dirty="0"/>
                  <a:t>compare lengths, areas and volumes using ratio notation and/or scale factors; make links to similarity (including trigonometric ratios)</a:t>
                </a:r>
              </a:p>
              <a:p>
                <a:r>
                  <a:rPr lang="en-GB" sz="1800" dirty="0"/>
                  <a:t>convert between related compound units (speed, rates of pay, prices, density, pressure) in numerical and algebraic contexts</a:t>
                </a:r>
              </a:p>
              <a:p>
                <a:r>
                  <a:rPr lang="en-GB" sz="1800" dirty="0"/>
                  <a:t>understand that </a:t>
                </a:r>
                <a14:m>
                  <m:oMath xmlns:m="http://schemas.openxmlformats.org/officeDocument/2006/math">
                    <m:r>
                      <a:rPr lang="en-GB" sz="1800" i="1" dirty="0" smtClean="0">
                        <a:latin typeface="Cambria Math" panose="02040503050406030204" pitchFamily="18" charset="0"/>
                      </a:rPr>
                      <m:t>𝑋</m:t>
                    </m:r>
                  </m:oMath>
                </a14:m>
                <a:r>
                  <a:rPr lang="en-GB" sz="1800" dirty="0"/>
                  <a:t> is inversely proportional to </a:t>
                </a:r>
                <a14:m>
                  <m:oMath xmlns:m="http://schemas.openxmlformats.org/officeDocument/2006/math">
                    <m:r>
                      <a:rPr lang="en-GB" sz="1800" i="1" dirty="0" smtClean="0">
                        <a:latin typeface="Cambria Math" panose="02040503050406030204" pitchFamily="18" charset="0"/>
                      </a:rPr>
                      <m:t>𝑌</m:t>
                    </m:r>
                  </m:oMath>
                </a14:m>
                <a:r>
                  <a:rPr lang="en-GB" sz="1800" dirty="0"/>
                  <a:t> is equivalent to </a:t>
                </a:r>
                <a14:m>
                  <m:oMath xmlns:m="http://schemas.openxmlformats.org/officeDocument/2006/math">
                    <m:r>
                      <a:rPr lang="en-GB" sz="1800" i="1" dirty="0" smtClean="0">
                        <a:latin typeface="Cambria Math" panose="02040503050406030204" pitchFamily="18" charset="0"/>
                      </a:rPr>
                      <m:t>𝑋</m:t>
                    </m:r>
                  </m:oMath>
                </a14:m>
                <a:r>
                  <a:rPr lang="en-GB" sz="1800" dirty="0"/>
                  <a:t> is proportional to  </a:t>
                </a:r>
                <a14:m>
                  <m:oMath xmlns:m="http://schemas.openxmlformats.org/officeDocument/2006/math">
                    <m:f>
                      <m:fPr>
                        <m:ctrlPr>
                          <a:rPr lang="en-GB" sz="1800" i="1" smtClean="0">
                            <a:latin typeface="Cambria Math" panose="02040503050406030204" pitchFamily="18" charset="0"/>
                          </a:rPr>
                        </m:ctrlPr>
                      </m:fPr>
                      <m:num>
                        <m:r>
                          <a:rPr lang="en-GB" sz="1800" b="0" i="1" smtClean="0">
                            <a:latin typeface="Cambria Math" panose="02040503050406030204" pitchFamily="18" charset="0"/>
                          </a:rPr>
                          <m:t>1</m:t>
                        </m:r>
                      </m:num>
                      <m:den>
                        <m:r>
                          <a:rPr lang="en-GB" sz="1800" b="0" i="1" smtClean="0">
                            <a:latin typeface="Cambria Math" panose="02040503050406030204" pitchFamily="18" charset="0"/>
                          </a:rPr>
                          <m:t>𝑌</m:t>
                        </m:r>
                      </m:den>
                    </m:f>
                  </m:oMath>
                </a14:m>
                <a:endParaRPr lang="en-GB" sz="1800" dirty="0"/>
              </a:p>
              <a:p>
                <a:r>
                  <a:rPr lang="en-GB" sz="1800" dirty="0"/>
                  <a:t>{construct and} interpret equations that describe direct and inverse proportion</a:t>
                </a:r>
              </a:p>
              <a:p>
                <a:r>
                  <a:rPr lang="en-GB" sz="1800" dirty="0"/>
                  <a:t>interpret the gradient of a straight-line graph as a rate of change; recognise and interpret graphs that illustrate direct and inverse proportion</a:t>
                </a:r>
              </a:p>
              <a:p>
                <a:r>
                  <a:rPr lang="en-GB" sz="1800" dirty="0"/>
                  <a:t>{interpret the gradient at a point on a curve as the instantaneous rate of change; apply the concepts of instantaneous and average rate of change (gradients of tangents and chords) in numerical, algebraic and graphical contexts}</a:t>
                </a:r>
              </a:p>
              <a:p>
                <a:r>
                  <a:rPr lang="en-GB" sz="1800" dirty="0"/>
                  <a:t>set up, solve and interpret the answers in growth and decay problems, including compound interest {and work with general iterative processes}. </a:t>
                </a:r>
              </a:p>
              <a:p>
                <a:endParaRPr lang="en-GB" sz="1800" dirty="0"/>
              </a:p>
            </p:txBody>
          </p:sp>
        </mc:Choice>
        <mc:Fallback xmlns="">
          <p:sp>
            <p:nvSpPr>
              <p:cNvPr id="3" name="Content Placeholder 2">
                <a:extLst>
                  <a:ext uri="{FF2B5EF4-FFF2-40B4-BE49-F238E27FC236}">
                    <a16:creationId xmlns:a16="http://schemas.microsoft.com/office/drawing/2014/main" id="{44FC8275-C6AD-45D1-925D-B22BEC59FAE7}"/>
                  </a:ext>
                </a:extLst>
              </p:cNvPr>
              <p:cNvSpPr>
                <a:spLocks noGrp="1" noRot="1" noChangeAspect="1" noMove="1" noResize="1" noEditPoints="1" noAdjustHandles="1" noChangeArrowheads="1" noChangeShapeType="1" noTextEdit="1"/>
              </p:cNvSpPr>
              <p:nvPr>
                <p:ph idx="1"/>
              </p:nvPr>
            </p:nvSpPr>
            <p:spPr>
              <a:xfrm>
                <a:off x="585483" y="1124744"/>
                <a:ext cx="10972800" cy="3888432"/>
              </a:xfrm>
              <a:blipFill>
                <a:blip r:embed="rId3"/>
                <a:stretch>
                  <a:fillRect l="-556" t="-1570" b="-20094"/>
                </a:stretch>
              </a:blipFill>
            </p:spPr>
            <p:txBody>
              <a:bodyPr/>
              <a:lstStyle/>
              <a:p>
                <a:r>
                  <a:rPr lang="en-GB">
                    <a:noFill/>
                  </a:rPr>
                  <a:t> </a:t>
                </a:r>
              </a:p>
            </p:txBody>
          </p:sp>
        </mc:Fallback>
      </mc:AlternateContent>
      <p:sp>
        <p:nvSpPr>
          <p:cNvPr id="5" name="TextBox 4">
            <a:extLst>
              <a:ext uri="{FF2B5EF4-FFF2-40B4-BE49-F238E27FC236}">
                <a16:creationId xmlns:a16="http://schemas.microsoft.com/office/drawing/2014/main" id="{7B8CED6F-4114-49A2-813B-803638FBB5BC}"/>
              </a:ext>
            </a:extLst>
          </p:cNvPr>
          <p:cNvSpPr txBox="1"/>
          <p:nvPr/>
        </p:nvSpPr>
        <p:spPr>
          <a:xfrm>
            <a:off x="585482" y="5781009"/>
            <a:ext cx="8606861" cy="646331"/>
          </a:xfrm>
          <a:prstGeom prst="rect">
            <a:avLst/>
          </a:prstGeom>
          <a:noFill/>
        </p:spPr>
        <p:txBody>
          <a:bodyPr wrap="square">
            <a:spAutoFit/>
          </a:bodyPr>
          <a:lstStyle/>
          <a:p>
            <a:pPr marL="57150" indent="0">
              <a:buNone/>
            </a:pPr>
            <a:r>
              <a:rPr lang="en-GB" sz="1800" dirty="0"/>
              <a:t>Please note: Braces { } indicate additional mathematical content to be taught to more highly attaining students.</a:t>
            </a:r>
          </a:p>
        </p:txBody>
      </p:sp>
    </p:spTree>
    <p:extLst>
      <p:ext uri="{BB962C8B-B14F-4D97-AF65-F5344CB8AC3E}">
        <p14:creationId xmlns:p14="http://schemas.microsoft.com/office/powerpoint/2010/main" val="18402601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8153A-3089-4481-8DDB-FCA2DBF5BD26}"/>
              </a:ext>
            </a:extLst>
          </p:cNvPr>
          <p:cNvSpPr>
            <a:spLocks noGrp="1"/>
          </p:cNvSpPr>
          <p:nvPr>
            <p:ph type="title"/>
          </p:nvPr>
        </p:nvSpPr>
        <p:spPr/>
        <p:txBody>
          <a:bodyPr>
            <a:normAutofit/>
          </a:bodyPr>
          <a:lstStyle/>
          <a:p>
            <a:r>
              <a:rPr lang="en-GB" dirty="0"/>
              <a:t>Library of links</a:t>
            </a:r>
          </a:p>
        </p:txBody>
      </p:sp>
      <p:sp>
        <p:nvSpPr>
          <p:cNvPr id="3" name="Content Placeholder 2">
            <a:extLst>
              <a:ext uri="{FF2B5EF4-FFF2-40B4-BE49-F238E27FC236}">
                <a16:creationId xmlns:a16="http://schemas.microsoft.com/office/drawing/2014/main" id="{1A7A3616-6D2B-4F04-88B6-EF0D00E74E3C}"/>
              </a:ext>
            </a:extLst>
          </p:cNvPr>
          <p:cNvSpPr>
            <a:spLocks noGrp="1"/>
          </p:cNvSpPr>
          <p:nvPr>
            <p:ph idx="1"/>
          </p:nvPr>
        </p:nvSpPr>
        <p:spPr>
          <a:xfrm>
            <a:off x="618165" y="1268760"/>
            <a:ext cx="10972800" cy="4464496"/>
          </a:xfrm>
        </p:spPr>
        <p:txBody>
          <a:bodyPr>
            <a:normAutofit lnSpcReduction="10000"/>
          </a:bodyPr>
          <a:lstStyle/>
          <a:p>
            <a:pPr>
              <a:lnSpc>
                <a:spcPct val="100000"/>
              </a:lnSpc>
            </a:pPr>
            <a:r>
              <a:rPr lang="en-GB" dirty="0"/>
              <a:t>The following resources from the NCETM website have been referred to within this slide deck:</a:t>
            </a:r>
          </a:p>
          <a:p>
            <a:pPr lvl="1">
              <a:lnSpc>
                <a:spcPct val="100000"/>
              </a:lnSpc>
            </a:pPr>
            <a:r>
              <a:rPr lang="en-GB" b="0" i="0" u="sng" dirty="0">
                <a:solidFill>
                  <a:srgbClr val="1B6AC9"/>
                </a:solidFill>
                <a:effectLst/>
                <a:hlinkClick r:id="rId2"/>
              </a:rPr>
              <a:t>NCETM Secondary Mastery Professional Development</a:t>
            </a:r>
            <a:endParaRPr lang="en-GB" dirty="0">
              <a:hlinkClick r:id="rId3"/>
            </a:endParaRPr>
          </a:p>
          <a:p>
            <a:pPr lvl="2">
              <a:lnSpc>
                <a:spcPct val="100000"/>
              </a:lnSpc>
            </a:pPr>
            <a:r>
              <a:rPr lang="en-GB" dirty="0">
                <a:solidFill>
                  <a:srgbClr val="008080"/>
                </a:solidFill>
                <a:latin typeface="+mj-lt"/>
                <a:hlinkClick r:id="rId4"/>
              </a:rPr>
              <a:t>3 Multiplicative Reasoning </a:t>
            </a:r>
            <a:r>
              <a:rPr lang="en-GB" dirty="0">
                <a:hlinkClick r:id="rId4"/>
              </a:rPr>
              <a:t>Theme Overview Document</a:t>
            </a:r>
            <a:endParaRPr lang="en-GB" dirty="0"/>
          </a:p>
          <a:p>
            <a:pPr lvl="2">
              <a:lnSpc>
                <a:spcPct val="100000"/>
              </a:lnSpc>
            </a:pPr>
            <a:r>
              <a:rPr lang="en-GB" dirty="0">
                <a:solidFill>
                  <a:srgbClr val="008080"/>
                </a:solidFill>
                <a:latin typeface="+mj-lt"/>
                <a:hlinkClick r:id="rId5"/>
              </a:rPr>
              <a:t>3.1 Understanding Multiplicative Relationships </a:t>
            </a:r>
            <a:r>
              <a:rPr lang="en-GB" dirty="0">
                <a:hlinkClick r:id="rId5"/>
              </a:rPr>
              <a:t>Core Concept Document</a:t>
            </a:r>
            <a:endParaRPr lang="en-GB" dirty="0"/>
          </a:p>
          <a:p>
            <a:pPr lvl="1">
              <a:lnSpc>
                <a:spcPct val="100000"/>
              </a:lnSpc>
            </a:pPr>
            <a:r>
              <a:rPr lang="en-GB" dirty="0">
                <a:hlinkClick r:id="rId6"/>
              </a:rPr>
              <a:t>Using mathematical representations at KS3 | NCETM</a:t>
            </a:r>
            <a:endParaRPr lang="en-GB" dirty="0"/>
          </a:p>
          <a:p>
            <a:pPr lvl="1">
              <a:lnSpc>
                <a:spcPct val="100000"/>
              </a:lnSpc>
            </a:pPr>
            <a:r>
              <a:rPr lang="en-GB" dirty="0">
                <a:hlinkClick r:id="rId7"/>
              </a:rPr>
              <a:t>Mathematical Prompts for Deeper Thinking videos | NCETM</a:t>
            </a:r>
            <a:endParaRPr lang="en-GB" dirty="0"/>
          </a:p>
          <a:p>
            <a:pPr lvl="1">
              <a:lnSpc>
                <a:spcPct val="100000"/>
              </a:lnSpc>
            </a:pPr>
            <a:r>
              <a:rPr lang="en-GB" dirty="0">
                <a:hlinkClick r:id="rId8"/>
              </a:rPr>
              <a:t>NCETM primary mastery professional development materials</a:t>
            </a:r>
            <a:endParaRPr lang="en-GB" dirty="0"/>
          </a:p>
          <a:p>
            <a:pPr>
              <a:lnSpc>
                <a:spcPct val="100000"/>
              </a:lnSpc>
            </a:pPr>
            <a:r>
              <a:rPr lang="en-GB" dirty="0"/>
              <a:t>There are also references to: </a:t>
            </a:r>
          </a:p>
          <a:p>
            <a:pPr lvl="1">
              <a:lnSpc>
                <a:spcPct val="100000"/>
              </a:lnSpc>
            </a:pPr>
            <a:r>
              <a:rPr lang="en-GB" dirty="0">
                <a:hlinkClick r:id="rId9"/>
              </a:rPr>
              <a:t>Standards &amp; Testing Agency’s past mathematics papers</a:t>
            </a:r>
            <a:endParaRPr lang="en-GB" dirty="0"/>
          </a:p>
          <a:p>
            <a:pPr lvl="1">
              <a:lnSpc>
                <a:spcPct val="100000"/>
              </a:lnSpc>
            </a:pPr>
            <a:r>
              <a:rPr lang="en-GB" dirty="0">
                <a:hlinkClick r:id="rId10"/>
              </a:rPr>
              <a:t>National curriculum in England: mathematics programmes of study - GOV.UK (www.gov.uk)</a:t>
            </a:r>
            <a:endParaRPr lang="en-GB" dirty="0"/>
          </a:p>
          <a:p>
            <a:pPr>
              <a:lnSpc>
                <a:spcPct val="100000"/>
              </a:lnSpc>
            </a:pPr>
            <a:endParaRPr lang="en-GB" dirty="0"/>
          </a:p>
        </p:txBody>
      </p:sp>
    </p:spTree>
    <p:extLst>
      <p:ext uri="{BB962C8B-B14F-4D97-AF65-F5344CB8AC3E}">
        <p14:creationId xmlns:p14="http://schemas.microsoft.com/office/powerpoint/2010/main" val="309275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FFB52D-71CC-495C-94C7-A0E5C8CDE3DB}"/>
              </a:ext>
            </a:extLst>
          </p:cNvPr>
          <p:cNvPicPr>
            <a:picLocks noChangeAspect="1"/>
          </p:cNvPicPr>
          <p:nvPr/>
        </p:nvPicPr>
        <p:blipFill>
          <a:blip r:embed="rId3"/>
          <a:stretch>
            <a:fillRect/>
          </a:stretch>
        </p:blipFill>
        <p:spPr>
          <a:xfrm>
            <a:off x="255526" y="188521"/>
            <a:ext cx="11680948" cy="4968671"/>
          </a:xfrm>
          <a:prstGeom prst="rect">
            <a:avLst/>
          </a:prstGeom>
        </p:spPr>
      </p:pic>
      <p:sp>
        <p:nvSpPr>
          <p:cNvPr id="2" name="Title 1">
            <a:extLst>
              <a:ext uri="{FF2B5EF4-FFF2-40B4-BE49-F238E27FC236}">
                <a16:creationId xmlns:a16="http://schemas.microsoft.com/office/drawing/2014/main" id="{A0642ABA-D758-4BC0-8C63-908FEB3DBA53}"/>
              </a:ext>
            </a:extLst>
          </p:cNvPr>
          <p:cNvSpPr>
            <a:spLocks noGrp="1"/>
          </p:cNvSpPr>
          <p:nvPr>
            <p:ph type="title"/>
          </p:nvPr>
        </p:nvSpPr>
        <p:spPr>
          <a:xfrm>
            <a:off x="595808" y="5235078"/>
            <a:ext cx="10972800" cy="426170"/>
          </a:xfrm>
        </p:spPr>
        <p:txBody>
          <a:bodyPr/>
          <a:lstStyle/>
          <a:p>
            <a:r>
              <a:rPr lang="en-GB" dirty="0"/>
              <a:t>Where does this fit in?</a:t>
            </a:r>
          </a:p>
        </p:txBody>
      </p:sp>
      <p:sp>
        <p:nvSpPr>
          <p:cNvPr id="4" name="Text Placeholder 3">
            <a:extLst>
              <a:ext uri="{FF2B5EF4-FFF2-40B4-BE49-F238E27FC236}">
                <a16:creationId xmlns:a16="http://schemas.microsoft.com/office/drawing/2014/main" id="{D4BE8EF1-2D65-4E3D-B92B-5E970F7EFBD9}"/>
              </a:ext>
            </a:extLst>
          </p:cNvPr>
          <p:cNvSpPr>
            <a:spLocks noGrp="1"/>
          </p:cNvSpPr>
          <p:nvPr>
            <p:ph type="body" sz="half" idx="2"/>
          </p:nvPr>
        </p:nvSpPr>
        <p:spPr>
          <a:xfrm>
            <a:off x="653080" y="5661248"/>
            <a:ext cx="8611272" cy="864096"/>
          </a:xfrm>
        </p:spPr>
        <p:txBody>
          <a:bodyPr>
            <a:normAutofit fontScale="92500" lnSpcReduction="10000"/>
          </a:bodyPr>
          <a:lstStyle/>
          <a:p>
            <a:pPr>
              <a:spcBef>
                <a:spcPts val="600"/>
              </a:spcBef>
            </a:pPr>
            <a:r>
              <a:rPr lang="en-GB" sz="1500" dirty="0"/>
              <a:t>Within this core concept, </a:t>
            </a:r>
            <a:r>
              <a:rPr lang="en-GB" sz="1500" dirty="0">
                <a:hlinkClick r:id="rId4"/>
              </a:rPr>
              <a:t>3.1 Understanding multiplicative relationships</a:t>
            </a:r>
            <a:r>
              <a:rPr lang="en-GB" sz="1500" dirty="0"/>
              <a:t>, there are six statements of knowledge, skills and understanding. </a:t>
            </a:r>
          </a:p>
          <a:p>
            <a:pPr>
              <a:spcBef>
                <a:spcPts val="600"/>
              </a:spcBef>
            </a:pPr>
            <a:r>
              <a:rPr lang="en-GB" sz="1500" dirty="0"/>
              <a:t>These, in turn, are broken down into twenty three key ideas. The highlighted key idea is exemplified in this slide deck.</a:t>
            </a:r>
          </a:p>
          <a:p>
            <a:pPr>
              <a:spcBef>
                <a:spcPts val="600"/>
              </a:spcBef>
            </a:pPr>
            <a:endParaRPr lang="en-GB" dirty="0"/>
          </a:p>
        </p:txBody>
      </p:sp>
      <p:sp>
        <p:nvSpPr>
          <p:cNvPr id="6" name="Rectangle: Rounded Corners 5">
            <a:extLst>
              <a:ext uri="{FF2B5EF4-FFF2-40B4-BE49-F238E27FC236}">
                <a16:creationId xmlns:a16="http://schemas.microsoft.com/office/drawing/2014/main" id="{653D5F66-9288-4589-B2D5-4F1DD186EDC8}"/>
              </a:ext>
            </a:extLst>
          </p:cNvPr>
          <p:cNvSpPr/>
          <p:nvPr/>
        </p:nvSpPr>
        <p:spPr>
          <a:xfrm>
            <a:off x="3224068" y="1310705"/>
            <a:ext cx="6832371" cy="216000"/>
          </a:xfrm>
          <a:prstGeom prst="roundRect">
            <a:avLst/>
          </a:prstGeom>
          <a:solidFill>
            <a:schemeClr val="accent5">
              <a:alpha val="5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buNone/>
            </a:pPr>
            <a:endParaRPr lang="en-GB" dirty="0">
              <a:solidFill>
                <a:schemeClr val="tx1"/>
              </a:solidFill>
              <a:highlight>
                <a:srgbClr val="FFFF00"/>
              </a:highlight>
            </a:endParaRPr>
          </a:p>
        </p:txBody>
      </p:sp>
    </p:spTree>
    <p:extLst>
      <p:ext uri="{BB962C8B-B14F-4D97-AF65-F5344CB8AC3E}">
        <p14:creationId xmlns:p14="http://schemas.microsoft.com/office/powerpoint/2010/main" val="1269085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B73BF-9462-4BFE-9899-B03A2F61EC46}"/>
              </a:ext>
            </a:extLst>
          </p:cNvPr>
          <p:cNvSpPr>
            <a:spLocks noGrp="1"/>
          </p:cNvSpPr>
          <p:nvPr>
            <p:ph type="title"/>
          </p:nvPr>
        </p:nvSpPr>
        <p:spPr/>
        <p:txBody>
          <a:bodyPr/>
          <a:lstStyle/>
          <a:p>
            <a:r>
              <a:rPr lang="en-GB" dirty="0"/>
              <a:t>What do students need to understand?</a:t>
            </a:r>
          </a:p>
        </p:txBody>
      </p:sp>
      <p:sp>
        <p:nvSpPr>
          <p:cNvPr id="3" name="Content Placeholder 2">
            <a:extLst>
              <a:ext uri="{FF2B5EF4-FFF2-40B4-BE49-F238E27FC236}">
                <a16:creationId xmlns:a16="http://schemas.microsoft.com/office/drawing/2014/main" id="{0AAA1129-2DC4-4D6C-AF4A-D73E11FF54E6}"/>
              </a:ext>
            </a:extLst>
          </p:cNvPr>
          <p:cNvSpPr>
            <a:spLocks noGrp="1"/>
          </p:cNvSpPr>
          <p:nvPr>
            <p:ph idx="1"/>
          </p:nvPr>
        </p:nvSpPr>
        <p:spPr>
          <a:xfrm>
            <a:off x="6821307" y="1412776"/>
            <a:ext cx="4891318" cy="3847709"/>
          </a:xfrm>
        </p:spPr>
        <p:txBody>
          <a:bodyPr anchor="ctr">
            <a:normAutofit/>
          </a:bodyPr>
          <a:lstStyle/>
          <a:p>
            <a:pPr lvl="1"/>
            <a:r>
              <a:rPr lang="en-GB" sz="2400" dirty="0"/>
              <a:t>What prior knowledge might your students already have? </a:t>
            </a:r>
          </a:p>
          <a:p>
            <a:pPr lvl="1"/>
            <a:r>
              <a:rPr lang="en-GB" sz="2400" dirty="0"/>
              <a:t>What language might they use to describe this key idea? </a:t>
            </a:r>
          </a:p>
          <a:p>
            <a:pPr lvl="1"/>
            <a:r>
              <a:rPr lang="en-GB" sz="2400" dirty="0"/>
              <a:t>What questions might you want to ask to assess their prior learning?</a:t>
            </a:r>
          </a:p>
        </p:txBody>
      </p:sp>
      <p:sp>
        <p:nvSpPr>
          <p:cNvPr id="5" name="Content Placeholder 2">
            <a:extLst>
              <a:ext uri="{FF2B5EF4-FFF2-40B4-BE49-F238E27FC236}">
                <a16:creationId xmlns:a16="http://schemas.microsoft.com/office/drawing/2014/main" id="{90F697D0-6439-41A2-81D7-DB737B83FE8F}"/>
              </a:ext>
            </a:extLst>
          </p:cNvPr>
          <p:cNvSpPr txBox="1">
            <a:spLocks/>
          </p:cNvSpPr>
          <p:nvPr/>
        </p:nvSpPr>
        <p:spPr>
          <a:xfrm>
            <a:off x="660694" y="1414172"/>
            <a:ext cx="6515426" cy="4391091"/>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ormAutofit fontScale="92500" lnSpcReduction="20000"/>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Bef>
                <a:spcPts val="600"/>
              </a:spcBef>
              <a:spcAft>
                <a:spcPts val="600"/>
              </a:spcAft>
              <a:buClrTx/>
              <a:buNone/>
            </a:pPr>
            <a:r>
              <a:rPr lang="en-GB" b="1" dirty="0">
                <a:latin typeface="+mj-lt"/>
                <a:ea typeface="Calibri" panose="020F0502020204030204" pitchFamily="34" charset="0"/>
                <a:cs typeface="Times New Roman" panose="02020603050405020304" pitchFamily="18" charset="0"/>
              </a:rPr>
              <a:t>3.1.2.1 Use a double number line to represent a multiplicative relationship and connect to other known representations</a:t>
            </a:r>
          </a:p>
          <a:p>
            <a:pPr fontAlgn="auto">
              <a:lnSpc>
                <a:spcPct val="100000"/>
              </a:lnSpc>
              <a:spcBef>
                <a:spcPts val="600"/>
              </a:spcBef>
              <a:spcAft>
                <a:spcPts val="600"/>
              </a:spcAft>
              <a:buClrTx/>
            </a:pPr>
            <a:r>
              <a:rPr lang="en-GB" dirty="0">
                <a:latin typeface="+mj-lt"/>
                <a:ea typeface="Calibri" panose="020F0502020204030204" pitchFamily="34" charset="0"/>
                <a:cs typeface="Times New Roman" panose="02020603050405020304" pitchFamily="18" charset="0"/>
              </a:rPr>
              <a:t>Use the multiplicative nature of the double number line to find pairs of values using scalar (along the line) multipliers.</a:t>
            </a:r>
          </a:p>
          <a:p>
            <a:pPr fontAlgn="auto">
              <a:lnSpc>
                <a:spcPct val="100000"/>
              </a:lnSpc>
              <a:spcBef>
                <a:spcPts val="600"/>
              </a:spcBef>
              <a:spcAft>
                <a:spcPts val="600"/>
              </a:spcAft>
              <a:buClrTx/>
            </a:pPr>
            <a:r>
              <a:rPr lang="en-GB" dirty="0">
                <a:latin typeface="+mj-lt"/>
                <a:ea typeface="Calibri" panose="020F0502020204030204" pitchFamily="34" charset="0"/>
                <a:cs typeface="Times New Roman" panose="02020603050405020304" pitchFamily="18" charset="0"/>
              </a:rPr>
              <a:t>Use the multiplicative nature of the double number line to find pairs of values.</a:t>
            </a:r>
          </a:p>
          <a:p>
            <a:pPr fontAlgn="auto">
              <a:lnSpc>
                <a:spcPct val="100000"/>
              </a:lnSpc>
              <a:spcBef>
                <a:spcPts val="600"/>
              </a:spcBef>
              <a:spcAft>
                <a:spcPts val="600"/>
              </a:spcAft>
              <a:buClrTx/>
            </a:pPr>
            <a:r>
              <a:rPr lang="en-GB" dirty="0">
                <a:latin typeface="+mj-lt"/>
                <a:ea typeface="Calibri" panose="020F0502020204030204" pitchFamily="34" charset="0"/>
                <a:cs typeface="Times New Roman" panose="02020603050405020304" pitchFamily="18" charset="0"/>
              </a:rPr>
              <a:t>Use the double number line to represent multiplicative relationships, efficiently using both scalar and functional multipliers.</a:t>
            </a:r>
          </a:p>
          <a:p>
            <a:pPr fontAlgn="auto">
              <a:lnSpc>
                <a:spcPct val="100000"/>
              </a:lnSpc>
              <a:spcBef>
                <a:spcPts val="600"/>
              </a:spcBef>
              <a:spcAft>
                <a:spcPts val="600"/>
              </a:spcAft>
              <a:buClrTx/>
            </a:pPr>
            <a:r>
              <a:rPr lang="en-GB" dirty="0">
                <a:latin typeface="+mj-lt"/>
                <a:ea typeface="Calibri" panose="020F0502020204030204" pitchFamily="34" charset="0"/>
                <a:cs typeface="Times New Roman" panose="02020603050405020304" pitchFamily="18" charset="0"/>
              </a:rPr>
              <a:t>Use the multiplicative nature of the double number line to solve problems efficiently. </a:t>
            </a:r>
          </a:p>
        </p:txBody>
      </p:sp>
    </p:spTree>
    <p:extLst>
      <p:ext uri="{BB962C8B-B14F-4D97-AF65-F5344CB8AC3E}">
        <p14:creationId xmlns:p14="http://schemas.microsoft.com/office/powerpoint/2010/main" val="2759475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B5755-BBA6-4415-8363-1E04CF4A873D}"/>
              </a:ext>
            </a:extLst>
          </p:cNvPr>
          <p:cNvSpPr>
            <a:spLocks noGrp="1"/>
          </p:cNvSpPr>
          <p:nvPr>
            <p:ph type="title"/>
          </p:nvPr>
        </p:nvSpPr>
        <p:spPr/>
        <p:txBody>
          <a:bodyPr>
            <a:normAutofit/>
          </a:bodyPr>
          <a:lstStyle/>
          <a:p>
            <a:r>
              <a:rPr lang="en-GB" dirty="0"/>
              <a:t>Why is this key idea important?</a:t>
            </a:r>
          </a:p>
        </p:txBody>
      </p:sp>
      <p:sp>
        <p:nvSpPr>
          <p:cNvPr id="7" name="Content Placeholder 2">
            <a:extLst>
              <a:ext uri="{FF2B5EF4-FFF2-40B4-BE49-F238E27FC236}">
                <a16:creationId xmlns:a16="http://schemas.microsoft.com/office/drawing/2014/main" id="{F7E318B8-AFEB-4FBD-8E10-989AB41C6A44}"/>
              </a:ext>
            </a:extLst>
          </p:cNvPr>
          <p:cNvSpPr txBox="1">
            <a:spLocks/>
          </p:cNvSpPr>
          <p:nvPr/>
        </p:nvSpPr>
        <p:spPr>
          <a:xfrm>
            <a:off x="623229" y="1196753"/>
            <a:ext cx="10972800" cy="4965336"/>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buClrTx/>
            </a:pPr>
            <a:r>
              <a:rPr lang="en-GB" dirty="0"/>
              <a:t>Students may have previously met the idea of multiplication by thinking about equal groupings of objects and counting on in equal amounts from zero. </a:t>
            </a:r>
          </a:p>
          <a:p>
            <a:pPr fontAlgn="auto">
              <a:spcAft>
                <a:spcPts val="0"/>
              </a:spcAft>
              <a:buClrTx/>
            </a:pPr>
            <a:r>
              <a:rPr lang="en-GB" dirty="0"/>
              <a:t>As the numbers with which students work with extend beyond integers to include fractions and decimals, the scaling view of multiplication becomes increasingly important.</a:t>
            </a:r>
          </a:p>
          <a:p>
            <a:r>
              <a:rPr lang="en-GB" dirty="0"/>
              <a:t>This key idea explores some of the images and representations (for example, double number track, ratio table, double number line (also known as a stacked number line), scaling diagram, graphs, algebraic symbolism and other notation) that can be used to build an understanding of the different interpretations of multiplicative structures and so make the connections between seemingly distinct topics explicit. </a:t>
            </a:r>
          </a:p>
          <a:p>
            <a:r>
              <a:rPr lang="en-GB" dirty="0"/>
              <a:t>It is important to keep in mind that the purpose of these different representations is to reveal the underpinning mathematical structure, rather than to provide a method to achieve an answer.</a:t>
            </a:r>
          </a:p>
          <a:p>
            <a:pPr fontAlgn="auto">
              <a:spcAft>
                <a:spcPts val="0"/>
              </a:spcAft>
              <a:buClrTx/>
            </a:pPr>
            <a:r>
              <a:rPr lang="en-GB" dirty="0"/>
              <a:t>Multiplicative transformations give rise to ideas of ratio, proportionality, percentage increase and decrease, rates of change, enlargement and similarity, and trigonometric ratios.</a:t>
            </a:r>
          </a:p>
          <a:p>
            <a:pPr fontAlgn="auto">
              <a:spcAft>
                <a:spcPts val="0"/>
              </a:spcAft>
              <a:buClrTx/>
            </a:pPr>
            <a:endParaRPr lang="en-GB" dirty="0"/>
          </a:p>
        </p:txBody>
      </p:sp>
    </p:spTree>
    <p:extLst>
      <p:ext uri="{BB962C8B-B14F-4D97-AF65-F5344CB8AC3E}">
        <p14:creationId xmlns:p14="http://schemas.microsoft.com/office/powerpoint/2010/main" val="2783938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A176B-7C6C-4CED-AE26-B9480C744EEE}"/>
              </a:ext>
            </a:extLst>
          </p:cNvPr>
          <p:cNvSpPr>
            <a:spLocks noGrp="1"/>
          </p:cNvSpPr>
          <p:nvPr>
            <p:ph type="title"/>
          </p:nvPr>
        </p:nvSpPr>
        <p:spPr/>
        <p:txBody>
          <a:bodyPr>
            <a:normAutofit/>
          </a:bodyPr>
          <a:lstStyle/>
          <a:p>
            <a:r>
              <a:rPr lang="en-GB" dirty="0"/>
              <a:t>Prior learning</a:t>
            </a:r>
          </a:p>
        </p:txBody>
      </p:sp>
      <p:sp>
        <p:nvSpPr>
          <p:cNvPr id="4" name="Content Placeholder 2">
            <a:extLst>
              <a:ext uri="{FF2B5EF4-FFF2-40B4-BE49-F238E27FC236}">
                <a16:creationId xmlns:a16="http://schemas.microsoft.com/office/drawing/2014/main" id="{C27B25F0-54FD-4E02-991E-9E4879F3822D}"/>
              </a:ext>
            </a:extLst>
          </p:cNvPr>
          <p:cNvSpPr>
            <a:spLocks noGrp="1"/>
          </p:cNvSpPr>
          <p:nvPr>
            <p:ph idx="1"/>
          </p:nvPr>
        </p:nvSpPr>
        <p:spPr>
          <a:xfrm>
            <a:off x="6821307" y="1412776"/>
            <a:ext cx="4891318" cy="3847709"/>
          </a:xfrm>
        </p:spPr>
        <p:txBody>
          <a:bodyPr anchor="ctr">
            <a:normAutofit/>
          </a:bodyPr>
          <a:lstStyle/>
          <a:p>
            <a:pPr lvl="1"/>
            <a:r>
              <a:rPr lang="en-GB" sz="2400" dirty="0"/>
              <a:t>What prior knowledge might your students already have? </a:t>
            </a:r>
          </a:p>
          <a:p>
            <a:pPr lvl="1"/>
            <a:r>
              <a:rPr lang="en-GB" sz="2400" dirty="0"/>
              <a:t>What language might they use to describe this key idea? </a:t>
            </a:r>
          </a:p>
          <a:p>
            <a:pPr lvl="1"/>
            <a:r>
              <a:rPr lang="en-GB" sz="2400" dirty="0"/>
              <a:t>What questions might you want to ask to assess their prior learning?</a:t>
            </a:r>
          </a:p>
        </p:txBody>
      </p:sp>
      <p:graphicFrame>
        <p:nvGraphicFramePr>
          <p:cNvPr id="5" name="Table 6">
            <a:extLst>
              <a:ext uri="{FF2B5EF4-FFF2-40B4-BE49-F238E27FC236}">
                <a16:creationId xmlns:a16="http://schemas.microsoft.com/office/drawing/2014/main" id="{00BC9520-76A7-40B2-A177-89418DA4A33F}"/>
              </a:ext>
            </a:extLst>
          </p:cNvPr>
          <p:cNvGraphicFramePr>
            <a:graphicFrameLocks noGrp="1"/>
          </p:cNvGraphicFramePr>
          <p:nvPr>
            <p:extLst>
              <p:ext uri="{D42A27DB-BD31-4B8C-83A1-F6EECF244321}">
                <p14:modId xmlns:p14="http://schemas.microsoft.com/office/powerpoint/2010/main" val="3670274788"/>
              </p:ext>
            </p:extLst>
          </p:nvPr>
        </p:nvGraphicFramePr>
        <p:xfrm>
          <a:off x="618165" y="1232606"/>
          <a:ext cx="6160612" cy="5032868"/>
        </p:xfrm>
        <a:graphic>
          <a:graphicData uri="http://schemas.openxmlformats.org/drawingml/2006/table">
            <a:tbl>
              <a:tblPr firstRow="1" bandRow="1">
                <a:tableStyleId>{E8B1032C-EA38-4F05-BA0D-38AFFFC7BED3}</a:tableStyleId>
              </a:tblPr>
              <a:tblGrid>
                <a:gridCol w="6160612">
                  <a:extLst>
                    <a:ext uri="{9D8B030D-6E8A-4147-A177-3AD203B41FA5}">
                      <a16:colId xmlns:a16="http://schemas.microsoft.com/office/drawing/2014/main" val="590117535"/>
                    </a:ext>
                  </a:extLst>
                </a:gridCol>
              </a:tblGrid>
              <a:tr h="204344">
                <a:tc>
                  <a:txBody>
                    <a:bodyPr/>
                    <a:lstStyle/>
                    <a:p>
                      <a:r>
                        <a:rPr lang="en-GB" dirty="0"/>
                        <a:t>Upper Key Stage 2 Learning Outcome</a:t>
                      </a:r>
                    </a:p>
                  </a:txBody>
                  <a:tcPr/>
                </a:tc>
                <a:extLst>
                  <a:ext uri="{0D108BD9-81ED-4DB2-BD59-A6C34878D82A}">
                    <a16:rowId xmlns:a16="http://schemas.microsoft.com/office/drawing/2014/main" val="1564221312"/>
                  </a:ext>
                </a:extLst>
              </a:tr>
              <a:tr h="643748">
                <a:tc>
                  <a:txBody>
                    <a:bodyPr/>
                    <a:lstStyle/>
                    <a:p>
                      <a:pPr marL="285750" indent="-285750">
                        <a:buFont typeface="Arial" panose="020B0604020202020204" pitchFamily="34" charset="0"/>
                        <a:buChar char="•"/>
                      </a:pPr>
                      <a:r>
                        <a:rPr lang="en-GB" dirty="0"/>
                        <a:t>Multiply proper fractions and mixed numbers by whole numbers, supported by materials and diagrams</a:t>
                      </a:r>
                    </a:p>
                  </a:txBody>
                  <a:tcPr/>
                </a:tc>
                <a:extLst>
                  <a:ext uri="{0D108BD9-81ED-4DB2-BD59-A6C34878D82A}">
                    <a16:rowId xmlns:a16="http://schemas.microsoft.com/office/drawing/2014/main" val="1387505252"/>
                  </a:ext>
                </a:extLst>
              </a:tr>
              <a:tr h="777773">
                <a:tc>
                  <a:txBody>
                    <a:bodyPr/>
                    <a:lstStyle/>
                    <a:p>
                      <a:pPr marL="285750" indent="-285750">
                        <a:buFont typeface="Arial" panose="020B0604020202020204" pitchFamily="34" charset="0"/>
                        <a:buChar char="•"/>
                      </a:pPr>
                      <a:r>
                        <a:rPr lang="en-GB" dirty="0"/>
                        <a:t>Use all four operations to solve problems involving measure (for example, length, mass, volume, money) using decimal notation, including scaling</a:t>
                      </a:r>
                    </a:p>
                  </a:txBody>
                  <a:tcPr/>
                </a:tc>
                <a:extLst>
                  <a:ext uri="{0D108BD9-81ED-4DB2-BD59-A6C34878D82A}">
                    <a16:rowId xmlns:a16="http://schemas.microsoft.com/office/drawing/2014/main" val="502591801"/>
                  </a:ext>
                </a:extLst>
              </a:tr>
              <a:tr h="777773">
                <a:tc>
                  <a:txBody>
                    <a:bodyPr/>
                    <a:lstStyle/>
                    <a:p>
                      <a:pPr marL="285750" indent="-285750">
                        <a:buFont typeface="Arial" panose="020B0604020202020204" pitchFamily="34" charset="0"/>
                        <a:buChar char="•"/>
                      </a:pPr>
                      <a:r>
                        <a:rPr lang="en-GB" dirty="0"/>
                        <a:t>Solve problems involving the relative sizes of two quantities where missing values can be found by using integer multiplication and division facts</a:t>
                      </a:r>
                    </a:p>
                  </a:txBody>
                  <a:tcPr/>
                </a:tc>
                <a:extLst>
                  <a:ext uri="{0D108BD9-81ED-4DB2-BD59-A6C34878D82A}">
                    <a16:rowId xmlns:a16="http://schemas.microsoft.com/office/drawing/2014/main" val="2537917201"/>
                  </a:ext>
                </a:extLst>
              </a:tr>
              <a:tr h="777773">
                <a:tc>
                  <a:txBody>
                    <a:bodyPr/>
                    <a:lstStyle/>
                    <a:p>
                      <a:pPr marL="285750" indent="-285750">
                        <a:buFont typeface="Arial" panose="020B0604020202020204" pitchFamily="34" charset="0"/>
                        <a:buChar char="•"/>
                      </a:pPr>
                      <a:r>
                        <a:rPr lang="en-GB" dirty="0"/>
                        <a:t>Solve problems involving the calculation of percentages (for example, of measures, and such as 15% of 360) and the use of percentages for comparison</a:t>
                      </a:r>
                    </a:p>
                  </a:txBody>
                  <a:tcPr/>
                </a:tc>
                <a:extLst>
                  <a:ext uri="{0D108BD9-81ED-4DB2-BD59-A6C34878D82A}">
                    <a16:rowId xmlns:a16="http://schemas.microsoft.com/office/drawing/2014/main" val="4192537400"/>
                  </a:ext>
                </a:extLst>
              </a:tr>
              <a:tr h="63978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Solve problems involving similar shapes where the scale factor is known or can be found</a:t>
                      </a:r>
                    </a:p>
                  </a:txBody>
                  <a:tcPr/>
                </a:tc>
                <a:extLst>
                  <a:ext uri="{0D108BD9-81ED-4DB2-BD59-A6C34878D82A}">
                    <a16:rowId xmlns:a16="http://schemas.microsoft.com/office/drawing/2014/main" val="1032467388"/>
                  </a:ext>
                </a:extLst>
              </a:tr>
              <a:tr h="63978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Solve problems involving unequal sharing and grouping, using knowledge of fractions and multiples</a:t>
                      </a:r>
                    </a:p>
                  </a:txBody>
                  <a:tcPr/>
                </a:tc>
                <a:extLst>
                  <a:ext uri="{0D108BD9-81ED-4DB2-BD59-A6C34878D82A}">
                    <a16:rowId xmlns:a16="http://schemas.microsoft.com/office/drawing/2014/main" val="1210797644"/>
                  </a:ext>
                </a:extLst>
              </a:tr>
            </a:tbl>
          </a:graphicData>
        </a:graphic>
      </p:graphicFrame>
    </p:spTree>
    <p:extLst>
      <p:ext uri="{BB962C8B-B14F-4D97-AF65-F5344CB8AC3E}">
        <p14:creationId xmlns:p14="http://schemas.microsoft.com/office/powerpoint/2010/main" val="2168896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D2AD-46FE-44D7-85C9-8D4EFC66C58C}"/>
              </a:ext>
            </a:extLst>
          </p:cNvPr>
          <p:cNvSpPr>
            <a:spLocks noGrp="1"/>
          </p:cNvSpPr>
          <p:nvPr>
            <p:ph type="title"/>
          </p:nvPr>
        </p:nvSpPr>
        <p:spPr/>
        <p:txBody>
          <a:bodyPr>
            <a:normAutofit/>
          </a:bodyPr>
          <a:lstStyle/>
          <a:p>
            <a:r>
              <a:rPr lang="en-GB" dirty="0"/>
              <a:t>Checking prior learning</a:t>
            </a:r>
          </a:p>
        </p:txBody>
      </p:sp>
      <p:sp>
        <p:nvSpPr>
          <p:cNvPr id="3" name="Content Placeholder 2">
            <a:extLst>
              <a:ext uri="{FF2B5EF4-FFF2-40B4-BE49-F238E27FC236}">
                <a16:creationId xmlns:a16="http://schemas.microsoft.com/office/drawing/2014/main" id="{9BAC41B0-1976-40AD-94C7-FB74B9D35CDB}"/>
              </a:ext>
            </a:extLst>
          </p:cNvPr>
          <p:cNvSpPr>
            <a:spLocks noGrp="1"/>
          </p:cNvSpPr>
          <p:nvPr>
            <p:ph idx="1"/>
          </p:nvPr>
        </p:nvSpPr>
        <p:spPr/>
        <p:txBody>
          <a:bodyPr>
            <a:normAutofit/>
          </a:bodyPr>
          <a:lstStyle/>
          <a:p>
            <a:r>
              <a:rPr lang="en-GB" dirty="0"/>
              <a:t>The following slides contain questions for checking prior learning. </a:t>
            </a:r>
          </a:p>
          <a:p>
            <a:pPr lvl="1"/>
            <a:r>
              <a:rPr lang="en-GB" sz="2400" dirty="0"/>
              <a:t>What representations might students use to support their understanding of these questions?</a:t>
            </a:r>
          </a:p>
          <a:p>
            <a:pPr lvl="1"/>
            <a:r>
              <a:rPr lang="en-GB" sz="2400" dirty="0"/>
              <a:t>What variation might you put in place for these questions to fully assess students’ understanding of the concept?</a:t>
            </a:r>
          </a:p>
          <a:p>
            <a:pPr lvl="1"/>
            <a:r>
              <a:rPr lang="en-GB" sz="2400" dirty="0"/>
              <a:t>How might changing the language of each question change the difficulty?</a:t>
            </a:r>
          </a:p>
          <a:p>
            <a:pPr lvl="1"/>
            <a:r>
              <a:rPr lang="en-GB" sz="2400" dirty="0"/>
              <a:t>Why are these such crucial pre-requisites for this key idea? </a:t>
            </a:r>
          </a:p>
          <a:p>
            <a:endParaRPr lang="en-GB" sz="2800" dirty="0"/>
          </a:p>
        </p:txBody>
      </p:sp>
    </p:spTree>
    <p:extLst>
      <p:ext uri="{BB962C8B-B14F-4D97-AF65-F5344CB8AC3E}">
        <p14:creationId xmlns:p14="http://schemas.microsoft.com/office/powerpoint/2010/main" val="10193297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2|1.6"/>
</p:tagLst>
</file>

<file path=ppt/tags/tag10.xml><?xml version="1.0" encoding="utf-8"?>
<p:tagLst xmlns:a="http://schemas.openxmlformats.org/drawingml/2006/main" xmlns:r="http://schemas.openxmlformats.org/officeDocument/2006/relationships" xmlns:p="http://schemas.openxmlformats.org/presentationml/2006/main">
  <p:tag name="TIMING" val="|2.2|1.6"/>
</p:tagLst>
</file>

<file path=ppt/tags/tag11.xml><?xml version="1.0" encoding="utf-8"?>
<p:tagLst xmlns:a="http://schemas.openxmlformats.org/drawingml/2006/main" xmlns:r="http://schemas.openxmlformats.org/officeDocument/2006/relationships" xmlns:p="http://schemas.openxmlformats.org/presentationml/2006/main">
  <p:tag name="TIMING" val="|2.2|1.6"/>
</p:tagLst>
</file>

<file path=ppt/tags/tag12.xml><?xml version="1.0" encoding="utf-8"?>
<p:tagLst xmlns:a="http://schemas.openxmlformats.org/drawingml/2006/main" xmlns:r="http://schemas.openxmlformats.org/officeDocument/2006/relationships" xmlns:p="http://schemas.openxmlformats.org/presentationml/2006/main">
  <p:tag name="TIMING" val="|2.2|1.6"/>
</p:tagLst>
</file>

<file path=ppt/tags/tag13.xml><?xml version="1.0" encoding="utf-8"?>
<p:tagLst xmlns:a="http://schemas.openxmlformats.org/drawingml/2006/main" xmlns:r="http://schemas.openxmlformats.org/officeDocument/2006/relationships" xmlns:p="http://schemas.openxmlformats.org/presentationml/2006/main">
  <p:tag name="TIMING" val="|2.2|1.6"/>
</p:tagLst>
</file>

<file path=ppt/tags/tag2.xml><?xml version="1.0" encoding="utf-8"?>
<p:tagLst xmlns:a="http://schemas.openxmlformats.org/drawingml/2006/main" xmlns:r="http://schemas.openxmlformats.org/officeDocument/2006/relationships" xmlns:p="http://schemas.openxmlformats.org/presentationml/2006/main">
  <p:tag name="TIMING" val="|2.2|1.6"/>
</p:tagLst>
</file>

<file path=ppt/tags/tag3.xml><?xml version="1.0" encoding="utf-8"?>
<p:tagLst xmlns:a="http://schemas.openxmlformats.org/drawingml/2006/main" xmlns:r="http://schemas.openxmlformats.org/officeDocument/2006/relationships" xmlns:p="http://schemas.openxmlformats.org/presentationml/2006/main">
  <p:tag name="TIMING" val="|2.2|1.6"/>
</p:tagLst>
</file>

<file path=ppt/tags/tag4.xml><?xml version="1.0" encoding="utf-8"?>
<p:tagLst xmlns:a="http://schemas.openxmlformats.org/drawingml/2006/main" xmlns:r="http://schemas.openxmlformats.org/officeDocument/2006/relationships" xmlns:p="http://schemas.openxmlformats.org/presentationml/2006/main">
  <p:tag name="TIMING" val="|2.2|1.6"/>
</p:tagLst>
</file>

<file path=ppt/tags/tag5.xml><?xml version="1.0" encoding="utf-8"?>
<p:tagLst xmlns:a="http://schemas.openxmlformats.org/drawingml/2006/main" xmlns:r="http://schemas.openxmlformats.org/officeDocument/2006/relationships" xmlns:p="http://schemas.openxmlformats.org/presentationml/2006/main">
  <p:tag name="TIMING" val="|2.2|1.6"/>
</p:tagLst>
</file>

<file path=ppt/tags/tag6.xml><?xml version="1.0" encoding="utf-8"?>
<p:tagLst xmlns:a="http://schemas.openxmlformats.org/drawingml/2006/main" xmlns:r="http://schemas.openxmlformats.org/officeDocument/2006/relationships" xmlns:p="http://schemas.openxmlformats.org/presentationml/2006/main">
  <p:tag name="TIMING" val="|2.2|1.6"/>
</p:tagLst>
</file>

<file path=ppt/tags/tag7.xml><?xml version="1.0" encoding="utf-8"?>
<p:tagLst xmlns:a="http://schemas.openxmlformats.org/drawingml/2006/main" xmlns:r="http://schemas.openxmlformats.org/officeDocument/2006/relationships" xmlns:p="http://schemas.openxmlformats.org/presentationml/2006/main">
  <p:tag name="TIMING" val="|2.2|1.6"/>
</p:tagLst>
</file>

<file path=ppt/tags/tag8.xml><?xml version="1.0" encoding="utf-8"?>
<p:tagLst xmlns:a="http://schemas.openxmlformats.org/drawingml/2006/main" xmlns:r="http://schemas.openxmlformats.org/officeDocument/2006/relationships" xmlns:p="http://schemas.openxmlformats.org/presentationml/2006/main">
  <p:tag name="TIMING" val="|2.2|1.6"/>
</p:tagLst>
</file>

<file path=ppt/tags/tag9.xml><?xml version="1.0" encoding="utf-8"?>
<p:tagLst xmlns:a="http://schemas.openxmlformats.org/drawingml/2006/main" xmlns:r="http://schemas.openxmlformats.org/officeDocument/2006/relationships" xmlns:p="http://schemas.openxmlformats.org/presentationml/2006/main">
  <p:tag name="TIMING" val="|2.2|1.6"/>
</p:tagLst>
</file>

<file path=ppt/theme/theme1.xml><?xml version="1.0" encoding="utf-8"?>
<a:theme xmlns:a="http://schemas.openxmlformats.org/drawingml/2006/main" name="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S3 PD Materials PPT template TO USE" id="{9E276CD5-BEAC-4CCE-AE34-74AB2CA1AEBD}" vid="{BC810C90-8B54-4148-B4B6-1999428F45C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33BD7AB7B8D684D85F4D49CC0D05EEF" ma:contentTypeVersion="12" ma:contentTypeDescription="Create a new document." ma:contentTypeScope="" ma:versionID="cd3af561843256d40e6154081e43db4a">
  <xsd:schema xmlns:xsd="http://www.w3.org/2001/XMLSchema" xmlns:xs="http://www.w3.org/2001/XMLSchema" xmlns:p="http://schemas.microsoft.com/office/2006/metadata/properties" xmlns:ns2="b17c8f57-d5a2-4476-ad19-6366d61ed755" xmlns:ns3="dc9bd944-225f-43f1-96dc-d5ee43d55d1c" targetNamespace="http://schemas.microsoft.com/office/2006/metadata/properties" ma:root="true" ma:fieldsID="d01adb29e71ed870df0688fded3de582" ns2:_="" ns3:_="">
    <xsd:import namespace="b17c8f57-d5a2-4476-ad19-6366d61ed755"/>
    <xsd:import namespace="dc9bd944-225f-43f1-96dc-d5ee43d55d1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7c8f57-d5a2-4476-ad19-6366d61ed7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c9bd944-225f-43f1-96dc-d5ee43d55d1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LongProperties xmlns="http://schemas.microsoft.com/office/2006/metadata/longPropertie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C929F17-7065-44D4-BAC9-30D6CA7CBC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7c8f57-d5a2-4476-ad19-6366d61ed755"/>
    <ds:schemaRef ds:uri="dc9bd944-225f-43f1-96dc-d5ee43d55d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614D725-2C21-4C66-9CD4-8D38560013A8}">
  <ds:schemaRefs>
    <ds:schemaRef ds:uri="http://schemas.microsoft.com/sharepoint/v3/contenttype/forms"/>
  </ds:schemaRefs>
</ds:datastoreItem>
</file>

<file path=customXml/itemProps3.xml><?xml version="1.0" encoding="utf-8"?>
<ds:datastoreItem xmlns:ds="http://schemas.openxmlformats.org/officeDocument/2006/customXml" ds:itemID="{85CA48D5-CF87-4E62-9CFA-B8134F07C6D3}">
  <ds:schemaRefs>
    <ds:schemaRef ds:uri="http://schemas.microsoft.com/office/2006/metadata/longProperties"/>
  </ds:schemaRefs>
</ds:datastoreItem>
</file>

<file path=customXml/itemProps4.xml><?xml version="1.0" encoding="utf-8"?>
<ds:datastoreItem xmlns:ds="http://schemas.openxmlformats.org/officeDocument/2006/customXml" ds:itemID="{B1B18B3D-5C68-4030-BEF3-6F927E24DA37}">
  <ds:schemaRefs>
    <ds:schemaRef ds:uri="http://purl.org/dc/elements/1.1/"/>
    <ds:schemaRef ds:uri="dc9bd944-225f-43f1-96dc-d5ee43d55d1c"/>
    <ds:schemaRef ds:uri="http://www.w3.org/XML/1998/namespace"/>
    <ds:schemaRef ds:uri="b17c8f57-d5a2-4476-ad19-6366d61ed755"/>
    <ds:schemaRef ds:uri="http://schemas.microsoft.com/office/2006/documentManagement/types"/>
    <ds:schemaRef ds:uri="http://schemas.microsoft.com/office/2006/metadata/properties"/>
    <ds:schemaRef ds:uri="http://purl.org/dc/terms/"/>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KS3 PD Materials PPT template TO USE</Template>
  <TotalTime>290</TotalTime>
  <Words>8436</Words>
  <Application>Microsoft Office PowerPoint</Application>
  <PresentationFormat>Widescreen</PresentationFormat>
  <Paragraphs>603</Paragraphs>
  <Slides>47</Slides>
  <Notes>38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Arial</vt:lpstr>
      <vt:lpstr>Calibri</vt:lpstr>
      <vt:lpstr>Cambria Math</vt:lpstr>
      <vt:lpstr>Myriad Pro</vt:lpstr>
      <vt:lpstr>Symbol</vt:lpstr>
      <vt:lpstr>Custom Design</vt:lpstr>
      <vt:lpstr>Representing multiplicative relationships using double number lines</vt:lpstr>
      <vt:lpstr>About this resource</vt:lpstr>
      <vt:lpstr>About this resource</vt:lpstr>
      <vt:lpstr>Where does this fit in?</vt:lpstr>
      <vt:lpstr>Where does this fit in?</vt:lpstr>
      <vt:lpstr>What do students need to understand?</vt:lpstr>
      <vt:lpstr>Why is this key idea important?</vt:lpstr>
      <vt:lpstr>Prior learning</vt:lpstr>
      <vt:lpstr>Checking prior learning</vt:lpstr>
      <vt:lpstr>Checking prior learning</vt:lpstr>
      <vt:lpstr>Common difficulties and misconceptions</vt:lpstr>
      <vt:lpstr>Common difficulties and misconceptions (1)</vt:lpstr>
      <vt:lpstr>Use the multiplicative nature of the double number line to find pairs of values using scalar (along the line) multipliers</vt:lpstr>
      <vt:lpstr>Use the multiplicative nature of the double number line to find pairs of values using scalar (along the line) multipliers</vt:lpstr>
      <vt:lpstr>Use the multiplicative nature of the double number line to find pairs of values using scalar (along the line) multipliers</vt:lpstr>
      <vt:lpstr>Use the multiplicative nature of the double number line to find pairs of values using scalar (along the line) multipliers</vt:lpstr>
      <vt:lpstr>Use the multiplicative nature of the double number line to find pairs of values using scalar (along the line) multipliers</vt:lpstr>
      <vt:lpstr>Use the multiplicative nature of the double number line to find pairs of values using scalar (along the line) multipliers</vt:lpstr>
      <vt:lpstr>Use the multiplicative nature of the double number line to find pairs of values using scalar (along the line) multipliers</vt:lpstr>
      <vt:lpstr>Use the multiplicative nature of the double number line to find pairs of values using scalar (along the line) multipliers</vt:lpstr>
      <vt:lpstr>Use the multiplicative nature of the double number line to find pairs of values using scalar (along the line) multipliers</vt:lpstr>
      <vt:lpstr>Use the multiplicative nature of the double number line to find pairs of values</vt:lpstr>
      <vt:lpstr>Use the multiplicative nature of the double number line to find pairs of values</vt:lpstr>
      <vt:lpstr>Use the multiplicative nature of the double number line to find pairs of values</vt:lpstr>
      <vt:lpstr>Use the multiplicative nature of the double number line to find pairs of values</vt:lpstr>
      <vt:lpstr>Use the double number line to represent multiplicative relationships, efficiently using both scalar and functional multipliers</vt:lpstr>
      <vt:lpstr>Use the double number line to represent multiplicative relationships, efficiently using both scalar and functional multipliers</vt:lpstr>
      <vt:lpstr>Use the double number line to represent multiplicative relationships, efficiently using both scalar and functional multipliers</vt:lpstr>
      <vt:lpstr>Use the double number line to represent multiplicative relationships, efficiently using both scalar and functional multipliers</vt:lpstr>
      <vt:lpstr>Use the double number line to represent multiplicative relationships, efficiently using both scalar and functional multipliers</vt:lpstr>
      <vt:lpstr>Use the double number line to represent multiplicative relationships, efficiently using both scalar and functional multipliers</vt:lpstr>
      <vt:lpstr>Use the multiplicative nature of the double number line to solve problems efficiently </vt:lpstr>
      <vt:lpstr>Use the multiplicative nature of the double number line to solve problems efficiently </vt:lpstr>
      <vt:lpstr>Use the multiplicative nature of the double number line to solve problems efficiently </vt:lpstr>
      <vt:lpstr>Use the multiplicative nature of the double number line to solve problems efficiently </vt:lpstr>
      <vt:lpstr>Use the multiplicative nature of the double number line to solve problems efficiently </vt:lpstr>
      <vt:lpstr>Use the multiplicative nature of the double number line to solve problems efficiently </vt:lpstr>
      <vt:lpstr>Use the multiplicative nature of the double number line to solve problems efficiently </vt:lpstr>
      <vt:lpstr>Use the multiplicative nature of the double number line to solve problems efficiently </vt:lpstr>
      <vt:lpstr>Reflection questions</vt:lpstr>
      <vt:lpstr>PowerPoint Presentation</vt:lpstr>
      <vt:lpstr>Appendices</vt:lpstr>
      <vt:lpstr>Key vocabulary </vt:lpstr>
      <vt:lpstr>Representations and structure</vt:lpstr>
      <vt:lpstr>Previous learning</vt:lpstr>
      <vt:lpstr>Future learning</vt:lpstr>
      <vt:lpstr>Library of 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Representing multiplicative relationships using double number lines</dc:title>
  <dc:creator>Rebecca Donaldson</dc:creator>
  <cp:lastModifiedBy>Steve McCormack</cp:lastModifiedBy>
  <cp:revision>4</cp:revision>
  <dcterms:created xsi:type="dcterms:W3CDTF">2021-04-26T12:57:46Z</dcterms:created>
  <dcterms:modified xsi:type="dcterms:W3CDTF">2021-09-21T16:48:15Z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Natasha Chippendale</vt:lpwstr>
  </property>
  <property fmtid="{D5CDD505-2E9C-101B-9397-08002B2CF9AE}" pid="3" name="display_urn:schemas-microsoft-com:office:office#Author">
    <vt:lpwstr>Natasha Chippendale</vt:lpwstr>
  </property>
  <property fmtid="{D5CDD505-2E9C-101B-9397-08002B2CF9AE}" pid="4" name="Order">
    <vt:lpwstr>148500.000000000</vt:lpwstr>
  </property>
  <property fmtid="{D5CDD505-2E9C-101B-9397-08002B2CF9AE}" pid="5" name="ContentTypeId">
    <vt:lpwstr>0x010100D33BD7AB7B8D684D85F4D49CC0D05EEF</vt:lpwstr>
  </property>
</Properties>
</file>