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3"/>
  </p:notesMasterIdLst>
  <p:sldIdLst>
    <p:sldId id="465" r:id="rId5"/>
    <p:sldId id="258" r:id="rId6"/>
    <p:sldId id="470" r:id="rId7"/>
    <p:sldId id="476" r:id="rId8"/>
    <p:sldId id="495" r:id="rId9"/>
    <p:sldId id="494" r:id="rId10"/>
    <p:sldId id="493" r:id="rId11"/>
    <p:sldId id="499" r:id="rId12"/>
    <p:sldId id="469" r:id="rId13"/>
    <p:sldId id="492" r:id="rId14"/>
    <p:sldId id="491" r:id="rId15"/>
    <p:sldId id="490" r:id="rId16"/>
    <p:sldId id="497" r:id="rId17"/>
    <p:sldId id="489" r:id="rId18"/>
    <p:sldId id="498" r:id="rId19"/>
    <p:sldId id="453" r:id="rId20"/>
    <p:sldId id="466" r:id="rId21"/>
    <p:sldId id="4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6D2"/>
    <a:srgbClr val="99D5D1"/>
    <a:srgbClr val="585858"/>
    <a:srgbClr val="666666"/>
    <a:srgbClr val="99FCFB"/>
    <a:srgbClr val="EB2BA1"/>
    <a:srgbClr val="F1D20B"/>
    <a:srgbClr val="FE9327"/>
    <a:srgbClr val="5829BE"/>
    <a:srgbClr val="45D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6935" autoAdjust="0"/>
  </p:normalViewPr>
  <p:slideViewPr>
    <p:cSldViewPr snapToGrid="0">
      <p:cViewPr varScale="1">
        <p:scale>
          <a:sx n="63" d="100"/>
          <a:sy n="63" d="100"/>
        </p:scale>
        <p:origin x="1140" y="6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2 Episode 5</a:t>
            </a:r>
          </a:p>
          <a:p>
            <a:r>
              <a:rPr lang="en-US" dirty="0"/>
              <a:t>Ten</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C40B9-CBAA-46F2-961D-16839C37C25C}"/>
              </a:ext>
            </a:extLst>
          </p:cNvPr>
          <p:cNvPicPr>
            <a:picLocks noChangeAspect="1"/>
          </p:cNvPicPr>
          <p:nvPr/>
        </p:nvPicPr>
        <p:blipFill rotWithShape="1">
          <a:blip r:embed="rId2"/>
          <a:srcRect l="2332" t="1741" r="2332"/>
          <a:stretch/>
        </p:blipFill>
        <p:spPr>
          <a:xfrm>
            <a:off x="-1" y="0"/>
            <a:ext cx="12192001" cy="6858000"/>
          </a:xfrm>
          <a:prstGeom prst="rect">
            <a:avLst/>
          </a:prstGeom>
        </p:spPr>
      </p:pic>
      <p:sp>
        <p:nvSpPr>
          <p:cNvPr id="3" name="Speech Bubble: Rectangle with Corners Rounded 2">
            <a:extLst>
              <a:ext uri="{FF2B5EF4-FFF2-40B4-BE49-F238E27FC236}">
                <a16:creationId xmlns:a16="http://schemas.microsoft.com/office/drawing/2014/main" id="{22F73D82-F411-48CC-A50E-2AEAF19B0214}"/>
              </a:ext>
            </a:extLst>
          </p:cNvPr>
          <p:cNvSpPr/>
          <p:nvPr/>
        </p:nvSpPr>
        <p:spPr>
          <a:xfrm>
            <a:off x="9419391" y="540711"/>
            <a:ext cx="2530154" cy="1760692"/>
          </a:xfrm>
          <a:prstGeom prst="wedgeRoundRectCallout">
            <a:avLst>
              <a:gd name="adj1" fmla="val -46309"/>
              <a:gd name="adj2" fmla="val 7721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Can you see me on </a:t>
            </a:r>
            <a:r>
              <a:rPr kumimoji="0" lang="en-GB" sz="2800" b="1" i="0" u="none" strike="noStrike" kern="0" cap="none" spc="0" normalizeH="0" baseline="0" noProof="0" dirty="0">
                <a:ln>
                  <a:noFill/>
                </a:ln>
                <a:solidFill>
                  <a:prstClr val="white"/>
                </a:solidFill>
                <a:effectLst/>
                <a:uLnTx/>
                <a:uFillTx/>
                <a:latin typeface="Century Gothic" panose="020B0502020202020204" pitchFamily="34" charset="0"/>
              </a:rPr>
              <a:t>your</a:t>
            </a: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 hands?</a:t>
            </a:r>
          </a:p>
        </p:txBody>
      </p:sp>
      <p:sp>
        <p:nvSpPr>
          <p:cNvPr id="4" name="Rectangle 3">
            <a:extLst>
              <a:ext uri="{FF2B5EF4-FFF2-40B4-BE49-F238E27FC236}">
                <a16:creationId xmlns:a16="http://schemas.microsoft.com/office/drawing/2014/main" id="{7F233DF4-7B6B-4719-8ABE-2C44A85EECE3}"/>
              </a:ext>
            </a:extLst>
          </p:cNvPr>
          <p:cNvSpPr/>
          <p:nvPr/>
        </p:nvSpPr>
        <p:spPr>
          <a:xfrm>
            <a:off x="4342800" y="648702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30084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8A0F0AD-D835-4F47-97DA-3C425CE78116}"/>
              </a:ext>
            </a:extLst>
          </p:cNvPr>
          <p:cNvGrpSpPr/>
          <p:nvPr/>
        </p:nvGrpSpPr>
        <p:grpSpPr>
          <a:xfrm>
            <a:off x="-1" y="0"/>
            <a:ext cx="12246429" cy="6858000"/>
            <a:chOff x="-1" y="0"/>
            <a:chExt cx="12246429" cy="6858000"/>
          </a:xfrm>
        </p:grpSpPr>
        <p:pic>
          <p:nvPicPr>
            <p:cNvPr id="2" name="Picture 1">
              <a:extLst>
                <a:ext uri="{FF2B5EF4-FFF2-40B4-BE49-F238E27FC236}">
                  <a16:creationId xmlns:a16="http://schemas.microsoft.com/office/drawing/2014/main" id="{3910CC1F-44B9-4636-A034-5B0033AB1CD8}"/>
                </a:ext>
              </a:extLst>
            </p:cNvPr>
            <p:cNvPicPr>
              <a:picLocks noChangeAspect="1"/>
            </p:cNvPicPr>
            <p:nvPr/>
          </p:nvPicPr>
          <p:blipFill rotWithShape="1">
            <a:blip r:embed="rId2"/>
            <a:srcRect t="1812" b="3385"/>
            <a:stretch/>
          </p:blipFill>
          <p:spPr>
            <a:xfrm>
              <a:off x="-1" y="0"/>
              <a:ext cx="12246429" cy="6858000"/>
            </a:xfrm>
            <a:prstGeom prst="rect">
              <a:avLst/>
            </a:prstGeom>
          </p:spPr>
        </p:pic>
        <p:sp>
          <p:nvSpPr>
            <p:cNvPr id="3" name="TextBox 2">
              <a:extLst>
                <a:ext uri="{FF2B5EF4-FFF2-40B4-BE49-F238E27FC236}">
                  <a16:creationId xmlns:a16="http://schemas.microsoft.com/office/drawing/2014/main" id="{F7CF5BCD-1AEA-476B-9B92-7FED3C8CEB79}"/>
                </a:ext>
              </a:extLst>
            </p:cNvPr>
            <p:cNvSpPr txBox="1"/>
            <p:nvPr/>
          </p:nvSpPr>
          <p:spPr>
            <a:xfrm>
              <a:off x="0" y="0"/>
              <a:ext cx="272143" cy="369332"/>
            </a:xfrm>
            <a:prstGeom prst="rect">
              <a:avLst/>
            </a:prstGeom>
            <a:solidFill>
              <a:srgbClr val="99D5D1"/>
            </a:solidFill>
          </p:spPr>
          <p:txBody>
            <a:bodyPr wrap="square" rtlCol="0">
              <a:spAutoFit/>
            </a:bodyPr>
            <a:lstStyle/>
            <a:p>
              <a:endParaRPr lang="en-GB" dirty="0"/>
            </a:p>
          </p:txBody>
        </p:sp>
      </p:grpSp>
      <p:sp>
        <p:nvSpPr>
          <p:cNvPr id="5" name="Speech Bubble: Rectangle with Corners Rounded 4">
            <a:extLst>
              <a:ext uri="{FF2B5EF4-FFF2-40B4-BE49-F238E27FC236}">
                <a16:creationId xmlns:a16="http://schemas.microsoft.com/office/drawing/2014/main" id="{AE1A7C21-8801-49BE-8CC4-B83E1943B6D2}"/>
              </a:ext>
            </a:extLst>
          </p:cNvPr>
          <p:cNvSpPr/>
          <p:nvPr/>
        </p:nvSpPr>
        <p:spPr>
          <a:xfrm>
            <a:off x="2904291" y="582274"/>
            <a:ext cx="3351035" cy="1760692"/>
          </a:xfrm>
          <a:prstGeom prst="wedgeRoundRectCallout">
            <a:avLst>
              <a:gd name="adj1" fmla="val 45335"/>
              <a:gd name="adj2" fmla="val 7780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Can you see that I am made of two fives?</a:t>
            </a:r>
          </a:p>
        </p:txBody>
      </p:sp>
      <p:sp>
        <p:nvSpPr>
          <p:cNvPr id="6" name="Rectangle 5">
            <a:extLst>
              <a:ext uri="{FF2B5EF4-FFF2-40B4-BE49-F238E27FC236}">
                <a16:creationId xmlns:a16="http://schemas.microsoft.com/office/drawing/2014/main" id="{3170D567-C2E2-44F3-AC0F-9A4AC51E6105}"/>
              </a:ext>
            </a:extLst>
          </p:cNvPr>
          <p:cNvSpPr/>
          <p:nvPr/>
        </p:nvSpPr>
        <p:spPr>
          <a:xfrm>
            <a:off x="4342800" y="648702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423932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121F092-95DE-42FD-A320-23604D65E60D}"/>
              </a:ext>
            </a:extLst>
          </p:cNvPr>
          <p:cNvGrpSpPr/>
          <p:nvPr/>
        </p:nvGrpSpPr>
        <p:grpSpPr>
          <a:xfrm>
            <a:off x="0" y="0"/>
            <a:ext cx="12192000" cy="6858000"/>
            <a:chOff x="0" y="0"/>
            <a:chExt cx="12192000" cy="6858000"/>
          </a:xfrm>
        </p:grpSpPr>
        <p:pic>
          <p:nvPicPr>
            <p:cNvPr id="2" name="Picture 1">
              <a:extLst>
                <a:ext uri="{FF2B5EF4-FFF2-40B4-BE49-F238E27FC236}">
                  <a16:creationId xmlns:a16="http://schemas.microsoft.com/office/drawing/2014/main" id="{138733B8-FAB6-49B9-9232-A0C8D51E3F79}"/>
                </a:ext>
              </a:extLst>
            </p:cNvPr>
            <p:cNvPicPr>
              <a:picLocks noChangeAspect="1"/>
            </p:cNvPicPr>
            <p:nvPr/>
          </p:nvPicPr>
          <p:blipFill rotWithShape="1">
            <a:blip r:embed="rId2"/>
            <a:srcRect t="1786" b="1786"/>
            <a:stretch/>
          </p:blipFill>
          <p:spPr>
            <a:xfrm>
              <a:off x="0" y="0"/>
              <a:ext cx="12192000" cy="6858000"/>
            </a:xfrm>
            <a:prstGeom prst="rect">
              <a:avLst/>
            </a:prstGeom>
          </p:spPr>
        </p:pic>
        <p:sp>
          <p:nvSpPr>
            <p:cNvPr id="3" name="TextBox 2">
              <a:extLst>
                <a:ext uri="{FF2B5EF4-FFF2-40B4-BE49-F238E27FC236}">
                  <a16:creationId xmlns:a16="http://schemas.microsoft.com/office/drawing/2014/main" id="{47BE365C-40F3-4C95-996B-1A41C85F5D60}"/>
                </a:ext>
              </a:extLst>
            </p:cNvPr>
            <p:cNvSpPr txBox="1"/>
            <p:nvPr/>
          </p:nvSpPr>
          <p:spPr>
            <a:xfrm>
              <a:off x="0" y="0"/>
              <a:ext cx="426027" cy="369332"/>
            </a:xfrm>
            <a:prstGeom prst="rect">
              <a:avLst/>
            </a:prstGeom>
            <a:solidFill>
              <a:srgbClr val="9AD6D2"/>
            </a:solidFill>
          </p:spPr>
          <p:txBody>
            <a:bodyPr wrap="square" rtlCol="0">
              <a:spAutoFit/>
            </a:bodyPr>
            <a:lstStyle/>
            <a:p>
              <a:endParaRPr lang="en-GB" dirty="0"/>
            </a:p>
          </p:txBody>
        </p:sp>
      </p:grpSp>
      <p:sp>
        <p:nvSpPr>
          <p:cNvPr id="5" name="Speech Bubble: Rectangle with Corners Rounded 4">
            <a:extLst>
              <a:ext uri="{FF2B5EF4-FFF2-40B4-BE49-F238E27FC236}">
                <a16:creationId xmlns:a16="http://schemas.microsoft.com/office/drawing/2014/main" id="{BD718973-4FEC-49AB-8E46-87FD5B14BC0C}"/>
              </a:ext>
            </a:extLst>
          </p:cNvPr>
          <p:cNvSpPr/>
          <p:nvPr/>
        </p:nvSpPr>
        <p:spPr>
          <a:xfrm>
            <a:off x="2260055" y="369332"/>
            <a:ext cx="3004672" cy="2008108"/>
          </a:xfrm>
          <a:prstGeom prst="wedgeRoundRectCallout">
            <a:avLst>
              <a:gd name="adj1" fmla="val 42568"/>
              <a:gd name="adj2" fmla="val 7367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Can you see that I am made of five twos?</a:t>
            </a:r>
          </a:p>
        </p:txBody>
      </p:sp>
      <p:sp>
        <p:nvSpPr>
          <p:cNvPr id="6" name="Rectangle 5">
            <a:extLst>
              <a:ext uri="{FF2B5EF4-FFF2-40B4-BE49-F238E27FC236}">
                <a16:creationId xmlns:a16="http://schemas.microsoft.com/office/drawing/2014/main" id="{B46610B5-EC4F-45E2-B2A5-CD761A45910B}"/>
              </a:ext>
            </a:extLst>
          </p:cNvPr>
          <p:cNvSpPr/>
          <p:nvPr/>
        </p:nvSpPr>
        <p:spPr>
          <a:xfrm>
            <a:off x="4342800" y="648702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52803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B5A8BA3-1BAC-4958-8CC2-FC17DE2A9863}"/>
              </a:ext>
            </a:extLst>
          </p:cNvPr>
          <p:cNvSpPr/>
          <p:nvPr/>
        </p:nvSpPr>
        <p:spPr>
          <a:xfrm>
            <a:off x="8349128" y="374456"/>
            <a:ext cx="3385672" cy="1760692"/>
          </a:xfrm>
          <a:prstGeom prst="wedgeRoundRectCallout">
            <a:avLst>
              <a:gd name="adj1" fmla="val -6697"/>
              <a:gd name="adj2" fmla="val 8413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rPr>
              <a:t>Look at the faces of a dice. Find one in your home or on the internet. What do you notice?</a:t>
            </a:r>
          </a:p>
        </p:txBody>
      </p:sp>
      <p:pic>
        <p:nvPicPr>
          <p:cNvPr id="3" name="Picture 2">
            <a:extLst>
              <a:ext uri="{FF2B5EF4-FFF2-40B4-BE49-F238E27FC236}">
                <a16:creationId xmlns:a16="http://schemas.microsoft.com/office/drawing/2014/main" id="{A1288A7E-DE83-4B5A-AA58-16EF5EE64221}"/>
              </a:ext>
            </a:extLst>
          </p:cNvPr>
          <p:cNvPicPr>
            <a:picLocks noChangeAspect="1"/>
          </p:cNvPicPr>
          <p:nvPr/>
        </p:nvPicPr>
        <p:blipFill rotWithShape="1">
          <a:blip r:embed="rId2"/>
          <a:srcRect l="3011" r="3011"/>
          <a:stretch/>
        </p:blipFill>
        <p:spPr>
          <a:xfrm>
            <a:off x="0" y="0"/>
            <a:ext cx="12192000" cy="6858000"/>
          </a:xfrm>
          <a:prstGeom prst="rect">
            <a:avLst/>
          </a:prstGeom>
        </p:spPr>
      </p:pic>
      <p:sp>
        <p:nvSpPr>
          <p:cNvPr id="5" name="Speech Bubble: Rectangle with Corners Rounded 4">
            <a:extLst>
              <a:ext uri="{FF2B5EF4-FFF2-40B4-BE49-F238E27FC236}">
                <a16:creationId xmlns:a16="http://schemas.microsoft.com/office/drawing/2014/main" id="{77FEA368-528B-441D-B32D-F2FB68DAE8A8}"/>
              </a:ext>
            </a:extLst>
          </p:cNvPr>
          <p:cNvSpPr/>
          <p:nvPr/>
        </p:nvSpPr>
        <p:spPr>
          <a:xfrm>
            <a:off x="1361209" y="540711"/>
            <a:ext cx="3238500" cy="1760692"/>
          </a:xfrm>
          <a:prstGeom prst="wedgeRoundRectCallout">
            <a:avLst>
              <a:gd name="adj1" fmla="val 94788"/>
              <a:gd name="adj2" fmla="val 3590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rPr>
              <a:t>Can you check that I am still ten blocks?</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6" name="Rectangle 5">
            <a:extLst>
              <a:ext uri="{FF2B5EF4-FFF2-40B4-BE49-F238E27FC236}">
                <a16:creationId xmlns:a16="http://schemas.microsoft.com/office/drawing/2014/main" id="{8BB4034A-BF19-401E-81A8-949ABBEA6698}"/>
              </a:ext>
            </a:extLst>
          </p:cNvPr>
          <p:cNvSpPr/>
          <p:nvPr/>
        </p:nvSpPr>
        <p:spPr>
          <a:xfrm>
            <a:off x="4342800" y="648702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83359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B5A8BA3-1BAC-4958-8CC2-FC17DE2A9863}"/>
              </a:ext>
            </a:extLst>
          </p:cNvPr>
          <p:cNvSpPr/>
          <p:nvPr/>
        </p:nvSpPr>
        <p:spPr>
          <a:xfrm>
            <a:off x="8349128" y="374456"/>
            <a:ext cx="3385672" cy="1760692"/>
          </a:xfrm>
          <a:prstGeom prst="wedgeRoundRectCallout">
            <a:avLst>
              <a:gd name="adj1" fmla="val -6697"/>
              <a:gd name="adj2" fmla="val 8413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rPr>
              <a:t>Look at the faces of a dice. Find one in your home or on the internet. What do you notice?</a:t>
            </a:r>
          </a:p>
        </p:txBody>
      </p:sp>
      <p:grpSp>
        <p:nvGrpSpPr>
          <p:cNvPr id="3" name="Group 2">
            <a:extLst>
              <a:ext uri="{FF2B5EF4-FFF2-40B4-BE49-F238E27FC236}">
                <a16:creationId xmlns:a16="http://schemas.microsoft.com/office/drawing/2014/main" id="{ABBB4482-7D5D-4A60-8F08-5EE49D6E8B54}"/>
              </a:ext>
            </a:extLst>
          </p:cNvPr>
          <p:cNvGrpSpPr/>
          <p:nvPr/>
        </p:nvGrpSpPr>
        <p:grpSpPr>
          <a:xfrm>
            <a:off x="0" y="0"/>
            <a:ext cx="12192000" cy="6858000"/>
            <a:chOff x="0" y="0"/>
            <a:chExt cx="12240362" cy="6858000"/>
          </a:xfrm>
        </p:grpSpPr>
        <p:pic>
          <p:nvPicPr>
            <p:cNvPr id="5" name="Picture 4">
              <a:extLst>
                <a:ext uri="{FF2B5EF4-FFF2-40B4-BE49-F238E27FC236}">
                  <a16:creationId xmlns:a16="http://schemas.microsoft.com/office/drawing/2014/main" id="{424CE081-7E81-486E-A5E2-703FFAD1BE99}"/>
                </a:ext>
              </a:extLst>
            </p:cNvPr>
            <p:cNvPicPr>
              <a:picLocks noChangeAspect="1"/>
            </p:cNvPicPr>
            <p:nvPr/>
          </p:nvPicPr>
          <p:blipFill>
            <a:blip r:embed="rId2"/>
            <a:stretch>
              <a:fillRect/>
            </a:stretch>
          </p:blipFill>
          <p:spPr>
            <a:xfrm>
              <a:off x="0" y="0"/>
              <a:ext cx="12240362" cy="6858000"/>
            </a:xfrm>
            <a:prstGeom prst="rect">
              <a:avLst/>
            </a:prstGeom>
          </p:spPr>
        </p:pic>
        <p:sp>
          <p:nvSpPr>
            <p:cNvPr id="6" name="TextBox 5">
              <a:extLst>
                <a:ext uri="{FF2B5EF4-FFF2-40B4-BE49-F238E27FC236}">
                  <a16:creationId xmlns:a16="http://schemas.microsoft.com/office/drawing/2014/main" id="{CBF0AD2D-CCD0-4EF5-AB42-72370F3E3DAE}"/>
                </a:ext>
              </a:extLst>
            </p:cNvPr>
            <p:cNvSpPr txBox="1"/>
            <p:nvPr/>
          </p:nvSpPr>
          <p:spPr>
            <a:xfrm>
              <a:off x="0" y="0"/>
              <a:ext cx="590309" cy="369332"/>
            </a:xfrm>
            <a:prstGeom prst="rect">
              <a:avLst/>
            </a:prstGeom>
            <a:solidFill>
              <a:srgbClr val="80B8CE"/>
            </a:solidFill>
          </p:spPr>
          <p:txBody>
            <a:bodyPr wrap="square" rtlCol="0">
              <a:spAutoFit/>
            </a:bodyPr>
            <a:lstStyle/>
            <a:p>
              <a:endParaRPr lang="en-GB" dirty="0"/>
            </a:p>
          </p:txBody>
        </p:sp>
      </p:grpSp>
      <p:sp>
        <p:nvSpPr>
          <p:cNvPr id="7" name="Speech Bubble: Rectangle with Corners Rounded 6">
            <a:extLst>
              <a:ext uri="{FF2B5EF4-FFF2-40B4-BE49-F238E27FC236}">
                <a16:creationId xmlns:a16="http://schemas.microsoft.com/office/drawing/2014/main" id="{11B3F381-EC14-4A29-A7EF-6C56FFD220CE}"/>
              </a:ext>
            </a:extLst>
          </p:cNvPr>
          <p:cNvSpPr/>
          <p:nvPr/>
        </p:nvSpPr>
        <p:spPr>
          <a:xfrm>
            <a:off x="8855883" y="194291"/>
            <a:ext cx="2360436" cy="1673010"/>
          </a:xfrm>
          <a:prstGeom prst="wedgeRoundRectCallout">
            <a:avLst>
              <a:gd name="adj1" fmla="val -61420"/>
              <a:gd name="adj2" fmla="val 2866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Look at my patterns! Which do you like best?</a:t>
            </a:r>
          </a:p>
        </p:txBody>
      </p:sp>
      <p:sp>
        <p:nvSpPr>
          <p:cNvPr id="8" name="Rectangle 7">
            <a:extLst>
              <a:ext uri="{FF2B5EF4-FFF2-40B4-BE49-F238E27FC236}">
                <a16:creationId xmlns:a16="http://schemas.microsoft.com/office/drawing/2014/main" id="{0234DAF5-CCF3-4B4E-AB35-B9C012B0AC69}"/>
              </a:ext>
            </a:extLst>
          </p:cNvPr>
          <p:cNvSpPr/>
          <p:nvPr/>
        </p:nvSpPr>
        <p:spPr>
          <a:xfrm>
            <a:off x="4342800" y="6487029"/>
            <a:ext cx="3510769"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385647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high confidence">
            <a:extLst>
              <a:ext uri="{FF2B5EF4-FFF2-40B4-BE49-F238E27FC236}">
                <a16:creationId xmlns:a16="http://schemas.microsoft.com/office/drawing/2014/main" id="{33A12DBC-C7BE-465E-B84E-9F7D084F7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 y="0"/>
            <a:ext cx="12181172" cy="6858000"/>
          </a:xfrm>
          <a:prstGeom prst="rect">
            <a:avLst/>
          </a:prstGeom>
        </p:spPr>
      </p:pic>
      <p:sp>
        <p:nvSpPr>
          <p:cNvPr id="3" name="Speech Bubble: Rectangle with Corners Rounded 2">
            <a:extLst>
              <a:ext uri="{FF2B5EF4-FFF2-40B4-BE49-F238E27FC236}">
                <a16:creationId xmlns:a16="http://schemas.microsoft.com/office/drawing/2014/main" id="{DFB06891-8822-434F-954D-E6540C8920FE}"/>
              </a:ext>
            </a:extLst>
          </p:cNvPr>
          <p:cNvSpPr/>
          <p:nvPr/>
        </p:nvSpPr>
        <p:spPr>
          <a:xfrm>
            <a:off x="2763982" y="417167"/>
            <a:ext cx="5073346" cy="1536761"/>
          </a:xfrm>
          <a:prstGeom prst="wedgeRoundRectCallout">
            <a:avLst>
              <a:gd name="adj1" fmla="val 64758"/>
              <a:gd name="adj2" fmla="val 5058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You can stand </a:t>
            </a:r>
            <a:r>
              <a:rPr lang="en-GB" sz="2800" kern="0" dirty="0">
                <a:solidFill>
                  <a:prstClr val="white"/>
                </a:solidFill>
                <a:latin typeface="Century Gothic" panose="020B0502020202020204" pitchFamily="34" charset="0"/>
              </a:rPr>
              <a:t>next to</a:t>
            </a: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 me, Ten!</a:t>
            </a:r>
          </a:p>
          <a:p>
            <a:pPr marL="0" marR="0" lvl="0" indent="0" defTabSz="914400" eaLnBrk="1" fontAlgn="auto" latinLnBrk="0" hangingPunct="1">
              <a:lnSpc>
                <a:spcPct val="100000"/>
              </a:lnSpc>
              <a:spcBef>
                <a:spcPts val="0"/>
              </a:spcBef>
              <a:spcAft>
                <a:spcPts val="0"/>
              </a:spcAft>
              <a:buClrTx/>
              <a:buSzTx/>
              <a:buFontTx/>
              <a:buNone/>
              <a:tabLst/>
              <a:defRPr/>
            </a:pPr>
            <a:r>
              <a:rPr lang="en-GB" sz="2800" kern="0" dirty="0">
                <a:solidFill>
                  <a:prstClr val="white"/>
                </a:solidFill>
                <a:latin typeface="Century Gothic" panose="020B0502020202020204" pitchFamily="34" charset="0"/>
              </a:rPr>
              <a:t>1, 2, 3, 4, 5, 6, 7, 8, 9, </a:t>
            </a:r>
            <a:r>
              <a:rPr lang="en-GB" sz="2800" b="1" kern="0" dirty="0">
                <a:solidFill>
                  <a:prstClr val="white"/>
                </a:solidFill>
                <a:latin typeface="Century Gothic" panose="020B0502020202020204" pitchFamily="34" charset="0"/>
              </a:rPr>
              <a:t>10!</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 name="Rectangle 4">
            <a:extLst>
              <a:ext uri="{FF2B5EF4-FFF2-40B4-BE49-F238E27FC236}">
                <a16:creationId xmlns:a16="http://schemas.microsoft.com/office/drawing/2014/main" id="{312BE3E4-B715-4DB9-AB87-695809C6D13F}"/>
              </a:ext>
            </a:extLst>
          </p:cNvPr>
          <p:cNvSpPr/>
          <p:nvPr/>
        </p:nvSpPr>
        <p:spPr>
          <a:xfrm>
            <a:off x="4342800" y="648702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96551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Practise showing ten fingers all at once.</a:t>
            </a:r>
          </a:p>
          <a:p>
            <a:pPr marL="342900" indent="-342900">
              <a:lnSpc>
                <a:spcPct val="100000"/>
              </a:lnSpc>
              <a:spcBef>
                <a:spcPts val="0"/>
              </a:spcBef>
              <a:buFont typeface="Arial" panose="020B0604020202020204" pitchFamily="34" charset="0"/>
              <a:buChar char="•"/>
            </a:pPr>
            <a:r>
              <a:rPr lang="en-GB" sz="2000" dirty="0"/>
              <a:t>Practise counting on your fingers by putting up one finger at a time.</a:t>
            </a:r>
          </a:p>
          <a:p>
            <a:pPr marL="342900" indent="-342900">
              <a:lnSpc>
                <a:spcPct val="100000"/>
              </a:lnSpc>
              <a:spcBef>
                <a:spcPts val="0"/>
              </a:spcBef>
              <a:buFont typeface="Arial" panose="020B0604020202020204" pitchFamily="34" charset="0"/>
              <a:buChar char="•"/>
            </a:pPr>
            <a:r>
              <a:rPr lang="en-GB" sz="2000" dirty="0"/>
              <a:t>Practise counting up the stairs. Are you nearly at the top if you count ten stairs? </a:t>
            </a:r>
          </a:p>
          <a:p>
            <a:pPr marL="342900" indent="-342900">
              <a:lnSpc>
                <a:spcPct val="100000"/>
              </a:lnSpc>
              <a:spcBef>
                <a:spcPts val="0"/>
              </a:spcBef>
              <a:buFont typeface="Arial" panose="020B0604020202020204" pitchFamily="34" charset="0"/>
              <a:buChar char="•"/>
            </a:pPr>
            <a:r>
              <a:rPr lang="en-GB" sz="2000" dirty="0"/>
              <a:t>Get active! Can you do ten jumps, ten hops, ten claps? Keep track of your movements by counting to ten.</a:t>
            </a:r>
          </a:p>
          <a:p>
            <a:pPr marL="342900" indent="-342900">
              <a:lnSpc>
                <a:spcPct val="100000"/>
              </a:lnSpc>
              <a:spcBef>
                <a:spcPts val="0"/>
              </a:spcBef>
              <a:buFont typeface="Arial" panose="020B0604020202020204" pitchFamily="34" charset="0"/>
              <a:buChar char="•"/>
            </a:pPr>
            <a:r>
              <a:rPr lang="en-GB" sz="2000" dirty="0"/>
              <a:t>Find some small objects and count out ten from the collection. Remember to stop counting at ten so you have the right number.</a:t>
            </a:r>
          </a:p>
          <a:p>
            <a:pPr marL="342900" indent="-342900">
              <a:lnSpc>
                <a:spcPct val="100000"/>
              </a:lnSpc>
              <a:spcBef>
                <a:spcPts val="0"/>
              </a:spcBef>
              <a:buFont typeface="Arial" panose="020B0604020202020204" pitchFamily="34" charset="0"/>
              <a:buChar char="•"/>
            </a:pPr>
            <a:r>
              <a:rPr lang="en-GB" sz="2000" dirty="0"/>
              <a:t>Arrange your objects in different ways. Can you put them in a line or row? Can you put them in two rows? Can you make them into a staircase or a triangle shape?</a:t>
            </a:r>
          </a:p>
          <a:p>
            <a:pPr marL="342900" indent="-342900">
              <a:lnSpc>
                <a:spcPct val="100000"/>
              </a:lnSpc>
              <a:spcBef>
                <a:spcPts val="0"/>
              </a:spcBef>
              <a:buFont typeface="Arial" panose="020B0604020202020204" pitchFamily="34" charset="0"/>
              <a:buChar char="•"/>
            </a:pPr>
            <a:r>
              <a:rPr lang="en-GB" sz="2000" dirty="0"/>
              <a:t>Play a ‘Race to Ten’ game. Collect some objects that you like, and a bag and a dice. Roll the dice and put that number of things into your bag. The winner is the first to put ten things in their bag.</a:t>
            </a:r>
          </a:p>
          <a:p>
            <a:pPr marL="342900" indent="-342900">
              <a:lnSpc>
                <a:spcPct val="100000"/>
              </a:lnSpc>
              <a:spcBef>
                <a:spcPts val="0"/>
              </a:spcBef>
              <a:buFont typeface="Arial" panose="020B0604020202020204" pitchFamily="34" charset="0"/>
              <a:buChar char="•"/>
            </a:pPr>
            <a:r>
              <a:rPr lang="en-GB" sz="2000" dirty="0"/>
              <a:t>Use ten building blocks to make a staircase for a toy – one and two and three and four.</a:t>
            </a:r>
          </a:p>
          <a:p>
            <a:pPr marL="342900" indent="-342900">
              <a:lnSpc>
                <a:spcPct val="100000"/>
              </a:lnSpc>
              <a:spcBef>
                <a:spcPts val="0"/>
              </a:spcBef>
              <a:buFont typeface="Arial" panose="020B0604020202020204" pitchFamily="34" charset="0"/>
              <a:buChar char="•"/>
            </a:pPr>
            <a:r>
              <a:rPr lang="en-GB" sz="2000" dirty="0"/>
              <a:t>Draw a suitcase for Ten to go on holiday. Can you draw ten things she will need to take?</a:t>
            </a:r>
          </a:p>
          <a:p>
            <a:pPr marL="342900" indent="-342900">
              <a:lnSpc>
                <a:spcPct val="100000"/>
              </a:lnSpc>
              <a:spcBef>
                <a:spcPts val="0"/>
              </a:spcBef>
              <a:buFont typeface="Arial" panose="020B0604020202020204" pitchFamily="34" charset="0"/>
              <a:buChar char="•"/>
            </a:pPr>
            <a:r>
              <a:rPr lang="en-GB" sz="2000" dirty="0"/>
              <a:t>Draw ten footprints and cut them out. Put your footprints down to make a path. Can someone follow your path of ten footprints?</a:t>
            </a:r>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18141"/>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658951"/>
          </a:xfrm>
        </p:spPr>
        <p:txBody>
          <a:bodyPr vert="horz" lIns="91440" tIns="45720" rIns="91440" bIns="45720" rtlCol="0" anchor="t">
            <a:noAutofit/>
          </a:bodyPr>
          <a:lstStyle/>
          <a:p>
            <a:pPr marL="0" indent="0">
              <a:lnSpc>
                <a:spcPct val="100000"/>
              </a:lnSpc>
              <a:spcBef>
                <a:spcPts val="0"/>
              </a:spcBef>
              <a:buNone/>
            </a:pPr>
            <a:r>
              <a:rPr lang="en-GB" b="1" dirty="0"/>
              <a:t>Saying the counting numbers to ten</a:t>
            </a:r>
          </a:p>
          <a:p>
            <a:pPr marL="0" indent="0">
              <a:lnSpc>
                <a:spcPct val="100000"/>
              </a:lnSpc>
              <a:spcBef>
                <a:spcPts val="0"/>
              </a:spcBef>
              <a:buNone/>
            </a:pPr>
            <a:r>
              <a:rPr lang="en-GB" dirty="0"/>
              <a:t>In this episode children see Ten being made when One jumps on top of Nine and they join (combine) together. Children can practise counting to ten with the Numberblocks.</a:t>
            </a:r>
          </a:p>
          <a:p>
            <a:pPr marL="0" indent="0">
              <a:lnSpc>
                <a:spcPct val="100000"/>
              </a:lnSpc>
              <a:spcBef>
                <a:spcPts val="0"/>
              </a:spcBef>
              <a:buNone/>
            </a:pPr>
            <a:endParaRPr lang="en-GB" dirty="0"/>
          </a:p>
          <a:p>
            <a:pPr marL="0" indent="0">
              <a:lnSpc>
                <a:spcPct val="100000"/>
              </a:lnSpc>
              <a:spcBef>
                <a:spcPts val="0"/>
              </a:spcBef>
              <a:buNone/>
            </a:pPr>
            <a:r>
              <a:rPr lang="en-GB" b="1" dirty="0"/>
              <a:t>Ten ones is equal to one ten</a:t>
            </a:r>
          </a:p>
          <a:p>
            <a:pPr marL="0" indent="0">
              <a:lnSpc>
                <a:spcPct val="100000"/>
              </a:lnSpc>
              <a:spcBef>
                <a:spcPts val="0"/>
              </a:spcBef>
              <a:buNone/>
            </a:pPr>
            <a:r>
              <a:rPr lang="en-GB" dirty="0"/>
              <a:t>Children can see that we can describe ‘ten’ as ‘ten ones’ or ‘one ten’. </a:t>
            </a:r>
          </a:p>
          <a:p>
            <a:pPr marL="0" indent="0">
              <a:lnSpc>
                <a:spcPct val="100000"/>
              </a:lnSpc>
              <a:spcBef>
                <a:spcPts val="0"/>
              </a:spcBef>
              <a:buNone/>
            </a:pPr>
            <a:endParaRPr lang="en-GB" dirty="0"/>
          </a:p>
          <a:p>
            <a:pPr marL="0" indent="0">
              <a:lnSpc>
                <a:spcPct val="100000"/>
              </a:lnSpc>
              <a:spcBef>
                <a:spcPts val="0"/>
              </a:spcBef>
              <a:buNone/>
            </a:pPr>
            <a:r>
              <a:rPr lang="en-GB" b="1" dirty="0"/>
              <a:t>Ten can be made in different ways</a:t>
            </a:r>
          </a:p>
          <a:p>
            <a:pPr marL="0" indent="0">
              <a:lnSpc>
                <a:spcPct val="100000"/>
              </a:lnSpc>
              <a:spcBef>
                <a:spcPts val="0"/>
              </a:spcBef>
              <a:buNone/>
            </a:pPr>
            <a:r>
              <a:rPr lang="en-GB" dirty="0"/>
              <a:t>Ten can be made of two fives.</a:t>
            </a:r>
          </a:p>
          <a:p>
            <a:pPr marL="0" indent="0">
              <a:lnSpc>
                <a:spcPct val="100000"/>
              </a:lnSpc>
              <a:spcBef>
                <a:spcPts val="0"/>
              </a:spcBef>
              <a:buNone/>
            </a:pPr>
            <a:r>
              <a:rPr lang="en-GB" dirty="0"/>
              <a:t>Ten can be made of five twos.</a:t>
            </a:r>
          </a:p>
          <a:p>
            <a:pPr marL="0" indent="0">
              <a:lnSpc>
                <a:spcPct val="100000"/>
              </a:lnSpc>
              <a:spcBef>
                <a:spcPts val="0"/>
              </a:spcBef>
              <a:buNone/>
            </a:pPr>
            <a:r>
              <a:rPr lang="en-GB" dirty="0"/>
              <a:t>Ten can be made of one and two and three and four – like a staircase. </a:t>
            </a:r>
          </a:p>
        </p:txBody>
      </p:sp>
      <p:sp>
        <p:nvSpPr>
          <p:cNvPr id="5" name="TextBox 4">
            <a:extLst>
              <a:ext uri="{FF2B5EF4-FFF2-40B4-BE49-F238E27FC236}">
                <a16:creationId xmlns:a16="http://schemas.microsoft.com/office/drawing/2014/main" id="{BC65B4E5-44C2-4B8E-AA22-1EB502A7CCEA}"/>
              </a:ext>
            </a:extLst>
          </p:cNvPr>
          <p:cNvSpPr txBox="1"/>
          <p:nvPr/>
        </p:nvSpPr>
        <p:spPr>
          <a:xfrm>
            <a:off x="618165" y="930787"/>
            <a:ext cx="10619040" cy="369332"/>
          </a:xfrm>
          <a:prstGeom prst="rect">
            <a:avLst/>
          </a:prstGeom>
          <a:noFill/>
        </p:spPr>
        <p:txBody>
          <a:bodyPr wrap="square">
            <a:spAutoFit/>
          </a:bodyPr>
          <a:lstStyle/>
          <a:p>
            <a:pP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To watch this episode, please go to </a:t>
            </a:r>
            <a:r>
              <a:rPr lang="en-GB" dirty="0">
                <a:hlinkClick r:id="rId3"/>
              </a:rPr>
              <a:t>BBC iPlayer – Numberblocks</a:t>
            </a:r>
            <a:r>
              <a:rPr lang="en-GB" dirty="0"/>
              <a:t>  </a:t>
            </a:r>
            <a:r>
              <a:rPr kumimoji="0" lang="en-GB" sz="1800" b="0" i="0" u="none" strike="noStrike" kern="1200" cap="none" spc="0" normalizeH="0" baseline="0" noProof="0" dirty="0">
                <a:ln>
                  <a:noFill/>
                </a:ln>
                <a:solidFill>
                  <a:srgbClr val="585858"/>
                </a:solidFill>
                <a:effectLst/>
                <a:uLnTx/>
                <a:uFillTx/>
                <a:latin typeface="Arial"/>
                <a:ea typeface="+mn-ea"/>
                <a:cs typeface="+mn-cs"/>
              </a:rPr>
              <a:t>Look for Series 2: Ten.</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maths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74A08C-A89C-4565-9D6D-63C345EE95BC}"/>
              </a:ext>
            </a:extLst>
          </p:cNvPr>
          <p:cNvPicPr>
            <a:picLocks noChangeAspect="1"/>
          </p:cNvPicPr>
          <p:nvPr/>
        </p:nvPicPr>
        <p:blipFill rotWithShape="1">
          <a:blip r:embed="rId2"/>
          <a:srcRect l="3370" r="3370"/>
          <a:stretch/>
        </p:blipFill>
        <p:spPr>
          <a:xfrm>
            <a:off x="-1" y="0"/>
            <a:ext cx="12192001" cy="6858000"/>
          </a:xfrm>
          <a:prstGeom prst="rect">
            <a:avLst/>
          </a:prstGeom>
        </p:spPr>
      </p:pic>
      <p:sp>
        <p:nvSpPr>
          <p:cNvPr id="3" name="Speech Bubble: Rectangle with Corners Rounded 2">
            <a:extLst>
              <a:ext uri="{FF2B5EF4-FFF2-40B4-BE49-F238E27FC236}">
                <a16:creationId xmlns:a16="http://schemas.microsoft.com/office/drawing/2014/main" id="{53BD3224-6506-460C-8C08-3FDD1C2B2C2D}"/>
              </a:ext>
            </a:extLst>
          </p:cNvPr>
          <p:cNvSpPr/>
          <p:nvPr/>
        </p:nvSpPr>
        <p:spPr>
          <a:xfrm>
            <a:off x="3870960" y="298256"/>
            <a:ext cx="2971800" cy="1760692"/>
          </a:xfrm>
          <a:prstGeom prst="wedgeRoundRectCallout">
            <a:avLst>
              <a:gd name="adj1" fmla="val -6697"/>
              <a:gd name="adj2" fmla="val 8413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How can I be one bigger?</a:t>
            </a:r>
          </a:p>
        </p:txBody>
      </p:sp>
      <p:sp>
        <p:nvSpPr>
          <p:cNvPr id="4" name="Rectangle 3">
            <a:extLst>
              <a:ext uri="{FF2B5EF4-FFF2-40B4-BE49-F238E27FC236}">
                <a16:creationId xmlns:a16="http://schemas.microsoft.com/office/drawing/2014/main" id="{8F4CFAE2-D215-4AE6-9BE9-4A57E0A2BE6F}"/>
              </a:ext>
            </a:extLst>
          </p:cNvPr>
          <p:cNvSpPr/>
          <p:nvPr/>
        </p:nvSpPr>
        <p:spPr>
          <a:xfrm>
            <a:off x="4342800" y="648702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66026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BEEE2-EDFA-4ED7-A92C-74F1A2B57793}"/>
              </a:ext>
            </a:extLst>
          </p:cNvPr>
          <p:cNvPicPr>
            <a:picLocks noChangeAspect="1"/>
          </p:cNvPicPr>
          <p:nvPr/>
        </p:nvPicPr>
        <p:blipFill rotWithShape="1">
          <a:blip r:embed="rId2"/>
          <a:srcRect l="9391" t="2856" r="2148" b="4791"/>
          <a:stretch/>
        </p:blipFill>
        <p:spPr>
          <a:xfrm>
            <a:off x="0" y="0"/>
            <a:ext cx="12192000" cy="6924555"/>
          </a:xfrm>
          <a:prstGeom prst="rect">
            <a:avLst/>
          </a:prstGeom>
        </p:spPr>
      </p:pic>
      <p:sp>
        <p:nvSpPr>
          <p:cNvPr id="3" name="Speech Bubble: Rectangle with Corners Rounded 2">
            <a:extLst>
              <a:ext uri="{FF2B5EF4-FFF2-40B4-BE49-F238E27FC236}">
                <a16:creationId xmlns:a16="http://schemas.microsoft.com/office/drawing/2014/main" id="{6F37C78F-58CC-4557-834A-5B8CAC35262B}"/>
              </a:ext>
            </a:extLst>
          </p:cNvPr>
          <p:cNvSpPr/>
          <p:nvPr/>
        </p:nvSpPr>
        <p:spPr>
          <a:xfrm>
            <a:off x="2072640" y="2127056"/>
            <a:ext cx="3855720" cy="1760692"/>
          </a:xfrm>
          <a:prstGeom prst="wedgeRoundRectCallout">
            <a:avLst>
              <a:gd name="adj1" fmla="val -24484"/>
              <a:gd name="adj2" fmla="val 9192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Stand up tall! What will happen if I jump on you?</a:t>
            </a:r>
          </a:p>
        </p:txBody>
      </p:sp>
      <p:sp>
        <p:nvSpPr>
          <p:cNvPr id="4" name="Rectangle 3">
            <a:extLst>
              <a:ext uri="{FF2B5EF4-FFF2-40B4-BE49-F238E27FC236}">
                <a16:creationId xmlns:a16="http://schemas.microsoft.com/office/drawing/2014/main" id="{3E4FEA87-A0CB-4843-B3B7-F0F820CB551C}"/>
              </a:ext>
            </a:extLst>
          </p:cNvPr>
          <p:cNvSpPr/>
          <p:nvPr/>
        </p:nvSpPr>
        <p:spPr>
          <a:xfrm>
            <a:off x="4342800" y="648702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43215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063A2-CAE2-4275-A5A8-3DF41584495E}"/>
              </a:ext>
            </a:extLst>
          </p:cNvPr>
          <p:cNvPicPr>
            <a:picLocks noChangeAspect="1"/>
          </p:cNvPicPr>
          <p:nvPr/>
        </p:nvPicPr>
        <p:blipFill rotWithShape="1">
          <a:blip r:embed="rId2"/>
          <a:srcRect l="1746"/>
          <a:stretch/>
        </p:blipFill>
        <p:spPr>
          <a:xfrm>
            <a:off x="0" y="0"/>
            <a:ext cx="12192000" cy="6858000"/>
          </a:xfrm>
          <a:prstGeom prst="rect">
            <a:avLst/>
          </a:prstGeom>
        </p:spPr>
      </p:pic>
      <p:sp>
        <p:nvSpPr>
          <p:cNvPr id="3" name="Speech Bubble: Rectangle with Corners Rounded 2">
            <a:extLst>
              <a:ext uri="{FF2B5EF4-FFF2-40B4-BE49-F238E27FC236}">
                <a16:creationId xmlns:a16="http://schemas.microsoft.com/office/drawing/2014/main" id="{06479720-0BBB-4AC9-9344-F30FB036CE57}"/>
              </a:ext>
            </a:extLst>
          </p:cNvPr>
          <p:cNvSpPr/>
          <p:nvPr/>
        </p:nvSpPr>
        <p:spPr>
          <a:xfrm>
            <a:off x="2377440" y="481136"/>
            <a:ext cx="3855720" cy="1760692"/>
          </a:xfrm>
          <a:prstGeom prst="wedgeRoundRectCallout">
            <a:avLst>
              <a:gd name="adj1" fmla="val 68006"/>
              <a:gd name="adj2" fmla="val 19221"/>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I am Ten!</a:t>
            </a:r>
          </a:p>
          <a:p>
            <a:pPr marL="0" marR="0" lvl="0" indent="0" defTabSz="914400" eaLnBrk="1" fontAlgn="auto" latinLnBrk="0" hangingPunct="1">
              <a:lnSpc>
                <a:spcPct val="100000"/>
              </a:lnSpc>
              <a:spcBef>
                <a:spcPts val="0"/>
              </a:spcBef>
              <a:spcAft>
                <a:spcPts val="0"/>
              </a:spcAft>
              <a:buClrTx/>
              <a:buSzTx/>
              <a:buFontTx/>
              <a:buNone/>
              <a:tabLst/>
              <a:defRPr/>
            </a:pPr>
            <a:r>
              <a:rPr lang="en-GB" sz="2800" kern="0" dirty="0">
                <a:solidFill>
                  <a:prstClr val="white"/>
                </a:solidFill>
                <a:latin typeface="Century Gothic" panose="020B0502020202020204" pitchFamily="34" charset="0"/>
              </a:rPr>
              <a:t>I am made of nine and one more.</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4" name="Rectangle 3">
            <a:extLst>
              <a:ext uri="{FF2B5EF4-FFF2-40B4-BE49-F238E27FC236}">
                <a16:creationId xmlns:a16="http://schemas.microsoft.com/office/drawing/2014/main" id="{00F8D0D8-2748-4A27-9779-7FCF7968DC38}"/>
              </a:ext>
            </a:extLst>
          </p:cNvPr>
          <p:cNvSpPr/>
          <p:nvPr/>
        </p:nvSpPr>
        <p:spPr>
          <a:xfrm>
            <a:off x="4342800" y="648702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12860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6C9-3255-41B9-B2C9-FAB9E14D3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4" y="0"/>
            <a:ext cx="12181172" cy="6858000"/>
          </a:xfrm>
          <a:prstGeom prst="rect">
            <a:avLst/>
          </a:prstGeom>
        </p:spPr>
      </p:pic>
      <p:sp>
        <p:nvSpPr>
          <p:cNvPr id="3" name="Speech Bubble: Rectangle with Corners Rounded 2">
            <a:extLst>
              <a:ext uri="{FF2B5EF4-FFF2-40B4-BE49-F238E27FC236}">
                <a16:creationId xmlns:a16="http://schemas.microsoft.com/office/drawing/2014/main" id="{9C399ECE-309A-4D12-816C-15597E957728}"/>
              </a:ext>
            </a:extLst>
          </p:cNvPr>
          <p:cNvSpPr/>
          <p:nvPr/>
        </p:nvSpPr>
        <p:spPr>
          <a:xfrm>
            <a:off x="8349128" y="374456"/>
            <a:ext cx="3004672" cy="1760692"/>
          </a:xfrm>
          <a:prstGeom prst="wedgeRoundRectCallout">
            <a:avLst>
              <a:gd name="adj1" fmla="val -46309"/>
              <a:gd name="adj2" fmla="val 7721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How many </a:t>
            </a:r>
            <a:r>
              <a:rPr kumimoji="0" lang="en-GB" sz="2800" b="1" i="0" u="none" strike="noStrike" kern="0" cap="none" spc="0" normalizeH="0" baseline="0" noProof="0" dirty="0">
                <a:ln>
                  <a:noFill/>
                </a:ln>
                <a:solidFill>
                  <a:prstClr val="white"/>
                </a:solidFill>
                <a:effectLst/>
                <a:uLnTx/>
                <a:uFillTx/>
                <a:latin typeface="Century Gothic" panose="020B0502020202020204" pitchFamily="34" charset="0"/>
              </a:rPr>
              <a:t>ones</a:t>
            </a: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 can you see in me? </a:t>
            </a:r>
          </a:p>
        </p:txBody>
      </p:sp>
      <p:sp>
        <p:nvSpPr>
          <p:cNvPr id="4" name="Rectangle 3">
            <a:extLst>
              <a:ext uri="{FF2B5EF4-FFF2-40B4-BE49-F238E27FC236}">
                <a16:creationId xmlns:a16="http://schemas.microsoft.com/office/drawing/2014/main" id="{FB17CFA4-FDE7-4EB4-BF33-849A5ABAB2DA}"/>
              </a:ext>
            </a:extLst>
          </p:cNvPr>
          <p:cNvSpPr/>
          <p:nvPr/>
        </p:nvSpPr>
        <p:spPr>
          <a:xfrm>
            <a:off x="4342800" y="648702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84572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E76C9-3255-41B9-B2C9-FAB9E14D3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4" y="0"/>
            <a:ext cx="12181172" cy="6858000"/>
          </a:xfrm>
          <a:prstGeom prst="rect">
            <a:avLst/>
          </a:prstGeom>
        </p:spPr>
      </p:pic>
      <p:sp>
        <p:nvSpPr>
          <p:cNvPr id="3" name="Speech Bubble: Rectangle with Corners Rounded 2">
            <a:extLst>
              <a:ext uri="{FF2B5EF4-FFF2-40B4-BE49-F238E27FC236}">
                <a16:creationId xmlns:a16="http://schemas.microsoft.com/office/drawing/2014/main" id="{9C399ECE-309A-4D12-816C-15597E957728}"/>
              </a:ext>
            </a:extLst>
          </p:cNvPr>
          <p:cNvSpPr/>
          <p:nvPr/>
        </p:nvSpPr>
        <p:spPr>
          <a:xfrm>
            <a:off x="8349128" y="374456"/>
            <a:ext cx="3004672" cy="1760692"/>
          </a:xfrm>
          <a:prstGeom prst="wedgeRoundRectCallout">
            <a:avLst>
              <a:gd name="adj1" fmla="val -46309"/>
              <a:gd name="adj2" fmla="val 7721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I am made of ten </a:t>
            </a:r>
            <a:r>
              <a:rPr kumimoji="0" lang="en-GB" sz="2800" b="1" i="0" u="none" strike="noStrike" kern="0" cap="none" spc="0" normalizeH="0" baseline="0" noProof="0" dirty="0">
                <a:ln>
                  <a:noFill/>
                </a:ln>
                <a:solidFill>
                  <a:prstClr val="white"/>
                </a:solidFill>
                <a:effectLst/>
                <a:uLnTx/>
                <a:uFillTx/>
                <a:latin typeface="Century Gothic" panose="020B0502020202020204" pitchFamily="34" charset="0"/>
              </a:rPr>
              <a:t>ones</a:t>
            </a: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a:t>
            </a:r>
          </a:p>
        </p:txBody>
      </p:sp>
      <p:sp>
        <p:nvSpPr>
          <p:cNvPr id="4" name="Rectangle 3">
            <a:extLst>
              <a:ext uri="{FF2B5EF4-FFF2-40B4-BE49-F238E27FC236}">
                <a16:creationId xmlns:a16="http://schemas.microsoft.com/office/drawing/2014/main" id="{904DD3A8-2FA0-42AD-8FAC-F32EC8D65254}"/>
              </a:ext>
            </a:extLst>
          </p:cNvPr>
          <p:cNvSpPr/>
          <p:nvPr/>
        </p:nvSpPr>
        <p:spPr>
          <a:xfrm>
            <a:off x="4342800" y="648702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89133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B5A8BA3-1BAC-4958-8CC2-FC17DE2A9863}"/>
              </a:ext>
            </a:extLst>
          </p:cNvPr>
          <p:cNvSpPr/>
          <p:nvPr/>
        </p:nvSpPr>
        <p:spPr>
          <a:xfrm>
            <a:off x="8349128" y="374456"/>
            <a:ext cx="3385672" cy="1760692"/>
          </a:xfrm>
          <a:prstGeom prst="wedgeRoundRectCallout">
            <a:avLst>
              <a:gd name="adj1" fmla="val -6697"/>
              <a:gd name="adj2" fmla="val 8413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rPr>
              <a:t>Look at the faces of a dice. Find one in your home or on the internet. What do you notice?</a:t>
            </a:r>
          </a:p>
        </p:txBody>
      </p:sp>
      <p:pic>
        <p:nvPicPr>
          <p:cNvPr id="3" name="Picture 2">
            <a:extLst>
              <a:ext uri="{FF2B5EF4-FFF2-40B4-BE49-F238E27FC236}">
                <a16:creationId xmlns:a16="http://schemas.microsoft.com/office/drawing/2014/main" id="{CB9D90F5-0F52-49DE-8A7B-7AE7D4128597}"/>
              </a:ext>
            </a:extLst>
          </p:cNvPr>
          <p:cNvPicPr>
            <a:picLocks noChangeAspect="1"/>
          </p:cNvPicPr>
          <p:nvPr/>
        </p:nvPicPr>
        <p:blipFill rotWithShape="1">
          <a:blip r:embed="rId2"/>
          <a:srcRect l="1084"/>
          <a:stretch/>
        </p:blipFill>
        <p:spPr>
          <a:xfrm>
            <a:off x="0" y="0"/>
            <a:ext cx="12192000" cy="6858000"/>
          </a:xfrm>
          <a:prstGeom prst="rect">
            <a:avLst/>
          </a:prstGeom>
        </p:spPr>
      </p:pic>
      <p:sp>
        <p:nvSpPr>
          <p:cNvPr id="5" name="Speech Bubble: Rectangle with Corners Rounded 4">
            <a:extLst>
              <a:ext uri="{FF2B5EF4-FFF2-40B4-BE49-F238E27FC236}">
                <a16:creationId xmlns:a16="http://schemas.microsoft.com/office/drawing/2014/main" id="{08FCB448-CB6F-4791-801C-A8AB6B1F2E70}"/>
              </a:ext>
            </a:extLst>
          </p:cNvPr>
          <p:cNvSpPr/>
          <p:nvPr/>
        </p:nvSpPr>
        <p:spPr>
          <a:xfrm>
            <a:off x="2743200" y="655011"/>
            <a:ext cx="3477491" cy="1760692"/>
          </a:xfrm>
          <a:prstGeom prst="wedgeRoundRectCallout">
            <a:avLst>
              <a:gd name="adj1" fmla="val 73692"/>
              <a:gd name="adj2" fmla="val 11706"/>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entury Gothic" panose="020B0502020202020204" pitchFamily="34" charset="0"/>
              </a:rPr>
              <a:t>I am one </a:t>
            </a:r>
            <a:r>
              <a:rPr lang="en-US" sz="2800" b="1" kern="0" dirty="0">
                <a:solidFill>
                  <a:prstClr val="white"/>
                </a:solidFill>
                <a:latin typeface="Century Gothic" panose="020B0502020202020204" pitchFamily="34" charset="0"/>
              </a:rPr>
              <a:t>ten!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prstClr val="white"/>
                </a:solidFill>
                <a:effectLst/>
                <a:uLnTx/>
                <a:uFillTx/>
                <a:latin typeface="Century Gothic" panose="020B0502020202020204" pitchFamily="34" charset="0"/>
              </a:rPr>
              <a:t>You are one </a:t>
            </a:r>
            <a:r>
              <a:rPr kumimoji="0" lang="en-US" sz="2800" b="1" i="0" u="none" strike="noStrike" kern="0" cap="none" spc="0" normalizeH="0" baseline="0" noProof="0" dirty="0">
                <a:ln>
                  <a:noFill/>
                </a:ln>
                <a:solidFill>
                  <a:prstClr val="white"/>
                </a:solidFill>
                <a:effectLst/>
                <a:uLnTx/>
                <a:uFillTx/>
                <a:latin typeface="Century Gothic" panose="020B0502020202020204" pitchFamily="34" charset="0"/>
              </a:rPr>
              <a:t>one!</a:t>
            </a:r>
            <a:endParaRPr kumimoji="0" lang="en-GB" sz="280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6" name="Rectangle 5">
            <a:extLst>
              <a:ext uri="{FF2B5EF4-FFF2-40B4-BE49-F238E27FC236}">
                <a16:creationId xmlns:a16="http://schemas.microsoft.com/office/drawing/2014/main" id="{3F709F23-2CCA-46FD-B0A3-B05B7934B61B}"/>
              </a:ext>
            </a:extLst>
          </p:cNvPr>
          <p:cNvSpPr/>
          <p:nvPr/>
        </p:nvSpPr>
        <p:spPr>
          <a:xfrm>
            <a:off x="4342800" y="648702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12995027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4919</TotalTime>
  <Words>1232</Words>
  <Application>Microsoft Office PowerPoint</Application>
  <PresentationFormat>Widescreen</PresentationFormat>
  <Paragraphs>86</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Myriad Pro</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Bethanie Goodliff</cp:lastModifiedBy>
  <cp:revision>408</cp:revision>
  <dcterms:created xsi:type="dcterms:W3CDTF">2018-02-20T10:26:52Z</dcterms:created>
  <dcterms:modified xsi:type="dcterms:W3CDTF">2021-02-22T12:42:25Z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