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7"/>
  </p:notesMasterIdLst>
  <p:sldIdLst>
    <p:sldId id="465" r:id="rId5"/>
    <p:sldId id="258" r:id="rId6"/>
    <p:sldId id="470" r:id="rId7"/>
    <p:sldId id="476" r:id="rId8"/>
    <p:sldId id="491" r:id="rId9"/>
    <p:sldId id="492" r:id="rId10"/>
    <p:sldId id="469" r:id="rId11"/>
    <p:sldId id="489" r:id="rId12"/>
    <p:sldId id="490" r:id="rId13"/>
    <p:sldId id="453" r:id="rId14"/>
    <p:sldId id="466" r:id="rId15"/>
    <p:sldId id="4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5D462-EC69-40D9-9B46-BD09557BC7C5}" v="1" dt="2021-02-17T12:15:53.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93" d="100"/>
          <a:sy n="93" d="100"/>
        </p:scale>
        <p:origin x="1446" y="9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66090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err="1">
                <a:solidFill>
                  <a:schemeClr val="bg1"/>
                </a:solidFill>
                <a:latin typeface="Century Gothic" panose="020B0502020202020204" pitchFamily="34" charset="0"/>
              </a:rPr>
              <a:t>Numberblocks</a:t>
            </a:r>
            <a:endParaRPr lang="en-GB" sz="3600" b="1" dirty="0">
              <a:solidFill>
                <a:schemeClr val="bg1"/>
              </a:solidFill>
              <a:latin typeface="Century Gothic" panose="020B0502020202020204" pitchFamily="34" charset="0"/>
            </a:endParaRP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8bzg8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1 Episode 10</a:t>
            </a:r>
          </a:p>
          <a:p>
            <a:r>
              <a:rPr lang="en-US" dirty="0"/>
              <a:t>How to count</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dirty="0"/>
              <a:t>Practise saying and singing the counting numbers often. For example, can you put on your shoes before we count to five? </a:t>
            </a:r>
          </a:p>
          <a:p>
            <a:pPr marL="342900" indent="-342900">
              <a:lnSpc>
                <a:spcPct val="100000"/>
              </a:lnSpc>
              <a:spcBef>
                <a:spcPts val="0"/>
              </a:spcBef>
              <a:buFont typeface="Arial" panose="020B0604020202020204" pitchFamily="34" charset="0"/>
              <a:buChar char="•"/>
            </a:pPr>
            <a:r>
              <a:rPr lang="en-US" dirty="0"/>
              <a:t>Count lots of different sorts of objects, small things and big things, e.g. biscuits, shoes, people.</a:t>
            </a:r>
          </a:p>
          <a:p>
            <a:pPr marL="342900" indent="-342900">
              <a:lnSpc>
                <a:spcPct val="100000"/>
              </a:lnSpc>
              <a:spcBef>
                <a:spcPts val="0"/>
              </a:spcBef>
              <a:buFont typeface="Arial" panose="020B0604020202020204" pitchFamily="34" charset="0"/>
              <a:buChar char="•"/>
            </a:pPr>
            <a:r>
              <a:rPr lang="en-US" dirty="0"/>
              <a:t>Arrange objects in different ways to count them, e.g. in a line or in a ring.</a:t>
            </a:r>
          </a:p>
          <a:p>
            <a:pPr marL="342900" indent="-342900">
              <a:lnSpc>
                <a:spcPct val="100000"/>
              </a:lnSpc>
              <a:spcBef>
                <a:spcPts val="0"/>
              </a:spcBef>
              <a:buFont typeface="Arial" panose="020B0604020202020204" pitchFamily="34" charset="0"/>
              <a:buChar char="•"/>
            </a:pPr>
            <a:r>
              <a:rPr lang="en-US" dirty="0"/>
              <a:t>Move or touch objects to help you remember which ones have already been counted.</a:t>
            </a:r>
          </a:p>
          <a:p>
            <a:pPr marL="342900" indent="-342900">
              <a:lnSpc>
                <a:spcPct val="100000"/>
              </a:lnSpc>
              <a:spcBef>
                <a:spcPts val="0"/>
              </a:spcBef>
              <a:buFont typeface="Arial" panose="020B0604020202020204" pitchFamily="34" charset="0"/>
              <a:buChar char="•"/>
            </a:pPr>
            <a:r>
              <a:rPr lang="en-US" dirty="0"/>
              <a:t>Count things that you cannot see or touch, e.g. count claps, taps under the table, coins dropping into a pot.</a:t>
            </a:r>
          </a:p>
          <a:p>
            <a:pPr marL="342900" indent="-342900">
              <a:lnSpc>
                <a:spcPct val="100000"/>
              </a:lnSpc>
              <a:spcBef>
                <a:spcPts val="0"/>
              </a:spcBef>
              <a:buFont typeface="Arial" panose="020B0604020202020204" pitchFamily="34" charset="0"/>
              <a:buChar char="•"/>
            </a:pPr>
            <a:r>
              <a:rPr lang="en-US" dirty="0"/>
              <a:t>Count movements. For example, how many hops, skips or jumps can you do?</a:t>
            </a:r>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3"/>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Learning to count</a:t>
            </a:r>
          </a:p>
          <a:p>
            <a:pPr marL="0" indent="0">
              <a:lnSpc>
                <a:spcPct val="100000"/>
              </a:lnSpc>
              <a:spcBef>
                <a:spcPts val="0"/>
              </a:spcBef>
              <a:buNone/>
            </a:pPr>
            <a:r>
              <a:rPr lang="en-US" dirty="0"/>
              <a:t>In this episode the </a:t>
            </a:r>
            <a:r>
              <a:rPr lang="en-US" dirty="0" err="1"/>
              <a:t>Numberblocks</a:t>
            </a:r>
            <a:r>
              <a:rPr lang="en-US" dirty="0"/>
              <a:t> get muddled with their counting. </a:t>
            </a:r>
          </a:p>
          <a:p>
            <a:pPr marL="0" indent="0">
              <a:lnSpc>
                <a:spcPct val="100000"/>
              </a:lnSpc>
              <a:spcBef>
                <a:spcPts val="0"/>
              </a:spcBef>
              <a:buNone/>
            </a:pPr>
            <a:r>
              <a:rPr lang="en-US" dirty="0"/>
              <a:t>They need to remember the rules of counting:</a:t>
            </a:r>
          </a:p>
          <a:p>
            <a:pPr>
              <a:lnSpc>
                <a:spcPct val="100000"/>
              </a:lnSpc>
              <a:spcBef>
                <a:spcPts val="0"/>
              </a:spcBef>
            </a:pPr>
            <a:r>
              <a:rPr lang="en-US" dirty="0"/>
              <a:t>count everything once (and only once!)</a:t>
            </a:r>
          </a:p>
          <a:p>
            <a:pPr>
              <a:lnSpc>
                <a:spcPct val="100000"/>
              </a:lnSpc>
              <a:spcBef>
                <a:spcPts val="0"/>
              </a:spcBef>
            </a:pPr>
            <a:r>
              <a:rPr lang="en-US" dirty="0"/>
              <a:t>say the counting numbers in the right order</a:t>
            </a:r>
          </a:p>
          <a:p>
            <a:pPr>
              <a:lnSpc>
                <a:spcPct val="100000"/>
              </a:lnSpc>
              <a:spcBef>
                <a:spcPts val="0"/>
              </a:spcBef>
            </a:pPr>
            <a:r>
              <a:rPr lang="en-US" dirty="0"/>
              <a:t>remember that the last number they say when they are counting tells us ‘how many’ things there are.</a:t>
            </a:r>
          </a:p>
          <a:p>
            <a:pPr marL="0" indent="0">
              <a:lnSpc>
                <a:spcPct val="100000"/>
              </a:lnSpc>
              <a:spcBef>
                <a:spcPts val="0"/>
              </a:spcBef>
              <a:buNone/>
            </a:pPr>
            <a:endParaRPr lang="en-GB" dirty="0"/>
          </a:p>
        </p:txBody>
      </p:sp>
      <p:sp>
        <p:nvSpPr>
          <p:cNvPr id="5" name="TextBox 4">
            <a:extLst>
              <a:ext uri="{FF2B5EF4-FFF2-40B4-BE49-F238E27FC236}">
                <a16:creationId xmlns:a16="http://schemas.microsoft.com/office/drawing/2014/main" id="{BC65B4E5-44C2-4B8E-AA22-1EB502A7CCEA}"/>
              </a:ext>
            </a:extLst>
          </p:cNvPr>
          <p:cNvSpPr txBox="1"/>
          <p:nvPr/>
        </p:nvSpPr>
        <p:spPr>
          <a:xfrm>
            <a:off x="618165" y="930787"/>
            <a:ext cx="9452110" cy="369332"/>
          </a:xfrm>
          <a:prstGeom prst="rect">
            <a:avLst/>
          </a:prstGeom>
          <a:noFill/>
        </p:spPr>
        <p:txBody>
          <a:bodyPr wrap="square">
            <a:spAutoFit/>
          </a:bodyPr>
          <a:lstStyle/>
          <a:p>
            <a:r>
              <a:rPr lang="en-GB" dirty="0"/>
              <a:t>To watch this episode go to </a:t>
            </a:r>
            <a:r>
              <a:rPr lang="en-GB" dirty="0">
                <a:hlinkClick r:id="rId3"/>
              </a:rPr>
              <a:t>BBC iPlayer – </a:t>
            </a:r>
            <a:r>
              <a:rPr lang="en-GB" dirty="0" err="1">
                <a:hlinkClick r:id="rId3"/>
              </a:rPr>
              <a:t>Numberblocks</a:t>
            </a:r>
            <a:r>
              <a:rPr lang="en-GB" dirty="0"/>
              <a:t>. Look for Series 1: How to Count</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a:t>
            </a:r>
            <a:r>
              <a:rPr lang="en-US" dirty="0" err="1"/>
              <a:t>maths</a:t>
            </a:r>
            <a:r>
              <a:rPr lang="en-US" dirty="0"/>
              <a:t>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AF342-AC90-455D-95C4-1D00D0BD458B}"/>
              </a:ext>
            </a:extLst>
          </p:cNvPr>
          <p:cNvPicPr>
            <a:picLocks noChangeAspect="1"/>
          </p:cNvPicPr>
          <p:nvPr/>
        </p:nvPicPr>
        <p:blipFill rotWithShape="1">
          <a:blip r:embed="rId2"/>
          <a:srcRect l="919" t="2382" b="1360"/>
          <a:stretch/>
        </p:blipFill>
        <p:spPr>
          <a:xfrm>
            <a:off x="0" y="-1"/>
            <a:ext cx="12192000" cy="6858001"/>
          </a:xfrm>
          <a:prstGeom prst="rect">
            <a:avLst/>
          </a:prstGeom>
        </p:spPr>
      </p:pic>
      <p:sp>
        <p:nvSpPr>
          <p:cNvPr id="3" name="Speech Bubble: Rectangle with Corners Rounded 2">
            <a:extLst>
              <a:ext uri="{FF2B5EF4-FFF2-40B4-BE49-F238E27FC236}">
                <a16:creationId xmlns:a16="http://schemas.microsoft.com/office/drawing/2014/main" id="{B4035628-2273-4AEC-9414-8AB33B8C5125}"/>
              </a:ext>
            </a:extLst>
          </p:cNvPr>
          <p:cNvSpPr/>
          <p:nvPr/>
        </p:nvSpPr>
        <p:spPr>
          <a:xfrm>
            <a:off x="280780" y="248764"/>
            <a:ext cx="2375501" cy="1760692"/>
          </a:xfrm>
          <a:prstGeom prst="wedgeRoundRectCallout">
            <a:avLst>
              <a:gd name="adj1" fmla="val -24801"/>
              <a:gd name="adj2" fmla="val 84452"/>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rPr>
              <a:t>Can you remember what went wrong with the counting?</a:t>
            </a:r>
          </a:p>
        </p:txBody>
      </p:sp>
    </p:spTree>
    <p:extLst>
      <p:ext uri="{BB962C8B-B14F-4D97-AF65-F5344CB8AC3E}">
        <p14:creationId xmlns:p14="http://schemas.microsoft.com/office/powerpoint/2010/main" val="366026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E8D220-503F-4D01-9B31-DB5D902C490E}"/>
              </a:ext>
            </a:extLst>
          </p:cNvPr>
          <p:cNvPicPr>
            <a:picLocks noChangeAspect="1"/>
          </p:cNvPicPr>
          <p:nvPr/>
        </p:nvPicPr>
        <p:blipFill rotWithShape="1">
          <a:blip r:embed="rId3"/>
          <a:srcRect b="729"/>
          <a:stretch/>
        </p:blipFill>
        <p:spPr>
          <a:xfrm>
            <a:off x="0" y="0"/>
            <a:ext cx="12192000" cy="6858000"/>
          </a:xfrm>
          <a:prstGeom prst="rect">
            <a:avLst/>
          </a:prstGeom>
        </p:spPr>
      </p:pic>
    </p:spTree>
    <p:extLst>
      <p:ext uri="{BB962C8B-B14F-4D97-AF65-F5344CB8AC3E}">
        <p14:creationId xmlns:p14="http://schemas.microsoft.com/office/powerpoint/2010/main" val="328682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95ACC-89C3-4D56-A571-5FD610EF775D}"/>
              </a:ext>
            </a:extLst>
          </p:cNvPr>
          <p:cNvPicPr>
            <a:picLocks noChangeAspect="1"/>
          </p:cNvPicPr>
          <p:nvPr/>
        </p:nvPicPr>
        <p:blipFill rotWithShape="1">
          <a:blip r:embed="rId2"/>
          <a:srcRect r="212"/>
          <a:stretch/>
        </p:blipFill>
        <p:spPr>
          <a:xfrm>
            <a:off x="-1" y="0"/>
            <a:ext cx="12192001" cy="6858000"/>
          </a:xfrm>
          <a:prstGeom prst="rect">
            <a:avLst/>
          </a:prstGeom>
        </p:spPr>
      </p:pic>
    </p:spTree>
    <p:extLst>
      <p:ext uri="{BB962C8B-B14F-4D97-AF65-F5344CB8AC3E}">
        <p14:creationId xmlns:p14="http://schemas.microsoft.com/office/powerpoint/2010/main" val="324729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B94EC2-85B6-46FA-AE7C-826C29FA2E8A}"/>
              </a:ext>
            </a:extLst>
          </p:cNvPr>
          <p:cNvPicPr>
            <a:picLocks noChangeAspect="1"/>
          </p:cNvPicPr>
          <p:nvPr/>
        </p:nvPicPr>
        <p:blipFill rotWithShape="1">
          <a:blip r:embed="rId2"/>
          <a:srcRect b="326"/>
          <a:stretch/>
        </p:blipFill>
        <p:spPr>
          <a:xfrm>
            <a:off x="0" y="0"/>
            <a:ext cx="12192000" cy="6858000"/>
          </a:xfrm>
          <a:prstGeom prst="rect">
            <a:avLst/>
          </a:prstGeom>
        </p:spPr>
      </p:pic>
      <p:sp>
        <p:nvSpPr>
          <p:cNvPr id="5" name="Speech Bubble: Rectangle with Corners Rounded 4">
            <a:extLst>
              <a:ext uri="{FF2B5EF4-FFF2-40B4-BE49-F238E27FC236}">
                <a16:creationId xmlns:a16="http://schemas.microsoft.com/office/drawing/2014/main" id="{D1EA0383-408C-42F5-8B3D-0069329512A5}"/>
              </a:ext>
            </a:extLst>
          </p:cNvPr>
          <p:cNvSpPr/>
          <p:nvPr/>
        </p:nvSpPr>
        <p:spPr>
          <a:xfrm>
            <a:off x="7204881" y="577777"/>
            <a:ext cx="3414527" cy="1791091"/>
          </a:xfrm>
          <a:prstGeom prst="wedgeRoundRectCallout">
            <a:avLst>
              <a:gd name="adj1" fmla="val 49635"/>
              <a:gd name="adj2" fmla="val 8220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Move, touch or point at objects to help you count everything once</a:t>
            </a:r>
            <a:r>
              <a:rPr lang="en-GB" sz="2400" kern="0" dirty="0">
                <a:solidFill>
                  <a:prstClr val="white"/>
                </a:solidFill>
                <a:latin typeface="Calibri" panose="020F0502020204030204"/>
              </a:rPr>
              <a:t>.</a:t>
            </a:r>
            <a:endParaRPr kumimoji="0" lang="en-GB"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95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39894C-4DB9-4546-9F48-23133A5BFC78}"/>
              </a:ext>
            </a:extLst>
          </p:cNvPr>
          <p:cNvPicPr>
            <a:picLocks noChangeAspect="1"/>
          </p:cNvPicPr>
          <p:nvPr/>
        </p:nvPicPr>
        <p:blipFill>
          <a:blip r:embed="rId2">
            <a:extLst>
              <a:ext uri="{28A0092B-C50C-407E-A947-70E740481C1C}">
                <a14:useLocalDpi xmlns:a14="http://schemas.microsoft.com/office/drawing/2010/main" val="0"/>
              </a:ext>
            </a:extLst>
          </a:blip>
          <a:srcRect l="14" r="14"/>
          <a:stretch/>
        </p:blipFill>
        <p:spPr>
          <a:xfrm>
            <a:off x="0" y="0"/>
            <a:ext cx="12263309" cy="6919686"/>
          </a:xfrm>
          <a:prstGeom prst="rect">
            <a:avLst/>
          </a:prstGeom>
        </p:spPr>
      </p:pic>
      <p:sp>
        <p:nvSpPr>
          <p:cNvPr id="5" name="Speech Bubble: Rectangle with Corners Rounded 4">
            <a:extLst>
              <a:ext uri="{FF2B5EF4-FFF2-40B4-BE49-F238E27FC236}">
                <a16:creationId xmlns:a16="http://schemas.microsoft.com/office/drawing/2014/main" id="{181832E7-794E-4766-89E3-F2F90946C2E4}"/>
              </a:ext>
            </a:extLst>
          </p:cNvPr>
          <p:cNvSpPr/>
          <p:nvPr/>
        </p:nvSpPr>
        <p:spPr>
          <a:xfrm>
            <a:off x="7756236" y="602071"/>
            <a:ext cx="3414527" cy="1249548"/>
          </a:xfrm>
          <a:prstGeom prst="wedgeRoundRectCallout">
            <a:avLst>
              <a:gd name="adj1" fmla="val 39640"/>
              <a:gd name="adj2" fmla="val 109089"/>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Say the numbers in the right order!</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85647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F345E4-A127-4C0E-AE68-C9CDF72B52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9844"/>
            <a:ext cx="12192000" cy="6905625"/>
          </a:xfrm>
          <a:prstGeom prst="rect">
            <a:avLst/>
          </a:prstGeom>
        </p:spPr>
      </p:pic>
      <p:sp>
        <p:nvSpPr>
          <p:cNvPr id="3" name="Speech Bubble: Rectangle with Corners Rounded 2">
            <a:extLst>
              <a:ext uri="{FF2B5EF4-FFF2-40B4-BE49-F238E27FC236}">
                <a16:creationId xmlns:a16="http://schemas.microsoft.com/office/drawing/2014/main" id="{265190CD-6073-4E14-8A2A-38CE50CBC12A}"/>
              </a:ext>
            </a:extLst>
          </p:cNvPr>
          <p:cNvSpPr/>
          <p:nvPr/>
        </p:nvSpPr>
        <p:spPr>
          <a:xfrm>
            <a:off x="7878784" y="645951"/>
            <a:ext cx="3414527" cy="1249548"/>
          </a:xfrm>
          <a:prstGeom prst="wedgeRoundRectCallout">
            <a:avLst>
              <a:gd name="adj1" fmla="val 44922"/>
              <a:gd name="adj2" fmla="val 10433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The last number you say is how many things there are!</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528034597"/>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5142</TotalTime>
  <Words>790</Words>
  <Application>Microsoft Office PowerPoint</Application>
  <PresentationFormat>Widescreen</PresentationFormat>
  <Paragraphs>51</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382</cp:revision>
  <dcterms:created xsi:type="dcterms:W3CDTF">2018-02-20T10:26:52Z</dcterms:created>
  <dcterms:modified xsi:type="dcterms:W3CDTF">2021-02-22T11:11:53Z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