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49"/>
  </p:notesMasterIdLst>
  <p:handoutMasterIdLst>
    <p:handoutMasterId r:id="rId50"/>
  </p:handoutMasterIdLst>
  <p:sldIdLst>
    <p:sldId id="268" r:id="rId5"/>
    <p:sldId id="269" r:id="rId6"/>
    <p:sldId id="270"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307" r:id="rId23"/>
    <p:sldId id="308" r:id="rId24"/>
    <p:sldId id="309" r:id="rId25"/>
    <p:sldId id="310" r:id="rId26"/>
    <p:sldId id="311"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12" r:id="rId4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2" autoAdjust="0"/>
    <p:restoredTop sz="94103" autoAdjust="0"/>
  </p:normalViewPr>
  <p:slideViewPr>
    <p:cSldViewPr snapToGrid="0">
      <p:cViewPr varScale="1">
        <p:scale>
          <a:sx n="90" d="100"/>
          <a:sy n="90" d="100"/>
        </p:scale>
        <p:origin x="966" y="66"/>
      </p:cViewPr>
      <p:guideLst>
        <p:guide orient="horz" pos="2160"/>
        <p:guide pos="2676"/>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29-Aug-19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29-Aug-19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ten sweets in one bag.</a:t>
            </a:r>
          </a:p>
          <a:p>
            <a:r>
              <a:rPr lang="en-GB" i="1" dirty="0"/>
              <a:t>If four children have three bags of </a:t>
            </a:r>
          </a:p>
          <a:p>
            <a:r>
              <a:rPr lang="en-GB" i="1" dirty="0"/>
              <a:t>sweets each, how many sweets do they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284619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driver does this journey for thirty weeks each year. </a:t>
            </a:r>
          </a:p>
          <a:p>
            <a:r>
              <a:rPr lang="en-GB" i="1" dirty="0"/>
              <a:t>How far will she have travelled in one year?</a:t>
            </a:r>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77443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 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70482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lorry driver takes deliveries from Swindon to York once a week. </a:t>
            </a:r>
          </a:p>
          <a:p>
            <a:r>
              <a:rPr lang="en-GB" i="1" dirty="0"/>
              <a:t>The journey there and back is 472 miles. </a:t>
            </a:r>
          </a:p>
          <a:p>
            <a:r>
              <a:rPr lang="en-GB" i="1" dirty="0"/>
              <a:t>How far does she travel in three hundred weeks?</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2024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far does she travel in three thousand weeks?</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332844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Seats in one section of a stadium are in rows of forty-two. </a:t>
            </a:r>
          </a:p>
          <a:p>
            <a:r>
              <a:rPr lang="en-GB" i="1" dirty="0"/>
              <a:t>If there are twenty-eight rows, how many seats are there in this section?</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19291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Seats in one section of a stadium are in rows of forty-two.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If there are twenty-eight rows, how many seats are there in this section?</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33117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factory can store three hundred and forty-two bottles of juice on one shelf. </a:t>
            </a:r>
          </a:p>
          <a:p>
            <a:r>
              <a:rPr lang="en-GB" i="1" dirty="0"/>
              <a:t>If it has twenty-eight full shelves in the storeroom, how many </a:t>
            </a:r>
          </a:p>
          <a:p>
            <a:r>
              <a:rPr lang="en-GB" i="1" dirty="0"/>
              <a:t>bottles of juice does it have to sell?</a:t>
            </a:r>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4174181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 factory can store three hundred and forty-two bottles of juice on one shelf.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If it has twenty-eight full shelves in the storeroom, how many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bottles of juice does it have to sell?</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7707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Martha wants to calculate how many hours there are in January.</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34034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 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191793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403884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89869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1603743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135697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Lesa has done this calculation but has the incorrect answer.</a:t>
            </a:r>
          </a:p>
          <a:p>
            <a:r>
              <a:rPr lang="en-GB" i="1" dirty="0"/>
              <a:t>Explain her mistake. </a:t>
            </a:r>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304711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there are fourteen classes of twenty-three children in a school, how</a:t>
            </a:r>
          </a:p>
          <a:p>
            <a:r>
              <a:rPr lang="en-GB" i="1" dirty="0"/>
              <a:t>many children are there in the school?</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375960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Water bottles come in boxes of fifteen bottles.</a:t>
            </a:r>
          </a:p>
          <a:p>
            <a:r>
              <a:rPr lang="en-GB" i="1" dirty="0"/>
              <a:t>A school has bought three hundred and twenty-four boxes. How many bottles does</a:t>
            </a:r>
          </a:p>
          <a:p>
            <a:r>
              <a:rPr lang="en-GB" i="1" dirty="0"/>
              <a:t>the school have?</a:t>
            </a:r>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00828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Water bottles come in boxes of fifteen bottles.</a:t>
            </a:r>
          </a:p>
          <a:p>
            <a:r>
              <a:rPr lang="en-GB" i="1" dirty="0"/>
              <a:t>A school has bought three hundred and twenty-four boxes. How many bottles does</a:t>
            </a:r>
          </a:p>
          <a:p>
            <a:r>
              <a:rPr lang="en-GB" i="1" dirty="0"/>
              <a:t>the school have?</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426696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ten sweets in one bag.</a:t>
            </a:r>
          </a:p>
          <a:p>
            <a:r>
              <a:rPr lang="en-GB" i="1" dirty="0"/>
              <a:t>If forty children have three bags of </a:t>
            </a:r>
          </a:p>
          <a:p>
            <a:r>
              <a:rPr lang="en-GB" i="1" dirty="0"/>
              <a:t>sweets each, how many sweets do they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297295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Eggs come in boxes of thirty. A supermarket orders eighty boxes of eggs in one week.</a:t>
            </a:r>
          </a:p>
          <a:p>
            <a:r>
              <a:rPr lang="en-GB" i="1" dirty="0"/>
              <a:t>How many eggs does the farmer need to supply?</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75181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lorry can carry 800 boxes of eggs. How many eggs does the farmer</a:t>
            </a:r>
          </a:p>
          <a:p>
            <a:r>
              <a:rPr lang="en-GB" i="1" dirty="0"/>
              <a:t>need to fill the lorry?</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36617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 one month, a lorry delivers 300 loads of 800 boxes.</a:t>
            </a:r>
          </a:p>
          <a:p>
            <a:r>
              <a:rPr lang="en-GB" i="1" dirty="0"/>
              <a:t>How many boxes is that?</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59347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 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16933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Ahmed has three hundred and twenty-three books on his bookcase. </a:t>
            </a:r>
          </a:p>
          <a:p>
            <a:r>
              <a:rPr lang="en-GB" i="1" dirty="0"/>
              <a:t>His friend has a bookcase that holds three times as many. </a:t>
            </a:r>
          </a:p>
          <a:p>
            <a:r>
              <a:rPr lang="en-GB" i="1" dirty="0"/>
              <a:t>How many books does it hold?</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45358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lorry driver takes deliveries from Swindon to York once a week. </a:t>
            </a:r>
          </a:p>
          <a:p>
            <a:r>
              <a:rPr lang="en-GB" i="1" dirty="0"/>
              <a:t>The journey there and back is 472 miles. </a:t>
            </a:r>
          </a:p>
          <a:p>
            <a:r>
              <a:rPr lang="en-GB" i="1" dirty="0"/>
              <a:t>How far does she travel in three weeks?</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5682210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2.23 Multiplication strategies for larger numbers and long multiplication</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6</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D2EBFA-B5F4-4B7A-87F9-825D5A03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17782" y="1755128"/>
            <a:ext cx="5776039" cy="2232978"/>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1D336F90-7C9D-49DD-8E32-8BBD4DED4D78}"/>
              </a:ext>
            </a:extLst>
          </p:cNvPr>
          <p:cNvSpPr txBox="1"/>
          <p:nvPr/>
        </p:nvSpPr>
        <p:spPr bwMode="auto">
          <a:xfrm>
            <a:off x="2525263" y="878501"/>
            <a:ext cx="409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 loads of 800 boxes of eggs</a:t>
            </a:r>
          </a:p>
        </p:txBody>
      </p:sp>
      <p:sp>
        <p:nvSpPr>
          <p:cNvPr id="4" name="TextBox 3">
            <a:extLst>
              <a:ext uri="{FF2B5EF4-FFF2-40B4-BE49-F238E27FC236}">
                <a16:creationId xmlns:a16="http://schemas.microsoft.com/office/drawing/2014/main" id="{5490AA32-F8BE-4DE8-8FC6-1D1FA2736B69}"/>
              </a:ext>
            </a:extLst>
          </p:cNvPr>
          <p:cNvSpPr txBox="1"/>
          <p:nvPr/>
        </p:nvSpPr>
        <p:spPr bwMode="auto">
          <a:xfrm>
            <a:off x="2789300" y="4498182"/>
            <a:ext cx="356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 × 800 = 10 × 30 × 800</a:t>
            </a:r>
          </a:p>
        </p:txBody>
      </p:sp>
      <p:sp>
        <p:nvSpPr>
          <p:cNvPr id="5" name="TextBox 4">
            <a:extLst>
              <a:ext uri="{FF2B5EF4-FFF2-40B4-BE49-F238E27FC236}">
                <a16:creationId xmlns:a16="http://schemas.microsoft.com/office/drawing/2014/main" id="{42AAF383-64D2-499C-80EF-9207DE15DD19}"/>
              </a:ext>
            </a:extLst>
          </p:cNvPr>
          <p:cNvSpPr txBox="1"/>
          <p:nvPr/>
        </p:nvSpPr>
        <p:spPr bwMode="auto">
          <a:xfrm>
            <a:off x="4156848" y="4959847"/>
            <a:ext cx="1972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 × 24,000</a:t>
            </a:r>
          </a:p>
        </p:txBody>
      </p:sp>
      <p:sp>
        <p:nvSpPr>
          <p:cNvPr id="6" name="TextBox 5">
            <a:extLst>
              <a:ext uri="{FF2B5EF4-FFF2-40B4-BE49-F238E27FC236}">
                <a16:creationId xmlns:a16="http://schemas.microsoft.com/office/drawing/2014/main" id="{C8AF4B75-6CFE-4C6B-BD37-1E788D4864CD}"/>
              </a:ext>
            </a:extLst>
          </p:cNvPr>
          <p:cNvSpPr txBox="1"/>
          <p:nvPr/>
        </p:nvSpPr>
        <p:spPr bwMode="auto">
          <a:xfrm>
            <a:off x="1251507" y="5884224"/>
            <a:ext cx="2789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 × 800 = 240,000</a:t>
            </a:r>
          </a:p>
        </p:txBody>
      </p:sp>
      <p:sp>
        <p:nvSpPr>
          <p:cNvPr id="7" name="TextBox 6">
            <a:extLst>
              <a:ext uri="{FF2B5EF4-FFF2-40B4-BE49-F238E27FC236}">
                <a16:creationId xmlns:a16="http://schemas.microsoft.com/office/drawing/2014/main" id="{B28F8829-4DEC-4249-88D9-BE96D3840BD8}"/>
              </a:ext>
            </a:extLst>
          </p:cNvPr>
          <p:cNvSpPr txBox="1"/>
          <p:nvPr/>
        </p:nvSpPr>
        <p:spPr bwMode="auto">
          <a:xfrm>
            <a:off x="5392285" y="5884224"/>
            <a:ext cx="2789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800 × 300 = 240,000</a:t>
            </a:r>
          </a:p>
        </p:txBody>
      </p:sp>
      <p:sp>
        <p:nvSpPr>
          <p:cNvPr id="8" name="TextBox 7">
            <a:extLst>
              <a:ext uri="{FF2B5EF4-FFF2-40B4-BE49-F238E27FC236}">
                <a16:creationId xmlns:a16="http://schemas.microsoft.com/office/drawing/2014/main" id="{A238CBFF-EF49-498C-8D22-0D446F181886}"/>
              </a:ext>
            </a:extLst>
          </p:cNvPr>
          <p:cNvSpPr txBox="1"/>
          <p:nvPr/>
        </p:nvSpPr>
        <p:spPr bwMode="auto">
          <a:xfrm>
            <a:off x="3307072" y="1289722"/>
            <a:ext cx="2529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times 800 × 30 </a:t>
            </a:r>
          </a:p>
        </p:txBody>
      </p:sp>
      <p:sp>
        <p:nvSpPr>
          <p:cNvPr id="10" name="TextBox 9">
            <a:extLst>
              <a:ext uri="{FF2B5EF4-FFF2-40B4-BE49-F238E27FC236}">
                <a16:creationId xmlns:a16="http://schemas.microsoft.com/office/drawing/2014/main" id="{42AAF383-64D2-499C-80EF-9207DE15DD19}"/>
              </a:ext>
            </a:extLst>
          </p:cNvPr>
          <p:cNvSpPr txBox="1"/>
          <p:nvPr/>
        </p:nvSpPr>
        <p:spPr bwMode="auto">
          <a:xfrm>
            <a:off x="4156848" y="5420719"/>
            <a:ext cx="1439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240,000</a:t>
            </a:r>
          </a:p>
        </p:txBody>
      </p:sp>
      <p:grpSp>
        <p:nvGrpSpPr>
          <p:cNvPr id="13" name="Group 12"/>
          <p:cNvGrpSpPr/>
          <p:nvPr/>
        </p:nvGrpSpPr>
        <p:grpSpPr>
          <a:xfrm>
            <a:off x="1200840" y="2599980"/>
            <a:ext cx="3720775" cy="1781853"/>
            <a:chOff x="1200840" y="2599980"/>
            <a:chExt cx="3720775" cy="1781853"/>
          </a:xfrm>
        </p:grpSpPr>
        <p:sp>
          <p:nvSpPr>
            <p:cNvPr id="9" name="TextBox 8"/>
            <p:cNvSpPr txBox="1"/>
            <p:nvPr/>
          </p:nvSpPr>
          <p:spPr bwMode="auto">
            <a:xfrm>
              <a:off x="1200840" y="2599980"/>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300</a:t>
              </a:r>
            </a:p>
          </p:txBody>
        </p:sp>
        <p:sp>
          <p:nvSpPr>
            <p:cNvPr id="12" name="TextBox 11"/>
            <p:cNvSpPr txBox="1"/>
            <p:nvPr/>
          </p:nvSpPr>
          <p:spPr bwMode="auto">
            <a:xfrm>
              <a:off x="4222385" y="3920168"/>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800</a:t>
              </a:r>
            </a:p>
          </p:txBody>
        </p:sp>
      </p:grpSp>
    </p:spTree>
    <p:extLst>
      <p:ext uri="{BB962C8B-B14F-4D97-AF65-F5344CB8AC3E}">
        <p14:creationId xmlns:p14="http://schemas.microsoft.com/office/powerpoint/2010/main" val="12806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1:6</a:t>
            </a:r>
          </a:p>
        </p:txBody>
      </p:sp>
      <p:grpSp>
        <p:nvGrpSpPr>
          <p:cNvPr id="3" name="Group 2">
            <a:extLst>
              <a:ext uri="{FF2B5EF4-FFF2-40B4-BE49-F238E27FC236}">
                <a16:creationId xmlns:a16="http://schemas.microsoft.com/office/drawing/2014/main" id="{0553AFC9-944E-41FA-9B51-5295F74975A2}"/>
              </a:ext>
            </a:extLst>
          </p:cNvPr>
          <p:cNvGrpSpPr/>
          <p:nvPr/>
        </p:nvGrpSpPr>
        <p:grpSpPr>
          <a:xfrm>
            <a:off x="2802738" y="1863008"/>
            <a:ext cx="3538524" cy="2885405"/>
            <a:chOff x="2886557" y="1986296"/>
            <a:chExt cx="3538524" cy="2885405"/>
          </a:xfrm>
        </p:grpSpPr>
        <p:sp>
          <p:nvSpPr>
            <p:cNvPr id="5" name="TextBox 4">
              <a:extLst>
                <a:ext uri="{FF2B5EF4-FFF2-40B4-BE49-F238E27FC236}">
                  <a16:creationId xmlns:a16="http://schemas.microsoft.com/office/drawing/2014/main" id="{7A664E5E-B1D4-466D-867C-A2381D36689E}"/>
                </a:ext>
              </a:extLst>
            </p:cNvPr>
            <p:cNvSpPr txBox="1"/>
            <p:nvPr/>
          </p:nvSpPr>
          <p:spPr bwMode="auto">
            <a:xfrm>
              <a:off x="2886557" y="1986296"/>
              <a:ext cx="87716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3</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30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30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30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300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3,000</a:t>
              </a:r>
            </a:p>
          </p:txBody>
        </p:sp>
        <p:sp>
          <p:nvSpPr>
            <p:cNvPr id="7" name="TextBox 6">
              <a:extLst>
                <a:ext uri="{FF2B5EF4-FFF2-40B4-BE49-F238E27FC236}">
                  <a16:creationId xmlns:a16="http://schemas.microsoft.com/office/drawing/2014/main" id="{D7600C75-B619-46D8-90AC-09689EBC4083}"/>
                </a:ext>
              </a:extLst>
            </p:cNvPr>
            <p:cNvSpPr txBox="1"/>
            <p:nvPr/>
          </p:nvSpPr>
          <p:spPr bwMode="auto">
            <a:xfrm>
              <a:off x="3721366" y="1986296"/>
              <a:ext cx="39472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8" name="TextBox 7">
              <a:extLst>
                <a:ext uri="{FF2B5EF4-FFF2-40B4-BE49-F238E27FC236}">
                  <a16:creationId xmlns:a16="http://schemas.microsoft.com/office/drawing/2014/main" id="{B89C9C84-0037-41BC-A686-31A3E016598F}"/>
                </a:ext>
              </a:extLst>
            </p:cNvPr>
            <p:cNvSpPr txBox="1"/>
            <p:nvPr/>
          </p:nvSpPr>
          <p:spPr bwMode="auto">
            <a:xfrm>
              <a:off x="4073735" y="1986296"/>
              <a:ext cx="65601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8</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8</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80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800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800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800</a:t>
              </a:r>
            </a:p>
          </p:txBody>
        </p:sp>
        <p:sp>
          <p:nvSpPr>
            <p:cNvPr id="9" name="TextBox 8">
              <a:extLst>
                <a:ext uri="{FF2B5EF4-FFF2-40B4-BE49-F238E27FC236}">
                  <a16:creationId xmlns:a16="http://schemas.microsoft.com/office/drawing/2014/main" id="{B4DCF715-9973-4FEE-9CFB-2A8038ADAFAD}"/>
                </a:ext>
              </a:extLst>
            </p:cNvPr>
            <p:cNvSpPr txBox="1"/>
            <p:nvPr/>
          </p:nvSpPr>
          <p:spPr bwMode="auto">
            <a:xfrm>
              <a:off x="4687394" y="1986296"/>
              <a:ext cx="36747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0" name="TextBox 9">
              <a:extLst>
                <a:ext uri="{FF2B5EF4-FFF2-40B4-BE49-F238E27FC236}">
                  <a16:creationId xmlns:a16="http://schemas.microsoft.com/office/drawing/2014/main" id="{9C33160C-A000-4202-BE4E-991273761F1B}"/>
                </a:ext>
              </a:extLst>
            </p:cNvPr>
            <p:cNvSpPr txBox="1"/>
            <p:nvPr/>
          </p:nvSpPr>
          <p:spPr bwMode="auto">
            <a:xfrm>
              <a:off x="5012514" y="1986296"/>
              <a:ext cx="1412567"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24</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240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2,400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24,000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240,000</a:t>
              </a:r>
            </a:p>
            <a:p>
              <a:pPr algn="r">
                <a:spcBef>
                  <a:spcPts val="0"/>
                </a:spcBef>
                <a:spcAft>
                  <a:spcPts val="900"/>
                </a:spcAft>
                <a:buClr>
                  <a:srgbClr val="82CBDD"/>
                </a:buClr>
                <a:buNone/>
              </a:pPr>
              <a:r>
                <a:rPr lang="en-GB" sz="2400" dirty="0">
                  <a:latin typeface="Myriad Pro" panose="020B0503030403020204" pitchFamily="34" charset="0"/>
                  <a:ea typeface="Myriad Pro Semibold" charset="0"/>
                  <a:cs typeface="Myriad Pro Semibold" charset="0"/>
                </a:rPr>
                <a:t>2,400,000</a:t>
              </a:r>
            </a:p>
          </p:txBody>
        </p:sp>
      </p:grpSp>
    </p:spTree>
    <p:extLst>
      <p:ext uri="{BB962C8B-B14F-4D97-AF65-F5344CB8AC3E}">
        <p14:creationId xmlns:p14="http://schemas.microsoft.com/office/powerpoint/2010/main" val="104666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8BA94-A80E-4BA2-898E-A2C563A60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25" y="2201225"/>
            <a:ext cx="6833392" cy="3458262"/>
          </a:xfrm>
          <a:prstGeom prst="rect">
            <a:avLst/>
          </a:prstGeom>
        </p:spPr>
      </p:pic>
      <p:pic>
        <p:nvPicPr>
          <p:cNvPr id="10" name="Picture 9">
            <a:extLst>
              <a:ext uri="{FF2B5EF4-FFF2-40B4-BE49-F238E27FC236}">
                <a16:creationId xmlns:a16="http://schemas.microsoft.com/office/drawing/2014/main" id="{3C33D0E8-40E9-4AD4-8AFB-3E46691764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53232" y="2170308"/>
            <a:ext cx="3801439" cy="3616210"/>
          </a:xfrm>
          <a:prstGeom prst="rect">
            <a:avLst/>
          </a:prstGeom>
        </p:spPr>
      </p:pic>
      <p:pic>
        <p:nvPicPr>
          <p:cNvPr id="7" name="Picture 6">
            <a:extLst>
              <a:ext uri="{FF2B5EF4-FFF2-40B4-BE49-F238E27FC236}">
                <a16:creationId xmlns:a16="http://schemas.microsoft.com/office/drawing/2014/main" id="{16FB9459-21C5-4771-8BFA-C2AC29DE4C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8016" y="2160034"/>
            <a:ext cx="2178121" cy="3616210"/>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932060B2-1943-46BD-A50D-BE3D5218FBDC}"/>
              </a:ext>
            </a:extLst>
          </p:cNvPr>
          <p:cNvSpPr txBox="1"/>
          <p:nvPr/>
        </p:nvSpPr>
        <p:spPr bwMode="auto">
          <a:xfrm>
            <a:off x="1070960" y="666787"/>
            <a:ext cx="700211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323 books on a bookcase.</a:t>
            </a:r>
          </a:p>
          <a:p>
            <a:pPr algn="ctr">
              <a:buClr>
                <a:srgbClr val="82CBDD"/>
              </a:buClr>
              <a:buNone/>
            </a:pPr>
            <a:r>
              <a:rPr lang="en-GB" sz="2400" dirty="0">
                <a:latin typeface="Myriad Pro" panose="020B0503030403020204" pitchFamily="34" charset="0"/>
                <a:ea typeface="Myriad Pro Semibold" charset="0"/>
                <a:cs typeface="Myriad Pro Semibold" charset="0"/>
              </a:rPr>
              <a:t>How many on a bookcase that holds 3 times as many?</a:t>
            </a:r>
          </a:p>
        </p:txBody>
      </p:sp>
      <p:pic>
        <p:nvPicPr>
          <p:cNvPr id="9" name="Picture 8">
            <a:extLst>
              <a:ext uri="{FF2B5EF4-FFF2-40B4-BE49-F238E27FC236}">
                <a16:creationId xmlns:a16="http://schemas.microsoft.com/office/drawing/2014/main" id="{9069DD5B-75C2-4BA5-9C5D-8AA91369A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5896" y="2405271"/>
            <a:ext cx="6816764" cy="1562868"/>
          </a:xfrm>
          <a:prstGeom prst="rect">
            <a:avLst/>
          </a:prstGeom>
        </p:spPr>
      </p:pic>
    </p:spTree>
    <p:extLst>
      <p:ext uri="{BB962C8B-B14F-4D97-AF65-F5344CB8AC3E}">
        <p14:creationId xmlns:p14="http://schemas.microsoft.com/office/powerpoint/2010/main" val="23799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46612C7D-66AA-4472-A2E3-7A4D3787A075}"/>
              </a:ext>
            </a:extLst>
          </p:cNvPr>
          <p:cNvSpPr txBox="1"/>
          <p:nvPr/>
        </p:nvSpPr>
        <p:spPr bwMode="auto">
          <a:xfrm>
            <a:off x="3491415" y="4671280"/>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 = 1,416</a:t>
            </a:r>
          </a:p>
        </p:txBody>
      </p:sp>
      <p:pic>
        <p:nvPicPr>
          <p:cNvPr id="5" name="Picture 4">
            <a:extLst>
              <a:ext uri="{FF2B5EF4-FFF2-40B4-BE49-F238E27FC236}">
                <a16:creationId xmlns:a16="http://schemas.microsoft.com/office/drawing/2014/main" id="{EF29F466-3455-4529-803E-6D879994A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091" y="1453550"/>
            <a:ext cx="3449948" cy="2394180"/>
          </a:xfrm>
          <a:prstGeom prst="rect">
            <a:avLst/>
          </a:prstGeom>
        </p:spPr>
      </p:pic>
    </p:spTree>
    <p:extLst>
      <p:ext uri="{BB962C8B-B14F-4D97-AF65-F5344CB8AC3E}">
        <p14:creationId xmlns:p14="http://schemas.microsoft.com/office/powerpoint/2010/main" val="408871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2BC6332D-C430-45B2-A7F2-EA36A3917B58}"/>
              </a:ext>
            </a:extLst>
          </p:cNvPr>
          <p:cNvSpPr txBox="1"/>
          <p:nvPr/>
        </p:nvSpPr>
        <p:spPr bwMode="auto">
          <a:xfrm>
            <a:off x="3491415" y="4671280"/>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 = 1,416</a:t>
            </a:r>
          </a:p>
        </p:txBody>
      </p:sp>
      <p:pic>
        <p:nvPicPr>
          <p:cNvPr id="4" name="Picture 3">
            <a:extLst>
              <a:ext uri="{FF2B5EF4-FFF2-40B4-BE49-F238E27FC236}">
                <a16:creationId xmlns:a16="http://schemas.microsoft.com/office/drawing/2014/main" id="{08B9AEFC-FE7D-438B-976A-F6A68BF21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091" y="1453550"/>
            <a:ext cx="3449948" cy="2394180"/>
          </a:xfrm>
          <a:prstGeom prst="rect">
            <a:avLst/>
          </a:prstGeom>
        </p:spPr>
      </p:pic>
      <p:sp>
        <p:nvSpPr>
          <p:cNvPr id="5" name="TextBox 4">
            <a:extLst>
              <a:ext uri="{FF2B5EF4-FFF2-40B4-BE49-F238E27FC236}">
                <a16:creationId xmlns:a16="http://schemas.microsoft.com/office/drawing/2014/main" id="{AA41657C-9B6C-4129-91C8-C2C4AD64D498}"/>
              </a:ext>
            </a:extLst>
          </p:cNvPr>
          <p:cNvSpPr txBox="1"/>
          <p:nvPr/>
        </p:nvSpPr>
        <p:spPr bwMode="auto">
          <a:xfrm>
            <a:off x="3334320" y="5494830"/>
            <a:ext cx="247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30 = 14,160</a:t>
            </a:r>
          </a:p>
        </p:txBody>
      </p:sp>
    </p:spTree>
    <p:extLst>
      <p:ext uri="{BB962C8B-B14F-4D97-AF65-F5344CB8AC3E}">
        <p14:creationId xmlns:p14="http://schemas.microsoft.com/office/powerpoint/2010/main" val="27025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2:3</a:t>
            </a:r>
          </a:p>
        </p:txBody>
      </p:sp>
      <p:sp>
        <p:nvSpPr>
          <p:cNvPr id="4" name="TextBox 3">
            <a:extLst>
              <a:ext uri="{FF2B5EF4-FFF2-40B4-BE49-F238E27FC236}">
                <a16:creationId xmlns:a16="http://schemas.microsoft.com/office/drawing/2014/main" id="{5C0E19DF-307E-492F-8901-82AB43979943}"/>
              </a:ext>
            </a:extLst>
          </p:cNvPr>
          <p:cNvSpPr txBox="1"/>
          <p:nvPr/>
        </p:nvSpPr>
        <p:spPr bwMode="auto">
          <a:xfrm>
            <a:off x="3916230" y="1178068"/>
            <a:ext cx="1311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30</a:t>
            </a:r>
          </a:p>
        </p:txBody>
      </p:sp>
      <p:sp>
        <p:nvSpPr>
          <p:cNvPr id="5" name="TextBox 4">
            <a:extLst>
              <a:ext uri="{FF2B5EF4-FFF2-40B4-BE49-F238E27FC236}">
                <a16:creationId xmlns:a16="http://schemas.microsoft.com/office/drawing/2014/main" id="{370530E7-A126-4C30-8F21-FD89002CAF38}"/>
              </a:ext>
            </a:extLst>
          </p:cNvPr>
          <p:cNvSpPr txBox="1"/>
          <p:nvPr/>
        </p:nvSpPr>
        <p:spPr bwMode="auto">
          <a:xfrm>
            <a:off x="904778" y="2135836"/>
            <a:ext cx="196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Ezra’s method</a:t>
            </a:r>
          </a:p>
        </p:txBody>
      </p:sp>
      <p:sp>
        <p:nvSpPr>
          <p:cNvPr id="6" name="TextBox 5">
            <a:extLst>
              <a:ext uri="{FF2B5EF4-FFF2-40B4-BE49-F238E27FC236}">
                <a16:creationId xmlns:a16="http://schemas.microsoft.com/office/drawing/2014/main" id="{03A87690-7BC3-4B8F-992D-5848E1F591CC}"/>
              </a:ext>
            </a:extLst>
          </p:cNvPr>
          <p:cNvSpPr txBox="1"/>
          <p:nvPr/>
        </p:nvSpPr>
        <p:spPr bwMode="auto">
          <a:xfrm>
            <a:off x="537241" y="5121244"/>
            <a:ext cx="2696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1,416 × 10 = 14,160</a:t>
            </a:r>
          </a:p>
        </p:txBody>
      </p:sp>
      <p:sp>
        <p:nvSpPr>
          <p:cNvPr id="7" name="TextBox 6">
            <a:extLst>
              <a:ext uri="{FF2B5EF4-FFF2-40B4-BE49-F238E27FC236}">
                <a16:creationId xmlns:a16="http://schemas.microsoft.com/office/drawing/2014/main" id="{CDCB1B08-B923-4EDC-B58A-573EA7FBEF1C}"/>
              </a:ext>
            </a:extLst>
          </p:cNvPr>
          <p:cNvSpPr txBox="1"/>
          <p:nvPr/>
        </p:nvSpPr>
        <p:spPr bwMode="auto">
          <a:xfrm>
            <a:off x="6149124" y="2135836"/>
            <a:ext cx="1994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Ling’s method</a:t>
            </a:r>
          </a:p>
        </p:txBody>
      </p:sp>
      <p:pic>
        <p:nvPicPr>
          <p:cNvPr id="9" name="Picture 8">
            <a:extLst>
              <a:ext uri="{FF2B5EF4-FFF2-40B4-BE49-F238E27FC236}">
                <a16:creationId xmlns:a16="http://schemas.microsoft.com/office/drawing/2014/main" id="{377E9606-B86F-4FA4-BFFE-3CDDA1B07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1790"/>
            <a:ext cx="3449948" cy="2394180"/>
          </a:xfrm>
          <a:prstGeom prst="rect">
            <a:avLst/>
          </a:prstGeom>
        </p:spPr>
      </p:pic>
      <p:pic>
        <p:nvPicPr>
          <p:cNvPr id="10" name="Picture 9">
            <a:extLst>
              <a:ext uri="{FF2B5EF4-FFF2-40B4-BE49-F238E27FC236}">
                <a16:creationId xmlns:a16="http://schemas.microsoft.com/office/drawing/2014/main" id="{AC851ED6-CC06-4DDA-AF91-67BFB9AFD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981" y="2719168"/>
            <a:ext cx="3449948" cy="2294424"/>
          </a:xfrm>
          <a:prstGeom prst="rect">
            <a:avLst/>
          </a:prstGeom>
        </p:spPr>
      </p:pic>
    </p:spTree>
    <p:extLst>
      <p:ext uri="{BB962C8B-B14F-4D97-AF65-F5344CB8AC3E}">
        <p14:creationId xmlns:p14="http://schemas.microsoft.com/office/powerpoint/2010/main" val="379588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D72B9AF5-60B6-4B4E-8604-6048E7FCE93C}"/>
              </a:ext>
            </a:extLst>
          </p:cNvPr>
          <p:cNvSpPr txBox="1"/>
          <p:nvPr/>
        </p:nvSpPr>
        <p:spPr bwMode="auto">
          <a:xfrm>
            <a:off x="3837664" y="1178068"/>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300</a:t>
            </a:r>
          </a:p>
        </p:txBody>
      </p:sp>
      <p:sp>
        <p:nvSpPr>
          <p:cNvPr id="4" name="TextBox 3">
            <a:extLst>
              <a:ext uri="{FF2B5EF4-FFF2-40B4-BE49-F238E27FC236}">
                <a16:creationId xmlns:a16="http://schemas.microsoft.com/office/drawing/2014/main" id="{D2034BFB-1C45-474E-8526-9E66275F4E70}"/>
              </a:ext>
            </a:extLst>
          </p:cNvPr>
          <p:cNvSpPr txBox="1"/>
          <p:nvPr/>
        </p:nvSpPr>
        <p:spPr bwMode="auto">
          <a:xfrm>
            <a:off x="3615323" y="4808085"/>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 = 1,416</a:t>
            </a:r>
          </a:p>
        </p:txBody>
      </p:sp>
      <p:sp>
        <p:nvSpPr>
          <p:cNvPr id="5" name="TextBox 4">
            <a:extLst>
              <a:ext uri="{FF2B5EF4-FFF2-40B4-BE49-F238E27FC236}">
                <a16:creationId xmlns:a16="http://schemas.microsoft.com/office/drawing/2014/main" id="{2AA534C9-543E-455D-B04F-9A2D9B02E864}"/>
              </a:ext>
            </a:extLst>
          </p:cNvPr>
          <p:cNvSpPr txBox="1"/>
          <p:nvPr/>
        </p:nvSpPr>
        <p:spPr bwMode="auto">
          <a:xfrm>
            <a:off x="3087787" y="5434085"/>
            <a:ext cx="3010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1,416 × 100 = 141,600</a:t>
            </a:r>
          </a:p>
        </p:txBody>
      </p:sp>
      <p:pic>
        <p:nvPicPr>
          <p:cNvPr id="7" name="Picture 6">
            <a:extLst>
              <a:ext uri="{FF2B5EF4-FFF2-40B4-BE49-F238E27FC236}">
                <a16:creationId xmlns:a16="http://schemas.microsoft.com/office/drawing/2014/main" id="{7281E111-7CCE-428E-97A0-52AD554C8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968" y="2026819"/>
            <a:ext cx="3449948" cy="2394180"/>
          </a:xfrm>
          <a:prstGeom prst="rect">
            <a:avLst/>
          </a:prstGeom>
        </p:spPr>
      </p:pic>
    </p:spTree>
    <p:extLst>
      <p:ext uri="{BB962C8B-B14F-4D97-AF65-F5344CB8AC3E}">
        <p14:creationId xmlns:p14="http://schemas.microsoft.com/office/powerpoint/2010/main" val="273188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2:7</a:t>
            </a:r>
          </a:p>
        </p:txBody>
      </p:sp>
      <p:sp>
        <p:nvSpPr>
          <p:cNvPr id="3" name="TextBox 2">
            <a:extLst>
              <a:ext uri="{FF2B5EF4-FFF2-40B4-BE49-F238E27FC236}">
                <a16:creationId xmlns:a16="http://schemas.microsoft.com/office/drawing/2014/main" id="{0812DD82-80FD-4FC4-B521-C94798A031BC}"/>
              </a:ext>
            </a:extLst>
          </p:cNvPr>
          <p:cNvSpPr txBox="1"/>
          <p:nvPr/>
        </p:nvSpPr>
        <p:spPr bwMode="auto">
          <a:xfrm>
            <a:off x="3672574" y="1178068"/>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3,000</a:t>
            </a:r>
          </a:p>
        </p:txBody>
      </p:sp>
      <p:sp>
        <p:nvSpPr>
          <p:cNvPr id="4" name="TextBox 3">
            <a:extLst>
              <a:ext uri="{FF2B5EF4-FFF2-40B4-BE49-F238E27FC236}">
                <a16:creationId xmlns:a16="http://schemas.microsoft.com/office/drawing/2014/main" id="{2C82037E-A95B-4AA7-9FF3-D898FDEC1425}"/>
              </a:ext>
            </a:extLst>
          </p:cNvPr>
          <p:cNvSpPr txBox="1"/>
          <p:nvPr/>
        </p:nvSpPr>
        <p:spPr bwMode="auto">
          <a:xfrm>
            <a:off x="3614400" y="4809600"/>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472 × 3 = 1,416</a:t>
            </a:r>
          </a:p>
        </p:txBody>
      </p:sp>
      <p:sp>
        <p:nvSpPr>
          <p:cNvPr id="5" name="TextBox 4">
            <a:extLst>
              <a:ext uri="{FF2B5EF4-FFF2-40B4-BE49-F238E27FC236}">
                <a16:creationId xmlns:a16="http://schemas.microsoft.com/office/drawing/2014/main" id="{4E50E833-AF35-4F95-918F-972DA651575C}"/>
              </a:ext>
            </a:extLst>
          </p:cNvPr>
          <p:cNvSpPr txBox="1"/>
          <p:nvPr/>
        </p:nvSpPr>
        <p:spPr bwMode="auto">
          <a:xfrm>
            <a:off x="2735309" y="5426680"/>
            <a:ext cx="3714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1,416 × 1,000 = 1,416,000</a:t>
            </a:r>
          </a:p>
        </p:txBody>
      </p:sp>
      <p:pic>
        <p:nvPicPr>
          <p:cNvPr id="6" name="Picture 5">
            <a:extLst>
              <a:ext uri="{FF2B5EF4-FFF2-40B4-BE49-F238E27FC236}">
                <a16:creationId xmlns:a16="http://schemas.microsoft.com/office/drawing/2014/main" id="{77BB792E-0E2C-4E82-9C0F-702931D99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968" y="2026819"/>
            <a:ext cx="3449948" cy="2394180"/>
          </a:xfrm>
          <a:prstGeom prst="rect">
            <a:avLst/>
          </a:prstGeom>
        </p:spPr>
      </p:pic>
    </p:spTree>
    <p:extLst>
      <p:ext uri="{BB962C8B-B14F-4D97-AF65-F5344CB8AC3E}">
        <p14:creationId xmlns:p14="http://schemas.microsoft.com/office/powerpoint/2010/main" val="283167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3:1</a:t>
            </a:r>
          </a:p>
        </p:txBody>
      </p:sp>
      <p:pic>
        <p:nvPicPr>
          <p:cNvPr id="4" name="Picture 3">
            <a:extLst>
              <a:ext uri="{FF2B5EF4-FFF2-40B4-BE49-F238E27FC236}">
                <a16:creationId xmlns:a16="http://schemas.microsoft.com/office/drawing/2014/main" id="{9CACD63A-4033-4C18-8A09-604E2A9198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94614" y="1183732"/>
            <a:ext cx="6634647" cy="3441431"/>
          </a:xfrm>
          <a:prstGeom prst="rect">
            <a:avLst/>
          </a:prstGeom>
        </p:spPr>
      </p:pic>
      <p:pic>
        <p:nvPicPr>
          <p:cNvPr id="5" name="Picture 4">
            <a:extLst>
              <a:ext uri="{FF2B5EF4-FFF2-40B4-BE49-F238E27FC236}">
                <a16:creationId xmlns:a16="http://schemas.microsoft.com/office/drawing/2014/main" id="{E607823F-B721-4658-8B7D-F948C3DE7B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83981" y="1020036"/>
            <a:ext cx="6630766" cy="3615759"/>
          </a:xfrm>
          <a:prstGeom prst="rect">
            <a:avLst/>
          </a:prstGeom>
        </p:spPr>
      </p:pic>
      <p:sp>
        <p:nvSpPr>
          <p:cNvPr id="3" name="TextBox 2"/>
          <p:cNvSpPr txBox="1"/>
          <p:nvPr/>
        </p:nvSpPr>
        <p:spPr bwMode="auto">
          <a:xfrm>
            <a:off x="1073890" y="2509284"/>
            <a:ext cx="11256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100" dirty="0">
                <a:latin typeface="Myriad Pro Semibold" charset="0"/>
                <a:ea typeface="Myriad Pro Semibold" charset="0"/>
                <a:cs typeface="Myriad Pro Semibold" charset="0"/>
              </a:rPr>
              <a:t>28 rows</a:t>
            </a:r>
          </a:p>
        </p:txBody>
      </p:sp>
      <p:sp>
        <p:nvSpPr>
          <p:cNvPr id="6" name="TextBox 5"/>
          <p:cNvSpPr txBox="1"/>
          <p:nvPr/>
        </p:nvSpPr>
        <p:spPr bwMode="auto">
          <a:xfrm>
            <a:off x="3810002" y="4533019"/>
            <a:ext cx="193193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100" dirty="0">
                <a:latin typeface="Myriad Pro Semibold" charset="0"/>
                <a:ea typeface="Myriad Pro Semibold" charset="0"/>
                <a:cs typeface="Myriad Pro Semibold" charset="0"/>
              </a:rPr>
              <a:t>42 in each row</a:t>
            </a:r>
          </a:p>
        </p:txBody>
      </p:sp>
    </p:spTree>
    <p:extLst>
      <p:ext uri="{BB962C8B-B14F-4D97-AF65-F5344CB8AC3E}">
        <p14:creationId xmlns:p14="http://schemas.microsoft.com/office/powerpoint/2010/main" val="14927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3D8E0-61C8-4119-AEE8-74716AE7BDF2}"/>
              </a:ext>
            </a:extLst>
          </p:cNvPr>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3:1</a:t>
            </a:r>
          </a:p>
        </p:txBody>
      </p:sp>
      <p:pic>
        <p:nvPicPr>
          <p:cNvPr id="3" name="Picture 2">
            <a:extLst>
              <a:ext uri="{FF2B5EF4-FFF2-40B4-BE49-F238E27FC236}">
                <a16:creationId xmlns:a16="http://schemas.microsoft.com/office/drawing/2014/main" id="{DDE7C906-817B-44FF-AAD0-482ADB2F8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95" y="1066997"/>
            <a:ext cx="6816764" cy="3283686"/>
          </a:xfrm>
          <a:prstGeom prst="rect">
            <a:avLst/>
          </a:prstGeom>
        </p:spPr>
      </p:pic>
      <p:pic>
        <p:nvPicPr>
          <p:cNvPr id="4" name="Picture 3">
            <a:extLst>
              <a:ext uri="{FF2B5EF4-FFF2-40B4-BE49-F238E27FC236}">
                <a16:creationId xmlns:a16="http://schemas.microsoft.com/office/drawing/2014/main" id="{1593CFBD-1819-4FD6-8337-1F51E2C6FB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78011" y="4281309"/>
            <a:ext cx="3348373" cy="1990491"/>
          </a:xfrm>
          <a:prstGeom prst="rect">
            <a:avLst/>
          </a:prstGeom>
        </p:spPr>
      </p:pic>
      <p:pic>
        <p:nvPicPr>
          <p:cNvPr id="5" name="Picture 4">
            <a:extLst>
              <a:ext uri="{FF2B5EF4-FFF2-40B4-BE49-F238E27FC236}">
                <a16:creationId xmlns:a16="http://schemas.microsoft.com/office/drawing/2014/main" id="{8EB048B8-5449-4275-99CB-E5AAB75006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4281308"/>
            <a:ext cx="3348373" cy="1990491"/>
          </a:xfrm>
          <a:prstGeom prst="rect">
            <a:avLst/>
          </a:prstGeom>
        </p:spPr>
      </p:pic>
      <p:pic>
        <p:nvPicPr>
          <p:cNvPr id="6" name="Picture 5">
            <a:extLst>
              <a:ext uri="{FF2B5EF4-FFF2-40B4-BE49-F238E27FC236}">
                <a16:creationId xmlns:a16="http://schemas.microsoft.com/office/drawing/2014/main" id="{31E8CCE7-9363-4778-ACA6-CE5C427536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4127" y="4063802"/>
            <a:ext cx="2809754" cy="1770743"/>
          </a:xfrm>
          <a:prstGeom prst="rect">
            <a:avLst/>
          </a:prstGeom>
        </p:spPr>
      </p:pic>
    </p:spTree>
    <p:extLst>
      <p:ext uri="{BB962C8B-B14F-4D97-AF65-F5344CB8AC3E}">
        <p14:creationId xmlns:p14="http://schemas.microsoft.com/office/powerpoint/2010/main" val="13435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2.23 Multiplication strategies for larger numbers and long multiplication </a:t>
            </a:r>
            <a:r>
              <a:rPr lang="en-GB" sz="2400" dirty="0"/>
              <a:t>by following the link below.</a:t>
            </a:r>
            <a:endParaRPr lang="en-GB" sz="2400" i="1" dirty="0"/>
          </a:p>
        </p:txBody>
      </p:sp>
    </p:spTree>
    <p:extLst>
      <p:ext uri="{BB962C8B-B14F-4D97-AF65-F5344CB8AC3E}">
        <p14:creationId xmlns:p14="http://schemas.microsoft.com/office/powerpoint/2010/main" val="322800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3:2</a:t>
            </a:r>
          </a:p>
        </p:txBody>
      </p:sp>
      <p:pic>
        <p:nvPicPr>
          <p:cNvPr id="7" name="Picture 6" descr="A screenshot of a cell phone&#10;&#10;Description automatically generated">
            <a:extLst>
              <a:ext uri="{FF2B5EF4-FFF2-40B4-BE49-F238E27FC236}">
                <a16:creationId xmlns:a16="http://schemas.microsoft.com/office/drawing/2014/main" id="{C710DFDD-EB12-40A0-9B8A-B8BE294275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54102" y="1198247"/>
            <a:ext cx="6343917" cy="321426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12660A2-71D5-41FA-A456-FAAE06324F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43470" y="925046"/>
            <a:ext cx="6352527" cy="3498098"/>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C710DFDD-EB12-40A0-9B8A-B8BE294275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8001" y="1198800"/>
            <a:ext cx="1516102" cy="395485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710DFDD-EB12-40A0-9B8A-B8BE294275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
          <a:stretch/>
        </p:blipFill>
        <p:spPr>
          <a:xfrm>
            <a:off x="738000" y="4412512"/>
            <a:ext cx="6492139" cy="741147"/>
          </a:xfrm>
          <a:prstGeom prst="rect">
            <a:avLst/>
          </a:prstGeom>
        </p:spPr>
      </p:pic>
    </p:spTree>
    <p:extLst>
      <p:ext uri="{BB962C8B-B14F-4D97-AF65-F5344CB8AC3E}">
        <p14:creationId xmlns:p14="http://schemas.microsoft.com/office/powerpoint/2010/main" val="42729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96D377-8F6F-492F-8907-FD2DEFE54985}"/>
              </a:ext>
            </a:extLst>
          </p:cNvPr>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3:2</a:t>
            </a:r>
          </a:p>
        </p:txBody>
      </p:sp>
      <p:pic>
        <p:nvPicPr>
          <p:cNvPr id="3" name="Picture 2">
            <a:extLst>
              <a:ext uri="{FF2B5EF4-FFF2-40B4-BE49-F238E27FC236}">
                <a16:creationId xmlns:a16="http://schemas.microsoft.com/office/drawing/2014/main" id="{730360ED-3C90-45CD-BA52-DBC165BF36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85741"/>
            <a:ext cx="6816764" cy="3267060"/>
          </a:xfrm>
          <a:prstGeom prst="rect">
            <a:avLst/>
          </a:prstGeom>
        </p:spPr>
      </p:pic>
      <p:pic>
        <p:nvPicPr>
          <p:cNvPr id="5" name="Picture 4">
            <a:extLst>
              <a:ext uri="{FF2B5EF4-FFF2-40B4-BE49-F238E27FC236}">
                <a16:creationId xmlns:a16="http://schemas.microsoft.com/office/drawing/2014/main" id="{AEC88913-7366-4F1E-82A2-2C132C687C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58907" y="4342373"/>
            <a:ext cx="2729982" cy="1866714"/>
          </a:xfrm>
          <a:prstGeom prst="rect">
            <a:avLst/>
          </a:prstGeom>
        </p:spPr>
      </p:pic>
      <p:pic>
        <p:nvPicPr>
          <p:cNvPr id="6" name="Picture 5">
            <a:extLst>
              <a:ext uri="{FF2B5EF4-FFF2-40B4-BE49-F238E27FC236}">
                <a16:creationId xmlns:a16="http://schemas.microsoft.com/office/drawing/2014/main" id="{9367CC5D-AE8D-4CEA-8A92-2BC613C46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20" y="4342373"/>
            <a:ext cx="2729982" cy="1866714"/>
          </a:xfrm>
          <a:prstGeom prst="rect">
            <a:avLst/>
          </a:prstGeom>
        </p:spPr>
      </p:pic>
      <p:pic>
        <p:nvPicPr>
          <p:cNvPr id="7" name="Picture 6">
            <a:extLst>
              <a:ext uri="{FF2B5EF4-FFF2-40B4-BE49-F238E27FC236}">
                <a16:creationId xmlns:a16="http://schemas.microsoft.com/office/drawing/2014/main" id="{4D2B7BAB-74EB-48D0-B34F-123EE26DB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92223" y="4074995"/>
            <a:ext cx="2966050" cy="2148971"/>
          </a:xfrm>
          <a:prstGeom prst="rect">
            <a:avLst/>
          </a:prstGeom>
        </p:spPr>
      </p:pic>
    </p:spTree>
    <p:extLst>
      <p:ext uri="{BB962C8B-B14F-4D97-AF65-F5344CB8AC3E}">
        <p14:creationId xmlns:p14="http://schemas.microsoft.com/office/powerpoint/2010/main" val="391935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4:1</a:t>
            </a:r>
          </a:p>
        </p:txBody>
      </p:sp>
      <p:pic>
        <p:nvPicPr>
          <p:cNvPr id="4" name="Picture 3">
            <a:extLst>
              <a:ext uri="{FF2B5EF4-FFF2-40B4-BE49-F238E27FC236}">
                <a16:creationId xmlns:a16="http://schemas.microsoft.com/office/drawing/2014/main" id="{E7534F57-E6BB-4202-A5C1-79398701C4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89" y="2355066"/>
            <a:ext cx="4712800" cy="3556357"/>
          </a:xfrm>
          <a:prstGeom prst="rect">
            <a:avLst/>
          </a:prstGeom>
        </p:spPr>
      </p:pic>
      <p:sp>
        <p:nvSpPr>
          <p:cNvPr id="5" name="TextBox 4">
            <a:extLst>
              <a:ext uri="{FF2B5EF4-FFF2-40B4-BE49-F238E27FC236}">
                <a16:creationId xmlns:a16="http://schemas.microsoft.com/office/drawing/2014/main" id="{9B4675C5-F325-4E64-8645-00D83A9A3B70}"/>
              </a:ext>
            </a:extLst>
          </p:cNvPr>
          <p:cNvSpPr txBox="1"/>
          <p:nvPr/>
        </p:nvSpPr>
        <p:spPr bwMode="auto">
          <a:xfrm>
            <a:off x="1680899" y="1374511"/>
            <a:ext cx="1154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31 × 24</a:t>
            </a:r>
          </a:p>
        </p:txBody>
      </p:sp>
      <p:grpSp>
        <p:nvGrpSpPr>
          <p:cNvPr id="12" name="Group 11">
            <a:extLst>
              <a:ext uri="{FF2B5EF4-FFF2-40B4-BE49-F238E27FC236}">
                <a16:creationId xmlns:a16="http://schemas.microsoft.com/office/drawing/2014/main" id="{B14BAC80-77D3-4F2A-B7AD-D80167483966}"/>
              </a:ext>
            </a:extLst>
          </p:cNvPr>
          <p:cNvGrpSpPr>
            <a:grpSpLocks noChangeAspect="1"/>
          </p:cNvGrpSpPr>
          <p:nvPr/>
        </p:nvGrpSpPr>
        <p:grpSpPr>
          <a:xfrm>
            <a:off x="4566660" y="1095439"/>
            <a:ext cx="4221178" cy="4918642"/>
            <a:chOff x="4205142" y="700117"/>
            <a:chExt cx="4920170" cy="5733129"/>
          </a:xfrm>
        </p:grpSpPr>
        <p:pic>
          <p:nvPicPr>
            <p:cNvPr id="7" name="Picture 6">
              <a:extLst>
                <a:ext uri="{FF2B5EF4-FFF2-40B4-BE49-F238E27FC236}">
                  <a16:creationId xmlns:a16="http://schemas.microsoft.com/office/drawing/2014/main" id="{974BBC9D-9180-4BD4-B64E-E060BBD550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05142" y="700117"/>
              <a:ext cx="2659446" cy="1810455"/>
            </a:xfrm>
            <a:prstGeom prst="rect">
              <a:avLst/>
            </a:prstGeom>
          </p:spPr>
        </p:pic>
        <p:pic>
          <p:nvPicPr>
            <p:cNvPr id="8" name="Picture 7">
              <a:extLst>
                <a:ext uri="{FF2B5EF4-FFF2-40B4-BE49-F238E27FC236}">
                  <a16:creationId xmlns:a16="http://schemas.microsoft.com/office/drawing/2014/main" id="{0E380420-3C87-4BD3-9B86-8F475E17D6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19448" y="729141"/>
              <a:ext cx="250582" cy="5704105"/>
            </a:xfrm>
            <a:prstGeom prst="rect">
              <a:avLst/>
            </a:prstGeom>
          </p:spPr>
        </p:pic>
        <p:pic>
          <p:nvPicPr>
            <p:cNvPr id="9" name="Picture 8">
              <a:extLst>
                <a:ext uri="{FF2B5EF4-FFF2-40B4-BE49-F238E27FC236}">
                  <a16:creationId xmlns:a16="http://schemas.microsoft.com/office/drawing/2014/main" id="{DCC0F065-209E-47EF-B6D9-31AA82EBFE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55180" y="700117"/>
              <a:ext cx="2170132" cy="2841373"/>
            </a:xfrm>
            <a:prstGeom prst="rect">
              <a:avLst/>
            </a:prstGeom>
          </p:spPr>
        </p:pic>
        <p:pic>
          <p:nvPicPr>
            <p:cNvPr id="10" name="Picture 9">
              <a:extLst>
                <a:ext uri="{FF2B5EF4-FFF2-40B4-BE49-F238E27FC236}">
                  <a16:creationId xmlns:a16="http://schemas.microsoft.com/office/drawing/2014/main" id="{BFBA23A8-E130-4B6A-84AA-9D003B691D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50438" y="2609713"/>
              <a:ext cx="2659446" cy="1810456"/>
            </a:xfrm>
            <a:prstGeom prst="rect">
              <a:avLst/>
            </a:prstGeom>
          </p:spPr>
        </p:pic>
        <p:pic>
          <p:nvPicPr>
            <p:cNvPr id="11" name="Picture 10">
              <a:extLst>
                <a:ext uri="{FF2B5EF4-FFF2-40B4-BE49-F238E27FC236}">
                  <a16:creationId xmlns:a16="http://schemas.microsoft.com/office/drawing/2014/main" id="{A27BCA51-6BDC-4197-B2B7-0A692C6DE06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26413" y="4536400"/>
              <a:ext cx="2659446" cy="1803222"/>
            </a:xfrm>
            <a:prstGeom prst="rect">
              <a:avLst/>
            </a:prstGeom>
          </p:spPr>
        </p:pic>
      </p:grpSp>
    </p:spTree>
    <p:extLst>
      <p:ext uri="{BB962C8B-B14F-4D97-AF65-F5344CB8AC3E}">
        <p14:creationId xmlns:p14="http://schemas.microsoft.com/office/powerpoint/2010/main" val="13397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49B3AD03-6F65-4F8B-ADBF-39CBF98467AE}"/>
              </a:ext>
            </a:extLst>
          </p:cNvPr>
          <p:cNvSpPr txBox="1"/>
          <p:nvPr/>
        </p:nvSpPr>
        <p:spPr bwMode="auto">
          <a:xfrm>
            <a:off x="2796093" y="1178068"/>
            <a:ext cx="35518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1 – write the factors</a:t>
            </a:r>
          </a:p>
        </p:txBody>
      </p:sp>
      <p:pic>
        <p:nvPicPr>
          <p:cNvPr id="5" name="Picture 4">
            <a:extLst>
              <a:ext uri="{FF2B5EF4-FFF2-40B4-BE49-F238E27FC236}">
                <a16:creationId xmlns:a16="http://schemas.microsoft.com/office/drawing/2014/main" id="{8F8D7062-66DB-4219-843F-E31AA8E847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12400" y="2066400"/>
            <a:ext cx="2273427" cy="1637686"/>
          </a:xfrm>
          <a:prstGeom prst="rect">
            <a:avLst/>
          </a:prstGeom>
        </p:spPr>
      </p:pic>
    </p:spTree>
    <p:extLst>
      <p:ext uri="{BB962C8B-B14F-4D97-AF65-F5344CB8AC3E}">
        <p14:creationId xmlns:p14="http://schemas.microsoft.com/office/powerpoint/2010/main" val="30995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201B08-FAB5-41E3-8BD2-96F3FF5354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12400" y="2066400"/>
            <a:ext cx="2273427" cy="1637686"/>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0A69A92E-0939-4440-897C-20843905C000}"/>
              </a:ext>
            </a:extLst>
          </p:cNvPr>
          <p:cNvSpPr txBox="1"/>
          <p:nvPr/>
        </p:nvSpPr>
        <p:spPr bwMode="auto">
          <a:xfrm>
            <a:off x="1528343" y="1178068"/>
            <a:ext cx="6087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2 – multiply the 1s digit by the 1s digit</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E35F4C26-52E9-45CF-B01C-3BDB63261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3544632"/>
            <a:ext cx="5196114" cy="344715"/>
          </a:xfrm>
          <a:prstGeom prst="rect">
            <a:avLst/>
          </a:prstGeom>
        </p:spPr>
      </p:pic>
      <p:pic>
        <p:nvPicPr>
          <p:cNvPr id="7" name="Picture 6">
            <a:extLst>
              <a:ext uri="{FF2B5EF4-FFF2-40B4-BE49-F238E27FC236}">
                <a16:creationId xmlns:a16="http://schemas.microsoft.com/office/drawing/2014/main" id="{95DF8D91-BDCB-4422-9380-1D487230A7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12400" y="2066400"/>
            <a:ext cx="2390519" cy="2098167"/>
          </a:xfrm>
          <a:prstGeom prst="rect">
            <a:avLst/>
          </a:prstGeom>
        </p:spPr>
      </p:pic>
    </p:spTree>
    <p:extLst>
      <p:ext uri="{BB962C8B-B14F-4D97-AF65-F5344CB8AC3E}">
        <p14:creationId xmlns:p14="http://schemas.microsoft.com/office/powerpoint/2010/main" val="25146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xit" presetSubtype="0" fill="hold" nodeType="afterEffect">
                                  <p:stCondLst>
                                    <p:cond delay="20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9A1921-6E83-4C80-9DE1-5A11F13DD9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000" y="3507698"/>
            <a:ext cx="329784" cy="359764"/>
          </a:xfrm>
          <a:prstGeom prst="rect">
            <a:avLst/>
          </a:prstGeom>
        </p:spPr>
      </p:pic>
      <p:pic>
        <p:nvPicPr>
          <p:cNvPr id="10" name="Picture 9">
            <a:extLst>
              <a:ext uri="{FF2B5EF4-FFF2-40B4-BE49-F238E27FC236}">
                <a16:creationId xmlns:a16="http://schemas.microsoft.com/office/drawing/2014/main" id="{7C24C162-EFF1-4FC6-9689-B6E278BF3F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12400" y="2066400"/>
            <a:ext cx="2390519" cy="2098167"/>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EB78FA83-4BCE-46D5-BB30-869AA110C7F7}"/>
              </a:ext>
            </a:extLst>
          </p:cNvPr>
          <p:cNvSpPr txBox="1"/>
          <p:nvPr/>
        </p:nvSpPr>
        <p:spPr bwMode="auto">
          <a:xfrm>
            <a:off x="435929" y="1178068"/>
            <a:ext cx="827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 – multiply the 10s digit by the 1s digit and regroup</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BA9A1921-6E83-4C80-9DE1-5A11F13DD9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12184" y="2066400"/>
            <a:ext cx="6833392" cy="2951160"/>
          </a:xfrm>
          <a:prstGeom prst="rect">
            <a:avLst/>
          </a:prstGeom>
        </p:spPr>
      </p:pic>
      <p:pic>
        <p:nvPicPr>
          <p:cNvPr id="7" name="Picture 6">
            <a:extLst>
              <a:ext uri="{FF2B5EF4-FFF2-40B4-BE49-F238E27FC236}">
                <a16:creationId xmlns:a16="http://schemas.microsoft.com/office/drawing/2014/main" id="{A8529D3A-4CFF-44DE-A9AF-8CB3D5BF07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26021" y="3390900"/>
            <a:ext cx="4117980" cy="1001487"/>
          </a:xfrm>
          <a:prstGeom prst="rect">
            <a:avLst/>
          </a:prstGeom>
        </p:spPr>
      </p:pic>
      <p:sp>
        <p:nvSpPr>
          <p:cNvPr id="8" name="TextBox 7">
            <a:extLst>
              <a:ext uri="{FF2B5EF4-FFF2-40B4-BE49-F238E27FC236}">
                <a16:creationId xmlns:a16="http://schemas.microsoft.com/office/drawing/2014/main" id="{A1C3A51B-0BEB-41CE-90B8-D4A1AD1EAE5E}"/>
              </a:ext>
            </a:extLst>
          </p:cNvPr>
          <p:cNvSpPr txBox="1"/>
          <p:nvPr/>
        </p:nvSpPr>
        <p:spPr bwMode="auto">
          <a:xfrm>
            <a:off x="3559120" y="345052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solidFill>
                  <a:srgbClr val="FF0000"/>
                </a:solidFill>
                <a:latin typeface="Myriad Pro" panose="020B0503030403020204" pitchFamily="34" charset="0"/>
                <a:ea typeface="Myriad Pro Semibold" charset="0"/>
                <a:cs typeface="Myriad Pro Semibold" charset="0"/>
              </a:rPr>
              <a:t>1</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0904D0AE-FF5B-4E9D-982D-EF2CE388258C}"/>
              </a:ext>
            </a:extLst>
          </p:cNvPr>
          <p:cNvSpPr txBox="1"/>
          <p:nvPr/>
        </p:nvSpPr>
        <p:spPr bwMode="auto">
          <a:xfrm>
            <a:off x="4057872" y="345052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solidFill>
                  <a:srgbClr val="FF0000"/>
                </a:solidFill>
                <a:latin typeface="Myriad Pro" panose="020B0503030403020204" pitchFamily="34" charset="0"/>
                <a:ea typeface="Myriad Pro Semibold" charset="0"/>
                <a:cs typeface="Myriad Pro Semibold" charset="0"/>
              </a:rPr>
              <a:t>2</a:t>
            </a:r>
            <a:endParaRPr lang="en-GB" sz="2400" dirty="0">
              <a:solidFill>
                <a:srgbClr val="FF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4251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2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200"/>
                            </p:stCondLst>
                            <p:childTnLst>
                              <p:par>
                                <p:cTn id="23" presetID="10" presetClass="entr" presetSubtype="0" fill="hold" nodeType="after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C3A51B-0BEB-41CE-90B8-D4A1AD1EAE5E}"/>
              </a:ext>
            </a:extLst>
          </p:cNvPr>
          <p:cNvSpPr txBox="1"/>
          <p:nvPr/>
        </p:nvSpPr>
        <p:spPr bwMode="auto">
          <a:xfrm>
            <a:off x="3559120" y="345052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solidFill>
                  <a:srgbClr val="FF0000"/>
                </a:solidFill>
                <a:latin typeface="Myriad Pro" panose="020B0503030403020204" pitchFamily="34" charset="0"/>
                <a:ea typeface="Myriad Pro Semibold" charset="0"/>
                <a:cs typeface="Myriad Pro Semibold" charset="0"/>
              </a:rPr>
              <a:t>1</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0904D0AE-FF5B-4E9D-982D-EF2CE388258C}"/>
              </a:ext>
            </a:extLst>
          </p:cNvPr>
          <p:cNvSpPr txBox="1"/>
          <p:nvPr/>
        </p:nvSpPr>
        <p:spPr bwMode="auto">
          <a:xfrm>
            <a:off x="4057872" y="346551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solidFill>
                  <a:srgbClr val="FF0000"/>
                </a:solidFill>
                <a:latin typeface="Myriad Pro" panose="020B0503030403020204" pitchFamily="34" charset="0"/>
                <a:ea typeface="Myriad Pro Semibold" charset="0"/>
                <a:cs typeface="Myriad Pro Semibold" charset="0"/>
              </a:rPr>
              <a:t>2</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6" name="Picture 5">
            <a:extLst>
              <a:ext uri="{FF2B5EF4-FFF2-40B4-BE49-F238E27FC236}">
                <a16:creationId xmlns:a16="http://schemas.microsoft.com/office/drawing/2014/main" id="{AD68D2C2-A53F-4E42-9550-2FA6559337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12184" y="2066400"/>
            <a:ext cx="6833392" cy="2951160"/>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A7D832D3-8A77-42E8-9966-2329D3A562EA}"/>
              </a:ext>
            </a:extLst>
          </p:cNvPr>
          <p:cNvSpPr txBox="1"/>
          <p:nvPr/>
        </p:nvSpPr>
        <p:spPr bwMode="auto">
          <a:xfrm>
            <a:off x="995729" y="1178068"/>
            <a:ext cx="71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4 – place a 0 to show that it’s 10 times the size</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2221ADE7-98F0-4D02-8151-3C2053BEBC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12400" y="2066400"/>
            <a:ext cx="2376168" cy="2818150"/>
          </a:xfrm>
          <a:prstGeom prst="rect">
            <a:avLst/>
          </a:prstGeom>
        </p:spPr>
      </p:pic>
    </p:spTree>
    <p:extLst>
      <p:ext uri="{BB962C8B-B14F-4D97-AF65-F5344CB8AC3E}">
        <p14:creationId xmlns:p14="http://schemas.microsoft.com/office/powerpoint/2010/main" val="107287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700"/>
                            </p:stCondLst>
                            <p:childTnLst>
                              <p:par>
                                <p:cTn id="15" presetID="1" presetClass="exit"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7F4CE172-38D1-432B-9F28-9CC08F4A85AD}"/>
              </a:ext>
            </a:extLst>
          </p:cNvPr>
          <p:cNvSpPr txBox="1"/>
          <p:nvPr/>
        </p:nvSpPr>
        <p:spPr bwMode="auto">
          <a:xfrm>
            <a:off x="1444986" y="1178068"/>
            <a:ext cx="6254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5 – multiply the 1s digit by the 10s digit</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C5117809-4B1D-4853-9589-94102DD2EA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12400" y="2066400"/>
            <a:ext cx="2222056" cy="2759958"/>
          </a:xfrm>
          <a:prstGeom prst="rect">
            <a:avLst/>
          </a:prstGeom>
        </p:spPr>
      </p:pic>
      <p:pic>
        <p:nvPicPr>
          <p:cNvPr id="7" name="Picture 6">
            <a:extLst>
              <a:ext uri="{FF2B5EF4-FFF2-40B4-BE49-F238E27FC236}">
                <a16:creationId xmlns:a16="http://schemas.microsoft.com/office/drawing/2014/main" id="{38CCFB8E-25DC-4AC7-9DAF-56A960DEEF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16823" y="3964755"/>
            <a:ext cx="2989780" cy="877480"/>
          </a:xfrm>
          <a:prstGeom prst="rect">
            <a:avLst/>
          </a:prstGeom>
        </p:spPr>
      </p:pic>
      <p:sp>
        <p:nvSpPr>
          <p:cNvPr id="8" name="Rectangle 7">
            <a:extLst>
              <a:ext uri="{FF2B5EF4-FFF2-40B4-BE49-F238E27FC236}">
                <a16:creationId xmlns:a16="http://schemas.microsoft.com/office/drawing/2014/main" id="{DA1922FD-8611-406F-9D25-D350A21AC9AB}"/>
              </a:ext>
            </a:extLst>
          </p:cNvPr>
          <p:cNvSpPr/>
          <p:nvPr/>
        </p:nvSpPr>
        <p:spPr bwMode="auto">
          <a:xfrm>
            <a:off x="4080557" y="4065784"/>
            <a:ext cx="308225" cy="33904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1092F641-92E3-4A92-B6BC-A5CA88389E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12400" y="2066400"/>
            <a:ext cx="2376168" cy="2818150"/>
          </a:xfrm>
          <a:prstGeom prst="rect">
            <a:avLst/>
          </a:prstGeom>
        </p:spPr>
      </p:pic>
    </p:spTree>
    <p:extLst>
      <p:ext uri="{BB962C8B-B14F-4D97-AF65-F5344CB8AC3E}">
        <p14:creationId xmlns:p14="http://schemas.microsoft.com/office/powerpoint/2010/main" val="31430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91DEE1CE-9736-4C5D-959C-400D8617367A}"/>
              </a:ext>
            </a:extLst>
          </p:cNvPr>
          <p:cNvSpPr txBox="1"/>
          <p:nvPr/>
        </p:nvSpPr>
        <p:spPr bwMode="auto">
          <a:xfrm>
            <a:off x="1361631" y="1178068"/>
            <a:ext cx="642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6 – multiply the 10s digit by the 10s digit</a:t>
            </a:r>
            <a:endParaRPr lang="en-GB" sz="2400" dirty="0">
              <a:latin typeface="Myriad Pro" panose="020B0503030403020204" pitchFamily="34" charset="0"/>
              <a:ea typeface="Myriad Pro Semibold" charset="0"/>
              <a:cs typeface="Myriad Pro Semibold" charset="0"/>
            </a:endParaRPr>
          </a:p>
        </p:txBody>
      </p:sp>
      <p:pic>
        <p:nvPicPr>
          <p:cNvPr id="6" name="Picture 5">
            <a:extLst>
              <a:ext uri="{FF2B5EF4-FFF2-40B4-BE49-F238E27FC236}">
                <a16:creationId xmlns:a16="http://schemas.microsoft.com/office/drawing/2014/main" id="{AE68328D-2E69-43CC-AA1D-4EABB957A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12400" y="2066400"/>
            <a:ext cx="2222056" cy="2759958"/>
          </a:xfrm>
          <a:prstGeom prst="rect">
            <a:avLst/>
          </a:prstGeom>
        </p:spPr>
      </p:pic>
      <p:pic>
        <p:nvPicPr>
          <p:cNvPr id="7" name="Picture 6">
            <a:extLst>
              <a:ext uri="{FF2B5EF4-FFF2-40B4-BE49-F238E27FC236}">
                <a16:creationId xmlns:a16="http://schemas.microsoft.com/office/drawing/2014/main" id="{F806CBCD-468C-4EA6-A572-2B174E0CE5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8448" y="3875070"/>
            <a:ext cx="3750068" cy="926350"/>
          </a:xfrm>
          <a:prstGeom prst="rect">
            <a:avLst/>
          </a:prstGeom>
        </p:spPr>
      </p:pic>
      <p:pic>
        <p:nvPicPr>
          <p:cNvPr id="9" name="Picture 8">
            <a:extLst>
              <a:ext uri="{FF2B5EF4-FFF2-40B4-BE49-F238E27FC236}">
                <a16:creationId xmlns:a16="http://schemas.microsoft.com/office/drawing/2014/main" id="{6253C405-DDC6-4659-8CE0-B8EEC8A405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12400" y="2066400"/>
            <a:ext cx="2137632" cy="2389636"/>
          </a:xfrm>
          <a:prstGeom prst="rect">
            <a:avLst/>
          </a:prstGeom>
        </p:spPr>
      </p:pic>
      <p:sp>
        <p:nvSpPr>
          <p:cNvPr id="4" name="Rectangle 3">
            <a:extLst>
              <a:ext uri="{FF2B5EF4-FFF2-40B4-BE49-F238E27FC236}">
                <a16:creationId xmlns:a16="http://schemas.microsoft.com/office/drawing/2014/main" id="{B29BF401-7AA4-4C85-B5A4-9BB6BFA41572}"/>
              </a:ext>
            </a:extLst>
          </p:cNvPr>
          <p:cNvSpPr/>
          <p:nvPr/>
        </p:nvSpPr>
        <p:spPr bwMode="auto">
          <a:xfrm>
            <a:off x="3544585" y="4090660"/>
            <a:ext cx="349321" cy="247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67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F5868153-CA48-4547-8970-0C9BC34683C8}"/>
              </a:ext>
            </a:extLst>
          </p:cNvPr>
          <p:cNvSpPr txBox="1"/>
          <p:nvPr/>
        </p:nvSpPr>
        <p:spPr bwMode="auto">
          <a:xfrm>
            <a:off x="2256523" y="1178068"/>
            <a:ext cx="4631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7 – add the partial products</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69D7C364-6C9B-43BB-AFCE-F5C0B97902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
          <a:stretch/>
        </p:blipFill>
        <p:spPr>
          <a:xfrm>
            <a:off x="2912400" y="2065673"/>
            <a:ext cx="2184598" cy="2392027"/>
          </a:xfrm>
          <a:prstGeom prst="rect">
            <a:avLst/>
          </a:prstGeom>
        </p:spPr>
      </p:pic>
      <p:pic>
        <p:nvPicPr>
          <p:cNvPr id="6" name="Picture 5">
            <a:extLst>
              <a:ext uri="{FF2B5EF4-FFF2-40B4-BE49-F238E27FC236}">
                <a16:creationId xmlns:a16="http://schemas.microsoft.com/office/drawing/2014/main" id="{3E904F47-2755-43B1-8C6A-915B3C667C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62550" y="4057651"/>
            <a:ext cx="1143000" cy="400048"/>
          </a:xfrm>
          <a:prstGeom prst="rect">
            <a:avLst/>
          </a:prstGeom>
        </p:spPr>
      </p:pic>
      <p:pic>
        <p:nvPicPr>
          <p:cNvPr id="7" name="Picture 6">
            <a:extLst>
              <a:ext uri="{FF2B5EF4-FFF2-40B4-BE49-F238E27FC236}">
                <a16:creationId xmlns:a16="http://schemas.microsoft.com/office/drawing/2014/main" id="{C317B1ED-B9CE-4D49-8E9B-116224AD48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2550" y="3505203"/>
            <a:ext cx="1143000" cy="400048"/>
          </a:xfrm>
          <a:prstGeom prst="rect">
            <a:avLst/>
          </a:prstGeom>
        </p:spPr>
      </p:pic>
      <p:pic>
        <p:nvPicPr>
          <p:cNvPr id="8" name="Picture 7">
            <a:extLst>
              <a:ext uri="{FF2B5EF4-FFF2-40B4-BE49-F238E27FC236}">
                <a16:creationId xmlns:a16="http://schemas.microsoft.com/office/drawing/2014/main" id="{FEA4052D-3417-4212-9EEC-503A486AFB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
          <a:stretch/>
        </p:blipFill>
        <p:spPr>
          <a:xfrm>
            <a:off x="2912400" y="4457698"/>
            <a:ext cx="2184598" cy="650733"/>
          </a:xfrm>
          <a:prstGeom prst="rect">
            <a:avLst/>
          </a:prstGeom>
        </p:spPr>
      </p:pic>
      <p:sp>
        <p:nvSpPr>
          <p:cNvPr id="9" name="Rectangle 8">
            <a:extLst>
              <a:ext uri="{FF2B5EF4-FFF2-40B4-BE49-F238E27FC236}">
                <a16:creationId xmlns:a16="http://schemas.microsoft.com/office/drawing/2014/main" id="{DC01ACEB-A481-4911-B8FE-BD808D20FFDD}"/>
              </a:ext>
            </a:extLst>
          </p:cNvPr>
          <p:cNvSpPr/>
          <p:nvPr/>
        </p:nvSpPr>
        <p:spPr bwMode="auto">
          <a:xfrm>
            <a:off x="3600450" y="4552950"/>
            <a:ext cx="314325" cy="31432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D4D7BC4B-2741-46F5-9A3E-BA1A0D64A284}"/>
              </a:ext>
            </a:extLst>
          </p:cNvPr>
          <p:cNvSpPr/>
          <p:nvPr/>
        </p:nvSpPr>
        <p:spPr bwMode="auto">
          <a:xfrm>
            <a:off x="4124325" y="4548187"/>
            <a:ext cx="314325" cy="31432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38700B49-8D59-490B-BBE6-9174422DFBB8}"/>
              </a:ext>
            </a:extLst>
          </p:cNvPr>
          <p:cNvSpPr/>
          <p:nvPr/>
        </p:nvSpPr>
        <p:spPr bwMode="auto">
          <a:xfrm>
            <a:off x="4624388" y="4548187"/>
            <a:ext cx="314325" cy="31432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F460D0B4-D04A-4E28-B64C-476615FE42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12400" y="2066400"/>
            <a:ext cx="2222056" cy="2735020"/>
          </a:xfrm>
          <a:prstGeom prst="rect">
            <a:avLst/>
          </a:prstGeom>
        </p:spPr>
      </p:pic>
    </p:spTree>
    <p:extLst>
      <p:ext uri="{BB962C8B-B14F-4D97-AF65-F5344CB8AC3E}">
        <p14:creationId xmlns:p14="http://schemas.microsoft.com/office/powerpoint/2010/main" val="26332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2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200"/>
                            </p:stCondLst>
                            <p:childTnLst>
                              <p:par>
                                <p:cTn id="21" presetID="10" presetClass="entr" presetSubtype="0" fill="hold" nodeType="afterEffect">
                                  <p:stCondLst>
                                    <p:cond delay="2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DCAA7CEE-ABF8-4809-BFD4-6A55BFC97A5F}"/>
              </a:ext>
            </a:extLst>
          </p:cNvPr>
          <p:cNvSpPr txBox="1"/>
          <p:nvPr/>
        </p:nvSpPr>
        <p:spPr bwMode="auto">
          <a:xfrm>
            <a:off x="981450" y="4889997"/>
            <a:ext cx="26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3 tens = 12 tens</a:t>
            </a:r>
          </a:p>
        </p:txBody>
      </p:sp>
      <p:sp>
        <p:nvSpPr>
          <p:cNvPr id="4" name="TextBox 3">
            <a:extLst>
              <a:ext uri="{FF2B5EF4-FFF2-40B4-BE49-F238E27FC236}">
                <a16:creationId xmlns:a16="http://schemas.microsoft.com/office/drawing/2014/main" id="{27583621-599B-4555-A5B3-59DCC8D558B4}"/>
              </a:ext>
            </a:extLst>
          </p:cNvPr>
          <p:cNvSpPr txBox="1"/>
          <p:nvPr/>
        </p:nvSpPr>
        <p:spPr bwMode="auto">
          <a:xfrm>
            <a:off x="2302215" y="5351662"/>
            <a:ext cx="1402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12 × 10</a:t>
            </a:r>
          </a:p>
        </p:txBody>
      </p:sp>
      <p:sp>
        <p:nvSpPr>
          <p:cNvPr id="5" name="TextBox 4">
            <a:extLst>
              <a:ext uri="{FF2B5EF4-FFF2-40B4-BE49-F238E27FC236}">
                <a16:creationId xmlns:a16="http://schemas.microsoft.com/office/drawing/2014/main" id="{5D3760DA-1740-442D-B450-A2AAE303BEB4}"/>
              </a:ext>
            </a:extLst>
          </p:cNvPr>
          <p:cNvSpPr txBox="1"/>
          <p:nvPr/>
        </p:nvSpPr>
        <p:spPr bwMode="auto">
          <a:xfrm>
            <a:off x="2302215" y="5860401"/>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120</a:t>
            </a:r>
          </a:p>
        </p:txBody>
      </p:sp>
      <p:sp>
        <p:nvSpPr>
          <p:cNvPr id="6" name="TextBox 5">
            <a:extLst>
              <a:ext uri="{FF2B5EF4-FFF2-40B4-BE49-F238E27FC236}">
                <a16:creationId xmlns:a16="http://schemas.microsoft.com/office/drawing/2014/main" id="{50FBF433-EE5C-440B-82FA-B2FF4ADAE11F}"/>
              </a:ext>
            </a:extLst>
          </p:cNvPr>
          <p:cNvSpPr txBox="1"/>
          <p:nvPr/>
        </p:nvSpPr>
        <p:spPr bwMode="auto">
          <a:xfrm>
            <a:off x="5780256" y="4889997"/>
            <a:ext cx="26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4 tens = 12 tens</a:t>
            </a:r>
          </a:p>
        </p:txBody>
      </p:sp>
      <p:sp>
        <p:nvSpPr>
          <p:cNvPr id="7" name="TextBox 6">
            <a:extLst>
              <a:ext uri="{FF2B5EF4-FFF2-40B4-BE49-F238E27FC236}">
                <a16:creationId xmlns:a16="http://schemas.microsoft.com/office/drawing/2014/main" id="{0E0FFC71-746C-4A80-B110-07696826CDD5}"/>
              </a:ext>
            </a:extLst>
          </p:cNvPr>
          <p:cNvSpPr txBox="1"/>
          <p:nvPr/>
        </p:nvSpPr>
        <p:spPr bwMode="auto">
          <a:xfrm>
            <a:off x="7104939" y="5351661"/>
            <a:ext cx="1402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12 × 10</a:t>
            </a:r>
          </a:p>
        </p:txBody>
      </p:sp>
      <p:sp>
        <p:nvSpPr>
          <p:cNvPr id="8" name="TextBox 7">
            <a:extLst>
              <a:ext uri="{FF2B5EF4-FFF2-40B4-BE49-F238E27FC236}">
                <a16:creationId xmlns:a16="http://schemas.microsoft.com/office/drawing/2014/main" id="{56910120-308D-43F3-9F3C-18927AC0C234}"/>
              </a:ext>
            </a:extLst>
          </p:cNvPr>
          <p:cNvSpPr txBox="1"/>
          <p:nvPr/>
        </p:nvSpPr>
        <p:spPr bwMode="auto">
          <a:xfrm>
            <a:off x="7104939" y="5817457"/>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120</a:t>
            </a:r>
          </a:p>
        </p:txBody>
      </p:sp>
      <p:pic>
        <p:nvPicPr>
          <p:cNvPr id="10" name="Picture 9">
            <a:extLst>
              <a:ext uri="{FF2B5EF4-FFF2-40B4-BE49-F238E27FC236}">
                <a16:creationId xmlns:a16="http://schemas.microsoft.com/office/drawing/2014/main" id="{522D0ADA-D39B-4C34-A274-7CC00C252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885" y="1070239"/>
            <a:ext cx="4236231" cy="1751320"/>
          </a:xfrm>
          <a:prstGeom prst="rect">
            <a:avLst/>
          </a:prstGeom>
        </p:spPr>
      </p:pic>
      <p:grpSp>
        <p:nvGrpSpPr>
          <p:cNvPr id="19" name="Group 18">
            <a:extLst>
              <a:ext uri="{FF2B5EF4-FFF2-40B4-BE49-F238E27FC236}">
                <a16:creationId xmlns:a16="http://schemas.microsoft.com/office/drawing/2014/main" id="{E2B6F5B0-FDCE-4F59-A3CD-5ACC1C896A93}"/>
              </a:ext>
            </a:extLst>
          </p:cNvPr>
          <p:cNvGrpSpPr/>
          <p:nvPr/>
        </p:nvGrpSpPr>
        <p:grpSpPr>
          <a:xfrm>
            <a:off x="153984" y="3137243"/>
            <a:ext cx="4127103" cy="1511307"/>
            <a:chOff x="-53799" y="4686003"/>
            <a:chExt cx="4127103" cy="1511307"/>
          </a:xfrm>
        </p:grpSpPr>
        <p:pic>
          <p:nvPicPr>
            <p:cNvPr id="12" name="Picture 11">
              <a:extLst>
                <a:ext uri="{FF2B5EF4-FFF2-40B4-BE49-F238E27FC236}">
                  <a16:creationId xmlns:a16="http://schemas.microsoft.com/office/drawing/2014/main" id="{3BB305FE-E8C1-4D77-B8A0-0A82834317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900" y="5127826"/>
              <a:ext cx="3857404" cy="1069484"/>
            </a:xfrm>
            <a:prstGeom prst="rect">
              <a:avLst/>
            </a:prstGeom>
          </p:spPr>
        </p:pic>
        <p:sp>
          <p:nvSpPr>
            <p:cNvPr id="15" name="TextBox 14">
              <a:extLst>
                <a:ext uri="{FF2B5EF4-FFF2-40B4-BE49-F238E27FC236}">
                  <a16:creationId xmlns:a16="http://schemas.microsoft.com/office/drawing/2014/main" id="{01EB1FDD-EFDE-49A6-A653-E8E9B3B880DA}"/>
                </a:ext>
              </a:extLst>
            </p:cNvPr>
            <p:cNvSpPr txBox="1"/>
            <p:nvPr/>
          </p:nvSpPr>
          <p:spPr bwMode="auto">
            <a:xfrm>
              <a:off x="1699016" y="4686003"/>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3 × 10</a:t>
              </a:r>
            </a:p>
          </p:txBody>
        </p:sp>
        <p:sp>
          <p:nvSpPr>
            <p:cNvPr id="17" name="TextBox 16">
              <a:extLst>
                <a:ext uri="{FF2B5EF4-FFF2-40B4-BE49-F238E27FC236}">
                  <a16:creationId xmlns:a16="http://schemas.microsoft.com/office/drawing/2014/main" id="{D6506834-9233-4441-A16D-8133DACE35D6}"/>
                </a:ext>
              </a:extLst>
            </p:cNvPr>
            <p:cNvSpPr txBox="1"/>
            <p:nvPr/>
          </p:nvSpPr>
          <p:spPr bwMode="auto">
            <a:xfrm>
              <a:off x="-53799" y="539216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grpSp>
      <p:grpSp>
        <p:nvGrpSpPr>
          <p:cNvPr id="20" name="Group 19">
            <a:extLst>
              <a:ext uri="{FF2B5EF4-FFF2-40B4-BE49-F238E27FC236}">
                <a16:creationId xmlns:a16="http://schemas.microsoft.com/office/drawing/2014/main" id="{9ADEAA00-3D04-4D21-9EA8-1706BBC0D811}"/>
              </a:ext>
            </a:extLst>
          </p:cNvPr>
          <p:cNvGrpSpPr/>
          <p:nvPr/>
        </p:nvGrpSpPr>
        <p:grpSpPr>
          <a:xfrm>
            <a:off x="4377459" y="3007224"/>
            <a:ext cx="4687983" cy="1749765"/>
            <a:chOff x="4456017" y="4645565"/>
            <a:chExt cx="4687983" cy="1749765"/>
          </a:xfrm>
        </p:grpSpPr>
        <p:pic>
          <p:nvPicPr>
            <p:cNvPr id="14" name="Picture 13">
              <a:extLst>
                <a:ext uri="{FF2B5EF4-FFF2-40B4-BE49-F238E27FC236}">
                  <a16:creationId xmlns:a16="http://schemas.microsoft.com/office/drawing/2014/main" id="{6862E072-221A-4037-A6E7-B408C534D3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24756" y="5054732"/>
              <a:ext cx="3719244" cy="1340598"/>
            </a:xfrm>
            <a:prstGeom prst="rect">
              <a:avLst/>
            </a:prstGeom>
          </p:spPr>
        </p:pic>
        <p:sp>
          <p:nvSpPr>
            <p:cNvPr id="16" name="TextBox 15">
              <a:extLst>
                <a:ext uri="{FF2B5EF4-FFF2-40B4-BE49-F238E27FC236}">
                  <a16:creationId xmlns:a16="http://schemas.microsoft.com/office/drawing/2014/main" id="{6B517949-493E-41AA-966A-16D56AB355D2}"/>
                </a:ext>
              </a:extLst>
            </p:cNvPr>
            <p:cNvSpPr txBox="1"/>
            <p:nvPr/>
          </p:nvSpPr>
          <p:spPr bwMode="auto">
            <a:xfrm>
              <a:off x="4456017" y="5504472"/>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4 × 10</a:t>
              </a:r>
            </a:p>
          </p:txBody>
        </p:sp>
        <p:sp>
          <p:nvSpPr>
            <p:cNvPr id="18" name="TextBox 17">
              <a:extLst>
                <a:ext uri="{FF2B5EF4-FFF2-40B4-BE49-F238E27FC236}">
                  <a16:creationId xmlns:a16="http://schemas.microsoft.com/office/drawing/2014/main" id="{1C264703-BE84-411D-B37F-0B548BF061EB}"/>
                </a:ext>
              </a:extLst>
            </p:cNvPr>
            <p:cNvSpPr txBox="1"/>
            <p:nvPr/>
          </p:nvSpPr>
          <p:spPr bwMode="auto">
            <a:xfrm>
              <a:off x="7103224" y="464556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grpSp>
    </p:spTree>
    <p:extLst>
      <p:ext uri="{BB962C8B-B14F-4D97-AF65-F5344CB8AC3E}">
        <p14:creationId xmlns:p14="http://schemas.microsoft.com/office/powerpoint/2010/main" val="4778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2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00"/>
                            </p:stCondLst>
                            <p:childTnLst>
                              <p:par>
                                <p:cTn id="23" presetID="10" presetClass="entr" presetSubtype="0" fill="hold" grpId="0" nodeType="after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0" presetClass="entr" presetSubtype="0" fill="hold" grpId="0" nodeType="after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200"/>
                            </p:stCondLst>
                            <p:childTnLst>
                              <p:par>
                                <p:cTn id="36" presetID="10" presetClass="entr" presetSubtype="0" fill="hold" grpId="0" nodeType="afterEffect">
                                  <p:stCondLst>
                                    <p:cond delay="2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4:3</a:t>
            </a:r>
          </a:p>
        </p:txBody>
      </p:sp>
      <p:pic>
        <p:nvPicPr>
          <p:cNvPr id="4" name="Picture 3">
            <a:extLst>
              <a:ext uri="{FF2B5EF4-FFF2-40B4-BE49-F238E27FC236}">
                <a16:creationId xmlns:a16="http://schemas.microsoft.com/office/drawing/2014/main" id="{8441885C-23FA-48C0-B87E-C342941BF6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55304" y="1932417"/>
            <a:ext cx="3416696" cy="3167302"/>
          </a:xfrm>
          <a:prstGeom prst="rect">
            <a:avLst/>
          </a:prstGeom>
        </p:spPr>
      </p:pic>
      <p:pic>
        <p:nvPicPr>
          <p:cNvPr id="6" name="Picture 5">
            <a:extLst>
              <a:ext uri="{FF2B5EF4-FFF2-40B4-BE49-F238E27FC236}">
                <a16:creationId xmlns:a16="http://schemas.microsoft.com/office/drawing/2014/main" id="{129739FE-C708-412D-84A4-E3ACBA3995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75300" y="2380092"/>
            <a:ext cx="2641600" cy="2834776"/>
          </a:xfrm>
          <a:prstGeom prst="rect">
            <a:avLst/>
          </a:prstGeom>
        </p:spPr>
      </p:pic>
    </p:spTree>
    <p:extLst>
      <p:ext uri="{BB962C8B-B14F-4D97-AF65-F5344CB8AC3E}">
        <p14:creationId xmlns:p14="http://schemas.microsoft.com/office/powerpoint/2010/main" val="382662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F0C86587-8880-4331-B8FC-C4698ECD1122}"/>
              </a:ext>
            </a:extLst>
          </p:cNvPr>
          <p:cNvSpPr txBox="1"/>
          <p:nvPr/>
        </p:nvSpPr>
        <p:spPr bwMode="auto">
          <a:xfrm>
            <a:off x="2796093" y="1178068"/>
            <a:ext cx="35518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1 – write the factors</a:t>
            </a:r>
          </a:p>
        </p:txBody>
      </p:sp>
      <p:pic>
        <p:nvPicPr>
          <p:cNvPr id="5" name="Picture 4">
            <a:extLst>
              <a:ext uri="{FF2B5EF4-FFF2-40B4-BE49-F238E27FC236}">
                <a16:creationId xmlns:a16="http://schemas.microsoft.com/office/drawing/2014/main" id="{EDDB27A3-220B-4DA0-A58F-97A89B69DF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15363" y="2314801"/>
            <a:ext cx="2317948" cy="2227918"/>
          </a:xfrm>
          <a:prstGeom prst="rect">
            <a:avLst/>
          </a:prstGeom>
        </p:spPr>
      </p:pic>
    </p:spTree>
    <p:extLst>
      <p:ext uri="{BB962C8B-B14F-4D97-AF65-F5344CB8AC3E}">
        <p14:creationId xmlns:p14="http://schemas.microsoft.com/office/powerpoint/2010/main" val="166135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46049B-0EC3-46E1-A1D8-14CA509C41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15363" y="2314801"/>
            <a:ext cx="2317948" cy="2227918"/>
          </a:xfrm>
          <a:prstGeom prst="rect">
            <a:avLst/>
          </a:prstGeom>
        </p:spPr>
      </p:pic>
      <p:pic>
        <p:nvPicPr>
          <p:cNvPr id="4" name="Picture 3">
            <a:extLst>
              <a:ext uri="{FF2B5EF4-FFF2-40B4-BE49-F238E27FC236}">
                <a16:creationId xmlns:a16="http://schemas.microsoft.com/office/drawing/2014/main" id="{23A34954-016E-4A26-BB1B-CBD98C404A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5363" y="2262188"/>
            <a:ext cx="2165548" cy="3159781"/>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1F1E060B-2A66-4619-853A-7E5DD92914B7}"/>
              </a:ext>
            </a:extLst>
          </p:cNvPr>
          <p:cNvSpPr txBox="1"/>
          <p:nvPr/>
        </p:nvSpPr>
        <p:spPr bwMode="auto">
          <a:xfrm>
            <a:off x="644318" y="1178068"/>
            <a:ext cx="7855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2 – multiply the 1s digit by the 1s digit and regroup</a:t>
            </a:r>
            <a:endParaRPr lang="en-GB" sz="2400" dirty="0">
              <a:latin typeface="Myriad Pro" panose="020B0503030403020204" pitchFamily="34" charset="0"/>
              <a:ea typeface="Myriad Pro Semibold" charset="0"/>
              <a:cs typeface="Myriad Pro Semibold" charset="0"/>
            </a:endParaRPr>
          </a:p>
        </p:txBody>
      </p:sp>
      <p:pic>
        <p:nvPicPr>
          <p:cNvPr id="6" name="Picture 5">
            <a:extLst>
              <a:ext uri="{FF2B5EF4-FFF2-40B4-BE49-F238E27FC236}">
                <a16:creationId xmlns:a16="http://schemas.microsoft.com/office/drawing/2014/main" id="{5B75FF56-EDB4-4AAE-B82E-03C2DA7BDD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57294" y="3759200"/>
            <a:ext cx="4642444" cy="1675470"/>
          </a:xfrm>
          <a:prstGeom prst="rect">
            <a:avLst/>
          </a:prstGeom>
        </p:spPr>
      </p:pic>
      <p:sp>
        <p:nvSpPr>
          <p:cNvPr id="7" name="Rectangle 6">
            <a:extLst>
              <a:ext uri="{FF2B5EF4-FFF2-40B4-BE49-F238E27FC236}">
                <a16:creationId xmlns:a16="http://schemas.microsoft.com/office/drawing/2014/main" id="{FB5C8A78-09F5-408F-A791-B5A92C0AFB2C}"/>
              </a:ext>
            </a:extLst>
          </p:cNvPr>
          <p:cNvSpPr/>
          <p:nvPr/>
        </p:nvSpPr>
        <p:spPr bwMode="auto">
          <a:xfrm>
            <a:off x="2764911" y="1790700"/>
            <a:ext cx="266700" cy="397101"/>
          </a:xfrm>
          <a:prstGeom prst="rect">
            <a:avLst/>
          </a:prstGeom>
          <a:no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B4A3082-9AB6-4FB1-8A15-2ED8AFE62F5A}"/>
              </a:ext>
            </a:extLst>
          </p:cNvPr>
          <p:cNvSpPr/>
          <p:nvPr/>
        </p:nvSpPr>
        <p:spPr bwMode="auto">
          <a:xfrm>
            <a:off x="3323711" y="3790498"/>
            <a:ext cx="355600" cy="36970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AA1C8F3-37EC-42A4-B460-7990415FA5EC}"/>
              </a:ext>
            </a:extLst>
          </p:cNvPr>
          <p:cNvSpPr txBox="1"/>
          <p:nvPr/>
        </p:nvSpPr>
        <p:spPr bwMode="auto">
          <a:xfrm>
            <a:off x="2711542" y="1919163"/>
            <a:ext cx="46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FF0000"/>
                </a:solidFill>
                <a:latin typeface="Myriad Pro" panose="020B0503030403020204" pitchFamily="34" charset="0"/>
                <a:ea typeface="Myriad Pro Semibold" charset="0"/>
                <a:cs typeface="Myriad Pro Semibold" charset="0"/>
              </a:rPr>
              <a:t>5</a:t>
            </a:r>
          </a:p>
        </p:txBody>
      </p:sp>
    </p:spTree>
    <p:extLst>
      <p:ext uri="{BB962C8B-B14F-4D97-AF65-F5344CB8AC3E}">
        <p14:creationId xmlns:p14="http://schemas.microsoft.com/office/powerpoint/2010/main" val="37827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10" presetClass="exit" presetSubtype="0" fill="hold" grpId="0" nodeType="afterEffect">
                                  <p:stCondLst>
                                    <p:cond delay="2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BB36E-4016-485A-A80C-20A035CADA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5089" y="2306660"/>
            <a:ext cx="2165548" cy="3128009"/>
          </a:xfrm>
          <a:prstGeom prst="rect">
            <a:avLst/>
          </a:prstGeom>
        </p:spPr>
      </p:pic>
      <p:pic>
        <p:nvPicPr>
          <p:cNvPr id="6" name="Picture 5">
            <a:extLst>
              <a:ext uri="{FF2B5EF4-FFF2-40B4-BE49-F238E27FC236}">
                <a16:creationId xmlns:a16="http://schemas.microsoft.com/office/drawing/2014/main" id="{A9156802-17EB-43AA-8733-D53423756D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15363" y="2243367"/>
            <a:ext cx="2165548" cy="3275141"/>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7E1E3503-DFB4-411C-A896-B25700E3C1FA}"/>
              </a:ext>
            </a:extLst>
          </p:cNvPr>
          <p:cNvSpPr txBox="1"/>
          <p:nvPr/>
        </p:nvSpPr>
        <p:spPr bwMode="auto">
          <a:xfrm>
            <a:off x="1368843" y="1015899"/>
            <a:ext cx="640636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 – multiply the 10s digit by the 1s digit, </a:t>
            </a:r>
          </a:p>
          <a:p>
            <a:pPr algn="ctr">
              <a:buClr>
                <a:srgbClr val="82CBDD"/>
              </a:buClr>
              <a:buNone/>
            </a:pPr>
            <a:r>
              <a:rPr lang="en-US" sz="2400" dirty="0">
                <a:latin typeface="Myriad Pro" panose="020B0503030403020204" pitchFamily="34" charset="0"/>
                <a:ea typeface="Myriad Pro Semibold" charset="0"/>
                <a:cs typeface="Myriad Pro Semibold" charset="0"/>
              </a:rPr>
              <a:t>adding the regrouped 10s and regroup again</a:t>
            </a:r>
            <a:endParaRPr lang="en-GB" sz="2400" dirty="0">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C9B870B2-B331-4327-BEE8-36F8A0D1AB17}"/>
              </a:ext>
            </a:extLst>
          </p:cNvPr>
          <p:cNvSpPr txBox="1"/>
          <p:nvPr/>
        </p:nvSpPr>
        <p:spPr bwMode="auto">
          <a:xfrm>
            <a:off x="2711542" y="1919163"/>
            <a:ext cx="46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FF0000"/>
                </a:solidFill>
                <a:latin typeface="Myriad Pro" panose="020B0503030403020204" pitchFamily="34" charset="0"/>
                <a:ea typeface="Myriad Pro Semibold" charset="0"/>
                <a:cs typeface="Myriad Pro Semibold" charset="0"/>
              </a:rPr>
              <a:t>5</a:t>
            </a:r>
          </a:p>
        </p:txBody>
      </p:sp>
      <p:pic>
        <p:nvPicPr>
          <p:cNvPr id="9" name="Picture 8">
            <a:extLst>
              <a:ext uri="{FF2B5EF4-FFF2-40B4-BE49-F238E27FC236}">
                <a16:creationId xmlns:a16="http://schemas.microsoft.com/office/drawing/2014/main" id="{F3B64C2A-25A5-485F-A80B-A9D793AF3C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36"/>
          <a:stretch/>
        </p:blipFill>
        <p:spPr>
          <a:xfrm>
            <a:off x="3990653" y="3753850"/>
            <a:ext cx="4993240" cy="468291"/>
          </a:xfrm>
          <a:prstGeom prst="rect">
            <a:avLst/>
          </a:prstGeom>
        </p:spPr>
      </p:pic>
      <p:pic>
        <p:nvPicPr>
          <p:cNvPr id="10" name="Picture 9">
            <a:extLst>
              <a:ext uri="{FF2B5EF4-FFF2-40B4-BE49-F238E27FC236}">
                <a16:creationId xmlns:a16="http://schemas.microsoft.com/office/drawing/2014/main" id="{BA40410C-9E4B-42A1-BA43-09055347AF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536"/>
          <a:stretch/>
        </p:blipFill>
        <p:spPr>
          <a:xfrm>
            <a:off x="3990653" y="4222141"/>
            <a:ext cx="4993240" cy="912687"/>
          </a:xfrm>
          <a:prstGeom prst="rect">
            <a:avLst/>
          </a:prstGeom>
        </p:spPr>
      </p:pic>
      <p:sp>
        <p:nvSpPr>
          <p:cNvPr id="4" name="Rectangle 3"/>
          <p:cNvSpPr/>
          <p:nvPr/>
        </p:nvSpPr>
        <p:spPr bwMode="auto">
          <a:xfrm>
            <a:off x="2266950" y="3778250"/>
            <a:ext cx="330200" cy="342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a:off x="2755900" y="3778250"/>
            <a:ext cx="330200" cy="342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020C6829-B6D6-419B-8570-D1CD533D5A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615363" y="1956872"/>
            <a:ext cx="2282844" cy="321633"/>
          </a:xfrm>
          <a:prstGeom prst="rect">
            <a:avLst/>
          </a:prstGeom>
        </p:spPr>
      </p:pic>
    </p:spTree>
    <p:extLst>
      <p:ext uri="{BB962C8B-B14F-4D97-AF65-F5344CB8AC3E}">
        <p14:creationId xmlns:p14="http://schemas.microsoft.com/office/powerpoint/2010/main" val="163322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500"/>
                            </p:stCondLst>
                            <p:childTnLst>
                              <p:par>
                                <p:cTn id="22" presetID="26" presetClass="emph" presetSubtype="0" fill="hold" grpId="1" nodeType="after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par>
                          <p:cTn id="25" fill="hold">
                            <p:stCondLst>
                              <p:cond delay="1000"/>
                            </p:stCondLst>
                            <p:childTnLst>
                              <p:par>
                                <p:cTn id="26" presetID="10" presetClass="exit" presetSubtype="0" fill="hold" grpId="2" nodeType="after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125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500"/>
                            </p:stCondLst>
                            <p:childTnLst>
                              <p:par>
                                <p:cTn id="42" presetID="10" presetClass="exit" presetSubtype="0" fill="hold" grpId="0" nodeType="after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4"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90CDEDE9-E1E0-4617-97F2-9996B0CFCA6B}"/>
              </a:ext>
            </a:extLst>
          </p:cNvPr>
          <p:cNvSpPr txBox="1"/>
          <p:nvPr/>
        </p:nvSpPr>
        <p:spPr bwMode="auto">
          <a:xfrm>
            <a:off x="995728" y="1178068"/>
            <a:ext cx="71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4 – place a 0 to show that it’s 10 times the size</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DD6F5A41-941B-46E5-83C9-A8A1BA90E5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15363" y="2243367"/>
            <a:ext cx="2165548" cy="3275141"/>
          </a:xfrm>
          <a:prstGeom prst="rect">
            <a:avLst/>
          </a:prstGeom>
        </p:spPr>
      </p:pic>
      <p:pic>
        <p:nvPicPr>
          <p:cNvPr id="7" name="Picture 6">
            <a:extLst>
              <a:ext uri="{FF2B5EF4-FFF2-40B4-BE49-F238E27FC236}">
                <a16:creationId xmlns:a16="http://schemas.microsoft.com/office/drawing/2014/main" id="{020C6829-B6D6-419B-8570-D1CD533D5A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5363" y="2248524"/>
            <a:ext cx="2282844" cy="2775891"/>
          </a:xfrm>
          <a:prstGeom prst="rect">
            <a:avLst/>
          </a:prstGeom>
        </p:spPr>
      </p:pic>
      <p:pic>
        <p:nvPicPr>
          <p:cNvPr id="6" name="Picture 5">
            <a:extLst>
              <a:ext uri="{FF2B5EF4-FFF2-40B4-BE49-F238E27FC236}">
                <a16:creationId xmlns:a16="http://schemas.microsoft.com/office/drawing/2014/main" id="{020C6829-B6D6-419B-8570-D1CD533D5A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15363" y="1956872"/>
            <a:ext cx="2282844" cy="321633"/>
          </a:xfrm>
          <a:prstGeom prst="rect">
            <a:avLst/>
          </a:prstGeom>
        </p:spPr>
      </p:pic>
    </p:spTree>
    <p:extLst>
      <p:ext uri="{BB962C8B-B14F-4D97-AF65-F5344CB8AC3E}">
        <p14:creationId xmlns:p14="http://schemas.microsoft.com/office/powerpoint/2010/main" val="31611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6A2D950E-E70E-4C9C-B1D0-576464BAD7E0}"/>
              </a:ext>
            </a:extLst>
          </p:cNvPr>
          <p:cNvSpPr txBox="1"/>
          <p:nvPr/>
        </p:nvSpPr>
        <p:spPr bwMode="auto">
          <a:xfrm>
            <a:off x="1444985" y="1178068"/>
            <a:ext cx="6254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5 – multiply the 1s digit by the 10s digit</a:t>
            </a:r>
            <a:endParaRPr lang="en-GB" sz="2400" dirty="0">
              <a:latin typeface="Myriad Pro" panose="020B0503030403020204" pitchFamily="34" charset="0"/>
              <a:ea typeface="Myriad Pro Semibold" charset="0"/>
              <a:cs typeface="Myriad Pro Semibold" charset="0"/>
            </a:endParaRPr>
          </a:p>
        </p:txBody>
      </p:sp>
      <p:pic>
        <p:nvPicPr>
          <p:cNvPr id="4" name="Picture 3">
            <a:extLst>
              <a:ext uri="{FF2B5EF4-FFF2-40B4-BE49-F238E27FC236}">
                <a16:creationId xmlns:a16="http://schemas.microsoft.com/office/drawing/2014/main" id="{7101B9BB-91ED-479D-B88D-66E254DFFA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1083" y="1956872"/>
            <a:ext cx="2282844" cy="3067544"/>
          </a:xfrm>
          <a:prstGeom prst="rect">
            <a:avLst/>
          </a:prstGeom>
        </p:spPr>
      </p:pic>
      <p:pic>
        <p:nvPicPr>
          <p:cNvPr id="6" name="Picture 5">
            <a:extLst>
              <a:ext uri="{FF2B5EF4-FFF2-40B4-BE49-F238E27FC236}">
                <a16:creationId xmlns:a16="http://schemas.microsoft.com/office/drawing/2014/main" id="{857D8851-80EB-4B8D-8F94-3EA588A595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85191" y="4274049"/>
            <a:ext cx="3140150" cy="461666"/>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DDB1A54D-B917-4CB2-B02A-70E3B66FB0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15363" y="1948558"/>
            <a:ext cx="2197482" cy="2768272"/>
          </a:xfrm>
          <a:prstGeom prst="rect">
            <a:avLst/>
          </a:prstGeom>
        </p:spPr>
      </p:pic>
      <p:sp>
        <p:nvSpPr>
          <p:cNvPr id="8" name="Rectangle 7">
            <a:extLst>
              <a:ext uri="{FF2B5EF4-FFF2-40B4-BE49-F238E27FC236}">
                <a16:creationId xmlns:a16="http://schemas.microsoft.com/office/drawing/2014/main" id="{A977EB5E-EC00-4220-AF04-B09C6215AC7B}"/>
              </a:ext>
            </a:extLst>
          </p:cNvPr>
          <p:cNvSpPr/>
          <p:nvPr/>
        </p:nvSpPr>
        <p:spPr bwMode="auto">
          <a:xfrm>
            <a:off x="2778324" y="4274049"/>
            <a:ext cx="308224" cy="349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607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9EBB557E-1C72-404C-B14C-3DD723C12255}"/>
              </a:ext>
            </a:extLst>
          </p:cNvPr>
          <p:cNvSpPr txBox="1"/>
          <p:nvPr/>
        </p:nvSpPr>
        <p:spPr bwMode="auto">
          <a:xfrm>
            <a:off x="1236596" y="1178068"/>
            <a:ext cx="6670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6 – multiply the 10s digit by the 10s digit</a:t>
            </a:r>
            <a:endParaRPr lang="en-GB" sz="2400" dirty="0">
              <a:latin typeface="Myriad Pro" panose="020B0503030403020204" pitchFamily="34" charset="0"/>
              <a:ea typeface="Myriad Pro Semibold" charset="0"/>
              <a:cs typeface="Myriad Pro Semibold" charset="0"/>
            </a:endParaRPr>
          </a:p>
        </p:txBody>
      </p:sp>
      <p:pic>
        <p:nvPicPr>
          <p:cNvPr id="6" name="Picture 5">
            <a:extLst>
              <a:ext uri="{FF2B5EF4-FFF2-40B4-BE49-F238E27FC236}">
                <a16:creationId xmlns:a16="http://schemas.microsoft.com/office/drawing/2014/main" id="{E2203239-372B-4DFD-BDAD-52C8409441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01459" y="4078840"/>
            <a:ext cx="3678149" cy="739740"/>
          </a:xfrm>
          <a:prstGeom prst="rect">
            <a:avLst/>
          </a:prstGeom>
        </p:spPr>
      </p:pic>
      <p:pic>
        <p:nvPicPr>
          <p:cNvPr id="7" name="Picture 6">
            <a:extLst>
              <a:ext uri="{FF2B5EF4-FFF2-40B4-BE49-F238E27FC236}">
                <a16:creationId xmlns:a16="http://schemas.microsoft.com/office/drawing/2014/main" id="{53F5E810-686F-4678-8AF6-A2669A6EE9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1083" y="1948558"/>
            <a:ext cx="2169828" cy="3134050"/>
          </a:xfrm>
          <a:prstGeom prst="rect">
            <a:avLst/>
          </a:prstGeom>
        </p:spPr>
      </p:pic>
      <p:sp>
        <p:nvSpPr>
          <p:cNvPr id="8" name="Rectangle 7">
            <a:extLst>
              <a:ext uri="{FF2B5EF4-FFF2-40B4-BE49-F238E27FC236}">
                <a16:creationId xmlns:a16="http://schemas.microsoft.com/office/drawing/2014/main" id="{C5FDA44F-52F8-4151-8DAA-19724D24D808}"/>
              </a:ext>
            </a:extLst>
          </p:cNvPr>
          <p:cNvSpPr/>
          <p:nvPr/>
        </p:nvSpPr>
        <p:spPr bwMode="auto">
          <a:xfrm>
            <a:off x="2291162" y="4274049"/>
            <a:ext cx="308224" cy="349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descr="A picture containing object&#10;&#10;Description automatically generated">
            <a:extLst>
              <a:ext uri="{FF2B5EF4-FFF2-40B4-BE49-F238E27FC236}">
                <a16:creationId xmlns:a16="http://schemas.microsoft.com/office/drawing/2014/main" id="{F8121DC6-8577-4381-A66E-6318068103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15363" y="1948558"/>
            <a:ext cx="2197482" cy="2768272"/>
          </a:xfrm>
          <a:prstGeom prst="rect">
            <a:avLst/>
          </a:prstGeom>
        </p:spPr>
      </p:pic>
    </p:spTree>
    <p:extLst>
      <p:ext uri="{BB962C8B-B14F-4D97-AF65-F5344CB8AC3E}">
        <p14:creationId xmlns:p14="http://schemas.microsoft.com/office/powerpoint/2010/main" val="9222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4:5</a:t>
            </a:r>
          </a:p>
        </p:txBody>
      </p:sp>
      <p:sp>
        <p:nvSpPr>
          <p:cNvPr id="3" name="TextBox 2">
            <a:extLst>
              <a:ext uri="{FF2B5EF4-FFF2-40B4-BE49-F238E27FC236}">
                <a16:creationId xmlns:a16="http://schemas.microsoft.com/office/drawing/2014/main" id="{1593E43C-5870-4F9D-B7C6-775CAF124D20}"/>
              </a:ext>
            </a:extLst>
          </p:cNvPr>
          <p:cNvSpPr txBox="1"/>
          <p:nvPr/>
        </p:nvSpPr>
        <p:spPr bwMode="auto">
          <a:xfrm>
            <a:off x="2256522" y="1178068"/>
            <a:ext cx="4631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7 – add the partial products</a:t>
            </a:r>
            <a:endParaRPr lang="en-GB" sz="2400" dirty="0">
              <a:latin typeface="Myriad Pro" panose="020B0503030403020204" pitchFamily="34" charset="0"/>
              <a:ea typeface="Myriad Pro Semibold" charset="0"/>
              <a:cs typeface="Myriad Pro Semibold" charset="0"/>
            </a:endParaRPr>
          </a:p>
        </p:txBody>
      </p:sp>
      <p:pic>
        <p:nvPicPr>
          <p:cNvPr id="4" name="Picture 3">
            <a:extLst>
              <a:ext uri="{FF2B5EF4-FFF2-40B4-BE49-F238E27FC236}">
                <a16:creationId xmlns:a16="http://schemas.microsoft.com/office/drawing/2014/main" id="{A102D9AF-C1B6-4E4C-BCE5-57D97B47E8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5363" y="1948558"/>
            <a:ext cx="2169828" cy="3134050"/>
          </a:xfrm>
          <a:prstGeom prst="rect">
            <a:avLst/>
          </a:prstGeom>
        </p:spPr>
      </p:pic>
      <p:pic>
        <p:nvPicPr>
          <p:cNvPr id="6" name="Picture 5">
            <a:extLst>
              <a:ext uri="{FF2B5EF4-FFF2-40B4-BE49-F238E27FC236}">
                <a16:creationId xmlns:a16="http://schemas.microsoft.com/office/drawing/2014/main" id="{96373A0D-D75F-4C9F-8AC5-6C679A7E41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15363" y="1948558"/>
            <a:ext cx="2196509" cy="3873918"/>
          </a:xfrm>
          <a:prstGeom prst="rect">
            <a:avLst/>
          </a:prstGeom>
        </p:spPr>
      </p:pic>
      <p:sp>
        <p:nvSpPr>
          <p:cNvPr id="7" name="Rectangle 6">
            <a:extLst>
              <a:ext uri="{FF2B5EF4-FFF2-40B4-BE49-F238E27FC236}">
                <a16:creationId xmlns:a16="http://schemas.microsoft.com/office/drawing/2014/main" id="{C3193931-35E3-47FF-B2BB-F594623B553C}"/>
              </a:ext>
            </a:extLst>
          </p:cNvPr>
          <p:cNvSpPr/>
          <p:nvPr/>
        </p:nvSpPr>
        <p:spPr bwMode="auto">
          <a:xfrm>
            <a:off x="3318716" y="4808305"/>
            <a:ext cx="308224" cy="349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ECAEA492-5ADA-473D-B79B-694EA6819009}"/>
              </a:ext>
            </a:extLst>
          </p:cNvPr>
          <p:cNvSpPr/>
          <p:nvPr/>
        </p:nvSpPr>
        <p:spPr bwMode="auto">
          <a:xfrm>
            <a:off x="2798876" y="4808305"/>
            <a:ext cx="308224" cy="349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1B6D19C1-743B-4CED-8CEB-04697C35DB96}"/>
              </a:ext>
            </a:extLst>
          </p:cNvPr>
          <p:cNvSpPr/>
          <p:nvPr/>
        </p:nvSpPr>
        <p:spPr bwMode="auto">
          <a:xfrm>
            <a:off x="2320135" y="4770796"/>
            <a:ext cx="308224" cy="349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1690E0B1-5875-418D-AE12-BD7BD8945588}"/>
              </a:ext>
            </a:extLst>
          </p:cNvPr>
          <p:cNvSpPr/>
          <p:nvPr/>
        </p:nvSpPr>
        <p:spPr bwMode="auto">
          <a:xfrm>
            <a:off x="2320135" y="5330610"/>
            <a:ext cx="308224" cy="349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B1B0AC6C-4023-47C7-BADB-AEA57F0CB7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11872" y="3637052"/>
            <a:ext cx="1154848" cy="1047964"/>
          </a:xfrm>
          <a:prstGeom prst="rect">
            <a:avLst/>
          </a:prstGeom>
        </p:spPr>
      </p:pic>
    </p:spTree>
    <p:extLst>
      <p:ext uri="{BB962C8B-B14F-4D97-AF65-F5344CB8AC3E}">
        <p14:creationId xmlns:p14="http://schemas.microsoft.com/office/powerpoint/2010/main" val="978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xit" presetSubtype="0" fill="hold" grpId="0" nodeType="afterEffect">
                                  <p:stCondLst>
                                    <p:cond delay="20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4:7</a:t>
            </a:r>
          </a:p>
        </p:txBody>
      </p:sp>
      <p:sp>
        <p:nvSpPr>
          <p:cNvPr id="3" name="TextBox 2">
            <a:extLst>
              <a:ext uri="{FF2B5EF4-FFF2-40B4-BE49-F238E27FC236}">
                <a16:creationId xmlns:a16="http://schemas.microsoft.com/office/drawing/2014/main" id="{5F3BB2FB-7E6A-4B11-9B5C-A326AB915DFC}"/>
              </a:ext>
            </a:extLst>
          </p:cNvPr>
          <p:cNvSpPr txBox="1"/>
          <p:nvPr/>
        </p:nvSpPr>
        <p:spPr bwMode="auto">
          <a:xfrm>
            <a:off x="3961926" y="1157519"/>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27 </a:t>
            </a:r>
            <a:r>
              <a:rPr lang="en-GB" sz="2400" dirty="0">
                <a:latin typeface="Myriad Pro" panose="020B0503030403020204" pitchFamily="34" charset="0"/>
                <a:ea typeface="Myriad Pro Semibold" charset="0"/>
                <a:cs typeface="Myriad Pro Semibold" charset="0"/>
              </a:rPr>
              <a:t>× 23</a:t>
            </a:r>
            <a:r>
              <a:rPr lang="en-US"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F94333CD-77A1-4994-918C-7E081FA865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84892" y="2024966"/>
            <a:ext cx="3454955" cy="3848978"/>
          </a:xfrm>
          <a:prstGeom prst="rect">
            <a:avLst/>
          </a:prstGeom>
        </p:spPr>
      </p:pic>
    </p:spTree>
    <p:extLst>
      <p:ext uri="{BB962C8B-B14F-4D97-AF65-F5344CB8AC3E}">
        <p14:creationId xmlns:p14="http://schemas.microsoft.com/office/powerpoint/2010/main" val="276467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4:8</a:t>
            </a:r>
          </a:p>
        </p:txBody>
      </p:sp>
      <p:pic>
        <p:nvPicPr>
          <p:cNvPr id="4" name="Picture 3">
            <a:extLst>
              <a:ext uri="{FF2B5EF4-FFF2-40B4-BE49-F238E27FC236}">
                <a16:creationId xmlns:a16="http://schemas.microsoft.com/office/drawing/2014/main" id="{96529345-1CBB-4394-A235-A29CC4C1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04" y="1953420"/>
            <a:ext cx="6833392" cy="2951160"/>
          </a:xfrm>
          <a:prstGeom prst="rect">
            <a:avLst/>
          </a:prstGeom>
        </p:spPr>
      </p:pic>
    </p:spTree>
    <p:extLst>
      <p:ext uri="{BB962C8B-B14F-4D97-AF65-F5344CB8AC3E}">
        <p14:creationId xmlns:p14="http://schemas.microsoft.com/office/powerpoint/2010/main" val="213894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1:2</a:t>
            </a:r>
          </a:p>
        </p:txBody>
      </p:sp>
      <p:pic>
        <p:nvPicPr>
          <p:cNvPr id="4" name="Picture 3">
            <a:extLst>
              <a:ext uri="{FF2B5EF4-FFF2-40B4-BE49-F238E27FC236}">
                <a16:creationId xmlns:a16="http://schemas.microsoft.com/office/drawing/2014/main" id="{E10DBF1C-D8A8-4540-8700-699713840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2"/>
          <a:stretch/>
        </p:blipFill>
        <p:spPr>
          <a:xfrm>
            <a:off x="-1471644" y="2008808"/>
            <a:ext cx="12087288" cy="2797685"/>
          </a:xfrm>
          <a:prstGeom prst="rect">
            <a:avLst/>
          </a:prstGeom>
        </p:spPr>
      </p:pic>
      <p:pic>
        <p:nvPicPr>
          <p:cNvPr id="5" name="Picture 4">
            <a:extLst>
              <a:ext uri="{FF2B5EF4-FFF2-40B4-BE49-F238E27FC236}">
                <a16:creationId xmlns:a16="http://schemas.microsoft.com/office/drawing/2014/main" id="{44EC6374-434A-46F2-A390-7F8523A5C4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71644" y="2305050"/>
            <a:ext cx="12087288" cy="2626801"/>
          </a:xfrm>
          <a:prstGeom prst="rect">
            <a:avLst/>
          </a:prstGeom>
        </p:spPr>
      </p:pic>
      <p:pic>
        <p:nvPicPr>
          <p:cNvPr id="6" name="Picture 5">
            <a:extLst>
              <a:ext uri="{FF2B5EF4-FFF2-40B4-BE49-F238E27FC236}">
                <a16:creationId xmlns:a16="http://schemas.microsoft.com/office/drawing/2014/main" id="{EFDCB46E-57CF-4E04-BDCF-FE6260B85F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277" b="-271"/>
          <a:stretch/>
        </p:blipFill>
        <p:spPr>
          <a:xfrm>
            <a:off x="-1319244" y="2272157"/>
            <a:ext cx="12087288" cy="2797685"/>
          </a:xfrm>
          <a:prstGeom prst="rect">
            <a:avLst/>
          </a:prstGeom>
        </p:spPr>
      </p:pic>
    </p:spTree>
    <p:extLst>
      <p:ext uri="{BB962C8B-B14F-4D97-AF65-F5344CB8AC3E}">
        <p14:creationId xmlns:p14="http://schemas.microsoft.com/office/powerpoint/2010/main" val="315563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4:9</a:t>
            </a:r>
          </a:p>
        </p:txBody>
      </p:sp>
      <p:pic>
        <p:nvPicPr>
          <p:cNvPr id="4" name="Picture 3">
            <a:extLst>
              <a:ext uri="{FF2B5EF4-FFF2-40B4-BE49-F238E27FC236}">
                <a16:creationId xmlns:a16="http://schemas.microsoft.com/office/drawing/2014/main" id="{9DA92489-00D6-4C42-B7CE-3FEFC23568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6343" y="2133950"/>
            <a:ext cx="2902857" cy="1779021"/>
          </a:xfrm>
          <a:prstGeom prst="rect">
            <a:avLst/>
          </a:prstGeom>
        </p:spPr>
      </p:pic>
      <p:pic>
        <p:nvPicPr>
          <p:cNvPr id="7" name="Picture 6">
            <a:extLst>
              <a:ext uri="{FF2B5EF4-FFF2-40B4-BE49-F238E27FC236}">
                <a16:creationId xmlns:a16="http://schemas.microsoft.com/office/drawing/2014/main" id="{5F684036-8695-4064-8170-0D91E746A1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319" y="1765323"/>
            <a:ext cx="3947886" cy="3183928"/>
          </a:xfrm>
          <a:prstGeom prst="rect">
            <a:avLst/>
          </a:prstGeom>
        </p:spPr>
      </p:pic>
      <p:pic>
        <p:nvPicPr>
          <p:cNvPr id="9" name="Picture 8">
            <a:extLst>
              <a:ext uri="{FF2B5EF4-FFF2-40B4-BE49-F238E27FC236}">
                <a16:creationId xmlns:a16="http://schemas.microsoft.com/office/drawing/2014/main" id="{4048FF20-29AD-45B2-AD58-B3623DD5B3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7131" y="1765323"/>
            <a:ext cx="4092998" cy="3774160"/>
          </a:xfrm>
          <a:prstGeom prst="rect">
            <a:avLst/>
          </a:prstGeom>
        </p:spPr>
      </p:pic>
      <p:pic>
        <p:nvPicPr>
          <p:cNvPr id="11" name="Picture 10">
            <a:extLst>
              <a:ext uri="{FF2B5EF4-FFF2-40B4-BE49-F238E27FC236}">
                <a16:creationId xmlns:a16="http://schemas.microsoft.com/office/drawing/2014/main" id="{C4DDB40B-AAA2-43D2-955B-1787CC6C71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0450" y="2081221"/>
            <a:ext cx="3622922" cy="3458262"/>
          </a:xfrm>
          <a:prstGeom prst="rect">
            <a:avLst/>
          </a:prstGeom>
        </p:spPr>
      </p:pic>
    </p:spTree>
    <p:extLst>
      <p:ext uri="{BB962C8B-B14F-4D97-AF65-F5344CB8AC3E}">
        <p14:creationId xmlns:p14="http://schemas.microsoft.com/office/powerpoint/2010/main" val="35826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4:12</a:t>
            </a:r>
          </a:p>
        </p:txBody>
      </p:sp>
      <p:pic>
        <p:nvPicPr>
          <p:cNvPr id="4" name="Picture 3">
            <a:extLst>
              <a:ext uri="{FF2B5EF4-FFF2-40B4-BE49-F238E27FC236}">
                <a16:creationId xmlns:a16="http://schemas.microsoft.com/office/drawing/2014/main" id="{5724B681-4D30-44AF-AB91-8AFFCD4DE4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9483" y="1875658"/>
            <a:ext cx="4277377" cy="2061656"/>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C25B5EA-D3BE-45E8-A853-D5751CEB34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483" y="1503700"/>
            <a:ext cx="5372482" cy="2926222"/>
          </a:xfrm>
          <a:prstGeom prst="rect">
            <a:avLst/>
          </a:prstGeom>
        </p:spPr>
      </p:pic>
      <p:pic>
        <p:nvPicPr>
          <p:cNvPr id="6" name="Picture 5">
            <a:extLst>
              <a:ext uri="{FF2B5EF4-FFF2-40B4-BE49-F238E27FC236}">
                <a16:creationId xmlns:a16="http://schemas.microsoft.com/office/drawing/2014/main" id="{63FCB952-18A5-440E-9587-ABEBF9A53D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15430" y="1502670"/>
            <a:ext cx="3290405" cy="3649464"/>
          </a:xfrm>
          <a:prstGeom prst="rect">
            <a:avLst/>
          </a:prstGeom>
        </p:spPr>
      </p:pic>
      <p:pic>
        <p:nvPicPr>
          <p:cNvPr id="9" name="Picture 8">
            <a:extLst>
              <a:ext uri="{FF2B5EF4-FFF2-40B4-BE49-F238E27FC236}">
                <a16:creationId xmlns:a16="http://schemas.microsoft.com/office/drawing/2014/main" id="{EFBB2ABF-4D91-481E-AB00-98BB28CBB2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9483" y="1172831"/>
            <a:ext cx="5564842" cy="3715968"/>
          </a:xfrm>
          <a:prstGeom prst="rect">
            <a:avLst/>
          </a:prstGeom>
        </p:spPr>
      </p:pic>
      <p:pic>
        <p:nvPicPr>
          <p:cNvPr id="13" name="Picture 12">
            <a:extLst>
              <a:ext uri="{FF2B5EF4-FFF2-40B4-BE49-F238E27FC236}">
                <a16:creationId xmlns:a16="http://schemas.microsoft.com/office/drawing/2014/main" id="{08505863-6C69-4914-BA41-41CF00F170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483" y="1172831"/>
            <a:ext cx="6833392" cy="4031868"/>
          </a:xfrm>
          <a:prstGeom prst="rect">
            <a:avLst/>
          </a:prstGeom>
        </p:spPr>
      </p:pic>
    </p:spTree>
    <p:extLst>
      <p:ext uri="{BB962C8B-B14F-4D97-AF65-F5344CB8AC3E}">
        <p14:creationId xmlns:p14="http://schemas.microsoft.com/office/powerpoint/2010/main" val="24231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5:2</a:t>
            </a:r>
          </a:p>
        </p:txBody>
      </p:sp>
      <p:sp>
        <p:nvSpPr>
          <p:cNvPr id="3" name="TextBox 2">
            <a:extLst>
              <a:ext uri="{FF2B5EF4-FFF2-40B4-BE49-F238E27FC236}">
                <a16:creationId xmlns:a16="http://schemas.microsoft.com/office/drawing/2014/main" id="{52ADCDE1-8515-4514-85FA-65F11E0A59B0}"/>
              </a:ext>
            </a:extLst>
          </p:cNvPr>
          <p:cNvSpPr txBox="1"/>
          <p:nvPr/>
        </p:nvSpPr>
        <p:spPr bwMode="auto">
          <a:xfrm>
            <a:off x="1263981" y="4420999"/>
            <a:ext cx="2779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 × 14 = 23 × 2 × 7</a:t>
            </a:r>
          </a:p>
        </p:txBody>
      </p:sp>
      <p:sp>
        <p:nvSpPr>
          <p:cNvPr id="4" name="TextBox 3">
            <a:extLst>
              <a:ext uri="{FF2B5EF4-FFF2-40B4-BE49-F238E27FC236}">
                <a16:creationId xmlns:a16="http://schemas.microsoft.com/office/drawing/2014/main" id="{690B2144-E751-4089-A4AF-BCF1E916F323}"/>
              </a:ext>
            </a:extLst>
          </p:cNvPr>
          <p:cNvSpPr txBox="1"/>
          <p:nvPr/>
        </p:nvSpPr>
        <p:spPr bwMode="auto">
          <a:xfrm>
            <a:off x="2298836" y="5058953"/>
            <a:ext cx="12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46 × 7</a:t>
            </a:r>
          </a:p>
        </p:txBody>
      </p:sp>
      <p:sp>
        <p:nvSpPr>
          <p:cNvPr id="5" name="TextBox 4">
            <a:extLst>
              <a:ext uri="{FF2B5EF4-FFF2-40B4-BE49-F238E27FC236}">
                <a16:creationId xmlns:a16="http://schemas.microsoft.com/office/drawing/2014/main" id="{FD7737BC-61EA-4505-8F70-D4A89D4C9729}"/>
              </a:ext>
            </a:extLst>
          </p:cNvPr>
          <p:cNvSpPr txBox="1"/>
          <p:nvPr/>
        </p:nvSpPr>
        <p:spPr bwMode="auto">
          <a:xfrm>
            <a:off x="2298836" y="5696907"/>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322</a:t>
            </a:r>
          </a:p>
        </p:txBody>
      </p:sp>
      <p:sp>
        <p:nvSpPr>
          <p:cNvPr id="6" name="TextBox 5">
            <a:extLst>
              <a:ext uri="{FF2B5EF4-FFF2-40B4-BE49-F238E27FC236}">
                <a16:creationId xmlns:a16="http://schemas.microsoft.com/office/drawing/2014/main" id="{2B792D46-1B1B-423A-80D0-1616E8AEB5C0}"/>
              </a:ext>
            </a:extLst>
          </p:cNvPr>
          <p:cNvSpPr txBox="1"/>
          <p:nvPr/>
        </p:nvSpPr>
        <p:spPr bwMode="auto">
          <a:xfrm>
            <a:off x="5791689" y="4420999"/>
            <a:ext cx="2779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 × 14 = 23 × 7 × 2</a:t>
            </a:r>
          </a:p>
        </p:txBody>
      </p:sp>
      <p:sp>
        <p:nvSpPr>
          <p:cNvPr id="7" name="TextBox 6">
            <a:extLst>
              <a:ext uri="{FF2B5EF4-FFF2-40B4-BE49-F238E27FC236}">
                <a16:creationId xmlns:a16="http://schemas.microsoft.com/office/drawing/2014/main" id="{6969731A-9F25-4E19-A60C-21F679E0C810}"/>
              </a:ext>
            </a:extLst>
          </p:cNvPr>
          <p:cNvSpPr txBox="1"/>
          <p:nvPr/>
        </p:nvSpPr>
        <p:spPr bwMode="auto">
          <a:xfrm>
            <a:off x="6849427" y="5058953"/>
            <a:ext cx="1402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161 × 2</a:t>
            </a:r>
          </a:p>
        </p:txBody>
      </p:sp>
      <p:sp>
        <p:nvSpPr>
          <p:cNvPr id="8" name="TextBox 7">
            <a:extLst>
              <a:ext uri="{FF2B5EF4-FFF2-40B4-BE49-F238E27FC236}">
                <a16:creationId xmlns:a16="http://schemas.microsoft.com/office/drawing/2014/main" id="{3B27718E-059D-46B1-9BFA-376F2A214A8D}"/>
              </a:ext>
            </a:extLst>
          </p:cNvPr>
          <p:cNvSpPr txBox="1"/>
          <p:nvPr/>
        </p:nvSpPr>
        <p:spPr bwMode="auto">
          <a:xfrm>
            <a:off x="6849427" y="5696907"/>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322</a:t>
            </a:r>
          </a:p>
        </p:txBody>
      </p:sp>
      <p:pic>
        <p:nvPicPr>
          <p:cNvPr id="10" name="Picture 9">
            <a:extLst>
              <a:ext uri="{FF2B5EF4-FFF2-40B4-BE49-F238E27FC236}">
                <a16:creationId xmlns:a16="http://schemas.microsoft.com/office/drawing/2014/main" id="{BEF7ACD7-679C-4EF3-BD47-92C3783C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9" y="1862999"/>
            <a:ext cx="5125044" cy="2381711"/>
          </a:xfrm>
          <a:prstGeom prst="rect">
            <a:avLst/>
          </a:prstGeom>
        </p:spPr>
      </p:pic>
      <p:pic>
        <p:nvPicPr>
          <p:cNvPr id="12" name="Picture 11">
            <a:extLst>
              <a:ext uri="{FF2B5EF4-FFF2-40B4-BE49-F238E27FC236}">
                <a16:creationId xmlns:a16="http://schemas.microsoft.com/office/drawing/2014/main" id="{B8BFEE84-BED2-4A6A-80FB-31603335F2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7975" y="1860188"/>
            <a:ext cx="5125044" cy="2263250"/>
          </a:xfrm>
          <a:prstGeom prst="rect">
            <a:avLst/>
          </a:prstGeom>
        </p:spPr>
      </p:pic>
      <p:pic>
        <p:nvPicPr>
          <p:cNvPr id="13" name="Picture 12">
            <a:extLst>
              <a:ext uri="{FF2B5EF4-FFF2-40B4-BE49-F238E27FC236}">
                <a16:creationId xmlns:a16="http://schemas.microsoft.com/office/drawing/2014/main" id="{6DE84E68-0102-4049-874E-F0D3665F2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453" y="1862999"/>
            <a:ext cx="5125044" cy="2381711"/>
          </a:xfrm>
          <a:prstGeom prst="rect">
            <a:avLst/>
          </a:prstGeom>
        </p:spPr>
      </p:pic>
      <p:pic>
        <p:nvPicPr>
          <p:cNvPr id="14" name="Picture 13">
            <a:extLst>
              <a:ext uri="{FF2B5EF4-FFF2-40B4-BE49-F238E27FC236}">
                <a16:creationId xmlns:a16="http://schemas.microsoft.com/office/drawing/2014/main" id="{3D970318-928D-4C8C-9764-C9DBE33E55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72000" y="1860188"/>
            <a:ext cx="4848497" cy="1913526"/>
          </a:xfrm>
          <a:prstGeom prst="rect">
            <a:avLst/>
          </a:prstGeom>
        </p:spPr>
      </p:pic>
    </p:spTree>
    <p:extLst>
      <p:ext uri="{BB962C8B-B14F-4D97-AF65-F5344CB8AC3E}">
        <p14:creationId xmlns:p14="http://schemas.microsoft.com/office/powerpoint/2010/main" val="5343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200"/>
                            </p:stCondLst>
                            <p:childTnLst>
                              <p:par>
                                <p:cTn id="21" presetID="10" presetClass="entr" presetSubtype="0" fill="hold" grpId="0" nodeType="afterEffect">
                                  <p:stCondLst>
                                    <p:cond delay="2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xit" presetSubtype="0" fill="hold"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10" presetClass="entr" presetSubtype="0" fill="hold" grpId="0" nodeType="afterEffect">
                                  <p:stCondLst>
                                    <p:cond delay="2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1200"/>
                            </p:stCondLst>
                            <p:childTnLst>
                              <p:par>
                                <p:cTn id="47" presetID="10" presetClass="entr" presetSubtype="0" fill="hold" grpId="0" nodeType="afterEffect">
                                  <p:stCondLst>
                                    <p:cond delay="2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5:4</a:t>
            </a:r>
          </a:p>
        </p:txBody>
      </p:sp>
      <p:pic>
        <p:nvPicPr>
          <p:cNvPr id="4" name="Picture 3">
            <a:extLst>
              <a:ext uri="{FF2B5EF4-FFF2-40B4-BE49-F238E27FC236}">
                <a16:creationId xmlns:a16="http://schemas.microsoft.com/office/drawing/2014/main" id="{5AA81F9E-C6D0-4E1E-873A-E4B2D94C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900" y="2264799"/>
            <a:ext cx="6833392" cy="3848978"/>
          </a:xfrm>
          <a:prstGeom prst="rect">
            <a:avLst/>
          </a:prstGeom>
        </p:spPr>
      </p:pic>
      <p:sp>
        <p:nvSpPr>
          <p:cNvPr id="5" name="TextBox 4">
            <a:extLst>
              <a:ext uri="{FF2B5EF4-FFF2-40B4-BE49-F238E27FC236}">
                <a16:creationId xmlns:a16="http://schemas.microsoft.com/office/drawing/2014/main" id="{F42C1792-E1EA-4685-BB4E-FC8E102F7D86}"/>
              </a:ext>
            </a:extLst>
          </p:cNvPr>
          <p:cNvSpPr txBox="1"/>
          <p:nvPr/>
        </p:nvSpPr>
        <p:spPr bwMode="auto">
          <a:xfrm>
            <a:off x="3408059" y="1135181"/>
            <a:ext cx="2327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Oliver’s method</a:t>
            </a:r>
          </a:p>
        </p:txBody>
      </p:sp>
    </p:spTree>
    <p:extLst>
      <p:ext uri="{BB962C8B-B14F-4D97-AF65-F5344CB8AC3E}">
        <p14:creationId xmlns:p14="http://schemas.microsoft.com/office/powerpoint/2010/main" val="2110559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5:4</a:t>
            </a:r>
          </a:p>
        </p:txBody>
      </p:sp>
      <p:sp>
        <p:nvSpPr>
          <p:cNvPr id="5" name="TextBox 4">
            <a:extLst>
              <a:ext uri="{FF2B5EF4-FFF2-40B4-BE49-F238E27FC236}">
                <a16:creationId xmlns:a16="http://schemas.microsoft.com/office/drawing/2014/main" id="{F42C1792-E1EA-4685-BB4E-FC8E102F7D86}"/>
              </a:ext>
            </a:extLst>
          </p:cNvPr>
          <p:cNvSpPr txBox="1"/>
          <p:nvPr/>
        </p:nvSpPr>
        <p:spPr bwMode="auto">
          <a:xfrm>
            <a:off x="3329864" y="1135181"/>
            <a:ext cx="2484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err="1">
                <a:latin typeface="Myriad Pro" panose="020B0503030403020204" pitchFamily="34" charset="0"/>
                <a:ea typeface="Myriad Pro Semibold" charset="0"/>
                <a:cs typeface="Myriad Pro Semibold" charset="0"/>
              </a:rPr>
              <a:t>Tanima’s</a:t>
            </a:r>
            <a:r>
              <a:rPr lang="en-GB" sz="2400" b="1" dirty="0">
                <a:latin typeface="Myriad Pro" panose="020B0503030403020204" pitchFamily="34" charset="0"/>
                <a:ea typeface="Myriad Pro Semibold" charset="0"/>
                <a:cs typeface="Myriad Pro Semibold" charset="0"/>
              </a:rPr>
              <a:t> method</a:t>
            </a:r>
          </a:p>
        </p:txBody>
      </p:sp>
      <p:graphicFrame>
        <p:nvGraphicFramePr>
          <p:cNvPr id="7" name="Table 6">
            <a:extLst>
              <a:ext uri="{FF2B5EF4-FFF2-40B4-BE49-F238E27FC236}">
                <a16:creationId xmlns:a16="http://schemas.microsoft.com/office/drawing/2014/main" id="{B2180434-6372-4CE7-ABB3-CAA481B74207}"/>
              </a:ext>
            </a:extLst>
          </p:cNvPr>
          <p:cNvGraphicFramePr>
            <a:graphicFrameLocks noGrp="1"/>
          </p:cNvGraphicFramePr>
          <p:nvPr>
            <p:extLst>
              <p:ext uri="{D42A27DB-BD31-4B8C-83A1-F6EECF244321}">
                <p14:modId xmlns:p14="http://schemas.microsoft.com/office/powerpoint/2010/main" val="2408006118"/>
              </p:ext>
            </p:extLst>
          </p:nvPr>
        </p:nvGraphicFramePr>
        <p:xfrm>
          <a:off x="1593014" y="2543985"/>
          <a:ext cx="5957972" cy="2016607"/>
        </p:xfrm>
        <a:graphic>
          <a:graphicData uri="http://schemas.openxmlformats.org/drawingml/2006/table">
            <a:tbl>
              <a:tblPr firstRow="1" firstCol="1" bandRow="1"/>
              <a:tblGrid>
                <a:gridCol w="511883">
                  <a:extLst>
                    <a:ext uri="{9D8B030D-6E8A-4147-A177-3AD203B41FA5}">
                      <a16:colId xmlns:a16="http://schemas.microsoft.com/office/drawing/2014/main" val="1848180124"/>
                    </a:ext>
                  </a:extLst>
                </a:gridCol>
                <a:gridCol w="495099">
                  <a:extLst>
                    <a:ext uri="{9D8B030D-6E8A-4147-A177-3AD203B41FA5}">
                      <a16:colId xmlns:a16="http://schemas.microsoft.com/office/drawing/2014/main" val="3601149911"/>
                    </a:ext>
                  </a:extLst>
                </a:gridCol>
                <a:gridCol w="495099">
                  <a:extLst>
                    <a:ext uri="{9D8B030D-6E8A-4147-A177-3AD203B41FA5}">
                      <a16:colId xmlns:a16="http://schemas.microsoft.com/office/drawing/2014/main" val="2900825628"/>
                    </a:ext>
                  </a:extLst>
                </a:gridCol>
                <a:gridCol w="495099">
                  <a:extLst>
                    <a:ext uri="{9D8B030D-6E8A-4147-A177-3AD203B41FA5}">
                      <a16:colId xmlns:a16="http://schemas.microsoft.com/office/drawing/2014/main" val="1727694213"/>
                    </a:ext>
                  </a:extLst>
                </a:gridCol>
                <a:gridCol w="495099">
                  <a:extLst>
                    <a:ext uri="{9D8B030D-6E8A-4147-A177-3AD203B41FA5}">
                      <a16:colId xmlns:a16="http://schemas.microsoft.com/office/drawing/2014/main" val="457588299"/>
                    </a:ext>
                  </a:extLst>
                </a:gridCol>
                <a:gridCol w="495099">
                  <a:extLst>
                    <a:ext uri="{9D8B030D-6E8A-4147-A177-3AD203B41FA5}">
                      <a16:colId xmlns:a16="http://schemas.microsoft.com/office/drawing/2014/main" val="3732860186"/>
                    </a:ext>
                  </a:extLst>
                </a:gridCol>
                <a:gridCol w="495099">
                  <a:extLst>
                    <a:ext uri="{9D8B030D-6E8A-4147-A177-3AD203B41FA5}">
                      <a16:colId xmlns:a16="http://schemas.microsoft.com/office/drawing/2014/main" val="2798005472"/>
                    </a:ext>
                  </a:extLst>
                </a:gridCol>
                <a:gridCol w="495099">
                  <a:extLst>
                    <a:ext uri="{9D8B030D-6E8A-4147-A177-3AD203B41FA5}">
                      <a16:colId xmlns:a16="http://schemas.microsoft.com/office/drawing/2014/main" val="4237636072"/>
                    </a:ext>
                  </a:extLst>
                </a:gridCol>
                <a:gridCol w="495099">
                  <a:extLst>
                    <a:ext uri="{9D8B030D-6E8A-4147-A177-3AD203B41FA5}">
                      <a16:colId xmlns:a16="http://schemas.microsoft.com/office/drawing/2014/main" val="347887508"/>
                    </a:ext>
                  </a:extLst>
                </a:gridCol>
                <a:gridCol w="495099">
                  <a:extLst>
                    <a:ext uri="{9D8B030D-6E8A-4147-A177-3AD203B41FA5}">
                      <a16:colId xmlns:a16="http://schemas.microsoft.com/office/drawing/2014/main" val="3260254368"/>
                    </a:ext>
                  </a:extLst>
                </a:gridCol>
                <a:gridCol w="495099">
                  <a:extLst>
                    <a:ext uri="{9D8B030D-6E8A-4147-A177-3AD203B41FA5}">
                      <a16:colId xmlns:a16="http://schemas.microsoft.com/office/drawing/2014/main" val="1851861076"/>
                    </a:ext>
                  </a:extLst>
                </a:gridCol>
                <a:gridCol w="495099">
                  <a:extLst>
                    <a:ext uri="{9D8B030D-6E8A-4147-A177-3AD203B41FA5}">
                      <a16:colId xmlns:a16="http://schemas.microsoft.com/office/drawing/2014/main" val="1110418648"/>
                    </a:ext>
                  </a:extLst>
                </a:gridCol>
              </a:tblGrid>
              <a:tr h="537762">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a:noFill/>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extLst>
                  <a:ext uri="{0D108BD9-81ED-4DB2-BD59-A6C34878D82A}">
                    <a16:rowId xmlns:a16="http://schemas.microsoft.com/office/drawing/2014/main" val="227839325"/>
                  </a:ext>
                </a:extLst>
              </a:tr>
              <a:tr h="537762">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744559"/>
                  </a:ext>
                </a:extLst>
              </a:tr>
              <a:tr h="537762">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158051"/>
                  </a:ext>
                </a:extLst>
              </a:tr>
              <a:tr h="403321">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3733965"/>
                  </a:ext>
                </a:extLst>
              </a:tr>
            </a:tbl>
          </a:graphicData>
        </a:graphic>
      </p:graphicFrame>
    </p:spTree>
    <p:extLst>
      <p:ext uri="{BB962C8B-B14F-4D97-AF65-F5344CB8AC3E}">
        <p14:creationId xmlns:p14="http://schemas.microsoft.com/office/powerpoint/2010/main" val="382133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1:3</a:t>
            </a:r>
          </a:p>
        </p:txBody>
      </p:sp>
      <p:pic>
        <p:nvPicPr>
          <p:cNvPr id="4" name="Picture 3">
            <a:extLst>
              <a:ext uri="{FF2B5EF4-FFF2-40B4-BE49-F238E27FC236}">
                <a16:creationId xmlns:a16="http://schemas.microsoft.com/office/drawing/2014/main" id="{2474DECA-830A-47B2-90DF-441D5AD833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204" y="897087"/>
            <a:ext cx="3960796" cy="5496812"/>
          </a:xfrm>
          <a:prstGeom prst="rect">
            <a:avLst/>
          </a:prstGeom>
        </p:spPr>
      </p:pic>
      <p:grpSp>
        <p:nvGrpSpPr>
          <p:cNvPr id="42" name="Group 41">
            <a:extLst>
              <a:ext uri="{FF2B5EF4-FFF2-40B4-BE49-F238E27FC236}">
                <a16:creationId xmlns:a16="http://schemas.microsoft.com/office/drawing/2014/main" id="{85858B1F-BA5B-432A-8E0B-250BD525ABED}"/>
              </a:ext>
            </a:extLst>
          </p:cNvPr>
          <p:cNvGrpSpPr/>
          <p:nvPr/>
        </p:nvGrpSpPr>
        <p:grpSpPr>
          <a:xfrm>
            <a:off x="5529835" y="599781"/>
            <a:ext cx="3618219" cy="5923042"/>
            <a:chOff x="5529835" y="599781"/>
            <a:chExt cx="3618219" cy="5923042"/>
          </a:xfrm>
        </p:grpSpPr>
        <p:pic>
          <p:nvPicPr>
            <p:cNvPr id="6" name="Picture 5">
              <a:extLst>
                <a:ext uri="{FF2B5EF4-FFF2-40B4-BE49-F238E27FC236}">
                  <a16:creationId xmlns:a16="http://schemas.microsoft.com/office/drawing/2014/main" id="{1228A3CE-ABB0-4B2B-8D5B-06AB6F3A39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77627" y="1588144"/>
              <a:ext cx="3270427" cy="4934679"/>
            </a:xfrm>
            <a:prstGeom prst="rect">
              <a:avLst/>
            </a:prstGeom>
          </p:spPr>
        </p:pic>
        <p:sp>
          <p:nvSpPr>
            <p:cNvPr id="8" name="TextBox 7">
              <a:extLst>
                <a:ext uri="{FF2B5EF4-FFF2-40B4-BE49-F238E27FC236}">
                  <a16:creationId xmlns:a16="http://schemas.microsoft.com/office/drawing/2014/main" id="{EBDB463E-7D80-48BA-95D1-3515CC4B59B0}"/>
                </a:ext>
              </a:extLst>
            </p:cNvPr>
            <p:cNvSpPr txBox="1"/>
            <p:nvPr/>
          </p:nvSpPr>
          <p:spPr bwMode="auto">
            <a:xfrm>
              <a:off x="5557426" y="163903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94BC9F67-64F9-4717-94A6-9AC324CEE0E2}"/>
                </a:ext>
              </a:extLst>
            </p:cNvPr>
            <p:cNvSpPr txBox="1"/>
            <p:nvPr/>
          </p:nvSpPr>
          <p:spPr bwMode="auto">
            <a:xfrm>
              <a:off x="5529835" y="212084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0" name="TextBox 9">
              <a:extLst>
                <a:ext uri="{FF2B5EF4-FFF2-40B4-BE49-F238E27FC236}">
                  <a16:creationId xmlns:a16="http://schemas.microsoft.com/office/drawing/2014/main" id="{C28C7D75-E455-43CA-85C9-BF1A368D3E2D}"/>
                </a:ext>
              </a:extLst>
            </p:cNvPr>
            <p:cNvSpPr txBox="1"/>
            <p:nvPr/>
          </p:nvSpPr>
          <p:spPr bwMode="auto">
            <a:xfrm>
              <a:off x="5529835" y="260264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1" name="TextBox 10">
              <a:extLst>
                <a:ext uri="{FF2B5EF4-FFF2-40B4-BE49-F238E27FC236}">
                  <a16:creationId xmlns:a16="http://schemas.microsoft.com/office/drawing/2014/main" id="{CFB83562-4DC5-49C9-80A5-714105DF7119}"/>
                </a:ext>
              </a:extLst>
            </p:cNvPr>
            <p:cNvSpPr txBox="1"/>
            <p:nvPr/>
          </p:nvSpPr>
          <p:spPr bwMode="auto">
            <a:xfrm>
              <a:off x="5529835" y="308445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2" name="TextBox 11">
              <a:extLst>
                <a:ext uri="{FF2B5EF4-FFF2-40B4-BE49-F238E27FC236}">
                  <a16:creationId xmlns:a16="http://schemas.microsoft.com/office/drawing/2014/main" id="{FE5F98DD-B853-4F8E-BC38-969919FC7562}"/>
                </a:ext>
              </a:extLst>
            </p:cNvPr>
            <p:cNvSpPr txBox="1"/>
            <p:nvPr/>
          </p:nvSpPr>
          <p:spPr bwMode="auto">
            <a:xfrm>
              <a:off x="5542535" y="3566260"/>
              <a:ext cx="32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4" name="TextBox 13">
              <a:extLst>
                <a:ext uri="{FF2B5EF4-FFF2-40B4-BE49-F238E27FC236}">
                  <a16:creationId xmlns:a16="http://schemas.microsoft.com/office/drawing/2014/main" id="{1BE78A34-F1DD-4260-9A05-D4E14185BE18}"/>
                </a:ext>
              </a:extLst>
            </p:cNvPr>
            <p:cNvSpPr txBox="1"/>
            <p:nvPr/>
          </p:nvSpPr>
          <p:spPr bwMode="auto">
            <a:xfrm>
              <a:off x="5529835" y="404806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5" name="TextBox 14">
              <a:extLst>
                <a:ext uri="{FF2B5EF4-FFF2-40B4-BE49-F238E27FC236}">
                  <a16:creationId xmlns:a16="http://schemas.microsoft.com/office/drawing/2014/main" id="{8D1CA644-9614-4628-A548-3A50C57FF4CB}"/>
                </a:ext>
              </a:extLst>
            </p:cNvPr>
            <p:cNvSpPr txBox="1"/>
            <p:nvPr/>
          </p:nvSpPr>
          <p:spPr bwMode="auto">
            <a:xfrm>
              <a:off x="5529835" y="452987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8782B4B6-28C9-40BC-8F72-A88B6C60486C}"/>
                </a:ext>
              </a:extLst>
            </p:cNvPr>
            <p:cNvSpPr txBox="1"/>
            <p:nvPr/>
          </p:nvSpPr>
          <p:spPr bwMode="auto">
            <a:xfrm>
              <a:off x="5529835" y="501167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7" name="TextBox 16">
              <a:extLst>
                <a:ext uri="{FF2B5EF4-FFF2-40B4-BE49-F238E27FC236}">
                  <a16:creationId xmlns:a16="http://schemas.microsoft.com/office/drawing/2014/main" id="{954A4D88-AA99-4367-BBA2-0124D87F38BC}"/>
                </a:ext>
              </a:extLst>
            </p:cNvPr>
            <p:cNvSpPr txBox="1"/>
            <p:nvPr/>
          </p:nvSpPr>
          <p:spPr bwMode="auto">
            <a:xfrm>
              <a:off x="5529835" y="549348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8" name="TextBox 17">
              <a:extLst>
                <a:ext uri="{FF2B5EF4-FFF2-40B4-BE49-F238E27FC236}">
                  <a16:creationId xmlns:a16="http://schemas.microsoft.com/office/drawing/2014/main" id="{41071B0E-839F-4EF0-874E-A30AD2C52CE1}"/>
                </a:ext>
              </a:extLst>
            </p:cNvPr>
            <p:cNvSpPr txBox="1"/>
            <p:nvPr/>
          </p:nvSpPr>
          <p:spPr bwMode="auto">
            <a:xfrm>
              <a:off x="5529835" y="597528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9" name="TextBox 18">
              <a:extLst>
                <a:ext uri="{FF2B5EF4-FFF2-40B4-BE49-F238E27FC236}">
                  <a16:creationId xmlns:a16="http://schemas.microsoft.com/office/drawing/2014/main" id="{C278D4E9-1005-4CD5-8E0E-5ADDF5CDB233}"/>
                </a:ext>
              </a:extLst>
            </p:cNvPr>
            <p:cNvSpPr txBox="1"/>
            <p:nvPr/>
          </p:nvSpPr>
          <p:spPr bwMode="auto">
            <a:xfrm>
              <a:off x="6623565" y="599781"/>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10</a:t>
              </a:r>
            </a:p>
          </p:txBody>
        </p:sp>
        <p:sp>
          <p:nvSpPr>
            <p:cNvPr id="20" name="TextBox 19">
              <a:extLst>
                <a:ext uri="{FF2B5EF4-FFF2-40B4-BE49-F238E27FC236}">
                  <a16:creationId xmlns:a16="http://schemas.microsoft.com/office/drawing/2014/main" id="{0432ACAC-6F1C-46DC-A8C8-EEBE92FBB3A8}"/>
                </a:ext>
              </a:extLst>
            </p:cNvPr>
            <p:cNvSpPr txBox="1"/>
            <p:nvPr/>
          </p:nvSpPr>
          <p:spPr bwMode="auto">
            <a:xfrm>
              <a:off x="6013420" y="121542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1" name="TextBox 20">
              <a:extLst>
                <a:ext uri="{FF2B5EF4-FFF2-40B4-BE49-F238E27FC236}">
                  <a16:creationId xmlns:a16="http://schemas.microsoft.com/office/drawing/2014/main" id="{1F831C7A-EB26-4C41-82F7-993477C6E3F1}"/>
                </a:ext>
              </a:extLst>
            </p:cNvPr>
            <p:cNvSpPr txBox="1"/>
            <p:nvPr/>
          </p:nvSpPr>
          <p:spPr bwMode="auto">
            <a:xfrm>
              <a:off x="6792149" y="121542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2" name="TextBox 21">
              <a:extLst>
                <a:ext uri="{FF2B5EF4-FFF2-40B4-BE49-F238E27FC236}">
                  <a16:creationId xmlns:a16="http://schemas.microsoft.com/office/drawing/2014/main" id="{A18B0D58-76EB-45F6-82F9-AEEC0FCA1C2A}"/>
                </a:ext>
              </a:extLst>
            </p:cNvPr>
            <p:cNvSpPr txBox="1"/>
            <p:nvPr/>
          </p:nvSpPr>
          <p:spPr bwMode="auto">
            <a:xfrm>
              <a:off x="7512840" y="121542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cxnSp>
          <p:nvCxnSpPr>
            <p:cNvPr id="24" name="Straight Connector 23">
              <a:extLst>
                <a:ext uri="{FF2B5EF4-FFF2-40B4-BE49-F238E27FC236}">
                  <a16:creationId xmlns:a16="http://schemas.microsoft.com/office/drawing/2014/main" id="{933A7075-30FA-44D9-B446-AA96995A490C}"/>
                </a:ext>
              </a:extLst>
            </p:cNvPr>
            <p:cNvCxnSpPr>
              <a:cxnSpLocks/>
            </p:cNvCxnSpPr>
            <p:nvPr/>
          </p:nvCxnSpPr>
          <p:spPr bwMode="auto">
            <a:xfrm flipV="1">
              <a:off x="6260306" y="981076"/>
              <a:ext cx="778669" cy="321468"/>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3F0E9F1-F832-47AF-BBA2-A5FF1AB739B8}"/>
                </a:ext>
              </a:extLst>
            </p:cNvPr>
            <p:cNvCxnSpPr>
              <a:cxnSpLocks/>
            </p:cNvCxnSpPr>
            <p:nvPr/>
          </p:nvCxnSpPr>
          <p:spPr bwMode="auto">
            <a:xfrm>
              <a:off x="7038975" y="981076"/>
              <a:ext cx="740569" cy="321468"/>
            </a:xfrm>
            <a:prstGeom prst="line">
              <a:avLst/>
            </a:prstGeom>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65F8C49-59AC-4FEA-812C-791137859563}"/>
                </a:ext>
              </a:extLst>
            </p:cNvPr>
            <p:cNvCxnSpPr>
              <a:cxnSpLocks/>
            </p:cNvCxnSpPr>
            <p:nvPr/>
          </p:nvCxnSpPr>
          <p:spPr bwMode="auto">
            <a:xfrm>
              <a:off x="7041577" y="981076"/>
              <a:ext cx="0" cy="321468"/>
            </a:xfrm>
            <a:prstGeom prst="line">
              <a:avLst/>
            </a:prstGeom>
            <a:ln/>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5C2CCBDC-4402-41A5-B7AA-5E9CDD667B4E}"/>
              </a:ext>
            </a:extLst>
          </p:cNvPr>
          <p:cNvSpPr txBox="1"/>
          <p:nvPr/>
        </p:nvSpPr>
        <p:spPr bwMode="auto">
          <a:xfrm>
            <a:off x="882502" y="2947082"/>
            <a:ext cx="3836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 × 40 = 3 × 10 × 4 × 10 </a:t>
            </a:r>
          </a:p>
        </p:txBody>
      </p:sp>
      <p:sp>
        <p:nvSpPr>
          <p:cNvPr id="25" name="TextBox 24">
            <a:extLst>
              <a:ext uri="{FF2B5EF4-FFF2-40B4-BE49-F238E27FC236}">
                <a16:creationId xmlns:a16="http://schemas.microsoft.com/office/drawing/2014/main" id="{8FF53526-C78E-41AA-B502-D1A29F36672A}"/>
              </a:ext>
            </a:extLst>
          </p:cNvPr>
          <p:cNvSpPr txBox="1"/>
          <p:nvPr/>
        </p:nvSpPr>
        <p:spPr bwMode="auto">
          <a:xfrm>
            <a:off x="2001520" y="3524073"/>
            <a:ext cx="270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3 × 4 × 10 × 10 </a:t>
            </a:r>
          </a:p>
        </p:txBody>
      </p:sp>
      <p:sp>
        <p:nvSpPr>
          <p:cNvPr id="26" name="TextBox 25">
            <a:extLst>
              <a:ext uri="{FF2B5EF4-FFF2-40B4-BE49-F238E27FC236}">
                <a16:creationId xmlns:a16="http://schemas.microsoft.com/office/drawing/2014/main" id="{74ED12C1-1D3C-402A-BC11-7BC137EB5A4E}"/>
              </a:ext>
            </a:extLst>
          </p:cNvPr>
          <p:cNvSpPr txBox="1"/>
          <p:nvPr/>
        </p:nvSpPr>
        <p:spPr bwMode="auto">
          <a:xfrm>
            <a:off x="2001520" y="4101064"/>
            <a:ext cx="215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3 × 4 × 100 </a:t>
            </a:r>
          </a:p>
        </p:txBody>
      </p:sp>
      <p:sp>
        <p:nvSpPr>
          <p:cNvPr id="27" name="TextBox 26">
            <a:extLst>
              <a:ext uri="{FF2B5EF4-FFF2-40B4-BE49-F238E27FC236}">
                <a16:creationId xmlns:a16="http://schemas.microsoft.com/office/drawing/2014/main" id="{F8DD4FDF-777C-400D-8148-B21C12ED19DC}"/>
              </a:ext>
            </a:extLst>
          </p:cNvPr>
          <p:cNvSpPr txBox="1"/>
          <p:nvPr/>
        </p:nvSpPr>
        <p:spPr bwMode="auto">
          <a:xfrm>
            <a:off x="2001520" y="4678054"/>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1,200</a:t>
            </a:r>
          </a:p>
        </p:txBody>
      </p:sp>
    </p:spTree>
    <p:extLst>
      <p:ext uri="{BB962C8B-B14F-4D97-AF65-F5344CB8AC3E}">
        <p14:creationId xmlns:p14="http://schemas.microsoft.com/office/powerpoint/2010/main" val="1103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1:3</a:t>
            </a:r>
          </a:p>
        </p:txBody>
      </p:sp>
      <p:pic>
        <p:nvPicPr>
          <p:cNvPr id="4" name="Picture 3">
            <a:extLst>
              <a:ext uri="{FF2B5EF4-FFF2-40B4-BE49-F238E27FC236}">
                <a16:creationId xmlns:a16="http://schemas.microsoft.com/office/drawing/2014/main" id="{899A49D5-5DE0-4F43-A686-B3E144B03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312" y="791939"/>
            <a:ext cx="5998752" cy="5991438"/>
          </a:xfrm>
          <a:prstGeom prst="rect">
            <a:avLst/>
          </a:prstGeom>
        </p:spPr>
      </p:pic>
    </p:spTree>
    <p:extLst>
      <p:ext uri="{BB962C8B-B14F-4D97-AF65-F5344CB8AC3E}">
        <p14:creationId xmlns:p14="http://schemas.microsoft.com/office/powerpoint/2010/main" val="386332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1:3</a:t>
            </a:r>
          </a:p>
        </p:txBody>
      </p:sp>
      <p:pic>
        <p:nvPicPr>
          <p:cNvPr id="4" name="Picture 3">
            <a:extLst>
              <a:ext uri="{FF2B5EF4-FFF2-40B4-BE49-F238E27FC236}">
                <a16:creationId xmlns:a16="http://schemas.microsoft.com/office/drawing/2014/main" id="{90C72FE3-E917-4119-9165-2B178EA24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2032394"/>
            <a:ext cx="6816764" cy="2793212"/>
          </a:xfrm>
          <a:prstGeom prst="rect">
            <a:avLst/>
          </a:prstGeom>
        </p:spPr>
      </p:pic>
      <p:sp>
        <p:nvSpPr>
          <p:cNvPr id="5" name="Rectangle 4">
            <a:extLst>
              <a:ext uri="{FF2B5EF4-FFF2-40B4-BE49-F238E27FC236}">
                <a16:creationId xmlns:a16="http://schemas.microsoft.com/office/drawing/2014/main" id="{7A5B4FF7-AFA7-4837-9CAF-B727938A12A6}"/>
              </a:ext>
            </a:extLst>
          </p:cNvPr>
          <p:cNvSpPr/>
          <p:nvPr/>
        </p:nvSpPr>
        <p:spPr>
          <a:xfrm>
            <a:off x="5527496" y="5366374"/>
            <a:ext cx="2266006" cy="461665"/>
          </a:xfrm>
          <a:prstGeom prst="rect">
            <a:avLst/>
          </a:prstGeom>
        </p:spPr>
        <p:txBody>
          <a:bodyPr wrap="square">
            <a:spAutoFit/>
          </a:bodyPr>
          <a:lstStyle/>
          <a:p>
            <a:pPr algn="ctr">
              <a:buNone/>
            </a:pPr>
            <a:r>
              <a:rPr lang="en-GB" sz="2400" dirty="0">
                <a:latin typeface="Myriad Pro" panose="020B0503030403020204" pitchFamily="34" charset="0"/>
                <a:ea typeface="Calibri" panose="020F0502020204030204" pitchFamily="34" charset="0"/>
                <a:cs typeface="Times New Roman" panose="02020603050405020304" pitchFamily="18" charset="0"/>
              </a:rPr>
              <a:t>40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30 = 120</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C0E12159-3963-4B34-B3E2-6E6B5872D09B}"/>
              </a:ext>
            </a:extLst>
          </p:cNvPr>
          <p:cNvSpPr/>
          <p:nvPr/>
        </p:nvSpPr>
        <p:spPr>
          <a:xfrm>
            <a:off x="1774908" y="5366374"/>
            <a:ext cx="2005678" cy="461665"/>
          </a:xfrm>
          <a:prstGeom prst="rect">
            <a:avLst/>
          </a:prstGeom>
        </p:spPr>
        <p:txBody>
          <a:bodyPr wrap="none">
            <a:spAutoFit/>
          </a:bodyPr>
          <a:lstStyle/>
          <a:p>
            <a:pPr algn="ctr">
              <a:buNone/>
            </a:pPr>
            <a:r>
              <a:rPr lang="en-GB" sz="2400" dirty="0">
                <a:latin typeface="Myriad Pro" panose="020B0503030403020204" pitchFamily="34" charset="0"/>
                <a:ea typeface="Calibri" panose="020F0502020204030204" pitchFamily="34" charset="0"/>
                <a:cs typeface="Times New Roman" panose="02020603050405020304" pitchFamily="18" charset="0"/>
              </a:rPr>
              <a:t>30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40 = 120 </a:t>
            </a:r>
            <a:endParaRPr lang="en-GB" sz="2400" dirty="0">
              <a:latin typeface="Myriad Pro" panose="020B0503030403020204" pitchFamily="34" charset="0"/>
            </a:endParaRPr>
          </a:p>
        </p:txBody>
      </p:sp>
    </p:spTree>
    <p:extLst>
      <p:ext uri="{BB962C8B-B14F-4D97-AF65-F5344CB8AC3E}">
        <p14:creationId xmlns:p14="http://schemas.microsoft.com/office/powerpoint/2010/main" val="298287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1923F63D-342B-4A3D-836B-75F254520AF6}"/>
              </a:ext>
            </a:extLst>
          </p:cNvPr>
          <p:cNvSpPr txBox="1"/>
          <p:nvPr/>
        </p:nvSpPr>
        <p:spPr bwMode="auto">
          <a:xfrm>
            <a:off x="3219360" y="852826"/>
            <a:ext cx="2705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 boxes of 30 eggs</a:t>
            </a:r>
          </a:p>
        </p:txBody>
      </p:sp>
      <p:sp>
        <p:nvSpPr>
          <p:cNvPr id="4" name="TextBox 3">
            <a:extLst>
              <a:ext uri="{FF2B5EF4-FFF2-40B4-BE49-F238E27FC236}">
                <a16:creationId xmlns:a16="http://schemas.microsoft.com/office/drawing/2014/main" id="{7293EC4F-E127-4C1F-8980-36BB40E4C701}"/>
              </a:ext>
            </a:extLst>
          </p:cNvPr>
          <p:cNvSpPr txBox="1"/>
          <p:nvPr/>
        </p:nvSpPr>
        <p:spPr bwMode="auto">
          <a:xfrm>
            <a:off x="2662036" y="3132915"/>
            <a:ext cx="3435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 × 80 = 3 × 8 × 10 × 10</a:t>
            </a:r>
          </a:p>
        </p:txBody>
      </p:sp>
      <p:sp>
        <p:nvSpPr>
          <p:cNvPr id="5" name="TextBox 4">
            <a:extLst>
              <a:ext uri="{FF2B5EF4-FFF2-40B4-BE49-F238E27FC236}">
                <a16:creationId xmlns:a16="http://schemas.microsoft.com/office/drawing/2014/main" id="{BC85CEC8-FDA8-424E-98AF-F184E4F694D2}"/>
              </a:ext>
            </a:extLst>
          </p:cNvPr>
          <p:cNvSpPr txBox="1"/>
          <p:nvPr/>
        </p:nvSpPr>
        <p:spPr bwMode="auto">
          <a:xfrm>
            <a:off x="3725124" y="3594580"/>
            <a:ext cx="1901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3 × 8 × 100</a:t>
            </a:r>
          </a:p>
        </p:txBody>
      </p:sp>
      <p:sp>
        <p:nvSpPr>
          <p:cNvPr id="6" name="TextBox 5">
            <a:extLst>
              <a:ext uri="{FF2B5EF4-FFF2-40B4-BE49-F238E27FC236}">
                <a16:creationId xmlns:a16="http://schemas.microsoft.com/office/drawing/2014/main" id="{3C2A70CC-27CD-4BCB-A288-B7B2B446262E}"/>
              </a:ext>
            </a:extLst>
          </p:cNvPr>
          <p:cNvSpPr txBox="1"/>
          <p:nvPr/>
        </p:nvSpPr>
        <p:spPr bwMode="auto">
          <a:xfrm>
            <a:off x="3725124" y="4052699"/>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2,400</a:t>
            </a:r>
          </a:p>
        </p:txBody>
      </p:sp>
      <p:sp>
        <p:nvSpPr>
          <p:cNvPr id="7" name="TextBox 6">
            <a:extLst>
              <a:ext uri="{FF2B5EF4-FFF2-40B4-BE49-F238E27FC236}">
                <a16:creationId xmlns:a16="http://schemas.microsoft.com/office/drawing/2014/main" id="{26DD1A0E-D3BD-410A-A2E2-465C2901F09C}"/>
              </a:ext>
            </a:extLst>
          </p:cNvPr>
          <p:cNvSpPr txBox="1"/>
          <p:nvPr/>
        </p:nvSpPr>
        <p:spPr bwMode="auto">
          <a:xfrm>
            <a:off x="1777374" y="4951339"/>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 × 80 = 2,400</a:t>
            </a:r>
          </a:p>
        </p:txBody>
      </p:sp>
      <p:sp>
        <p:nvSpPr>
          <p:cNvPr id="8" name="TextBox 7">
            <a:extLst>
              <a:ext uri="{FF2B5EF4-FFF2-40B4-BE49-F238E27FC236}">
                <a16:creationId xmlns:a16="http://schemas.microsoft.com/office/drawing/2014/main" id="{46575D37-7C92-46F3-9DCB-72630596FF3F}"/>
              </a:ext>
            </a:extLst>
          </p:cNvPr>
          <p:cNvSpPr txBox="1"/>
          <p:nvPr/>
        </p:nvSpPr>
        <p:spPr bwMode="auto">
          <a:xfrm>
            <a:off x="5205457" y="4972483"/>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 × 30 = 2,400</a:t>
            </a:r>
          </a:p>
        </p:txBody>
      </p:sp>
      <p:pic>
        <p:nvPicPr>
          <p:cNvPr id="10" name="Picture 9">
            <a:extLst>
              <a:ext uri="{FF2B5EF4-FFF2-40B4-BE49-F238E27FC236}">
                <a16:creationId xmlns:a16="http://schemas.microsoft.com/office/drawing/2014/main" id="{A85E9946-5BD5-4DD1-8BC9-4BBBBDF97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0980" y="1565534"/>
            <a:ext cx="1502039" cy="854673"/>
          </a:xfrm>
          <a:prstGeom prst="rect">
            <a:avLst/>
          </a:prstGeom>
        </p:spPr>
      </p:pic>
    </p:spTree>
    <p:extLst>
      <p:ext uri="{BB962C8B-B14F-4D97-AF65-F5344CB8AC3E}">
        <p14:creationId xmlns:p14="http://schemas.microsoft.com/office/powerpoint/2010/main" val="25276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00"/>
                            </p:stCondLst>
                            <p:childTnLst>
                              <p:par>
                                <p:cTn id="13" presetID="10" presetClass="entr" presetSubtype="0" fill="hold" grpId="0" nodeType="afterEffect">
                                  <p:stCondLst>
                                    <p:cond delay="2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C68EA9-7D8A-4768-927C-06E932649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4" y="1966949"/>
            <a:ext cx="9005030" cy="848479"/>
          </a:xfrm>
          <a:prstGeom prst="rect">
            <a:avLst/>
          </a:prstGeom>
        </p:spPr>
      </p:pic>
      <p:sp>
        <p:nvSpPr>
          <p:cNvPr id="2" name="Text Placeholder 1"/>
          <p:cNvSpPr>
            <a:spLocks noGrp="1"/>
          </p:cNvSpPr>
          <p:nvPr>
            <p:ph type="body" sz="quarter" idx="11"/>
          </p:nvPr>
        </p:nvSpPr>
        <p:spPr/>
        <p:txBody>
          <a:bodyPr/>
          <a:lstStyle/>
          <a:p>
            <a:r>
              <a:rPr lang="en-US" dirty="0"/>
              <a:t>2.23 Strategies and long multiplication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65B1B084-9743-41D4-BAE7-B926B95FF88B}"/>
              </a:ext>
            </a:extLst>
          </p:cNvPr>
          <p:cNvSpPr txBox="1"/>
          <p:nvPr/>
        </p:nvSpPr>
        <p:spPr bwMode="auto">
          <a:xfrm>
            <a:off x="3140813" y="878501"/>
            <a:ext cx="286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800 boxes of 30 eggs</a:t>
            </a:r>
          </a:p>
        </p:txBody>
      </p:sp>
      <p:sp>
        <p:nvSpPr>
          <p:cNvPr id="4" name="TextBox 3">
            <a:extLst>
              <a:ext uri="{FF2B5EF4-FFF2-40B4-BE49-F238E27FC236}">
                <a16:creationId xmlns:a16="http://schemas.microsoft.com/office/drawing/2014/main" id="{D63F02A9-162E-4F77-90AF-64AF260216EE}"/>
              </a:ext>
            </a:extLst>
          </p:cNvPr>
          <p:cNvSpPr txBox="1"/>
          <p:nvPr/>
        </p:nvSpPr>
        <p:spPr bwMode="auto">
          <a:xfrm>
            <a:off x="2946393" y="3198624"/>
            <a:ext cx="3251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 × 800 = 10 × 30 × 80</a:t>
            </a:r>
          </a:p>
        </p:txBody>
      </p:sp>
      <p:sp>
        <p:nvSpPr>
          <p:cNvPr id="6" name="TextBox 5">
            <a:extLst>
              <a:ext uri="{FF2B5EF4-FFF2-40B4-BE49-F238E27FC236}">
                <a16:creationId xmlns:a16="http://schemas.microsoft.com/office/drawing/2014/main" id="{E82865C1-26D1-4FF9-A325-7FD528D34423}"/>
              </a:ext>
            </a:extLst>
          </p:cNvPr>
          <p:cNvSpPr txBox="1"/>
          <p:nvPr/>
        </p:nvSpPr>
        <p:spPr bwMode="auto">
          <a:xfrm>
            <a:off x="4152958" y="3642353"/>
            <a:ext cx="175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 × 2,400</a:t>
            </a:r>
          </a:p>
        </p:txBody>
      </p:sp>
      <p:sp>
        <p:nvSpPr>
          <p:cNvPr id="7" name="TextBox 6">
            <a:extLst>
              <a:ext uri="{FF2B5EF4-FFF2-40B4-BE49-F238E27FC236}">
                <a16:creationId xmlns:a16="http://schemas.microsoft.com/office/drawing/2014/main" id="{D8077B90-B29E-4B41-BC87-4D0D001C5B49}"/>
              </a:ext>
            </a:extLst>
          </p:cNvPr>
          <p:cNvSpPr txBox="1"/>
          <p:nvPr/>
        </p:nvSpPr>
        <p:spPr bwMode="auto">
          <a:xfrm>
            <a:off x="1845846" y="4769573"/>
            <a:ext cx="2475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 × 800 = 24,000</a:t>
            </a:r>
          </a:p>
        </p:txBody>
      </p:sp>
      <p:sp>
        <p:nvSpPr>
          <p:cNvPr id="8" name="TextBox 7">
            <a:extLst>
              <a:ext uri="{FF2B5EF4-FFF2-40B4-BE49-F238E27FC236}">
                <a16:creationId xmlns:a16="http://schemas.microsoft.com/office/drawing/2014/main" id="{FFB881CD-D240-4873-86C8-2A8E829B8A9E}"/>
              </a:ext>
            </a:extLst>
          </p:cNvPr>
          <p:cNvSpPr txBox="1"/>
          <p:nvPr/>
        </p:nvSpPr>
        <p:spPr bwMode="auto">
          <a:xfrm>
            <a:off x="5089276" y="4769573"/>
            <a:ext cx="2475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800 × 30 = 24,000</a:t>
            </a:r>
          </a:p>
        </p:txBody>
      </p:sp>
      <p:sp>
        <p:nvSpPr>
          <p:cNvPr id="9" name="TextBox 8">
            <a:extLst>
              <a:ext uri="{FF2B5EF4-FFF2-40B4-BE49-F238E27FC236}">
                <a16:creationId xmlns:a16="http://schemas.microsoft.com/office/drawing/2014/main" id="{AFADA947-2848-4A2B-A5AE-73637043D189}"/>
              </a:ext>
            </a:extLst>
          </p:cNvPr>
          <p:cNvSpPr txBox="1"/>
          <p:nvPr/>
        </p:nvSpPr>
        <p:spPr bwMode="auto">
          <a:xfrm>
            <a:off x="3385617" y="1346694"/>
            <a:ext cx="2372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times 80 × 30 </a:t>
            </a:r>
          </a:p>
        </p:txBody>
      </p:sp>
      <p:pic>
        <p:nvPicPr>
          <p:cNvPr id="11" name="Picture 10">
            <a:extLst>
              <a:ext uri="{FF2B5EF4-FFF2-40B4-BE49-F238E27FC236}">
                <a16:creationId xmlns:a16="http://schemas.microsoft.com/office/drawing/2014/main" id="{B241B9E0-9008-44A4-87DE-5B55CF69E5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741" y="1966949"/>
            <a:ext cx="9005030" cy="811319"/>
          </a:xfrm>
          <a:prstGeom prst="rect">
            <a:avLst/>
          </a:prstGeom>
        </p:spPr>
      </p:pic>
      <p:sp>
        <p:nvSpPr>
          <p:cNvPr id="12" name="TextBox 11">
            <a:extLst>
              <a:ext uri="{FF2B5EF4-FFF2-40B4-BE49-F238E27FC236}">
                <a16:creationId xmlns:a16="http://schemas.microsoft.com/office/drawing/2014/main" id="{E82865C1-26D1-4FF9-A325-7FD528D34423}"/>
              </a:ext>
            </a:extLst>
          </p:cNvPr>
          <p:cNvSpPr txBox="1"/>
          <p:nvPr/>
        </p:nvSpPr>
        <p:spPr bwMode="auto">
          <a:xfrm>
            <a:off x="4152958" y="4103225"/>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24,000</a:t>
            </a:r>
          </a:p>
        </p:txBody>
      </p:sp>
    </p:spTree>
    <p:extLst>
      <p:ext uri="{BB962C8B-B14F-4D97-AF65-F5344CB8AC3E}">
        <p14:creationId xmlns:p14="http://schemas.microsoft.com/office/powerpoint/2010/main" val="40708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2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2"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FA0D8704-5250-4D61-B0C5-B3664A5F0233}" vid="{7D2B2404-A8D5-4794-ABF7-DABD9F19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283645-BF21-480B-88C9-FA7B41F8E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0A9E62-B9DA-4F2B-B685-3B742665D890}">
  <ds:schemaRefs>
    <ds:schemaRef ds:uri="http://schemas.microsoft.com/sharepoint/v3/contenttype/forms"/>
  </ds:schemaRefs>
</ds:datastoreItem>
</file>

<file path=customXml/itemProps3.xml><?xml version="1.0" encoding="utf-8"?>
<ds:datastoreItem xmlns:ds="http://schemas.openxmlformats.org/officeDocument/2006/customXml" ds:itemID="{68E865D9-26B9-469C-BF65-300AF8CCDE84}">
  <ds:schemaRefs>
    <ds:schemaRef ds:uri="http://schemas.microsoft.com/office/2006/documentManagement/types"/>
    <ds:schemaRef ds:uri="http://schemas.microsoft.com/office/2006/metadata/properties"/>
    <ds:schemaRef ds:uri="http://purl.org/dc/elements/1.1/"/>
    <ds:schemaRef ds:uri="http://purl.org/dc/terms/"/>
    <ds:schemaRef ds:uri="3c072653-a566-48ef-af88-69e39a133ebb"/>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1295</Words>
  <Application>Microsoft Office PowerPoint</Application>
  <PresentationFormat>On-screen Show (4:3)</PresentationFormat>
  <Paragraphs>299</Paragraphs>
  <Slides>44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Myriad Pro</vt:lpstr>
      <vt:lpstr>Myriad Pro Semibold</vt:lpstr>
      <vt:lpstr>nctem1</vt:lpstr>
      <vt:lpstr>2.23 Multiplication strategies for larger numbers and long multiplication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2019-08-29T13:49:13Z</dcterms:created>
  <dcterms:modified xsi:type="dcterms:W3CDTF">2019-08-29T14:32:18Z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