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37"/>
  </p:notesMasterIdLst>
  <p:sldIdLst>
    <p:sldId id="455" r:id="rId6"/>
    <p:sldId id="257" r:id="rId7"/>
    <p:sldId id="258" r:id="rId8"/>
    <p:sldId id="267" r:id="rId9"/>
    <p:sldId id="268" r:id="rId10"/>
    <p:sldId id="266" r:id="rId11"/>
    <p:sldId id="270" r:id="rId12"/>
    <p:sldId id="430" r:id="rId13"/>
    <p:sldId id="426" r:id="rId14"/>
    <p:sldId id="272" r:id="rId15"/>
    <p:sldId id="273" r:id="rId16"/>
    <p:sldId id="411" r:id="rId17"/>
    <p:sldId id="434" r:id="rId18"/>
    <p:sldId id="436" r:id="rId19"/>
    <p:sldId id="437" r:id="rId20"/>
    <p:sldId id="421" r:id="rId21"/>
    <p:sldId id="454" r:id="rId22"/>
    <p:sldId id="438" r:id="rId23"/>
    <p:sldId id="440" r:id="rId24"/>
    <p:sldId id="427" r:id="rId25"/>
    <p:sldId id="428" r:id="rId26"/>
    <p:sldId id="441" r:id="rId27"/>
    <p:sldId id="443" r:id="rId28"/>
    <p:sldId id="442" r:id="rId29"/>
    <p:sldId id="444" r:id="rId30"/>
    <p:sldId id="446" r:id="rId31"/>
    <p:sldId id="447" r:id="rId32"/>
    <p:sldId id="451" r:id="rId33"/>
    <p:sldId id="450" r:id="rId34"/>
    <p:sldId id="452" r:id="rId35"/>
    <p:sldId id="45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cc2OgI5hMiDqHt7/tcROQ==" hashData="kBfROeozoeXLTufSRTvQjwR9akoetT1aAU3O2Ex7tpCIvp8UP6iYKTKD4Xdh9pdIFzFifiCbqatiKjw7f1Mlq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99FCFB"/>
    <a:srgbClr val="EB2BA1"/>
    <a:srgbClr val="F1D20B"/>
    <a:srgbClr val="FE9327"/>
    <a:srgbClr val="5829BE"/>
    <a:srgbClr val="45DD00"/>
    <a:srgbClr val="007195"/>
    <a:srgbClr val="EDEF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Use this slide to practise identifying a triangle by its properties. This example uses a different type of triangle (not equilateral like Triangle is). This triangle is also orientated so that no side is parallel with any side of the screen. </a:t>
            </a:r>
            <a:r>
              <a:rPr lang="en-GB" u="sng" baseline="0" dirty="0"/>
              <a:t>If you come o</a:t>
            </a:r>
            <a:r>
              <a:rPr lang="en-GB" u="sng" baseline="0" dirty="0">
                <a:solidFill>
                  <a:srgbClr val="FF0000"/>
                </a:solidFill>
              </a:rPr>
              <a:t>ut of ‘slideshow’ mode, you can change the side lengths and angles to make different-looking triangles.</a:t>
            </a:r>
          </a:p>
          <a:p>
            <a:r>
              <a:rPr lang="en-GB" baseline="0" dirty="0"/>
              <a:t>If we join the three points/dots with straight lines, what do you think we will see?</a:t>
            </a:r>
          </a:p>
          <a:p>
            <a:r>
              <a:rPr lang="en-GB" baseline="0" dirty="0"/>
              <a:t>What are the straight lines called when they make a shape? </a:t>
            </a:r>
          </a:p>
          <a:p>
            <a:r>
              <a:rPr lang="en-GB" baseline="0" dirty="0"/>
              <a:t>What is the name of this shape?</a:t>
            </a:r>
          </a:p>
          <a:p>
            <a:r>
              <a:rPr lang="en-GB" baseline="0" dirty="0"/>
              <a:t>What makes it a triangle? How is it different to the previous triangle?</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188682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If you come out of ‘slide show’ mode, it is possible to drag the black spots to re-position around a different triangle.</a:t>
            </a:r>
          </a:p>
          <a:p>
            <a:r>
              <a:rPr lang="en-GB" baseline="0" dirty="0"/>
              <a:t>Animations reveal one of the smaller triangles within the big triangle. </a:t>
            </a:r>
          </a:p>
          <a:p>
            <a:r>
              <a:rPr lang="en-GB" baseline="0" dirty="0"/>
              <a:t>Where else can you see a smaller triangle within the big triangle?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are 5 triangles to find. (See next slide)</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20492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this slide to print off to give to the children to hunt for the triangles.</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66308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All the possible answers.</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1735985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set of slides illustrates the distinctive features of shapes, in particular what makes a shape regular or irregular. It uses quadrilaterals as its focus, but similar experiences could be used with the other polygons introduced in the episode.</a:t>
            </a:r>
          </a:p>
          <a:p>
            <a:endParaRPr lang="en-GB" dirty="0"/>
          </a:p>
          <a:p>
            <a:r>
              <a:rPr lang="en-GB" dirty="0"/>
              <a:t>A square is a regular quadrilateral. All its sides are the same length. All its corners/vertices are the same shape (all internal angles are the same size).</a:t>
            </a:r>
          </a:p>
          <a:p>
            <a:r>
              <a:rPr lang="en-GB" dirty="0"/>
              <a:t>You can rotate a regular shape on top of itself the same number of times as the number of sides.</a:t>
            </a:r>
          </a:p>
          <a:p>
            <a:r>
              <a:rPr lang="en-GB" dirty="0"/>
              <a:t>For example, a square can be rotated to make 4 copies of itself.</a:t>
            </a:r>
          </a:p>
          <a:p>
            <a:r>
              <a:rPr lang="en-GB" dirty="0"/>
              <a:t>A pentagon can be rotated 5 times to make copies of itself.</a:t>
            </a:r>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Use this slide to discuss what is the same about each of the shapes and what is different. Each shape is labelled with a letter to assist in describing the shapes, as it is not a requirement of Y2 to name the different types of quadrilaterals.</a:t>
            </a:r>
          </a:p>
          <a:p>
            <a:endParaRPr lang="en-GB" baseline="0" dirty="0"/>
          </a:p>
          <a:p>
            <a:r>
              <a:rPr lang="en-GB" baseline="0" dirty="0"/>
              <a:t>Lead the discussion to recognise that 4 sides and 4 vertices is insufficient to describe a square or a rectangle.</a:t>
            </a: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279928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a:t>
            </a:r>
          </a:p>
          <a:p>
            <a:r>
              <a:rPr lang="en-GB" dirty="0"/>
              <a:t>Which shape is not a square? Why? (All the sides must be the same length. All the vertices must be the same shape. Each corner is a square corner.)</a:t>
            </a:r>
          </a:p>
          <a:p>
            <a:endParaRPr lang="en-GB" dirty="0"/>
          </a:p>
          <a:p>
            <a:r>
              <a:rPr lang="en-GB" dirty="0"/>
              <a:t>Use Geoboards or an online Geoboard/Geoboard app to experiment with making different sized apps.</a:t>
            </a:r>
          </a:p>
          <a:p>
            <a:r>
              <a:rPr lang="en-GB" dirty="0"/>
              <a:t>Provide some dotty paper (see next slide) to experiment with making squares.</a:t>
            </a:r>
          </a:p>
        </p:txBody>
      </p:sp>
      <p:sp>
        <p:nvSpPr>
          <p:cNvPr id="4" name="Slide Number Placeholder 3"/>
          <p:cNvSpPr>
            <a:spLocks noGrp="1"/>
          </p:cNvSpPr>
          <p:nvPr>
            <p:ph type="sldNum" sz="quarter" idx="5"/>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1217647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What do you notice about the squares?</a:t>
            </a:r>
          </a:p>
          <a:p>
            <a:r>
              <a:rPr lang="en-GB" dirty="0"/>
              <a:t>The slide animates to create copies of the square by rotating.</a:t>
            </a:r>
          </a:p>
          <a:p>
            <a:r>
              <a:rPr lang="en-GB" dirty="0"/>
              <a:t>b is a copy of a but has been rotated once.</a:t>
            </a:r>
          </a:p>
          <a:p>
            <a:r>
              <a:rPr lang="en-GB" dirty="0"/>
              <a:t>c is a copy of b but has been rotated once.</a:t>
            </a:r>
          </a:p>
          <a:p>
            <a:r>
              <a:rPr lang="en-GB" dirty="0"/>
              <a:t>d is a copy of c but has been rotated once.</a:t>
            </a:r>
          </a:p>
          <a:p>
            <a:r>
              <a:rPr lang="en-GB" dirty="0"/>
              <a:t>a is a copy of d but has been rotated once.</a:t>
            </a:r>
          </a:p>
          <a:p>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24</a:t>
            </a:fld>
            <a:endParaRPr lang="en-GB" dirty="0"/>
          </a:p>
        </p:txBody>
      </p:sp>
    </p:spTree>
    <p:extLst>
      <p:ext uri="{BB962C8B-B14F-4D97-AF65-F5344CB8AC3E}">
        <p14:creationId xmlns:p14="http://schemas.microsoft.com/office/powerpoint/2010/main" val="413668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Give out paper version of the hexagon (see next slide). Ask the children to explore how many copies there are.</a:t>
            </a:r>
          </a:p>
          <a:p>
            <a:r>
              <a:rPr lang="en-GB" dirty="0"/>
              <a:t>The slide animates to reveal 6 copies.</a:t>
            </a:r>
          </a:p>
        </p:txBody>
      </p:sp>
      <p:sp>
        <p:nvSpPr>
          <p:cNvPr id="4" name="Slide Number Placeholder 3"/>
          <p:cNvSpPr>
            <a:spLocks noGrp="1"/>
          </p:cNvSpPr>
          <p:nvPr>
            <p:ph type="sldNum" sz="quarter" idx="5"/>
          </p:nvPr>
        </p:nvSpPr>
        <p:spPr/>
        <p:txBody>
          <a:bodyPr/>
          <a:lstStyle/>
          <a:p>
            <a:fld id="{4BE909DB-13D6-45F7-9022-56565D11BD24}" type="slidenum">
              <a:rPr lang="en-GB" smtClean="0"/>
              <a:t>25</a:t>
            </a:fld>
            <a:endParaRPr lang="en-GB" dirty="0"/>
          </a:p>
        </p:txBody>
      </p:sp>
    </p:spTree>
    <p:extLst>
      <p:ext uri="{BB962C8B-B14F-4D97-AF65-F5344CB8AC3E}">
        <p14:creationId xmlns:p14="http://schemas.microsoft.com/office/powerpoint/2010/main" val="145309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Give out paper copies of this hexagon. (See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animates to reveal 2 copies.</a:t>
            </a:r>
          </a:p>
        </p:txBody>
      </p:sp>
      <p:sp>
        <p:nvSpPr>
          <p:cNvPr id="4" name="Slide Number Placeholder 3"/>
          <p:cNvSpPr>
            <a:spLocks noGrp="1"/>
          </p:cNvSpPr>
          <p:nvPr>
            <p:ph type="sldNum" sz="quarter" idx="5"/>
          </p:nvPr>
        </p:nvSpPr>
        <p:spPr/>
        <p:txBody>
          <a:bodyPr/>
          <a:lstStyle/>
          <a:p>
            <a:fld id="{4BE909DB-13D6-45F7-9022-56565D11BD24}" type="slidenum">
              <a:rPr lang="en-GB" smtClean="0"/>
              <a:t>27</a:t>
            </a:fld>
            <a:endParaRPr lang="en-GB" dirty="0"/>
          </a:p>
        </p:txBody>
      </p:sp>
    </p:spTree>
    <p:extLst>
      <p:ext uri="{BB962C8B-B14F-4D97-AF65-F5344CB8AC3E}">
        <p14:creationId xmlns:p14="http://schemas.microsoft.com/office/powerpoint/2010/main" val="2861976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only two copies because some of the corners are different shapes. This shape is not regular.</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29</a:t>
            </a:fld>
            <a:endParaRPr lang="en-GB" dirty="0"/>
          </a:p>
        </p:txBody>
      </p:sp>
    </p:spTree>
    <p:extLst>
      <p:ext uri="{BB962C8B-B14F-4D97-AF65-F5344CB8AC3E}">
        <p14:creationId xmlns:p14="http://schemas.microsoft.com/office/powerpoint/2010/main" val="2870239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the statements and discuss and share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 you notice about the regular shapes?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 you notice about the number of copies a regular shape can make? (When the shape is regular, the number of copies is the same as the number of sides.)</a:t>
            </a:r>
          </a:p>
        </p:txBody>
      </p:sp>
      <p:sp>
        <p:nvSpPr>
          <p:cNvPr id="4" name="Slide Number Placeholder 3"/>
          <p:cNvSpPr>
            <a:spLocks noGrp="1"/>
          </p:cNvSpPr>
          <p:nvPr>
            <p:ph type="sldNum" sz="quarter" idx="5"/>
          </p:nvPr>
        </p:nvSpPr>
        <p:spPr/>
        <p:txBody>
          <a:bodyPr/>
          <a:lstStyle/>
          <a:p>
            <a:fld id="{4BE909DB-13D6-45F7-9022-56565D11BD24}" type="slidenum">
              <a:rPr lang="en-GB" smtClean="0"/>
              <a:t>30</a:t>
            </a:fld>
            <a:endParaRPr lang="en-GB" dirty="0"/>
          </a:p>
        </p:txBody>
      </p:sp>
    </p:spTree>
    <p:extLst>
      <p:ext uri="{BB962C8B-B14F-4D97-AF65-F5344CB8AC3E}">
        <p14:creationId xmlns:p14="http://schemas.microsoft.com/office/powerpoint/2010/main" val="337400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Ask the children “</a:t>
            </a:r>
            <a:r>
              <a:rPr lang="en-GB" sz="1200" dirty="0">
                <a:latin typeface="Myriad Pro"/>
              </a:rPr>
              <a:t>What do you think </a:t>
            </a:r>
            <a:r>
              <a:rPr lang="en-GB" sz="1200" dirty="0">
                <a:solidFill>
                  <a:srgbClr val="FF0000"/>
                </a:solidFill>
                <a:latin typeface="Myriad Pro"/>
              </a:rPr>
              <a:t>Four</a:t>
            </a:r>
            <a:r>
              <a:rPr lang="en-GB" sz="1200" dirty="0">
                <a:latin typeface="Myriad Pro"/>
              </a:rPr>
              <a:t> would tell the other Numberblocks about after his adventure to Flatland?”</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dirty="0"/>
          </a:p>
        </p:txBody>
      </p:sp>
    </p:spTree>
    <p:extLst>
      <p:ext uri="{BB962C8B-B14F-4D97-AF65-F5344CB8AC3E}">
        <p14:creationId xmlns:p14="http://schemas.microsoft.com/office/powerpoint/2010/main" val="258692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 this set of slides, we use Triangle to illustrate what is possible to experience when learning about 2D shapes. The aim is to understand what makes a triangle a triangle: 3 points, connected by 3 straight lines. When the 3 straight lines are connected at the points they form corners. These corners are also known as </a:t>
            </a:r>
            <a:r>
              <a:rPr lang="en-GB" i="1" dirty="0"/>
              <a:t>vertices. </a:t>
            </a:r>
            <a:r>
              <a:rPr lang="en-GB" i="0" dirty="0"/>
              <a:t>This language is introduced in Y2. The set of slides abstracts a triangle form the Flatland character </a:t>
            </a:r>
            <a:r>
              <a:rPr lang="en-GB" i="1" dirty="0"/>
              <a:t>Triangle</a:t>
            </a:r>
            <a:r>
              <a:rPr lang="en-GB" i="0" dirty="0"/>
              <a:t>.</a:t>
            </a:r>
            <a:endParaRPr lang="en-GB" i="1" dirty="0"/>
          </a:p>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Use this slide to introduce ‘Triangle’.</a:t>
            </a:r>
          </a:p>
          <a:p>
            <a:r>
              <a:rPr lang="en-GB" baseline="0" dirty="0"/>
              <a:t>The animations identify the corners and straight sides.</a:t>
            </a:r>
          </a:p>
          <a:p>
            <a:r>
              <a:rPr lang="en-GB" baseline="0" dirty="0"/>
              <a:t>The shape is identified as a triangle because it has three corners and three straight sides.</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164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The animations reveal the link between the familiar Flatland character and the abstract 2D shape of a triangle. </a:t>
            </a:r>
          </a:p>
          <a:p>
            <a:r>
              <a:rPr lang="en-GB" baseline="0" dirty="0"/>
              <a:t>Discuss after each click: What’s the same? What is different?</a:t>
            </a:r>
          </a:p>
          <a:p>
            <a:r>
              <a:rPr lang="en-GB" baseline="0" dirty="0"/>
              <a:t>Use to practise and reinforce the language of corners and straight sides.</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190085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Use this slide to abstract the properties of triangles (rather than the properties of Flatland character Triangle).</a:t>
            </a:r>
          </a:p>
          <a:p>
            <a:r>
              <a:rPr lang="en-GB" baseline="0" dirty="0"/>
              <a:t>Discuss: </a:t>
            </a:r>
          </a:p>
          <a:p>
            <a:r>
              <a:rPr lang="en-GB" baseline="0" dirty="0"/>
              <a:t>If we join the three points/dots with straight lines, what do you think we will see?</a:t>
            </a:r>
          </a:p>
          <a:p>
            <a:r>
              <a:rPr lang="en-GB" baseline="0" dirty="0"/>
              <a:t>What are the straight lines called when they make a shape? </a:t>
            </a:r>
          </a:p>
          <a:p>
            <a:r>
              <a:rPr lang="en-GB" baseline="0" dirty="0"/>
              <a:t>What is the name of this shape?</a:t>
            </a:r>
          </a:p>
          <a:p>
            <a:r>
              <a:rPr lang="en-GB" baseline="0" dirty="0"/>
              <a:t>What makes it a triangle?</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1236777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16</a:t>
            </a:r>
          </a:p>
          <a:p>
            <a:r>
              <a:rPr lang="en-GB" dirty="0" err="1"/>
              <a:t>FlatLand</a:t>
            </a:r>
            <a:endParaRPr lang="en-GB" dirty="0"/>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4922387"/>
          </a:xfrm>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Leave chalk outside for floor art. Draw around feet, hands, other objects. Provide jigsaws and pattern blocks to explore fitting shapes together </a:t>
            </a:r>
          </a:p>
          <a:p>
            <a:pPr marL="0" indent="0">
              <a:lnSpc>
                <a:spcPct val="100000"/>
              </a:lnSpc>
              <a:spcBef>
                <a:spcPts val="1800"/>
              </a:spcBef>
              <a:buNone/>
            </a:pPr>
            <a:r>
              <a:rPr lang="en-GB" sz="2000" b="1" dirty="0">
                <a:latin typeface="+mj-lt"/>
              </a:rPr>
              <a:t>Active Learning</a:t>
            </a:r>
            <a:endParaRPr lang="en-GB" sz="2000" dirty="0">
              <a:latin typeface="+mj-lt"/>
            </a:endParaRPr>
          </a:p>
          <a:p>
            <a:pPr marL="0" indent="0">
              <a:lnSpc>
                <a:spcPct val="100000"/>
              </a:lnSpc>
              <a:spcBef>
                <a:spcPts val="0"/>
              </a:spcBef>
              <a:buNone/>
            </a:pPr>
            <a:r>
              <a:rPr lang="en-GB" sz="2000" dirty="0">
                <a:latin typeface="+mj-lt"/>
              </a:rPr>
              <a:t>Notice whether the children name familiar 2D shapes in their play. Use familiar 2D shape properties when asking children to identify shapes. For example, “I think we need a round piece.” “A straight piece will fit in there (for example, train track).” “I think we need to find a rectangle to fit in here.”</a:t>
            </a:r>
          </a:p>
          <a:p>
            <a:pPr>
              <a:lnSpc>
                <a:spcPct val="100000"/>
              </a:lnSpc>
              <a:spcBef>
                <a:spcPts val="0"/>
              </a:spcBef>
            </a:pPr>
            <a:endParaRPr lang="en-GB" sz="2000" b="1" dirty="0">
              <a:latin typeface="+mj-lt"/>
            </a:endParaRPr>
          </a:p>
          <a:p>
            <a:pPr marL="0" indent="0">
              <a:lnSpc>
                <a:spcPct val="100000"/>
              </a:lnSpc>
              <a:spcBef>
                <a:spcPts val="0"/>
              </a:spcBef>
              <a:buNone/>
            </a:pPr>
            <a:r>
              <a:rPr lang="en-GB" sz="2000" b="1" dirty="0">
                <a:latin typeface="+mj-lt"/>
              </a:rPr>
              <a:t>Creating and Thinking Critically</a:t>
            </a:r>
          </a:p>
          <a:p>
            <a:pPr marL="0" indent="0">
              <a:lnSpc>
                <a:spcPct val="100000"/>
              </a:lnSpc>
              <a:spcBef>
                <a:spcPts val="0"/>
              </a:spcBef>
              <a:buNone/>
            </a:pPr>
            <a:r>
              <a:rPr lang="en-GB" sz="2000" dirty="0">
                <a:latin typeface="+mj-lt"/>
              </a:rPr>
              <a:t>Use 3D objects to print 2D shapes with paint. Display the children’s work on a tabletop for the children to match the object to the print.</a:t>
            </a:r>
            <a:br>
              <a:rPr lang="en-GB" sz="2000" dirty="0">
                <a:latin typeface="+mj-lt"/>
              </a:rPr>
            </a:br>
            <a:endParaRPr lang="en-GB" sz="2000" dirty="0">
              <a:latin typeface="+mj-lt"/>
            </a:endParaRPr>
          </a:p>
          <a:p>
            <a:pPr marL="0" indent="0">
              <a:lnSpc>
                <a:spcPct val="100000"/>
              </a:lnSpc>
              <a:spcBef>
                <a:spcPts val="0"/>
              </a:spcBef>
              <a:buNone/>
            </a:pPr>
            <a:r>
              <a:rPr lang="en-GB" sz="2000" dirty="0">
                <a:latin typeface="+mj-lt"/>
              </a:rPr>
              <a:t>Use outlines of objects in shelving to match the right equipment to the place where it must be packed away.</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
        <p:nvSpPr>
          <p:cNvPr id="4" name="Oval 3">
            <a:extLst>
              <a:ext uri="{FF2B5EF4-FFF2-40B4-BE49-F238E27FC236}">
                <a16:creationId xmlns:a16="http://schemas.microsoft.com/office/drawing/2014/main" id="{2D1C33CA-EA49-41BB-96D6-2D17065BF39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6494ACD-D352-4203-B01B-A21A1DE6B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B46038A-E3B2-4AFD-ACD1-953CA7DBC4EC}"/>
              </a:ext>
            </a:extLst>
          </p:cNvPr>
          <p:cNvPicPr>
            <a:picLocks noChangeAspect="1"/>
          </p:cNvPicPr>
          <p:nvPr/>
        </p:nvPicPr>
        <p:blipFill>
          <a:blip r:embed="rId4">
            <a:extLst>
              <a:ext uri="{28A0092B-C50C-407E-A947-70E740481C1C}">
                <a14:useLocalDpi xmlns:a14="http://schemas.microsoft.com/office/drawing/2010/main" val="0"/>
              </a:ext>
            </a:extLst>
          </a:blip>
          <a:srcRect l="105" r="105"/>
          <a:stretch/>
        </p:blipFill>
        <p:spPr>
          <a:xfrm>
            <a:off x="7672252" y="2191564"/>
            <a:ext cx="3901440" cy="3413760"/>
          </a:xfrm>
          <a:prstGeom prst="rect">
            <a:avLst/>
          </a:prstGeom>
        </p:spPr>
      </p:pic>
      <p:cxnSp>
        <p:nvCxnSpPr>
          <p:cNvPr id="8" name="Straight Connector 7">
            <a:extLst>
              <a:ext uri="{FF2B5EF4-FFF2-40B4-BE49-F238E27FC236}">
                <a16:creationId xmlns:a16="http://schemas.microsoft.com/office/drawing/2014/main" id="{B09A4399-49BC-4231-9CF9-D22ABADFC782}"/>
              </a:ext>
            </a:extLst>
          </p:cNvPr>
          <p:cNvCxnSpPr>
            <a:cxnSpLocks/>
          </p:cNvCxnSpPr>
          <p:nvPr/>
        </p:nvCxnSpPr>
        <p:spPr>
          <a:xfrm flipH="1">
            <a:off x="8164289" y="2628900"/>
            <a:ext cx="1414055" cy="2437315"/>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185189-FB15-40CD-B6C6-D04AF247EBE8}"/>
              </a:ext>
            </a:extLst>
          </p:cNvPr>
          <p:cNvCxnSpPr>
            <a:cxnSpLocks/>
          </p:cNvCxnSpPr>
          <p:nvPr/>
        </p:nvCxnSpPr>
        <p:spPr>
          <a:xfrm>
            <a:off x="9622975" y="2628900"/>
            <a:ext cx="1349828" cy="2437315"/>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6C8E0E-1E1E-4DE5-A045-07C7DE6EE35C}"/>
              </a:ext>
            </a:extLst>
          </p:cNvPr>
          <p:cNvCxnSpPr>
            <a:cxnSpLocks/>
          </p:cNvCxnSpPr>
          <p:nvPr/>
        </p:nvCxnSpPr>
        <p:spPr>
          <a:xfrm flipH="1">
            <a:off x="8164287" y="5066215"/>
            <a:ext cx="2828109" cy="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Speech Bubble: Oval 29">
            <a:extLst>
              <a:ext uri="{FF2B5EF4-FFF2-40B4-BE49-F238E27FC236}">
                <a16:creationId xmlns:a16="http://schemas.microsoft.com/office/drawing/2014/main" id="{B6FB74D4-5956-4CA6-9E71-DDC5AB809170}"/>
              </a:ext>
            </a:extLst>
          </p:cNvPr>
          <p:cNvSpPr/>
          <p:nvPr/>
        </p:nvSpPr>
        <p:spPr>
          <a:xfrm>
            <a:off x="477253" y="548679"/>
            <a:ext cx="4573419" cy="1722760"/>
          </a:xfrm>
          <a:prstGeom prst="wedgeEllipseCallout">
            <a:avLst>
              <a:gd name="adj1" fmla="val 5147"/>
              <a:gd name="adj2" fmla="val 9328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Who are you?</a:t>
            </a:r>
          </a:p>
        </p:txBody>
      </p:sp>
      <p:sp>
        <p:nvSpPr>
          <p:cNvPr id="33" name="Speech Bubble: Oval 32">
            <a:extLst>
              <a:ext uri="{FF2B5EF4-FFF2-40B4-BE49-F238E27FC236}">
                <a16:creationId xmlns:a16="http://schemas.microsoft.com/office/drawing/2014/main" id="{8C62478B-1C46-4A49-AD63-E776FC2A593B}"/>
              </a:ext>
            </a:extLst>
          </p:cNvPr>
          <p:cNvSpPr/>
          <p:nvPr/>
        </p:nvSpPr>
        <p:spPr>
          <a:xfrm>
            <a:off x="4379373" y="2694213"/>
            <a:ext cx="3623995" cy="1341211"/>
          </a:xfrm>
          <a:prstGeom prst="wedgeEllipseCallout">
            <a:avLst>
              <a:gd name="adj1" fmla="val 56061"/>
              <a:gd name="adj2" fmla="val 6893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have 3 straight sides.</a:t>
            </a:r>
          </a:p>
        </p:txBody>
      </p:sp>
      <p:sp>
        <p:nvSpPr>
          <p:cNvPr id="34" name="Speech Bubble: Oval 33">
            <a:extLst>
              <a:ext uri="{FF2B5EF4-FFF2-40B4-BE49-F238E27FC236}">
                <a16:creationId xmlns:a16="http://schemas.microsoft.com/office/drawing/2014/main" id="{9562404C-372C-4C7F-87BF-6A8CE4684AFE}"/>
              </a:ext>
            </a:extLst>
          </p:cNvPr>
          <p:cNvSpPr/>
          <p:nvPr/>
        </p:nvSpPr>
        <p:spPr>
          <a:xfrm>
            <a:off x="5860255" y="711471"/>
            <a:ext cx="3623995" cy="1341211"/>
          </a:xfrm>
          <a:prstGeom prst="wedgeEllipseCallout">
            <a:avLst>
              <a:gd name="adj1" fmla="val 29477"/>
              <a:gd name="adj2" fmla="val 12615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have 3 corners.</a:t>
            </a:r>
          </a:p>
        </p:txBody>
      </p:sp>
      <p:sp>
        <p:nvSpPr>
          <p:cNvPr id="35" name="Speech Bubble: Oval 34">
            <a:extLst>
              <a:ext uri="{FF2B5EF4-FFF2-40B4-BE49-F238E27FC236}">
                <a16:creationId xmlns:a16="http://schemas.microsoft.com/office/drawing/2014/main" id="{3AE06F16-AC84-4660-8099-0339CD09F079}"/>
              </a:ext>
            </a:extLst>
          </p:cNvPr>
          <p:cNvSpPr/>
          <p:nvPr/>
        </p:nvSpPr>
        <p:spPr>
          <a:xfrm>
            <a:off x="4213816" y="4823959"/>
            <a:ext cx="3623995" cy="1341211"/>
          </a:xfrm>
          <a:prstGeom prst="wedgeEllipseCallout">
            <a:avLst>
              <a:gd name="adj1" fmla="val 56061"/>
              <a:gd name="adj2" fmla="val -674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am </a:t>
            </a:r>
            <a:r>
              <a:rPr lang="en-GB" sz="2800" b="1" dirty="0">
                <a:solidFill>
                  <a:srgbClr val="FF0000"/>
                </a:solidFill>
                <a:latin typeface="Century Gothic" panose="020B0502020202020204" pitchFamily="34" charset="0"/>
              </a:rPr>
              <a:t>Triangle</a:t>
            </a:r>
            <a:r>
              <a:rPr lang="en-GB" sz="2800" dirty="0">
                <a:solidFill>
                  <a:schemeClr val="accent4"/>
                </a:solidFill>
                <a:latin typeface="Century Gothic" panose="020B0502020202020204" pitchFamily="34" charset="0"/>
              </a:rPr>
              <a:t>.</a:t>
            </a:r>
          </a:p>
        </p:txBody>
      </p:sp>
      <p:sp>
        <p:nvSpPr>
          <p:cNvPr id="36" name="Oval 35">
            <a:extLst>
              <a:ext uri="{FF2B5EF4-FFF2-40B4-BE49-F238E27FC236}">
                <a16:creationId xmlns:a16="http://schemas.microsoft.com/office/drawing/2014/main" id="{12E0E7EB-D00F-42EC-88AF-D4F26DE49E80}"/>
              </a:ext>
            </a:extLst>
          </p:cNvPr>
          <p:cNvSpPr/>
          <p:nvPr/>
        </p:nvSpPr>
        <p:spPr>
          <a:xfrm>
            <a:off x="9421046" y="2321029"/>
            <a:ext cx="359228" cy="3379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07E3B539-D0E9-4055-9B17-078B2C1E7D85}"/>
              </a:ext>
            </a:extLst>
          </p:cNvPr>
          <p:cNvSpPr/>
          <p:nvPr/>
        </p:nvSpPr>
        <p:spPr>
          <a:xfrm>
            <a:off x="7904217" y="4933326"/>
            <a:ext cx="359228" cy="3379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E5750260-B52E-4389-BCFD-518B9A62AD1F}"/>
              </a:ext>
            </a:extLst>
          </p:cNvPr>
          <p:cNvSpPr/>
          <p:nvPr/>
        </p:nvSpPr>
        <p:spPr>
          <a:xfrm>
            <a:off x="10843122" y="4924797"/>
            <a:ext cx="359228" cy="3379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EC8CBF35-AA66-4D15-8DD0-93A419B49B7D}"/>
              </a:ext>
            </a:extLst>
          </p:cNvPr>
          <p:cNvSpPr/>
          <p:nvPr/>
        </p:nvSpPr>
        <p:spPr>
          <a:xfrm>
            <a:off x="8871317" y="1213089"/>
            <a:ext cx="359228" cy="3379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Straight Connector 39">
            <a:extLst>
              <a:ext uri="{FF2B5EF4-FFF2-40B4-BE49-F238E27FC236}">
                <a16:creationId xmlns:a16="http://schemas.microsoft.com/office/drawing/2014/main" id="{869C7C9D-B199-49FF-BAAF-92D240A488A6}"/>
              </a:ext>
            </a:extLst>
          </p:cNvPr>
          <p:cNvCxnSpPr>
            <a:cxnSpLocks/>
          </p:cNvCxnSpPr>
          <p:nvPr/>
        </p:nvCxnSpPr>
        <p:spPr>
          <a:xfrm flipH="1">
            <a:off x="7400456" y="3105154"/>
            <a:ext cx="309699" cy="64770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D373056-A0D1-4CAF-B842-D7B0BEFF0EA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667F32A1-B17A-4425-8D2F-A5CB569DA0F7}"/>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7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34"/>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2" presetClass="entr" presetSubtype="1" fill="hold" nodeType="afterEffect">
                                  <p:stCondLst>
                                    <p:cond delay="50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par>
                          <p:cTn id="27" fill="hold">
                            <p:stCondLst>
                              <p:cond delay="1500"/>
                            </p:stCondLst>
                            <p:childTnLst>
                              <p:par>
                                <p:cTn id="28" presetID="22" presetClass="entr" presetSubtype="2" fill="hold" nodeType="afterEffect">
                                  <p:stCondLst>
                                    <p:cond delay="50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500"/>
                                        <p:tgtEl>
                                          <p:spTgt spid="25"/>
                                        </p:tgtEl>
                                      </p:cBhvr>
                                    </p:animEffect>
                                  </p:childTnLst>
                                </p:cTn>
                              </p:par>
                            </p:childTnLst>
                          </p:cTn>
                        </p:par>
                        <p:par>
                          <p:cTn id="31" fill="hold">
                            <p:stCondLst>
                              <p:cond delay="2500"/>
                            </p:stCondLst>
                            <p:childTnLst>
                              <p:par>
                                <p:cTn id="32" presetID="1" presetClass="entr" presetSubtype="0" fill="hold" grpId="0" nodeType="afterEffect">
                                  <p:stCondLst>
                                    <p:cond delay="50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nature, water, sitting, large&#10;&#10;Description automatically generated">
            <a:extLst>
              <a:ext uri="{FF2B5EF4-FFF2-40B4-BE49-F238E27FC236}">
                <a16:creationId xmlns:a16="http://schemas.microsoft.com/office/drawing/2014/main" id="{8E277348-8F03-40BD-839C-E29AFAC82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B46038A-E3B2-4AFD-ACD1-953CA7DBC4EC}"/>
              </a:ext>
            </a:extLst>
          </p:cNvPr>
          <p:cNvPicPr>
            <a:picLocks noChangeAspect="1"/>
          </p:cNvPicPr>
          <p:nvPr/>
        </p:nvPicPr>
        <p:blipFill>
          <a:blip r:embed="rId4">
            <a:extLst>
              <a:ext uri="{28A0092B-C50C-407E-A947-70E740481C1C}">
                <a14:useLocalDpi xmlns:a14="http://schemas.microsoft.com/office/drawing/2010/main" val="0"/>
              </a:ext>
            </a:extLst>
          </a:blip>
          <a:srcRect l="105" r="105"/>
          <a:stretch/>
        </p:blipFill>
        <p:spPr>
          <a:xfrm>
            <a:off x="88861" y="2701157"/>
            <a:ext cx="3866147" cy="3382879"/>
          </a:xfrm>
          <a:prstGeom prst="rect">
            <a:avLst/>
          </a:prstGeom>
        </p:spPr>
      </p:pic>
      <p:sp>
        <p:nvSpPr>
          <p:cNvPr id="31" name="Isosceles Triangle 30">
            <a:extLst>
              <a:ext uri="{FF2B5EF4-FFF2-40B4-BE49-F238E27FC236}">
                <a16:creationId xmlns:a16="http://schemas.microsoft.com/office/drawing/2014/main" id="{0DB0D2C4-32FD-4FEE-A70A-A6611C93AD10}"/>
              </a:ext>
            </a:extLst>
          </p:cNvPr>
          <p:cNvSpPr/>
          <p:nvPr/>
        </p:nvSpPr>
        <p:spPr>
          <a:xfrm>
            <a:off x="543990" y="2994189"/>
            <a:ext cx="2877708" cy="2497096"/>
          </a:xfrm>
          <a:prstGeom prst="triangle">
            <a:avLst/>
          </a:prstGeom>
          <a:solidFill>
            <a:srgbClr val="F1D20B"/>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028A03E1-BDE5-4729-8BE9-543C56DB0009}"/>
              </a:ext>
            </a:extLst>
          </p:cNvPr>
          <p:cNvGrpSpPr/>
          <p:nvPr/>
        </p:nvGrpSpPr>
        <p:grpSpPr>
          <a:xfrm>
            <a:off x="295674" y="2793727"/>
            <a:ext cx="3298133" cy="2950279"/>
            <a:chOff x="311428" y="2708305"/>
            <a:chExt cx="3298133" cy="2950279"/>
          </a:xfrm>
        </p:grpSpPr>
        <p:cxnSp>
          <p:nvCxnSpPr>
            <p:cNvPr id="14" name="Straight Connector 13">
              <a:extLst>
                <a:ext uri="{FF2B5EF4-FFF2-40B4-BE49-F238E27FC236}">
                  <a16:creationId xmlns:a16="http://schemas.microsoft.com/office/drawing/2014/main" id="{25D4701F-B435-4F30-8888-EA9258EE4760}"/>
                </a:ext>
              </a:extLst>
            </p:cNvPr>
            <p:cNvCxnSpPr>
              <a:cxnSpLocks/>
            </p:cNvCxnSpPr>
            <p:nvPr/>
          </p:nvCxnSpPr>
          <p:spPr>
            <a:xfrm flipH="1">
              <a:off x="571501" y="3016179"/>
              <a:ext cx="1414054" cy="2437314"/>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E8CFCF-450B-4624-A61C-6C95B1CD434D}"/>
                </a:ext>
              </a:extLst>
            </p:cNvPr>
            <p:cNvCxnSpPr>
              <a:cxnSpLocks/>
            </p:cNvCxnSpPr>
            <p:nvPr/>
          </p:nvCxnSpPr>
          <p:spPr>
            <a:xfrm>
              <a:off x="2030187" y="3016179"/>
              <a:ext cx="1349828" cy="2437314"/>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CA74F5-39BA-4853-B165-0C7DF5A52B2E}"/>
                </a:ext>
              </a:extLst>
            </p:cNvPr>
            <p:cNvCxnSpPr>
              <a:cxnSpLocks/>
            </p:cNvCxnSpPr>
            <p:nvPr/>
          </p:nvCxnSpPr>
          <p:spPr>
            <a:xfrm flipH="1">
              <a:off x="533401" y="5472543"/>
              <a:ext cx="2828109" cy="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E24CF2D-A253-4042-A6F4-ED899CD116DA}"/>
                </a:ext>
              </a:extLst>
            </p:cNvPr>
            <p:cNvSpPr/>
            <p:nvPr/>
          </p:nvSpPr>
          <p:spPr>
            <a:xfrm>
              <a:off x="1828257" y="2708305"/>
              <a:ext cx="359228" cy="3379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DDB2A40D-5342-411C-92CA-499DFBBD6B0F}"/>
                </a:ext>
              </a:extLst>
            </p:cNvPr>
            <p:cNvSpPr/>
            <p:nvPr/>
          </p:nvSpPr>
          <p:spPr>
            <a:xfrm>
              <a:off x="311428" y="5320602"/>
              <a:ext cx="359228" cy="3379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F1958F8B-A3F1-4D0E-83F2-0E8BB2B5058E}"/>
                </a:ext>
              </a:extLst>
            </p:cNvPr>
            <p:cNvSpPr/>
            <p:nvPr/>
          </p:nvSpPr>
          <p:spPr>
            <a:xfrm>
              <a:off x="3250333" y="5312073"/>
              <a:ext cx="359228" cy="3379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Isosceles Triangle 31">
            <a:extLst>
              <a:ext uri="{FF2B5EF4-FFF2-40B4-BE49-F238E27FC236}">
                <a16:creationId xmlns:a16="http://schemas.microsoft.com/office/drawing/2014/main" id="{C292BCC2-4504-46BD-A348-1FF9A0496B55}"/>
              </a:ext>
            </a:extLst>
          </p:cNvPr>
          <p:cNvSpPr/>
          <p:nvPr/>
        </p:nvSpPr>
        <p:spPr>
          <a:xfrm>
            <a:off x="4238733" y="2991898"/>
            <a:ext cx="2781049" cy="2416001"/>
          </a:xfrm>
          <a:prstGeom prst="triangl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20B9CC93-D078-4872-A639-C8E05C47A45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106F71B5-E126-4097-8624-3E90611A1050}"/>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1000"/>
                            </p:stCondLst>
                            <p:childTnLst>
                              <p:par>
                                <p:cTn id="11" presetID="37" presetClass="path" presetSubtype="0" accel="50000" decel="50000" fill="hold" grpId="1" nodeType="afterEffect">
                                  <p:stCondLst>
                                    <p:cond delay="0"/>
                                  </p:stCondLst>
                                  <p:childTnLst>
                                    <p:animMotion origin="layout" path="M -0.00039 -0.00046 L 0.07982 -0.06736 C 0.09648 -0.08241 0.12161 -0.09051 0.14792 -0.09051 C 0.17786 -0.09051 0.20195 -0.08241 0.21862 -0.06736 L 0.29909 -0.00046 " pathEditMode="relative" rAng="0" ptsTypes="AAAAA">
                                      <p:cBhvr>
                                        <p:cTn id="12" dur="2000" fill="hold"/>
                                        <p:tgtEl>
                                          <p:spTgt spid="31"/>
                                        </p:tgtEl>
                                        <p:attrNameLst>
                                          <p:attrName>ppt_x</p:attrName>
                                          <p:attrName>ppt_y</p:attrName>
                                        </p:attrNameLst>
                                      </p:cBhvr>
                                      <p:rCtr x="14974" y="-451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0"/>
                            </p:stCondLst>
                            <p:childTnLst>
                              <p:par>
                                <p:cTn id="18" presetID="37" presetClass="path" presetSubtype="0" accel="50000" decel="50000" fill="hold" grpId="1" nodeType="afterEffect">
                                  <p:stCondLst>
                                    <p:cond delay="0"/>
                                  </p:stCondLst>
                                  <p:childTnLst>
                                    <p:animMotion origin="layout" path="M 1.25E-6 0.00185 L 0.08086 -0.05162 C 0.09779 -0.06366 0.12305 -0.06991 0.14974 -0.06991 C 0.18008 -0.06991 0.20443 -0.06366 0.22122 -0.05162 L 0.30273 0.00185 " pathEditMode="relative" rAng="0" ptsTypes="AAAAA">
                                      <p:cBhvr>
                                        <p:cTn id="19" dur="2000" fill="hold"/>
                                        <p:tgtEl>
                                          <p:spTgt spid="32"/>
                                        </p:tgtEl>
                                        <p:attrNameLst>
                                          <p:attrName>ppt_x</p:attrName>
                                          <p:attrName>ppt_y</p:attrName>
                                        </p:attrNameLst>
                                      </p:cBhvr>
                                      <p:rCtr x="15130" y="-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background pattern&#10;&#10;Description automatically generated">
            <a:extLst>
              <a:ext uri="{FF2B5EF4-FFF2-40B4-BE49-F238E27FC236}">
                <a16:creationId xmlns:a16="http://schemas.microsoft.com/office/drawing/2014/main" id="{548D3F57-E67A-4653-8D24-A757D0459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B09A4399-49BC-4231-9CF9-D22ABADFC782}"/>
              </a:ext>
            </a:extLst>
          </p:cNvPr>
          <p:cNvCxnSpPr>
            <a:cxnSpLocks/>
          </p:cNvCxnSpPr>
          <p:nvPr/>
        </p:nvCxnSpPr>
        <p:spPr>
          <a:xfrm flipH="1">
            <a:off x="8164289" y="2628900"/>
            <a:ext cx="1414055" cy="2437315"/>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185189-FB15-40CD-B6C6-D04AF247EBE8}"/>
              </a:ext>
            </a:extLst>
          </p:cNvPr>
          <p:cNvCxnSpPr>
            <a:cxnSpLocks/>
          </p:cNvCxnSpPr>
          <p:nvPr/>
        </p:nvCxnSpPr>
        <p:spPr>
          <a:xfrm>
            <a:off x="9622975" y="2628900"/>
            <a:ext cx="1349828" cy="2437315"/>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6C8E0E-1E1E-4DE5-A045-07C7DE6EE35C}"/>
              </a:ext>
            </a:extLst>
          </p:cNvPr>
          <p:cNvCxnSpPr>
            <a:cxnSpLocks/>
          </p:cNvCxnSpPr>
          <p:nvPr/>
        </p:nvCxnSpPr>
        <p:spPr>
          <a:xfrm flipH="1">
            <a:off x="8164287" y="5066215"/>
            <a:ext cx="2828109" cy="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Speech Bubble: Oval 29">
            <a:extLst>
              <a:ext uri="{FF2B5EF4-FFF2-40B4-BE49-F238E27FC236}">
                <a16:creationId xmlns:a16="http://schemas.microsoft.com/office/drawing/2014/main" id="{B6FB74D4-5956-4CA6-9E71-DDC5AB809170}"/>
              </a:ext>
            </a:extLst>
          </p:cNvPr>
          <p:cNvSpPr/>
          <p:nvPr/>
        </p:nvSpPr>
        <p:spPr>
          <a:xfrm>
            <a:off x="477253" y="548679"/>
            <a:ext cx="4573419" cy="1722760"/>
          </a:xfrm>
          <a:prstGeom prst="wedgeEllipseCallout">
            <a:avLst>
              <a:gd name="adj1" fmla="val 5147"/>
              <a:gd name="adj2" fmla="val 9328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can you see?</a:t>
            </a:r>
          </a:p>
        </p:txBody>
      </p:sp>
      <p:sp>
        <p:nvSpPr>
          <p:cNvPr id="33" name="Speech Bubble: Oval 32">
            <a:extLst>
              <a:ext uri="{FF2B5EF4-FFF2-40B4-BE49-F238E27FC236}">
                <a16:creationId xmlns:a16="http://schemas.microsoft.com/office/drawing/2014/main" id="{8C62478B-1C46-4A49-AD63-E776FC2A593B}"/>
              </a:ext>
            </a:extLst>
          </p:cNvPr>
          <p:cNvSpPr/>
          <p:nvPr/>
        </p:nvSpPr>
        <p:spPr>
          <a:xfrm>
            <a:off x="4379373" y="2694213"/>
            <a:ext cx="3623995" cy="1341211"/>
          </a:xfrm>
          <a:prstGeom prst="wedgeEllipseCallout">
            <a:avLst>
              <a:gd name="adj1" fmla="val 56061"/>
              <a:gd name="adj2" fmla="val 6893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see 3 straight sides.</a:t>
            </a:r>
          </a:p>
        </p:txBody>
      </p:sp>
      <p:sp>
        <p:nvSpPr>
          <p:cNvPr id="34" name="Speech Bubble: Oval 33">
            <a:extLst>
              <a:ext uri="{FF2B5EF4-FFF2-40B4-BE49-F238E27FC236}">
                <a16:creationId xmlns:a16="http://schemas.microsoft.com/office/drawing/2014/main" id="{9562404C-372C-4C7F-87BF-6A8CE4684AFE}"/>
              </a:ext>
            </a:extLst>
          </p:cNvPr>
          <p:cNvSpPr/>
          <p:nvPr/>
        </p:nvSpPr>
        <p:spPr>
          <a:xfrm>
            <a:off x="5860255" y="711471"/>
            <a:ext cx="3623995" cy="1341211"/>
          </a:xfrm>
          <a:prstGeom prst="wedgeEllipseCallout">
            <a:avLst>
              <a:gd name="adj1" fmla="val 29477"/>
              <a:gd name="adj2" fmla="val 12615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see 3 corners.</a:t>
            </a:r>
          </a:p>
        </p:txBody>
      </p:sp>
      <p:sp>
        <p:nvSpPr>
          <p:cNvPr id="35" name="Speech Bubble: Oval 34">
            <a:extLst>
              <a:ext uri="{FF2B5EF4-FFF2-40B4-BE49-F238E27FC236}">
                <a16:creationId xmlns:a16="http://schemas.microsoft.com/office/drawing/2014/main" id="{3AE06F16-AC84-4660-8099-0339CD09F079}"/>
              </a:ext>
            </a:extLst>
          </p:cNvPr>
          <p:cNvSpPr/>
          <p:nvPr/>
        </p:nvSpPr>
        <p:spPr>
          <a:xfrm>
            <a:off x="3832166" y="4823959"/>
            <a:ext cx="4005645" cy="1341211"/>
          </a:xfrm>
          <a:prstGeom prst="wedgeEllipseCallout">
            <a:avLst>
              <a:gd name="adj1" fmla="val 56061"/>
              <a:gd name="adj2" fmla="val -674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see </a:t>
            </a:r>
            <a:r>
              <a:rPr lang="en-GB" sz="2800" b="1" dirty="0">
                <a:solidFill>
                  <a:schemeClr val="accent4"/>
                </a:solidFill>
                <a:latin typeface="Century Gothic" panose="020B0502020202020204" pitchFamily="34" charset="0"/>
              </a:rPr>
              <a:t>a triangle</a:t>
            </a:r>
          </a:p>
        </p:txBody>
      </p:sp>
      <p:sp>
        <p:nvSpPr>
          <p:cNvPr id="36" name="Oval 35">
            <a:extLst>
              <a:ext uri="{FF2B5EF4-FFF2-40B4-BE49-F238E27FC236}">
                <a16:creationId xmlns:a16="http://schemas.microsoft.com/office/drawing/2014/main" id="{12E0E7EB-D00F-42EC-88AF-D4F26DE49E80}"/>
              </a:ext>
            </a:extLst>
          </p:cNvPr>
          <p:cNvSpPr/>
          <p:nvPr/>
        </p:nvSpPr>
        <p:spPr>
          <a:xfrm>
            <a:off x="9421046" y="2321029"/>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07E3B539-D0E9-4055-9B17-078B2C1E7D85}"/>
              </a:ext>
            </a:extLst>
          </p:cNvPr>
          <p:cNvSpPr/>
          <p:nvPr/>
        </p:nvSpPr>
        <p:spPr>
          <a:xfrm>
            <a:off x="7904217" y="4933326"/>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E5750260-B52E-4389-BCFD-518B9A62AD1F}"/>
              </a:ext>
            </a:extLst>
          </p:cNvPr>
          <p:cNvSpPr/>
          <p:nvPr/>
        </p:nvSpPr>
        <p:spPr>
          <a:xfrm>
            <a:off x="10843122" y="4924797"/>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EC8CBF35-AA66-4D15-8DD0-93A419B49B7D}"/>
              </a:ext>
            </a:extLst>
          </p:cNvPr>
          <p:cNvSpPr/>
          <p:nvPr/>
        </p:nvSpPr>
        <p:spPr>
          <a:xfrm>
            <a:off x="8871317" y="1213089"/>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Straight Connector 39">
            <a:extLst>
              <a:ext uri="{FF2B5EF4-FFF2-40B4-BE49-F238E27FC236}">
                <a16:creationId xmlns:a16="http://schemas.microsoft.com/office/drawing/2014/main" id="{869C7C9D-B199-49FF-BAAF-92D240A488A6}"/>
              </a:ext>
            </a:extLst>
          </p:cNvPr>
          <p:cNvCxnSpPr>
            <a:cxnSpLocks/>
          </p:cNvCxnSpPr>
          <p:nvPr/>
        </p:nvCxnSpPr>
        <p:spPr>
          <a:xfrm flipH="1">
            <a:off x="7400456" y="3105154"/>
            <a:ext cx="309699" cy="64770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818D39F6-EC87-4193-8EE4-938AECDAEBD1}"/>
              </a:ext>
            </a:extLst>
          </p:cNvPr>
          <p:cNvSpPr/>
          <p:nvPr/>
        </p:nvSpPr>
        <p:spPr>
          <a:xfrm>
            <a:off x="5731329" y="5161942"/>
            <a:ext cx="1469571" cy="6020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09A340AC-75FC-47F7-9369-AA39F756B8EF}"/>
              </a:ext>
            </a:extLst>
          </p:cNvPr>
          <p:cNvSpPr/>
          <p:nvPr/>
        </p:nvSpPr>
        <p:spPr>
          <a:xfrm>
            <a:off x="5726479" y="5160342"/>
            <a:ext cx="1469571" cy="602045"/>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276C03D8-7F7B-4F47-8FFC-4D71046493A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37BE3598-6041-47BF-89E6-CCB0D3DA8FA3}"/>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33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500"/>
                            </p:stCondLst>
                            <p:childTnLst>
                              <p:par>
                                <p:cTn id="19" presetID="22" presetClass="entr" presetSubtype="1" fill="hold" nodeType="afterEffect">
                                  <p:stCondLst>
                                    <p:cond delay="50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1500"/>
                            </p:stCondLst>
                            <p:childTnLst>
                              <p:par>
                                <p:cTn id="23" presetID="22" presetClass="entr" presetSubtype="2" fill="hold" nodeType="afterEffect">
                                  <p:stCondLst>
                                    <p:cond delay="50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nodeType="withEffect">
                                  <p:stCondLst>
                                    <p:cond delay="10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2" grpId="0" animBg="1"/>
      <p:bldP spid="2"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background pattern&#10;&#10;Description automatically generated">
            <a:extLst>
              <a:ext uri="{FF2B5EF4-FFF2-40B4-BE49-F238E27FC236}">
                <a16:creationId xmlns:a16="http://schemas.microsoft.com/office/drawing/2014/main" id="{CC6F020C-43FA-48F2-95FD-0512E09D0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B09A4399-49BC-4231-9CF9-D22ABADFC782}"/>
              </a:ext>
            </a:extLst>
          </p:cNvPr>
          <p:cNvCxnSpPr>
            <a:cxnSpLocks/>
            <a:stCxn id="36" idx="3"/>
            <a:endCxn id="37" idx="7"/>
          </p:cNvCxnSpPr>
          <p:nvPr/>
        </p:nvCxnSpPr>
        <p:spPr>
          <a:xfrm flipH="1">
            <a:off x="9848092" y="1051540"/>
            <a:ext cx="1624608" cy="1814625"/>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185189-FB15-40CD-B6C6-D04AF247EBE8}"/>
              </a:ext>
            </a:extLst>
          </p:cNvPr>
          <p:cNvCxnSpPr>
            <a:cxnSpLocks/>
            <a:stCxn id="36" idx="4"/>
            <a:endCxn id="38" idx="0"/>
          </p:cNvCxnSpPr>
          <p:nvPr/>
        </p:nvCxnSpPr>
        <p:spPr>
          <a:xfrm flipH="1">
            <a:off x="10541979" y="1101032"/>
            <a:ext cx="1057728" cy="4895147"/>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6C8E0E-1E1E-4DE5-A045-07C7DE6EE35C}"/>
              </a:ext>
            </a:extLst>
          </p:cNvPr>
          <p:cNvCxnSpPr>
            <a:cxnSpLocks/>
            <a:stCxn id="38" idx="1"/>
          </p:cNvCxnSpPr>
          <p:nvPr/>
        </p:nvCxnSpPr>
        <p:spPr>
          <a:xfrm flipH="1" flipV="1">
            <a:off x="9795484" y="3105154"/>
            <a:ext cx="619488" cy="2940524"/>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Speech Bubble: Oval 29">
            <a:extLst>
              <a:ext uri="{FF2B5EF4-FFF2-40B4-BE49-F238E27FC236}">
                <a16:creationId xmlns:a16="http://schemas.microsoft.com/office/drawing/2014/main" id="{B6FB74D4-5956-4CA6-9E71-DDC5AB809170}"/>
              </a:ext>
            </a:extLst>
          </p:cNvPr>
          <p:cNvSpPr/>
          <p:nvPr/>
        </p:nvSpPr>
        <p:spPr>
          <a:xfrm>
            <a:off x="477253" y="548679"/>
            <a:ext cx="4573419" cy="1722760"/>
          </a:xfrm>
          <a:prstGeom prst="wedgeEllipseCallout">
            <a:avLst>
              <a:gd name="adj1" fmla="val 5147"/>
              <a:gd name="adj2" fmla="val 9328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can you see?</a:t>
            </a:r>
          </a:p>
        </p:txBody>
      </p:sp>
      <p:sp>
        <p:nvSpPr>
          <p:cNvPr id="33" name="Speech Bubble: Oval 32">
            <a:extLst>
              <a:ext uri="{FF2B5EF4-FFF2-40B4-BE49-F238E27FC236}">
                <a16:creationId xmlns:a16="http://schemas.microsoft.com/office/drawing/2014/main" id="{8C62478B-1C46-4A49-AD63-E776FC2A593B}"/>
              </a:ext>
            </a:extLst>
          </p:cNvPr>
          <p:cNvSpPr/>
          <p:nvPr/>
        </p:nvSpPr>
        <p:spPr>
          <a:xfrm>
            <a:off x="4379373" y="2694213"/>
            <a:ext cx="3623995" cy="1341211"/>
          </a:xfrm>
          <a:prstGeom prst="wedgeEllipseCallout">
            <a:avLst>
              <a:gd name="adj1" fmla="val 56061"/>
              <a:gd name="adj2" fmla="val 6893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see 3 straight sides.</a:t>
            </a:r>
          </a:p>
        </p:txBody>
      </p:sp>
      <p:sp>
        <p:nvSpPr>
          <p:cNvPr id="34" name="Speech Bubble: Oval 33">
            <a:extLst>
              <a:ext uri="{FF2B5EF4-FFF2-40B4-BE49-F238E27FC236}">
                <a16:creationId xmlns:a16="http://schemas.microsoft.com/office/drawing/2014/main" id="{9562404C-372C-4C7F-87BF-6A8CE4684AFE}"/>
              </a:ext>
            </a:extLst>
          </p:cNvPr>
          <p:cNvSpPr/>
          <p:nvPr/>
        </p:nvSpPr>
        <p:spPr>
          <a:xfrm>
            <a:off x="5860255" y="711471"/>
            <a:ext cx="3623995" cy="1341211"/>
          </a:xfrm>
          <a:prstGeom prst="wedgeEllipseCallout">
            <a:avLst>
              <a:gd name="adj1" fmla="val 29477"/>
              <a:gd name="adj2" fmla="val 12615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see 3 corners.</a:t>
            </a:r>
          </a:p>
        </p:txBody>
      </p:sp>
      <p:sp>
        <p:nvSpPr>
          <p:cNvPr id="35" name="Speech Bubble: Oval 34">
            <a:extLst>
              <a:ext uri="{FF2B5EF4-FFF2-40B4-BE49-F238E27FC236}">
                <a16:creationId xmlns:a16="http://schemas.microsoft.com/office/drawing/2014/main" id="{3AE06F16-AC84-4660-8099-0339CD09F079}"/>
              </a:ext>
            </a:extLst>
          </p:cNvPr>
          <p:cNvSpPr/>
          <p:nvPr/>
        </p:nvSpPr>
        <p:spPr>
          <a:xfrm>
            <a:off x="3832166" y="4823959"/>
            <a:ext cx="4005645" cy="1341211"/>
          </a:xfrm>
          <a:prstGeom prst="wedgeEllipseCallout">
            <a:avLst>
              <a:gd name="adj1" fmla="val 56061"/>
              <a:gd name="adj2" fmla="val -674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see </a:t>
            </a:r>
            <a:r>
              <a:rPr lang="en-GB" sz="2800" b="1" dirty="0">
                <a:solidFill>
                  <a:schemeClr val="accent4"/>
                </a:solidFill>
                <a:latin typeface="Century Gothic" panose="020B0502020202020204" pitchFamily="34" charset="0"/>
              </a:rPr>
              <a:t>a triangle</a:t>
            </a:r>
          </a:p>
        </p:txBody>
      </p:sp>
      <p:sp>
        <p:nvSpPr>
          <p:cNvPr id="36" name="Oval 35">
            <a:extLst>
              <a:ext uri="{FF2B5EF4-FFF2-40B4-BE49-F238E27FC236}">
                <a16:creationId xmlns:a16="http://schemas.microsoft.com/office/drawing/2014/main" id="{12E0E7EB-D00F-42EC-88AF-D4F26DE49E80}"/>
              </a:ext>
            </a:extLst>
          </p:cNvPr>
          <p:cNvSpPr/>
          <p:nvPr/>
        </p:nvSpPr>
        <p:spPr>
          <a:xfrm>
            <a:off x="11420095" y="763053"/>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07E3B539-D0E9-4055-9B17-078B2C1E7D85}"/>
              </a:ext>
            </a:extLst>
          </p:cNvPr>
          <p:cNvSpPr/>
          <p:nvPr/>
        </p:nvSpPr>
        <p:spPr>
          <a:xfrm>
            <a:off x="9541475" y="2816667"/>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E5750260-B52E-4389-BCFD-518B9A62AD1F}"/>
              </a:ext>
            </a:extLst>
          </p:cNvPr>
          <p:cNvSpPr/>
          <p:nvPr/>
        </p:nvSpPr>
        <p:spPr>
          <a:xfrm>
            <a:off x="10362367" y="5996181"/>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EC8CBF35-AA66-4D15-8DD0-93A419B49B7D}"/>
              </a:ext>
            </a:extLst>
          </p:cNvPr>
          <p:cNvSpPr/>
          <p:nvPr/>
        </p:nvSpPr>
        <p:spPr>
          <a:xfrm>
            <a:off x="8871317" y="1213089"/>
            <a:ext cx="359228" cy="3379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Straight Connector 39">
            <a:extLst>
              <a:ext uri="{FF2B5EF4-FFF2-40B4-BE49-F238E27FC236}">
                <a16:creationId xmlns:a16="http://schemas.microsoft.com/office/drawing/2014/main" id="{869C7C9D-B199-49FF-BAAF-92D240A488A6}"/>
              </a:ext>
            </a:extLst>
          </p:cNvPr>
          <p:cNvCxnSpPr>
            <a:cxnSpLocks/>
          </p:cNvCxnSpPr>
          <p:nvPr/>
        </p:nvCxnSpPr>
        <p:spPr>
          <a:xfrm flipH="1">
            <a:off x="7400456" y="3105154"/>
            <a:ext cx="309699" cy="64770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818D39F6-EC87-4193-8EE4-938AECDAEBD1}"/>
              </a:ext>
            </a:extLst>
          </p:cNvPr>
          <p:cNvSpPr/>
          <p:nvPr/>
        </p:nvSpPr>
        <p:spPr>
          <a:xfrm>
            <a:off x="5731329" y="5161942"/>
            <a:ext cx="1469571" cy="6020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09A340AC-75FC-47F7-9369-AA39F756B8EF}"/>
              </a:ext>
            </a:extLst>
          </p:cNvPr>
          <p:cNvSpPr/>
          <p:nvPr/>
        </p:nvSpPr>
        <p:spPr>
          <a:xfrm>
            <a:off x="5726479" y="5160342"/>
            <a:ext cx="1469571" cy="602045"/>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7" name="Oval 26">
            <a:extLst>
              <a:ext uri="{FF2B5EF4-FFF2-40B4-BE49-F238E27FC236}">
                <a16:creationId xmlns:a16="http://schemas.microsoft.com/office/drawing/2014/main" id="{63789C45-F1F2-4CB8-80B1-11962D4DD5F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67DA2E7B-26F4-4712-93B6-4DAFE920E113}"/>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1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500"/>
                            </p:stCondLst>
                            <p:childTnLst>
                              <p:par>
                                <p:cTn id="19" presetID="22" presetClass="entr" presetSubtype="1" fill="hold" nodeType="afterEffect">
                                  <p:stCondLst>
                                    <p:cond delay="50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1500"/>
                            </p:stCondLst>
                            <p:childTnLst>
                              <p:par>
                                <p:cTn id="23" presetID="22" presetClass="entr" presetSubtype="2" fill="hold" nodeType="afterEffect">
                                  <p:stCondLst>
                                    <p:cond delay="50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nodeType="withEffect">
                                  <p:stCondLst>
                                    <p:cond delay="10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2" grpId="0" animBg="1"/>
      <p:bldP spid="2" grpId="1"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background pattern&#10;&#10;Description automatically generated">
            <a:extLst>
              <a:ext uri="{FF2B5EF4-FFF2-40B4-BE49-F238E27FC236}">
                <a16:creationId xmlns:a16="http://schemas.microsoft.com/office/drawing/2014/main" id="{55DD502C-857D-46A8-82BD-F946F459C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F4F6CDB2-4C68-46B9-A362-A67B8ECCD17A}"/>
              </a:ext>
            </a:extLst>
          </p:cNvPr>
          <p:cNvPicPr>
            <a:picLocks noChangeAspect="1"/>
          </p:cNvPicPr>
          <p:nvPr/>
        </p:nvPicPr>
        <p:blipFill>
          <a:blip r:embed="rId4">
            <a:extLst>
              <a:ext uri="{28A0092B-C50C-407E-A947-70E740481C1C}">
                <a14:useLocalDpi xmlns:a14="http://schemas.microsoft.com/office/drawing/2010/main" val="0"/>
              </a:ext>
            </a:extLst>
          </a:blip>
          <a:srcRect l="21" r="21"/>
          <a:stretch/>
        </p:blipFill>
        <p:spPr>
          <a:xfrm>
            <a:off x="6441385" y="1506549"/>
            <a:ext cx="5548168" cy="4646076"/>
          </a:xfrm>
          <a:prstGeom prst="rect">
            <a:avLst/>
          </a:prstGeom>
        </p:spPr>
      </p:pic>
      <p:sp>
        <p:nvSpPr>
          <p:cNvPr id="15" name="Speech Bubble: Oval 14">
            <a:extLst>
              <a:ext uri="{FF2B5EF4-FFF2-40B4-BE49-F238E27FC236}">
                <a16:creationId xmlns:a16="http://schemas.microsoft.com/office/drawing/2014/main" id="{CE712755-27C3-474E-915C-2C2466A75059}"/>
              </a:ext>
            </a:extLst>
          </p:cNvPr>
          <p:cNvSpPr/>
          <p:nvPr/>
        </p:nvSpPr>
        <p:spPr>
          <a:xfrm>
            <a:off x="2338428" y="2125607"/>
            <a:ext cx="4018833" cy="1722760"/>
          </a:xfrm>
          <a:prstGeom prst="wedgeEllipseCallout">
            <a:avLst>
              <a:gd name="adj1" fmla="val -34840"/>
              <a:gd name="adj2" fmla="val 800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How many triangles can you see?</a:t>
            </a:r>
          </a:p>
        </p:txBody>
      </p:sp>
      <p:cxnSp>
        <p:nvCxnSpPr>
          <p:cNvPr id="19" name="Straight Connector 18">
            <a:extLst>
              <a:ext uri="{FF2B5EF4-FFF2-40B4-BE49-F238E27FC236}">
                <a16:creationId xmlns:a16="http://schemas.microsoft.com/office/drawing/2014/main" id="{FE1EC313-F4D7-4EFE-B0C3-D871828EAAAD}"/>
              </a:ext>
            </a:extLst>
          </p:cNvPr>
          <p:cNvCxnSpPr>
            <a:cxnSpLocks/>
            <a:stCxn id="17" idx="5"/>
            <a:endCxn id="12" idx="4"/>
          </p:cNvCxnSpPr>
          <p:nvPr/>
        </p:nvCxnSpPr>
        <p:spPr>
          <a:xfrm flipH="1">
            <a:off x="9145535" y="1711052"/>
            <a:ext cx="43574" cy="4471752"/>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7095B47-506E-441D-954A-6D4A26D34766}"/>
              </a:ext>
            </a:extLst>
          </p:cNvPr>
          <p:cNvSpPr/>
          <p:nvPr/>
        </p:nvSpPr>
        <p:spPr>
          <a:xfrm>
            <a:off x="202448" y="250904"/>
            <a:ext cx="3311461" cy="192695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A triangle has:</a:t>
            </a:r>
          </a:p>
          <a:p>
            <a:pPr defTabSz="179384"/>
            <a:r>
              <a:rPr lang="en-GB" sz="3200" dirty="0">
                <a:solidFill>
                  <a:schemeClr val="accent4"/>
                </a:solidFill>
                <a:latin typeface="Century Gothic" panose="020B0502020202020204" pitchFamily="34" charset="0"/>
              </a:rPr>
              <a:t>3 corners</a:t>
            </a:r>
          </a:p>
          <a:p>
            <a:pPr defTabSz="179384"/>
            <a:r>
              <a:rPr lang="en-GB" sz="3200" dirty="0">
                <a:solidFill>
                  <a:schemeClr val="accent4"/>
                </a:solidFill>
                <a:latin typeface="Century Gothic" panose="020B0502020202020204" pitchFamily="34" charset="0"/>
              </a:rPr>
              <a:t>3 straight sides.</a:t>
            </a:r>
          </a:p>
        </p:txBody>
      </p:sp>
      <p:cxnSp>
        <p:nvCxnSpPr>
          <p:cNvPr id="21" name="Straight Connector 20">
            <a:extLst>
              <a:ext uri="{FF2B5EF4-FFF2-40B4-BE49-F238E27FC236}">
                <a16:creationId xmlns:a16="http://schemas.microsoft.com/office/drawing/2014/main" id="{EFD4CA93-DE13-48C5-99B0-FC1EACE6D8B7}"/>
              </a:ext>
            </a:extLst>
          </p:cNvPr>
          <p:cNvCxnSpPr>
            <a:cxnSpLocks/>
            <a:stCxn id="18" idx="3"/>
            <a:endCxn id="12" idx="2"/>
          </p:cNvCxnSpPr>
          <p:nvPr/>
        </p:nvCxnSpPr>
        <p:spPr>
          <a:xfrm>
            <a:off x="6867015" y="5509409"/>
            <a:ext cx="2188520" cy="583395"/>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79F26-44F6-494A-8D4A-510FADA24EBD}"/>
              </a:ext>
            </a:extLst>
          </p:cNvPr>
          <p:cNvCxnSpPr>
            <a:cxnSpLocks/>
            <a:stCxn id="17" idx="4"/>
            <a:endCxn id="18" idx="4"/>
          </p:cNvCxnSpPr>
          <p:nvPr/>
        </p:nvCxnSpPr>
        <p:spPr>
          <a:xfrm flipH="1">
            <a:off x="6930655" y="1737412"/>
            <a:ext cx="2194814" cy="3798359"/>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22AF0E6-2E09-4B1D-9440-33626A3B580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8CE818F7-0A5B-4D7E-9677-3BD9CED3AD44}"/>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E1A7EE1-7C65-443C-AD89-C3A3A31B4896}"/>
              </a:ext>
            </a:extLst>
          </p:cNvPr>
          <p:cNvSpPr/>
          <p:nvPr/>
        </p:nvSpPr>
        <p:spPr>
          <a:xfrm>
            <a:off x="9035469" y="1557412"/>
            <a:ext cx="180000" cy="180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7A6F0449-7C1C-46C2-8538-22E3C5E57B5B}"/>
              </a:ext>
            </a:extLst>
          </p:cNvPr>
          <p:cNvSpPr/>
          <p:nvPr/>
        </p:nvSpPr>
        <p:spPr>
          <a:xfrm>
            <a:off x="6840655" y="5355771"/>
            <a:ext cx="180000" cy="180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C269FF9E-F523-41D5-BD0B-840BFFDD300E}"/>
              </a:ext>
            </a:extLst>
          </p:cNvPr>
          <p:cNvSpPr/>
          <p:nvPr/>
        </p:nvSpPr>
        <p:spPr>
          <a:xfrm>
            <a:off x="9055535" y="6002804"/>
            <a:ext cx="180000" cy="180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170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8"/>
                                        </p:tgtEl>
                                        <p:attrNameLst>
                                          <p:attrName>style.visibility</p:attrName>
                                        </p:attrNameLst>
                                      </p:cBhvr>
                                      <p:to>
                                        <p:strVal val="visible"/>
                                      </p:to>
                                    </p:set>
                                  </p:childTnLst>
                                </p:cTn>
                              </p:par>
                              <p:par>
                                <p:cTn id="13" presetID="22" presetClass="entr" presetSubtype="4"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2500"/>
                            </p:stCondLst>
                            <p:childTnLst>
                              <p:par>
                                <p:cTn id="17" presetID="22" presetClass="entr" presetSubtype="1"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3500"/>
                            </p:stCondLst>
                            <p:childTnLst>
                              <p:par>
                                <p:cTn id="21" presetID="22" presetClass="entr" presetSubtype="2" fill="hold"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F6CDB2-4C68-46B9-A362-A67B8ECCD17A}"/>
              </a:ext>
            </a:extLst>
          </p:cNvPr>
          <p:cNvPicPr>
            <a:picLocks noChangeAspect="1"/>
          </p:cNvPicPr>
          <p:nvPr/>
        </p:nvPicPr>
        <p:blipFill>
          <a:blip r:embed="rId3">
            <a:extLst>
              <a:ext uri="{28A0092B-C50C-407E-A947-70E740481C1C}">
                <a14:useLocalDpi xmlns:a14="http://schemas.microsoft.com/office/drawing/2010/main" val="0"/>
              </a:ext>
            </a:extLst>
          </a:blip>
          <a:srcRect l="21" r="21"/>
          <a:stretch/>
        </p:blipFill>
        <p:spPr>
          <a:xfrm>
            <a:off x="2253645" y="0"/>
            <a:ext cx="7632716" cy="6391692"/>
          </a:xfrm>
          <a:prstGeom prst="rect">
            <a:avLst/>
          </a:prstGeom>
        </p:spPr>
      </p:pic>
      <p:sp>
        <p:nvSpPr>
          <p:cNvPr id="5" name="Oval 4">
            <a:extLst>
              <a:ext uri="{FF2B5EF4-FFF2-40B4-BE49-F238E27FC236}">
                <a16:creationId xmlns:a16="http://schemas.microsoft.com/office/drawing/2014/main" id="{ED80949B-4B26-4F2A-9E97-6835EC8E9C6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4BBE4615-D69F-4D43-BB0D-B1A3C65B94F4}"/>
              </a:ext>
            </a:extLst>
          </p:cNvPr>
          <p:cNvSpPr/>
          <p:nvPr/>
        </p:nvSpPr>
        <p:spPr>
          <a:xfrm>
            <a:off x="4342801" y="6517508"/>
            <a:ext cx="3818481" cy="276999"/>
          </a:xfrm>
          <a:prstGeom prst="rect">
            <a:avLst/>
          </a:prstGeom>
        </p:spPr>
        <p:txBody>
          <a:bodyPr wrap="none">
            <a:spAutoFit/>
          </a:bodyPr>
          <a:lstStyle/>
          <a:p>
            <a:r>
              <a:rPr lang="en-GB" sz="1200" i="1">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6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background pattern&#10;&#10;Description automatically generated">
            <a:extLst>
              <a:ext uri="{FF2B5EF4-FFF2-40B4-BE49-F238E27FC236}">
                <a16:creationId xmlns:a16="http://schemas.microsoft.com/office/drawing/2014/main" id="{42481D37-5E31-48F4-938C-0CBCC4D47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A7095B47-506E-441D-954A-6D4A26D34766}"/>
              </a:ext>
            </a:extLst>
          </p:cNvPr>
          <p:cNvSpPr/>
          <p:nvPr/>
        </p:nvSpPr>
        <p:spPr>
          <a:xfrm>
            <a:off x="202448" y="250904"/>
            <a:ext cx="3311461" cy="192695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A triangle has:</a:t>
            </a:r>
          </a:p>
          <a:p>
            <a:pPr defTabSz="179384"/>
            <a:r>
              <a:rPr lang="en-GB" sz="3200" dirty="0">
                <a:solidFill>
                  <a:schemeClr val="accent4"/>
                </a:solidFill>
                <a:latin typeface="Century Gothic" panose="020B0502020202020204" pitchFamily="34" charset="0"/>
              </a:rPr>
              <a:t>3 corners</a:t>
            </a:r>
          </a:p>
          <a:p>
            <a:pPr defTabSz="179384"/>
            <a:r>
              <a:rPr lang="en-GB" sz="3200" dirty="0">
                <a:solidFill>
                  <a:schemeClr val="accent4"/>
                </a:solidFill>
                <a:latin typeface="Century Gothic" panose="020B0502020202020204" pitchFamily="34" charset="0"/>
              </a:rPr>
              <a:t>3 straight sides.</a:t>
            </a:r>
          </a:p>
        </p:txBody>
      </p:sp>
      <p:pic>
        <p:nvPicPr>
          <p:cNvPr id="3" name="Picture 2">
            <a:extLst>
              <a:ext uri="{FF2B5EF4-FFF2-40B4-BE49-F238E27FC236}">
                <a16:creationId xmlns:a16="http://schemas.microsoft.com/office/drawing/2014/main" id="{52C3AF84-309F-412F-B1E7-200DDB918E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49155" y="363970"/>
            <a:ext cx="2232822" cy="1926956"/>
          </a:xfrm>
          <a:prstGeom prst="rect">
            <a:avLst/>
          </a:prstGeom>
        </p:spPr>
      </p:pic>
      <p:pic>
        <p:nvPicPr>
          <p:cNvPr id="4" name="Picture 3">
            <a:extLst>
              <a:ext uri="{FF2B5EF4-FFF2-40B4-BE49-F238E27FC236}">
                <a16:creationId xmlns:a16="http://schemas.microsoft.com/office/drawing/2014/main" id="{862AFAAB-8255-4918-BE6F-8CA93731CC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38683" y="363970"/>
            <a:ext cx="2226704" cy="1926956"/>
          </a:xfrm>
          <a:prstGeom prst="rect">
            <a:avLst/>
          </a:prstGeom>
        </p:spPr>
      </p:pic>
      <p:pic>
        <p:nvPicPr>
          <p:cNvPr id="5" name="Picture 4">
            <a:extLst>
              <a:ext uri="{FF2B5EF4-FFF2-40B4-BE49-F238E27FC236}">
                <a16:creationId xmlns:a16="http://schemas.microsoft.com/office/drawing/2014/main" id="{7DFD0031-4BD7-4640-ACBE-6A386574833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50587" y="2442290"/>
            <a:ext cx="2232822" cy="1926956"/>
          </a:xfrm>
          <a:prstGeom prst="rect">
            <a:avLst/>
          </a:prstGeom>
        </p:spPr>
      </p:pic>
      <p:pic>
        <p:nvPicPr>
          <p:cNvPr id="6" name="Picture 5">
            <a:extLst>
              <a:ext uri="{FF2B5EF4-FFF2-40B4-BE49-F238E27FC236}">
                <a16:creationId xmlns:a16="http://schemas.microsoft.com/office/drawing/2014/main" id="{95976835-5242-4EED-B535-501D25CAA1D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038684" y="2442291"/>
            <a:ext cx="2226704" cy="1926956"/>
          </a:xfrm>
          <a:prstGeom prst="rect">
            <a:avLst/>
          </a:prstGeom>
        </p:spPr>
      </p:pic>
      <p:pic>
        <p:nvPicPr>
          <p:cNvPr id="8" name="Picture 7">
            <a:extLst>
              <a:ext uri="{FF2B5EF4-FFF2-40B4-BE49-F238E27FC236}">
                <a16:creationId xmlns:a16="http://schemas.microsoft.com/office/drawing/2014/main" id="{46861D75-40C9-4F63-BE5F-B979A0CC929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46881" y="4577645"/>
            <a:ext cx="2237370" cy="1894103"/>
          </a:xfrm>
          <a:prstGeom prst="rect">
            <a:avLst/>
          </a:prstGeom>
        </p:spPr>
      </p:pic>
      <p:sp>
        <p:nvSpPr>
          <p:cNvPr id="17" name="Speech Bubble: Oval 16">
            <a:extLst>
              <a:ext uri="{FF2B5EF4-FFF2-40B4-BE49-F238E27FC236}">
                <a16:creationId xmlns:a16="http://schemas.microsoft.com/office/drawing/2014/main" id="{9AA99825-00ED-476C-8CC0-76890F1BE8D6}"/>
              </a:ext>
            </a:extLst>
          </p:cNvPr>
          <p:cNvSpPr/>
          <p:nvPr/>
        </p:nvSpPr>
        <p:spPr>
          <a:xfrm>
            <a:off x="2338428" y="2125607"/>
            <a:ext cx="4018833" cy="1722760"/>
          </a:xfrm>
          <a:prstGeom prst="wedgeEllipseCallout">
            <a:avLst>
              <a:gd name="adj1" fmla="val -34840"/>
              <a:gd name="adj2" fmla="val 800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How many triangles can you see?</a:t>
            </a:r>
          </a:p>
        </p:txBody>
      </p:sp>
      <p:sp>
        <p:nvSpPr>
          <p:cNvPr id="18" name="Oval 17">
            <a:extLst>
              <a:ext uri="{FF2B5EF4-FFF2-40B4-BE49-F238E27FC236}">
                <a16:creationId xmlns:a16="http://schemas.microsoft.com/office/drawing/2014/main" id="{DBED9B51-3D12-4B77-A93D-78C419F503E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283E6553-BB8C-4FA1-9871-D34065D5956C}"/>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891" indent="-342891">
              <a:lnSpc>
                <a:spcPct val="100000"/>
              </a:lnSpc>
              <a:spcBef>
                <a:spcPts val="0"/>
              </a:spcBef>
              <a:buFont typeface="Arial" panose="020B0604020202020204" pitchFamily="34" charset="0"/>
              <a:buChar char="•"/>
            </a:pPr>
            <a:r>
              <a:rPr lang="en-GB" sz="2400" dirty="0"/>
              <a:t>Go on a triangle walk and take photos of examples of triangles. Print photos and draw on corners and sides.</a:t>
            </a:r>
          </a:p>
          <a:p>
            <a:pPr marL="342891" indent="-342891">
              <a:lnSpc>
                <a:spcPct val="100000"/>
              </a:lnSpc>
              <a:spcBef>
                <a:spcPts val="0"/>
              </a:spcBef>
              <a:buFont typeface="Arial" panose="020B0604020202020204" pitchFamily="34" charset="0"/>
              <a:buChar char="•"/>
            </a:pPr>
            <a:endParaRPr lang="en-GB" sz="2400" dirty="0"/>
          </a:p>
          <a:p>
            <a:pPr marL="342891" indent="-342891">
              <a:lnSpc>
                <a:spcPct val="100000"/>
              </a:lnSpc>
              <a:spcBef>
                <a:spcPts val="0"/>
              </a:spcBef>
              <a:buFont typeface="Arial" panose="020B0604020202020204" pitchFamily="34" charset="0"/>
              <a:buChar char="•"/>
            </a:pPr>
            <a:r>
              <a:rPr lang="en-GB" sz="2400" dirty="0"/>
              <a:t>In the playgroup, ask the children to get into groups of 3 and draw chalk lines, or string between each person to make different triangles. </a:t>
            </a:r>
          </a:p>
          <a:p>
            <a:pPr marL="342891" indent="-342891">
              <a:lnSpc>
                <a:spcPct val="100000"/>
              </a:lnSpc>
              <a:spcBef>
                <a:spcPts val="0"/>
              </a:spcBef>
              <a:buFont typeface="Arial" panose="020B0604020202020204" pitchFamily="34" charset="0"/>
              <a:buChar char="•"/>
            </a:pPr>
            <a:endParaRPr lang="en-GB" sz="2400" dirty="0"/>
          </a:p>
          <a:p>
            <a:pPr marL="342891" indent="-342891">
              <a:lnSpc>
                <a:spcPct val="100000"/>
              </a:lnSpc>
              <a:spcBef>
                <a:spcPts val="0"/>
              </a:spcBef>
              <a:buFont typeface="Arial" panose="020B0604020202020204" pitchFamily="34" charset="0"/>
              <a:buChar char="•"/>
            </a:pPr>
            <a:r>
              <a:rPr lang="en-GB" sz="2400" dirty="0"/>
              <a:t>Use square dot or isometric dot paper to join dots to make different triangles.</a:t>
            </a:r>
          </a:p>
          <a:p>
            <a:pPr marL="342891" indent="-342891">
              <a:lnSpc>
                <a:spcPct val="100000"/>
              </a:lnSpc>
              <a:spcBef>
                <a:spcPts val="0"/>
              </a:spcBef>
              <a:buFont typeface="Arial" panose="020B0604020202020204" pitchFamily="34" charset="0"/>
              <a:buChar char="•"/>
            </a:pPr>
            <a:endParaRPr lang="en-GB" sz="2400" dirty="0"/>
          </a:p>
          <a:p>
            <a:pPr marL="342891" indent="-342891">
              <a:lnSpc>
                <a:spcPct val="100000"/>
              </a:lnSpc>
              <a:spcBef>
                <a:spcPts val="0"/>
              </a:spcBef>
              <a:buFont typeface="Arial" panose="020B0604020202020204" pitchFamily="34" charset="0"/>
              <a:buChar char="•"/>
            </a:pPr>
            <a:r>
              <a:rPr lang="en-GB" sz="2400" dirty="0"/>
              <a:t>Match </a:t>
            </a:r>
            <a:r>
              <a:rPr lang="en-GB" sz="2400" dirty="0" err="1"/>
              <a:t>Numberblocks</a:t>
            </a:r>
            <a:r>
              <a:rPr lang="en-GB" sz="2400" dirty="0"/>
              <a:t> to their Flatland shape.</a:t>
            </a:r>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67126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
        <p:nvSpPr>
          <p:cNvPr id="4" name="Oval 3">
            <a:extLst>
              <a:ext uri="{FF2B5EF4-FFF2-40B4-BE49-F238E27FC236}">
                <a16:creationId xmlns:a16="http://schemas.microsoft.com/office/drawing/2014/main" id="{0B5EB3A1-D216-4436-9F98-4A0E8CE0019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1068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B3825E-E57B-4C5A-B21E-198308E3C095}"/>
              </a:ext>
            </a:extLst>
          </p:cNvPr>
          <p:cNvPicPr>
            <a:picLocks noChangeAspect="1"/>
          </p:cNvPicPr>
          <p:nvPr/>
        </p:nvPicPr>
        <p:blipFill rotWithShape="1">
          <a:blip r:embed="rId3"/>
          <a:srcRect b="15625"/>
          <a:stretch/>
        </p:blipFill>
        <p:spPr>
          <a:xfrm>
            <a:off x="0" y="5"/>
            <a:ext cx="12192000" cy="6857996"/>
          </a:xfrm>
          <a:prstGeom prst="rect">
            <a:avLst/>
          </a:prstGeom>
        </p:spPr>
      </p:pic>
      <p:sp>
        <p:nvSpPr>
          <p:cNvPr id="3" name="TextBox 2">
            <a:extLst>
              <a:ext uri="{FF2B5EF4-FFF2-40B4-BE49-F238E27FC236}">
                <a16:creationId xmlns:a16="http://schemas.microsoft.com/office/drawing/2014/main" id="{5B835C42-8BC5-4EC4-B39F-586F2CD3524A}"/>
              </a:ext>
            </a:extLst>
          </p:cNvPr>
          <p:cNvSpPr txBox="1"/>
          <p:nvPr/>
        </p:nvSpPr>
        <p:spPr>
          <a:xfrm>
            <a:off x="590553" y="5581654"/>
            <a:ext cx="590551" cy="830997"/>
          </a:xfrm>
          <a:prstGeom prst="rect">
            <a:avLst/>
          </a:prstGeom>
          <a:noFill/>
        </p:spPr>
        <p:txBody>
          <a:bodyPr wrap="square" rtlCol="0">
            <a:spAutoFit/>
          </a:bodyPr>
          <a:lstStyle/>
          <a:p>
            <a:r>
              <a:rPr lang="en-GB" sz="4800" b="1" dirty="0">
                <a:latin typeface="Century Gothic" panose="020B0502020202020204" pitchFamily="34" charset="0"/>
              </a:rPr>
              <a:t>a</a:t>
            </a:r>
          </a:p>
        </p:txBody>
      </p:sp>
      <p:sp>
        <p:nvSpPr>
          <p:cNvPr id="13" name="TextBox 12">
            <a:extLst>
              <a:ext uri="{FF2B5EF4-FFF2-40B4-BE49-F238E27FC236}">
                <a16:creationId xmlns:a16="http://schemas.microsoft.com/office/drawing/2014/main" id="{12AA7C20-54E6-421B-B78B-B0D359FD0D17}"/>
              </a:ext>
            </a:extLst>
          </p:cNvPr>
          <p:cNvSpPr txBox="1"/>
          <p:nvPr/>
        </p:nvSpPr>
        <p:spPr>
          <a:xfrm>
            <a:off x="2209803" y="5581654"/>
            <a:ext cx="590551" cy="830997"/>
          </a:xfrm>
          <a:prstGeom prst="rect">
            <a:avLst/>
          </a:prstGeom>
          <a:noFill/>
        </p:spPr>
        <p:txBody>
          <a:bodyPr wrap="square" rtlCol="0">
            <a:spAutoFit/>
          </a:bodyPr>
          <a:lstStyle/>
          <a:p>
            <a:r>
              <a:rPr lang="en-GB" sz="4800" b="1" dirty="0">
                <a:latin typeface="Century Gothic" panose="020B0502020202020204" pitchFamily="34" charset="0"/>
              </a:rPr>
              <a:t>b</a:t>
            </a:r>
          </a:p>
        </p:txBody>
      </p:sp>
      <p:sp>
        <p:nvSpPr>
          <p:cNvPr id="16" name="TextBox 15">
            <a:extLst>
              <a:ext uri="{FF2B5EF4-FFF2-40B4-BE49-F238E27FC236}">
                <a16:creationId xmlns:a16="http://schemas.microsoft.com/office/drawing/2014/main" id="{1814C1E9-9CF3-4187-B466-597E425353D3}"/>
              </a:ext>
            </a:extLst>
          </p:cNvPr>
          <p:cNvSpPr txBox="1"/>
          <p:nvPr/>
        </p:nvSpPr>
        <p:spPr>
          <a:xfrm>
            <a:off x="3895729" y="5561994"/>
            <a:ext cx="590551" cy="830997"/>
          </a:xfrm>
          <a:prstGeom prst="rect">
            <a:avLst/>
          </a:prstGeom>
          <a:noFill/>
        </p:spPr>
        <p:txBody>
          <a:bodyPr wrap="square" rtlCol="0">
            <a:spAutoFit/>
          </a:bodyPr>
          <a:lstStyle/>
          <a:p>
            <a:r>
              <a:rPr lang="en-GB" sz="4800" b="1" dirty="0">
                <a:latin typeface="Century Gothic" panose="020B0502020202020204" pitchFamily="34" charset="0"/>
              </a:rPr>
              <a:t>c</a:t>
            </a:r>
          </a:p>
        </p:txBody>
      </p:sp>
      <p:sp>
        <p:nvSpPr>
          <p:cNvPr id="19" name="TextBox 18">
            <a:extLst>
              <a:ext uri="{FF2B5EF4-FFF2-40B4-BE49-F238E27FC236}">
                <a16:creationId xmlns:a16="http://schemas.microsoft.com/office/drawing/2014/main" id="{5346C708-579A-4682-897A-0C4CAE7B1685}"/>
              </a:ext>
            </a:extLst>
          </p:cNvPr>
          <p:cNvSpPr txBox="1"/>
          <p:nvPr/>
        </p:nvSpPr>
        <p:spPr>
          <a:xfrm>
            <a:off x="5857878" y="5554181"/>
            <a:ext cx="590551" cy="830997"/>
          </a:xfrm>
          <a:prstGeom prst="rect">
            <a:avLst/>
          </a:prstGeom>
          <a:noFill/>
        </p:spPr>
        <p:txBody>
          <a:bodyPr wrap="square" rtlCol="0">
            <a:spAutoFit/>
          </a:bodyPr>
          <a:lstStyle/>
          <a:p>
            <a:r>
              <a:rPr lang="en-GB" sz="4800" b="1" dirty="0">
                <a:latin typeface="Century Gothic" panose="020B0502020202020204" pitchFamily="34" charset="0"/>
              </a:rPr>
              <a:t>d</a:t>
            </a:r>
          </a:p>
        </p:txBody>
      </p:sp>
      <p:sp>
        <p:nvSpPr>
          <p:cNvPr id="20" name="TextBox 19">
            <a:extLst>
              <a:ext uri="{FF2B5EF4-FFF2-40B4-BE49-F238E27FC236}">
                <a16:creationId xmlns:a16="http://schemas.microsoft.com/office/drawing/2014/main" id="{4E807ECA-2847-4AA8-83C2-8313386FD770}"/>
              </a:ext>
            </a:extLst>
          </p:cNvPr>
          <p:cNvSpPr txBox="1"/>
          <p:nvPr/>
        </p:nvSpPr>
        <p:spPr>
          <a:xfrm>
            <a:off x="7412821" y="5554181"/>
            <a:ext cx="590551" cy="830997"/>
          </a:xfrm>
          <a:prstGeom prst="rect">
            <a:avLst/>
          </a:prstGeom>
          <a:noFill/>
        </p:spPr>
        <p:txBody>
          <a:bodyPr wrap="square" rtlCol="0">
            <a:spAutoFit/>
          </a:bodyPr>
          <a:lstStyle/>
          <a:p>
            <a:r>
              <a:rPr lang="en-GB" sz="4800" b="1" dirty="0">
                <a:latin typeface="Century Gothic" panose="020B0502020202020204" pitchFamily="34" charset="0"/>
              </a:rPr>
              <a:t>e</a:t>
            </a:r>
          </a:p>
        </p:txBody>
      </p:sp>
      <p:sp>
        <p:nvSpPr>
          <p:cNvPr id="21" name="TextBox 20">
            <a:extLst>
              <a:ext uri="{FF2B5EF4-FFF2-40B4-BE49-F238E27FC236}">
                <a16:creationId xmlns:a16="http://schemas.microsoft.com/office/drawing/2014/main" id="{6C2C2705-AE5B-41C5-9EB5-60293E8E7A25}"/>
              </a:ext>
            </a:extLst>
          </p:cNvPr>
          <p:cNvSpPr txBox="1"/>
          <p:nvPr/>
        </p:nvSpPr>
        <p:spPr>
          <a:xfrm>
            <a:off x="8967762" y="5581654"/>
            <a:ext cx="590551" cy="830997"/>
          </a:xfrm>
          <a:prstGeom prst="rect">
            <a:avLst/>
          </a:prstGeom>
          <a:noFill/>
        </p:spPr>
        <p:txBody>
          <a:bodyPr wrap="square" rtlCol="0">
            <a:spAutoFit/>
          </a:bodyPr>
          <a:lstStyle/>
          <a:p>
            <a:r>
              <a:rPr lang="en-GB" sz="4800" b="1" dirty="0">
                <a:latin typeface="Century Gothic" panose="020B0502020202020204" pitchFamily="34" charset="0"/>
              </a:rPr>
              <a:t>f</a:t>
            </a:r>
          </a:p>
        </p:txBody>
      </p:sp>
      <p:sp>
        <p:nvSpPr>
          <p:cNvPr id="24" name="TextBox 23">
            <a:extLst>
              <a:ext uri="{FF2B5EF4-FFF2-40B4-BE49-F238E27FC236}">
                <a16:creationId xmlns:a16="http://schemas.microsoft.com/office/drawing/2014/main" id="{9E84B28C-854B-465F-8A58-F160B430531E}"/>
              </a:ext>
            </a:extLst>
          </p:cNvPr>
          <p:cNvSpPr txBox="1"/>
          <p:nvPr/>
        </p:nvSpPr>
        <p:spPr>
          <a:xfrm>
            <a:off x="10394767" y="5554179"/>
            <a:ext cx="590551" cy="830997"/>
          </a:xfrm>
          <a:prstGeom prst="rect">
            <a:avLst/>
          </a:prstGeom>
          <a:noFill/>
        </p:spPr>
        <p:txBody>
          <a:bodyPr wrap="square" rtlCol="0">
            <a:spAutoFit/>
          </a:bodyPr>
          <a:lstStyle/>
          <a:p>
            <a:r>
              <a:rPr lang="en-GB" sz="4800" b="1" dirty="0">
                <a:latin typeface="Century Gothic" panose="020B0502020202020204" pitchFamily="34" charset="0"/>
              </a:rPr>
              <a:t>g</a:t>
            </a:r>
          </a:p>
        </p:txBody>
      </p:sp>
      <p:sp>
        <p:nvSpPr>
          <p:cNvPr id="15" name="Rectangle 14">
            <a:extLst>
              <a:ext uri="{FF2B5EF4-FFF2-40B4-BE49-F238E27FC236}">
                <a16:creationId xmlns:a16="http://schemas.microsoft.com/office/drawing/2014/main" id="{824C0575-46AD-4E93-AB7D-3C0BE7A62EB5}"/>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6977355-442A-40C3-A582-38D978A7D15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background pattern&#10;&#10;Description automatically generated">
            <a:extLst>
              <a:ext uri="{FF2B5EF4-FFF2-40B4-BE49-F238E27FC236}">
                <a16:creationId xmlns:a16="http://schemas.microsoft.com/office/drawing/2014/main" id="{C066B34F-E6F1-4FFA-91C9-2817AE2A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9328AD8-CC6B-427C-8252-A2CB73C4AAE8}"/>
              </a:ext>
            </a:extLst>
          </p:cNvPr>
          <p:cNvPicPr>
            <a:picLocks noChangeAspect="1"/>
          </p:cNvPicPr>
          <p:nvPr/>
        </p:nvPicPr>
        <p:blipFill>
          <a:blip r:embed="rId4"/>
          <a:stretch>
            <a:fillRect/>
          </a:stretch>
        </p:blipFill>
        <p:spPr>
          <a:xfrm>
            <a:off x="5943600" y="571500"/>
            <a:ext cx="5715000" cy="5715000"/>
          </a:xfrm>
          <a:prstGeom prst="rect">
            <a:avLst/>
          </a:prstGeom>
        </p:spPr>
      </p:pic>
      <p:sp>
        <p:nvSpPr>
          <p:cNvPr id="9" name="Rectangle 8">
            <a:extLst>
              <a:ext uri="{FF2B5EF4-FFF2-40B4-BE49-F238E27FC236}">
                <a16:creationId xmlns:a16="http://schemas.microsoft.com/office/drawing/2014/main" id="{CF6285BC-3684-4D3E-8ACB-76584B7F3E35}"/>
              </a:ext>
            </a:extLst>
          </p:cNvPr>
          <p:cNvSpPr/>
          <p:nvPr/>
        </p:nvSpPr>
        <p:spPr>
          <a:xfrm rot="2721674">
            <a:off x="6413799" y="1018701"/>
            <a:ext cx="820051" cy="7855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97C1B1B-611D-4B81-BCFA-FB33C71AC113}"/>
              </a:ext>
            </a:extLst>
          </p:cNvPr>
          <p:cNvSpPr/>
          <p:nvPr/>
        </p:nvSpPr>
        <p:spPr>
          <a:xfrm>
            <a:off x="6179145" y="2550705"/>
            <a:ext cx="1212256" cy="1135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peech Bubble: Oval 28">
            <a:extLst>
              <a:ext uri="{FF2B5EF4-FFF2-40B4-BE49-F238E27FC236}">
                <a16:creationId xmlns:a16="http://schemas.microsoft.com/office/drawing/2014/main" id="{8B2A70D1-1060-4D01-93A8-B40051FC6DF5}"/>
              </a:ext>
            </a:extLst>
          </p:cNvPr>
          <p:cNvSpPr/>
          <p:nvPr/>
        </p:nvSpPr>
        <p:spPr>
          <a:xfrm>
            <a:off x="430710" y="97798"/>
            <a:ext cx="5341444" cy="2698943"/>
          </a:xfrm>
          <a:prstGeom prst="wedgeEllipseCallout">
            <a:avLst>
              <a:gd name="adj1" fmla="val 237"/>
              <a:gd name="adj2" fmla="val 7648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How many different sized squares can you draw on the dotty paper?</a:t>
            </a:r>
          </a:p>
        </p:txBody>
      </p:sp>
      <p:cxnSp>
        <p:nvCxnSpPr>
          <p:cNvPr id="31" name="Straight Connector 30">
            <a:extLst>
              <a:ext uri="{FF2B5EF4-FFF2-40B4-BE49-F238E27FC236}">
                <a16:creationId xmlns:a16="http://schemas.microsoft.com/office/drawing/2014/main" id="{88B0DBD6-BC54-4198-AC65-3DEF8235DFD5}"/>
              </a:ext>
            </a:extLst>
          </p:cNvPr>
          <p:cNvCxnSpPr/>
          <p:nvPr/>
        </p:nvCxnSpPr>
        <p:spPr>
          <a:xfrm>
            <a:off x="8458200" y="1409700"/>
            <a:ext cx="0" cy="11410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EFD7A0-FE77-4B10-81D2-FF65B07A7D91}"/>
              </a:ext>
            </a:extLst>
          </p:cNvPr>
          <p:cNvCxnSpPr>
            <a:cxnSpLocks/>
          </p:cNvCxnSpPr>
          <p:nvPr/>
        </p:nvCxnSpPr>
        <p:spPr>
          <a:xfrm>
            <a:off x="9658351" y="843742"/>
            <a:ext cx="0" cy="16668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BEA153-98DD-4DCB-B055-8B0CB35F7907}"/>
              </a:ext>
            </a:extLst>
          </p:cNvPr>
          <p:cNvCxnSpPr>
            <a:cxnSpLocks/>
          </p:cNvCxnSpPr>
          <p:nvPr/>
        </p:nvCxnSpPr>
        <p:spPr>
          <a:xfrm>
            <a:off x="8477254" y="2510611"/>
            <a:ext cx="1181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FF7073-4575-449A-B5BF-FC25E291C168}"/>
              </a:ext>
            </a:extLst>
          </p:cNvPr>
          <p:cNvCxnSpPr>
            <a:cxnSpLocks/>
          </p:cNvCxnSpPr>
          <p:nvPr/>
        </p:nvCxnSpPr>
        <p:spPr>
          <a:xfrm flipV="1">
            <a:off x="8477254" y="843745"/>
            <a:ext cx="1181100" cy="5649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ECC9CA7-9445-40C8-B879-BBF3426F5B58}"/>
              </a:ext>
            </a:extLst>
          </p:cNvPr>
          <p:cNvSpPr txBox="1"/>
          <p:nvPr/>
        </p:nvSpPr>
        <p:spPr>
          <a:xfrm>
            <a:off x="7277103" y="710726"/>
            <a:ext cx="590551" cy="830997"/>
          </a:xfrm>
          <a:prstGeom prst="rect">
            <a:avLst/>
          </a:prstGeom>
          <a:noFill/>
        </p:spPr>
        <p:txBody>
          <a:bodyPr wrap="square" rtlCol="0">
            <a:spAutoFit/>
          </a:bodyPr>
          <a:lstStyle/>
          <a:p>
            <a:r>
              <a:rPr lang="en-GB" sz="4800" b="1" dirty="0">
                <a:solidFill>
                  <a:srgbClr val="FF0000"/>
                </a:solidFill>
                <a:latin typeface="Century Gothic" panose="020B0502020202020204" pitchFamily="34" charset="0"/>
              </a:rPr>
              <a:t>a</a:t>
            </a:r>
          </a:p>
        </p:txBody>
      </p:sp>
      <p:sp>
        <p:nvSpPr>
          <p:cNvPr id="39" name="TextBox 38">
            <a:extLst>
              <a:ext uri="{FF2B5EF4-FFF2-40B4-BE49-F238E27FC236}">
                <a16:creationId xmlns:a16="http://schemas.microsoft.com/office/drawing/2014/main" id="{B4871F04-4E57-4BCB-946B-5D49567E5266}"/>
              </a:ext>
            </a:extLst>
          </p:cNvPr>
          <p:cNvSpPr txBox="1"/>
          <p:nvPr/>
        </p:nvSpPr>
        <p:spPr>
          <a:xfrm>
            <a:off x="9720266" y="1261681"/>
            <a:ext cx="590551" cy="830997"/>
          </a:xfrm>
          <a:prstGeom prst="rect">
            <a:avLst/>
          </a:prstGeom>
          <a:noFill/>
        </p:spPr>
        <p:txBody>
          <a:bodyPr wrap="square" rtlCol="0">
            <a:spAutoFit/>
          </a:bodyPr>
          <a:lstStyle/>
          <a:p>
            <a:r>
              <a:rPr lang="en-GB" sz="4800" b="1" dirty="0">
                <a:solidFill>
                  <a:srgbClr val="FF0000"/>
                </a:solidFill>
                <a:latin typeface="Century Gothic" panose="020B0502020202020204" pitchFamily="34" charset="0"/>
              </a:rPr>
              <a:t>b</a:t>
            </a:r>
          </a:p>
        </p:txBody>
      </p:sp>
      <p:sp>
        <p:nvSpPr>
          <p:cNvPr id="40" name="TextBox 39">
            <a:extLst>
              <a:ext uri="{FF2B5EF4-FFF2-40B4-BE49-F238E27FC236}">
                <a16:creationId xmlns:a16="http://schemas.microsoft.com/office/drawing/2014/main" id="{F7C52BE8-DB51-405E-BBF8-F4456233F064}"/>
              </a:ext>
            </a:extLst>
          </p:cNvPr>
          <p:cNvSpPr txBox="1"/>
          <p:nvPr/>
        </p:nvSpPr>
        <p:spPr>
          <a:xfrm>
            <a:off x="7410453" y="2490997"/>
            <a:ext cx="590551" cy="830997"/>
          </a:xfrm>
          <a:prstGeom prst="rect">
            <a:avLst/>
          </a:prstGeom>
          <a:noFill/>
        </p:spPr>
        <p:txBody>
          <a:bodyPr wrap="square" rtlCol="0">
            <a:spAutoFit/>
          </a:bodyPr>
          <a:lstStyle/>
          <a:p>
            <a:r>
              <a:rPr lang="en-GB" sz="4800" b="1" dirty="0">
                <a:solidFill>
                  <a:srgbClr val="FF0000"/>
                </a:solidFill>
                <a:latin typeface="Century Gothic" panose="020B0502020202020204" pitchFamily="34" charset="0"/>
              </a:rPr>
              <a:t>c</a:t>
            </a:r>
          </a:p>
        </p:txBody>
      </p:sp>
      <p:sp>
        <p:nvSpPr>
          <p:cNvPr id="17" name="Oval 16">
            <a:extLst>
              <a:ext uri="{FF2B5EF4-FFF2-40B4-BE49-F238E27FC236}">
                <a16:creationId xmlns:a16="http://schemas.microsoft.com/office/drawing/2014/main" id="{3BAD0C14-28DD-46F3-9533-56FCAA3AB63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65913917-CC9E-4A7D-B61C-88DEC85D1869}"/>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F4C8D-1800-44B1-BE26-E9BB585F2548}"/>
              </a:ext>
            </a:extLst>
          </p:cNvPr>
          <p:cNvPicPr>
            <a:picLocks noChangeAspect="1"/>
          </p:cNvPicPr>
          <p:nvPr/>
        </p:nvPicPr>
        <p:blipFill>
          <a:blip r:embed="rId2"/>
          <a:stretch>
            <a:fillRect/>
          </a:stretch>
        </p:blipFill>
        <p:spPr>
          <a:xfrm>
            <a:off x="6248403" y="590551"/>
            <a:ext cx="5715000" cy="5715000"/>
          </a:xfrm>
          <a:prstGeom prst="rect">
            <a:avLst/>
          </a:prstGeom>
        </p:spPr>
      </p:pic>
      <p:pic>
        <p:nvPicPr>
          <p:cNvPr id="3" name="Picture 2">
            <a:extLst>
              <a:ext uri="{FF2B5EF4-FFF2-40B4-BE49-F238E27FC236}">
                <a16:creationId xmlns:a16="http://schemas.microsoft.com/office/drawing/2014/main" id="{84AF12AD-27DB-428C-AD9B-91152BD80E1B}"/>
              </a:ext>
            </a:extLst>
          </p:cNvPr>
          <p:cNvPicPr>
            <a:picLocks noChangeAspect="1"/>
          </p:cNvPicPr>
          <p:nvPr/>
        </p:nvPicPr>
        <p:blipFill>
          <a:blip r:embed="rId2"/>
          <a:stretch>
            <a:fillRect/>
          </a:stretch>
        </p:blipFill>
        <p:spPr>
          <a:xfrm>
            <a:off x="228600" y="571500"/>
            <a:ext cx="5715000" cy="5715000"/>
          </a:xfrm>
          <a:prstGeom prst="rect">
            <a:avLst/>
          </a:prstGeom>
        </p:spPr>
      </p:pic>
    </p:spTree>
    <p:extLst>
      <p:ext uri="{BB962C8B-B14F-4D97-AF65-F5344CB8AC3E}">
        <p14:creationId xmlns:p14="http://schemas.microsoft.com/office/powerpoint/2010/main" val="92525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background pattern&#10;&#10;Description automatically generated">
            <a:extLst>
              <a:ext uri="{FF2B5EF4-FFF2-40B4-BE49-F238E27FC236}">
                <a16:creationId xmlns:a16="http://schemas.microsoft.com/office/drawing/2014/main" id="{8DBC33B2-A5FE-4E4F-B6C8-212A223A3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peech Bubble: Oval 16">
            <a:extLst>
              <a:ext uri="{FF2B5EF4-FFF2-40B4-BE49-F238E27FC236}">
                <a16:creationId xmlns:a16="http://schemas.microsoft.com/office/drawing/2014/main" id="{DC8EEC57-B273-44EA-8C1F-5510B83DA0CD}"/>
              </a:ext>
            </a:extLst>
          </p:cNvPr>
          <p:cNvSpPr/>
          <p:nvPr/>
        </p:nvSpPr>
        <p:spPr>
          <a:xfrm>
            <a:off x="591272" y="824823"/>
            <a:ext cx="4018833" cy="1722760"/>
          </a:xfrm>
          <a:prstGeom prst="wedgeEllipseCallout">
            <a:avLst>
              <a:gd name="adj1" fmla="val -34840"/>
              <a:gd name="adj2" fmla="val 800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do you notice?</a:t>
            </a:r>
          </a:p>
        </p:txBody>
      </p:sp>
      <p:grpSp>
        <p:nvGrpSpPr>
          <p:cNvPr id="39" name="Group 38">
            <a:extLst>
              <a:ext uri="{FF2B5EF4-FFF2-40B4-BE49-F238E27FC236}">
                <a16:creationId xmlns:a16="http://schemas.microsoft.com/office/drawing/2014/main" id="{9D58986B-2AC6-44B3-AD7F-211CA801E0BB}"/>
              </a:ext>
            </a:extLst>
          </p:cNvPr>
          <p:cNvGrpSpPr/>
          <p:nvPr/>
        </p:nvGrpSpPr>
        <p:grpSpPr>
          <a:xfrm rot="5400000">
            <a:off x="5882857" y="4971368"/>
            <a:ext cx="1485903" cy="1440001"/>
            <a:chOff x="6076950" y="1107582"/>
            <a:chExt cx="1485902" cy="1440001"/>
          </a:xfrm>
        </p:grpSpPr>
        <p:sp>
          <p:nvSpPr>
            <p:cNvPr id="40" name="Rectangle 39">
              <a:extLst>
                <a:ext uri="{FF2B5EF4-FFF2-40B4-BE49-F238E27FC236}">
                  <a16:creationId xmlns:a16="http://schemas.microsoft.com/office/drawing/2014/main" id="{0B43BBAB-8AC4-43C4-B9EB-FDB1342A1B97}"/>
                </a:ext>
              </a:extLst>
            </p:cNvPr>
            <p:cNvSpPr/>
            <p:nvPr/>
          </p:nvSpPr>
          <p:spPr>
            <a:xfrm>
              <a:off x="6096000" y="1107583"/>
              <a:ext cx="1440000" cy="14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1" name="Straight Connector 40">
              <a:extLst>
                <a:ext uri="{FF2B5EF4-FFF2-40B4-BE49-F238E27FC236}">
                  <a16:creationId xmlns:a16="http://schemas.microsoft.com/office/drawing/2014/main" id="{4BB7D764-9EBE-4536-8A12-FFCE46F15D39}"/>
                </a:ext>
              </a:extLst>
            </p:cNvPr>
            <p:cNvCxnSpPr>
              <a:cxnSpLocks/>
            </p:cNvCxnSpPr>
            <p:nvPr/>
          </p:nvCxnSpPr>
          <p:spPr>
            <a:xfrm flipV="1">
              <a:off x="6115050" y="1107582"/>
              <a:ext cx="22952" cy="1415603"/>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AB8F37E-DA99-48D1-9D76-4E1942439E99}"/>
                </a:ext>
              </a:extLst>
            </p:cNvPr>
            <p:cNvCxnSpPr/>
            <p:nvPr/>
          </p:nvCxnSpPr>
          <p:spPr>
            <a:xfrm>
              <a:off x="6076950" y="2542235"/>
              <a:ext cx="14859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2B5E1DE-BA1A-4524-B7F4-6E9EF56FFB00}"/>
                </a:ext>
              </a:extLst>
            </p:cNvPr>
            <p:cNvCxnSpPr>
              <a:cxnSpLocks/>
            </p:cNvCxnSpPr>
            <p:nvPr/>
          </p:nvCxnSpPr>
          <p:spPr>
            <a:xfrm flipV="1">
              <a:off x="7516950" y="1131981"/>
              <a:ext cx="3902" cy="1391204"/>
            </a:xfrm>
            <a:prstGeom prst="line">
              <a:avLst/>
            </a:prstGeom>
            <a:ln w="76200">
              <a:solidFill>
                <a:srgbClr val="00719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91AC650-0AA9-4247-9D76-9BAE3D12A2AD}"/>
                </a:ext>
              </a:extLst>
            </p:cNvPr>
            <p:cNvCxnSpPr>
              <a:cxnSpLocks/>
            </p:cNvCxnSpPr>
            <p:nvPr/>
          </p:nvCxnSpPr>
          <p:spPr>
            <a:xfrm>
              <a:off x="6096000" y="1131981"/>
              <a:ext cx="1466852" cy="0"/>
            </a:xfrm>
            <a:prstGeom prst="line">
              <a:avLst/>
            </a:prstGeom>
            <a:ln w="76200">
              <a:solidFill>
                <a:srgbClr val="45DD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E0F7EB53-C089-4D38-A259-F8932BD39300}"/>
              </a:ext>
            </a:extLst>
          </p:cNvPr>
          <p:cNvGrpSpPr/>
          <p:nvPr/>
        </p:nvGrpSpPr>
        <p:grpSpPr>
          <a:xfrm rot="10800000">
            <a:off x="7965183" y="4982283"/>
            <a:ext cx="1485903" cy="1440001"/>
            <a:chOff x="6076950" y="1107582"/>
            <a:chExt cx="1485902" cy="1440001"/>
          </a:xfrm>
        </p:grpSpPr>
        <p:sp>
          <p:nvSpPr>
            <p:cNvPr id="46" name="Rectangle 45">
              <a:extLst>
                <a:ext uri="{FF2B5EF4-FFF2-40B4-BE49-F238E27FC236}">
                  <a16:creationId xmlns:a16="http://schemas.microsoft.com/office/drawing/2014/main" id="{E73AF676-2E56-4647-A4D9-A10915BF94CD}"/>
                </a:ext>
              </a:extLst>
            </p:cNvPr>
            <p:cNvSpPr/>
            <p:nvPr/>
          </p:nvSpPr>
          <p:spPr>
            <a:xfrm>
              <a:off x="6096000" y="1107583"/>
              <a:ext cx="1440000" cy="14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7" name="Straight Connector 46">
              <a:extLst>
                <a:ext uri="{FF2B5EF4-FFF2-40B4-BE49-F238E27FC236}">
                  <a16:creationId xmlns:a16="http://schemas.microsoft.com/office/drawing/2014/main" id="{1C874D2F-2DA9-4A8B-8C80-D992ACC28163}"/>
                </a:ext>
              </a:extLst>
            </p:cNvPr>
            <p:cNvCxnSpPr>
              <a:cxnSpLocks/>
            </p:cNvCxnSpPr>
            <p:nvPr/>
          </p:nvCxnSpPr>
          <p:spPr>
            <a:xfrm flipV="1">
              <a:off x="6115050" y="1107582"/>
              <a:ext cx="22952" cy="1415603"/>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5F9340-F79D-46B0-B82E-42331968679D}"/>
                </a:ext>
              </a:extLst>
            </p:cNvPr>
            <p:cNvCxnSpPr/>
            <p:nvPr/>
          </p:nvCxnSpPr>
          <p:spPr>
            <a:xfrm>
              <a:off x="6076950" y="2542235"/>
              <a:ext cx="14859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5A9726A-1F90-4F99-AC64-FCF27D27C30A}"/>
                </a:ext>
              </a:extLst>
            </p:cNvPr>
            <p:cNvCxnSpPr>
              <a:cxnSpLocks/>
            </p:cNvCxnSpPr>
            <p:nvPr/>
          </p:nvCxnSpPr>
          <p:spPr>
            <a:xfrm flipV="1">
              <a:off x="7516950" y="1131981"/>
              <a:ext cx="3902" cy="1391204"/>
            </a:xfrm>
            <a:prstGeom prst="line">
              <a:avLst/>
            </a:prstGeom>
            <a:ln w="76200">
              <a:solidFill>
                <a:srgbClr val="00719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FDDD91-99F4-449E-A270-12DC18681D84}"/>
                </a:ext>
              </a:extLst>
            </p:cNvPr>
            <p:cNvCxnSpPr>
              <a:cxnSpLocks/>
            </p:cNvCxnSpPr>
            <p:nvPr/>
          </p:nvCxnSpPr>
          <p:spPr>
            <a:xfrm>
              <a:off x="6096000" y="1131981"/>
              <a:ext cx="1466852" cy="0"/>
            </a:xfrm>
            <a:prstGeom prst="line">
              <a:avLst/>
            </a:prstGeom>
            <a:ln w="76200">
              <a:solidFill>
                <a:srgbClr val="45DD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4C6258AB-CFDB-46D3-915D-A771DC9F8494}"/>
              </a:ext>
            </a:extLst>
          </p:cNvPr>
          <p:cNvGrpSpPr/>
          <p:nvPr/>
        </p:nvGrpSpPr>
        <p:grpSpPr>
          <a:xfrm>
            <a:off x="3737253" y="4929881"/>
            <a:ext cx="1485903" cy="1440001"/>
            <a:chOff x="6076950" y="1107582"/>
            <a:chExt cx="1485902" cy="1440001"/>
          </a:xfrm>
        </p:grpSpPr>
        <p:sp>
          <p:nvSpPr>
            <p:cNvPr id="21" name="Rectangle 20">
              <a:extLst>
                <a:ext uri="{FF2B5EF4-FFF2-40B4-BE49-F238E27FC236}">
                  <a16:creationId xmlns:a16="http://schemas.microsoft.com/office/drawing/2014/main" id="{4B35569A-5EEA-4882-A317-B13691B02A8C}"/>
                </a:ext>
              </a:extLst>
            </p:cNvPr>
            <p:cNvSpPr/>
            <p:nvPr/>
          </p:nvSpPr>
          <p:spPr>
            <a:xfrm>
              <a:off x="6096000" y="1107583"/>
              <a:ext cx="1440000" cy="14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3B341F2A-FBF6-4F22-A003-2EAAFD7A9515}"/>
                </a:ext>
              </a:extLst>
            </p:cNvPr>
            <p:cNvCxnSpPr>
              <a:cxnSpLocks/>
            </p:cNvCxnSpPr>
            <p:nvPr/>
          </p:nvCxnSpPr>
          <p:spPr>
            <a:xfrm flipV="1">
              <a:off x="6115050" y="1107582"/>
              <a:ext cx="22952" cy="1415603"/>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26FB86-CBC2-492F-9971-35F5B8309D7F}"/>
                </a:ext>
              </a:extLst>
            </p:cNvPr>
            <p:cNvCxnSpPr/>
            <p:nvPr/>
          </p:nvCxnSpPr>
          <p:spPr>
            <a:xfrm>
              <a:off x="6076950" y="2542235"/>
              <a:ext cx="14859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C26694-0E36-4EA7-A6BE-7EAD52826D46}"/>
                </a:ext>
              </a:extLst>
            </p:cNvPr>
            <p:cNvCxnSpPr>
              <a:cxnSpLocks/>
            </p:cNvCxnSpPr>
            <p:nvPr/>
          </p:nvCxnSpPr>
          <p:spPr>
            <a:xfrm flipV="1">
              <a:off x="7516950" y="1131981"/>
              <a:ext cx="3902" cy="1391204"/>
            </a:xfrm>
            <a:prstGeom prst="line">
              <a:avLst/>
            </a:prstGeom>
            <a:ln w="76200">
              <a:solidFill>
                <a:srgbClr val="00719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112171-EA20-4101-82D5-D68409D1435D}"/>
                </a:ext>
              </a:extLst>
            </p:cNvPr>
            <p:cNvCxnSpPr>
              <a:cxnSpLocks/>
            </p:cNvCxnSpPr>
            <p:nvPr/>
          </p:nvCxnSpPr>
          <p:spPr>
            <a:xfrm>
              <a:off x="6096000" y="1131981"/>
              <a:ext cx="1466852" cy="0"/>
            </a:xfrm>
            <a:prstGeom prst="line">
              <a:avLst/>
            </a:prstGeom>
            <a:ln w="76200">
              <a:solidFill>
                <a:srgbClr val="45DD0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202DE9C0-ABB9-4695-A79F-DC1846821907}"/>
              </a:ext>
            </a:extLst>
          </p:cNvPr>
          <p:cNvSpPr txBox="1"/>
          <p:nvPr/>
        </p:nvSpPr>
        <p:spPr>
          <a:xfrm>
            <a:off x="4213502" y="3980754"/>
            <a:ext cx="590551" cy="830997"/>
          </a:xfrm>
          <a:prstGeom prst="rect">
            <a:avLst/>
          </a:prstGeom>
          <a:noFill/>
        </p:spPr>
        <p:txBody>
          <a:bodyPr wrap="square" rtlCol="0">
            <a:spAutoFit/>
          </a:bodyPr>
          <a:lstStyle/>
          <a:p>
            <a:r>
              <a:rPr lang="en-GB" sz="4800" b="1" dirty="0">
                <a:solidFill>
                  <a:schemeClr val="accent4"/>
                </a:solidFill>
                <a:latin typeface="Century Gothic" panose="020B0502020202020204" pitchFamily="34" charset="0"/>
              </a:rPr>
              <a:t>a</a:t>
            </a:r>
          </a:p>
        </p:txBody>
      </p:sp>
      <p:sp>
        <p:nvSpPr>
          <p:cNvPr id="58" name="TextBox 57">
            <a:extLst>
              <a:ext uri="{FF2B5EF4-FFF2-40B4-BE49-F238E27FC236}">
                <a16:creationId xmlns:a16="http://schemas.microsoft.com/office/drawing/2014/main" id="{11BFE616-AD57-4376-B323-E7966F7C2F34}"/>
              </a:ext>
            </a:extLst>
          </p:cNvPr>
          <p:cNvSpPr txBox="1"/>
          <p:nvPr/>
        </p:nvSpPr>
        <p:spPr>
          <a:xfrm>
            <a:off x="6339691" y="4002950"/>
            <a:ext cx="590551" cy="830997"/>
          </a:xfrm>
          <a:prstGeom prst="rect">
            <a:avLst/>
          </a:prstGeom>
          <a:noFill/>
        </p:spPr>
        <p:txBody>
          <a:bodyPr wrap="square" rtlCol="0">
            <a:spAutoFit/>
          </a:bodyPr>
          <a:lstStyle/>
          <a:p>
            <a:r>
              <a:rPr lang="en-GB" sz="4800" b="1" dirty="0">
                <a:solidFill>
                  <a:schemeClr val="accent4"/>
                </a:solidFill>
                <a:latin typeface="Century Gothic" panose="020B0502020202020204" pitchFamily="34" charset="0"/>
              </a:rPr>
              <a:t>b</a:t>
            </a:r>
          </a:p>
        </p:txBody>
      </p:sp>
      <p:sp>
        <p:nvSpPr>
          <p:cNvPr id="59" name="TextBox 58">
            <a:extLst>
              <a:ext uri="{FF2B5EF4-FFF2-40B4-BE49-F238E27FC236}">
                <a16:creationId xmlns:a16="http://schemas.microsoft.com/office/drawing/2014/main" id="{490B6363-DD5E-4F01-9EC5-47AF0C1EF7B5}"/>
              </a:ext>
            </a:extLst>
          </p:cNvPr>
          <p:cNvSpPr txBox="1"/>
          <p:nvPr/>
        </p:nvSpPr>
        <p:spPr>
          <a:xfrm>
            <a:off x="8412859" y="4002950"/>
            <a:ext cx="590551" cy="830997"/>
          </a:xfrm>
          <a:prstGeom prst="rect">
            <a:avLst/>
          </a:prstGeom>
          <a:noFill/>
        </p:spPr>
        <p:txBody>
          <a:bodyPr wrap="square" rtlCol="0">
            <a:spAutoFit/>
          </a:bodyPr>
          <a:lstStyle/>
          <a:p>
            <a:r>
              <a:rPr lang="en-GB" sz="4800" b="1" dirty="0">
                <a:solidFill>
                  <a:schemeClr val="accent4"/>
                </a:solidFill>
                <a:latin typeface="Century Gothic" panose="020B0502020202020204" pitchFamily="34" charset="0"/>
              </a:rPr>
              <a:t>c</a:t>
            </a:r>
          </a:p>
        </p:txBody>
      </p:sp>
      <p:sp>
        <p:nvSpPr>
          <p:cNvPr id="60" name="TextBox 59">
            <a:extLst>
              <a:ext uri="{FF2B5EF4-FFF2-40B4-BE49-F238E27FC236}">
                <a16:creationId xmlns:a16="http://schemas.microsoft.com/office/drawing/2014/main" id="{44A3D216-F2B5-406C-A551-444B574F1213}"/>
              </a:ext>
            </a:extLst>
          </p:cNvPr>
          <p:cNvSpPr txBox="1"/>
          <p:nvPr/>
        </p:nvSpPr>
        <p:spPr>
          <a:xfrm>
            <a:off x="10619478" y="4030333"/>
            <a:ext cx="590551" cy="830997"/>
          </a:xfrm>
          <a:prstGeom prst="rect">
            <a:avLst/>
          </a:prstGeom>
          <a:noFill/>
        </p:spPr>
        <p:txBody>
          <a:bodyPr wrap="square" rtlCol="0">
            <a:spAutoFit/>
          </a:bodyPr>
          <a:lstStyle/>
          <a:p>
            <a:r>
              <a:rPr lang="en-GB" sz="4800" b="1" dirty="0">
                <a:solidFill>
                  <a:schemeClr val="accent4"/>
                </a:solidFill>
                <a:latin typeface="Century Gothic" panose="020B0502020202020204" pitchFamily="34" charset="0"/>
              </a:rPr>
              <a:t>d</a:t>
            </a:r>
          </a:p>
        </p:txBody>
      </p:sp>
      <p:grpSp>
        <p:nvGrpSpPr>
          <p:cNvPr id="61" name="Group 60">
            <a:extLst>
              <a:ext uri="{FF2B5EF4-FFF2-40B4-BE49-F238E27FC236}">
                <a16:creationId xmlns:a16="http://schemas.microsoft.com/office/drawing/2014/main" id="{3F1191D1-2F54-4E4B-B3BC-097F411EF33B}"/>
              </a:ext>
            </a:extLst>
          </p:cNvPr>
          <p:cNvGrpSpPr/>
          <p:nvPr/>
        </p:nvGrpSpPr>
        <p:grpSpPr>
          <a:xfrm>
            <a:off x="3756301" y="4948417"/>
            <a:ext cx="1485903" cy="1440001"/>
            <a:chOff x="6076950" y="1107582"/>
            <a:chExt cx="1485902" cy="1440001"/>
          </a:xfrm>
        </p:grpSpPr>
        <p:sp>
          <p:nvSpPr>
            <p:cNvPr id="62" name="Rectangle 61">
              <a:extLst>
                <a:ext uri="{FF2B5EF4-FFF2-40B4-BE49-F238E27FC236}">
                  <a16:creationId xmlns:a16="http://schemas.microsoft.com/office/drawing/2014/main" id="{947CA0C0-3610-448C-B776-719684145ADF}"/>
                </a:ext>
              </a:extLst>
            </p:cNvPr>
            <p:cNvSpPr/>
            <p:nvPr/>
          </p:nvSpPr>
          <p:spPr>
            <a:xfrm>
              <a:off x="6096000" y="1107583"/>
              <a:ext cx="1440000" cy="14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3" name="Straight Connector 62">
              <a:extLst>
                <a:ext uri="{FF2B5EF4-FFF2-40B4-BE49-F238E27FC236}">
                  <a16:creationId xmlns:a16="http://schemas.microsoft.com/office/drawing/2014/main" id="{FB798DC3-5E6C-4B79-AEB7-783AE6610C14}"/>
                </a:ext>
              </a:extLst>
            </p:cNvPr>
            <p:cNvCxnSpPr>
              <a:cxnSpLocks/>
            </p:cNvCxnSpPr>
            <p:nvPr/>
          </p:nvCxnSpPr>
          <p:spPr>
            <a:xfrm flipV="1">
              <a:off x="6115050" y="1107582"/>
              <a:ext cx="22952" cy="1415603"/>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06FD74-EA35-4ED6-809C-BF944A2F591B}"/>
                </a:ext>
              </a:extLst>
            </p:cNvPr>
            <p:cNvCxnSpPr/>
            <p:nvPr/>
          </p:nvCxnSpPr>
          <p:spPr>
            <a:xfrm>
              <a:off x="6076950" y="2542235"/>
              <a:ext cx="14859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EEBBB7-4137-4049-91CA-D3E2164EB0EE}"/>
                </a:ext>
              </a:extLst>
            </p:cNvPr>
            <p:cNvCxnSpPr>
              <a:cxnSpLocks/>
            </p:cNvCxnSpPr>
            <p:nvPr/>
          </p:nvCxnSpPr>
          <p:spPr>
            <a:xfrm flipV="1">
              <a:off x="7516950" y="1131981"/>
              <a:ext cx="3902" cy="1391204"/>
            </a:xfrm>
            <a:prstGeom prst="line">
              <a:avLst/>
            </a:prstGeom>
            <a:ln w="76200">
              <a:solidFill>
                <a:srgbClr val="00719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D1EE777-10F7-4A70-8D8D-7E4853E8D64E}"/>
                </a:ext>
              </a:extLst>
            </p:cNvPr>
            <p:cNvCxnSpPr>
              <a:cxnSpLocks/>
            </p:cNvCxnSpPr>
            <p:nvPr/>
          </p:nvCxnSpPr>
          <p:spPr>
            <a:xfrm>
              <a:off x="6096000" y="1131981"/>
              <a:ext cx="1466852" cy="0"/>
            </a:xfrm>
            <a:prstGeom prst="line">
              <a:avLst/>
            </a:prstGeom>
            <a:ln w="76200">
              <a:solidFill>
                <a:srgbClr val="45DD00"/>
              </a:solidFill>
            </a:ln>
          </p:spPr>
          <p:style>
            <a:lnRef idx="1">
              <a:schemeClr val="accent1"/>
            </a:lnRef>
            <a:fillRef idx="0">
              <a:schemeClr val="accent1"/>
            </a:fillRef>
            <a:effectRef idx="0">
              <a:schemeClr val="accent1"/>
            </a:effectRef>
            <a:fontRef idx="minor">
              <a:schemeClr val="tx1"/>
            </a:fontRef>
          </p:style>
        </p:cxnSp>
      </p:grpSp>
      <p:sp>
        <p:nvSpPr>
          <p:cNvPr id="67" name="Rectangle: Rounded Corners 66">
            <a:extLst>
              <a:ext uri="{FF2B5EF4-FFF2-40B4-BE49-F238E27FC236}">
                <a16:creationId xmlns:a16="http://schemas.microsoft.com/office/drawing/2014/main" id="{DC0550F3-51D3-4E01-AF02-232783571952}"/>
              </a:ext>
            </a:extLst>
          </p:cNvPr>
          <p:cNvSpPr/>
          <p:nvPr/>
        </p:nvSpPr>
        <p:spPr>
          <a:xfrm>
            <a:off x="4990025" y="817397"/>
            <a:ext cx="6714295" cy="112509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There are 4 copies of this square.</a:t>
            </a:r>
          </a:p>
        </p:txBody>
      </p:sp>
      <p:sp>
        <p:nvSpPr>
          <p:cNvPr id="35" name="Rectangle 34">
            <a:extLst>
              <a:ext uri="{FF2B5EF4-FFF2-40B4-BE49-F238E27FC236}">
                <a16:creationId xmlns:a16="http://schemas.microsoft.com/office/drawing/2014/main" id="{8978BEED-D1BA-447E-975B-8B296CB93A36}"/>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0B165254-6721-4BC0-886D-F85987D2017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768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61"/>
                                        </p:tgtEl>
                                        <p:attrNameLst>
                                          <p:attrName>r</p:attrName>
                                        </p:attrNameLst>
                                      </p:cBhvr>
                                    </p:animRot>
                                  </p:childTnLst>
                                </p:cTn>
                              </p:par>
                              <p:par>
                                <p:cTn id="7" presetID="37" presetClass="path" presetSubtype="0" accel="50000" decel="50000" fill="hold" nodeType="withEffect">
                                  <p:stCondLst>
                                    <p:cond delay="0"/>
                                  </p:stCondLst>
                                  <p:childTnLst>
                                    <p:animMotion origin="layout" path="M -4.16667E-7 1.11111E-6 L 0.04714 -0.06435 C 0.05703 -0.07894 0.07175 -0.08658 0.08724 -0.08658 C 0.10495 -0.08658 0.11901 -0.07894 0.12891 -0.06435 L 0.17617 1.11111E-6 " pathEditMode="relative" rAng="0" ptsTypes="AAAAA">
                                      <p:cBhvr>
                                        <p:cTn id="8" dur="2000" fill="hold"/>
                                        <p:tgtEl>
                                          <p:spTgt spid="61"/>
                                        </p:tgtEl>
                                        <p:attrNameLst>
                                          <p:attrName>ppt_x</p:attrName>
                                          <p:attrName>ppt_y</p:attrName>
                                        </p:attrNameLst>
                                      </p:cBhvr>
                                      <p:rCtr x="8802" y="-4329"/>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8" presetClass="emph" presetSubtype="0" fill="hold" nodeType="withEffect">
                                  <p:stCondLst>
                                    <p:cond delay="0"/>
                                  </p:stCondLst>
                                  <p:childTnLst>
                                    <p:animRot by="5400000">
                                      <p:cBhvr>
                                        <p:cTn id="13" dur="2000" fill="hold"/>
                                        <p:tgtEl>
                                          <p:spTgt spid="39"/>
                                        </p:tgtEl>
                                        <p:attrNameLst>
                                          <p:attrName>r</p:attrName>
                                        </p:attrNameLst>
                                      </p:cBhvr>
                                    </p:animRot>
                                  </p:childTnLst>
                                </p:cTn>
                              </p:par>
                              <p:par>
                                <p:cTn id="14" presetID="37" presetClass="path" presetSubtype="0" accel="50000" decel="50000" fill="hold" nodeType="withEffect">
                                  <p:stCondLst>
                                    <p:cond delay="0"/>
                                  </p:stCondLst>
                                  <p:childTnLst>
                                    <p:animMotion origin="layout" path="M 0.00169 -0.00347 L 0.04739 -0.05949 C 0.05703 -0.07199 0.07135 -0.07824 0.08659 -0.07824 C 0.10377 -0.07824 0.11758 -0.07199 0.12721 -0.05949 L 0.17369 -0.00347 " pathEditMode="relative" rAng="0" ptsTypes="AAAAA">
                                      <p:cBhvr>
                                        <p:cTn id="15" dur="2000" fill="hold"/>
                                        <p:tgtEl>
                                          <p:spTgt spid="39"/>
                                        </p:tgtEl>
                                        <p:attrNameLst>
                                          <p:attrName>ppt_x</p:attrName>
                                          <p:attrName>ppt_y</p:attrName>
                                        </p:attrNameLst>
                                      </p:cBhvr>
                                      <p:rCtr x="8594" y="-3750"/>
                                    </p:animMotion>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8" presetClass="emph" presetSubtype="0" fill="hold" nodeType="withEffect">
                                  <p:stCondLst>
                                    <p:cond delay="0"/>
                                  </p:stCondLst>
                                  <p:childTnLst>
                                    <p:animRot by="5400000">
                                      <p:cBhvr>
                                        <p:cTn id="20" dur="2000" fill="hold"/>
                                        <p:tgtEl>
                                          <p:spTgt spid="45"/>
                                        </p:tgtEl>
                                        <p:attrNameLst>
                                          <p:attrName>r</p:attrName>
                                        </p:attrNameLst>
                                      </p:cBhvr>
                                    </p:animRot>
                                  </p:childTnLst>
                                </p:cTn>
                              </p:par>
                              <p:par>
                                <p:cTn id="21" presetID="37" presetClass="path" presetSubtype="0" accel="50000" decel="50000" fill="hold" nodeType="withEffect">
                                  <p:stCondLst>
                                    <p:cond delay="0"/>
                                  </p:stCondLst>
                                  <p:childTnLst>
                                    <p:animMotion origin="layout" path="M -2.70833E-6 -1.48148E-6 L 0.05013 -0.05347 C 0.06068 -0.06551 0.07644 -0.07176 0.09284 -0.07176 C 0.11159 -0.07176 0.12657 -0.06551 0.13711 -0.05347 L 0.18763 -1.48148E-6 " pathEditMode="relative" rAng="0" ptsTypes="AAAAA">
                                      <p:cBhvr>
                                        <p:cTn id="22" dur="2000" fill="hold"/>
                                        <p:tgtEl>
                                          <p:spTgt spid="45"/>
                                        </p:tgtEl>
                                        <p:attrNameLst>
                                          <p:attrName>ppt_x</p:attrName>
                                          <p:attrName>ppt_y</p:attrName>
                                        </p:attrNameLst>
                                      </p:cBhvr>
                                      <p:rCtr x="9375" y="-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A3E261-612D-4B03-BE23-E847B04F3C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844"/>
            <a:ext cx="12191999" cy="6851156"/>
          </a:xfrm>
          <a:prstGeom prst="rect">
            <a:avLst/>
          </a:prstGeom>
        </p:spPr>
      </p:pic>
      <p:sp>
        <p:nvSpPr>
          <p:cNvPr id="17" name="Speech Bubble: Oval 16">
            <a:extLst>
              <a:ext uri="{FF2B5EF4-FFF2-40B4-BE49-F238E27FC236}">
                <a16:creationId xmlns:a16="http://schemas.microsoft.com/office/drawing/2014/main" id="{DC8EEC57-B273-44EA-8C1F-5510B83DA0CD}"/>
              </a:ext>
            </a:extLst>
          </p:cNvPr>
          <p:cNvSpPr/>
          <p:nvPr/>
        </p:nvSpPr>
        <p:spPr>
          <a:xfrm>
            <a:off x="794912" y="229148"/>
            <a:ext cx="4704633" cy="2265573"/>
          </a:xfrm>
          <a:prstGeom prst="wedgeEllipseCallout">
            <a:avLst>
              <a:gd name="adj1" fmla="val -34840"/>
              <a:gd name="adj2" fmla="val 800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How many copies can you make with this hexagon?</a:t>
            </a:r>
          </a:p>
        </p:txBody>
      </p:sp>
      <p:pic>
        <p:nvPicPr>
          <p:cNvPr id="70" name="Picture 69">
            <a:extLst>
              <a:ext uri="{FF2B5EF4-FFF2-40B4-BE49-F238E27FC236}">
                <a16:creationId xmlns:a16="http://schemas.microsoft.com/office/drawing/2014/main" id="{6077F97B-2D42-4380-986D-01C70442CC08}"/>
              </a:ext>
            </a:extLst>
          </p:cNvPr>
          <p:cNvPicPr>
            <a:picLocks noChangeAspect="1"/>
          </p:cNvPicPr>
          <p:nvPr/>
        </p:nvPicPr>
        <p:blipFill>
          <a:blip r:embed="rId4"/>
          <a:stretch>
            <a:fillRect/>
          </a:stretch>
        </p:blipFill>
        <p:spPr>
          <a:xfrm>
            <a:off x="2317385" y="4708454"/>
            <a:ext cx="1517339" cy="1324727"/>
          </a:xfrm>
          <a:prstGeom prst="rect">
            <a:avLst/>
          </a:prstGeom>
        </p:spPr>
      </p:pic>
      <p:pic>
        <p:nvPicPr>
          <p:cNvPr id="72" name="Picture 71">
            <a:extLst>
              <a:ext uri="{FF2B5EF4-FFF2-40B4-BE49-F238E27FC236}">
                <a16:creationId xmlns:a16="http://schemas.microsoft.com/office/drawing/2014/main" id="{B5B6B99E-EFF9-4D56-AE62-A312D8D00922}"/>
              </a:ext>
            </a:extLst>
          </p:cNvPr>
          <p:cNvPicPr>
            <a:picLocks noChangeAspect="1"/>
          </p:cNvPicPr>
          <p:nvPr/>
        </p:nvPicPr>
        <p:blipFill>
          <a:blip r:embed="rId4"/>
          <a:stretch>
            <a:fillRect/>
          </a:stretch>
        </p:blipFill>
        <p:spPr>
          <a:xfrm rot="3490593">
            <a:off x="4004181" y="4708453"/>
            <a:ext cx="1517339" cy="1324727"/>
          </a:xfrm>
          <a:prstGeom prst="rect">
            <a:avLst/>
          </a:prstGeom>
        </p:spPr>
      </p:pic>
      <p:pic>
        <p:nvPicPr>
          <p:cNvPr id="73" name="Picture 72">
            <a:extLst>
              <a:ext uri="{FF2B5EF4-FFF2-40B4-BE49-F238E27FC236}">
                <a16:creationId xmlns:a16="http://schemas.microsoft.com/office/drawing/2014/main" id="{E9BEA5E8-C7EA-4E30-8CF2-ED4B59A7AE2F}"/>
              </a:ext>
            </a:extLst>
          </p:cNvPr>
          <p:cNvPicPr>
            <a:picLocks noChangeAspect="1"/>
          </p:cNvPicPr>
          <p:nvPr/>
        </p:nvPicPr>
        <p:blipFill>
          <a:blip r:embed="rId4"/>
          <a:stretch>
            <a:fillRect/>
          </a:stretch>
        </p:blipFill>
        <p:spPr>
          <a:xfrm rot="7237669">
            <a:off x="5618777" y="4679743"/>
            <a:ext cx="1517339" cy="1324727"/>
          </a:xfrm>
          <a:prstGeom prst="rect">
            <a:avLst/>
          </a:prstGeom>
        </p:spPr>
      </p:pic>
      <p:pic>
        <p:nvPicPr>
          <p:cNvPr id="74" name="Picture 73">
            <a:extLst>
              <a:ext uri="{FF2B5EF4-FFF2-40B4-BE49-F238E27FC236}">
                <a16:creationId xmlns:a16="http://schemas.microsoft.com/office/drawing/2014/main" id="{407A7E03-6C10-4284-A716-705BC0A08A05}"/>
              </a:ext>
            </a:extLst>
          </p:cNvPr>
          <p:cNvPicPr>
            <a:picLocks noChangeAspect="1"/>
          </p:cNvPicPr>
          <p:nvPr/>
        </p:nvPicPr>
        <p:blipFill>
          <a:blip r:embed="rId4"/>
          <a:stretch>
            <a:fillRect/>
          </a:stretch>
        </p:blipFill>
        <p:spPr>
          <a:xfrm rot="10800000">
            <a:off x="7248908" y="4679743"/>
            <a:ext cx="1517339" cy="1324727"/>
          </a:xfrm>
          <a:prstGeom prst="rect">
            <a:avLst/>
          </a:prstGeom>
        </p:spPr>
      </p:pic>
      <p:pic>
        <p:nvPicPr>
          <p:cNvPr id="75" name="Picture 74">
            <a:extLst>
              <a:ext uri="{FF2B5EF4-FFF2-40B4-BE49-F238E27FC236}">
                <a16:creationId xmlns:a16="http://schemas.microsoft.com/office/drawing/2014/main" id="{40ACCF11-8180-417D-8475-3F64600388E4}"/>
              </a:ext>
            </a:extLst>
          </p:cNvPr>
          <p:cNvPicPr>
            <a:picLocks noChangeAspect="1"/>
          </p:cNvPicPr>
          <p:nvPr/>
        </p:nvPicPr>
        <p:blipFill>
          <a:blip r:embed="rId4"/>
          <a:stretch>
            <a:fillRect/>
          </a:stretch>
        </p:blipFill>
        <p:spPr>
          <a:xfrm rot="14338704">
            <a:off x="8795153" y="4652181"/>
            <a:ext cx="1517339" cy="1324727"/>
          </a:xfrm>
          <a:prstGeom prst="rect">
            <a:avLst/>
          </a:prstGeom>
        </p:spPr>
      </p:pic>
      <p:sp>
        <p:nvSpPr>
          <p:cNvPr id="77" name="Rectangle: Rounded Corners 76">
            <a:extLst>
              <a:ext uri="{FF2B5EF4-FFF2-40B4-BE49-F238E27FC236}">
                <a16:creationId xmlns:a16="http://schemas.microsoft.com/office/drawing/2014/main" id="{FAFBF631-3558-4761-8BB8-4FAE47DA976B}"/>
              </a:ext>
            </a:extLst>
          </p:cNvPr>
          <p:cNvSpPr/>
          <p:nvPr/>
        </p:nvSpPr>
        <p:spPr>
          <a:xfrm>
            <a:off x="4781006" y="2813747"/>
            <a:ext cx="7151469" cy="112509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There are 6 copies of this hexagon.</a:t>
            </a:r>
          </a:p>
        </p:txBody>
      </p:sp>
      <p:pic>
        <p:nvPicPr>
          <p:cNvPr id="78" name="Picture 77">
            <a:extLst>
              <a:ext uri="{FF2B5EF4-FFF2-40B4-BE49-F238E27FC236}">
                <a16:creationId xmlns:a16="http://schemas.microsoft.com/office/drawing/2014/main" id="{4AFEB5EF-E6ED-4240-B822-D2E9EBBD4F34}"/>
              </a:ext>
            </a:extLst>
          </p:cNvPr>
          <p:cNvPicPr>
            <a:picLocks noChangeAspect="1"/>
          </p:cNvPicPr>
          <p:nvPr/>
        </p:nvPicPr>
        <p:blipFill>
          <a:blip r:embed="rId4"/>
          <a:stretch>
            <a:fillRect/>
          </a:stretch>
        </p:blipFill>
        <p:spPr>
          <a:xfrm>
            <a:off x="2295414" y="4708454"/>
            <a:ext cx="1517339" cy="1324727"/>
          </a:xfrm>
          <a:prstGeom prst="rect">
            <a:avLst/>
          </a:prstGeom>
        </p:spPr>
      </p:pic>
      <p:pic>
        <p:nvPicPr>
          <p:cNvPr id="79" name="Picture 78">
            <a:extLst>
              <a:ext uri="{FF2B5EF4-FFF2-40B4-BE49-F238E27FC236}">
                <a16:creationId xmlns:a16="http://schemas.microsoft.com/office/drawing/2014/main" id="{3E697D38-B6AD-4CF2-AF08-78D561BE9674}"/>
              </a:ext>
            </a:extLst>
          </p:cNvPr>
          <p:cNvPicPr>
            <a:picLocks noChangeAspect="1"/>
          </p:cNvPicPr>
          <p:nvPr/>
        </p:nvPicPr>
        <p:blipFill>
          <a:blip r:embed="rId5"/>
          <a:stretch>
            <a:fillRect/>
          </a:stretch>
        </p:blipFill>
        <p:spPr>
          <a:xfrm>
            <a:off x="6745923" y="350296"/>
            <a:ext cx="2185463" cy="1909065"/>
          </a:xfrm>
          <a:prstGeom prst="rect">
            <a:avLst/>
          </a:prstGeom>
        </p:spPr>
      </p:pic>
      <p:sp>
        <p:nvSpPr>
          <p:cNvPr id="18" name="Rectangle 17">
            <a:extLst>
              <a:ext uri="{FF2B5EF4-FFF2-40B4-BE49-F238E27FC236}">
                <a16:creationId xmlns:a16="http://schemas.microsoft.com/office/drawing/2014/main" id="{31389249-B6C0-40E5-9993-7B3580E6E66A}"/>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31F49DF-5A09-4649-9570-9FB304E27BC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094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600000">
                                      <p:cBhvr>
                                        <p:cTn id="6" dur="2000" fill="hold"/>
                                        <p:tgtEl>
                                          <p:spTgt spid="70"/>
                                        </p:tgtEl>
                                        <p:attrNameLst>
                                          <p:attrName>r</p:attrName>
                                        </p:attrNameLst>
                                      </p:cBhvr>
                                    </p:animRot>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78"/>
                                        </p:tgtEl>
                                        <p:attrNameLst>
                                          <p:attrName>style.visibility</p:attrName>
                                        </p:attrNameLst>
                                      </p:cBhvr>
                                      <p:to>
                                        <p:strVal val="visible"/>
                                      </p:to>
                                    </p:set>
                                  </p:childTnLst>
                                </p:cTn>
                              </p:par>
                            </p:childTnLst>
                          </p:cTn>
                        </p:par>
                        <p:par>
                          <p:cTn id="10" fill="hold">
                            <p:stCondLst>
                              <p:cond delay="2000"/>
                            </p:stCondLst>
                            <p:childTnLst>
                              <p:par>
                                <p:cTn id="11" presetID="37" presetClass="path" presetSubtype="0" accel="50000" decel="50000" fill="hold" nodeType="afterEffect">
                                  <p:stCondLst>
                                    <p:cond delay="0"/>
                                  </p:stCondLst>
                                  <p:childTnLst>
                                    <p:animMotion origin="layout" path="M -3.75E-6 -0.00116 L 0.03672 -0.0375 C 0.0444 -0.0456 0.05586 -0.04977 0.06797 -0.04977 C 0.08164 -0.04977 0.09258 -0.0456 0.10026 -0.0375 L 0.13711 -0.00116 " pathEditMode="relative" rAng="0" ptsTypes="AAAAA">
                                      <p:cBhvr>
                                        <p:cTn id="12" dur="2000" fill="hold"/>
                                        <p:tgtEl>
                                          <p:spTgt spid="70"/>
                                        </p:tgtEl>
                                        <p:attrNameLst>
                                          <p:attrName>ppt_x</p:attrName>
                                          <p:attrName>ppt_y</p:attrName>
                                        </p:attrNameLst>
                                      </p:cBhvr>
                                      <p:rCtr x="6849" y="-2431"/>
                                    </p:animMotion>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childTnLst>
                                </p:cTn>
                              </p:par>
                            </p:childTnLst>
                          </p:cTn>
                        </p:par>
                        <p:par>
                          <p:cTn id="16" fill="hold">
                            <p:stCondLst>
                              <p:cond delay="4000"/>
                            </p:stCondLst>
                            <p:childTnLst>
                              <p:par>
                                <p:cTn id="17" presetID="8" presetClass="emph" presetSubtype="0" fill="hold" nodeType="afterEffect">
                                  <p:stCondLst>
                                    <p:cond delay="0"/>
                                  </p:stCondLst>
                                  <p:childTnLst>
                                    <p:animRot by="3600000">
                                      <p:cBhvr>
                                        <p:cTn id="18" dur="2000" fill="hold"/>
                                        <p:tgtEl>
                                          <p:spTgt spid="72"/>
                                        </p:tgtEl>
                                        <p:attrNameLst>
                                          <p:attrName>r</p:attrName>
                                        </p:attrNameLst>
                                      </p:cBhvr>
                                    </p:animRot>
                                  </p:childTnLst>
                                </p:cTn>
                              </p:par>
                            </p:childTnLst>
                          </p:cTn>
                        </p:par>
                        <p:par>
                          <p:cTn id="19" fill="hold">
                            <p:stCondLst>
                              <p:cond delay="6000"/>
                            </p:stCondLst>
                            <p:childTnLst>
                              <p:par>
                                <p:cTn id="20" presetID="37" presetClass="path" presetSubtype="0" accel="50000" decel="50000" fill="hold" nodeType="afterEffect">
                                  <p:stCondLst>
                                    <p:cond delay="0"/>
                                  </p:stCondLst>
                                  <p:childTnLst>
                                    <p:animMotion origin="layout" path="M 5E-6 -1.85185E-6 L 0.03594 -0.00764 C 0.04349 -0.00926 0.05469 -0.00995 0.06667 -0.00995 C 0.07995 -0.00995 0.09089 -0.00926 0.09844 -0.00764 L 0.13477 -1.85185E-6 " pathEditMode="relative" rAng="0" ptsTypes="AAAAA">
                                      <p:cBhvr>
                                        <p:cTn id="21" dur="2000" fill="hold"/>
                                        <p:tgtEl>
                                          <p:spTgt spid="72"/>
                                        </p:tgtEl>
                                        <p:attrNameLst>
                                          <p:attrName>ppt_x</p:attrName>
                                          <p:attrName>ppt_y</p:attrName>
                                        </p:attrNameLst>
                                      </p:cBhvr>
                                      <p:rCtr x="6732" y="-509"/>
                                    </p:animMotion>
                                  </p:childTnLst>
                                </p:cTn>
                              </p:par>
                            </p:childTnLst>
                          </p:cTn>
                        </p:par>
                        <p:par>
                          <p:cTn id="22" fill="hold">
                            <p:stCondLst>
                              <p:cond delay="8000"/>
                            </p:stCondLst>
                            <p:childTnLst>
                              <p:par>
                                <p:cTn id="23" presetID="1" presetClass="entr" presetSubtype="0"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par>
                          <p:cTn id="25" fill="hold">
                            <p:stCondLst>
                              <p:cond delay="8000"/>
                            </p:stCondLst>
                            <p:childTnLst>
                              <p:par>
                                <p:cTn id="26" presetID="8" presetClass="emph" presetSubtype="0" fill="hold" nodeType="afterEffect">
                                  <p:stCondLst>
                                    <p:cond delay="0"/>
                                  </p:stCondLst>
                                  <p:childTnLst>
                                    <p:animRot by="3600000">
                                      <p:cBhvr>
                                        <p:cTn id="27" dur="2000" fill="hold"/>
                                        <p:tgtEl>
                                          <p:spTgt spid="73"/>
                                        </p:tgtEl>
                                        <p:attrNameLst>
                                          <p:attrName>r</p:attrName>
                                        </p:attrNameLst>
                                      </p:cBhvr>
                                    </p:animRot>
                                  </p:childTnLst>
                                </p:cTn>
                              </p:par>
                            </p:childTnLst>
                          </p:cTn>
                        </p:par>
                        <p:par>
                          <p:cTn id="28" fill="hold">
                            <p:stCondLst>
                              <p:cond delay="10000"/>
                            </p:stCondLst>
                            <p:childTnLst>
                              <p:par>
                                <p:cTn id="29" presetID="37" presetClass="path" presetSubtype="0" accel="50000" decel="50000" fill="hold" nodeType="afterEffect">
                                  <p:stCondLst>
                                    <p:cond delay="0"/>
                                  </p:stCondLst>
                                  <p:childTnLst>
                                    <p:animMotion origin="layout" path="M 1.04167E-6 2.59259E-6 L 0.03346 -0.01435 C 0.04023 -0.0176 0.05078 -0.01852 0.06185 -0.01852 C 0.07461 -0.01852 0.0845 -0.0176 0.09128 -0.01435 C 0.1026 -0.00949 0.12305 -0.00023 0.1345 0.00486 " pathEditMode="relative" rAng="0" ptsTypes="AAAAA">
                                      <p:cBhvr>
                                        <p:cTn id="30" dur="2000" fill="hold"/>
                                        <p:tgtEl>
                                          <p:spTgt spid="73"/>
                                        </p:tgtEl>
                                        <p:attrNameLst>
                                          <p:attrName>ppt_x</p:attrName>
                                          <p:attrName>ppt_y</p:attrName>
                                        </p:attrNameLst>
                                      </p:cBhvr>
                                      <p:rCtr x="6719" y="-694"/>
                                    </p:animMotion>
                                  </p:childTnLst>
                                </p:cTn>
                              </p:par>
                            </p:childTnLst>
                          </p:cTn>
                        </p:par>
                        <p:par>
                          <p:cTn id="31" fill="hold">
                            <p:stCondLst>
                              <p:cond delay="12000"/>
                            </p:stCondLst>
                            <p:childTnLst>
                              <p:par>
                                <p:cTn id="32" presetID="1"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childTnLst>
                          </p:cTn>
                        </p:par>
                        <p:par>
                          <p:cTn id="34" fill="hold">
                            <p:stCondLst>
                              <p:cond delay="12000"/>
                            </p:stCondLst>
                            <p:childTnLst>
                              <p:par>
                                <p:cTn id="35" presetID="8" presetClass="emph" presetSubtype="0" fill="hold" nodeType="afterEffect">
                                  <p:stCondLst>
                                    <p:cond delay="0"/>
                                  </p:stCondLst>
                                  <p:childTnLst>
                                    <p:animRot by="3600000">
                                      <p:cBhvr>
                                        <p:cTn id="36" dur="2000" fill="hold"/>
                                        <p:tgtEl>
                                          <p:spTgt spid="74"/>
                                        </p:tgtEl>
                                        <p:attrNameLst>
                                          <p:attrName>r</p:attrName>
                                        </p:attrNameLst>
                                      </p:cBhvr>
                                    </p:animRot>
                                  </p:childTnLst>
                                </p:cTn>
                              </p:par>
                            </p:childTnLst>
                          </p:cTn>
                        </p:par>
                        <p:par>
                          <p:cTn id="37" fill="hold">
                            <p:stCondLst>
                              <p:cond delay="14000"/>
                            </p:stCondLst>
                            <p:childTnLst>
                              <p:par>
                                <p:cTn id="38" presetID="37" presetClass="path" presetSubtype="0" accel="50000" decel="50000" fill="hold" nodeType="afterEffect">
                                  <p:stCondLst>
                                    <p:cond delay="0"/>
                                  </p:stCondLst>
                                  <p:childTnLst>
                                    <p:animMotion origin="layout" path="M -0.00091 0.00231 L 0.03372 -0.02848 C 0.04102 -0.03519 0.05208 -0.03797 0.06354 -0.03797 C 0.07643 -0.03797 0.08711 -0.03519 0.0944 -0.02848 L 0.12956 0.00231 " pathEditMode="relative" rAng="0" ptsTypes="AAAAA">
                                      <p:cBhvr>
                                        <p:cTn id="39" dur="2000" fill="hold"/>
                                        <p:tgtEl>
                                          <p:spTgt spid="74"/>
                                        </p:tgtEl>
                                        <p:attrNameLst>
                                          <p:attrName>ppt_x</p:attrName>
                                          <p:attrName>ppt_y</p:attrName>
                                        </p:attrNameLst>
                                      </p:cBhvr>
                                      <p:rCtr x="6523" y="-2014"/>
                                    </p:animMotion>
                                  </p:childTnLst>
                                </p:cTn>
                              </p:par>
                            </p:childTnLst>
                          </p:cTn>
                        </p:par>
                        <p:par>
                          <p:cTn id="40" fill="hold">
                            <p:stCondLst>
                              <p:cond delay="16000"/>
                            </p:stCondLst>
                            <p:childTnLst>
                              <p:par>
                                <p:cTn id="41" presetID="1"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par>
                          <p:cTn id="43" fill="hold">
                            <p:stCondLst>
                              <p:cond delay="16000"/>
                            </p:stCondLst>
                            <p:childTnLst>
                              <p:par>
                                <p:cTn id="44" presetID="8" presetClass="emph" presetSubtype="0" fill="hold" nodeType="afterEffect">
                                  <p:stCondLst>
                                    <p:cond delay="0"/>
                                  </p:stCondLst>
                                  <p:childTnLst>
                                    <p:animRot by="3600000">
                                      <p:cBhvr>
                                        <p:cTn id="45" dur="2000" fill="hold"/>
                                        <p:tgtEl>
                                          <p:spTgt spid="75"/>
                                        </p:tgtEl>
                                        <p:attrNameLst>
                                          <p:attrName>r</p:attrName>
                                        </p:attrNameLst>
                                      </p:cBhvr>
                                    </p:animRot>
                                  </p:childTnLst>
                                </p:cTn>
                              </p:par>
                            </p:childTnLst>
                          </p:cTn>
                        </p:par>
                        <p:par>
                          <p:cTn id="46" fill="hold">
                            <p:stCondLst>
                              <p:cond delay="18000"/>
                            </p:stCondLst>
                            <p:childTnLst>
                              <p:par>
                                <p:cTn id="47" presetID="37" presetClass="path" presetSubtype="0" accel="50000" decel="50000" fill="hold" nodeType="afterEffect">
                                  <p:stCondLst>
                                    <p:cond delay="0"/>
                                  </p:stCondLst>
                                  <p:childTnLst>
                                    <p:animMotion origin="layout" path="M 0.00079 0.00116 L 0.03633 -0.03403 C 0.04401 -0.04167 0.05534 -0.04514 0.06719 -0.04514 C 0.08086 -0.04514 0.09167 -0.04167 0.09909 -0.03403 L 0.13594 0.00116 " pathEditMode="relative" rAng="0" ptsTypes="AAAAA">
                                      <p:cBhvr>
                                        <p:cTn id="48" dur="2000" fill="hold"/>
                                        <p:tgtEl>
                                          <p:spTgt spid="75"/>
                                        </p:tgtEl>
                                        <p:attrNameLst>
                                          <p:attrName>ppt_x</p:attrName>
                                          <p:attrName>ppt_y</p:attrName>
                                        </p:attrNameLst>
                                      </p:cBhvr>
                                      <p:rCtr x="6758" y="-2315"/>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52109-143D-4F9A-A992-426E1E6CF68D}"/>
              </a:ext>
            </a:extLst>
          </p:cNvPr>
          <p:cNvPicPr>
            <a:picLocks noChangeAspect="1"/>
          </p:cNvPicPr>
          <p:nvPr/>
        </p:nvPicPr>
        <p:blipFill>
          <a:blip r:embed="rId2"/>
          <a:stretch>
            <a:fillRect/>
          </a:stretch>
        </p:blipFill>
        <p:spPr>
          <a:xfrm>
            <a:off x="484632" y="495570"/>
            <a:ext cx="6716272" cy="5866860"/>
          </a:xfrm>
          <a:prstGeom prst="rect">
            <a:avLst/>
          </a:prstGeom>
        </p:spPr>
      </p:pic>
      <p:pic>
        <p:nvPicPr>
          <p:cNvPr id="2" name="Picture 1">
            <a:extLst>
              <a:ext uri="{FF2B5EF4-FFF2-40B4-BE49-F238E27FC236}">
                <a16:creationId xmlns:a16="http://schemas.microsoft.com/office/drawing/2014/main" id="{E67D059E-6490-4A19-BFF0-7CABF4BA38B0}"/>
              </a:ext>
            </a:extLst>
          </p:cNvPr>
          <p:cNvPicPr>
            <a:picLocks noChangeAspect="1"/>
          </p:cNvPicPr>
          <p:nvPr/>
        </p:nvPicPr>
        <p:blipFill>
          <a:blip r:embed="rId2"/>
          <a:stretch>
            <a:fillRect/>
          </a:stretch>
        </p:blipFill>
        <p:spPr>
          <a:xfrm>
            <a:off x="7534655" y="1606507"/>
            <a:ext cx="4172712" cy="3644986"/>
          </a:xfrm>
          <a:prstGeom prst="rect">
            <a:avLst/>
          </a:prstGeom>
        </p:spPr>
      </p:pic>
    </p:spTree>
    <p:extLst>
      <p:ext uri="{BB962C8B-B14F-4D97-AF65-F5344CB8AC3E}">
        <p14:creationId xmlns:p14="http://schemas.microsoft.com/office/powerpoint/2010/main" val="239814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background pattern&#10;&#10;Description automatically generated">
            <a:extLst>
              <a:ext uri="{FF2B5EF4-FFF2-40B4-BE49-F238E27FC236}">
                <a16:creationId xmlns:a16="http://schemas.microsoft.com/office/drawing/2014/main" id="{08D034DE-F124-4ADD-A9C9-90C1BB82D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peech Bubble: Oval 16">
            <a:extLst>
              <a:ext uri="{FF2B5EF4-FFF2-40B4-BE49-F238E27FC236}">
                <a16:creationId xmlns:a16="http://schemas.microsoft.com/office/drawing/2014/main" id="{DC8EEC57-B273-44EA-8C1F-5510B83DA0CD}"/>
              </a:ext>
            </a:extLst>
          </p:cNvPr>
          <p:cNvSpPr/>
          <p:nvPr/>
        </p:nvSpPr>
        <p:spPr>
          <a:xfrm>
            <a:off x="794912" y="229148"/>
            <a:ext cx="4704633" cy="2265573"/>
          </a:xfrm>
          <a:prstGeom prst="wedgeEllipseCallout">
            <a:avLst>
              <a:gd name="adj1" fmla="val -34840"/>
              <a:gd name="adj2" fmla="val 800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How many copies can you make with this hexagon?</a:t>
            </a:r>
          </a:p>
        </p:txBody>
      </p:sp>
      <p:grpSp>
        <p:nvGrpSpPr>
          <p:cNvPr id="24" name="Group 23">
            <a:extLst>
              <a:ext uri="{FF2B5EF4-FFF2-40B4-BE49-F238E27FC236}">
                <a16:creationId xmlns:a16="http://schemas.microsoft.com/office/drawing/2014/main" id="{57573F88-4098-4888-BB24-34778F94051E}"/>
              </a:ext>
            </a:extLst>
          </p:cNvPr>
          <p:cNvGrpSpPr/>
          <p:nvPr/>
        </p:nvGrpSpPr>
        <p:grpSpPr>
          <a:xfrm>
            <a:off x="3829049" y="4124180"/>
            <a:ext cx="1517339" cy="1932891"/>
            <a:chOff x="6781800" y="561830"/>
            <a:chExt cx="1517338" cy="1932890"/>
          </a:xfrm>
        </p:grpSpPr>
        <p:sp>
          <p:nvSpPr>
            <p:cNvPr id="25" name="Hexagon 24">
              <a:extLst>
                <a:ext uri="{FF2B5EF4-FFF2-40B4-BE49-F238E27FC236}">
                  <a16:creationId xmlns:a16="http://schemas.microsoft.com/office/drawing/2014/main" id="{A1087F98-3E0D-4ECE-BE3C-325A9CF67826}"/>
                </a:ext>
              </a:extLst>
            </p:cNvPr>
            <p:cNvSpPr/>
            <p:nvPr/>
          </p:nvSpPr>
          <p:spPr>
            <a:xfrm>
              <a:off x="6781800" y="561831"/>
              <a:ext cx="1517338" cy="1932889"/>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19C62C01-B4FA-4B76-8182-FBEF9A716B8C}"/>
                </a:ext>
              </a:extLst>
            </p:cNvPr>
            <p:cNvCxnSpPr>
              <a:stCxn id="25" idx="5"/>
              <a:endCxn id="25" idx="0"/>
            </p:cNvCxnSpPr>
            <p:nvPr/>
          </p:nvCxnSpPr>
          <p:spPr>
            <a:xfrm>
              <a:off x="7919804" y="561831"/>
              <a:ext cx="379334" cy="9664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24A10E-7DAE-419A-99CA-5801A2885628}"/>
                </a:ext>
              </a:extLst>
            </p:cNvPr>
            <p:cNvCxnSpPr/>
            <p:nvPr/>
          </p:nvCxnSpPr>
          <p:spPr>
            <a:xfrm>
              <a:off x="6781800" y="1528275"/>
              <a:ext cx="379334" cy="9664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E2DD16-FEA3-4EA2-B06E-8645B7D72C98}"/>
                </a:ext>
              </a:extLst>
            </p:cNvPr>
            <p:cNvCxnSpPr>
              <a:cxnSpLocks/>
              <a:stCxn id="25" idx="0"/>
            </p:cNvCxnSpPr>
            <p:nvPr/>
          </p:nvCxnSpPr>
          <p:spPr>
            <a:xfrm flipH="1">
              <a:off x="7919804" y="1528276"/>
              <a:ext cx="379334" cy="966444"/>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11319A-EF4E-46BC-8E81-60AA1C65ADB1}"/>
                </a:ext>
              </a:extLst>
            </p:cNvPr>
            <p:cNvCxnSpPr>
              <a:cxnSpLocks/>
            </p:cNvCxnSpPr>
            <p:nvPr/>
          </p:nvCxnSpPr>
          <p:spPr>
            <a:xfrm flipH="1">
              <a:off x="6781800" y="561831"/>
              <a:ext cx="379334" cy="966444"/>
            </a:xfrm>
            <a:prstGeom prst="line">
              <a:avLst/>
            </a:prstGeom>
            <a:ln w="76200">
              <a:solidFill>
                <a:srgbClr val="F1D20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A896E6-BFAB-4C58-9732-011301DFA023}"/>
                </a:ext>
              </a:extLst>
            </p:cNvPr>
            <p:cNvCxnSpPr>
              <a:cxnSpLocks/>
              <a:endCxn id="25" idx="4"/>
            </p:cNvCxnSpPr>
            <p:nvPr/>
          </p:nvCxnSpPr>
          <p:spPr>
            <a:xfrm flipH="1">
              <a:off x="7161135" y="561830"/>
              <a:ext cx="75866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3CF7F-1030-4248-A365-FEF322F6DF2F}"/>
                </a:ext>
              </a:extLst>
            </p:cNvPr>
            <p:cNvCxnSpPr>
              <a:cxnSpLocks/>
            </p:cNvCxnSpPr>
            <p:nvPr/>
          </p:nvCxnSpPr>
          <p:spPr>
            <a:xfrm flipH="1">
              <a:off x="7161135" y="2494719"/>
              <a:ext cx="758669" cy="1"/>
            </a:xfrm>
            <a:prstGeom prst="line">
              <a:avLst/>
            </a:prstGeom>
            <a:ln w="76200">
              <a:solidFill>
                <a:srgbClr val="EB2BA1"/>
              </a:solidFill>
            </a:ln>
          </p:spPr>
          <p:style>
            <a:lnRef idx="1">
              <a:schemeClr val="accent1"/>
            </a:lnRef>
            <a:fillRef idx="0">
              <a:schemeClr val="accent1"/>
            </a:fillRef>
            <a:effectRef idx="0">
              <a:schemeClr val="accent1"/>
            </a:effectRef>
            <a:fontRef idx="minor">
              <a:schemeClr val="tx1"/>
            </a:fontRef>
          </p:style>
        </p:cxnSp>
      </p:grpSp>
      <p:sp>
        <p:nvSpPr>
          <p:cNvPr id="40" name="Rectangle: Rounded Corners 39">
            <a:extLst>
              <a:ext uri="{FF2B5EF4-FFF2-40B4-BE49-F238E27FC236}">
                <a16:creationId xmlns:a16="http://schemas.microsoft.com/office/drawing/2014/main" id="{25D2EAC9-8083-49C6-8D37-C37618DA7015}"/>
              </a:ext>
            </a:extLst>
          </p:cNvPr>
          <p:cNvSpPr/>
          <p:nvPr/>
        </p:nvSpPr>
        <p:spPr>
          <a:xfrm>
            <a:off x="4754881" y="2300765"/>
            <a:ext cx="7149982" cy="112509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There are 2 copies of this hexagon.</a:t>
            </a:r>
          </a:p>
        </p:txBody>
      </p:sp>
      <p:grpSp>
        <p:nvGrpSpPr>
          <p:cNvPr id="41" name="Group 40">
            <a:extLst>
              <a:ext uri="{FF2B5EF4-FFF2-40B4-BE49-F238E27FC236}">
                <a16:creationId xmlns:a16="http://schemas.microsoft.com/office/drawing/2014/main" id="{91A9A5A4-C8DC-4F65-A282-D9B853C93AE4}"/>
              </a:ext>
            </a:extLst>
          </p:cNvPr>
          <p:cNvGrpSpPr/>
          <p:nvPr/>
        </p:nvGrpSpPr>
        <p:grpSpPr>
          <a:xfrm>
            <a:off x="7417007" y="229147"/>
            <a:ext cx="1517339" cy="1932891"/>
            <a:chOff x="6781800" y="561830"/>
            <a:chExt cx="1517338" cy="1932890"/>
          </a:xfrm>
        </p:grpSpPr>
        <p:sp>
          <p:nvSpPr>
            <p:cNvPr id="42" name="Hexagon 41">
              <a:extLst>
                <a:ext uri="{FF2B5EF4-FFF2-40B4-BE49-F238E27FC236}">
                  <a16:creationId xmlns:a16="http://schemas.microsoft.com/office/drawing/2014/main" id="{EF7F1525-36A2-4120-B9AB-64E033B6150E}"/>
                </a:ext>
              </a:extLst>
            </p:cNvPr>
            <p:cNvSpPr/>
            <p:nvPr/>
          </p:nvSpPr>
          <p:spPr>
            <a:xfrm>
              <a:off x="6781800" y="561831"/>
              <a:ext cx="1517338" cy="1932889"/>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3" name="Straight Connector 42">
              <a:extLst>
                <a:ext uri="{FF2B5EF4-FFF2-40B4-BE49-F238E27FC236}">
                  <a16:creationId xmlns:a16="http://schemas.microsoft.com/office/drawing/2014/main" id="{BBE9E2C9-6FAC-4C61-BD4E-88D334735C45}"/>
                </a:ext>
              </a:extLst>
            </p:cNvPr>
            <p:cNvCxnSpPr>
              <a:stCxn id="42" idx="5"/>
              <a:endCxn id="42" idx="0"/>
            </p:cNvCxnSpPr>
            <p:nvPr/>
          </p:nvCxnSpPr>
          <p:spPr>
            <a:xfrm>
              <a:off x="7919804" y="561831"/>
              <a:ext cx="379334" cy="9664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A972A8-33A1-4093-9346-83236079E628}"/>
                </a:ext>
              </a:extLst>
            </p:cNvPr>
            <p:cNvCxnSpPr/>
            <p:nvPr/>
          </p:nvCxnSpPr>
          <p:spPr>
            <a:xfrm>
              <a:off x="6781800" y="1528275"/>
              <a:ext cx="379334" cy="9664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5D379BE-506F-4F35-86F9-B7C45D642716}"/>
                </a:ext>
              </a:extLst>
            </p:cNvPr>
            <p:cNvCxnSpPr>
              <a:cxnSpLocks/>
              <a:stCxn id="42" idx="0"/>
            </p:cNvCxnSpPr>
            <p:nvPr/>
          </p:nvCxnSpPr>
          <p:spPr>
            <a:xfrm flipH="1">
              <a:off x="7919804" y="1528276"/>
              <a:ext cx="379334" cy="966444"/>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194411-F261-4A2E-917C-05AFB686FBFC}"/>
                </a:ext>
              </a:extLst>
            </p:cNvPr>
            <p:cNvCxnSpPr>
              <a:cxnSpLocks/>
            </p:cNvCxnSpPr>
            <p:nvPr/>
          </p:nvCxnSpPr>
          <p:spPr>
            <a:xfrm flipH="1">
              <a:off x="6781800" y="561831"/>
              <a:ext cx="379334" cy="966444"/>
            </a:xfrm>
            <a:prstGeom prst="line">
              <a:avLst/>
            </a:prstGeom>
            <a:ln w="76200">
              <a:solidFill>
                <a:srgbClr val="F1D20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476F443-65DB-4757-830D-C2399418A91E}"/>
                </a:ext>
              </a:extLst>
            </p:cNvPr>
            <p:cNvCxnSpPr>
              <a:cxnSpLocks/>
              <a:endCxn id="42" idx="4"/>
            </p:cNvCxnSpPr>
            <p:nvPr/>
          </p:nvCxnSpPr>
          <p:spPr>
            <a:xfrm flipH="1">
              <a:off x="7161135" y="561830"/>
              <a:ext cx="75866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329860-895F-49B9-AC19-71BAA8237938}"/>
                </a:ext>
              </a:extLst>
            </p:cNvPr>
            <p:cNvCxnSpPr>
              <a:cxnSpLocks/>
            </p:cNvCxnSpPr>
            <p:nvPr/>
          </p:nvCxnSpPr>
          <p:spPr>
            <a:xfrm flipH="1">
              <a:off x="7161135" y="2494719"/>
              <a:ext cx="758669" cy="1"/>
            </a:xfrm>
            <a:prstGeom prst="line">
              <a:avLst/>
            </a:prstGeom>
            <a:ln w="76200">
              <a:solidFill>
                <a:srgbClr val="EB2BA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D7F8FA3-80DB-4278-B9D7-BA8A1A934B3B}"/>
              </a:ext>
            </a:extLst>
          </p:cNvPr>
          <p:cNvGrpSpPr/>
          <p:nvPr/>
        </p:nvGrpSpPr>
        <p:grpSpPr>
          <a:xfrm>
            <a:off x="3839612" y="4124179"/>
            <a:ext cx="1517339" cy="1932891"/>
            <a:chOff x="6781800" y="561830"/>
            <a:chExt cx="1517338" cy="1932890"/>
          </a:xfrm>
        </p:grpSpPr>
        <p:sp>
          <p:nvSpPr>
            <p:cNvPr id="50" name="Hexagon 49">
              <a:extLst>
                <a:ext uri="{FF2B5EF4-FFF2-40B4-BE49-F238E27FC236}">
                  <a16:creationId xmlns:a16="http://schemas.microsoft.com/office/drawing/2014/main" id="{E18B3CA9-F9E4-42C9-B1D6-F5243A39443A}"/>
                </a:ext>
              </a:extLst>
            </p:cNvPr>
            <p:cNvSpPr/>
            <p:nvPr/>
          </p:nvSpPr>
          <p:spPr>
            <a:xfrm>
              <a:off x="6781800" y="561831"/>
              <a:ext cx="1517338" cy="1932889"/>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a:extLst>
                <a:ext uri="{FF2B5EF4-FFF2-40B4-BE49-F238E27FC236}">
                  <a16:creationId xmlns:a16="http://schemas.microsoft.com/office/drawing/2014/main" id="{28A40B3A-01FC-4D8B-B809-59D8ACE0ED8E}"/>
                </a:ext>
              </a:extLst>
            </p:cNvPr>
            <p:cNvCxnSpPr>
              <a:stCxn id="50" idx="5"/>
              <a:endCxn id="50" idx="0"/>
            </p:cNvCxnSpPr>
            <p:nvPr/>
          </p:nvCxnSpPr>
          <p:spPr>
            <a:xfrm>
              <a:off x="7919804" y="561831"/>
              <a:ext cx="379334" cy="9664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9FFEDB8-CBD6-4FE2-BE16-A4232AE0C5FD}"/>
                </a:ext>
              </a:extLst>
            </p:cNvPr>
            <p:cNvCxnSpPr/>
            <p:nvPr/>
          </p:nvCxnSpPr>
          <p:spPr>
            <a:xfrm>
              <a:off x="6781800" y="1528275"/>
              <a:ext cx="379334" cy="9664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C22087-11BE-4ED1-92AE-0859D4E69BA2}"/>
                </a:ext>
              </a:extLst>
            </p:cNvPr>
            <p:cNvCxnSpPr>
              <a:cxnSpLocks/>
              <a:stCxn id="50" idx="0"/>
            </p:cNvCxnSpPr>
            <p:nvPr/>
          </p:nvCxnSpPr>
          <p:spPr>
            <a:xfrm flipH="1">
              <a:off x="7919804" y="1528276"/>
              <a:ext cx="379334" cy="966444"/>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A1F956-2C14-4C8B-ACBF-6023249F900A}"/>
                </a:ext>
              </a:extLst>
            </p:cNvPr>
            <p:cNvCxnSpPr>
              <a:cxnSpLocks/>
            </p:cNvCxnSpPr>
            <p:nvPr/>
          </p:nvCxnSpPr>
          <p:spPr>
            <a:xfrm flipH="1">
              <a:off x="6781800" y="561831"/>
              <a:ext cx="379334" cy="966444"/>
            </a:xfrm>
            <a:prstGeom prst="line">
              <a:avLst/>
            </a:prstGeom>
            <a:ln w="76200">
              <a:solidFill>
                <a:srgbClr val="F1D20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76C5550-3705-4A6C-9295-11B3DBD8BFF3}"/>
                </a:ext>
              </a:extLst>
            </p:cNvPr>
            <p:cNvCxnSpPr>
              <a:cxnSpLocks/>
              <a:endCxn id="50" idx="4"/>
            </p:cNvCxnSpPr>
            <p:nvPr/>
          </p:nvCxnSpPr>
          <p:spPr>
            <a:xfrm flipH="1">
              <a:off x="7161135" y="561830"/>
              <a:ext cx="75866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33B81C6-041D-4482-8223-3E75DB7D3905}"/>
                </a:ext>
              </a:extLst>
            </p:cNvPr>
            <p:cNvCxnSpPr>
              <a:cxnSpLocks/>
            </p:cNvCxnSpPr>
            <p:nvPr/>
          </p:nvCxnSpPr>
          <p:spPr>
            <a:xfrm flipH="1">
              <a:off x="7161135" y="2494719"/>
              <a:ext cx="758669" cy="1"/>
            </a:xfrm>
            <a:prstGeom prst="line">
              <a:avLst/>
            </a:prstGeom>
            <a:ln w="76200">
              <a:solidFill>
                <a:srgbClr val="EB2BA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D3FDD31C-BD14-42AD-A515-85EDA0EAFA30}"/>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045943E2-ACB7-4EA5-B83D-465C5D0F490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2878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49"/>
                                        </p:tgtEl>
                                        <p:attrNameLst>
                                          <p:attrName>r</p:attrName>
                                        </p:attrNameLst>
                                      </p:cBhvr>
                                    </p:animRot>
                                  </p:childTnLst>
                                </p:cTn>
                              </p:par>
                            </p:childTnLst>
                          </p:cTn>
                        </p:par>
                        <p:par>
                          <p:cTn id="7" fill="hold">
                            <p:stCondLst>
                              <p:cond delay="2000"/>
                            </p:stCondLst>
                            <p:childTnLst>
                              <p:par>
                                <p:cTn id="8" presetID="37" presetClass="path" presetSubtype="0" accel="50000" decel="50000" fill="hold" nodeType="afterEffect">
                                  <p:stCondLst>
                                    <p:cond delay="0"/>
                                  </p:stCondLst>
                                  <p:childTnLst>
                                    <p:animMotion origin="layout" path="M -3.33333E-6 0.00023 L 0.04922 -0.03218 C 0.05938 -0.03958 0.07487 -0.04329 0.09102 -0.04329 C 0.10938 -0.04329 0.12409 -0.03958 0.13425 -0.03218 L 0.1836 0.00023 " pathEditMode="relative" rAng="0" ptsTypes="AAAAA">
                                      <p:cBhvr>
                                        <p:cTn id="9" dur="2000" fill="hold"/>
                                        <p:tgtEl>
                                          <p:spTgt spid="49"/>
                                        </p:tgtEl>
                                        <p:attrNameLst>
                                          <p:attrName>ppt_x</p:attrName>
                                          <p:attrName>ppt_y</p:attrName>
                                        </p:attrNameLst>
                                      </p:cBhvr>
                                      <p:rCtr x="9180" y="-2176"/>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4533010-7475-4E3B-8A00-F93F3F2DE6FB}"/>
              </a:ext>
            </a:extLst>
          </p:cNvPr>
          <p:cNvPicPr>
            <a:picLocks noChangeAspect="1"/>
          </p:cNvPicPr>
          <p:nvPr/>
        </p:nvPicPr>
        <p:blipFill>
          <a:blip r:embed="rId2"/>
          <a:stretch>
            <a:fillRect/>
          </a:stretch>
        </p:blipFill>
        <p:spPr>
          <a:xfrm>
            <a:off x="484632" y="803067"/>
            <a:ext cx="4169663" cy="5251866"/>
          </a:xfrm>
          <a:prstGeom prst="rect">
            <a:avLst/>
          </a:prstGeom>
        </p:spPr>
      </p:pic>
      <p:pic>
        <p:nvPicPr>
          <p:cNvPr id="21" name="Picture 20">
            <a:extLst>
              <a:ext uri="{FF2B5EF4-FFF2-40B4-BE49-F238E27FC236}">
                <a16:creationId xmlns:a16="http://schemas.microsoft.com/office/drawing/2014/main" id="{B70FEE8D-28EC-4CFD-8738-7D1F2F537DAC}"/>
              </a:ext>
            </a:extLst>
          </p:cNvPr>
          <p:cNvPicPr>
            <a:picLocks noChangeAspect="1"/>
          </p:cNvPicPr>
          <p:nvPr/>
        </p:nvPicPr>
        <p:blipFill>
          <a:blip r:embed="rId2"/>
          <a:stretch>
            <a:fillRect/>
          </a:stretch>
        </p:blipFill>
        <p:spPr>
          <a:xfrm>
            <a:off x="4976029" y="484632"/>
            <a:ext cx="4675299" cy="5888737"/>
          </a:xfrm>
          <a:prstGeom prst="rect">
            <a:avLst/>
          </a:prstGeom>
        </p:spPr>
      </p:pic>
    </p:spTree>
    <p:extLst>
      <p:ext uri="{BB962C8B-B14F-4D97-AF65-F5344CB8AC3E}">
        <p14:creationId xmlns:p14="http://schemas.microsoft.com/office/powerpoint/2010/main" val="415711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background pattern&#10;&#10;Description automatically generated">
            <a:extLst>
              <a:ext uri="{FF2B5EF4-FFF2-40B4-BE49-F238E27FC236}">
                <a16:creationId xmlns:a16="http://schemas.microsoft.com/office/drawing/2014/main" id="{5EF70B0D-5F07-45B9-B033-BC616ED1B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peech Bubble: Oval 16">
            <a:extLst>
              <a:ext uri="{FF2B5EF4-FFF2-40B4-BE49-F238E27FC236}">
                <a16:creationId xmlns:a16="http://schemas.microsoft.com/office/drawing/2014/main" id="{DC8EEC57-B273-44EA-8C1F-5510B83DA0CD}"/>
              </a:ext>
            </a:extLst>
          </p:cNvPr>
          <p:cNvSpPr/>
          <p:nvPr/>
        </p:nvSpPr>
        <p:spPr>
          <a:xfrm>
            <a:off x="794910" y="229148"/>
            <a:ext cx="4921759" cy="2265573"/>
          </a:xfrm>
          <a:prstGeom prst="wedgeEllipseCallout">
            <a:avLst>
              <a:gd name="adj1" fmla="val -34840"/>
              <a:gd name="adj2" fmla="val 800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is different about these hexagons?</a:t>
            </a:r>
          </a:p>
        </p:txBody>
      </p:sp>
      <p:pic>
        <p:nvPicPr>
          <p:cNvPr id="70" name="Picture 69">
            <a:extLst>
              <a:ext uri="{FF2B5EF4-FFF2-40B4-BE49-F238E27FC236}">
                <a16:creationId xmlns:a16="http://schemas.microsoft.com/office/drawing/2014/main" id="{6077F97B-2D42-4380-986D-01C70442CC08}"/>
              </a:ext>
            </a:extLst>
          </p:cNvPr>
          <p:cNvPicPr>
            <a:picLocks noChangeAspect="1"/>
          </p:cNvPicPr>
          <p:nvPr/>
        </p:nvPicPr>
        <p:blipFill>
          <a:blip r:embed="rId4"/>
          <a:stretch>
            <a:fillRect/>
          </a:stretch>
        </p:blipFill>
        <p:spPr>
          <a:xfrm>
            <a:off x="5613310" y="3332390"/>
            <a:ext cx="1912695" cy="1669895"/>
          </a:xfrm>
          <a:prstGeom prst="rect">
            <a:avLst/>
          </a:prstGeom>
        </p:spPr>
      </p:pic>
      <p:grpSp>
        <p:nvGrpSpPr>
          <p:cNvPr id="11" name="Group 10">
            <a:extLst>
              <a:ext uri="{FF2B5EF4-FFF2-40B4-BE49-F238E27FC236}">
                <a16:creationId xmlns:a16="http://schemas.microsoft.com/office/drawing/2014/main" id="{170B4DDA-39A9-4071-8B2C-FEFD2024DE4F}"/>
              </a:ext>
            </a:extLst>
          </p:cNvPr>
          <p:cNvGrpSpPr/>
          <p:nvPr/>
        </p:nvGrpSpPr>
        <p:grpSpPr>
          <a:xfrm>
            <a:off x="9278581" y="3069392"/>
            <a:ext cx="1517339" cy="1932891"/>
            <a:chOff x="6781800" y="561830"/>
            <a:chExt cx="1517338" cy="1932890"/>
          </a:xfrm>
        </p:grpSpPr>
        <p:sp>
          <p:nvSpPr>
            <p:cNvPr id="12" name="Hexagon 11">
              <a:extLst>
                <a:ext uri="{FF2B5EF4-FFF2-40B4-BE49-F238E27FC236}">
                  <a16:creationId xmlns:a16="http://schemas.microsoft.com/office/drawing/2014/main" id="{3F807C50-2E36-4368-AC01-8C9E064779D8}"/>
                </a:ext>
              </a:extLst>
            </p:cNvPr>
            <p:cNvSpPr/>
            <p:nvPr/>
          </p:nvSpPr>
          <p:spPr>
            <a:xfrm>
              <a:off x="6781800" y="561831"/>
              <a:ext cx="1517338" cy="1932889"/>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F4C9206B-3A34-429F-AA62-551F8EC96CFB}"/>
                </a:ext>
              </a:extLst>
            </p:cNvPr>
            <p:cNvCxnSpPr>
              <a:stCxn id="12" idx="5"/>
              <a:endCxn id="12" idx="0"/>
            </p:cNvCxnSpPr>
            <p:nvPr/>
          </p:nvCxnSpPr>
          <p:spPr>
            <a:xfrm>
              <a:off x="7919804" y="561831"/>
              <a:ext cx="379334" cy="9664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0A4DA7-DE0E-4BC0-BFDF-D9670FF4E7C0}"/>
                </a:ext>
              </a:extLst>
            </p:cNvPr>
            <p:cNvCxnSpPr/>
            <p:nvPr/>
          </p:nvCxnSpPr>
          <p:spPr>
            <a:xfrm>
              <a:off x="6781800" y="1528275"/>
              <a:ext cx="379334" cy="9664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71B530-74D1-4E21-A2E3-4C8B95707ED2}"/>
                </a:ext>
              </a:extLst>
            </p:cNvPr>
            <p:cNvCxnSpPr>
              <a:cxnSpLocks/>
              <a:stCxn id="12" idx="0"/>
            </p:cNvCxnSpPr>
            <p:nvPr/>
          </p:nvCxnSpPr>
          <p:spPr>
            <a:xfrm flipH="1">
              <a:off x="7919804" y="1528276"/>
              <a:ext cx="379334" cy="966444"/>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1644FF-5EE6-44D5-AE58-50E2E05122C1}"/>
                </a:ext>
              </a:extLst>
            </p:cNvPr>
            <p:cNvCxnSpPr>
              <a:cxnSpLocks/>
            </p:cNvCxnSpPr>
            <p:nvPr/>
          </p:nvCxnSpPr>
          <p:spPr>
            <a:xfrm flipH="1">
              <a:off x="6781800" y="561831"/>
              <a:ext cx="379334" cy="966444"/>
            </a:xfrm>
            <a:prstGeom prst="line">
              <a:avLst/>
            </a:prstGeom>
            <a:ln w="76200">
              <a:solidFill>
                <a:srgbClr val="F1D20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8A0A06-7227-4EB3-B8B5-FA69C17BB82C}"/>
                </a:ext>
              </a:extLst>
            </p:cNvPr>
            <p:cNvCxnSpPr>
              <a:cxnSpLocks/>
              <a:endCxn id="12" idx="4"/>
            </p:cNvCxnSpPr>
            <p:nvPr/>
          </p:nvCxnSpPr>
          <p:spPr>
            <a:xfrm flipH="1">
              <a:off x="7161135" y="561830"/>
              <a:ext cx="75866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00F3ED-686E-48A0-A608-5737274065F3}"/>
                </a:ext>
              </a:extLst>
            </p:cNvPr>
            <p:cNvCxnSpPr>
              <a:cxnSpLocks/>
            </p:cNvCxnSpPr>
            <p:nvPr/>
          </p:nvCxnSpPr>
          <p:spPr>
            <a:xfrm flipH="1">
              <a:off x="7161135" y="2494719"/>
              <a:ext cx="758669" cy="1"/>
            </a:xfrm>
            <a:prstGeom prst="line">
              <a:avLst/>
            </a:prstGeom>
            <a:ln w="76200">
              <a:solidFill>
                <a:srgbClr val="EB2BA1"/>
              </a:solidFill>
            </a:ln>
          </p:spPr>
          <p:style>
            <a:lnRef idx="1">
              <a:schemeClr val="accent1"/>
            </a:lnRef>
            <a:fillRef idx="0">
              <a:schemeClr val="accent1"/>
            </a:fillRef>
            <a:effectRef idx="0">
              <a:schemeClr val="accent1"/>
            </a:effectRef>
            <a:fontRef idx="minor">
              <a:schemeClr val="tx1"/>
            </a:fontRef>
          </p:style>
        </p:cxnSp>
      </p:grpSp>
      <p:sp>
        <p:nvSpPr>
          <p:cNvPr id="21" name="Rectangle: Rounded Corners 20">
            <a:extLst>
              <a:ext uri="{FF2B5EF4-FFF2-40B4-BE49-F238E27FC236}">
                <a16:creationId xmlns:a16="http://schemas.microsoft.com/office/drawing/2014/main" id="{3019AA82-9A21-4622-878B-F464C07BDE95}"/>
              </a:ext>
            </a:extLst>
          </p:cNvPr>
          <p:cNvSpPr/>
          <p:nvPr/>
        </p:nvSpPr>
        <p:spPr>
          <a:xfrm>
            <a:off x="5110838" y="5262115"/>
            <a:ext cx="3030335" cy="112509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This hexagon is regular.</a:t>
            </a:r>
          </a:p>
        </p:txBody>
      </p:sp>
      <p:sp>
        <p:nvSpPr>
          <p:cNvPr id="22" name="Rectangle: Rounded Corners 21">
            <a:extLst>
              <a:ext uri="{FF2B5EF4-FFF2-40B4-BE49-F238E27FC236}">
                <a16:creationId xmlns:a16="http://schemas.microsoft.com/office/drawing/2014/main" id="{6280AF7E-4FDE-4A66-A8FD-093A47368958}"/>
              </a:ext>
            </a:extLst>
          </p:cNvPr>
          <p:cNvSpPr/>
          <p:nvPr/>
        </p:nvSpPr>
        <p:spPr>
          <a:xfrm>
            <a:off x="8901421" y="5270846"/>
            <a:ext cx="3030335" cy="112509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This hexagon is not regular.</a:t>
            </a:r>
          </a:p>
        </p:txBody>
      </p:sp>
      <p:sp>
        <p:nvSpPr>
          <p:cNvPr id="24" name="Rectangle 23">
            <a:extLst>
              <a:ext uri="{FF2B5EF4-FFF2-40B4-BE49-F238E27FC236}">
                <a16:creationId xmlns:a16="http://schemas.microsoft.com/office/drawing/2014/main" id="{9E2F9A5B-598F-4108-9FA1-50A209A4D2F8}"/>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6402AEED-E020-4EAD-B85A-839C6E2E09D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065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400" dirty="0">
                <a:solidFill>
                  <a:srgbClr val="FF0000"/>
                </a:solidFill>
              </a:rPr>
              <a:t>Four</a:t>
            </a:r>
            <a:r>
              <a:rPr lang="en-GB" sz="2400" dirty="0"/>
              <a:t> and </a:t>
            </a:r>
            <a:r>
              <a:rPr lang="en-GB" sz="2400" dirty="0" err="1">
                <a:solidFill>
                  <a:srgbClr val="FF0000"/>
                </a:solidFill>
              </a:rPr>
              <a:t>Squary</a:t>
            </a:r>
            <a:r>
              <a:rPr lang="en-GB" sz="2400" dirty="0"/>
              <a:t> go on a visit to Flatland where all the flat shapes live and meet lots of new friends made from straight lines - </a:t>
            </a:r>
            <a:r>
              <a:rPr lang="en-GB" sz="2400" dirty="0">
                <a:solidFill>
                  <a:srgbClr val="FF0000"/>
                </a:solidFill>
              </a:rPr>
              <a:t>Square</a:t>
            </a:r>
            <a:r>
              <a:rPr lang="en-GB" sz="2400" dirty="0"/>
              <a:t>, </a:t>
            </a:r>
            <a:r>
              <a:rPr lang="en-GB" sz="2400" dirty="0">
                <a:solidFill>
                  <a:srgbClr val="FF0000"/>
                </a:solidFill>
              </a:rPr>
              <a:t>Triangle</a:t>
            </a:r>
            <a:r>
              <a:rPr lang="en-GB" sz="2400" dirty="0"/>
              <a:t>, and </a:t>
            </a:r>
            <a:r>
              <a:rPr lang="en-GB" sz="2400" dirty="0">
                <a:solidFill>
                  <a:srgbClr val="FF0000"/>
                </a:solidFill>
              </a:rPr>
              <a:t>Rectangle</a:t>
            </a:r>
            <a:r>
              <a:rPr lang="en-GB" sz="2400" dirty="0"/>
              <a:t>. </a:t>
            </a:r>
            <a:r>
              <a:rPr lang="en-GB" sz="2400" dirty="0">
                <a:solidFill>
                  <a:srgbClr val="FF0000"/>
                </a:solidFill>
              </a:rPr>
              <a:t>Rectangle</a:t>
            </a:r>
            <a:r>
              <a:rPr lang="en-GB" sz="2400" dirty="0"/>
              <a:t> introduces </a:t>
            </a:r>
            <a:r>
              <a:rPr lang="en-GB" sz="2400" dirty="0">
                <a:solidFill>
                  <a:srgbClr val="FF0000"/>
                </a:solidFill>
              </a:rPr>
              <a:t>Four</a:t>
            </a:r>
            <a:r>
              <a:rPr lang="en-GB" sz="2400" dirty="0"/>
              <a:t> to some other 2D shapes who also have four corners and four sides. </a:t>
            </a:r>
            <a:r>
              <a:rPr lang="en-GB" sz="2400" dirty="0">
                <a:solidFill>
                  <a:srgbClr val="FF0000"/>
                </a:solidFill>
              </a:rPr>
              <a:t>Four</a:t>
            </a:r>
            <a:r>
              <a:rPr lang="en-GB" sz="2400" dirty="0"/>
              <a:t> then comes across </a:t>
            </a:r>
            <a:r>
              <a:rPr lang="en-GB" sz="2400" dirty="0">
                <a:solidFill>
                  <a:srgbClr val="FF0000"/>
                </a:solidFill>
              </a:rPr>
              <a:t>Pentagon</a:t>
            </a:r>
            <a:r>
              <a:rPr lang="en-GB" sz="2400" dirty="0"/>
              <a:t>, </a:t>
            </a:r>
            <a:r>
              <a:rPr lang="en-GB" sz="2400" dirty="0">
                <a:solidFill>
                  <a:srgbClr val="FF0000"/>
                </a:solidFill>
              </a:rPr>
              <a:t>Hexagon</a:t>
            </a:r>
            <a:r>
              <a:rPr lang="en-GB" sz="2400" dirty="0"/>
              <a:t>, and </a:t>
            </a:r>
            <a:r>
              <a:rPr lang="en-GB" sz="2400" dirty="0">
                <a:solidFill>
                  <a:srgbClr val="FF0000"/>
                </a:solidFill>
              </a:rPr>
              <a:t>Heptagon</a:t>
            </a:r>
            <a:r>
              <a:rPr lang="en-GB" sz="2400" dirty="0"/>
              <a:t>. Each has one more side than the one before it. </a:t>
            </a:r>
            <a:r>
              <a:rPr lang="en-GB" sz="2400" dirty="0" err="1">
                <a:solidFill>
                  <a:srgbClr val="FF0000"/>
                </a:solidFill>
              </a:rPr>
              <a:t>Squary</a:t>
            </a:r>
            <a:r>
              <a:rPr lang="en-GB" sz="2400" dirty="0"/>
              <a:t> wants to go home but they don’t know how to get back. Just in time, </a:t>
            </a:r>
            <a:r>
              <a:rPr lang="en-GB" sz="2400" dirty="0">
                <a:solidFill>
                  <a:srgbClr val="FF0000"/>
                </a:solidFill>
              </a:rPr>
              <a:t>Octagon</a:t>
            </a:r>
            <a:r>
              <a:rPr lang="en-GB" sz="2400" dirty="0"/>
              <a:t> comes to the rescue to make an octagonal basket for a hot air balloon. </a:t>
            </a:r>
            <a:r>
              <a:rPr lang="en-GB" sz="2400" dirty="0">
                <a:solidFill>
                  <a:srgbClr val="FF0000"/>
                </a:solidFill>
              </a:rPr>
              <a:t>Circle</a:t>
            </a:r>
            <a:r>
              <a:rPr lang="en-GB" sz="2400" dirty="0"/>
              <a:t> arrives to take </a:t>
            </a:r>
            <a:r>
              <a:rPr lang="en-GB" sz="2400" dirty="0">
                <a:solidFill>
                  <a:srgbClr val="FF0000"/>
                </a:solidFill>
              </a:rPr>
              <a:t>Four</a:t>
            </a:r>
            <a:r>
              <a:rPr lang="en-GB" sz="2400" dirty="0"/>
              <a:t> and </a:t>
            </a:r>
            <a:r>
              <a:rPr lang="en-GB" sz="2400" dirty="0" err="1">
                <a:solidFill>
                  <a:srgbClr val="FF0000"/>
                </a:solidFill>
              </a:rPr>
              <a:t>Squary</a:t>
            </a:r>
            <a:r>
              <a:rPr lang="en-GB" sz="2400" dirty="0"/>
              <a:t> back to meet the other </a:t>
            </a:r>
            <a:r>
              <a:rPr lang="en-GB" sz="2400" dirty="0" err="1"/>
              <a:t>Numberblocks</a:t>
            </a:r>
            <a:r>
              <a:rPr lang="en-GB" sz="2400" dirty="0"/>
              <a:t> for a picnic where they tell them all about their adventure in Flatland.</a:t>
            </a:r>
          </a:p>
        </p:txBody>
      </p:sp>
    </p:spTree>
    <p:extLst>
      <p:ext uri="{BB962C8B-B14F-4D97-AF65-F5344CB8AC3E}">
        <p14:creationId xmlns:p14="http://schemas.microsoft.com/office/powerpoint/2010/main" val="212340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icture containing background pattern&#10;&#10;Description automatically generated">
            <a:extLst>
              <a:ext uri="{FF2B5EF4-FFF2-40B4-BE49-F238E27FC236}">
                <a16:creationId xmlns:a16="http://schemas.microsoft.com/office/drawing/2014/main" id="{3EE315CC-886C-40A4-AAFB-706C5D251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peech Bubble: Oval 16">
            <a:extLst>
              <a:ext uri="{FF2B5EF4-FFF2-40B4-BE49-F238E27FC236}">
                <a16:creationId xmlns:a16="http://schemas.microsoft.com/office/drawing/2014/main" id="{DC8EEC57-B273-44EA-8C1F-5510B83DA0CD}"/>
              </a:ext>
            </a:extLst>
          </p:cNvPr>
          <p:cNvSpPr/>
          <p:nvPr/>
        </p:nvSpPr>
        <p:spPr>
          <a:xfrm>
            <a:off x="88199" y="252292"/>
            <a:ext cx="4921759" cy="2265573"/>
          </a:xfrm>
          <a:prstGeom prst="wedgeEllipseCallout">
            <a:avLst>
              <a:gd name="adj1" fmla="val -34840"/>
              <a:gd name="adj2" fmla="val 8001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do you notice about the number of copies?</a:t>
            </a:r>
          </a:p>
        </p:txBody>
      </p:sp>
      <p:pic>
        <p:nvPicPr>
          <p:cNvPr id="70" name="Picture 69">
            <a:extLst>
              <a:ext uri="{FF2B5EF4-FFF2-40B4-BE49-F238E27FC236}">
                <a16:creationId xmlns:a16="http://schemas.microsoft.com/office/drawing/2014/main" id="{6077F97B-2D42-4380-986D-01C70442CC08}"/>
              </a:ext>
            </a:extLst>
          </p:cNvPr>
          <p:cNvPicPr>
            <a:picLocks noChangeAspect="1"/>
          </p:cNvPicPr>
          <p:nvPr/>
        </p:nvPicPr>
        <p:blipFill>
          <a:blip r:embed="rId4"/>
          <a:stretch>
            <a:fillRect/>
          </a:stretch>
        </p:blipFill>
        <p:spPr>
          <a:xfrm>
            <a:off x="5269357" y="288873"/>
            <a:ext cx="1912695" cy="1669895"/>
          </a:xfrm>
          <a:prstGeom prst="rect">
            <a:avLst/>
          </a:prstGeom>
        </p:spPr>
      </p:pic>
      <p:sp>
        <p:nvSpPr>
          <p:cNvPr id="21" name="Rectangle: Rounded Corners 20">
            <a:extLst>
              <a:ext uri="{FF2B5EF4-FFF2-40B4-BE49-F238E27FC236}">
                <a16:creationId xmlns:a16="http://schemas.microsoft.com/office/drawing/2014/main" id="{E1394F17-12D7-4122-9F1A-7162CFA32A05}"/>
              </a:ext>
            </a:extLst>
          </p:cNvPr>
          <p:cNvSpPr/>
          <p:nvPr/>
        </p:nvSpPr>
        <p:spPr>
          <a:xfrm>
            <a:off x="7800783" y="192061"/>
            <a:ext cx="3419667" cy="186351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This hexagon is regular.</a:t>
            </a:r>
          </a:p>
          <a:p>
            <a:pPr defTabSz="179384"/>
            <a:r>
              <a:rPr lang="en-GB" sz="3200" dirty="0">
                <a:solidFill>
                  <a:schemeClr val="accent4"/>
                </a:solidFill>
                <a:latin typeface="Century Gothic" panose="020B0502020202020204" pitchFamily="34" charset="0"/>
              </a:rPr>
              <a:t>It has 6 copies.</a:t>
            </a:r>
          </a:p>
        </p:txBody>
      </p:sp>
      <p:grpSp>
        <p:nvGrpSpPr>
          <p:cNvPr id="22" name="Group 21">
            <a:extLst>
              <a:ext uri="{FF2B5EF4-FFF2-40B4-BE49-F238E27FC236}">
                <a16:creationId xmlns:a16="http://schemas.microsoft.com/office/drawing/2014/main" id="{237A7665-E7B0-48F1-99D6-86D199F2EA14}"/>
              </a:ext>
            </a:extLst>
          </p:cNvPr>
          <p:cNvGrpSpPr/>
          <p:nvPr/>
        </p:nvGrpSpPr>
        <p:grpSpPr>
          <a:xfrm>
            <a:off x="5467032" y="2443827"/>
            <a:ext cx="1517339" cy="1932891"/>
            <a:chOff x="6781800" y="561830"/>
            <a:chExt cx="1517338" cy="1932890"/>
          </a:xfrm>
        </p:grpSpPr>
        <p:sp>
          <p:nvSpPr>
            <p:cNvPr id="23" name="Hexagon 22">
              <a:extLst>
                <a:ext uri="{FF2B5EF4-FFF2-40B4-BE49-F238E27FC236}">
                  <a16:creationId xmlns:a16="http://schemas.microsoft.com/office/drawing/2014/main" id="{DE28D1E8-796C-449A-AB5E-4F24260C6F02}"/>
                </a:ext>
              </a:extLst>
            </p:cNvPr>
            <p:cNvSpPr/>
            <p:nvPr/>
          </p:nvSpPr>
          <p:spPr>
            <a:xfrm>
              <a:off x="6781800" y="561831"/>
              <a:ext cx="1517338" cy="1932889"/>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61ABC7E4-7C83-410B-BC19-63B4A9157277}"/>
                </a:ext>
              </a:extLst>
            </p:cNvPr>
            <p:cNvCxnSpPr>
              <a:stCxn id="23" idx="5"/>
              <a:endCxn id="23" idx="0"/>
            </p:cNvCxnSpPr>
            <p:nvPr/>
          </p:nvCxnSpPr>
          <p:spPr>
            <a:xfrm>
              <a:off x="7919804" y="561831"/>
              <a:ext cx="379334" cy="9664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6653F4-E307-4876-BCB6-4807D67333DE}"/>
                </a:ext>
              </a:extLst>
            </p:cNvPr>
            <p:cNvCxnSpPr/>
            <p:nvPr/>
          </p:nvCxnSpPr>
          <p:spPr>
            <a:xfrm>
              <a:off x="6781800" y="1528275"/>
              <a:ext cx="379334" cy="9664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E547B7A-777D-4AE9-B42C-C9C1A9B8C716}"/>
                </a:ext>
              </a:extLst>
            </p:cNvPr>
            <p:cNvCxnSpPr>
              <a:cxnSpLocks/>
              <a:stCxn id="23" idx="0"/>
            </p:cNvCxnSpPr>
            <p:nvPr/>
          </p:nvCxnSpPr>
          <p:spPr>
            <a:xfrm flipH="1">
              <a:off x="7919804" y="1528276"/>
              <a:ext cx="379334" cy="966444"/>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875796-3E79-4853-9E81-AEE8BCF2FC6B}"/>
                </a:ext>
              </a:extLst>
            </p:cNvPr>
            <p:cNvCxnSpPr>
              <a:cxnSpLocks/>
            </p:cNvCxnSpPr>
            <p:nvPr/>
          </p:nvCxnSpPr>
          <p:spPr>
            <a:xfrm flipH="1">
              <a:off x="6781800" y="561831"/>
              <a:ext cx="379334" cy="966444"/>
            </a:xfrm>
            <a:prstGeom prst="line">
              <a:avLst/>
            </a:prstGeom>
            <a:ln w="76200">
              <a:solidFill>
                <a:srgbClr val="F1D20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4B51BC-A072-4F41-8F6C-D5D02033D520}"/>
                </a:ext>
              </a:extLst>
            </p:cNvPr>
            <p:cNvCxnSpPr>
              <a:cxnSpLocks/>
              <a:endCxn id="23" idx="4"/>
            </p:cNvCxnSpPr>
            <p:nvPr/>
          </p:nvCxnSpPr>
          <p:spPr>
            <a:xfrm flipH="1">
              <a:off x="7161135" y="561830"/>
              <a:ext cx="75866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D2B0E8-10C6-4575-A893-DC463871CFEE}"/>
                </a:ext>
              </a:extLst>
            </p:cNvPr>
            <p:cNvCxnSpPr>
              <a:cxnSpLocks/>
            </p:cNvCxnSpPr>
            <p:nvPr/>
          </p:nvCxnSpPr>
          <p:spPr>
            <a:xfrm flipH="1">
              <a:off x="7161135" y="2494719"/>
              <a:ext cx="758669" cy="1"/>
            </a:xfrm>
            <a:prstGeom prst="line">
              <a:avLst/>
            </a:prstGeom>
            <a:ln w="76200">
              <a:solidFill>
                <a:srgbClr val="EB2BA1"/>
              </a:solidFill>
            </a:ln>
          </p:spPr>
          <p:style>
            <a:lnRef idx="1">
              <a:schemeClr val="accent1"/>
            </a:lnRef>
            <a:fillRef idx="0">
              <a:schemeClr val="accent1"/>
            </a:fillRef>
            <a:effectRef idx="0">
              <a:schemeClr val="accent1"/>
            </a:effectRef>
            <a:fontRef idx="minor">
              <a:schemeClr val="tx1"/>
            </a:fontRef>
          </p:style>
        </p:cxnSp>
      </p:grpSp>
      <p:sp>
        <p:nvSpPr>
          <p:cNvPr id="30" name="Rectangle: Rounded Corners 29">
            <a:extLst>
              <a:ext uri="{FF2B5EF4-FFF2-40B4-BE49-F238E27FC236}">
                <a16:creationId xmlns:a16="http://schemas.microsoft.com/office/drawing/2014/main" id="{690E9818-034F-4ACA-99AD-67A554353B66}"/>
              </a:ext>
            </a:extLst>
          </p:cNvPr>
          <p:cNvSpPr/>
          <p:nvPr/>
        </p:nvSpPr>
        <p:spPr>
          <a:xfrm>
            <a:off x="7800783" y="2535515"/>
            <a:ext cx="3419667" cy="186351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This hexagon is not regular.</a:t>
            </a:r>
          </a:p>
          <a:p>
            <a:pPr defTabSz="179384"/>
            <a:r>
              <a:rPr lang="en-GB" sz="3200" dirty="0">
                <a:solidFill>
                  <a:schemeClr val="accent4"/>
                </a:solidFill>
                <a:latin typeface="Century Gothic" panose="020B0502020202020204" pitchFamily="34" charset="0"/>
              </a:rPr>
              <a:t>It has 2 copies.</a:t>
            </a:r>
          </a:p>
        </p:txBody>
      </p:sp>
      <p:grpSp>
        <p:nvGrpSpPr>
          <p:cNvPr id="31" name="Group 30">
            <a:extLst>
              <a:ext uri="{FF2B5EF4-FFF2-40B4-BE49-F238E27FC236}">
                <a16:creationId xmlns:a16="http://schemas.microsoft.com/office/drawing/2014/main" id="{1273DB56-437A-4C88-A4D7-495C1D054898}"/>
              </a:ext>
            </a:extLst>
          </p:cNvPr>
          <p:cNvGrpSpPr/>
          <p:nvPr/>
        </p:nvGrpSpPr>
        <p:grpSpPr>
          <a:xfrm>
            <a:off x="5498471" y="4869608"/>
            <a:ext cx="1485903" cy="1440001"/>
            <a:chOff x="6076950" y="1107582"/>
            <a:chExt cx="1485902" cy="1440001"/>
          </a:xfrm>
        </p:grpSpPr>
        <p:sp>
          <p:nvSpPr>
            <p:cNvPr id="32" name="Rectangle 31">
              <a:extLst>
                <a:ext uri="{FF2B5EF4-FFF2-40B4-BE49-F238E27FC236}">
                  <a16:creationId xmlns:a16="http://schemas.microsoft.com/office/drawing/2014/main" id="{74A0A57A-3E4A-439D-B3B8-5C3A5850FBAE}"/>
                </a:ext>
              </a:extLst>
            </p:cNvPr>
            <p:cNvSpPr/>
            <p:nvPr/>
          </p:nvSpPr>
          <p:spPr>
            <a:xfrm>
              <a:off x="6096000" y="1107583"/>
              <a:ext cx="1440000" cy="14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Connector 32">
              <a:extLst>
                <a:ext uri="{FF2B5EF4-FFF2-40B4-BE49-F238E27FC236}">
                  <a16:creationId xmlns:a16="http://schemas.microsoft.com/office/drawing/2014/main" id="{3DBBA1F4-8E3F-4FB6-8E83-190EE5416F3B}"/>
                </a:ext>
              </a:extLst>
            </p:cNvPr>
            <p:cNvCxnSpPr>
              <a:cxnSpLocks/>
            </p:cNvCxnSpPr>
            <p:nvPr/>
          </p:nvCxnSpPr>
          <p:spPr>
            <a:xfrm flipV="1">
              <a:off x="6115050" y="1107582"/>
              <a:ext cx="22952" cy="1415603"/>
            </a:xfrm>
            <a:prstGeom prst="line">
              <a:avLst/>
            </a:prstGeom>
            <a:ln w="76200">
              <a:solidFill>
                <a:srgbClr val="FE932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113E35A-40D0-49D2-87C1-48D6D137C06E}"/>
                </a:ext>
              </a:extLst>
            </p:cNvPr>
            <p:cNvCxnSpPr/>
            <p:nvPr/>
          </p:nvCxnSpPr>
          <p:spPr>
            <a:xfrm>
              <a:off x="6076950" y="2542235"/>
              <a:ext cx="14859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D8D2AA-C60A-44E9-9D31-49D0A6CC6E3B}"/>
                </a:ext>
              </a:extLst>
            </p:cNvPr>
            <p:cNvCxnSpPr>
              <a:cxnSpLocks/>
            </p:cNvCxnSpPr>
            <p:nvPr/>
          </p:nvCxnSpPr>
          <p:spPr>
            <a:xfrm flipV="1">
              <a:off x="7516950" y="1131981"/>
              <a:ext cx="3902" cy="1391204"/>
            </a:xfrm>
            <a:prstGeom prst="line">
              <a:avLst/>
            </a:prstGeom>
            <a:ln w="76200">
              <a:solidFill>
                <a:srgbClr val="00719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3FD723D-0820-4467-9521-A4B1A0CC4903}"/>
                </a:ext>
              </a:extLst>
            </p:cNvPr>
            <p:cNvCxnSpPr>
              <a:cxnSpLocks/>
            </p:cNvCxnSpPr>
            <p:nvPr/>
          </p:nvCxnSpPr>
          <p:spPr>
            <a:xfrm>
              <a:off x="6096000" y="1131981"/>
              <a:ext cx="1466852" cy="0"/>
            </a:xfrm>
            <a:prstGeom prst="line">
              <a:avLst/>
            </a:prstGeom>
            <a:ln w="76200">
              <a:solidFill>
                <a:srgbClr val="45DD00"/>
              </a:solidFill>
            </a:ln>
          </p:spPr>
          <p:style>
            <a:lnRef idx="1">
              <a:schemeClr val="accent1"/>
            </a:lnRef>
            <a:fillRef idx="0">
              <a:schemeClr val="accent1"/>
            </a:fillRef>
            <a:effectRef idx="0">
              <a:schemeClr val="accent1"/>
            </a:effectRef>
            <a:fontRef idx="minor">
              <a:schemeClr val="tx1"/>
            </a:fontRef>
          </p:style>
        </p:cxnSp>
      </p:grpSp>
      <p:sp>
        <p:nvSpPr>
          <p:cNvPr id="37" name="Rectangle: Rounded Corners 36">
            <a:extLst>
              <a:ext uri="{FF2B5EF4-FFF2-40B4-BE49-F238E27FC236}">
                <a16:creationId xmlns:a16="http://schemas.microsoft.com/office/drawing/2014/main" id="{F92CA1EE-4D58-49DE-BF61-5FCB7D2273CA}"/>
              </a:ext>
            </a:extLst>
          </p:cNvPr>
          <p:cNvSpPr/>
          <p:nvPr/>
        </p:nvSpPr>
        <p:spPr>
          <a:xfrm>
            <a:off x="7783529" y="4657849"/>
            <a:ext cx="3419667" cy="186351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4"/>
            <a:r>
              <a:rPr lang="en-GB" sz="3200" dirty="0">
                <a:solidFill>
                  <a:schemeClr val="accent4"/>
                </a:solidFill>
                <a:latin typeface="Century Gothic" panose="020B0502020202020204" pitchFamily="34" charset="0"/>
              </a:rPr>
              <a:t>This square is regular.</a:t>
            </a:r>
          </a:p>
          <a:p>
            <a:pPr defTabSz="179384"/>
            <a:r>
              <a:rPr lang="en-GB" sz="3200" dirty="0">
                <a:solidFill>
                  <a:schemeClr val="accent4"/>
                </a:solidFill>
                <a:latin typeface="Century Gothic" panose="020B0502020202020204" pitchFamily="34" charset="0"/>
              </a:rPr>
              <a:t>It has 4 copies.</a:t>
            </a:r>
          </a:p>
        </p:txBody>
      </p:sp>
      <p:sp>
        <p:nvSpPr>
          <p:cNvPr id="39" name="Rectangle 38">
            <a:extLst>
              <a:ext uri="{FF2B5EF4-FFF2-40B4-BE49-F238E27FC236}">
                <a16:creationId xmlns:a16="http://schemas.microsoft.com/office/drawing/2014/main" id="{775DD74D-61A0-4D28-B2A1-F76699351DA9}"/>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C1785797-E8E9-4DE3-BA79-F140928A231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44980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891" indent="-342891">
              <a:lnSpc>
                <a:spcPct val="100000"/>
              </a:lnSpc>
              <a:spcBef>
                <a:spcPts val="0"/>
              </a:spcBef>
              <a:buFont typeface="Arial" panose="020B0604020202020204" pitchFamily="34" charset="0"/>
              <a:buChar char="•"/>
            </a:pPr>
            <a:r>
              <a:rPr lang="en-GB" sz="2400" dirty="0"/>
              <a:t>Explore the number of copies of other regular and non-regular polygons to test “when the shape is regular, the number of copies is the same as the number of sides”.</a:t>
            </a:r>
          </a:p>
          <a:p>
            <a:pPr marL="342891" indent="-342891">
              <a:lnSpc>
                <a:spcPct val="100000"/>
              </a:lnSpc>
              <a:spcBef>
                <a:spcPts val="0"/>
              </a:spcBef>
              <a:buFont typeface="Arial" panose="020B0604020202020204" pitchFamily="34" charset="0"/>
              <a:buChar char="•"/>
            </a:pPr>
            <a:endParaRPr lang="en-GB" sz="2400" dirty="0"/>
          </a:p>
          <a:p>
            <a:pPr marL="342891" indent="-342891">
              <a:lnSpc>
                <a:spcPct val="100000"/>
              </a:lnSpc>
              <a:spcBef>
                <a:spcPts val="0"/>
              </a:spcBef>
              <a:buFont typeface="Arial" panose="020B0604020202020204" pitchFamily="34" charset="0"/>
              <a:buChar char="•"/>
            </a:pPr>
            <a:r>
              <a:rPr lang="en-GB" sz="2400" dirty="0"/>
              <a:t>Sort polygons into regular and not regular (irregular). This could be done on a Carroll diagram along with comparing side lengths.</a:t>
            </a:r>
          </a:p>
          <a:p>
            <a:pPr marL="342891" indent="-342891">
              <a:lnSpc>
                <a:spcPct val="100000"/>
              </a:lnSpc>
              <a:spcBef>
                <a:spcPts val="0"/>
              </a:spcBef>
              <a:buFont typeface="Arial" panose="020B0604020202020204" pitchFamily="34" charset="0"/>
              <a:buChar char="•"/>
            </a:pPr>
            <a:endParaRPr lang="en-GB" sz="2400" dirty="0"/>
          </a:p>
          <a:p>
            <a:pPr marL="342891" indent="-342891">
              <a:lnSpc>
                <a:spcPct val="100000"/>
              </a:lnSpc>
              <a:spcBef>
                <a:spcPts val="0"/>
              </a:spcBef>
              <a:buFont typeface="Arial" panose="020B0604020202020204" pitchFamily="34" charset="0"/>
              <a:buChar char="•"/>
            </a:pPr>
            <a:r>
              <a:rPr lang="en-GB" sz="2400" dirty="0"/>
              <a:t>Draw copies of regular and irregular polygons on squared and dotty paper.</a:t>
            </a:r>
          </a:p>
          <a:p>
            <a:pPr marL="342891" indent="-342891">
              <a:lnSpc>
                <a:spcPct val="100000"/>
              </a:lnSpc>
              <a:spcBef>
                <a:spcPts val="0"/>
              </a:spcBef>
              <a:buFont typeface="Arial" panose="020B0604020202020204" pitchFamily="34" charset="0"/>
              <a:buChar char="•"/>
            </a:pPr>
            <a:endParaRPr lang="en-GB" sz="2400" dirty="0"/>
          </a:p>
          <a:p>
            <a:pPr marL="342891" indent="-342891">
              <a:lnSpc>
                <a:spcPct val="100000"/>
              </a:lnSpc>
              <a:spcBef>
                <a:spcPts val="0"/>
              </a:spcBef>
              <a:buFont typeface="Arial" panose="020B0604020202020204" pitchFamily="34" charset="0"/>
              <a:buChar char="•"/>
            </a:pPr>
            <a:r>
              <a:rPr lang="en-GB" sz="2400" dirty="0"/>
              <a:t>Name irregular polygons by noticing how many vertices and how many sides.</a:t>
            </a:r>
          </a:p>
          <a:p>
            <a:pPr>
              <a:lnSpc>
                <a:spcPct val="100000"/>
              </a:lnSpc>
              <a:spcBef>
                <a:spcPts val="0"/>
              </a:spcBef>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sz="2400" b="1" dirty="0">
                <a:latin typeface="+mj-lt"/>
              </a:rPr>
              <a:t>Naming 2D shapes</a:t>
            </a:r>
            <a:br>
              <a:rPr lang="en-GB" sz="2400" b="1" dirty="0">
                <a:latin typeface="+mj-lt"/>
              </a:rPr>
            </a:br>
            <a:r>
              <a:rPr lang="en-GB" sz="2400" dirty="0">
                <a:latin typeface="+mj-lt"/>
              </a:rPr>
              <a:t>Each shape is identified by counting the number of sides and saying the names. They are: triangle, square, rectangle, rhombus, trapezium, kite, arrowhead, parallelogram, pentagon, hexagon, heptagon and octagon.</a:t>
            </a:r>
          </a:p>
          <a:p>
            <a:pPr marL="0" indent="0">
              <a:spcBef>
                <a:spcPts val="1800"/>
              </a:spcBef>
              <a:buNone/>
            </a:pPr>
            <a:r>
              <a:rPr lang="en-GB" sz="2400" b="1" dirty="0">
                <a:latin typeface="+mj-lt"/>
              </a:rPr>
              <a:t>Properties of shapes</a:t>
            </a:r>
            <a:br>
              <a:rPr lang="en-GB" sz="2400" b="1" dirty="0">
                <a:latin typeface="+mj-lt"/>
              </a:rPr>
            </a:br>
            <a:r>
              <a:rPr lang="en-GB" sz="2400" dirty="0">
                <a:latin typeface="+mj-lt"/>
              </a:rPr>
              <a:t>2D shapes have the same number of corners as they do sides. The number of sides or corners determines the name of the shape, but the sides do not all have to be the same length, and the orientation of the shape does not change its properties.</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en-GB" sz="9600" dirty="0">
                <a:latin typeface="+mj-lt"/>
              </a:rPr>
              <a:t>Use these stem sentences to rehearse the mathematical ideas in the programme:</a:t>
            </a:r>
          </a:p>
          <a:p>
            <a:endParaRPr lang="en-GB" sz="9600" dirty="0">
              <a:latin typeface="+mj-lt"/>
            </a:endParaRPr>
          </a:p>
          <a:p>
            <a:pPr marL="0" indent="0">
              <a:buNone/>
            </a:pPr>
            <a:r>
              <a:rPr lang="en-GB" sz="9600" dirty="0">
                <a:latin typeface="+mj-lt"/>
              </a:rPr>
              <a:t>“This 2D shape is a &lt;triangle&gt;.”</a:t>
            </a:r>
          </a:p>
          <a:p>
            <a:pPr marL="0" indent="0">
              <a:buNone/>
            </a:pPr>
            <a:r>
              <a:rPr lang="en-GB" sz="9600" dirty="0">
                <a:latin typeface="+mj-lt"/>
              </a:rPr>
              <a:t>It is flat. </a:t>
            </a:r>
          </a:p>
          <a:p>
            <a:pPr marL="0" indent="0">
              <a:buNone/>
            </a:pPr>
            <a:r>
              <a:rPr lang="en-GB" sz="9600" dirty="0">
                <a:latin typeface="+mj-lt"/>
              </a:rPr>
              <a:t>It has &lt;3&gt; corners. </a:t>
            </a:r>
          </a:p>
          <a:p>
            <a:pPr marL="0" indent="0">
              <a:buNone/>
            </a:pPr>
            <a:r>
              <a:rPr lang="en-GB" sz="9600" dirty="0">
                <a:latin typeface="+mj-lt"/>
              </a:rPr>
              <a:t>It has &lt;3&gt; straight sides.”</a:t>
            </a:r>
          </a:p>
          <a:p>
            <a:endParaRPr lang="en-GB" sz="9600" dirty="0">
              <a:latin typeface="+mj-lt"/>
            </a:endParaRPr>
          </a:p>
          <a:p>
            <a:pPr marL="0" indent="0">
              <a:buNone/>
            </a:pPr>
            <a:r>
              <a:rPr lang="en-GB" sz="9600" dirty="0">
                <a:latin typeface="+mj-lt"/>
              </a:rPr>
              <a:t>“A circle has 1 curved line.”</a:t>
            </a:r>
          </a:p>
          <a:p>
            <a:endParaRPr lang="en-GB" sz="9600" dirty="0">
              <a:latin typeface="+mj-lt"/>
            </a:endParaRPr>
          </a:p>
          <a:p>
            <a:pPr marL="0" indent="0">
              <a:buNone/>
            </a:pPr>
            <a:r>
              <a:rPr lang="en-GB" sz="9600" dirty="0">
                <a:latin typeface="+mj-lt"/>
              </a:rPr>
              <a:t>“A &lt;square&gt; has &lt;one&gt; more corner(s) than a &lt;triangle&gt;.”</a:t>
            </a:r>
          </a:p>
          <a:p>
            <a:pPr marL="0" indent="0">
              <a:buNone/>
            </a:pPr>
            <a:r>
              <a:rPr lang="en-GB" sz="9600" dirty="0">
                <a:latin typeface="+mj-lt"/>
              </a:rPr>
              <a:t>“A &lt;square&gt; has &lt;one&gt; fewer side(s) than a &lt;pentagon&gt;.”</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sz="2400" dirty="0">
                <a:latin typeface="+mj-lt"/>
              </a:rPr>
              <a:t>Watch the episode of </a:t>
            </a:r>
            <a:r>
              <a:rPr lang="en-GB" sz="2400" dirty="0" err="1">
                <a:latin typeface="+mj-lt"/>
              </a:rPr>
              <a:t>Numberblocks</a:t>
            </a:r>
            <a:r>
              <a:rPr lang="en-GB" sz="2400" dirty="0">
                <a:latin typeface="+mj-lt"/>
              </a:rPr>
              <a:t>. First ask the children what they noticed and allow them to talk to you and each other. </a:t>
            </a:r>
          </a:p>
          <a:p>
            <a:endParaRPr lang="en-GB" sz="2400" dirty="0">
              <a:latin typeface="+mj-lt"/>
            </a:endParaRPr>
          </a:p>
          <a:p>
            <a:pPr marL="0" indent="0">
              <a:buNone/>
            </a:pPr>
            <a:r>
              <a:rPr lang="en-GB" sz="2400" dirty="0">
                <a:latin typeface="+mj-lt"/>
              </a:rPr>
              <a:t>What do you think </a:t>
            </a:r>
            <a:r>
              <a:rPr lang="en-GB" sz="2400" dirty="0">
                <a:solidFill>
                  <a:srgbClr val="FF0000"/>
                </a:solidFill>
                <a:latin typeface="+mj-lt"/>
              </a:rPr>
              <a:t>Four</a:t>
            </a:r>
            <a:r>
              <a:rPr lang="en-GB" sz="2400" dirty="0">
                <a:latin typeface="+mj-lt"/>
              </a:rPr>
              <a:t> would tell the other </a:t>
            </a:r>
            <a:r>
              <a:rPr lang="en-GB" sz="2400" dirty="0" err="1">
                <a:latin typeface="+mj-lt"/>
              </a:rPr>
              <a:t>Numberblocks</a:t>
            </a:r>
            <a:r>
              <a:rPr lang="en-GB" sz="2400" dirty="0">
                <a:latin typeface="+mj-lt"/>
              </a:rPr>
              <a:t> about after his adventure to Flatland?</a:t>
            </a:r>
          </a:p>
          <a:p>
            <a:endParaRPr lang="en-GB" sz="2400" dirty="0">
              <a:latin typeface="+mj-lt"/>
            </a:endParaRPr>
          </a:p>
          <a:p>
            <a:pPr marL="0" indent="0">
              <a:buNone/>
            </a:pPr>
            <a:r>
              <a:rPr lang="en-GB" sz="2400"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1" y="6508801"/>
            <a:ext cx="3328219"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3" name="Group 2">
            <a:extLst>
              <a:ext uri="{FF2B5EF4-FFF2-40B4-BE49-F238E27FC236}">
                <a16:creationId xmlns:a16="http://schemas.microsoft.com/office/drawing/2014/main" id="{8FAF3E35-1753-4BE2-BEE6-ADD734E2BD5A}"/>
              </a:ext>
            </a:extLst>
          </p:cNvPr>
          <p:cNvGrpSpPr/>
          <p:nvPr/>
        </p:nvGrpSpPr>
        <p:grpSpPr>
          <a:xfrm>
            <a:off x="0" y="3"/>
            <a:ext cx="12192000" cy="6853996"/>
            <a:chOff x="0" y="3"/>
            <a:chExt cx="12192000" cy="6853996"/>
          </a:xfrm>
        </p:grpSpPr>
        <p:pic>
          <p:nvPicPr>
            <p:cNvPr id="13" name="Picture 12">
              <a:extLst>
                <a:ext uri="{FF2B5EF4-FFF2-40B4-BE49-F238E27FC236}">
                  <a16:creationId xmlns:a16="http://schemas.microsoft.com/office/drawing/2014/main" id="{5417AE8A-48C8-4E16-8B90-5AAFDD9625FC}"/>
                </a:ext>
              </a:extLst>
            </p:cNvPr>
            <p:cNvPicPr>
              <a:picLocks noChangeAspect="1"/>
            </p:cNvPicPr>
            <p:nvPr/>
          </p:nvPicPr>
          <p:blipFill rotWithShape="1">
            <a:blip r:embed="rId3"/>
            <a:srcRect l="13750" t="16206" r="14875" b="12426"/>
            <a:stretch/>
          </p:blipFill>
          <p:spPr>
            <a:xfrm>
              <a:off x="0" y="3"/>
              <a:ext cx="12192000" cy="6853996"/>
            </a:xfrm>
            <a:prstGeom prst="rect">
              <a:avLst/>
            </a:prstGeom>
          </p:spPr>
        </p:pic>
        <p:sp>
          <p:nvSpPr>
            <p:cNvPr id="2" name="Rectangle 1">
              <a:extLst>
                <a:ext uri="{FF2B5EF4-FFF2-40B4-BE49-F238E27FC236}">
                  <a16:creationId xmlns:a16="http://schemas.microsoft.com/office/drawing/2014/main" id="{82D7B546-9C70-4C63-8C35-DA4EA6F2D7A2}"/>
                </a:ext>
              </a:extLst>
            </p:cNvPr>
            <p:cNvSpPr/>
            <p:nvPr/>
          </p:nvSpPr>
          <p:spPr>
            <a:xfrm>
              <a:off x="91440" y="209006"/>
              <a:ext cx="1214846" cy="431074"/>
            </a:xfrm>
            <a:prstGeom prst="rect">
              <a:avLst/>
            </a:prstGeom>
            <a:solidFill>
              <a:srgbClr val="99FCFB"/>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C5604CB5-A884-41A5-BA41-8A2460858B39}"/>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1D86B0D3-8555-4898-AF20-9FBDFEC9664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9918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2068</Words>
  <Application>Microsoft Office PowerPoint</Application>
  <PresentationFormat>Widescreen</PresentationFormat>
  <Paragraphs>200</Paragraphs>
  <Slides>31</Slides>
  <Notes>23</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2021-03-16T15:14:32Z</dcterms:created>
  <dcterms:modified xsi:type="dcterms:W3CDTF">2021-04-11T15:28:39Z</dcterms:modified>
</cp:coreProperties>
</file>