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2" r:id="rId4"/>
  </p:sldMasterIdLst>
  <p:notesMasterIdLst>
    <p:notesMasterId r:id="rId34"/>
  </p:notesMasterIdLst>
  <p:handoutMasterIdLst>
    <p:handoutMasterId r:id="rId35"/>
  </p:handoutMasterIdLst>
  <p:sldIdLst>
    <p:sldId id="256"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Lst>
  <p:sldSz cx="9144000" cy="6858000" type="screen4x3"/>
  <p:notesSz cx="6858000" cy="9144000"/>
  <p:defaultTextStyle>
    <a:defPPr>
      <a:defRPr lang="en-GB"/>
    </a:defPPr>
    <a:lvl1pPr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1pPr>
    <a:lvl2pPr marL="4572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2pPr>
    <a:lvl3pPr marL="9144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3pPr>
    <a:lvl4pPr marL="13716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4pPr>
    <a:lvl5pPr marL="1828800" algn="l" rtl="0" fontAlgn="base">
      <a:spcBef>
        <a:spcPct val="20000"/>
      </a:spcBef>
      <a:spcAft>
        <a:spcPct val="0"/>
      </a:spcAft>
      <a:buClr>
        <a:srgbClr val="00628C"/>
      </a:buClr>
      <a:buFont typeface="Arial" charset="0"/>
      <a:buChar char="●"/>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Author" initials="A" lastIdx="0"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82CBDD"/>
    <a:srgbClr val="00628C"/>
    <a:srgbClr val="C8E2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77" autoAdjust="0"/>
    <p:restoredTop sz="75292" autoAdjust="0"/>
  </p:normalViewPr>
  <p:slideViewPr>
    <p:cSldViewPr snapToGrid="0">
      <p:cViewPr varScale="1">
        <p:scale>
          <a:sx n="67" d="100"/>
          <a:sy n="67" d="100"/>
        </p:scale>
        <p:origin x="1698" y="72"/>
      </p:cViewPr>
      <p:guideLst>
        <p:guide orient="horz" pos="2160"/>
        <p:guide pos="2880"/>
      </p:guideLst>
    </p:cSldViewPr>
  </p:slideViewPr>
  <p:notesTextViewPr>
    <p:cViewPr>
      <p:scale>
        <a:sx n="150" d="100"/>
        <a:sy n="150" d="100"/>
      </p:scale>
      <p:origin x="0" y="0"/>
    </p:cViewPr>
  </p:notesTextViewPr>
  <p:notesViewPr>
    <p:cSldViewPr snapToGrid="0">
      <p:cViewPr varScale="1">
        <p:scale>
          <a:sx n="99" d="100"/>
          <a:sy n="99" d="100"/>
        </p:scale>
        <p:origin x="306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9C2368A-073F-454C-AA2E-3C44DC4C47C1}" type="datetimeFigureOut">
              <a:rPr lang="en-US" smtClean="0"/>
              <a:t>03-Sep-19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55692D-1BD2-0646-89ED-8056ECA92CC7}" type="slidenum">
              <a:rPr lang="en-US" smtClean="0"/>
              <a:t>‹#›</a:t>
            </a:fld>
            <a:endParaRPr lang="en-US"/>
          </a:p>
        </p:txBody>
      </p:sp>
    </p:spTree>
    <p:extLst>
      <p:ext uri="{BB962C8B-B14F-4D97-AF65-F5344CB8AC3E}">
        <p14:creationId xmlns:p14="http://schemas.microsoft.com/office/powerpoint/2010/main" val="821257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D82ED8-BF9E-1842-9745-8BACABFF8F0C}" type="datetimeFigureOut">
              <a:rPr lang="en-US" smtClean="0"/>
              <a:t>03-Sep-19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B2033A-FB0F-7949-A9F0-CBC790DC54B4}" type="slidenum">
              <a:rPr lang="en-US" smtClean="0"/>
              <a:t>‹#›</a:t>
            </a:fld>
            <a:endParaRPr lang="en-US"/>
          </a:p>
        </p:txBody>
      </p:sp>
    </p:spTree>
    <p:extLst>
      <p:ext uri="{BB962C8B-B14F-4D97-AF65-F5344CB8AC3E}">
        <p14:creationId xmlns:p14="http://schemas.microsoft.com/office/powerpoint/2010/main" val="1314362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One is the whole.</a:t>
            </a:r>
          </a:p>
        </p:txBody>
      </p:sp>
      <p:sp>
        <p:nvSpPr>
          <p:cNvPr id="4" name="Slide Number Placeholder 3"/>
          <p:cNvSpPr>
            <a:spLocks noGrp="1"/>
          </p:cNvSpPr>
          <p:nvPr>
            <p:ph type="sldNum" sz="quarter" idx="5"/>
          </p:nvPr>
        </p:nvSpPr>
        <p:spPr/>
        <p:txBody>
          <a:bodyPr/>
          <a:lstStyle/>
          <a:p>
            <a:fld id="{38B2033A-FB0F-7949-A9F0-CBC790DC54B4}" type="slidenum">
              <a:rPr lang="en-US" smtClean="0"/>
              <a:t>3</a:t>
            </a:fld>
            <a:endParaRPr lang="en-US"/>
          </a:p>
        </p:txBody>
      </p:sp>
    </p:spTree>
    <p:extLst>
      <p:ext uri="{BB962C8B-B14F-4D97-AF65-F5344CB8AC3E}">
        <p14:creationId xmlns:p14="http://schemas.microsoft.com/office/powerpoint/2010/main" val="5281951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We are dividing by 100 / multiplying by 0.01, so we need to </a:t>
            </a:r>
          </a:p>
          <a:p>
            <a:r>
              <a:rPr lang="en-GB" i="1" dirty="0"/>
              <a:t>move the digits </a:t>
            </a:r>
            <a:r>
              <a:rPr lang="en-GB" i="1" u="sng" dirty="0"/>
              <a:t>two places</a:t>
            </a:r>
            <a:r>
              <a:rPr lang="en-GB" i="1" dirty="0"/>
              <a:t> to the </a:t>
            </a:r>
            <a:r>
              <a:rPr lang="en-GB" i="1" u="sng" dirty="0"/>
              <a:t>right</a:t>
            </a:r>
            <a:r>
              <a:rPr lang="en-GB" i="1" dirty="0"/>
              <a:t>.</a:t>
            </a:r>
          </a:p>
        </p:txBody>
      </p:sp>
      <p:sp>
        <p:nvSpPr>
          <p:cNvPr id="4" name="Slide Number Placeholder 3"/>
          <p:cNvSpPr>
            <a:spLocks noGrp="1"/>
          </p:cNvSpPr>
          <p:nvPr>
            <p:ph type="sldNum" sz="quarter" idx="5"/>
          </p:nvPr>
        </p:nvSpPr>
        <p:spPr/>
        <p:txBody>
          <a:bodyPr/>
          <a:lstStyle/>
          <a:p>
            <a:fld id="{38B2033A-FB0F-7949-A9F0-CBC790DC54B4}" type="slidenum">
              <a:rPr lang="en-US" smtClean="0"/>
              <a:t>14</a:t>
            </a:fld>
            <a:endParaRPr lang="en-US"/>
          </a:p>
        </p:txBody>
      </p:sp>
    </p:spTree>
    <p:extLst>
      <p:ext uri="{BB962C8B-B14F-4D97-AF65-F5344CB8AC3E}">
        <p14:creationId xmlns:p14="http://schemas.microsoft.com/office/powerpoint/2010/main" val="30698053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We had eight </a:t>
            </a:r>
            <a:r>
              <a:rPr lang="en-GB" i="1" u="sng" dirty="0"/>
              <a:t>ones</a:t>
            </a:r>
            <a:r>
              <a:rPr lang="en-GB" i="1" dirty="0"/>
              <a:t>. We now have eight </a:t>
            </a:r>
            <a:r>
              <a:rPr lang="en-GB" i="1" u="sng" dirty="0"/>
              <a:t>hundredths</a:t>
            </a:r>
            <a:r>
              <a:rPr lang="en-GB" i="1" dirty="0"/>
              <a:t>.</a:t>
            </a:r>
          </a:p>
        </p:txBody>
      </p:sp>
      <p:sp>
        <p:nvSpPr>
          <p:cNvPr id="4" name="Slide Number Placeholder 3"/>
          <p:cNvSpPr>
            <a:spLocks noGrp="1"/>
          </p:cNvSpPr>
          <p:nvPr>
            <p:ph type="sldNum" sz="quarter" idx="5"/>
          </p:nvPr>
        </p:nvSpPr>
        <p:spPr/>
        <p:txBody>
          <a:bodyPr/>
          <a:lstStyle/>
          <a:p>
            <a:fld id="{38B2033A-FB0F-7949-A9F0-CBC790DC54B4}" type="slidenum">
              <a:rPr lang="en-US" smtClean="0"/>
              <a:t>15</a:t>
            </a:fld>
            <a:endParaRPr lang="en-US"/>
          </a:p>
        </p:txBody>
      </p:sp>
    </p:spTree>
    <p:extLst>
      <p:ext uri="{BB962C8B-B14F-4D97-AF65-F5344CB8AC3E}">
        <p14:creationId xmlns:p14="http://schemas.microsoft.com/office/powerpoint/2010/main" val="468392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We are multiplying by one thousand, so we need to </a:t>
            </a:r>
          </a:p>
          <a:p>
            <a:r>
              <a:rPr lang="en-GB" i="1" dirty="0"/>
              <a:t>move the digits </a:t>
            </a:r>
            <a:r>
              <a:rPr lang="en-GB" i="1" u="sng" dirty="0"/>
              <a:t>three places</a:t>
            </a:r>
            <a:r>
              <a:rPr lang="en-GB" i="1" dirty="0"/>
              <a:t> to the </a:t>
            </a:r>
            <a:r>
              <a:rPr lang="en-GB" i="1" u="sng" dirty="0"/>
              <a:t>left</a:t>
            </a:r>
            <a:r>
              <a:rPr lang="en-GB" i="1" dirty="0"/>
              <a:t>.</a:t>
            </a:r>
          </a:p>
        </p:txBody>
      </p:sp>
      <p:sp>
        <p:nvSpPr>
          <p:cNvPr id="4" name="Slide Number Placeholder 3"/>
          <p:cNvSpPr>
            <a:spLocks noGrp="1"/>
          </p:cNvSpPr>
          <p:nvPr>
            <p:ph type="sldNum" sz="quarter" idx="5"/>
          </p:nvPr>
        </p:nvSpPr>
        <p:spPr/>
        <p:txBody>
          <a:bodyPr/>
          <a:lstStyle/>
          <a:p>
            <a:fld id="{38B2033A-FB0F-7949-A9F0-CBC790DC54B4}" type="slidenum">
              <a:rPr lang="en-US" smtClean="0"/>
              <a:t>17</a:t>
            </a:fld>
            <a:endParaRPr lang="en-US"/>
          </a:p>
        </p:txBody>
      </p:sp>
    </p:spTree>
    <p:extLst>
      <p:ext uri="{BB962C8B-B14F-4D97-AF65-F5344CB8AC3E}">
        <p14:creationId xmlns:p14="http://schemas.microsoft.com/office/powerpoint/2010/main" val="41497228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We had five </a:t>
            </a:r>
            <a:r>
              <a:rPr lang="en-GB" i="1" u="sng" dirty="0"/>
              <a:t>hundredths</a:t>
            </a:r>
            <a:r>
              <a:rPr lang="en-GB" i="1" dirty="0"/>
              <a:t>. We now have five </a:t>
            </a:r>
            <a:r>
              <a:rPr lang="en-GB" i="1" u="sng" dirty="0"/>
              <a:t>tens</a:t>
            </a:r>
            <a:r>
              <a:rPr lang="en-GB" i="1" dirty="0"/>
              <a:t>.</a:t>
            </a:r>
          </a:p>
        </p:txBody>
      </p:sp>
      <p:sp>
        <p:nvSpPr>
          <p:cNvPr id="4" name="Slide Number Placeholder 3"/>
          <p:cNvSpPr>
            <a:spLocks noGrp="1"/>
          </p:cNvSpPr>
          <p:nvPr>
            <p:ph type="sldNum" sz="quarter" idx="5"/>
          </p:nvPr>
        </p:nvSpPr>
        <p:spPr/>
        <p:txBody>
          <a:bodyPr/>
          <a:lstStyle/>
          <a:p>
            <a:fld id="{38B2033A-FB0F-7949-A9F0-CBC790DC54B4}" type="slidenum">
              <a:rPr lang="en-US" smtClean="0"/>
              <a:t>18</a:t>
            </a:fld>
            <a:endParaRPr lang="en-US"/>
          </a:p>
        </p:txBody>
      </p:sp>
    </p:spTree>
    <p:extLst>
      <p:ext uri="{BB962C8B-B14F-4D97-AF65-F5344CB8AC3E}">
        <p14:creationId xmlns:p14="http://schemas.microsoft.com/office/powerpoint/2010/main" val="26973507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We are dividing by 100 / multiplying by 0.01, so we need to move </a:t>
            </a:r>
          </a:p>
          <a:p>
            <a:r>
              <a:rPr lang="en-GB" i="1" dirty="0"/>
              <a:t>the digits </a:t>
            </a:r>
            <a:r>
              <a:rPr lang="en-GB" i="1" u="sng" dirty="0"/>
              <a:t>two places</a:t>
            </a:r>
            <a:r>
              <a:rPr lang="en-GB" i="1" dirty="0"/>
              <a:t> to the </a:t>
            </a:r>
            <a:r>
              <a:rPr lang="en-GB" i="1" u="sng" dirty="0"/>
              <a:t>right</a:t>
            </a:r>
            <a:r>
              <a:rPr lang="en-GB" i="1" dirty="0"/>
              <a:t>.</a:t>
            </a:r>
          </a:p>
        </p:txBody>
      </p:sp>
      <p:sp>
        <p:nvSpPr>
          <p:cNvPr id="4" name="Slide Number Placeholder 3"/>
          <p:cNvSpPr>
            <a:spLocks noGrp="1"/>
          </p:cNvSpPr>
          <p:nvPr>
            <p:ph type="sldNum" sz="quarter" idx="5"/>
          </p:nvPr>
        </p:nvSpPr>
        <p:spPr/>
        <p:txBody>
          <a:bodyPr/>
          <a:lstStyle/>
          <a:p>
            <a:fld id="{38B2033A-FB0F-7949-A9F0-CBC790DC54B4}" type="slidenum">
              <a:rPr lang="en-US" smtClean="0"/>
              <a:t>20</a:t>
            </a:fld>
            <a:endParaRPr lang="en-US"/>
          </a:p>
        </p:txBody>
      </p:sp>
    </p:spTree>
    <p:extLst>
      <p:ext uri="{BB962C8B-B14F-4D97-AF65-F5344CB8AC3E}">
        <p14:creationId xmlns:p14="http://schemas.microsoft.com/office/powerpoint/2010/main" val="17209239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We had twenty-five </a:t>
            </a:r>
            <a:r>
              <a:rPr lang="en-GB" i="1" u="sng" dirty="0"/>
              <a:t>ones</a:t>
            </a:r>
            <a:r>
              <a:rPr lang="en-GB" i="1" dirty="0"/>
              <a:t>. We now have twenty-five </a:t>
            </a:r>
            <a:r>
              <a:rPr lang="en-GB" i="1" u="sng" dirty="0"/>
              <a:t>hundredths</a:t>
            </a:r>
            <a:r>
              <a:rPr lang="en-GB" i="1" dirty="0"/>
              <a:t>.</a:t>
            </a:r>
          </a:p>
        </p:txBody>
      </p:sp>
      <p:sp>
        <p:nvSpPr>
          <p:cNvPr id="4" name="Slide Number Placeholder 3"/>
          <p:cNvSpPr>
            <a:spLocks noGrp="1"/>
          </p:cNvSpPr>
          <p:nvPr>
            <p:ph type="sldNum" sz="quarter" idx="5"/>
          </p:nvPr>
        </p:nvSpPr>
        <p:spPr/>
        <p:txBody>
          <a:bodyPr/>
          <a:lstStyle/>
          <a:p>
            <a:fld id="{38B2033A-FB0F-7949-A9F0-CBC790DC54B4}" type="slidenum">
              <a:rPr lang="en-US" smtClean="0"/>
              <a:t>21</a:t>
            </a:fld>
            <a:endParaRPr lang="en-US"/>
          </a:p>
        </p:txBody>
      </p:sp>
    </p:spTree>
    <p:extLst>
      <p:ext uri="{BB962C8B-B14F-4D97-AF65-F5344CB8AC3E}">
        <p14:creationId xmlns:p14="http://schemas.microsoft.com/office/powerpoint/2010/main" val="243372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We are multiplying by one thousand, so we need to </a:t>
            </a:r>
          </a:p>
          <a:p>
            <a:r>
              <a:rPr lang="en-GB" i="1" dirty="0"/>
              <a:t>move the digits </a:t>
            </a:r>
            <a:r>
              <a:rPr lang="en-GB" i="1" u="sng" dirty="0"/>
              <a:t>three places</a:t>
            </a:r>
            <a:r>
              <a:rPr lang="en-GB" i="1" dirty="0"/>
              <a:t> to the </a:t>
            </a:r>
            <a:r>
              <a:rPr lang="en-GB" i="1" u="sng" dirty="0"/>
              <a:t>left</a:t>
            </a:r>
            <a:r>
              <a:rPr lang="en-GB" i="1" dirty="0"/>
              <a:t>.</a:t>
            </a:r>
          </a:p>
        </p:txBody>
      </p:sp>
      <p:sp>
        <p:nvSpPr>
          <p:cNvPr id="4" name="Slide Number Placeholder 3"/>
          <p:cNvSpPr>
            <a:spLocks noGrp="1"/>
          </p:cNvSpPr>
          <p:nvPr>
            <p:ph type="sldNum" sz="quarter" idx="5"/>
          </p:nvPr>
        </p:nvSpPr>
        <p:spPr/>
        <p:txBody>
          <a:bodyPr/>
          <a:lstStyle/>
          <a:p>
            <a:fld id="{38B2033A-FB0F-7949-A9F0-CBC790DC54B4}" type="slidenum">
              <a:rPr lang="en-US" smtClean="0"/>
              <a:t>23</a:t>
            </a:fld>
            <a:endParaRPr lang="en-US"/>
          </a:p>
        </p:txBody>
      </p:sp>
    </p:spTree>
    <p:extLst>
      <p:ext uri="{BB962C8B-B14F-4D97-AF65-F5344CB8AC3E}">
        <p14:creationId xmlns:p14="http://schemas.microsoft.com/office/powerpoint/2010/main" val="3466782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We had thirty-seven </a:t>
            </a:r>
            <a:r>
              <a:rPr lang="en-GB" i="1" u="sng" dirty="0"/>
              <a:t>hundredths</a:t>
            </a:r>
            <a:r>
              <a:rPr lang="en-GB" i="1" dirty="0"/>
              <a:t>. We now have thirty-seven </a:t>
            </a:r>
            <a:r>
              <a:rPr lang="en-GB" i="1" u="sng" dirty="0"/>
              <a:t>tens</a:t>
            </a:r>
            <a:r>
              <a:rPr lang="en-GB" i="1" dirty="0"/>
              <a:t>.</a:t>
            </a:r>
          </a:p>
        </p:txBody>
      </p:sp>
      <p:sp>
        <p:nvSpPr>
          <p:cNvPr id="4" name="Slide Number Placeholder 3"/>
          <p:cNvSpPr>
            <a:spLocks noGrp="1"/>
          </p:cNvSpPr>
          <p:nvPr>
            <p:ph type="sldNum" sz="quarter" idx="5"/>
          </p:nvPr>
        </p:nvSpPr>
        <p:spPr/>
        <p:txBody>
          <a:bodyPr/>
          <a:lstStyle/>
          <a:p>
            <a:fld id="{38B2033A-FB0F-7949-A9F0-CBC790DC54B4}" type="slidenum">
              <a:rPr lang="en-US" smtClean="0"/>
              <a:t>24</a:t>
            </a:fld>
            <a:endParaRPr lang="en-US"/>
          </a:p>
        </p:txBody>
      </p:sp>
    </p:spTree>
    <p:extLst>
      <p:ext uri="{BB962C8B-B14F-4D97-AF65-F5344CB8AC3E}">
        <p14:creationId xmlns:p14="http://schemas.microsoft.com/office/powerpoint/2010/main" val="11577728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What’s the same? </a:t>
            </a:r>
          </a:p>
          <a:p>
            <a:r>
              <a:rPr lang="en-GB" i="1" dirty="0"/>
              <a:t>What’s different?</a:t>
            </a:r>
          </a:p>
        </p:txBody>
      </p:sp>
      <p:sp>
        <p:nvSpPr>
          <p:cNvPr id="4" name="Slide Number Placeholder 3"/>
          <p:cNvSpPr>
            <a:spLocks noGrp="1"/>
          </p:cNvSpPr>
          <p:nvPr>
            <p:ph type="sldNum" sz="quarter" idx="5"/>
          </p:nvPr>
        </p:nvSpPr>
        <p:spPr/>
        <p:txBody>
          <a:bodyPr/>
          <a:lstStyle/>
          <a:p>
            <a:fld id="{38B2033A-FB0F-7949-A9F0-CBC790DC54B4}" type="slidenum">
              <a:rPr lang="en-US" smtClean="0"/>
              <a:t>26</a:t>
            </a:fld>
            <a:endParaRPr lang="en-US"/>
          </a:p>
        </p:txBody>
      </p:sp>
    </p:spTree>
    <p:extLst>
      <p:ext uri="{BB962C8B-B14F-4D97-AF65-F5344CB8AC3E}">
        <p14:creationId xmlns:p14="http://schemas.microsoft.com/office/powerpoint/2010/main" val="30287247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What’s the same? </a:t>
            </a:r>
          </a:p>
          <a:p>
            <a:r>
              <a:rPr lang="en-GB" i="1"/>
              <a:t>What’s </a:t>
            </a:r>
            <a:r>
              <a:rPr lang="en-GB" i="1" dirty="0"/>
              <a:t>different?</a:t>
            </a:r>
          </a:p>
        </p:txBody>
      </p:sp>
      <p:sp>
        <p:nvSpPr>
          <p:cNvPr id="4" name="Slide Number Placeholder 3"/>
          <p:cNvSpPr>
            <a:spLocks noGrp="1"/>
          </p:cNvSpPr>
          <p:nvPr>
            <p:ph type="sldNum" sz="quarter" idx="5"/>
          </p:nvPr>
        </p:nvSpPr>
        <p:spPr/>
        <p:txBody>
          <a:bodyPr/>
          <a:lstStyle/>
          <a:p>
            <a:fld id="{38B2033A-FB0F-7949-A9F0-CBC790DC54B4}" type="slidenum">
              <a:rPr lang="en-US" smtClean="0"/>
              <a:t>29</a:t>
            </a:fld>
            <a:endParaRPr lang="en-US"/>
          </a:p>
        </p:txBody>
      </p:sp>
    </p:spTree>
    <p:extLst>
      <p:ext uri="{BB962C8B-B14F-4D97-AF65-F5344CB8AC3E}">
        <p14:creationId xmlns:p14="http://schemas.microsoft.com/office/powerpoint/2010/main" val="4045681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When a whole is divided into ten equal parts, each part is </a:t>
            </a:r>
          </a:p>
          <a:p>
            <a:r>
              <a:rPr lang="en-GB" i="1" dirty="0"/>
              <a:t>one tenth of the whole.</a:t>
            </a:r>
          </a:p>
          <a:p>
            <a:r>
              <a:rPr lang="en-GB" i="1" dirty="0"/>
              <a:t>There are ten tenths in one whole.</a:t>
            </a:r>
          </a:p>
        </p:txBody>
      </p:sp>
      <p:sp>
        <p:nvSpPr>
          <p:cNvPr id="4" name="Slide Number Placeholder 3"/>
          <p:cNvSpPr>
            <a:spLocks noGrp="1"/>
          </p:cNvSpPr>
          <p:nvPr>
            <p:ph type="sldNum" sz="quarter" idx="5"/>
          </p:nvPr>
        </p:nvSpPr>
        <p:spPr/>
        <p:txBody>
          <a:bodyPr/>
          <a:lstStyle/>
          <a:p>
            <a:fld id="{38B2033A-FB0F-7949-A9F0-CBC790DC54B4}" type="slidenum">
              <a:rPr lang="en-US" smtClean="0"/>
              <a:t>4</a:t>
            </a:fld>
            <a:endParaRPr lang="en-US"/>
          </a:p>
        </p:txBody>
      </p:sp>
    </p:spTree>
    <p:extLst>
      <p:ext uri="{BB962C8B-B14F-4D97-AF65-F5344CB8AC3E}">
        <p14:creationId xmlns:p14="http://schemas.microsoft.com/office/powerpoint/2010/main" val="3848204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When a whole is divided into one hundred equal parts, each part is </a:t>
            </a:r>
          </a:p>
          <a:p>
            <a:r>
              <a:rPr lang="en-GB" i="1" dirty="0"/>
              <a:t>one hundredth of the whole.</a:t>
            </a:r>
          </a:p>
          <a:p>
            <a:r>
              <a:rPr lang="en-GB" i="1" dirty="0"/>
              <a:t>There are one hundred hundredths in one whole.</a:t>
            </a:r>
          </a:p>
        </p:txBody>
      </p:sp>
      <p:sp>
        <p:nvSpPr>
          <p:cNvPr id="4" name="Slide Number Placeholder 3"/>
          <p:cNvSpPr>
            <a:spLocks noGrp="1"/>
          </p:cNvSpPr>
          <p:nvPr>
            <p:ph type="sldNum" sz="quarter" idx="5"/>
          </p:nvPr>
        </p:nvSpPr>
        <p:spPr/>
        <p:txBody>
          <a:bodyPr/>
          <a:lstStyle/>
          <a:p>
            <a:fld id="{38B2033A-FB0F-7949-A9F0-CBC790DC54B4}" type="slidenum">
              <a:rPr lang="en-US" smtClean="0"/>
              <a:t>5</a:t>
            </a:fld>
            <a:endParaRPr lang="en-US"/>
          </a:p>
        </p:txBody>
      </p:sp>
    </p:spTree>
    <p:extLst>
      <p:ext uri="{BB962C8B-B14F-4D97-AF65-F5344CB8AC3E}">
        <p14:creationId xmlns:p14="http://schemas.microsoft.com/office/powerpoint/2010/main" val="909851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When one tenth of the whole is divided into ten equal parts, each part is </a:t>
            </a:r>
          </a:p>
          <a:p>
            <a:r>
              <a:rPr lang="en-GB" i="1" dirty="0"/>
              <a:t>one hundredth of the whole.</a:t>
            </a:r>
          </a:p>
          <a:p>
            <a:r>
              <a:rPr lang="en-GB" i="1" dirty="0"/>
              <a:t>There are ten hundredths in one tenth.</a:t>
            </a:r>
          </a:p>
        </p:txBody>
      </p:sp>
      <p:sp>
        <p:nvSpPr>
          <p:cNvPr id="4" name="Slide Number Placeholder 3"/>
          <p:cNvSpPr>
            <a:spLocks noGrp="1"/>
          </p:cNvSpPr>
          <p:nvPr>
            <p:ph type="sldNum" sz="quarter" idx="5"/>
          </p:nvPr>
        </p:nvSpPr>
        <p:spPr/>
        <p:txBody>
          <a:bodyPr/>
          <a:lstStyle/>
          <a:p>
            <a:fld id="{38B2033A-FB0F-7949-A9F0-CBC790DC54B4}" type="slidenum">
              <a:rPr lang="en-US" smtClean="0"/>
              <a:t>6</a:t>
            </a:fld>
            <a:endParaRPr lang="en-US"/>
          </a:p>
        </p:txBody>
      </p:sp>
    </p:spTree>
    <p:extLst>
      <p:ext uri="{BB962C8B-B14F-4D97-AF65-F5344CB8AC3E}">
        <p14:creationId xmlns:p14="http://schemas.microsoft.com/office/powerpoint/2010/main" val="4257964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When a whole is divided into one thousand equal parts, each part is </a:t>
            </a:r>
          </a:p>
          <a:p>
            <a:r>
              <a:rPr lang="en-GB" i="1" dirty="0"/>
              <a:t>one thousandth of the whole.</a:t>
            </a:r>
          </a:p>
          <a:p>
            <a:r>
              <a:rPr lang="en-GB" i="1" dirty="0"/>
              <a:t>There are one thousand thousandths in one whole.</a:t>
            </a:r>
          </a:p>
        </p:txBody>
      </p:sp>
      <p:sp>
        <p:nvSpPr>
          <p:cNvPr id="4" name="Slide Number Placeholder 3"/>
          <p:cNvSpPr>
            <a:spLocks noGrp="1"/>
          </p:cNvSpPr>
          <p:nvPr>
            <p:ph type="sldNum" sz="quarter" idx="5"/>
          </p:nvPr>
        </p:nvSpPr>
        <p:spPr/>
        <p:txBody>
          <a:bodyPr/>
          <a:lstStyle/>
          <a:p>
            <a:fld id="{38B2033A-FB0F-7949-A9F0-CBC790DC54B4}" type="slidenum">
              <a:rPr lang="en-US" smtClean="0"/>
              <a:t>7</a:t>
            </a:fld>
            <a:endParaRPr lang="en-US"/>
          </a:p>
        </p:txBody>
      </p:sp>
    </p:spTree>
    <p:extLst>
      <p:ext uri="{BB962C8B-B14F-4D97-AF65-F5344CB8AC3E}">
        <p14:creationId xmlns:p14="http://schemas.microsoft.com/office/powerpoint/2010/main" val="498532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When one hundredth of the whole is divided into ten equal parts, each part is </a:t>
            </a:r>
          </a:p>
          <a:p>
            <a:r>
              <a:rPr lang="en-GB" i="1" dirty="0"/>
              <a:t>one thousandth of the whole.</a:t>
            </a:r>
          </a:p>
          <a:p>
            <a:r>
              <a:rPr lang="en-GB" i="1" dirty="0"/>
              <a:t>There are ten thousandths in one hundredth.</a:t>
            </a:r>
          </a:p>
        </p:txBody>
      </p:sp>
      <p:sp>
        <p:nvSpPr>
          <p:cNvPr id="4" name="Slide Number Placeholder 3"/>
          <p:cNvSpPr>
            <a:spLocks noGrp="1"/>
          </p:cNvSpPr>
          <p:nvPr>
            <p:ph type="sldNum" sz="quarter" idx="5"/>
          </p:nvPr>
        </p:nvSpPr>
        <p:spPr/>
        <p:txBody>
          <a:bodyPr/>
          <a:lstStyle/>
          <a:p>
            <a:fld id="{38B2033A-FB0F-7949-A9F0-CBC790DC54B4}" type="slidenum">
              <a:rPr lang="en-US" smtClean="0"/>
              <a:t>8</a:t>
            </a:fld>
            <a:endParaRPr lang="en-US"/>
          </a:p>
        </p:txBody>
      </p:sp>
    </p:spTree>
    <p:extLst>
      <p:ext uri="{BB962C8B-B14F-4D97-AF65-F5344CB8AC3E}">
        <p14:creationId xmlns:p14="http://schemas.microsoft.com/office/powerpoint/2010/main" val="3576414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When one tenth of the whole is divided into one hundred equal parts, each part is </a:t>
            </a:r>
          </a:p>
          <a:p>
            <a:r>
              <a:rPr lang="en-GB" i="1" dirty="0"/>
              <a:t>one thousandth of the whole.</a:t>
            </a:r>
          </a:p>
          <a:p>
            <a:r>
              <a:rPr lang="en-GB" i="1" dirty="0"/>
              <a:t>There are one hundred thousandths in one tenth.</a:t>
            </a:r>
          </a:p>
        </p:txBody>
      </p:sp>
      <p:sp>
        <p:nvSpPr>
          <p:cNvPr id="4" name="Slide Number Placeholder 3"/>
          <p:cNvSpPr>
            <a:spLocks noGrp="1"/>
          </p:cNvSpPr>
          <p:nvPr>
            <p:ph type="sldNum" sz="quarter" idx="5"/>
          </p:nvPr>
        </p:nvSpPr>
        <p:spPr/>
        <p:txBody>
          <a:bodyPr/>
          <a:lstStyle/>
          <a:p>
            <a:fld id="{38B2033A-FB0F-7949-A9F0-CBC790DC54B4}" type="slidenum">
              <a:rPr lang="en-US" smtClean="0"/>
              <a:t>9</a:t>
            </a:fld>
            <a:endParaRPr lang="en-US"/>
          </a:p>
        </p:txBody>
      </p:sp>
    </p:spTree>
    <p:extLst>
      <p:ext uri="{BB962C8B-B14F-4D97-AF65-F5344CB8AC3E}">
        <p14:creationId xmlns:p14="http://schemas.microsoft.com/office/powerpoint/2010/main" val="2096864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We had six </a:t>
            </a:r>
            <a:r>
              <a:rPr lang="en-GB" i="1" u="sng" dirty="0"/>
              <a:t>ones</a:t>
            </a:r>
            <a:r>
              <a:rPr lang="en-GB" i="1" dirty="0"/>
              <a:t>. We now have six </a:t>
            </a:r>
            <a:r>
              <a:rPr lang="en-GB" i="1" u="sng" dirty="0"/>
              <a:t>thousandths</a:t>
            </a:r>
            <a:r>
              <a:rPr lang="en-GB" i="1" dirty="0"/>
              <a:t>.</a:t>
            </a:r>
          </a:p>
        </p:txBody>
      </p:sp>
      <p:sp>
        <p:nvSpPr>
          <p:cNvPr id="4" name="Slide Number Placeholder 3"/>
          <p:cNvSpPr>
            <a:spLocks noGrp="1"/>
          </p:cNvSpPr>
          <p:nvPr>
            <p:ph type="sldNum" sz="quarter" idx="5"/>
          </p:nvPr>
        </p:nvSpPr>
        <p:spPr/>
        <p:txBody>
          <a:bodyPr/>
          <a:lstStyle/>
          <a:p>
            <a:fld id="{38B2033A-FB0F-7949-A9F0-CBC790DC54B4}" type="slidenum">
              <a:rPr lang="en-US" smtClean="0"/>
              <a:t>11</a:t>
            </a:fld>
            <a:endParaRPr lang="en-US"/>
          </a:p>
        </p:txBody>
      </p:sp>
    </p:spTree>
    <p:extLst>
      <p:ext uri="{BB962C8B-B14F-4D97-AF65-F5344CB8AC3E}">
        <p14:creationId xmlns:p14="http://schemas.microsoft.com/office/powerpoint/2010/main" val="2561347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i="1" dirty="0"/>
              <a:t>We had six </a:t>
            </a:r>
            <a:r>
              <a:rPr lang="en-GB" i="1" u="sng" dirty="0"/>
              <a:t>thousandths</a:t>
            </a:r>
            <a:r>
              <a:rPr lang="en-GB" i="1" dirty="0"/>
              <a:t>. We now have six </a:t>
            </a:r>
            <a:r>
              <a:rPr lang="en-GB" i="1" u="sng" dirty="0"/>
              <a:t>ones</a:t>
            </a:r>
            <a:r>
              <a:rPr lang="en-GB" i="1" dirty="0"/>
              <a:t>.</a:t>
            </a:r>
          </a:p>
        </p:txBody>
      </p:sp>
      <p:sp>
        <p:nvSpPr>
          <p:cNvPr id="4" name="Slide Number Placeholder 3"/>
          <p:cNvSpPr>
            <a:spLocks noGrp="1"/>
          </p:cNvSpPr>
          <p:nvPr>
            <p:ph type="sldNum" sz="quarter" idx="5"/>
          </p:nvPr>
        </p:nvSpPr>
        <p:spPr/>
        <p:txBody>
          <a:bodyPr/>
          <a:lstStyle/>
          <a:p>
            <a:fld id="{38B2033A-FB0F-7949-A9F0-CBC790DC54B4}" type="slidenum">
              <a:rPr lang="en-US" smtClean="0"/>
              <a:t>12</a:t>
            </a:fld>
            <a:endParaRPr lang="en-US"/>
          </a:p>
        </p:txBody>
      </p:sp>
    </p:spTree>
    <p:extLst>
      <p:ext uri="{BB962C8B-B14F-4D97-AF65-F5344CB8AC3E}">
        <p14:creationId xmlns:p14="http://schemas.microsoft.com/office/powerpoint/2010/main" val="2642124292"/>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hyperlink" Target="http://www.ncetm.org.uk/masterypd" TargetMode="Externa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a:stretch>
            <a:fillRect/>
          </a:stretch>
        </p:blipFill>
        <p:spPr>
          <a:xfrm>
            <a:off x="1403649" y="2618343"/>
            <a:ext cx="7740352" cy="1621314"/>
          </a:xfrm>
          <a:prstGeom prst="rect">
            <a:avLst/>
          </a:prstGeom>
        </p:spPr>
      </p:pic>
      <p:sp>
        <p:nvSpPr>
          <p:cNvPr id="44036" name="Rectangle 4"/>
          <p:cNvSpPr>
            <a:spLocks noGrp="1" noChangeArrowheads="1"/>
          </p:cNvSpPr>
          <p:nvPr>
            <p:ph type="ctrTitle" hasCustomPrompt="1"/>
          </p:nvPr>
        </p:nvSpPr>
        <p:spPr>
          <a:xfrm>
            <a:off x="2483768" y="2803101"/>
            <a:ext cx="6279232" cy="758825"/>
          </a:xfrm>
        </p:spPr>
        <p:txBody>
          <a:bodyPr anchor="ctr" anchorCtr="0"/>
          <a:lstStyle>
            <a:lvl1pPr algn="r">
              <a:defRPr sz="2800" b="0" baseline="0">
                <a:solidFill>
                  <a:schemeClr val="tx1"/>
                </a:solidFill>
                <a:latin typeface="Myriad Pro" charset="0"/>
                <a:ea typeface="Myriad Pro" charset="0"/>
                <a:cs typeface="Myriad Pro" charset="0"/>
              </a:defRPr>
            </a:lvl1pPr>
          </a:lstStyle>
          <a:p>
            <a:pPr lvl="0"/>
            <a:r>
              <a:rPr lang="en-GB" noProof="0" dirty="0"/>
              <a:t>Segment title</a:t>
            </a:r>
          </a:p>
        </p:txBody>
      </p:sp>
      <p:sp>
        <p:nvSpPr>
          <p:cNvPr id="44037" name="Rectangle 5"/>
          <p:cNvSpPr>
            <a:spLocks noGrp="1" noChangeArrowheads="1"/>
          </p:cNvSpPr>
          <p:nvPr>
            <p:ph type="subTitle" idx="1" hasCustomPrompt="1"/>
          </p:nvPr>
        </p:nvSpPr>
        <p:spPr>
          <a:xfrm>
            <a:off x="2483768" y="3746683"/>
            <a:ext cx="6279232" cy="355600"/>
          </a:xfrm>
        </p:spPr>
        <p:txBody>
          <a:bodyPr anchor="ctr" anchorCtr="0"/>
          <a:lstStyle>
            <a:lvl1pPr marL="0" indent="0" algn="r">
              <a:defRPr sz="1800" baseline="0">
                <a:solidFill>
                  <a:schemeClr val="tx1"/>
                </a:solidFill>
                <a:latin typeface="Myriad Pro" charset="0"/>
                <a:ea typeface="Myriad Pro" charset="0"/>
                <a:cs typeface="Myriad Pro" charset="0"/>
              </a:defRPr>
            </a:lvl1pPr>
          </a:lstStyle>
          <a:p>
            <a:pPr lvl="0"/>
            <a:r>
              <a:rPr lang="en-GB" noProof="0" dirty="0"/>
              <a:t>Representations | Year X</a:t>
            </a:r>
          </a:p>
        </p:txBody>
      </p:sp>
      <p:sp>
        <p:nvSpPr>
          <p:cNvPr id="11" name="Rectangle 4"/>
          <p:cNvSpPr txBox="1">
            <a:spLocks noChangeArrowheads="1"/>
          </p:cNvSpPr>
          <p:nvPr userDrawn="1"/>
        </p:nvSpPr>
        <p:spPr bwMode="auto">
          <a:xfrm>
            <a:off x="1492297" y="4877634"/>
            <a:ext cx="7239000" cy="436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2400" b="0" baseline="0">
                <a:solidFill>
                  <a:schemeClr val="tx1"/>
                </a:solidFill>
                <a:latin typeface="Myriad Pro" charset="0"/>
                <a:ea typeface="Myriad Pro" charset="0"/>
                <a:cs typeface="Myriad Pro" charset="0"/>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a:lstStyle>
          <a:p>
            <a:pPr algn="l">
              <a:buClrTx/>
              <a:buFontTx/>
              <a:buNone/>
            </a:pPr>
            <a:r>
              <a:rPr lang="en-GB" b="1" kern="0" dirty="0">
                <a:solidFill>
                  <a:srgbClr val="00628C"/>
                </a:solidFill>
              </a:rPr>
              <a:t>Mastery Professional Development</a:t>
            </a:r>
          </a:p>
        </p:txBody>
      </p:sp>
      <p:pic>
        <p:nvPicPr>
          <p:cNvPr id="3" name="Picture 2"/>
          <p:cNvPicPr>
            <a:picLocks noChangeAspect="1"/>
          </p:cNvPicPr>
          <p:nvPr userDrawn="1"/>
        </p:nvPicPr>
        <p:blipFill>
          <a:blip r:embed="rId3"/>
          <a:stretch>
            <a:fillRect/>
          </a:stretch>
        </p:blipFill>
        <p:spPr>
          <a:xfrm>
            <a:off x="1221060" y="520876"/>
            <a:ext cx="2969940" cy="1144332"/>
          </a:xfrm>
          <a:prstGeom prst="rect">
            <a:avLst/>
          </a:prstGeom>
        </p:spPr>
      </p:pic>
      <p:pic>
        <p:nvPicPr>
          <p:cNvPr id="12" name="Picture 11"/>
          <p:cNvPicPr>
            <a:picLocks noChangeAspect="1"/>
          </p:cNvPicPr>
          <p:nvPr userDrawn="1"/>
        </p:nvPicPr>
        <p:blipFill>
          <a:blip r:embed="rId4"/>
          <a:stretch>
            <a:fillRect/>
          </a:stretch>
        </p:blipFill>
        <p:spPr>
          <a:xfrm>
            <a:off x="5652120" y="178908"/>
            <a:ext cx="3068836" cy="1486300"/>
          </a:xfrm>
          <a:prstGeom prst="rect">
            <a:avLst/>
          </a:prstGeom>
        </p:spPr>
      </p:pic>
      <p:pic>
        <p:nvPicPr>
          <p:cNvPr id="13" name="Picture 12"/>
          <p:cNvPicPr>
            <a:picLocks noChangeAspect="1"/>
          </p:cNvPicPr>
          <p:nvPr userDrawn="1"/>
        </p:nvPicPr>
        <p:blipFill rotWithShape="1">
          <a:blip r:embed="rId5"/>
          <a:srcRect l="50000" t="8949" b="8949"/>
          <a:stretch/>
        </p:blipFill>
        <p:spPr>
          <a:xfrm>
            <a:off x="0" y="0"/>
            <a:ext cx="1066570" cy="6885384"/>
          </a:xfrm>
          <a:prstGeom prst="rect">
            <a:avLst/>
          </a:prstGeom>
        </p:spPr>
      </p:pic>
      <p:pic>
        <p:nvPicPr>
          <p:cNvPr id="16" name="Picture 15"/>
          <p:cNvPicPr>
            <a:picLocks noChangeAspect="1"/>
          </p:cNvPicPr>
          <p:nvPr userDrawn="1"/>
        </p:nvPicPr>
        <p:blipFill>
          <a:blip r:embed="rId6"/>
          <a:stretch>
            <a:fillRect/>
          </a:stretch>
        </p:blipFill>
        <p:spPr>
          <a:xfrm>
            <a:off x="1090854" y="2618343"/>
            <a:ext cx="312794" cy="1621313"/>
          </a:xfrm>
          <a:prstGeom prst="rect">
            <a:avLst/>
          </a:prstGeom>
        </p:spPr>
      </p:pic>
      <p:pic>
        <p:nvPicPr>
          <p:cNvPr id="17" name="Picture 16"/>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03648" y="2935440"/>
            <a:ext cx="899160" cy="978408"/>
          </a:xfrm>
          <a:prstGeom prst="rect">
            <a:avLst/>
          </a:prstGeom>
        </p:spPr>
      </p:pic>
      <p:sp>
        <p:nvSpPr>
          <p:cNvPr id="7" name="Text Placeholder 6"/>
          <p:cNvSpPr>
            <a:spLocks noGrp="1"/>
          </p:cNvSpPr>
          <p:nvPr>
            <p:ph type="body" sz="quarter" idx="11" hasCustomPrompt="1"/>
          </p:nvPr>
        </p:nvSpPr>
        <p:spPr>
          <a:xfrm>
            <a:off x="1492297" y="5246952"/>
            <a:ext cx="5583460" cy="510635"/>
          </a:xfrm>
        </p:spPr>
        <p:txBody>
          <a:bodyPr/>
          <a:lstStyle>
            <a:lvl1pPr>
              <a:defRPr sz="2400" i="1">
                <a:solidFill>
                  <a:srgbClr val="00628C"/>
                </a:solidFill>
                <a:latin typeface="Myriad Pro" charset="0"/>
                <a:ea typeface="Myriad Pro" charset="0"/>
                <a:cs typeface="Myriad Pro" charset="0"/>
              </a:defRPr>
            </a:lvl1pPr>
          </a:lstStyle>
          <a:p>
            <a:pPr lvl="0"/>
            <a:r>
              <a:rPr lang="en-US" dirty="0"/>
              <a:t>Spine</a:t>
            </a:r>
          </a:p>
        </p:txBody>
      </p:sp>
      <p:sp>
        <p:nvSpPr>
          <p:cNvPr id="14" name="Rectangle 13"/>
          <p:cNvSpPr/>
          <p:nvPr userDrawn="1"/>
        </p:nvSpPr>
        <p:spPr>
          <a:xfrm>
            <a:off x="4191000" y="6073157"/>
            <a:ext cx="4572000" cy="784830"/>
          </a:xfrm>
          <a:prstGeom prst="rect">
            <a:avLst/>
          </a:prstGeom>
        </p:spPr>
        <p:txBody>
          <a:bodyPr>
            <a:spAutoFit/>
          </a:bodyPr>
          <a:lstStyle/>
          <a:p>
            <a:pPr algn="r">
              <a:buFontTx/>
              <a:buNone/>
            </a:pPr>
            <a:r>
              <a:rPr lang="en-US" sz="1500" dirty="0">
                <a:solidFill>
                  <a:srgbClr val="00628C"/>
                </a:solidFill>
                <a:effectLst/>
                <a:latin typeface="Myriad Pro" charset="0"/>
                <a:hlinkClick r:id="rId8"/>
              </a:rPr>
              <a:t>www.ncetm.org.uk/masterypd</a:t>
            </a:r>
            <a:br>
              <a:rPr lang="en-US" sz="1500" dirty="0">
                <a:solidFill>
                  <a:srgbClr val="00628C"/>
                </a:solidFill>
                <a:effectLst/>
                <a:latin typeface="Myriad Pro" charset="0"/>
              </a:rPr>
            </a:br>
            <a:r>
              <a:rPr lang="en-US" sz="1500" dirty="0">
                <a:solidFill>
                  <a:srgbClr val="00628C"/>
                </a:solidFill>
                <a:effectLst/>
                <a:latin typeface="Myriad Pro" charset="0"/>
              </a:rPr>
              <a:t>© Crown Copyright 2019</a:t>
            </a:r>
            <a:br>
              <a:rPr lang="en-US" sz="1500" dirty="0">
                <a:solidFill>
                  <a:srgbClr val="00628C"/>
                </a:solidFill>
                <a:effectLst/>
                <a:latin typeface="Myriad Pro" charset="0"/>
              </a:rPr>
            </a:br>
            <a:r>
              <a:rPr lang="en-US" sz="1500" dirty="0">
                <a:solidFill>
                  <a:schemeClr val="bg1">
                    <a:lumMod val="50000"/>
                  </a:schemeClr>
                </a:solidFill>
                <a:effectLst/>
                <a:latin typeface="Myriad Pro" charset="0"/>
              </a:rPr>
              <a:t>2019 pilot</a:t>
            </a:r>
            <a:endParaRPr lang="en-US" sz="1500" dirty="0">
              <a:solidFill>
                <a:srgbClr val="00628C"/>
              </a:solidFill>
              <a:effectLst/>
              <a:latin typeface="Myriad Pro" charset="0"/>
            </a:endParaRPr>
          </a:p>
        </p:txBody>
      </p:sp>
    </p:spTree>
    <p:extLst>
      <p:ext uri="{BB962C8B-B14F-4D97-AF65-F5344CB8AC3E}">
        <p14:creationId xmlns:p14="http://schemas.microsoft.com/office/powerpoint/2010/main" val="141490224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truction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GB" dirty="0"/>
              <a:t>How to use this presentation</a:t>
            </a:r>
          </a:p>
        </p:txBody>
      </p:sp>
      <p:sp>
        <p:nvSpPr>
          <p:cNvPr id="2" name="TextBox 1"/>
          <p:cNvSpPr txBox="1"/>
          <p:nvPr userDrawn="1"/>
        </p:nvSpPr>
        <p:spPr bwMode="auto">
          <a:xfrm>
            <a:off x="463960" y="836712"/>
            <a:ext cx="8216081" cy="356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lvl="0">
              <a:lnSpc>
                <a:spcPct val="100000"/>
              </a:lnSpc>
              <a:buNone/>
            </a:pPr>
            <a:r>
              <a:rPr lang="en-GB" sz="2400" dirty="0">
                <a:latin typeface="Myriad Pro" charset="0"/>
                <a:ea typeface="Myriad Pro" charset="0"/>
                <a:cs typeface="Myriad Pro" charset="0"/>
              </a:rPr>
              <a:t>The following slides contain the representations described in the teacher guide, and are intended to accompany the teacher guide. They do not represent complete lessons and should not be used as such. </a:t>
            </a:r>
          </a:p>
          <a:p>
            <a:pPr lvl="0">
              <a:lnSpc>
                <a:spcPct val="100000"/>
              </a:lnSpc>
              <a:buNone/>
            </a:pPr>
            <a:endParaRPr lang="en-GB" sz="2400" dirty="0">
              <a:latin typeface="Myriad Pro" charset="0"/>
              <a:ea typeface="Myriad Pro" charset="0"/>
              <a:cs typeface="Myriad Pro" charset="0"/>
            </a:endParaRPr>
          </a:p>
          <a:p>
            <a:pPr lvl="0">
              <a:lnSpc>
                <a:spcPct val="100000"/>
              </a:lnSpc>
              <a:buNone/>
            </a:pPr>
            <a:r>
              <a:rPr lang="en-GB" sz="2400" dirty="0">
                <a:latin typeface="Myriad Pro" charset="0"/>
                <a:ea typeface="Myriad Pro" charset="0"/>
                <a:cs typeface="Myriad Pro" charset="0"/>
              </a:rPr>
              <a:t>However, you may wish to use the slides in conjunction with the teacher guide to support the planning of lessons, in combination with other resources such as high-quality textbooks that follow a teaching-for-mastery approach. </a:t>
            </a:r>
          </a:p>
        </p:txBody>
      </p:sp>
      <p:sp>
        <p:nvSpPr>
          <p:cNvPr id="5" name="Text Placeholder 4"/>
          <p:cNvSpPr>
            <a:spLocks noGrp="1"/>
          </p:cNvSpPr>
          <p:nvPr>
            <p:ph type="body" sz="quarter" idx="12" hasCustomPrompt="1"/>
          </p:nvPr>
        </p:nvSpPr>
        <p:spPr>
          <a:xfrm>
            <a:off x="463959" y="4797152"/>
            <a:ext cx="8216081" cy="1127125"/>
          </a:xfrm>
        </p:spPr>
        <p:txBody>
          <a:bodyPr/>
          <a:lstStyle>
            <a:lvl1pPr marL="0" indent="0">
              <a:buFont typeface="Arial" charset="0"/>
              <a:buNone/>
              <a:defRPr sz="2800" i="0" baseline="0"/>
            </a:lvl1pPr>
          </a:lstStyle>
          <a:p>
            <a:pPr lvl="0">
              <a:lnSpc>
                <a:spcPct val="100000"/>
              </a:lnSpc>
            </a:pPr>
            <a:r>
              <a:rPr lang="en-GB" sz="2400" dirty="0">
                <a:latin typeface="Myriad Pro" charset="0"/>
                <a:ea typeface="Myriad Pro" charset="0"/>
                <a:cs typeface="Myriad Pro" charset="0"/>
              </a:rPr>
              <a:t>You can find the teacher guide [Enter name of teacher guide] by following the link below.</a:t>
            </a:r>
            <a:endParaRPr lang="en-GB" sz="2400" i="1" dirty="0">
              <a:latin typeface="Myriad Pro" charset="0"/>
              <a:ea typeface="Myriad Pro" charset="0"/>
              <a:cs typeface="Myriad Pro" charset="0"/>
            </a:endParaRPr>
          </a:p>
        </p:txBody>
      </p:sp>
      <p:sp>
        <p:nvSpPr>
          <p:cNvPr id="7" name="Rectangle 6"/>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2019 pilot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Canva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5"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
        <p:nvSpPr>
          <p:cNvPr id="6" name="Rectangle 5"/>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2019 pilot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764704"/>
            <a:ext cx="8216081" cy="5544618"/>
          </a:xfrm>
        </p:spPr>
        <p:txBody>
          <a:bodyPr anchor="t" anchorCtr="0"/>
          <a:lstStyle>
            <a:lvl1pPr marL="0" indent="0">
              <a:buFont typeface="Arial" charset="0"/>
              <a:buNone/>
              <a:defRPr sz="28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400">
                <a:latin typeface="Myriad Pro" charset="0"/>
                <a:ea typeface="Myriad Pro" charset="0"/>
                <a:cs typeface="Myriad Pro" charset="0"/>
              </a:defRPr>
            </a:lvl2pPr>
            <a:lvl3pPr>
              <a:buClr>
                <a:srgbClr val="82CBDD"/>
              </a:buClr>
              <a:defRPr sz="2000">
                <a:latin typeface="Myriad Pro" charset="0"/>
                <a:ea typeface="Myriad Pro" charset="0"/>
                <a:cs typeface="Myriad Pro" charset="0"/>
              </a:defRPr>
            </a:lvl3pPr>
            <a:lvl4pPr>
              <a:buClr>
                <a:srgbClr val="82CBDD"/>
              </a:buClr>
              <a:defRPr sz="2000">
                <a:latin typeface="Myriad Pro" charset="0"/>
                <a:ea typeface="Myriad Pro" charset="0"/>
                <a:cs typeface="Myriad Pro" charset="0"/>
              </a:defRPr>
            </a:lvl4pPr>
            <a:lvl5pPr>
              <a:buClr>
                <a:srgbClr val="82CBDD"/>
              </a:buClr>
              <a:defRPr sz="20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0"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aching Point Slid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7544" y="1181498"/>
            <a:ext cx="8216081" cy="5127824"/>
          </a:xfrm>
        </p:spPr>
        <p:txBody>
          <a:bodyPr anchor="t" anchorCtr="0"/>
          <a:lstStyle>
            <a:lvl1pPr marL="0" indent="0">
              <a:defRPr sz="2400" baseline="0">
                <a:solidFill>
                  <a:schemeClr val="tx1"/>
                </a:solidFill>
                <a:latin typeface="Myriad Pro" charset="0"/>
                <a:ea typeface="Myriad Pro" charset="0"/>
                <a:cs typeface="Myriad Pro" charset="0"/>
              </a:defRPr>
            </a:lvl1pPr>
            <a:lvl2pPr marL="742950" indent="-285750">
              <a:buClr>
                <a:srgbClr val="82CBDD"/>
              </a:buClr>
              <a:buFont typeface="Arial" charset="0"/>
              <a:buChar char=""/>
              <a:defRPr sz="2000">
                <a:latin typeface="Myriad Pro" charset="0"/>
                <a:ea typeface="Myriad Pro" charset="0"/>
                <a:cs typeface="Myriad Pro" charset="0"/>
              </a:defRPr>
            </a:lvl2pPr>
            <a:lvl3pPr>
              <a:buClr>
                <a:srgbClr val="82CBDD"/>
              </a:buClr>
              <a:defRPr sz="1800">
                <a:latin typeface="Myriad Pro" charset="0"/>
                <a:ea typeface="Myriad Pro" charset="0"/>
                <a:cs typeface="Myriad Pro" charset="0"/>
              </a:defRPr>
            </a:lvl3pPr>
            <a:lvl4pPr>
              <a:buClr>
                <a:srgbClr val="82CBDD"/>
              </a:buClr>
              <a:defRPr sz="1800">
                <a:latin typeface="Myriad Pro" charset="0"/>
                <a:ea typeface="Myriad Pro" charset="0"/>
                <a:cs typeface="Myriad Pro" charset="0"/>
              </a:defRPr>
            </a:lvl4pPr>
            <a:lvl5pPr>
              <a:buClr>
                <a:srgbClr val="82CBDD"/>
              </a:buClr>
              <a:defRPr sz="1800">
                <a:latin typeface="Myriad Pro" charset="0"/>
                <a:ea typeface="Myriad Pro" charset="0"/>
                <a:cs typeface="Myriad Pro"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6" name="Text Placeholder 5"/>
          <p:cNvSpPr>
            <a:spLocks noGrp="1"/>
          </p:cNvSpPr>
          <p:nvPr>
            <p:ph type="body" sz="quarter" idx="10"/>
          </p:nvPr>
        </p:nvSpPr>
        <p:spPr>
          <a:xfrm>
            <a:off x="463958" y="764704"/>
            <a:ext cx="8219667" cy="416793"/>
          </a:xfrm>
        </p:spPr>
        <p:txBody>
          <a:bodyPr anchor="ctr" anchorCtr="0"/>
          <a:lstStyle>
            <a:lvl1pPr>
              <a:defRPr sz="2400" b="1" i="0">
                <a:solidFill>
                  <a:srgbClr val="00628C"/>
                </a:solidFill>
                <a:latin typeface="Myriad Pro Semibold" charset="0"/>
                <a:ea typeface="Myriad Pro Semibold" charset="0"/>
                <a:cs typeface="Myriad Pro Semibold" charset="0"/>
              </a:defRPr>
            </a:lvl1pPr>
          </a:lstStyle>
          <a:p>
            <a:pPr lvl="0"/>
            <a:r>
              <a:rPr lang="en-US"/>
              <a:t>Click to edit Master text styles</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US" dirty="0"/>
              <a:t>2.XX </a:t>
            </a:r>
            <a:r>
              <a:rPr lang="en-US" dirty="0" err="1"/>
              <a:t>xxxx</a:t>
            </a:r>
            <a:r>
              <a:rPr lang="en-GB" dirty="0"/>
              <a:t>	</a:t>
            </a:r>
            <a:r>
              <a:rPr lang="en-US" dirty="0">
                <a:solidFill>
                  <a:srgbClr val="00628C"/>
                </a:solidFill>
              </a:rPr>
              <a:t>Step 1:1</a:t>
            </a:r>
          </a:p>
        </p:txBody>
      </p:sp>
    </p:spTree>
    <p:extLst>
      <p:ext uri="{BB962C8B-B14F-4D97-AF65-F5344CB8AC3E}">
        <p14:creationId xmlns:p14="http://schemas.microsoft.com/office/powerpoint/2010/main" val="11756589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762000" y="301625"/>
            <a:ext cx="7924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dirty="0"/>
          </a:p>
        </p:txBody>
      </p:sp>
      <p:sp>
        <p:nvSpPr>
          <p:cNvPr id="1027" name="Rectangle 5"/>
          <p:cNvSpPr>
            <a:spLocks noGrp="1" noChangeArrowheads="1"/>
          </p:cNvSpPr>
          <p:nvPr>
            <p:ph type="body" idx="1"/>
          </p:nvPr>
        </p:nvSpPr>
        <p:spPr bwMode="auto">
          <a:xfrm>
            <a:off x="762000" y="1827213"/>
            <a:ext cx="792162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p:txBody>
      </p:sp>
      <p:sp>
        <p:nvSpPr>
          <p:cNvPr id="43014" name="Rectangle 6"/>
          <p:cNvSpPr>
            <a:spLocks noGrp="1" noChangeArrowheads="1"/>
          </p:cNvSpPr>
          <p:nvPr>
            <p:ph type="dt" sz="half" idx="2"/>
          </p:nvPr>
        </p:nvSpPr>
        <p:spPr bwMode="auto">
          <a:xfrm>
            <a:off x="457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lvl1pPr>
          </a:lstStyle>
          <a:p>
            <a:pPr>
              <a:defRPr/>
            </a:pPr>
            <a:endParaRPr lang="en-GB" dirty="0"/>
          </a:p>
        </p:txBody>
      </p:sp>
      <p:sp>
        <p:nvSpPr>
          <p:cNvPr id="43015" name="Rectangle 7"/>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a:spcBef>
                <a:spcPct val="0"/>
              </a:spcBef>
              <a:buClrTx/>
              <a:buFontTx/>
              <a:buNone/>
              <a:defRPr sz="1200"/>
            </a:lvl1pPr>
          </a:lstStyle>
          <a:p>
            <a:pPr>
              <a:defRPr/>
            </a:pPr>
            <a:endParaRPr lang="en-GB"/>
          </a:p>
        </p:txBody>
      </p:sp>
      <p:sp>
        <p:nvSpPr>
          <p:cNvPr id="43016" name="Rectangle 8"/>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spcBef>
                <a:spcPct val="0"/>
              </a:spcBef>
              <a:buClrTx/>
              <a:buFontTx/>
              <a:buNone/>
              <a:defRPr sz="1200"/>
            </a:lvl1pPr>
          </a:lstStyle>
          <a:p>
            <a:fld id="{17C71EE9-BA72-3342-AD7C-7458D51D3716}" type="slidenum">
              <a:rPr lang="en-GB" altLang="x-none"/>
              <a:pPr/>
              <a:t>‹#›</a:t>
            </a:fld>
            <a:endParaRPr lang="en-GB" altLang="x-none"/>
          </a:p>
        </p:txBody>
      </p:sp>
    </p:spTree>
  </p:cSld>
  <p:clrMap bg1="lt1" tx1="dk1" bg2="lt2" tx2="dk2" accent1="accent1" accent2="accent2" accent3="accent3" accent4="accent4" accent5="accent5" accent6="accent6" hlink="hlink" folHlink="folHlink"/>
  <p:sldLayoutIdLst>
    <p:sldLayoutId id="2147483952" r:id="rId1"/>
    <p:sldLayoutId id="2147483962" r:id="rId2"/>
    <p:sldLayoutId id="2147483959" r:id="rId3"/>
    <p:sldLayoutId id="2147483961" r:id="rId4"/>
    <p:sldLayoutId id="2147483953" r:id="rId5"/>
  </p:sldLayoutIdLst>
  <p:txStyles>
    <p:titleStyle>
      <a:lvl1pPr algn="l" rtl="0" eaLnBrk="1" fontAlgn="base" hangingPunct="1">
        <a:spcBef>
          <a:spcPct val="0"/>
        </a:spcBef>
        <a:spcAft>
          <a:spcPct val="0"/>
        </a:spcAft>
        <a:defRPr sz="2800" b="1" i="0">
          <a:solidFill>
            <a:srgbClr val="00628C"/>
          </a:solidFill>
          <a:latin typeface="Myriad Pro Semibold" charset="0"/>
          <a:ea typeface="Myriad Pro Semibold" charset="0"/>
          <a:cs typeface="Myriad Pro Semibold" charset="0"/>
        </a:defRPr>
      </a:lvl1pPr>
      <a:lvl2pPr algn="l" rtl="0" eaLnBrk="1" fontAlgn="base" hangingPunct="1">
        <a:spcBef>
          <a:spcPct val="0"/>
        </a:spcBef>
        <a:spcAft>
          <a:spcPct val="0"/>
        </a:spcAft>
        <a:defRPr sz="3600" b="1">
          <a:solidFill>
            <a:srgbClr val="00628C"/>
          </a:solidFill>
          <a:latin typeface="Arial" charset="0"/>
        </a:defRPr>
      </a:lvl2pPr>
      <a:lvl3pPr algn="l" rtl="0" eaLnBrk="1" fontAlgn="base" hangingPunct="1">
        <a:spcBef>
          <a:spcPct val="0"/>
        </a:spcBef>
        <a:spcAft>
          <a:spcPct val="0"/>
        </a:spcAft>
        <a:defRPr sz="3600" b="1">
          <a:solidFill>
            <a:srgbClr val="00628C"/>
          </a:solidFill>
          <a:latin typeface="Arial" charset="0"/>
        </a:defRPr>
      </a:lvl3pPr>
      <a:lvl4pPr algn="l" rtl="0" eaLnBrk="1" fontAlgn="base" hangingPunct="1">
        <a:spcBef>
          <a:spcPct val="0"/>
        </a:spcBef>
        <a:spcAft>
          <a:spcPct val="0"/>
        </a:spcAft>
        <a:defRPr sz="3600" b="1">
          <a:solidFill>
            <a:srgbClr val="00628C"/>
          </a:solidFill>
          <a:latin typeface="Arial" charset="0"/>
        </a:defRPr>
      </a:lvl4pPr>
      <a:lvl5pPr algn="l" rtl="0" eaLnBrk="1" fontAlgn="base" hangingPunct="1">
        <a:spcBef>
          <a:spcPct val="0"/>
        </a:spcBef>
        <a:spcAft>
          <a:spcPct val="0"/>
        </a:spcAft>
        <a:defRPr sz="3600" b="1">
          <a:solidFill>
            <a:srgbClr val="00628C"/>
          </a:solidFill>
          <a:latin typeface="Arial" charset="0"/>
        </a:defRPr>
      </a:lvl5pPr>
      <a:lvl6pPr marL="457200" algn="l" rtl="0" eaLnBrk="1" fontAlgn="base" hangingPunct="1">
        <a:spcBef>
          <a:spcPct val="0"/>
        </a:spcBef>
        <a:spcAft>
          <a:spcPct val="0"/>
        </a:spcAft>
        <a:defRPr sz="3600" b="1">
          <a:solidFill>
            <a:srgbClr val="00628C"/>
          </a:solidFill>
          <a:latin typeface="Arial" charset="0"/>
        </a:defRPr>
      </a:lvl6pPr>
      <a:lvl7pPr marL="914400" algn="l" rtl="0" eaLnBrk="1" fontAlgn="base" hangingPunct="1">
        <a:spcBef>
          <a:spcPct val="0"/>
        </a:spcBef>
        <a:spcAft>
          <a:spcPct val="0"/>
        </a:spcAft>
        <a:defRPr sz="3600" b="1">
          <a:solidFill>
            <a:srgbClr val="00628C"/>
          </a:solidFill>
          <a:latin typeface="Arial" charset="0"/>
        </a:defRPr>
      </a:lvl7pPr>
      <a:lvl8pPr marL="1371600" algn="l" rtl="0" eaLnBrk="1" fontAlgn="base" hangingPunct="1">
        <a:spcBef>
          <a:spcPct val="0"/>
        </a:spcBef>
        <a:spcAft>
          <a:spcPct val="0"/>
        </a:spcAft>
        <a:defRPr sz="3600" b="1">
          <a:solidFill>
            <a:srgbClr val="00628C"/>
          </a:solidFill>
          <a:latin typeface="Arial" charset="0"/>
        </a:defRPr>
      </a:lvl8pPr>
      <a:lvl9pPr marL="1828800" algn="l" rtl="0" eaLnBrk="1" fontAlgn="base" hangingPunct="1">
        <a:spcBef>
          <a:spcPct val="0"/>
        </a:spcBef>
        <a:spcAft>
          <a:spcPct val="0"/>
        </a:spcAft>
        <a:defRPr sz="3600" b="1">
          <a:solidFill>
            <a:srgbClr val="00628C"/>
          </a:solidFill>
          <a:latin typeface="Arial" charset="0"/>
        </a:defRPr>
      </a:lvl9pPr>
    </p:titleStyle>
    <p:bodyStyle>
      <a:lvl1pPr marL="342900" indent="-342900" algn="l" rtl="0" eaLnBrk="1" fontAlgn="base" hangingPunct="1">
        <a:spcBef>
          <a:spcPct val="20000"/>
        </a:spcBef>
        <a:spcAft>
          <a:spcPct val="0"/>
        </a:spcAft>
        <a:buClr>
          <a:schemeClr val="tx2"/>
        </a:buClr>
        <a:buFont typeface="Arial" charset="0"/>
        <a:defRPr sz="2800">
          <a:solidFill>
            <a:schemeClr val="tx1"/>
          </a:solidFill>
          <a:latin typeface="Myriad Pro" charset="0"/>
          <a:ea typeface="Myriad Pro" charset="0"/>
          <a:cs typeface="Myriad Pro" charset="0"/>
        </a:defRPr>
      </a:lvl1pPr>
      <a:lvl2pPr marL="742950" indent="-285750" algn="l" rtl="0" eaLnBrk="1" fontAlgn="base" hangingPunct="1">
        <a:spcBef>
          <a:spcPct val="20000"/>
        </a:spcBef>
        <a:spcAft>
          <a:spcPct val="0"/>
        </a:spcAft>
        <a:buClr>
          <a:srgbClr val="82CBDD"/>
        </a:buClr>
        <a:buFont typeface="Arial" charset="0"/>
        <a:buChar char="●"/>
        <a:defRPr sz="2400">
          <a:solidFill>
            <a:schemeClr val="tx1"/>
          </a:solidFill>
          <a:latin typeface="Myriad Pro" charset="0"/>
          <a:ea typeface="Myriad Pro" charset="0"/>
          <a:cs typeface="Myriad Pro" charset="0"/>
        </a:defRPr>
      </a:lvl2pPr>
      <a:lvl3pPr marL="1143000" indent="-228600" algn="l" rtl="0" eaLnBrk="1" fontAlgn="base" hangingPunct="1">
        <a:spcBef>
          <a:spcPct val="20000"/>
        </a:spcBef>
        <a:spcAft>
          <a:spcPct val="0"/>
        </a:spcAft>
        <a:buClr>
          <a:srgbClr val="00628C"/>
        </a:buClr>
        <a:buFont typeface="Arial" charset="0"/>
        <a:buChar char="–"/>
        <a:defRPr sz="2000">
          <a:solidFill>
            <a:schemeClr val="tx1"/>
          </a:solidFill>
          <a:latin typeface="Myriad Pro" charset="0"/>
          <a:ea typeface="Myriad Pro" charset="0"/>
          <a:cs typeface="Myriad Pro" charset="0"/>
        </a:defRPr>
      </a:lvl3pPr>
      <a:lvl4pPr marL="1600200" indent="-228600" algn="l" rtl="0" eaLnBrk="1" fontAlgn="base" hangingPunct="1">
        <a:spcBef>
          <a:spcPct val="20000"/>
        </a:spcBef>
        <a:spcAft>
          <a:spcPct val="0"/>
        </a:spcAft>
        <a:buClr>
          <a:schemeClr val="accent2"/>
        </a:buClr>
        <a:buFont typeface="Arial" charset="0"/>
        <a:buChar char="●"/>
        <a:defRPr sz="1900">
          <a:solidFill>
            <a:schemeClr val="tx1"/>
          </a:solidFill>
          <a:latin typeface="+mn-lt"/>
        </a:defRPr>
      </a:lvl4pPr>
      <a:lvl5pPr marL="20574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5pPr>
      <a:lvl6pPr marL="25146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6pPr>
      <a:lvl7pPr marL="29718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7pPr>
      <a:lvl8pPr marL="34290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8pPr>
      <a:lvl9pPr marL="3886200" indent="-228600" algn="l" rtl="0" eaLnBrk="1" fontAlgn="base" hangingPunct="1">
        <a:spcBef>
          <a:spcPct val="20000"/>
        </a:spcBef>
        <a:spcAft>
          <a:spcPct val="0"/>
        </a:spcAft>
        <a:buClr>
          <a:schemeClr val="tx2"/>
        </a:buClr>
        <a:buFont typeface="Arial" charset="0"/>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6.png"/><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9.png"/><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21.png"/></Relationships>
</file>

<file path=ppt/slides/_rels/slide1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3.xml"/><Relationship Id="rId4" Type="http://schemas.openxmlformats.org/officeDocument/2006/relationships/image" Target="../media/image2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23.png"/></Relationships>
</file>

<file path=ppt/slides/_rels/slide2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5.png"/><Relationship Id="rId1" Type="http://schemas.openxmlformats.org/officeDocument/2006/relationships/slideLayout" Target="../slideLayouts/slideLayout3.xml"/><Relationship Id="rId4" Type="http://schemas.openxmlformats.org/officeDocument/2006/relationships/image" Target="../media/image23.png"/></Relationships>
</file>

<file path=ppt/slides/_rels/slide2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27.png"/></Relationships>
</file>

<file path=ppt/slides/_rels/slide2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6.png"/><Relationship Id="rId1" Type="http://schemas.openxmlformats.org/officeDocument/2006/relationships/slideLayout" Target="../slideLayouts/slideLayout3.xml"/><Relationship Id="rId4" Type="http://schemas.openxmlformats.org/officeDocument/2006/relationships/image" Target="../media/image27.png"/></Relationships>
</file>

<file path=ppt/slides/_rels/slide26.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10.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8.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8.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6"/>
          <p:cNvSpPr>
            <a:spLocks noGrp="1" noChangeArrowheads="1"/>
          </p:cNvSpPr>
          <p:nvPr>
            <p:ph type="ctrTitle"/>
          </p:nvPr>
        </p:nvSpPr>
        <p:spPr/>
        <p:txBody>
          <a:bodyPr/>
          <a:lstStyle/>
          <a:p>
            <a:r>
              <a:rPr lang="en-GB" dirty="0"/>
              <a:t>2.29 Decimal place-value knowledge, multiplication and division</a:t>
            </a:r>
            <a:endParaRPr lang="en-US" altLang="en-US" dirty="0"/>
          </a:p>
        </p:txBody>
      </p:sp>
      <p:sp>
        <p:nvSpPr>
          <p:cNvPr id="12291" name="Rectangle 47"/>
          <p:cNvSpPr>
            <a:spLocks noGrp="1" noChangeArrowheads="1"/>
          </p:cNvSpPr>
          <p:nvPr>
            <p:ph type="subTitle" idx="1"/>
          </p:nvPr>
        </p:nvSpPr>
        <p:spPr/>
        <p:txBody>
          <a:bodyPr/>
          <a:lstStyle/>
          <a:p>
            <a:r>
              <a:rPr lang="en-US" altLang="en-US" dirty="0"/>
              <a:t>Representations | Year 6</a:t>
            </a:r>
          </a:p>
        </p:txBody>
      </p:sp>
      <p:sp>
        <p:nvSpPr>
          <p:cNvPr id="8" name="Text Placeholder 7"/>
          <p:cNvSpPr>
            <a:spLocks noGrp="1"/>
          </p:cNvSpPr>
          <p:nvPr>
            <p:ph type="body" sz="quarter" idx="11"/>
          </p:nvPr>
        </p:nvSpPr>
        <p:spPr/>
        <p:txBody>
          <a:bodyPr/>
          <a:lstStyle/>
          <a:p>
            <a:r>
              <a:rPr lang="en-GB" dirty="0"/>
              <a:t>Multiplication and Division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1:1</a:t>
            </a:r>
          </a:p>
        </p:txBody>
      </p:sp>
      <p:pic>
        <p:nvPicPr>
          <p:cNvPr id="3" name="Picture 2" descr="A close up of a screen&#10;&#10;Description automatically generated">
            <a:extLst>
              <a:ext uri="{FF2B5EF4-FFF2-40B4-BE49-F238E27FC236}">
                <a16:creationId xmlns:a16="http://schemas.microsoft.com/office/drawing/2014/main" id="{BE19C627-B260-4DE6-99FE-98B54F9ECF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463" y="1959736"/>
            <a:ext cx="7773074" cy="2938527"/>
          </a:xfrm>
          <a:prstGeom prst="rect">
            <a:avLst/>
          </a:prstGeom>
        </p:spPr>
      </p:pic>
    </p:spTree>
    <p:extLst>
      <p:ext uri="{BB962C8B-B14F-4D97-AF65-F5344CB8AC3E}">
        <p14:creationId xmlns:p14="http://schemas.microsoft.com/office/powerpoint/2010/main" val="2811183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logo&#10;&#10;Description automatically generated">
            <a:extLst>
              <a:ext uri="{FF2B5EF4-FFF2-40B4-BE49-F238E27FC236}">
                <a16:creationId xmlns:a16="http://schemas.microsoft.com/office/drawing/2014/main" id="{7857EBA7-78A4-4600-940B-FDB26F3F58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2476" y="1359053"/>
            <a:ext cx="6504996" cy="542591"/>
          </a:xfrm>
          <a:prstGeom prst="rect">
            <a:avLst/>
          </a:prstGeom>
        </p:spPr>
      </p:pic>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1:2</a:t>
            </a:r>
          </a:p>
        </p:txBody>
      </p:sp>
      <p:sp>
        <p:nvSpPr>
          <p:cNvPr id="3" name="TextBox 2">
            <a:extLst>
              <a:ext uri="{FF2B5EF4-FFF2-40B4-BE49-F238E27FC236}">
                <a16:creationId xmlns:a16="http://schemas.microsoft.com/office/drawing/2014/main" id="{7B932551-56B6-493B-8078-4C2D97D8DF37}"/>
              </a:ext>
            </a:extLst>
          </p:cNvPr>
          <p:cNvSpPr txBox="1"/>
          <p:nvPr/>
        </p:nvSpPr>
        <p:spPr bwMode="auto">
          <a:xfrm>
            <a:off x="3326314" y="917864"/>
            <a:ext cx="24913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Multiplying by 1,000</a:t>
            </a:r>
          </a:p>
        </p:txBody>
      </p:sp>
    </p:spTree>
    <p:extLst>
      <p:ext uri="{BB962C8B-B14F-4D97-AF65-F5344CB8AC3E}">
        <p14:creationId xmlns:p14="http://schemas.microsoft.com/office/powerpoint/2010/main" val="557839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close up of a logo&#10;&#10;Description automatically generated">
            <a:extLst>
              <a:ext uri="{FF2B5EF4-FFF2-40B4-BE49-F238E27FC236}">
                <a16:creationId xmlns:a16="http://schemas.microsoft.com/office/drawing/2014/main" id="{69F9C9E9-BF0F-400A-8549-4FAEABA022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2476" y="2560396"/>
            <a:ext cx="6504996" cy="938865"/>
          </a:xfrm>
          <a:prstGeom prst="rect">
            <a:avLst/>
          </a:prstGeom>
        </p:spPr>
      </p:pic>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1:2</a:t>
            </a:r>
          </a:p>
        </p:txBody>
      </p:sp>
      <p:sp>
        <p:nvSpPr>
          <p:cNvPr id="3" name="TextBox 2">
            <a:extLst>
              <a:ext uri="{FF2B5EF4-FFF2-40B4-BE49-F238E27FC236}">
                <a16:creationId xmlns:a16="http://schemas.microsoft.com/office/drawing/2014/main" id="{EBDE1AB1-1E67-4C9C-A4DD-F3E99CD8A189}"/>
              </a:ext>
            </a:extLst>
          </p:cNvPr>
          <p:cNvSpPr txBox="1"/>
          <p:nvPr/>
        </p:nvSpPr>
        <p:spPr bwMode="auto">
          <a:xfrm>
            <a:off x="3326314" y="917864"/>
            <a:ext cx="24913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Multiplying by 1,000</a:t>
            </a:r>
          </a:p>
        </p:txBody>
      </p:sp>
      <p:sp>
        <p:nvSpPr>
          <p:cNvPr id="6" name="TextBox 5">
            <a:extLst>
              <a:ext uri="{FF2B5EF4-FFF2-40B4-BE49-F238E27FC236}">
                <a16:creationId xmlns:a16="http://schemas.microsoft.com/office/drawing/2014/main" id="{EF2C6511-199A-4E42-8ECF-385236589472}"/>
              </a:ext>
            </a:extLst>
          </p:cNvPr>
          <p:cNvSpPr txBox="1"/>
          <p:nvPr/>
        </p:nvSpPr>
        <p:spPr bwMode="auto">
          <a:xfrm>
            <a:off x="2225859" y="2086155"/>
            <a:ext cx="469231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Dividing by 1,000 / Multiplying by 0.001</a:t>
            </a:r>
          </a:p>
        </p:txBody>
      </p:sp>
      <p:pic>
        <p:nvPicPr>
          <p:cNvPr id="7" name="Picture 6" descr="A close up of a logo&#10;&#10;Description automatically generated">
            <a:extLst>
              <a:ext uri="{FF2B5EF4-FFF2-40B4-BE49-F238E27FC236}">
                <a16:creationId xmlns:a16="http://schemas.microsoft.com/office/drawing/2014/main" id="{8E044A88-F79B-4422-9428-6538E53963C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22476" y="1359053"/>
            <a:ext cx="6504996" cy="542591"/>
          </a:xfrm>
          <a:prstGeom prst="rect">
            <a:avLst/>
          </a:prstGeom>
        </p:spPr>
      </p:pic>
    </p:spTree>
    <p:extLst>
      <p:ext uri="{BB962C8B-B14F-4D97-AF65-F5344CB8AC3E}">
        <p14:creationId xmlns:p14="http://schemas.microsoft.com/office/powerpoint/2010/main" val="165359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1:2</a:t>
            </a:r>
          </a:p>
        </p:txBody>
      </p:sp>
      <p:sp>
        <p:nvSpPr>
          <p:cNvPr id="3" name="TextBox 2">
            <a:extLst>
              <a:ext uri="{FF2B5EF4-FFF2-40B4-BE49-F238E27FC236}">
                <a16:creationId xmlns:a16="http://schemas.microsoft.com/office/drawing/2014/main" id="{637D4CEA-607F-4CF5-81D6-8C3DEA9A38C3}"/>
              </a:ext>
            </a:extLst>
          </p:cNvPr>
          <p:cNvSpPr txBox="1"/>
          <p:nvPr/>
        </p:nvSpPr>
        <p:spPr bwMode="auto">
          <a:xfrm>
            <a:off x="3326314" y="917864"/>
            <a:ext cx="24913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Multiplying by 1,000</a:t>
            </a:r>
          </a:p>
        </p:txBody>
      </p:sp>
      <p:sp>
        <p:nvSpPr>
          <p:cNvPr id="6" name="TextBox 5">
            <a:extLst>
              <a:ext uri="{FF2B5EF4-FFF2-40B4-BE49-F238E27FC236}">
                <a16:creationId xmlns:a16="http://schemas.microsoft.com/office/drawing/2014/main" id="{5BE48D96-6EE7-4537-BB21-0E9692AA961D}"/>
              </a:ext>
            </a:extLst>
          </p:cNvPr>
          <p:cNvSpPr txBox="1"/>
          <p:nvPr/>
        </p:nvSpPr>
        <p:spPr bwMode="auto">
          <a:xfrm>
            <a:off x="2230668" y="2086155"/>
            <a:ext cx="468269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Dividing by 1,000 / multiplying by 0.001</a:t>
            </a:r>
          </a:p>
        </p:txBody>
      </p:sp>
      <p:sp>
        <p:nvSpPr>
          <p:cNvPr id="7" name="TextBox 6">
            <a:extLst>
              <a:ext uri="{FF2B5EF4-FFF2-40B4-BE49-F238E27FC236}">
                <a16:creationId xmlns:a16="http://schemas.microsoft.com/office/drawing/2014/main" id="{AF37DE08-DBC4-4957-B759-26152D897021}"/>
              </a:ext>
            </a:extLst>
          </p:cNvPr>
          <p:cNvSpPr txBox="1"/>
          <p:nvPr/>
        </p:nvSpPr>
        <p:spPr bwMode="auto">
          <a:xfrm>
            <a:off x="2588129" y="3630290"/>
            <a:ext cx="396775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Multiplying and dividing by 1,000</a:t>
            </a:r>
          </a:p>
        </p:txBody>
      </p:sp>
      <p:pic>
        <p:nvPicPr>
          <p:cNvPr id="8" name="Picture 7">
            <a:extLst>
              <a:ext uri="{FF2B5EF4-FFF2-40B4-BE49-F238E27FC236}">
                <a16:creationId xmlns:a16="http://schemas.microsoft.com/office/drawing/2014/main" id="{0C385F3D-262A-4F4A-81D2-C3859C3FCD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463" y="4132000"/>
            <a:ext cx="7773074" cy="2334970"/>
          </a:xfrm>
          <a:prstGeom prst="rect">
            <a:avLst/>
          </a:prstGeom>
        </p:spPr>
      </p:pic>
      <p:pic>
        <p:nvPicPr>
          <p:cNvPr id="9" name="Picture 8" descr="A close up of a logo&#10;&#10;Description automatically generated">
            <a:extLst>
              <a:ext uri="{FF2B5EF4-FFF2-40B4-BE49-F238E27FC236}">
                <a16:creationId xmlns:a16="http://schemas.microsoft.com/office/drawing/2014/main" id="{E5F63378-F87F-4D30-B07E-C623334CCD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2476" y="2560396"/>
            <a:ext cx="6504996" cy="938865"/>
          </a:xfrm>
          <a:prstGeom prst="rect">
            <a:avLst/>
          </a:prstGeom>
        </p:spPr>
      </p:pic>
      <p:pic>
        <p:nvPicPr>
          <p:cNvPr id="10" name="Picture 9" descr="A close up of a logo&#10;&#10;Description automatically generated">
            <a:extLst>
              <a:ext uri="{FF2B5EF4-FFF2-40B4-BE49-F238E27FC236}">
                <a16:creationId xmlns:a16="http://schemas.microsoft.com/office/drawing/2014/main" id="{B0521E97-1452-45FF-B745-E5CD7A320F4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22476" y="1359053"/>
            <a:ext cx="6504996" cy="542591"/>
          </a:xfrm>
          <a:prstGeom prst="rect">
            <a:avLst/>
          </a:prstGeom>
        </p:spPr>
      </p:pic>
    </p:spTree>
    <p:extLst>
      <p:ext uri="{BB962C8B-B14F-4D97-AF65-F5344CB8AC3E}">
        <p14:creationId xmlns:p14="http://schemas.microsoft.com/office/powerpoint/2010/main" val="546791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1:3</a:t>
            </a:r>
          </a:p>
        </p:txBody>
      </p:sp>
      <p:sp>
        <p:nvSpPr>
          <p:cNvPr id="3" name="TextBox 2">
            <a:extLst>
              <a:ext uri="{FF2B5EF4-FFF2-40B4-BE49-F238E27FC236}">
                <a16:creationId xmlns:a16="http://schemas.microsoft.com/office/drawing/2014/main" id="{452D9498-2F35-4B83-872D-39DD8B43D44A}"/>
              </a:ext>
            </a:extLst>
          </p:cNvPr>
          <p:cNvSpPr txBox="1"/>
          <p:nvPr/>
        </p:nvSpPr>
        <p:spPr bwMode="auto">
          <a:xfrm>
            <a:off x="151471" y="917864"/>
            <a:ext cx="88410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Example 1 – division of a single-digit number by 100 / multiplication by 0.01</a:t>
            </a:r>
          </a:p>
        </p:txBody>
      </p:sp>
      <p:pic>
        <p:nvPicPr>
          <p:cNvPr id="4" name="Picture 3">
            <a:extLst>
              <a:ext uri="{FF2B5EF4-FFF2-40B4-BE49-F238E27FC236}">
                <a16:creationId xmlns:a16="http://schemas.microsoft.com/office/drawing/2014/main" id="{32996F65-F55C-4BFE-9E62-47822A69824C}"/>
              </a:ext>
            </a:extLst>
          </p:cNvPr>
          <p:cNvPicPr>
            <a:picLocks noChangeAspect="1"/>
          </p:cNvPicPr>
          <p:nvPr/>
        </p:nvPicPr>
        <p:blipFill rotWithShape="1">
          <a:blip r:embed="rId3"/>
          <a:srcRect l="11217" r="11363"/>
          <a:stretch/>
        </p:blipFill>
        <p:spPr>
          <a:xfrm>
            <a:off x="1219200" y="1476884"/>
            <a:ext cx="6692900" cy="1377815"/>
          </a:xfrm>
          <a:prstGeom prst="rect">
            <a:avLst/>
          </a:prstGeom>
        </p:spPr>
      </p:pic>
      <p:pic>
        <p:nvPicPr>
          <p:cNvPr id="5" name="Picture 4">
            <a:extLst>
              <a:ext uri="{FF2B5EF4-FFF2-40B4-BE49-F238E27FC236}">
                <a16:creationId xmlns:a16="http://schemas.microsoft.com/office/drawing/2014/main" id="{32996F65-F55C-4BFE-9E62-47822A69824C}"/>
              </a:ext>
            </a:extLst>
          </p:cNvPr>
          <p:cNvPicPr>
            <a:picLocks noChangeAspect="1"/>
          </p:cNvPicPr>
          <p:nvPr/>
        </p:nvPicPr>
        <p:blipFill rotWithShape="1">
          <a:blip r:embed="rId3"/>
          <a:srcRect r="88343"/>
          <a:stretch/>
        </p:blipFill>
        <p:spPr>
          <a:xfrm>
            <a:off x="262261" y="1654684"/>
            <a:ext cx="1007739" cy="1377815"/>
          </a:xfrm>
          <a:prstGeom prst="rect">
            <a:avLst/>
          </a:prstGeom>
        </p:spPr>
      </p:pic>
      <p:pic>
        <p:nvPicPr>
          <p:cNvPr id="6" name="Picture 5">
            <a:extLst>
              <a:ext uri="{FF2B5EF4-FFF2-40B4-BE49-F238E27FC236}">
                <a16:creationId xmlns:a16="http://schemas.microsoft.com/office/drawing/2014/main" id="{32996F65-F55C-4BFE-9E62-47822A69824C}"/>
              </a:ext>
            </a:extLst>
          </p:cNvPr>
          <p:cNvPicPr>
            <a:picLocks noChangeAspect="1"/>
          </p:cNvPicPr>
          <p:nvPr/>
        </p:nvPicPr>
        <p:blipFill rotWithShape="1">
          <a:blip r:embed="rId3"/>
          <a:srcRect l="88490"/>
          <a:stretch/>
        </p:blipFill>
        <p:spPr>
          <a:xfrm>
            <a:off x="7912100" y="1654684"/>
            <a:ext cx="995038" cy="1377815"/>
          </a:xfrm>
          <a:prstGeom prst="rect">
            <a:avLst/>
          </a:prstGeom>
        </p:spPr>
      </p:pic>
    </p:spTree>
    <p:extLst>
      <p:ext uri="{BB962C8B-B14F-4D97-AF65-F5344CB8AC3E}">
        <p14:creationId xmlns:p14="http://schemas.microsoft.com/office/powerpoint/2010/main" val="28362771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1:3</a:t>
            </a:r>
          </a:p>
        </p:txBody>
      </p:sp>
      <p:sp>
        <p:nvSpPr>
          <p:cNvPr id="4" name="TextBox 3">
            <a:extLst>
              <a:ext uri="{FF2B5EF4-FFF2-40B4-BE49-F238E27FC236}">
                <a16:creationId xmlns:a16="http://schemas.microsoft.com/office/drawing/2014/main" id="{5630113C-1CC3-449D-8F0B-168EE3B54DB9}"/>
              </a:ext>
            </a:extLst>
          </p:cNvPr>
          <p:cNvSpPr txBox="1"/>
          <p:nvPr/>
        </p:nvSpPr>
        <p:spPr bwMode="auto">
          <a:xfrm>
            <a:off x="151471" y="917864"/>
            <a:ext cx="88410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Example 1 – division of a single-digit number by 100 / multiplication by 0.01</a:t>
            </a:r>
          </a:p>
        </p:txBody>
      </p:sp>
      <p:pic>
        <p:nvPicPr>
          <p:cNvPr id="8" name="Picture 7" descr="A close up of a logo&#10;&#10;Description automatically generated">
            <a:extLst>
              <a:ext uri="{FF2B5EF4-FFF2-40B4-BE49-F238E27FC236}">
                <a16:creationId xmlns:a16="http://schemas.microsoft.com/office/drawing/2014/main" id="{101D0DBD-6D18-49F1-9C0C-DE68CB7FB0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9501" y="3087366"/>
            <a:ext cx="6504996" cy="542591"/>
          </a:xfrm>
          <a:prstGeom prst="rect">
            <a:avLst/>
          </a:prstGeom>
        </p:spPr>
      </p:pic>
      <p:pic>
        <p:nvPicPr>
          <p:cNvPr id="7" name="Picture 6">
            <a:extLst>
              <a:ext uri="{FF2B5EF4-FFF2-40B4-BE49-F238E27FC236}">
                <a16:creationId xmlns:a16="http://schemas.microsoft.com/office/drawing/2014/main" id="{3E824D0A-174B-4A7E-99F9-5BE100869321}"/>
              </a:ext>
            </a:extLst>
          </p:cNvPr>
          <p:cNvPicPr>
            <a:picLocks noChangeAspect="1"/>
          </p:cNvPicPr>
          <p:nvPr/>
        </p:nvPicPr>
        <p:blipFill rotWithShape="1">
          <a:blip r:embed="rId4"/>
          <a:srcRect l="11217" r="11217"/>
          <a:stretch/>
        </p:blipFill>
        <p:spPr>
          <a:xfrm>
            <a:off x="1219200" y="1476884"/>
            <a:ext cx="6705600" cy="1377815"/>
          </a:xfrm>
          <a:prstGeom prst="rect">
            <a:avLst/>
          </a:prstGeom>
        </p:spPr>
      </p:pic>
      <p:pic>
        <p:nvPicPr>
          <p:cNvPr id="9" name="Picture 8">
            <a:extLst>
              <a:ext uri="{FF2B5EF4-FFF2-40B4-BE49-F238E27FC236}">
                <a16:creationId xmlns:a16="http://schemas.microsoft.com/office/drawing/2014/main" id="{32996F65-F55C-4BFE-9E62-47822A69824C}"/>
              </a:ext>
            </a:extLst>
          </p:cNvPr>
          <p:cNvPicPr>
            <a:picLocks noChangeAspect="1"/>
          </p:cNvPicPr>
          <p:nvPr/>
        </p:nvPicPr>
        <p:blipFill rotWithShape="1">
          <a:blip r:embed="rId4"/>
          <a:srcRect r="88343"/>
          <a:stretch/>
        </p:blipFill>
        <p:spPr>
          <a:xfrm>
            <a:off x="262261" y="1654684"/>
            <a:ext cx="1007739" cy="1377815"/>
          </a:xfrm>
          <a:prstGeom prst="rect">
            <a:avLst/>
          </a:prstGeom>
        </p:spPr>
      </p:pic>
      <p:pic>
        <p:nvPicPr>
          <p:cNvPr id="10" name="Picture 9">
            <a:extLst>
              <a:ext uri="{FF2B5EF4-FFF2-40B4-BE49-F238E27FC236}">
                <a16:creationId xmlns:a16="http://schemas.microsoft.com/office/drawing/2014/main" id="{32996F65-F55C-4BFE-9E62-47822A69824C}"/>
              </a:ext>
            </a:extLst>
          </p:cNvPr>
          <p:cNvPicPr>
            <a:picLocks noChangeAspect="1"/>
          </p:cNvPicPr>
          <p:nvPr/>
        </p:nvPicPr>
        <p:blipFill rotWithShape="1">
          <a:blip r:embed="rId4"/>
          <a:srcRect l="88490"/>
          <a:stretch/>
        </p:blipFill>
        <p:spPr>
          <a:xfrm>
            <a:off x="7912100" y="1654684"/>
            <a:ext cx="995038" cy="1377815"/>
          </a:xfrm>
          <a:prstGeom prst="rect">
            <a:avLst/>
          </a:prstGeom>
        </p:spPr>
      </p:pic>
    </p:spTree>
    <p:extLst>
      <p:ext uri="{BB962C8B-B14F-4D97-AF65-F5344CB8AC3E}">
        <p14:creationId xmlns:p14="http://schemas.microsoft.com/office/powerpoint/2010/main" val="3539900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1:3</a:t>
            </a:r>
          </a:p>
        </p:txBody>
      </p:sp>
      <p:sp>
        <p:nvSpPr>
          <p:cNvPr id="4" name="TextBox 3">
            <a:extLst>
              <a:ext uri="{FF2B5EF4-FFF2-40B4-BE49-F238E27FC236}">
                <a16:creationId xmlns:a16="http://schemas.microsoft.com/office/drawing/2014/main" id="{C76EEDCB-65FE-48AC-AF47-38447C8C17D5}"/>
              </a:ext>
            </a:extLst>
          </p:cNvPr>
          <p:cNvSpPr txBox="1"/>
          <p:nvPr/>
        </p:nvSpPr>
        <p:spPr bwMode="auto">
          <a:xfrm>
            <a:off x="151471" y="917864"/>
            <a:ext cx="88410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Example 1 – division of a single-digit number by 100 / multiplication by 0.01</a:t>
            </a:r>
          </a:p>
        </p:txBody>
      </p:sp>
      <p:pic>
        <p:nvPicPr>
          <p:cNvPr id="11" name="Picture 10">
            <a:extLst>
              <a:ext uri="{FF2B5EF4-FFF2-40B4-BE49-F238E27FC236}">
                <a16:creationId xmlns:a16="http://schemas.microsoft.com/office/drawing/2014/main" id="{2C0DD2D8-6873-449D-B330-017BA812EEBA}"/>
              </a:ext>
            </a:extLst>
          </p:cNvPr>
          <p:cNvPicPr>
            <a:picLocks noChangeAspect="1"/>
          </p:cNvPicPr>
          <p:nvPr/>
        </p:nvPicPr>
        <p:blipFill>
          <a:blip r:embed="rId2"/>
          <a:stretch>
            <a:fillRect/>
          </a:stretch>
        </p:blipFill>
        <p:spPr>
          <a:xfrm>
            <a:off x="685463" y="3940963"/>
            <a:ext cx="7773074" cy="2328874"/>
          </a:xfrm>
          <a:prstGeom prst="rect">
            <a:avLst/>
          </a:prstGeom>
        </p:spPr>
      </p:pic>
      <p:pic>
        <p:nvPicPr>
          <p:cNvPr id="9" name="Picture 8" descr="A close up of a logo&#10;&#10;Description automatically generated">
            <a:extLst>
              <a:ext uri="{FF2B5EF4-FFF2-40B4-BE49-F238E27FC236}">
                <a16:creationId xmlns:a16="http://schemas.microsoft.com/office/drawing/2014/main" id="{927B73AB-5BF3-4DEC-A3FB-EAFC6B3EBB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9501" y="3087366"/>
            <a:ext cx="6504996" cy="542591"/>
          </a:xfrm>
          <a:prstGeom prst="rect">
            <a:avLst/>
          </a:prstGeom>
        </p:spPr>
      </p:pic>
      <p:pic>
        <p:nvPicPr>
          <p:cNvPr id="8" name="Picture 7">
            <a:extLst>
              <a:ext uri="{FF2B5EF4-FFF2-40B4-BE49-F238E27FC236}">
                <a16:creationId xmlns:a16="http://schemas.microsoft.com/office/drawing/2014/main" id="{A1D45A81-B45F-4D43-8707-57E1DBB79214}"/>
              </a:ext>
            </a:extLst>
          </p:cNvPr>
          <p:cNvPicPr>
            <a:picLocks noChangeAspect="1"/>
          </p:cNvPicPr>
          <p:nvPr/>
        </p:nvPicPr>
        <p:blipFill rotWithShape="1">
          <a:blip r:embed="rId4"/>
          <a:srcRect l="11363" r="11657"/>
          <a:stretch/>
        </p:blipFill>
        <p:spPr>
          <a:xfrm>
            <a:off x="1231900" y="1476884"/>
            <a:ext cx="6654800" cy="1377815"/>
          </a:xfrm>
          <a:prstGeom prst="rect">
            <a:avLst/>
          </a:prstGeom>
        </p:spPr>
      </p:pic>
      <p:pic>
        <p:nvPicPr>
          <p:cNvPr id="7" name="Picture 6">
            <a:extLst>
              <a:ext uri="{FF2B5EF4-FFF2-40B4-BE49-F238E27FC236}">
                <a16:creationId xmlns:a16="http://schemas.microsoft.com/office/drawing/2014/main" id="{32996F65-F55C-4BFE-9E62-47822A69824C}"/>
              </a:ext>
            </a:extLst>
          </p:cNvPr>
          <p:cNvPicPr>
            <a:picLocks noChangeAspect="1"/>
          </p:cNvPicPr>
          <p:nvPr/>
        </p:nvPicPr>
        <p:blipFill rotWithShape="1">
          <a:blip r:embed="rId4"/>
          <a:srcRect r="88343"/>
          <a:stretch/>
        </p:blipFill>
        <p:spPr>
          <a:xfrm>
            <a:off x="262261" y="1654684"/>
            <a:ext cx="1007739" cy="1377815"/>
          </a:xfrm>
          <a:prstGeom prst="rect">
            <a:avLst/>
          </a:prstGeom>
        </p:spPr>
      </p:pic>
      <p:pic>
        <p:nvPicPr>
          <p:cNvPr id="10" name="Picture 9">
            <a:extLst>
              <a:ext uri="{FF2B5EF4-FFF2-40B4-BE49-F238E27FC236}">
                <a16:creationId xmlns:a16="http://schemas.microsoft.com/office/drawing/2014/main" id="{32996F65-F55C-4BFE-9E62-47822A69824C}"/>
              </a:ext>
            </a:extLst>
          </p:cNvPr>
          <p:cNvPicPr>
            <a:picLocks noChangeAspect="1"/>
          </p:cNvPicPr>
          <p:nvPr/>
        </p:nvPicPr>
        <p:blipFill rotWithShape="1">
          <a:blip r:embed="rId4"/>
          <a:srcRect l="88490"/>
          <a:stretch/>
        </p:blipFill>
        <p:spPr>
          <a:xfrm>
            <a:off x="7912100" y="1654684"/>
            <a:ext cx="995038" cy="1377815"/>
          </a:xfrm>
          <a:prstGeom prst="rect">
            <a:avLst/>
          </a:prstGeom>
        </p:spPr>
      </p:pic>
    </p:spTree>
    <p:extLst>
      <p:ext uri="{BB962C8B-B14F-4D97-AF65-F5344CB8AC3E}">
        <p14:creationId xmlns:p14="http://schemas.microsoft.com/office/powerpoint/2010/main" val="2633565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C45382C-2186-4380-83AC-8EFE70866E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44" y="1354505"/>
            <a:ext cx="8791194" cy="1377815"/>
          </a:xfrm>
          <a:prstGeom prst="rect">
            <a:avLst/>
          </a:prstGeom>
        </p:spPr>
      </p:pic>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1:3</a:t>
            </a:r>
          </a:p>
        </p:txBody>
      </p:sp>
      <p:sp>
        <p:nvSpPr>
          <p:cNvPr id="4" name="TextBox 3">
            <a:extLst>
              <a:ext uri="{FF2B5EF4-FFF2-40B4-BE49-F238E27FC236}">
                <a16:creationId xmlns:a16="http://schemas.microsoft.com/office/drawing/2014/main" id="{89D51EE6-358B-4876-8426-9E013DCCD3BF}"/>
              </a:ext>
            </a:extLst>
          </p:cNvPr>
          <p:cNvSpPr txBox="1"/>
          <p:nvPr/>
        </p:nvSpPr>
        <p:spPr bwMode="auto">
          <a:xfrm>
            <a:off x="516956" y="917864"/>
            <a:ext cx="8110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Example 2 – multiplication of a whole number of hundredths by 1,000</a:t>
            </a:r>
          </a:p>
        </p:txBody>
      </p:sp>
    </p:spTree>
    <p:extLst>
      <p:ext uri="{BB962C8B-B14F-4D97-AF65-F5344CB8AC3E}">
        <p14:creationId xmlns:p14="http://schemas.microsoft.com/office/powerpoint/2010/main" val="10457819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1:3</a:t>
            </a:r>
          </a:p>
        </p:txBody>
      </p:sp>
      <p:pic>
        <p:nvPicPr>
          <p:cNvPr id="3" name="Picture 2">
            <a:extLst>
              <a:ext uri="{FF2B5EF4-FFF2-40B4-BE49-F238E27FC236}">
                <a16:creationId xmlns:a16="http://schemas.microsoft.com/office/drawing/2014/main" id="{304A4239-B0CD-483D-82CD-906D64E360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5644" y="1354505"/>
            <a:ext cx="8791194" cy="1377815"/>
          </a:xfrm>
          <a:prstGeom prst="rect">
            <a:avLst/>
          </a:prstGeom>
        </p:spPr>
      </p:pic>
      <p:sp>
        <p:nvSpPr>
          <p:cNvPr id="4" name="TextBox 3">
            <a:extLst>
              <a:ext uri="{FF2B5EF4-FFF2-40B4-BE49-F238E27FC236}">
                <a16:creationId xmlns:a16="http://schemas.microsoft.com/office/drawing/2014/main" id="{897728BA-416D-4A4C-BED9-6D66BB27FE73}"/>
              </a:ext>
            </a:extLst>
          </p:cNvPr>
          <p:cNvSpPr txBox="1"/>
          <p:nvPr/>
        </p:nvSpPr>
        <p:spPr bwMode="auto">
          <a:xfrm>
            <a:off x="516956" y="917864"/>
            <a:ext cx="8110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Example 2 – multiplication of a whole number of hundredths by 1,000</a:t>
            </a:r>
          </a:p>
        </p:txBody>
      </p:sp>
      <p:pic>
        <p:nvPicPr>
          <p:cNvPr id="8" name="Picture 7">
            <a:extLst>
              <a:ext uri="{FF2B5EF4-FFF2-40B4-BE49-F238E27FC236}">
                <a16:creationId xmlns:a16="http://schemas.microsoft.com/office/drawing/2014/main" id="{C6E2AF6F-6592-4511-A498-741CCF5A4FA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368142" y="3108229"/>
            <a:ext cx="6432712" cy="542591"/>
          </a:xfrm>
          <a:prstGeom prst="rect">
            <a:avLst/>
          </a:prstGeom>
        </p:spPr>
      </p:pic>
    </p:spTree>
    <p:extLst>
      <p:ext uri="{BB962C8B-B14F-4D97-AF65-F5344CB8AC3E}">
        <p14:creationId xmlns:p14="http://schemas.microsoft.com/office/powerpoint/2010/main" val="3021152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1:3</a:t>
            </a:r>
          </a:p>
        </p:txBody>
      </p:sp>
      <p:pic>
        <p:nvPicPr>
          <p:cNvPr id="3" name="Picture 2">
            <a:extLst>
              <a:ext uri="{FF2B5EF4-FFF2-40B4-BE49-F238E27FC236}">
                <a16:creationId xmlns:a16="http://schemas.microsoft.com/office/drawing/2014/main" id="{38A943DB-CD89-4D02-8777-E1DD2598E1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44" y="1354505"/>
            <a:ext cx="8791194" cy="1377815"/>
          </a:xfrm>
          <a:prstGeom prst="rect">
            <a:avLst/>
          </a:prstGeom>
        </p:spPr>
      </p:pic>
      <p:sp>
        <p:nvSpPr>
          <p:cNvPr id="4" name="TextBox 3">
            <a:extLst>
              <a:ext uri="{FF2B5EF4-FFF2-40B4-BE49-F238E27FC236}">
                <a16:creationId xmlns:a16="http://schemas.microsoft.com/office/drawing/2014/main" id="{1DD29A3B-CF43-4C36-B6FC-1D520B540C97}"/>
              </a:ext>
            </a:extLst>
          </p:cNvPr>
          <p:cNvSpPr txBox="1"/>
          <p:nvPr/>
        </p:nvSpPr>
        <p:spPr bwMode="auto">
          <a:xfrm>
            <a:off x="516956" y="917864"/>
            <a:ext cx="811010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Example 2 – multiplication of a whole number of hundredths by 1,000</a:t>
            </a:r>
          </a:p>
        </p:txBody>
      </p:sp>
      <p:pic>
        <p:nvPicPr>
          <p:cNvPr id="8" name="Picture 7">
            <a:extLst>
              <a:ext uri="{FF2B5EF4-FFF2-40B4-BE49-F238E27FC236}">
                <a16:creationId xmlns:a16="http://schemas.microsoft.com/office/drawing/2014/main" id="{262E5205-80CA-45F9-B991-08337C880C0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368142" y="3108229"/>
            <a:ext cx="6432712" cy="542591"/>
          </a:xfrm>
          <a:prstGeom prst="rect">
            <a:avLst/>
          </a:prstGeom>
        </p:spPr>
      </p:pic>
      <p:pic>
        <p:nvPicPr>
          <p:cNvPr id="10" name="Picture 9">
            <a:extLst>
              <a:ext uri="{FF2B5EF4-FFF2-40B4-BE49-F238E27FC236}">
                <a16:creationId xmlns:a16="http://schemas.microsoft.com/office/drawing/2014/main" id="{094A7C78-2523-4EA1-9CA6-62F547F91E5C}"/>
              </a:ext>
            </a:extLst>
          </p:cNvPr>
          <p:cNvPicPr>
            <a:picLocks noChangeAspect="1"/>
          </p:cNvPicPr>
          <p:nvPr/>
        </p:nvPicPr>
        <p:blipFill>
          <a:blip r:embed="rId4"/>
          <a:stretch>
            <a:fillRect/>
          </a:stretch>
        </p:blipFill>
        <p:spPr>
          <a:xfrm>
            <a:off x="685463" y="3940963"/>
            <a:ext cx="7773074" cy="2328874"/>
          </a:xfrm>
          <a:prstGeom prst="rect">
            <a:avLst/>
          </a:prstGeom>
        </p:spPr>
      </p:pic>
    </p:spTree>
    <p:extLst>
      <p:ext uri="{BB962C8B-B14F-4D97-AF65-F5344CB8AC3E}">
        <p14:creationId xmlns:p14="http://schemas.microsoft.com/office/powerpoint/2010/main" val="418161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a:t>How to use this presentation</a:t>
            </a:r>
            <a:endParaRPr lang="en-US" dirty="0"/>
          </a:p>
        </p:txBody>
      </p:sp>
      <p:sp>
        <p:nvSpPr>
          <p:cNvPr id="4" name="Text Placeholder 3"/>
          <p:cNvSpPr>
            <a:spLocks noGrp="1"/>
          </p:cNvSpPr>
          <p:nvPr>
            <p:ph type="body" sz="quarter" idx="12"/>
          </p:nvPr>
        </p:nvSpPr>
        <p:spPr/>
        <p:txBody>
          <a:bodyPr/>
          <a:lstStyle/>
          <a:p>
            <a:pPr lvl="0"/>
            <a:r>
              <a:rPr lang="en-GB" sz="2400" dirty="0"/>
              <a:t>You can find the teacher guide </a:t>
            </a:r>
            <a:r>
              <a:rPr lang="en-GB" sz="2400" i="1" dirty="0"/>
              <a:t>2.29 Decimal place-value knowledge, multiplication and division </a:t>
            </a:r>
            <a:r>
              <a:rPr lang="en-GB" sz="2400" dirty="0"/>
              <a:t>by following the link below.</a:t>
            </a:r>
            <a:endParaRPr lang="en-GB" sz="2400" i="1" dirty="0"/>
          </a:p>
        </p:txBody>
      </p:sp>
    </p:spTree>
    <p:extLst>
      <p:ext uri="{BB962C8B-B14F-4D97-AF65-F5344CB8AC3E}">
        <p14:creationId xmlns:p14="http://schemas.microsoft.com/office/powerpoint/2010/main" val="1732146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1:5</a:t>
            </a:r>
          </a:p>
        </p:txBody>
      </p:sp>
      <p:sp>
        <p:nvSpPr>
          <p:cNvPr id="4" name="TextBox 3">
            <a:extLst>
              <a:ext uri="{FF2B5EF4-FFF2-40B4-BE49-F238E27FC236}">
                <a16:creationId xmlns:a16="http://schemas.microsoft.com/office/drawing/2014/main" id="{D9D3737E-3644-4ACE-8444-A33BFC8FD4F0}"/>
              </a:ext>
            </a:extLst>
          </p:cNvPr>
          <p:cNvSpPr txBox="1"/>
          <p:nvPr/>
        </p:nvSpPr>
        <p:spPr bwMode="auto">
          <a:xfrm>
            <a:off x="741857" y="917864"/>
            <a:ext cx="766030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Example 1 – two-digit number divided by 100 / multiplied by 0.01</a:t>
            </a:r>
          </a:p>
        </p:txBody>
      </p:sp>
      <p:pic>
        <p:nvPicPr>
          <p:cNvPr id="6" name="Picture 5">
            <a:extLst>
              <a:ext uri="{FF2B5EF4-FFF2-40B4-BE49-F238E27FC236}">
                <a16:creationId xmlns:a16="http://schemas.microsoft.com/office/drawing/2014/main" id="{79A888FF-4277-48F1-8B81-2F2DFB7B2108}"/>
              </a:ext>
            </a:extLst>
          </p:cNvPr>
          <p:cNvPicPr>
            <a:picLocks noChangeAspect="1"/>
          </p:cNvPicPr>
          <p:nvPr/>
        </p:nvPicPr>
        <p:blipFill>
          <a:blip r:embed="rId3"/>
          <a:stretch>
            <a:fillRect/>
          </a:stretch>
        </p:blipFill>
        <p:spPr>
          <a:xfrm>
            <a:off x="249561" y="1341475"/>
            <a:ext cx="8644877" cy="1377815"/>
          </a:xfrm>
          <a:prstGeom prst="rect">
            <a:avLst/>
          </a:prstGeom>
        </p:spPr>
      </p:pic>
    </p:spTree>
    <p:extLst>
      <p:ext uri="{BB962C8B-B14F-4D97-AF65-F5344CB8AC3E}">
        <p14:creationId xmlns:p14="http://schemas.microsoft.com/office/powerpoint/2010/main" val="1384805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1:5</a:t>
            </a:r>
          </a:p>
        </p:txBody>
      </p:sp>
      <p:sp>
        <p:nvSpPr>
          <p:cNvPr id="4" name="TextBox 3">
            <a:extLst>
              <a:ext uri="{FF2B5EF4-FFF2-40B4-BE49-F238E27FC236}">
                <a16:creationId xmlns:a16="http://schemas.microsoft.com/office/drawing/2014/main" id="{2180FB4B-8769-43D6-A2DA-6BD072CDD614}"/>
              </a:ext>
            </a:extLst>
          </p:cNvPr>
          <p:cNvSpPr txBox="1"/>
          <p:nvPr/>
        </p:nvSpPr>
        <p:spPr bwMode="auto">
          <a:xfrm>
            <a:off x="741857" y="917864"/>
            <a:ext cx="766030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Example 1 – two-digit number divided by 100 / multiplied by 0.01</a:t>
            </a:r>
          </a:p>
        </p:txBody>
      </p:sp>
      <p:pic>
        <p:nvPicPr>
          <p:cNvPr id="8" name="Picture 7">
            <a:extLst>
              <a:ext uri="{FF2B5EF4-FFF2-40B4-BE49-F238E27FC236}">
                <a16:creationId xmlns:a16="http://schemas.microsoft.com/office/drawing/2014/main" id="{C2726FE5-87B6-46BF-B5AA-0F93B925FAC0}"/>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368142" y="3108229"/>
            <a:ext cx="6432712" cy="542590"/>
          </a:xfrm>
          <a:prstGeom prst="rect">
            <a:avLst/>
          </a:prstGeom>
        </p:spPr>
      </p:pic>
      <p:pic>
        <p:nvPicPr>
          <p:cNvPr id="7" name="Picture 6">
            <a:extLst>
              <a:ext uri="{FF2B5EF4-FFF2-40B4-BE49-F238E27FC236}">
                <a16:creationId xmlns:a16="http://schemas.microsoft.com/office/drawing/2014/main" id="{3CFF0DC3-216A-4194-B6F7-492BE5CE083F}"/>
              </a:ext>
            </a:extLst>
          </p:cNvPr>
          <p:cNvPicPr>
            <a:picLocks noChangeAspect="1"/>
          </p:cNvPicPr>
          <p:nvPr/>
        </p:nvPicPr>
        <p:blipFill>
          <a:blip r:embed="rId4"/>
          <a:stretch>
            <a:fillRect/>
          </a:stretch>
        </p:blipFill>
        <p:spPr>
          <a:xfrm>
            <a:off x="249561" y="1341475"/>
            <a:ext cx="8644877" cy="1377815"/>
          </a:xfrm>
          <a:prstGeom prst="rect">
            <a:avLst/>
          </a:prstGeom>
        </p:spPr>
      </p:pic>
    </p:spTree>
    <p:extLst>
      <p:ext uri="{BB962C8B-B14F-4D97-AF65-F5344CB8AC3E}">
        <p14:creationId xmlns:p14="http://schemas.microsoft.com/office/powerpoint/2010/main" val="2611971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1:5</a:t>
            </a:r>
          </a:p>
        </p:txBody>
      </p:sp>
      <p:sp>
        <p:nvSpPr>
          <p:cNvPr id="4" name="TextBox 3">
            <a:extLst>
              <a:ext uri="{FF2B5EF4-FFF2-40B4-BE49-F238E27FC236}">
                <a16:creationId xmlns:a16="http://schemas.microsoft.com/office/drawing/2014/main" id="{2087E0B0-A4A9-4336-A00F-742E1D0C77E0}"/>
              </a:ext>
            </a:extLst>
          </p:cNvPr>
          <p:cNvSpPr txBox="1"/>
          <p:nvPr/>
        </p:nvSpPr>
        <p:spPr bwMode="auto">
          <a:xfrm>
            <a:off x="741857" y="917864"/>
            <a:ext cx="766030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Example 1 – two-digit number divided by 100 / multiplied by 0.01</a:t>
            </a:r>
          </a:p>
        </p:txBody>
      </p:sp>
      <p:pic>
        <p:nvPicPr>
          <p:cNvPr id="7" name="Picture 6">
            <a:extLst>
              <a:ext uri="{FF2B5EF4-FFF2-40B4-BE49-F238E27FC236}">
                <a16:creationId xmlns:a16="http://schemas.microsoft.com/office/drawing/2014/main" id="{2F9AD43B-A222-4900-99D3-424B8810F66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85463" y="4022494"/>
            <a:ext cx="7773074" cy="2334970"/>
          </a:xfrm>
          <a:prstGeom prst="rect">
            <a:avLst/>
          </a:prstGeom>
        </p:spPr>
      </p:pic>
      <p:pic>
        <p:nvPicPr>
          <p:cNvPr id="8" name="Picture 7">
            <a:extLst>
              <a:ext uri="{FF2B5EF4-FFF2-40B4-BE49-F238E27FC236}">
                <a16:creationId xmlns:a16="http://schemas.microsoft.com/office/drawing/2014/main" id="{795E188C-5B95-4EED-9505-8438A2A744E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368142" y="3108229"/>
            <a:ext cx="6432712" cy="542590"/>
          </a:xfrm>
          <a:prstGeom prst="rect">
            <a:avLst/>
          </a:prstGeom>
        </p:spPr>
      </p:pic>
      <p:pic>
        <p:nvPicPr>
          <p:cNvPr id="9" name="Picture 8">
            <a:extLst>
              <a:ext uri="{FF2B5EF4-FFF2-40B4-BE49-F238E27FC236}">
                <a16:creationId xmlns:a16="http://schemas.microsoft.com/office/drawing/2014/main" id="{36E7B473-5AF3-4A04-8F2C-FB729F4EF1EC}"/>
              </a:ext>
            </a:extLst>
          </p:cNvPr>
          <p:cNvPicPr>
            <a:picLocks noChangeAspect="1"/>
          </p:cNvPicPr>
          <p:nvPr/>
        </p:nvPicPr>
        <p:blipFill>
          <a:blip r:embed="rId4"/>
          <a:stretch>
            <a:fillRect/>
          </a:stretch>
        </p:blipFill>
        <p:spPr>
          <a:xfrm>
            <a:off x="249561" y="1341475"/>
            <a:ext cx="8644877" cy="1377815"/>
          </a:xfrm>
          <a:prstGeom prst="rect">
            <a:avLst/>
          </a:prstGeom>
        </p:spPr>
      </p:pic>
    </p:spTree>
    <p:extLst>
      <p:ext uri="{BB962C8B-B14F-4D97-AF65-F5344CB8AC3E}">
        <p14:creationId xmlns:p14="http://schemas.microsoft.com/office/powerpoint/2010/main" val="2690434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1:5</a:t>
            </a:r>
          </a:p>
        </p:txBody>
      </p:sp>
      <p:pic>
        <p:nvPicPr>
          <p:cNvPr id="3" name="Picture 2">
            <a:extLst>
              <a:ext uri="{FF2B5EF4-FFF2-40B4-BE49-F238E27FC236}">
                <a16:creationId xmlns:a16="http://schemas.microsoft.com/office/drawing/2014/main" id="{45EC1E6C-79F0-4015-8F18-3CD6B304EFF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55644" y="1354505"/>
            <a:ext cx="8791194" cy="1377815"/>
          </a:xfrm>
          <a:prstGeom prst="rect">
            <a:avLst/>
          </a:prstGeom>
        </p:spPr>
      </p:pic>
      <p:sp>
        <p:nvSpPr>
          <p:cNvPr id="4" name="TextBox 3">
            <a:extLst>
              <a:ext uri="{FF2B5EF4-FFF2-40B4-BE49-F238E27FC236}">
                <a16:creationId xmlns:a16="http://schemas.microsoft.com/office/drawing/2014/main" id="{50725170-770D-41FC-B073-8A1673376467}"/>
              </a:ext>
            </a:extLst>
          </p:cNvPr>
          <p:cNvSpPr txBox="1"/>
          <p:nvPr/>
        </p:nvSpPr>
        <p:spPr bwMode="auto">
          <a:xfrm>
            <a:off x="1548584" y="917864"/>
            <a:ext cx="604684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Example 2 – multiplying a decimal fraction by 1,000</a:t>
            </a:r>
          </a:p>
        </p:txBody>
      </p:sp>
    </p:spTree>
    <p:extLst>
      <p:ext uri="{BB962C8B-B14F-4D97-AF65-F5344CB8AC3E}">
        <p14:creationId xmlns:p14="http://schemas.microsoft.com/office/powerpoint/2010/main" val="772072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1:5</a:t>
            </a:r>
          </a:p>
        </p:txBody>
      </p:sp>
      <p:pic>
        <p:nvPicPr>
          <p:cNvPr id="3" name="Picture 2">
            <a:extLst>
              <a:ext uri="{FF2B5EF4-FFF2-40B4-BE49-F238E27FC236}">
                <a16:creationId xmlns:a16="http://schemas.microsoft.com/office/drawing/2014/main" id="{7722CC1D-FA3C-4AE4-AB84-2F73A13238F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55644" y="1354505"/>
            <a:ext cx="8791194" cy="1377815"/>
          </a:xfrm>
          <a:prstGeom prst="rect">
            <a:avLst/>
          </a:prstGeom>
        </p:spPr>
      </p:pic>
      <p:sp>
        <p:nvSpPr>
          <p:cNvPr id="4" name="TextBox 3">
            <a:extLst>
              <a:ext uri="{FF2B5EF4-FFF2-40B4-BE49-F238E27FC236}">
                <a16:creationId xmlns:a16="http://schemas.microsoft.com/office/drawing/2014/main" id="{11833E43-0F88-4E37-AF60-9484ECE85EDA}"/>
              </a:ext>
            </a:extLst>
          </p:cNvPr>
          <p:cNvSpPr txBox="1"/>
          <p:nvPr/>
        </p:nvSpPr>
        <p:spPr bwMode="auto">
          <a:xfrm>
            <a:off x="1548584" y="917864"/>
            <a:ext cx="604684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Example 2 – multiplying a decimal fraction by 1,000</a:t>
            </a:r>
          </a:p>
        </p:txBody>
      </p:sp>
      <p:pic>
        <p:nvPicPr>
          <p:cNvPr id="8" name="Picture 7">
            <a:extLst>
              <a:ext uri="{FF2B5EF4-FFF2-40B4-BE49-F238E27FC236}">
                <a16:creationId xmlns:a16="http://schemas.microsoft.com/office/drawing/2014/main" id="{C883F72C-0C63-4751-8EFB-C6D636E5C53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368142" y="3108229"/>
            <a:ext cx="6432712" cy="542590"/>
          </a:xfrm>
          <a:prstGeom prst="rect">
            <a:avLst/>
          </a:prstGeom>
        </p:spPr>
      </p:pic>
    </p:spTree>
    <p:extLst>
      <p:ext uri="{BB962C8B-B14F-4D97-AF65-F5344CB8AC3E}">
        <p14:creationId xmlns:p14="http://schemas.microsoft.com/office/powerpoint/2010/main" val="386774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1:5</a:t>
            </a:r>
          </a:p>
        </p:txBody>
      </p:sp>
      <p:pic>
        <p:nvPicPr>
          <p:cNvPr id="3" name="Picture 2">
            <a:extLst>
              <a:ext uri="{FF2B5EF4-FFF2-40B4-BE49-F238E27FC236}">
                <a16:creationId xmlns:a16="http://schemas.microsoft.com/office/drawing/2014/main" id="{411BBA31-49E9-491D-9B05-744711CFFC8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55644" y="1354505"/>
            <a:ext cx="8791194" cy="1377815"/>
          </a:xfrm>
          <a:prstGeom prst="rect">
            <a:avLst/>
          </a:prstGeom>
        </p:spPr>
      </p:pic>
      <p:sp>
        <p:nvSpPr>
          <p:cNvPr id="4" name="TextBox 3">
            <a:extLst>
              <a:ext uri="{FF2B5EF4-FFF2-40B4-BE49-F238E27FC236}">
                <a16:creationId xmlns:a16="http://schemas.microsoft.com/office/drawing/2014/main" id="{6F1BBB2C-24C1-4DEB-9ADB-9C4DFD601051}"/>
              </a:ext>
            </a:extLst>
          </p:cNvPr>
          <p:cNvSpPr txBox="1"/>
          <p:nvPr/>
        </p:nvSpPr>
        <p:spPr bwMode="auto">
          <a:xfrm>
            <a:off x="1548584" y="917864"/>
            <a:ext cx="604684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000" dirty="0">
                <a:latin typeface="Myriad Pro Semibold" charset="0"/>
                <a:ea typeface="Myriad Pro Semibold" charset="0"/>
                <a:cs typeface="Myriad Pro Semibold" charset="0"/>
              </a:rPr>
              <a:t>Example 2 – multiplying a decimal fraction by 1,000</a:t>
            </a:r>
          </a:p>
        </p:txBody>
      </p:sp>
      <p:pic>
        <p:nvPicPr>
          <p:cNvPr id="7" name="Picture 6">
            <a:extLst>
              <a:ext uri="{FF2B5EF4-FFF2-40B4-BE49-F238E27FC236}">
                <a16:creationId xmlns:a16="http://schemas.microsoft.com/office/drawing/2014/main" id="{BA3DFE52-E89B-40AC-BDA8-D1DD4111CFA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85463" y="4026728"/>
            <a:ext cx="7773074" cy="2334970"/>
          </a:xfrm>
          <a:prstGeom prst="rect">
            <a:avLst/>
          </a:prstGeom>
        </p:spPr>
      </p:pic>
      <p:pic>
        <p:nvPicPr>
          <p:cNvPr id="8" name="Picture 7">
            <a:extLst>
              <a:ext uri="{FF2B5EF4-FFF2-40B4-BE49-F238E27FC236}">
                <a16:creationId xmlns:a16="http://schemas.microsoft.com/office/drawing/2014/main" id="{E49390DE-9B83-4589-A493-685F7639AFAA}"/>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368142" y="3108229"/>
            <a:ext cx="6432712" cy="542590"/>
          </a:xfrm>
          <a:prstGeom prst="rect">
            <a:avLst/>
          </a:prstGeom>
        </p:spPr>
      </p:pic>
    </p:spTree>
    <p:extLst>
      <p:ext uri="{BB962C8B-B14F-4D97-AF65-F5344CB8AC3E}">
        <p14:creationId xmlns:p14="http://schemas.microsoft.com/office/powerpoint/2010/main" val="3515418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2:1</a:t>
            </a:r>
          </a:p>
        </p:txBody>
      </p:sp>
      <p:pic>
        <p:nvPicPr>
          <p:cNvPr id="4" name="Picture 3" descr="A clock hanging from the side&#10;&#10;Description automatically generated">
            <a:extLst>
              <a:ext uri="{FF2B5EF4-FFF2-40B4-BE49-F238E27FC236}">
                <a16:creationId xmlns:a16="http://schemas.microsoft.com/office/drawing/2014/main" id="{D8633342-4AEF-4B7C-8888-EAB92E6EB1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4723" y="2061656"/>
            <a:ext cx="7554555" cy="3039488"/>
          </a:xfrm>
          <a:prstGeom prst="rect">
            <a:avLst/>
          </a:prstGeom>
        </p:spPr>
      </p:pic>
      <p:sp>
        <p:nvSpPr>
          <p:cNvPr id="3" name="Rectangle 2">
            <a:extLst>
              <a:ext uri="{FF2B5EF4-FFF2-40B4-BE49-F238E27FC236}">
                <a16:creationId xmlns:a16="http://schemas.microsoft.com/office/drawing/2014/main" id="{1DB43A80-C718-4102-9756-5BD92E379137}"/>
              </a:ext>
            </a:extLst>
          </p:cNvPr>
          <p:cNvSpPr/>
          <p:nvPr/>
        </p:nvSpPr>
        <p:spPr>
          <a:xfrm>
            <a:off x="6596042" y="5195482"/>
            <a:ext cx="1753236" cy="307777"/>
          </a:xfrm>
          <a:prstGeom prst="rect">
            <a:avLst/>
          </a:prstGeom>
        </p:spPr>
        <p:txBody>
          <a:bodyPr wrap="square">
            <a:spAutoFit/>
          </a:bodyPr>
          <a:lstStyle/>
          <a:p>
            <a:pPr algn="r">
              <a:spcBef>
                <a:spcPts val="400"/>
              </a:spcBef>
              <a:spcAft>
                <a:spcPts val="400"/>
              </a:spcAft>
              <a:buNone/>
            </a:pPr>
            <a:r>
              <a:rPr lang="en-GB" sz="1400" i="1" dirty="0">
                <a:solidFill>
                  <a:schemeClr val="bg1">
                    <a:lumMod val="50000"/>
                  </a:schemeClr>
                </a:solidFill>
                <a:latin typeface="Myriad Pro" panose="020B0503030403020204" pitchFamily="34" charset="0"/>
                <a:ea typeface="Calibri" panose="020F0502020204030204" pitchFamily="34" charset="0"/>
                <a:cs typeface="Times New Roman" panose="02020603050405020304" pitchFamily="18" charset="0"/>
              </a:rPr>
              <a:t>Not to scale.</a:t>
            </a:r>
          </a:p>
        </p:txBody>
      </p:sp>
    </p:spTree>
    <p:extLst>
      <p:ext uri="{BB962C8B-B14F-4D97-AF65-F5344CB8AC3E}">
        <p14:creationId xmlns:p14="http://schemas.microsoft.com/office/powerpoint/2010/main" val="28753174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2:1</a:t>
            </a:r>
          </a:p>
        </p:txBody>
      </p:sp>
      <p:pic>
        <p:nvPicPr>
          <p:cNvPr id="3" name="Picture 2">
            <a:extLst>
              <a:ext uri="{FF2B5EF4-FFF2-40B4-BE49-F238E27FC236}">
                <a16:creationId xmlns:a16="http://schemas.microsoft.com/office/drawing/2014/main" id="{953C8BE1-3AB7-4574-92B6-1F8024A553DB}"/>
              </a:ext>
            </a:extLst>
          </p:cNvPr>
          <p:cNvPicPr>
            <a:picLocks noChangeAspect="1"/>
          </p:cNvPicPr>
          <p:nvPr/>
        </p:nvPicPr>
        <p:blipFill>
          <a:blip r:embed="rId2"/>
          <a:stretch>
            <a:fillRect/>
          </a:stretch>
        </p:blipFill>
        <p:spPr>
          <a:xfrm>
            <a:off x="1185378" y="781682"/>
            <a:ext cx="6773243" cy="5669771"/>
          </a:xfrm>
          <a:prstGeom prst="rect">
            <a:avLst/>
          </a:prstGeom>
        </p:spPr>
      </p:pic>
    </p:spTree>
    <p:extLst>
      <p:ext uri="{BB962C8B-B14F-4D97-AF65-F5344CB8AC3E}">
        <p14:creationId xmlns:p14="http://schemas.microsoft.com/office/powerpoint/2010/main" val="744445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2:4</a:t>
            </a:r>
          </a:p>
        </p:txBody>
      </p:sp>
      <p:pic>
        <p:nvPicPr>
          <p:cNvPr id="3" name="Picture 2">
            <a:extLst>
              <a:ext uri="{FF2B5EF4-FFF2-40B4-BE49-F238E27FC236}">
                <a16:creationId xmlns:a16="http://schemas.microsoft.com/office/drawing/2014/main" id="{F7D869B3-1578-4906-A8A1-9F9AD0FD5EEC}"/>
              </a:ext>
            </a:extLst>
          </p:cNvPr>
          <p:cNvPicPr>
            <a:picLocks noChangeAspect="1"/>
          </p:cNvPicPr>
          <p:nvPr/>
        </p:nvPicPr>
        <p:blipFill>
          <a:blip r:embed="rId2"/>
          <a:stretch>
            <a:fillRect/>
          </a:stretch>
        </p:blipFill>
        <p:spPr>
          <a:xfrm>
            <a:off x="1185378" y="782400"/>
            <a:ext cx="6773243" cy="5669771"/>
          </a:xfrm>
          <a:prstGeom prst="rect">
            <a:avLst/>
          </a:prstGeom>
        </p:spPr>
      </p:pic>
    </p:spTree>
    <p:extLst>
      <p:ext uri="{BB962C8B-B14F-4D97-AF65-F5344CB8AC3E}">
        <p14:creationId xmlns:p14="http://schemas.microsoft.com/office/powerpoint/2010/main" val="26573859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2:4</a:t>
            </a:r>
          </a:p>
        </p:txBody>
      </p:sp>
      <p:pic>
        <p:nvPicPr>
          <p:cNvPr id="5" name="Picture 4">
            <a:extLst>
              <a:ext uri="{FF2B5EF4-FFF2-40B4-BE49-F238E27FC236}">
                <a16:creationId xmlns:a16="http://schemas.microsoft.com/office/drawing/2014/main" id="{6A903005-7809-486B-BD8C-7D5D75929A2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439163" y="1141057"/>
            <a:ext cx="4265673" cy="4894354"/>
          </a:xfrm>
          <a:prstGeom prst="rect">
            <a:avLst/>
          </a:prstGeom>
        </p:spPr>
      </p:pic>
    </p:spTree>
    <p:extLst>
      <p:ext uri="{BB962C8B-B14F-4D97-AF65-F5344CB8AC3E}">
        <p14:creationId xmlns:p14="http://schemas.microsoft.com/office/powerpoint/2010/main" val="2211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1:1</a:t>
            </a:r>
          </a:p>
        </p:txBody>
      </p:sp>
      <p:pic>
        <p:nvPicPr>
          <p:cNvPr id="5" name="Picture 4">
            <a:extLst>
              <a:ext uri="{FF2B5EF4-FFF2-40B4-BE49-F238E27FC236}">
                <a16:creationId xmlns:a16="http://schemas.microsoft.com/office/drawing/2014/main" id="{786435B5-7A97-404A-94DD-8D36CE3048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2788" y="3757729"/>
            <a:ext cx="7858425" cy="1249788"/>
          </a:xfrm>
          <a:prstGeom prst="rect">
            <a:avLst/>
          </a:prstGeom>
        </p:spPr>
      </p:pic>
      <p:pic>
        <p:nvPicPr>
          <p:cNvPr id="6" name="Picture 5" descr="A close up of a logo&#10;&#10;Description automatically generated">
            <a:extLst>
              <a:ext uri="{FF2B5EF4-FFF2-40B4-BE49-F238E27FC236}">
                <a16:creationId xmlns:a16="http://schemas.microsoft.com/office/drawing/2014/main" id="{B5AF34C6-AB1B-4CC7-93C4-59F44C9430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03753" y="4354203"/>
            <a:ext cx="536494" cy="646232"/>
          </a:xfrm>
          <a:prstGeom prst="rect">
            <a:avLst/>
          </a:prstGeom>
        </p:spPr>
      </p:pic>
      <p:pic>
        <p:nvPicPr>
          <p:cNvPr id="7" name="Picture 6" descr="A screen shot of a cage&#10;&#10;Description automatically generated">
            <a:extLst>
              <a:ext uri="{FF2B5EF4-FFF2-40B4-BE49-F238E27FC236}">
                <a16:creationId xmlns:a16="http://schemas.microsoft.com/office/drawing/2014/main" id="{9A46FDC5-47FC-4CD1-9725-73D86F4A55C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32755" y="1035383"/>
            <a:ext cx="2678490" cy="2424109"/>
          </a:xfrm>
          <a:prstGeom prst="rect">
            <a:avLst/>
          </a:prstGeom>
        </p:spPr>
      </p:pic>
    </p:spTree>
    <p:extLst>
      <p:ext uri="{BB962C8B-B14F-4D97-AF65-F5344CB8AC3E}">
        <p14:creationId xmlns:p14="http://schemas.microsoft.com/office/powerpoint/2010/main" val="241470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1:1</a:t>
            </a:r>
          </a:p>
        </p:txBody>
      </p:sp>
      <p:pic>
        <p:nvPicPr>
          <p:cNvPr id="3" name="Picture 2" descr="A screen shot of a cage&#10;&#10;Description automatically generated">
            <a:extLst>
              <a:ext uri="{FF2B5EF4-FFF2-40B4-BE49-F238E27FC236}">
                <a16:creationId xmlns:a16="http://schemas.microsoft.com/office/drawing/2014/main" id="{E3D5239A-8EFA-4D18-B283-3D4FEF2C8C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2755" y="1035383"/>
            <a:ext cx="2678490" cy="2424109"/>
          </a:xfrm>
          <a:prstGeom prst="rect">
            <a:avLst/>
          </a:prstGeom>
        </p:spPr>
      </p:pic>
      <p:pic>
        <p:nvPicPr>
          <p:cNvPr id="4" name="Picture 3">
            <a:extLst>
              <a:ext uri="{FF2B5EF4-FFF2-40B4-BE49-F238E27FC236}">
                <a16:creationId xmlns:a16="http://schemas.microsoft.com/office/drawing/2014/main" id="{699AD418-FFDD-4CA2-A11C-18CA95276A2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2788" y="3757729"/>
            <a:ext cx="7858425" cy="1249788"/>
          </a:xfrm>
          <a:prstGeom prst="rect">
            <a:avLst/>
          </a:prstGeom>
        </p:spPr>
      </p:pic>
      <p:pic>
        <p:nvPicPr>
          <p:cNvPr id="5" name="Picture 4" descr="A close up of a logo&#10;&#10;Description automatically generated">
            <a:extLst>
              <a:ext uri="{FF2B5EF4-FFF2-40B4-BE49-F238E27FC236}">
                <a16:creationId xmlns:a16="http://schemas.microsoft.com/office/drawing/2014/main" id="{EB5D4884-DDA2-47F9-A57E-8A8A3F73A9A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03753" y="4354203"/>
            <a:ext cx="536494" cy="646232"/>
          </a:xfrm>
          <a:prstGeom prst="rect">
            <a:avLst/>
          </a:prstGeom>
        </p:spPr>
      </p:pic>
      <p:sp>
        <p:nvSpPr>
          <p:cNvPr id="6" name="TextBox 5">
            <a:extLst>
              <a:ext uri="{FF2B5EF4-FFF2-40B4-BE49-F238E27FC236}">
                <a16:creationId xmlns:a16="http://schemas.microsoft.com/office/drawing/2014/main" id="{A922FE6A-520F-45AC-AC7A-F0696541CDC4}"/>
              </a:ext>
            </a:extLst>
          </p:cNvPr>
          <p:cNvSpPr txBox="1"/>
          <p:nvPr/>
        </p:nvSpPr>
        <p:spPr bwMode="auto">
          <a:xfrm>
            <a:off x="2445457" y="5527964"/>
            <a:ext cx="42530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 ÷ 10 = 0.1        1 × 0.1 = 0.1</a:t>
            </a:r>
          </a:p>
        </p:txBody>
      </p:sp>
      <p:pic>
        <p:nvPicPr>
          <p:cNvPr id="8" name="Picture 7" descr="A close up of a screen&#10;&#10;Description automatically generated">
            <a:extLst>
              <a:ext uri="{FF2B5EF4-FFF2-40B4-BE49-F238E27FC236}">
                <a16:creationId xmlns:a16="http://schemas.microsoft.com/office/drawing/2014/main" id="{865AA7E5-BD28-458F-8249-71E4D8E9243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32755" y="1248615"/>
            <a:ext cx="2678490" cy="1997645"/>
          </a:xfrm>
          <a:prstGeom prst="rect">
            <a:avLst/>
          </a:prstGeom>
        </p:spPr>
      </p:pic>
      <p:pic>
        <p:nvPicPr>
          <p:cNvPr id="9" name="Picture 8" descr="A close up of a logo&#10;&#10;Description automatically generated">
            <a:extLst>
              <a:ext uri="{FF2B5EF4-FFF2-40B4-BE49-F238E27FC236}">
                <a16:creationId xmlns:a16="http://schemas.microsoft.com/office/drawing/2014/main" id="{68451B6A-793D-43D7-9E28-CCF2DA05ECD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05924" y="4352536"/>
            <a:ext cx="536494" cy="646232"/>
          </a:xfrm>
          <a:prstGeom prst="rect">
            <a:avLst/>
          </a:prstGeom>
        </p:spPr>
      </p:pic>
    </p:spTree>
    <p:extLst>
      <p:ext uri="{BB962C8B-B14F-4D97-AF65-F5344CB8AC3E}">
        <p14:creationId xmlns:p14="http://schemas.microsoft.com/office/powerpoint/2010/main" val="4042055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after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par>
                                <p:cTn id="12" presetID="63" presetClass="path" presetSubtype="0" accel="30000" fill="hold" nodeType="withEffect">
                                  <p:stCondLst>
                                    <p:cond delay="0"/>
                                  </p:stCondLst>
                                  <p:childTnLst>
                                    <p:animMotion origin="layout" path="M 0 -4.44444E-6 L 0.12101 -0.00046 " pathEditMode="relative" rAng="0" ptsTypes="AA">
                                      <p:cBhvr>
                                        <p:cTn id="13" dur="1500" fill="hold"/>
                                        <p:tgtEl>
                                          <p:spTgt spid="5"/>
                                        </p:tgtEl>
                                        <p:attrNameLst>
                                          <p:attrName>ppt_x</p:attrName>
                                          <p:attrName>ppt_y</p:attrName>
                                        </p:attrNameLst>
                                      </p:cBhvr>
                                      <p:rCtr x="6042" y="-23"/>
                                    </p:animMotion>
                                  </p:childTnLst>
                                </p:cTn>
                              </p:par>
                            </p:childTnLst>
                          </p:cTn>
                        </p:par>
                        <p:par>
                          <p:cTn id="14" fill="hold">
                            <p:stCondLst>
                              <p:cond delay="2000"/>
                            </p:stCondLst>
                            <p:childTnLst>
                              <p:par>
                                <p:cTn id="15" presetID="1" presetClass="exit" presetSubtype="0" fill="hold" nodeType="afterEffect">
                                  <p:stCondLst>
                                    <p:cond delay="0"/>
                                  </p:stCondLst>
                                  <p:childTnLst>
                                    <p:set>
                                      <p:cBhvr>
                                        <p:cTn id="16" dur="1" fill="hold">
                                          <p:stCondLst>
                                            <p:cond delay="0"/>
                                          </p:stCondLst>
                                        </p:cTn>
                                        <p:tgtEl>
                                          <p:spTgt spid="5"/>
                                        </p:tgtEl>
                                        <p:attrNameLst>
                                          <p:attrName>style.visibility</p:attrName>
                                        </p:attrNameLst>
                                      </p:cBhvr>
                                      <p:to>
                                        <p:strVal val="hidden"/>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1:1</a:t>
            </a:r>
          </a:p>
        </p:txBody>
      </p:sp>
      <p:pic>
        <p:nvPicPr>
          <p:cNvPr id="3" name="Picture 2">
            <a:extLst>
              <a:ext uri="{FF2B5EF4-FFF2-40B4-BE49-F238E27FC236}">
                <a16:creationId xmlns:a16="http://schemas.microsoft.com/office/drawing/2014/main" id="{3A092B69-9F14-4451-8229-3FD30FC452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2788" y="3757729"/>
            <a:ext cx="7858425" cy="1249788"/>
          </a:xfrm>
          <a:prstGeom prst="rect">
            <a:avLst/>
          </a:prstGeom>
        </p:spPr>
      </p:pic>
      <p:pic>
        <p:nvPicPr>
          <p:cNvPr id="5" name="Picture 4" descr="A close up of a screen&#10;&#10;Description automatically generated">
            <a:extLst>
              <a:ext uri="{FF2B5EF4-FFF2-40B4-BE49-F238E27FC236}">
                <a16:creationId xmlns:a16="http://schemas.microsoft.com/office/drawing/2014/main" id="{3742D5C8-D13B-48DE-934C-8B6317D8911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2755" y="1248615"/>
            <a:ext cx="2678490" cy="1997645"/>
          </a:xfrm>
          <a:prstGeom prst="rect">
            <a:avLst/>
          </a:prstGeom>
        </p:spPr>
      </p:pic>
      <p:pic>
        <p:nvPicPr>
          <p:cNvPr id="6" name="Picture 5" descr="A close up of a logo&#10;&#10;Description automatically generated">
            <a:extLst>
              <a:ext uri="{FF2B5EF4-FFF2-40B4-BE49-F238E27FC236}">
                <a16:creationId xmlns:a16="http://schemas.microsoft.com/office/drawing/2014/main" id="{2ABC798B-611A-4F1B-AE99-3C333B8341A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05924" y="4352536"/>
            <a:ext cx="536494" cy="646232"/>
          </a:xfrm>
          <a:prstGeom prst="rect">
            <a:avLst/>
          </a:prstGeom>
        </p:spPr>
      </p:pic>
      <p:pic>
        <p:nvPicPr>
          <p:cNvPr id="8" name="Picture 7" descr="A screen shot of a building&#10;&#10;Description automatically generated">
            <a:extLst>
              <a:ext uri="{FF2B5EF4-FFF2-40B4-BE49-F238E27FC236}">
                <a16:creationId xmlns:a16="http://schemas.microsoft.com/office/drawing/2014/main" id="{73421050-F431-4C42-AD87-60B2CAEE22A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32755" y="1248615"/>
            <a:ext cx="2678490" cy="2035053"/>
          </a:xfrm>
          <a:prstGeom prst="rect">
            <a:avLst/>
          </a:prstGeom>
        </p:spPr>
      </p:pic>
      <p:pic>
        <p:nvPicPr>
          <p:cNvPr id="9" name="Picture 8" descr="A close up of a logo&#10;&#10;Description automatically generated">
            <a:extLst>
              <a:ext uri="{FF2B5EF4-FFF2-40B4-BE49-F238E27FC236}">
                <a16:creationId xmlns:a16="http://schemas.microsoft.com/office/drawing/2014/main" id="{65EE6779-9D4F-4C8E-9C32-1832DD8CCF3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39399" y="4352536"/>
            <a:ext cx="536494" cy="646232"/>
          </a:xfrm>
          <a:prstGeom prst="rect">
            <a:avLst/>
          </a:prstGeom>
        </p:spPr>
      </p:pic>
      <p:sp>
        <p:nvSpPr>
          <p:cNvPr id="11" name="TextBox 10">
            <a:extLst>
              <a:ext uri="{FF2B5EF4-FFF2-40B4-BE49-F238E27FC236}">
                <a16:creationId xmlns:a16="http://schemas.microsoft.com/office/drawing/2014/main" id="{528CB8B5-58C5-4C9D-B97F-4D5872DAA19D}"/>
              </a:ext>
            </a:extLst>
          </p:cNvPr>
          <p:cNvSpPr txBox="1"/>
          <p:nvPr/>
        </p:nvSpPr>
        <p:spPr bwMode="auto">
          <a:xfrm>
            <a:off x="2112032" y="5529600"/>
            <a:ext cx="49199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 ÷ 100 = 0.01        1 × 0.01 = 0.01</a:t>
            </a:r>
          </a:p>
        </p:txBody>
      </p:sp>
    </p:spTree>
    <p:extLst>
      <p:ext uri="{BB962C8B-B14F-4D97-AF65-F5344CB8AC3E}">
        <p14:creationId xmlns:p14="http://schemas.microsoft.com/office/powerpoint/2010/main" val="620689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after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par>
                                <p:cTn id="12" presetID="63" presetClass="path" presetSubtype="0" accel="50000" fill="hold" nodeType="withEffect">
                                  <p:stCondLst>
                                    <p:cond delay="0"/>
                                  </p:stCondLst>
                                  <p:childTnLst>
                                    <p:animMotion origin="layout" path="M 3.88889E-6 -2.96296E-6 L 0.1243 -2.96296E-6 " pathEditMode="relative" rAng="0" ptsTypes="AA">
                                      <p:cBhvr>
                                        <p:cTn id="13" dur="1500" fill="hold"/>
                                        <p:tgtEl>
                                          <p:spTgt spid="6"/>
                                        </p:tgtEl>
                                        <p:attrNameLst>
                                          <p:attrName>ppt_x</p:attrName>
                                          <p:attrName>ppt_y</p:attrName>
                                        </p:attrNameLst>
                                      </p:cBhvr>
                                      <p:rCtr x="6215" y="0"/>
                                    </p:animMotion>
                                  </p:childTnLst>
                                </p:cTn>
                              </p:par>
                            </p:childTnLst>
                          </p:cTn>
                        </p:par>
                        <p:par>
                          <p:cTn id="14" fill="hold">
                            <p:stCondLst>
                              <p:cond delay="2000"/>
                            </p:stCondLst>
                            <p:childTnLst>
                              <p:par>
                                <p:cTn id="15" presetID="1" presetClass="exit" presetSubtype="0" fill="hold" nodeType="afterEffect">
                                  <p:stCondLst>
                                    <p:cond delay="0"/>
                                  </p:stCondLst>
                                  <p:childTnLst>
                                    <p:set>
                                      <p:cBhvr>
                                        <p:cTn id="16" dur="1" fill="hold">
                                          <p:stCondLst>
                                            <p:cond delay="0"/>
                                          </p:stCondLst>
                                        </p:cTn>
                                        <p:tgtEl>
                                          <p:spTgt spid="6"/>
                                        </p:tgtEl>
                                        <p:attrNameLst>
                                          <p:attrName>style.visibility</p:attrName>
                                        </p:attrNameLst>
                                      </p:cBhvr>
                                      <p:to>
                                        <p:strVal val="hidden"/>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par>
                          <p:cTn id="19" fill="hold">
                            <p:stCondLst>
                              <p:cond delay="2000"/>
                            </p:stCondLst>
                            <p:childTnLst>
                              <p:par>
                                <p:cTn id="20" presetID="10"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1:1</a:t>
            </a:r>
          </a:p>
        </p:txBody>
      </p:sp>
      <p:pic>
        <p:nvPicPr>
          <p:cNvPr id="3" name="Picture 2">
            <a:extLst>
              <a:ext uri="{FF2B5EF4-FFF2-40B4-BE49-F238E27FC236}">
                <a16:creationId xmlns:a16="http://schemas.microsoft.com/office/drawing/2014/main" id="{6F2B8B58-162D-4977-834E-C2ED529128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2788" y="3757729"/>
            <a:ext cx="7858425" cy="1249788"/>
          </a:xfrm>
          <a:prstGeom prst="rect">
            <a:avLst/>
          </a:prstGeom>
        </p:spPr>
      </p:pic>
      <p:pic>
        <p:nvPicPr>
          <p:cNvPr id="4" name="Picture 3" descr="A screen shot of a building&#10;&#10;Description automatically generated">
            <a:extLst>
              <a:ext uri="{FF2B5EF4-FFF2-40B4-BE49-F238E27FC236}">
                <a16:creationId xmlns:a16="http://schemas.microsoft.com/office/drawing/2014/main" id="{F31A9259-C632-420F-8E35-505138056F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2755" y="1248615"/>
            <a:ext cx="2678490" cy="2035053"/>
          </a:xfrm>
          <a:prstGeom prst="rect">
            <a:avLst/>
          </a:prstGeom>
        </p:spPr>
      </p:pic>
      <p:pic>
        <p:nvPicPr>
          <p:cNvPr id="5" name="Picture 4" descr="A close up of a logo&#10;&#10;Description automatically generated">
            <a:extLst>
              <a:ext uri="{FF2B5EF4-FFF2-40B4-BE49-F238E27FC236}">
                <a16:creationId xmlns:a16="http://schemas.microsoft.com/office/drawing/2014/main" id="{9BBA01AF-EF56-496E-A909-157BCC5EBEF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39399" y="4352536"/>
            <a:ext cx="536494" cy="646232"/>
          </a:xfrm>
          <a:prstGeom prst="rect">
            <a:avLst/>
          </a:prstGeom>
        </p:spPr>
      </p:pic>
      <p:sp>
        <p:nvSpPr>
          <p:cNvPr id="7" name="TextBox 6">
            <a:extLst>
              <a:ext uri="{FF2B5EF4-FFF2-40B4-BE49-F238E27FC236}">
                <a16:creationId xmlns:a16="http://schemas.microsoft.com/office/drawing/2014/main" id="{DB1EA19A-6FC8-4C9A-B796-B3E9B87151B1}"/>
              </a:ext>
            </a:extLst>
          </p:cNvPr>
          <p:cNvSpPr txBox="1"/>
          <p:nvPr/>
        </p:nvSpPr>
        <p:spPr bwMode="auto">
          <a:xfrm>
            <a:off x="1961349" y="5529600"/>
            <a:ext cx="52213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0.1 ÷ 10 = 0.01        0.1 × 0.1 = 0.01</a:t>
            </a:r>
          </a:p>
        </p:txBody>
      </p:sp>
    </p:spTree>
    <p:extLst>
      <p:ext uri="{BB962C8B-B14F-4D97-AF65-F5344CB8AC3E}">
        <p14:creationId xmlns:p14="http://schemas.microsoft.com/office/powerpoint/2010/main" val="3491356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1:1</a:t>
            </a:r>
          </a:p>
        </p:txBody>
      </p:sp>
      <p:pic>
        <p:nvPicPr>
          <p:cNvPr id="3" name="Picture 2">
            <a:extLst>
              <a:ext uri="{FF2B5EF4-FFF2-40B4-BE49-F238E27FC236}">
                <a16:creationId xmlns:a16="http://schemas.microsoft.com/office/drawing/2014/main" id="{B071C11A-1F0A-4D3F-91E2-DE899179F1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2788" y="3757729"/>
            <a:ext cx="7858425" cy="1249788"/>
          </a:xfrm>
          <a:prstGeom prst="rect">
            <a:avLst/>
          </a:prstGeom>
        </p:spPr>
      </p:pic>
      <p:pic>
        <p:nvPicPr>
          <p:cNvPr id="4" name="Picture 3" descr="A screen shot of a building&#10;&#10;Description automatically generated">
            <a:extLst>
              <a:ext uri="{FF2B5EF4-FFF2-40B4-BE49-F238E27FC236}">
                <a16:creationId xmlns:a16="http://schemas.microsoft.com/office/drawing/2014/main" id="{BCCB4F9D-A837-40AF-AF97-1A96172329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2755" y="1248615"/>
            <a:ext cx="2678490" cy="2035053"/>
          </a:xfrm>
          <a:prstGeom prst="rect">
            <a:avLst/>
          </a:prstGeom>
        </p:spPr>
      </p:pic>
      <p:pic>
        <p:nvPicPr>
          <p:cNvPr id="5" name="Picture 4" descr="A close up of a logo&#10;&#10;Description automatically generated">
            <a:extLst>
              <a:ext uri="{FF2B5EF4-FFF2-40B4-BE49-F238E27FC236}">
                <a16:creationId xmlns:a16="http://schemas.microsoft.com/office/drawing/2014/main" id="{41010811-6447-4E0D-AA7F-49FC1A0C1D1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39399" y="4352536"/>
            <a:ext cx="536494" cy="646232"/>
          </a:xfrm>
          <a:prstGeom prst="rect">
            <a:avLst/>
          </a:prstGeom>
        </p:spPr>
      </p:pic>
      <p:pic>
        <p:nvPicPr>
          <p:cNvPr id="8" name="Picture 7" descr="A picture containing sitting&#10;&#10;Description automatically generated">
            <a:extLst>
              <a:ext uri="{FF2B5EF4-FFF2-40B4-BE49-F238E27FC236}">
                <a16:creationId xmlns:a16="http://schemas.microsoft.com/office/drawing/2014/main" id="{CC833B3B-4260-4FBA-9E47-421D91FA1BA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32757" y="2097801"/>
            <a:ext cx="2678490" cy="336681"/>
          </a:xfrm>
          <a:prstGeom prst="rect">
            <a:avLst/>
          </a:prstGeom>
        </p:spPr>
      </p:pic>
      <p:pic>
        <p:nvPicPr>
          <p:cNvPr id="9" name="Picture 8" descr="A close up of a logo&#10;&#10;Description automatically generated">
            <a:extLst>
              <a:ext uri="{FF2B5EF4-FFF2-40B4-BE49-F238E27FC236}">
                <a16:creationId xmlns:a16="http://schemas.microsoft.com/office/drawing/2014/main" id="{E185E402-006E-4FEB-9557-326F7CABD74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47762" y="4352536"/>
            <a:ext cx="536494" cy="646232"/>
          </a:xfrm>
          <a:prstGeom prst="rect">
            <a:avLst/>
          </a:prstGeom>
        </p:spPr>
      </p:pic>
      <p:sp>
        <p:nvSpPr>
          <p:cNvPr id="10" name="TextBox 9">
            <a:extLst>
              <a:ext uri="{FF2B5EF4-FFF2-40B4-BE49-F238E27FC236}">
                <a16:creationId xmlns:a16="http://schemas.microsoft.com/office/drawing/2014/main" id="{73B73BD2-5496-445B-A344-C88FD8B478F9}"/>
              </a:ext>
            </a:extLst>
          </p:cNvPr>
          <p:cNvSpPr txBox="1"/>
          <p:nvPr/>
        </p:nvSpPr>
        <p:spPr bwMode="auto">
          <a:xfrm>
            <a:off x="1744945" y="5529600"/>
            <a:ext cx="56541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1 ÷ 1,000 = 0.001        1 × 0.001 = 0.001</a:t>
            </a:r>
          </a:p>
        </p:txBody>
      </p:sp>
    </p:spTree>
    <p:extLst>
      <p:ext uri="{BB962C8B-B14F-4D97-AF65-F5344CB8AC3E}">
        <p14:creationId xmlns:p14="http://schemas.microsoft.com/office/powerpoint/2010/main" val="2116587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after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par>
                                <p:cTn id="12" presetID="63" presetClass="path" presetSubtype="0" accel="50000" fill="hold" nodeType="withEffect">
                                  <p:stCondLst>
                                    <p:cond delay="0"/>
                                  </p:stCondLst>
                                  <p:childTnLst>
                                    <p:animMotion origin="layout" path="M -4.44444E-6 -2.96296E-6 L 0.12119 0.00023 " pathEditMode="relative" rAng="0" ptsTypes="AA">
                                      <p:cBhvr>
                                        <p:cTn id="13" dur="1500" fill="hold"/>
                                        <p:tgtEl>
                                          <p:spTgt spid="5"/>
                                        </p:tgtEl>
                                        <p:attrNameLst>
                                          <p:attrName>ppt_x</p:attrName>
                                          <p:attrName>ppt_y</p:attrName>
                                        </p:attrNameLst>
                                      </p:cBhvr>
                                      <p:rCtr x="6059" y="0"/>
                                    </p:animMotion>
                                  </p:childTnLst>
                                </p:cTn>
                              </p:par>
                            </p:childTnLst>
                          </p:cTn>
                        </p:par>
                        <p:par>
                          <p:cTn id="14" fill="hold">
                            <p:stCondLst>
                              <p:cond delay="2000"/>
                            </p:stCondLst>
                            <p:childTnLst>
                              <p:par>
                                <p:cTn id="15" presetID="1" presetClass="exit" presetSubtype="0" fill="hold" nodeType="afterEffect">
                                  <p:stCondLst>
                                    <p:cond delay="0"/>
                                  </p:stCondLst>
                                  <p:childTnLst>
                                    <p:set>
                                      <p:cBhvr>
                                        <p:cTn id="16" dur="1" fill="hold">
                                          <p:stCondLst>
                                            <p:cond delay="0"/>
                                          </p:stCondLst>
                                        </p:cTn>
                                        <p:tgtEl>
                                          <p:spTgt spid="5"/>
                                        </p:tgtEl>
                                        <p:attrNameLst>
                                          <p:attrName>style.visibility</p:attrName>
                                        </p:attrNameLst>
                                      </p:cBhvr>
                                      <p:to>
                                        <p:strVal val="hidden"/>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par>
                          <p:cTn id="19" fill="hold">
                            <p:stCondLst>
                              <p:cond delay="2000"/>
                            </p:stCondLst>
                            <p:childTnLst>
                              <p:par>
                                <p:cTn id="20" presetID="10" presetClass="entr" presetSubtype="0" fill="hold" grpId="0" nodeType="after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1:1</a:t>
            </a:r>
          </a:p>
        </p:txBody>
      </p:sp>
      <p:pic>
        <p:nvPicPr>
          <p:cNvPr id="3" name="Picture 2">
            <a:extLst>
              <a:ext uri="{FF2B5EF4-FFF2-40B4-BE49-F238E27FC236}">
                <a16:creationId xmlns:a16="http://schemas.microsoft.com/office/drawing/2014/main" id="{0141558C-194E-4571-A741-EB3BAC928F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2788" y="3757729"/>
            <a:ext cx="7858425" cy="1249788"/>
          </a:xfrm>
          <a:prstGeom prst="rect">
            <a:avLst/>
          </a:prstGeom>
        </p:spPr>
      </p:pic>
      <p:pic>
        <p:nvPicPr>
          <p:cNvPr id="4" name="Picture 3" descr="A picture containing sitting&#10;&#10;Description automatically generated">
            <a:extLst>
              <a:ext uri="{FF2B5EF4-FFF2-40B4-BE49-F238E27FC236}">
                <a16:creationId xmlns:a16="http://schemas.microsoft.com/office/drawing/2014/main" id="{2B501F7D-9E06-4040-B4F6-2147D2AC11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2757" y="2097801"/>
            <a:ext cx="2678490" cy="336681"/>
          </a:xfrm>
          <a:prstGeom prst="rect">
            <a:avLst/>
          </a:prstGeom>
        </p:spPr>
      </p:pic>
      <p:pic>
        <p:nvPicPr>
          <p:cNvPr id="5" name="Picture 4" descr="A close up of a logo&#10;&#10;Description automatically generated">
            <a:extLst>
              <a:ext uri="{FF2B5EF4-FFF2-40B4-BE49-F238E27FC236}">
                <a16:creationId xmlns:a16="http://schemas.microsoft.com/office/drawing/2014/main" id="{D5291C1B-7868-4122-9820-3EBB6042957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47762" y="4352536"/>
            <a:ext cx="536494" cy="646232"/>
          </a:xfrm>
          <a:prstGeom prst="rect">
            <a:avLst/>
          </a:prstGeom>
        </p:spPr>
      </p:pic>
      <p:sp>
        <p:nvSpPr>
          <p:cNvPr id="7" name="TextBox 6">
            <a:extLst>
              <a:ext uri="{FF2B5EF4-FFF2-40B4-BE49-F238E27FC236}">
                <a16:creationId xmlns:a16="http://schemas.microsoft.com/office/drawing/2014/main" id="{D1D86FF0-467B-446E-A5B9-C2FAF6FB685E}"/>
              </a:ext>
            </a:extLst>
          </p:cNvPr>
          <p:cNvSpPr txBox="1"/>
          <p:nvPr/>
        </p:nvSpPr>
        <p:spPr bwMode="auto">
          <a:xfrm>
            <a:off x="1711281" y="5529600"/>
            <a:ext cx="5721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0.01 ÷ 10 = 0.001        0.01 × 0.1 = 0.001</a:t>
            </a:r>
          </a:p>
        </p:txBody>
      </p:sp>
    </p:spTree>
    <p:extLst>
      <p:ext uri="{BB962C8B-B14F-4D97-AF65-F5344CB8AC3E}">
        <p14:creationId xmlns:p14="http://schemas.microsoft.com/office/powerpoint/2010/main" val="1675593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2.29 Extending decimal place-value to ×/÷</a:t>
            </a:r>
            <a:r>
              <a:rPr lang="en-GB" dirty="0"/>
              <a:t>	</a:t>
            </a:r>
            <a:r>
              <a:rPr lang="en-US" dirty="0">
                <a:solidFill>
                  <a:srgbClr val="00628C"/>
                </a:solidFill>
              </a:rPr>
              <a:t>Step 1:1</a:t>
            </a:r>
          </a:p>
        </p:txBody>
      </p:sp>
      <p:pic>
        <p:nvPicPr>
          <p:cNvPr id="3" name="Picture 2">
            <a:extLst>
              <a:ext uri="{FF2B5EF4-FFF2-40B4-BE49-F238E27FC236}">
                <a16:creationId xmlns:a16="http://schemas.microsoft.com/office/drawing/2014/main" id="{2375218F-D740-4745-9F0D-94C8C7A0C1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2788" y="3757729"/>
            <a:ext cx="7858425" cy="1249788"/>
          </a:xfrm>
          <a:prstGeom prst="rect">
            <a:avLst/>
          </a:prstGeom>
        </p:spPr>
      </p:pic>
      <p:pic>
        <p:nvPicPr>
          <p:cNvPr id="4" name="Picture 3" descr="A picture containing sitting&#10;&#10;Description automatically generated">
            <a:extLst>
              <a:ext uri="{FF2B5EF4-FFF2-40B4-BE49-F238E27FC236}">
                <a16:creationId xmlns:a16="http://schemas.microsoft.com/office/drawing/2014/main" id="{24A981FD-BC9A-4059-9082-66D6E4644DA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2757" y="2097801"/>
            <a:ext cx="2678490" cy="336681"/>
          </a:xfrm>
          <a:prstGeom prst="rect">
            <a:avLst/>
          </a:prstGeom>
        </p:spPr>
      </p:pic>
      <p:pic>
        <p:nvPicPr>
          <p:cNvPr id="5" name="Picture 4" descr="A close up of a logo&#10;&#10;Description automatically generated">
            <a:extLst>
              <a:ext uri="{FF2B5EF4-FFF2-40B4-BE49-F238E27FC236}">
                <a16:creationId xmlns:a16="http://schemas.microsoft.com/office/drawing/2014/main" id="{4FB63210-30D6-48C1-815E-A57FBAF7E28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47762" y="4352536"/>
            <a:ext cx="536494" cy="646232"/>
          </a:xfrm>
          <a:prstGeom prst="rect">
            <a:avLst/>
          </a:prstGeom>
        </p:spPr>
      </p:pic>
      <p:sp>
        <p:nvSpPr>
          <p:cNvPr id="7" name="TextBox 6">
            <a:extLst>
              <a:ext uri="{FF2B5EF4-FFF2-40B4-BE49-F238E27FC236}">
                <a16:creationId xmlns:a16="http://schemas.microsoft.com/office/drawing/2014/main" id="{32179F83-E95D-4E89-B91F-A9A30EA2B9E4}"/>
              </a:ext>
            </a:extLst>
          </p:cNvPr>
          <p:cNvSpPr txBox="1"/>
          <p:nvPr/>
        </p:nvSpPr>
        <p:spPr bwMode="auto">
          <a:xfrm>
            <a:off x="1711281" y="5529600"/>
            <a:ext cx="5721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none" lIns="91440" tIns="45720" rIns="91440" bIns="45720" numCol="1" rtlCol="0" anchor="t" anchorCtr="0" compatLnSpc="1">
            <a:prstTxWarp prst="textNoShape">
              <a:avLst/>
            </a:prstTxWarp>
            <a:spAutoFit/>
          </a:bodyPr>
          <a:lstStyle/>
          <a:p>
            <a:pPr algn="ctr">
              <a:buClr>
                <a:srgbClr val="82CBDD"/>
              </a:buClr>
              <a:buNone/>
            </a:pPr>
            <a:r>
              <a:rPr lang="en-GB" sz="2400" dirty="0">
                <a:latin typeface="Myriad Pro Semibold" charset="0"/>
                <a:ea typeface="Myriad Pro Semibold" charset="0"/>
                <a:cs typeface="Myriad Pro Semibold" charset="0"/>
              </a:rPr>
              <a:t>0.1 ÷ 100 = 0.001        0.1 × 0.01 = 0.001</a:t>
            </a:r>
          </a:p>
        </p:txBody>
      </p:sp>
    </p:spTree>
    <p:extLst>
      <p:ext uri="{BB962C8B-B14F-4D97-AF65-F5344CB8AC3E}">
        <p14:creationId xmlns:p14="http://schemas.microsoft.com/office/powerpoint/2010/main" val="2917633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nctem1">
  <a:themeElements>
    <a:clrScheme name="Mastery PD">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fontScheme name="nctem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rgbClr val="00628C"/>
          </a:buClr>
          <a:buSzTx/>
          <a:buFont typeface="Arial" charset="0"/>
          <a:buChar char="●"/>
          <a:tabLst/>
          <a:defRPr kumimoji="0" lang="en-GB" sz="2800" b="0" i="0" u="none" strike="noStrike" cap="none" normalizeH="0" baseline="0" smtClean="0">
            <a:ln>
              <a:noFill/>
            </a:ln>
            <a:solidFill>
              <a:schemeClr val="tx1"/>
            </a:solidFill>
            <a:effectLst/>
            <a:latin typeface="Arial" charset="0"/>
          </a:defRPr>
        </a:defPPr>
      </a:lstStyle>
    </a:lnDef>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a:spPr>
      <a:bodyPr vert="horz" wrap="square" lIns="91440" tIns="45720" rIns="91440" bIns="45720" numCol="1" rtlCol="0" anchor="t" anchorCtr="0" compatLnSpc="1">
        <a:prstTxWarp prst="textNoShape">
          <a:avLst/>
        </a:prstTxWarp>
        <a:spAutoFit/>
      </a:bodyPr>
      <a:lstStyle>
        <a:defPPr marL="457200" indent="-457200">
          <a:buClr>
            <a:srgbClr val="82CBDD"/>
          </a:buClr>
          <a:defRPr b="1" dirty="0" smtClean="0">
            <a:latin typeface="Myriad Pro Semibold" charset="0"/>
            <a:ea typeface="Myriad Pro Semibold" charset="0"/>
            <a:cs typeface="Myriad Pro Semibold" charset="0"/>
          </a:defRPr>
        </a:defPPr>
      </a:lstStyle>
    </a:txDef>
  </a:objectDefaults>
  <a:extraClrSchemeLst>
    <a:extraClrScheme>
      <a:clrScheme name="nctem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nctem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nctem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nctem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nctem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nctem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nctem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nctem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nctem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nctem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
      <a:clrScheme name="nctem1 11">
        <a:dk1>
          <a:srgbClr val="000000"/>
        </a:dk1>
        <a:lt1>
          <a:srgbClr val="FFFFFF"/>
        </a:lt1>
        <a:dk2>
          <a:srgbClr val="00628C"/>
        </a:dk2>
        <a:lt2>
          <a:srgbClr val="5F5F5F"/>
        </a:lt2>
        <a:accent1>
          <a:srgbClr val="82E6DD"/>
        </a:accent1>
        <a:accent2>
          <a:srgbClr val="C8E2E8"/>
        </a:accent2>
        <a:accent3>
          <a:srgbClr val="FFFFFF"/>
        </a:accent3>
        <a:accent4>
          <a:srgbClr val="000000"/>
        </a:accent4>
        <a:accent5>
          <a:srgbClr val="C1F0EB"/>
        </a:accent5>
        <a:accent6>
          <a:srgbClr val="B5CDD2"/>
        </a:accent6>
        <a:hlink>
          <a:srgbClr val="00628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tery PD PowerPoint V4.5.potx" id="{FA0D8704-5250-4D61-B0C5-B3664A5F0233}" vid="{7D2B2404-A8D5-4794-ABF7-DABD9F19516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D1BAE5ADB25440B67354EBD02D5510" ma:contentTypeVersion="8" ma:contentTypeDescription="Create a new document." ma:contentTypeScope="" ma:versionID="4c0ffbf977b116f889ea8d5ef7926049">
  <xsd:schema xmlns:xsd="http://www.w3.org/2001/XMLSchema" xmlns:xs="http://www.w3.org/2001/XMLSchema" xmlns:p="http://schemas.microsoft.com/office/2006/metadata/properties" xmlns:ns3="3c072653-a566-48ef-af88-69e39a133ebb" targetNamespace="http://schemas.microsoft.com/office/2006/metadata/properties" ma:root="true" ma:fieldsID="a7f63537dd51e17a894edb4015c33252" ns3:_="">
    <xsd:import namespace="3c072653-a566-48ef-af88-69e39a133eb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072653-a566-48ef-af88-69e39a133e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180F836-E8F3-4615-A9A2-370B458479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072653-a566-48ef-af88-69e39a133e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933679F-B2AE-4BD1-B5EB-FE11BC783C2D}">
  <ds:schemaRefs>
    <ds:schemaRef ds:uri="http://schemas.microsoft.com/sharepoint/v3/contenttype/forms"/>
  </ds:schemaRefs>
</ds:datastoreItem>
</file>

<file path=customXml/itemProps3.xml><?xml version="1.0" encoding="utf-8"?>
<ds:datastoreItem xmlns:ds="http://schemas.openxmlformats.org/officeDocument/2006/customXml" ds:itemID="{D723D8B6-32D7-411D-8BB9-58A1E1D0880E}">
  <ds:schemaRefs>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purl.org/dc/terms/"/>
    <ds:schemaRef ds:uri="3c072653-a566-48ef-af88-69e39a133ebb"/>
    <ds:schemaRef ds:uri="http://purl.org/dc/dcmitype/"/>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802</Words>
  <Application>Microsoft Office PowerPoint</Application>
  <PresentationFormat>On-screen Show (4:3)</PresentationFormat>
  <Paragraphs>113</Paragraphs>
  <Slides>29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Myriad Pro</vt:lpstr>
      <vt:lpstr>Myriad Pro Semibold</vt:lpstr>
      <vt:lpstr>nctem1</vt:lpstr>
      <vt:lpstr>2.29 Decimal place-value knowledge, multiplication and division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2019-08-26T14:56:15Z</dcterms:created>
  <dcterms:modified xsi:type="dcterms:W3CDTF">2019-09-03T13:19:31Z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0x0101003BD1BAE5ADB25440B67354EBD02D5510</vt:lpwstr>
  </property>
</Properties>
</file>