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34"/>
  </p:notesMasterIdLst>
  <p:sldIdLst>
    <p:sldId id="312" r:id="rId7"/>
    <p:sldId id="257" r:id="rId8"/>
    <p:sldId id="258" r:id="rId9"/>
    <p:sldId id="267" r:id="rId10"/>
    <p:sldId id="268" r:id="rId11"/>
    <p:sldId id="266" r:id="rId12"/>
    <p:sldId id="270" r:id="rId13"/>
    <p:sldId id="387" r:id="rId14"/>
    <p:sldId id="383" r:id="rId15"/>
    <p:sldId id="403" r:id="rId16"/>
    <p:sldId id="269" r:id="rId17"/>
    <p:sldId id="272" r:id="rId18"/>
    <p:sldId id="273" r:id="rId19"/>
    <p:sldId id="395" r:id="rId20"/>
    <p:sldId id="343" r:id="rId21"/>
    <p:sldId id="388" r:id="rId22"/>
    <p:sldId id="389" r:id="rId23"/>
    <p:sldId id="390" r:id="rId24"/>
    <p:sldId id="391" r:id="rId25"/>
    <p:sldId id="392" r:id="rId26"/>
    <p:sldId id="393" r:id="rId27"/>
    <p:sldId id="394" r:id="rId28"/>
    <p:sldId id="397" r:id="rId29"/>
    <p:sldId id="398" r:id="rId30"/>
    <p:sldId id="399" r:id="rId31"/>
    <p:sldId id="385" r:id="rId32"/>
    <p:sldId id="4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TFzDXetD4NGaupwM7KgGQ==" hashData="10ODYZU8vA2FQvWhCEbfZoBwqbk5baA7ipdz2FKfCk1bjFZsoxW7Et9440eFg25nhzc9HsZuVqdEqlc/+2zsv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EEAD"/>
    <a:srgbClr val="D3F1C4"/>
    <a:srgbClr val="4472C4"/>
    <a:srgbClr val="AEE8E4"/>
    <a:srgbClr val="007195"/>
    <a:srgbClr val="45DD00"/>
    <a:srgbClr val="E9D712"/>
    <a:srgbClr val="E92C9D"/>
    <a:srgbClr val="5829BE"/>
    <a:srgbClr val="FE9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5F42E1-2C7A-4FBC-8584-83B3C0EE4098}" v="895" dt="2018-07-29T20:52:53.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77559" autoAdjust="0"/>
  </p:normalViewPr>
  <p:slideViewPr>
    <p:cSldViewPr snapToGrid="0">
      <p:cViewPr varScale="1">
        <p:scale>
          <a:sx n="70" d="100"/>
          <a:sy n="70" d="100"/>
        </p:scale>
        <p:origin x="1032" y="66"/>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Young" userId="3d7dab09-352b-4858-b937-4a4f8b94e613" providerId="ADAL" clId="{74F01B89-D65A-4AEB-9E54-048EB82AAD51}"/>
    <pc:docChg chg="modSld">
      <pc:chgData name="Andrew Young" userId="3d7dab09-352b-4858-b937-4a4f8b94e613" providerId="ADAL" clId="{74F01B89-D65A-4AEB-9E54-048EB82AAD51}" dt="2018-10-11T08:09:46.655" v="12" actId="20577"/>
      <pc:docMkLst>
        <pc:docMk/>
      </pc:docMkLst>
      <pc:sldChg chg="modSp">
        <pc:chgData name="Andrew Young" userId="3d7dab09-352b-4858-b937-4a4f8b94e613" providerId="ADAL" clId="{74F01B89-D65A-4AEB-9E54-048EB82AAD51}" dt="2018-10-11T08:09:46.655" v="12" actId="20577"/>
        <pc:sldMkLst>
          <pc:docMk/>
          <pc:sldMk cId="1834715527" sldId="312"/>
        </pc:sldMkLst>
        <pc:spChg chg="mod">
          <ac:chgData name="Andrew Young" userId="3d7dab09-352b-4858-b937-4a4f8b94e613" providerId="ADAL" clId="{74F01B89-D65A-4AEB-9E54-048EB82AAD51}" dt="2018-10-11T08:09:46.655" v="12" actId="20577"/>
          <ac:spMkLst>
            <pc:docMk/>
            <pc:sldMk cId="1834715527" sldId="312"/>
            <ac:spMk id="40" creationId="{8F245EBA-CC2C-4115-BB37-E58ED63751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Use slides 14-23 to discuss what the children notice. Discuss how each number is separated into ones and how many ones for each number, from 1 to 10.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Each slide has an animation: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1 reveals the speech bubble. Read together for each slide. The children may pick up on the rhythmic pattern and notice what stays the same and what changes. </a:t>
            </a:r>
            <a:endParaRPr lang="en-GB" b="0" i="0" dirty="0">
              <a:effectLst/>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1958250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Use slides 14-23 to discuss what the children notice. Discuss how each number is separated into ones and how many ones for each number, from 1 to 10.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Each slide has an animation:</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1 reveals the speech bubble. Read together for each slide. The children may pick up on the rhythmic pattern and notice what stays the same and what changes. </a:t>
            </a:r>
            <a:endParaRPr lang="en-GB" b="0" i="0" dirty="0">
              <a:effectLst/>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398843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Use slides 14-23 to discuss what the children notice. Discuss how each number is separated into ones and how many ones for each number, from 1 to 10.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Each slide has an animation:</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1 reveals the speech bubble. Read together for each slide. The children may pick up on the rhythmic pattern and notice what stays the same and what changes. </a:t>
            </a:r>
            <a:endParaRPr lang="en-GB" b="0" i="0" dirty="0">
              <a:effectLst/>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1031147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Use slides 14-23 to discuss what the children notice. Discuss how each number is separated into ones and how many ones for each number, from 1 to 10.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Each slide has an animation:</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1 reveals the speech bubble. Read together for each slide. The children may pick up on the rhythmic pattern and notice what stays the same and what changes. </a:t>
            </a:r>
            <a:endParaRPr lang="en-GB" b="0" i="0" dirty="0">
              <a:effectLst/>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173409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Use slides 14-23 to discuss what the children notice. Discuss how each number is separated into ones and how many ones for each number, from 1 to 10.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Each slide has an animation:</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1 reveals the speech bubble. Read together for each slide. The children may pick up on the rhythmic pattern and notice what stays the same and what changes. </a:t>
            </a:r>
            <a:endParaRPr lang="en-GB" b="0" i="0" dirty="0">
              <a:effectLst/>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426197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Use slides 14-23 to discuss what the children notice. Discuss how each number is separated into ones and how many ones for each number, from 1 to 10.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Each slide has an animation: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1 reveals the speech bubble. Read together for each slide. The children may pick up on the rhythmic pattern and notice what stays the same and what changes. </a:t>
            </a:r>
            <a:endParaRPr lang="en-GB" b="0" i="0" dirty="0">
              <a:effectLst/>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2360567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Use slides 14-23 to discuss what the children notice. Discuss how each number is separated into ones and how many ones for each number, from 1 to 10.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Each slide has an animation: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1 reveals the speech bubble. Read together for each slide. The children may pick up on the rhythmic pattern and notice what stays the same and what changes. </a:t>
            </a:r>
            <a:endParaRPr lang="en-GB" b="0" i="0" dirty="0">
              <a:effectLst/>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111481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Use this slide to focus on the importance of the position of 1 in both numbers.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What’s the same? They both have a 1 digit in their number. They both have a red outline. Same number of arms and legs (not important for the number sense but children will comment).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What’s different? Ten has a zero as well. The zero keeps the one in the right place (next to 0) to indicate/mean one ten. This image of Ten also does not have the demarcated blocks so that the children can observe a single long block.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This slide is animated: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Click 1: One’s speech bubble appears. Read aloud together.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2: Ten’s speech bubble appears. Read aloud together. What’s the same, what’s different about these sentences? </a:t>
            </a:r>
            <a:endParaRPr lang="en-GB" b="0" i="0"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3929012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The game is animated to illustrate the rules.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to start the animation before explaining the rules.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Watch the animation and try and work out what the rules are. Ask the children to discuss in pairs what to do to play the game.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Encourage the children to explain: </a:t>
            </a:r>
            <a:endParaRPr lang="en-GB" b="0" i="0" dirty="0">
              <a:effectLst/>
            </a:endParaRPr>
          </a:p>
          <a:p>
            <a:pPr rtl="0" fontAlgn="base"/>
            <a:r>
              <a:rPr lang="en-GB" sz="1200" b="0" i="0" kern="1200" dirty="0">
                <a:solidFill>
                  <a:schemeClr val="tx1"/>
                </a:solidFill>
                <a:effectLst/>
                <a:latin typeface="+mn-lt"/>
                <a:ea typeface="+mn-ea"/>
                <a:cs typeface="+mn-cs"/>
              </a:rPr>
              <a:t>“You exchange the ten ones for one yellow. The yellow represents 10.”</a:t>
            </a:r>
            <a:endParaRPr lang="en-GB" b="0" i="0"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1940217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Play this game to practise exchanging ten ones for one ten.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Rules: </a:t>
            </a:r>
          </a:p>
          <a:p>
            <a:pPr marL="228600" indent="-228600" rtl="0" fontAlgn="base">
              <a:buFont typeface="+mj-lt"/>
              <a:buAutoNum type="arabicPeriod"/>
            </a:pPr>
            <a:r>
              <a:rPr lang="en-GB" sz="1200" b="0" i="0" kern="1200" dirty="0">
                <a:solidFill>
                  <a:schemeClr val="tx1"/>
                </a:solidFill>
                <a:effectLst/>
                <a:latin typeface="+mn-lt"/>
                <a:ea typeface="+mn-ea"/>
                <a:cs typeface="+mn-cs"/>
              </a:rPr>
              <a:t>Player 1 rolls the dice and lays the number of counters on their tens frame in red. </a:t>
            </a:r>
          </a:p>
          <a:p>
            <a:pPr marL="228600" indent="-228600" rtl="0" fontAlgn="base">
              <a:buFont typeface="+mj-lt"/>
              <a:buAutoNum type="arabicPeriod"/>
            </a:pPr>
            <a:r>
              <a:rPr lang="en-GB" sz="1200" b="0" i="0" kern="1200" dirty="0">
                <a:solidFill>
                  <a:schemeClr val="tx1"/>
                </a:solidFill>
                <a:effectLst/>
                <a:latin typeface="+mn-lt"/>
                <a:ea typeface="+mn-ea"/>
                <a:cs typeface="+mn-cs"/>
              </a:rPr>
              <a:t>Player 2 rolls the dice and lays the number of counters on a tens frame. </a:t>
            </a:r>
          </a:p>
          <a:p>
            <a:pPr marL="228600" indent="-228600" rtl="0" fontAlgn="base">
              <a:buFont typeface="+mj-lt"/>
              <a:buAutoNum type="arabicPeriod"/>
            </a:pPr>
            <a:r>
              <a:rPr lang="en-GB" sz="1200" b="0" i="0" kern="1200" dirty="0">
                <a:solidFill>
                  <a:schemeClr val="tx1"/>
                </a:solidFill>
                <a:effectLst/>
                <a:latin typeface="+mn-lt"/>
                <a:ea typeface="+mn-ea"/>
                <a:cs typeface="+mn-cs"/>
              </a:rPr>
              <a:t>Keep playing until a tens frame is filled. Remove red counters and place a yellow counter next to the empty tens frame. </a:t>
            </a:r>
          </a:p>
          <a:p>
            <a:pPr marL="228600" indent="-228600" rtl="0" fontAlgn="base">
              <a:buFont typeface="+mj-lt"/>
              <a:buAutoNum type="arabicPeriod"/>
            </a:pPr>
            <a:r>
              <a:rPr lang="en-GB" sz="1200" b="0" i="0" kern="1200" dirty="0">
                <a:solidFill>
                  <a:schemeClr val="tx1"/>
                </a:solidFill>
                <a:effectLst/>
                <a:latin typeface="+mn-lt"/>
                <a:ea typeface="+mn-ea"/>
                <a:cs typeface="+mn-cs"/>
              </a:rPr>
              <a:t>Winner is the first person to have three yellow counters. </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26</a:t>
            </a:fld>
            <a:endParaRPr lang="en-GB"/>
          </a:p>
        </p:txBody>
      </p:sp>
    </p:spTree>
    <p:extLst>
      <p:ext uri="{BB962C8B-B14F-4D97-AF65-F5344CB8AC3E}">
        <p14:creationId xmlns:p14="http://schemas.microsoft.com/office/powerpoint/2010/main" val="297751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Use this slide to challenge thinking following on from playing the game.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What do you notice? Spend time drawing out features of the tens frame. There is no need to talk about the quantities of red counters other than describing 10s (completed tens frames) and subitising the counters less than 10.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This slide is animated: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Can you match the tens frames to the players? Ask the children to decide which tens frame (a, b or c) matches which player. </a:t>
            </a:r>
            <a:endParaRPr lang="en-GB" b="0" i="0"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27</a:t>
            </a:fld>
            <a:endParaRPr lang="en-GB"/>
          </a:p>
        </p:txBody>
      </p:sp>
    </p:spTree>
    <p:extLst>
      <p:ext uri="{BB962C8B-B14F-4D97-AF65-F5344CB8AC3E}">
        <p14:creationId xmlns:p14="http://schemas.microsoft.com/office/powerpoint/2010/main" val="337487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Discuss the programme. What did you see? What did you like?</a:t>
            </a:r>
          </a:p>
          <a:p>
            <a:pPr rtl="0" fontAlgn="base"/>
            <a:endParaRPr lang="en-GB" b="0" i="0" dirty="0">
              <a:effectLst/>
            </a:endParaRPr>
          </a:p>
          <a:p>
            <a:pPr rtl="0" fontAlgn="base"/>
            <a:r>
              <a:rPr lang="en-GB" sz="1200" b="0" i="0" kern="1200" dirty="0">
                <a:solidFill>
                  <a:schemeClr val="tx1"/>
                </a:solidFill>
                <a:effectLst/>
                <a:latin typeface="+mn-lt"/>
                <a:ea typeface="+mn-ea"/>
                <a:cs typeface="+mn-cs"/>
              </a:rPr>
              <a:t>What is special about Ten?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Use this picture to practise saying the counting numbers in order from 1 to 10. </a:t>
            </a:r>
            <a:endParaRPr lang="en-GB" b="0" i="0" dirty="0">
              <a:effectLst/>
            </a:endParaRPr>
          </a:p>
          <a:p>
            <a:pPr rtl="0" fontAlgn="base"/>
            <a:r>
              <a:rPr lang="en-GB" sz="1200" b="0" i="0" kern="1200" dirty="0">
                <a:solidFill>
                  <a:schemeClr val="tx1"/>
                </a:solidFill>
                <a:effectLst/>
                <a:latin typeface="+mn-lt"/>
                <a:ea typeface="+mn-ea"/>
                <a:cs typeface="+mn-cs"/>
              </a:rPr>
              <a:t>When you get to 5, high five with a friend. When you get to 10, clap your hands.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Practise saying the numbers in different voices and volumes.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Play musical tens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Hand out numbers or images of </a:t>
            </a:r>
            <a:r>
              <a:rPr lang="en-GB" sz="1200" b="0" i="1" kern="1200" dirty="0" err="1">
                <a:solidFill>
                  <a:schemeClr val="tx1"/>
                </a:solidFill>
                <a:effectLst/>
                <a:latin typeface="+mn-lt"/>
                <a:ea typeface="+mn-ea"/>
                <a:cs typeface="+mn-cs"/>
              </a:rPr>
              <a:t>Numberblocks</a:t>
            </a:r>
            <a:r>
              <a:rPr lang="en-GB" sz="1200" b="0" i="0" kern="1200" dirty="0">
                <a:solidFill>
                  <a:schemeClr val="tx1"/>
                </a:solidFill>
                <a:effectLst/>
                <a:latin typeface="+mn-lt"/>
                <a:ea typeface="+mn-ea"/>
                <a:cs typeface="+mn-cs"/>
              </a:rPr>
              <a:t> from 1-10. Move around the space. When the music stops get into a line 1-10. Check each group of 10 by shouting out: 1, 2 … </a:t>
            </a:r>
            <a:endParaRPr lang="en-GB" b="0" i="0"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285390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Ask the children to look at their hands and count their fingers. How do you do this? </a:t>
            </a:r>
            <a:endParaRPr lang="en-GB" b="0" i="0" dirty="0">
              <a:effectLst/>
            </a:endParaRPr>
          </a:p>
          <a:p>
            <a:pPr rtl="0" fontAlgn="base"/>
            <a:r>
              <a:rPr lang="en-GB" sz="1200" b="0" i="0" kern="1200" dirty="0">
                <a:solidFill>
                  <a:schemeClr val="tx1"/>
                </a:solidFill>
                <a:effectLst/>
                <a:latin typeface="+mn-lt"/>
                <a:ea typeface="+mn-ea"/>
                <a:cs typeface="+mn-cs"/>
              </a:rPr>
              <a:t>(Start with fingers down, then move fingers up; start with fingers up and move fingers down).</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Which is easier?</a:t>
            </a:r>
            <a:endParaRPr lang="en-GB" b="0" i="0" dirty="0">
              <a:effectLst/>
            </a:endParaRPr>
          </a:p>
          <a:p>
            <a:pPr rtl="0" fontAlgn="base"/>
            <a:r>
              <a:rPr lang="en-GB" sz="1200" b="0" i="0" kern="1200" dirty="0">
                <a:solidFill>
                  <a:schemeClr val="tx1"/>
                </a:solidFill>
                <a:effectLst/>
                <a:latin typeface="+mn-lt"/>
                <a:ea typeface="+mn-ea"/>
                <a:cs typeface="+mn-cs"/>
              </a:rPr>
              <a:t>What else do you have ten of (e.g. toes)?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Ask children to ‘throw’ you 10 without counting (opening both hands quickly) </a:t>
            </a:r>
            <a:endParaRPr lang="en-GB" b="0" i="0" dirty="0">
              <a:effectLst/>
            </a:endParaRPr>
          </a:p>
          <a:p>
            <a:pPr rtl="0" fontAlgn="base"/>
            <a:r>
              <a:rPr lang="en-GB" sz="1200" b="0" i="0" kern="1200" dirty="0">
                <a:solidFill>
                  <a:schemeClr val="tx1"/>
                </a:solidFill>
                <a:effectLst/>
                <a:latin typeface="+mn-lt"/>
                <a:ea typeface="+mn-ea"/>
                <a:cs typeface="+mn-cs"/>
              </a:rPr>
              <a:t>Combine with a partner. Roll a dice marked 5, 6, 7, 8, 9, 10.</a:t>
            </a:r>
          </a:p>
          <a:p>
            <a:pPr rtl="0" fontAlgn="base"/>
            <a:r>
              <a:rPr lang="en-GB" sz="1200" b="0" i="0" kern="1200" dirty="0">
                <a:solidFill>
                  <a:schemeClr val="tx1"/>
                </a:solidFill>
                <a:effectLst/>
                <a:latin typeface="+mn-lt"/>
                <a:ea typeface="+mn-ea"/>
                <a:cs typeface="+mn-cs"/>
              </a:rPr>
              <a:t>Make the numbers 5-10 using fingers from each hand. Each child can only use one hand. </a:t>
            </a:r>
            <a:endParaRPr lang="en-GB" b="0" i="0" dirty="0">
              <a:effectLst/>
            </a:endParaRPr>
          </a:p>
          <a:p>
            <a:pPr rtl="0" fontAlgn="base"/>
            <a:r>
              <a:rPr lang="en-GB" sz="1200" b="0" i="0" kern="1200" dirty="0">
                <a:solidFill>
                  <a:schemeClr val="tx1"/>
                </a:solidFill>
                <a:effectLst/>
                <a:latin typeface="+mn-lt"/>
                <a:ea typeface="+mn-ea"/>
                <a:cs typeface="+mn-cs"/>
              </a:rPr>
              <a:t>Encourage children not to count the 5, as they already know there are five there. They can ‘count on’ the ones, or show the correct number of fingers if children can do this without counting (subitising). </a:t>
            </a:r>
            <a:endParaRPr lang="en-GB" b="0" i="0"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287405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This slide considers the structure of 10 in a tens frame.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The slide is animated: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1 shows five dots.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2 shows ten dots.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Discuss what 5 looks like – only the top row is filled.</a:t>
            </a:r>
          </a:p>
          <a:p>
            <a:pPr rtl="0" fontAlgn="base"/>
            <a:endParaRPr lang="en-GB" b="0" i="0" dirty="0">
              <a:effectLst/>
            </a:endParaRPr>
          </a:p>
          <a:p>
            <a:pPr rtl="0" fontAlgn="base"/>
            <a:r>
              <a:rPr lang="en-GB" sz="1200" b="0" i="0" kern="1200" dirty="0">
                <a:solidFill>
                  <a:schemeClr val="tx1"/>
                </a:solidFill>
                <a:effectLst/>
                <a:latin typeface="+mn-lt"/>
                <a:ea typeface="+mn-ea"/>
                <a:cs typeface="+mn-cs"/>
              </a:rPr>
              <a:t>Discuss what 10 looks like – when the whole of the frame is filled: two groups of 5 make 10.</a:t>
            </a:r>
          </a:p>
          <a:p>
            <a:pPr rtl="0" fontAlgn="base"/>
            <a:endParaRPr lang="en-GB" b="0" i="0" dirty="0">
              <a:effectLst/>
            </a:endParaRPr>
          </a:p>
          <a:p>
            <a:pPr rtl="0" fontAlgn="base"/>
            <a:r>
              <a:rPr lang="en-GB" sz="1200" b="0" i="0" kern="1200" dirty="0">
                <a:solidFill>
                  <a:schemeClr val="tx1"/>
                </a:solidFill>
                <a:effectLst/>
                <a:latin typeface="+mn-lt"/>
                <a:ea typeface="+mn-ea"/>
                <a:cs typeface="+mn-cs"/>
              </a:rPr>
              <a:t>Now play the rest of the animation. When children see 10 they call ‘10 again’ and clap with two hands. </a:t>
            </a:r>
            <a:endParaRPr lang="en-GB" b="0" i="0" dirty="0">
              <a:effectLst/>
            </a:endParaRPr>
          </a:p>
          <a:p>
            <a:pPr rtl="0" fontAlgn="base"/>
            <a:r>
              <a:rPr lang="en-GB" sz="1200" b="0" i="0" kern="1200" dirty="0">
                <a:solidFill>
                  <a:schemeClr val="tx1"/>
                </a:solidFill>
                <a:effectLst/>
                <a:latin typeface="+mn-lt"/>
                <a:ea typeface="+mn-ea"/>
                <a:cs typeface="+mn-cs"/>
              </a:rPr>
              <a:t>When children see only five cells filled they call ‘high five’ and hold up one hand. </a:t>
            </a:r>
            <a:endParaRPr lang="en-GB" b="0" i="0" dirty="0">
              <a:effectLst/>
            </a:endParaRPr>
          </a:p>
          <a:p>
            <a:pPr rtl="0" fontAlgn="base"/>
            <a:r>
              <a:rPr lang="en-GB" sz="1200" b="0" i="0" kern="1200" dirty="0">
                <a:solidFill>
                  <a:schemeClr val="tx1"/>
                </a:solidFill>
                <a:effectLst/>
                <a:latin typeface="+mn-lt"/>
                <a:ea typeface="+mn-ea"/>
                <a:cs typeface="+mn-cs"/>
              </a:rPr>
              <a:t>For other amounts they call ‘no 10’.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Play the slide several times, gradually increasing the speed. </a:t>
            </a:r>
            <a:endParaRPr lang="en-GB" b="0" i="0"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100041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Use slides 14-23 to discuss what the children notice. Discuss how each number is separated into ones and how many ones for each number, from 1 to 10.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Each slide has an animation:</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1 reveals the speech bubble. Read together for each slide. The children may pick up on the rhythmic pattern and notice what stays the same and what changes. </a:t>
            </a:r>
            <a:endParaRPr lang="en-GB" b="0" i="0" dirty="0">
              <a:effectLst/>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310475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Use slides 14-23 to discuss what the children notice. Discuss how each number is separated into ones and how many ones for each number, from 1 to 10.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Each slide has an animation: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1 reveals the speech bubble. Read together for each slide. The children may pick up on the rhythmic pattern and notice what stays the same and what changes. </a:t>
            </a:r>
            <a:endParaRPr lang="en-GB" b="0" i="0" dirty="0">
              <a:effectLst/>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379218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Use slides 14-23 to discuss what the children notice. Discuss how each number is separated into ones and how many ones for each number, from 1 to 10.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Each slide has an animation: </a:t>
            </a:r>
          </a:p>
          <a:p>
            <a:pPr rtl="0" fontAlgn="base"/>
            <a:endParaRPr lang="en-GB" b="0" i="0" dirty="0">
              <a:effectLst/>
            </a:endParaRPr>
          </a:p>
          <a:p>
            <a:pPr rtl="0" fontAlgn="base"/>
            <a:r>
              <a:rPr lang="en-GB" sz="1200" b="0" i="0" kern="1200" dirty="0">
                <a:solidFill>
                  <a:schemeClr val="tx1"/>
                </a:solidFill>
                <a:effectLst/>
                <a:latin typeface="+mn-lt"/>
                <a:ea typeface="+mn-ea"/>
                <a:cs typeface="+mn-cs"/>
              </a:rPr>
              <a:t>Click 1: reveals the speech bubble. Read together for each slide. The children may pick up on the rhythmic pattern and notice what stays the same and what changes. </a:t>
            </a:r>
            <a:endParaRPr lang="en-GB" b="0" i="0" dirty="0">
              <a:effectLst/>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2216213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11/10/2018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06B58172-BAA2-4A8F-8585-65F82FB3559A}"/>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6434A40C-5F1A-44DC-8DA1-3ABDCEBBA4D8}"/>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11/10/2018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7CA586CD-38C7-49C3-9E16-5AD8BA86B7EF}"/>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11/10/2018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11/10/2018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8D789ACF-FEF9-4A40-9A06-994CB82C3105}"/>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13AD214A-BFFE-4596-8176-4D968BBA74AB}"/>
              </a:ext>
            </a:extLst>
          </p:cNvPr>
          <p:cNvSpPr/>
          <p:nvPr userDrawn="1"/>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a:t>Series 2, Episode 5</a:t>
            </a:r>
            <a:endParaRPr lang="en-GB" dirty="0"/>
          </a:p>
          <a:p>
            <a:r>
              <a:rPr lang="en-GB" dirty="0"/>
              <a:t>Ten</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C821DF-E5E5-46BC-A94F-C46D8E376657}"/>
              </a:ext>
            </a:extLst>
          </p:cNvPr>
          <p:cNvGraphicFramePr>
            <a:graphicFrameLocks noGrp="1"/>
          </p:cNvGraphicFramePr>
          <p:nvPr>
            <p:extLst>
              <p:ext uri="{D42A27DB-BD31-4B8C-83A1-F6EECF244321}">
                <p14:modId xmlns:p14="http://schemas.microsoft.com/office/powerpoint/2010/main" val="2492110299"/>
              </p:ext>
            </p:extLst>
          </p:nvPr>
        </p:nvGraphicFramePr>
        <p:xfrm>
          <a:off x="711200" y="673100"/>
          <a:ext cx="10775950" cy="4540250"/>
        </p:xfrm>
        <a:graphic>
          <a:graphicData uri="http://schemas.openxmlformats.org/drawingml/2006/table">
            <a:tbl>
              <a:tblPr firstRow="1" bandRow="1">
                <a:tableStyleId>{5C22544A-7EE6-4342-B048-85BDC9FD1C3A}</a:tableStyleId>
              </a:tblPr>
              <a:tblGrid>
                <a:gridCol w="2155190">
                  <a:extLst>
                    <a:ext uri="{9D8B030D-6E8A-4147-A177-3AD203B41FA5}">
                      <a16:colId xmlns:a16="http://schemas.microsoft.com/office/drawing/2014/main" val="20000"/>
                    </a:ext>
                  </a:extLst>
                </a:gridCol>
                <a:gridCol w="2155190">
                  <a:extLst>
                    <a:ext uri="{9D8B030D-6E8A-4147-A177-3AD203B41FA5}">
                      <a16:colId xmlns:a16="http://schemas.microsoft.com/office/drawing/2014/main" val="20001"/>
                    </a:ext>
                  </a:extLst>
                </a:gridCol>
                <a:gridCol w="2155190">
                  <a:extLst>
                    <a:ext uri="{9D8B030D-6E8A-4147-A177-3AD203B41FA5}">
                      <a16:colId xmlns:a16="http://schemas.microsoft.com/office/drawing/2014/main" val="20002"/>
                    </a:ext>
                  </a:extLst>
                </a:gridCol>
                <a:gridCol w="2155190">
                  <a:extLst>
                    <a:ext uri="{9D8B030D-6E8A-4147-A177-3AD203B41FA5}">
                      <a16:colId xmlns:a16="http://schemas.microsoft.com/office/drawing/2014/main" val="20003"/>
                    </a:ext>
                  </a:extLst>
                </a:gridCol>
                <a:gridCol w="2155190">
                  <a:extLst>
                    <a:ext uri="{9D8B030D-6E8A-4147-A177-3AD203B41FA5}">
                      <a16:colId xmlns:a16="http://schemas.microsoft.com/office/drawing/2014/main" val="20004"/>
                    </a:ext>
                  </a:extLst>
                </a:gridCol>
              </a:tblGrid>
              <a:tr h="2270125">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2270125">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1"/>
                  </a:ext>
                </a:extLst>
              </a:tr>
            </a:tbl>
          </a:graphicData>
        </a:graphic>
      </p:graphicFrame>
      <p:sp>
        <p:nvSpPr>
          <p:cNvPr id="3" name="Oval 2">
            <a:extLst>
              <a:ext uri="{FF2B5EF4-FFF2-40B4-BE49-F238E27FC236}">
                <a16:creationId xmlns:a16="http://schemas.microsoft.com/office/drawing/2014/main" id="{A2ADCC8C-CD54-4BF5-9F17-336A907B1DEE}"/>
              </a:ext>
            </a:extLst>
          </p:cNvPr>
          <p:cNvSpPr/>
          <p:nvPr/>
        </p:nvSpPr>
        <p:spPr>
          <a:xfrm>
            <a:off x="889000" y="914400"/>
            <a:ext cx="1822450" cy="17081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1EF006D8-0CAC-4B39-94AB-78C12581F316}"/>
              </a:ext>
            </a:extLst>
          </p:cNvPr>
          <p:cNvSpPr/>
          <p:nvPr/>
        </p:nvSpPr>
        <p:spPr>
          <a:xfrm>
            <a:off x="3041650" y="914400"/>
            <a:ext cx="1822450" cy="17081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0DBA98CF-C997-43D8-AFF4-70C6E1456FEE}"/>
              </a:ext>
            </a:extLst>
          </p:cNvPr>
          <p:cNvSpPr/>
          <p:nvPr/>
        </p:nvSpPr>
        <p:spPr>
          <a:xfrm>
            <a:off x="5187950" y="962025"/>
            <a:ext cx="1822450" cy="17081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2ECD3B80-7F5A-4C86-BCD0-6F881B6B6196}"/>
              </a:ext>
            </a:extLst>
          </p:cNvPr>
          <p:cNvSpPr/>
          <p:nvPr/>
        </p:nvSpPr>
        <p:spPr>
          <a:xfrm>
            <a:off x="7340600" y="962025"/>
            <a:ext cx="1822450" cy="17081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66DA7E5F-EB0F-4BB0-AAD6-2AB7EA0F69BC}"/>
              </a:ext>
            </a:extLst>
          </p:cNvPr>
          <p:cNvSpPr/>
          <p:nvPr/>
        </p:nvSpPr>
        <p:spPr>
          <a:xfrm>
            <a:off x="9493250" y="923925"/>
            <a:ext cx="1822450" cy="17081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95769473-0FE9-4E55-8CBC-5670656590A9}"/>
              </a:ext>
            </a:extLst>
          </p:cNvPr>
          <p:cNvSpPr/>
          <p:nvPr/>
        </p:nvSpPr>
        <p:spPr>
          <a:xfrm>
            <a:off x="889000" y="3206750"/>
            <a:ext cx="1822450" cy="170815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B45C9BAE-EA8D-4B4E-8807-66C80C85AE58}"/>
              </a:ext>
            </a:extLst>
          </p:cNvPr>
          <p:cNvSpPr/>
          <p:nvPr/>
        </p:nvSpPr>
        <p:spPr>
          <a:xfrm>
            <a:off x="3041650" y="3206750"/>
            <a:ext cx="1822450" cy="170815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034F6154-95DA-45CA-B964-AF03FBBEADEF}"/>
              </a:ext>
            </a:extLst>
          </p:cNvPr>
          <p:cNvSpPr/>
          <p:nvPr/>
        </p:nvSpPr>
        <p:spPr>
          <a:xfrm>
            <a:off x="5194300" y="3206750"/>
            <a:ext cx="1822450" cy="170815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D212D175-2364-4316-A34F-8FB32BBC6243}"/>
              </a:ext>
            </a:extLst>
          </p:cNvPr>
          <p:cNvSpPr/>
          <p:nvPr/>
        </p:nvSpPr>
        <p:spPr>
          <a:xfrm>
            <a:off x="7346950" y="3206750"/>
            <a:ext cx="1822450" cy="170815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6173C5C4-A9B6-41ED-9B50-8B4AD97AE4A5}"/>
              </a:ext>
            </a:extLst>
          </p:cNvPr>
          <p:cNvSpPr/>
          <p:nvPr/>
        </p:nvSpPr>
        <p:spPr>
          <a:xfrm>
            <a:off x="9499600" y="3206750"/>
            <a:ext cx="1822450" cy="170815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3808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3" nodeType="click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xit" presetSubtype="0" fill="hold" grpId="3"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xit" presetSubtype="0" fill="hold" grpId="3" nodeType="with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4"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4"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grpId="4"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4"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5" nodeType="clickEffect">
                                  <p:stCondLst>
                                    <p:cond delay="0"/>
                                  </p:stCondLst>
                                  <p:childTnLst>
                                    <p:set>
                                      <p:cBhvr>
                                        <p:cTn id="64" dur="1" fill="hold">
                                          <p:stCondLst>
                                            <p:cond delay="0"/>
                                          </p:stCondLst>
                                        </p:cTn>
                                        <p:tgtEl>
                                          <p:spTgt spid="13"/>
                                        </p:tgtEl>
                                        <p:attrNameLst>
                                          <p:attrName>style.visibility</p:attrName>
                                        </p:attrNameLst>
                                      </p:cBhvr>
                                      <p:to>
                                        <p:strVal val="hidden"/>
                                      </p:to>
                                    </p:set>
                                  </p:childTnLst>
                                </p:cTn>
                              </p:par>
                              <p:par>
                                <p:cTn id="65" presetID="1" presetClass="exit" presetSubtype="0" fill="hold" grpId="5"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par>
                                <p:cTn id="67" presetID="1" presetClass="exit" presetSubtype="0" fill="hold" grpId="5" nodeType="withEffect">
                                  <p:stCondLst>
                                    <p:cond delay="0"/>
                                  </p:stCondLst>
                                  <p:childTnLst>
                                    <p:set>
                                      <p:cBhvr>
                                        <p:cTn id="68" dur="1" fill="hold">
                                          <p:stCondLst>
                                            <p:cond delay="0"/>
                                          </p:stCondLst>
                                        </p:cTn>
                                        <p:tgtEl>
                                          <p:spTgt spid="10"/>
                                        </p:tgtEl>
                                        <p:attrNameLst>
                                          <p:attrName>style.visibility</p:attrName>
                                        </p:attrNameLst>
                                      </p:cBhvr>
                                      <p:to>
                                        <p:strVal val="hidden"/>
                                      </p:to>
                                    </p:set>
                                  </p:childTnLst>
                                </p:cTn>
                              </p:par>
                              <p:par>
                                <p:cTn id="69" presetID="1" presetClass="exit" presetSubtype="0" fill="hold" grpId="5" nodeType="withEffect">
                                  <p:stCondLst>
                                    <p:cond delay="0"/>
                                  </p:stCondLst>
                                  <p:childTnLst>
                                    <p:set>
                                      <p:cBhvr>
                                        <p:cTn id="70" dur="1" fill="hold">
                                          <p:stCondLst>
                                            <p:cond delay="0"/>
                                          </p:stCondLst>
                                        </p:cTn>
                                        <p:tgtEl>
                                          <p:spTgt spid="9"/>
                                        </p:tgtEl>
                                        <p:attrNameLst>
                                          <p:attrName>style.visibility</p:attrName>
                                        </p:attrNameLst>
                                      </p:cBhvr>
                                      <p:to>
                                        <p:strVal val="hidden"/>
                                      </p:to>
                                    </p:set>
                                  </p:childTnLst>
                                </p:cTn>
                              </p:par>
                              <p:par>
                                <p:cTn id="71" presetID="1" presetClass="exit" presetSubtype="0" fill="hold" grpId="3" nodeType="withEffect">
                                  <p:stCondLst>
                                    <p:cond delay="0"/>
                                  </p:stCondLst>
                                  <p:childTnLst>
                                    <p:set>
                                      <p:cBhvr>
                                        <p:cTn id="72" dur="1" fill="hold">
                                          <p:stCondLst>
                                            <p:cond delay="0"/>
                                          </p:stCondLst>
                                        </p:cTn>
                                        <p:tgtEl>
                                          <p:spTgt spid="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6"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grpId="6" nodeType="with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par>
                                <p:cTn id="79" presetID="1" presetClass="entr" presetSubtype="0" fill="hold" grpId="6" nodeType="with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par>
                                <p:cTn id="81" presetID="1" presetClass="entr" presetSubtype="0" fill="hold" grpId="6" nodeType="withEffect">
                                  <p:stCondLst>
                                    <p:cond delay="0"/>
                                  </p:stCondLst>
                                  <p:childTnLst>
                                    <p:set>
                                      <p:cBhvr>
                                        <p:cTn id="82" dur="1" fill="hold">
                                          <p:stCondLst>
                                            <p:cond delay="0"/>
                                          </p:stCondLst>
                                        </p:cTn>
                                        <p:tgtEl>
                                          <p:spTgt spid="9"/>
                                        </p:tgtEl>
                                        <p:attrNameLst>
                                          <p:attrName>style.visibility</p:attrName>
                                        </p:attrNameLst>
                                      </p:cBhvr>
                                      <p:to>
                                        <p:strVal val="visible"/>
                                      </p:to>
                                    </p:set>
                                  </p:childTnLst>
                                </p:cTn>
                              </p:par>
                              <p:par>
                                <p:cTn id="83" presetID="1" presetClass="entr" presetSubtype="0" fill="hold" grpId="4" nodeType="withEffect">
                                  <p:stCondLst>
                                    <p:cond delay="0"/>
                                  </p:stCondLst>
                                  <p:childTnLst>
                                    <p:set>
                                      <p:cBhvr>
                                        <p:cTn id="84" dur="1" fill="hold">
                                          <p:stCondLst>
                                            <p:cond delay="0"/>
                                          </p:stCondLst>
                                        </p:cTn>
                                        <p:tgtEl>
                                          <p:spTgt spid="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7" nodeType="clickEffect">
                                  <p:stCondLst>
                                    <p:cond delay="0"/>
                                  </p:stCondLst>
                                  <p:childTnLst>
                                    <p:set>
                                      <p:cBhvr>
                                        <p:cTn id="88" dur="1" fill="hold">
                                          <p:stCondLst>
                                            <p:cond delay="0"/>
                                          </p:stCondLst>
                                        </p:cTn>
                                        <p:tgtEl>
                                          <p:spTgt spid="13"/>
                                        </p:tgtEl>
                                        <p:attrNameLst>
                                          <p:attrName>style.visibility</p:attrName>
                                        </p:attrNameLst>
                                      </p:cBhvr>
                                      <p:to>
                                        <p:strVal val="hidden"/>
                                      </p:to>
                                    </p:set>
                                  </p:childTnLst>
                                </p:cTn>
                              </p:par>
                              <p:par>
                                <p:cTn id="89" presetID="1" presetClass="exit" presetSubtype="0" fill="hold" grpId="7" nodeType="withEffect">
                                  <p:stCondLst>
                                    <p:cond delay="0"/>
                                  </p:stCondLst>
                                  <p:childTnLst>
                                    <p:set>
                                      <p:cBhvr>
                                        <p:cTn id="90" dur="1" fill="hold">
                                          <p:stCondLst>
                                            <p:cond delay="0"/>
                                          </p:stCondLst>
                                        </p:cTn>
                                        <p:tgtEl>
                                          <p:spTgt spid="11"/>
                                        </p:tgtEl>
                                        <p:attrNameLst>
                                          <p:attrName>style.visibility</p:attrName>
                                        </p:attrNameLst>
                                      </p:cBhvr>
                                      <p:to>
                                        <p:strVal val="hidden"/>
                                      </p:to>
                                    </p:set>
                                  </p:childTnLst>
                                </p:cTn>
                              </p:par>
                              <p:par>
                                <p:cTn id="91" presetID="1" presetClass="exit" presetSubtype="0" fill="hold" grpId="7" nodeType="withEffect">
                                  <p:stCondLst>
                                    <p:cond delay="0"/>
                                  </p:stCondLst>
                                  <p:childTnLst>
                                    <p:set>
                                      <p:cBhvr>
                                        <p:cTn id="92" dur="1" fill="hold">
                                          <p:stCondLst>
                                            <p:cond delay="0"/>
                                          </p:stCondLst>
                                        </p:cTn>
                                        <p:tgtEl>
                                          <p:spTgt spid="10"/>
                                        </p:tgtEl>
                                        <p:attrNameLst>
                                          <p:attrName>style.visibility</p:attrName>
                                        </p:attrNameLst>
                                      </p:cBhvr>
                                      <p:to>
                                        <p:strVal val="hidden"/>
                                      </p:to>
                                    </p:set>
                                  </p:childTnLst>
                                </p:cTn>
                              </p:par>
                              <p:par>
                                <p:cTn id="93" presetID="1" presetClass="exit" presetSubtype="0" fill="hold" grpId="7" nodeType="withEffect">
                                  <p:stCondLst>
                                    <p:cond delay="0"/>
                                  </p:stCondLst>
                                  <p:childTnLst>
                                    <p:set>
                                      <p:cBhvr>
                                        <p:cTn id="94" dur="1" fill="hold">
                                          <p:stCondLst>
                                            <p:cond delay="0"/>
                                          </p:stCondLst>
                                        </p:cTn>
                                        <p:tgtEl>
                                          <p:spTgt spid="9"/>
                                        </p:tgtEl>
                                        <p:attrNameLst>
                                          <p:attrName>style.visibility</p:attrName>
                                        </p:attrNameLst>
                                      </p:cBhvr>
                                      <p:to>
                                        <p:strVal val="hidden"/>
                                      </p:to>
                                    </p:set>
                                  </p:childTnLst>
                                </p:cTn>
                              </p:par>
                              <p:par>
                                <p:cTn id="95" presetID="1" presetClass="exit" presetSubtype="0" fill="hold" grpId="5" nodeType="withEffect">
                                  <p:stCondLst>
                                    <p:cond delay="0"/>
                                  </p:stCondLst>
                                  <p:childTnLst>
                                    <p:set>
                                      <p:cBhvr>
                                        <p:cTn id="96" dur="1" fill="hold">
                                          <p:stCondLst>
                                            <p:cond delay="0"/>
                                          </p:stCondLst>
                                        </p:cTn>
                                        <p:tgtEl>
                                          <p:spTgt spid="8"/>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7"/>
                                        </p:tgtEl>
                                        <p:attrNameLst>
                                          <p:attrName>style.visibility</p:attrName>
                                        </p:attrNameLst>
                                      </p:cBhvr>
                                      <p:to>
                                        <p:strVal val="hidden"/>
                                      </p:to>
                                    </p:set>
                                  </p:childTnLst>
                                </p:cTn>
                              </p:par>
                              <p:par>
                                <p:cTn id="99" presetID="1" presetClass="exit" presetSubtype="0" fill="hold" grpId="0" nodeType="withEffect">
                                  <p:stCondLst>
                                    <p:cond delay="0"/>
                                  </p:stCondLst>
                                  <p:childTnLst>
                                    <p:set>
                                      <p:cBhvr>
                                        <p:cTn id="100" dur="1" fill="hold">
                                          <p:stCondLst>
                                            <p:cond delay="0"/>
                                          </p:stCondLst>
                                        </p:cTn>
                                        <p:tgtEl>
                                          <p:spTgt spid="6"/>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1" nodeType="clickEffect">
                                  <p:stCondLst>
                                    <p:cond delay="0"/>
                                  </p:stCondLst>
                                  <p:childTnLst>
                                    <p:set>
                                      <p:cBhvr>
                                        <p:cTn id="106" dur="1" fill="hold">
                                          <p:stCondLst>
                                            <p:cond delay="0"/>
                                          </p:stCondLst>
                                        </p:cTn>
                                        <p:tgtEl>
                                          <p:spTgt spid="7"/>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6"/>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8" nodeType="clickEffect">
                                  <p:stCondLst>
                                    <p:cond delay="0"/>
                                  </p:stCondLst>
                                  <p:childTnLst>
                                    <p:set>
                                      <p:cBhvr>
                                        <p:cTn id="114" dur="1" fill="hold">
                                          <p:stCondLst>
                                            <p:cond delay="0"/>
                                          </p:stCondLst>
                                        </p:cTn>
                                        <p:tgtEl>
                                          <p:spTgt spid="13"/>
                                        </p:tgtEl>
                                        <p:attrNameLst>
                                          <p:attrName>style.visibility</p:attrName>
                                        </p:attrNameLst>
                                      </p:cBhvr>
                                      <p:to>
                                        <p:strVal val="visible"/>
                                      </p:to>
                                    </p:set>
                                  </p:childTnLst>
                                </p:cTn>
                              </p:par>
                              <p:par>
                                <p:cTn id="115" presetID="1" presetClass="entr" presetSubtype="0" fill="hold" grpId="8" nodeType="withEffect">
                                  <p:stCondLst>
                                    <p:cond delay="0"/>
                                  </p:stCondLst>
                                  <p:childTnLst>
                                    <p:set>
                                      <p:cBhvr>
                                        <p:cTn id="116" dur="1" fill="hold">
                                          <p:stCondLst>
                                            <p:cond delay="0"/>
                                          </p:stCondLst>
                                        </p:cTn>
                                        <p:tgtEl>
                                          <p:spTgt spid="11"/>
                                        </p:tgtEl>
                                        <p:attrNameLst>
                                          <p:attrName>style.visibility</p:attrName>
                                        </p:attrNameLst>
                                      </p:cBhvr>
                                      <p:to>
                                        <p:strVal val="visible"/>
                                      </p:to>
                                    </p:set>
                                  </p:childTnLst>
                                </p:cTn>
                              </p:par>
                              <p:par>
                                <p:cTn id="117" presetID="1" presetClass="entr" presetSubtype="0" fill="hold" grpId="8" nodeType="withEffect">
                                  <p:stCondLst>
                                    <p:cond delay="0"/>
                                  </p:stCondLst>
                                  <p:childTnLst>
                                    <p:set>
                                      <p:cBhvr>
                                        <p:cTn id="118" dur="1" fill="hold">
                                          <p:stCondLst>
                                            <p:cond delay="0"/>
                                          </p:stCondLst>
                                        </p:cTn>
                                        <p:tgtEl>
                                          <p:spTgt spid="10"/>
                                        </p:tgtEl>
                                        <p:attrNameLst>
                                          <p:attrName>style.visibility</p:attrName>
                                        </p:attrNameLst>
                                      </p:cBhvr>
                                      <p:to>
                                        <p:strVal val="visible"/>
                                      </p:to>
                                    </p:set>
                                  </p:childTnLst>
                                </p:cTn>
                              </p:par>
                              <p:par>
                                <p:cTn id="119" presetID="1" presetClass="entr" presetSubtype="0" fill="hold" grpId="8" nodeType="withEffect">
                                  <p:stCondLst>
                                    <p:cond delay="0"/>
                                  </p:stCondLst>
                                  <p:childTnLst>
                                    <p:set>
                                      <p:cBhvr>
                                        <p:cTn id="120" dur="1" fill="hold">
                                          <p:stCondLst>
                                            <p:cond delay="0"/>
                                          </p:stCondLst>
                                        </p:cTn>
                                        <p:tgtEl>
                                          <p:spTgt spid="9"/>
                                        </p:tgtEl>
                                        <p:attrNameLst>
                                          <p:attrName>style.visibility</p:attrName>
                                        </p:attrNameLst>
                                      </p:cBhvr>
                                      <p:to>
                                        <p:strVal val="visible"/>
                                      </p:to>
                                    </p:set>
                                  </p:childTnLst>
                                </p:cTn>
                              </p:par>
                              <p:par>
                                <p:cTn id="121" presetID="1" presetClass="entr" presetSubtype="0" fill="hold" grpId="6" nodeType="withEffect">
                                  <p:stCondLst>
                                    <p:cond delay="0"/>
                                  </p:stCondLst>
                                  <p:childTnLst>
                                    <p:set>
                                      <p:cBhvr>
                                        <p:cTn id="122" dur="1" fill="hold">
                                          <p:stCondLst>
                                            <p:cond delay="0"/>
                                          </p:stCondLst>
                                        </p:cTn>
                                        <p:tgtEl>
                                          <p:spTgt spid="8"/>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7"/>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6"/>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8" grpId="3" animBg="1"/>
      <p:bldP spid="8" grpId="4" animBg="1"/>
      <p:bldP spid="8" grpId="5" animBg="1"/>
      <p:bldP spid="8" grpId="6" animBg="1"/>
      <p:bldP spid="9" grpId="0" animBg="1"/>
      <p:bldP spid="9" grpId="1" animBg="1"/>
      <p:bldP spid="9" grpId="2" animBg="1"/>
      <p:bldP spid="9" grpId="3" animBg="1"/>
      <p:bldP spid="9" grpId="4" animBg="1"/>
      <p:bldP spid="9" grpId="5" animBg="1"/>
      <p:bldP spid="9" grpId="6" animBg="1"/>
      <p:bldP spid="9" grpId="7" animBg="1"/>
      <p:bldP spid="9" grpId="8" animBg="1"/>
      <p:bldP spid="10" grpId="0" animBg="1"/>
      <p:bldP spid="10" grpId="1" animBg="1"/>
      <p:bldP spid="10" grpId="2" animBg="1"/>
      <p:bldP spid="10" grpId="3" animBg="1"/>
      <p:bldP spid="10" grpId="4" animBg="1"/>
      <p:bldP spid="10" grpId="5" animBg="1"/>
      <p:bldP spid="10" grpId="6" animBg="1"/>
      <p:bldP spid="10" grpId="7" animBg="1"/>
      <p:bldP spid="10" grpId="8" animBg="1"/>
      <p:bldP spid="11" grpId="0" animBg="1"/>
      <p:bldP spid="11" grpId="1" animBg="1"/>
      <p:bldP spid="11" grpId="2" animBg="1"/>
      <p:bldP spid="11" grpId="3" animBg="1"/>
      <p:bldP spid="11" grpId="4" animBg="1"/>
      <p:bldP spid="11" grpId="5" animBg="1"/>
      <p:bldP spid="11" grpId="6" animBg="1"/>
      <p:bldP spid="11" grpId="7" animBg="1"/>
      <p:bldP spid="11" grpId="8" animBg="1"/>
      <p:bldP spid="13" grpId="0" animBg="1"/>
      <p:bldP spid="13" grpId="1" animBg="1"/>
      <p:bldP spid="13" grpId="2" animBg="1"/>
      <p:bldP spid="13" grpId="3" animBg="1"/>
      <p:bldP spid="13" grpId="4" animBg="1"/>
      <p:bldP spid="13" grpId="5" animBg="1"/>
      <p:bldP spid="13" grpId="6" animBg="1"/>
      <p:bldP spid="13" grpId="7" animBg="1"/>
      <p:bldP spid="13" grpId="8"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137414"/>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Provide opportunities to bundle/group collections into 10s, e.g. straws, counters, coins etc. Describe the bundles/groups as one ten. Leave out some tens frame structures for children to fill with their groups of ten objects.</a:t>
            </a:r>
          </a:p>
          <a:p>
            <a:pPr>
              <a:lnSpc>
                <a:spcPct val="100000"/>
              </a:lnSpc>
              <a:spcBef>
                <a:spcPts val="180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how confidently children use the principles of counting for quantities up to ten during their play, and recheck when they are not sure.</a:t>
            </a:r>
          </a:p>
          <a:p>
            <a:pPr>
              <a:lnSpc>
                <a:spcPct val="100000"/>
              </a:lnSpc>
              <a:spcBef>
                <a:spcPts val="1800"/>
              </a:spcBef>
            </a:pPr>
            <a:r>
              <a:rPr lang="en-GB" sz="2400" b="1" dirty="0">
                <a:latin typeface="Myriad Pro"/>
              </a:rPr>
              <a:t>Creating and Thinking Critically</a:t>
            </a:r>
          </a:p>
          <a:p>
            <a:pPr>
              <a:lnSpc>
                <a:spcPct val="100000"/>
              </a:lnSpc>
              <a:spcBef>
                <a:spcPts val="0"/>
              </a:spcBef>
            </a:pPr>
            <a:r>
              <a:rPr lang="en-GB" sz="2400" dirty="0">
                <a:latin typeface="Myriad Pro"/>
              </a:rPr>
              <a:t>Provide opportunities to draw around hands (including fingers) and feet (including toes). Children can paint or finger print to represent the colours of each number block for each respective finger.</a:t>
            </a:r>
          </a:p>
        </p:txBody>
      </p:sp>
    </p:spTree>
    <p:extLst>
      <p:ext uri="{BB962C8B-B14F-4D97-AF65-F5344CB8AC3E}">
        <p14:creationId xmlns:p14="http://schemas.microsoft.com/office/powerpoint/2010/main" val="352525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3B6EF0-666F-4BF1-82BD-9CF0890BF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4" name="Speech Bubble: Oval 23">
            <a:extLst>
              <a:ext uri="{FF2B5EF4-FFF2-40B4-BE49-F238E27FC236}">
                <a16:creationId xmlns:a16="http://schemas.microsoft.com/office/drawing/2014/main" id="{4DEC2267-4E9D-42AD-8D7D-99BA63BDFB77}"/>
              </a:ext>
            </a:extLst>
          </p:cNvPr>
          <p:cNvSpPr/>
          <p:nvPr/>
        </p:nvSpPr>
        <p:spPr>
          <a:xfrm>
            <a:off x="6960637" y="453202"/>
            <a:ext cx="4573418" cy="1722760"/>
          </a:xfrm>
          <a:prstGeom prst="wedgeEllipseCallout">
            <a:avLst>
              <a:gd name="adj1" fmla="val -33969"/>
              <a:gd name="adj2" fmla="val 9784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One</a:t>
            </a:r>
            <a:r>
              <a:rPr lang="en-GB" sz="3200" dirty="0">
                <a:solidFill>
                  <a:schemeClr val="tx1"/>
                </a:solidFill>
                <a:latin typeface="Century Gothic" panose="020B0502020202020204" pitchFamily="34" charset="0"/>
              </a:rPr>
              <a:t> is made from 1 one.</a:t>
            </a:r>
          </a:p>
        </p:txBody>
      </p:sp>
      <p:sp>
        <p:nvSpPr>
          <p:cNvPr id="8" name="Oval 7">
            <a:extLst>
              <a:ext uri="{FF2B5EF4-FFF2-40B4-BE49-F238E27FC236}">
                <a16:creationId xmlns:a16="http://schemas.microsoft.com/office/drawing/2014/main" id="{AEB1CB67-1F0B-4390-AA2A-C091893DFF16}"/>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749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894E98-C7CC-4C2C-9453-62710F096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4" name="Speech Bubble: Oval 23">
            <a:extLst>
              <a:ext uri="{FF2B5EF4-FFF2-40B4-BE49-F238E27FC236}">
                <a16:creationId xmlns:a16="http://schemas.microsoft.com/office/drawing/2014/main" id="{4DEC2267-4E9D-42AD-8D7D-99BA63BDFB77}"/>
              </a:ext>
            </a:extLst>
          </p:cNvPr>
          <p:cNvSpPr/>
          <p:nvPr/>
        </p:nvSpPr>
        <p:spPr>
          <a:xfrm>
            <a:off x="6960637" y="453202"/>
            <a:ext cx="4573418" cy="1722760"/>
          </a:xfrm>
          <a:prstGeom prst="wedgeEllipseCallout">
            <a:avLst>
              <a:gd name="adj1" fmla="val -28137"/>
              <a:gd name="adj2" fmla="val 7941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Two</a:t>
            </a:r>
            <a:r>
              <a:rPr lang="en-GB" sz="3200" dirty="0">
                <a:solidFill>
                  <a:schemeClr val="tx1"/>
                </a:solidFill>
                <a:latin typeface="Century Gothic" panose="020B0502020202020204" pitchFamily="34" charset="0"/>
              </a:rPr>
              <a:t> is made from 2 ones.</a:t>
            </a:r>
          </a:p>
        </p:txBody>
      </p:sp>
      <p:sp>
        <p:nvSpPr>
          <p:cNvPr id="8" name="Oval 7">
            <a:extLst>
              <a:ext uri="{FF2B5EF4-FFF2-40B4-BE49-F238E27FC236}">
                <a16:creationId xmlns:a16="http://schemas.microsoft.com/office/drawing/2014/main" id="{9CE5FB50-B517-430D-BAFA-C68C7C5AF2EE}"/>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9564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F8E9FB-8247-4D25-9F14-1E9758421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4" name="Speech Bubble: Oval 23">
            <a:extLst>
              <a:ext uri="{FF2B5EF4-FFF2-40B4-BE49-F238E27FC236}">
                <a16:creationId xmlns:a16="http://schemas.microsoft.com/office/drawing/2014/main" id="{4DEC2267-4E9D-42AD-8D7D-99BA63BDFB77}"/>
              </a:ext>
            </a:extLst>
          </p:cNvPr>
          <p:cNvSpPr/>
          <p:nvPr/>
        </p:nvSpPr>
        <p:spPr>
          <a:xfrm>
            <a:off x="6960637" y="453600"/>
            <a:ext cx="4573418" cy="1722760"/>
          </a:xfrm>
          <a:prstGeom prst="wedgeEllipseCallout">
            <a:avLst>
              <a:gd name="adj1" fmla="val -24185"/>
              <a:gd name="adj2" fmla="val 6509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Three</a:t>
            </a:r>
            <a:r>
              <a:rPr lang="en-GB" sz="3200" dirty="0">
                <a:solidFill>
                  <a:schemeClr val="tx1"/>
                </a:solidFill>
                <a:latin typeface="Century Gothic" panose="020B0502020202020204" pitchFamily="34" charset="0"/>
              </a:rPr>
              <a:t> is made from 3 ones.</a:t>
            </a:r>
          </a:p>
        </p:txBody>
      </p:sp>
      <p:sp>
        <p:nvSpPr>
          <p:cNvPr id="8" name="Oval 7">
            <a:extLst>
              <a:ext uri="{FF2B5EF4-FFF2-40B4-BE49-F238E27FC236}">
                <a16:creationId xmlns:a16="http://schemas.microsoft.com/office/drawing/2014/main" id="{08B5FF8E-4EB2-4F9F-A02B-EDF1A5D7CC97}"/>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6728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10;&#10;Description generated with high confidence">
            <a:extLst>
              <a:ext uri="{FF2B5EF4-FFF2-40B4-BE49-F238E27FC236}">
                <a16:creationId xmlns:a16="http://schemas.microsoft.com/office/drawing/2014/main" id="{743ECE7C-5872-40CC-B94D-B5195CA0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4" name="Speech Bubble: Oval 23">
            <a:extLst>
              <a:ext uri="{FF2B5EF4-FFF2-40B4-BE49-F238E27FC236}">
                <a16:creationId xmlns:a16="http://schemas.microsoft.com/office/drawing/2014/main" id="{4DEC2267-4E9D-42AD-8D7D-99BA63BDFB77}"/>
              </a:ext>
            </a:extLst>
          </p:cNvPr>
          <p:cNvSpPr/>
          <p:nvPr/>
        </p:nvSpPr>
        <p:spPr>
          <a:xfrm>
            <a:off x="6960637" y="453600"/>
            <a:ext cx="4573418" cy="1722760"/>
          </a:xfrm>
          <a:prstGeom prst="wedgeEllipseCallout">
            <a:avLst>
              <a:gd name="adj1" fmla="val -33969"/>
              <a:gd name="adj2" fmla="val 9784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Four</a:t>
            </a:r>
            <a:r>
              <a:rPr lang="en-GB" sz="3200" dirty="0">
                <a:solidFill>
                  <a:schemeClr val="tx1"/>
                </a:solidFill>
                <a:latin typeface="Century Gothic" panose="020B0502020202020204" pitchFamily="34" charset="0"/>
              </a:rPr>
              <a:t> is made from 4 ones.</a:t>
            </a:r>
          </a:p>
        </p:txBody>
      </p:sp>
      <p:sp>
        <p:nvSpPr>
          <p:cNvPr id="8" name="Oval 7">
            <a:extLst>
              <a:ext uri="{FF2B5EF4-FFF2-40B4-BE49-F238E27FC236}">
                <a16:creationId xmlns:a16="http://schemas.microsoft.com/office/drawing/2014/main" id="{43E421EF-9704-4DDB-8A74-75659239C540}"/>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0008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6E8CD-7C6E-4676-AA70-4D2C428F5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4" name="Speech Bubble: Oval 23">
            <a:extLst>
              <a:ext uri="{FF2B5EF4-FFF2-40B4-BE49-F238E27FC236}">
                <a16:creationId xmlns:a16="http://schemas.microsoft.com/office/drawing/2014/main" id="{4DEC2267-4E9D-42AD-8D7D-99BA63BDFB77}"/>
              </a:ext>
            </a:extLst>
          </p:cNvPr>
          <p:cNvSpPr/>
          <p:nvPr/>
        </p:nvSpPr>
        <p:spPr>
          <a:xfrm>
            <a:off x="6960637" y="453600"/>
            <a:ext cx="4573418" cy="1722760"/>
          </a:xfrm>
          <a:prstGeom prst="wedgeEllipseCallout">
            <a:avLst>
              <a:gd name="adj1" fmla="val -37798"/>
              <a:gd name="adj2" fmla="val 6170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Five</a:t>
            </a:r>
            <a:r>
              <a:rPr lang="en-GB" sz="3200" dirty="0">
                <a:solidFill>
                  <a:schemeClr val="tx1"/>
                </a:solidFill>
                <a:latin typeface="Century Gothic" panose="020B0502020202020204" pitchFamily="34" charset="0"/>
              </a:rPr>
              <a:t> is made from 5 ones.</a:t>
            </a:r>
          </a:p>
        </p:txBody>
      </p:sp>
      <p:sp>
        <p:nvSpPr>
          <p:cNvPr id="8" name="Oval 7">
            <a:extLst>
              <a:ext uri="{FF2B5EF4-FFF2-40B4-BE49-F238E27FC236}">
                <a16:creationId xmlns:a16="http://schemas.microsoft.com/office/drawing/2014/main" id="{B5B450A0-D03D-4192-9CBA-0487FD9025C8}"/>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882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DA028E-9D2C-489D-B517-9F5BDEA5F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4" name="Speech Bubble: Oval 23">
            <a:extLst>
              <a:ext uri="{FF2B5EF4-FFF2-40B4-BE49-F238E27FC236}">
                <a16:creationId xmlns:a16="http://schemas.microsoft.com/office/drawing/2014/main" id="{4DEC2267-4E9D-42AD-8D7D-99BA63BDFB77}"/>
              </a:ext>
            </a:extLst>
          </p:cNvPr>
          <p:cNvSpPr/>
          <p:nvPr/>
        </p:nvSpPr>
        <p:spPr>
          <a:xfrm>
            <a:off x="6960637" y="453600"/>
            <a:ext cx="4573418" cy="1722760"/>
          </a:xfrm>
          <a:prstGeom prst="wedgeEllipseCallout">
            <a:avLst>
              <a:gd name="adj1" fmla="val -24185"/>
              <a:gd name="adj2" fmla="val 6960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Six</a:t>
            </a:r>
            <a:r>
              <a:rPr lang="en-GB" sz="3200" dirty="0">
                <a:solidFill>
                  <a:schemeClr val="tx1"/>
                </a:solidFill>
                <a:latin typeface="Century Gothic" panose="020B0502020202020204" pitchFamily="34" charset="0"/>
              </a:rPr>
              <a:t> is made from 6 ones.</a:t>
            </a:r>
          </a:p>
        </p:txBody>
      </p:sp>
      <p:sp>
        <p:nvSpPr>
          <p:cNvPr id="8" name="Oval 7">
            <a:extLst>
              <a:ext uri="{FF2B5EF4-FFF2-40B4-BE49-F238E27FC236}">
                <a16:creationId xmlns:a16="http://schemas.microsoft.com/office/drawing/2014/main" id="{1AD365C3-87CA-4A03-840D-E57E08B03842}"/>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696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5D3DB3-365F-4EA0-8C51-FAB692D7A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4" name="Speech Bubble: Oval 23">
            <a:extLst>
              <a:ext uri="{FF2B5EF4-FFF2-40B4-BE49-F238E27FC236}">
                <a16:creationId xmlns:a16="http://schemas.microsoft.com/office/drawing/2014/main" id="{4DEC2267-4E9D-42AD-8D7D-99BA63BDFB77}"/>
              </a:ext>
            </a:extLst>
          </p:cNvPr>
          <p:cNvSpPr/>
          <p:nvPr/>
        </p:nvSpPr>
        <p:spPr>
          <a:xfrm>
            <a:off x="6960637" y="453600"/>
            <a:ext cx="4573418" cy="1722760"/>
          </a:xfrm>
          <a:prstGeom prst="wedgeEllipseCallout">
            <a:avLst>
              <a:gd name="adj1" fmla="val -37372"/>
              <a:gd name="adj2" fmla="val 5831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Seven</a:t>
            </a:r>
            <a:r>
              <a:rPr lang="en-GB" sz="3200" dirty="0">
                <a:solidFill>
                  <a:schemeClr val="tx1"/>
                </a:solidFill>
                <a:latin typeface="Century Gothic" panose="020B0502020202020204" pitchFamily="34" charset="0"/>
              </a:rPr>
              <a:t> is made from 7 ones.</a:t>
            </a:r>
          </a:p>
        </p:txBody>
      </p:sp>
      <p:sp>
        <p:nvSpPr>
          <p:cNvPr id="8" name="Oval 7">
            <a:extLst>
              <a:ext uri="{FF2B5EF4-FFF2-40B4-BE49-F238E27FC236}">
                <a16:creationId xmlns:a16="http://schemas.microsoft.com/office/drawing/2014/main" id="{2A22B90B-0A0C-40D2-B00E-6C2259B12A92}"/>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3646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9A137E-0A7A-479D-BFA6-6FDB22DFF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4" name="Speech Bubble: Oval 23">
            <a:extLst>
              <a:ext uri="{FF2B5EF4-FFF2-40B4-BE49-F238E27FC236}">
                <a16:creationId xmlns:a16="http://schemas.microsoft.com/office/drawing/2014/main" id="{4DEC2267-4E9D-42AD-8D7D-99BA63BDFB77}"/>
              </a:ext>
            </a:extLst>
          </p:cNvPr>
          <p:cNvSpPr/>
          <p:nvPr/>
        </p:nvSpPr>
        <p:spPr>
          <a:xfrm>
            <a:off x="6960637" y="453600"/>
            <a:ext cx="4573418" cy="1722760"/>
          </a:xfrm>
          <a:prstGeom prst="wedgeEllipseCallout">
            <a:avLst>
              <a:gd name="adj1" fmla="val -33118"/>
              <a:gd name="adj2" fmla="val 6396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Eight</a:t>
            </a:r>
            <a:r>
              <a:rPr lang="en-GB" sz="3200" dirty="0">
                <a:solidFill>
                  <a:schemeClr val="tx1"/>
                </a:solidFill>
                <a:latin typeface="Century Gothic" panose="020B0502020202020204" pitchFamily="34" charset="0"/>
              </a:rPr>
              <a:t> is made from 8 ones.</a:t>
            </a:r>
          </a:p>
        </p:txBody>
      </p:sp>
      <p:sp>
        <p:nvSpPr>
          <p:cNvPr id="8" name="Oval 7">
            <a:extLst>
              <a:ext uri="{FF2B5EF4-FFF2-40B4-BE49-F238E27FC236}">
                <a16:creationId xmlns:a16="http://schemas.microsoft.com/office/drawing/2014/main" id="{DD51D62F-C3D8-4A6C-9D76-EA786A790CCE}"/>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6308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BFABE7-C6AD-4CE8-BE2D-57343F355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4" name="Speech Bubble: Oval 23">
            <a:extLst>
              <a:ext uri="{FF2B5EF4-FFF2-40B4-BE49-F238E27FC236}">
                <a16:creationId xmlns:a16="http://schemas.microsoft.com/office/drawing/2014/main" id="{4DEC2267-4E9D-42AD-8D7D-99BA63BDFB77}"/>
              </a:ext>
            </a:extLst>
          </p:cNvPr>
          <p:cNvSpPr/>
          <p:nvPr/>
        </p:nvSpPr>
        <p:spPr>
          <a:xfrm>
            <a:off x="6960637" y="130567"/>
            <a:ext cx="4573418" cy="1722760"/>
          </a:xfrm>
          <a:prstGeom prst="wedgeEllipseCallout">
            <a:avLst>
              <a:gd name="adj1" fmla="val -30140"/>
              <a:gd name="adj2" fmla="val 6509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Nine</a:t>
            </a:r>
            <a:r>
              <a:rPr lang="en-GB" sz="3200" dirty="0">
                <a:solidFill>
                  <a:schemeClr val="tx1"/>
                </a:solidFill>
                <a:latin typeface="Century Gothic" panose="020B0502020202020204" pitchFamily="34" charset="0"/>
              </a:rPr>
              <a:t> is made from 9 ones.</a:t>
            </a:r>
          </a:p>
        </p:txBody>
      </p:sp>
      <p:sp>
        <p:nvSpPr>
          <p:cNvPr id="8" name="Oval 7">
            <a:extLst>
              <a:ext uri="{FF2B5EF4-FFF2-40B4-BE49-F238E27FC236}">
                <a16:creationId xmlns:a16="http://schemas.microsoft.com/office/drawing/2014/main" id="{950575D5-B3C7-4F33-92FF-5619AFECC396}"/>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2375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6B83B-3D69-4DF3-A873-9AC6A271E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4" name="Speech Bubble: Oval 23">
            <a:extLst>
              <a:ext uri="{FF2B5EF4-FFF2-40B4-BE49-F238E27FC236}">
                <a16:creationId xmlns:a16="http://schemas.microsoft.com/office/drawing/2014/main" id="{4DEC2267-4E9D-42AD-8D7D-99BA63BDFB77}"/>
              </a:ext>
            </a:extLst>
          </p:cNvPr>
          <p:cNvSpPr/>
          <p:nvPr/>
        </p:nvSpPr>
        <p:spPr>
          <a:xfrm>
            <a:off x="7438341" y="278503"/>
            <a:ext cx="4573418" cy="1722760"/>
          </a:xfrm>
          <a:prstGeom prst="wedgeEllipseCallout">
            <a:avLst>
              <a:gd name="adj1" fmla="val -29715"/>
              <a:gd name="adj2" fmla="val 7977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Ten</a:t>
            </a:r>
            <a:r>
              <a:rPr lang="en-GB" sz="3200" dirty="0">
                <a:solidFill>
                  <a:schemeClr val="tx1"/>
                </a:solidFill>
                <a:latin typeface="Century Gothic" panose="020B0502020202020204" pitchFamily="34" charset="0"/>
              </a:rPr>
              <a:t> is made from 10 ones.</a:t>
            </a:r>
          </a:p>
        </p:txBody>
      </p:sp>
      <p:sp>
        <p:nvSpPr>
          <p:cNvPr id="9" name="Oval 8">
            <a:extLst>
              <a:ext uri="{FF2B5EF4-FFF2-40B4-BE49-F238E27FC236}">
                <a16:creationId xmlns:a16="http://schemas.microsoft.com/office/drawing/2014/main" id="{DDF44F97-1739-45FC-A0F4-0327A87EFCF5}"/>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1479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AF332A-0B63-4723-A2F3-08DAEB303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4" name="Speech Bubble: Oval 23">
            <a:extLst>
              <a:ext uri="{FF2B5EF4-FFF2-40B4-BE49-F238E27FC236}">
                <a16:creationId xmlns:a16="http://schemas.microsoft.com/office/drawing/2014/main" id="{4DEC2267-4E9D-42AD-8D7D-99BA63BDFB77}"/>
              </a:ext>
            </a:extLst>
          </p:cNvPr>
          <p:cNvSpPr/>
          <p:nvPr/>
        </p:nvSpPr>
        <p:spPr>
          <a:xfrm>
            <a:off x="7179218" y="453600"/>
            <a:ext cx="4573418" cy="1722760"/>
          </a:xfrm>
          <a:prstGeom prst="wedgeEllipseCallout">
            <a:avLst>
              <a:gd name="adj1" fmla="val -47156"/>
              <a:gd name="adj2" fmla="val 5041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Ten</a:t>
            </a:r>
            <a:r>
              <a:rPr lang="en-GB" sz="3200" dirty="0">
                <a:solidFill>
                  <a:schemeClr val="tx1"/>
                </a:solidFill>
                <a:latin typeface="Century Gothic" panose="020B0502020202020204" pitchFamily="34" charset="0"/>
              </a:rPr>
              <a:t> is made from 1 </a:t>
            </a:r>
            <a:r>
              <a:rPr lang="en-GB" sz="3200" dirty="0">
                <a:solidFill>
                  <a:srgbClr val="FF0000"/>
                </a:solidFill>
                <a:latin typeface="Century Gothic" panose="020B0502020202020204" pitchFamily="34" charset="0"/>
              </a:rPr>
              <a:t>Ten</a:t>
            </a:r>
            <a:r>
              <a:rPr lang="en-GB" sz="3200" dirty="0">
                <a:solidFill>
                  <a:schemeClr val="tx1"/>
                </a:solidFill>
                <a:latin typeface="Century Gothic" panose="020B0502020202020204" pitchFamily="34" charset="0"/>
              </a:rPr>
              <a:t>.</a:t>
            </a:r>
          </a:p>
        </p:txBody>
      </p:sp>
      <p:sp>
        <p:nvSpPr>
          <p:cNvPr id="10" name="Speech Bubble: Oval 9">
            <a:extLst>
              <a:ext uri="{FF2B5EF4-FFF2-40B4-BE49-F238E27FC236}">
                <a16:creationId xmlns:a16="http://schemas.microsoft.com/office/drawing/2014/main" id="{B9DC0122-4E63-4322-A95C-7123D9F50477}"/>
              </a:ext>
            </a:extLst>
          </p:cNvPr>
          <p:cNvSpPr/>
          <p:nvPr/>
        </p:nvSpPr>
        <p:spPr>
          <a:xfrm>
            <a:off x="475093" y="2224034"/>
            <a:ext cx="4573418" cy="1722760"/>
          </a:xfrm>
          <a:prstGeom prst="wedgeEllipseCallout">
            <a:avLst>
              <a:gd name="adj1" fmla="val 7295"/>
              <a:gd name="adj2" fmla="val 10235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One</a:t>
            </a:r>
            <a:r>
              <a:rPr lang="en-GB" sz="3200" dirty="0">
                <a:solidFill>
                  <a:schemeClr val="tx1"/>
                </a:solidFill>
                <a:latin typeface="Century Gothic" panose="020B0502020202020204" pitchFamily="34" charset="0"/>
              </a:rPr>
              <a:t> is made from 1 </a:t>
            </a:r>
            <a:r>
              <a:rPr lang="en-GB" sz="3200" dirty="0">
                <a:solidFill>
                  <a:srgbClr val="FF0000"/>
                </a:solidFill>
                <a:latin typeface="Century Gothic" panose="020B0502020202020204" pitchFamily="34" charset="0"/>
              </a:rPr>
              <a:t>One</a:t>
            </a:r>
            <a:r>
              <a:rPr lang="en-GB" sz="3200" dirty="0">
                <a:solidFill>
                  <a:schemeClr val="tx1"/>
                </a:solidFill>
                <a:latin typeface="Century Gothic" panose="020B0502020202020204" pitchFamily="34" charset="0"/>
              </a:rPr>
              <a:t>.</a:t>
            </a:r>
          </a:p>
        </p:txBody>
      </p:sp>
      <p:sp>
        <p:nvSpPr>
          <p:cNvPr id="9" name="Oval 8">
            <a:extLst>
              <a:ext uri="{FF2B5EF4-FFF2-40B4-BE49-F238E27FC236}">
                <a16:creationId xmlns:a16="http://schemas.microsoft.com/office/drawing/2014/main" id="{2E1BA2FB-2495-4F43-B610-76C097E243DE}"/>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6306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96F27E-3C9A-4EA0-B94F-246615BD1C90}"/>
              </a:ext>
            </a:extLst>
          </p:cNvPr>
          <p:cNvPicPr>
            <a:picLocks noChangeAspect="1"/>
          </p:cNvPicPr>
          <p:nvPr/>
        </p:nvPicPr>
        <p:blipFill>
          <a:blip r:embed="rId3"/>
          <a:stretch>
            <a:fillRect/>
          </a:stretch>
        </p:blipFill>
        <p:spPr>
          <a:xfrm>
            <a:off x="7498211" y="886279"/>
            <a:ext cx="4195092" cy="5506708"/>
          </a:xfrm>
          <a:prstGeom prst="rect">
            <a:avLst/>
          </a:prstGeom>
        </p:spPr>
      </p:pic>
      <p:grpSp>
        <p:nvGrpSpPr>
          <p:cNvPr id="7" name="Group 6">
            <a:extLst>
              <a:ext uri="{FF2B5EF4-FFF2-40B4-BE49-F238E27FC236}">
                <a16:creationId xmlns:a16="http://schemas.microsoft.com/office/drawing/2014/main" id="{9073B73A-D87A-46A2-AFF2-8176346BF430}"/>
              </a:ext>
            </a:extLst>
          </p:cNvPr>
          <p:cNvGrpSpPr/>
          <p:nvPr/>
        </p:nvGrpSpPr>
        <p:grpSpPr>
          <a:xfrm>
            <a:off x="4693790" y="360985"/>
            <a:ext cx="1070042" cy="1050587"/>
            <a:chOff x="408562" y="4747097"/>
            <a:chExt cx="1070042" cy="1050587"/>
          </a:xfrm>
        </p:grpSpPr>
        <p:sp>
          <p:nvSpPr>
            <p:cNvPr id="9" name="Rectangle: Rounded Corners 8">
              <a:extLst>
                <a:ext uri="{FF2B5EF4-FFF2-40B4-BE49-F238E27FC236}">
                  <a16:creationId xmlns:a16="http://schemas.microsoft.com/office/drawing/2014/main" id="{E917C391-25BB-484E-8BEE-8FD64CE3401B}"/>
                </a:ext>
              </a:extLst>
            </p:cNvPr>
            <p:cNvSpPr/>
            <p:nvPr/>
          </p:nvSpPr>
          <p:spPr>
            <a:xfrm>
              <a:off x="408562" y="4747097"/>
              <a:ext cx="1070042" cy="10505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CCE5B306-3C7A-4BFE-AE3A-5B82417B17A6}"/>
                </a:ext>
              </a:extLst>
            </p:cNvPr>
            <p:cNvSpPr/>
            <p:nvPr/>
          </p:nvSpPr>
          <p:spPr>
            <a:xfrm>
              <a:off x="583660" y="4863830"/>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57532A1B-3BA4-4C1B-9669-F9D1C092172E}"/>
                </a:ext>
              </a:extLst>
            </p:cNvPr>
            <p:cNvSpPr/>
            <p:nvPr/>
          </p:nvSpPr>
          <p:spPr>
            <a:xfrm>
              <a:off x="833722" y="5171546"/>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4B273A4-DCCC-4BC8-95CA-8747BF725CDB}"/>
                </a:ext>
              </a:extLst>
            </p:cNvPr>
            <p:cNvSpPr/>
            <p:nvPr/>
          </p:nvSpPr>
          <p:spPr>
            <a:xfrm>
              <a:off x="1116867" y="5443919"/>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7E5FF46A-AA54-4B35-A36F-D237A3512BA4}"/>
              </a:ext>
            </a:extLst>
          </p:cNvPr>
          <p:cNvPicPr>
            <a:picLocks noChangeAspect="1"/>
          </p:cNvPicPr>
          <p:nvPr/>
        </p:nvPicPr>
        <p:blipFill>
          <a:blip r:embed="rId3"/>
          <a:stretch>
            <a:fillRect/>
          </a:stretch>
        </p:blipFill>
        <p:spPr>
          <a:xfrm>
            <a:off x="414062" y="886279"/>
            <a:ext cx="4195092" cy="5506708"/>
          </a:xfrm>
          <a:prstGeom prst="rect">
            <a:avLst/>
          </a:prstGeom>
        </p:spPr>
      </p:pic>
      <p:sp>
        <p:nvSpPr>
          <p:cNvPr id="2" name="TextBox 1">
            <a:extLst>
              <a:ext uri="{FF2B5EF4-FFF2-40B4-BE49-F238E27FC236}">
                <a16:creationId xmlns:a16="http://schemas.microsoft.com/office/drawing/2014/main" id="{FF52352B-B04A-4E0D-B36D-63640CA74E53}"/>
              </a:ext>
            </a:extLst>
          </p:cNvPr>
          <p:cNvSpPr txBox="1"/>
          <p:nvPr/>
        </p:nvSpPr>
        <p:spPr>
          <a:xfrm>
            <a:off x="498697" y="214009"/>
            <a:ext cx="3937116" cy="584775"/>
          </a:xfrm>
          <a:prstGeom prst="rect">
            <a:avLst/>
          </a:prstGeom>
          <a:noFill/>
        </p:spPr>
        <p:txBody>
          <a:bodyPr wrap="square" rtlCol="0">
            <a:spAutoFit/>
          </a:bodyPr>
          <a:lstStyle/>
          <a:p>
            <a:r>
              <a:rPr lang="en-GB" sz="3200" dirty="0">
                <a:latin typeface="Century Gothic" panose="020B0502020202020204" pitchFamily="34" charset="0"/>
              </a:rPr>
              <a:t>Player 1</a:t>
            </a:r>
          </a:p>
        </p:txBody>
      </p:sp>
      <p:sp>
        <p:nvSpPr>
          <p:cNvPr id="15" name="TextBox 14">
            <a:extLst>
              <a:ext uri="{FF2B5EF4-FFF2-40B4-BE49-F238E27FC236}">
                <a16:creationId xmlns:a16="http://schemas.microsoft.com/office/drawing/2014/main" id="{2A7EEFBF-8CB9-45B9-9BB6-26279DD0E8A6}"/>
              </a:ext>
            </a:extLst>
          </p:cNvPr>
          <p:cNvSpPr txBox="1"/>
          <p:nvPr/>
        </p:nvSpPr>
        <p:spPr>
          <a:xfrm>
            <a:off x="7498211" y="172625"/>
            <a:ext cx="3937116" cy="584775"/>
          </a:xfrm>
          <a:prstGeom prst="rect">
            <a:avLst/>
          </a:prstGeom>
          <a:noFill/>
        </p:spPr>
        <p:txBody>
          <a:bodyPr wrap="square" rtlCol="0">
            <a:spAutoFit/>
          </a:bodyPr>
          <a:lstStyle/>
          <a:p>
            <a:r>
              <a:rPr lang="en-GB" sz="3200" dirty="0">
                <a:latin typeface="Century Gothic" panose="020B0502020202020204" pitchFamily="34" charset="0"/>
              </a:rPr>
              <a:t>Player 2</a:t>
            </a:r>
          </a:p>
        </p:txBody>
      </p:sp>
      <p:sp>
        <p:nvSpPr>
          <p:cNvPr id="3" name="Oval 2">
            <a:extLst>
              <a:ext uri="{FF2B5EF4-FFF2-40B4-BE49-F238E27FC236}">
                <a16:creationId xmlns:a16="http://schemas.microsoft.com/office/drawing/2014/main" id="{C4B127F5-31CB-461E-8776-FE9B3C1ACC8A}"/>
              </a:ext>
            </a:extLst>
          </p:cNvPr>
          <p:cNvSpPr/>
          <p:nvPr/>
        </p:nvSpPr>
        <p:spPr>
          <a:xfrm>
            <a:off x="717763" y="1372662"/>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DD980F8-5894-48E2-B471-2CFC380332B0}"/>
              </a:ext>
            </a:extLst>
          </p:cNvPr>
          <p:cNvSpPr/>
          <p:nvPr/>
        </p:nvSpPr>
        <p:spPr>
          <a:xfrm>
            <a:off x="1464207" y="1372661"/>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21CFE30-42FF-434D-91CE-7721F0869679}"/>
              </a:ext>
            </a:extLst>
          </p:cNvPr>
          <p:cNvSpPr/>
          <p:nvPr/>
        </p:nvSpPr>
        <p:spPr>
          <a:xfrm>
            <a:off x="2256375" y="1402906"/>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ADF4F20D-AB01-413B-A6F1-1FC62FBFF7D6}"/>
              </a:ext>
            </a:extLst>
          </p:cNvPr>
          <p:cNvGrpSpPr/>
          <p:nvPr/>
        </p:nvGrpSpPr>
        <p:grpSpPr>
          <a:xfrm>
            <a:off x="6248730" y="372836"/>
            <a:ext cx="1070042" cy="1050587"/>
            <a:chOff x="408562" y="4747097"/>
            <a:chExt cx="1070042" cy="1050587"/>
          </a:xfrm>
        </p:grpSpPr>
        <p:sp>
          <p:nvSpPr>
            <p:cNvPr id="19" name="Rectangle: Rounded Corners 18">
              <a:extLst>
                <a:ext uri="{FF2B5EF4-FFF2-40B4-BE49-F238E27FC236}">
                  <a16:creationId xmlns:a16="http://schemas.microsoft.com/office/drawing/2014/main" id="{71D15F06-0856-495C-814C-2FF65DCF699C}"/>
                </a:ext>
              </a:extLst>
            </p:cNvPr>
            <p:cNvSpPr/>
            <p:nvPr/>
          </p:nvSpPr>
          <p:spPr>
            <a:xfrm>
              <a:off x="408562" y="4747097"/>
              <a:ext cx="1070042" cy="10505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F7987D1-D4A4-485F-88F8-D38DA15B8613}"/>
                </a:ext>
              </a:extLst>
            </p:cNvPr>
            <p:cNvSpPr/>
            <p:nvPr/>
          </p:nvSpPr>
          <p:spPr>
            <a:xfrm>
              <a:off x="583660" y="4863830"/>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5E9ACB0A-D3F3-4A32-8584-7CA5F949315D}"/>
                </a:ext>
              </a:extLst>
            </p:cNvPr>
            <p:cNvSpPr/>
            <p:nvPr/>
          </p:nvSpPr>
          <p:spPr>
            <a:xfrm>
              <a:off x="1116867" y="5443919"/>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Oval 24">
            <a:extLst>
              <a:ext uri="{FF2B5EF4-FFF2-40B4-BE49-F238E27FC236}">
                <a16:creationId xmlns:a16="http://schemas.microsoft.com/office/drawing/2014/main" id="{B117B5C8-5AC2-42BC-87C7-23428BE67CE0}"/>
              </a:ext>
            </a:extLst>
          </p:cNvPr>
          <p:cNvSpPr/>
          <p:nvPr/>
        </p:nvSpPr>
        <p:spPr>
          <a:xfrm>
            <a:off x="7801257" y="1352822"/>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1B96C20D-3402-4350-85A6-FEEAEFC93CEF}"/>
              </a:ext>
            </a:extLst>
          </p:cNvPr>
          <p:cNvSpPr/>
          <p:nvPr/>
        </p:nvSpPr>
        <p:spPr>
          <a:xfrm>
            <a:off x="8547701" y="1352821"/>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803D5D11-CB60-46F1-A203-D2B5E538A251}"/>
              </a:ext>
            </a:extLst>
          </p:cNvPr>
          <p:cNvGrpSpPr/>
          <p:nvPr/>
        </p:nvGrpSpPr>
        <p:grpSpPr>
          <a:xfrm>
            <a:off x="4688132" y="360985"/>
            <a:ext cx="1070042" cy="1050587"/>
            <a:chOff x="4705880" y="1645328"/>
            <a:chExt cx="1070042" cy="1050587"/>
          </a:xfrm>
        </p:grpSpPr>
        <p:grpSp>
          <p:nvGrpSpPr>
            <p:cNvPr id="27" name="Group 26">
              <a:extLst>
                <a:ext uri="{FF2B5EF4-FFF2-40B4-BE49-F238E27FC236}">
                  <a16:creationId xmlns:a16="http://schemas.microsoft.com/office/drawing/2014/main" id="{6915D921-C344-40EA-9E55-4670B182BB6B}"/>
                </a:ext>
              </a:extLst>
            </p:cNvPr>
            <p:cNvGrpSpPr/>
            <p:nvPr/>
          </p:nvGrpSpPr>
          <p:grpSpPr>
            <a:xfrm>
              <a:off x="4705880" y="1645328"/>
              <a:ext cx="1070042" cy="1050587"/>
              <a:chOff x="408562" y="4747097"/>
              <a:chExt cx="1070042" cy="1050587"/>
            </a:xfrm>
          </p:grpSpPr>
          <p:sp>
            <p:nvSpPr>
              <p:cNvPr id="28" name="Rectangle: Rounded Corners 27">
                <a:extLst>
                  <a:ext uri="{FF2B5EF4-FFF2-40B4-BE49-F238E27FC236}">
                    <a16:creationId xmlns:a16="http://schemas.microsoft.com/office/drawing/2014/main" id="{51425411-CA13-42B2-8F14-5A437ABA6010}"/>
                  </a:ext>
                </a:extLst>
              </p:cNvPr>
              <p:cNvSpPr/>
              <p:nvPr/>
            </p:nvSpPr>
            <p:spPr>
              <a:xfrm>
                <a:off x="408562" y="4747097"/>
                <a:ext cx="1070042" cy="10505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09176141-042C-45BA-BA45-AE3EFB7E3C57}"/>
                  </a:ext>
                </a:extLst>
              </p:cNvPr>
              <p:cNvSpPr/>
              <p:nvPr/>
            </p:nvSpPr>
            <p:spPr>
              <a:xfrm>
                <a:off x="583660" y="4863830"/>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9B3C45F3-3908-4CDD-BFB2-21C74149E407}"/>
                  </a:ext>
                </a:extLst>
              </p:cNvPr>
              <p:cNvSpPr/>
              <p:nvPr/>
            </p:nvSpPr>
            <p:spPr>
              <a:xfrm>
                <a:off x="588168" y="5171546"/>
                <a:ext cx="20741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C6C51D1-FA81-4B60-B79E-A842CC315E1F}"/>
                  </a:ext>
                </a:extLst>
              </p:cNvPr>
              <p:cNvSpPr/>
              <p:nvPr/>
            </p:nvSpPr>
            <p:spPr>
              <a:xfrm>
                <a:off x="611029" y="5443919"/>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Oval 31">
              <a:extLst>
                <a:ext uri="{FF2B5EF4-FFF2-40B4-BE49-F238E27FC236}">
                  <a16:creationId xmlns:a16="http://schemas.microsoft.com/office/drawing/2014/main" id="{897F286D-8BE8-4343-8BB0-CC89136B7D1E}"/>
                </a:ext>
              </a:extLst>
            </p:cNvPr>
            <p:cNvSpPr/>
            <p:nvPr/>
          </p:nvSpPr>
          <p:spPr>
            <a:xfrm>
              <a:off x="5323508" y="1762061"/>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8A06B345-0EA0-4CC4-AF62-079D4980CCC7}"/>
                </a:ext>
              </a:extLst>
            </p:cNvPr>
            <p:cNvSpPr/>
            <p:nvPr/>
          </p:nvSpPr>
          <p:spPr>
            <a:xfrm>
              <a:off x="5328016" y="2069777"/>
              <a:ext cx="20741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0472F07-B9AB-48F5-86B4-003F7D0E3D50}"/>
                </a:ext>
              </a:extLst>
            </p:cNvPr>
            <p:cNvSpPr/>
            <p:nvPr/>
          </p:nvSpPr>
          <p:spPr>
            <a:xfrm>
              <a:off x="5350877" y="2342150"/>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Oval 34">
            <a:extLst>
              <a:ext uri="{FF2B5EF4-FFF2-40B4-BE49-F238E27FC236}">
                <a16:creationId xmlns:a16="http://schemas.microsoft.com/office/drawing/2014/main" id="{92F25537-A9B6-4EE8-A203-77BAD6266DFE}"/>
              </a:ext>
            </a:extLst>
          </p:cNvPr>
          <p:cNvSpPr/>
          <p:nvPr/>
        </p:nvSpPr>
        <p:spPr>
          <a:xfrm>
            <a:off x="717763" y="2113025"/>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9E026980-37E3-42CD-B6D2-8D0FE55D0B65}"/>
              </a:ext>
            </a:extLst>
          </p:cNvPr>
          <p:cNvSpPr/>
          <p:nvPr/>
        </p:nvSpPr>
        <p:spPr>
          <a:xfrm>
            <a:off x="1464207" y="2113024"/>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81D16699-CD84-4EDF-B70B-9617E7C49E78}"/>
              </a:ext>
            </a:extLst>
          </p:cNvPr>
          <p:cNvSpPr/>
          <p:nvPr/>
        </p:nvSpPr>
        <p:spPr>
          <a:xfrm>
            <a:off x="2256375" y="2143269"/>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8B010CE6-0109-4E0A-BD26-AB3DFAD1617A}"/>
              </a:ext>
            </a:extLst>
          </p:cNvPr>
          <p:cNvSpPr/>
          <p:nvPr/>
        </p:nvSpPr>
        <p:spPr>
          <a:xfrm>
            <a:off x="3062795" y="1372661"/>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615BF4CE-B02C-45F8-81F5-01C89FABB1AA}"/>
              </a:ext>
            </a:extLst>
          </p:cNvPr>
          <p:cNvSpPr/>
          <p:nvPr/>
        </p:nvSpPr>
        <p:spPr>
          <a:xfrm>
            <a:off x="3809239" y="1372660"/>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93CAABE-8050-446F-A717-4A89C78B8AF6}"/>
              </a:ext>
            </a:extLst>
          </p:cNvPr>
          <p:cNvSpPr/>
          <p:nvPr/>
        </p:nvSpPr>
        <p:spPr>
          <a:xfrm>
            <a:off x="3048543" y="2113024"/>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3E369A57-223E-4249-A74D-B482482BC496}"/>
              </a:ext>
            </a:extLst>
          </p:cNvPr>
          <p:cNvGrpSpPr/>
          <p:nvPr/>
        </p:nvGrpSpPr>
        <p:grpSpPr>
          <a:xfrm>
            <a:off x="6261756" y="372836"/>
            <a:ext cx="1070042" cy="1050587"/>
            <a:chOff x="6243070" y="1645328"/>
            <a:chExt cx="1070042" cy="1050587"/>
          </a:xfrm>
        </p:grpSpPr>
        <p:grpSp>
          <p:nvGrpSpPr>
            <p:cNvPr id="46" name="Group 45">
              <a:extLst>
                <a:ext uri="{FF2B5EF4-FFF2-40B4-BE49-F238E27FC236}">
                  <a16:creationId xmlns:a16="http://schemas.microsoft.com/office/drawing/2014/main" id="{475479B3-5735-4021-A27D-8653EE5B8296}"/>
                </a:ext>
              </a:extLst>
            </p:cNvPr>
            <p:cNvGrpSpPr/>
            <p:nvPr/>
          </p:nvGrpSpPr>
          <p:grpSpPr>
            <a:xfrm>
              <a:off x="6243070" y="1645328"/>
              <a:ext cx="1070042" cy="1050587"/>
              <a:chOff x="408562" y="4747097"/>
              <a:chExt cx="1070042" cy="1050587"/>
            </a:xfrm>
          </p:grpSpPr>
          <p:sp>
            <p:nvSpPr>
              <p:cNvPr id="47" name="Rectangle: Rounded Corners 46">
                <a:extLst>
                  <a:ext uri="{FF2B5EF4-FFF2-40B4-BE49-F238E27FC236}">
                    <a16:creationId xmlns:a16="http://schemas.microsoft.com/office/drawing/2014/main" id="{D463E37D-03D4-4C84-A094-AEB387D52B77}"/>
                  </a:ext>
                </a:extLst>
              </p:cNvPr>
              <p:cNvSpPr/>
              <p:nvPr/>
            </p:nvSpPr>
            <p:spPr>
              <a:xfrm>
                <a:off x="408562" y="4747097"/>
                <a:ext cx="1070042" cy="10505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337F7B91-1723-41CF-9577-899A8182D780}"/>
                  </a:ext>
                </a:extLst>
              </p:cNvPr>
              <p:cNvSpPr/>
              <p:nvPr/>
            </p:nvSpPr>
            <p:spPr>
              <a:xfrm>
                <a:off x="598486" y="4863830"/>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7BB08627-E6F3-4A80-8BF6-330CF52C0D35}"/>
                  </a:ext>
                </a:extLst>
              </p:cNvPr>
              <p:cNvSpPr/>
              <p:nvPr/>
            </p:nvSpPr>
            <p:spPr>
              <a:xfrm>
                <a:off x="594213" y="5153874"/>
                <a:ext cx="20741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12AB4696-BCF4-47B6-9910-A0D39C9C28B6}"/>
                  </a:ext>
                </a:extLst>
              </p:cNvPr>
              <p:cNvSpPr/>
              <p:nvPr/>
            </p:nvSpPr>
            <p:spPr>
              <a:xfrm>
                <a:off x="594213" y="5443919"/>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Oval 50">
              <a:extLst>
                <a:ext uri="{FF2B5EF4-FFF2-40B4-BE49-F238E27FC236}">
                  <a16:creationId xmlns:a16="http://schemas.microsoft.com/office/drawing/2014/main" id="{64168964-CDE5-4F84-B3DF-3486E69ECE78}"/>
                </a:ext>
              </a:extLst>
            </p:cNvPr>
            <p:cNvSpPr/>
            <p:nvPr/>
          </p:nvSpPr>
          <p:spPr>
            <a:xfrm>
              <a:off x="6875517" y="1762061"/>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6EE8814E-5E3E-4F8E-BBC0-4687C2D774BE}"/>
                </a:ext>
              </a:extLst>
            </p:cNvPr>
            <p:cNvSpPr/>
            <p:nvPr/>
          </p:nvSpPr>
          <p:spPr>
            <a:xfrm>
              <a:off x="6869472" y="2048534"/>
              <a:ext cx="20741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5FB1E0E6-AF70-4045-9D57-AE15D8F02413}"/>
                </a:ext>
              </a:extLst>
            </p:cNvPr>
            <p:cNvSpPr/>
            <p:nvPr/>
          </p:nvSpPr>
          <p:spPr>
            <a:xfrm>
              <a:off x="6875517" y="2344267"/>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Oval 53">
            <a:extLst>
              <a:ext uri="{FF2B5EF4-FFF2-40B4-BE49-F238E27FC236}">
                <a16:creationId xmlns:a16="http://schemas.microsoft.com/office/drawing/2014/main" id="{8FD5E507-EF87-4364-A26F-793F4E641A2E}"/>
              </a:ext>
            </a:extLst>
          </p:cNvPr>
          <p:cNvSpPr/>
          <p:nvPr/>
        </p:nvSpPr>
        <p:spPr>
          <a:xfrm>
            <a:off x="9337918" y="1402905"/>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74A733B4-4E29-45D2-8A2F-E402C72C2536}"/>
              </a:ext>
            </a:extLst>
          </p:cNvPr>
          <p:cNvSpPr/>
          <p:nvPr/>
        </p:nvSpPr>
        <p:spPr>
          <a:xfrm>
            <a:off x="7799306" y="2113024"/>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F9ABB8C4-249E-4563-8DB6-CE5DA4A0C1F5}"/>
              </a:ext>
            </a:extLst>
          </p:cNvPr>
          <p:cNvSpPr/>
          <p:nvPr/>
        </p:nvSpPr>
        <p:spPr>
          <a:xfrm>
            <a:off x="8545750" y="2113023"/>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F1D3C1B6-AE2A-429E-ABD6-BC68EC164BD4}"/>
              </a:ext>
            </a:extLst>
          </p:cNvPr>
          <p:cNvSpPr/>
          <p:nvPr/>
        </p:nvSpPr>
        <p:spPr>
          <a:xfrm>
            <a:off x="9337918" y="2143268"/>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5C8E4C30-8DA2-426B-9222-50753D49F3D7}"/>
              </a:ext>
            </a:extLst>
          </p:cNvPr>
          <p:cNvSpPr/>
          <p:nvPr/>
        </p:nvSpPr>
        <p:spPr>
          <a:xfrm>
            <a:off x="10144338" y="1372660"/>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45F3DE0F-1F96-4F2C-ACBC-7F9636E5A4A9}"/>
              </a:ext>
            </a:extLst>
          </p:cNvPr>
          <p:cNvSpPr/>
          <p:nvPr/>
        </p:nvSpPr>
        <p:spPr>
          <a:xfrm>
            <a:off x="10890782" y="1372659"/>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a:extLst>
              <a:ext uri="{FF2B5EF4-FFF2-40B4-BE49-F238E27FC236}">
                <a16:creationId xmlns:a16="http://schemas.microsoft.com/office/drawing/2014/main" id="{54876D97-B934-4297-AA2A-821CDF5B9E29}"/>
              </a:ext>
            </a:extLst>
          </p:cNvPr>
          <p:cNvGrpSpPr/>
          <p:nvPr/>
        </p:nvGrpSpPr>
        <p:grpSpPr>
          <a:xfrm>
            <a:off x="4688132" y="360985"/>
            <a:ext cx="1070042" cy="1050587"/>
            <a:chOff x="408562" y="4747097"/>
            <a:chExt cx="1070042" cy="1050587"/>
          </a:xfrm>
        </p:grpSpPr>
        <p:sp>
          <p:nvSpPr>
            <p:cNvPr id="61" name="Rectangle: Rounded Corners 60">
              <a:extLst>
                <a:ext uri="{FF2B5EF4-FFF2-40B4-BE49-F238E27FC236}">
                  <a16:creationId xmlns:a16="http://schemas.microsoft.com/office/drawing/2014/main" id="{AEFB0D68-E8C4-494C-B61C-EDDDA325BBDC}"/>
                </a:ext>
              </a:extLst>
            </p:cNvPr>
            <p:cNvSpPr/>
            <p:nvPr/>
          </p:nvSpPr>
          <p:spPr>
            <a:xfrm>
              <a:off x="408562" y="4747097"/>
              <a:ext cx="1070042" cy="10505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BC36A59F-769D-418B-A41A-5EF3C2276621}"/>
                </a:ext>
              </a:extLst>
            </p:cNvPr>
            <p:cNvSpPr/>
            <p:nvPr/>
          </p:nvSpPr>
          <p:spPr>
            <a:xfrm>
              <a:off x="583660" y="4863830"/>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2010AD8E-6A1F-49ED-95BF-B5CB39E48AE4}"/>
                </a:ext>
              </a:extLst>
            </p:cNvPr>
            <p:cNvSpPr/>
            <p:nvPr/>
          </p:nvSpPr>
          <p:spPr>
            <a:xfrm>
              <a:off x="1116867" y="5443919"/>
              <a:ext cx="195324" cy="214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4" name="Oval 63">
            <a:extLst>
              <a:ext uri="{FF2B5EF4-FFF2-40B4-BE49-F238E27FC236}">
                <a16:creationId xmlns:a16="http://schemas.microsoft.com/office/drawing/2014/main" id="{FAADC27D-2C04-40BF-BF49-EB7690EC5AAB}"/>
              </a:ext>
            </a:extLst>
          </p:cNvPr>
          <p:cNvSpPr/>
          <p:nvPr/>
        </p:nvSpPr>
        <p:spPr>
          <a:xfrm>
            <a:off x="3804183" y="2143268"/>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F5B1D742-EF78-49CF-BB65-55A73FA76D30}"/>
              </a:ext>
            </a:extLst>
          </p:cNvPr>
          <p:cNvSpPr/>
          <p:nvPr/>
        </p:nvSpPr>
        <p:spPr>
          <a:xfrm>
            <a:off x="714089" y="3100951"/>
            <a:ext cx="488467" cy="4474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A50F5E42-9FEB-4108-B1C6-6C1D46ACE7ED}"/>
              </a:ext>
            </a:extLst>
          </p:cNvPr>
          <p:cNvSpPr/>
          <p:nvPr/>
        </p:nvSpPr>
        <p:spPr>
          <a:xfrm>
            <a:off x="4912353" y="1796876"/>
            <a:ext cx="488467" cy="447473"/>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136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2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
                                          </p:val>
                                        </p:tav>
                                        <p:tav tm="100000">
                                          <p:val>
                                            <p:fltVal val="1"/>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childTnLst>
                          </p:cTn>
                        </p:par>
                        <p:par>
                          <p:cTn id="26" fill="hold">
                            <p:stCondLst>
                              <p:cond delay="0"/>
                            </p:stCondLst>
                            <p:childTnLst>
                              <p:par>
                                <p:cTn id="27" presetID="45" presetClass="entr" presetSubtype="0" repeatCount="200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ppt_w</p:attrName>
                                        </p:attrNameLst>
                                      </p:cBhvr>
                                      <p:tavLst>
                                        <p:tav tm="0" fmla="#ppt_w*sin(2.5*pi*$)">
                                          <p:val>
                                            <p:fltVal val="0"/>
                                          </p:val>
                                        </p:tav>
                                        <p:tav tm="100000">
                                          <p:val>
                                            <p:fltVal val="1"/>
                                          </p:val>
                                        </p:tav>
                                      </p:tavLst>
                                    </p:anim>
                                    <p:anim calcmode="lin" valueType="num">
                                      <p:cBhvr>
                                        <p:cTn id="31"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1000"/>
                            </p:stCondLst>
                            <p:childTnLst>
                              <p:par>
                                <p:cTn id="42" presetID="1" presetClass="exit" presetSubtype="0" fill="hold" nodeType="afterEffect">
                                  <p:stCondLst>
                                    <p:cond delay="0"/>
                                  </p:stCondLst>
                                  <p:childTnLst>
                                    <p:set>
                                      <p:cBhvr>
                                        <p:cTn id="43" dur="1" fill="hold">
                                          <p:stCondLst>
                                            <p:cond delay="0"/>
                                          </p:stCondLst>
                                        </p:cTn>
                                        <p:tgtEl>
                                          <p:spTgt spid="18"/>
                                        </p:tgtEl>
                                        <p:attrNameLst>
                                          <p:attrName>style.visibility</p:attrName>
                                        </p:attrNameLst>
                                      </p:cBhvr>
                                      <p:to>
                                        <p:strVal val="hidden"/>
                                      </p:to>
                                    </p:set>
                                  </p:childTnLst>
                                </p:cTn>
                              </p:par>
                            </p:childTnLst>
                          </p:cTn>
                        </p:par>
                        <p:par>
                          <p:cTn id="44" fill="hold">
                            <p:stCondLst>
                              <p:cond delay="1000"/>
                            </p:stCondLst>
                            <p:childTnLst>
                              <p:par>
                                <p:cTn id="45" presetID="45" presetClass="entr" presetSubtype="0" repeatCount="200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ppt_w</p:attrName>
                                        </p:attrNameLst>
                                      </p:cBhvr>
                                      <p:tavLst>
                                        <p:tav tm="0" fmla="#ppt_w*sin(2.5*pi*$)">
                                          <p:val>
                                            <p:fltVal val="0"/>
                                          </p:val>
                                        </p:tav>
                                        <p:tav tm="100000">
                                          <p:val>
                                            <p:fltVal val="1"/>
                                          </p:val>
                                        </p:tav>
                                      </p:tavLst>
                                    </p:anim>
                                    <p:anim calcmode="lin" valueType="num">
                                      <p:cBhvr>
                                        <p:cTn id="49" dur="1000" fill="hold"/>
                                        <p:tgtEl>
                                          <p:spTgt spid="4"/>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500"/>
                                        <p:tgtEl>
                                          <p:spTgt spid="35"/>
                                        </p:tgtEl>
                                      </p:cBhvr>
                                    </p:animEffect>
                                  </p:childTnLst>
                                </p:cTn>
                              </p:par>
                            </p:childTnLst>
                          </p:cTn>
                        </p:par>
                        <p:par>
                          <p:cTn id="62" fill="hold">
                            <p:stCondLst>
                              <p:cond delay="4500"/>
                            </p:stCondLst>
                            <p:childTnLst>
                              <p:par>
                                <p:cTn id="63" presetID="22" presetClass="entr" presetSubtype="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childTnLst>
                          </p:cTn>
                        </p:par>
                        <p:par>
                          <p:cTn id="70" fill="hold">
                            <p:stCondLst>
                              <p:cond delay="5500"/>
                            </p:stCondLst>
                            <p:childTnLst>
                              <p:par>
                                <p:cTn id="71" presetID="22" presetClass="entr" presetSubtype="8"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childTnLst>
                          </p:cTn>
                        </p:par>
                        <p:par>
                          <p:cTn id="74" fill="hold">
                            <p:stCondLst>
                              <p:cond delay="6000"/>
                            </p:stCondLst>
                            <p:childTnLst>
                              <p:par>
                                <p:cTn id="75" presetID="1" presetClass="exit" presetSubtype="0" fill="hold" nodeType="afterEffect">
                                  <p:stCondLst>
                                    <p:cond delay="0"/>
                                  </p:stCondLst>
                                  <p:childTnLst>
                                    <p:set>
                                      <p:cBhvr>
                                        <p:cTn id="76" dur="1" fill="hold">
                                          <p:stCondLst>
                                            <p:cond delay="0"/>
                                          </p:stCondLst>
                                        </p:cTn>
                                        <p:tgtEl>
                                          <p:spTgt spid="4"/>
                                        </p:tgtEl>
                                        <p:attrNameLst>
                                          <p:attrName>style.visibility</p:attrName>
                                        </p:attrNameLst>
                                      </p:cBhvr>
                                      <p:to>
                                        <p:strVal val="hidden"/>
                                      </p:to>
                                    </p:set>
                                  </p:childTnLst>
                                </p:cTn>
                              </p:par>
                            </p:childTnLst>
                          </p:cTn>
                        </p:par>
                        <p:par>
                          <p:cTn id="77" fill="hold">
                            <p:stCondLst>
                              <p:cond delay="6000"/>
                            </p:stCondLst>
                            <p:childTnLst>
                              <p:par>
                                <p:cTn id="78" presetID="45" presetClass="entr" presetSubtype="0" fill="hold"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2000"/>
                                        <p:tgtEl>
                                          <p:spTgt spid="6"/>
                                        </p:tgtEl>
                                      </p:cBhvr>
                                    </p:animEffect>
                                    <p:anim calcmode="lin" valueType="num">
                                      <p:cBhvr>
                                        <p:cTn id="81" dur="2000" fill="hold"/>
                                        <p:tgtEl>
                                          <p:spTgt spid="6"/>
                                        </p:tgtEl>
                                        <p:attrNameLst>
                                          <p:attrName>ppt_w</p:attrName>
                                        </p:attrNameLst>
                                      </p:cBhvr>
                                      <p:tavLst>
                                        <p:tav tm="0" fmla="#ppt_w*sin(2.5*pi*$)">
                                          <p:val>
                                            <p:fltVal val="0"/>
                                          </p:val>
                                        </p:tav>
                                        <p:tav tm="100000">
                                          <p:val>
                                            <p:fltVal val="1"/>
                                          </p:val>
                                        </p:tav>
                                      </p:tavLst>
                                    </p:anim>
                                    <p:anim calcmode="lin" valueType="num">
                                      <p:cBhvr>
                                        <p:cTn id="82" dur="2000" fill="hold"/>
                                        <p:tgtEl>
                                          <p:spTgt spid="6"/>
                                        </p:tgtEl>
                                        <p:attrNameLst>
                                          <p:attrName>ppt_h</p:attrName>
                                        </p:attrNameLst>
                                      </p:cBhvr>
                                      <p:tavLst>
                                        <p:tav tm="0">
                                          <p:val>
                                            <p:strVal val="#ppt_h"/>
                                          </p:val>
                                        </p:tav>
                                        <p:tav tm="100000">
                                          <p:val>
                                            <p:strVal val="#ppt_h"/>
                                          </p:val>
                                        </p:tav>
                                      </p:tavLst>
                                    </p:anim>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left)">
                                      <p:cBhvr>
                                        <p:cTn id="86" dur="500"/>
                                        <p:tgtEl>
                                          <p:spTgt spid="54"/>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wipe(left)">
                                      <p:cBhvr>
                                        <p:cTn id="90" dur="500"/>
                                        <p:tgtEl>
                                          <p:spTgt spid="58"/>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wipe(left)">
                                      <p:cBhvr>
                                        <p:cTn id="94" dur="500"/>
                                        <p:tgtEl>
                                          <p:spTgt spid="59"/>
                                        </p:tgtEl>
                                      </p:cBhvr>
                                    </p:animEffect>
                                  </p:childTnLst>
                                </p:cTn>
                              </p:par>
                            </p:childTnLst>
                          </p:cTn>
                        </p:par>
                        <p:par>
                          <p:cTn id="95" fill="hold">
                            <p:stCondLst>
                              <p:cond delay="9500"/>
                            </p:stCondLst>
                            <p:childTnLst>
                              <p:par>
                                <p:cTn id="96" presetID="22" presetClass="entr" presetSubtype="4" fill="hold" grpId="0"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down)">
                                      <p:cBhvr>
                                        <p:cTn id="98" dur="500"/>
                                        <p:tgtEl>
                                          <p:spTgt spid="55"/>
                                        </p:tgtEl>
                                      </p:cBhvr>
                                    </p:animEffect>
                                  </p:childTnLst>
                                </p:cTn>
                              </p:par>
                            </p:childTnLst>
                          </p:cTn>
                        </p:par>
                        <p:par>
                          <p:cTn id="99" fill="hold">
                            <p:stCondLst>
                              <p:cond delay="10000"/>
                            </p:stCondLst>
                            <p:childTnLst>
                              <p:par>
                                <p:cTn id="100" presetID="22" presetClass="entr" presetSubtype="4"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0500"/>
                            </p:stCondLst>
                            <p:childTnLst>
                              <p:par>
                                <p:cTn id="104" presetID="22" presetClass="entr" presetSubtype="4" fill="hold" grpId="0" nodeType="after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wipe(down)">
                                      <p:cBhvr>
                                        <p:cTn id="106" dur="500"/>
                                        <p:tgtEl>
                                          <p:spTgt spid="57"/>
                                        </p:tgtEl>
                                      </p:cBhvr>
                                    </p:animEffect>
                                  </p:childTnLst>
                                </p:cTn>
                              </p:par>
                            </p:childTnLst>
                          </p:cTn>
                        </p:par>
                        <p:par>
                          <p:cTn id="107" fill="hold">
                            <p:stCondLst>
                              <p:cond delay="11000"/>
                            </p:stCondLst>
                            <p:childTnLst>
                              <p:par>
                                <p:cTn id="108" presetID="1" presetClass="exit" presetSubtype="0" fill="hold" nodeType="afterEffect">
                                  <p:stCondLst>
                                    <p:cond delay="0"/>
                                  </p:stCondLst>
                                  <p:childTnLst>
                                    <p:set>
                                      <p:cBhvr>
                                        <p:cTn id="109" dur="1" fill="hold">
                                          <p:stCondLst>
                                            <p:cond delay="0"/>
                                          </p:stCondLst>
                                        </p:cTn>
                                        <p:tgtEl>
                                          <p:spTgt spid="6"/>
                                        </p:tgtEl>
                                        <p:attrNameLst>
                                          <p:attrName>style.visibility</p:attrName>
                                        </p:attrNameLst>
                                      </p:cBhvr>
                                      <p:to>
                                        <p:strVal val="hidden"/>
                                      </p:to>
                                    </p:set>
                                  </p:childTnLst>
                                </p:cTn>
                              </p:par>
                            </p:childTnLst>
                          </p:cTn>
                        </p:par>
                        <p:par>
                          <p:cTn id="110" fill="hold">
                            <p:stCondLst>
                              <p:cond delay="11000"/>
                            </p:stCondLst>
                            <p:childTnLst>
                              <p:par>
                                <p:cTn id="111" presetID="45" presetClass="entr" presetSubtype="0" fill="hold" nodeType="after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2000"/>
                                        <p:tgtEl>
                                          <p:spTgt spid="60"/>
                                        </p:tgtEl>
                                      </p:cBhvr>
                                    </p:animEffect>
                                    <p:anim calcmode="lin" valueType="num">
                                      <p:cBhvr>
                                        <p:cTn id="114" dur="2000" fill="hold"/>
                                        <p:tgtEl>
                                          <p:spTgt spid="60"/>
                                        </p:tgtEl>
                                        <p:attrNameLst>
                                          <p:attrName>ppt_w</p:attrName>
                                        </p:attrNameLst>
                                      </p:cBhvr>
                                      <p:tavLst>
                                        <p:tav tm="0" fmla="#ppt_w*sin(2.5*pi*$)">
                                          <p:val>
                                            <p:fltVal val="0"/>
                                          </p:val>
                                        </p:tav>
                                        <p:tav tm="100000">
                                          <p:val>
                                            <p:fltVal val="1"/>
                                          </p:val>
                                        </p:tav>
                                      </p:tavLst>
                                    </p:anim>
                                    <p:anim calcmode="lin" valueType="num">
                                      <p:cBhvr>
                                        <p:cTn id="115" dur="2000" fill="hold"/>
                                        <p:tgtEl>
                                          <p:spTgt spid="60"/>
                                        </p:tgtEl>
                                        <p:attrNameLst>
                                          <p:attrName>ppt_h</p:attrName>
                                        </p:attrNameLst>
                                      </p:cBhvr>
                                      <p:tavLst>
                                        <p:tav tm="0">
                                          <p:val>
                                            <p:strVal val="#ppt_h"/>
                                          </p:val>
                                        </p:tav>
                                        <p:tav tm="100000">
                                          <p:val>
                                            <p:strVal val="#ppt_h"/>
                                          </p:val>
                                        </p:tav>
                                      </p:tavLst>
                                    </p:anim>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wipe(left)">
                                      <p:cBhvr>
                                        <p:cTn id="119" dur="500"/>
                                        <p:tgtEl>
                                          <p:spTgt spid="64"/>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wipe(left)">
                                      <p:cBhvr>
                                        <p:cTn id="123" dur="500"/>
                                        <p:tgtEl>
                                          <p:spTgt spid="65"/>
                                        </p:tgtEl>
                                      </p:cBhvr>
                                    </p:animEffect>
                                  </p:childTnLst>
                                </p:cTn>
                              </p:par>
                            </p:childTnLst>
                          </p:cTn>
                        </p:par>
                        <p:par>
                          <p:cTn id="124" fill="hold">
                            <p:stCondLst>
                              <p:cond delay="14000"/>
                            </p:stCondLst>
                            <p:childTnLst>
                              <p:par>
                                <p:cTn id="125" presetID="1" presetClass="exit" presetSubtype="0" fill="hold" nodeType="afterEffect">
                                  <p:stCondLst>
                                    <p:cond delay="0"/>
                                  </p:stCondLst>
                                  <p:childTnLst>
                                    <p:set>
                                      <p:cBhvr>
                                        <p:cTn id="126" dur="1" fill="hold">
                                          <p:stCondLst>
                                            <p:cond delay="0"/>
                                          </p:stCondLst>
                                        </p:cTn>
                                        <p:tgtEl>
                                          <p:spTgt spid="60"/>
                                        </p:tgtEl>
                                        <p:attrNameLst>
                                          <p:attrName>style.visibility</p:attrName>
                                        </p:attrNameLst>
                                      </p:cBhvr>
                                      <p:to>
                                        <p:strVal val="hidden"/>
                                      </p:to>
                                    </p:set>
                                  </p:childTnLst>
                                </p:cTn>
                              </p:par>
                            </p:childTnLst>
                          </p:cTn>
                        </p:par>
                        <p:par>
                          <p:cTn id="127" fill="hold">
                            <p:stCondLst>
                              <p:cond delay="14000"/>
                            </p:stCondLst>
                            <p:childTnLst>
                              <p:par>
                                <p:cTn id="128" presetID="42" presetClass="path" presetSubtype="0" accel="50000" decel="50000" fill="hold" grpId="1" nodeType="afterEffect">
                                  <p:stCondLst>
                                    <p:cond delay="0"/>
                                  </p:stCondLst>
                                  <p:childTnLst>
                                    <p:animMotion origin="layout" path="M 3.75E-6 -3.7037E-7 L 0.34414 0.19097 " pathEditMode="relative" rAng="0" ptsTypes="AA">
                                      <p:cBhvr>
                                        <p:cTn id="129" dur="2000" fill="hold"/>
                                        <p:tgtEl>
                                          <p:spTgt spid="3"/>
                                        </p:tgtEl>
                                        <p:attrNameLst>
                                          <p:attrName>ppt_x</p:attrName>
                                          <p:attrName>ppt_y</p:attrName>
                                        </p:attrNameLst>
                                      </p:cBhvr>
                                      <p:rCtr x="17201" y="9537"/>
                                    </p:animMotion>
                                  </p:childTnLst>
                                </p:cTn>
                              </p:par>
                              <p:par>
                                <p:cTn id="130" presetID="42" presetClass="path" presetSubtype="0" accel="50000" decel="50000" fill="hold" grpId="1" nodeType="withEffect">
                                  <p:stCondLst>
                                    <p:cond delay="0"/>
                                  </p:stCondLst>
                                  <p:childTnLst>
                                    <p:animMotion origin="layout" path="M -4.16667E-6 -3.7037E-7 L 0.30248 0.14051 " pathEditMode="relative" rAng="0" ptsTypes="AA">
                                      <p:cBhvr>
                                        <p:cTn id="131" dur="2000" fill="hold"/>
                                        <p:tgtEl>
                                          <p:spTgt spid="16"/>
                                        </p:tgtEl>
                                        <p:attrNameLst>
                                          <p:attrName>ppt_x</p:attrName>
                                          <p:attrName>ppt_y</p:attrName>
                                        </p:attrNameLst>
                                      </p:cBhvr>
                                      <p:rCtr x="15117" y="7014"/>
                                    </p:animMotion>
                                  </p:childTnLst>
                                </p:cTn>
                              </p:par>
                              <p:par>
                                <p:cTn id="132" presetID="42" presetClass="path" presetSubtype="0" accel="50000" decel="50000" fill="hold" grpId="1" nodeType="withEffect">
                                  <p:stCondLst>
                                    <p:cond delay="0"/>
                                  </p:stCondLst>
                                  <p:childTnLst>
                                    <p:animMotion origin="layout" path="M 1.875E-6 1.48148E-6 L 0.2375 0.15324 " pathEditMode="relative" rAng="0" ptsTypes="AA">
                                      <p:cBhvr>
                                        <p:cTn id="133" dur="2000" fill="hold"/>
                                        <p:tgtEl>
                                          <p:spTgt spid="17"/>
                                        </p:tgtEl>
                                        <p:attrNameLst>
                                          <p:attrName>ppt_x</p:attrName>
                                          <p:attrName>ppt_y</p:attrName>
                                        </p:attrNameLst>
                                      </p:cBhvr>
                                      <p:rCtr x="11875" y="7662"/>
                                    </p:animMotion>
                                  </p:childTnLst>
                                </p:cTn>
                              </p:par>
                              <p:par>
                                <p:cTn id="134" presetID="42" presetClass="path" presetSubtype="0" accel="50000" decel="50000" fill="hold" grpId="1" nodeType="withEffect">
                                  <p:stCondLst>
                                    <p:cond delay="0"/>
                                  </p:stCondLst>
                                  <p:childTnLst>
                                    <p:animMotion origin="layout" path="M -3.95833E-6 -3.7037E-7 L 0.19167 0.18704 " pathEditMode="relative" rAng="0" ptsTypes="AA">
                                      <p:cBhvr>
                                        <p:cTn id="135" dur="2000" fill="hold"/>
                                        <p:tgtEl>
                                          <p:spTgt spid="38"/>
                                        </p:tgtEl>
                                        <p:attrNameLst>
                                          <p:attrName>ppt_x</p:attrName>
                                          <p:attrName>ppt_y</p:attrName>
                                        </p:attrNameLst>
                                      </p:cBhvr>
                                      <p:rCtr x="9583" y="9352"/>
                                    </p:animMotion>
                                  </p:childTnLst>
                                </p:cTn>
                              </p:par>
                              <p:par>
                                <p:cTn id="136" presetID="42" presetClass="path" presetSubtype="0" accel="50000" decel="50000" fill="hold" grpId="1" nodeType="withEffect">
                                  <p:stCondLst>
                                    <p:cond delay="0"/>
                                  </p:stCondLst>
                                  <p:childTnLst>
                                    <p:animMotion origin="layout" path="M -1.875E-6 -3.7037E-7 L 0.13985 0.18125 " pathEditMode="relative" rAng="0" ptsTypes="AA">
                                      <p:cBhvr>
                                        <p:cTn id="137" dur="2000" fill="hold"/>
                                        <p:tgtEl>
                                          <p:spTgt spid="39"/>
                                        </p:tgtEl>
                                        <p:attrNameLst>
                                          <p:attrName>ppt_x</p:attrName>
                                          <p:attrName>ppt_y</p:attrName>
                                        </p:attrNameLst>
                                      </p:cBhvr>
                                      <p:rCtr x="6992" y="9051"/>
                                    </p:animMotion>
                                  </p:childTnLst>
                                </p:cTn>
                              </p:par>
                              <p:par>
                                <p:cTn id="138" presetID="42" presetClass="path" presetSubtype="0" accel="50000" decel="50000" fill="hold" grpId="1" nodeType="withEffect">
                                  <p:stCondLst>
                                    <p:cond delay="0"/>
                                  </p:stCondLst>
                                  <p:childTnLst>
                                    <p:animMotion origin="layout" path="M 3.75E-6 -7.40741E-7 L 0.33593 0.11574 " pathEditMode="relative" rAng="0" ptsTypes="AA">
                                      <p:cBhvr>
                                        <p:cTn id="139" dur="2000" fill="hold"/>
                                        <p:tgtEl>
                                          <p:spTgt spid="35"/>
                                        </p:tgtEl>
                                        <p:attrNameLst>
                                          <p:attrName>ppt_x</p:attrName>
                                          <p:attrName>ppt_y</p:attrName>
                                        </p:attrNameLst>
                                      </p:cBhvr>
                                      <p:rCtr x="16797" y="5787"/>
                                    </p:animMotion>
                                  </p:childTnLst>
                                </p:cTn>
                              </p:par>
                              <p:par>
                                <p:cTn id="140" presetID="42" presetClass="path" presetSubtype="0" accel="50000" decel="50000" fill="hold" grpId="1" nodeType="withEffect">
                                  <p:stCondLst>
                                    <p:cond delay="0"/>
                                  </p:stCondLst>
                                  <p:childTnLst>
                                    <p:animMotion origin="layout" path="M -4.16667E-6 -7.40741E-7 L 0.29727 0.11227 " pathEditMode="relative" rAng="0" ptsTypes="AA">
                                      <p:cBhvr>
                                        <p:cTn id="141" dur="2000" fill="hold"/>
                                        <p:tgtEl>
                                          <p:spTgt spid="36"/>
                                        </p:tgtEl>
                                        <p:attrNameLst>
                                          <p:attrName>ppt_x</p:attrName>
                                          <p:attrName>ppt_y</p:attrName>
                                        </p:attrNameLst>
                                      </p:cBhvr>
                                      <p:rCtr x="14857" y="5602"/>
                                    </p:animMotion>
                                  </p:childTnLst>
                                </p:cTn>
                              </p:par>
                              <p:par>
                                <p:cTn id="142" presetID="42" presetClass="path" presetSubtype="0" accel="50000" decel="50000" fill="hold" grpId="1" nodeType="withEffect">
                                  <p:stCondLst>
                                    <p:cond delay="0"/>
                                  </p:stCondLst>
                                  <p:childTnLst>
                                    <p:animMotion origin="layout" path="M 1.875E-6 1.11111E-6 L 0.23008 0.15486 " pathEditMode="relative" rAng="0" ptsTypes="AA">
                                      <p:cBhvr>
                                        <p:cTn id="143" dur="2000" fill="hold"/>
                                        <p:tgtEl>
                                          <p:spTgt spid="37"/>
                                        </p:tgtEl>
                                        <p:attrNameLst>
                                          <p:attrName>ppt_x</p:attrName>
                                          <p:attrName>ppt_y</p:attrName>
                                        </p:attrNameLst>
                                      </p:cBhvr>
                                      <p:rCtr x="11497" y="7731"/>
                                    </p:animMotion>
                                  </p:childTnLst>
                                </p:cTn>
                              </p:par>
                              <p:par>
                                <p:cTn id="144" presetID="42" presetClass="path" presetSubtype="0" accel="50000" decel="50000" fill="hold" grpId="1" nodeType="withEffect">
                                  <p:stCondLst>
                                    <p:cond delay="0"/>
                                  </p:stCondLst>
                                  <p:childTnLst>
                                    <p:animMotion origin="layout" path="M -2.08333E-6 -7.40741E-7 L 0.1918 0.15324 " pathEditMode="relative" rAng="0" ptsTypes="AA">
                                      <p:cBhvr>
                                        <p:cTn id="145" dur="2000" fill="hold"/>
                                        <p:tgtEl>
                                          <p:spTgt spid="40"/>
                                        </p:tgtEl>
                                        <p:attrNameLst>
                                          <p:attrName>ppt_x</p:attrName>
                                          <p:attrName>ppt_y</p:attrName>
                                        </p:attrNameLst>
                                      </p:cBhvr>
                                      <p:rCtr x="9583" y="7662"/>
                                    </p:animMotion>
                                  </p:childTnLst>
                                </p:cTn>
                              </p:par>
                              <p:par>
                                <p:cTn id="146" presetID="42" presetClass="path" presetSubtype="0" accel="50000" decel="50000" fill="hold" grpId="1" nodeType="withEffect">
                                  <p:stCondLst>
                                    <p:cond delay="0"/>
                                  </p:stCondLst>
                                  <p:childTnLst>
                                    <p:animMotion origin="layout" path="M -1.25E-6 1.11111E-6 L 0.12136 0.1162 " pathEditMode="relative" rAng="0" ptsTypes="AA">
                                      <p:cBhvr>
                                        <p:cTn id="147" dur="2000" fill="hold"/>
                                        <p:tgtEl>
                                          <p:spTgt spid="64"/>
                                        </p:tgtEl>
                                        <p:attrNameLst>
                                          <p:attrName>ppt_x</p:attrName>
                                          <p:attrName>ppt_y</p:attrName>
                                        </p:attrNameLst>
                                      </p:cBhvr>
                                      <p:rCtr x="6068" y="5810"/>
                                    </p:animMotion>
                                  </p:childTnLst>
                                </p:cTn>
                              </p:par>
                            </p:childTnLst>
                          </p:cTn>
                        </p:par>
                        <p:par>
                          <p:cTn id="148" fill="hold">
                            <p:stCondLst>
                              <p:cond delay="16000"/>
                            </p:stCondLst>
                            <p:childTnLst>
                              <p:par>
                                <p:cTn id="149" presetID="10" presetClass="exit" presetSubtype="0" fill="hold" grpId="2" nodeType="afterEffect">
                                  <p:stCondLst>
                                    <p:cond delay="0"/>
                                  </p:stCondLst>
                                  <p:childTnLst>
                                    <p:animEffect transition="out" filter="fade">
                                      <p:cBhvr>
                                        <p:cTn id="150" dur="500"/>
                                        <p:tgtEl>
                                          <p:spTgt spid="3"/>
                                        </p:tgtEl>
                                      </p:cBhvr>
                                    </p:animEffect>
                                    <p:set>
                                      <p:cBhvr>
                                        <p:cTn id="151" dur="1" fill="hold">
                                          <p:stCondLst>
                                            <p:cond delay="499"/>
                                          </p:stCondLst>
                                        </p:cTn>
                                        <p:tgtEl>
                                          <p:spTgt spid="3"/>
                                        </p:tgtEl>
                                        <p:attrNameLst>
                                          <p:attrName>style.visibility</p:attrName>
                                        </p:attrNameLst>
                                      </p:cBhvr>
                                      <p:to>
                                        <p:strVal val="hidden"/>
                                      </p:to>
                                    </p:set>
                                  </p:childTnLst>
                                </p:cTn>
                              </p:par>
                              <p:par>
                                <p:cTn id="152" presetID="10" presetClass="exit" presetSubtype="0" fill="hold" grpId="2" nodeType="withEffect">
                                  <p:stCondLst>
                                    <p:cond delay="0"/>
                                  </p:stCondLst>
                                  <p:childTnLst>
                                    <p:animEffect transition="out" filter="fade">
                                      <p:cBhvr>
                                        <p:cTn id="153" dur="500"/>
                                        <p:tgtEl>
                                          <p:spTgt spid="16"/>
                                        </p:tgtEl>
                                      </p:cBhvr>
                                    </p:animEffect>
                                    <p:set>
                                      <p:cBhvr>
                                        <p:cTn id="154" dur="1" fill="hold">
                                          <p:stCondLst>
                                            <p:cond delay="499"/>
                                          </p:stCondLst>
                                        </p:cTn>
                                        <p:tgtEl>
                                          <p:spTgt spid="16"/>
                                        </p:tgtEl>
                                        <p:attrNameLst>
                                          <p:attrName>style.visibility</p:attrName>
                                        </p:attrNameLst>
                                      </p:cBhvr>
                                      <p:to>
                                        <p:strVal val="hidden"/>
                                      </p:to>
                                    </p:set>
                                  </p:childTnLst>
                                </p:cTn>
                              </p:par>
                              <p:par>
                                <p:cTn id="155" presetID="10" presetClass="exit" presetSubtype="0" fill="hold" grpId="2" nodeType="withEffect">
                                  <p:stCondLst>
                                    <p:cond delay="0"/>
                                  </p:stCondLst>
                                  <p:childTnLst>
                                    <p:animEffect transition="out" filter="fade">
                                      <p:cBhvr>
                                        <p:cTn id="156" dur="500"/>
                                        <p:tgtEl>
                                          <p:spTgt spid="17"/>
                                        </p:tgtEl>
                                      </p:cBhvr>
                                    </p:animEffect>
                                    <p:set>
                                      <p:cBhvr>
                                        <p:cTn id="157" dur="1" fill="hold">
                                          <p:stCondLst>
                                            <p:cond delay="499"/>
                                          </p:stCondLst>
                                        </p:cTn>
                                        <p:tgtEl>
                                          <p:spTgt spid="17"/>
                                        </p:tgtEl>
                                        <p:attrNameLst>
                                          <p:attrName>style.visibility</p:attrName>
                                        </p:attrNameLst>
                                      </p:cBhvr>
                                      <p:to>
                                        <p:strVal val="hidden"/>
                                      </p:to>
                                    </p:set>
                                  </p:childTnLst>
                                </p:cTn>
                              </p:par>
                              <p:par>
                                <p:cTn id="158" presetID="10" presetClass="exit" presetSubtype="0" fill="hold" grpId="2" nodeType="withEffect">
                                  <p:stCondLst>
                                    <p:cond delay="0"/>
                                  </p:stCondLst>
                                  <p:childTnLst>
                                    <p:animEffect transition="out" filter="fade">
                                      <p:cBhvr>
                                        <p:cTn id="159" dur="500"/>
                                        <p:tgtEl>
                                          <p:spTgt spid="38"/>
                                        </p:tgtEl>
                                      </p:cBhvr>
                                    </p:animEffect>
                                    <p:set>
                                      <p:cBhvr>
                                        <p:cTn id="160" dur="1" fill="hold">
                                          <p:stCondLst>
                                            <p:cond delay="499"/>
                                          </p:stCondLst>
                                        </p:cTn>
                                        <p:tgtEl>
                                          <p:spTgt spid="38"/>
                                        </p:tgtEl>
                                        <p:attrNameLst>
                                          <p:attrName>style.visibility</p:attrName>
                                        </p:attrNameLst>
                                      </p:cBhvr>
                                      <p:to>
                                        <p:strVal val="hidden"/>
                                      </p:to>
                                    </p:set>
                                  </p:childTnLst>
                                </p:cTn>
                              </p:par>
                              <p:par>
                                <p:cTn id="161" presetID="10" presetClass="exit" presetSubtype="0" fill="hold" grpId="2" nodeType="withEffect">
                                  <p:stCondLst>
                                    <p:cond delay="0"/>
                                  </p:stCondLst>
                                  <p:childTnLst>
                                    <p:animEffect transition="out" filter="fade">
                                      <p:cBhvr>
                                        <p:cTn id="162" dur="500"/>
                                        <p:tgtEl>
                                          <p:spTgt spid="39"/>
                                        </p:tgtEl>
                                      </p:cBhvr>
                                    </p:animEffect>
                                    <p:set>
                                      <p:cBhvr>
                                        <p:cTn id="163" dur="1" fill="hold">
                                          <p:stCondLst>
                                            <p:cond delay="499"/>
                                          </p:stCondLst>
                                        </p:cTn>
                                        <p:tgtEl>
                                          <p:spTgt spid="39"/>
                                        </p:tgtEl>
                                        <p:attrNameLst>
                                          <p:attrName>style.visibility</p:attrName>
                                        </p:attrNameLst>
                                      </p:cBhvr>
                                      <p:to>
                                        <p:strVal val="hidden"/>
                                      </p:to>
                                    </p:set>
                                  </p:childTnLst>
                                </p:cTn>
                              </p:par>
                              <p:par>
                                <p:cTn id="164" presetID="10" presetClass="exit" presetSubtype="0" fill="hold" grpId="2" nodeType="withEffect">
                                  <p:stCondLst>
                                    <p:cond delay="0"/>
                                  </p:stCondLst>
                                  <p:childTnLst>
                                    <p:animEffect transition="out" filter="fade">
                                      <p:cBhvr>
                                        <p:cTn id="165" dur="500"/>
                                        <p:tgtEl>
                                          <p:spTgt spid="35"/>
                                        </p:tgtEl>
                                      </p:cBhvr>
                                    </p:animEffect>
                                    <p:set>
                                      <p:cBhvr>
                                        <p:cTn id="166" dur="1" fill="hold">
                                          <p:stCondLst>
                                            <p:cond delay="499"/>
                                          </p:stCondLst>
                                        </p:cTn>
                                        <p:tgtEl>
                                          <p:spTgt spid="35"/>
                                        </p:tgtEl>
                                        <p:attrNameLst>
                                          <p:attrName>style.visibility</p:attrName>
                                        </p:attrNameLst>
                                      </p:cBhvr>
                                      <p:to>
                                        <p:strVal val="hidden"/>
                                      </p:to>
                                    </p:set>
                                  </p:childTnLst>
                                </p:cTn>
                              </p:par>
                              <p:par>
                                <p:cTn id="167" presetID="10" presetClass="exit" presetSubtype="0" fill="hold" grpId="2" nodeType="withEffect">
                                  <p:stCondLst>
                                    <p:cond delay="0"/>
                                  </p:stCondLst>
                                  <p:childTnLst>
                                    <p:animEffect transition="out" filter="fade">
                                      <p:cBhvr>
                                        <p:cTn id="168" dur="500"/>
                                        <p:tgtEl>
                                          <p:spTgt spid="36"/>
                                        </p:tgtEl>
                                      </p:cBhvr>
                                    </p:animEffect>
                                    <p:set>
                                      <p:cBhvr>
                                        <p:cTn id="169" dur="1" fill="hold">
                                          <p:stCondLst>
                                            <p:cond delay="499"/>
                                          </p:stCondLst>
                                        </p:cTn>
                                        <p:tgtEl>
                                          <p:spTgt spid="36"/>
                                        </p:tgtEl>
                                        <p:attrNameLst>
                                          <p:attrName>style.visibility</p:attrName>
                                        </p:attrNameLst>
                                      </p:cBhvr>
                                      <p:to>
                                        <p:strVal val="hidden"/>
                                      </p:to>
                                    </p:set>
                                  </p:childTnLst>
                                </p:cTn>
                              </p:par>
                              <p:par>
                                <p:cTn id="170" presetID="10" presetClass="exit" presetSubtype="0" fill="hold" grpId="2" nodeType="withEffect">
                                  <p:stCondLst>
                                    <p:cond delay="0"/>
                                  </p:stCondLst>
                                  <p:childTnLst>
                                    <p:animEffect transition="out" filter="fade">
                                      <p:cBhvr>
                                        <p:cTn id="171" dur="500"/>
                                        <p:tgtEl>
                                          <p:spTgt spid="37"/>
                                        </p:tgtEl>
                                      </p:cBhvr>
                                    </p:animEffect>
                                    <p:set>
                                      <p:cBhvr>
                                        <p:cTn id="172" dur="1" fill="hold">
                                          <p:stCondLst>
                                            <p:cond delay="499"/>
                                          </p:stCondLst>
                                        </p:cTn>
                                        <p:tgtEl>
                                          <p:spTgt spid="37"/>
                                        </p:tgtEl>
                                        <p:attrNameLst>
                                          <p:attrName>style.visibility</p:attrName>
                                        </p:attrNameLst>
                                      </p:cBhvr>
                                      <p:to>
                                        <p:strVal val="hidden"/>
                                      </p:to>
                                    </p:set>
                                  </p:childTnLst>
                                </p:cTn>
                              </p:par>
                              <p:par>
                                <p:cTn id="173" presetID="10" presetClass="exit" presetSubtype="0" fill="hold" grpId="2" nodeType="withEffect">
                                  <p:stCondLst>
                                    <p:cond delay="0"/>
                                  </p:stCondLst>
                                  <p:childTnLst>
                                    <p:animEffect transition="out" filter="fade">
                                      <p:cBhvr>
                                        <p:cTn id="174" dur="500"/>
                                        <p:tgtEl>
                                          <p:spTgt spid="40"/>
                                        </p:tgtEl>
                                      </p:cBhvr>
                                    </p:animEffect>
                                    <p:set>
                                      <p:cBhvr>
                                        <p:cTn id="175" dur="1" fill="hold">
                                          <p:stCondLst>
                                            <p:cond delay="499"/>
                                          </p:stCondLst>
                                        </p:cTn>
                                        <p:tgtEl>
                                          <p:spTgt spid="40"/>
                                        </p:tgtEl>
                                        <p:attrNameLst>
                                          <p:attrName>style.visibility</p:attrName>
                                        </p:attrNameLst>
                                      </p:cBhvr>
                                      <p:to>
                                        <p:strVal val="hidden"/>
                                      </p:to>
                                    </p:set>
                                  </p:childTnLst>
                                </p:cTn>
                              </p:par>
                              <p:par>
                                <p:cTn id="176" presetID="10" presetClass="exit" presetSubtype="0" fill="hold" grpId="2" nodeType="withEffect">
                                  <p:stCondLst>
                                    <p:cond delay="0"/>
                                  </p:stCondLst>
                                  <p:childTnLst>
                                    <p:animEffect transition="out" filter="fade">
                                      <p:cBhvr>
                                        <p:cTn id="177" dur="500"/>
                                        <p:tgtEl>
                                          <p:spTgt spid="64"/>
                                        </p:tgtEl>
                                      </p:cBhvr>
                                    </p:animEffect>
                                    <p:set>
                                      <p:cBhvr>
                                        <p:cTn id="178" dur="1" fill="hold">
                                          <p:stCondLst>
                                            <p:cond delay="499"/>
                                          </p:stCondLst>
                                        </p:cTn>
                                        <p:tgtEl>
                                          <p:spTgt spid="64"/>
                                        </p:tgtEl>
                                        <p:attrNameLst>
                                          <p:attrName>style.visibility</p:attrName>
                                        </p:attrNameLst>
                                      </p:cBhvr>
                                      <p:to>
                                        <p:strVal val="hidden"/>
                                      </p:to>
                                    </p:set>
                                  </p:childTnLst>
                                </p:cTn>
                              </p:par>
                              <p:par>
                                <p:cTn id="179" presetID="10" presetClass="entr" presetSubtype="0" fill="hold" grpId="0" nodeType="withEffect">
                                  <p:stCondLst>
                                    <p:cond delay="0"/>
                                  </p:stCondLst>
                                  <p:childTnLst>
                                    <p:set>
                                      <p:cBhvr>
                                        <p:cTn id="180" dur="1" fill="hold">
                                          <p:stCondLst>
                                            <p:cond delay="0"/>
                                          </p:stCondLst>
                                        </p:cTn>
                                        <p:tgtEl>
                                          <p:spTgt spid="66"/>
                                        </p:tgtEl>
                                        <p:attrNameLst>
                                          <p:attrName>style.visibility</p:attrName>
                                        </p:attrNameLst>
                                      </p:cBhvr>
                                      <p:to>
                                        <p:strVal val="visible"/>
                                      </p:to>
                                    </p:set>
                                    <p:animEffect transition="in" filter="fade">
                                      <p:cBhvr>
                                        <p:cTn id="18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6" grpId="0" animBg="1"/>
      <p:bldP spid="16" grpId="1" animBg="1"/>
      <p:bldP spid="16" grpId="2" animBg="1"/>
      <p:bldP spid="17" grpId="0" animBg="1"/>
      <p:bldP spid="17" grpId="1" animBg="1"/>
      <p:bldP spid="17" grpId="2" animBg="1"/>
      <p:bldP spid="25" grpId="0" animBg="1"/>
      <p:bldP spid="26" grpId="0"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54" grpId="0" animBg="1"/>
      <p:bldP spid="55" grpId="0" animBg="1"/>
      <p:bldP spid="56" grpId="0" animBg="1"/>
      <p:bldP spid="57" grpId="0" animBg="1"/>
      <p:bldP spid="58" grpId="0" animBg="1"/>
      <p:bldP spid="59" grpId="0" animBg="1"/>
      <p:bldP spid="64" grpId="0" animBg="1"/>
      <p:bldP spid="64" grpId="1" animBg="1"/>
      <p:bldP spid="64" grpId="2" animBg="1"/>
      <p:bldP spid="65" grpId="0" animBg="1"/>
      <p:bldP spid="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AE0F04-E22F-4EFC-8FC8-7B44B94ECBBF}"/>
              </a:ext>
            </a:extLst>
          </p:cNvPr>
          <p:cNvSpPr txBox="1"/>
          <p:nvPr/>
        </p:nvSpPr>
        <p:spPr>
          <a:xfrm>
            <a:off x="369651" y="429674"/>
            <a:ext cx="5972783" cy="3416320"/>
          </a:xfrm>
          <a:prstGeom prst="rect">
            <a:avLst/>
          </a:prstGeom>
          <a:noFill/>
        </p:spPr>
        <p:txBody>
          <a:bodyPr wrap="square" rtlCol="0">
            <a:spAutoFit/>
          </a:bodyPr>
          <a:lstStyle/>
          <a:p>
            <a:r>
              <a:rPr lang="en-GB" sz="2400" dirty="0">
                <a:latin typeface="Century Gothic" panose="020B0502020202020204" pitchFamily="34" charset="0"/>
              </a:rPr>
              <a:t>Game: Ten Ones for One Ten</a:t>
            </a:r>
          </a:p>
          <a:p>
            <a:endParaRPr lang="en-GB" sz="2400" dirty="0">
              <a:latin typeface="Century Gothic" panose="020B0502020202020204" pitchFamily="34" charset="0"/>
            </a:endParaRPr>
          </a:p>
          <a:p>
            <a:r>
              <a:rPr lang="en-GB" sz="2400" dirty="0">
                <a:latin typeface="Century Gothic" panose="020B0502020202020204" pitchFamily="34" charset="0"/>
              </a:rPr>
              <a:t>2 players</a:t>
            </a:r>
          </a:p>
          <a:p>
            <a:endParaRPr lang="en-GB" sz="2400" dirty="0">
              <a:latin typeface="Century Gothic" panose="020B0502020202020204" pitchFamily="34" charset="0"/>
            </a:endParaRPr>
          </a:p>
          <a:p>
            <a:r>
              <a:rPr lang="en-GB" sz="2400" dirty="0">
                <a:latin typeface="Century Gothic" panose="020B0502020202020204" pitchFamily="34" charset="0"/>
              </a:rPr>
              <a:t>You need:</a:t>
            </a:r>
          </a:p>
          <a:p>
            <a:r>
              <a:rPr lang="en-GB" sz="2400" dirty="0">
                <a:latin typeface="Century Gothic" panose="020B0502020202020204" pitchFamily="34" charset="0"/>
              </a:rPr>
              <a:t>1 dice (1-6)</a:t>
            </a:r>
          </a:p>
          <a:p>
            <a:r>
              <a:rPr lang="en-GB" sz="2400" dirty="0">
                <a:latin typeface="Century Gothic" panose="020B0502020202020204" pitchFamily="34" charset="0"/>
              </a:rPr>
              <a:t>1 baseboard each</a:t>
            </a:r>
          </a:p>
          <a:p>
            <a:r>
              <a:rPr lang="en-GB" sz="2400" dirty="0">
                <a:latin typeface="Century Gothic" panose="020B0502020202020204" pitchFamily="34" charset="0"/>
              </a:rPr>
              <a:t>Red counters.</a:t>
            </a:r>
          </a:p>
          <a:p>
            <a:r>
              <a:rPr lang="en-GB" sz="2400" dirty="0">
                <a:latin typeface="Century Gothic" panose="020B0502020202020204" pitchFamily="34" charset="0"/>
              </a:rPr>
              <a:t>Yellow counters.</a:t>
            </a:r>
          </a:p>
        </p:txBody>
      </p:sp>
      <p:pic>
        <p:nvPicPr>
          <p:cNvPr id="8" name="Picture 7">
            <a:extLst>
              <a:ext uri="{FF2B5EF4-FFF2-40B4-BE49-F238E27FC236}">
                <a16:creationId xmlns:a16="http://schemas.microsoft.com/office/drawing/2014/main" id="{EC96F27E-3C9A-4EA0-B94F-246615BD1C90}"/>
              </a:ext>
            </a:extLst>
          </p:cNvPr>
          <p:cNvPicPr>
            <a:picLocks noChangeAspect="1"/>
          </p:cNvPicPr>
          <p:nvPr/>
        </p:nvPicPr>
        <p:blipFill>
          <a:blip r:embed="rId3"/>
          <a:stretch>
            <a:fillRect/>
          </a:stretch>
        </p:blipFill>
        <p:spPr>
          <a:xfrm>
            <a:off x="7217924" y="429674"/>
            <a:ext cx="4195092" cy="5506708"/>
          </a:xfrm>
          <a:prstGeom prst="rect">
            <a:avLst/>
          </a:prstGeom>
          <a:ln>
            <a:solidFill>
              <a:schemeClr val="tx1"/>
            </a:solidFill>
          </a:ln>
        </p:spPr>
      </p:pic>
      <p:pic>
        <p:nvPicPr>
          <p:cNvPr id="13" name="Picture 12">
            <a:extLst>
              <a:ext uri="{FF2B5EF4-FFF2-40B4-BE49-F238E27FC236}">
                <a16:creationId xmlns:a16="http://schemas.microsoft.com/office/drawing/2014/main" id="{FC375333-A90D-42C6-B25F-5F6E6F763B70}"/>
              </a:ext>
            </a:extLst>
          </p:cNvPr>
          <p:cNvPicPr>
            <a:picLocks noChangeAspect="1"/>
          </p:cNvPicPr>
          <p:nvPr/>
        </p:nvPicPr>
        <p:blipFill>
          <a:blip r:embed="rId4"/>
          <a:stretch>
            <a:fillRect/>
          </a:stretch>
        </p:blipFill>
        <p:spPr>
          <a:xfrm>
            <a:off x="1428881" y="4646999"/>
            <a:ext cx="1085182" cy="1060796"/>
          </a:xfrm>
          <a:prstGeom prst="rect">
            <a:avLst/>
          </a:prstGeom>
        </p:spPr>
      </p:pic>
      <p:sp>
        <p:nvSpPr>
          <p:cNvPr id="14" name="Oval 13">
            <a:extLst>
              <a:ext uri="{FF2B5EF4-FFF2-40B4-BE49-F238E27FC236}">
                <a16:creationId xmlns:a16="http://schemas.microsoft.com/office/drawing/2014/main" id="{D03FD68C-B4EB-49D1-AE07-04CB5D37FE20}"/>
              </a:ext>
            </a:extLst>
          </p:cNvPr>
          <p:cNvSpPr/>
          <p:nvPr/>
        </p:nvSpPr>
        <p:spPr>
          <a:xfrm>
            <a:off x="2743774" y="4809350"/>
            <a:ext cx="1291557" cy="5326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51DCE6A-38EF-4DE3-976F-8F5CC0DC1F30}"/>
              </a:ext>
            </a:extLst>
          </p:cNvPr>
          <p:cNvSpPr/>
          <p:nvPr/>
        </p:nvSpPr>
        <p:spPr>
          <a:xfrm>
            <a:off x="2896174" y="4961750"/>
            <a:ext cx="1291557" cy="5326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91A9F537-3B5D-4474-A3EB-B66ABA047B4A}"/>
              </a:ext>
            </a:extLst>
          </p:cNvPr>
          <p:cNvSpPr/>
          <p:nvPr/>
        </p:nvSpPr>
        <p:spPr>
          <a:xfrm>
            <a:off x="3048574" y="5114150"/>
            <a:ext cx="1291557" cy="5326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5789F143-3D31-401D-80F9-D379174F0AD2}"/>
              </a:ext>
            </a:extLst>
          </p:cNvPr>
          <p:cNvSpPr/>
          <p:nvPr/>
        </p:nvSpPr>
        <p:spPr>
          <a:xfrm>
            <a:off x="4076463" y="4758657"/>
            <a:ext cx="1291557" cy="53268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CB2BE520-2DDA-47C5-8A20-BCC90B804D7F}"/>
              </a:ext>
            </a:extLst>
          </p:cNvPr>
          <p:cNvSpPr/>
          <p:nvPr/>
        </p:nvSpPr>
        <p:spPr>
          <a:xfrm>
            <a:off x="4228863" y="4911057"/>
            <a:ext cx="1291557" cy="53268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72AAECB3-1BB4-4899-8EB0-62A03B1918DD}"/>
              </a:ext>
            </a:extLst>
          </p:cNvPr>
          <p:cNvSpPr/>
          <p:nvPr/>
        </p:nvSpPr>
        <p:spPr>
          <a:xfrm>
            <a:off x="4381263" y="5063457"/>
            <a:ext cx="1291557" cy="53268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5A49C6E-E3BB-4A42-98AB-C7EDA8DBF2AC}"/>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28135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726E977-FD02-4A39-8F85-56F3023860CF}"/>
              </a:ext>
            </a:extLst>
          </p:cNvPr>
          <p:cNvPicPr>
            <a:picLocks noChangeAspect="1"/>
          </p:cNvPicPr>
          <p:nvPr/>
        </p:nvPicPr>
        <p:blipFill>
          <a:blip r:embed="rId3"/>
          <a:stretch>
            <a:fillRect/>
          </a:stretch>
        </p:blipFill>
        <p:spPr>
          <a:xfrm>
            <a:off x="569810" y="102620"/>
            <a:ext cx="1723337" cy="2264384"/>
          </a:xfrm>
          <a:prstGeom prst="rect">
            <a:avLst/>
          </a:prstGeom>
        </p:spPr>
      </p:pic>
      <p:pic>
        <p:nvPicPr>
          <p:cNvPr id="44" name="Picture 43">
            <a:extLst>
              <a:ext uri="{FF2B5EF4-FFF2-40B4-BE49-F238E27FC236}">
                <a16:creationId xmlns:a16="http://schemas.microsoft.com/office/drawing/2014/main" id="{C2749B1C-D390-4364-AA87-1FD291D5ED2A}"/>
              </a:ext>
            </a:extLst>
          </p:cNvPr>
          <p:cNvPicPr>
            <a:picLocks noChangeAspect="1"/>
          </p:cNvPicPr>
          <p:nvPr/>
        </p:nvPicPr>
        <p:blipFill>
          <a:blip r:embed="rId4"/>
          <a:stretch>
            <a:fillRect/>
          </a:stretch>
        </p:blipFill>
        <p:spPr>
          <a:xfrm rot="16200000">
            <a:off x="845364" y="4760865"/>
            <a:ext cx="1725842" cy="2264385"/>
          </a:xfrm>
          <a:prstGeom prst="rect">
            <a:avLst/>
          </a:prstGeom>
        </p:spPr>
      </p:pic>
      <p:pic>
        <p:nvPicPr>
          <p:cNvPr id="55" name="Picture 54">
            <a:extLst>
              <a:ext uri="{FF2B5EF4-FFF2-40B4-BE49-F238E27FC236}">
                <a16:creationId xmlns:a16="http://schemas.microsoft.com/office/drawing/2014/main" id="{E8672EF8-B148-4E9F-805B-D4739992CCC7}"/>
              </a:ext>
            </a:extLst>
          </p:cNvPr>
          <p:cNvPicPr>
            <a:picLocks noChangeAspect="1"/>
          </p:cNvPicPr>
          <p:nvPr/>
        </p:nvPicPr>
        <p:blipFill>
          <a:blip r:embed="rId5"/>
          <a:stretch>
            <a:fillRect/>
          </a:stretch>
        </p:blipFill>
        <p:spPr>
          <a:xfrm>
            <a:off x="569810" y="2613352"/>
            <a:ext cx="1725841" cy="2264384"/>
          </a:xfrm>
          <a:prstGeom prst="rect">
            <a:avLst/>
          </a:prstGeom>
        </p:spPr>
      </p:pic>
      <p:pic>
        <p:nvPicPr>
          <p:cNvPr id="56" name="Picture 55">
            <a:extLst>
              <a:ext uri="{FF2B5EF4-FFF2-40B4-BE49-F238E27FC236}">
                <a16:creationId xmlns:a16="http://schemas.microsoft.com/office/drawing/2014/main" id="{89CE8E12-D879-4C5D-AE93-BEF783E02321}"/>
              </a:ext>
            </a:extLst>
          </p:cNvPr>
          <p:cNvPicPr>
            <a:picLocks noChangeAspect="1"/>
          </p:cNvPicPr>
          <p:nvPr/>
        </p:nvPicPr>
        <p:blipFill>
          <a:blip r:embed="rId6"/>
          <a:stretch>
            <a:fillRect/>
          </a:stretch>
        </p:blipFill>
        <p:spPr>
          <a:xfrm>
            <a:off x="9620847" y="736693"/>
            <a:ext cx="1139674" cy="1081492"/>
          </a:xfrm>
          <a:prstGeom prst="rect">
            <a:avLst/>
          </a:prstGeom>
        </p:spPr>
      </p:pic>
      <p:pic>
        <p:nvPicPr>
          <p:cNvPr id="59" name="Picture 58">
            <a:extLst>
              <a:ext uri="{FF2B5EF4-FFF2-40B4-BE49-F238E27FC236}">
                <a16:creationId xmlns:a16="http://schemas.microsoft.com/office/drawing/2014/main" id="{BCC0BB45-A8A3-4C69-8279-D0A28295D0A6}"/>
              </a:ext>
            </a:extLst>
          </p:cNvPr>
          <p:cNvPicPr>
            <a:picLocks noChangeAspect="1"/>
          </p:cNvPicPr>
          <p:nvPr/>
        </p:nvPicPr>
        <p:blipFill>
          <a:blip r:embed="rId7"/>
          <a:stretch>
            <a:fillRect/>
          </a:stretch>
        </p:blipFill>
        <p:spPr>
          <a:xfrm rot="2817851">
            <a:off x="9807596" y="5428071"/>
            <a:ext cx="964418" cy="929975"/>
          </a:xfrm>
          <a:prstGeom prst="rect">
            <a:avLst/>
          </a:prstGeom>
        </p:spPr>
      </p:pic>
      <p:pic>
        <p:nvPicPr>
          <p:cNvPr id="61" name="Picture 60">
            <a:extLst>
              <a:ext uri="{FF2B5EF4-FFF2-40B4-BE49-F238E27FC236}">
                <a16:creationId xmlns:a16="http://schemas.microsoft.com/office/drawing/2014/main" id="{D38982F1-862E-409A-94CB-D98C8453B950}"/>
              </a:ext>
            </a:extLst>
          </p:cNvPr>
          <p:cNvPicPr>
            <a:picLocks noChangeAspect="1"/>
          </p:cNvPicPr>
          <p:nvPr/>
        </p:nvPicPr>
        <p:blipFill>
          <a:blip r:embed="rId8"/>
          <a:stretch>
            <a:fillRect/>
          </a:stretch>
        </p:blipFill>
        <p:spPr>
          <a:xfrm>
            <a:off x="9454311" y="3121808"/>
            <a:ext cx="1659543" cy="614384"/>
          </a:xfrm>
          <a:prstGeom prst="rect">
            <a:avLst/>
          </a:prstGeom>
        </p:spPr>
      </p:pic>
      <p:sp>
        <p:nvSpPr>
          <p:cNvPr id="62" name="Arrow: Right 61">
            <a:extLst>
              <a:ext uri="{FF2B5EF4-FFF2-40B4-BE49-F238E27FC236}">
                <a16:creationId xmlns:a16="http://schemas.microsoft.com/office/drawing/2014/main" id="{349077CC-8BE5-4640-ACDF-1470A3380C22}"/>
              </a:ext>
            </a:extLst>
          </p:cNvPr>
          <p:cNvSpPr/>
          <p:nvPr/>
        </p:nvSpPr>
        <p:spPr>
          <a:xfrm>
            <a:off x="3260533" y="1234812"/>
            <a:ext cx="5833140" cy="338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Right 62">
            <a:extLst>
              <a:ext uri="{FF2B5EF4-FFF2-40B4-BE49-F238E27FC236}">
                <a16:creationId xmlns:a16="http://schemas.microsoft.com/office/drawing/2014/main" id="{34B21A38-B740-4511-A2E8-66E50CCB1584}"/>
              </a:ext>
            </a:extLst>
          </p:cNvPr>
          <p:cNvSpPr/>
          <p:nvPr/>
        </p:nvSpPr>
        <p:spPr>
          <a:xfrm rot="1268758">
            <a:off x="3128968" y="4405566"/>
            <a:ext cx="6002882" cy="3564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Arrow: Right 63">
            <a:extLst>
              <a:ext uri="{FF2B5EF4-FFF2-40B4-BE49-F238E27FC236}">
                <a16:creationId xmlns:a16="http://schemas.microsoft.com/office/drawing/2014/main" id="{D1BB5B71-DA30-47C7-835C-8A453BDE0441}"/>
              </a:ext>
            </a:extLst>
          </p:cNvPr>
          <p:cNvSpPr/>
          <p:nvPr/>
        </p:nvSpPr>
        <p:spPr>
          <a:xfrm rot="20336150">
            <a:off x="3114183" y="4240235"/>
            <a:ext cx="6105984" cy="36724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6FE80DA5-C4D6-41E4-B5E9-989446FE0840}"/>
              </a:ext>
            </a:extLst>
          </p:cNvPr>
          <p:cNvSpPr txBox="1"/>
          <p:nvPr/>
        </p:nvSpPr>
        <p:spPr>
          <a:xfrm>
            <a:off x="9454311" y="94667"/>
            <a:ext cx="1723337" cy="461665"/>
          </a:xfrm>
          <a:prstGeom prst="rect">
            <a:avLst/>
          </a:prstGeom>
          <a:noFill/>
        </p:spPr>
        <p:txBody>
          <a:bodyPr wrap="square" rtlCol="0">
            <a:spAutoFit/>
          </a:bodyPr>
          <a:lstStyle/>
          <a:p>
            <a:r>
              <a:rPr lang="en-GB" sz="2400" dirty="0">
                <a:latin typeface="Century Gothic" panose="020B0502020202020204" pitchFamily="34" charset="0"/>
              </a:rPr>
              <a:t>Player 2</a:t>
            </a:r>
          </a:p>
        </p:txBody>
      </p:sp>
      <p:sp>
        <p:nvSpPr>
          <p:cNvPr id="66" name="TextBox 65">
            <a:extLst>
              <a:ext uri="{FF2B5EF4-FFF2-40B4-BE49-F238E27FC236}">
                <a16:creationId xmlns:a16="http://schemas.microsoft.com/office/drawing/2014/main" id="{E127F683-B251-4B12-8F39-BE8A766C67CD}"/>
              </a:ext>
            </a:extLst>
          </p:cNvPr>
          <p:cNvSpPr txBox="1"/>
          <p:nvPr/>
        </p:nvSpPr>
        <p:spPr>
          <a:xfrm>
            <a:off x="9434294" y="2438350"/>
            <a:ext cx="1723337" cy="461665"/>
          </a:xfrm>
          <a:prstGeom prst="rect">
            <a:avLst/>
          </a:prstGeom>
          <a:noFill/>
        </p:spPr>
        <p:txBody>
          <a:bodyPr wrap="square" rtlCol="0">
            <a:spAutoFit/>
          </a:bodyPr>
          <a:lstStyle/>
          <a:p>
            <a:r>
              <a:rPr lang="en-GB" sz="2400" dirty="0">
                <a:latin typeface="Century Gothic" panose="020B0502020202020204" pitchFamily="34" charset="0"/>
              </a:rPr>
              <a:t>Player 3</a:t>
            </a:r>
          </a:p>
        </p:txBody>
      </p:sp>
      <p:sp>
        <p:nvSpPr>
          <p:cNvPr id="67" name="TextBox 66">
            <a:extLst>
              <a:ext uri="{FF2B5EF4-FFF2-40B4-BE49-F238E27FC236}">
                <a16:creationId xmlns:a16="http://schemas.microsoft.com/office/drawing/2014/main" id="{5CAA90DB-D210-49FF-9794-75BDC57241AC}"/>
              </a:ext>
            </a:extLst>
          </p:cNvPr>
          <p:cNvSpPr txBox="1"/>
          <p:nvPr/>
        </p:nvSpPr>
        <p:spPr>
          <a:xfrm>
            <a:off x="9454311" y="4761600"/>
            <a:ext cx="1723337" cy="461665"/>
          </a:xfrm>
          <a:prstGeom prst="rect">
            <a:avLst/>
          </a:prstGeom>
          <a:noFill/>
        </p:spPr>
        <p:txBody>
          <a:bodyPr wrap="square" rtlCol="0">
            <a:spAutoFit/>
          </a:bodyPr>
          <a:lstStyle/>
          <a:p>
            <a:r>
              <a:rPr lang="en-GB" sz="2400" dirty="0">
                <a:latin typeface="Century Gothic" panose="020B0502020202020204" pitchFamily="34" charset="0"/>
              </a:rPr>
              <a:t>Player 4</a:t>
            </a:r>
          </a:p>
        </p:txBody>
      </p:sp>
      <p:sp>
        <p:nvSpPr>
          <p:cNvPr id="68" name="TextBox 67">
            <a:extLst>
              <a:ext uri="{FF2B5EF4-FFF2-40B4-BE49-F238E27FC236}">
                <a16:creationId xmlns:a16="http://schemas.microsoft.com/office/drawing/2014/main" id="{5ADA7661-D40E-44A1-B621-66FC28EB8C6E}"/>
              </a:ext>
            </a:extLst>
          </p:cNvPr>
          <p:cNvSpPr txBox="1"/>
          <p:nvPr/>
        </p:nvSpPr>
        <p:spPr>
          <a:xfrm>
            <a:off x="0" y="102019"/>
            <a:ext cx="727015" cy="461665"/>
          </a:xfrm>
          <a:prstGeom prst="rect">
            <a:avLst/>
          </a:prstGeom>
          <a:noFill/>
        </p:spPr>
        <p:txBody>
          <a:bodyPr wrap="square" rtlCol="0">
            <a:spAutoFit/>
          </a:bodyPr>
          <a:lstStyle/>
          <a:p>
            <a:r>
              <a:rPr lang="en-GB" sz="2400" dirty="0">
                <a:latin typeface="Century Gothic" panose="020B0502020202020204" pitchFamily="34" charset="0"/>
              </a:rPr>
              <a:t>(a)</a:t>
            </a:r>
          </a:p>
        </p:txBody>
      </p:sp>
      <p:sp>
        <p:nvSpPr>
          <p:cNvPr id="69" name="TextBox 68">
            <a:extLst>
              <a:ext uri="{FF2B5EF4-FFF2-40B4-BE49-F238E27FC236}">
                <a16:creationId xmlns:a16="http://schemas.microsoft.com/office/drawing/2014/main" id="{64D1253B-2E29-4271-8CB5-D7DCB2F872AF}"/>
              </a:ext>
            </a:extLst>
          </p:cNvPr>
          <p:cNvSpPr txBox="1"/>
          <p:nvPr/>
        </p:nvSpPr>
        <p:spPr>
          <a:xfrm>
            <a:off x="-1" y="2537538"/>
            <a:ext cx="727015" cy="461665"/>
          </a:xfrm>
          <a:prstGeom prst="rect">
            <a:avLst/>
          </a:prstGeom>
          <a:noFill/>
        </p:spPr>
        <p:txBody>
          <a:bodyPr wrap="square" rtlCol="0">
            <a:spAutoFit/>
          </a:bodyPr>
          <a:lstStyle/>
          <a:p>
            <a:r>
              <a:rPr lang="en-GB" sz="2400" dirty="0">
                <a:latin typeface="Century Gothic" panose="020B0502020202020204" pitchFamily="34" charset="0"/>
              </a:rPr>
              <a:t>(b)</a:t>
            </a:r>
          </a:p>
        </p:txBody>
      </p:sp>
      <p:sp>
        <p:nvSpPr>
          <p:cNvPr id="70" name="TextBox 69">
            <a:extLst>
              <a:ext uri="{FF2B5EF4-FFF2-40B4-BE49-F238E27FC236}">
                <a16:creationId xmlns:a16="http://schemas.microsoft.com/office/drawing/2014/main" id="{D793F5B9-39E1-4F6D-8CF2-C298722F867D}"/>
              </a:ext>
            </a:extLst>
          </p:cNvPr>
          <p:cNvSpPr txBox="1"/>
          <p:nvPr/>
        </p:nvSpPr>
        <p:spPr>
          <a:xfrm>
            <a:off x="0" y="5030822"/>
            <a:ext cx="727015" cy="461665"/>
          </a:xfrm>
          <a:prstGeom prst="rect">
            <a:avLst/>
          </a:prstGeom>
          <a:noFill/>
        </p:spPr>
        <p:txBody>
          <a:bodyPr wrap="square" rtlCol="0">
            <a:spAutoFit/>
          </a:bodyPr>
          <a:lstStyle/>
          <a:p>
            <a:r>
              <a:rPr lang="en-GB" sz="2400" dirty="0">
                <a:latin typeface="Century Gothic" panose="020B0502020202020204" pitchFamily="34" charset="0"/>
              </a:rPr>
              <a:t>(c)</a:t>
            </a:r>
          </a:p>
        </p:txBody>
      </p:sp>
      <p:sp>
        <p:nvSpPr>
          <p:cNvPr id="3" name="TextBox 2">
            <a:extLst>
              <a:ext uri="{FF2B5EF4-FFF2-40B4-BE49-F238E27FC236}">
                <a16:creationId xmlns:a16="http://schemas.microsoft.com/office/drawing/2014/main" id="{2E6A1A36-68CC-4E14-90B0-EA5B01D5465C}"/>
              </a:ext>
            </a:extLst>
          </p:cNvPr>
          <p:cNvSpPr txBox="1"/>
          <p:nvPr/>
        </p:nvSpPr>
        <p:spPr>
          <a:xfrm>
            <a:off x="3647163" y="237995"/>
            <a:ext cx="4897675" cy="369332"/>
          </a:xfrm>
          <a:prstGeom prst="rect">
            <a:avLst/>
          </a:prstGeom>
          <a:noFill/>
        </p:spPr>
        <p:txBody>
          <a:bodyPr wrap="square" rtlCol="0">
            <a:spAutoFit/>
          </a:bodyPr>
          <a:lstStyle/>
          <a:p>
            <a:pPr algn="ctr"/>
            <a:r>
              <a:rPr lang="en-GB" dirty="0">
                <a:latin typeface="Century Gothic" panose="020B0502020202020204" pitchFamily="34" charset="0"/>
              </a:rPr>
              <a:t>Click a, b and c in turn to reveal answer</a:t>
            </a:r>
          </a:p>
        </p:txBody>
      </p:sp>
    </p:spTree>
    <p:extLst>
      <p:ext uri="{BB962C8B-B14F-4D97-AF65-F5344CB8AC3E}">
        <p14:creationId xmlns:p14="http://schemas.microsoft.com/office/powerpoint/2010/main" val="2575227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5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seq concurrent="1" nextAc="seek">
              <p:cTn id="12" restart="whenNotActive" fill="hold" evtFilter="cancelBubble" nodeType="interactiveSeq">
                <p:stCondLst>
                  <p:cond evt="onClick" delay="0">
                    <p:tgtEl>
                      <p:spTgt spid="4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childTnLst>
        </p:cTn>
      </p:par>
    </p:tnLst>
    <p:bldLst>
      <p:bldP spid="62" grpId="0" animBg="1"/>
      <p:bldP spid="63"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3351334"/>
          </a:xfrm>
        </p:spPr>
        <p:txBody>
          <a:bodyPr vert="horz" lIns="91440" tIns="45720" rIns="91440" bIns="45720" rtlCol="0" anchor="t">
            <a:noAutofit/>
          </a:bodyPr>
          <a:lstStyle/>
          <a:p>
            <a:pPr>
              <a:lnSpc>
                <a:spcPct val="100000"/>
              </a:lnSpc>
              <a:spcBef>
                <a:spcPts val="0"/>
              </a:spcBef>
            </a:pPr>
            <a:r>
              <a:rPr lang="en-GB" sz="2400" dirty="0" err="1"/>
              <a:t>Numberblock</a:t>
            </a:r>
            <a:r>
              <a:rPr lang="en-GB" sz="2400" dirty="0"/>
              <a:t> </a:t>
            </a:r>
            <a:r>
              <a:rPr lang="en-GB" sz="2400" dirty="0">
                <a:solidFill>
                  <a:srgbClr val="FF0000"/>
                </a:solidFill>
              </a:rPr>
              <a:t>Nine</a:t>
            </a:r>
            <a:r>
              <a:rPr lang="en-GB" sz="2400" dirty="0"/>
              <a:t> tells </a:t>
            </a:r>
            <a:r>
              <a:rPr lang="en-GB" sz="2400" dirty="0">
                <a:solidFill>
                  <a:srgbClr val="FF0000"/>
                </a:solidFill>
              </a:rPr>
              <a:t>One</a:t>
            </a:r>
            <a:r>
              <a:rPr lang="en-GB" sz="2400" dirty="0"/>
              <a:t> he wishes he could get bigger - he always gets one smaller when he sneezes. </a:t>
            </a:r>
            <a:r>
              <a:rPr lang="en-GB" sz="2400" dirty="0">
                <a:solidFill>
                  <a:srgbClr val="FF0000"/>
                </a:solidFill>
              </a:rPr>
              <a:t>One</a:t>
            </a:r>
            <a:r>
              <a:rPr lang="en-GB" sz="2400" dirty="0"/>
              <a:t> hops on top of </a:t>
            </a:r>
            <a:r>
              <a:rPr lang="en-GB" sz="2400" dirty="0">
                <a:solidFill>
                  <a:srgbClr val="FF0000"/>
                </a:solidFill>
              </a:rPr>
              <a:t>Nine</a:t>
            </a:r>
            <a:r>
              <a:rPr lang="en-GB" sz="2400" dirty="0"/>
              <a:t> and they make </a:t>
            </a:r>
            <a:r>
              <a:rPr lang="en-GB" sz="2400" dirty="0">
                <a:solidFill>
                  <a:srgbClr val="FF0000"/>
                </a:solidFill>
              </a:rPr>
              <a:t>Ten</a:t>
            </a:r>
            <a:r>
              <a:rPr lang="en-GB" sz="2400" dirty="0"/>
              <a:t>. </a:t>
            </a:r>
            <a:r>
              <a:rPr lang="en-GB" sz="2400" dirty="0">
                <a:solidFill>
                  <a:srgbClr val="FF0000"/>
                </a:solidFill>
              </a:rPr>
              <a:t>One</a:t>
            </a:r>
            <a:r>
              <a:rPr lang="en-GB" sz="2400" dirty="0"/>
              <a:t> asks </a:t>
            </a:r>
            <a:r>
              <a:rPr lang="en-GB" sz="2400" dirty="0">
                <a:solidFill>
                  <a:srgbClr val="FF0000"/>
                </a:solidFill>
              </a:rPr>
              <a:t>Ten</a:t>
            </a:r>
            <a:r>
              <a:rPr lang="en-GB" sz="2400" dirty="0"/>
              <a:t> why she has a ‘1’ and a ‘0’ on top and </a:t>
            </a:r>
            <a:r>
              <a:rPr lang="en-GB" sz="2400" dirty="0">
                <a:solidFill>
                  <a:srgbClr val="FF0000"/>
                </a:solidFill>
              </a:rPr>
              <a:t>Ten</a:t>
            </a:r>
            <a:r>
              <a:rPr lang="en-GB" sz="2400" dirty="0"/>
              <a:t> starts singing, explaining that the ‘1’ means one </a:t>
            </a:r>
            <a:r>
              <a:rPr lang="en-GB" sz="2400" dirty="0">
                <a:solidFill>
                  <a:srgbClr val="FF0000"/>
                </a:solidFill>
              </a:rPr>
              <a:t>Ten</a:t>
            </a:r>
            <a:r>
              <a:rPr lang="en-GB" sz="2400" dirty="0"/>
              <a:t> and she is a ten-block. She has ten blocks, just as </a:t>
            </a:r>
            <a:r>
              <a:rPr lang="en-GB" sz="2400" dirty="0">
                <a:solidFill>
                  <a:srgbClr val="FF0000"/>
                </a:solidFill>
              </a:rPr>
              <a:t>One</a:t>
            </a:r>
            <a:r>
              <a:rPr lang="en-GB" sz="2400" dirty="0"/>
              <a:t> has one block, </a:t>
            </a:r>
            <a:r>
              <a:rPr lang="en-GB" sz="2400" dirty="0">
                <a:solidFill>
                  <a:srgbClr val="FF0000"/>
                </a:solidFill>
              </a:rPr>
              <a:t>Two</a:t>
            </a:r>
            <a:r>
              <a:rPr lang="en-GB" sz="2400" dirty="0"/>
              <a:t> has two blocks, and so on. She sings about each character, and all the </a:t>
            </a:r>
            <a:r>
              <a:rPr lang="en-GB" sz="2400" dirty="0" err="1"/>
              <a:t>Numberblocks</a:t>
            </a:r>
            <a:r>
              <a:rPr lang="en-GB" sz="2400" dirty="0"/>
              <a:t> from </a:t>
            </a:r>
            <a:r>
              <a:rPr lang="en-GB" sz="2400" dirty="0">
                <a:solidFill>
                  <a:srgbClr val="FF0000"/>
                </a:solidFill>
              </a:rPr>
              <a:t>One</a:t>
            </a:r>
            <a:r>
              <a:rPr lang="en-GB" sz="2400" dirty="0"/>
              <a:t> to </a:t>
            </a:r>
            <a:r>
              <a:rPr lang="en-GB" sz="2400" dirty="0">
                <a:solidFill>
                  <a:srgbClr val="FF0000"/>
                </a:solidFill>
              </a:rPr>
              <a:t>Ten</a:t>
            </a:r>
            <a:r>
              <a:rPr lang="en-GB" sz="2400" dirty="0"/>
              <a:t> dance in turn and split apart to show how many blocks they have.</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4378176"/>
          </a:xfrm>
        </p:spPr>
        <p:txBody>
          <a:bodyPr vert="horz" lIns="91440" tIns="45720" rIns="91440" bIns="45720" rtlCol="0" anchor="t">
            <a:noAutofit/>
          </a:bodyPr>
          <a:lstStyle/>
          <a:p>
            <a:pPr>
              <a:spcBef>
                <a:spcPts val="1800"/>
              </a:spcBef>
            </a:pPr>
            <a:r>
              <a:rPr lang="en-GB" sz="2400" b="1" dirty="0">
                <a:latin typeface="Myriad Pro"/>
              </a:rPr>
              <a:t>Saying the counting numbers up to 10</a:t>
            </a:r>
          </a:p>
          <a:p>
            <a:pPr>
              <a:spcBef>
                <a:spcPts val="1800"/>
              </a:spcBef>
            </a:pPr>
            <a:r>
              <a:rPr lang="en-GB" sz="2400" dirty="0">
                <a:latin typeface="Myriad Pro"/>
              </a:rPr>
              <a:t>Throughout this episode </a:t>
            </a:r>
            <a:r>
              <a:rPr lang="en-GB" sz="2400" dirty="0">
                <a:solidFill>
                  <a:srgbClr val="FF0000"/>
                </a:solidFill>
                <a:latin typeface="Myriad Pro"/>
              </a:rPr>
              <a:t>Ten</a:t>
            </a:r>
            <a:r>
              <a:rPr lang="en-GB" sz="2400" dirty="0">
                <a:latin typeface="Myriad Pro"/>
              </a:rPr>
              <a:t> counts from 1 to 10.</a:t>
            </a:r>
          </a:p>
          <a:p>
            <a:pPr>
              <a:spcBef>
                <a:spcPts val="1800"/>
              </a:spcBef>
            </a:pPr>
            <a:r>
              <a:rPr lang="en-GB" sz="2400" b="1" dirty="0">
                <a:latin typeface="Myriad Pro"/>
              </a:rPr>
              <a:t>Equivalence of ten ones and one ten</a:t>
            </a:r>
          </a:p>
          <a:p>
            <a:pPr>
              <a:spcBef>
                <a:spcPts val="1800"/>
              </a:spcBef>
            </a:pPr>
            <a:r>
              <a:rPr lang="en-GB" sz="2400" dirty="0">
                <a:latin typeface="Myriad Pro"/>
              </a:rPr>
              <a:t>This episode introduces a big idea that is fundamental to understanding our base 10 number system. </a:t>
            </a:r>
            <a:r>
              <a:rPr lang="en-GB" sz="2400" dirty="0">
                <a:solidFill>
                  <a:srgbClr val="FF0000"/>
                </a:solidFill>
                <a:latin typeface="Myriad Pro"/>
              </a:rPr>
              <a:t>Ten</a:t>
            </a:r>
            <a:r>
              <a:rPr lang="en-GB" sz="2400" dirty="0">
                <a:latin typeface="Myriad Pro"/>
              </a:rPr>
              <a:t> is both ten ones and also one ten. This incorporates the concept of unitising. </a:t>
            </a:r>
            <a:r>
              <a:rPr lang="en-GB" sz="2400" dirty="0">
                <a:solidFill>
                  <a:srgbClr val="FF0000"/>
                </a:solidFill>
                <a:latin typeface="Myriad Pro"/>
              </a:rPr>
              <a:t>Ten </a:t>
            </a:r>
            <a:r>
              <a:rPr lang="en-GB" sz="2400" dirty="0">
                <a:latin typeface="Myriad Pro"/>
              </a:rPr>
              <a:t>is both ten ones and one unit of ten. Young children need lots of experience of exchanging ten ones for one ten and recognising their equivalence (they have the same value). Notice that the gridlines marking </a:t>
            </a:r>
            <a:r>
              <a:rPr lang="en-GB" sz="2400" dirty="0">
                <a:solidFill>
                  <a:srgbClr val="FF0000"/>
                </a:solidFill>
                <a:latin typeface="Myriad Pro"/>
              </a:rPr>
              <a:t>Ten</a:t>
            </a:r>
            <a:r>
              <a:rPr lang="en-GB" sz="2400" dirty="0">
                <a:latin typeface="Myriad Pro"/>
              </a:rPr>
              <a:t>  sometimes disappear, to mark the fact that she is one ten and plays a special role in other numbers that follow, e.g. 11 is one ten and one more. </a:t>
            </a:r>
            <a:endParaRPr lang="en-GB" sz="2400" b="1"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a:bodyPr>
          <a:lstStyle/>
          <a:p>
            <a:r>
              <a:rPr lang="en-GB" sz="2400" dirty="0"/>
              <a:t>Use these stem sentences to rehearse this principle:</a:t>
            </a:r>
          </a:p>
          <a:p>
            <a:r>
              <a:rPr lang="en-GB" sz="2400" dirty="0">
                <a:latin typeface="Myriad Pro"/>
              </a:rPr>
              <a:t>“I can see 1, 2, 3, 4, 5, 6, 7, 8, 9, 10 (while pointing), ten balloons.”</a:t>
            </a:r>
          </a:p>
          <a:p>
            <a:endParaRPr lang="en-GB" sz="2400" dirty="0">
              <a:latin typeface="Myriad Pro"/>
            </a:endParaRPr>
          </a:p>
          <a:p>
            <a:r>
              <a:rPr lang="en-GB" sz="2400" dirty="0">
                <a:latin typeface="Myriad Pro"/>
              </a:rPr>
              <a:t>As children begin to experience number equivalence of ten ones and one ten, they can use stem sentences of the form:</a:t>
            </a:r>
          </a:p>
          <a:p>
            <a:endParaRPr lang="en-GB" sz="2400" dirty="0"/>
          </a:p>
          <a:p>
            <a:r>
              <a:rPr lang="en-GB" sz="2400" dirty="0"/>
              <a:t>“Ten ones is the same as one ten”</a:t>
            </a:r>
          </a:p>
          <a:p>
            <a:r>
              <a:rPr lang="en-GB" sz="2400" dirty="0"/>
              <a:t>or:</a:t>
            </a:r>
          </a:p>
          <a:p>
            <a:r>
              <a:rPr lang="en-GB" sz="2400" dirty="0"/>
              <a:t>“One ten is the same as ten ones.”</a:t>
            </a:r>
          </a:p>
          <a:p>
            <a:endParaRPr lang="en-GB" sz="2400" dirty="0"/>
          </a:p>
          <a:p>
            <a:endParaRPr lang="en-GB" sz="2400" dirty="0">
              <a:latin typeface="Myriad Pro"/>
            </a:endParaRP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i="1" dirty="0">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high confidence">
            <a:extLst>
              <a:ext uri="{FF2B5EF4-FFF2-40B4-BE49-F238E27FC236}">
                <a16:creationId xmlns:a16="http://schemas.microsoft.com/office/drawing/2014/main" id="{09F0D175-CDA1-42F1-AEFB-B71C929EE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9" name="Rectangle 8">
            <a:extLst>
              <a:ext uri="{FF2B5EF4-FFF2-40B4-BE49-F238E27FC236}">
                <a16:creationId xmlns:a16="http://schemas.microsoft.com/office/drawing/2014/main" id="{31277EFD-FF7C-416B-B12B-8C7F2511398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Oval 9">
            <a:extLst>
              <a:ext uri="{FF2B5EF4-FFF2-40B4-BE49-F238E27FC236}">
                <a16:creationId xmlns:a16="http://schemas.microsoft.com/office/drawing/2014/main" id="{05CDB044-D6E8-44E0-ACEE-81B6275A45BE}"/>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7725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generated with high confidence">
            <a:extLst>
              <a:ext uri="{FF2B5EF4-FFF2-40B4-BE49-F238E27FC236}">
                <a16:creationId xmlns:a16="http://schemas.microsoft.com/office/drawing/2014/main" id="{37E5F4F3-1791-46CE-982D-ECD552599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13" name="Rectangle 12">
            <a:extLst>
              <a:ext uri="{FF2B5EF4-FFF2-40B4-BE49-F238E27FC236}">
                <a16:creationId xmlns:a16="http://schemas.microsoft.com/office/drawing/2014/main" id="{F4717548-4BA9-4155-98D9-D21988DE776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Oval 7">
            <a:extLst>
              <a:ext uri="{FF2B5EF4-FFF2-40B4-BE49-F238E27FC236}">
                <a16:creationId xmlns:a16="http://schemas.microsoft.com/office/drawing/2014/main" id="{C15D1A4E-59D7-4464-A117-084B445FE0C3}"/>
              </a:ext>
            </a:extLst>
          </p:cNvPr>
          <p:cNvSpPr/>
          <p:nvPr/>
        </p:nvSpPr>
        <p:spPr bwMode="auto">
          <a:xfrm>
            <a:off x="11769353"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2134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EFB7C7-7BD1-4746-B5A8-AE2AD74E9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4F9E6FC4-CD24-4213-B870-9ED43E135DAA}">
  <ds:schemaRefs>
    <ds:schemaRef ds:uri="448c4a6a-bcae-4211-8504-7e5193445ce8"/>
    <ds:schemaRef ds:uri="http://purl.org/dc/terms/"/>
    <ds:schemaRef ds:uri="http://schemas.openxmlformats.org/package/2006/metadata/core-properties"/>
    <ds:schemaRef ds:uri="http://purl.org/dc/dcmitype/"/>
    <ds:schemaRef ds:uri="http://schemas.microsoft.com/office/infopath/2007/PartnerControls"/>
    <ds:schemaRef ds:uri="22029e86-67e7-4883-9866-832c3e79c701"/>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4466</TotalTime>
  <Words>1239</Words>
  <Application>Microsoft Office PowerPoint</Application>
  <PresentationFormat>Widescreen</PresentationFormat>
  <Paragraphs>219</Paragraphs>
  <Slides>27</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Calibri</vt:lpstr>
      <vt:lpstr>Calibri Light</vt:lpstr>
      <vt:lpstr>Century Gothic</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299</cp:revision>
  <dcterms:created xsi:type="dcterms:W3CDTF">2018-02-20T10:26:52Z</dcterms:created>
  <dcterms:modified xsi:type="dcterms:W3CDTF">2018-10-11T08:09:48Z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