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notesSlides/notesSlide9.xml" ContentType="application/vnd.openxmlformats-officedocument.presentationml.notesSlide+xml"/>
  <Override PartName="/ppt/slides/slide5.xml" ContentType="application/vnd.openxmlformats-officedocument.presentationml.slide+xml"/>
  <Override PartName="/ppt/slideLayouts/slideLayout11.xml" ContentType="application/vnd.openxmlformats-officedocument.presentationml.slideLayout+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Default Extension="jpeg" ContentType="image/jpeg"/>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Layouts/slideLayout3.xml" ContentType="application/vnd.openxmlformats-officedocument.presentationml.slideLayout+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notesSlides/notesSlide8.xml" ContentType="application/vnd.openxmlformats-officedocument.presentationml.notesSlide+xml"/>
  <Override PartName="/ppt/slideLayouts/slideLayout10.xml" ContentType="application/vnd.openxmlformats-officedocument.presentationml.slideLayout+xml"/>
  <Override PartName="/ppt/slides/slide4.xml" ContentType="application/vnd.openxmlformats-officedocument.presentationml.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theme/themeOverride1.xml" ContentType="application/vnd.openxmlformats-officedocument.themeOverride+xml"/>
  <Override PartName="/ppt/viewProps.xml" ContentType="application/vnd.openxmlformats-officedocument.presentationml.viewProps+xml"/>
  <Default Extension="bin" ContentType="application/vnd.openxmlformats-officedocument.presentationml.printerSettings"/>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60" r:id="rId1"/>
  </p:sldMasterIdLst>
  <p:notesMasterIdLst>
    <p:notesMasterId r:id="rId22"/>
  </p:notesMasterIdLst>
  <p:sldIdLst>
    <p:sldId id="257" r:id="rId2"/>
    <p:sldId id="258" r:id="rId3"/>
    <p:sldId id="273" r:id="rId4"/>
    <p:sldId id="261" r:id="rId5"/>
    <p:sldId id="274" r:id="rId6"/>
    <p:sldId id="262" r:id="rId7"/>
    <p:sldId id="275" r:id="rId8"/>
    <p:sldId id="265" r:id="rId9"/>
    <p:sldId id="267" r:id="rId10"/>
    <p:sldId id="276" r:id="rId11"/>
    <p:sldId id="266" r:id="rId12"/>
    <p:sldId id="277" r:id="rId13"/>
    <p:sldId id="268" r:id="rId14"/>
    <p:sldId id="278" r:id="rId15"/>
    <p:sldId id="269" r:id="rId16"/>
    <p:sldId id="279" r:id="rId17"/>
    <p:sldId id="270" r:id="rId18"/>
    <p:sldId id="280" r:id="rId19"/>
    <p:sldId id="272" r:id="rId20"/>
    <p:sldId id="271"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p:cViewPr varScale="1">
        <p:scale>
          <a:sx n="150" d="100"/>
          <a:sy n="150" d="100"/>
        </p:scale>
        <p:origin x="-1256" y="-10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4EAF79-E211-41BC-92FD-B215681B776D}" type="datetimeFigureOut">
              <a:rPr lang="en-GB" smtClean="0"/>
              <a:pPr/>
              <a:t>2/11/14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CAF80C-1E3A-4BCF-8315-F1FBB2BAC2F1}"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481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C74950C-AF12-439A-AF90-3BC6F62BF35E}" type="slidenum">
              <a:rPr lang="en-GB">
                <a:solidFill>
                  <a:srgbClr val="000000"/>
                </a:solidFill>
              </a:rPr>
              <a:pPr/>
              <a:t>1</a:t>
            </a:fld>
            <a:endParaRPr lang="en-GB">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481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C74950C-AF12-439A-AF90-3BC6F62BF35E}" type="slidenum">
              <a:rPr lang="en-GB">
                <a:solidFill>
                  <a:srgbClr val="000000"/>
                </a:solidFill>
              </a:rPr>
              <a:pPr/>
              <a:t>3</a:t>
            </a:fld>
            <a:endParaRPr lang="en-GB">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481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C74950C-AF12-439A-AF90-3BC6F62BF35E}" type="slidenum">
              <a:rPr lang="en-GB">
                <a:solidFill>
                  <a:srgbClr val="000000"/>
                </a:solidFill>
              </a:rPr>
              <a:pPr/>
              <a:t>5</a:t>
            </a:fld>
            <a:endParaRPr lang="en-GB">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481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C74950C-AF12-439A-AF90-3BC6F62BF35E}" type="slidenum">
              <a:rPr lang="en-GB">
                <a:solidFill>
                  <a:srgbClr val="000000"/>
                </a:solidFill>
              </a:rPr>
              <a:pPr/>
              <a:t>7</a:t>
            </a:fld>
            <a:endParaRPr lang="en-GB">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481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C74950C-AF12-439A-AF90-3BC6F62BF35E}" type="slidenum">
              <a:rPr lang="en-GB">
                <a:solidFill>
                  <a:srgbClr val="000000"/>
                </a:solidFill>
              </a:rPr>
              <a:pPr/>
              <a:t>10</a:t>
            </a:fld>
            <a:endParaRPr lang="en-GB">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481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C74950C-AF12-439A-AF90-3BC6F62BF35E}" type="slidenum">
              <a:rPr lang="en-GB">
                <a:solidFill>
                  <a:srgbClr val="000000"/>
                </a:solidFill>
              </a:rPr>
              <a:pPr/>
              <a:t>12</a:t>
            </a:fld>
            <a:endParaRPr lang="en-GB">
              <a:solidFill>
                <a:srgbClr val="00000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481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C74950C-AF12-439A-AF90-3BC6F62BF35E}" type="slidenum">
              <a:rPr lang="en-GB">
                <a:solidFill>
                  <a:srgbClr val="000000"/>
                </a:solidFill>
              </a:rPr>
              <a:pPr/>
              <a:t>14</a:t>
            </a:fld>
            <a:endParaRPr lang="en-GB">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481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C74950C-AF12-439A-AF90-3BC6F62BF35E}" type="slidenum">
              <a:rPr lang="en-GB">
                <a:solidFill>
                  <a:srgbClr val="000000"/>
                </a:solidFill>
              </a:rPr>
              <a:pPr/>
              <a:t>16</a:t>
            </a:fld>
            <a:endParaRPr lang="en-GB">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481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C74950C-AF12-439A-AF90-3BC6F62BF35E}" type="slidenum">
              <a:rPr lang="en-GB">
                <a:solidFill>
                  <a:srgbClr val="000000"/>
                </a:solidFill>
              </a:rPr>
              <a:pPr/>
              <a:t>18</a:t>
            </a:fld>
            <a:endParaRPr lang="en-GB">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1.png"/><Relationship Id="rId1" Type="http://schemas.openxmlformats.org/officeDocument/2006/relationships/themeOverride" Target="../theme/themeOverride1.xml"/><Relationship Id="rId2"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3" cstate="print"/>
          <a:srcRect/>
          <a:stretch>
            <a:fillRect/>
          </a:stretch>
        </p:blipFill>
        <p:spPr bwMode="auto">
          <a:xfrm>
            <a:off x="7938" y="-14288"/>
            <a:ext cx="9144000" cy="6858001"/>
          </a:xfrm>
          <a:prstGeom prst="rect">
            <a:avLst/>
          </a:prstGeom>
          <a:noFill/>
          <a:ln w="9525">
            <a:noFill/>
            <a:miter lim="800000"/>
            <a:headEnd/>
            <a:tailEnd/>
          </a:ln>
        </p:spPr>
      </p:pic>
      <p:pic>
        <p:nvPicPr>
          <p:cNvPr id="5" name="Picture 2"/>
          <p:cNvPicPr>
            <a:picLocks noChangeAspect="1" noChangeArrowheads="1"/>
          </p:cNvPicPr>
          <p:nvPr userDrawn="1"/>
        </p:nvPicPr>
        <p:blipFill>
          <a:blip r:embed="rId4" cstate="print"/>
          <a:srcRect/>
          <a:stretch>
            <a:fillRect/>
          </a:stretch>
        </p:blipFill>
        <p:spPr bwMode="auto">
          <a:xfrm>
            <a:off x="2767013" y="6149975"/>
            <a:ext cx="6297612" cy="592138"/>
          </a:xfrm>
          <a:prstGeom prst="rect">
            <a:avLst/>
          </a:prstGeom>
          <a:noFill/>
          <a:ln w="9525" algn="ctr">
            <a:noFill/>
            <a:miter lim="800000"/>
            <a:headEnd/>
            <a:tailEnd/>
          </a:ln>
        </p:spPr>
      </p:pic>
      <p:pic>
        <p:nvPicPr>
          <p:cNvPr id="6" name="Picture 8"/>
          <p:cNvPicPr>
            <a:picLocks noChangeAspect="1" noChangeArrowheads="1"/>
          </p:cNvPicPr>
          <p:nvPr/>
        </p:nvPicPr>
        <p:blipFill>
          <a:blip r:embed="rId5" cstate="print"/>
          <a:srcRect/>
          <a:stretch>
            <a:fillRect/>
          </a:stretch>
        </p:blipFill>
        <p:spPr bwMode="auto">
          <a:xfrm>
            <a:off x="5651500" y="4006850"/>
            <a:ext cx="3222625" cy="1654175"/>
          </a:xfrm>
          <a:prstGeom prst="rect">
            <a:avLst/>
          </a:prstGeom>
          <a:noFill/>
          <a:ln w="9525">
            <a:noFill/>
            <a:miter lim="800000"/>
            <a:headEnd/>
            <a:tailEnd/>
          </a:ln>
        </p:spPr>
      </p:pic>
      <p:sp>
        <p:nvSpPr>
          <p:cNvPr id="44036" name="Rectangle 4"/>
          <p:cNvSpPr>
            <a:spLocks noGrp="1" noChangeArrowheads="1"/>
          </p:cNvSpPr>
          <p:nvPr>
            <p:ph type="ctrTitle"/>
          </p:nvPr>
        </p:nvSpPr>
        <p:spPr>
          <a:xfrm>
            <a:off x="466725" y="341313"/>
            <a:ext cx="7239000" cy="758825"/>
          </a:xfrm>
          <a:extLst>
            <a:ext uri="{909E8E84-426E-40DD-AFC4-6F175D3DCCD1}"/>
          </a:extLst>
        </p:spPr>
        <p:txBody>
          <a:bodyPr/>
          <a:lstStyle>
            <a:lvl1pPr>
              <a:defRPr>
                <a:solidFill>
                  <a:schemeClr val="bg1"/>
                </a:solidFill>
              </a:defRPr>
            </a:lvl1pPr>
          </a:lstStyle>
          <a:p>
            <a:pPr lvl="0"/>
            <a:r>
              <a:rPr lang="en-GB" noProof="0" smtClean="0"/>
              <a:t>Click to edit Master title style</a:t>
            </a:r>
          </a:p>
        </p:txBody>
      </p:sp>
      <p:sp>
        <p:nvSpPr>
          <p:cNvPr id="44037" name="Rectangle 5"/>
          <p:cNvSpPr>
            <a:spLocks noGrp="1" noChangeArrowheads="1"/>
          </p:cNvSpPr>
          <p:nvPr>
            <p:ph type="subTitle" idx="1"/>
          </p:nvPr>
        </p:nvSpPr>
        <p:spPr>
          <a:xfrm>
            <a:off x="466725" y="1255713"/>
            <a:ext cx="7239000" cy="1600200"/>
          </a:xfrm>
        </p:spPr>
        <p:txBody>
          <a:bodyPr/>
          <a:lstStyle>
            <a:lvl1pPr marL="0" indent="0">
              <a:defRPr sz="3500">
                <a:solidFill>
                  <a:schemeClr val="bg1"/>
                </a:solidFill>
              </a:defRPr>
            </a:lvl1pPr>
          </a:lstStyle>
          <a:p>
            <a:pPr lvl="0"/>
            <a:r>
              <a:rPr lang="en-GB" noProof="0" smtClean="0"/>
              <a:t>Click to edit Master subtitle style</a:t>
            </a:r>
          </a:p>
        </p:txBody>
      </p:sp>
      <p:sp>
        <p:nvSpPr>
          <p:cNvPr id="7" name="Rectangle 6"/>
          <p:cNvSpPr>
            <a:spLocks noGrp="1" noChangeArrowheads="1"/>
          </p:cNvSpPr>
          <p:nvPr>
            <p:ph type="dt" sz="half" idx="10"/>
          </p:nvPr>
        </p:nvSpPr>
        <p:spPr/>
        <p:txBody>
          <a:bodyPr/>
          <a:lstStyle>
            <a:lvl1pPr>
              <a:defRPr>
                <a:solidFill>
                  <a:schemeClr val="accent2"/>
                </a:solidFill>
              </a:defRPr>
            </a:lvl1pPr>
          </a:lstStyle>
          <a:p>
            <a:pPr>
              <a:defRPr/>
            </a:pPr>
            <a:endParaRPr lang="en-GB">
              <a:solidFill>
                <a:srgbClr val="99CCCC"/>
              </a:solidFill>
            </a:endParaRPr>
          </a:p>
        </p:txBody>
      </p:sp>
      <p:sp>
        <p:nvSpPr>
          <p:cNvPr id="8" name="Rectangle 7"/>
          <p:cNvSpPr>
            <a:spLocks noGrp="1" noChangeArrowheads="1"/>
          </p:cNvSpPr>
          <p:nvPr>
            <p:ph type="ftr" sz="quarter" idx="11"/>
          </p:nvPr>
        </p:nvSpPr>
        <p:spPr>
          <a:xfrm>
            <a:off x="2627313" y="6248400"/>
            <a:ext cx="6408737" cy="457200"/>
          </a:xfrm>
        </p:spPr>
        <p:txBody>
          <a:bodyPr/>
          <a:lstStyle>
            <a:lvl1pPr>
              <a:defRPr>
                <a:solidFill>
                  <a:schemeClr val="accent2"/>
                </a:solidFill>
              </a:defRPr>
            </a:lvl1pPr>
          </a:lstStyle>
          <a:p>
            <a:pPr>
              <a:defRPr/>
            </a:pPr>
            <a:endParaRPr lang="en-GB">
              <a:solidFill>
                <a:srgbClr val="99CCCC"/>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10C9BC86-C739-4A92-8D11-704405369E70}" type="slidenum">
              <a:rPr lang="en-GB">
                <a:solidFill>
                  <a:srgbClr val="000000"/>
                </a:solidFill>
              </a:rPr>
              <a:pPr>
                <a:defRPr/>
              </a:pPr>
              <a:t>‹#›</a:t>
            </a:fld>
            <a:endParaRPr lang="en-GB">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301625"/>
            <a:ext cx="1981200" cy="564038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762000" y="301625"/>
            <a:ext cx="5791200" cy="56403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8E5D27FE-8DC3-477B-A6FA-D665E526E087}" type="slidenum">
              <a:rPr lang="en-GB">
                <a:solidFill>
                  <a:srgbClr val="000000"/>
                </a:solidFill>
              </a:rPr>
              <a:pPr>
                <a:defRPr/>
              </a:pPr>
              <a:t>‹#›</a:t>
            </a:fld>
            <a:endParaRPr lang="en-GB">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B1CBD81E-85D5-47C5-BC42-445CCB4A6BE0}" type="slidenum">
              <a:rPr lang="en-GB">
                <a:solidFill>
                  <a:srgbClr val="000000"/>
                </a:solidFill>
              </a:rPr>
              <a:pPr>
                <a:defRPr/>
              </a:pPr>
              <a:t>‹#›</a:t>
            </a:fld>
            <a:endParaRPr lang="en-GB">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B885BD63-A38B-4BF5-8468-C8EE9382D6DE}" type="slidenum">
              <a:rPr lang="en-GB">
                <a:solidFill>
                  <a:srgbClr val="000000"/>
                </a:solidFill>
              </a:rPr>
              <a:pPr>
                <a:defRPr/>
              </a:pPr>
              <a:t>‹#›</a:t>
            </a:fld>
            <a:endParaRPr lang="en-GB">
              <a:solidFill>
                <a:srgbClr val="000000"/>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762000" y="1827213"/>
            <a:ext cx="3884613"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99013" y="1827213"/>
            <a:ext cx="38846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FBA2EEB0-B2C2-432A-BBED-C4B69FFA648B}" type="slidenum">
              <a:rPr lang="en-GB">
                <a:solidFill>
                  <a:srgbClr val="000000"/>
                </a:solidFill>
              </a:rPr>
              <a:pPr>
                <a:defRPr/>
              </a:pPr>
              <a:t>‹#›</a:t>
            </a:fld>
            <a:endParaRPr lang="en-GB">
              <a:solidFill>
                <a:srgbClr val="000000"/>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8"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9" name="Rectangle 8"/>
          <p:cNvSpPr>
            <a:spLocks noGrp="1" noChangeArrowheads="1"/>
          </p:cNvSpPr>
          <p:nvPr>
            <p:ph type="sldNum" sz="quarter" idx="12"/>
          </p:nvPr>
        </p:nvSpPr>
        <p:spPr>
          <a:ln/>
        </p:spPr>
        <p:txBody>
          <a:bodyPr/>
          <a:lstStyle>
            <a:lvl1pPr>
              <a:defRPr/>
            </a:lvl1pPr>
          </a:lstStyle>
          <a:p>
            <a:pPr>
              <a:defRPr/>
            </a:pPr>
            <a:fld id="{D1089BD8-FB25-42AD-927B-9476C0A70D1A}" type="slidenum">
              <a:rPr lang="en-GB">
                <a:solidFill>
                  <a:srgbClr val="000000"/>
                </a:solidFill>
              </a:rPr>
              <a:pPr>
                <a:defRPr/>
              </a:pPr>
              <a:t>‹#›</a:t>
            </a:fld>
            <a:endParaRPr lang="en-GB">
              <a:solidFill>
                <a:srgbClr val="000000"/>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4"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5" name="Rectangle 8"/>
          <p:cNvSpPr>
            <a:spLocks noGrp="1" noChangeArrowheads="1"/>
          </p:cNvSpPr>
          <p:nvPr>
            <p:ph type="sldNum" sz="quarter" idx="12"/>
          </p:nvPr>
        </p:nvSpPr>
        <p:spPr>
          <a:ln/>
        </p:spPr>
        <p:txBody>
          <a:bodyPr/>
          <a:lstStyle>
            <a:lvl1pPr>
              <a:defRPr/>
            </a:lvl1pPr>
          </a:lstStyle>
          <a:p>
            <a:pPr>
              <a:defRPr/>
            </a:pPr>
            <a:fld id="{43DEB2AB-C133-4EFB-BE61-CBE758EDAB81}" type="slidenum">
              <a:rPr lang="en-GB">
                <a:solidFill>
                  <a:srgbClr val="000000"/>
                </a:solidFill>
              </a:rPr>
              <a:pPr>
                <a:defRPr/>
              </a:pPr>
              <a:t>‹#›</a:t>
            </a:fld>
            <a:endParaRPr lang="en-GB">
              <a:solidFill>
                <a:srgbClr val="000000"/>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3"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4" name="Rectangle 8"/>
          <p:cNvSpPr>
            <a:spLocks noGrp="1" noChangeArrowheads="1"/>
          </p:cNvSpPr>
          <p:nvPr>
            <p:ph type="sldNum" sz="quarter" idx="12"/>
          </p:nvPr>
        </p:nvSpPr>
        <p:spPr>
          <a:ln/>
        </p:spPr>
        <p:txBody>
          <a:bodyPr/>
          <a:lstStyle>
            <a:lvl1pPr>
              <a:defRPr/>
            </a:lvl1pPr>
          </a:lstStyle>
          <a:p>
            <a:pPr>
              <a:defRPr/>
            </a:pPr>
            <a:fld id="{747205A4-DB35-47D4-B810-E756D134058A}" type="slidenum">
              <a:rPr lang="en-GB">
                <a:solidFill>
                  <a:srgbClr val="000000"/>
                </a:solidFill>
              </a:rPr>
              <a:pPr>
                <a:defRPr/>
              </a:pPr>
              <a:t>‹#›</a:t>
            </a:fld>
            <a:endParaRPr lang="en-GB">
              <a:solidFill>
                <a:srgbClr val="000000"/>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3E116AE9-2804-4885-92A4-305BE4F24438}" type="slidenum">
              <a:rPr lang="en-GB">
                <a:solidFill>
                  <a:srgbClr val="000000"/>
                </a:solidFill>
              </a:rPr>
              <a:pPr>
                <a:defRPr/>
              </a:pPr>
              <a:t>‹#›</a:t>
            </a:fld>
            <a:endParaRPr lang="en-GB">
              <a:solidFill>
                <a:srgbClr val="000000"/>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941D6134-E379-4515-A542-EB75374246D4}" type="slidenum">
              <a:rPr lang="en-GB">
                <a:solidFill>
                  <a:srgbClr val="000000"/>
                </a:solidFill>
              </a:rPr>
              <a:pPr>
                <a:defRPr/>
              </a:pPr>
              <a:t>‹#›</a:t>
            </a:fld>
            <a:endParaRPr lang="en-GB">
              <a:solidFill>
                <a:srgbClr val="00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p:bg>
      <p:bgPr>
        <a:solidFill>
          <a:schemeClr val="bg1"/>
        </a:solidFill>
        <a:effectLst/>
      </p:bgPr>
    </p:bg>
    <p:spTree>
      <p:nvGrpSpPr>
        <p:cNvPr id="1" name=""/>
        <p:cNvGrpSpPr/>
        <p:nvPr/>
      </p:nvGrpSpPr>
      <p:grpSpPr>
        <a:xfrm>
          <a:off x="0" y="0"/>
          <a:ext cx="0" cy="0"/>
          <a:chOff x="0" y="0"/>
          <a:chExt cx="0" cy="0"/>
        </a:xfrm>
      </p:grpSpPr>
      <p:pic>
        <p:nvPicPr>
          <p:cNvPr id="2050" name="Picture 8"/>
          <p:cNvPicPr>
            <a:picLocks noChangeAspect="1" noChangeArrowheads="1"/>
          </p:cNvPicPr>
          <p:nvPr/>
        </p:nvPicPr>
        <p:blipFill>
          <a:blip r:embed="rId13" cstate="print"/>
          <a:srcRect/>
          <a:stretch>
            <a:fillRect/>
          </a:stretch>
        </p:blipFill>
        <p:spPr bwMode="auto">
          <a:xfrm>
            <a:off x="7029450" y="142875"/>
            <a:ext cx="2011363" cy="1031875"/>
          </a:xfrm>
          <a:prstGeom prst="rect">
            <a:avLst/>
          </a:prstGeom>
          <a:noFill/>
          <a:ln w="9525">
            <a:noFill/>
            <a:miter lim="800000"/>
            <a:headEnd/>
            <a:tailEnd/>
          </a:ln>
        </p:spPr>
      </p:pic>
      <p:sp>
        <p:nvSpPr>
          <p:cNvPr id="2051" name="Rectangle 4"/>
          <p:cNvSpPr>
            <a:spLocks noGrp="1" noChangeArrowheads="1"/>
          </p:cNvSpPr>
          <p:nvPr>
            <p:ph type="title"/>
          </p:nvPr>
        </p:nvSpPr>
        <p:spPr bwMode="auto">
          <a:xfrm>
            <a:off x="762000" y="301625"/>
            <a:ext cx="79248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smtClean="0"/>
              <a:t>Click to edit Master title style</a:t>
            </a:r>
          </a:p>
        </p:txBody>
      </p:sp>
      <p:sp>
        <p:nvSpPr>
          <p:cNvPr id="2052" name="Rectangle 5"/>
          <p:cNvSpPr>
            <a:spLocks noGrp="1" noChangeArrowheads="1"/>
          </p:cNvSpPr>
          <p:nvPr>
            <p:ph type="body" idx="1"/>
          </p:nvPr>
        </p:nvSpPr>
        <p:spPr bwMode="auto">
          <a:xfrm>
            <a:off x="762000" y="1827213"/>
            <a:ext cx="7921625"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p:txBody>
      </p:sp>
      <p:sp>
        <p:nvSpPr>
          <p:cNvPr id="43014" name="Rectangle 6"/>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spcBef>
                <a:spcPct val="0"/>
              </a:spcBef>
              <a:buClrTx/>
              <a:buFontTx/>
              <a:buNone/>
              <a:defRPr sz="1200"/>
            </a:lvl1pPr>
          </a:lstStyle>
          <a:p>
            <a:pPr fontAlgn="base">
              <a:spcAft>
                <a:spcPct val="0"/>
              </a:spcAft>
              <a:defRPr/>
            </a:pPr>
            <a:endParaRPr lang="en-GB">
              <a:solidFill>
                <a:srgbClr val="000000"/>
              </a:solidFill>
            </a:endParaRPr>
          </a:p>
        </p:txBody>
      </p:sp>
      <p:sp>
        <p:nvSpPr>
          <p:cNvPr id="43015" name="Rectangle 7"/>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ctr">
              <a:spcBef>
                <a:spcPct val="0"/>
              </a:spcBef>
              <a:buClrTx/>
              <a:buFontTx/>
              <a:buNone/>
              <a:defRPr sz="1200"/>
            </a:lvl1pPr>
          </a:lstStyle>
          <a:p>
            <a:pPr fontAlgn="base">
              <a:spcAft>
                <a:spcPct val="0"/>
              </a:spcAft>
              <a:defRPr/>
            </a:pPr>
            <a:endParaRPr lang="en-GB">
              <a:solidFill>
                <a:srgbClr val="000000"/>
              </a:solidFill>
            </a:endParaRPr>
          </a:p>
        </p:txBody>
      </p:sp>
      <p:sp>
        <p:nvSpPr>
          <p:cNvPr id="43016" name="Rectangle 8"/>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r">
              <a:spcBef>
                <a:spcPct val="0"/>
              </a:spcBef>
              <a:buClrTx/>
              <a:buFontTx/>
              <a:buNone/>
              <a:defRPr sz="1200"/>
            </a:lvl1pPr>
          </a:lstStyle>
          <a:p>
            <a:pPr fontAlgn="base">
              <a:spcAft>
                <a:spcPct val="0"/>
              </a:spcAft>
              <a:defRPr/>
            </a:pPr>
            <a:fld id="{0080D4D3-3895-44FD-BB72-CC703F81743D}" type="slidenum">
              <a:rPr lang="en-GB">
                <a:solidFill>
                  <a:srgbClr val="000000"/>
                </a:solidFill>
              </a:rPr>
              <a:pPr fontAlgn="base">
                <a:spcAft>
                  <a:spcPct val="0"/>
                </a:spcAft>
                <a:defRPr/>
              </a:pPr>
              <a:t>‹#›</a:t>
            </a:fld>
            <a:endParaRPr lang="en-GB">
              <a:solidFill>
                <a:srgbClr val="000000"/>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3600" b="1">
          <a:solidFill>
            <a:srgbClr val="00628C"/>
          </a:solidFill>
          <a:latin typeface="+mj-lt"/>
          <a:ea typeface="+mj-ea"/>
          <a:cs typeface="+mj-cs"/>
        </a:defRPr>
      </a:lvl1pPr>
      <a:lvl2pPr algn="l" rtl="0" eaLnBrk="0" fontAlgn="base" hangingPunct="0">
        <a:spcBef>
          <a:spcPct val="0"/>
        </a:spcBef>
        <a:spcAft>
          <a:spcPct val="0"/>
        </a:spcAft>
        <a:defRPr sz="3600" b="1">
          <a:solidFill>
            <a:srgbClr val="00628C"/>
          </a:solidFill>
          <a:latin typeface="Arial" charset="0"/>
        </a:defRPr>
      </a:lvl2pPr>
      <a:lvl3pPr algn="l" rtl="0" eaLnBrk="0" fontAlgn="base" hangingPunct="0">
        <a:spcBef>
          <a:spcPct val="0"/>
        </a:spcBef>
        <a:spcAft>
          <a:spcPct val="0"/>
        </a:spcAft>
        <a:defRPr sz="3600" b="1">
          <a:solidFill>
            <a:srgbClr val="00628C"/>
          </a:solidFill>
          <a:latin typeface="Arial" charset="0"/>
        </a:defRPr>
      </a:lvl3pPr>
      <a:lvl4pPr algn="l" rtl="0" eaLnBrk="0" fontAlgn="base" hangingPunct="0">
        <a:spcBef>
          <a:spcPct val="0"/>
        </a:spcBef>
        <a:spcAft>
          <a:spcPct val="0"/>
        </a:spcAft>
        <a:defRPr sz="3600" b="1">
          <a:solidFill>
            <a:srgbClr val="00628C"/>
          </a:solidFill>
          <a:latin typeface="Arial" charset="0"/>
        </a:defRPr>
      </a:lvl4pPr>
      <a:lvl5pPr algn="l" rtl="0" eaLnBrk="0" fontAlgn="base" hangingPunct="0">
        <a:spcBef>
          <a:spcPct val="0"/>
        </a:spcBef>
        <a:spcAft>
          <a:spcPct val="0"/>
        </a:spcAft>
        <a:defRPr sz="3600" b="1">
          <a:solidFill>
            <a:srgbClr val="00628C"/>
          </a:solidFill>
          <a:latin typeface="Arial" charset="0"/>
        </a:defRPr>
      </a:lvl5pPr>
      <a:lvl6pPr marL="457200" algn="l" rtl="0" fontAlgn="base">
        <a:spcBef>
          <a:spcPct val="0"/>
        </a:spcBef>
        <a:spcAft>
          <a:spcPct val="0"/>
        </a:spcAft>
        <a:defRPr sz="3600" b="1">
          <a:solidFill>
            <a:srgbClr val="00628C"/>
          </a:solidFill>
          <a:latin typeface="Arial" charset="0"/>
        </a:defRPr>
      </a:lvl6pPr>
      <a:lvl7pPr marL="914400" algn="l" rtl="0" fontAlgn="base">
        <a:spcBef>
          <a:spcPct val="0"/>
        </a:spcBef>
        <a:spcAft>
          <a:spcPct val="0"/>
        </a:spcAft>
        <a:defRPr sz="3600" b="1">
          <a:solidFill>
            <a:srgbClr val="00628C"/>
          </a:solidFill>
          <a:latin typeface="Arial" charset="0"/>
        </a:defRPr>
      </a:lvl7pPr>
      <a:lvl8pPr marL="1371600" algn="l" rtl="0" fontAlgn="base">
        <a:spcBef>
          <a:spcPct val="0"/>
        </a:spcBef>
        <a:spcAft>
          <a:spcPct val="0"/>
        </a:spcAft>
        <a:defRPr sz="3600" b="1">
          <a:solidFill>
            <a:srgbClr val="00628C"/>
          </a:solidFill>
          <a:latin typeface="Arial" charset="0"/>
        </a:defRPr>
      </a:lvl8pPr>
      <a:lvl9pPr marL="1828800" algn="l" rtl="0" fontAlgn="base">
        <a:spcBef>
          <a:spcPct val="0"/>
        </a:spcBef>
        <a:spcAft>
          <a:spcPct val="0"/>
        </a:spcAft>
        <a:defRPr sz="3600" b="1">
          <a:solidFill>
            <a:srgbClr val="00628C"/>
          </a:solidFill>
          <a:latin typeface="Arial" charset="0"/>
        </a:defRPr>
      </a:lvl9pPr>
    </p:titleStyle>
    <p:bodyStyle>
      <a:lvl1pPr marL="342900" indent="-342900" algn="l" rtl="0" eaLnBrk="0" fontAlgn="base" hangingPunct="0">
        <a:spcBef>
          <a:spcPct val="20000"/>
        </a:spcBef>
        <a:spcAft>
          <a:spcPct val="0"/>
        </a:spcAft>
        <a:buClr>
          <a:schemeClr val="tx2"/>
        </a:buClr>
        <a:buFont typeface="Arial" charset="0"/>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00628C"/>
        </a:buClr>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Clr>
          <a:srgbClr val="00628C"/>
        </a:buClr>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Clr>
          <a:schemeClr val="accent2"/>
        </a:buClr>
        <a:buFont typeface="Arial" charset="0"/>
        <a:buChar char="●"/>
        <a:defRPr sz="1900">
          <a:solidFill>
            <a:schemeClr val="tx1"/>
          </a:solidFill>
          <a:latin typeface="+mn-lt"/>
        </a:defRPr>
      </a:lvl4pPr>
      <a:lvl5pPr marL="2057400" indent="-228600" algn="l" rtl="0" eaLnBrk="0" fontAlgn="base" hangingPunct="0">
        <a:spcBef>
          <a:spcPct val="20000"/>
        </a:spcBef>
        <a:spcAft>
          <a:spcPct val="0"/>
        </a:spcAft>
        <a:buClr>
          <a:schemeClr val="tx2"/>
        </a:buClr>
        <a:buFont typeface="Arial" charset="0"/>
        <a:buChar char="●"/>
        <a:defRPr sz="1900">
          <a:solidFill>
            <a:schemeClr val="tx1"/>
          </a:solidFill>
          <a:latin typeface="+mn-lt"/>
        </a:defRPr>
      </a:lvl5pPr>
      <a:lvl6pPr marL="2514600" indent="-228600" algn="l" rtl="0" fontAlgn="base">
        <a:spcBef>
          <a:spcPct val="20000"/>
        </a:spcBef>
        <a:spcAft>
          <a:spcPct val="0"/>
        </a:spcAft>
        <a:buClr>
          <a:schemeClr val="tx2"/>
        </a:buClr>
        <a:buFont typeface="Arial" charset="0"/>
        <a:buChar char="●"/>
        <a:defRPr sz="1900">
          <a:solidFill>
            <a:schemeClr val="tx1"/>
          </a:solidFill>
          <a:latin typeface="+mn-lt"/>
        </a:defRPr>
      </a:lvl6pPr>
      <a:lvl7pPr marL="2971800" indent="-228600" algn="l" rtl="0" fontAlgn="base">
        <a:spcBef>
          <a:spcPct val="20000"/>
        </a:spcBef>
        <a:spcAft>
          <a:spcPct val="0"/>
        </a:spcAft>
        <a:buClr>
          <a:schemeClr val="tx2"/>
        </a:buClr>
        <a:buFont typeface="Arial" charset="0"/>
        <a:buChar char="●"/>
        <a:defRPr sz="1900">
          <a:solidFill>
            <a:schemeClr val="tx1"/>
          </a:solidFill>
          <a:latin typeface="+mn-lt"/>
        </a:defRPr>
      </a:lvl7pPr>
      <a:lvl8pPr marL="3429000" indent="-228600" algn="l" rtl="0" fontAlgn="base">
        <a:spcBef>
          <a:spcPct val="20000"/>
        </a:spcBef>
        <a:spcAft>
          <a:spcPct val="0"/>
        </a:spcAft>
        <a:buClr>
          <a:schemeClr val="tx2"/>
        </a:buClr>
        <a:buFont typeface="Arial" charset="0"/>
        <a:buChar char="●"/>
        <a:defRPr sz="1900">
          <a:solidFill>
            <a:schemeClr val="tx1"/>
          </a:solidFill>
          <a:latin typeface="+mn-lt"/>
        </a:defRPr>
      </a:lvl8pPr>
      <a:lvl9pPr marL="3886200" indent="-228600" algn="l" rtl="0" fontAlgn="base">
        <a:spcBef>
          <a:spcPct val="20000"/>
        </a:spcBef>
        <a:spcAft>
          <a:spcPct val="0"/>
        </a:spcAft>
        <a:buClr>
          <a:schemeClr val="tx2"/>
        </a:buClr>
        <a:buFont typeface="Arial" charset="0"/>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Rectangle 46"/>
          <p:cNvSpPr>
            <a:spLocks noGrp="1" noChangeArrowheads="1"/>
          </p:cNvSpPr>
          <p:nvPr>
            <p:ph type="ctrTitle"/>
          </p:nvPr>
        </p:nvSpPr>
        <p:spPr>
          <a:xfrm>
            <a:off x="466725" y="476672"/>
            <a:ext cx="7239000" cy="758825"/>
          </a:xfrm>
        </p:spPr>
        <p:txBody>
          <a:bodyPr/>
          <a:lstStyle/>
          <a:p>
            <a:r>
              <a:rPr lang="en-US" dirty="0" smtClean="0">
                <a:ea typeface="ＭＳ Ｐゴシック" pitchFamily="34" charset="-128"/>
              </a:rPr>
              <a:t>Division</a:t>
            </a:r>
          </a:p>
        </p:txBody>
      </p:sp>
      <p:sp>
        <p:nvSpPr>
          <p:cNvPr id="4099" name="Rectangle 47"/>
          <p:cNvSpPr>
            <a:spLocks noGrp="1" noChangeArrowheads="1"/>
          </p:cNvSpPr>
          <p:nvPr>
            <p:ph type="subTitle" idx="1"/>
          </p:nvPr>
        </p:nvSpPr>
        <p:spPr>
          <a:xfrm>
            <a:off x="457200" y="2060848"/>
            <a:ext cx="7239000" cy="3429000"/>
          </a:xfrm>
        </p:spPr>
        <p:txBody>
          <a:bodyPr/>
          <a:lstStyle/>
          <a:p>
            <a:pPr>
              <a:spcBef>
                <a:spcPts val="0"/>
              </a:spcBef>
            </a:pPr>
            <a:r>
              <a:rPr lang="en-US" dirty="0" smtClean="0">
                <a:ea typeface="ＭＳ Ｐゴシック" pitchFamily="34" charset="-128"/>
              </a:rPr>
              <a:t>The NCETM videos to support implementation of the </a:t>
            </a:r>
          </a:p>
          <a:p>
            <a:pPr>
              <a:spcBef>
                <a:spcPts val="0"/>
              </a:spcBef>
            </a:pPr>
            <a:r>
              <a:rPr lang="en-US" dirty="0" smtClean="0">
                <a:ea typeface="ＭＳ Ｐゴシック" pitchFamily="34" charset="-128"/>
              </a:rPr>
              <a:t>New Curriculum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Rectangle 46"/>
          <p:cNvSpPr>
            <a:spLocks noGrp="1" noChangeArrowheads="1"/>
          </p:cNvSpPr>
          <p:nvPr>
            <p:ph type="ctrTitle"/>
          </p:nvPr>
        </p:nvSpPr>
        <p:spPr>
          <a:xfrm>
            <a:off x="395536" y="1268760"/>
            <a:ext cx="7239000" cy="1944886"/>
          </a:xfrm>
        </p:spPr>
        <p:txBody>
          <a:bodyPr/>
          <a:lstStyle/>
          <a:p>
            <a:r>
              <a:rPr lang="en-US" dirty="0" smtClean="0">
                <a:ea typeface="ＭＳ Ｐゴシック" pitchFamily="34" charset="-128"/>
              </a:rPr>
              <a:t>Division Key Stage 2</a:t>
            </a:r>
            <a:br>
              <a:rPr lang="en-US" dirty="0" smtClean="0">
                <a:ea typeface="ＭＳ Ｐゴシック" pitchFamily="34" charset="-128"/>
              </a:rPr>
            </a:br>
            <a:r>
              <a:rPr lang="en-US" dirty="0" smtClean="0">
                <a:ea typeface="ＭＳ Ｐゴシック" pitchFamily="34" charset="-128"/>
              </a:rPr>
              <a:t/>
            </a:r>
            <a:br>
              <a:rPr lang="en-US" dirty="0" smtClean="0">
                <a:ea typeface="ＭＳ Ｐゴシック" pitchFamily="34" charset="-128"/>
              </a:rPr>
            </a:br>
            <a:r>
              <a:rPr lang="en-US" dirty="0" smtClean="0">
                <a:ea typeface="ＭＳ Ｐゴシック" pitchFamily="34" charset="-128"/>
              </a:rPr>
              <a:t>Video 2.2</a:t>
            </a:r>
            <a:br>
              <a:rPr lang="en-US" dirty="0" smtClean="0">
                <a:ea typeface="ＭＳ Ｐゴシック" pitchFamily="34" charset="-128"/>
              </a:rPr>
            </a:br>
            <a:r>
              <a:rPr lang="en-GB" dirty="0" smtClean="0"/>
              <a:t>Representing division </a:t>
            </a:r>
            <a:br>
              <a:rPr lang="en-GB" dirty="0" smtClean="0"/>
            </a:br>
            <a:r>
              <a:rPr lang="en-GB" dirty="0" smtClean="0"/>
              <a:t>with place value counters</a:t>
            </a:r>
            <a:endParaRPr lang="en-US"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7924800" cy="1143000"/>
          </a:xfrm>
        </p:spPr>
        <p:txBody>
          <a:bodyPr anchor="ctr"/>
          <a:lstStyle/>
          <a:p>
            <a:r>
              <a:rPr lang="en-GB" dirty="0" smtClean="0"/>
              <a:t>2.2 Representing division </a:t>
            </a:r>
            <a:br>
              <a:rPr lang="en-GB" dirty="0" smtClean="0"/>
            </a:br>
            <a:r>
              <a:rPr lang="en-GB" dirty="0" smtClean="0"/>
              <a:t>with place value counters</a:t>
            </a:r>
            <a:endParaRPr lang="en-GB" dirty="0"/>
          </a:p>
        </p:txBody>
      </p:sp>
      <p:sp>
        <p:nvSpPr>
          <p:cNvPr id="3" name="Content Placeholder 2"/>
          <p:cNvSpPr>
            <a:spLocks noGrp="1"/>
          </p:cNvSpPr>
          <p:nvPr>
            <p:ph idx="1"/>
          </p:nvPr>
        </p:nvSpPr>
        <p:spPr>
          <a:xfrm>
            <a:off x="395536" y="1556792"/>
            <a:ext cx="7921625" cy="4114800"/>
          </a:xfrm>
        </p:spPr>
        <p:txBody>
          <a:bodyPr/>
          <a:lstStyle/>
          <a:p>
            <a:pPr marL="0" indent="0"/>
            <a:r>
              <a:rPr lang="en-GB" sz="2800" dirty="0" smtClean="0"/>
              <a:t>Opportunities are given for children to discuss the vocabulary.</a:t>
            </a:r>
          </a:p>
          <a:p>
            <a:pPr marL="0" indent="0"/>
            <a:r>
              <a:rPr lang="en-GB" sz="2800" dirty="0" smtClean="0"/>
              <a:t>Notice how the place value counters and the discussion by the children enable them to see that a group of 3 in the hundreds column is different from a group of 3 in the tens or ones columns. </a:t>
            </a:r>
          </a:p>
          <a:p>
            <a:pPr marL="0" indent="0"/>
            <a:r>
              <a:rPr lang="en-GB" sz="2800" dirty="0" smtClean="0"/>
              <a:t>The place value system dictates that only multiples of 100 can be manipulated in the hundreds column. Consider how the counters help support this understanding.</a:t>
            </a:r>
            <a:endParaRPr lang="en-GB"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Rectangle 46"/>
          <p:cNvSpPr>
            <a:spLocks noGrp="1" noChangeArrowheads="1"/>
          </p:cNvSpPr>
          <p:nvPr>
            <p:ph type="ctrTitle"/>
          </p:nvPr>
        </p:nvSpPr>
        <p:spPr>
          <a:xfrm>
            <a:off x="466725" y="1268760"/>
            <a:ext cx="7239000" cy="1944886"/>
          </a:xfrm>
        </p:spPr>
        <p:txBody>
          <a:bodyPr/>
          <a:lstStyle/>
          <a:p>
            <a:r>
              <a:rPr lang="en-US" dirty="0" smtClean="0">
                <a:ea typeface="ＭＳ Ｐゴシック" pitchFamily="34" charset="-128"/>
              </a:rPr>
              <a:t>Division Key Stage 2</a:t>
            </a:r>
            <a:br>
              <a:rPr lang="en-US" dirty="0" smtClean="0">
                <a:ea typeface="ＭＳ Ｐゴシック" pitchFamily="34" charset="-128"/>
              </a:rPr>
            </a:br>
            <a:r>
              <a:rPr lang="en-US" dirty="0" smtClean="0">
                <a:ea typeface="ＭＳ Ｐゴシック" pitchFamily="34" charset="-128"/>
              </a:rPr>
              <a:t/>
            </a:r>
            <a:br>
              <a:rPr lang="en-US" dirty="0" smtClean="0">
                <a:ea typeface="ＭＳ Ｐゴシック" pitchFamily="34" charset="-128"/>
              </a:rPr>
            </a:br>
            <a:r>
              <a:rPr lang="en-US" dirty="0" smtClean="0">
                <a:ea typeface="ＭＳ Ｐゴシック" pitchFamily="34" charset="-128"/>
              </a:rPr>
              <a:t>Video 2.3</a:t>
            </a:r>
            <a:br>
              <a:rPr lang="en-US" dirty="0" smtClean="0">
                <a:ea typeface="ＭＳ Ｐゴシック" pitchFamily="34" charset="-128"/>
              </a:rPr>
            </a:br>
            <a:r>
              <a:rPr lang="en-GB" dirty="0" smtClean="0"/>
              <a:t>Using place value counters </a:t>
            </a:r>
            <a:br>
              <a:rPr lang="en-GB" dirty="0" smtClean="0"/>
            </a:br>
            <a:r>
              <a:rPr lang="en-GB" dirty="0" smtClean="0"/>
              <a:t>and recording division</a:t>
            </a:r>
            <a:endParaRPr lang="en-US"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7924800" cy="1143000"/>
          </a:xfrm>
        </p:spPr>
        <p:txBody>
          <a:bodyPr anchor="ctr"/>
          <a:lstStyle/>
          <a:p>
            <a:r>
              <a:rPr lang="en-GB" dirty="0" smtClean="0"/>
              <a:t>2.3 Using place value counters </a:t>
            </a:r>
            <a:br>
              <a:rPr lang="en-GB" dirty="0" smtClean="0"/>
            </a:br>
            <a:r>
              <a:rPr lang="en-GB" dirty="0" smtClean="0"/>
              <a:t>and recording division</a:t>
            </a:r>
            <a:endParaRPr lang="en-GB" dirty="0"/>
          </a:p>
        </p:txBody>
      </p:sp>
      <p:sp>
        <p:nvSpPr>
          <p:cNvPr id="3" name="Content Placeholder 2"/>
          <p:cNvSpPr>
            <a:spLocks noGrp="1"/>
          </p:cNvSpPr>
          <p:nvPr>
            <p:ph idx="1"/>
          </p:nvPr>
        </p:nvSpPr>
        <p:spPr>
          <a:xfrm>
            <a:off x="323528" y="1772816"/>
            <a:ext cx="7921625" cy="4114800"/>
          </a:xfrm>
        </p:spPr>
        <p:txBody>
          <a:bodyPr/>
          <a:lstStyle/>
          <a:p>
            <a:pPr marL="0" indent="0"/>
            <a:r>
              <a:rPr lang="en-GB" sz="2800" dirty="0" smtClean="0"/>
              <a:t>Notice how the children work in pairs where one manipulates and the other records. They then swap roles.</a:t>
            </a:r>
          </a:p>
          <a:p>
            <a:pPr marL="0" indent="0"/>
            <a:endParaRPr lang="en-GB" sz="2800" dirty="0" smtClean="0"/>
          </a:p>
          <a:p>
            <a:pPr marL="0" indent="0"/>
            <a:r>
              <a:rPr lang="en-GB" sz="2800" dirty="0" smtClean="0"/>
              <a:t>This has proved to be an effective strategy to develop both reasoning and fluency in the use of the formal written method.</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Rectangle 46"/>
          <p:cNvSpPr>
            <a:spLocks noGrp="1" noChangeArrowheads="1"/>
          </p:cNvSpPr>
          <p:nvPr>
            <p:ph type="ctrTitle"/>
          </p:nvPr>
        </p:nvSpPr>
        <p:spPr>
          <a:xfrm>
            <a:off x="466725" y="692696"/>
            <a:ext cx="7239000" cy="1944886"/>
          </a:xfrm>
        </p:spPr>
        <p:txBody>
          <a:bodyPr/>
          <a:lstStyle/>
          <a:p>
            <a:r>
              <a:rPr lang="en-US" dirty="0" smtClean="0">
                <a:ea typeface="ＭＳ Ｐゴシック" pitchFamily="34" charset="-128"/>
              </a:rPr>
              <a:t>Division Key Stage 2</a:t>
            </a:r>
            <a:br>
              <a:rPr lang="en-US" dirty="0" smtClean="0">
                <a:ea typeface="ＭＳ Ｐゴシック" pitchFamily="34" charset="-128"/>
              </a:rPr>
            </a:br>
            <a:r>
              <a:rPr lang="en-US" dirty="0" smtClean="0">
                <a:ea typeface="ＭＳ Ｐゴシック" pitchFamily="34" charset="-128"/>
              </a:rPr>
              <a:t/>
            </a:r>
            <a:br>
              <a:rPr lang="en-US" dirty="0" smtClean="0">
                <a:ea typeface="ＭＳ Ｐゴシック" pitchFamily="34" charset="-128"/>
              </a:rPr>
            </a:br>
            <a:r>
              <a:rPr lang="en-US" dirty="0" smtClean="0">
                <a:ea typeface="ＭＳ Ｐゴシック" pitchFamily="34" charset="-128"/>
              </a:rPr>
              <a:t>Video 2.4</a:t>
            </a:r>
            <a:br>
              <a:rPr lang="en-US" dirty="0" smtClean="0">
                <a:ea typeface="ＭＳ Ｐゴシック" pitchFamily="34" charset="-128"/>
              </a:rPr>
            </a:br>
            <a:r>
              <a:rPr lang="en-GB" dirty="0" smtClean="0"/>
              <a:t>Division with remainders</a:t>
            </a:r>
            <a:endParaRPr lang="en-US"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25760"/>
            <a:ext cx="7924800" cy="1143000"/>
          </a:xfrm>
        </p:spPr>
        <p:txBody>
          <a:bodyPr anchor="ctr"/>
          <a:lstStyle/>
          <a:p>
            <a:r>
              <a:rPr lang="en-GB" dirty="0" smtClean="0"/>
              <a:t>2.4 Division with remainders</a:t>
            </a:r>
            <a:endParaRPr lang="en-GB" dirty="0"/>
          </a:p>
        </p:txBody>
      </p:sp>
      <p:sp>
        <p:nvSpPr>
          <p:cNvPr id="3" name="Content Placeholder 2"/>
          <p:cNvSpPr>
            <a:spLocks noGrp="1"/>
          </p:cNvSpPr>
          <p:nvPr>
            <p:ph idx="1"/>
          </p:nvPr>
        </p:nvSpPr>
        <p:spPr>
          <a:xfrm>
            <a:off x="395536" y="1556792"/>
            <a:ext cx="7921625" cy="4114800"/>
          </a:xfrm>
        </p:spPr>
        <p:txBody>
          <a:bodyPr/>
          <a:lstStyle/>
          <a:p>
            <a:pPr marL="0" indent="0"/>
            <a:r>
              <a:rPr lang="en-GB" sz="2800" dirty="0" smtClean="0"/>
              <a:t>Notice how the pupils’ estimating skills improve as they become familiar with the use of the place value counters for division.</a:t>
            </a:r>
          </a:p>
          <a:p>
            <a:pPr marL="0" indent="0"/>
            <a:endParaRPr lang="en-GB" sz="2800" dirty="0" smtClean="0"/>
          </a:p>
          <a:p>
            <a:pPr marL="0" indent="0"/>
            <a:r>
              <a:rPr lang="en-GB" sz="2800" smtClean="0"/>
              <a:t>The pupils </a:t>
            </a:r>
            <a:r>
              <a:rPr lang="en-GB" sz="2800" dirty="0" smtClean="0"/>
              <a:t>recognise a problem in the tens column and suggest that they will need to “regroup”. What do you think they mean by this, and what does this indicate about their understanding of place value?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Rectangle 46"/>
          <p:cNvSpPr>
            <a:spLocks noGrp="1" noChangeArrowheads="1"/>
          </p:cNvSpPr>
          <p:nvPr>
            <p:ph type="ctrTitle"/>
          </p:nvPr>
        </p:nvSpPr>
        <p:spPr>
          <a:xfrm>
            <a:off x="466725" y="764704"/>
            <a:ext cx="7239000" cy="1944886"/>
          </a:xfrm>
        </p:spPr>
        <p:txBody>
          <a:bodyPr/>
          <a:lstStyle/>
          <a:p>
            <a:r>
              <a:rPr lang="en-US" dirty="0" smtClean="0">
                <a:ea typeface="ＭＳ Ｐゴシック" pitchFamily="34" charset="-128"/>
              </a:rPr>
              <a:t>Division Key Stage 2</a:t>
            </a:r>
            <a:br>
              <a:rPr lang="en-US" dirty="0" smtClean="0">
                <a:ea typeface="ＭＳ Ｐゴシック" pitchFamily="34" charset="-128"/>
              </a:rPr>
            </a:br>
            <a:r>
              <a:rPr lang="en-US" dirty="0" smtClean="0">
                <a:ea typeface="ＭＳ Ｐゴシック" pitchFamily="34" charset="-128"/>
              </a:rPr>
              <a:t/>
            </a:r>
            <a:br>
              <a:rPr lang="en-US" dirty="0" smtClean="0">
                <a:ea typeface="ＭＳ Ｐゴシック" pitchFamily="34" charset="-128"/>
              </a:rPr>
            </a:br>
            <a:r>
              <a:rPr lang="en-US" dirty="0" smtClean="0">
                <a:ea typeface="ＭＳ Ｐゴシック" pitchFamily="34" charset="-128"/>
              </a:rPr>
              <a:t>Video 2.5</a:t>
            </a:r>
            <a:br>
              <a:rPr lang="en-US" dirty="0" smtClean="0">
                <a:ea typeface="ＭＳ Ｐゴシック" pitchFamily="34" charset="-128"/>
              </a:rPr>
            </a:br>
            <a:r>
              <a:rPr lang="en-GB" dirty="0" smtClean="0"/>
              <a:t>Division with exchange</a:t>
            </a:r>
            <a:endParaRPr lang="en-US"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88640"/>
            <a:ext cx="7924800" cy="1143000"/>
          </a:xfrm>
        </p:spPr>
        <p:txBody>
          <a:bodyPr anchor="ctr"/>
          <a:lstStyle/>
          <a:p>
            <a:r>
              <a:rPr lang="en-GB" dirty="0" smtClean="0"/>
              <a:t>2.5 Division with exchange</a:t>
            </a:r>
            <a:endParaRPr lang="en-GB" dirty="0"/>
          </a:p>
        </p:txBody>
      </p:sp>
      <p:sp>
        <p:nvSpPr>
          <p:cNvPr id="3" name="Content Placeholder 2"/>
          <p:cNvSpPr>
            <a:spLocks noGrp="1"/>
          </p:cNvSpPr>
          <p:nvPr>
            <p:ph idx="1"/>
          </p:nvPr>
        </p:nvSpPr>
        <p:spPr>
          <a:xfrm>
            <a:off x="395536" y="1484784"/>
            <a:ext cx="7921625" cy="5301208"/>
          </a:xfrm>
        </p:spPr>
        <p:txBody>
          <a:bodyPr/>
          <a:lstStyle/>
          <a:p>
            <a:pPr marL="0" indent="0"/>
            <a:r>
              <a:rPr lang="en-GB" sz="2800" dirty="0" smtClean="0"/>
              <a:t>“... </a:t>
            </a:r>
            <a:r>
              <a:rPr lang="en-GB" sz="2800" i="1" dirty="0" smtClean="0"/>
              <a:t>Using the place value counters ... Not only do they understand the process of the division algorithm but they also understand the concept</a:t>
            </a:r>
            <a:r>
              <a:rPr lang="en-GB" sz="2800" dirty="0" smtClean="0"/>
              <a:t>”</a:t>
            </a:r>
          </a:p>
          <a:p>
            <a:pPr marL="0" indent="0"/>
            <a:endParaRPr lang="en-GB" sz="2800" dirty="0" smtClean="0"/>
          </a:p>
          <a:p>
            <a:pPr marL="0" indent="0"/>
            <a:r>
              <a:rPr lang="en-GB" sz="2800" dirty="0" smtClean="0"/>
              <a:t>Notice how a thorough understanding of the </a:t>
            </a:r>
            <a:r>
              <a:rPr lang="en-GB" sz="2800" i="1" dirty="0" smtClean="0"/>
              <a:t>physical process </a:t>
            </a:r>
            <a:r>
              <a:rPr lang="en-GB" sz="2800" dirty="0" smtClean="0"/>
              <a:t>of re-grouping and exchange enables the children to use the </a:t>
            </a:r>
            <a:r>
              <a:rPr lang="en-GB" sz="2800" i="1" dirty="0" smtClean="0"/>
              <a:t>language</a:t>
            </a:r>
            <a:r>
              <a:rPr lang="en-GB" sz="2800" dirty="0" smtClean="0"/>
              <a:t> of re-grouping when talking about the algorithm.</a:t>
            </a:r>
          </a:p>
          <a:p>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Rectangle 46"/>
          <p:cNvSpPr>
            <a:spLocks noGrp="1" noChangeArrowheads="1"/>
          </p:cNvSpPr>
          <p:nvPr>
            <p:ph type="ctrTitle"/>
          </p:nvPr>
        </p:nvSpPr>
        <p:spPr>
          <a:xfrm>
            <a:off x="466725" y="764704"/>
            <a:ext cx="7239000" cy="1944886"/>
          </a:xfrm>
        </p:spPr>
        <p:txBody>
          <a:bodyPr/>
          <a:lstStyle/>
          <a:p>
            <a:r>
              <a:rPr lang="en-US" dirty="0" smtClean="0">
                <a:ea typeface="ＭＳ Ｐゴシック" pitchFamily="34" charset="-128"/>
              </a:rPr>
              <a:t>Division Key Stage 3</a:t>
            </a:r>
            <a:br>
              <a:rPr lang="en-US" dirty="0" smtClean="0">
                <a:ea typeface="ＭＳ Ｐゴシック" pitchFamily="34" charset="-128"/>
              </a:rPr>
            </a:br>
            <a:r>
              <a:rPr lang="en-US" dirty="0" smtClean="0">
                <a:ea typeface="ＭＳ Ｐゴシック" pitchFamily="34" charset="-128"/>
              </a:rPr>
              <a:t/>
            </a:r>
            <a:br>
              <a:rPr lang="en-US" dirty="0" smtClean="0">
                <a:ea typeface="ＭＳ Ｐゴシック" pitchFamily="34" charset="-128"/>
              </a:rPr>
            </a:br>
            <a:r>
              <a:rPr lang="en-US" dirty="0" smtClean="0">
                <a:ea typeface="ＭＳ Ｐゴシック" pitchFamily="34" charset="-128"/>
              </a:rPr>
              <a:t>Video 3.1</a:t>
            </a:r>
            <a:br>
              <a:rPr lang="en-US" dirty="0" smtClean="0">
                <a:ea typeface="ＭＳ Ｐゴシック" pitchFamily="34" charset="-128"/>
              </a:rPr>
            </a:br>
            <a:r>
              <a:rPr lang="en-GB" dirty="0" smtClean="0"/>
              <a:t>Problems involving division</a:t>
            </a:r>
            <a:endParaRPr lang="en-US"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4664"/>
            <a:ext cx="7924800" cy="967136"/>
          </a:xfrm>
        </p:spPr>
        <p:txBody>
          <a:bodyPr anchor="ctr"/>
          <a:lstStyle/>
          <a:p>
            <a:r>
              <a:rPr lang="en-GB" dirty="0" smtClean="0"/>
              <a:t>3.1 Problems involving </a:t>
            </a:r>
            <a:br>
              <a:rPr lang="en-GB" dirty="0" smtClean="0"/>
            </a:br>
            <a:r>
              <a:rPr lang="en-GB" dirty="0" smtClean="0"/>
              <a:t>division</a:t>
            </a:r>
            <a:endParaRPr lang="en-GB" dirty="0"/>
          </a:p>
        </p:txBody>
      </p:sp>
      <p:sp>
        <p:nvSpPr>
          <p:cNvPr id="3" name="Content Placeholder 2"/>
          <p:cNvSpPr>
            <a:spLocks noGrp="1"/>
          </p:cNvSpPr>
          <p:nvPr>
            <p:ph idx="1"/>
          </p:nvPr>
        </p:nvSpPr>
        <p:spPr>
          <a:xfrm>
            <a:off x="467544" y="1906488"/>
            <a:ext cx="6984775" cy="2890664"/>
          </a:xfrm>
        </p:spPr>
        <p:txBody>
          <a:bodyPr/>
          <a:lstStyle/>
          <a:p>
            <a:pPr marL="0" indent="0"/>
            <a:r>
              <a:rPr lang="en-GB" sz="2800" dirty="0" smtClean="0"/>
              <a:t>The three aims of the curriculum are to develop fluency, reason mathematically and solve problems.</a:t>
            </a:r>
          </a:p>
          <a:p>
            <a:r>
              <a:rPr lang="en-GB" sz="2800" dirty="0" smtClean="0"/>
              <a:t> </a:t>
            </a:r>
          </a:p>
          <a:p>
            <a:pPr marL="0" indent="0"/>
            <a:r>
              <a:rPr lang="en-GB" sz="2800" dirty="0" smtClean="0"/>
              <a:t>What aspects of these aims are present in the pupils’ discussions?</a:t>
            </a:r>
            <a:endParaRPr lang="en-GB"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19608" y="301625"/>
            <a:ext cx="7924800" cy="1143000"/>
          </a:xfrm>
        </p:spPr>
        <p:txBody>
          <a:bodyPr anchor="ctr"/>
          <a:lstStyle/>
          <a:p>
            <a:r>
              <a:rPr lang="en-GB" dirty="0" smtClean="0"/>
              <a:t>Areas Addressed</a:t>
            </a:r>
            <a:endParaRPr lang="en-GB" dirty="0"/>
          </a:p>
        </p:txBody>
      </p:sp>
      <p:sp>
        <p:nvSpPr>
          <p:cNvPr id="3" name="Content Placeholder 2"/>
          <p:cNvSpPr>
            <a:spLocks noGrp="1"/>
          </p:cNvSpPr>
          <p:nvPr>
            <p:ph idx="1"/>
          </p:nvPr>
        </p:nvSpPr>
        <p:spPr>
          <a:xfrm>
            <a:off x="611560" y="1827213"/>
            <a:ext cx="8072065" cy="4114800"/>
          </a:xfrm>
        </p:spPr>
        <p:txBody>
          <a:bodyPr/>
          <a:lstStyle/>
          <a:p>
            <a:pPr>
              <a:buFont typeface="Arial" pitchFamily="34" charset="0"/>
              <a:buChar char="•"/>
            </a:pPr>
            <a:r>
              <a:rPr lang="en-GB" dirty="0" smtClean="0"/>
              <a:t>Understanding the structure of division – sharing and grouping (KS1)</a:t>
            </a:r>
          </a:p>
          <a:p>
            <a:pPr>
              <a:buFont typeface="Arial" pitchFamily="34" charset="0"/>
              <a:buChar char="•"/>
            </a:pPr>
            <a:r>
              <a:rPr lang="en-GB" dirty="0" smtClean="0"/>
              <a:t>Moving to a written algorithm (KS2)</a:t>
            </a:r>
          </a:p>
          <a:p>
            <a:pPr>
              <a:buFont typeface="Arial" pitchFamily="34" charset="0"/>
              <a:buChar char="•"/>
            </a:pPr>
            <a:r>
              <a:rPr lang="en-GB" dirty="0" smtClean="0"/>
              <a:t>Solving Problems involving division (KS3)</a:t>
            </a:r>
          </a:p>
          <a:p>
            <a:endParaRPr lang="en-GB" dirty="0" smtClean="0"/>
          </a:p>
          <a:p>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91616" y="373632"/>
            <a:ext cx="7924800" cy="1039144"/>
          </a:xfrm>
        </p:spPr>
        <p:txBody>
          <a:bodyPr anchor="ctr"/>
          <a:lstStyle/>
          <a:p>
            <a:r>
              <a:rPr lang="en-GB" dirty="0" smtClean="0"/>
              <a:t>3.1 Problems involving </a:t>
            </a:r>
            <a:br>
              <a:rPr lang="en-GB" dirty="0" smtClean="0"/>
            </a:br>
            <a:r>
              <a:rPr lang="en-GB" dirty="0" smtClean="0"/>
              <a:t>division</a:t>
            </a:r>
            <a:endParaRPr lang="en-GB" dirty="0"/>
          </a:p>
        </p:txBody>
      </p:sp>
      <p:sp>
        <p:nvSpPr>
          <p:cNvPr id="3" name="Content Placeholder 2"/>
          <p:cNvSpPr>
            <a:spLocks noGrp="1"/>
          </p:cNvSpPr>
          <p:nvPr>
            <p:ph idx="1"/>
          </p:nvPr>
        </p:nvSpPr>
        <p:spPr>
          <a:xfrm>
            <a:off x="395536" y="1916832"/>
            <a:ext cx="7921625" cy="4536504"/>
          </a:xfrm>
        </p:spPr>
        <p:txBody>
          <a:bodyPr/>
          <a:lstStyle/>
          <a:p>
            <a:pPr marL="0" indent="0"/>
            <a:r>
              <a:rPr lang="en-GB" sz="2800" dirty="0" smtClean="0"/>
              <a:t>An important aspect of problem solving is making a sensible a interpretation of the solution.</a:t>
            </a:r>
          </a:p>
          <a:p>
            <a:pPr marL="0" indent="0"/>
            <a:endParaRPr lang="en-GB" sz="2800" dirty="0" smtClean="0"/>
          </a:p>
          <a:p>
            <a:pPr marL="0" indent="0"/>
            <a:r>
              <a:rPr lang="en-GB" sz="2800" dirty="0" smtClean="0"/>
              <a:t>How do these problems provide the opportunity for pupils to develop this skill?</a:t>
            </a:r>
            <a:endParaRPr lang="en-GB"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Rectangle 46"/>
          <p:cNvSpPr>
            <a:spLocks noGrp="1" noChangeArrowheads="1"/>
          </p:cNvSpPr>
          <p:nvPr>
            <p:ph type="ctrTitle"/>
          </p:nvPr>
        </p:nvSpPr>
        <p:spPr>
          <a:xfrm>
            <a:off x="395536" y="1340768"/>
            <a:ext cx="7239000" cy="1944886"/>
          </a:xfrm>
        </p:spPr>
        <p:txBody>
          <a:bodyPr/>
          <a:lstStyle/>
          <a:p>
            <a:r>
              <a:rPr lang="en-US" dirty="0" smtClean="0">
                <a:ea typeface="ＭＳ Ｐゴシック" pitchFamily="34" charset="-128"/>
              </a:rPr>
              <a:t>Division Key Stage 1</a:t>
            </a:r>
            <a:br>
              <a:rPr lang="en-US" dirty="0" smtClean="0">
                <a:ea typeface="ＭＳ Ｐゴシック" pitchFamily="34" charset="-128"/>
              </a:rPr>
            </a:br>
            <a:r>
              <a:rPr lang="en-US" dirty="0" smtClean="0">
                <a:ea typeface="ＭＳ Ｐゴシック" pitchFamily="34" charset="-128"/>
              </a:rPr>
              <a:t/>
            </a:r>
            <a:br>
              <a:rPr lang="en-US" dirty="0" smtClean="0">
                <a:ea typeface="ＭＳ Ｐゴシック" pitchFamily="34" charset="-128"/>
              </a:rPr>
            </a:br>
            <a:r>
              <a:rPr lang="en-US" dirty="0" smtClean="0">
                <a:ea typeface="ＭＳ Ｐゴシック" pitchFamily="34" charset="-128"/>
              </a:rPr>
              <a:t>Video 1.1</a:t>
            </a:r>
            <a:br>
              <a:rPr lang="en-US" dirty="0" smtClean="0">
                <a:ea typeface="ＭＳ Ｐゴシック" pitchFamily="34" charset="-128"/>
              </a:rPr>
            </a:br>
            <a:r>
              <a:rPr lang="en-GB" dirty="0" smtClean="0"/>
              <a:t>Sharing and grouping: </a:t>
            </a:r>
            <a:br>
              <a:rPr lang="en-GB" dirty="0" smtClean="0"/>
            </a:br>
            <a:r>
              <a:rPr lang="en-GB" dirty="0" smtClean="0"/>
              <a:t>whole class</a:t>
            </a:r>
            <a:endParaRPr lang="en-US"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01625"/>
            <a:ext cx="7924800" cy="1143000"/>
          </a:xfrm>
        </p:spPr>
        <p:txBody>
          <a:bodyPr anchor="ctr"/>
          <a:lstStyle/>
          <a:p>
            <a:r>
              <a:rPr lang="en-GB" dirty="0" smtClean="0"/>
              <a:t>1.1 Sharing and Grouping: </a:t>
            </a:r>
            <a:br>
              <a:rPr lang="en-GB" dirty="0" smtClean="0"/>
            </a:br>
            <a:r>
              <a:rPr lang="en-GB" dirty="0" smtClean="0"/>
              <a:t>Whole Class</a:t>
            </a:r>
            <a:endParaRPr lang="en-GB" dirty="0"/>
          </a:p>
        </p:txBody>
      </p:sp>
      <p:sp>
        <p:nvSpPr>
          <p:cNvPr id="3" name="Content Placeholder 2"/>
          <p:cNvSpPr>
            <a:spLocks noGrp="1"/>
          </p:cNvSpPr>
          <p:nvPr>
            <p:ph idx="1"/>
          </p:nvPr>
        </p:nvSpPr>
        <p:spPr/>
        <p:txBody>
          <a:bodyPr/>
          <a:lstStyle/>
          <a:p>
            <a:pPr marL="0" indent="0"/>
            <a:r>
              <a:rPr lang="en-GB" sz="2800" dirty="0" smtClean="0"/>
              <a:t>Consider the representations used to illustrate the structure of the mathematics.</a:t>
            </a:r>
          </a:p>
          <a:p>
            <a:pPr marL="0" indent="0"/>
            <a:endParaRPr lang="en-GB" sz="2800" dirty="0" smtClean="0"/>
          </a:p>
          <a:p>
            <a:pPr marL="0" indent="0"/>
            <a:r>
              <a:rPr lang="en-GB" sz="2800" dirty="0" smtClean="0"/>
              <a:t>Consider the child’s reasoning when the question is asked </a:t>
            </a:r>
            <a:r>
              <a:rPr lang="en-GB" sz="2800" i="1" dirty="0" smtClean="0"/>
              <a:t>“If you share between two and you can’t give them the same number...what would you do?” </a:t>
            </a:r>
          </a:p>
          <a:p>
            <a:pPr marL="0" indent="0"/>
            <a:r>
              <a:rPr lang="en-GB" sz="2800" dirty="0" smtClean="0"/>
              <a:t>How does the teacher respond to the question?</a:t>
            </a:r>
          </a:p>
          <a:p>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Rectangle 46"/>
          <p:cNvSpPr>
            <a:spLocks noGrp="1" noChangeArrowheads="1"/>
          </p:cNvSpPr>
          <p:nvPr>
            <p:ph type="ctrTitle"/>
          </p:nvPr>
        </p:nvSpPr>
        <p:spPr>
          <a:xfrm>
            <a:off x="466725" y="1340768"/>
            <a:ext cx="7239000" cy="1944886"/>
          </a:xfrm>
        </p:spPr>
        <p:txBody>
          <a:bodyPr/>
          <a:lstStyle/>
          <a:p>
            <a:r>
              <a:rPr lang="en-US" dirty="0" smtClean="0">
                <a:ea typeface="ＭＳ Ｐゴシック" pitchFamily="34" charset="-128"/>
              </a:rPr>
              <a:t>Division Key Stage 1</a:t>
            </a:r>
            <a:br>
              <a:rPr lang="en-US" dirty="0" smtClean="0">
                <a:ea typeface="ＭＳ Ｐゴシック" pitchFamily="34" charset="-128"/>
              </a:rPr>
            </a:br>
            <a:r>
              <a:rPr lang="en-US" dirty="0" smtClean="0">
                <a:ea typeface="ＭＳ Ｐゴシック" pitchFamily="34" charset="-128"/>
              </a:rPr>
              <a:t/>
            </a:r>
            <a:br>
              <a:rPr lang="en-US" dirty="0" smtClean="0">
                <a:ea typeface="ＭＳ Ｐゴシック" pitchFamily="34" charset="-128"/>
              </a:rPr>
            </a:br>
            <a:r>
              <a:rPr lang="en-US" dirty="0" smtClean="0">
                <a:ea typeface="ＭＳ Ｐゴシック" pitchFamily="34" charset="-128"/>
              </a:rPr>
              <a:t>Video 1.2</a:t>
            </a:r>
            <a:br>
              <a:rPr lang="en-US" dirty="0" smtClean="0">
                <a:ea typeface="ＭＳ Ｐゴシック" pitchFamily="34" charset="-128"/>
              </a:rPr>
            </a:br>
            <a:r>
              <a:rPr lang="en-GB" dirty="0" smtClean="0"/>
              <a:t>Sharing and grouping </a:t>
            </a:r>
            <a:br>
              <a:rPr lang="en-GB" dirty="0" smtClean="0"/>
            </a:br>
            <a:r>
              <a:rPr lang="en-GB" dirty="0" smtClean="0"/>
              <a:t>in pairs </a:t>
            </a:r>
            <a:endParaRPr lang="en-US"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01625"/>
            <a:ext cx="7924800" cy="1143000"/>
          </a:xfrm>
        </p:spPr>
        <p:txBody>
          <a:bodyPr anchor="ctr"/>
          <a:lstStyle/>
          <a:p>
            <a:r>
              <a:rPr lang="en-GB" dirty="0" smtClean="0"/>
              <a:t>1.2 Sharing and grouping </a:t>
            </a:r>
            <a:br>
              <a:rPr lang="en-GB" dirty="0" smtClean="0"/>
            </a:br>
            <a:r>
              <a:rPr lang="en-GB" dirty="0" smtClean="0"/>
              <a:t>in pairs </a:t>
            </a:r>
            <a:endParaRPr lang="en-GB" dirty="0"/>
          </a:p>
        </p:txBody>
      </p:sp>
      <p:sp>
        <p:nvSpPr>
          <p:cNvPr id="3" name="Content Placeholder 2"/>
          <p:cNvSpPr>
            <a:spLocks noGrp="1"/>
          </p:cNvSpPr>
          <p:nvPr>
            <p:ph idx="1"/>
          </p:nvPr>
        </p:nvSpPr>
        <p:spPr>
          <a:xfrm>
            <a:off x="467544" y="1700808"/>
            <a:ext cx="7921625" cy="4114800"/>
          </a:xfrm>
        </p:spPr>
        <p:txBody>
          <a:bodyPr/>
          <a:lstStyle/>
          <a:p>
            <a:pPr marL="0" indent="0"/>
            <a:r>
              <a:rPr lang="en-GB" sz="2800" dirty="0" smtClean="0"/>
              <a:t>What strategies are used to support the pupils in working collaboratively?</a:t>
            </a:r>
          </a:p>
          <a:p>
            <a:pPr marL="0" indent="0"/>
            <a:endParaRPr lang="en-GB" sz="2800" dirty="0" smtClean="0"/>
          </a:p>
          <a:p>
            <a:pPr marL="0" indent="0"/>
            <a:r>
              <a:rPr lang="en-GB" sz="2800" dirty="0" smtClean="0"/>
              <a:t>How are the pupils supported in recognising that sharing and grouping give the same answer?</a:t>
            </a:r>
          </a:p>
          <a:p>
            <a:pPr marL="0" indent="0"/>
            <a:r>
              <a:rPr lang="en-GB" sz="2800" dirty="0" smtClean="0"/>
              <a:t>The two structures are required and should be clearly taught. </a:t>
            </a:r>
          </a:p>
          <a:p>
            <a:pPr marL="0" indent="0"/>
            <a:endParaRPr lang="en-GB" sz="2800" dirty="0" smtClean="0"/>
          </a:p>
          <a:p>
            <a:pPr marL="0" indent="0"/>
            <a:r>
              <a:rPr lang="en-GB" sz="2800" dirty="0" smtClean="0"/>
              <a:t>Consider how the context will determine which way children think about division.</a:t>
            </a:r>
          </a:p>
          <a:p>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Rectangle 46"/>
          <p:cNvSpPr>
            <a:spLocks noGrp="1" noChangeArrowheads="1"/>
          </p:cNvSpPr>
          <p:nvPr>
            <p:ph type="ctrTitle"/>
          </p:nvPr>
        </p:nvSpPr>
        <p:spPr>
          <a:xfrm>
            <a:off x="466725" y="1268760"/>
            <a:ext cx="7239000" cy="1944886"/>
          </a:xfrm>
        </p:spPr>
        <p:txBody>
          <a:bodyPr/>
          <a:lstStyle/>
          <a:p>
            <a:r>
              <a:rPr lang="en-US" dirty="0" smtClean="0">
                <a:ea typeface="ＭＳ Ｐゴシック" pitchFamily="34" charset="-128"/>
              </a:rPr>
              <a:t>Division Key Stage 2</a:t>
            </a:r>
            <a:br>
              <a:rPr lang="en-US" dirty="0" smtClean="0">
                <a:ea typeface="ＭＳ Ｐゴシック" pitchFamily="34" charset="-128"/>
              </a:rPr>
            </a:br>
            <a:r>
              <a:rPr lang="en-US" dirty="0" smtClean="0">
                <a:ea typeface="ＭＳ Ｐゴシック" pitchFamily="34" charset="-128"/>
              </a:rPr>
              <a:t/>
            </a:r>
            <a:br>
              <a:rPr lang="en-US" dirty="0" smtClean="0">
                <a:ea typeface="ＭＳ Ｐゴシック" pitchFamily="34" charset="-128"/>
              </a:rPr>
            </a:br>
            <a:r>
              <a:rPr lang="en-US" dirty="0" smtClean="0">
                <a:ea typeface="ＭＳ Ｐゴシック" pitchFamily="34" charset="-128"/>
              </a:rPr>
              <a:t>Video 2.1</a:t>
            </a:r>
            <a:br>
              <a:rPr lang="en-US" dirty="0" smtClean="0">
                <a:ea typeface="ＭＳ Ｐゴシック" pitchFamily="34" charset="-128"/>
              </a:rPr>
            </a:br>
            <a:r>
              <a:rPr lang="en-GB" dirty="0" smtClean="0"/>
              <a:t>Teacher introduces division vocabulary</a:t>
            </a:r>
            <a:endParaRPr lang="en-US"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9776"/>
            <a:ext cx="7924800" cy="1143000"/>
          </a:xfrm>
        </p:spPr>
        <p:txBody>
          <a:bodyPr anchor="ctr"/>
          <a:lstStyle/>
          <a:p>
            <a:r>
              <a:rPr lang="en-GB" dirty="0" smtClean="0"/>
              <a:t>2.1 Teacher introduces</a:t>
            </a:r>
            <a:br>
              <a:rPr lang="en-GB" dirty="0" smtClean="0"/>
            </a:br>
            <a:r>
              <a:rPr lang="en-GB" dirty="0" smtClean="0"/>
              <a:t>division vocabulary</a:t>
            </a:r>
            <a:endParaRPr lang="en-GB" dirty="0"/>
          </a:p>
        </p:txBody>
      </p:sp>
      <p:sp>
        <p:nvSpPr>
          <p:cNvPr id="3" name="Content Placeholder 2"/>
          <p:cNvSpPr>
            <a:spLocks noGrp="1"/>
          </p:cNvSpPr>
          <p:nvPr>
            <p:ph idx="1"/>
          </p:nvPr>
        </p:nvSpPr>
        <p:spPr>
          <a:xfrm>
            <a:off x="539552" y="1556792"/>
            <a:ext cx="7921625" cy="4114800"/>
          </a:xfrm>
        </p:spPr>
        <p:txBody>
          <a:bodyPr/>
          <a:lstStyle/>
          <a:p>
            <a:pPr marL="0" indent="0"/>
            <a:r>
              <a:rPr lang="en-GB" sz="2800" dirty="0" smtClean="0"/>
              <a:t>Consider the high expectations in terms of using the correct vocabulary.</a:t>
            </a:r>
          </a:p>
          <a:p>
            <a:r>
              <a:rPr lang="en-GB" sz="2800" i="1" dirty="0" smtClean="0"/>
              <a:t>The teacher says </a:t>
            </a:r>
          </a:p>
          <a:p>
            <a:pPr marL="0" indent="0"/>
            <a:r>
              <a:rPr lang="en-GB" sz="2800" i="1" dirty="0" smtClean="0"/>
              <a:t>“When children have the key vocabulary they can speak in full sentences about their learning and they learn more” </a:t>
            </a:r>
          </a:p>
          <a:p>
            <a:r>
              <a:rPr lang="en-GB" sz="2800" dirty="0" smtClean="0"/>
              <a:t>Do you agree with this statement?</a:t>
            </a:r>
          </a:p>
          <a:p>
            <a:endParaRPr lang="en-GB" sz="2800" dirty="0" smtClean="0"/>
          </a:p>
          <a:p>
            <a:pPr marL="0" indent="0"/>
            <a:r>
              <a:rPr lang="en-GB" sz="2800" dirty="0" smtClean="0"/>
              <a:t>Consider the strategy of learning the correct vocabulary alongside the procedure.</a:t>
            </a:r>
          </a:p>
          <a:p>
            <a:pPr>
              <a:buFont typeface="Arial" pitchFamily="34" charset="0"/>
              <a:buChar char="•"/>
            </a:pP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7924800" cy="1143000"/>
          </a:xfrm>
        </p:spPr>
        <p:txBody>
          <a:bodyPr anchor="ctr"/>
          <a:lstStyle/>
          <a:p>
            <a:r>
              <a:rPr lang="en-GB" dirty="0" smtClean="0"/>
              <a:t>Division Vocabulary</a:t>
            </a:r>
            <a:endParaRPr lang="en-GB" dirty="0"/>
          </a:p>
        </p:txBody>
      </p:sp>
      <p:sp>
        <p:nvSpPr>
          <p:cNvPr id="3" name="Content Placeholder 2"/>
          <p:cNvSpPr>
            <a:spLocks noGrp="1"/>
          </p:cNvSpPr>
          <p:nvPr>
            <p:ph idx="1"/>
          </p:nvPr>
        </p:nvSpPr>
        <p:spPr>
          <a:xfrm>
            <a:off x="467544" y="1484784"/>
            <a:ext cx="7560840" cy="4114800"/>
          </a:xfrm>
        </p:spPr>
        <p:txBody>
          <a:bodyPr/>
          <a:lstStyle/>
          <a:p>
            <a:r>
              <a:rPr lang="en-GB" sz="2800" dirty="0" smtClean="0"/>
              <a:t>Things to notice:</a:t>
            </a:r>
          </a:p>
          <a:p>
            <a:pPr>
              <a:buFont typeface="Arial" pitchFamily="34" charset="0"/>
              <a:buChar char="•"/>
            </a:pPr>
            <a:r>
              <a:rPr lang="en-GB" sz="2800" dirty="0" smtClean="0"/>
              <a:t>Children are given the opportunity to hypothesise and predict what the words might mean. </a:t>
            </a:r>
          </a:p>
          <a:p>
            <a:pPr>
              <a:buFont typeface="Arial" pitchFamily="34" charset="0"/>
              <a:buChar char="•"/>
            </a:pPr>
            <a:r>
              <a:rPr lang="en-GB" sz="2800" dirty="0" smtClean="0"/>
              <a:t>The teacher says </a:t>
            </a:r>
            <a:r>
              <a:rPr lang="en-GB" sz="2800" i="1" dirty="0" smtClean="0"/>
              <a:t>“I’m going to write this in a different way but it means the same thing.”  </a:t>
            </a:r>
            <a:r>
              <a:rPr lang="en-GB" sz="2800" dirty="0" smtClean="0"/>
              <a:t>The children are given the opportunity to transfer their understanding from one representation to another.</a:t>
            </a:r>
            <a:endParaRPr lang="en-GB"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nctem1">
  <a:themeElements>
    <a:clrScheme name="nctem1 11">
      <a:dk1>
        <a:srgbClr val="000000"/>
      </a:dk1>
      <a:lt1>
        <a:srgbClr val="FFFFFF"/>
      </a:lt1>
      <a:dk2>
        <a:srgbClr val="00628C"/>
      </a:dk2>
      <a:lt2>
        <a:srgbClr val="5F5F5F"/>
      </a:lt2>
      <a:accent1>
        <a:srgbClr val="82E6DD"/>
      </a:accent1>
      <a:accent2>
        <a:srgbClr val="C8E2E8"/>
      </a:accent2>
      <a:accent3>
        <a:srgbClr val="FFFFFF"/>
      </a:accent3>
      <a:accent4>
        <a:srgbClr val="000000"/>
      </a:accent4>
      <a:accent5>
        <a:srgbClr val="C1F0EB"/>
      </a:accent5>
      <a:accent6>
        <a:srgbClr val="B5CDD2"/>
      </a:accent6>
      <a:hlink>
        <a:srgbClr val="00628C"/>
      </a:hlink>
      <a:folHlink>
        <a:srgbClr val="B2B2B2"/>
      </a:folHlink>
    </a:clrScheme>
    <a:fontScheme name="nctem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xmlns:a="http://schemas.openxmlformats.org/drawingml/2006/main">
              <a:solidFill>
                <a:schemeClr val="accent1"/>
              </a:solidFill>
            </a14:hiddenFill>
          </a:ext>
          <a:ext uri="{91240B29-F687-4F45-9708-019B960494DF}">
            <a14:hiddenLine xmlns="" xmlns:a14="http://schemas.microsoft.com/office/drawing/2010/main" xmlns:a="http://schemas.openxmlformats.org/drawingml/2006/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xmlns:a="http://schemas.openxmlformats.org/drawingml/2006/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kumimoji="0" lang="en-GB" sz="2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xmlns:a="http://schemas.openxmlformats.org/drawingml/2006/main">
              <a:solidFill>
                <a:schemeClr val="accent1"/>
              </a:solidFill>
            </a14:hiddenFill>
          </a:ext>
          <a:ext uri="{91240B29-F687-4F45-9708-019B960494DF}">
            <a14:hiddenLine xmlns="" xmlns:a14="http://schemas.microsoft.com/office/drawing/2010/main" xmlns:a="http://schemas.openxmlformats.org/drawingml/2006/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xmlns:a="http://schemas.openxmlformats.org/drawingml/2006/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kumimoji="0" lang="en-GB" sz="2800" b="0" i="0" u="none" strike="noStrike" cap="none" normalizeH="0" baseline="0" smtClean="0">
            <a:ln>
              <a:noFill/>
            </a:ln>
            <a:solidFill>
              <a:schemeClr val="tx1"/>
            </a:solidFill>
            <a:effectLst/>
            <a:latin typeface="Arial" charset="0"/>
          </a:defRPr>
        </a:defPPr>
      </a:lstStyle>
    </a:lnDef>
  </a:objectDefaults>
  <a:extraClrSchemeLst>
    <a:extraClrScheme>
      <a:clrScheme name="nctem1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nctem1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nctem1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nctem1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nctem1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nctem1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nctem1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nctem1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nctem1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nctem1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
      <a:clrScheme name="nctem1 11">
        <a:dk1>
          <a:srgbClr val="000000"/>
        </a:dk1>
        <a:lt1>
          <a:srgbClr val="FFFFFF"/>
        </a:lt1>
        <a:dk2>
          <a:srgbClr val="00628C"/>
        </a:dk2>
        <a:lt2>
          <a:srgbClr val="5F5F5F"/>
        </a:lt2>
        <a:accent1>
          <a:srgbClr val="82E6DD"/>
        </a:accent1>
        <a:accent2>
          <a:srgbClr val="C8E2E8"/>
        </a:accent2>
        <a:accent3>
          <a:srgbClr val="FFFFFF"/>
        </a:accent3>
        <a:accent4>
          <a:srgbClr val="000000"/>
        </a:accent4>
        <a:accent5>
          <a:srgbClr val="C1F0EB"/>
        </a:accent5>
        <a:accent6>
          <a:srgbClr val="B5CDD2"/>
        </a:accent6>
        <a:hlink>
          <a:srgbClr val="00628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nctem1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themeOverride>
</file>

<file path=docProps/app.xml><?xml version="1.0" encoding="utf-8"?>
<Properties xmlns="http://schemas.openxmlformats.org/officeDocument/2006/extended-properties" xmlns:vt="http://schemas.openxmlformats.org/officeDocument/2006/docPropsVTypes">
  <TotalTime>280</TotalTime>
  <Words>742</Words>
  <Application>Microsoft Macintosh PowerPoint</Application>
  <PresentationFormat>On-screen Show (4:3)</PresentationFormat>
  <Paragraphs>71</Paragraphs>
  <Slides>20</Slides>
  <Notes>9</Notes>
  <HiddenSlides>0</HiddenSlides>
  <MMClips>0</MMClips>
  <ScaleCrop>false</ScaleCrop>
  <HeadingPairs>
    <vt:vector size="4" baseType="variant">
      <vt:variant>
        <vt:lpstr>Design Template</vt:lpstr>
      </vt:variant>
      <vt:variant>
        <vt:i4>1</vt:i4>
      </vt:variant>
      <vt:variant>
        <vt:lpstr>Slide Titles</vt:lpstr>
      </vt:variant>
      <vt:variant>
        <vt:i4>20</vt:i4>
      </vt:variant>
    </vt:vector>
  </HeadingPairs>
  <TitlesOfParts>
    <vt:vector size="21" baseType="lpstr">
      <vt:lpstr>1_nctem1</vt:lpstr>
      <vt:lpstr>Division</vt:lpstr>
      <vt:lpstr>Areas Addressed</vt:lpstr>
      <vt:lpstr>Division Key Stage 1  Video 1.1 Sharing and grouping:  whole class</vt:lpstr>
      <vt:lpstr>1.1 Sharing and Grouping:  Whole Class</vt:lpstr>
      <vt:lpstr>Division Key Stage 1  Video 1.2 Sharing and grouping  in pairs </vt:lpstr>
      <vt:lpstr>1.2 Sharing and grouping  in pairs </vt:lpstr>
      <vt:lpstr>Division Key Stage 2  Video 2.1 Teacher introduces division vocabulary</vt:lpstr>
      <vt:lpstr>2.1 Teacher introduces division vocabulary</vt:lpstr>
      <vt:lpstr>Division Vocabulary</vt:lpstr>
      <vt:lpstr>Division Key Stage 2  Video 2.2 Representing division  with place value counters</vt:lpstr>
      <vt:lpstr>2.2 Representing division  with place value counters</vt:lpstr>
      <vt:lpstr>Division Key Stage 2  Video 2.3 Using place value counters  and recording division</vt:lpstr>
      <vt:lpstr>2.3 Using place value counters  and recording division</vt:lpstr>
      <vt:lpstr>Division Key Stage 2  Video 2.4 Division with remainders</vt:lpstr>
      <vt:lpstr>2.4 Division with remainders</vt:lpstr>
      <vt:lpstr>Division Key Stage 2  Video 2.5 Division with exchange</vt:lpstr>
      <vt:lpstr>2.5 Division with exchange</vt:lpstr>
      <vt:lpstr>Division Key Stage 3  Video 3.1 Problems involving division</vt:lpstr>
      <vt:lpstr>3.1 Problems involving  division</vt:lpstr>
      <vt:lpstr>3.1 Problems involving  division</vt:lpstr>
    </vt:vector>
  </TitlesOfParts>
  <Company>Tribal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Division</dc:title>
  <dc:creator>Deborah.morgan</dc:creator>
  <cp:lastModifiedBy>Sam Radford</cp:lastModifiedBy>
  <cp:revision>31</cp:revision>
  <dcterms:created xsi:type="dcterms:W3CDTF">2014-02-11T11:00:15Z</dcterms:created>
  <dcterms:modified xsi:type="dcterms:W3CDTF">2014-02-11T11:00:34Z</dcterms:modified>
</cp:coreProperties>
</file>