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2"/>
  </p:notesMasterIdLst>
  <p:handoutMasterIdLst>
    <p:handoutMasterId r:id="rId23"/>
  </p:handoutMasterIdLst>
  <p:sldIdLst>
    <p:sldId id="312" r:id="rId5"/>
    <p:sldId id="257" r:id="rId6"/>
    <p:sldId id="258" r:id="rId7"/>
    <p:sldId id="267" r:id="rId8"/>
    <p:sldId id="268" r:id="rId9"/>
    <p:sldId id="266" r:id="rId10"/>
    <p:sldId id="270" r:id="rId11"/>
    <p:sldId id="452" r:id="rId12"/>
    <p:sldId id="475" r:id="rId13"/>
    <p:sldId id="426" r:id="rId14"/>
    <p:sldId id="272" r:id="rId15"/>
    <p:sldId id="273" r:id="rId16"/>
    <p:sldId id="454" r:id="rId17"/>
    <p:sldId id="446" r:id="rId18"/>
    <p:sldId id="455" r:id="rId19"/>
    <p:sldId id="464" r:id="rId20"/>
    <p:sldId id="4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3J2pDkEZ5GoJdvjN2/TMA==" hashData="vXoXvKPxXHEe4nP+NrdVe4WGxHjFo/rnFFS2R5DK0oRFAqrSzEiJfKeZReOz6lDscEE8eEHIpG31+3lj1QHuA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notesViewPr>
    <p:cSldViewPr snapToGrid="0">
      <p:cViewPr varScale="1">
        <p:scale>
          <a:sx n="68" d="100"/>
          <a:sy n="68"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BD15D3-6C79-4E6F-88A7-ACDADC99F2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573B07-84D4-4258-87D9-3E17F8A0A1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D35A8-11EF-4958-B093-DC0261B5BABB}" type="datetimeFigureOut">
              <a:rPr lang="en-GB" smtClean="0"/>
              <a:t>11/04/2021</a:t>
            </a:fld>
            <a:endParaRPr lang="en-GB"/>
          </a:p>
        </p:txBody>
      </p:sp>
      <p:sp>
        <p:nvSpPr>
          <p:cNvPr id="4" name="Footer Placeholder 3">
            <a:extLst>
              <a:ext uri="{FF2B5EF4-FFF2-40B4-BE49-F238E27FC236}">
                <a16:creationId xmlns:a16="http://schemas.microsoft.com/office/drawing/2014/main" id="{58B2855B-12B4-401F-97C0-63FCB36F20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ACD412C-F1FF-45D2-B1D0-4CA44F77E1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1D301-E069-4F95-8303-FD96FC5E941A}" type="slidenum">
              <a:rPr lang="en-GB" smtClean="0"/>
              <a:t>‹#›</a:t>
            </a:fld>
            <a:endParaRPr lang="en-GB"/>
          </a:p>
        </p:txBody>
      </p:sp>
    </p:spTree>
    <p:extLst>
      <p:ext uri="{BB962C8B-B14F-4D97-AF65-F5344CB8AC3E}">
        <p14:creationId xmlns:p14="http://schemas.microsoft.com/office/powerpoint/2010/main" val="94858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Hidden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Print off, cut along dotted line and give to a group of children to order. See slide 13 notes.</a:t>
            </a:r>
            <a:endParaRPr lang="en-GB" sz="1800"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see what zero looks like on the familiar representation of a tens frame.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 pictures ordered by the children and the class ten frame.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t>
            </a:r>
            <a:r>
              <a:rPr lang="en-GB" sz="1800" dirty="0">
                <a:effectLst/>
                <a:latin typeface="Myriad Pro" panose="020B0503030403020204"/>
                <a:ea typeface="Calibri" panose="020F0502020204030204" pitchFamily="34" charset="0"/>
                <a:cs typeface="Times New Roman" panose="02020603050405020304" pitchFamily="18" charset="0"/>
              </a:rPr>
              <a:t>ow can we make our tens frame match our pictures? What do we need to put on the tens frame to represent zero? Nothing!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58701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allow for discussion about where zero is placed on the number line.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do you notice about the line? It has divisions along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many divisions does it have? Four.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What numbers can you see at the top of the picture? Do you think they are in the right order? Where do the numbers need to go so that the number line matches the number of counters on the tens frames?</a:t>
            </a:r>
            <a:endParaRPr lang="en-GB" baseline="0" dirty="0"/>
          </a:p>
          <a:p>
            <a:pPr>
              <a:lnSpc>
                <a:spcPct val="107000"/>
              </a:lnSpc>
              <a:spcAft>
                <a:spcPts val="800"/>
              </a:spcAft>
            </a:pP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4098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84467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these pictures to discuss what is the same and what is different about them.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Using the picture cards from the next slide (14), ask the children to work in pairs or small groups to put the plates in order in a line.</a:t>
            </a:r>
            <a:endParaRPr lang="en-GB"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1496225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5</a:t>
            </a:r>
          </a:p>
          <a:p>
            <a:r>
              <a:rPr lang="en-GB" dirty="0"/>
              <a:t>Zero</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b="1" dirty="0">
                <a:latin typeface="+mj-lt"/>
              </a:rPr>
              <a:t>Playing and Exploring</a:t>
            </a:r>
          </a:p>
          <a:p>
            <a:pPr marL="0" indent="0">
              <a:lnSpc>
                <a:spcPct val="100000"/>
              </a:lnSpc>
              <a:spcBef>
                <a:spcPts val="0"/>
              </a:spcBef>
              <a:buNone/>
            </a:pPr>
            <a:r>
              <a:rPr lang="en-GB" dirty="0">
                <a:latin typeface="+mj-lt"/>
              </a:rPr>
              <a:t>Play hide and seek. When everyone is hiding there is no-one there. When you look behind something but no-one is there.</a:t>
            </a:r>
          </a:p>
          <a:p>
            <a:pPr marL="0" indent="0">
              <a:lnSpc>
                <a:spcPct val="100000"/>
              </a:lnSpc>
              <a:spcBef>
                <a:spcPts val="1800"/>
              </a:spcBef>
              <a:buNone/>
            </a:pPr>
            <a:r>
              <a:rPr lang="en-GB" b="1" dirty="0">
                <a:latin typeface="+mj-lt"/>
              </a:rPr>
              <a:t>Active Learning</a:t>
            </a:r>
          </a:p>
          <a:p>
            <a:pPr marL="0" indent="0">
              <a:lnSpc>
                <a:spcPct val="100000"/>
              </a:lnSpc>
              <a:spcBef>
                <a:spcPts val="0"/>
              </a:spcBef>
              <a:buNone/>
            </a:pPr>
            <a:r>
              <a:rPr lang="en-GB" dirty="0">
                <a:latin typeface="+mj-lt"/>
              </a:rPr>
              <a:t>In the sand or water area encourage the children to describe whether their containers are full, part-full or empty. This container has sand in it. This container is empty. There is nothing in it.</a:t>
            </a:r>
          </a:p>
          <a:p>
            <a:pPr marL="0" indent="0">
              <a:lnSpc>
                <a:spcPct val="100000"/>
              </a:lnSpc>
              <a:spcBef>
                <a:spcPts val="1800"/>
              </a:spcBef>
              <a:buNone/>
            </a:pPr>
            <a:r>
              <a:rPr lang="en-GB" b="1" dirty="0">
                <a:latin typeface="+mj-lt"/>
              </a:rPr>
              <a:t>Creating and Thinking Critically</a:t>
            </a:r>
            <a:br>
              <a:rPr lang="en-GB" b="1" dirty="0">
                <a:latin typeface="+mj-lt"/>
              </a:rPr>
            </a:br>
            <a:r>
              <a:rPr lang="en-GB" dirty="0">
                <a:latin typeface="+mj-lt"/>
              </a:rPr>
              <a:t>Pass round a plate with 10 objects (biscuits/pieces of fruit), each child takes one and the group count backwards. When the plate is empty, shout ‘</a:t>
            </a:r>
            <a:r>
              <a:rPr lang="en-GB" dirty="0">
                <a:solidFill>
                  <a:srgbClr val="FF0000"/>
                </a:solidFill>
                <a:latin typeface="+mj-lt"/>
              </a:rPr>
              <a:t>Zero</a:t>
            </a:r>
            <a:r>
              <a:rPr lang="en-GB" dirty="0">
                <a:latin typeface="+mj-lt"/>
              </a:rPr>
              <a:t>!’</a:t>
            </a:r>
          </a:p>
        </p:txBody>
      </p:sp>
    </p:spTree>
    <p:extLst>
      <p:ext uri="{BB962C8B-B14F-4D97-AF65-F5344CB8AC3E}">
        <p14:creationId xmlns:p14="http://schemas.microsoft.com/office/powerpoint/2010/main" val="352525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squar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19834A04-87EE-4544-BCE4-42C6043C819C}"/>
              </a:ext>
            </a:extLst>
          </p:cNvPr>
          <p:cNvPicPr>
            <a:picLocks noChangeAspect="1"/>
          </p:cNvPicPr>
          <p:nvPr/>
        </p:nvPicPr>
        <p:blipFill rotWithShape="1">
          <a:blip r:embed="rId3"/>
          <a:srcRect l="16936" r="15784"/>
          <a:stretch/>
        </p:blipFill>
        <p:spPr>
          <a:xfrm rot="20609234">
            <a:off x="1764673" y="3932824"/>
            <a:ext cx="2630203" cy="2198993"/>
          </a:xfrm>
          <a:prstGeom prst="rect">
            <a:avLst/>
          </a:prstGeom>
        </p:spPr>
      </p:pic>
      <p:pic>
        <p:nvPicPr>
          <p:cNvPr id="5" name="Picture 4">
            <a:extLst>
              <a:ext uri="{FF2B5EF4-FFF2-40B4-BE49-F238E27FC236}">
                <a16:creationId xmlns:a16="http://schemas.microsoft.com/office/drawing/2014/main" id="{651F9E25-181F-4A51-B542-DB67A23C4E2E}"/>
              </a:ext>
            </a:extLst>
          </p:cNvPr>
          <p:cNvPicPr>
            <a:picLocks noChangeAspect="1"/>
          </p:cNvPicPr>
          <p:nvPr/>
        </p:nvPicPr>
        <p:blipFill rotWithShape="1">
          <a:blip r:embed="rId4"/>
          <a:srcRect l="15543" r="15740"/>
          <a:stretch/>
        </p:blipFill>
        <p:spPr>
          <a:xfrm rot="2100917">
            <a:off x="7882708" y="953104"/>
            <a:ext cx="2686355" cy="2198993"/>
          </a:xfrm>
          <a:prstGeom prst="rect">
            <a:avLst/>
          </a:prstGeom>
        </p:spPr>
      </p:pic>
      <p:pic>
        <p:nvPicPr>
          <p:cNvPr id="8" name="Picture 7">
            <a:extLst>
              <a:ext uri="{FF2B5EF4-FFF2-40B4-BE49-F238E27FC236}">
                <a16:creationId xmlns:a16="http://schemas.microsoft.com/office/drawing/2014/main" id="{488CA0CA-FBF2-4DCC-8917-87C5425BD89E}"/>
              </a:ext>
            </a:extLst>
          </p:cNvPr>
          <p:cNvPicPr>
            <a:picLocks noChangeAspect="1"/>
          </p:cNvPicPr>
          <p:nvPr/>
        </p:nvPicPr>
        <p:blipFill rotWithShape="1">
          <a:blip r:embed="rId5"/>
          <a:srcRect l="14896" r="15297"/>
          <a:stretch/>
        </p:blipFill>
        <p:spPr>
          <a:xfrm rot="19147934">
            <a:off x="1558360" y="724908"/>
            <a:ext cx="2728984" cy="2198993"/>
          </a:xfrm>
          <a:prstGeom prst="rect">
            <a:avLst/>
          </a:prstGeom>
        </p:spPr>
      </p:pic>
      <p:pic>
        <p:nvPicPr>
          <p:cNvPr id="9" name="Picture 8">
            <a:extLst>
              <a:ext uri="{FF2B5EF4-FFF2-40B4-BE49-F238E27FC236}">
                <a16:creationId xmlns:a16="http://schemas.microsoft.com/office/drawing/2014/main" id="{FFCF2856-F851-4BFB-B81A-913612C4544C}"/>
              </a:ext>
            </a:extLst>
          </p:cNvPr>
          <p:cNvPicPr>
            <a:picLocks noChangeAspect="1"/>
          </p:cNvPicPr>
          <p:nvPr/>
        </p:nvPicPr>
        <p:blipFill rotWithShape="1">
          <a:blip r:embed="rId6"/>
          <a:srcRect l="17301" r="16537"/>
          <a:stretch/>
        </p:blipFill>
        <p:spPr>
          <a:xfrm rot="20609234">
            <a:off x="6414367" y="3509435"/>
            <a:ext cx="2586496" cy="2198993"/>
          </a:xfrm>
          <a:prstGeom prst="rect">
            <a:avLst/>
          </a:prstGeom>
        </p:spPr>
      </p:pic>
      <p:sp>
        <p:nvSpPr>
          <p:cNvPr id="10" name="Oval 9">
            <a:extLst>
              <a:ext uri="{FF2B5EF4-FFF2-40B4-BE49-F238E27FC236}">
                <a16:creationId xmlns:a16="http://schemas.microsoft.com/office/drawing/2014/main" id="{A8832C27-96AF-4ED2-A890-482D63517F2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6095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B9B96B-4494-4D29-9AE8-9AD5199CDC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3" y="3428998"/>
            <a:ext cx="6083741" cy="3429297"/>
          </a:xfrm>
          <a:prstGeom prst="rect">
            <a:avLst/>
          </a:prstGeom>
        </p:spPr>
      </p:pic>
      <p:pic>
        <p:nvPicPr>
          <p:cNvPr id="7" name="Picture 6">
            <a:extLst>
              <a:ext uri="{FF2B5EF4-FFF2-40B4-BE49-F238E27FC236}">
                <a16:creationId xmlns:a16="http://schemas.microsoft.com/office/drawing/2014/main" id="{A4163600-893E-418F-8112-47EA45E85A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70757" y="3428999"/>
            <a:ext cx="6114321" cy="3429297"/>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squar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pic>
        <p:nvPicPr>
          <p:cNvPr id="2" name="Picture 1">
            <a:extLst>
              <a:ext uri="{FF2B5EF4-FFF2-40B4-BE49-F238E27FC236}">
                <a16:creationId xmlns:a16="http://schemas.microsoft.com/office/drawing/2014/main" id="{8FB9F033-98C7-4A1E-B488-3F0C812D15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8" y="240"/>
            <a:ext cx="6096528" cy="3428816"/>
          </a:xfrm>
          <a:prstGeom prst="rect">
            <a:avLst/>
          </a:prstGeom>
        </p:spPr>
      </p:pic>
      <p:pic>
        <p:nvPicPr>
          <p:cNvPr id="4" name="Picture 3">
            <a:extLst>
              <a:ext uri="{FF2B5EF4-FFF2-40B4-BE49-F238E27FC236}">
                <a16:creationId xmlns:a16="http://schemas.microsoft.com/office/drawing/2014/main" id="{320D49BC-24AC-46E0-935D-FCE220F22C6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95472" y="-57"/>
            <a:ext cx="6096528" cy="3428816"/>
          </a:xfrm>
          <a:prstGeom prst="rect">
            <a:avLst/>
          </a:prstGeom>
        </p:spPr>
      </p:pic>
      <p:cxnSp>
        <p:nvCxnSpPr>
          <p:cNvPr id="14" name="Straight Connector 13">
            <a:extLst>
              <a:ext uri="{FF2B5EF4-FFF2-40B4-BE49-F238E27FC236}">
                <a16:creationId xmlns:a16="http://schemas.microsoft.com/office/drawing/2014/main" id="{728CE37E-532E-49BC-AFB1-795177DB72D6}"/>
              </a:ext>
            </a:extLst>
          </p:cNvPr>
          <p:cNvCxnSpPr/>
          <p:nvPr/>
        </p:nvCxnSpPr>
        <p:spPr>
          <a:xfrm>
            <a:off x="6083378" y="0"/>
            <a:ext cx="0" cy="685800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4957E9-3454-4695-9F74-CDBE3AF8C863}"/>
              </a:ext>
            </a:extLst>
          </p:cNvPr>
          <p:cNvCxnSpPr>
            <a:cxnSpLocks/>
          </p:cNvCxnSpPr>
          <p:nvPr/>
        </p:nvCxnSpPr>
        <p:spPr>
          <a:xfrm flipH="1" flipV="1">
            <a:off x="0" y="3428998"/>
            <a:ext cx="12191472" cy="1"/>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44C6AD0-507E-42AC-8895-1C43B1F7798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squar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19834A04-87EE-4544-BCE4-42C6043C819C}"/>
              </a:ext>
            </a:extLst>
          </p:cNvPr>
          <p:cNvPicPr>
            <a:picLocks noChangeAspect="1"/>
          </p:cNvPicPr>
          <p:nvPr/>
        </p:nvPicPr>
        <p:blipFill rotWithShape="1">
          <a:blip r:embed="rId3"/>
          <a:srcRect l="16936" r="15784"/>
          <a:stretch/>
        </p:blipFill>
        <p:spPr>
          <a:xfrm rot="10800000">
            <a:off x="9309189" y="1257020"/>
            <a:ext cx="1797366" cy="1502695"/>
          </a:xfrm>
          <a:prstGeom prst="rect">
            <a:avLst/>
          </a:prstGeom>
        </p:spPr>
      </p:pic>
      <p:pic>
        <p:nvPicPr>
          <p:cNvPr id="5" name="Picture 4">
            <a:extLst>
              <a:ext uri="{FF2B5EF4-FFF2-40B4-BE49-F238E27FC236}">
                <a16:creationId xmlns:a16="http://schemas.microsoft.com/office/drawing/2014/main" id="{651F9E25-181F-4A51-B542-DB67A23C4E2E}"/>
              </a:ext>
            </a:extLst>
          </p:cNvPr>
          <p:cNvPicPr>
            <a:picLocks noChangeAspect="1"/>
          </p:cNvPicPr>
          <p:nvPr/>
        </p:nvPicPr>
        <p:blipFill rotWithShape="1">
          <a:blip r:embed="rId4"/>
          <a:srcRect l="15543" r="15740"/>
          <a:stretch/>
        </p:blipFill>
        <p:spPr>
          <a:xfrm rot="10800000">
            <a:off x="6547301" y="1226221"/>
            <a:ext cx="1835738" cy="1502696"/>
          </a:xfrm>
          <a:prstGeom prst="rect">
            <a:avLst/>
          </a:prstGeom>
        </p:spPr>
      </p:pic>
      <p:pic>
        <p:nvPicPr>
          <p:cNvPr id="8" name="Picture 7">
            <a:extLst>
              <a:ext uri="{FF2B5EF4-FFF2-40B4-BE49-F238E27FC236}">
                <a16:creationId xmlns:a16="http://schemas.microsoft.com/office/drawing/2014/main" id="{488CA0CA-FBF2-4DCC-8917-87C5425BD89E}"/>
              </a:ext>
            </a:extLst>
          </p:cNvPr>
          <p:cNvPicPr>
            <a:picLocks noChangeAspect="1"/>
          </p:cNvPicPr>
          <p:nvPr/>
        </p:nvPicPr>
        <p:blipFill rotWithShape="1">
          <a:blip r:embed="rId5"/>
          <a:srcRect l="14896" r="15297"/>
          <a:stretch/>
        </p:blipFill>
        <p:spPr>
          <a:xfrm rot="10800000">
            <a:off x="3841916" y="1226221"/>
            <a:ext cx="1864869" cy="1502696"/>
          </a:xfrm>
          <a:prstGeom prst="rect">
            <a:avLst/>
          </a:prstGeom>
        </p:spPr>
      </p:pic>
      <p:pic>
        <p:nvPicPr>
          <p:cNvPr id="9" name="Picture 8">
            <a:extLst>
              <a:ext uri="{FF2B5EF4-FFF2-40B4-BE49-F238E27FC236}">
                <a16:creationId xmlns:a16="http://schemas.microsoft.com/office/drawing/2014/main" id="{FFCF2856-F851-4BFB-B81A-913612C4544C}"/>
              </a:ext>
            </a:extLst>
          </p:cNvPr>
          <p:cNvPicPr>
            <a:picLocks noChangeAspect="1"/>
          </p:cNvPicPr>
          <p:nvPr/>
        </p:nvPicPr>
        <p:blipFill rotWithShape="1">
          <a:blip r:embed="rId6"/>
          <a:srcRect l="17301" r="16537"/>
          <a:stretch/>
        </p:blipFill>
        <p:spPr>
          <a:xfrm>
            <a:off x="1167526" y="1226221"/>
            <a:ext cx="1767499" cy="1502697"/>
          </a:xfrm>
          <a:prstGeom prst="rect">
            <a:avLst/>
          </a:prstGeom>
        </p:spPr>
      </p:pic>
      <p:pic>
        <p:nvPicPr>
          <p:cNvPr id="32" name="Picture 31">
            <a:extLst>
              <a:ext uri="{FF2B5EF4-FFF2-40B4-BE49-F238E27FC236}">
                <a16:creationId xmlns:a16="http://schemas.microsoft.com/office/drawing/2014/main" id="{D10BFDC1-5860-477D-83A0-963FEB29926F}"/>
              </a:ext>
            </a:extLst>
          </p:cNvPr>
          <p:cNvPicPr>
            <a:picLocks noChangeAspect="1"/>
          </p:cNvPicPr>
          <p:nvPr/>
        </p:nvPicPr>
        <p:blipFill>
          <a:blip r:embed="rId7"/>
          <a:stretch>
            <a:fillRect/>
          </a:stretch>
        </p:blipFill>
        <p:spPr>
          <a:xfrm>
            <a:off x="845592" y="3122721"/>
            <a:ext cx="2406899" cy="997334"/>
          </a:xfrm>
          <a:prstGeom prst="rect">
            <a:avLst/>
          </a:prstGeom>
        </p:spPr>
      </p:pic>
      <p:pic>
        <p:nvPicPr>
          <p:cNvPr id="33" name="Picture 32">
            <a:extLst>
              <a:ext uri="{FF2B5EF4-FFF2-40B4-BE49-F238E27FC236}">
                <a16:creationId xmlns:a16="http://schemas.microsoft.com/office/drawing/2014/main" id="{4F6093FF-F30B-4F73-8125-C549940C0233}"/>
              </a:ext>
            </a:extLst>
          </p:cNvPr>
          <p:cNvPicPr>
            <a:picLocks noChangeAspect="1"/>
          </p:cNvPicPr>
          <p:nvPr/>
        </p:nvPicPr>
        <p:blipFill>
          <a:blip r:embed="rId7"/>
          <a:stretch>
            <a:fillRect/>
          </a:stretch>
        </p:blipFill>
        <p:spPr>
          <a:xfrm>
            <a:off x="3642529" y="3132230"/>
            <a:ext cx="2406899" cy="997334"/>
          </a:xfrm>
          <a:prstGeom prst="rect">
            <a:avLst/>
          </a:prstGeom>
        </p:spPr>
      </p:pic>
      <p:sp>
        <p:nvSpPr>
          <p:cNvPr id="34" name="Oval 33">
            <a:extLst>
              <a:ext uri="{FF2B5EF4-FFF2-40B4-BE49-F238E27FC236}">
                <a16:creationId xmlns:a16="http://schemas.microsoft.com/office/drawing/2014/main" id="{7BDB6F5A-8D1A-4B00-B059-11A1D6475614}"/>
              </a:ext>
            </a:extLst>
          </p:cNvPr>
          <p:cNvSpPr/>
          <p:nvPr/>
        </p:nvSpPr>
        <p:spPr>
          <a:xfrm>
            <a:off x="3741641" y="3243855"/>
            <a:ext cx="302400" cy="302613"/>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55BB179F-2742-4BB1-A31B-CBB3C08265A7}"/>
              </a:ext>
            </a:extLst>
          </p:cNvPr>
          <p:cNvPicPr>
            <a:picLocks noChangeAspect="1"/>
          </p:cNvPicPr>
          <p:nvPr/>
        </p:nvPicPr>
        <p:blipFill>
          <a:blip r:embed="rId7"/>
          <a:stretch>
            <a:fillRect/>
          </a:stretch>
        </p:blipFill>
        <p:spPr>
          <a:xfrm>
            <a:off x="6416618" y="3122721"/>
            <a:ext cx="2406899" cy="997334"/>
          </a:xfrm>
          <a:prstGeom prst="rect">
            <a:avLst/>
          </a:prstGeom>
        </p:spPr>
      </p:pic>
      <p:sp>
        <p:nvSpPr>
          <p:cNvPr id="36" name="Oval 35">
            <a:extLst>
              <a:ext uri="{FF2B5EF4-FFF2-40B4-BE49-F238E27FC236}">
                <a16:creationId xmlns:a16="http://schemas.microsoft.com/office/drawing/2014/main" id="{C201AA7E-6FA6-491F-AD96-67538E3FF4D4}"/>
              </a:ext>
            </a:extLst>
          </p:cNvPr>
          <p:cNvSpPr/>
          <p:nvPr/>
        </p:nvSpPr>
        <p:spPr>
          <a:xfrm>
            <a:off x="6519535" y="3225571"/>
            <a:ext cx="302400" cy="302613"/>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F72675B-564C-41ED-8C0E-1585A1751E05}"/>
              </a:ext>
            </a:extLst>
          </p:cNvPr>
          <p:cNvSpPr/>
          <p:nvPr/>
        </p:nvSpPr>
        <p:spPr>
          <a:xfrm>
            <a:off x="6991330" y="3222138"/>
            <a:ext cx="302400" cy="302613"/>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141DE38E-4341-4DA8-B93E-B60B41C67E91}"/>
              </a:ext>
            </a:extLst>
          </p:cNvPr>
          <p:cNvPicPr>
            <a:picLocks noChangeAspect="1"/>
          </p:cNvPicPr>
          <p:nvPr/>
        </p:nvPicPr>
        <p:blipFill>
          <a:blip r:embed="rId7"/>
          <a:stretch>
            <a:fillRect/>
          </a:stretch>
        </p:blipFill>
        <p:spPr>
          <a:xfrm>
            <a:off x="9190707" y="3100951"/>
            <a:ext cx="2406899" cy="997334"/>
          </a:xfrm>
          <a:prstGeom prst="rect">
            <a:avLst/>
          </a:prstGeom>
        </p:spPr>
      </p:pic>
      <p:sp>
        <p:nvSpPr>
          <p:cNvPr id="49" name="Oval 48">
            <a:extLst>
              <a:ext uri="{FF2B5EF4-FFF2-40B4-BE49-F238E27FC236}">
                <a16:creationId xmlns:a16="http://schemas.microsoft.com/office/drawing/2014/main" id="{0387FDAC-C4E6-4D9C-B0EE-B3EBDFEECBAE}"/>
              </a:ext>
            </a:extLst>
          </p:cNvPr>
          <p:cNvSpPr/>
          <p:nvPr/>
        </p:nvSpPr>
        <p:spPr>
          <a:xfrm>
            <a:off x="10242591" y="3200780"/>
            <a:ext cx="302400" cy="302400"/>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9ACDF5D-8929-4765-B948-1F5B1BDDD0E8}"/>
              </a:ext>
            </a:extLst>
          </p:cNvPr>
          <p:cNvSpPr/>
          <p:nvPr/>
        </p:nvSpPr>
        <p:spPr>
          <a:xfrm>
            <a:off x="9768359" y="3203346"/>
            <a:ext cx="302400" cy="302400"/>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82489A3A-F9CC-41CE-B099-4450F7D1A5AC}"/>
              </a:ext>
            </a:extLst>
          </p:cNvPr>
          <p:cNvSpPr/>
          <p:nvPr/>
        </p:nvSpPr>
        <p:spPr>
          <a:xfrm>
            <a:off x="9290268" y="3209102"/>
            <a:ext cx="302400" cy="302400"/>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FC68B4D-35A5-451A-8336-4B7691501AA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5448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49" grpId="0" animBg="1"/>
      <p:bldP spid="58"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squar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32" name="Picture 31">
            <a:extLst>
              <a:ext uri="{FF2B5EF4-FFF2-40B4-BE49-F238E27FC236}">
                <a16:creationId xmlns:a16="http://schemas.microsoft.com/office/drawing/2014/main" id="{D10BFDC1-5860-477D-83A0-963FEB29926F}"/>
              </a:ext>
            </a:extLst>
          </p:cNvPr>
          <p:cNvPicPr>
            <a:picLocks noChangeAspect="1"/>
          </p:cNvPicPr>
          <p:nvPr/>
        </p:nvPicPr>
        <p:blipFill>
          <a:blip r:embed="rId3"/>
          <a:stretch>
            <a:fillRect/>
          </a:stretch>
        </p:blipFill>
        <p:spPr>
          <a:xfrm>
            <a:off x="874154" y="4896379"/>
            <a:ext cx="2406899" cy="997334"/>
          </a:xfrm>
          <a:prstGeom prst="rect">
            <a:avLst/>
          </a:prstGeom>
        </p:spPr>
      </p:pic>
      <p:pic>
        <p:nvPicPr>
          <p:cNvPr id="33" name="Picture 32">
            <a:extLst>
              <a:ext uri="{FF2B5EF4-FFF2-40B4-BE49-F238E27FC236}">
                <a16:creationId xmlns:a16="http://schemas.microsoft.com/office/drawing/2014/main" id="{4F6093FF-F30B-4F73-8125-C549940C0233}"/>
              </a:ext>
            </a:extLst>
          </p:cNvPr>
          <p:cNvPicPr>
            <a:picLocks noChangeAspect="1"/>
          </p:cNvPicPr>
          <p:nvPr/>
        </p:nvPicPr>
        <p:blipFill>
          <a:blip r:embed="rId3"/>
          <a:stretch>
            <a:fillRect/>
          </a:stretch>
        </p:blipFill>
        <p:spPr>
          <a:xfrm>
            <a:off x="3671091" y="4905888"/>
            <a:ext cx="2406899" cy="997334"/>
          </a:xfrm>
          <a:prstGeom prst="rect">
            <a:avLst/>
          </a:prstGeom>
        </p:spPr>
      </p:pic>
      <p:sp>
        <p:nvSpPr>
          <p:cNvPr id="34" name="Oval 33">
            <a:extLst>
              <a:ext uri="{FF2B5EF4-FFF2-40B4-BE49-F238E27FC236}">
                <a16:creationId xmlns:a16="http://schemas.microsoft.com/office/drawing/2014/main" id="{7BDB6F5A-8D1A-4B00-B059-11A1D6475614}"/>
              </a:ext>
            </a:extLst>
          </p:cNvPr>
          <p:cNvSpPr/>
          <p:nvPr/>
        </p:nvSpPr>
        <p:spPr>
          <a:xfrm>
            <a:off x="3769441" y="5011725"/>
            <a:ext cx="302400" cy="302613"/>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55BB179F-2742-4BB1-A31B-CBB3C08265A7}"/>
              </a:ext>
            </a:extLst>
          </p:cNvPr>
          <p:cNvPicPr>
            <a:picLocks noChangeAspect="1"/>
          </p:cNvPicPr>
          <p:nvPr/>
        </p:nvPicPr>
        <p:blipFill>
          <a:blip r:embed="rId3"/>
          <a:stretch>
            <a:fillRect/>
          </a:stretch>
        </p:blipFill>
        <p:spPr>
          <a:xfrm>
            <a:off x="6445180" y="4896379"/>
            <a:ext cx="2406899" cy="997334"/>
          </a:xfrm>
          <a:prstGeom prst="rect">
            <a:avLst/>
          </a:prstGeom>
        </p:spPr>
      </p:pic>
      <p:sp>
        <p:nvSpPr>
          <p:cNvPr id="36" name="Oval 35">
            <a:extLst>
              <a:ext uri="{FF2B5EF4-FFF2-40B4-BE49-F238E27FC236}">
                <a16:creationId xmlns:a16="http://schemas.microsoft.com/office/drawing/2014/main" id="{C201AA7E-6FA6-491F-AD96-67538E3FF4D4}"/>
              </a:ext>
            </a:extLst>
          </p:cNvPr>
          <p:cNvSpPr/>
          <p:nvPr/>
        </p:nvSpPr>
        <p:spPr>
          <a:xfrm>
            <a:off x="6541748" y="4997643"/>
            <a:ext cx="302400" cy="302613"/>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F72675B-564C-41ED-8C0E-1585A1751E05}"/>
              </a:ext>
            </a:extLst>
          </p:cNvPr>
          <p:cNvSpPr/>
          <p:nvPr/>
        </p:nvSpPr>
        <p:spPr>
          <a:xfrm>
            <a:off x="7018303" y="4991035"/>
            <a:ext cx="302400" cy="302613"/>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141DE38E-4341-4DA8-B93E-B60B41C67E91}"/>
              </a:ext>
            </a:extLst>
          </p:cNvPr>
          <p:cNvPicPr>
            <a:picLocks noChangeAspect="1"/>
          </p:cNvPicPr>
          <p:nvPr/>
        </p:nvPicPr>
        <p:blipFill>
          <a:blip r:embed="rId3"/>
          <a:stretch>
            <a:fillRect/>
          </a:stretch>
        </p:blipFill>
        <p:spPr>
          <a:xfrm>
            <a:off x="9219269" y="4874609"/>
            <a:ext cx="2406899" cy="997334"/>
          </a:xfrm>
          <a:prstGeom prst="rect">
            <a:avLst/>
          </a:prstGeom>
        </p:spPr>
      </p:pic>
      <p:sp>
        <p:nvSpPr>
          <p:cNvPr id="49" name="Oval 48">
            <a:extLst>
              <a:ext uri="{FF2B5EF4-FFF2-40B4-BE49-F238E27FC236}">
                <a16:creationId xmlns:a16="http://schemas.microsoft.com/office/drawing/2014/main" id="{0387FDAC-C4E6-4D9C-B0EE-B3EBDFEECBAE}"/>
              </a:ext>
            </a:extLst>
          </p:cNvPr>
          <p:cNvSpPr/>
          <p:nvPr/>
        </p:nvSpPr>
        <p:spPr>
          <a:xfrm>
            <a:off x="10261626" y="4969675"/>
            <a:ext cx="302400" cy="302400"/>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9ACDF5D-8929-4765-B948-1F5B1BDDD0E8}"/>
              </a:ext>
            </a:extLst>
          </p:cNvPr>
          <p:cNvSpPr/>
          <p:nvPr/>
        </p:nvSpPr>
        <p:spPr>
          <a:xfrm>
            <a:off x="9792157" y="4973828"/>
            <a:ext cx="302400" cy="302400"/>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82489A3A-F9CC-41CE-B099-4450F7D1A5AC}"/>
              </a:ext>
            </a:extLst>
          </p:cNvPr>
          <p:cNvSpPr/>
          <p:nvPr/>
        </p:nvSpPr>
        <p:spPr>
          <a:xfrm>
            <a:off x="9318830" y="4979584"/>
            <a:ext cx="302400" cy="302400"/>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3A4C3390-6B28-4704-9322-C92B2A9D4EEE}"/>
              </a:ext>
            </a:extLst>
          </p:cNvPr>
          <p:cNvGrpSpPr/>
          <p:nvPr/>
        </p:nvGrpSpPr>
        <p:grpSpPr>
          <a:xfrm>
            <a:off x="707249" y="3060213"/>
            <a:ext cx="11062105" cy="610943"/>
            <a:chOff x="707249" y="3268717"/>
            <a:chExt cx="11062105" cy="610943"/>
          </a:xfrm>
          <a:solidFill>
            <a:schemeClr val="accent4"/>
          </a:solidFill>
        </p:grpSpPr>
        <p:sp>
          <p:nvSpPr>
            <p:cNvPr id="19" name="Rectangle: Rounded Corners 18">
              <a:extLst>
                <a:ext uri="{FF2B5EF4-FFF2-40B4-BE49-F238E27FC236}">
                  <a16:creationId xmlns:a16="http://schemas.microsoft.com/office/drawing/2014/main" id="{2DC7625E-DD30-4D53-8E38-F367AFE5FEDF}"/>
                </a:ext>
              </a:extLst>
            </p:cNvPr>
            <p:cNvSpPr/>
            <p:nvPr/>
          </p:nvSpPr>
          <p:spPr>
            <a:xfrm>
              <a:off x="707249" y="3268717"/>
              <a:ext cx="11062105" cy="160283"/>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14D77B1B-832A-4DA4-9E9C-C71E6EF604D0}"/>
                </a:ext>
              </a:extLst>
            </p:cNvPr>
            <p:cNvSpPr/>
            <p:nvPr/>
          </p:nvSpPr>
          <p:spPr>
            <a:xfrm>
              <a:off x="1786758" y="3268717"/>
              <a:ext cx="105103" cy="58858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9C322F14-C01B-4FA4-A364-0FF13337912A}"/>
                </a:ext>
              </a:extLst>
            </p:cNvPr>
            <p:cNvSpPr/>
            <p:nvPr/>
          </p:nvSpPr>
          <p:spPr>
            <a:xfrm>
              <a:off x="4718493" y="3291080"/>
              <a:ext cx="105103" cy="58858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CBECB1-4678-44C0-BF07-5CD13A44FC1B}"/>
                </a:ext>
              </a:extLst>
            </p:cNvPr>
            <p:cNvSpPr/>
            <p:nvPr/>
          </p:nvSpPr>
          <p:spPr>
            <a:xfrm>
              <a:off x="7545125" y="3291080"/>
              <a:ext cx="105103" cy="58858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EFB4B684-066A-4308-B22D-84AA95B05202}"/>
                </a:ext>
              </a:extLst>
            </p:cNvPr>
            <p:cNvSpPr/>
            <p:nvPr/>
          </p:nvSpPr>
          <p:spPr>
            <a:xfrm>
              <a:off x="10422719" y="3291080"/>
              <a:ext cx="105103" cy="588580"/>
            </a:xfrm>
            <a:prstGeom prst="roundRect">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descr="A close up of a logo&#10;&#10;Description automatically generated">
            <a:extLst>
              <a:ext uri="{FF2B5EF4-FFF2-40B4-BE49-F238E27FC236}">
                <a16:creationId xmlns:a16="http://schemas.microsoft.com/office/drawing/2014/main" id="{4EBE69FB-245D-40A2-9EF1-5FEE8536A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593" y="497396"/>
            <a:ext cx="484282" cy="816476"/>
          </a:xfrm>
          <a:prstGeom prst="rect">
            <a:avLst/>
          </a:prstGeom>
        </p:spPr>
      </p:pic>
      <p:pic>
        <p:nvPicPr>
          <p:cNvPr id="27" name="Picture 26" descr="A close up of a logo&#10;&#10;Description automatically generated">
            <a:extLst>
              <a:ext uri="{FF2B5EF4-FFF2-40B4-BE49-F238E27FC236}">
                <a16:creationId xmlns:a16="http://schemas.microsoft.com/office/drawing/2014/main" id="{93046E58-6FC4-40AD-A1B8-9C0A52A93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2129" y="832725"/>
            <a:ext cx="145418" cy="816476"/>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476C1B4B-E71F-4B20-88B6-ED11705AF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7275" y="789018"/>
            <a:ext cx="510964" cy="819144"/>
          </a:xfrm>
          <a:prstGeom prst="rect">
            <a:avLst/>
          </a:prstGeom>
        </p:spPr>
      </p:pic>
      <p:pic>
        <p:nvPicPr>
          <p:cNvPr id="29" name="Picture 28" descr="A close up of a logo&#10;&#10;Description automatically generated">
            <a:extLst>
              <a:ext uri="{FF2B5EF4-FFF2-40B4-BE49-F238E27FC236}">
                <a16:creationId xmlns:a16="http://schemas.microsoft.com/office/drawing/2014/main" id="{D973B916-1740-4D0B-9C02-43D5A0D0EB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4830" y="450811"/>
            <a:ext cx="493621" cy="827149"/>
          </a:xfrm>
          <a:prstGeom prst="rect">
            <a:avLst/>
          </a:prstGeom>
        </p:spPr>
      </p:pic>
      <p:sp>
        <p:nvSpPr>
          <p:cNvPr id="30" name="Oval 29">
            <a:extLst>
              <a:ext uri="{FF2B5EF4-FFF2-40B4-BE49-F238E27FC236}">
                <a16:creationId xmlns:a16="http://schemas.microsoft.com/office/drawing/2014/main" id="{587A4CCE-9D2E-4918-9835-3EB113DDB2F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956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3.7037E-7 L -0.45456 0.47709 " pathEditMode="relative" rAng="0" ptsTypes="AA">
                                      <p:cBhvr>
                                        <p:cTn id="6" dur="2000" fill="hold"/>
                                        <p:tgtEl>
                                          <p:spTgt spid="26"/>
                                        </p:tgtEl>
                                        <p:attrNameLst>
                                          <p:attrName>ppt_x</p:attrName>
                                          <p:attrName>ppt_y</p:attrName>
                                        </p:attrNameLst>
                                      </p:cBhvr>
                                      <p:rCtr x="-22865" y="2349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1.48148E-6 L -0.38594 0.42592 " pathEditMode="relative" rAng="0" ptsTypes="AA">
                                      <p:cBhvr>
                                        <p:cTn id="10" dur="2000" fill="hold"/>
                                        <p:tgtEl>
                                          <p:spTgt spid="27"/>
                                        </p:tgtEl>
                                        <p:attrNameLst>
                                          <p:attrName>ppt_x</p:attrName>
                                          <p:attrName>ppt_y</p:attrName>
                                        </p:attrNameLst>
                                      </p:cBhvr>
                                      <p:rCtr x="-19297" y="2129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16667E-7 1.48148E-6 L 0.17904 0.4287 " pathEditMode="relative" rAng="0" ptsTypes="AA">
                                      <p:cBhvr>
                                        <p:cTn id="14" dur="2000" fill="hold"/>
                                        <p:tgtEl>
                                          <p:spTgt spid="28"/>
                                        </p:tgtEl>
                                        <p:attrNameLst>
                                          <p:attrName>ppt_x</p:attrName>
                                          <p:attrName>ppt_y</p:attrName>
                                        </p:attrNameLst>
                                      </p:cBhvr>
                                      <p:rCtr x="8945" y="2143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7.40741E-7 L 0.58047 0.48426 " pathEditMode="relative" rAng="0" ptsTypes="AA">
                                      <p:cBhvr>
                                        <p:cTn id="18" dur="2000" fill="hold"/>
                                        <p:tgtEl>
                                          <p:spTgt spid="29"/>
                                        </p:tgtEl>
                                        <p:attrNameLst>
                                          <p:attrName>ppt_x</p:attrName>
                                          <p:attrName>ppt_y</p:attrName>
                                        </p:attrNameLst>
                                      </p:cBhvr>
                                      <p:rCtr x="28997" y="2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Pass a bowl of counters/ pieces of fruit/ cubes around. Each person takes one out. There are 6 cubes in the bowl: who will be the last person to get one? Who will get none? </a:t>
            </a:r>
          </a:p>
          <a:p>
            <a:pPr marL="342900" indent="-342900">
              <a:lnSpc>
                <a:spcPct val="100000"/>
              </a:lnSpc>
              <a:spcBef>
                <a:spcPts val="0"/>
              </a:spcBef>
              <a:spcAft>
                <a:spcPts val="600"/>
              </a:spcAft>
              <a:buFont typeface="Arial" panose="020B0604020202020204" pitchFamily="34" charset="0"/>
              <a:buChar char="•"/>
            </a:pPr>
            <a:r>
              <a:rPr lang="en-GB" sz="2000" dirty="0"/>
              <a:t>Play a race-to-0 game. Put 10 counters on a tens frame. Roll a dice. Remove that number of counters. Take turns until the first person gets to zero. (If you have 2 counters left you must roll a 2 to win).</a:t>
            </a:r>
          </a:p>
          <a:p>
            <a:pPr marL="342900" indent="-342900">
              <a:lnSpc>
                <a:spcPct val="100000"/>
              </a:lnSpc>
              <a:spcBef>
                <a:spcPts val="0"/>
              </a:spcBef>
              <a:spcAft>
                <a:spcPts val="600"/>
              </a:spcAft>
              <a:buFont typeface="Arial" panose="020B0604020202020204" pitchFamily="34" charset="0"/>
              <a:buChar char="•"/>
            </a:pPr>
            <a:r>
              <a:rPr lang="en-GB" sz="2000" dirty="0"/>
              <a:t>Draw a large number line on the playground with chalk. Ask children to help you decide where to write zero. Use a toy to make the correct number of jumps along the line after rolling a dice. Whose toy will land on zero? See if children can work in partners to roll a dice and tell their friend to make that number of jumps along the line. Who arrives exactly on zero first? Look for children who can start to predict that if they are on three, they need to roll a 3 on the dice to make three jumps to land on zero.</a:t>
            </a:r>
          </a:p>
        </p:txBody>
      </p:sp>
    </p:spTree>
    <p:extLst>
      <p:ext uri="{BB962C8B-B14F-4D97-AF65-F5344CB8AC3E}">
        <p14:creationId xmlns:p14="http://schemas.microsoft.com/office/powerpoint/2010/main" val="267126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When there's nothing there to count and none is the amount, nobody does it better than </a:t>
            </a:r>
            <a:r>
              <a:rPr lang="en-GB" dirty="0">
                <a:solidFill>
                  <a:srgbClr val="FF0000"/>
                </a:solidFill>
              </a:rPr>
              <a:t>Zero</a:t>
            </a:r>
            <a:r>
              <a:rPr lang="en-GB" dirty="0"/>
              <a:t>. Learn all about the number zero with </a:t>
            </a:r>
            <a:r>
              <a:rPr lang="en-GB" dirty="0" err="1"/>
              <a:t>Numberblock</a:t>
            </a:r>
            <a:r>
              <a:rPr lang="en-GB" dirty="0"/>
              <a:t> </a:t>
            </a:r>
            <a:r>
              <a:rPr lang="en-GB" dirty="0">
                <a:solidFill>
                  <a:srgbClr val="FF0000"/>
                </a:solidFill>
              </a:rPr>
              <a:t>Zero</a:t>
            </a:r>
            <a:r>
              <a:rPr lang="en-GB" dirty="0"/>
              <a:t>.</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The value of zero</a:t>
            </a:r>
          </a:p>
          <a:p>
            <a:pPr marL="0" indent="0">
              <a:spcBef>
                <a:spcPts val="1800"/>
              </a:spcBef>
              <a:buNone/>
            </a:pPr>
            <a:r>
              <a:rPr lang="en-GB" dirty="0">
                <a:latin typeface="+mj-lt"/>
              </a:rPr>
              <a:t>‘Zero’ is a way of representing ‘nothing’. In this episode </a:t>
            </a:r>
            <a:r>
              <a:rPr lang="en-GB" i="1" dirty="0">
                <a:latin typeface="+mj-lt"/>
              </a:rPr>
              <a:t>nothing</a:t>
            </a:r>
            <a:r>
              <a:rPr lang="en-GB" dirty="0">
                <a:latin typeface="+mj-lt"/>
              </a:rPr>
              <a:t> is introduced in multiple ways: what is left when 1 is taken from 1, when a container is empty, when you can’t see something that should be in view and when there is none of something left. Although </a:t>
            </a:r>
            <a:r>
              <a:rPr lang="en-GB" dirty="0">
                <a:solidFill>
                  <a:srgbClr val="FF0000"/>
                </a:solidFill>
                <a:latin typeface="+mj-lt"/>
              </a:rPr>
              <a:t>Zero </a:t>
            </a:r>
            <a:r>
              <a:rPr lang="en-GB" dirty="0">
                <a:latin typeface="+mj-lt"/>
              </a:rPr>
              <a:t>has no blocks, he does have a </a:t>
            </a:r>
            <a:r>
              <a:rPr lang="en-GB" dirty="0" err="1">
                <a:latin typeface="+mj-lt"/>
              </a:rPr>
              <a:t>numberling</a:t>
            </a:r>
            <a:r>
              <a:rPr lang="en-GB" dirty="0">
                <a:latin typeface="+mj-lt"/>
              </a:rPr>
              <a:t>: 0. </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“There are no &lt; &gt; left.”</a:t>
            </a:r>
          </a:p>
          <a:p>
            <a:pPr marL="0" indent="0">
              <a:buNone/>
            </a:pPr>
            <a:r>
              <a:rPr lang="en-GB" dirty="0">
                <a:latin typeface="+mj-lt"/>
              </a:rPr>
              <a:t>“There are none left.”</a:t>
            </a:r>
          </a:p>
          <a:p>
            <a:pPr marL="0" indent="0">
              <a:buNone/>
            </a:pPr>
            <a:r>
              <a:rPr lang="en-GB" dirty="0">
                <a:latin typeface="+mj-lt"/>
              </a:rPr>
              <a:t>“There is nothing there.”</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pictures as a stimulus. First ask the children what they noticed in the programme and allow them to talk to you and each other. </a:t>
            </a:r>
          </a:p>
          <a:p>
            <a:endParaRPr lang="en-GB" dirty="0">
              <a:latin typeface="+mj-lt"/>
            </a:endParaRPr>
          </a:p>
          <a:p>
            <a:pPr marL="0" indent="0">
              <a:buNone/>
            </a:pPr>
            <a:r>
              <a:rPr lang="en-GB" dirty="0">
                <a:solidFill>
                  <a:srgbClr val="FF0000"/>
                </a:solidFill>
                <a:latin typeface="+mj-lt"/>
              </a:rPr>
              <a:t>Zero</a:t>
            </a:r>
            <a:r>
              <a:rPr lang="en-GB" dirty="0">
                <a:latin typeface="+mj-lt"/>
              </a:rPr>
              <a:t> is a </a:t>
            </a:r>
            <a:r>
              <a:rPr lang="en-GB" dirty="0" err="1">
                <a:latin typeface="+mj-lt"/>
              </a:rPr>
              <a:t>Numberblock</a:t>
            </a:r>
            <a:r>
              <a:rPr lang="en-GB" dirty="0">
                <a:latin typeface="+mj-lt"/>
              </a:rPr>
              <a:t> without a block. In the pictures (in slides 8 and 9) what can you have none of? (Use your imagination).</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56394D-B691-42AC-A4F3-16239A689B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0"/>
            <a:ext cx="12189025" cy="6854653"/>
          </a:xfrm>
          <a:prstGeom prst="rect">
            <a:avLst/>
          </a:prstGeom>
        </p:spPr>
      </p:pic>
      <p:sp>
        <p:nvSpPr>
          <p:cNvPr id="5" name="Rectangle 4">
            <a:extLst>
              <a:ext uri="{FF2B5EF4-FFF2-40B4-BE49-F238E27FC236}">
                <a16:creationId xmlns:a16="http://schemas.microsoft.com/office/drawing/2014/main" id="{32EE43A3-1104-4032-9F90-F00E4978DFF8}"/>
              </a:ext>
            </a:extLst>
          </p:cNvPr>
          <p:cNvSpPr/>
          <p:nvPr/>
        </p:nvSpPr>
        <p:spPr>
          <a:xfrm>
            <a:off x="4190400" y="6508800"/>
            <a:ext cx="3812967" cy="276999"/>
          </a:xfrm>
          <a:prstGeom prst="rect">
            <a:avLst/>
          </a:prstGeom>
        </p:spPr>
        <p:txBody>
          <a:bodyPr wrap="squar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3B8D636E-EFAA-4738-996B-0F185D1A334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pic>
        <p:nvPicPr>
          <p:cNvPr id="3" name="Picture 2">
            <a:extLst>
              <a:ext uri="{FF2B5EF4-FFF2-40B4-BE49-F238E27FC236}">
                <a16:creationId xmlns:a16="http://schemas.microsoft.com/office/drawing/2014/main" id="{EAB9D88B-AE0C-469E-8B9A-F8E3C541E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7" name="Rectangle 6">
            <a:extLst>
              <a:ext uri="{FF2B5EF4-FFF2-40B4-BE49-F238E27FC236}">
                <a16:creationId xmlns:a16="http://schemas.microsoft.com/office/drawing/2014/main" id="{A6EA0B5A-8298-417F-801A-E38F07FF3C9C}"/>
              </a:ext>
            </a:extLst>
          </p:cNvPr>
          <p:cNvSpPr/>
          <p:nvPr/>
        </p:nvSpPr>
        <p:spPr>
          <a:xfrm>
            <a:off x="4190400" y="6508800"/>
            <a:ext cx="3812967" cy="276999"/>
          </a:xfrm>
          <a:prstGeom prst="rect">
            <a:avLst/>
          </a:prstGeom>
        </p:spPr>
        <p:txBody>
          <a:bodyPr wrap="squar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4B963684-5581-4B35-A403-FD96A67A387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57366130"/>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Widescreen</PresentationFormat>
  <Paragraphs>66</Paragraphs>
  <Slides>17</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Further activities for Y1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370</cp:revision>
  <dcterms:created xsi:type="dcterms:W3CDTF">2018-02-20T10:26:52Z</dcterms:created>
  <dcterms:modified xsi:type="dcterms:W3CDTF">2021-04-11T15:15:20Z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