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75" r:id="rId3"/>
    <p:sldId id="274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1" r:id="rId14"/>
    <p:sldId id="273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1EF43-24C0-40BE-9E17-B0E9DF262FEA}" type="datetimeFigureOut">
              <a:rPr lang="en-GB" smtClean="0"/>
              <a:pPr/>
              <a:t>26/03/2013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2C8F73-7EE0-480C-BC60-9415AC7B199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-84" charset="-128"/>
            </a:endParaRPr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DC3BAB-2A63-49F3-8C0D-835F492F6321}" type="slidenum">
              <a:rPr lang="en-GB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-84" charset="-128"/>
            </a:endParaRPr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DC3BAB-2A63-49F3-8C0D-835F492F6321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-84" charset="-128"/>
            </a:endParaRPr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DC3BAB-2A63-49F3-8C0D-835F492F6321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-84" charset="-128"/>
            </a:endParaRPr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DC3BAB-2A63-49F3-8C0D-835F492F6321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-84" charset="-128"/>
            </a:endParaRPr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DC3BAB-2A63-49F3-8C0D-835F492F6321}" type="slidenum">
              <a:rPr lang="en-GB">
                <a:solidFill>
                  <a:prstClr val="black"/>
                </a:solidFill>
              </a:rPr>
              <a:pPr/>
              <a:t>13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icture 26"/>
          <p:cNvSpPr>
            <a:spLocks noChangeAspect="1" noChangeArrowheads="1"/>
          </p:cNvSpPr>
          <p:nvPr userDrawn="1"/>
        </p:nvSpPr>
        <p:spPr bwMode="auto">
          <a:xfrm>
            <a:off x="2987675" y="6165850"/>
            <a:ext cx="59705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>
              <a:solidFill>
                <a:srgbClr val="000000"/>
              </a:solidFill>
              <a:ea typeface="ＭＳ Ｐゴシック" pitchFamily="-84" charset="-128"/>
            </a:endParaRP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33E0E-C621-4FAD-BEA3-28B00580517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ECD54-5AFE-4A77-8A9D-DAA37A60A14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CC7C2-E1F6-4D0D-B0A6-9B8EAA96836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7EA6B-914D-44A2-8E9C-C0DC80D31DC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3BD51-E520-404D-8239-A1645F30B36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23F1E-B999-49BB-8CFC-0A715045206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D5122-A912-48AC-9450-83A9B65CB29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CB537-B3A8-46EC-8C2E-AA12C316036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D0661-D316-4DEB-BA08-1FCA45821EF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CAA20-E1F0-4133-996F-3A3F0C43439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EBC344-17E3-4087-8D4C-A5FAF4EAE7F7}" type="slidenum">
              <a:rPr lang="en-GB">
                <a:solidFill>
                  <a:srgbClr val="000000"/>
                </a:solidFill>
                <a:ea typeface="ＭＳ Ｐゴシック" pitchFamily="-8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  <a:ea typeface="ＭＳ Ｐゴシック" pitchFamily="-8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pitchFamily="34" charset="0"/>
        <a:buChar char="●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pitchFamily="34" charset="0"/>
        <a:buChar char="–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●"/>
        <a:defRPr sz="19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buChar char="●"/>
        <a:defRPr sz="19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466725" y="1146175"/>
            <a:ext cx="7239000" cy="758825"/>
          </a:xfrm>
        </p:spPr>
        <p:txBody>
          <a:bodyPr/>
          <a:lstStyle/>
          <a:p>
            <a:r>
              <a:rPr lang="en-GB" dirty="0" smtClean="0"/>
              <a:t>Progression in learning  Number Facts</a:t>
            </a:r>
            <a:endParaRPr lang="en-US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1625"/>
            <a:ext cx="7924800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GB" dirty="0" smtClean="0"/>
              <a:t>Fluency and understanding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921625" cy="4114800"/>
          </a:xfrm>
        </p:spPr>
        <p:txBody>
          <a:bodyPr/>
          <a:lstStyle/>
          <a:p>
            <a:pPr marL="0" indent="0"/>
            <a:r>
              <a:rPr lang="en-GB" dirty="0" smtClean="0"/>
              <a:t>How might the images and techniques used support children’s conceptual understanding and lead to fluency in recall of table facts?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1625"/>
            <a:ext cx="7924800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GB" dirty="0" smtClean="0"/>
              <a:t>Visualisation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Counting in tens on a hundred square 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 marL="0" indent="0"/>
            <a:r>
              <a:rPr lang="en-GB" dirty="0" smtClean="0"/>
              <a:t>Notice how the teacher enables the children to transfer from an actual image to a mental image and uses kinaesthetic movement.</a:t>
            </a:r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1625"/>
            <a:ext cx="8077200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GB" dirty="0" smtClean="0"/>
              <a:t>Making connections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114800"/>
          </a:xfrm>
        </p:spPr>
        <p:txBody>
          <a:bodyPr/>
          <a:lstStyle/>
          <a:p>
            <a:r>
              <a:rPr lang="en-GB" dirty="0" smtClean="0"/>
              <a:t>Linking multiples of two and multiples of four</a:t>
            </a:r>
          </a:p>
          <a:p>
            <a:endParaRPr lang="en-GB" dirty="0" smtClean="0"/>
          </a:p>
          <a:p>
            <a:r>
              <a:rPr lang="en-GB" dirty="0" smtClean="0"/>
              <a:t>What strategies does the teacher use?</a:t>
            </a:r>
          </a:p>
          <a:p>
            <a:endParaRPr lang="en-GB" dirty="0" smtClean="0"/>
          </a:p>
          <a:p>
            <a:pPr marL="0" indent="0"/>
            <a:r>
              <a:rPr lang="en-GB" dirty="0" smtClean="0"/>
              <a:t>Making connections in mathematics has the potential to cut down on the amount of mathematics to learn and deepen conceptual understanding. </a:t>
            </a:r>
          </a:p>
          <a:p>
            <a:endParaRPr lang="en-GB" sz="28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228600" y="609600"/>
            <a:ext cx="7239000" cy="758825"/>
          </a:xfrm>
        </p:spPr>
        <p:txBody>
          <a:bodyPr/>
          <a:lstStyle/>
          <a:p>
            <a:r>
              <a:rPr lang="en-GB" dirty="0" smtClean="0"/>
              <a:t>Progression in Number Facts</a:t>
            </a:r>
            <a:endParaRPr lang="en-US" dirty="0" smtClean="0">
              <a:ea typeface="ＭＳ Ｐゴシック" pitchFamily="-84" charset="-128"/>
            </a:endParaRPr>
          </a:p>
        </p:txBody>
      </p:sp>
      <p:sp>
        <p:nvSpPr>
          <p:cNvPr id="4099" name="Rectangle 4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606550"/>
            <a:ext cx="7239000" cy="1600200"/>
          </a:xfrm>
        </p:spPr>
        <p:txBody>
          <a:bodyPr/>
          <a:lstStyle/>
          <a:p>
            <a:r>
              <a:rPr lang="en-GB" sz="3200" dirty="0" smtClean="0"/>
              <a:t>Multiplication Upper Key Stage 2</a:t>
            </a:r>
          </a:p>
          <a:p>
            <a:r>
              <a:rPr lang="en-GB" sz="3200" dirty="0" smtClean="0"/>
              <a:t> </a:t>
            </a:r>
          </a:p>
          <a:p>
            <a:r>
              <a:rPr lang="en-GB" sz="3200" dirty="0" smtClean="0"/>
              <a:t>Rapid recall of multiplication facts</a:t>
            </a:r>
          </a:p>
          <a:p>
            <a:endParaRPr lang="en-GB" sz="3200" dirty="0" smtClean="0"/>
          </a:p>
          <a:p>
            <a:endParaRPr lang="en-GB" sz="3200" dirty="0" smtClean="0"/>
          </a:p>
          <a:p>
            <a:endParaRPr lang="en-US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1625"/>
            <a:ext cx="7924800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GB" dirty="0" smtClean="0"/>
              <a:t>Identifying tricky facts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Debbie is focusing in on the harder table facts that children might need to consolidate.</a:t>
            </a:r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Notice how the children apply the strategy of using what they know to derive what they don’t know.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1625"/>
            <a:ext cx="7924800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GB" dirty="0" smtClean="0"/>
              <a:t>Linking multiplication </a:t>
            </a:r>
            <a:br>
              <a:rPr lang="en-GB" dirty="0" smtClean="0"/>
            </a:br>
            <a:r>
              <a:rPr lang="en-GB" dirty="0" smtClean="0"/>
              <a:t>and division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Notice how the use of the triangle card game supports making connections between multiplication and division facts.</a:t>
            </a:r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How might the cards support the concept of division as the inverse of multiplication?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Areas addressed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1" y="1371600"/>
            <a:ext cx="6858000" cy="4114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2600" b="1" dirty="0" smtClean="0"/>
              <a:t>Number bonds to ten</a:t>
            </a:r>
          </a:p>
          <a:p>
            <a:pPr>
              <a:spcBef>
                <a:spcPts val="200"/>
              </a:spcBef>
            </a:pPr>
            <a:r>
              <a:rPr lang="en-GB" sz="2600" dirty="0" smtClean="0"/>
              <a:t>  	</a:t>
            </a:r>
          </a:p>
          <a:p>
            <a:pPr>
              <a:buFont typeface="Arial" pitchFamily="34" charset="0"/>
              <a:buChar char="•"/>
            </a:pPr>
            <a:r>
              <a:rPr lang="en-GB" sz="2600" b="1" dirty="0" smtClean="0"/>
              <a:t>Consolidation and practice of number bonds to ten</a:t>
            </a:r>
          </a:p>
          <a:p>
            <a:pPr>
              <a:spcBef>
                <a:spcPts val="200"/>
              </a:spcBef>
            </a:pPr>
            <a:r>
              <a:rPr lang="en-GB" sz="2600" dirty="0" smtClean="0"/>
              <a:t>	</a:t>
            </a:r>
          </a:p>
          <a:p>
            <a:pPr>
              <a:buFont typeface="Arial" pitchFamily="34" charset="0"/>
              <a:buChar char="•"/>
            </a:pPr>
            <a:r>
              <a:rPr lang="en-GB" sz="2600" b="1" dirty="0" smtClean="0"/>
              <a:t>Reinforcing table facts</a:t>
            </a:r>
          </a:p>
          <a:p>
            <a:pPr>
              <a:spcBef>
                <a:spcPts val="200"/>
              </a:spcBef>
            </a:pPr>
            <a:r>
              <a:rPr lang="en-GB" sz="2600" dirty="0" smtClean="0"/>
              <a:t>	</a:t>
            </a:r>
          </a:p>
          <a:p>
            <a:pPr>
              <a:buFont typeface="Arial" pitchFamily="34" charset="0"/>
              <a:buChar char="•"/>
            </a:pPr>
            <a:r>
              <a:rPr lang="en-GB" sz="2600" b="1" dirty="0" smtClean="0"/>
              <a:t>Rapid Recall of </a:t>
            </a:r>
            <a:r>
              <a:rPr lang="en-GB" sz="2600" b="1" dirty="0" smtClean="0"/>
              <a:t>multiplication</a:t>
            </a:r>
            <a:r>
              <a:rPr lang="en-GB" sz="2600" b="1" dirty="0" smtClean="0"/>
              <a:t> </a:t>
            </a:r>
            <a:r>
              <a:rPr lang="en-GB" sz="2600" b="1" dirty="0" smtClean="0"/>
              <a:t>facts </a:t>
            </a:r>
          </a:p>
          <a:p>
            <a:pPr>
              <a:spcBef>
                <a:spcPts val="200"/>
              </a:spcBef>
            </a:pPr>
            <a:r>
              <a:rPr lang="en-GB" sz="2600" dirty="0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81000" y="381000"/>
            <a:ext cx="7239000" cy="758825"/>
          </a:xfrm>
        </p:spPr>
        <p:txBody>
          <a:bodyPr/>
          <a:lstStyle/>
          <a:p>
            <a:r>
              <a:rPr lang="en-GB" dirty="0" smtClean="0"/>
              <a:t>Progression in Number Facts</a:t>
            </a:r>
            <a:endParaRPr lang="en-US" dirty="0" smtClean="0">
              <a:ea typeface="ＭＳ Ｐゴシック" pitchFamily="-84" charset="-128"/>
            </a:endParaRPr>
          </a:p>
        </p:txBody>
      </p:sp>
      <p:sp>
        <p:nvSpPr>
          <p:cNvPr id="4099" name="Rectangle 47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295400"/>
            <a:ext cx="7239000" cy="1600200"/>
          </a:xfrm>
        </p:spPr>
        <p:txBody>
          <a:bodyPr/>
          <a:lstStyle/>
          <a:p>
            <a:r>
              <a:rPr lang="en-GB" sz="3200" dirty="0" smtClean="0"/>
              <a:t>Addition and Subtraction </a:t>
            </a:r>
          </a:p>
          <a:p>
            <a:r>
              <a:rPr lang="en-GB" sz="3200" dirty="0" smtClean="0"/>
              <a:t>Key Stage 1</a:t>
            </a:r>
          </a:p>
          <a:p>
            <a:r>
              <a:rPr lang="en-GB" sz="3200" dirty="0" smtClean="0"/>
              <a:t> </a:t>
            </a:r>
          </a:p>
          <a:p>
            <a:r>
              <a:rPr lang="en-GB" sz="3200" dirty="0" smtClean="0"/>
              <a:t>Number bonds to ten</a:t>
            </a:r>
          </a:p>
          <a:p>
            <a:endParaRPr lang="en-GB" sz="3200" dirty="0" smtClean="0"/>
          </a:p>
          <a:p>
            <a:endParaRPr lang="en-US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924800" cy="1143000"/>
          </a:xfrm>
        </p:spPr>
        <p:txBody>
          <a:bodyPr anchor="ctr"/>
          <a:lstStyle/>
          <a:p>
            <a:r>
              <a:rPr lang="en-GB" dirty="0" smtClean="0"/>
              <a:t>Reasoning mathematically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921625" cy="4114800"/>
          </a:xfrm>
        </p:spPr>
        <p:txBody>
          <a:bodyPr/>
          <a:lstStyle/>
          <a:p>
            <a:r>
              <a:rPr lang="en-GB" dirty="0" smtClean="0"/>
              <a:t>Sarah says:</a:t>
            </a:r>
          </a:p>
          <a:p>
            <a:pPr marL="0" indent="0"/>
            <a:r>
              <a:rPr lang="en-GB" i="1" dirty="0" smtClean="0"/>
              <a:t>“Reasoning is drip fed into everything that we do”.</a:t>
            </a:r>
          </a:p>
          <a:p>
            <a:endParaRPr lang="en-GB" i="1" dirty="0" smtClean="0"/>
          </a:p>
          <a:p>
            <a:pPr marL="0" indent="0"/>
            <a:r>
              <a:rPr lang="en-GB" dirty="0" smtClean="0"/>
              <a:t>What examples of this can we see in the video clip?</a:t>
            </a:r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Reasoning mathematically is one of the three key aims of the National Curriculum.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Recording number sentences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Notice how the children were able confidently to record using symbols, once they had a clear understanding from good use of representations.</a:t>
            </a:r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Consider how understanding and</a:t>
            </a:r>
            <a:r>
              <a:rPr lang="en-GB" dirty="0"/>
              <a:t> </a:t>
            </a:r>
            <a:r>
              <a:rPr lang="en-GB" dirty="0" smtClean="0"/>
              <a:t>fluency are developed together.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Commutativity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921625" cy="4114800"/>
          </a:xfrm>
        </p:spPr>
        <p:txBody>
          <a:bodyPr/>
          <a:lstStyle/>
          <a:p>
            <a:r>
              <a:rPr lang="en-GB" dirty="0" smtClean="0"/>
              <a:t>2 + 8 = 8 + 2</a:t>
            </a:r>
          </a:p>
          <a:p>
            <a:pPr marL="0" indent="0"/>
            <a:r>
              <a:rPr lang="en-GB" dirty="0" smtClean="0"/>
              <a:t>How does the use of the coat hanger support  understanding of </a:t>
            </a:r>
            <a:r>
              <a:rPr lang="en-GB" dirty="0" err="1" smtClean="0"/>
              <a:t>commutativity</a:t>
            </a:r>
            <a:r>
              <a:rPr lang="en-GB" dirty="0" smtClean="0"/>
              <a:t>?</a:t>
            </a:r>
          </a:p>
          <a:p>
            <a:endParaRPr lang="en-GB" dirty="0" smtClean="0"/>
          </a:p>
          <a:p>
            <a:pPr marL="0" indent="0"/>
            <a:r>
              <a:rPr lang="en-GB" dirty="0" smtClean="0"/>
              <a:t>Understanding </a:t>
            </a:r>
            <a:r>
              <a:rPr lang="en-GB" dirty="0" err="1" smtClean="0"/>
              <a:t>commutativity</a:t>
            </a:r>
            <a:r>
              <a:rPr lang="en-GB" dirty="0" smtClean="0"/>
              <a:t> cuts down on the number of facts to learn and supports the development of flexibility and fluency </a:t>
            </a:r>
          </a:p>
          <a:p>
            <a:r>
              <a:rPr lang="en-GB" dirty="0" smtClean="0"/>
              <a:t>What other images might you use?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81000" y="533400"/>
            <a:ext cx="7239000" cy="758825"/>
          </a:xfrm>
        </p:spPr>
        <p:txBody>
          <a:bodyPr/>
          <a:lstStyle/>
          <a:p>
            <a:r>
              <a:rPr lang="en-GB" dirty="0" smtClean="0"/>
              <a:t>Progression in Number Facts</a:t>
            </a:r>
            <a:endParaRPr lang="en-US" dirty="0" smtClean="0">
              <a:ea typeface="ＭＳ Ｐゴシック" pitchFamily="-84" charset="-128"/>
            </a:endParaRPr>
          </a:p>
        </p:txBody>
      </p:sp>
      <p:sp>
        <p:nvSpPr>
          <p:cNvPr id="4099" name="Rectangle 47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530350"/>
            <a:ext cx="7239000" cy="1600200"/>
          </a:xfrm>
        </p:spPr>
        <p:txBody>
          <a:bodyPr/>
          <a:lstStyle/>
          <a:p>
            <a:r>
              <a:rPr lang="en-GB" sz="3200" dirty="0" smtClean="0"/>
              <a:t>Addition and Subtraction </a:t>
            </a:r>
          </a:p>
          <a:p>
            <a:r>
              <a:rPr lang="en-GB" sz="3200" dirty="0" smtClean="0"/>
              <a:t>Key Stage 1</a:t>
            </a:r>
          </a:p>
          <a:p>
            <a:r>
              <a:rPr lang="en-GB" sz="3200" dirty="0" smtClean="0"/>
              <a:t>Consolidation and practice</a:t>
            </a:r>
          </a:p>
          <a:p>
            <a:endParaRPr lang="en-GB" sz="3200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Consolidation and practice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Children need time to practise number facts in interesting ways and different environments.</a:t>
            </a:r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Notice how digital technology provides opportunities for children to attempt many calculations in a short space of time.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461962" y="685800"/>
            <a:ext cx="7239000" cy="758825"/>
          </a:xfrm>
        </p:spPr>
        <p:txBody>
          <a:bodyPr/>
          <a:lstStyle/>
          <a:p>
            <a:r>
              <a:rPr lang="en-GB" dirty="0" smtClean="0"/>
              <a:t>Progression in Number Facts</a:t>
            </a:r>
            <a:endParaRPr lang="en-US" dirty="0" smtClean="0">
              <a:ea typeface="ＭＳ Ｐゴシック" pitchFamily="-84" charset="-128"/>
            </a:endParaRPr>
          </a:p>
        </p:txBody>
      </p:sp>
      <p:sp>
        <p:nvSpPr>
          <p:cNvPr id="4099" name="Rectangle 47"/>
          <p:cNvSpPr>
            <a:spLocks noGrp="1" noChangeArrowheads="1"/>
          </p:cNvSpPr>
          <p:nvPr>
            <p:ph type="subTitle" idx="1"/>
          </p:nvPr>
        </p:nvSpPr>
        <p:spPr>
          <a:xfrm>
            <a:off x="461962" y="1682750"/>
            <a:ext cx="7239000" cy="1600200"/>
          </a:xfrm>
        </p:spPr>
        <p:txBody>
          <a:bodyPr/>
          <a:lstStyle/>
          <a:p>
            <a:r>
              <a:rPr lang="en-GB" sz="3200" dirty="0" smtClean="0"/>
              <a:t>Multiplication Key Stage 1</a:t>
            </a:r>
          </a:p>
          <a:p>
            <a:r>
              <a:rPr lang="en-GB" sz="3200" dirty="0" smtClean="0"/>
              <a:t> </a:t>
            </a:r>
          </a:p>
          <a:p>
            <a:r>
              <a:rPr lang="en-GB" sz="3200" dirty="0" smtClean="0"/>
              <a:t>Reinforcing table facts</a:t>
            </a:r>
          </a:p>
          <a:p>
            <a:endParaRPr lang="en-GB" sz="3200" dirty="0" smtClean="0">
              <a:ea typeface="ＭＳ Ｐゴシック" pitchFamily="-84" charset="-128"/>
            </a:endParaRPr>
          </a:p>
          <a:p>
            <a:r>
              <a:rPr lang="en-GB" sz="3200" dirty="0" err="1" smtClean="0">
                <a:ea typeface="ＭＳ Ｐゴシック" pitchFamily="-84" charset="-128"/>
              </a:rPr>
              <a:t>Oldway</a:t>
            </a:r>
            <a:r>
              <a:rPr lang="en-GB" sz="3200" dirty="0" smtClean="0">
                <a:ea typeface="ＭＳ Ｐゴシック" pitchFamily="-84" charset="-128"/>
              </a:rPr>
              <a:t> </a:t>
            </a:r>
          </a:p>
          <a:p>
            <a:r>
              <a:rPr lang="en-GB" sz="3200" dirty="0" smtClean="0">
                <a:ea typeface="ＭＳ Ｐゴシック" pitchFamily="-84" charset="-128"/>
              </a:rPr>
              <a:t>Video 1.1 </a:t>
            </a:r>
          </a:p>
          <a:p>
            <a:endParaRPr lang="en-US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395</Words>
  <Application>Microsoft Office PowerPoint</Application>
  <PresentationFormat>On-screen Show (4:3)</PresentationFormat>
  <Paragraphs>88</Paragraphs>
  <Slides>15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nctem1</vt:lpstr>
      <vt:lpstr>Progression in learning  Number Facts</vt:lpstr>
      <vt:lpstr>Areas addressed</vt:lpstr>
      <vt:lpstr>Progression in Number Facts</vt:lpstr>
      <vt:lpstr>Reasoning mathematically</vt:lpstr>
      <vt:lpstr>Recording number sentences</vt:lpstr>
      <vt:lpstr>Commutativity</vt:lpstr>
      <vt:lpstr>Progression in Number Facts</vt:lpstr>
      <vt:lpstr>Consolidation and practice</vt:lpstr>
      <vt:lpstr>Progression in Number Facts</vt:lpstr>
      <vt:lpstr>Fluency and understanding</vt:lpstr>
      <vt:lpstr>Visualisation</vt:lpstr>
      <vt:lpstr>Making connections</vt:lpstr>
      <vt:lpstr>Progression in Number Facts</vt:lpstr>
      <vt:lpstr>Identifying tricky facts</vt:lpstr>
      <vt:lpstr>Linking multiplication  and division</vt:lpstr>
    </vt:vector>
  </TitlesOfParts>
  <Company>Tribal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Progression in Number Facts</dc:title>
  <dc:creator>deborah.morgan</dc:creator>
  <cp:lastModifiedBy>deborah.morgan</cp:lastModifiedBy>
  <cp:revision>59</cp:revision>
  <dcterms:created xsi:type="dcterms:W3CDTF">2013-03-14T14:49:51Z</dcterms:created>
  <dcterms:modified xsi:type="dcterms:W3CDTF">2013-03-26T19:13:35Z</dcterms:modified>
</cp:coreProperties>
</file>