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9"/>
  </p:notesMasterIdLst>
  <p:sldIdLst>
    <p:sldId id="263" r:id="rId6"/>
    <p:sldId id="256" r:id="rId7"/>
    <p:sldId id="588" r:id="rId8"/>
    <p:sldId id="293" r:id="rId9"/>
    <p:sldId id="304" r:id="rId10"/>
    <p:sldId id="269" r:id="rId11"/>
    <p:sldId id="276" r:id="rId12"/>
    <p:sldId id="277" r:id="rId13"/>
    <p:sldId id="279" r:id="rId14"/>
    <p:sldId id="280" r:id="rId15"/>
    <p:sldId id="644" r:id="rId16"/>
    <p:sldId id="281" r:id="rId17"/>
    <p:sldId id="282" r:id="rId18"/>
    <p:sldId id="580" r:id="rId19"/>
    <p:sldId id="579" r:id="rId20"/>
    <p:sldId id="618" r:id="rId21"/>
    <p:sldId id="619" r:id="rId22"/>
    <p:sldId id="643" r:id="rId23"/>
    <p:sldId id="620" r:id="rId24"/>
    <p:sldId id="621" r:id="rId25"/>
    <p:sldId id="622" r:id="rId26"/>
    <p:sldId id="623" r:id="rId27"/>
    <p:sldId id="624" r:id="rId28"/>
    <p:sldId id="625" r:id="rId29"/>
    <p:sldId id="626" r:id="rId30"/>
    <p:sldId id="627" r:id="rId31"/>
    <p:sldId id="631" r:id="rId32"/>
    <p:sldId id="638" r:id="rId33"/>
    <p:sldId id="637" r:id="rId34"/>
    <p:sldId id="639" r:id="rId35"/>
    <p:sldId id="632" r:id="rId36"/>
    <p:sldId id="647" r:id="rId37"/>
    <p:sldId id="645" r:id="rId38"/>
    <p:sldId id="634" r:id="rId39"/>
    <p:sldId id="286" r:id="rId40"/>
    <p:sldId id="265" r:id="rId41"/>
    <p:sldId id="287" r:id="rId42"/>
    <p:sldId id="640" r:id="rId43"/>
    <p:sldId id="642" r:id="rId44"/>
    <p:sldId id="641" r:id="rId45"/>
    <p:sldId id="616" r:id="rId46"/>
    <p:sldId id="617" r:id="rId47"/>
    <p:sldId id="291" r:id="rId48"/>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43D79-0FB7-4ABE-A040-7BE548F4B4F4}" v="5" dt="2021-10-07T07:52:3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82342" autoAdjust="0"/>
  </p:normalViewPr>
  <p:slideViewPr>
    <p:cSldViewPr>
      <p:cViewPr varScale="1">
        <p:scale>
          <a:sx n="74" d="100"/>
          <a:sy n="74" d="100"/>
        </p:scale>
        <p:origin x="40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E1B43D79-0FB7-4ABE-A040-7BE548F4B4F4}"/>
    <pc:docChg chg="modSld">
      <pc:chgData name="Steve McCormack" userId="a36034f6-e157-44c0-92e0-583c4185333c" providerId="ADAL" clId="{E1B43D79-0FB7-4ABE-A040-7BE548F4B4F4}" dt="2021-10-07T07:55:54.460" v="52" actId="6549"/>
      <pc:docMkLst>
        <pc:docMk/>
      </pc:docMkLst>
      <pc:sldChg chg="modSp mod">
        <pc:chgData name="Steve McCormack" userId="a36034f6-e157-44c0-92e0-583c4185333c" providerId="ADAL" clId="{E1B43D79-0FB7-4ABE-A040-7BE548F4B4F4}" dt="2021-10-07T07:51:11.314" v="0" actId="6549"/>
        <pc:sldMkLst>
          <pc:docMk/>
          <pc:sldMk cId="1934899181" sldId="280"/>
        </pc:sldMkLst>
        <pc:spChg chg="mod">
          <ac:chgData name="Steve McCormack" userId="a36034f6-e157-44c0-92e0-583c4185333c" providerId="ADAL" clId="{E1B43D79-0FB7-4ABE-A040-7BE548F4B4F4}" dt="2021-10-07T07:51:11.314" v="0" actId="6549"/>
          <ac:spMkLst>
            <pc:docMk/>
            <pc:sldMk cId="1934899181" sldId="280"/>
            <ac:spMk id="5" creationId="{75BF6F18-75C6-41D8-98EE-3643259D3987}"/>
          </ac:spMkLst>
        </pc:spChg>
      </pc:sldChg>
      <pc:sldChg chg="modSp mod">
        <pc:chgData name="Steve McCormack" userId="a36034f6-e157-44c0-92e0-583c4185333c" providerId="ADAL" clId="{E1B43D79-0FB7-4ABE-A040-7BE548F4B4F4}" dt="2021-10-07T07:51:57.201" v="29" actId="6549"/>
        <pc:sldMkLst>
          <pc:docMk/>
          <pc:sldMk cId="387169446" sldId="281"/>
        </pc:sldMkLst>
        <pc:spChg chg="mod">
          <ac:chgData name="Steve McCormack" userId="a36034f6-e157-44c0-92e0-583c4185333c" providerId="ADAL" clId="{E1B43D79-0FB7-4ABE-A040-7BE548F4B4F4}" dt="2021-10-07T07:51:57.201" v="29" actId="6549"/>
          <ac:spMkLst>
            <pc:docMk/>
            <pc:sldMk cId="387169446" sldId="281"/>
            <ac:spMk id="3" creationId="{EC771724-309D-4EC6-8089-365C4C85F6A6}"/>
          </ac:spMkLst>
        </pc:spChg>
      </pc:sldChg>
      <pc:sldChg chg="modSp mod">
        <pc:chgData name="Steve McCormack" userId="a36034f6-e157-44c0-92e0-583c4185333c" providerId="ADAL" clId="{E1B43D79-0FB7-4ABE-A040-7BE548F4B4F4}" dt="2021-10-07T07:55:54.460" v="52" actId="6549"/>
        <pc:sldMkLst>
          <pc:docMk/>
          <pc:sldMk cId="309275939" sldId="291"/>
        </pc:sldMkLst>
        <pc:spChg chg="mod">
          <ac:chgData name="Steve McCormack" userId="a36034f6-e157-44c0-92e0-583c4185333c" providerId="ADAL" clId="{E1B43D79-0FB7-4ABE-A040-7BE548F4B4F4}" dt="2021-10-07T07:55:54.460" v="52" actId="6549"/>
          <ac:spMkLst>
            <pc:docMk/>
            <pc:sldMk cId="309275939" sldId="291"/>
            <ac:spMk id="2" creationId="{2FC8153A-3089-4481-8DDB-FCA2DBF5BD26}"/>
          </ac:spMkLst>
        </pc:spChg>
      </pc:sldChg>
      <pc:sldChg chg="modSp mod">
        <pc:chgData name="Steve McCormack" userId="a36034f6-e157-44c0-92e0-583c4185333c" providerId="ADAL" clId="{E1B43D79-0FB7-4ABE-A040-7BE548F4B4F4}" dt="2021-10-07T07:55:42.734" v="48" actId="6549"/>
        <pc:sldMkLst>
          <pc:docMk/>
          <pc:sldMk cId="2020329290" sldId="616"/>
        </pc:sldMkLst>
        <pc:spChg chg="mod">
          <ac:chgData name="Steve McCormack" userId="a36034f6-e157-44c0-92e0-583c4185333c" providerId="ADAL" clId="{E1B43D79-0FB7-4ABE-A040-7BE548F4B4F4}" dt="2021-10-07T07:55:42.734" v="48" actId="6549"/>
          <ac:spMkLst>
            <pc:docMk/>
            <pc:sldMk cId="2020329290" sldId="616"/>
            <ac:spMk id="2" creationId="{468AD34D-48AC-4C34-99A5-DF560A5DFC10}"/>
          </ac:spMkLst>
        </pc:spChg>
      </pc:sldChg>
      <pc:sldChg chg="modSp mod">
        <pc:chgData name="Steve McCormack" userId="a36034f6-e157-44c0-92e0-583c4185333c" providerId="ADAL" clId="{E1B43D79-0FB7-4ABE-A040-7BE548F4B4F4}" dt="2021-10-07T07:55:47.362" v="50" actId="6549"/>
        <pc:sldMkLst>
          <pc:docMk/>
          <pc:sldMk cId="2737215241" sldId="617"/>
        </pc:sldMkLst>
        <pc:spChg chg="mod">
          <ac:chgData name="Steve McCormack" userId="a36034f6-e157-44c0-92e0-583c4185333c" providerId="ADAL" clId="{E1B43D79-0FB7-4ABE-A040-7BE548F4B4F4}" dt="2021-10-07T07:55:47.362" v="50" actId="6549"/>
          <ac:spMkLst>
            <pc:docMk/>
            <pc:sldMk cId="2737215241" sldId="617"/>
            <ac:spMk id="2" creationId="{468AD34D-48AC-4C34-99A5-DF560A5DFC10}"/>
          </ac:spMkLst>
        </pc:spChg>
      </pc:sldChg>
      <pc:sldChg chg="modSp">
        <pc:chgData name="Steve McCormack" userId="a36034f6-e157-44c0-92e0-583c4185333c" providerId="ADAL" clId="{E1B43D79-0FB7-4ABE-A040-7BE548F4B4F4}" dt="2021-10-07T07:52:31.327" v="34" actId="6549"/>
        <pc:sldMkLst>
          <pc:docMk/>
          <pc:sldMk cId="2042135416" sldId="618"/>
        </pc:sldMkLst>
        <pc:spChg chg="mod">
          <ac:chgData name="Steve McCormack" userId="a36034f6-e157-44c0-92e0-583c4185333c" providerId="ADAL" clId="{E1B43D79-0FB7-4ABE-A040-7BE548F4B4F4}" dt="2021-10-07T07:52:31.327" v="34" actId="6549"/>
          <ac:spMkLst>
            <pc:docMk/>
            <pc:sldMk cId="2042135416" sldId="618"/>
            <ac:spMk id="7" creationId="{2A4D166A-3E69-48DD-A941-1348EFDD1C7E}"/>
          </ac:spMkLst>
        </pc:spChg>
      </pc:sldChg>
      <pc:sldChg chg="modSp mod">
        <pc:chgData name="Steve McCormack" userId="a36034f6-e157-44c0-92e0-583c4185333c" providerId="ADAL" clId="{E1B43D79-0FB7-4ABE-A040-7BE548F4B4F4}" dt="2021-10-07T07:53:49.292" v="39" actId="6549"/>
        <pc:sldMkLst>
          <pc:docMk/>
          <pc:sldMk cId="2406675447" sldId="619"/>
        </pc:sldMkLst>
        <pc:spChg chg="mod">
          <ac:chgData name="Steve McCormack" userId="a36034f6-e157-44c0-92e0-583c4185333c" providerId="ADAL" clId="{E1B43D79-0FB7-4ABE-A040-7BE548F4B4F4}" dt="2021-10-07T07:53:49.292" v="39" actId="6549"/>
          <ac:spMkLst>
            <pc:docMk/>
            <pc:sldMk cId="2406675447" sldId="619"/>
            <ac:spMk id="9" creationId="{26B907C0-517A-47B2-AE2E-4697BF9B61ED}"/>
          </ac:spMkLst>
        </pc:spChg>
      </pc:sldChg>
      <pc:sldChg chg="modSp mod">
        <pc:chgData name="Steve McCormack" userId="a36034f6-e157-44c0-92e0-583c4185333c" providerId="ADAL" clId="{E1B43D79-0FB7-4ABE-A040-7BE548F4B4F4}" dt="2021-10-07T07:55:22.365" v="46" actId="6549"/>
        <pc:sldMkLst>
          <pc:docMk/>
          <pc:sldMk cId="4080930468" sldId="640"/>
        </pc:sldMkLst>
        <pc:spChg chg="mod">
          <ac:chgData name="Steve McCormack" userId="a36034f6-e157-44c0-92e0-583c4185333c" providerId="ADAL" clId="{E1B43D79-0FB7-4ABE-A040-7BE548F4B4F4}" dt="2021-10-07T07:55:22.365" v="46" actId="6549"/>
          <ac:spMkLst>
            <pc:docMk/>
            <pc:sldMk cId="4080930468" sldId="640"/>
            <ac:spMk id="2" creationId="{3D3B0D61-9420-4B06-8555-667429430C87}"/>
          </ac:spMkLst>
        </pc:spChg>
      </pc:sldChg>
      <pc:sldChg chg="modSp mod">
        <pc:chgData name="Steve McCormack" userId="a36034f6-e157-44c0-92e0-583c4185333c" providerId="ADAL" clId="{E1B43D79-0FB7-4ABE-A040-7BE548F4B4F4}" dt="2021-10-07T07:54:05.661" v="44" actId="6549"/>
        <pc:sldMkLst>
          <pc:docMk/>
          <pc:sldMk cId="3241774194" sldId="643"/>
        </pc:sldMkLst>
        <pc:spChg chg="mod">
          <ac:chgData name="Steve McCormack" userId="a36034f6-e157-44c0-92e0-583c4185333c" providerId="ADAL" clId="{E1B43D79-0FB7-4ABE-A040-7BE548F4B4F4}" dt="2021-10-07T07:54:05.661" v="44" actId="6549"/>
          <ac:spMkLst>
            <pc:docMk/>
            <pc:sldMk cId="3241774194" sldId="643"/>
            <ac:spMk id="9" creationId="{26B907C0-517A-47B2-AE2E-4697BF9B61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dirty="0">
                <a:solidFill>
                  <a:srgbClr val="008080"/>
                </a:solidFill>
                <a:latin typeface="Myriad Pro"/>
              </a:rPr>
              <a:t>Will the product be smaller or bigger than 1142?</a:t>
            </a:r>
          </a:p>
          <a:p>
            <a:r>
              <a:rPr lang="en-GB" sz="2000" dirty="0">
                <a:solidFill>
                  <a:srgbClr val="008080"/>
                </a:solidFill>
                <a:latin typeface="Myriad Pro"/>
              </a:rPr>
              <a:t>Will the product be smaller or bigger than 2284?</a:t>
            </a:r>
          </a:p>
          <a:p>
            <a:r>
              <a:rPr lang="en-GB" sz="2000" dirty="0">
                <a:solidFill>
                  <a:srgbClr val="008080"/>
                </a:solidFill>
                <a:latin typeface="Myriad Pro"/>
              </a:rPr>
              <a:t>Use this sentence structure to compare two products:</a:t>
            </a:r>
          </a:p>
          <a:p>
            <a:pPr lvl="1"/>
            <a:r>
              <a:rPr lang="en-GB" sz="2000" i="1" dirty="0">
                <a:solidFill>
                  <a:srgbClr val="008080"/>
                </a:solidFill>
                <a:latin typeface="Myriad Pro"/>
              </a:rPr>
              <a:t>“I know part __ will be bigger/smaller than part __ because … </a:t>
            </a:r>
            <a:r>
              <a:rPr lang="en-GB" sz="2000" dirty="0">
                <a:solidFill>
                  <a:srgbClr val="008080"/>
                </a:solidFill>
                <a:latin typeface="Myriad Pro"/>
              </a:rPr>
              <a:t>“ </a:t>
            </a:r>
            <a:endParaRPr lang="en-GB" sz="16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If students are struggling, which two might you ask them to compare as a starting point?</a:t>
            </a:r>
          </a:p>
          <a:p>
            <a:pPr>
              <a:spcBef>
                <a:spcPts val="400"/>
              </a:spcBef>
              <a:spcAft>
                <a:spcPts val="400"/>
              </a:spcAft>
            </a:pPr>
            <a:r>
              <a:rPr lang="en-GB" sz="1200" dirty="0">
                <a:solidFill>
                  <a:srgbClr val="008080"/>
                </a:solidFill>
                <a:latin typeface="Myriad Pro"/>
              </a:rPr>
              <a:t>What might students do for part f?</a:t>
            </a:r>
          </a:p>
          <a:p>
            <a:pPr>
              <a:spcBef>
                <a:spcPts val="400"/>
              </a:spcBef>
              <a:spcAft>
                <a:spcPts val="400"/>
              </a:spcAft>
            </a:pPr>
            <a:r>
              <a:rPr lang="en-GB" sz="1200" dirty="0">
                <a:solidFill>
                  <a:srgbClr val="008080"/>
                </a:solidFill>
                <a:latin typeface="Myriad Pro"/>
              </a:rPr>
              <a:t>Which products, or groups of products, might you draw students’ attention to and why?</a:t>
            </a:r>
          </a:p>
          <a:p>
            <a:pPr>
              <a:spcBef>
                <a:spcPts val="400"/>
              </a:spcBef>
              <a:spcAft>
                <a:spcPts val="400"/>
              </a:spcAft>
            </a:pPr>
            <a:r>
              <a:rPr lang="en-GB" sz="1200" dirty="0">
                <a:solidFill>
                  <a:srgbClr val="008080"/>
                </a:solidFill>
                <a:latin typeface="Myriad Pro"/>
              </a:rPr>
              <a:t>What language or sentence structures might you want students to use to support their understanding?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 8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Suggested questioning:</a:t>
            </a:r>
          </a:p>
          <a:p>
            <a:r>
              <a:rPr lang="en-GB" sz="2000" dirty="0">
                <a:solidFill>
                  <a:srgbClr val="008080"/>
                </a:solidFill>
                <a:latin typeface="Myriad Pro"/>
              </a:rPr>
              <a:t>How do you picture the two dots on the spring as the string is stretched?</a:t>
            </a:r>
          </a:p>
          <a:p>
            <a:r>
              <a:rPr lang="en-GB" sz="2000" dirty="0">
                <a:solidFill>
                  <a:srgbClr val="008080"/>
                </a:solidFill>
                <a:latin typeface="Myriad Pro"/>
              </a:rPr>
              <a:t>How does this spring show what happens when you multiply two numbers?</a:t>
            </a:r>
          </a:p>
          <a:p>
            <a:r>
              <a:rPr lang="en-GB" sz="2000" dirty="0">
                <a:solidFill>
                  <a:srgbClr val="008080"/>
                </a:solidFill>
                <a:latin typeface="Myriad Pro"/>
              </a:rPr>
              <a:t>What multiplication would you be representing if you stretched the string so the red dot was on the 12?</a:t>
            </a:r>
          </a:p>
          <a:p>
            <a:r>
              <a:rPr lang="en-GB" sz="2000" dirty="0">
                <a:solidFill>
                  <a:srgbClr val="008080"/>
                </a:solidFill>
                <a:latin typeface="Myriad Pro"/>
              </a:rPr>
              <a:t>What multiplication would you be representing if you stretched the string so the red dot was on the 10?</a:t>
            </a:r>
          </a:p>
          <a:p>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Things for you to think about:</a:t>
            </a:r>
          </a:p>
          <a:p>
            <a:r>
              <a:rPr lang="en-GB" sz="2000" dirty="0"/>
              <a:t>Each of these questions asks students to imagine the spring in a different way. It might be worth asking students if they found any questions harder or easier to picture.</a:t>
            </a:r>
          </a:p>
          <a:p>
            <a:r>
              <a:rPr lang="en-GB" sz="2000" dirty="0"/>
              <a:t>This is not an image of multiplication that students are likely to be familiar with – you may find that you want to be quite explicit about the links between a specific multiplication and how it would be represented on the spring.</a:t>
            </a:r>
          </a:p>
          <a:p>
            <a:r>
              <a:rPr lang="en-GB" sz="2000" dirty="0"/>
              <a:t>What language might you use to support students to understand this representation? </a:t>
            </a:r>
          </a:p>
          <a:p>
            <a:endParaRPr lang="en-GB" sz="20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3529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1800" b="0" kern="1200" dirty="0">
              <a:solidFill>
                <a:schemeClr val="tx1"/>
              </a:solidFill>
              <a:effectLst/>
              <a:latin typeface="Calibri" panose="020F0502020204030204" pitchFamily="34" charset="0"/>
              <a:ea typeface="+mn-ea"/>
              <a:cs typeface="Times New Roman" panose="02020603050405020304" pitchFamily="18" charset="0"/>
            </a:endParaRPr>
          </a:p>
          <a:p>
            <a:r>
              <a:rPr lang="en-GB" sz="1200" b="0" kern="1200" dirty="0">
                <a:solidFill>
                  <a:schemeClr val="tx1"/>
                </a:solidFill>
                <a:effectLst/>
                <a:latin typeface="+mn-lt"/>
                <a:ea typeface="+mn-ea"/>
                <a:cs typeface="+mn-cs"/>
              </a:rPr>
              <a:t>Further guidance for this question can be found on page 9 of the Core Concept document. This includes some ides for introducing the spring representation and examples of questions you might ask to ensure students’ understanding. </a:t>
            </a: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723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1800" b="0" kern="1200" dirty="0">
              <a:solidFill>
                <a:schemeClr val="tx1"/>
              </a:solidFill>
              <a:effectLst/>
              <a:latin typeface="Calibri" panose="020F0502020204030204" pitchFamily="34" charset="0"/>
              <a:ea typeface="+mn-ea"/>
              <a:cs typeface="Times New Roman" panose="02020603050405020304" pitchFamily="18" charset="0"/>
            </a:endParaRPr>
          </a:p>
          <a:p>
            <a:r>
              <a:rPr lang="en-GB" sz="1200" b="0" kern="1200" dirty="0">
                <a:solidFill>
                  <a:schemeClr val="tx1"/>
                </a:solidFill>
                <a:effectLst/>
                <a:latin typeface="+mn-lt"/>
                <a:ea typeface="+mn-ea"/>
                <a:cs typeface="+mn-cs"/>
              </a:rPr>
              <a:t>Further guidance for this question can be found on page 9 of the Core Concept document. This includes some ides for introducing the spring representation and examples of questions you might ask to ensure students’ understanding. </a:t>
            </a:r>
            <a:endParaRPr lang="en-GB" b="0" dirty="0"/>
          </a:p>
          <a:p>
            <a:endParaRPr lang="en-GB" dirty="0"/>
          </a:p>
          <a:p>
            <a:r>
              <a:rPr lang="en-GB" dirty="0"/>
              <a:t>A downloadable PowerPoint presentation with further prompts and guidance can be found on the Mathematical Prompts for Deeper Thinking videos page on the NCETM website.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99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Suggested questioning</a:t>
            </a:r>
            <a:r>
              <a:rPr lang="en-GB" sz="2000" b="1" dirty="0">
                <a:solidFill>
                  <a:srgbClr val="008080"/>
                </a:solidFill>
                <a:highlight>
                  <a:srgbClr val="FFFF00"/>
                </a:highlight>
                <a:latin typeface="Myriad Pro"/>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dirty="0">
                <a:ln>
                  <a:noFill/>
                </a:ln>
                <a:solidFill>
                  <a:srgbClr val="008080"/>
                </a:solidFill>
                <a:effectLst/>
                <a:uLnTx/>
                <a:uFillTx/>
                <a:latin typeface="Calibri" panose="020F0502020204030204"/>
                <a:ea typeface="+mn-ea"/>
                <a:cs typeface="+mn-cs"/>
              </a:rPr>
              <a:t>What is the same and different about the questions in part a) and part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dirty="0">
                <a:ln>
                  <a:noFill/>
                </a:ln>
                <a:solidFill>
                  <a:srgbClr val="008080"/>
                </a:solidFill>
                <a:effectLst/>
                <a:uLnTx/>
                <a:uFillTx/>
                <a:latin typeface="Calibri" panose="020F0502020204030204"/>
                <a:ea typeface="+mn-ea"/>
                <a:cs typeface="+mn-cs"/>
              </a:rPr>
              <a:t>What is ‘between’ the numbers in the grid?</a:t>
            </a:r>
          </a:p>
          <a:p>
            <a:pPr algn="l"/>
            <a:endParaRPr lang="en-GB"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Things for you to think about:</a:t>
            </a:r>
          </a:p>
          <a:p>
            <a:r>
              <a:rPr lang="en-GB" sz="2000" kern="1200" dirty="0">
                <a:solidFill>
                  <a:schemeClr val="tx1"/>
                </a:solidFill>
                <a:effectLst/>
                <a:latin typeface="+mn-lt"/>
                <a:ea typeface="+mn-ea"/>
                <a:cs typeface="+mn-cs"/>
              </a:rPr>
              <a:t>How can this representation be used to think about multiplication both as ‘grouping’ and as ‘scaling’?</a:t>
            </a:r>
          </a:p>
          <a:p>
            <a:r>
              <a:rPr lang="en-GB" sz="2000" kern="1200" dirty="0">
                <a:solidFill>
                  <a:schemeClr val="tx1"/>
                </a:solidFill>
                <a:effectLst/>
                <a:latin typeface="+mn-lt"/>
                <a:ea typeface="+mn-ea"/>
                <a:cs typeface="+mn-cs"/>
              </a:rPr>
              <a:t>It might be worth drawing students’ attention to the fact that multiplication by a non-integer can ‘fill the gaps’ when moving from one number to another multiplicatively. For example, you could ask them where 1.5x4 would be represented in the grid.</a:t>
            </a:r>
          </a:p>
          <a:p>
            <a:endParaRPr lang="en-GB" sz="2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79185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1800" b="0" kern="1200" dirty="0">
              <a:solidFill>
                <a:schemeClr val="tx1"/>
              </a:solidFill>
              <a:effectLst/>
              <a:latin typeface="Calibri" panose="020F0502020204030204" pitchFamily="34" charset="0"/>
              <a:ea typeface="+mn-ea"/>
              <a:cs typeface="Times New Roman" panose="02020603050405020304" pitchFamily="18" charset="0"/>
            </a:endParaRPr>
          </a:p>
          <a:p>
            <a:r>
              <a:rPr lang="en-GB" sz="1200" b="0" kern="1200" dirty="0">
                <a:solidFill>
                  <a:schemeClr val="tx1"/>
                </a:solidFill>
                <a:effectLst/>
                <a:latin typeface="+mn-lt"/>
                <a:ea typeface="+mn-ea"/>
                <a:cs typeface="+mn-cs"/>
              </a:rPr>
              <a:t>Further guidance on this example, including how you might use a multiplication square to explore multiplication by non-integers, can be found on page 10 of the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908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dirty="0">
                <a:ln>
                  <a:noFill/>
                </a:ln>
                <a:solidFill>
                  <a:srgbClr val="008080"/>
                </a:solidFill>
                <a:effectLst/>
                <a:uLnTx/>
                <a:uFillTx/>
                <a:latin typeface="Calibri" panose="020F0502020204030204"/>
                <a:ea typeface="+mn-ea"/>
                <a:cs typeface="+mn-cs"/>
              </a:rPr>
              <a:t>What is the same and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1200" cap="none" spc="0" normalizeH="0" baseline="0" noProof="0" dirty="0">
                <a:ln>
                  <a:noFill/>
                </a:ln>
                <a:solidFill>
                  <a:srgbClr val="008080"/>
                </a:solidFill>
                <a:effectLst/>
                <a:uLnTx/>
                <a:uFillTx/>
                <a:latin typeface="Calibri" panose="020F0502020204030204"/>
                <a:ea typeface="+mn-ea"/>
                <a:cs typeface="+mn-cs"/>
              </a:rPr>
              <a:t>What calculations are easier to show with the spring? What calculations are easier to show with the table?</a:t>
            </a:r>
          </a:p>
          <a:p>
            <a:pPr algn="l"/>
            <a:endParaRPr lang="en-GB"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How could you use each of these representations to support students to understand multiplication as scaling?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04647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20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8080"/>
                </a:solidFill>
                <a:latin typeface="Myriad Pro"/>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8080"/>
                </a:solidFill>
              </a:rPr>
              <a:t>Look at a non-example. How could you change one number so that it did show a proportional relationship? Is there more than one way to do this?</a:t>
            </a:r>
            <a:endParaRPr lang="en-GB" sz="2000" dirty="0">
              <a:solidFill>
                <a:srgbClr val="000000"/>
              </a:solidFill>
              <a:effectLst/>
              <a:latin typeface="Myriad Pro"/>
              <a:ea typeface="Calibri" panose="020F0502020204030204" pitchFamily="34" charset="0"/>
              <a:cs typeface="Arial" panose="020B0604020202020204" pitchFamily="34" charset="0"/>
            </a:endParaRPr>
          </a:p>
          <a:p>
            <a:pPr algn="l"/>
            <a:endParaRPr lang="en-GB" sz="2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8080"/>
                </a:solidFill>
                <a:latin typeface="Myriad Pro"/>
              </a:rPr>
              <a:t>Things for you to think about:</a:t>
            </a:r>
          </a:p>
          <a:p>
            <a:r>
              <a:rPr lang="en-GB" dirty="0"/>
              <a:t>Example 4 uses ratio tables to provide some examples and non-examples of proportional relationships. The numbers have been selected to offer fractions and decimals, and to show proportional relationships where the value is increasing (as read from left to right) and decreasing.</a:t>
            </a:r>
          </a:p>
          <a:p>
            <a:r>
              <a:rPr lang="en-GB" dirty="0"/>
              <a:t>An addition to this task might be to select one of the tables that students correctly identify as being proportional, and to then rewrite it, swapping the numbers, asking if the relationship is still proportional.</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03325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582962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280670">
              <a:spcBef>
                <a:spcPts val="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indent="-280670">
              <a:spcBef>
                <a:spcPts val="0"/>
              </a:spcBef>
              <a:spcAft>
                <a:spcPts val="400"/>
              </a:spcAft>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280670">
              <a:spcBef>
                <a:spcPts val="0"/>
              </a:spcBef>
              <a:spcAft>
                <a:spcPts val="400"/>
              </a:spcAft>
            </a:pPr>
            <a:r>
              <a:rPr lang="en-GB" sz="1200" b="0" dirty="0">
                <a:solidFill>
                  <a:srgbClr val="000000"/>
                </a:solidFill>
                <a:effectLst/>
                <a:latin typeface="Myriad Pro"/>
                <a:ea typeface="Calibri" panose="020F0502020204030204" pitchFamily="34" charset="0"/>
                <a:cs typeface="Arial" panose="020B0604020202020204" pitchFamily="34" charset="0"/>
              </a:rPr>
              <a:t>Further guidance on this example, including some suggestions for depth, can be found on page 11 of the Core Concept document.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07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670" indent="-280670">
              <a:spcBef>
                <a:spcPts val="400"/>
              </a:spcBef>
              <a:spcAft>
                <a:spcPts val="400"/>
              </a:spcAft>
            </a:pPr>
            <a:r>
              <a:rPr lang="en-GB" sz="2000" b="1" dirty="0">
                <a:solidFill>
                  <a:srgbClr val="000000"/>
                </a:solidFill>
                <a:effectLst/>
                <a:latin typeface="Myriad Pro"/>
                <a:ea typeface="Calibri" panose="020F0502020204030204" pitchFamily="34" charset="0"/>
                <a:cs typeface="Arial" panose="020B0604020202020204" pitchFamily="34" charset="0"/>
              </a:rPr>
              <a:t>Suggested questioning:</a:t>
            </a:r>
          </a:p>
          <a:p>
            <a:r>
              <a:rPr lang="en-GB" sz="3200" dirty="0">
                <a:solidFill>
                  <a:srgbClr val="008080"/>
                </a:solidFill>
                <a:latin typeface="Myriad Pro"/>
              </a:rPr>
              <a:t>How could you change one dimension to ensure that these rectangles were similar? Is there more than one way to do this?</a:t>
            </a:r>
          </a:p>
          <a:p>
            <a:pPr marL="280670" indent="-280670">
              <a:spcBef>
                <a:spcPts val="400"/>
              </a:spcBef>
              <a:spcAft>
                <a:spcPts val="400"/>
              </a:spcAft>
            </a:pPr>
            <a:r>
              <a:rPr lang="en-GB" sz="2000" b="0" dirty="0">
                <a:solidFill>
                  <a:srgbClr val="000000"/>
                </a:solidFill>
                <a:effectLst/>
                <a:latin typeface="Myriad Pro"/>
                <a:ea typeface="Calibri" panose="020F0502020204030204" pitchFamily="34" charset="0"/>
                <a:cs typeface="Arial" panose="020B0604020202020204" pitchFamily="34" charset="0"/>
              </a:rPr>
              <a:t>How could drawing a diagonal help you decide if the rectangles are similar?</a:t>
            </a:r>
          </a:p>
          <a:p>
            <a:pPr marL="280670" indent="-280670">
              <a:spcBef>
                <a:spcPts val="400"/>
              </a:spcBef>
              <a:spcAft>
                <a:spcPts val="400"/>
              </a:spcAft>
            </a:pPr>
            <a:endParaRPr lang="en-GB" sz="2000" b="1" dirty="0">
              <a:solidFill>
                <a:srgbClr val="000000"/>
              </a:solidFill>
              <a:effectLst/>
              <a:latin typeface="Myriad Pro"/>
              <a:ea typeface="Calibri" panose="020F0502020204030204" pitchFamily="34" charset="0"/>
              <a:cs typeface="Arial" panose="020B0604020202020204" pitchFamily="34" charset="0"/>
            </a:endParaRPr>
          </a:p>
          <a:p>
            <a:pPr marL="280670" indent="-280670">
              <a:spcBef>
                <a:spcPts val="400"/>
              </a:spcBef>
              <a:spcAft>
                <a:spcPts val="400"/>
              </a:spcAft>
            </a:pPr>
            <a:r>
              <a:rPr lang="en-GB" sz="2000" b="1" dirty="0">
                <a:solidFill>
                  <a:srgbClr val="000000"/>
                </a:solidFill>
                <a:effectLst/>
                <a:latin typeface="Myriad Pro"/>
                <a:ea typeface="Calibri" panose="020F0502020204030204" pitchFamily="34" charset="0"/>
                <a:cs typeface="Arial" panose="020B0604020202020204" pitchFamily="34" charset="0"/>
              </a:rPr>
              <a:t>Things for you to think about:</a:t>
            </a:r>
          </a:p>
          <a:p>
            <a:r>
              <a:rPr lang="en-GB" dirty="0"/>
              <a:t>Given how common the misconception of adding as opposed to multiplying when working with a proportional relationship is, it can be useful to offer a task in which this misconception can be exposed. Example 5 gives students a (potentially) dynamic geometric context in which to discuss relationships. In this example, the rectangles have been chosen so that the larger one looks like it might be an enlargement of the smaller one; only on closer inspection can it be seen that the rule ‘add five to each side’ has been used. The use of a dynamic geometry program (or even just a drawing tool in a word processor) can add to the scaling narrative when exploring this problem with students. </a:t>
            </a:r>
            <a:r>
              <a:rPr lang="en-GB" sz="1800" dirty="0">
                <a:solidFill>
                  <a:srgbClr val="000000"/>
                </a:solidFill>
                <a:effectLst/>
                <a:latin typeface="Myriad Pro"/>
                <a:ea typeface="Calibri" panose="020F0502020204030204" pitchFamily="34" charset="0"/>
                <a:cs typeface="Arial" panose="020B0604020202020204" pitchFamily="34" charset="0"/>
              </a:rPr>
              <a:t>Drawing a diagonal through the smaller rectangle (or inviting students to do so) might help them to see that the rectangles are not similar.</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997620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0">
              <a:spcBef>
                <a:spcPts val="400"/>
              </a:spcBef>
              <a:spcAft>
                <a:spcPts val="400"/>
              </a:spcAft>
            </a:pPr>
            <a:r>
              <a:rPr lang="en-GB" sz="1200" b="0" dirty="0">
                <a:solidFill>
                  <a:srgbClr val="000000"/>
                </a:solidFill>
                <a:effectLst/>
                <a:latin typeface="Myriad Pro"/>
                <a:ea typeface="Calibri" panose="020F0502020204030204" pitchFamily="34" charset="0"/>
                <a:cs typeface="Arial" panose="020B0604020202020204" pitchFamily="34" charset="0"/>
              </a:rPr>
              <a:t>Further guidance on Example 5, including how it might link to future work on y=mx, can be found on page 12 of the Core Concepts document.</a:t>
            </a:r>
            <a:endParaRPr lang="en-GB" sz="1100" b="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0086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For every £1, how many dollars?</a:t>
            </a:r>
          </a:p>
          <a:p>
            <a:pPr>
              <a:spcBef>
                <a:spcPts val="400"/>
              </a:spcBef>
              <a:spcAft>
                <a:spcPts val="400"/>
              </a:spcAft>
            </a:pPr>
            <a:r>
              <a:rPr lang="en-GB" sz="1200" dirty="0">
                <a:solidFill>
                  <a:srgbClr val="008080"/>
                </a:solidFill>
                <a:latin typeface="Myriad Pro"/>
              </a:rPr>
              <a:t>For every $1, how many pounds?</a:t>
            </a:r>
          </a:p>
          <a:p>
            <a:pPr>
              <a:spcBef>
                <a:spcPts val="400"/>
              </a:spcBef>
              <a:spcAft>
                <a:spcPts val="400"/>
              </a:spcAft>
            </a:pPr>
            <a:r>
              <a:rPr lang="en-GB" sz="1200" dirty="0">
                <a:solidFill>
                  <a:srgbClr val="008080"/>
                </a:solidFill>
                <a:latin typeface="Myriad Pro"/>
              </a:rPr>
              <a:t>How can you use this to convert?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The use of a rate for multiplication provides a context in which some different representations can be introduced and explored. The double number line is introduced in </a:t>
            </a:r>
            <a:r>
              <a:rPr lang="en-GB" sz="1800" i="1" dirty="0">
                <a:effectLst/>
                <a:latin typeface="Myriad Pro"/>
                <a:ea typeface="Calibri" panose="020F0502020204030204" pitchFamily="34" charset="0"/>
                <a:cs typeface="Times New Roman" panose="02020603050405020304" pitchFamily="18" charset="0"/>
              </a:rPr>
              <a:t>Example 6</a:t>
            </a:r>
            <a:r>
              <a:rPr lang="en-GB" sz="1800" dirty="0">
                <a:effectLst/>
                <a:latin typeface="Myriad Pro"/>
                <a:ea typeface="Calibri" panose="020F0502020204030204" pitchFamily="34" charset="0"/>
                <a:cs typeface="Times New Roman" panose="02020603050405020304" pitchFamily="18" charset="0"/>
              </a:rPr>
              <a:t> to convert between pounds and dollars. Ensure that students are given enough time to familiarise themselves with this representation.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8013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is £2 in the representation? Where is $3?</a:t>
            </a:r>
          </a:p>
          <a:p>
            <a:pPr>
              <a:spcBef>
                <a:spcPts val="400"/>
              </a:spcBef>
              <a:spcAft>
                <a:spcPts val="400"/>
              </a:spcAft>
            </a:pPr>
            <a:r>
              <a:rPr lang="en-GB" sz="1200" dirty="0">
                <a:solidFill>
                  <a:srgbClr val="008080"/>
                </a:solidFill>
                <a:latin typeface="Myriad Pro"/>
              </a:rPr>
              <a:t>Which representation do you prefer?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same rate from part a) can be represented using a graph, as shown in part b). The same questions can be asked to encourage students to explore the use of the graph in the context of a rate. </a:t>
            </a:r>
            <a:r>
              <a:rPr lang="en-GB" sz="1800" dirty="0">
                <a:effectLst/>
                <a:latin typeface="Myriad Pro"/>
                <a:ea typeface="Calibri" panose="020F0502020204030204" pitchFamily="34" charset="0"/>
                <a:cs typeface="Times New Roman" panose="02020603050405020304" pitchFamily="18" charset="0"/>
              </a:rPr>
              <a:t>The idea of rate can be reinforced in part b) by drawing students’ attention to the fact that they would receive $4 for every £3. Stressing the ‘for every’ part of this statement is useful in providing an image for students to work with. This language could be explored further by asking students to state other equivalent quantities of dollars and pounds that they know would align if the two number lines or the graph axes were extended.</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40828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other contexts could you think of for this relationship?</a:t>
            </a:r>
          </a:p>
          <a:p>
            <a:pPr>
              <a:spcBef>
                <a:spcPts val="400"/>
              </a:spcBef>
              <a:spcAft>
                <a:spcPts val="400"/>
              </a:spcAft>
            </a:pPr>
            <a:r>
              <a:rPr lang="en-GB" sz="1200" dirty="0">
                <a:solidFill>
                  <a:srgbClr val="008080"/>
                </a:solidFill>
                <a:latin typeface="Myriad Pro"/>
              </a:rPr>
              <a:t>Which representation makes most sense to you?</a:t>
            </a:r>
          </a:p>
          <a:p>
            <a:pPr>
              <a:spcBef>
                <a:spcPts val="400"/>
              </a:spcBef>
              <a:spcAft>
                <a:spcPts val="400"/>
              </a:spcAft>
            </a:pPr>
            <a:r>
              <a:rPr lang="en-GB" sz="1200" dirty="0">
                <a:solidFill>
                  <a:srgbClr val="008080"/>
                </a:solidFill>
                <a:latin typeface="Myriad Pro"/>
              </a:rPr>
              <a:t>Where is £2 on each representation? Where is $3?</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It is important to allow students to see the connections between the language and the two graphical representations. Considering what features the different representations have in common, and how these might </a:t>
            </a:r>
            <a:r>
              <a:rPr lang="en-GB" sz="1200" dirty="0">
                <a:solidFill>
                  <a:srgbClr val="000000"/>
                </a:solidFill>
                <a:effectLst/>
                <a:latin typeface="Myriad Pro"/>
                <a:ea typeface="Calibri" panose="020F0502020204030204" pitchFamily="34" charset="0"/>
                <a:cs typeface="Arial" panose="020B0604020202020204" pitchFamily="34" charset="0"/>
              </a:rPr>
              <a:t>change in a different situation, may help to make these connections more explicit to students. </a:t>
            </a:r>
            <a:r>
              <a:rPr lang="en-GB" sz="1800" dirty="0">
                <a:effectLst/>
                <a:latin typeface="Myriad Pro"/>
                <a:ea typeface="Calibri" panose="020F0502020204030204" pitchFamily="34" charset="0"/>
                <a:cs typeface="Times New Roman" panose="02020603050405020304" pitchFamily="18" charset="0"/>
              </a:rPr>
              <a:t>Applying the same numbers and relationship to a different context may help students to further understand rate. For example, you might discuss a journey that was made at the rate of three miles every four minutes and consider how this would look on a double number line and a Cartesian graph. </a:t>
            </a:r>
            <a:endParaRPr lang="en-GB" sz="12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3663580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0">
              <a:spcBef>
                <a:spcPts val="40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indent="0">
              <a:spcBef>
                <a:spcPts val="400"/>
              </a:spcBef>
              <a:spcAft>
                <a:spcPts val="400"/>
              </a:spcAft>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400"/>
              </a:spcBef>
              <a:spcAft>
                <a:spcPts val="400"/>
              </a:spcAft>
            </a:pPr>
            <a:r>
              <a:rPr lang="en-GB" sz="1200" b="0" dirty="0">
                <a:solidFill>
                  <a:srgbClr val="000000"/>
                </a:solidFill>
                <a:effectLst/>
                <a:latin typeface="Myriad Pro"/>
                <a:ea typeface="Calibri" panose="020F0502020204030204" pitchFamily="34" charset="0"/>
                <a:cs typeface="Arial" panose="020B0604020202020204" pitchFamily="34" charset="0"/>
              </a:rPr>
              <a:t>Some explanation to these questions, as well as further guidance on this task, can be found on pages 13 and 14 of the Core Concept Document.</a:t>
            </a:r>
            <a:endParaRPr lang="en-GB" sz="1100" b="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014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0">
              <a:spcBef>
                <a:spcPts val="40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indent="0">
              <a:spcBef>
                <a:spcPts val="400"/>
              </a:spcBef>
              <a:spcAft>
                <a:spcPts val="400"/>
              </a:spcAft>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400"/>
              </a:spcBef>
              <a:spcAft>
                <a:spcPts val="400"/>
              </a:spcAft>
            </a:pPr>
            <a:r>
              <a:rPr lang="en-GB" sz="1200" b="0" dirty="0">
                <a:solidFill>
                  <a:srgbClr val="000000"/>
                </a:solidFill>
                <a:effectLst/>
                <a:latin typeface="Myriad Pro"/>
                <a:ea typeface="Calibri" panose="020F0502020204030204" pitchFamily="34" charset="0"/>
                <a:cs typeface="Arial" panose="020B0604020202020204" pitchFamily="34" charset="0"/>
              </a:rPr>
              <a:t>Some explanation to these questions, as well as further guidance on this task, can be found on pages 13 and 14 of the Core Concept Document.</a:t>
            </a:r>
            <a:endParaRPr lang="en-GB" sz="1100" b="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6559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0">
              <a:spcBef>
                <a:spcPts val="40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indent="0">
              <a:spcBef>
                <a:spcPts val="400"/>
              </a:spcBef>
              <a:spcAft>
                <a:spcPts val="400"/>
              </a:spcAft>
            </a:pPr>
            <a:endParaRPr lang="en-GB"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400"/>
              </a:spcBef>
              <a:spcAft>
                <a:spcPts val="400"/>
              </a:spcAft>
            </a:pPr>
            <a:r>
              <a:rPr lang="en-GB" sz="1200" b="0" dirty="0">
                <a:solidFill>
                  <a:srgbClr val="000000"/>
                </a:solidFill>
                <a:effectLst/>
                <a:latin typeface="Myriad Pro"/>
                <a:ea typeface="Calibri" panose="020F0502020204030204" pitchFamily="34" charset="0"/>
                <a:cs typeface="Arial" panose="020B0604020202020204" pitchFamily="34" charset="0"/>
              </a:rPr>
              <a:t>Some explanation to these questions, as well as further guidance on this task, can be found on pages 13 and 14 of the Core Concept Document.</a:t>
            </a:r>
            <a:endParaRPr lang="en-GB" sz="1100" b="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94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670" indent="-280670">
              <a:spcBef>
                <a:spcPts val="400"/>
              </a:spcBef>
              <a:spcAft>
                <a:spcPts val="400"/>
              </a:spcAft>
            </a:pPr>
            <a:r>
              <a:rPr lang="en-GB" sz="2000" b="1" dirty="0">
                <a:solidFill>
                  <a:srgbClr val="000000"/>
                </a:solidFill>
                <a:effectLst/>
                <a:latin typeface="Myriad Pro"/>
                <a:ea typeface="Calibri" panose="020F0502020204030204" pitchFamily="34" charset="0"/>
                <a:cs typeface="Arial" panose="020B0604020202020204" pitchFamily="34" charset="0"/>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8080"/>
                </a:solidFill>
                <a:effectLst/>
                <a:latin typeface="Myriad Pro"/>
                <a:ea typeface="Calibri" panose="020F0502020204030204" pitchFamily="34" charset="0"/>
                <a:cs typeface="Arial" panose="020B0604020202020204" pitchFamily="34" charset="0"/>
              </a:rPr>
              <a:t>Look at parts a) to d). Is the product less than, greater than, or equal to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8080"/>
                </a:solidFill>
                <a:latin typeface="Myriad Pro"/>
                <a:ea typeface="Calibri" panose="020F0502020204030204" pitchFamily="34" charset="0"/>
                <a:cs typeface="Arial" panose="020B0604020202020204" pitchFamily="34" charset="0"/>
              </a:rPr>
              <a:t>Look at parts e, g, h and </a:t>
            </a:r>
            <a:r>
              <a:rPr lang="en-GB" sz="2000" dirty="0" err="1">
                <a:solidFill>
                  <a:srgbClr val="008080"/>
                </a:solidFill>
                <a:latin typeface="Myriad Pro"/>
                <a:ea typeface="Calibri" panose="020F0502020204030204" pitchFamily="34" charset="0"/>
                <a:cs typeface="Arial" panose="020B0604020202020204" pitchFamily="34" charset="0"/>
              </a:rPr>
              <a:t>i</a:t>
            </a:r>
            <a:r>
              <a:rPr lang="en-GB" sz="2000" dirty="0">
                <a:solidFill>
                  <a:srgbClr val="008080"/>
                </a:solidFill>
                <a:latin typeface="Myriad Pro"/>
                <a:ea typeface="Calibri" panose="020F0502020204030204" pitchFamily="34" charset="0"/>
                <a:cs typeface="Arial" panose="020B0604020202020204" pitchFamily="34" charset="0"/>
              </a:rPr>
              <a:t>. How do you know if the fraction will be greater or less than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8080"/>
                </a:solidFill>
                <a:latin typeface="Myriad Pro"/>
                <a:ea typeface="Calibri" panose="020F0502020204030204" pitchFamily="34" charset="0"/>
                <a:cs typeface="Arial" panose="020B0604020202020204" pitchFamily="34" charset="0"/>
              </a:rPr>
              <a:t>Do you always need to calculate?</a:t>
            </a:r>
            <a:endParaRPr lang="en-GB" sz="2000" dirty="0">
              <a:solidFill>
                <a:srgbClr val="00808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8080"/>
                </a:solidFill>
                <a:effectLst/>
                <a:latin typeface="Myriad Pro"/>
                <a:ea typeface="Calibri" panose="020F0502020204030204" pitchFamily="34" charset="0"/>
                <a:cs typeface="Arial" panose="020B0604020202020204" pitchFamily="34" charset="0"/>
              </a:rPr>
              <a:t>Is it always possible to go from one number to another by multiplying?</a:t>
            </a:r>
            <a:endParaRPr kumimoji="0" lang="en-GB" sz="1600" b="0" u="none" strike="noStrike" kern="1200" cap="none" spc="0" normalizeH="0" baseline="0" noProof="0" dirty="0">
              <a:ln>
                <a:noFill/>
              </a:ln>
              <a:solidFill>
                <a:srgbClr val="008080"/>
              </a:solidFill>
              <a:effectLst/>
              <a:uLnTx/>
              <a:uFillTx/>
              <a:latin typeface="Calibri" panose="020F0502020204030204"/>
              <a:ea typeface="+mn-ea"/>
              <a:cs typeface="+mn-cs"/>
            </a:endParaRPr>
          </a:p>
          <a:p>
            <a:pPr marL="280670" indent="-280670">
              <a:spcBef>
                <a:spcPts val="400"/>
              </a:spcBef>
              <a:spcAft>
                <a:spcPts val="400"/>
              </a:spcAft>
            </a:pPr>
            <a:endParaRPr lang="en-GB" sz="2000" b="1" dirty="0">
              <a:solidFill>
                <a:srgbClr val="000000"/>
              </a:solidFill>
              <a:effectLst/>
              <a:latin typeface="Myriad Pro"/>
              <a:ea typeface="Calibri" panose="020F0502020204030204" pitchFamily="34" charset="0"/>
              <a:cs typeface="Arial" panose="020B0604020202020204" pitchFamily="34" charset="0"/>
            </a:endParaRPr>
          </a:p>
          <a:p>
            <a:pPr marL="280670" indent="-280670">
              <a:spcBef>
                <a:spcPts val="400"/>
              </a:spcBef>
              <a:spcAft>
                <a:spcPts val="400"/>
              </a:spcAft>
            </a:pPr>
            <a:r>
              <a:rPr lang="en-GB" sz="2000" b="1" dirty="0">
                <a:solidFill>
                  <a:srgbClr val="000000"/>
                </a:solidFill>
                <a:effectLst/>
                <a:latin typeface="Myriad Pro"/>
                <a:ea typeface="Calibri" panose="020F0502020204030204" pitchFamily="34" charset="0"/>
                <a:cs typeface="Arial" panose="020B0604020202020204" pitchFamily="34" charset="0"/>
              </a:rPr>
              <a:t>Things for you to think about:</a:t>
            </a:r>
          </a:p>
          <a:p>
            <a:pPr marL="280670" marR="0" lvl="0" indent="-28067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Example 7 </a:t>
            </a:r>
            <a:r>
              <a:rPr lang="en-GB" sz="1800" dirty="0">
                <a:solidFill>
                  <a:srgbClr val="000000"/>
                </a:solidFill>
                <a:effectLst/>
                <a:latin typeface="Myriad Pro"/>
                <a:ea typeface="Calibri" panose="020F0502020204030204" pitchFamily="34" charset="0"/>
                <a:cs typeface="Arial" panose="020B0604020202020204" pitchFamily="34" charset="0"/>
              </a:rPr>
              <a:t>has been sequenced to prompt discussion about the size of the product. See pages 14-15 of the 3.1 Core Concept document for more information about the intentions behind this sequencing.</a:t>
            </a:r>
            <a:endParaRPr lang="en-GB" sz="2000" b="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7379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39176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indent="0">
              <a:spcBef>
                <a:spcPts val="40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indent="0">
              <a:spcBef>
                <a:spcPts val="400"/>
              </a:spcBef>
              <a:spcAft>
                <a:spcPts val="4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400"/>
              </a:spcBef>
              <a:spcAft>
                <a:spcPts val="400"/>
              </a:spcAft>
            </a:pPr>
            <a:r>
              <a:rPr lang="en-GB" sz="1200" dirty="0">
                <a:solidFill>
                  <a:srgbClr val="000000"/>
                </a:solidFill>
                <a:effectLst/>
                <a:latin typeface="Myriad Pro"/>
                <a:ea typeface="Calibri" panose="020F0502020204030204" pitchFamily="34" charset="0"/>
                <a:cs typeface="Arial" panose="020B0604020202020204" pitchFamily="34" charset="0"/>
              </a:rPr>
              <a:t>More detail about the decisions behind the sequencing of the questions can be found on pages 14 and 15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1120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6-7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In the NCETM’s resource on Using mathematical representations at KS3</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393246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3830853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72751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4: 2.17 Structures: using measures and comparison to understand scaling</a:t>
            </a:r>
            <a:endParaRPr kumimoji="0" lang="en-GB" altLang="en-US" b="0" i="0" u="none" strike="noStrike" cap="none" normalizeH="0" baseline="0" dirty="0">
              <a:ln>
                <a:noFill/>
              </a:ln>
              <a:solidFill>
                <a:schemeClr val="tx1"/>
              </a:solidFill>
              <a:effectLst/>
              <a:latin typeface="Myriad Pro"/>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 2.27 Scale factors, ratio and proportional reasoning</a:t>
            </a:r>
            <a:endParaRPr kumimoji="0" lang="en-GB" altLang="en-US" b="0" i="0" u="none" strike="noStrike" cap="none" normalizeH="0" baseline="0" dirty="0">
              <a:ln>
                <a:noFill/>
              </a:ln>
              <a:solidFill>
                <a:schemeClr val="tx1"/>
              </a:solidFill>
              <a:effectLst/>
              <a:latin typeface="Myriad Pro"/>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a:t>
            </a:r>
            <a:r>
              <a:rPr kumimoji="0" lang="en-GB" altLang="en-US" b="0" i="0" u="none" strike="noStrike" cap="none" normalizeH="0" baseline="0" dirty="0">
                <a:ln>
                  <a:noFill/>
                </a:ln>
                <a:solidFill>
                  <a:srgbClr val="FF0000"/>
                </a:solidFill>
                <a:effectLst/>
                <a:latin typeface="Myriad Pro"/>
                <a:ea typeface="Calibri" panose="020F0502020204030204" pitchFamily="34" charset="0"/>
                <a:cs typeface="Times New Roman" panose="02020603050405020304" pitchFamily="18" charset="0"/>
              </a:rPr>
              <a:t> </a:t>
            </a: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3.10 Linking fractions, decimals and percentages</a:t>
            </a:r>
            <a:endParaRPr kumimoji="0" lang="en-GB" altLang="en-US" b="0" i="0" u="none" strike="noStrike" cap="none" normalizeH="0" baseline="0" dirty="0">
              <a:ln>
                <a:noFill/>
              </a:ln>
              <a:solidFill>
                <a:schemeClr val="tx1"/>
              </a:solidFill>
              <a:effectLst/>
              <a:latin typeface="Myriad Pro"/>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Multiplicative Reasoning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628C"/>
                </a:solidFill>
                <a:effectLst/>
                <a:latin typeface="Myriad Pro"/>
                <a:ea typeface="Calibri" panose="020F0502020204030204" pitchFamily="34" charset="0"/>
                <a:cs typeface="Times New Roman" panose="02020603050405020304" pitchFamily="18" charset="0"/>
              </a:rPr>
              <a:t>a) NCETM Primary assessment materials: Year 6, page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2019 Key Stage 2 Mathematics Paper 2: Reasoning, question 19</a:t>
            </a:r>
          </a:p>
          <a:p>
            <a:r>
              <a:rPr lang="en-GB" dirty="0"/>
              <a:t>c) NCETM Secondary assessment materials, page 32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2018 Key Stage 2 Mathematics Paper 3: Reasoning, question 9</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21117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8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hyperlink" Target="https://www.ncetm.org.uk/classroom-resources/secmm-mathematical-prompts-for-deeper-thinking-video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mqfp3xb3/ncetm_ks3_cc_3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ncetm.org.uk/classroom-resources/secmm-mathematical-prompts-for-deeper-thinking-video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12" Type="http://schemas.openxmlformats.org/officeDocument/2006/relationships/hyperlink" Target="https://www.gov.uk/government/collections/national-curriculum-assessments-practice-materials#key-stage-2-past-pap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11" Type="http://schemas.openxmlformats.org/officeDocument/2006/relationships/hyperlink" Target="https://www.ncetm.org.uk/media/qgjdx5fo/secondary_assessment_materials_november_2017.pdf" TargetMode="External"/><Relationship Id="rId5" Type="http://schemas.openxmlformats.org/officeDocument/2006/relationships/hyperlink" Target="https://www.ncetm.org.uk/media/mqfp3xb3/ncetm_ks3_cc_3_1.pdf" TargetMode="External"/><Relationship Id="rId10" Type="http://schemas.openxmlformats.org/officeDocument/2006/relationships/hyperlink" Target="https://www.ncetm.org.uk/resources/46689"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ncetm.org.uk/resources/506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mqfp3xb3/ncetm_ks3_cc_3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48880"/>
            <a:ext cx="6049764" cy="648071"/>
          </a:xfrm>
        </p:spPr>
        <p:txBody>
          <a:bodyPr>
            <a:normAutofit fontScale="90000"/>
          </a:bodyPr>
          <a:lstStyle/>
          <a:p>
            <a:r>
              <a:rPr lang="en-GB" dirty="0"/>
              <a:t>Connecting any two numbers by multiplication</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3.1 Understanding multiplicative relationships)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5" name="TextBox 4">
            <a:extLst>
              <a:ext uri="{FF2B5EF4-FFF2-40B4-BE49-F238E27FC236}">
                <a16:creationId xmlns:a16="http://schemas.microsoft.com/office/drawing/2014/main" id="{75BF6F18-75C6-41D8-98EE-3643259D3987}"/>
              </a:ext>
            </a:extLst>
          </p:cNvPr>
          <p:cNvSpPr txBox="1"/>
          <p:nvPr/>
        </p:nvSpPr>
        <p:spPr>
          <a:xfrm>
            <a:off x="911424" y="1352194"/>
            <a:ext cx="5278941" cy="1697901"/>
          </a:xfrm>
          <a:prstGeom prst="rect">
            <a:avLst/>
          </a:prstGeom>
          <a:noFill/>
        </p:spPr>
        <p:txBody>
          <a:bodyPr wrap="square">
            <a:spAutoFit/>
          </a:bodyPr>
          <a:lstStyle/>
          <a:p>
            <a:pPr>
              <a:spcBef>
                <a:spcPts val="6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If I share equally a 3m ribbon between five people, how long will each person’s ribbon be?</a:t>
            </a:r>
          </a:p>
          <a:p>
            <a:pPr>
              <a:spcBef>
                <a:spcPts val="600"/>
              </a:spcBef>
              <a:spcAft>
                <a:spcPts val="400"/>
              </a:spcAft>
              <a:buNone/>
            </a:pPr>
            <a:endParaRPr lang="en-GB" sz="2400" dirty="0">
              <a:solidFill>
                <a:srgbClr val="585858"/>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22B23F-1CC5-40A7-B640-D4EB2375DCC2}"/>
              </a:ext>
            </a:extLst>
          </p:cNvPr>
          <p:cNvSpPr txBox="1"/>
          <p:nvPr/>
        </p:nvSpPr>
        <p:spPr>
          <a:xfrm>
            <a:off x="6704730" y="1340768"/>
            <a:ext cx="5040560" cy="3416320"/>
          </a:xfrm>
          <a:prstGeom prst="rect">
            <a:avLst/>
          </a:prstGeom>
          <a:noFill/>
        </p:spPr>
        <p:txBody>
          <a:bodyPr wrap="square">
            <a:spAutoFit/>
          </a:bodyPr>
          <a:lstStyle/>
          <a:p>
            <a:pPr>
              <a:buNone/>
            </a:pPr>
            <a:r>
              <a:rPr lang="en-GB" sz="2400" dirty="0"/>
              <a:t>Recipe for 8 Yorkshire Puddings: </a:t>
            </a:r>
          </a:p>
          <a:p>
            <a:pPr lvl="1">
              <a:buNone/>
            </a:pPr>
            <a:r>
              <a:rPr lang="en-GB" sz="2400" dirty="0"/>
              <a:t>2 cups of flour </a:t>
            </a:r>
          </a:p>
          <a:p>
            <a:pPr lvl="1">
              <a:buNone/>
            </a:pPr>
            <a:r>
              <a:rPr lang="en-GB" sz="2400" dirty="0"/>
              <a:t>4 eggs </a:t>
            </a:r>
          </a:p>
          <a:p>
            <a:pPr lvl="1">
              <a:buNone/>
            </a:pPr>
            <a:r>
              <a:rPr lang="en-GB" sz="2400" dirty="0"/>
              <a:t>200ml milk </a:t>
            </a:r>
          </a:p>
          <a:p>
            <a:pPr>
              <a:buNone/>
            </a:pPr>
            <a:r>
              <a:rPr lang="en-GB" sz="2400" dirty="0"/>
              <a:t>How many eggs would be needed for 56 Yorkshire puddings?</a:t>
            </a:r>
          </a:p>
          <a:p>
            <a:pPr>
              <a:buNone/>
            </a:pPr>
            <a:r>
              <a:rPr lang="en-GB" sz="2400" dirty="0"/>
              <a:t> How much milk would be needed for 6 Yorkshire puddings?</a:t>
            </a:r>
          </a:p>
        </p:txBody>
      </p:sp>
      <p:sp>
        <p:nvSpPr>
          <p:cNvPr id="11" name="TextBox 10">
            <a:extLst>
              <a:ext uri="{FF2B5EF4-FFF2-40B4-BE49-F238E27FC236}">
                <a16:creationId xmlns:a16="http://schemas.microsoft.com/office/drawing/2014/main" id="{3F7A893A-2C27-4C54-8807-D62A1B043C98}"/>
              </a:ext>
            </a:extLst>
          </p:cNvPr>
          <p:cNvSpPr txBox="1"/>
          <p:nvPr/>
        </p:nvSpPr>
        <p:spPr>
          <a:xfrm>
            <a:off x="911424" y="3429000"/>
            <a:ext cx="4575847" cy="1569660"/>
          </a:xfrm>
          <a:prstGeom prst="rect">
            <a:avLst/>
          </a:prstGeom>
          <a:noFill/>
        </p:spPr>
        <p:txBody>
          <a:bodyPr wrap="square">
            <a:spAutoFit/>
          </a:bodyPr>
          <a:lstStyle/>
          <a:p>
            <a:pPr>
              <a:buNone/>
            </a:pPr>
            <a:r>
              <a:rPr lang="en-GB" sz="2400" dirty="0">
                <a:solidFill>
                  <a:srgbClr val="585858"/>
                </a:solidFill>
                <a:latin typeface="+mj-lt"/>
                <a:cs typeface="Times New Roman" panose="02020603050405020304" pitchFamily="18" charset="0"/>
              </a:rPr>
              <a:t>A machine pours 250 millilitres of juice every 4 seconds. How many litres of juice does the machine pour every minute?</a:t>
            </a:r>
          </a:p>
        </p:txBody>
      </p:sp>
      <p:sp>
        <p:nvSpPr>
          <p:cNvPr id="15" name="TextBox 14">
            <a:extLst>
              <a:ext uri="{FF2B5EF4-FFF2-40B4-BE49-F238E27FC236}">
                <a16:creationId xmlns:a16="http://schemas.microsoft.com/office/drawing/2014/main" id="{8F6961C1-88CF-41E0-836A-1070F7124B90}"/>
              </a:ext>
            </a:extLst>
          </p:cNvPr>
          <p:cNvSpPr txBox="1"/>
          <p:nvPr/>
        </p:nvSpPr>
        <p:spPr>
          <a:xfrm>
            <a:off x="468198" y="1340620"/>
            <a:ext cx="576064" cy="461665"/>
          </a:xfrm>
          <a:prstGeom prst="rect">
            <a:avLst/>
          </a:prstGeom>
          <a:noFill/>
        </p:spPr>
        <p:txBody>
          <a:bodyPr wrap="square">
            <a:spAutoFit/>
          </a:bodyPr>
          <a:lstStyle/>
          <a:p>
            <a:pPr>
              <a:buNone/>
            </a:pPr>
            <a:r>
              <a:rPr lang="en-GB" sz="2400" dirty="0">
                <a:solidFill>
                  <a:srgbClr val="00628C"/>
                </a:solidFill>
                <a:latin typeface="+mj-lt"/>
                <a:cs typeface="Times New Roman" panose="02020603050405020304" pitchFamily="18" charset="0"/>
              </a:rPr>
              <a:t>a)</a:t>
            </a:r>
            <a:endParaRPr lang="en-GB" sz="2400" dirty="0">
              <a:solidFill>
                <a:srgbClr val="00628C"/>
              </a:solidFill>
            </a:endParaRPr>
          </a:p>
        </p:txBody>
      </p:sp>
      <p:sp>
        <p:nvSpPr>
          <p:cNvPr id="16" name="TextBox 15">
            <a:extLst>
              <a:ext uri="{FF2B5EF4-FFF2-40B4-BE49-F238E27FC236}">
                <a16:creationId xmlns:a16="http://schemas.microsoft.com/office/drawing/2014/main" id="{D0E67637-A90D-4D67-BFAB-CBF229F6BF49}"/>
              </a:ext>
            </a:extLst>
          </p:cNvPr>
          <p:cNvSpPr txBox="1"/>
          <p:nvPr/>
        </p:nvSpPr>
        <p:spPr>
          <a:xfrm>
            <a:off x="468198" y="3429000"/>
            <a:ext cx="576064" cy="461665"/>
          </a:xfrm>
          <a:prstGeom prst="rect">
            <a:avLst/>
          </a:prstGeom>
          <a:noFill/>
        </p:spPr>
        <p:txBody>
          <a:bodyPr wrap="square">
            <a:spAutoFit/>
          </a:bodyPr>
          <a:lstStyle/>
          <a:p>
            <a:pPr>
              <a:buNone/>
            </a:pPr>
            <a:r>
              <a:rPr lang="en-GB" sz="2400" dirty="0">
                <a:solidFill>
                  <a:srgbClr val="00628C"/>
                </a:solidFill>
                <a:latin typeface="+mj-lt"/>
                <a:cs typeface="Times New Roman" panose="02020603050405020304" pitchFamily="18" charset="0"/>
              </a:rPr>
              <a:t>a)</a:t>
            </a:r>
            <a:endParaRPr lang="en-GB" sz="2400" dirty="0">
              <a:solidFill>
                <a:srgbClr val="00628C"/>
              </a:solidFill>
            </a:endParaRPr>
          </a:p>
        </p:txBody>
      </p:sp>
      <p:sp>
        <p:nvSpPr>
          <p:cNvPr id="17" name="TextBox 16">
            <a:extLst>
              <a:ext uri="{FF2B5EF4-FFF2-40B4-BE49-F238E27FC236}">
                <a16:creationId xmlns:a16="http://schemas.microsoft.com/office/drawing/2014/main" id="{646D3BD5-5DF1-4E41-B931-69F7655EB11C}"/>
              </a:ext>
            </a:extLst>
          </p:cNvPr>
          <p:cNvSpPr txBox="1"/>
          <p:nvPr/>
        </p:nvSpPr>
        <p:spPr>
          <a:xfrm>
            <a:off x="6323202" y="1338232"/>
            <a:ext cx="576064" cy="461665"/>
          </a:xfrm>
          <a:prstGeom prst="rect">
            <a:avLst/>
          </a:prstGeom>
          <a:noFill/>
        </p:spPr>
        <p:txBody>
          <a:bodyPr wrap="square">
            <a:spAutoFit/>
          </a:bodyPr>
          <a:lstStyle/>
          <a:p>
            <a:pPr>
              <a:buNone/>
            </a:pPr>
            <a:r>
              <a:rPr lang="en-GB" sz="2400" dirty="0">
                <a:solidFill>
                  <a:srgbClr val="00628C"/>
                </a:solidFill>
                <a:latin typeface="+mj-lt"/>
                <a:cs typeface="Times New Roman" panose="02020603050405020304" pitchFamily="18" charset="0"/>
              </a:rPr>
              <a:t>c)</a:t>
            </a:r>
            <a:endParaRPr lang="en-GB" sz="2400" dirty="0">
              <a:solidFill>
                <a:srgbClr val="00628C"/>
              </a:solidFill>
            </a:endParaRP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pic>
        <p:nvPicPr>
          <p:cNvPr id="6" name="Picture 5">
            <a:extLst>
              <a:ext uri="{FF2B5EF4-FFF2-40B4-BE49-F238E27FC236}">
                <a16:creationId xmlns:a16="http://schemas.microsoft.com/office/drawing/2014/main" id="{577535D9-19AB-4BE1-8DFD-D4045CEBD46E}"/>
              </a:ext>
            </a:extLst>
          </p:cNvPr>
          <p:cNvPicPr>
            <a:picLocks noChangeAspect="1"/>
          </p:cNvPicPr>
          <p:nvPr/>
        </p:nvPicPr>
        <p:blipFill rotWithShape="1">
          <a:blip r:embed="rId3"/>
          <a:srcRect l="-1" t="17850" r="155" b="39142"/>
          <a:stretch/>
        </p:blipFill>
        <p:spPr>
          <a:xfrm>
            <a:off x="5735960" y="1268760"/>
            <a:ext cx="6220272" cy="2626691"/>
          </a:xfrm>
          <a:prstGeom prst="rect">
            <a:avLst/>
          </a:prstGeom>
        </p:spPr>
      </p:pic>
      <p:sp>
        <p:nvSpPr>
          <p:cNvPr id="8" name="TextBox 7">
            <a:extLst>
              <a:ext uri="{FF2B5EF4-FFF2-40B4-BE49-F238E27FC236}">
                <a16:creationId xmlns:a16="http://schemas.microsoft.com/office/drawing/2014/main" id="{FF9B2643-1263-4BB4-B47F-DAA50DC190E4}"/>
              </a:ext>
            </a:extLst>
          </p:cNvPr>
          <p:cNvSpPr txBox="1"/>
          <p:nvPr/>
        </p:nvSpPr>
        <p:spPr>
          <a:xfrm>
            <a:off x="983432" y="1412777"/>
            <a:ext cx="4752528" cy="4057521"/>
          </a:xfrm>
          <a:prstGeom prst="rect">
            <a:avLst/>
          </a:prstGeom>
          <a:noFill/>
        </p:spPr>
        <p:txBody>
          <a:bodyPr wrap="square">
            <a:spAutoFit/>
          </a:bodyPr>
          <a:lstStyle/>
          <a:p>
            <a:pPr>
              <a:spcBef>
                <a:spcPts val="6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The Angel of the North is a large statue in England.</a:t>
            </a:r>
          </a:p>
          <a:p>
            <a:pPr>
              <a:spcBef>
                <a:spcPts val="600"/>
              </a:spcBef>
              <a:spcAft>
                <a:spcPts val="400"/>
              </a:spcAft>
              <a:buNone/>
            </a:pPr>
            <a:r>
              <a:rPr lang="en-GB" sz="2400" dirty="0">
                <a:solidFill>
                  <a:srgbClr val="585858"/>
                </a:solidFill>
                <a:latin typeface="+mj-lt"/>
                <a:ea typeface="Calibri" panose="020F0502020204030204" pitchFamily="34" charset="0"/>
                <a:cs typeface="Times New Roman" panose="02020603050405020304" pitchFamily="18" charset="0"/>
              </a:rPr>
              <a:t>It is 20 metres tall and 54 metres wide.</a:t>
            </a:r>
          </a:p>
          <a:p>
            <a:pPr>
              <a:spcBef>
                <a:spcPts val="6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Ally makes a scale model of the Ang</a:t>
            </a:r>
            <a:r>
              <a:rPr lang="en-GB" sz="2400" dirty="0">
                <a:solidFill>
                  <a:srgbClr val="585858"/>
                </a:solidFill>
                <a:latin typeface="+mj-lt"/>
                <a:ea typeface="Calibri" panose="020F0502020204030204" pitchFamily="34" charset="0"/>
                <a:cs typeface="Times New Roman" panose="02020603050405020304" pitchFamily="18" charset="0"/>
              </a:rPr>
              <a:t>el of the North.</a:t>
            </a:r>
          </a:p>
          <a:p>
            <a:pPr>
              <a:spcBef>
                <a:spcPts val="6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Her model is </a:t>
            </a:r>
            <a:r>
              <a:rPr lang="en-GB" sz="2400" dirty="0">
                <a:solidFill>
                  <a:srgbClr val="585858"/>
                </a:solidFill>
                <a:latin typeface="+mj-lt"/>
                <a:ea typeface="Calibri" panose="020F0502020204030204" pitchFamily="34" charset="0"/>
                <a:cs typeface="Times New Roman" panose="02020603050405020304" pitchFamily="18" charset="0"/>
              </a:rPr>
              <a:t>40 centimetres tall.</a:t>
            </a:r>
          </a:p>
          <a:p>
            <a:pPr>
              <a:spcBef>
                <a:spcPts val="6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How </a:t>
            </a:r>
            <a:r>
              <a:rPr lang="en-GB" sz="2400" b="1" dirty="0">
                <a:solidFill>
                  <a:srgbClr val="585858"/>
                </a:solidFill>
                <a:effectLst/>
                <a:latin typeface="+mj-lt"/>
                <a:ea typeface="Calibri" panose="020F0502020204030204" pitchFamily="34" charset="0"/>
                <a:cs typeface="Times New Roman" panose="02020603050405020304" pitchFamily="18" charset="0"/>
              </a:rPr>
              <a:t>wide</a:t>
            </a:r>
            <a:r>
              <a:rPr lang="en-GB" sz="2400" dirty="0">
                <a:solidFill>
                  <a:srgbClr val="585858"/>
                </a:solidFill>
                <a:latin typeface="+mj-lt"/>
                <a:ea typeface="Calibri" panose="020F0502020204030204" pitchFamily="34" charset="0"/>
                <a:cs typeface="Times New Roman" panose="02020603050405020304" pitchFamily="18" charset="0"/>
              </a:rPr>
              <a:t> is her model?</a:t>
            </a:r>
            <a:endParaRPr lang="en-GB" sz="2400" dirty="0">
              <a:solidFill>
                <a:srgbClr val="585858"/>
              </a:solidFill>
              <a:effectLst/>
              <a:latin typeface="+mj-lt"/>
              <a:ea typeface="Calibri" panose="020F0502020204030204" pitchFamily="34" charset="0"/>
              <a:cs typeface="Times New Roman" panose="02020603050405020304" pitchFamily="18" charset="0"/>
            </a:endParaRPr>
          </a:p>
          <a:p>
            <a:pPr>
              <a:spcBef>
                <a:spcPts val="600"/>
              </a:spcBef>
              <a:spcAft>
                <a:spcPts val="400"/>
              </a:spcAft>
              <a:buNone/>
            </a:pPr>
            <a:endParaRPr lang="en-GB" sz="2400" dirty="0">
              <a:solidFill>
                <a:srgbClr val="585858"/>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32FEC34-6B6B-4ADB-9302-2788AE07A9BD}"/>
              </a:ext>
            </a:extLst>
          </p:cNvPr>
          <p:cNvSpPr txBox="1"/>
          <p:nvPr/>
        </p:nvSpPr>
        <p:spPr>
          <a:xfrm>
            <a:off x="582938" y="1412777"/>
            <a:ext cx="576064" cy="461665"/>
          </a:xfrm>
          <a:prstGeom prst="rect">
            <a:avLst/>
          </a:prstGeom>
          <a:noFill/>
        </p:spPr>
        <p:txBody>
          <a:bodyPr wrap="square">
            <a:spAutoFit/>
          </a:bodyPr>
          <a:lstStyle/>
          <a:p>
            <a:pPr>
              <a:buNone/>
            </a:pPr>
            <a:r>
              <a:rPr lang="en-GB" sz="2400" dirty="0">
                <a:solidFill>
                  <a:srgbClr val="00628C"/>
                </a:solidFill>
                <a:latin typeface="+mj-lt"/>
                <a:cs typeface="Times New Roman" panose="02020603050405020304" pitchFamily="18" charset="0"/>
              </a:rPr>
              <a:t>d)</a:t>
            </a:r>
            <a:endParaRPr lang="en-GB" sz="2400" dirty="0">
              <a:solidFill>
                <a:srgbClr val="00628C"/>
              </a:solidFill>
            </a:endParaRPr>
          </a:p>
        </p:txBody>
      </p:sp>
    </p:spTree>
    <p:extLst>
      <p:ext uri="{BB962C8B-B14F-4D97-AF65-F5344CB8AC3E}">
        <p14:creationId xmlns:p14="http://schemas.microsoft.com/office/powerpoint/2010/main" val="422769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a:t>
            </a:r>
            <a:r>
              <a:rPr lang="en-GB" dirty="0" err="1"/>
              <a:t>stuidents</a:t>
            </a:r>
            <a:r>
              <a:rPr lang="en-GB" dirty="0"/>
              <a:t>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Assuming relationships are additive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often assume that relationships are additive, including in situations where the actual relationship is multiplicative (for example, in scaling and other proportional situations).</a:t>
            </a:r>
          </a:p>
          <a:p>
            <a:r>
              <a:rPr lang="en-GB" dirty="0"/>
              <a:t>Because students may see multiplication as only repeated addition (as opposed to scaling) their methods often entail building up to an answer by dealing with small segments of the problem and then adding the answers together. When this is not possible, it is not uncommon for students to consider the difference a − b rather than the ratio a : b.</a:t>
            </a:r>
          </a:p>
          <a:p>
            <a:r>
              <a:rPr lang="en-GB" dirty="0"/>
              <a:t>It is important that students experience a range of contexts and are encouraged to discern between additive and multiplicative situations.</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8FEA4970-F492-485F-A35D-A49E14FC33FE}"/>
              </a:ext>
            </a:extLst>
          </p:cNvPr>
          <p:cNvSpPr txBox="1"/>
          <p:nvPr/>
        </p:nvSpPr>
        <p:spPr>
          <a:xfrm>
            <a:off x="263352" y="1700808"/>
            <a:ext cx="10703625" cy="461665"/>
          </a:xfrm>
          <a:prstGeom prst="rect">
            <a:avLst/>
          </a:prstGeom>
          <a:noFill/>
        </p:spPr>
        <p:txBody>
          <a:bodyPr wrap="square">
            <a:spAutoFit/>
          </a:bodyPr>
          <a:lstStyle/>
          <a:p>
            <a:pP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Put the following products in order of size from smallest to largest.</a:t>
            </a:r>
          </a:p>
        </p:txBody>
      </p:sp>
      <p:sp>
        <p:nvSpPr>
          <p:cNvPr id="8" name="TextBox 7">
            <a:extLst>
              <a:ext uri="{FF2B5EF4-FFF2-40B4-BE49-F238E27FC236}">
                <a16:creationId xmlns:a16="http://schemas.microsoft.com/office/drawing/2014/main" id="{D009A79F-25B2-4686-BA8F-1645B9FF3B50}"/>
              </a:ext>
            </a:extLst>
          </p:cNvPr>
          <p:cNvSpPr txBox="1"/>
          <p:nvPr/>
        </p:nvSpPr>
        <p:spPr>
          <a:xfrm>
            <a:off x="1631504" y="2492896"/>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a) </a:t>
            </a:r>
            <a:r>
              <a:rPr lang="en-GB" sz="3200" b="0" i="0" dirty="0">
                <a:solidFill>
                  <a:srgbClr val="585858"/>
                </a:solidFill>
                <a:latin typeface="+mj-lt"/>
              </a:rPr>
              <a:t>1142 × 2</a:t>
            </a:r>
          </a:p>
        </p:txBody>
      </p:sp>
      <p:grpSp>
        <p:nvGrpSpPr>
          <p:cNvPr id="20" name="Group 19">
            <a:extLst>
              <a:ext uri="{FF2B5EF4-FFF2-40B4-BE49-F238E27FC236}">
                <a16:creationId xmlns:a16="http://schemas.microsoft.com/office/drawing/2014/main" id="{F95AE731-6D47-495C-850F-38BBD4E3F89B}"/>
              </a:ext>
            </a:extLst>
          </p:cNvPr>
          <p:cNvGrpSpPr/>
          <p:nvPr/>
        </p:nvGrpSpPr>
        <p:grpSpPr>
          <a:xfrm>
            <a:off x="1631504" y="3511460"/>
            <a:ext cx="2592288" cy="830997"/>
            <a:chOff x="1631504" y="3511460"/>
            <a:chExt cx="2592288" cy="830997"/>
          </a:xfrm>
        </p:grpSpPr>
        <p:sp>
          <p:nvSpPr>
            <p:cNvPr id="9" name="TextBox 8">
              <a:extLst>
                <a:ext uri="{FF2B5EF4-FFF2-40B4-BE49-F238E27FC236}">
                  <a16:creationId xmlns:a16="http://schemas.microsoft.com/office/drawing/2014/main" id="{86267084-9746-41C2-A15F-E13E7392B143}"/>
                </a:ext>
              </a:extLst>
            </p:cNvPr>
            <p:cNvSpPr txBox="1"/>
            <p:nvPr/>
          </p:nvSpPr>
          <p:spPr>
            <a:xfrm>
              <a:off x="1631504" y="3573016"/>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b) </a:t>
              </a:r>
              <a:r>
                <a:rPr lang="en-GB" sz="3200" b="0" i="0" dirty="0">
                  <a:solidFill>
                    <a:srgbClr val="585858"/>
                  </a:solidFill>
                  <a:latin typeface="+mj-lt"/>
                </a:rPr>
                <a:t>1142 × </a:t>
              </a:r>
            </a:p>
          </p:txBody>
        </p:sp>
        <p:grpSp>
          <p:nvGrpSpPr>
            <p:cNvPr id="13" name="Group 12">
              <a:extLst>
                <a:ext uri="{FF2B5EF4-FFF2-40B4-BE49-F238E27FC236}">
                  <a16:creationId xmlns:a16="http://schemas.microsoft.com/office/drawing/2014/main" id="{B1FF12D4-967F-424A-AA22-DBD50C28BA66}"/>
                </a:ext>
              </a:extLst>
            </p:cNvPr>
            <p:cNvGrpSpPr/>
            <p:nvPr/>
          </p:nvGrpSpPr>
          <p:grpSpPr>
            <a:xfrm>
              <a:off x="3402849" y="3511460"/>
              <a:ext cx="527710" cy="830997"/>
              <a:chOff x="4480177" y="4028657"/>
              <a:chExt cx="527710" cy="830997"/>
            </a:xfrm>
          </p:grpSpPr>
          <p:sp>
            <p:nvSpPr>
              <p:cNvPr id="4" name="TextBox 3">
                <a:extLst>
                  <a:ext uri="{FF2B5EF4-FFF2-40B4-BE49-F238E27FC236}">
                    <a16:creationId xmlns:a16="http://schemas.microsoft.com/office/drawing/2014/main" id="{941FC216-30B8-478D-8D75-92605210FC10}"/>
                  </a:ext>
                </a:extLst>
              </p:cNvPr>
              <p:cNvSpPr txBox="1"/>
              <p:nvPr/>
            </p:nvSpPr>
            <p:spPr>
              <a:xfrm>
                <a:off x="4480177" y="4028657"/>
                <a:ext cx="527710" cy="830997"/>
              </a:xfrm>
              <a:prstGeom prst="rect">
                <a:avLst/>
              </a:prstGeom>
              <a:noFill/>
            </p:spPr>
            <p:txBody>
              <a:bodyPr wrap="none" rtlCol="0">
                <a:spAutoFit/>
              </a:bodyPr>
              <a:lstStyle/>
              <a:p>
                <a:pPr algn="ctr">
                  <a:spcBef>
                    <a:spcPts val="0"/>
                  </a:spcBef>
                  <a:buNone/>
                </a:pPr>
                <a:r>
                  <a:rPr lang="en-GB" sz="2400" dirty="0"/>
                  <a:t>19</a:t>
                </a:r>
              </a:p>
              <a:p>
                <a:pPr algn="ctr">
                  <a:spcBef>
                    <a:spcPts val="0"/>
                  </a:spcBef>
                  <a:buNone/>
                </a:pPr>
                <a:r>
                  <a:rPr lang="en-GB" sz="2400" dirty="0"/>
                  <a:t>9</a:t>
                </a:r>
              </a:p>
            </p:txBody>
          </p:sp>
          <p:cxnSp>
            <p:nvCxnSpPr>
              <p:cNvPr id="11" name="Straight Connector 10">
                <a:extLst>
                  <a:ext uri="{FF2B5EF4-FFF2-40B4-BE49-F238E27FC236}">
                    <a16:creationId xmlns:a16="http://schemas.microsoft.com/office/drawing/2014/main" id="{23A0EACF-0183-4773-A587-2D158128F282}"/>
                  </a:ext>
                </a:extLst>
              </p:cNvPr>
              <p:cNvCxnSpPr>
                <a:cxnSpLocks/>
                <a:endCxn id="4" idx="3"/>
              </p:cNvCxnSpPr>
              <p:nvPr/>
            </p:nvCxnSpPr>
            <p:spPr>
              <a:xfrm>
                <a:off x="4582032" y="4444155"/>
                <a:ext cx="360000" cy="1"/>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4119EC97-4F33-4E04-854E-B0AEB4036377}"/>
              </a:ext>
            </a:extLst>
          </p:cNvPr>
          <p:cNvGrpSpPr/>
          <p:nvPr/>
        </p:nvGrpSpPr>
        <p:grpSpPr>
          <a:xfrm>
            <a:off x="1631504" y="4653136"/>
            <a:ext cx="2592288" cy="830997"/>
            <a:chOff x="1631504" y="4653136"/>
            <a:chExt cx="2592288" cy="830997"/>
          </a:xfrm>
        </p:grpSpPr>
        <p:sp>
          <p:nvSpPr>
            <p:cNvPr id="16" name="TextBox 15">
              <a:extLst>
                <a:ext uri="{FF2B5EF4-FFF2-40B4-BE49-F238E27FC236}">
                  <a16:creationId xmlns:a16="http://schemas.microsoft.com/office/drawing/2014/main" id="{602BE87F-BF63-44FA-AE6C-D93C206A114F}"/>
                </a:ext>
              </a:extLst>
            </p:cNvPr>
            <p:cNvSpPr txBox="1"/>
            <p:nvPr/>
          </p:nvSpPr>
          <p:spPr>
            <a:xfrm>
              <a:off x="1631504" y="4772734"/>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c)      </a:t>
              </a:r>
              <a:r>
                <a:rPr lang="en-GB" sz="3200" b="0" i="0" dirty="0">
                  <a:solidFill>
                    <a:srgbClr val="585858"/>
                  </a:solidFill>
                  <a:latin typeface="+mj-lt"/>
                </a:rPr>
                <a:t>× 1142</a:t>
              </a:r>
            </a:p>
          </p:txBody>
        </p:sp>
        <p:grpSp>
          <p:nvGrpSpPr>
            <p:cNvPr id="17" name="Group 16">
              <a:extLst>
                <a:ext uri="{FF2B5EF4-FFF2-40B4-BE49-F238E27FC236}">
                  <a16:creationId xmlns:a16="http://schemas.microsoft.com/office/drawing/2014/main" id="{1ACD21A3-C28C-4D56-A7BD-28D68D60A7B6}"/>
                </a:ext>
              </a:extLst>
            </p:cNvPr>
            <p:cNvGrpSpPr/>
            <p:nvPr/>
          </p:nvGrpSpPr>
          <p:grpSpPr>
            <a:xfrm>
              <a:off x="2221321" y="4653136"/>
              <a:ext cx="356187" cy="830997"/>
              <a:chOff x="4565938" y="4028657"/>
              <a:chExt cx="356187" cy="830997"/>
            </a:xfrm>
          </p:grpSpPr>
          <p:sp>
            <p:nvSpPr>
              <p:cNvPr id="18" name="TextBox 17">
                <a:extLst>
                  <a:ext uri="{FF2B5EF4-FFF2-40B4-BE49-F238E27FC236}">
                    <a16:creationId xmlns:a16="http://schemas.microsoft.com/office/drawing/2014/main" id="{7D7AFB42-C815-45A4-A1FC-7231BBEB72BF}"/>
                  </a:ext>
                </a:extLst>
              </p:cNvPr>
              <p:cNvSpPr txBox="1"/>
              <p:nvPr/>
            </p:nvSpPr>
            <p:spPr>
              <a:xfrm>
                <a:off x="4565938" y="4028657"/>
                <a:ext cx="356187" cy="830997"/>
              </a:xfrm>
              <a:prstGeom prst="rect">
                <a:avLst/>
              </a:prstGeom>
              <a:noFill/>
            </p:spPr>
            <p:txBody>
              <a:bodyPr wrap="none" rtlCol="0">
                <a:spAutoFit/>
              </a:bodyPr>
              <a:lstStyle/>
              <a:p>
                <a:pPr algn="ctr">
                  <a:spcBef>
                    <a:spcPts val="0"/>
                  </a:spcBef>
                  <a:buNone/>
                </a:pPr>
                <a:r>
                  <a:rPr lang="en-GB" sz="2400" dirty="0"/>
                  <a:t>7</a:t>
                </a:r>
              </a:p>
              <a:p>
                <a:pPr algn="ctr">
                  <a:spcBef>
                    <a:spcPts val="0"/>
                  </a:spcBef>
                  <a:buNone/>
                </a:pPr>
                <a:r>
                  <a:rPr lang="en-GB" sz="2400" dirty="0"/>
                  <a:t>9</a:t>
                </a:r>
              </a:p>
            </p:txBody>
          </p:sp>
          <p:cxnSp>
            <p:nvCxnSpPr>
              <p:cNvPr id="19" name="Straight Connector 18">
                <a:extLst>
                  <a:ext uri="{FF2B5EF4-FFF2-40B4-BE49-F238E27FC236}">
                    <a16:creationId xmlns:a16="http://schemas.microsoft.com/office/drawing/2014/main" id="{8D45F90F-3B14-44E0-8F5D-7317EDF3F079}"/>
                  </a:ext>
                </a:extLst>
              </p:cNvPr>
              <p:cNvCxnSpPr>
                <a:cxnSpLocks/>
                <a:endCxn id="18" idx="3"/>
              </p:cNvCxnSpPr>
              <p:nvPr/>
            </p:nvCxnSpPr>
            <p:spPr>
              <a:xfrm>
                <a:off x="4582032" y="4444155"/>
                <a:ext cx="340093" cy="1"/>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E0DB859C-EBA1-4527-80F8-9ACF0879AA0E}"/>
              </a:ext>
            </a:extLst>
          </p:cNvPr>
          <p:cNvGrpSpPr/>
          <p:nvPr/>
        </p:nvGrpSpPr>
        <p:grpSpPr>
          <a:xfrm>
            <a:off x="6816080" y="3511459"/>
            <a:ext cx="2592288" cy="830997"/>
            <a:chOff x="1631504" y="3511460"/>
            <a:chExt cx="2592288" cy="830997"/>
          </a:xfrm>
        </p:grpSpPr>
        <p:sp>
          <p:nvSpPr>
            <p:cNvPr id="24" name="TextBox 23">
              <a:extLst>
                <a:ext uri="{FF2B5EF4-FFF2-40B4-BE49-F238E27FC236}">
                  <a16:creationId xmlns:a16="http://schemas.microsoft.com/office/drawing/2014/main" id="{76561C2A-8F75-48FB-B6E9-7F34CF09B371}"/>
                </a:ext>
              </a:extLst>
            </p:cNvPr>
            <p:cNvSpPr txBox="1"/>
            <p:nvPr/>
          </p:nvSpPr>
          <p:spPr>
            <a:xfrm>
              <a:off x="1631504" y="3573016"/>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e) </a:t>
              </a:r>
              <a:r>
                <a:rPr lang="en-GB" sz="3200" b="0" i="0" dirty="0">
                  <a:solidFill>
                    <a:srgbClr val="585858"/>
                  </a:solidFill>
                  <a:latin typeface="+mj-lt"/>
                </a:rPr>
                <a:t>1142 × </a:t>
              </a:r>
            </a:p>
          </p:txBody>
        </p:sp>
        <p:grpSp>
          <p:nvGrpSpPr>
            <p:cNvPr id="25" name="Group 24">
              <a:extLst>
                <a:ext uri="{FF2B5EF4-FFF2-40B4-BE49-F238E27FC236}">
                  <a16:creationId xmlns:a16="http://schemas.microsoft.com/office/drawing/2014/main" id="{BAFC6D91-5972-4884-BD4B-45A9A9C59071}"/>
                </a:ext>
              </a:extLst>
            </p:cNvPr>
            <p:cNvGrpSpPr/>
            <p:nvPr/>
          </p:nvGrpSpPr>
          <p:grpSpPr>
            <a:xfrm>
              <a:off x="3402849" y="3511460"/>
              <a:ext cx="527710" cy="830997"/>
              <a:chOff x="4480177" y="4028657"/>
              <a:chExt cx="527710" cy="830997"/>
            </a:xfrm>
          </p:grpSpPr>
          <p:sp>
            <p:nvSpPr>
              <p:cNvPr id="26" name="TextBox 25">
                <a:extLst>
                  <a:ext uri="{FF2B5EF4-FFF2-40B4-BE49-F238E27FC236}">
                    <a16:creationId xmlns:a16="http://schemas.microsoft.com/office/drawing/2014/main" id="{B6ADAE5A-886E-4FD3-B3B0-7B2BC30FCAB6}"/>
                  </a:ext>
                </a:extLst>
              </p:cNvPr>
              <p:cNvSpPr txBox="1"/>
              <p:nvPr/>
            </p:nvSpPr>
            <p:spPr>
              <a:xfrm>
                <a:off x="4480177" y="4028657"/>
                <a:ext cx="527710" cy="830997"/>
              </a:xfrm>
              <a:prstGeom prst="rect">
                <a:avLst/>
              </a:prstGeom>
              <a:noFill/>
            </p:spPr>
            <p:txBody>
              <a:bodyPr wrap="none" rtlCol="0">
                <a:spAutoFit/>
              </a:bodyPr>
              <a:lstStyle/>
              <a:p>
                <a:pPr algn="ctr">
                  <a:spcBef>
                    <a:spcPts val="0"/>
                  </a:spcBef>
                  <a:buNone/>
                </a:pPr>
                <a:r>
                  <a:rPr lang="en-GB" sz="2400" dirty="0"/>
                  <a:t>17</a:t>
                </a:r>
              </a:p>
              <a:p>
                <a:pPr algn="ctr">
                  <a:spcBef>
                    <a:spcPts val="0"/>
                  </a:spcBef>
                  <a:buNone/>
                </a:pPr>
                <a:r>
                  <a:rPr lang="en-GB" sz="2400" dirty="0"/>
                  <a:t>9</a:t>
                </a:r>
              </a:p>
            </p:txBody>
          </p:sp>
          <p:cxnSp>
            <p:nvCxnSpPr>
              <p:cNvPr id="27" name="Straight Connector 26">
                <a:extLst>
                  <a:ext uri="{FF2B5EF4-FFF2-40B4-BE49-F238E27FC236}">
                    <a16:creationId xmlns:a16="http://schemas.microsoft.com/office/drawing/2014/main" id="{823926A9-BE03-4C75-A2F2-11D1D16411E7}"/>
                  </a:ext>
                </a:extLst>
              </p:cNvPr>
              <p:cNvCxnSpPr>
                <a:cxnSpLocks/>
                <a:endCxn id="26" idx="3"/>
              </p:cNvCxnSpPr>
              <p:nvPr/>
            </p:nvCxnSpPr>
            <p:spPr>
              <a:xfrm>
                <a:off x="4582032" y="4444155"/>
                <a:ext cx="360000" cy="1"/>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B9733613-DC15-4742-B1B7-BA23C64705AC}"/>
              </a:ext>
            </a:extLst>
          </p:cNvPr>
          <p:cNvGrpSpPr/>
          <p:nvPr/>
        </p:nvGrpSpPr>
        <p:grpSpPr>
          <a:xfrm>
            <a:off x="6816080" y="4669249"/>
            <a:ext cx="2592288" cy="830997"/>
            <a:chOff x="1631504" y="4669250"/>
            <a:chExt cx="2592288" cy="830997"/>
          </a:xfrm>
        </p:grpSpPr>
        <p:sp>
          <p:nvSpPr>
            <p:cNvPr id="29" name="TextBox 28">
              <a:extLst>
                <a:ext uri="{FF2B5EF4-FFF2-40B4-BE49-F238E27FC236}">
                  <a16:creationId xmlns:a16="http://schemas.microsoft.com/office/drawing/2014/main" id="{7A388CB6-EAC4-4583-9DF0-94DF31B9690B}"/>
                </a:ext>
              </a:extLst>
            </p:cNvPr>
            <p:cNvSpPr txBox="1"/>
            <p:nvPr/>
          </p:nvSpPr>
          <p:spPr>
            <a:xfrm>
              <a:off x="1631504" y="4772734"/>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f)   </a:t>
              </a:r>
              <a:r>
                <a:rPr lang="en-GB" sz="3200" b="0" i="0" dirty="0">
                  <a:solidFill>
                    <a:srgbClr val="585858"/>
                  </a:solidFill>
                  <a:latin typeface="+mj-lt"/>
                </a:rPr>
                <a:t>2284 ×</a:t>
              </a:r>
            </a:p>
          </p:txBody>
        </p:sp>
        <p:grpSp>
          <p:nvGrpSpPr>
            <p:cNvPr id="30" name="Group 29">
              <a:extLst>
                <a:ext uri="{FF2B5EF4-FFF2-40B4-BE49-F238E27FC236}">
                  <a16:creationId xmlns:a16="http://schemas.microsoft.com/office/drawing/2014/main" id="{960C9C37-E8C8-4885-BE14-A1D54963B4A4}"/>
                </a:ext>
              </a:extLst>
            </p:cNvPr>
            <p:cNvGrpSpPr/>
            <p:nvPr/>
          </p:nvGrpSpPr>
          <p:grpSpPr>
            <a:xfrm>
              <a:off x="3686610" y="4669250"/>
              <a:ext cx="356187" cy="830997"/>
              <a:chOff x="6031227" y="4044771"/>
              <a:chExt cx="356187" cy="830997"/>
            </a:xfrm>
          </p:grpSpPr>
          <p:sp>
            <p:nvSpPr>
              <p:cNvPr id="31" name="TextBox 30">
                <a:extLst>
                  <a:ext uri="{FF2B5EF4-FFF2-40B4-BE49-F238E27FC236}">
                    <a16:creationId xmlns:a16="http://schemas.microsoft.com/office/drawing/2014/main" id="{B543E465-5BA3-4C0A-897B-2F53F84A2DC5}"/>
                  </a:ext>
                </a:extLst>
              </p:cNvPr>
              <p:cNvSpPr txBox="1"/>
              <p:nvPr/>
            </p:nvSpPr>
            <p:spPr>
              <a:xfrm>
                <a:off x="6031227" y="4044771"/>
                <a:ext cx="356187" cy="830997"/>
              </a:xfrm>
              <a:prstGeom prst="rect">
                <a:avLst/>
              </a:prstGeom>
              <a:noFill/>
            </p:spPr>
            <p:txBody>
              <a:bodyPr wrap="none" rtlCol="0">
                <a:spAutoFit/>
              </a:bodyPr>
              <a:lstStyle/>
              <a:p>
                <a:pPr algn="ctr">
                  <a:spcBef>
                    <a:spcPts val="0"/>
                  </a:spcBef>
                  <a:buNone/>
                </a:pPr>
                <a:r>
                  <a:rPr lang="en-GB" sz="2400" dirty="0"/>
                  <a:t>4</a:t>
                </a:r>
              </a:p>
              <a:p>
                <a:pPr algn="ctr">
                  <a:spcBef>
                    <a:spcPts val="0"/>
                  </a:spcBef>
                  <a:buNone/>
                </a:pPr>
                <a:r>
                  <a:rPr lang="en-GB" sz="2400" dirty="0"/>
                  <a:t>9</a:t>
                </a:r>
              </a:p>
            </p:txBody>
          </p:sp>
          <p:cxnSp>
            <p:nvCxnSpPr>
              <p:cNvPr id="32" name="Straight Connector 31">
                <a:extLst>
                  <a:ext uri="{FF2B5EF4-FFF2-40B4-BE49-F238E27FC236}">
                    <a16:creationId xmlns:a16="http://schemas.microsoft.com/office/drawing/2014/main" id="{E6111FCF-DC00-4A17-96E4-1FBB00F33795}"/>
                  </a:ext>
                </a:extLst>
              </p:cNvPr>
              <p:cNvCxnSpPr>
                <a:cxnSpLocks/>
                <a:endCxn id="31" idx="3"/>
              </p:cNvCxnSpPr>
              <p:nvPr/>
            </p:nvCxnSpPr>
            <p:spPr>
              <a:xfrm>
                <a:off x="6047321" y="4460269"/>
                <a:ext cx="340093" cy="1"/>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FAD39684-AFAE-4149-88AF-0145ECD39645}"/>
              </a:ext>
            </a:extLst>
          </p:cNvPr>
          <p:cNvGrpSpPr/>
          <p:nvPr/>
        </p:nvGrpSpPr>
        <p:grpSpPr>
          <a:xfrm>
            <a:off x="6816080" y="2374493"/>
            <a:ext cx="2592288" cy="830997"/>
            <a:chOff x="6816080" y="2374493"/>
            <a:chExt cx="2592288" cy="830997"/>
          </a:xfrm>
        </p:grpSpPr>
        <p:sp>
          <p:nvSpPr>
            <p:cNvPr id="22" name="TextBox 21">
              <a:extLst>
                <a:ext uri="{FF2B5EF4-FFF2-40B4-BE49-F238E27FC236}">
                  <a16:creationId xmlns:a16="http://schemas.microsoft.com/office/drawing/2014/main" id="{E81149C2-73F3-49D1-B25A-F42B3E428FB2}"/>
                </a:ext>
              </a:extLst>
            </p:cNvPr>
            <p:cNvSpPr txBox="1"/>
            <p:nvPr/>
          </p:nvSpPr>
          <p:spPr>
            <a:xfrm>
              <a:off x="6816080" y="2492895"/>
              <a:ext cx="2592288" cy="584775"/>
            </a:xfrm>
            <a:prstGeom prst="rect">
              <a:avLst/>
            </a:prstGeom>
            <a:noFill/>
          </p:spPr>
          <p:txBody>
            <a:bodyPr wrap="square">
              <a:spAutoFit/>
            </a:bodyPr>
            <a:lstStyle/>
            <a:p>
              <a:pPr>
                <a:spcBef>
                  <a:spcPts val="1200"/>
                </a:spcBef>
                <a:spcAft>
                  <a:spcPts val="1200"/>
                </a:spcAft>
                <a:buNone/>
              </a:pPr>
              <a:r>
                <a:rPr lang="en-GB" sz="3200" b="0" i="0" dirty="0">
                  <a:solidFill>
                    <a:srgbClr val="00628C"/>
                  </a:solidFill>
                  <a:latin typeface="+mj-lt"/>
                </a:rPr>
                <a:t>d) </a:t>
              </a:r>
              <a:r>
                <a:rPr lang="en-GB" sz="3200" b="0" i="0" dirty="0">
                  <a:solidFill>
                    <a:srgbClr val="585858"/>
                  </a:solidFill>
                  <a:latin typeface="+mj-lt"/>
                </a:rPr>
                <a:t>1142 × </a:t>
              </a:r>
            </a:p>
          </p:txBody>
        </p:sp>
        <p:sp>
          <p:nvSpPr>
            <p:cNvPr id="34" name="TextBox 33">
              <a:extLst>
                <a:ext uri="{FF2B5EF4-FFF2-40B4-BE49-F238E27FC236}">
                  <a16:creationId xmlns:a16="http://schemas.microsoft.com/office/drawing/2014/main" id="{4EC50FDF-9C6F-4D98-BBC1-9BF2B0E265EF}"/>
                </a:ext>
              </a:extLst>
            </p:cNvPr>
            <p:cNvSpPr txBox="1"/>
            <p:nvPr/>
          </p:nvSpPr>
          <p:spPr>
            <a:xfrm>
              <a:off x="8659136" y="2374493"/>
              <a:ext cx="356187" cy="830997"/>
            </a:xfrm>
            <a:prstGeom prst="rect">
              <a:avLst/>
            </a:prstGeom>
            <a:noFill/>
          </p:spPr>
          <p:txBody>
            <a:bodyPr wrap="none" rtlCol="0">
              <a:spAutoFit/>
            </a:bodyPr>
            <a:lstStyle/>
            <a:p>
              <a:pPr algn="ctr">
                <a:spcBef>
                  <a:spcPts val="0"/>
                </a:spcBef>
                <a:buNone/>
              </a:pPr>
              <a:r>
                <a:rPr lang="en-GB" sz="2400" dirty="0"/>
                <a:t>9</a:t>
              </a:r>
            </a:p>
            <a:p>
              <a:pPr algn="ctr">
                <a:spcBef>
                  <a:spcPts val="0"/>
                </a:spcBef>
                <a:buNone/>
              </a:pPr>
              <a:r>
                <a:rPr lang="en-GB" sz="2400" dirty="0"/>
                <a:t>7</a:t>
              </a:r>
            </a:p>
          </p:txBody>
        </p:sp>
      </p:grpSp>
      <p:cxnSp>
        <p:nvCxnSpPr>
          <p:cNvPr id="35" name="Straight Connector 34">
            <a:extLst>
              <a:ext uri="{FF2B5EF4-FFF2-40B4-BE49-F238E27FC236}">
                <a16:creationId xmlns:a16="http://schemas.microsoft.com/office/drawing/2014/main" id="{2F464D94-D05C-40FA-860D-A7A32DA8FF31}"/>
              </a:ext>
            </a:extLst>
          </p:cNvPr>
          <p:cNvCxnSpPr>
            <a:cxnSpLocks/>
            <a:endCxn id="34" idx="3"/>
          </p:cNvCxnSpPr>
          <p:nvPr/>
        </p:nvCxnSpPr>
        <p:spPr>
          <a:xfrm>
            <a:off x="8675230" y="2789991"/>
            <a:ext cx="340093" cy="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a number like 1142 have been chosen when designing this set of questions? </a:t>
            </a:r>
          </a:p>
          <a:p>
            <a:pPr marL="360000" lvl="1" fontAlgn="auto">
              <a:lnSpc>
                <a:spcPct val="100000"/>
              </a:lnSpc>
              <a:spcBef>
                <a:spcPts val="0"/>
              </a:spcBef>
              <a:spcAft>
                <a:spcPts val="1200"/>
              </a:spcAft>
              <a:buClrTx/>
            </a:pPr>
            <a:r>
              <a:rPr lang="en-GB" sz="2400" dirty="0"/>
              <a:t>What language might students use to compare these products? </a:t>
            </a:r>
          </a:p>
          <a:p>
            <a:pPr marL="360000" lvl="1" fontAlgn="auto">
              <a:lnSpc>
                <a:spcPct val="100000"/>
              </a:lnSpc>
              <a:spcBef>
                <a:spcPts val="0"/>
              </a:spcBef>
              <a:spcAft>
                <a:spcPts val="1200"/>
              </a:spcAft>
              <a:buClrTx/>
            </a:pPr>
            <a:r>
              <a:rPr lang="en-GB" sz="2400" dirty="0"/>
              <a:t>What images of multiplication might students have in their heads when considering these questions? </a:t>
            </a:r>
          </a:p>
        </p:txBody>
      </p:sp>
      <p:grpSp>
        <p:nvGrpSpPr>
          <p:cNvPr id="2" name="Group 1">
            <a:extLst>
              <a:ext uri="{FF2B5EF4-FFF2-40B4-BE49-F238E27FC236}">
                <a16:creationId xmlns:a16="http://schemas.microsoft.com/office/drawing/2014/main" id="{44950C63-EC9B-4017-BF62-E3268A84D486}"/>
              </a:ext>
            </a:extLst>
          </p:cNvPr>
          <p:cNvGrpSpPr/>
          <p:nvPr/>
        </p:nvGrpSpPr>
        <p:grpSpPr>
          <a:xfrm>
            <a:off x="335360" y="1741531"/>
            <a:ext cx="6624736" cy="4351765"/>
            <a:chOff x="335360" y="1741531"/>
            <a:chExt cx="6624736" cy="435176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1"/>
              <a:ext cx="6485947" cy="435176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9F811B0-44D9-4F1B-BCFA-0E02F24B30FA}"/>
                </a:ext>
              </a:extLst>
            </p:cNvPr>
            <p:cNvSpPr txBox="1"/>
            <p:nvPr/>
          </p:nvSpPr>
          <p:spPr>
            <a:xfrm>
              <a:off x="402141" y="1857018"/>
              <a:ext cx="6557955" cy="830997"/>
            </a:xfrm>
            <a:prstGeom prst="rect">
              <a:avLst/>
            </a:prstGeom>
            <a:noFill/>
          </p:spPr>
          <p:txBody>
            <a:bodyPr wrap="square">
              <a:spAutoFit/>
            </a:bodyPr>
            <a:lstStyle/>
            <a:p>
              <a:pP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Put the following products in order of size from smallest to largest.</a:t>
              </a:r>
            </a:p>
          </p:txBody>
        </p:sp>
        <p:sp>
          <p:nvSpPr>
            <p:cNvPr id="9" name="TextBox 8">
              <a:extLst>
                <a:ext uri="{FF2B5EF4-FFF2-40B4-BE49-F238E27FC236}">
                  <a16:creationId xmlns:a16="http://schemas.microsoft.com/office/drawing/2014/main" id="{491667B7-9A8C-4135-9947-AEF47119A46F}"/>
                </a:ext>
              </a:extLst>
            </p:cNvPr>
            <p:cNvSpPr txBox="1"/>
            <p:nvPr/>
          </p:nvSpPr>
          <p:spPr>
            <a:xfrm>
              <a:off x="481314" y="2899750"/>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a) </a:t>
              </a:r>
              <a:r>
                <a:rPr lang="en-GB" sz="2400" b="0" i="0" dirty="0">
                  <a:solidFill>
                    <a:srgbClr val="585858"/>
                  </a:solidFill>
                  <a:latin typeface="+mj-lt"/>
                </a:rPr>
                <a:t>1142 × 2</a:t>
              </a:r>
            </a:p>
          </p:txBody>
        </p:sp>
        <p:grpSp>
          <p:nvGrpSpPr>
            <p:cNvPr id="10" name="Group 9">
              <a:extLst>
                <a:ext uri="{FF2B5EF4-FFF2-40B4-BE49-F238E27FC236}">
                  <a16:creationId xmlns:a16="http://schemas.microsoft.com/office/drawing/2014/main" id="{3C231560-19CC-49E8-AE35-071D63856F82}"/>
                </a:ext>
              </a:extLst>
            </p:cNvPr>
            <p:cNvGrpSpPr/>
            <p:nvPr/>
          </p:nvGrpSpPr>
          <p:grpSpPr>
            <a:xfrm>
              <a:off x="481314" y="3918314"/>
              <a:ext cx="2592288" cy="646331"/>
              <a:chOff x="1631504" y="3511460"/>
              <a:chExt cx="2592288" cy="646331"/>
            </a:xfrm>
          </p:grpSpPr>
          <p:sp>
            <p:nvSpPr>
              <p:cNvPr id="11" name="TextBox 10">
                <a:extLst>
                  <a:ext uri="{FF2B5EF4-FFF2-40B4-BE49-F238E27FC236}">
                    <a16:creationId xmlns:a16="http://schemas.microsoft.com/office/drawing/2014/main" id="{EC88A778-28C2-4D3D-B7BF-76D48F825308}"/>
                  </a:ext>
                </a:extLst>
              </p:cNvPr>
              <p:cNvSpPr txBox="1"/>
              <p:nvPr/>
            </p:nvSpPr>
            <p:spPr>
              <a:xfrm>
                <a:off x="1631504" y="3573016"/>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b) </a:t>
                </a:r>
                <a:r>
                  <a:rPr lang="en-GB" sz="2400" b="0" i="0" dirty="0">
                    <a:solidFill>
                      <a:srgbClr val="585858"/>
                    </a:solidFill>
                    <a:latin typeface="+mj-lt"/>
                  </a:rPr>
                  <a:t>1142 × </a:t>
                </a:r>
              </a:p>
            </p:txBody>
          </p:sp>
          <p:grpSp>
            <p:nvGrpSpPr>
              <p:cNvPr id="12" name="Group 11">
                <a:extLst>
                  <a:ext uri="{FF2B5EF4-FFF2-40B4-BE49-F238E27FC236}">
                    <a16:creationId xmlns:a16="http://schemas.microsoft.com/office/drawing/2014/main" id="{3AA4F957-2ABF-46C2-8F8C-06E6E9768ED8}"/>
                  </a:ext>
                </a:extLst>
              </p:cNvPr>
              <p:cNvGrpSpPr/>
              <p:nvPr/>
            </p:nvGrpSpPr>
            <p:grpSpPr>
              <a:xfrm>
                <a:off x="2962950" y="3511460"/>
                <a:ext cx="441146" cy="646331"/>
                <a:chOff x="4040278" y="4028657"/>
                <a:chExt cx="441146" cy="646331"/>
              </a:xfrm>
            </p:grpSpPr>
            <p:sp>
              <p:nvSpPr>
                <p:cNvPr id="13" name="TextBox 12">
                  <a:extLst>
                    <a:ext uri="{FF2B5EF4-FFF2-40B4-BE49-F238E27FC236}">
                      <a16:creationId xmlns:a16="http://schemas.microsoft.com/office/drawing/2014/main" id="{E677FBEE-EB71-4403-8635-59EFA6CCFD67}"/>
                    </a:ext>
                  </a:extLst>
                </p:cNvPr>
                <p:cNvSpPr txBox="1"/>
                <p:nvPr/>
              </p:nvSpPr>
              <p:spPr>
                <a:xfrm>
                  <a:off x="4040278" y="4028657"/>
                  <a:ext cx="441146" cy="646331"/>
                </a:xfrm>
                <a:prstGeom prst="rect">
                  <a:avLst/>
                </a:prstGeom>
                <a:noFill/>
              </p:spPr>
              <p:txBody>
                <a:bodyPr wrap="none" rtlCol="0">
                  <a:spAutoFit/>
                </a:bodyPr>
                <a:lstStyle/>
                <a:p>
                  <a:pPr algn="ctr">
                    <a:spcBef>
                      <a:spcPts val="0"/>
                    </a:spcBef>
                    <a:buNone/>
                  </a:pPr>
                  <a:r>
                    <a:rPr lang="en-GB" sz="1800" dirty="0"/>
                    <a:t>19</a:t>
                  </a:r>
                </a:p>
                <a:p>
                  <a:pPr algn="ctr">
                    <a:spcBef>
                      <a:spcPts val="0"/>
                    </a:spcBef>
                    <a:buNone/>
                  </a:pPr>
                  <a:r>
                    <a:rPr lang="en-GB" sz="1800" dirty="0"/>
                    <a:t>9</a:t>
                  </a:r>
                </a:p>
              </p:txBody>
            </p:sp>
            <p:cxnSp>
              <p:nvCxnSpPr>
                <p:cNvPr id="14" name="Straight Connector 13">
                  <a:extLst>
                    <a:ext uri="{FF2B5EF4-FFF2-40B4-BE49-F238E27FC236}">
                      <a16:creationId xmlns:a16="http://schemas.microsoft.com/office/drawing/2014/main" id="{009E0DAD-4EB0-4106-885B-C4F2AAFF25B9}"/>
                    </a:ext>
                  </a:extLst>
                </p:cNvPr>
                <p:cNvCxnSpPr>
                  <a:cxnSpLocks/>
                </p:cNvCxnSpPr>
                <p:nvPr/>
              </p:nvCxnSpPr>
              <p:spPr>
                <a:xfrm>
                  <a:off x="4104103" y="4351822"/>
                  <a:ext cx="31349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90785595-0356-45C3-97C4-F6FF5E01A76E}"/>
                </a:ext>
              </a:extLst>
            </p:cNvPr>
            <p:cNvGrpSpPr/>
            <p:nvPr/>
          </p:nvGrpSpPr>
          <p:grpSpPr>
            <a:xfrm>
              <a:off x="481314" y="5086925"/>
              <a:ext cx="2592288" cy="646331"/>
              <a:chOff x="1631504" y="4680071"/>
              <a:chExt cx="2592288" cy="646331"/>
            </a:xfrm>
          </p:grpSpPr>
          <p:sp>
            <p:nvSpPr>
              <p:cNvPr id="16" name="TextBox 15">
                <a:extLst>
                  <a:ext uri="{FF2B5EF4-FFF2-40B4-BE49-F238E27FC236}">
                    <a16:creationId xmlns:a16="http://schemas.microsoft.com/office/drawing/2014/main" id="{7650C9A9-093B-4C98-BFF5-39906B9B7336}"/>
                  </a:ext>
                </a:extLst>
              </p:cNvPr>
              <p:cNvSpPr txBox="1"/>
              <p:nvPr/>
            </p:nvSpPr>
            <p:spPr>
              <a:xfrm>
                <a:off x="1631504" y="4772734"/>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c)      </a:t>
                </a:r>
                <a:r>
                  <a:rPr lang="en-GB" sz="2400" b="0" i="0" dirty="0">
                    <a:solidFill>
                      <a:srgbClr val="585858"/>
                    </a:solidFill>
                    <a:latin typeface="+mj-lt"/>
                  </a:rPr>
                  <a:t>× 1142</a:t>
                </a:r>
              </a:p>
            </p:txBody>
          </p:sp>
          <p:grpSp>
            <p:nvGrpSpPr>
              <p:cNvPr id="17" name="Group 16">
                <a:extLst>
                  <a:ext uri="{FF2B5EF4-FFF2-40B4-BE49-F238E27FC236}">
                    <a16:creationId xmlns:a16="http://schemas.microsoft.com/office/drawing/2014/main" id="{94F6B53D-4884-41AA-9B00-21E5255CC430}"/>
                  </a:ext>
                </a:extLst>
              </p:cNvPr>
              <p:cNvGrpSpPr/>
              <p:nvPr/>
            </p:nvGrpSpPr>
            <p:grpSpPr>
              <a:xfrm>
                <a:off x="2104361" y="4680071"/>
                <a:ext cx="312906" cy="646331"/>
                <a:chOff x="4448978" y="4055592"/>
                <a:chExt cx="312906" cy="646331"/>
              </a:xfrm>
            </p:grpSpPr>
            <p:sp>
              <p:nvSpPr>
                <p:cNvPr id="18" name="TextBox 17">
                  <a:extLst>
                    <a:ext uri="{FF2B5EF4-FFF2-40B4-BE49-F238E27FC236}">
                      <a16:creationId xmlns:a16="http://schemas.microsoft.com/office/drawing/2014/main" id="{87B41498-479E-4033-B8BA-7B7D12D02C8D}"/>
                    </a:ext>
                  </a:extLst>
                </p:cNvPr>
                <p:cNvSpPr txBox="1"/>
                <p:nvPr/>
              </p:nvSpPr>
              <p:spPr>
                <a:xfrm>
                  <a:off x="4448978" y="4055592"/>
                  <a:ext cx="312906" cy="646331"/>
                </a:xfrm>
                <a:prstGeom prst="rect">
                  <a:avLst/>
                </a:prstGeom>
                <a:noFill/>
              </p:spPr>
              <p:txBody>
                <a:bodyPr wrap="none" rtlCol="0">
                  <a:spAutoFit/>
                </a:bodyPr>
                <a:lstStyle/>
                <a:p>
                  <a:pPr algn="ctr">
                    <a:spcBef>
                      <a:spcPts val="0"/>
                    </a:spcBef>
                    <a:buNone/>
                  </a:pPr>
                  <a:r>
                    <a:rPr lang="en-GB" sz="1800" dirty="0"/>
                    <a:t>7</a:t>
                  </a:r>
                </a:p>
                <a:p>
                  <a:pPr algn="ctr">
                    <a:spcBef>
                      <a:spcPts val="0"/>
                    </a:spcBef>
                    <a:buNone/>
                  </a:pPr>
                  <a:r>
                    <a:rPr lang="en-GB" sz="1800" dirty="0"/>
                    <a:t>9</a:t>
                  </a:r>
                </a:p>
              </p:txBody>
            </p:sp>
            <p:cxnSp>
              <p:nvCxnSpPr>
                <p:cNvPr id="19" name="Straight Connector 18">
                  <a:extLst>
                    <a:ext uri="{FF2B5EF4-FFF2-40B4-BE49-F238E27FC236}">
                      <a16:creationId xmlns:a16="http://schemas.microsoft.com/office/drawing/2014/main" id="{2FA330A1-B755-491A-84B1-E3E0D20DC78E}"/>
                    </a:ext>
                  </a:extLst>
                </p:cNvPr>
                <p:cNvCxnSpPr>
                  <a:cxnSpLocks/>
                  <a:stCxn id="18" idx="1"/>
                  <a:endCxn id="18" idx="3"/>
                </p:cNvCxnSpPr>
                <p:nvPr/>
              </p:nvCxnSpPr>
              <p:spPr>
                <a:xfrm>
                  <a:off x="4448978" y="4378758"/>
                  <a:ext cx="31290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25269865-B6F3-487E-90C7-35CA2FBA6C30}"/>
                </a:ext>
              </a:extLst>
            </p:cNvPr>
            <p:cNvGrpSpPr/>
            <p:nvPr/>
          </p:nvGrpSpPr>
          <p:grpSpPr>
            <a:xfrm>
              <a:off x="3765388" y="3883458"/>
              <a:ext cx="2592288" cy="646331"/>
              <a:chOff x="1631504" y="3511949"/>
              <a:chExt cx="2592288" cy="646331"/>
            </a:xfrm>
          </p:grpSpPr>
          <p:sp>
            <p:nvSpPr>
              <p:cNvPr id="21" name="TextBox 20">
                <a:extLst>
                  <a:ext uri="{FF2B5EF4-FFF2-40B4-BE49-F238E27FC236}">
                    <a16:creationId xmlns:a16="http://schemas.microsoft.com/office/drawing/2014/main" id="{05DA3A9C-94D1-4ADE-9F80-136BA34187F0}"/>
                  </a:ext>
                </a:extLst>
              </p:cNvPr>
              <p:cNvSpPr txBox="1"/>
              <p:nvPr/>
            </p:nvSpPr>
            <p:spPr>
              <a:xfrm>
                <a:off x="1631504" y="3573016"/>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e) </a:t>
                </a:r>
                <a:r>
                  <a:rPr lang="en-GB" sz="2400" b="0" i="0" dirty="0">
                    <a:solidFill>
                      <a:srgbClr val="585858"/>
                    </a:solidFill>
                    <a:latin typeface="+mj-lt"/>
                  </a:rPr>
                  <a:t>1142 × </a:t>
                </a:r>
              </a:p>
            </p:txBody>
          </p:sp>
          <p:grpSp>
            <p:nvGrpSpPr>
              <p:cNvPr id="22" name="Group 21">
                <a:extLst>
                  <a:ext uri="{FF2B5EF4-FFF2-40B4-BE49-F238E27FC236}">
                    <a16:creationId xmlns:a16="http://schemas.microsoft.com/office/drawing/2014/main" id="{C43CCAA4-D446-45FC-BA80-EE47457295BE}"/>
                  </a:ext>
                </a:extLst>
              </p:cNvPr>
              <p:cNvGrpSpPr/>
              <p:nvPr/>
            </p:nvGrpSpPr>
            <p:grpSpPr>
              <a:xfrm>
                <a:off x="3085387" y="3511949"/>
                <a:ext cx="441146" cy="646331"/>
                <a:chOff x="4162715" y="4029146"/>
                <a:chExt cx="441146" cy="646331"/>
              </a:xfrm>
            </p:grpSpPr>
            <p:sp>
              <p:nvSpPr>
                <p:cNvPr id="23" name="TextBox 22">
                  <a:extLst>
                    <a:ext uri="{FF2B5EF4-FFF2-40B4-BE49-F238E27FC236}">
                      <a16:creationId xmlns:a16="http://schemas.microsoft.com/office/drawing/2014/main" id="{01FCDE8F-9BCF-430C-9011-3D1CB7A05B27}"/>
                    </a:ext>
                  </a:extLst>
                </p:cNvPr>
                <p:cNvSpPr txBox="1"/>
                <p:nvPr/>
              </p:nvSpPr>
              <p:spPr>
                <a:xfrm>
                  <a:off x="4162715" y="4029146"/>
                  <a:ext cx="441146" cy="646331"/>
                </a:xfrm>
                <a:prstGeom prst="rect">
                  <a:avLst/>
                </a:prstGeom>
                <a:noFill/>
              </p:spPr>
              <p:txBody>
                <a:bodyPr wrap="none" rtlCol="0">
                  <a:spAutoFit/>
                </a:bodyPr>
                <a:lstStyle/>
                <a:p>
                  <a:pPr algn="ctr">
                    <a:spcBef>
                      <a:spcPts val="0"/>
                    </a:spcBef>
                    <a:buNone/>
                  </a:pPr>
                  <a:r>
                    <a:rPr lang="en-GB" sz="1800" dirty="0"/>
                    <a:t>17</a:t>
                  </a:r>
                </a:p>
                <a:p>
                  <a:pPr algn="ctr">
                    <a:spcBef>
                      <a:spcPts val="0"/>
                    </a:spcBef>
                    <a:buNone/>
                  </a:pPr>
                  <a:r>
                    <a:rPr lang="en-GB" sz="1800" dirty="0"/>
                    <a:t>9</a:t>
                  </a:r>
                </a:p>
              </p:txBody>
            </p:sp>
            <p:cxnSp>
              <p:nvCxnSpPr>
                <p:cNvPr id="24" name="Straight Connector 23">
                  <a:extLst>
                    <a:ext uri="{FF2B5EF4-FFF2-40B4-BE49-F238E27FC236}">
                      <a16:creationId xmlns:a16="http://schemas.microsoft.com/office/drawing/2014/main" id="{BAC598BF-BCB4-4120-B499-A7C5612357B8}"/>
                    </a:ext>
                  </a:extLst>
                </p:cNvPr>
                <p:cNvCxnSpPr>
                  <a:cxnSpLocks/>
                </p:cNvCxnSpPr>
                <p:nvPr/>
              </p:nvCxnSpPr>
              <p:spPr>
                <a:xfrm>
                  <a:off x="4212955" y="4352312"/>
                  <a:ext cx="360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72E5B36-5B08-4B89-B1CE-8AE58673D1FB}"/>
                </a:ext>
              </a:extLst>
            </p:cNvPr>
            <p:cNvGrpSpPr/>
            <p:nvPr/>
          </p:nvGrpSpPr>
          <p:grpSpPr>
            <a:xfrm>
              <a:off x="3765388" y="5055912"/>
              <a:ext cx="2592288" cy="646331"/>
              <a:chOff x="1631504" y="4684403"/>
              <a:chExt cx="2592288" cy="646331"/>
            </a:xfrm>
          </p:grpSpPr>
          <p:sp>
            <p:nvSpPr>
              <p:cNvPr id="26" name="TextBox 25">
                <a:extLst>
                  <a:ext uri="{FF2B5EF4-FFF2-40B4-BE49-F238E27FC236}">
                    <a16:creationId xmlns:a16="http://schemas.microsoft.com/office/drawing/2014/main" id="{5618CD43-30BE-455A-BDF2-1773D10D3445}"/>
                  </a:ext>
                </a:extLst>
              </p:cNvPr>
              <p:cNvSpPr txBox="1"/>
              <p:nvPr/>
            </p:nvSpPr>
            <p:spPr>
              <a:xfrm>
                <a:off x="1631504" y="4772734"/>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f)   </a:t>
                </a:r>
                <a:r>
                  <a:rPr lang="en-GB" sz="2400" b="0" i="0" dirty="0">
                    <a:solidFill>
                      <a:srgbClr val="585858"/>
                    </a:solidFill>
                    <a:latin typeface="+mj-lt"/>
                  </a:rPr>
                  <a:t>2284 ×</a:t>
                </a:r>
              </a:p>
            </p:txBody>
          </p:sp>
          <p:grpSp>
            <p:nvGrpSpPr>
              <p:cNvPr id="27" name="Group 26">
                <a:extLst>
                  <a:ext uri="{FF2B5EF4-FFF2-40B4-BE49-F238E27FC236}">
                    <a16:creationId xmlns:a16="http://schemas.microsoft.com/office/drawing/2014/main" id="{483BF3A8-AE9F-44B4-A1A7-D668C1F8AF5B}"/>
                  </a:ext>
                </a:extLst>
              </p:cNvPr>
              <p:cNvGrpSpPr/>
              <p:nvPr/>
            </p:nvGrpSpPr>
            <p:grpSpPr>
              <a:xfrm>
                <a:off x="3182721" y="4684403"/>
                <a:ext cx="312906" cy="646331"/>
                <a:chOff x="5527338" y="4059924"/>
                <a:chExt cx="312906" cy="646331"/>
              </a:xfrm>
            </p:grpSpPr>
            <p:sp>
              <p:nvSpPr>
                <p:cNvPr id="28" name="TextBox 27">
                  <a:extLst>
                    <a:ext uri="{FF2B5EF4-FFF2-40B4-BE49-F238E27FC236}">
                      <a16:creationId xmlns:a16="http://schemas.microsoft.com/office/drawing/2014/main" id="{747EEF98-7C51-4A6F-8107-7B53F432A873}"/>
                    </a:ext>
                  </a:extLst>
                </p:cNvPr>
                <p:cNvSpPr txBox="1"/>
                <p:nvPr/>
              </p:nvSpPr>
              <p:spPr>
                <a:xfrm>
                  <a:off x="5527338" y="4059924"/>
                  <a:ext cx="312906" cy="646331"/>
                </a:xfrm>
                <a:prstGeom prst="rect">
                  <a:avLst/>
                </a:prstGeom>
                <a:noFill/>
              </p:spPr>
              <p:txBody>
                <a:bodyPr wrap="none" rtlCol="0">
                  <a:spAutoFit/>
                </a:bodyPr>
                <a:lstStyle/>
                <a:p>
                  <a:pPr algn="ctr">
                    <a:spcBef>
                      <a:spcPts val="0"/>
                    </a:spcBef>
                    <a:buNone/>
                  </a:pPr>
                  <a:r>
                    <a:rPr lang="en-GB" sz="1800" dirty="0"/>
                    <a:t>4</a:t>
                  </a:r>
                </a:p>
                <a:p>
                  <a:pPr algn="ctr">
                    <a:spcBef>
                      <a:spcPts val="0"/>
                    </a:spcBef>
                    <a:buNone/>
                  </a:pPr>
                  <a:r>
                    <a:rPr lang="en-GB" sz="1800" dirty="0"/>
                    <a:t>9</a:t>
                  </a:r>
                </a:p>
              </p:txBody>
            </p:sp>
            <p:cxnSp>
              <p:nvCxnSpPr>
                <p:cNvPr id="29" name="Straight Connector 28">
                  <a:extLst>
                    <a:ext uri="{FF2B5EF4-FFF2-40B4-BE49-F238E27FC236}">
                      <a16:creationId xmlns:a16="http://schemas.microsoft.com/office/drawing/2014/main" id="{B5182B07-D7EF-4F7A-9249-ACFEFCB8F6D4}"/>
                    </a:ext>
                  </a:extLst>
                </p:cNvPr>
                <p:cNvCxnSpPr>
                  <a:cxnSpLocks/>
                  <a:stCxn id="28" idx="1"/>
                  <a:endCxn id="28" idx="3"/>
                </p:cNvCxnSpPr>
                <p:nvPr/>
              </p:nvCxnSpPr>
              <p:spPr>
                <a:xfrm>
                  <a:off x="5527338" y="4383090"/>
                  <a:ext cx="31290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B1BB8AD5-F291-440D-8E30-AEC209E77F44}"/>
                </a:ext>
              </a:extLst>
            </p:cNvPr>
            <p:cNvGrpSpPr/>
            <p:nvPr/>
          </p:nvGrpSpPr>
          <p:grpSpPr>
            <a:xfrm>
              <a:off x="3765388" y="2772071"/>
              <a:ext cx="2592288" cy="646331"/>
              <a:chOff x="6816080" y="2400561"/>
              <a:chExt cx="2592288" cy="646331"/>
            </a:xfrm>
          </p:grpSpPr>
          <p:sp>
            <p:nvSpPr>
              <p:cNvPr id="31" name="TextBox 30">
                <a:extLst>
                  <a:ext uri="{FF2B5EF4-FFF2-40B4-BE49-F238E27FC236}">
                    <a16:creationId xmlns:a16="http://schemas.microsoft.com/office/drawing/2014/main" id="{E6E7218A-AF7F-46D1-8FB6-2FEC6E1E1651}"/>
                  </a:ext>
                </a:extLst>
              </p:cNvPr>
              <p:cNvSpPr txBox="1"/>
              <p:nvPr/>
            </p:nvSpPr>
            <p:spPr>
              <a:xfrm>
                <a:off x="6816080" y="2492895"/>
                <a:ext cx="2592288" cy="461665"/>
              </a:xfrm>
              <a:prstGeom prst="rect">
                <a:avLst/>
              </a:prstGeom>
              <a:noFill/>
            </p:spPr>
            <p:txBody>
              <a:bodyPr wrap="square">
                <a:spAutoFit/>
              </a:bodyPr>
              <a:lstStyle/>
              <a:p>
                <a:pPr>
                  <a:spcBef>
                    <a:spcPts val="1200"/>
                  </a:spcBef>
                  <a:spcAft>
                    <a:spcPts val="1200"/>
                  </a:spcAft>
                  <a:buNone/>
                </a:pPr>
                <a:r>
                  <a:rPr lang="en-GB" sz="2400" b="0" i="0" dirty="0">
                    <a:solidFill>
                      <a:srgbClr val="00628C"/>
                    </a:solidFill>
                    <a:latin typeface="+mj-lt"/>
                  </a:rPr>
                  <a:t>d) </a:t>
                </a:r>
                <a:r>
                  <a:rPr lang="en-GB" sz="2400" b="0" i="0" dirty="0">
                    <a:solidFill>
                      <a:srgbClr val="585858"/>
                    </a:solidFill>
                    <a:latin typeface="+mj-lt"/>
                  </a:rPr>
                  <a:t>1142 × </a:t>
                </a:r>
              </a:p>
            </p:txBody>
          </p:sp>
          <p:sp>
            <p:nvSpPr>
              <p:cNvPr id="32" name="TextBox 31">
                <a:extLst>
                  <a:ext uri="{FF2B5EF4-FFF2-40B4-BE49-F238E27FC236}">
                    <a16:creationId xmlns:a16="http://schemas.microsoft.com/office/drawing/2014/main" id="{FA790983-1B60-4F5C-B4A6-B3BDBF0C6945}"/>
                  </a:ext>
                </a:extLst>
              </p:cNvPr>
              <p:cNvSpPr txBox="1"/>
              <p:nvPr/>
            </p:nvSpPr>
            <p:spPr>
              <a:xfrm>
                <a:off x="8264933" y="2400561"/>
                <a:ext cx="312906" cy="646331"/>
              </a:xfrm>
              <a:prstGeom prst="rect">
                <a:avLst/>
              </a:prstGeom>
              <a:noFill/>
            </p:spPr>
            <p:txBody>
              <a:bodyPr wrap="none" rtlCol="0">
                <a:spAutoFit/>
              </a:bodyPr>
              <a:lstStyle/>
              <a:p>
                <a:pPr algn="ctr">
                  <a:spcBef>
                    <a:spcPts val="0"/>
                  </a:spcBef>
                  <a:buNone/>
                </a:pPr>
                <a:r>
                  <a:rPr lang="en-GB" sz="1800" dirty="0"/>
                  <a:t>9</a:t>
                </a:r>
              </a:p>
              <a:p>
                <a:pPr algn="ctr">
                  <a:spcBef>
                    <a:spcPts val="0"/>
                  </a:spcBef>
                  <a:buNone/>
                </a:pPr>
                <a:r>
                  <a:rPr lang="en-GB" sz="1800" dirty="0"/>
                  <a:t>7</a:t>
                </a:r>
              </a:p>
            </p:txBody>
          </p:sp>
        </p:grpSp>
        <p:cxnSp>
          <p:nvCxnSpPr>
            <p:cNvPr id="33" name="Straight Connector 32">
              <a:extLst>
                <a:ext uri="{FF2B5EF4-FFF2-40B4-BE49-F238E27FC236}">
                  <a16:creationId xmlns:a16="http://schemas.microsoft.com/office/drawing/2014/main" id="{75004911-8CE0-4E1C-98DE-3A8A94B804C5}"/>
                </a:ext>
              </a:extLst>
            </p:cNvPr>
            <p:cNvCxnSpPr>
              <a:cxnSpLocks/>
              <a:stCxn id="32" idx="1"/>
              <a:endCxn id="32" idx="3"/>
            </p:cNvCxnSpPr>
            <p:nvPr/>
          </p:nvCxnSpPr>
          <p:spPr>
            <a:xfrm>
              <a:off x="5214241" y="3095237"/>
              <a:ext cx="312906"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pic>
        <p:nvPicPr>
          <p:cNvPr id="5" name="Picture 4">
            <a:extLst>
              <a:ext uri="{FF2B5EF4-FFF2-40B4-BE49-F238E27FC236}">
                <a16:creationId xmlns:a16="http://schemas.microsoft.com/office/drawing/2014/main" id="{89D5E969-3341-4869-9EC5-000477E71AE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4075" y="1700808"/>
            <a:ext cx="5244740" cy="4373909"/>
          </a:xfrm>
          <a:prstGeom prst="rect">
            <a:avLst/>
          </a:prstGeom>
        </p:spPr>
      </p:pic>
      <p:sp>
        <p:nvSpPr>
          <p:cNvPr id="7" name="TextBox 6">
            <a:extLst>
              <a:ext uri="{FF2B5EF4-FFF2-40B4-BE49-F238E27FC236}">
                <a16:creationId xmlns:a16="http://schemas.microsoft.com/office/drawing/2014/main" id="{2A4D166A-3E69-48DD-A941-1348EFDD1C7E}"/>
              </a:ext>
            </a:extLst>
          </p:cNvPr>
          <p:cNvSpPr txBox="1"/>
          <p:nvPr/>
        </p:nvSpPr>
        <p:spPr>
          <a:xfrm>
            <a:off x="4727848" y="1916832"/>
            <a:ext cx="6872034" cy="350865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rPr>
              <a:t>The spring is stretched so that the blue dot aligns with the 2cm mark. Where is the red dot?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rPr>
              <a:t>The spring is stretched so that the red dot is on 6cm. Where is the blue dot?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rPr>
              <a:t>The spring is compressed so that the red dot is on 3cm. Where is the blue dot?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rPr>
              <a:t>At the moment the two dots are 3cm apart. Where is each dot if they are 12cm apart?</a:t>
            </a:r>
            <a:endParaRPr kumimoji="0" lang="en-GB" sz="2400" b="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13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benefit of using a dynamic context like this to represent multiplication?</a:t>
            </a:r>
          </a:p>
          <a:p>
            <a:pPr marL="360000" lvl="1" fontAlgn="auto">
              <a:lnSpc>
                <a:spcPct val="100000"/>
              </a:lnSpc>
              <a:spcBef>
                <a:spcPts val="0"/>
              </a:spcBef>
              <a:spcAft>
                <a:spcPts val="1200"/>
              </a:spcAft>
              <a:buClrTx/>
            </a:pPr>
            <a:r>
              <a:rPr lang="en-GB" sz="2400" dirty="0"/>
              <a:t>What prompts or questions might you need to use to support students to understand the representation?</a:t>
            </a:r>
          </a:p>
          <a:p>
            <a:pPr marL="360000" lvl="1" fontAlgn="auto">
              <a:lnSpc>
                <a:spcPct val="100000"/>
              </a:lnSpc>
              <a:spcBef>
                <a:spcPts val="0"/>
              </a:spcBef>
              <a:spcAft>
                <a:spcPts val="1200"/>
              </a:spcAft>
              <a:buClrTx/>
            </a:pPr>
            <a:r>
              <a:rPr lang="en-GB" sz="2400" dirty="0"/>
              <a:t>What type of questions could you ask to ensure students’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4" y="1741531"/>
            <a:ext cx="6269923" cy="40213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F5391A4-D6BA-4773-8EE3-EDCE894B330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0704" y="2344604"/>
            <a:ext cx="3063015" cy="3048473"/>
          </a:xfrm>
          <a:prstGeom prst="rect">
            <a:avLst/>
          </a:prstGeom>
        </p:spPr>
      </p:pic>
      <p:sp>
        <p:nvSpPr>
          <p:cNvPr id="9" name="TextBox 8">
            <a:extLst>
              <a:ext uri="{FF2B5EF4-FFF2-40B4-BE49-F238E27FC236}">
                <a16:creationId xmlns:a16="http://schemas.microsoft.com/office/drawing/2014/main" id="{26B907C0-517A-47B2-AE2E-4697BF9B61ED}"/>
              </a:ext>
            </a:extLst>
          </p:cNvPr>
          <p:cNvSpPr txBox="1"/>
          <p:nvPr/>
        </p:nvSpPr>
        <p:spPr>
          <a:xfrm>
            <a:off x="2275249" y="2104276"/>
            <a:ext cx="4546058" cy="3046988"/>
          </a:xfrm>
          <a:prstGeom prst="rect">
            <a:avLst/>
          </a:prstGeom>
          <a:noFill/>
        </p:spPr>
        <p:txBody>
          <a:bodyPr wrap="square">
            <a:spAutoFit/>
          </a:bodyPr>
          <a:lstStyle/>
          <a:p>
            <a:pPr>
              <a:spcBef>
                <a:spcPts val="0"/>
              </a:spcBef>
              <a:spcAft>
                <a:spcPts val="1200"/>
              </a:spcAft>
              <a:buNone/>
            </a:pPr>
            <a:r>
              <a:rPr lang="en-GB" sz="1800" dirty="0"/>
              <a:t>The spring is stretched so that the blue dot aligns with the 2cm mark. Where is the red dot?</a:t>
            </a:r>
          </a:p>
          <a:p>
            <a:pPr>
              <a:spcBef>
                <a:spcPts val="0"/>
              </a:spcBef>
              <a:spcAft>
                <a:spcPts val="1200"/>
              </a:spcAft>
              <a:buNone/>
            </a:pPr>
            <a:r>
              <a:rPr lang="en-GB" sz="1800" dirty="0"/>
              <a:t>The spring is stretched so that the red dot is on 6cm. Where is the blue dot?</a:t>
            </a:r>
          </a:p>
          <a:p>
            <a:pPr>
              <a:spcBef>
                <a:spcPts val="0"/>
              </a:spcBef>
              <a:spcAft>
                <a:spcPts val="1200"/>
              </a:spcAft>
              <a:buNone/>
            </a:pPr>
            <a:r>
              <a:rPr lang="en-GB" sz="1800" dirty="0"/>
              <a:t>The spring is compressed so that the red dot is on 3cm. Where is the blue dot?</a:t>
            </a:r>
          </a:p>
          <a:p>
            <a:pPr>
              <a:spcBef>
                <a:spcPts val="0"/>
              </a:spcBef>
              <a:spcAft>
                <a:spcPts val="1200"/>
              </a:spcAft>
              <a:buNone/>
            </a:pPr>
            <a:r>
              <a:rPr lang="en-GB" sz="1800" dirty="0"/>
              <a:t>At the moment the two dots are 3cm apart. Where is each dot if they are 12cm apart?</a:t>
            </a:r>
          </a:p>
        </p:txBody>
      </p:sp>
    </p:spTree>
    <p:custDataLst>
      <p:tags r:id="rId1"/>
    </p:custDataLst>
    <p:extLst>
      <p:ext uri="{BB962C8B-B14F-4D97-AF65-F5344CB8AC3E}">
        <p14:creationId xmlns:p14="http://schemas.microsoft.com/office/powerpoint/2010/main" val="240667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(cont.)</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5432" y="1272690"/>
            <a:ext cx="4891318" cy="5112568"/>
          </a:xfrm>
          <a:prstGeom prst="rect">
            <a:avLst/>
          </a:prstGeom>
        </p:spPr>
        <p:txBody>
          <a:bodyPr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what responses you might expect from this task from your own students. Then watch video 5 of </a:t>
            </a:r>
            <a:r>
              <a:rPr lang="en-GB" sz="2400" dirty="0">
                <a:hlinkClick r:id="rId4"/>
              </a:rPr>
              <a:t>Mathematical Prompts for Deeper Thinking videos | NCETM</a:t>
            </a:r>
            <a:endParaRPr lang="en-GB" sz="2400" dirty="0"/>
          </a:p>
          <a:p>
            <a:pPr marL="360000" lvl="1" fontAlgn="auto">
              <a:lnSpc>
                <a:spcPct val="100000"/>
              </a:lnSpc>
              <a:spcBef>
                <a:spcPts val="0"/>
              </a:spcBef>
              <a:spcAft>
                <a:spcPts val="1200"/>
              </a:spcAft>
              <a:buClrTx/>
            </a:pPr>
            <a:r>
              <a:rPr lang="en-GB" sz="2400" dirty="0"/>
              <a:t>What strikes you about the responses and reasoning from these students?</a:t>
            </a:r>
          </a:p>
          <a:p>
            <a:pPr marL="360000" lvl="1" fontAlgn="auto">
              <a:lnSpc>
                <a:spcPct val="100000"/>
              </a:lnSpc>
              <a:spcBef>
                <a:spcPts val="0"/>
              </a:spcBef>
              <a:spcAft>
                <a:spcPts val="1200"/>
              </a:spcAft>
              <a:buClrTx/>
            </a:pPr>
            <a:r>
              <a:rPr lang="en-GB" sz="2400" dirty="0"/>
              <a:t>Do these students show the same thinking that you expected?</a:t>
            </a:r>
          </a:p>
          <a:p>
            <a:pPr marL="360000" lvl="1" fontAlgn="auto">
              <a:lnSpc>
                <a:spcPct val="100000"/>
              </a:lnSpc>
              <a:spcBef>
                <a:spcPts val="0"/>
              </a:spcBef>
              <a:spcAft>
                <a:spcPts val="1200"/>
              </a:spcAft>
              <a:buClrTx/>
            </a:pPr>
            <a:r>
              <a:rPr lang="en-GB" sz="2400" dirty="0"/>
              <a:t>Do you recognise a reluctance to think multiplicatively? Was an additive approach one of the answers that you predicted might be given?</a:t>
            </a:r>
          </a:p>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4" y="1741531"/>
            <a:ext cx="6269923" cy="40213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F5391A4-D6BA-4773-8EE3-EDCE894B330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0704" y="2344604"/>
            <a:ext cx="3063015" cy="3048473"/>
          </a:xfrm>
          <a:prstGeom prst="rect">
            <a:avLst/>
          </a:prstGeom>
        </p:spPr>
      </p:pic>
      <p:sp>
        <p:nvSpPr>
          <p:cNvPr id="9" name="TextBox 8">
            <a:extLst>
              <a:ext uri="{FF2B5EF4-FFF2-40B4-BE49-F238E27FC236}">
                <a16:creationId xmlns:a16="http://schemas.microsoft.com/office/drawing/2014/main" id="{26B907C0-517A-47B2-AE2E-4697BF9B61ED}"/>
              </a:ext>
            </a:extLst>
          </p:cNvPr>
          <p:cNvSpPr txBox="1"/>
          <p:nvPr/>
        </p:nvSpPr>
        <p:spPr>
          <a:xfrm>
            <a:off x="2275249" y="2104276"/>
            <a:ext cx="4546058" cy="3046988"/>
          </a:xfrm>
          <a:prstGeom prst="rect">
            <a:avLst/>
          </a:prstGeom>
          <a:noFill/>
        </p:spPr>
        <p:txBody>
          <a:bodyPr wrap="square">
            <a:spAutoFit/>
          </a:bodyPr>
          <a:lstStyle/>
          <a:p>
            <a:pPr>
              <a:spcBef>
                <a:spcPts val="0"/>
              </a:spcBef>
              <a:spcAft>
                <a:spcPts val="1200"/>
              </a:spcAft>
              <a:buNone/>
            </a:pPr>
            <a:r>
              <a:rPr lang="en-GB" sz="1800" dirty="0"/>
              <a:t>The spring is stretched so that the blue dot aligns with the 2cm mark. Where is the red dot?</a:t>
            </a:r>
          </a:p>
          <a:p>
            <a:pPr>
              <a:spcBef>
                <a:spcPts val="0"/>
              </a:spcBef>
              <a:spcAft>
                <a:spcPts val="1200"/>
              </a:spcAft>
              <a:buNone/>
            </a:pPr>
            <a:r>
              <a:rPr lang="en-GB" sz="1800" dirty="0"/>
              <a:t>The spring is stretched so that the red dot is on 6cm. Where is the blue dot?</a:t>
            </a:r>
          </a:p>
          <a:p>
            <a:pPr>
              <a:spcBef>
                <a:spcPts val="0"/>
              </a:spcBef>
              <a:spcAft>
                <a:spcPts val="1200"/>
              </a:spcAft>
              <a:buNone/>
            </a:pPr>
            <a:r>
              <a:rPr lang="en-GB" sz="1800" dirty="0"/>
              <a:t>The spring is compressed so that the red dot is on 3cm. Where is the blue dot?</a:t>
            </a:r>
          </a:p>
          <a:p>
            <a:pPr>
              <a:spcBef>
                <a:spcPts val="0"/>
              </a:spcBef>
              <a:spcAft>
                <a:spcPts val="1200"/>
              </a:spcAft>
              <a:buNone/>
            </a:pPr>
            <a:r>
              <a:rPr lang="en-GB" sz="1800" dirty="0"/>
              <a:t>At the moment the two dots are 3cm apart. Where is each dot if they are 12cm apart?</a:t>
            </a:r>
          </a:p>
        </p:txBody>
      </p:sp>
    </p:spTree>
    <p:custDataLst>
      <p:tags r:id="rId1"/>
    </p:custDataLst>
    <p:extLst>
      <p:ext uri="{BB962C8B-B14F-4D97-AF65-F5344CB8AC3E}">
        <p14:creationId xmlns:p14="http://schemas.microsoft.com/office/powerpoint/2010/main" val="324177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pic>
        <p:nvPicPr>
          <p:cNvPr id="5" name="Picture 4">
            <a:extLst>
              <a:ext uri="{FF2B5EF4-FFF2-40B4-BE49-F238E27FC236}">
                <a16:creationId xmlns:a16="http://schemas.microsoft.com/office/drawing/2014/main" id="{999B299F-651A-4007-8017-D73223104DC0}"/>
              </a:ext>
            </a:extLst>
          </p:cNvPr>
          <p:cNvPicPr>
            <a:picLocks noChangeAspect="1"/>
          </p:cNvPicPr>
          <p:nvPr/>
        </p:nvPicPr>
        <p:blipFill>
          <a:blip r:embed="rId3"/>
          <a:stretch>
            <a:fillRect/>
          </a:stretch>
        </p:blipFill>
        <p:spPr>
          <a:xfrm>
            <a:off x="407368" y="1677152"/>
            <a:ext cx="3979443" cy="4048451"/>
          </a:xfrm>
          <a:prstGeom prst="rect">
            <a:avLst/>
          </a:prstGeom>
        </p:spPr>
      </p:pic>
      <p:graphicFrame>
        <p:nvGraphicFramePr>
          <p:cNvPr id="7" name="Table 6">
            <a:extLst>
              <a:ext uri="{FF2B5EF4-FFF2-40B4-BE49-F238E27FC236}">
                <a16:creationId xmlns:a16="http://schemas.microsoft.com/office/drawing/2014/main" id="{DECFA577-518E-4785-A02E-D0829705468D}"/>
              </a:ext>
            </a:extLst>
          </p:cNvPr>
          <p:cNvGraphicFramePr>
            <a:graphicFrameLocks noGrp="1"/>
          </p:cNvGraphicFramePr>
          <p:nvPr>
            <p:extLst>
              <p:ext uri="{D42A27DB-BD31-4B8C-83A1-F6EECF244321}">
                <p14:modId xmlns:p14="http://schemas.microsoft.com/office/powerpoint/2010/main" val="2927464078"/>
              </p:ext>
            </p:extLst>
          </p:nvPr>
        </p:nvGraphicFramePr>
        <p:xfrm>
          <a:off x="4439817" y="1325959"/>
          <a:ext cx="7617515" cy="1188720"/>
        </p:xfrm>
        <a:graphic>
          <a:graphicData uri="http://schemas.openxmlformats.org/drawingml/2006/table">
            <a:tbl>
              <a:tblPr firstRow="1" bandRow="1">
                <a:tableStyleId>{5C22544A-7EE6-4342-B048-85BDC9FD1C3A}</a:tableStyleId>
              </a:tblPr>
              <a:tblGrid>
                <a:gridCol w="463394">
                  <a:extLst>
                    <a:ext uri="{9D8B030D-6E8A-4147-A177-3AD203B41FA5}">
                      <a16:colId xmlns:a16="http://schemas.microsoft.com/office/drawing/2014/main" val="2338549475"/>
                    </a:ext>
                  </a:extLst>
                </a:gridCol>
                <a:gridCol w="682525">
                  <a:extLst>
                    <a:ext uri="{9D8B030D-6E8A-4147-A177-3AD203B41FA5}">
                      <a16:colId xmlns:a16="http://schemas.microsoft.com/office/drawing/2014/main" val="2166347842"/>
                    </a:ext>
                  </a:extLst>
                </a:gridCol>
                <a:gridCol w="2372444">
                  <a:extLst>
                    <a:ext uri="{9D8B030D-6E8A-4147-A177-3AD203B41FA5}">
                      <a16:colId xmlns:a16="http://schemas.microsoft.com/office/drawing/2014/main" val="949197175"/>
                    </a:ext>
                  </a:extLst>
                </a:gridCol>
                <a:gridCol w="633073">
                  <a:extLst>
                    <a:ext uri="{9D8B030D-6E8A-4147-A177-3AD203B41FA5}">
                      <a16:colId xmlns:a16="http://schemas.microsoft.com/office/drawing/2014/main" val="1116448061"/>
                    </a:ext>
                  </a:extLst>
                </a:gridCol>
                <a:gridCol w="3466079">
                  <a:extLst>
                    <a:ext uri="{9D8B030D-6E8A-4147-A177-3AD203B41FA5}">
                      <a16:colId xmlns:a16="http://schemas.microsoft.com/office/drawing/2014/main" val="92817287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Look at the 4s row. What does 4 need to be multiplied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455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58363"/>
                  </a:ext>
                </a:extLst>
              </a:tr>
              <a:tr h="246649">
                <a:tc>
                  <a:txBody>
                    <a:bodyPr/>
                    <a:lstStyle/>
                    <a:p>
                      <a:pPr>
                        <a:spcBef>
                          <a:spcPts val="0"/>
                        </a:spcBef>
                        <a:spcAft>
                          <a:spcPts val="0"/>
                        </a:spcAft>
                      </a:pPr>
                      <a:endParaRPr lang="en-GB" sz="20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(iii)</a:t>
                      </a:r>
                      <a:endParaRPr lang="en-GB" sz="20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16?</a:t>
                      </a:r>
                      <a:endParaRPr kumimoji="0" lang="en-GB" sz="20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(iv)</a:t>
                      </a:r>
                      <a:endParaRPr kumimoji="0" lang="en-GB" sz="2000" b="0" i="0" u="none" strike="noStrike" kern="1200" cap="none" spc="0" normalizeH="0" baseline="0" dirty="0">
                        <a:ln>
                          <a:noFill/>
                        </a:ln>
                        <a:solidFill>
                          <a:srgbClr val="00628C"/>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20?</a:t>
                      </a:r>
                      <a:endParaRPr kumimoji="0" lang="en-GB" sz="20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167337"/>
                  </a:ext>
                </a:extLst>
              </a:tr>
            </a:tbl>
          </a:graphicData>
        </a:graphic>
      </p:graphicFrame>
      <p:graphicFrame>
        <p:nvGraphicFramePr>
          <p:cNvPr id="9" name="Table 8">
            <a:extLst>
              <a:ext uri="{FF2B5EF4-FFF2-40B4-BE49-F238E27FC236}">
                <a16:creationId xmlns:a16="http://schemas.microsoft.com/office/drawing/2014/main" id="{55485345-900F-4D15-AF98-46501FF5C353}"/>
              </a:ext>
            </a:extLst>
          </p:cNvPr>
          <p:cNvGraphicFramePr>
            <a:graphicFrameLocks noGrp="1"/>
          </p:cNvGraphicFramePr>
          <p:nvPr>
            <p:extLst>
              <p:ext uri="{D42A27DB-BD31-4B8C-83A1-F6EECF244321}">
                <p14:modId xmlns:p14="http://schemas.microsoft.com/office/powerpoint/2010/main" val="3496946330"/>
              </p:ext>
            </p:extLst>
          </p:nvPr>
        </p:nvGraphicFramePr>
        <p:xfrm>
          <a:off x="4439818" y="2589501"/>
          <a:ext cx="7996105" cy="15849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338549475"/>
                    </a:ext>
                  </a:extLst>
                </a:gridCol>
                <a:gridCol w="674010">
                  <a:extLst>
                    <a:ext uri="{9D8B030D-6E8A-4147-A177-3AD203B41FA5}">
                      <a16:colId xmlns:a16="http://schemas.microsoft.com/office/drawing/2014/main" val="2166347842"/>
                    </a:ext>
                  </a:extLst>
                </a:gridCol>
                <a:gridCol w="2525864">
                  <a:extLst>
                    <a:ext uri="{9D8B030D-6E8A-4147-A177-3AD203B41FA5}">
                      <a16:colId xmlns:a16="http://schemas.microsoft.com/office/drawing/2014/main" val="949197175"/>
                    </a:ext>
                  </a:extLst>
                </a:gridCol>
                <a:gridCol w="674010">
                  <a:extLst>
                    <a:ext uri="{9D8B030D-6E8A-4147-A177-3AD203B41FA5}">
                      <a16:colId xmlns:a16="http://schemas.microsoft.com/office/drawing/2014/main" val="1116448061"/>
                    </a:ext>
                  </a:extLst>
                </a:gridCol>
                <a:gridCol w="3690221">
                  <a:extLst>
                    <a:ext uri="{9D8B030D-6E8A-4147-A177-3AD203B41FA5}">
                      <a16:colId xmlns:a16="http://schemas.microsoft.com/office/drawing/2014/main" val="92817287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dirty="0">
                          <a:ln>
                            <a:noFill/>
                          </a:ln>
                          <a:solidFill>
                            <a:srgbClr val="00628C"/>
                          </a:solidFill>
                          <a:effectLst/>
                          <a:uLnTx/>
                          <a:uFillTx/>
                          <a:latin typeface="+mj-lt"/>
                          <a:ea typeface="Calibri" panose="020F0502020204030204" pitchFamily="34"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dirty="0">
                          <a:ln>
                            <a:noFill/>
                          </a:ln>
                          <a:solidFill>
                            <a:srgbClr val="585858"/>
                          </a:solidFill>
                          <a:effectLst/>
                          <a:uLnTx/>
                          <a:uFillTx/>
                          <a:latin typeface="+mj-lt"/>
                          <a:ea typeface="Calibri" panose="020F0502020204030204" pitchFamily="34" charset="0"/>
                          <a:cs typeface="Times New Roman" panose="02020603050405020304" pitchFamily="18" charset="0"/>
                        </a:rPr>
                        <a:t>Still within the 4s row, what does the 8 need to be multiplied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08915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310990"/>
                  </a:ext>
                </a:extLst>
              </a:tr>
              <a:tr h="360949">
                <a:tc>
                  <a:txBody>
                    <a:bodyPr/>
                    <a:lstStyle/>
                    <a:p>
                      <a:pPr>
                        <a:spcBef>
                          <a:spcPts val="0"/>
                        </a:spcBef>
                        <a:spcAft>
                          <a:spcPts val="0"/>
                        </a:spcAft>
                      </a:pPr>
                      <a:endParaRPr lang="en-GB" sz="20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(iii)</a:t>
                      </a:r>
                      <a:endParaRPr lang="en-GB" sz="20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20?</a:t>
                      </a:r>
                      <a:endParaRPr kumimoji="0" lang="en-GB" sz="20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(iv)</a:t>
                      </a:r>
                      <a:endParaRPr kumimoji="0" lang="en-GB" sz="2000" b="0" i="0" u="none" strike="noStrike" kern="1200" cap="none" spc="0" normalizeH="0" baseline="0" dirty="0">
                        <a:ln>
                          <a:noFill/>
                        </a:ln>
                        <a:solidFill>
                          <a:srgbClr val="00628C"/>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4?</a:t>
                      </a:r>
                      <a:endParaRPr kumimoji="0" lang="en-GB" sz="20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481303"/>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7696752"/>
                  </a:ext>
                </a:extLst>
              </a:tr>
            </a:tbl>
          </a:graphicData>
        </a:graphic>
      </p:graphicFrame>
      <p:graphicFrame>
        <p:nvGraphicFramePr>
          <p:cNvPr id="10" name="Table 6">
            <a:extLst>
              <a:ext uri="{FF2B5EF4-FFF2-40B4-BE49-F238E27FC236}">
                <a16:creationId xmlns:a16="http://schemas.microsoft.com/office/drawing/2014/main" id="{F1B3C817-A706-4530-A534-80974B7DE39F}"/>
              </a:ext>
            </a:extLst>
          </p:cNvPr>
          <p:cNvGraphicFramePr>
            <a:graphicFrameLocks noGrp="1"/>
          </p:cNvGraphicFramePr>
          <p:nvPr>
            <p:extLst>
              <p:ext uri="{D42A27DB-BD31-4B8C-83A1-F6EECF244321}">
                <p14:modId xmlns:p14="http://schemas.microsoft.com/office/powerpoint/2010/main" val="3521096114"/>
              </p:ext>
            </p:extLst>
          </p:nvPr>
        </p:nvGraphicFramePr>
        <p:xfrm>
          <a:off x="4439817" y="3927283"/>
          <a:ext cx="7498787" cy="179832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338549475"/>
                    </a:ext>
                  </a:extLst>
                </a:gridCol>
                <a:gridCol w="632904">
                  <a:extLst>
                    <a:ext uri="{9D8B030D-6E8A-4147-A177-3AD203B41FA5}">
                      <a16:colId xmlns:a16="http://schemas.microsoft.com/office/drawing/2014/main" val="2166347842"/>
                    </a:ext>
                  </a:extLst>
                </a:gridCol>
                <a:gridCol w="6469883">
                  <a:extLst>
                    <a:ext uri="{9D8B030D-6E8A-4147-A177-3AD203B41FA5}">
                      <a16:colId xmlns:a16="http://schemas.microsoft.com/office/drawing/2014/main" val="94919717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Consider corresponding entries in the 4s row and the 6s row.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1973935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What is the relationship between 8 and 12; 20 and 30; 40 and 60,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88244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srgbClr val="585858"/>
                        </a:solidFill>
                        <a:effectLst/>
                        <a:uLnTx/>
                        <a:uFillTx/>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endParaRPr kumimoji="0" lang="en-GB" sz="2000" b="0" i="0" u="none" strike="noStrike" kern="1200" cap="none" spc="0" normalizeH="0" baseline="0" noProof="0" dirty="0">
                        <a:ln>
                          <a:noFill/>
                        </a:ln>
                        <a:solidFill>
                          <a:srgbClr val="00628C"/>
                        </a:solidFill>
                        <a:effectLst/>
                        <a:uLnTx/>
                        <a:uFillTx/>
                        <a:latin typeface="+mj-lt"/>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0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Picture where 10 might be in the 4s row. What number would be in the corresponding position in the 6s row?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675309"/>
                  </a:ext>
                </a:extLst>
              </a:tr>
            </a:tbl>
          </a:graphicData>
        </a:graphic>
      </p:graphicFrame>
    </p:spTree>
    <p:extLst>
      <p:ext uri="{BB962C8B-B14F-4D97-AF65-F5344CB8AC3E}">
        <p14:creationId xmlns:p14="http://schemas.microsoft.com/office/powerpoint/2010/main" val="20207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124744"/>
            <a:ext cx="10972800" cy="4176464"/>
          </a:xfrm>
        </p:spPr>
        <p:txBody>
          <a:bodyPr>
            <a:noAutofit/>
          </a:bodyPr>
          <a:lstStyle/>
          <a:p>
            <a:r>
              <a:rPr lang="en-GB" dirty="0">
                <a:latin typeface="+mj-lt"/>
              </a:rPr>
              <a:t>These slides are designed to complement the </a:t>
            </a:r>
            <a:r>
              <a:rPr lang="en-GB" sz="2400" dirty="0">
                <a:solidFill>
                  <a:srgbClr val="008080"/>
                </a:solidFill>
                <a:latin typeface="+mj-lt"/>
                <a:hlinkClick r:id="rId2"/>
              </a:rPr>
              <a:t>3.1 Understanding Multiplicative Relationships</a:t>
            </a:r>
            <a:r>
              <a:rPr lang="en-GB" sz="2400" dirty="0">
                <a:solidFill>
                  <a:srgbClr val="008080"/>
                </a:solidFill>
                <a:latin typeface="+mj-lt"/>
              </a:rPr>
              <a:t> </a:t>
            </a:r>
            <a:r>
              <a:rPr lang="en-GB" dirty="0">
                <a:latin typeface="+mj-lt"/>
              </a:rPr>
              <a:t>Core Concept document and its associated Theme Overview document </a:t>
            </a:r>
            <a:r>
              <a:rPr lang="en-GB" sz="2400" dirty="0">
                <a:solidFill>
                  <a:srgbClr val="008080"/>
                </a:solidFill>
                <a:latin typeface="+mj-lt"/>
                <a:hlinkClick r:id="rId3"/>
              </a:rPr>
              <a:t>3 Multiplicative Reasoning</a:t>
            </a:r>
            <a:r>
              <a:rPr lang="en-GB" sz="2400" dirty="0">
                <a:solidFill>
                  <a:srgbClr val="008080"/>
                </a:solidFill>
                <a:latin typeface="+mj-lt"/>
              </a:rPr>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latin typeface="+mj-lt"/>
              </a:rPr>
              <a:t>.</a:t>
            </a:r>
          </a:p>
          <a:p>
            <a:r>
              <a:rPr lang="en-GB"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latin typeface="+mj-lt"/>
              </a:rPr>
              <a:t>These slides do not fully replicate the Core Concept document, so should be used alongside it. Reference to specific page numbers, and to other useful NCETM resources, can be found in the notes for each slide.</a:t>
            </a:r>
          </a:p>
          <a:p>
            <a:r>
              <a:rPr lang="en-GB" dirty="0">
                <a:latin typeface="+mj-lt"/>
              </a:rPr>
              <a:t>This slide deck is not designed to be a complete PD session, rather it is a selection of resources that you can adapt and use as needed when planning a session with a group of teachers.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139431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35361" y="4705687"/>
            <a:ext cx="10729192" cy="1641915"/>
          </a:xfrm>
          <a:prstGeom prst="rect">
            <a:avLst/>
          </a:prstGeom>
        </p:spPr>
        <p:txBody>
          <a:bodyPr anchor="ctr">
            <a:normAutofit fontScale="85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the questions in part a) and b) build up student understanding of multiplicative relationships?</a:t>
            </a:r>
          </a:p>
          <a:p>
            <a:pPr marL="360000" lvl="1" fontAlgn="auto">
              <a:lnSpc>
                <a:spcPct val="100000"/>
              </a:lnSpc>
              <a:spcBef>
                <a:spcPts val="0"/>
              </a:spcBef>
              <a:spcAft>
                <a:spcPts val="1200"/>
              </a:spcAft>
              <a:buClrTx/>
            </a:pPr>
            <a:r>
              <a:rPr lang="en-GB" sz="2400" dirty="0"/>
              <a:t>How do the questions in part c support students to understand multiplication as scaling?</a:t>
            </a:r>
          </a:p>
          <a:p>
            <a:pPr marL="360000" lvl="1" fontAlgn="auto">
              <a:lnSpc>
                <a:spcPct val="100000"/>
              </a:lnSpc>
              <a:spcBef>
                <a:spcPts val="0"/>
              </a:spcBef>
              <a:spcAft>
                <a:spcPts val="1200"/>
              </a:spcAft>
              <a:buClrTx/>
            </a:pPr>
            <a:r>
              <a:rPr lang="en-GB" sz="2400" dirty="0"/>
              <a:t>What other questions could you ask to draw students’ attention to how multiplication by non-integers would fit into this representation?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56793"/>
            <a:ext cx="11587965" cy="314889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A5BFDBC-9634-447D-8002-F56DE402D31E}"/>
              </a:ext>
            </a:extLst>
          </p:cNvPr>
          <p:cNvGraphicFramePr>
            <a:graphicFrameLocks noGrp="1"/>
          </p:cNvGraphicFramePr>
          <p:nvPr>
            <p:extLst>
              <p:ext uri="{D42A27DB-BD31-4B8C-83A1-F6EECF244321}">
                <p14:modId xmlns:p14="http://schemas.microsoft.com/office/powerpoint/2010/main" val="2908975863"/>
              </p:ext>
            </p:extLst>
          </p:nvPr>
        </p:nvGraphicFramePr>
        <p:xfrm>
          <a:off x="3443644" y="1636144"/>
          <a:ext cx="3804483" cy="1737360"/>
        </p:xfrm>
        <a:graphic>
          <a:graphicData uri="http://schemas.openxmlformats.org/drawingml/2006/table">
            <a:tbl>
              <a:tblPr firstRow="1" bandRow="1">
                <a:tableStyleId>{5C22544A-7EE6-4342-B048-85BDC9FD1C3A}</a:tableStyleId>
              </a:tblPr>
              <a:tblGrid>
                <a:gridCol w="445205">
                  <a:extLst>
                    <a:ext uri="{9D8B030D-6E8A-4147-A177-3AD203B41FA5}">
                      <a16:colId xmlns:a16="http://schemas.microsoft.com/office/drawing/2014/main" val="2338549475"/>
                    </a:ext>
                  </a:extLst>
                </a:gridCol>
                <a:gridCol w="526152">
                  <a:extLst>
                    <a:ext uri="{9D8B030D-6E8A-4147-A177-3AD203B41FA5}">
                      <a16:colId xmlns:a16="http://schemas.microsoft.com/office/drawing/2014/main" val="2166347842"/>
                    </a:ext>
                  </a:extLst>
                </a:gridCol>
                <a:gridCol w="1052304">
                  <a:extLst>
                    <a:ext uri="{9D8B030D-6E8A-4147-A177-3AD203B41FA5}">
                      <a16:colId xmlns:a16="http://schemas.microsoft.com/office/drawing/2014/main" val="949197175"/>
                    </a:ext>
                  </a:extLst>
                </a:gridCol>
                <a:gridCol w="526152">
                  <a:extLst>
                    <a:ext uri="{9D8B030D-6E8A-4147-A177-3AD203B41FA5}">
                      <a16:colId xmlns:a16="http://schemas.microsoft.com/office/drawing/2014/main" val="1116448061"/>
                    </a:ext>
                  </a:extLst>
                </a:gridCol>
                <a:gridCol w="1254670">
                  <a:extLst>
                    <a:ext uri="{9D8B030D-6E8A-4147-A177-3AD203B41FA5}">
                      <a16:colId xmlns:a16="http://schemas.microsoft.com/office/drawing/2014/main" val="92817287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Look at the 4s row. What does 4 need to be multiplied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455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16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58363"/>
                  </a:ext>
                </a:extLst>
              </a:tr>
              <a:tr h="246649">
                <a:tc>
                  <a:txBody>
                    <a:bodyPr/>
                    <a:lstStyle/>
                    <a:p>
                      <a:pPr>
                        <a:spcBef>
                          <a:spcPts val="0"/>
                        </a:spcBef>
                        <a:spcAft>
                          <a:spcPts val="0"/>
                        </a:spcAft>
                      </a:pPr>
                      <a:endParaRPr lang="en-GB" sz="16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(iii)</a:t>
                      </a:r>
                      <a:endParaRPr lang="en-GB" sz="16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16?</a:t>
                      </a:r>
                      <a:endParaRPr kumimoji="0" lang="en-GB" sz="16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(iv)</a:t>
                      </a:r>
                      <a:endParaRPr kumimoji="0" lang="en-GB" sz="1600" b="0" i="0" u="none" strike="noStrike" kern="1200" cap="none" spc="0" normalizeH="0" baseline="0" dirty="0">
                        <a:ln>
                          <a:noFill/>
                        </a:ln>
                        <a:solidFill>
                          <a:srgbClr val="00628C"/>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20?</a:t>
                      </a:r>
                      <a:endParaRPr kumimoji="0" lang="en-GB" sz="16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167337"/>
                  </a:ext>
                </a:extLst>
              </a:tr>
            </a:tbl>
          </a:graphicData>
        </a:graphic>
      </p:graphicFrame>
      <p:graphicFrame>
        <p:nvGraphicFramePr>
          <p:cNvPr id="8" name="Table 7">
            <a:extLst>
              <a:ext uri="{FF2B5EF4-FFF2-40B4-BE49-F238E27FC236}">
                <a16:creationId xmlns:a16="http://schemas.microsoft.com/office/drawing/2014/main" id="{DA402094-E014-4D46-83A9-EAB1B6D1C858}"/>
              </a:ext>
            </a:extLst>
          </p:cNvPr>
          <p:cNvGraphicFramePr>
            <a:graphicFrameLocks noGrp="1"/>
          </p:cNvGraphicFramePr>
          <p:nvPr>
            <p:extLst>
              <p:ext uri="{D42A27DB-BD31-4B8C-83A1-F6EECF244321}">
                <p14:modId xmlns:p14="http://schemas.microsoft.com/office/powerpoint/2010/main" val="334813577"/>
              </p:ext>
            </p:extLst>
          </p:nvPr>
        </p:nvGraphicFramePr>
        <p:xfrm>
          <a:off x="7628887" y="1613160"/>
          <a:ext cx="4371769" cy="207264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338549475"/>
                    </a:ext>
                  </a:extLst>
                </a:gridCol>
                <a:gridCol w="468000">
                  <a:extLst>
                    <a:ext uri="{9D8B030D-6E8A-4147-A177-3AD203B41FA5}">
                      <a16:colId xmlns:a16="http://schemas.microsoft.com/office/drawing/2014/main" val="2166347842"/>
                    </a:ext>
                  </a:extLst>
                </a:gridCol>
                <a:gridCol w="1455769">
                  <a:extLst>
                    <a:ext uri="{9D8B030D-6E8A-4147-A177-3AD203B41FA5}">
                      <a16:colId xmlns:a16="http://schemas.microsoft.com/office/drawing/2014/main" val="949197175"/>
                    </a:ext>
                  </a:extLst>
                </a:gridCol>
                <a:gridCol w="684000">
                  <a:extLst>
                    <a:ext uri="{9D8B030D-6E8A-4147-A177-3AD203B41FA5}">
                      <a16:colId xmlns:a16="http://schemas.microsoft.com/office/drawing/2014/main" val="1116448061"/>
                    </a:ext>
                  </a:extLst>
                </a:gridCol>
                <a:gridCol w="1368000">
                  <a:extLst>
                    <a:ext uri="{9D8B030D-6E8A-4147-A177-3AD203B41FA5}">
                      <a16:colId xmlns:a16="http://schemas.microsoft.com/office/drawing/2014/main" val="92817287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dirty="0">
                          <a:ln>
                            <a:noFill/>
                          </a:ln>
                          <a:solidFill>
                            <a:srgbClr val="00628C"/>
                          </a:solidFill>
                          <a:effectLst/>
                          <a:uLnTx/>
                          <a:uFillTx/>
                          <a:latin typeface="+mj-lt"/>
                          <a:ea typeface="Calibri" panose="020F0502020204030204" pitchFamily="34"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dirty="0">
                          <a:ln>
                            <a:noFill/>
                          </a:ln>
                          <a:solidFill>
                            <a:srgbClr val="585858"/>
                          </a:solidFill>
                          <a:effectLst/>
                          <a:uLnTx/>
                          <a:uFillTx/>
                          <a:latin typeface="+mj-lt"/>
                          <a:ea typeface="Calibri" panose="020F0502020204030204" pitchFamily="34" charset="0"/>
                          <a:cs typeface="Times New Roman" panose="02020603050405020304" pitchFamily="18" charset="0"/>
                        </a:rPr>
                        <a:t>Still within the 4s row, what does the 8 need to be multiplied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08915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16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310990"/>
                  </a:ext>
                </a:extLst>
              </a:tr>
              <a:tr h="360949">
                <a:tc>
                  <a:txBody>
                    <a:bodyPr/>
                    <a:lstStyle/>
                    <a:p>
                      <a:pPr>
                        <a:spcBef>
                          <a:spcPts val="0"/>
                        </a:spcBef>
                        <a:spcAft>
                          <a:spcPts val="0"/>
                        </a:spcAft>
                      </a:pPr>
                      <a:endParaRPr lang="en-GB" sz="1600" i="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(iii)</a:t>
                      </a:r>
                      <a:endParaRPr lang="en-GB" sz="160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20?</a:t>
                      </a:r>
                      <a:endParaRPr kumimoji="0" lang="en-GB" sz="16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(iv)</a:t>
                      </a:r>
                      <a:endParaRPr kumimoji="0" lang="en-GB" sz="1600" b="0" i="0" u="none" strike="noStrike" kern="1200" cap="none" spc="0" normalizeH="0" baseline="0" dirty="0">
                        <a:ln>
                          <a:noFill/>
                        </a:ln>
                        <a:solidFill>
                          <a:srgbClr val="00628C"/>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to move to 4?</a:t>
                      </a:r>
                      <a:endParaRPr kumimoji="0" lang="en-GB" sz="1600" b="0" i="0" u="none" strike="noStrike" kern="1200" cap="none" spc="0" normalizeH="0" baseline="0" dirty="0">
                        <a:ln>
                          <a:noFill/>
                        </a:ln>
                        <a:solidFill>
                          <a:srgbClr val="585858"/>
                        </a:solidFill>
                        <a:effectLst/>
                        <a:uLnTx/>
                        <a:uFillTx/>
                        <a:latin typeface="+mj-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481303"/>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7696752"/>
                  </a:ext>
                </a:extLst>
              </a:tr>
            </a:tbl>
          </a:graphicData>
        </a:graphic>
      </p:graphicFrame>
      <p:graphicFrame>
        <p:nvGraphicFramePr>
          <p:cNvPr id="9" name="Table 6">
            <a:extLst>
              <a:ext uri="{FF2B5EF4-FFF2-40B4-BE49-F238E27FC236}">
                <a16:creationId xmlns:a16="http://schemas.microsoft.com/office/drawing/2014/main" id="{25F03C7B-9748-4357-9E49-8AE795C994A9}"/>
              </a:ext>
            </a:extLst>
          </p:cNvPr>
          <p:cNvGraphicFramePr>
            <a:graphicFrameLocks noGrp="1"/>
          </p:cNvGraphicFramePr>
          <p:nvPr>
            <p:extLst>
              <p:ext uri="{D42A27DB-BD31-4B8C-83A1-F6EECF244321}">
                <p14:modId xmlns:p14="http://schemas.microsoft.com/office/powerpoint/2010/main" val="1759104728"/>
              </p:ext>
            </p:extLst>
          </p:nvPr>
        </p:nvGraphicFramePr>
        <p:xfrm>
          <a:off x="3489581" y="3429000"/>
          <a:ext cx="8367059" cy="1249680"/>
        </p:xfrm>
        <a:graphic>
          <a:graphicData uri="http://schemas.openxmlformats.org/drawingml/2006/table">
            <a:tbl>
              <a:tblPr firstRow="1" bandRow="1">
                <a:tableStyleId>{5C22544A-7EE6-4342-B048-85BDC9FD1C3A}</a:tableStyleId>
              </a:tblPr>
              <a:tblGrid>
                <a:gridCol w="441852">
                  <a:extLst>
                    <a:ext uri="{9D8B030D-6E8A-4147-A177-3AD203B41FA5}">
                      <a16:colId xmlns:a16="http://schemas.microsoft.com/office/drawing/2014/main" val="2338549475"/>
                    </a:ext>
                  </a:extLst>
                </a:gridCol>
                <a:gridCol w="706187">
                  <a:extLst>
                    <a:ext uri="{9D8B030D-6E8A-4147-A177-3AD203B41FA5}">
                      <a16:colId xmlns:a16="http://schemas.microsoft.com/office/drawing/2014/main" val="2166347842"/>
                    </a:ext>
                  </a:extLst>
                </a:gridCol>
                <a:gridCol w="7219020">
                  <a:extLst>
                    <a:ext uri="{9D8B030D-6E8A-4147-A177-3AD203B41FA5}">
                      <a16:colId xmlns:a16="http://schemas.microsoft.com/office/drawing/2014/main" val="94919717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Consider corresponding entries in the 4s row and the 6s row.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1973935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r>
                        <a:rPr kumimoji="0" lang="en-GB" sz="1600" b="0" i="0" u="none" strike="noStrike" kern="1200" cap="none" spc="0" normalizeH="0" baseline="0" noProof="0" dirty="0" err="1">
                          <a:ln>
                            <a:noFill/>
                          </a:ln>
                          <a:solidFill>
                            <a:srgbClr val="00628C"/>
                          </a:solidFill>
                          <a:effectLst/>
                          <a:uLnTx/>
                          <a:uFillTx/>
                          <a:latin typeface="+mj-lt"/>
                          <a:ea typeface="Calibri" panose="020F0502020204030204" pitchFamily="34" charset="0"/>
                          <a:cs typeface="Times New Roman" panose="02020603050405020304" pitchFamily="18" charset="0"/>
                        </a:rPr>
                        <a:t>i</a:t>
                      </a: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What is the relationship between 8 and 12; 20 and 30; 40 and 60,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88244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600" b="0" i="0" u="none" strike="noStrike" kern="1200" cap="none" spc="0" normalizeH="0" baseline="0" noProof="0" dirty="0">
                        <a:ln>
                          <a:noFill/>
                        </a:ln>
                        <a:solidFill>
                          <a:srgbClr val="585858"/>
                        </a:solidFill>
                        <a:effectLst/>
                        <a:uLnTx/>
                        <a:uFillTx/>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28C"/>
                          </a:solidFill>
                          <a:effectLst/>
                          <a:uLnTx/>
                          <a:uFillTx/>
                          <a:latin typeface="+mj-lt"/>
                          <a:ea typeface="Calibri" panose="020F0502020204030204" pitchFamily="34" charset="0"/>
                          <a:cs typeface="Times New Roman" panose="02020603050405020304" pitchFamily="18" charset="0"/>
                        </a:rPr>
                        <a:t>(ii)</a:t>
                      </a:r>
                      <a:endParaRPr kumimoji="0" lang="en-GB" sz="1600" b="0" i="0" u="none" strike="noStrike" kern="1200" cap="none" spc="0" normalizeH="0" baseline="0" noProof="0" dirty="0">
                        <a:ln>
                          <a:noFill/>
                        </a:ln>
                        <a:solidFill>
                          <a:srgbClr val="00628C"/>
                        </a:solidFill>
                        <a:effectLst/>
                        <a:uLnTx/>
                        <a:uFillTx/>
                        <a:latin typeface="+mj-lt"/>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Picture where 10 might be in the 4s row. What number would be in the corresponding position in the 6s row?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675309"/>
                  </a:ext>
                </a:extLst>
              </a:tr>
            </a:tbl>
          </a:graphicData>
        </a:graphic>
      </p:graphicFrame>
      <p:pic>
        <p:nvPicPr>
          <p:cNvPr id="10" name="Picture 9">
            <a:extLst>
              <a:ext uri="{FF2B5EF4-FFF2-40B4-BE49-F238E27FC236}">
                <a16:creationId xmlns:a16="http://schemas.microsoft.com/office/drawing/2014/main" id="{EDB466BF-A34B-46D4-8D4A-A651835CE569}"/>
              </a:ext>
            </a:extLst>
          </p:cNvPr>
          <p:cNvPicPr>
            <a:picLocks noChangeAspect="1"/>
          </p:cNvPicPr>
          <p:nvPr/>
        </p:nvPicPr>
        <p:blipFill>
          <a:blip r:embed="rId4"/>
          <a:stretch>
            <a:fillRect/>
          </a:stretch>
        </p:blipFill>
        <p:spPr>
          <a:xfrm>
            <a:off x="549084" y="1691640"/>
            <a:ext cx="2736304" cy="2783755"/>
          </a:xfrm>
          <a:prstGeom prst="rect">
            <a:avLst/>
          </a:prstGeom>
        </p:spPr>
      </p:pic>
    </p:spTree>
    <p:custDataLst>
      <p:tags r:id="rId1"/>
    </p:custDataLst>
    <p:extLst>
      <p:ext uri="{BB962C8B-B14F-4D97-AF65-F5344CB8AC3E}">
        <p14:creationId xmlns:p14="http://schemas.microsoft.com/office/powerpoint/2010/main" val="114511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Comparing Examples 2 and 3</a:t>
            </a:r>
            <a:endParaRPr lang="en-GB" dirty="0"/>
          </a:p>
        </p:txBody>
      </p:sp>
      <p:pic>
        <p:nvPicPr>
          <p:cNvPr id="5" name="Picture 4">
            <a:extLst>
              <a:ext uri="{FF2B5EF4-FFF2-40B4-BE49-F238E27FC236}">
                <a16:creationId xmlns:a16="http://schemas.microsoft.com/office/drawing/2014/main" id="{7946F62F-9EF3-4EBB-82D0-2703B2BB3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563441"/>
            <a:ext cx="3167302" cy="3104953"/>
          </a:xfrm>
          <a:prstGeom prst="rect">
            <a:avLst/>
          </a:prstGeom>
        </p:spPr>
      </p:pic>
      <p:pic>
        <p:nvPicPr>
          <p:cNvPr id="7" name="Picture 6">
            <a:extLst>
              <a:ext uri="{FF2B5EF4-FFF2-40B4-BE49-F238E27FC236}">
                <a16:creationId xmlns:a16="http://schemas.microsoft.com/office/drawing/2014/main" id="{552D9042-F5F6-4C5A-8596-70971FCAF6E6}"/>
              </a:ext>
            </a:extLst>
          </p:cNvPr>
          <p:cNvPicPr>
            <a:picLocks noChangeAspect="1"/>
          </p:cNvPicPr>
          <p:nvPr/>
        </p:nvPicPr>
        <p:blipFill>
          <a:blip r:embed="rId4"/>
          <a:stretch>
            <a:fillRect/>
          </a:stretch>
        </p:blipFill>
        <p:spPr>
          <a:xfrm>
            <a:off x="6377622" y="1476624"/>
            <a:ext cx="3164098" cy="321896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D27F88-F167-40C9-923E-774DCE4D61EA}"/>
                  </a:ext>
                </a:extLst>
              </p:cNvPr>
              <p:cNvSpPr txBox="1"/>
              <p:nvPr/>
            </p:nvSpPr>
            <p:spPr>
              <a:xfrm>
                <a:off x="731404" y="4810449"/>
                <a:ext cx="10729192" cy="1570879"/>
              </a:xfrm>
              <a:prstGeom prst="rect">
                <a:avLst/>
              </a:prstGeom>
              <a:noFill/>
            </p:spPr>
            <p:txBody>
              <a:bodyPr wrap="square">
                <a:spAutoFit/>
              </a:bodyPr>
              <a:lstStyle/>
              <a:p>
                <a:pPr algn="ctr">
                  <a:buNone/>
                </a:pPr>
                <a:r>
                  <a:rPr lang="en-GB" sz="2400" dirty="0"/>
                  <a:t>What is the same/different about these two representations?</a:t>
                </a:r>
              </a:p>
              <a:p>
                <a:pPr algn="ctr">
                  <a:buNone/>
                </a:pPr>
                <a:r>
                  <a:rPr lang="en-GB" sz="2400" dirty="0"/>
                  <a:t>How could you show 3 x 4 using both representations?</a:t>
                </a:r>
              </a:p>
              <a:p>
                <a:pPr algn="ctr">
                  <a:buNone/>
                </a:pPr>
                <a:r>
                  <a:rPr lang="en-GB" sz="2400" dirty="0"/>
                  <a:t>How about </a:t>
                </a:r>
                <a14:m>
                  <m:oMath xmlns:m="http://schemas.openxmlformats.org/officeDocument/2006/math">
                    <m:f>
                      <m:fPr>
                        <m:ctrlPr>
                          <a:rPr lang="en-GB" sz="2400" i="1" dirty="0" smtClean="0">
                            <a:latin typeface="Cambria Math" panose="02040503050406030204" pitchFamily="18" charset="0"/>
                          </a:rPr>
                        </m:ctrlPr>
                      </m:fPr>
                      <m:num>
                        <m:r>
                          <a:rPr lang="en-GB" sz="2400" b="0" i="0" dirty="0" smtClean="0">
                            <a:latin typeface="Cambria Math" panose="02040503050406030204" pitchFamily="18" charset="0"/>
                          </a:rPr>
                          <m:t>5</m:t>
                        </m:r>
                      </m:num>
                      <m:den>
                        <m:r>
                          <a:rPr lang="en-GB" sz="2400" b="0" i="0" dirty="0" smtClean="0">
                            <a:latin typeface="Cambria Math" panose="02040503050406030204" pitchFamily="18" charset="0"/>
                          </a:rPr>
                          <m:t>2</m:t>
                        </m:r>
                      </m:den>
                    </m:f>
                  </m:oMath>
                </a14:m>
                <a:r>
                  <a:rPr lang="en-GB" sz="2400" dirty="0"/>
                  <a:t> x 4?</a:t>
                </a:r>
              </a:p>
            </p:txBody>
          </p:sp>
        </mc:Choice>
        <mc:Fallback xmlns="">
          <p:sp>
            <p:nvSpPr>
              <p:cNvPr id="9" name="TextBox 8">
                <a:extLst>
                  <a:ext uri="{FF2B5EF4-FFF2-40B4-BE49-F238E27FC236}">
                    <a16:creationId xmlns:a16="http://schemas.microsoft.com/office/drawing/2014/main" id="{75D27F88-F167-40C9-923E-774DCE4D61EA}"/>
                  </a:ext>
                </a:extLst>
              </p:cNvPr>
              <p:cNvSpPr txBox="1">
                <a:spLocks noRot="1" noChangeAspect="1" noMove="1" noResize="1" noEditPoints="1" noAdjustHandles="1" noChangeArrowheads="1" noChangeShapeType="1" noTextEdit="1"/>
              </p:cNvSpPr>
              <p:nvPr/>
            </p:nvSpPr>
            <p:spPr>
              <a:xfrm>
                <a:off x="731404" y="4810449"/>
                <a:ext cx="10729192" cy="1570879"/>
              </a:xfrm>
              <a:prstGeom prst="rect">
                <a:avLst/>
              </a:prstGeom>
              <a:blipFill>
                <a:blip r:embed="rId5"/>
                <a:stretch>
                  <a:fillRect t="-2713" b="-775"/>
                </a:stretch>
              </a:blipFill>
            </p:spPr>
            <p:txBody>
              <a:bodyPr/>
              <a:lstStyle/>
              <a:p>
                <a:r>
                  <a:rPr lang="en-GB">
                    <a:noFill/>
                  </a:rPr>
                  <a:t> </a:t>
                </a:r>
              </a:p>
            </p:txBody>
          </p:sp>
        </mc:Fallback>
      </mc:AlternateContent>
    </p:spTree>
    <p:extLst>
      <p:ext uri="{BB962C8B-B14F-4D97-AF65-F5344CB8AC3E}">
        <p14:creationId xmlns:p14="http://schemas.microsoft.com/office/powerpoint/2010/main" val="310840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Comparing Examples 2 and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same/different about these two representations?</a:t>
            </a:r>
          </a:p>
          <a:p>
            <a:pPr marL="360000" lvl="1" fontAlgn="auto">
              <a:lnSpc>
                <a:spcPct val="100000"/>
              </a:lnSpc>
              <a:spcBef>
                <a:spcPts val="0"/>
              </a:spcBef>
              <a:spcAft>
                <a:spcPts val="1200"/>
              </a:spcAft>
              <a:buClrTx/>
            </a:pPr>
            <a:r>
              <a:rPr lang="en-GB" sz="2400" dirty="0"/>
              <a:t>How do they both contribute to students’ understanding of multiplication as scaling?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D9BC47C-6642-48B9-AF5E-672CB77F4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881" y="1830101"/>
            <a:ext cx="2365545" cy="2318979"/>
          </a:xfrm>
          <a:prstGeom prst="rect">
            <a:avLst/>
          </a:prstGeom>
        </p:spPr>
      </p:pic>
      <p:pic>
        <p:nvPicPr>
          <p:cNvPr id="8" name="Picture 7">
            <a:extLst>
              <a:ext uri="{FF2B5EF4-FFF2-40B4-BE49-F238E27FC236}">
                <a16:creationId xmlns:a16="http://schemas.microsoft.com/office/drawing/2014/main" id="{AD468187-1047-4B3D-BF96-B3B238A8297E}"/>
              </a:ext>
            </a:extLst>
          </p:cNvPr>
          <p:cNvPicPr>
            <a:picLocks noChangeAspect="1"/>
          </p:cNvPicPr>
          <p:nvPr/>
        </p:nvPicPr>
        <p:blipFill>
          <a:blip r:embed="rId5"/>
          <a:stretch>
            <a:fillRect/>
          </a:stretch>
        </p:blipFill>
        <p:spPr>
          <a:xfrm>
            <a:off x="3886612" y="1835172"/>
            <a:ext cx="2316011" cy="235617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425CD9-919C-4714-9FC3-6F7641398889}"/>
                  </a:ext>
                </a:extLst>
              </p:cNvPr>
              <p:cNvSpPr txBox="1">
                <a:spLocks noChangeAspect="1"/>
              </p:cNvSpPr>
              <p:nvPr/>
            </p:nvSpPr>
            <p:spPr>
              <a:xfrm>
                <a:off x="687466" y="4284985"/>
                <a:ext cx="6160612" cy="1453475"/>
              </a:xfrm>
              <a:prstGeom prst="rect">
                <a:avLst/>
              </a:prstGeom>
              <a:noFill/>
            </p:spPr>
            <p:txBody>
              <a:bodyPr wrap="square">
                <a:spAutoFit/>
              </a:bodyPr>
              <a:lstStyle/>
              <a:p>
                <a:pPr algn="ctr">
                  <a:buNone/>
                </a:pPr>
                <a:r>
                  <a:rPr lang="en-GB" sz="1800" dirty="0"/>
                  <a:t>What is the same/different about these two representations?</a:t>
                </a:r>
              </a:p>
              <a:p>
                <a:pPr algn="ctr">
                  <a:buNone/>
                </a:pPr>
                <a:r>
                  <a:rPr lang="en-GB" sz="1800" dirty="0"/>
                  <a:t>How could you show 3 x 4 using both representations?</a:t>
                </a:r>
              </a:p>
              <a:p>
                <a:pPr algn="ctr">
                  <a:buNone/>
                </a:pPr>
                <a:r>
                  <a:rPr lang="en-GB" sz="1800" dirty="0"/>
                  <a:t>How about </a:t>
                </a:r>
                <a14:m>
                  <m:oMath xmlns:m="http://schemas.openxmlformats.org/officeDocument/2006/math">
                    <m:f>
                      <m:fPr>
                        <m:ctrlPr>
                          <a:rPr lang="en-GB" sz="1800" i="1" dirty="0" smtClean="0">
                            <a:latin typeface="Cambria Math" panose="02040503050406030204" pitchFamily="18" charset="0"/>
                          </a:rPr>
                        </m:ctrlPr>
                      </m:fPr>
                      <m:num>
                        <m:r>
                          <a:rPr lang="en-GB" sz="1800" b="0" i="0" dirty="0" smtClean="0">
                            <a:latin typeface="Cambria Math" panose="02040503050406030204" pitchFamily="18" charset="0"/>
                          </a:rPr>
                          <m:t>5</m:t>
                        </m:r>
                      </m:num>
                      <m:den>
                        <m:r>
                          <a:rPr lang="en-GB" sz="1800" b="0" i="0" dirty="0" smtClean="0">
                            <a:latin typeface="Cambria Math" panose="02040503050406030204" pitchFamily="18" charset="0"/>
                          </a:rPr>
                          <m:t>2</m:t>
                        </m:r>
                      </m:den>
                    </m:f>
                  </m:oMath>
                </a14:m>
                <a:r>
                  <a:rPr lang="en-GB" sz="1800" dirty="0"/>
                  <a:t> x 4?</a:t>
                </a:r>
              </a:p>
            </p:txBody>
          </p:sp>
        </mc:Choice>
        <mc:Fallback xmlns="">
          <p:sp>
            <p:nvSpPr>
              <p:cNvPr id="9" name="TextBox 8">
                <a:extLst>
                  <a:ext uri="{FF2B5EF4-FFF2-40B4-BE49-F238E27FC236}">
                    <a16:creationId xmlns:a16="http://schemas.microsoft.com/office/drawing/2014/main" id="{CB425CD9-919C-4714-9FC3-6F7641398889}"/>
                  </a:ext>
                </a:extLst>
              </p:cNvPr>
              <p:cNvSpPr txBox="1">
                <a:spLocks noRot="1" noChangeAspect="1" noMove="1" noResize="1" noEditPoints="1" noAdjustHandles="1" noChangeArrowheads="1" noChangeShapeType="1" noTextEdit="1"/>
              </p:cNvSpPr>
              <p:nvPr/>
            </p:nvSpPr>
            <p:spPr>
              <a:xfrm>
                <a:off x="687466" y="4284985"/>
                <a:ext cx="6160612" cy="1453475"/>
              </a:xfrm>
              <a:prstGeom prst="rect">
                <a:avLst/>
              </a:prstGeom>
              <a:blipFill>
                <a:blip r:embed="rId6"/>
                <a:stretch>
                  <a:fillRect t="-2521" b="-168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06170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graphicFrame>
        <p:nvGraphicFramePr>
          <p:cNvPr id="5" name="Table 5">
            <a:extLst>
              <a:ext uri="{FF2B5EF4-FFF2-40B4-BE49-F238E27FC236}">
                <a16:creationId xmlns:a16="http://schemas.microsoft.com/office/drawing/2014/main" id="{950B3459-9C66-448A-BD39-CCE4302CE4C8}"/>
              </a:ext>
            </a:extLst>
          </p:cNvPr>
          <p:cNvGraphicFramePr>
            <a:graphicFrameLocks noGrp="1"/>
          </p:cNvGraphicFramePr>
          <p:nvPr>
            <p:extLst>
              <p:ext uri="{D42A27DB-BD31-4B8C-83A1-F6EECF244321}">
                <p14:modId xmlns:p14="http://schemas.microsoft.com/office/powerpoint/2010/main" val="2412125098"/>
              </p:ext>
            </p:extLst>
          </p:nvPr>
        </p:nvGraphicFramePr>
        <p:xfrm>
          <a:off x="4784159" y="1196752"/>
          <a:ext cx="5925841" cy="5017962"/>
        </p:xfrm>
        <a:graphic>
          <a:graphicData uri="http://schemas.openxmlformats.org/drawingml/2006/table">
            <a:tbl>
              <a:tblPr firstRow="1" bandRow="1">
                <a:tableStyleId>{5C22544A-7EE6-4342-B048-85BDC9FD1C3A}</a:tableStyleId>
              </a:tblPr>
              <a:tblGrid>
                <a:gridCol w="628706">
                  <a:extLst>
                    <a:ext uri="{9D8B030D-6E8A-4147-A177-3AD203B41FA5}">
                      <a16:colId xmlns:a16="http://schemas.microsoft.com/office/drawing/2014/main" val="2777078898"/>
                    </a:ext>
                  </a:extLst>
                </a:gridCol>
                <a:gridCol w="949908">
                  <a:extLst>
                    <a:ext uri="{9D8B030D-6E8A-4147-A177-3AD203B41FA5}">
                      <a16:colId xmlns:a16="http://schemas.microsoft.com/office/drawing/2014/main" val="2904805759"/>
                    </a:ext>
                  </a:extLst>
                </a:gridCol>
                <a:gridCol w="949908">
                  <a:extLst>
                    <a:ext uri="{9D8B030D-6E8A-4147-A177-3AD203B41FA5}">
                      <a16:colId xmlns:a16="http://schemas.microsoft.com/office/drawing/2014/main" val="659960015"/>
                    </a:ext>
                  </a:extLst>
                </a:gridCol>
                <a:gridCol w="949908">
                  <a:extLst>
                    <a:ext uri="{9D8B030D-6E8A-4147-A177-3AD203B41FA5}">
                      <a16:colId xmlns:a16="http://schemas.microsoft.com/office/drawing/2014/main" val="389738905"/>
                    </a:ext>
                  </a:extLst>
                </a:gridCol>
                <a:gridCol w="547595">
                  <a:extLst>
                    <a:ext uri="{9D8B030D-6E8A-4147-A177-3AD203B41FA5}">
                      <a16:colId xmlns:a16="http://schemas.microsoft.com/office/drawing/2014/main" val="2915837585"/>
                    </a:ext>
                  </a:extLst>
                </a:gridCol>
                <a:gridCol w="949908">
                  <a:extLst>
                    <a:ext uri="{9D8B030D-6E8A-4147-A177-3AD203B41FA5}">
                      <a16:colId xmlns:a16="http://schemas.microsoft.com/office/drawing/2014/main" val="3687857242"/>
                    </a:ext>
                  </a:extLst>
                </a:gridCol>
                <a:gridCol w="949908">
                  <a:extLst>
                    <a:ext uri="{9D8B030D-6E8A-4147-A177-3AD203B41FA5}">
                      <a16:colId xmlns:a16="http://schemas.microsoft.com/office/drawing/2014/main" val="1774099306"/>
                    </a:ext>
                  </a:extLst>
                </a:gridCol>
              </a:tblGrid>
              <a:tr h="758327">
                <a:tc>
                  <a:txBody>
                    <a:bodyPr/>
                    <a:lstStyle/>
                    <a:p>
                      <a:r>
                        <a:rPr lang="en-GB" sz="2400" b="0" i="1" dirty="0">
                          <a:solidFill>
                            <a:schemeClr val="tx1"/>
                          </a:solidFill>
                          <a:latin typeface="+mj-lt"/>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lang="en-GB" sz="2000" b="0" i="0" u="sng" dirty="0">
                          <a:solidFill>
                            <a:schemeClr val="tx1"/>
                          </a:solidFill>
                          <a:latin typeface="+mj-lt"/>
                        </a:rPr>
                        <a:t>1</a:t>
                      </a:r>
                    </a:p>
                    <a:p>
                      <a:pPr algn="ctr">
                        <a:lnSpc>
                          <a:spcPct val="85000"/>
                        </a:lnSpc>
                        <a:spcAft>
                          <a:spcPts val="0"/>
                        </a:spcAft>
                      </a:pPr>
                      <a:r>
                        <a:rPr lang="en-GB" sz="20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1" dirty="0">
                          <a:solidFill>
                            <a:schemeClr val="tx1"/>
                          </a:solidFill>
                          <a:latin typeface="+mj-lt"/>
                        </a:rPr>
                        <a:t>b)</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935135"/>
                  </a:ext>
                </a:extLst>
              </a:tr>
              <a:tr h="758327">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214202"/>
                  </a:ext>
                </a:extLst>
              </a:tr>
              <a:tr h="252000">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502333"/>
                  </a:ext>
                </a:extLst>
              </a:tr>
              <a:tr h="758327">
                <a:tc>
                  <a:txBody>
                    <a:bodyPr/>
                    <a:lstStyle/>
                    <a:p>
                      <a:r>
                        <a:rPr lang="en-GB" sz="2400" b="0" i="1" dirty="0">
                          <a:solidFill>
                            <a:schemeClr val="tx1"/>
                          </a:solidFill>
                          <a:latin typeface="+mj-lt"/>
                        </a:rPr>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1" dirty="0">
                          <a:solidFill>
                            <a:schemeClr val="tx1"/>
                          </a:solidFill>
                          <a:latin typeface="+mj-lt"/>
                        </a:rPr>
                        <a:t>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724868"/>
                  </a:ext>
                </a:extLst>
              </a:tr>
              <a:tr h="758327">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455915"/>
                  </a:ext>
                </a:extLst>
              </a:tr>
              <a:tr h="216000">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916858"/>
                  </a:ext>
                </a:extLst>
              </a:tr>
              <a:tr h="758327">
                <a:tc>
                  <a:txBody>
                    <a:bodyPr/>
                    <a:lstStyle/>
                    <a:p>
                      <a:r>
                        <a:rPr lang="en-GB" sz="2400" b="0" i="1" dirty="0">
                          <a:solidFill>
                            <a:schemeClr val="tx1"/>
                          </a:solidFill>
                          <a:latin typeface="+mj-lt"/>
                        </a:rPr>
                        <a: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1" dirty="0">
                          <a:solidFill>
                            <a:schemeClr val="tx1"/>
                          </a:solidFill>
                          <a:latin typeface="+mj-lt"/>
                        </a:rPr>
                        <a:t>f)</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773028"/>
                  </a:ext>
                </a:extLst>
              </a:tr>
              <a:tr h="758327">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j-lt"/>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521940"/>
                  </a:ext>
                </a:extLst>
              </a:tr>
            </a:tbl>
          </a:graphicData>
        </a:graphic>
      </p:graphicFrame>
      <p:sp>
        <p:nvSpPr>
          <p:cNvPr id="7" name="TextBox 6">
            <a:extLst>
              <a:ext uri="{FF2B5EF4-FFF2-40B4-BE49-F238E27FC236}">
                <a16:creationId xmlns:a16="http://schemas.microsoft.com/office/drawing/2014/main" id="{3714EC85-0776-4D2B-8CE7-1020F31F983C}"/>
              </a:ext>
            </a:extLst>
          </p:cNvPr>
          <p:cNvSpPr txBox="1"/>
          <p:nvPr/>
        </p:nvSpPr>
        <p:spPr>
          <a:xfrm>
            <a:off x="767408" y="2204864"/>
            <a:ext cx="3724471" cy="1643527"/>
          </a:xfrm>
          <a:prstGeom prst="rect">
            <a:avLst/>
          </a:prstGeom>
          <a:noFill/>
        </p:spPr>
        <p:txBody>
          <a:bodyPr wrap="square">
            <a:spAutoFit/>
          </a:bodyPr>
          <a:lstStyle/>
          <a:p>
            <a:pPr algn="ctr">
              <a:buNone/>
            </a:pPr>
            <a:r>
              <a:rPr lang="en-GB" sz="2400" dirty="0"/>
              <a:t>Which sets of numbers show a proportional relationship? </a:t>
            </a:r>
          </a:p>
          <a:p>
            <a:pPr algn="ctr">
              <a:buNone/>
            </a:pPr>
            <a:r>
              <a:rPr lang="en-GB" sz="2400" dirty="0"/>
              <a:t>Explain your choices.</a:t>
            </a:r>
          </a:p>
        </p:txBody>
      </p:sp>
    </p:spTree>
    <p:extLst>
      <p:ext uri="{BB962C8B-B14F-4D97-AF65-F5344CB8AC3E}">
        <p14:creationId xmlns:p14="http://schemas.microsoft.com/office/powerpoint/2010/main" val="307078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00808"/>
            <a:ext cx="4891318" cy="456778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does the selection of numbers in these examples and non-examples reveal about proportional relationships? </a:t>
            </a:r>
          </a:p>
          <a:p>
            <a:pPr marL="360000" lvl="1" fontAlgn="auto">
              <a:lnSpc>
                <a:spcPct val="100000"/>
              </a:lnSpc>
              <a:spcBef>
                <a:spcPts val="0"/>
              </a:spcBef>
              <a:spcAft>
                <a:spcPts val="1200"/>
              </a:spcAft>
              <a:buClrTx/>
            </a:pPr>
            <a:r>
              <a:rPr lang="en-GB" sz="2400" dirty="0"/>
              <a:t>Consider the non-examples. What misconception might these help address?</a:t>
            </a:r>
          </a:p>
          <a:p>
            <a:pPr marL="360000" lvl="1" fontAlgn="auto">
              <a:lnSpc>
                <a:spcPct val="100000"/>
              </a:lnSpc>
              <a:spcBef>
                <a:spcPts val="0"/>
              </a:spcBef>
              <a:spcAft>
                <a:spcPts val="1200"/>
              </a:spcAft>
              <a:buClrTx/>
            </a:pPr>
            <a:r>
              <a:rPr lang="en-GB" sz="2400" dirty="0"/>
              <a:t>How do the examples in parts e) and f) further build pupils understanding of this representation?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716657" y="1628800"/>
            <a:ext cx="5795345" cy="444637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Table 5">
                <a:extLst>
                  <a:ext uri="{FF2B5EF4-FFF2-40B4-BE49-F238E27FC236}">
                    <a16:creationId xmlns:a16="http://schemas.microsoft.com/office/drawing/2014/main" id="{1C7ADE1B-B691-4B99-844B-B6C405B2C0DB}"/>
                  </a:ext>
                </a:extLst>
              </p:cNvPr>
              <p:cNvGraphicFramePr>
                <a:graphicFrameLocks noGrp="1"/>
              </p:cNvGraphicFramePr>
              <p:nvPr>
                <p:extLst>
                  <p:ext uri="{D42A27DB-BD31-4B8C-83A1-F6EECF244321}">
                    <p14:modId xmlns:p14="http://schemas.microsoft.com/office/powerpoint/2010/main" val="1488530895"/>
                  </p:ext>
                </p:extLst>
              </p:nvPr>
            </p:nvGraphicFramePr>
            <p:xfrm>
              <a:off x="2495600" y="1896694"/>
              <a:ext cx="3744000" cy="4032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777078898"/>
                        </a:ext>
                      </a:extLst>
                    </a:gridCol>
                    <a:gridCol w="612000">
                      <a:extLst>
                        <a:ext uri="{9D8B030D-6E8A-4147-A177-3AD203B41FA5}">
                          <a16:colId xmlns:a16="http://schemas.microsoft.com/office/drawing/2014/main" val="2904805759"/>
                        </a:ext>
                      </a:extLst>
                    </a:gridCol>
                    <a:gridCol w="612000">
                      <a:extLst>
                        <a:ext uri="{9D8B030D-6E8A-4147-A177-3AD203B41FA5}">
                          <a16:colId xmlns:a16="http://schemas.microsoft.com/office/drawing/2014/main" val="659960015"/>
                        </a:ext>
                      </a:extLst>
                    </a:gridCol>
                    <a:gridCol w="432000">
                      <a:extLst>
                        <a:ext uri="{9D8B030D-6E8A-4147-A177-3AD203B41FA5}">
                          <a16:colId xmlns:a16="http://schemas.microsoft.com/office/drawing/2014/main" val="389738905"/>
                        </a:ext>
                      </a:extLst>
                    </a:gridCol>
                    <a:gridCol w="432000">
                      <a:extLst>
                        <a:ext uri="{9D8B030D-6E8A-4147-A177-3AD203B41FA5}">
                          <a16:colId xmlns:a16="http://schemas.microsoft.com/office/drawing/2014/main" val="2915837585"/>
                        </a:ext>
                      </a:extLst>
                    </a:gridCol>
                    <a:gridCol w="612000">
                      <a:extLst>
                        <a:ext uri="{9D8B030D-6E8A-4147-A177-3AD203B41FA5}">
                          <a16:colId xmlns:a16="http://schemas.microsoft.com/office/drawing/2014/main" val="3687857242"/>
                        </a:ext>
                      </a:extLst>
                    </a:gridCol>
                    <a:gridCol w="612000">
                      <a:extLst>
                        <a:ext uri="{9D8B030D-6E8A-4147-A177-3AD203B41FA5}">
                          <a16:colId xmlns:a16="http://schemas.microsoft.com/office/drawing/2014/main" val="1774099306"/>
                        </a:ext>
                      </a:extLst>
                    </a:gridCol>
                  </a:tblGrid>
                  <a:tr h="612000">
                    <a:tc>
                      <a:txBody>
                        <a:bodyPr/>
                        <a:lstStyle/>
                        <a:p>
                          <a:r>
                            <a:rPr lang="en-GB" sz="1400" b="0" i="1" dirty="0">
                              <a:solidFill>
                                <a:schemeClr val="tx1"/>
                              </a:solidFill>
                              <a:latin typeface="+mj-lt"/>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14:m>
                            <m:oMathPara xmlns:m="http://schemas.openxmlformats.org/officeDocument/2006/math">
                              <m:oMathParaPr>
                                <m:jc m:val="centerGroup"/>
                              </m:oMathParaPr>
                              <m:oMath xmlns:m="http://schemas.openxmlformats.org/officeDocument/2006/math">
                                <m:r>
                                  <m:rPr>
                                    <m:nor/>
                                  </m:rPr>
                                  <a:rPr lang="en-GB" sz="1400" b="0" i="0" u="sng" kern="1200" dirty="0" smtClean="0">
                                    <a:solidFill>
                                      <a:schemeClr val="tx1"/>
                                    </a:solidFill>
                                    <a:latin typeface="+mn-lt"/>
                                    <a:ea typeface="+mn-ea"/>
                                    <a:cs typeface="+mn-cs"/>
                                  </a:rPr>
                                  <m:t>1</m:t>
                                </m:r>
                              </m:oMath>
                            </m:oMathPara>
                          </a14:m>
                          <a:endParaRPr lang="en-GB" sz="1400" b="0" i="0" u="sng" kern="1200" dirty="0">
                            <a:solidFill>
                              <a:schemeClr val="tx1"/>
                            </a:solidFill>
                            <a:latin typeface="+mn-lt"/>
                            <a:ea typeface="+mn-ea"/>
                            <a:cs typeface="+mn-cs"/>
                          </a:endParaRPr>
                        </a:p>
                        <a:p>
                          <a:pPr algn="ctr">
                            <a:lnSpc>
                              <a:spcPct val="85000"/>
                            </a:lnSpc>
                            <a:spcAft>
                              <a:spcPts val="0"/>
                            </a:spcAft>
                          </a:pPr>
                          <a14:m>
                            <m:oMathPara xmlns:m="http://schemas.openxmlformats.org/officeDocument/2006/math">
                              <m:oMathParaPr>
                                <m:jc m:val="centerGroup"/>
                              </m:oMathParaPr>
                              <m:oMath xmlns:m="http://schemas.openxmlformats.org/officeDocument/2006/math">
                                <m:r>
                                  <m:rPr>
                                    <m:nor/>
                                  </m:rPr>
                                  <a:rPr lang="en-GB" sz="1400" b="0" i="0" kern="1200" dirty="0">
                                    <a:solidFill>
                                      <a:schemeClr val="tx1"/>
                                    </a:solidFill>
                                    <a:latin typeface="+mn-lt"/>
                                    <a:ea typeface="+mn-ea"/>
                                    <a:cs typeface="+mn-cs"/>
                                  </a:rPr>
                                  <m:t>2</m:t>
                                </m:r>
                              </m:oMath>
                            </m:oMathPara>
                          </a14:m>
                          <a:endParaRPr lang="en-GB" sz="1400" b="0" i="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b)</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935135"/>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214202"/>
                      </a:ext>
                    </a:extLst>
                  </a:tr>
                  <a:tr h="180000">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502333"/>
                      </a:ext>
                    </a:extLst>
                  </a:tr>
                  <a:tr h="612000">
                    <a:tc>
                      <a:txBody>
                        <a:bodyPr/>
                        <a:lstStyle/>
                        <a:p>
                          <a:r>
                            <a:rPr lang="en-GB" sz="1400" b="0" i="1" dirty="0">
                              <a:solidFill>
                                <a:schemeClr val="tx1"/>
                              </a:solidFill>
                              <a:latin typeface="+mj-lt"/>
                            </a:rPr>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724868"/>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455915"/>
                      </a:ext>
                    </a:extLst>
                  </a:tr>
                  <a:tr h="180000">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916858"/>
                      </a:ext>
                    </a:extLst>
                  </a:tr>
                  <a:tr h="612000">
                    <a:tc>
                      <a:txBody>
                        <a:bodyPr/>
                        <a:lstStyle/>
                        <a:p>
                          <a:r>
                            <a:rPr lang="en-GB" sz="1400" b="0" i="1" dirty="0">
                              <a:solidFill>
                                <a:schemeClr val="tx1"/>
                              </a:solidFill>
                              <a:latin typeface="+mj-lt"/>
                            </a:rPr>
                            <a: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f)</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773028"/>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521940"/>
                      </a:ext>
                    </a:extLst>
                  </a:tr>
                </a:tbl>
              </a:graphicData>
            </a:graphic>
          </p:graphicFrame>
        </mc:Choice>
        <mc:Fallback xmlns="">
          <p:graphicFrame>
            <p:nvGraphicFramePr>
              <p:cNvPr id="9" name="Table 5">
                <a:extLst>
                  <a:ext uri="{FF2B5EF4-FFF2-40B4-BE49-F238E27FC236}">
                    <a16:creationId xmlns:a16="http://schemas.microsoft.com/office/drawing/2014/main" id="{1C7ADE1B-B691-4B99-844B-B6C405B2C0DB}"/>
                  </a:ext>
                </a:extLst>
              </p:cNvPr>
              <p:cNvGraphicFramePr>
                <a:graphicFrameLocks noGrp="1"/>
              </p:cNvGraphicFramePr>
              <p:nvPr>
                <p:extLst>
                  <p:ext uri="{D42A27DB-BD31-4B8C-83A1-F6EECF244321}">
                    <p14:modId xmlns:p14="http://schemas.microsoft.com/office/powerpoint/2010/main" val="1488530895"/>
                  </p:ext>
                </p:extLst>
              </p:nvPr>
            </p:nvGraphicFramePr>
            <p:xfrm>
              <a:off x="2495600" y="1896694"/>
              <a:ext cx="3744000" cy="4032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777078898"/>
                        </a:ext>
                      </a:extLst>
                    </a:gridCol>
                    <a:gridCol w="612000">
                      <a:extLst>
                        <a:ext uri="{9D8B030D-6E8A-4147-A177-3AD203B41FA5}">
                          <a16:colId xmlns:a16="http://schemas.microsoft.com/office/drawing/2014/main" val="2904805759"/>
                        </a:ext>
                      </a:extLst>
                    </a:gridCol>
                    <a:gridCol w="612000">
                      <a:extLst>
                        <a:ext uri="{9D8B030D-6E8A-4147-A177-3AD203B41FA5}">
                          <a16:colId xmlns:a16="http://schemas.microsoft.com/office/drawing/2014/main" val="659960015"/>
                        </a:ext>
                      </a:extLst>
                    </a:gridCol>
                    <a:gridCol w="432000">
                      <a:extLst>
                        <a:ext uri="{9D8B030D-6E8A-4147-A177-3AD203B41FA5}">
                          <a16:colId xmlns:a16="http://schemas.microsoft.com/office/drawing/2014/main" val="389738905"/>
                        </a:ext>
                      </a:extLst>
                    </a:gridCol>
                    <a:gridCol w="432000">
                      <a:extLst>
                        <a:ext uri="{9D8B030D-6E8A-4147-A177-3AD203B41FA5}">
                          <a16:colId xmlns:a16="http://schemas.microsoft.com/office/drawing/2014/main" val="2915837585"/>
                        </a:ext>
                      </a:extLst>
                    </a:gridCol>
                    <a:gridCol w="612000">
                      <a:extLst>
                        <a:ext uri="{9D8B030D-6E8A-4147-A177-3AD203B41FA5}">
                          <a16:colId xmlns:a16="http://schemas.microsoft.com/office/drawing/2014/main" val="3687857242"/>
                        </a:ext>
                      </a:extLst>
                    </a:gridCol>
                    <a:gridCol w="612000">
                      <a:extLst>
                        <a:ext uri="{9D8B030D-6E8A-4147-A177-3AD203B41FA5}">
                          <a16:colId xmlns:a16="http://schemas.microsoft.com/office/drawing/2014/main" val="1774099306"/>
                        </a:ext>
                      </a:extLst>
                    </a:gridCol>
                  </a:tblGrid>
                  <a:tr h="612000">
                    <a:tc>
                      <a:txBody>
                        <a:bodyPr/>
                        <a:lstStyle/>
                        <a:p>
                          <a:r>
                            <a:rPr lang="en-GB" sz="1400" b="0" i="1" dirty="0">
                              <a:solidFill>
                                <a:schemeClr val="tx1"/>
                              </a:solidFill>
                              <a:latin typeface="+mj-lt"/>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1000" t="-2000" r="-446000" b="-564000"/>
                          </a:stretch>
                        </a:blip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b)</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935135"/>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214202"/>
                      </a:ext>
                    </a:extLst>
                  </a:tr>
                  <a:tr h="180000">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502333"/>
                      </a:ext>
                    </a:extLst>
                  </a:tr>
                  <a:tr h="612000">
                    <a:tc>
                      <a:txBody>
                        <a:bodyPr/>
                        <a:lstStyle/>
                        <a:p>
                          <a:r>
                            <a:rPr lang="en-GB" sz="1400" b="0" i="1" dirty="0">
                              <a:solidFill>
                                <a:schemeClr val="tx1"/>
                              </a:solidFill>
                              <a:latin typeface="+mj-lt"/>
                            </a:rPr>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724868"/>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455915"/>
                      </a:ext>
                    </a:extLst>
                  </a:tr>
                  <a:tr h="180000">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916858"/>
                      </a:ext>
                    </a:extLst>
                  </a:tr>
                  <a:tr h="612000">
                    <a:tc>
                      <a:txBody>
                        <a:bodyPr/>
                        <a:lstStyle/>
                        <a:p>
                          <a:r>
                            <a:rPr lang="en-GB" sz="1400" b="0" i="1" dirty="0">
                              <a:solidFill>
                                <a:schemeClr val="tx1"/>
                              </a:solidFill>
                              <a:latin typeface="+mj-lt"/>
                            </a:rPr>
                            <a: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1" dirty="0">
                              <a:solidFill>
                                <a:schemeClr val="tx1"/>
                              </a:solidFill>
                              <a:latin typeface="+mj-lt"/>
                            </a:rPr>
                            <a:t>f)</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773028"/>
                      </a:ext>
                    </a:extLst>
                  </a:tr>
                  <a:tr h="612000">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solidFill>
                                <a:schemeClr val="tx1"/>
                              </a:solidFill>
                              <a:latin typeface="+mj-lt"/>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521940"/>
                      </a:ext>
                    </a:extLst>
                  </a:tr>
                </a:tbl>
              </a:graphicData>
            </a:graphic>
          </p:graphicFrame>
        </mc:Fallback>
      </mc:AlternateContent>
      <p:sp>
        <p:nvSpPr>
          <p:cNvPr id="10" name="TextBox 9">
            <a:extLst>
              <a:ext uri="{FF2B5EF4-FFF2-40B4-BE49-F238E27FC236}">
                <a16:creationId xmlns:a16="http://schemas.microsoft.com/office/drawing/2014/main" id="{6AE05445-834B-4127-AC7B-A52E7B93C0B5}"/>
              </a:ext>
            </a:extLst>
          </p:cNvPr>
          <p:cNvSpPr txBox="1"/>
          <p:nvPr/>
        </p:nvSpPr>
        <p:spPr>
          <a:xfrm>
            <a:off x="767409" y="2204864"/>
            <a:ext cx="1872208" cy="1809726"/>
          </a:xfrm>
          <a:prstGeom prst="rect">
            <a:avLst/>
          </a:prstGeom>
          <a:noFill/>
        </p:spPr>
        <p:txBody>
          <a:bodyPr wrap="square">
            <a:spAutoFit/>
          </a:bodyPr>
          <a:lstStyle/>
          <a:p>
            <a:pPr algn="ctr">
              <a:buNone/>
            </a:pPr>
            <a:r>
              <a:rPr lang="en-GB" sz="1800" dirty="0"/>
              <a:t>Which sets of numbers show a proportional relationship? </a:t>
            </a:r>
          </a:p>
          <a:p>
            <a:pPr algn="ctr">
              <a:buNone/>
            </a:pPr>
            <a:r>
              <a:rPr lang="en-GB" sz="1800" dirty="0"/>
              <a:t>Explain your choices.</a:t>
            </a:r>
          </a:p>
        </p:txBody>
      </p:sp>
    </p:spTree>
    <p:custDataLst>
      <p:tags r:id="rId1"/>
    </p:custDataLst>
    <p:extLst>
      <p:ext uri="{BB962C8B-B14F-4D97-AF65-F5344CB8AC3E}">
        <p14:creationId xmlns:p14="http://schemas.microsoft.com/office/powerpoint/2010/main" val="90988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scaling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pic>
        <p:nvPicPr>
          <p:cNvPr id="5" name="Picture 4" descr="A close up of a yellow wall&#10;&#10;Description automatically generated">
            <a:extLst>
              <a:ext uri="{FF2B5EF4-FFF2-40B4-BE49-F238E27FC236}">
                <a16:creationId xmlns:a16="http://schemas.microsoft.com/office/drawing/2014/main" id="{8ADEFA97-7C31-4336-80DF-DA37FBCEDAC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95096" y="2051024"/>
            <a:ext cx="3975391" cy="3549689"/>
          </a:xfrm>
          <a:prstGeom prst="rect">
            <a:avLst/>
          </a:prstGeom>
        </p:spPr>
      </p:pic>
      <p:sp>
        <p:nvSpPr>
          <p:cNvPr id="7" name="TextBox 6">
            <a:extLst>
              <a:ext uri="{FF2B5EF4-FFF2-40B4-BE49-F238E27FC236}">
                <a16:creationId xmlns:a16="http://schemas.microsoft.com/office/drawing/2014/main" id="{D53803F0-394E-44EB-B468-8B380863A57C}"/>
              </a:ext>
            </a:extLst>
          </p:cNvPr>
          <p:cNvSpPr txBox="1"/>
          <p:nvPr/>
        </p:nvSpPr>
        <p:spPr>
          <a:xfrm>
            <a:off x="5917042" y="2962205"/>
            <a:ext cx="5318412" cy="933589"/>
          </a:xfrm>
          <a:prstGeom prst="rect">
            <a:avLst/>
          </a:prstGeom>
          <a:noFill/>
        </p:spPr>
        <p:txBody>
          <a:bodyPr wrap="square">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Are these rectangles similar shapes?</a:t>
            </a:r>
          </a:p>
          <a:p>
            <a:pPr marL="0" marR="0" lvl="0" indent="0" algn="ctr" defTabSz="914400" rtl="0" eaLnBrk="1" fontAlgn="auto" latinLnBrk="0" hangingPunct="1">
              <a:lnSpc>
                <a:spcPct val="100000"/>
              </a:lnSpc>
              <a:spcBef>
                <a:spcPts val="400"/>
              </a:spcBef>
              <a:spcAft>
                <a:spcPts val="400"/>
              </a:spcAft>
              <a:buClrTx/>
              <a:buSzTx/>
              <a:buFontTx/>
              <a:buNone/>
              <a:tabLst/>
              <a:defRPr/>
            </a:pPr>
            <a:r>
              <a:rPr lang="en-GB" sz="2400" dirty="0">
                <a:solidFill>
                  <a:srgbClr val="585858"/>
                </a:solidFill>
                <a:latin typeface="+mj-lt"/>
                <a:ea typeface="Calibri" panose="020F0502020204030204" pitchFamily="34" charset="0"/>
                <a:cs typeface="Times New Roman" panose="02020603050405020304" pitchFamily="18" charset="0"/>
              </a:rPr>
              <a:t>How do you know?</a:t>
            </a:r>
            <a:endParaRPr kumimoji="0" lang="en-GB" sz="2400" b="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13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scaling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807968" y="1334635"/>
            <a:ext cx="5904657" cy="382438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around proportional relationships might be exposed through this task? </a:t>
            </a:r>
          </a:p>
          <a:p>
            <a:pPr marL="360000" lvl="1" fontAlgn="auto">
              <a:lnSpc>
                <a:spcPct val="100000"/>
              </a:lnSpc>
              <a:spcBef>
                <a:spcPts val="0"/>
              </a:spcBef>
              <a:spcAft>
                <a:spcPts val="1200"/>
              </a:spcAft>
              <a:buClrTx/>
            </a:pPr>
            <a:r>
              <a:rPr lang="en-GB" sz="2400" dirty="0"/>
              <a:t>What sentence structures might you use with students to compare corresponding lengths within the rectangles?</a:t>
            </a:r>
          </a:p>
          <a:p>
            <a:pPr marL="360000" lvl="1" fontAlgn="auto">
              <a:lnSpc>
                <a:spcPct val="100000"/>
              </a:lnSpc>
              <a:spcBef>
                <a:spcPts val="0"/>
              </a:spcBef>
              <a:spcAft>
                <a:spcPts val="1200"/>
              </a:spcAft>
              <a:buClrTx/>
            </a:pPr>
            <a:r>
              <a:rPr lang="en-GB" sz="2400" dirty="0"/>
              <a:t>How might drawing a diagonal through one of the rectangles help? </a:t>
            </a:r>
          </a:p>
        </p:txBody>
      </p:sp>
      <p:grpSp>
        <p:nvGrpSpPr>
          <p:cNvPr id="2" name="Group 1">
            <a:extLst>
              <a:ext uri="{FF2B5EF4-FFF2-40B4-BE49-F238E27FC236}">
                <a16:creationId xmlns:a16="http://schemas.microsoft.com/office/drawing/2014/main" id="{F196440C-31A6-499D-ADA5-7C6A22C97B62}"/>
              </a:ext>
            </a:extLst>
          </p:cNvPr>
          <p:cNvGrpSpPr/>
          <p:nvPr/>
        </p:nvGrpSpPr>
        <p:grpSpPr>
          <a:xfrm>
            <a:off x="660695" y="1741532"/>
            <a:ext cx="5147273" cy="4279756"/>
            <a:chOff x="660695" y="1741532"/>
            <a:chExt cx="5147273" cy="427975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147273"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descr="A close up of a yellow wall&#10;&#10;Description automatically generated">
              <a:extLst>
                <a:ext uri="{FF2B5EF4-FFF2-40B4-BE49-F238E27FC236}">
                  <a16:creationId xmlns:a16="http://schemas.microsoft.com/office/drawing/2014/main" id="{BDFCD67F-D69F-4BFC-BDBE-47E443A186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13287" y="3246909"/>
              <a:ext cx="2917022" cy="2621957"/>
            </a:xfrm>
            <a:prstGeom prst="rect">
              <a:avLst/>
            </a:prstGeom>
          </p:spPr>
        </p:pic>
        <p:sp>
          <p:nvSpPr>
            <p:cNvPr id="8" name="TextBox 7">
              <a:extLst>
                <a:ext uri="{FF2B5EF4-FFF2-40B4-BE49-F238E27FC236}">
                  <a16:creationId xmlns:a16="http://schemas.microsoft.com/office/drawing/2014/main" id="{92C883EC-54CE-49C3-925B-39599E3D7D40}"/>
                </a:ext>
              </a:extLst>
            </p:cNvPr>
            <p:cNvSpPr txBox="1"/>
            <p:nvPr/>
          </p:nvSpPr>
          <p:spPr>
            <a:xfrm>
              <a:off x="693051" y="1788393"/>
              <a:ext cx="4898893" cy="1302921"/>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400" b="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rPr>
                <a:t>Are these rectangles similar shapes?</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2400" dirty="0">
                  <a:solidFill>
                    <a:srgbClr val="585858"/>
                  </a:solidFill>
                  <a:latin typeface="+mj-lt"/>
                  <a:ea typeface="Calibri" panose="020F0502020204030204" pitchFamily="34" charset="0"/>
                  <a:cs typeface="Times New Roman" panose="02020603050405020304" pitchFamily="18" charset="0"/>
                </a:rPr>
                <a:t>How do you know?</a:t>
              </a:r>
              <a:endParaRPr kumimoji="0" lang="en-GB" sz="2400" b="0" u="none" strike="noStrike" kern="1200" cap="none" spc="0" normalizeH="0" baseline="0" noProof="0" dirty="0">
                <a:ln>
                  <a:noFill/>
                </a:ln>
                <a:solidFill>
                  <a:srgbClr val="585858"/>
                </a:solidFill>
                <a:effectLst/>
                <a:uLnTx/>
                <a:uFillTx/>
                <a:latin typeface="+mj-lt"/>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E4383A85-643B-4C2B-B60C-43A97617A2C9}"/>
              </a:ext>
            </a:extLst>
          </p:cNvPr>
          <p:cNvPicPr>
            <a:picLocks noChangeAspect="1"/>
          </p:cNvPicPr>
          <p:nvPr/>
        </p:nvPicPr>
        <p:blipFill>
          <a:blip r:embed="rId5"/>
          <a:stretch>
            <a:fillRect/>
          </a:stretch>
        </p:blipFill>
        <p:spPr>
          <a:xfrm>
            <a:off x="9264352" y="5125954"/>
            <a:ext cx="1456050" cy="1388326"/>
          </a:xfrm>
          <a:prstGeom prst="rect">
            <a:avLst/>
          </a:prstGeom>
        </p:spPr>
      </p:pic>
    </p:spTree>
    <p:custDataLst>
      <p:tags r:id="rId1"/>
    </p:custDataLst>
    <p:extLst>
      <p:ext uri="{BB962C8B-B14F-4D97-AF65-F5344CB8AC3E}">
        <p14:creationId xmlns:p14="http://schemas.microsoft.com/office/powerpoint/2010/main" val="373384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rate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 </a:t>
            </a:r>
            <a:endParaRPr lang="en-GB" dirty="0"/>
          </a:p>
        </p:txBody>
      </p:sp>
      <p:pic>
        <p:nvPicPr>
          <p:cNvPr id="16" name="Picture 15">
            <a:extLst>
              <a:ext uri="{FF2B5EF4-FFF2-40B4-BE49-F238E27FC236}">
                <a16:creationId xmlns:a16="http://schemas.microsoft.com/office/drawing/2014/main" id="{42D50DED-FBFC-4609-9339-8C30559373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19736" y="1781834"/>
            <a:ext cx="4248000" cy="1231135"/>
          </a:xfrm>
          <a:prstGeom prst="rect">
            <a:avLst/>
          </a:prstGeom>
        </p:spPr>
      </p:pic>
      <p:sp>
        <p:nvSpPr>
          <p:cNvPr id="18" name="TextBox 17">
            <a:extLst>
              <a:ext uri="{FF2B5EF4-FFF2-40B4-BE49-F238E27FC236}">
                <a16:creationId xmlns:a16="http://schemas.microsoft.com/office/drawing/2014/main" id="{D5A89A33-34E5-4049-882E-967C8FEACCDE}"/>
              </a:ext>
            </a:extLst>
          </p:cNvPr>
          <p:cNvSpPr txBox="1"/>
          <p:nvPr/>
        </p:nvSpPr>
        <p:spPr>
          <a:xfrm>
            <a:off x="1564419" y="3249364"/>
            <a:ext cx="9063162" cy="2513509"/>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This double number line can be used to convert between pounds and dollars. £3 is equivalent to $4. </a:t>
            </a:r>
            <a:endParaRPr lang="en-GB" sz="2400" dirty="0">
              <a:solidFill>
                <a:srgbClr val="585858"/>
              </a:solidFill>
              <a:effectLst/>
              <a:latin typeface="+mj-lt"/>
              <a:ea typeface="Times New Roman" panose="02020603050405020304" pitchFamily="18" charset="0"/>
              <a:cs typeface="Times New Roman" panose="02020603050405020304" pitchFamily="18" charset="0"/>
            </a:endParaRPr>
          </a:p>
          <a:p>
            <a:pPr marL="800100" lvl="1" indent="-342900">
              <a:spcBef>
                <a:spcPts val="400"/>
              </a:spcBef>
              <a:spcAft>
                <a:spcPts val="400"/>
              </a:spcAft>
              <a:buFont typeface="+mj-lt"/>
              <a:buAutoNum type="romanLcParenBoth"/>
            </a:pPr>
            <a:r>
              <a:rPr lang="en-GB" sz="2400" dirty="0">
                <a:solidFill>
                  <a:srgbClr val="585858"/>
                </a:solidFill>
                <a:effectLst/>
                <a:latin typeface="+mj-lt"/>
                <a:ea typeface="Times New Roman" panose="02020603050405020304" pitchFamily="18" charset="0"/>
                <a:cs typeface="Times New Roman" panose="02020603050405020304" pitchFamily="18" charset="0"/>
              </a:rPr>
              <a:t>Describe how you would use the double number line to roughly convert $4.50 to pounds.</a:t>
            </a:r>
          </a:p>
          <a:p>
            <a:pPr marL="800100" lvl="1" indent="-342900">
              <a:spcBef>
                <a:spcPts val="400"/>
              </a:spcBef>
              <a:spcAft>
                <a:spcPts val="400"/>
              </a:spcAft>
              <a:buFont typeface="+mj-lt"/>
              <a:buAutoNum type="romanLcParenBoth"/>
            </a:pPr>
            <a:r>
              <a:rPr lang="en-GB" sz="2400" dirty="0">
                <a:solidFill>
                  <a:srgbClr val="585858"/>
                </a:solidFill>
                <a:effectLst/>
                <a:latin typeface="+mj-lt"/>
                <a:ea typeface="Times New Roman" panose="02020603050405020304" pitchFamily="18" charset="0"/>
                <a:cs typeface="Times New Roman" panose="02020603050405020304" pitchFamily="18" charset="0"/>
              </a:rPr>
              <a:t>Describe how you would use the double number line to accurately convert $4.50 to pounds.</a:t>
            </a:r>
          </a:p>
        </p:txBody>
      </p:sp>
    </p:spTree>
    <p:extLst>
      <p:ext uri="{BB962C8B-B14F-4D97-AF65-F5344CB8AC3E}">
        <p14:creationId xmlns:p14="http://schemas.microsoft.com/office/powerpoint/2010/main" val="1113127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rate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6b </a:t>
            </a:r>
            <a:endParaRPr lang="en-GB" dirty="0"/>
          </a:p>
        </p:txBody>
      </p:sp>
      <p:pic>
        <p:nvPicPr>
          <p:cNvPr id="16" name="Picture 15">
            <a:extLst>
              <a:ext uri="{FF2B5EF4-FFF2-40B4-BE49-F238E27FC236}">
                <a16:creationId xmlns:a16="http://schemas.microsoft.com/office/drawing/2014/main" id="{42D50DED-FBFC-4609-9339-8C30559373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92144" y="1412776"/>
            <a:ext cx="4248000" cy="1231135"/>
          </a:xfrm>
          <a:prstGeom prst="rect">
            <a:avLst/>
          </a:prstGeom>
        </p:spPr>
      </p:pic>
      <p:pic>
        <p:nvPicPr>
          <p:cNvPr id="17" name="Picture 16">
            <a:extLst>
              <a:ext uri="{FF2B5EF4-FFF2-40B4-BE49-F238E27FC236}">
                <a16:creationId xmlns:a16="http://schemas.microsoft.com/office/drawing/2014/main" id="{02A2E096-AE88-4CD7-A012-7A0E3B6C4BE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08168" y="2899081"/>
            <a:ext cx="3431969" cy="3549690"/>
          </a:xfrm>
          <a:prstGeom prst="rect">
            <a:avLst/>
          </a:prstGeom>
        </p:spPr>
      </p:pic>
      <p:sp>
        <p:nvSpPr>
          <p:cNvPr id="7" name="TextBox 6">
            <a:extLst>
              <a:ext uri="{FF2B5EF4-FFF2-40B4-BE49-F238E27FC236}">
                <a16:creationId xmlns:a16="http://schemas.microsoft.com/office/drawing/2014/main" id="{CB103868-212B-47B8-8AF5-ECAF332CF58F}"/>
              </a:ext>
            </a:extLst>
          </p:cNvPr>
          <p:cNvSpPr txBox="1"/>
          <p:nvPr/>
        </p:nvSpPr>
        <p:spPr>
          <a:xfrm>
            <a:off x="263352" y="1533262"/>
            <a:ext cx="6912768" cy="4565352"/>
          </a:xfrm>
          <a:prstGeom prst="rect">
            <a:avLst/>
          </a:prstGeom>
          <a:noFill/>
        </p:spPr>
        <p:txBody>
          <a:bodyPr wrap="square">
            <a:spAutoFit/>
          </a:bodyPr>
          <a:lstStyle/>
          <a:p>
            <a:pPr marL="342900" lvl="0" indent="-342900">
              <a:spcBef>
                <a:spcPts val="400"/>
              </a:spcBef>
              <a:spcAft>
                <a:spcPts val="400"/>
              </a:spcAft>
              <a:buFont typeface="+mj-lt"/>
              <a:buAutoNum type="alphaLcParenR" startAt="2"/>
            </a:pPr>
            <a:r>
              <a:rPr lang="en-GB" sz="2200" dirty="0">
                <a:solidFill>
                  <a:srgbClr val="585858"/>
                </a:solidFill>
                <a:effectLst/>
                <a:latin typeface="+mj-lt"/>
                <a:ea typeface="Calibri" panose="020F0502020204030204" pitchFamily="34" charset="0"/>
                <a:cs typeface="Times New Roman" panose="02020603050405020304" pitchFamily="18" charset="0"/>
              </a:rPr>
              <a:t>This graph can be used to convert between pounds and dollars. </a:t>
            </a:r>
          </a:p>
          <a:p>
            <a:pPr marL="800100" lvl="1" indent="-342900">
              <a:spcBef>
                <a:spcPts val="400"/>
              </a:spcBef>
              <a:spcAft>
                <a:spcPts val="400"/>
              </a:spcAft>
              <a:buFont typeface="+mj-lt"/>
              <a:buAutoNum type="romanLcParenBoth"/>
            </a:pPr>
            <a:r>
              <a:rPr lang="en-GB" sz="2200" dirty="0">
                <a:solidFill>
                  <a:srgbClr val="585858"/>
                </a:solidFill>
                <a:effectLst/>
                <a:latin typeface="+mj-lt"/>
                <a:ea typeface="Calibri" panose="020F0502020204030204" pitchFamily="34" charset="0"/>
                <a:cs typeface="Times New Roman" panose="02020603050405020304" pitchFamily="18" charset="0"/>
              </a:rPr>
              <a:t>What features of the graph show that the rate of exchange is £3 for every $4?</a:t>
            </a:r>
          </a:p>
          <a:p>
            <a:pPr marL="800100" lvl="1" indent="-342900">
              <a:spcBef>
                <a:spcPts val="400"/>
              </a:spcBef>
              <a:spcAft>
                <a:spcPts val="400"/>
              </a:spcAft>
              <a:buFont typeface="+mj-lt"/>
              <a:buAutoNum type="romanLcParenBoth"/>
            </a:pPr>
            <a:r>
              <a:rPr lang="en-GB" sz="2200" dirty="0">
                <a:solidFill>
                  <a:srgbClr val="585858"/>
                </a:solidFill>
                <a:effectLst/>
                <a:latin typeface="+mj-lt"/>
                <a:ea typeface="Calibri" panose="020F0502020204030204" pitchFamily="34" charset="0"/>
                <a:cs typeface="Times New Roman" panose="02020603050405020304" pitchFamily="18" charset="0"/>
              </a:rPr>
              <a:t>What features of the double number line in part a) show that the rate of exchange is £3 for every $4?</a:t>
            </a:r>
          </a:p>
          <a:p>
            <a:pPr marL="800100" lvl="1" indent="-342900">
              <a:spcBef>
                <a:spcPts val="400"/>
              </a:spcBef>
              <a:spcAft>
                <a:spcPts val="400"/>
              </a:spcAft>
              <a:buFont typeface="+mj-lt"/>
              <a:buAutoNum type="romanLcParenBoth"/>
            </a:pPr>
            <a:r>
              <a:rPr lang="en-GB" sz="2200" dirty="0">
                <a:solidFill>
                  <a:srgbClr val="585858"/>
                </a:solidFill>
                <a:effectLst/>
                <a:latin typeface="+mj-lt"/>
                <a:ea typeface="Calibri" panose="020F0502020204030204" pitchFamily="34" charset="0"/>
                <a:cs typeface="Times New Roman" panose="02020603050405020304" pitchFamily="18" charset="0"/>
              </a:rPr>
              <a:t>Describe how the graph would change if the rate of exchange changed to £3 for every $5.</a:t>
            </a:r>
          </a:p>
          <a:p>
            <a:pPr marL="800100" lvl="1" indent="-342900">
              <a:spcBef>
                <a:spcPts val="400"/>
              </a:spcBef>
              <a:spcAft>
                <a:spcPts val="400"/>
              </a:spcAft>
              <a:buFont typeface="+mj-lt"/>
              <a:buAutoNum type="romanLcParenBoth"/>
            </a:pPr>
            <a:r>
              <a:rPr lang="en-GB" sz="2200" dirty="0">
                <a:solidFill>
                  <a:srgbClr val="585858"/>
                </a:solidFill>
                <a:effectLst/>
                <a:latin typeface="+mj-lt"/>
                <a:ea typeface="Calibri" panose="020F0502020204030204" pitchFamily="34" charset="0"/>
                <a:cs typeface="Times New Roman" panose="02020603050405020304" pitchFamily="18" charset="0"/>
              </a:rPr>
              <a:t>Describe how the double number line would change if the rate of exchange changed to £3 for every $5.</a:t>
            </a:r>
            <a:endParaRPr lang="en-GB" sz="2200" dirty="0">
              <a:solidFill>
                <a:srgbClr val="585858"/>
              </a:solidFill>
              <a:latin typeface="+mj-lt"/>
            </a:endParaRPr>
          </a:p>
        </p:txBody>
      </p:sp>
    </p:spTree>
    <p:extLst>
      <p:ext uri="{BB962C8B-B14F-4D97-AF65-F5344CB8AC3E}">
        <p14:creationId xmlns:p14="http://schemas.microsoft.com/office/powerpoint/2010/main" val="37773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multiplication as rate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6c </a:t>
            </a:r>
            <a:endParaRPr lang="en-GB" dirty="0"/>
          </a:p>
        </p:txBody>
      </p:sp>
      <p:pic>
        <p:nvPicPr>
          <p:cNvPr id="13" name="Picture 12">
            <a:extLst>
              <a:ext uri="{FF2B5EF4-FFF2-40B4-BE49-F238E27FC236}">
                <a16:creationId xmlns:a16="http://schemas.microsoft.com/office/drawing/2014/main" id="{CDEADD4E-1513-4984-9E80-80F5FCB25C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96933" y="2030507"/>
            <a:ext cx="3887252" cy="1326486"/>
          </a:xfrm>
          <a:prstGeom prst="rect">
            <a:avLst/>
          </a:prstGeom>
        </p:spPr>
      </p:pic>
      <p:pic>
        <p:nvPicPr>
          <p:cNvPr id="14" name="Picture 13">
            <a:extLst>
              <a:ext uri="{FF2B5EF4-FFF2-40B4-BE49-F238E27FC236}">
                <a16:creationId xmlns:a16="http://schemas.microsoft.com/office/drawing/2014/main" id="{DF3D5998-5D87-4EFD-95D2-4CCD3664B96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23993" y="1196753"/>
            <a:ext cx="3600400" cy="3600400"/>
          </a:xfrm>
          <a:prstGeom prst="rect">
            <a:avLst/>
          </a:prstGeom>
        </p:spPr>
      </p:pic>
      <p:sp>
        <p:nvSpPr>
          <p:cNvPr id="15" name="TextBox 14">
            <a:extLst>
              <a:ext uri="{FF2B5EF4-FFF2-40B4-BE49-F238E27FC236}">
                <a16:creationId xmlns:a16="http://schemas.microsoft.com/office/drawing/2014/main" id="{FF76CDA0-8CFE-4B00-B0A0-447EC59797DB}"/>
              </a:ext>
            </a:extLst>
          </p:cNvPr>
          <p:cNvSpPr txBox="1"/>
          <p:nvPr/>
        </p:nvSpPr>
        <p:spPr>
          <a:xfrm>
            <a:off x="2063552" y="4797152"/>
            <a:ext cx="8020144" cy="904863"/>
          </a:xfrm>
          <a:prstGeom prst="rect">
            <a:avLst/>
          </a:prstGeom>
          <a:noFill/>
        </p:spPr>
        <p:txBody>
          <a:bodyPr wrap="none" rtlCol="0">
            <a:spAutoFit/>
          </a:bodyPr>
          <a:lstStyle/>
          <a:p>
            <a:pPr algn="ctr">
              <a:buNone/>
            </a:pPr>
            <a:r>
              <a:rPr lang="en-GB" sz="2400" dirty="0">
                <a:solidFill>
                  <a:srgbClr val="585858"/>
                </a:solidFill>
              </a:rPr>
              <a:t>What is the same/different about these representations?</a:t>
            </a:r>
          </a:p>
          <a:p>
            <a:pPr algn="ctr">
              <a:buNone/>
            </a:pPr>
            <a:r>
              <a:rPr lang="en-GB" sz="2400" dirty="0">
                <a:solidFill>
                  <a:srgbClr val="585858"/>
                </a:solidFill>
              </a:rPr>
              <a:t>Which do you find easier to understand?</a:t>
            </a:r>
          </a:p>
        </p:txBody>
      </p:sp>
    </p:spTree>
    <p:extLst>
      <p:ext uri="{BB962C8B-B14F-4D97-AF65-F5344CB8AC3E}">
        <p14:creationId xmlns:p14="http://schemas.microsoft.com/office/powerpoint/2010/main" val="51848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rate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6a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6120" y="1268760"/>
            <a:ext cx="4896543" cy="489654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If a double number line is unfamiliar to students, how might you introduce it before this task?</a:t>
            </a:r>
          </a:p>
          <a:p>
            <a:pPr marL="360000" lvl="1" fontAlgn="auto">
              <a:lnSpc>
                <a:spcPct val="100000"/>
              </a:lnSpc>
              <a:spcBef>
                <a:spcPts val="0"/>
              </a:spcBef>
              <a:spcAft>
                <a:spcPts val="1200"/>
              </a:spcAft>
              <a:buClrTx/>
            </a:pPr>
            <a:r>
              <a:rPr lang="en-GB" sz="2400" dirty="0"/>
              <a:t>What impact, if any, do you think the use of a different exchange rate (e.g. £6:$7) might have on students’ understanding?</a:t>
            </a:r>
          </a:p>
          <a:p>
            <a:pPr marL="360000" lvl="1" fontAlgn="auto">
              <a:lnSpc>
                <a:spcPct val="100000"/>
              </a:lnSpc>
              <a:spcBef>
                <a:spcPts val="0"/>
              </a:spcBef>
              <a:spcAft>
                <a:spcPts val="1200"/>
              </a:spcAft>
              <a:buClrTx/>
            </a:pPr>
            <a:endParaRPr lang="en-GB" sz="2400" dirty="0"/>
          </a:p>
        </p:txBody>
      </p:sp>
      <p:grpSp>
        <p:nvGrpSpPr>
          <p:cNvPr id="2" name="Group 1">
            <a:extLst>
              <a:ext uri="{FF2B5EF4-FFF2-40B4-BE49-F238E27FC236}">
                <a16:creationId xmlns:a16="http://schemas.microsoft.com/office/drawing/2014/main" id="{B7FCDAFC-3785-42C6-9045-CCF104666A0D}"/>
              </a:ext>
            </a:extLst>
          </p:cNvPr>
          <p:cNvGrpSpPr/>
          <p:nvPr/>
        </p:nvGrpSpPr>
        <p:grpSpPr>
          <a:xfrm>
            <a:off x="294251" y="1988840"/>
            <a:ext cx="6614407" cy="3999994"/>
            <a:chOff x="294251" y="1988840"/>
            <a:chExt cx="6614407" cy="399999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4251" y="1988840"/>
              <a:ext cx="6614407" cy="399999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B8EB8E-546D-4C96-96D3-14F56411FFC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57174" y="2150790"/>
              <a:ext cx="3523477" cy="1265366"/>
            </a:xfrm>
            <a:prstGeom prst="rect">
              <a:avLst/>
            </a:prstGeom>
          </p:spPr>
        </p:pic>
        <p:sp>
          <p:nvSpPr>
            <p:cNvPr id="11" name="TextBox 10">
              <a:extLst>
                <a:ext uri="{FF2B5EF4-FFF2-40B4-BE49-F238E27FC236}">
                  <a16:creationId xmlns:a16="http://schemas.microsoft.com/office/drawing/2014/main" id="{2FD15F08-908F-4923-9DCD-A660A9CAF158}"/>
                </a:ext>
              </a:extLst>
            </p:cNvPr>
            <p:cNvSpPr txBox="1"/>
            <p:nvPr/>
          </p:nvSpPr>
          <p:spPr>
            <a:xfrm>
              <a:off x="381603" y="3527967"/>
              <a:ext cx="6527055" cy="2144177"/>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This double number line can be used to convert between pounds and dollars. £3 is equivalent to $4. </a:t>
              </a:r>
              <a:endParaRPr lang="en-GB" sz="2000" dirty="0">
                <a:solidFill>
                  <a:srgbClr val="585858"/>
                </a:solidFill>
                <a:effectLst/>
                <a:latin typeface="+mj-lt"/>
                <a:ea typeface="Times New Roman" panose="02020603050405020304" pitchFamily="18" charset="0"/>
                <a:cs typeface="Times New Roman" panose="02020603050405020304" pitchFamily="18" charset="0"/>
              </a:endParaRPr>
            </a:p>
            <a:p>
              <a:pPr marL="800100" lvl="1" indent="-342900">
                <a:spcBef>
                  <a:spcPts val="400"/>
                </a:spcBef>
                <a:spcAft>
                  <a:spcPts val="400"/>
                </a:spcAft>
                <a:buFont typeface="+mj-lt"/>
                <a:buAutoNum type="romanLcParenBoth"/>
              </a:pPr>
              <a:r>
                <a:rPr lang="en-GB" sz="2000" dirty="0">
                  <a:solidFill>
                    <a:srgbClr val="585858"/>
                  </a:solidFill>
                  <a:effectLst/>
                  <a:latin typeface="+mj-lt"/>
                  <a:ea typeface="Times New Roman" panose="02020603050405020304" pitchFamily="18" charset="0"/>
                  <a:cs typeface="Times New Roman" panose="02020603050405020304" pitchFamily="18" charset="0"/>
                </a:rPr>
                <a:t>Describe how you would use the double number line to roughly convert $4.50 to pounds.</a:t>
              </a:r>
            </a:p>
            <a:p>
              <a:pPr marL="800100" lvl="1" indent="-342900">
                <a:spcBef>
                  <a:spcPts val="400"/>
                </a:spcBef>
                <a:spcAft>
                  <a:spcPts val="400"/>
                </a:spcAft>
                <a:buFont typeface="+mj-lt"/>
                <a:buAutoNum type="romanLcParenBoth"/>
              </a:pPr>
              <a:r>
                <a:rPr lang="en-GB" sz="2000" dirty="0">
                  <a:solidFill>
                    <a:srgbClr val="585858"/>
                  </a:solidFill>
                  <a:effectLst/>
                  <a:latin typeface="+mj-lt"/>
                  <a:ea typeface="Times New Roman" panose="02020603050405020304" pitchFamily="18" charset="0"/>
                  <a:cs typeface="Times New Roman" panose="02020603050405020304" pitchFamily="18" charset="0"/>
                </a:rPr>
                <a:t>Describe how you would use the double number line to accurately convert $4.50 to pounds.</a:t>
              </a:r>
            </a:p>
          </p:txBody>
        </p:sp>
      </p:grpSp>
    </p:spTree>
    <p:custDataLst>
      <p:tags r:id="rId1"/>
    </p:custDataLst>
    <p:extLst>
      <p:ext uri="{BB962C8B-B14F-4D97-AF65-F5344CB8AC3E}">
        <p14:creationId xmlns:p14="http://schemas.microsoft.com/office/powerpoint/2010/main" val="231445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rate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6b</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6121" y="1268760"/>
            <a:ext cx="4718594" cy="489654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benefits of introducing different representations of the same relationship? What are the challenges?</a:t>
            </a:r>
          </a:p>
          <a:p>
            <a:pPr marL="360000" lvl="1" fontAlgn="auto">
              <a:lnSpc>
                <a:spcPct val="100000"/>
              </a:lnSpc>
              <a:spcBef>
                <a:spcPts val="0"/>
              </a:spcBef>
              <a:spcAft>
                <a:spcPts val="1200"/>
              </a:spcAft>
              <a:buClrTx/>
            </a:pPr>
            <a:r>
              <a:rPr lang="en-GB" sz="2400" dirty="0"/>
              <a:t>What other contexts might you or your students be able to find where the same relationship applies?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14055" y="1589246"/>
            <a:ext cx="6665533" cy="457605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B8EB8E-546D-4C96-96D3-14F56411FFC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5400" y="2236914"/>
            <a:ext cx="3096344" cy="992421"/>
          </a:xfrm>
          <a:prstGeom prst="rect">
            <a:avLst/>
          </a:prstGeom>
        </p:spPr>
      </p:pic>
      <p:pic>
        <p:nvPicPr>
          <p:cNvPr id="8" name="Picture 7">
            <a:extLst>
              <a:ext uri="{FF2B5EF4-FFF2-40B4-BE49-F238E27FC236}">
                <a16:creationId xmlns:a16="http://schemas.microsoft.com/office/drawing/2014/main" id="{35FBA059-8193-43A7-808C-CCE7B6D2BC6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381977" y="1781897"/>
            <a:ext cx="1975699" cy="1969312"/>
          </a:xfrm>
          <a:prstGeom prst="rect">
            <a:avLst/>
          </a:prstGeom>
        </p:spPr>
      </p:pic>
      <p:sp>
        <p:nvSpPr>
          <p:cNvPr id="10" name="TextBox 9">
            <a:extLst>
              <a:ext uri="{FF2B5EF4-FFF2-40B4-BE49-F238E27FC236}">
                <a16:creationId xmlns:a16="http://schemas.microsoft.com/office/drawing/2014/main" id="{036D93F9-65A1-4D07-8DD1-39BB547BCFC5}"/>
              </a:ext>
            </a:extLst>
          </p:cNvPr>
          <p:cNvSpPr txBox="1"/>
          <p:nvPr/>
        </p:nvSpPr>
        <p:spPr>
          <a:xfrm>
            <a:off x="297286" y="3691221"/>
            <a:ext cx="6665533" cy="2441694"/>
          </a:xfrm>
          <a:prstGeom prst="rect">
            <a:avLst/>
          </a:prstGeom>
          <a:noFill/>
        </p:spPr>
        <p:txBody>
          <a:bodyPr wrap="square">
            <a:spAutoFit/>
          </a:bodyPr>
          <a:lstStyle/>
          <a:p>
            <a:pPr marL="342900" lvl="0" indent="-342900">
              <a:spcBef>
                <a:spcPts val="400"/>
              </a:spcBef>
              <a:spcAft>
                <a:spcPts val="400"/>
              </a:spcAft>
              <a:buFont typeface="+mj-lt"/>
              <a:buAutoNum type="alphaLcParenR" startAt="2"/>
            </a:pPr>
            <a:r>
              <a:rPr lang="en-GB" sz="1400" dirty="0">
                <a:solidFill>
                  <a:srgbClr val="585858"/>
                </a:solidFill>
                <a:effectLst/>
                <a:latin typeface="+mj-lt"/>
                <a:ea typeface="Calibri" panose="020F0502020204030204" pitchFamily="34" charset="0"/>
                <a:cs typeface="Times New Roman" panose="02020603050405020304" pitchFamily="18" charset="0"/>
              </a:rPr>
              <a:t>This graph can be used to convert between pounds and dollars. </a:t>
            </a:r>
          </a:p>
          <a:p>
            <a:pPr marL="800100" lvl="1" indent="-342900">
              <a:spcBef>
                <a:spcPts val="400"/>
              </a:spcBef>
              <a:spcAft>
                <a:spcPts val="400"/>
              </a:spcAft>
              <a:buFont typeface="+mj-lt"/>
              <a:buAutoNum type="romanLcParenBoth"/>
            </a:pPr>
            <a:r>
              <a:rPr lang="en-GB" sz="1400" dirty="0">
                <a:solidFill>
                  <a:srgbClr val="585858"/>
                </a:solidFill>
                <a:effectLst/>
                <a:latin typeface="+mj-lt"/>
                <a:ea typeface="Calibri" panose="020F0502020204030204" pitchFamily="34" charset="0"/>
                <a:cs typeface="Times New Roman" panose="02020603050405020304" pitchFamily="18" charset="0"/>
              </a:rPr>
              <a:t>What features of the graph show that the rate of exchange is £3 for every $4?</a:t>
            </a:r>
          </a:p>
          <a:p>
            <a:pPr marL="800100" lvl="1" indent="-342900">
              <a:spcBef>
                <a:spcPts val="400"/>
              </a:spcBef>
              <a:spcAft>
                <a:spcPts val="400"/>
              </a:spcAft>
              <a:buFont typeface="+mj-lt"/>
              <a:buAutoNum type="romanLcParenBoth"/>
            </a:pPr>
            <a:r>
              <a:rPr lang="en-GB" sz="1400" dirty="0">
                <a:solidFill>
                  <a:srgbClr val="585858"/>
                </a:solidFill>
                <a:effectLst/>
                <a:latin typeface="+mj-lt"/>
                <a:ea typeface="Calibri" panose="020F0502020204030204" pitchFamily="34" charset="0"/>
                <a:cs typeface="Times New Roman" panose="02020603050405020304" pitchFamily="18" charset="0"/>
              </a:rPr>
              <a:t>What features of the double number line in part a) show that the rate of exchange is £3 for every $4?</a:t>
            </a:r>
          </a:p>
          <a:p>
            <a:pPr marL="800100" lvl="1" indent="-342900">
              <a:spcBef>
                <a:spcPts val="400"/>
              </a:spcBef>
              <a:spcAft>
                <a:spcPts val="400"/>
              </a:spcAft>
              <a:buFont typeface="+mj-lt"/>
              <a:buAutoNum type="romanLcParenBoth"/>
            </a:pPr>
            <a:r>
              <a:rPr lang="en-GB" sz="1400" dirty="0">
                <a:solidFill>
                  <a:srgbClr val="585858"/>
                </a:solidFill>
                <a:effectLst/>
                <a:latin typeface="+mj-lt"/>
                <a:ea typeface="Calibri" panose="020F0502020204030204" pitchFamily="34" charset="0"/>
                <a:cs typeface="Times New Roman" panose="02020603050405020304" pitchFamily="18" charset="0"/>
              </a:rPr>
              <a:t>Describe how the graph would change if the rate of exchange changed to £3 for every $5.</a:t>
            </a:r>
          </a:p>
          <a:p>
            <a:pPr marL="800100" lvl="1" indent="-342900">
              <a:spcBef>
                <a:spcPts val="400"/>
              </a:spcBef>
              <a:spcAft>
                <a:spcPts val="400"/>
              </a:spcAft>
              <a:buFont typeface="+mj-lt"/>
              <a:buAutoNum type="romanLcParenBoth"/>
            </a:pPr>
            <a:r>
              <a:rPr lang="en-GB" sz="1400" dirty="0">
                <a:solidFill>
                  <a:srgbClr val="585858"/>
                </a:solidFill>
                <a:effectLst/>
                <a:latin typeface="+mj-lt"/>
                <a:ea typeface="Calibri" panose="020F0502020204030204" pitchFamily="34" charset="0"/>
                <a:cs typeface="Times New Roman" panose="02020603050405020304" pitchFamily="18" charset="0"/>
              </a:rPr>
              <a:t>Describe how the double number line would change if the rate of exchange changed to £3 for every $5.</a:t>
            </a:r>
            <a:endParaRPr lang="en-GB" sz="1400" dirty="0">
              <a:solidFill>
                <a:srgbClr val="585858"/>
              </a:solidFill>
              <a:latin typeface="+mj-lt"/>
            </a:endParaRPr>
          </a:p>
        </p:txBody>
      </p:sp>
    </p:spTree>
    <p:custDataLst>
      <p:tags r:id="rId1"/>
    </p:custDataLst>
    <p:extLst>
      <p:ext uri="{BB962C8B-B14F-4D97-AF65-F5344CB8AC3E}">
        <p14:creationId xmlns:p14="http://schemas.microsoft.com/office/powerpoint/2010/main" val="3993139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multiplication as rate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6c</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6120" y="1268760"/>
            <a:ext cx="4896543" cy="489654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Predict what responses students might give to the ‘What’s the same, what’s different’ prompt.</a:t>
            </a:r>
          </a:p>
          <a:p>
            <a:pPr marL="360000" lvl="1" fontAlgn="auto">
              <a:lnSpc>
                <a:spcPct val="100000"/>
              </a:lnSpc>
              <a:spcBef>
                <a:spcPts val="0"/>
              </a:spcBef>
              <a:spcAft>
                <a:spcPts val="1200"/>
              </a:spcAft>
              <a:buClrTx/>
            </a:pPr>
            <a:r>
              <a:rPr lang="en-GB" sz="2400" dirty="0"/>
              <a:t>What classroom routines and structures would need to be established to enable you to draw out students’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76182" y="2001684"/>
            <a:ext cx="6614407" cy="399999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en-GB" dirty="0"/>
          </a:p>
          <a:p>
            <a:pPr algn="ctr">
              <a:buNone/>
            </a:pPr>
            <a:endParaRPr lang="en-GB" dirty="0"/>
          </a:p>
          <a:p>
            <a:pPr algn="ctr">
              <a:buNone/>
            </a:pPr>
            <a:endParaRPr lang="en-GB" dirty="0"/>
          </a:p>
          <a:p>
            <a:pPr algn="ctr">
              <a:buNone/>
            </a:pPr>
            <a:endParaRPr lang="en-GB" dirty="0"/>
          </a:p>
          <a:p>
            <a:pPr algn="ctr">
              <a:buNone/>
            </a:pPr>
            <a:endParaRPr lang="en-GB" dirty="0"/>
          </a:p>
          <a:p>
            <a:pPr algn="ctr">
              <a:buNone/>
            </a:pPr>
            <a:endParaRPr lang="en-GB" dirty="0"/>
          </a:p>
          <a:p>
            <a:pPr algn="ctr">
              <a:buNone/>
            </a:pPr>
            <a:r>
              <a:rPr lang="en-GB" dirty="0"/>
              <a:t>What is the same/different about these representations?</a:t>
            </a:r>
          </a:p>
          <a:p>
            <a:pPr algn="ctr">
              <a:buNone/>
            </a:pPr>
            <a:r>
              <a:rPr lang="en-GB" dirty="0"/>
              <a:t>Which do you find easier to understand?</a:t>
            </a:r>
          </a:p>
        </p:txBody>
      </p:sp>
      <p:pic>
        <p:nvPicPr>
          <p:cNvPr id="7" name="Picture 6">
            <a:extLst>
              <a:ext uri="{FF2B5EF4-FFF2-40B4-BE49-F238E27FC236}">
                <a16:creationId xmlns:a16="http://schemas.microsoft.com/office/drawing/2014/main" id="{7BB8EB8E-546D-4C96-96D3-14F56411FFC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6736" y="2736315"/>
            <a:ext cx="3523477" cy="1265366"/>
          </a:xfrm>
          <a:prstGeom prst="rect">
            <a:avLst/>
          </a:prstGeom>
        </p:spPr>
      </p:pic>
      <p:pic>
        <p:nvPicPr>
          <p:cNvPr id="9" name="Picture 8">
            <a:extLst>
              <a:ext uri="{FF2B5EF4-FFF2-40B4-BE49-F238E27FC236}">
                <a16:creationId xmlns:a16="http://schemas.microsoft.com/office/drawing/2014/main" id="{4F050481-1839-444E-8E19-27C4F31291D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54508" y="2083605"/>
            <a:ext cx="2592287" cy="2690790"/>
          </a:xfrm>
          <a:prstGeom prst="rect">
            <a:avLst/>
          </a:prstGeom>
        </p:spPr>
      </p:pic>
    </p:spTree>
    <p:custDataLst>
      <p:tags r:id="rId1"/>
    </p:custDataLst>
    <p:extLst>
      <p:ext uri="{BB962C8B-B14F-4D97-AF65-F5344CB8AC3E}">
        <p14:creationId xmlns:p14="http://schemas.microsoft.com/office/powerpoint/2010/main" val="1206960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any number can be transformed into another number by multiplying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1" y="1095127"/>
            <a:ext cx="11713615" cy="757130"/>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p>
          <a:p>
            <a:pPr>
              <a:buNone/>
            </a:pPr>
            <a:r>
              <a:rPr lang="en-GB" sz="1600" dirty="0">
                <a:solidFill>
                  <a:srgbClr val="585858"/>
                </a:solidFill>
                <a:ea typeface="+mj-ea"/>
                <a:cs typeface="Arial" panose="020B0604020202020204" pitchFamily="34" charset="0"/>
              </a:rPr>
              <a:t>The examples on this slide are ordered vertically, down the page.</a:t>
            </a:r>
            <a:endParaRPr lang="en-GB" sz="1400" dirty="0"/>
          </a:p>
        </p:txBody>
      </p:sp>
      <p:sp>
        <p:nvSpPr>
          <p:cNvPr id="204" name="TextBox 203">
            <a:extLst>
              <a:ext uri="{FF2B5EF4-FFF2-40B4-BE49-F238E27FC236}">
                <a16:creationId xmlns:a16="http://schemas.microsoft.com/office/drawing/2014/main" id="{519E9507-60E7-4035-9A95-B01358A42E84}"/>
              </a:ext>
            </a:extLst>
          </p:cNvPr>
          <p:cNvSpPr txBox="1"/>
          <p:nvPr/>
        </p:nvSpPr>
        <p:spPr>
          <a:xfrm>
            <a:off x="668668" y="2049978"/>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206" name="TextBox 205">
            <a:extLst>
              <a:ext uri="{FF2B5EF4-FFF2-40B4-BE49-F238E27FC236}">
                <a16:creationId xmlns:a16="http://schemas.microsoft.com/office/drawing/2014/main" id="{9FBFC761-ACC2-46D1-80FD-4370694B5FFD}"/>
              </a:ext>
            </a:extLst>
          </p:cNvPr>
          <p:cNvSpPr txBox="1"/>
          <p:nvPr/>
        </p:nvSpPr>
        <p:spPr>
          <a:xfrm>
            <a:off x="668668" y="3061461"/>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207" name="TextBox 206">
            <a:extLst>
              <a:ext uri="{FF2B5EF4-FFF2-40B4-BE49-F238E27FC236}">
                <a16:creationId xmlns:a16="http://schemas.microsoft.com/office/drawing/2014/main" id="{D4D998F8-E0C6-4D05-936B-2879E2AC4C47}"/>
              </a:ext>
            </a:extLst>
          </p:cNvPr>
          <p:cNvSpPr txBox="1"/>
          <p:nvPr/>
        </p:nvSpPr>
        <p:spPr>
          <a:xfrm>
            <a:off x="668668" y="4072944"/>
            <a:ext cx="458780" cy="461665"/>
          </a:xfrm>
          <a:prstGeom prst="rect">
            <a:avLst/>
          </a:prstGeom>
          <a:noFill/>
        </p:spPr>
        <p:txBody>
          <a:bodyPr wrap="square" rtlCol="0">
            <a:spAutoFit/>
          </a:bodyPr>
          <a:lstStyle/>
          <a:p>
            <a:pPr>
              <a:buNone/>
            </a:pPr>
            <a:r>
              <a:rPr lang="en-GB" sz="2400" dirty="0">
                <a:solidFill>
                  <a:srgbClr val="00628C"/>
                </a:solidFill>
              </a:rPr>
              <a:t>c)</a:t>
            </a:r>
          </a:p>
        </p:txBody>
      </p:sp>
      <p:sp>
        <p:nvSpPr>
          <p:cNvPr id="208" name="TextBox 207">
            <a:extLst>
              <a:ext uri="{FF2B5EF4-FFF2-40B4-BE49-F238E27FC236}">
                <a16:creationId xmlns:a16="http://schemas.microsoft.com/office/drawing/2014/main" id="{24B51365-7FFA-4A11-8ED7-220539010994}"/>
              </a:ext>
            </a:extLst>
          </p:cNvPr>
          <p:cNvSpPr txBox="1"/>
          <p:nvPr/>
        </p:nvSpPr>
        <p:spPr>
          <a:xfrm>
            <a:off x="668668" y="5084428"/>
            <a:ext cx="458780" cy="461665"/>
          </a:xfrm>
          <a:prstGeom prst="rect">
            <a:avLst/>
          </a:prstGeom>
          <a:noFill/>
        </p:spPr>
        <p:txBody>
          <a:bodyPr wrap="square" rtlCol="0">
            <a:spAutoFit/>
          </a:bodyPr>
          <a:lstStyle/>
          <a:p>
            <a:pPr>
              <a:buNone/>
            </a:pPr>
            <a:r>
              <a:rPr lang="en-GB" sz="2400" dirty="0">
                <a:solidFill>
                  <a:srgbClr val="00628C"/>
                </a:solidFill>
              </a:rPr>
              <a:t>d)</a:t>
            </a:r>
          </a:p>
        </p:txBody>
      </p:sp>
      <p:sp>
        <p:nvSpPr>
          <p:cNvPr id="209" name="TextBox 208">
            <a:extLst>
              <a:ext uri="{FF2B5EF4-FFF2-40B4-BE49-F238E27FC236}">
                <a16:creationId xmlns:a16="http://schemas.microsoft.com/office/drawing/2014/main" id="{B127C5AA-9EFE-4A1D-8343-01CC542B4B0F}"/>
              </a:ext>
            </a:extLst>
          </p:cNvPr>
          <p:cNvSpPr txBox="1"/>
          <p:nvPr/>
        </p:nvSpPr>
        <p:spPr>
          <a:xfrm>
            <a:off x="4284213" y="2047089"/>
            <a:ext cx="458780" cy="461665"/>
          </a:xfrm>
          <a:prstGeom prst="rect">
            <a:avLst/>
          </a:prstGeom>
          <a:noFill/>
        </p:spPr>
        <p:txBody>
          <a:bodyPr wrap="none" rtlCol="0">
            <a:spAutoFit/>
          </a:bodyPr>
          <a:lstStyle/>
          <a:p>
            <a:pPr>
              <a:buNone/>
            </a:pPr>
            <a:r>
              <a:rPr lang="en-GB" sz="2400" dirty="0">
                <a:solidFill>
                  <a:srgbClr val="00628C"/>
                </a:solidFill>
              </a:rPr>
              <a:t>e)</a:t>
            </a:r>
          </a:p>
        </p:txBody>
      </p:sp>
      <p:sp>
        <p:nvSpPr>
          <p:cNvPr id="210" name="TextBox 209">
            <a:extLst>
              <a:ext uri="{FF2B5EF4-FFF2-40B4-BE49-F238E27FC236}">
                <a16:creationId xmlns:a16="http://schemas.microsoft.com/office/drawing/2014/main" id="{E267A20C-3026-4226-B424-0AA4A8A5801E}"/>
              </a:ext>
            </a:extLst>
          </p:cNvPr>
          <p:cNvSpPr txBox="1"/>
          <p:nvPr/>
        </p:nvSpPr>
        <p:spPr>
          <a:xfrm>
            <a:off x="4284213" y="3058572"/>
            <a:ext cx="372218" cy="461665"/>
          </a:xfrm>
          <a:prstGeom prst="rect">
            <a:avLst/>
          </a:prstGeom>
          <a:noFill/>
        </p:spPr>
        <p:txBody>
          <a:bodyPr wrap="none" rtlCol="0">
            <a:spAutoFit/>
          </a:bodyPr>
          <a:lstStyle/>
          <a:p>
            <a:pPr>
              <a:buNone/>
            </a:pPr>
            <a:r>
              <a:rPr lang="en-GB" sz="2400" dirty="0">
                <a:solidFill>
                  <a:srgbClr val="00628C"/>
                </a:solidFill>
              </a:rPr>
              <a:t>f)</a:t>
            </a:r>
          </a:p>
        </p:txBody>
      </p:sp>
      <p:sp>
        <p:nvSpPr>
          <p:cNvPr id="211" name="TextBox 210">
            <a:extLst>
              <a:ext uri="{FF2B5EF4-FFF2-40B4-BE49-F238E27FC236}">
                <a16:creationId xmlns:a16="http://schemas.microsoft.com/office/drawing/2014/main" id="{29DD541C-5E4F-45C4-8260-E671ACC6EF11}"/>
              </a:ext>
            </a:extLst>
          </p:cNvPr>
          <p:cNvSpPr txBox="1"/>
          <p:nvPr/>
        </p:nvSpPr>
        <p:spPr>
          <a:xfrm>
            <a:off x="4284213" y="4070055"/>
            <a:ext cx="458780" cy="461665"/>
          </a:xfrm>
          <a:prstGeom prst="rect">
            <a:avLst/>
          </a:prstGeom>
          <a:noFill/>
        </p:spPr>
        <p:txBody>
          <a:bodyPr wrap="square" rtlCol="0">
            <a:spAutoFit/>
          </a:bodyPr>
          <a:lstStyle/>
          <a:p>
            <a:pPr>
              <a:buNone/>
            </a:pPr>
            <a:r>
              <a:rPr lang="en-GB" sz="2400" dirty="0">
                <a:solidFill>
                  <a:srgbClr val="00628C"/>
                </a:solidFill>
              </a:rPr>
              <a:t>g)</a:t>
            </a:r>
          </a:p>
        </p:txBody>
      </p:sp>
      <p:sp>
        <p:nvSpPr>
          <p:cNvPr id="212" name="TextBox 211">
            <a:extLst>
              <a:ext uri="{FF2B5EF4-FFF2-40B4-BE49-F238E27FC236}">
                <a16:creationId xmlns:a16="http://schemas.microsoft.com/office/drawing/2014/main" id="{251DAA48-2F2A-4B4A-B0B3-4D95CF4C6351}"/>
              </a:ext>
            </a:extLst>
          </p:cNvPr>
          <p:cNvSpPr txBox="1"/>
          <p:nvPr/>
        </p:nvSpPr>
        <p:spPr>
          <a:xfrm>
            <a:off x="4284213" y="5081539"/>
            <a:ext cx="458780" cy="461665"/>
          </a:xfrm>
          <a:prstGeom prst="rect">
            <a:avLst/>
          </a:prstGeom>
          <a:noFill/>
        </p:spPr>
        <p:txBody>
          <a:bodyPr wrap="square" rtlCol="0">
            <a:spAutoFit/>
          </a:bodyPr>
          <a:lstStyle/>
          <a:p>
            <a:pPr>
              <a:buNone/>
            </a:pPr>
            <a:r>
              <a:rPr lang="en-GB" sz="2400" dirty="0">
                <a:solidFill>
                  <a:srgbClr val="00628C"/>
                </a:solidFill>
              </a:rPr>
              <a:t>h)</a:t>
            </a:r>
          </a:p>
        </p:txBody>
      </p:sp>
      <p:sp>
        <p:nvSpPr>
          <p:cNvPr id="213" name="TextBox 212">
            <a:extLst>
              <a:ext uri="{FF2B5EF4-FFF2-40B4-BE49-F238E27FC236}">
                <a16:creationId xmlns:a16="http://schemas.microsoft.com/office/drawing/2014/main" id="{8A19F591-FA6C-4D56-8E48-78AF3A9CC0DE}"/>
              </a:ext>
            </a:extLst>
          </p:cNvPr>
          <p:cNvSpPr txBox="1"/>
          <p:nvPr/>
        </p:nvSpPr>
        <p:spPr>
          <a:xfrm>
            <a:off x="7838473" y="2028364"/>
            <a:ext cx="356188" cy="461665"/>
          </a:xfrm>
          <a:prstGeom prst="rect">
            <a:avLst/>
          </a:prstGeom>
          <a:noFill/>
        </p:spPr>
        <p:txBody>
          <a:bodyPr wrap="none" rtlCol="0">
            <a:spAutoFit/>
          </a:bodyPr>
          <a:lstStyle/>
          <a:p>
            <a:pPr>
              <a:buNone/>
            </a:pPr>
            <a:r>
              <a:rPr lang="en-GB" sz="2400" dirty="0" err="1">
                <a:solidFill>
                  <a:srgbClr val="00628C"/>
                </a:solidFill>
              </a:rPr>
              <a:t>i</a:t>
            </a:r>
            <a:r>
              <a:rPr lang="en-GB" sz="2400" dirty="0">
                <a:solidFill>
                  <a:srgbClr val="00628C"/>
                </a:solidFill>
              </a:rPr>
              <a:t>)</a:t>
            </a:r>
          </a:p>
        </p:txBody>
      </p:sp>
      <p:sp>
        <p:nvSpPr>
          <p:cNvPr id="214" name="TextBox 213">
            <a:extLst>
              <a:ext uri="{FF2B5EF4-FFF2-40B4-BE49-F238E27FC236}">
                <a16:creationId xmlns:a16="http://schemas.microsoft.com/office/drawing/2014/main" id="{6E930FEC-59CA-4AF0-A59B-603758893479}"/>
              </a:ext>
            </a:extLst>
          </p:cNvPr>
          <p:cNvSpPr txBox="1"/>
          <p:nvPr/>
        </p:nvSpPr>
        <p:spPr>
          <a:xfrm>
            <a:off x="7838473" y="3039847"/>
            <a:ext cx="356188" cy="461665"/>
          </a:xfrm>
          <a:prstGeom prst="rect">
            <a:avLst/>
          </a:prstGeom>
          <a:noFill/>
        </p:spPr>
        <p:txBody>
          <a:bodyPr wrap="none" rtlCol="0">
            <a:spAutoFit/>
          </a:bodyPr>
          <a:lstStyle/>
          <a:p>
            <a:pPr>
              <a:buNone/>
            </a:pPr>
            <a:r>
              <a:rPr lang="en-GB" sz="2400" dirty="0">
                <a:solidFill>
                  <a:srgbClr val="00628C"/>
                </a:solidFill>
              </a:rPr>
              <a:t>j)</a:t>
            </a:r>
          </a:p>
        </p:txBody>
      </p:sp>
      <p:sp>
        <p:nvSpPr>
          <p:cNvPr id="215" name="TextBox 214">
            <a:extLst>
              <a:ext uri="{FF2B5EF4-FFF2-40B4-BE49-F238E27FC236}">
                <a16:creationId xmlns:a16="http://schemas.microsoft.com/office/drawing/2014/main" id="{C500038E-0F82-4A5D-990B-FE30047926B4}"/>
              </a:ext>
            </a:extLst>
          </p:cNvPr>
          <p:cNvSpPr txBox="1"/>
          <p:nvPr/>
        </p:nvSpPr>
        <p:spPr>
          <a:xfrm>
            <a:off x="7838473" y="4051330"/>
            <a:ext cx="458780" cy="461665"/>
          </a:xfrm>
          <a:prstGeom prst="rect">
            <a:avLst/>
          </a:prstGeom>
          <a:noFill/>
        </p:spPr>
        <p:txBody>
          <a:bodyPr wrap="square" rtlCol="0">
            <a:spAutoFit/>
          </a:bodyPr>
          <a:lstStyle/>
          <a:p>
            <a:pPr>
              <a:buNone/>
            </a:pPr>
            <a:r>
              <a:rPr lang="en-GB" sz="2400" dirty="0">
                <a:solidFill>
                  <a:srgbClr val="00628C"/>
                </a:solidFill>
              </a:rPr>
              <a:t>k)</a:t>
            </a:r>
          </a:p>
        </p:txBody>
      </p:sp>
      <p:pic>
        <p:nvPicPr>
          <p:cNvPr id="225" name="Picture 224">
            <a:extLst>
              <a:ext uri="{FF2B5EF4-FFF2-40B4-BE49-F238E27FC236}">
                <a16:creationId xmlns:a16="http://schemas.microsoft.com/office/drawing/2014/main" id="{87051F67-7BF2-4E6C-93CE-1F9B1C2CCA67}"/>
              </a:ext>
            </a:extLst>
          </p:cNvPr>
          <p:cNvPicPr>
            <a:picLocks noChangeAspect="1"/>
          </p:cNvPicPr>
          <p:nvPr/>
        </p:nvPicPr>
        <p:blipFill>
          <a:blip r:embed="rId3"/>
          <a:stretch>
            <a:fillRect/>
          </a:stretch>
        </p:blipFill>
        <p:spPr>
          <a:xfrm>
            <a:off x="1046804" y="4960851"/>
            <a:ext cx="1908000" cy="798339"/>
          </a:xfrm>
          <a:prstGeom prst="rect">
            <a:avLst/>
          </a:prstGeom>
        </p:spPr>
      </p:pic>
      <p:pic>
        <p:nvPicPr>
          <p:cNvPr id="226" name="Picture 225">
            <a:extLst>
              <a:ext uri="{FF2B5EF4-FFF2-40B4-BE49-F238E27FC236}">
                <a16:creationId xmlns:a16="http://schemas.microsoft.com/office/drawing/2014/main" id="{BB4845DB-F307-4D93-A905-76ECB8E8009B}"/>
              </a:ext>
            </a:extLst>
          </p:cNvPr>
          <p:cNvPicPr>
            <a:picLocks noChangeAspect="1"/>
          </p:cNvPicPr>
          <p:nvPr/>
        </p:nvPicPr>
        <p:blipFill>
          <a:blip r:embed="rId4"/>
          <a:stretch>
            <a:fillRect/>
          </a:stretch>
        </p:blipFill>
        <p:spPr>
          <a:xfrm>
            <a:off x="1052767" y="3951752"/>
            <a:ext cx="1908000" cy="822295"/>
          </a:xfrm>
          <a:prstGeom prst="rect">
            <a:avLst/>
          </a:prstGeom>
        </p:spPr>
      </p:pic>
      <p:pic>
        <p:nvPicPr>
          <p:cNvPr id="227" name="Picture 226">
            <a:extLst>
              <a:ext uri="{FF2B5EF4-FFF2-40B4-BE49-F238E27FC236}">
                <a16:creationId xmlns:a16="http://schemas.microsoft.com/office/drawing/2014/main" id="{DE110846-3D1B-4083-BA20-1A39AB2279AB}"/>
              </a:ext>
            </a:extLst>
          </p:cNvPr>
          <p:cNvPicPr>
            <a:picLocks noChangeAspect="1"/>
          </p:cNvPicPr>
          <p:nvPr/>
        </p:nvPicPr>
        <p:blipFill>
          <a:blip r:embed="rId5"/>
          <a:stretch>
            <a:fillRect/>
          </a:stretch>
        </p:blipFill>
        <p:spPr>
          <a:xfrm>
            <a:off x="1020885" y="2948491"/>
            <a:ext cx="1908000" cy="782386"/>
          </a:xfrm>
          <a:prstGeom prst="rect">
            <a:avLst/>
          </a:prstGeom>
        </p:spPr>
      </p:pic>
      <p:pic>
        <p:nvPicPr>
          <p:cNvPr id="228" name="Picture 227">
            <a:extLst>
              <a:ext uri="{FF2B5EF4-FFF2-40B4-BE49-F238E27FC236}">
                <a16:creationId xmlns:a16="http://schemas.microsoft.com/office/drawing/2014/main" id="{BC5306B3-EB6A-4B61-9787-D450A2C1A0B8}"/>
              </a:ext>
            </a:extLst>
          </p:cNvPr>
          <p:cNvPicPr>
            <a:picLocks noChangeAspect="1"/>
          </p:cNvPicPr>
          <p:nvPr/>
        </p:nvPicPr>
        <p:blipFill>
          <a:blip r:embed="rId6"/>
          <a:stretch>
            <a:fillRect/>
          </a:stretch>
        </p:blipFill>
        <p:spPr>
          <a:xfrm>
            <a:off x="1007335" y="1952431"/>
            <a:ext cx="1908000" cy="798339"/>
          </a:xfrm>
          <a:prstGeom prst="rect">
            <a:avLst/>
          </a:prstGeom>
        </p:spPr>
      </p:pic>
      <p:pic>
        <p:nvPicPr>
          <p:cNvPr id="229" name="Picture 228">
            <a:extLst>
              <a:ext uri="{FF2B5EF4-FFF2-40B4-BE49-F238E27FC236}">
                <a16:creationId xmlns:a16="http://schemas.microsoft.com/office/drawing/2014/main" id="{D4D72BE6-F1F6-4040-8AA6-C854615FB8CE}"/>
              </a:ext>
            </a:extLst>
          </p:cNvPr>
          <p:cNvPicPr>
            <a:picLocks noChangeAspect="1"/>
          </p:cNvPicPr>
          <p:nvPr/>
        </p:nvPicPr>
        <p:blipFill>
          <a:blip r:embed="rId7"/>
          <a:stretch>
            <a:fillRect/>
          </a:stretch>
        </p:blipFill>
        <p:spPr>
          <a:xfrm>
            <a:off x="4665007" y="1955843"/>
            <a:ext cx="1908000" cy="773906"/>
          </a:xfrm>
          <a:prstGeom prst="rect">
            <a:avLst/>
          </a:prstGeom>
        </p:spPr>
      </p:pic>
      <p:pic>
        <p:nvPicPr>
          <p:cNvPr id="230" name="Picture 229">
            <a:extLst>
              <a:ext uri="{FF2B5EF4-FFF2-40B4-BE49-F238E27FC236}">
                <a16:creationId xmlns:a16="http://schemas.microsoft.com/office/drawing/2014/main" id="{08C2F369-2208-4158-A13F-B3C72007F2FC}"/>
              </a:ext>
            </a:extLst>
          </p:cNvPr>
          <p:cNvPicPr>
            <a:picLocks noChangeAspect="1"/>
          </p:cNvPicPr>
          <p:nvPr/>
        </p:nvPicPr>
        <p:blipFill>
          <a:blip r:embed="rId8"/>
          <a:stretch>
            <a:fillRect/>
          </a:stretch>
        </p:blipFill>
        <p:spPr>
          <a:xfrm>
            <a:off x="4665007" y="2929016"/>
            <a:ext cx="1908000" cy="763200"/>
          </a:xfrm>
          <a:prstGeom prst="rect">
            <a:avLst/>
          </a:prstGeom>
        </p:spPr>
      </p:pic>
      <p:pic>
        <p:nvPicPr>
          <p:cNvPr id="231" name="Picture 230">
            <a:extLst>
              <a:ext uri="{FF2B5EF4-FFF2-40B4-BE49-F238E27FC236}">
                <a16:creationId xmlns:a16="http://schemas.microsoft.com/office/drawing/2014/main" id="{67B3FAC1-F6CA-43A9-A10A-08855518DA88}"/>
              </a:ext>
            </a:extLst>
          </p:cNvPr>
          <p:cNvPicPr>
            <a:picLocks noChangeAspect="1"/>
          </p:cNvPicPr>
          <p:nvPr/>
        </p:nvPicPr>
        <p:blipFill>
          <a:blip r:embed="rId9"/>
          <a:stretch>
            <a:fillRect/>
          </a:stretch>
        </p:blipFill>
        <p:spPr>
          <a:xfrm>
            <a:off x="4665007" y="3963404"/>
            <a:ext cx="1908000" cy="771150"/>
          </a:xfrm>
          <a:prstGeom prst="rect">
            <a:avLst/>
          </a:prstGeom>
        </p:spPr>
      </p:pic>
      <p:pic>
        <p:nvPicPr>
          <p:cNvPr id="232" name="Picture 231">
            <a:extLst>
              <a:ext uri="{FF2B5EF4-FFF2-40B4-BE49-F238E27FC236}">
                <a16:creationId xmlns:a16="http://schemas.microsoft.com/office/drawing/2014/main" id="{22ED16EA-0B17-48B9-B531-1C58211E0647}"/>
              </a:ext>
            </a:extLst>
          </p:cNvPr>
          <p:cNvPicPr>
            <a:picLocks noChangeAspect="1"/>
          </p:cNvPicPr>
          <p:nvPr/>
        </p:nvPicPr>
        <p:blipFill>
          <a:blip r:embed="rId10"/>
          <a:stretch>
            <a:fillRect/>
          </a:stretch>
        </p:blipFill>
        <p:spPr>
          <a:xfrm>
            <a:off x="4665007" y="4996823"/>
            <a:ext cx="1908000" cy="726100"/>
          </a:xfrm>
          <a:prstGeom prst="rect">
            <a:avLst/>
          </a:prstGeom>
        </p:spPr>
      </p:pic>
      <p:pic>
        <p:nvPicPr>
          <p:cNvPr id="233" name="Picture 232">
            <a:extLst>
              <a:ext uri="{FF2B5EF4-FFF2-40B4-BE49-F238E27FC236}">
                <a16:creationId xmlns:a16="http://schemas.microsoft.com/office/drawing/2014/main" id="{FFF49025-234F-4C3D-BFA0-703A5AB4E928}"/>
              </a:ext>
            </a:extLst>
          </p:cNvPr>
          <p:cNvPicPr>
            <a:picLocks noChangeAspect="1"/>
          </p:cNvPicPr>
          <p:nvPr/>
        </p:nvPicPr>
        <p:blipFill>
          <a:blip r:embed="rId11"/>
          <a:stretch>
            <a:fillRect/>
          </a:stretch>
        </p:blipFill>
        <p:spPr>
          <a:xfrm>
            <a:off x="8119980" y="1960517"/>
            <a:ext cx="1908000" cy="694459"/>
          </a:xfrm>
          <a:prstGeom prst="rect">
            <a:avLst/>
          </a:prstGeom>
        </p:spPr>
      </p:pic>
      <p:pic>
        <p:nvPicPr>
          <p:cNvPr id="234" name="Picture 233">
            <a:extLst>
              <a:ext uri="{FF2B5EF4-FFF2-40B4-BE49-F238E27FC236}">
                <a16:creationId xmlns:a16="http://schemas.microsoft.com/office/drawing/2014/main" id="{F2FBA9C8-A336-485B-9F76-5EF8EC099114}"/>
              </a:ext>
            </a:extLst>
          </p:cNvPr>
          <p:cNvPicPr>
            <a:picLocks noChangeAspect="1"/>
          </p:cNvPicPr>
          <p:nvPr/>
        </p:nvPicPr>
        <p:blipFill>
          <a:blip r:embed="rId12"/>
          <a:stretch>
            <a:fillRect/>
          </a:stretch>
        </p:blipFill>
        <p:spPr>
          <a:xfrm>
            <a:off x="8119980" y="2939205"/>
            <a:ext cx="1908000" cy="723185"/>
          </a:xfrm>
          <a:prstGeom prst="rect">
            <a:avLst/>
          </a:prstGeom>
        </p:spPr>
      </p:pic>
      <p:pic>
        <p:nvPicPr>
          <p:cNvPr id="235" name="Picture 234">
            <a:extLst>
              <a:ext uri="{FF2B5EF4-FFF2-40B4-BE49-F238E27FC236}">
                <a16:creationId xmlns:a16="http://schemas.microsoft.com/office/drawing/2014/main" id="{C2E0D863-37D9-49F7-A2D0-614BF5C99683}"/>
              </a:ext>
            </a:extLst>
          </p:cNvPr>
          <p:cNvPicPr>
            <a:picLocks noChangeAspect="1"/>
          </p:cNvPicPr>
          <p:nvPr/>
        </p:nvPicPr>
        <p:blipFill>
          <a:blip r:embed="rId13"/>
          <a:stretch>
            <a:fillRect/>
          </a:stretch>
        </p:blipFill>
        <p:spPr>
          <a:xfrm>
            <a:off x="8172731" y="3956595"/>
            <a:ext cx="1908000" cy="716454"/>
          </a:xfrm>
          <a:prstGeom prst="rect">
            <a:avLst/>
          </a:prstGeom>
        </p:spPr>
      </p:pic>
    </p:spTree>
    <p:extLst>
      <p:ext uri="{BB962C8B-B14F-4D97-AF65-F5344CB8AC3E}">
        <p14:creationId xmlns:p14="http://schemas.microsoft.com/office/powerpoint/2010/main" val="1997389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any number can be transformed into another number by multiplying</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discussions might be prompted by the sequencing of these questions? </a:t>
            </a:r>
          </a:p>
          <a:p>
            <a:pPr marL="360000" lvl="1" fontAlgn="auto">
              <a:lnSpc>
                <a:spcPct val="100000"/>
              </a:lnSpc>
              <a:spcBef>
                <a:spcPts val="0"/>
              </a:spcBef>
              <a:spcAft>
                <a:spcPts val="1200"/>
              </a:spcAft>
              <a:buClrTx/>
            </a:pPr>
            <a:r>
              <a:rPr lang="en-GB" sz="2400" dirty="0"/>
              <a:t>Which of these questions might you encourage pupils to answer without calculating? </a:t>
            </a:r>
          </a:p>
          <a:p>
            <a:pPr marL="360000" lvl="1" fontAlgn="auto">
              <a:lnSpc>
                <a:spcPct val="100000"/>
              </a:lnSpc>
              <a:spcBef>
                <a:spcPts val="0"/>
              </a:spcBef>
              <a:spcAft>
                <a:spcPts val="1200"/>
              </a:spcAft>
              <a:buClrTx/>
            </a:pPr>
            <a:r>
              <a:rPr lang="en-GB" sz="2400" dirty="0"/>
              <a:t>Which of these questions have multiple or no possible solutions? What discussions might these prompt?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08779" y="1776151"/>
            <a:ext cx="6712527" cy="366907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8" name="Table 115">
            <a:extLst>
              <a:ext uri="{FF2B5EF4-FFF2-40B4-BE49-F238E27FC236}">
                <a16:creationId xmlns:a16="http://schemas.microsoft.com/office/drawing/2014/main" id="{DFBA3139-FC59-479D-9AC2-CD497C444395}"/>
              </a:ext>
            </a:extLst>
          </p:cNvPr>
          <p:cNvGraphicFramePr>
            <a:graphicFrameLocks noGrp="1"/>
          </p:cNvGraphicFramePr>
          <p:nvPr>
            <p:extLst>
              <p:ext uri="{D42A27DB-BD31-4B8C-83A1-F6EECF244321}">
                <p14:modId xmlns:p14="http://schemas.microsoft.com/office/powerpoint/2010/main" val="3646884926"/>
              </p:ext>
            </p:extLst>
          </p:nvPr>
        </p:nvGraphicFramePr>
        <p:xfrm>
          <a:off x="263352" y="2169004"/>
          <a:ext cx="5948877" cy="4860396"/>
        </p:xfrm>
        <a:graphic>
          <a:graphicData uri="http://schemas.openxmlformats.org/drawingml/2006/table">
            <a:tbl>
              <a:tblPr firstRow="1" bandRow="1"/>
              <a:tblGrid>
                <a:gridCol w="432000">
                  <a:extLst>
                    <a:ext uri="{9D8B030D-6E8A-4147-A177-3AD203B41FA5}">
                      <a16:colId xmlns:a16="http://schemas.microsoft.com/office/drawing/2014/main" val="4288251173"/>
                    </a:ext>
                  </a:extLst>
                </a:gridCol>
                <a:gridCol w="1836000">
                  <a:extLst>
                    <a:ext uri="{9D8B030D-6E8A-4147-A177-3AD203B41FA5}">
                      <a16:colId xmlns:a16="http://schemas.microsoft.com/office/drawing/2014/main" val="1478871553"/>
                    </a:ext>
                  </a:extLst>
                </a:gridCol>
                <a:gridCol w="396000">
                  <a:extLst>
                    <a:ext uri="{9D8B030D-6E8A-4147-A177-3AD203B41FA5}">
                      <a16:colId xmlns:a16="http://schemas.microsoft.com/office/drawing/2014/main" val="832022939"/>
                    </a:ext>
                  </a:extLst>
                </a:gridCol>
                <a:gridCol w="311625">
                  <a:extLst>
                    <a:ext uri="{9D8B030D-6E8A-4147-A177-3AD203B41FA5}">
                      <a16:colId xmlns:a16="http://schemas.microsoft.com/office/drawing/2014/main" val="1304065120"/>
                    </a:ext>
                  </a:extLst>
                </a:gridCol>
                <a:gridCol w="1486626">
                  <a:extLst>
                    <a:ext uri="{9D8B030D-6E8A-4147-A177-3AD203B41FA5}">
                      <a16:colId xmlns:a16="http://schemas.microsoft.com/office/drawing/2014/main" val="3633059797"/>
                    </a:ext>
                  </a:extLst>
                </a:gridCol>
                <a:gridCol w="1486626">
                  <a:extLst>
                    <a:ext uri="{9D8B030D-6E8A-4147-A177-3AD203B41FA5}">
                      <a16:colId xmlns:a16="http://schemas.microsoft.com/office/drawing/2014/main" val="2919093273"/>
                    </a:ext>
                  </a:extLst>
                </a:gridCol>
              </a:tblGrid>
              <a:tr h="8100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b="0" i="0" dirty="0">
                          <a:solidFill>
                            <a:srgbClr val="00628C"/>
                          </a:solidFill>
                          <a:latin typeface="+mj-lt"/>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err="1">
                          <a:solidFill>
                            <a:srgbClr val="00628C"/>
                          </a:solidFill>
                          <a:latin typeface="+mj-lt"/>
                        </a:rPr>
                        <a:t>i</a:t>
                      </a:r>
                      <a:r>
                        <a:rPr lang="en-GB" b="0" i="0" dirty="0">
                          <a:solidFill>
                            <a:srgbClr val="00628C"/>
                          </a:solidFill>
                          <a:latin typeface="+mj-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459547"/>
                  </a:ext>
                </a:extLst>
              </a:tr>
              <a:tr h="8100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51668"/>
                  </a:ext>
                </a:extLst>
              </a:tr>
              <a:tr h="8100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b="0" i="0" dirty="0">
                          <a:solidFill>
                            <a:srgbClr val="00628C"/>
                          </a:solidFill>
                          <a:latin typeface="+mj-lt"/>
                        </a:rPr>
                        <a:t>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016005"/>
                  </a:ext>
                </a:extLst>
              </a:tr>
              <a:tr h="8100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b="0" i="0" dirty="0">
                          <a:solidFill>
                            <a:srgbClr val="00628C"/>
                          </a:solidFill>
                          <a:latin typeface="+mj-lt"/>
                        </a:rPr>
                        <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2879193"/>
                  </a:ext>
                </a:extLst>
              </a:tr>
              <a:tr h="810066">
                <a:tc>
                  <a:txBody>
                    <a:bodyPr/>
                    <a:lstStyle/>
                    <a:p>
                      <a:endParaRPr lang="en-GB"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327547"/>
                  </a:ext>
                </a:extLst>
              </a:tr>
              <a:tr h="810066">
                <a:tc>
                  <a:txBody>
                    <a:bodyPr/>
                    <a:lstStyle/>
                    <a:p>
                      <a:endParaRPr lang="en-GB"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i="0" dirty="0">
                        <a:solidFill>
                          <a:srgbClr val="00628C"/>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819310"/>
                  </a:ext>
                </a:extLst>
              </a:tr>
            </a:tbl>
          </a:graphicData>
        </a:graphic>
      </p:graphicFrame>
      <p:grpSp>
        <p:nvGrpSpPr>
          <p:cNvPr id="9" name="Group 8">
            <a:extLst>
              <a:ext uri="{FF2B5EF4-FFF2-40B4-BE49-F238E27FC236}">
                <a16:creationId xmlns:a16="http://schemas.microsoft.com/office/drawing/2014/main" id="{9E037AA3-0D36-46A3-8549-D3093F50491A}"/>
              </a:ext>
            </a:extLst>
          </p:cNvPr>
          <p:cNvGrpSpPr/>
          <p:nvPr/>
        </p:nvGrpSpPr>
        <p:grpSpPr>
          <a:xfrm>
            <a:off x="636459" y="2036597"/>
            <a:ext cx="1361405" cy="536601"/>
            <a:chOff x="1053588" y="1658259"/>
            <a:chExt cx="1361405" cy="536601"/>
          </a:xfrm>
          <a:noFill/>
        </p:grpSpPr>
        <p:sp>
          <p:nvSpPr>
            <p:cNvPr id="10" name="TextBox 9">
              <a:extLst>
                <a:ext uri="{FF2B5EF4-FFF2-40B4-BE49-F238E27FC236}">
                  <a16:creationId xmlns:a16="http://schemas.microsoft.com/office/drawing/2014/main" id="{FCBD8886-F848-436F-BA70-5E269E008C77}"/>
                </a:ext>
              </a:extLst>
            </p:cNvPr>
            <p:cNvSpPr txBox="1"/>
            <p:nvPr/>
          </p:nvSpPr>
          <p:spPr>
            <a:xfrm>
              <a:off x="1053588" y="1742420"/>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11" name="TextBox 10">
              <a:extLst>
                <a:ext uri="{FF2B5EF4-FFF2-40B4-BE49-F238E27FC236}">
                  <a16:creationId xmlns:a16="http://schemas.microsoft.com/office/drawing/2014/main" id="{66032AA2-E633-4CE3-9ECF-69461FC88A5D}"/>
                </a:ext>
              </a:extLst>
            </p:cNvPr>
            <p:cNvSpPr txBox="1"/>
            <p:nvPr/>
          </p:nvSpPr>
          <p:spPr>
            <a:xfrm>
              <a:off x="1287138" y="1742421"/>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12" name="TextBox 11">
              <a:extLst>
                <a:ext uri="{FF2B5EF4-FFF2-40B4-BE49-F238E27FC236}">
                  <a16:creationId xmlns:a16="http://schemas.microsoft.com/office/drawing/2014/main" id="{AFF45A76-CE6C-49AB-BF25-9DDE1FE954C0}"/>
                </a:ext>
              </a:extLst>
            </p:cNvPr>
            <p:cNvSpPr txBox="1"/>
            <p:nvPr/>
          </p:nvSpPr>
          <p:spPr>
            <a:xfrm>
              <a:off x="1522559" y="1658259"/>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4</a:t>
              </a:r>
            </a:p>
          </p:txBody>
        </p:sp>
        <p:sp>
          <p:nvSpPr>
            <p:cNvPr id="13" name="TextBox 12">
              <a:extLst>
                <a:ext uri="{FF2B5EF4-FFF2-40B4-BE49-F238E27FC236}">
                  <a16:creationId xmlns:a16="http://schemas.microsoft.com/office/drawing/2014/main" id="{C4735936-CE18-4DA8-8A3B-0570B90E105D}"/>
                </a:ext>
              </a:extLst>
            </p:cNvPr>
            <p:cNvSpPr txBox="1"/>
            <p:nvPr/>
          </p:nvSpPr>
          <p:spPr>
            <a:xfrm>
              <a:off x="1522560" y="1887083"/>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cxnSp>
          <p:nvCxnSpPr>
            <p:cNvPr id="14" name="Straight Connector 13">
              <a:extLst>
                <a:ext uri="{FF2B5EF4-FFF2-40B4-BE49-F238E27FC236}">
                  <a16:creationId xmlns:a16="http://schemas.microsoft.com/office/drawing/2014/main" id="{29DC0133-EACB-4FA9-9F6C-281011170B59}"/>
                </a:ext>
              </a:extLst>
            </p:cNvPr>
            <p:cNvCxnSpPr>
              <a:stCxn id="11" idx="3"/>
            </p:cNvCxnSpPr>
            <p:nvPr/>
          </p:nvCxnSpPr>
          <p:spPr>
            <a:xfrm flipV="1">
              <a:off x="1520687" y="1927086"/>
              <a:ext cx="233550" cy="1"/>
            </a:xfrm>
            <a:prstGeom prst="line">
              <a:avLst/>
            </a:prstGeom>
            <a:grp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56975183-4708-4EDD-8ADE-FE52ABA18E4A}"/>
                </a:ext>
              </a:extLst>
            </p:cNvPr>
            <p:cNvSpPr txBox="1"/>
            <p:nvPr/>
          </p:nvSpPr>
          <p:spPr>
            <a:xfrm>
              <a:off x="1754237" y="1742420"/>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16" name="Rectangle 15">
              <a:extLst>
                <a:ext uri="{FF2B5EF4-FFF2-40B4-BE49-F238E27FC236}">
                  <a16:creationId xmlns:a16="http://schemas.microsoft.com/office/drawing/2014/main" id="{E72DFAA1-4E5E-4A92-8D30-53736FD69D63}"/>
                </a:ext>
              </a:extLst>
            </p:cNvPr>
            <p:cNvSpPr/>
            <p:nvPr/>
          </p:nvSpPr>
          <p:spPr>
            <a:xfrm>
              <a:off x="1987786" y="1711641"/>
              <a:ext cx="427207" cy="430889"/>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32C9F1DF-6A1C-430B-8F84-BBD28B13C5CC}"/>
              </a:ext>
            </a:extLst>
          </p:cNvPr>
          <p:cNvGrpSpPr/>
          <p:nvPr/>
        </p:nvGrpSpPr>
        <p:grpSpPr>
          <a:xfrm>
            <a:off x="636459" y="2869286"/>
            <a:ext cx="1361405" cy="526202"/>
            <a:chOff x="1053588" y="2542759"/>
            <a:chExt cx="1361405" cy="526202"/>
          </a:xfrm>
          <a:noFill/>
        </p:grpSpPr>
        <p:sp>
          <p:nvSpPr>
            <p:cNvPr id="18" name="TextBox 17">
              <a:extLst>
                <a:ext uri="{FF2B5EF4-FFF2-40B4-BE49-F238E27FC236}">
                  <a16:creationId xmlns:a16="http://schemas.microsoft.com/office/drawing/2014/main" id="{0FE5522A-7ECA-48B6-90F6-F4966C2D9622}"/>
                </a:ext>
              </a:extLst>
            </p:cNvPr>
            <p:cNvSpPr txBox="1"/>
            <p:nvPr/>
          </p:nvSpPr>
          <p:spPr>
            <a:xfrm>
              <a:off x="1053588" y="2616523"/>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19" name="TextBox 18">
              <a:extLst>
                <a:ext uri="{FF2B5EF4-FFF2-40B4-BE49-F238E27FC236}">
                  <a16:creationId xmlns:a16="http://schemas.microsoft.com/office/drawing/2014/main" id="{19A6E04A-A00A-4F97-ABC0-A40998EC9EC3}"/>
                </a:ext>
              </a:extLst>
            </p:cNvPr>
            <p:cNvSpPr txBox="1"/>
            <p:nvPr/>
          </p:nvSpPr>
          <p:spPr>
            <a:xfrm>
              <a:off x="1287138" y="2616524"/>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20" name="TextBox 19">
              <a:extLst>
                <a:ext uri="{FF2B5EF4-FFF2-40B4-BE49-F238E27FC236}">
                  <a16:creationId xmlns:a16="http://schemas.microsoft.com/office/drawing/2014/main" id="{77B4DDCD-CC30-4E91-B8F9-DB771CB6E83D}"/>
                </a:ext>
              </a:extLst>
            </p:cNvPr>
            <p:cNvSpPr txBox="1"/>
            <p:nvPr/>
          </p:nvSpPr>
          <p:spPr>
            <a:xfrm>
              <a:off x="1522560" y="2542759"/>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6</a:t>
              </a:r>
            </a:p>
          </p:txBody>
        </p:sp>
        <p:sp>
          <p:nvSpPr>
            <p:cNvPr id="21" name="TextBox 20">
              <a:extLst>
                <a:ext uri="{FF2B5EF4-FFF2-40B4-BE49-F238E27FC236}">
                  <a16:creationId xmlns:a16="http://schemas.microsoft.com/office/drawing/2014/main" id="{B7800DE5-F015-4C9B-9AB3-C677901032B4}"/>
                </a:ext>
              </a:extLst>
            </p:cNvPr>
            <p:cNvSpPr txBox="1"/>
            <p:nvPr/>
          </p:nvSpPr>
          <p:spPr>
            <a:xfrm>
              <a:off x="1515332" y="2761184"/>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cxnSp>
          <p:nvCxnSpPr>
            <p:cNvPr id="22" name="Straight Connector 21">
              <a:extLst>
                <a:ext uri="{FF2B5EF4-FFF2-40B4-BE49-F238E27FC236}">
                  <a16:creationId xmlns:a16="http://schemas.microsoft.com/office/drawing/2014/main" id="{135C3A8E-AB3B-40D4-8EA0-356219A52088}"/>
                </a:ext>
              </a:extLst>
            </p:cNvPr>
            <p:cNvCxnSpPr>
              <a:stCxn id="19" idx="3"/>
            </p:cNvCxnSpPr>
            <p:nvPr/>
          </p:nvCxnSpPr>
          <p:spPr>
            <a:xfrm flipV="1">
              <a:off x="1520687" y="2801189"/>
              <a:ext cx="233550" cy="1"/>
            </a:xfrm>
            <a:prstGeom prst="line">
              <a:avLst/>
            </a:prstGeom>
            <a:grpFill/>
            <a:ln w="6350" cap="flat" cmpd="sng" algn="ctr">
              <a:solidFill>
                <a:sysClr val="windowText" lastClr="000000"/>
              </a:solidFill>
              <a:prstDash val="solid"/>
              <a:miter lim="800000"/>
            </a:ln>
            <a:effectLst/>
          </p:spPr>
        </p:cxnSp>
        <p:sp>
          <p:nvSpPr>
            <p:cNvPr id="23" name="TextBox 22">
              <a:extLst>
                <a:ext uri="{FF2B5EF4-FFF2-40B4-BE49-F238E27FC236}">
                  <a16:creationId xmlns:a16="http://schemas.microsoft.com/office/drawing/2014/main" id="{27EE50C8-6839-47F1-9FDB-F8B37493FB05}"/>
                </a:ext>
              </a:extLst>
            </p:cNvPr>
            <p:cNvSpPr txBox="1"/>
            <p:nvPr/>
          </p:nvSpPr>
          <p:spPr>
            <a:xfrm>
              <a:off x="1754237" y="2616523"/>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24" name="Rectangle 23">
              <a:extLst>
                <a:ext uri="{FF2B5EF4-FFF2-40B4-BE49-F238E27FC236}">
                  <a16:creationId xmlns:a16="http://schemas.microsoft.com/office/drawing/2014/main" id="{770B4277-278D-42FA-A4B9-2A989FD9A7FA}"/>
                </a:ext>
              </a:extLst>
            </p:cNvPr>
            <p:cNvSpPr/>
            <p:nvPr/>
          </p:nvSpPr>
          <p:spPr>
            <a:xfrm>
              <a:off x="1987786" y="2585744"/>
              <a:ext cx="427207" cy="430889"/>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1E1DE61E-5D6E-4EE5-88B8-3F9700DA1881}"/>
              </a:ext>
            </a:extLst>
          </p:cNvPr>
          <p:cNvGrpSpPr/>
          <p:nvPr/>
        </p:nvGrpSpPr>
        <p:grpSpPr>
          <a:xfrm>
            <a:off x="636459" y="3691576"/>
            <a:ext cx="1361405" cy="554002"/>
            <a:chOff x="1053588" y="3398292"/>
            <a:chExt cx="1361405" cy="554002"/>
          </a:xfrm>
          <a:noFill/>
        </p:grpSpPr>
        <p:sp>
          <p:nvSpPr>
            <p:cNvPr id="26" name="TextBox 25">
              <a:extLst>
                <a:ext uri="{FF2B5EF4-FFF2-40B4-BE49-F238E27FC236}">
                  <a16:creationId xmlns:a16="http://schemas.microsoft.com/office/drawing/2014/main" id="{C38C581E-2AC4-4DC6-A7AB-25088FF70851}"/>
                </a:ext>
              </a:extLst>
            </p:cNvPr>
            <p:cNvSpPr txBox="1"/>
            <p:nvPr/>
          </p:nvSpPr>
          <p:spPr>
            <a:xfrm>
              <a:off x="1053588" y="3490626"/>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27" name="TextBox 26">
              <a:extLst>
                <a:ext uri="{FF2B5EF4-FFF2-40B4-BE49-F238E27FC236}">
                  <a16:creationId xmlns:a16="http://schemas.microsoft.com/office/drawing/2014/main" id="{4D60C337-D567-4787-8E78-46D043206320}"/>
                </a:ext>
              </a:extLst>
            </p:cNvPr>
            <p:cNvSpPr txBox="1"/>
            <p:nvPr/>
          </p:nvSpPr>
          <p:spPr>
            <a:xfrm>
              <a:off x="1287138" y="349062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28" name="TextBox 27">
              <a:extLst>
                <a:ext uri="{FF2B5EF4-FFF2-40B4-BE49-F238E27FC236}">
                  <a16:creationId xmlns:a16="http://schemas.microsoft.com/office/drawing/2014/main" id="{D7540E99-9757-479B-8D5E-CA67945E4EB6}"/>
                </a:ext>
              </a:extLst>
            </p:cNvPr>
            <p:cNvSpPr txBox="1"/>
            <p:nvPr/>
          </p:nvSpPr>
          <p:spPr>
            <a:xfrm>
              <a:off x="1515332" y="3398292"/>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sp>
          <p:nvSpPr>
            <p:cNvPr id="29" name="TextBox 28">
              <a:extLst>
                <a:ext uri="{FF2B5EF4-FFF2-40B4-BE49-F238E27FC236}">
                  <a16:creationId xmlns:a16="http://schemas.microsoft.com/office/drawing/2014/main" id="{7519DBB0-0F46-4F4C-8D8C-8144B121E445}"/>
                </a:ext>
              </a:extLst>
            </p:cNvPr>
            <p:cNvSpPr txBox="1"/>
            <p:nvPr/>
          </p:nvSpPr>
          <p:spPr>
            <a:xfrm>
              <a:off x="1518010" y="3644517"/>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cxnSp>
          <p:nvCxnSpPr>
            <p:cNvPr id="30" name="Straight Connector 29">
              <a:extLst>
                <a:ext uri="{FF2B5EF4-FFF2-40B4-BE49-F238E27FC236}">
                  <a16:creationId xmlns:a16="http://schemas.microsoft.com/office/drawing/2014/main" id="{0B28CBD7-96CA-429B-8635-CBCD9E096102}"/>
                </a:ext>
              </a:extLst>
            </p:cNvPr>
            <p:cNvCxnSpPr>
              <a:stCxn id="27" idx="3"/>
            </p:cNvCxnSpPr>
            <p:nvPr/>
          </p:nvCxnSpPr>
          <p:spPr>
            <a:xfrm flipV="1">
              <a:off x="1520687" y="3675292"/>
              <a:ext cx="233550" cy="1"/>
            </a:xfrm>
            <a:prstGeom prst="line">
              <a:avLst/>
            </a:prstGeom>
            <a:grpFill/>
            <a:ln w="6350" cap="flat" cmpd="sng" algn="ctr">
              <a:solidFill>
                <a:sysClr val="windowText" lastClr="000000"/>
              </a:solidFill>
              <a:prstDash val="solid"/>
              <a:miter lim="800000"/>
            </a:ln>
            <a:effectLst/>
          </p:spPr>
        </p:cxnSp>
        <p:sp>
          <p:nvSpPr>
            <p:cNvPr id="31" name="TextBox 30">
              <a:extLst>
                <a:ext uri="{FF2B5EF4-FFF2-40B4-BE49-F238E27FC236}">
                  <a16:creationId xmlns:a16="http://schemas.microsoft.com/office/drawing/2014/main" id="{D440B302-DDB3-4404-B31B-F7F241370B13}"/>
                </a:ext>
              </a:extLst>
            </p:cNvPr>
            <p:cNvSpPr txBox="1"/>
            <p:nvPr/>
          </p:nvSpPr>
          <p:spPr>
            <a:xfrm>
              <a:off x="1754237" y="3490626"/>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32" name="Rectangle 31">
              <a:extLst>
                <a:ext uri="{FF2B5EF4-FFF2-40B4-BE49-F238E27FC236}">
                  <a16:creationId xmlns:a16="http://schemas.microsoft.com/office/drawing/2014/main" id="{32142F38-500E-41F7-A2BE-02EC376941B1}"/>
                </a:ext>
              </a:extLst>
            </p:cNvPr>
            <p:cNvSpPr/>
            <p:nvPr/>
          </p:nvSpPr>
          <p:spPr>
            <a:xfrm>
              <a:off x="1987786" y="3459847"/>
              <a:ext cx="427207" cy="430889"/>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4FA59DBA-65BB-467A-82F6-E793F4D77888}"/>
              </a:ext>
            </a:extLst>
          </p:cNvPr>
          <p:cNvGrpSpPr/>
          <p:nvPr/>
        </p:nvGrpSpPr>
        <p:grpSpPr>
          <a:xfrm>
            <a:off x="636459" y="4541666"/>
            <a:ext cx="1361405" cy="536601"/>
            <a:chOff x="1033494" y="4307192"/>
            <a:chExt cx="1361405" cy="536601"/>
          </a:xfrm>
          <a:noFill/>
        </p:grpSpPr>
        <p:sp>
          <p:nvSpPr>
            <p:cNvPr id="34" name="TextBox 33">
              <a:extLst>
                <a:ext uri="{FF2B5EF4-FFF2-40B4-BE49-F238E27FC236}">
                  <a16:creationId xmlns:a16="http://schemas.microsoft.com/office/drawing/2014/main" id="{6F4D1B45-4F22-4C32-8B31-E7CC8E29C108}"/>
                </a:ext>
              </a:extLst>
            </p:cNvPr>
            <p:cNvSpPr txBox="1"/>
            <p:nvPr/>
          </p:nvSpPr>
          <p:spPr>
            <a:xfrm>
              <a:off x="1033494" y="4395507"/>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35" name="TextBox 34">
              <a:extLst>
                <a:ext uri="{FF2B5EF4-FFF2-40B4-BE49-F238E27FC236}">
                  <a16:creationId xmlns:a16="http://schemas.microsoft.com/office/drawing/2014/main" id="{877FA07E-E130-4F7E-9E0B-4BDEE3983AE3}"/>
                </a:ext>
              </a:extLst>
            </p:cNvPr>
            <p:cNvSpPr txBox="1"/>
            <p:nvPr/>
          </p:nvSpPr>
          <p:spPr>
            <a:xfrm>
              <a:off x="1267044" y="4395508"/>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36" name="TextBox 35">
              <a:extLst>
                <a:ext uri="{FF2B5EF4-FFF2-40B4-BE49-F238E27FC236}">
                  <a16:creationId xmlns:a16="http://schemas.microsoft.com/office/drawing/2014/main" id="{579534FC-C044-4A4B-BEA2-2308A66AA781}"/>
                </a:ext>
              </a:extLst>
            </p:cNvPr>
            <p:cNvSpPr txBox="1"/>
            <p:nvPr/>
          </p:nvSpPr>
          <p:spPr>
            <a:xfrm>
              <a:off x="1418504" y="4307192"/>
              <a:ext cx="427207"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23</a:t>
              </a:r>
            </a:p>
          </p:txBody>
        </p:sp>
        <p:sp>
          <p:nvSpPr>
            <p:cNvPr id="37" name="TextBox 36">
              <a:extLst>
                <a:ext uri="{FF2B5EF4-FFF2-40B4-BE49-F238E27FC236}">
                  <a16:creationId xmlns:a16="http://schemas.microsoft.com/office/drawing/2014/main" id="{29C18752-E036-49CF-A3D3-4808D55ED292}"/>
                </a:ext>
              </a:extLst>
            </p:cNvPr>
            <p:cNvSpPr txBox="1"/>
            <p:nvPr/>
          </p:nvSpPr>
          <p:spPr>
            <a:xfrm>
              <a:off x="1507482" y="4536016"/>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cxnSp>
          <p:nvCxnSpPr>
            <p:cNvPr id="38" name="Straight Connector 37">
              <a:extLst>
                <a:ext uri="{FF2B5EF4-FFF2-40B4-BE49-F238E27FC236}">
                  <a16:creationId xmlns:a16="http://schemas.microsoft.com/office/drawing/2014/main" id="{7E2D88F8-569D-45B7-9FB7-740C8C59F71B}"/>
                </a:ext>
              </a:extLst>
            </p:cNvPr>
            <p:cNvCxnSpPr>
              <a:stCxn id="35" idx="3"/>
            </p:cNvCxnSpPr>
            <p:nvPr/>
          </p:nvCxnSpPr>
          <p:spPr>
            <a:xfrm flipV="1">
              <a:off x="1500593" y="4580173"/>
              <a:ext cx="233550" cy="1"/>
            </a:xfrm>
            <a:prstGeom prst="line">
              <a:avLst/>
            </a:prstGeom>
            <a:grpFill/>
            <a:ln w="6350" cap="flat" cmpd="sng" algn="ctr">
              <a:solidFill>
                <a:sysClr val="windowText" lastClr="000000"/>
              </a:solidFill>
              <a:prstDash val="solid"/>
              <a:miter lim="800000"/>
            </a:ln>
            <a:effectLst/>
          </p:spPr>
        </p:cxnSp>
        <p:sp>
          <p:nvSpPr>
            <p:cNvPr id="39" name="TextBox 38">
              <a:extLst>
                <a:ext uri="{FF2B5EF4-FFF2-40B4-BE49-F238E27FC236}">
                  <a16:creationId xmlns:a16="http://schemas.microsoft.com/office/drawing/2014/main" id="{3A056891-F5F5-4D20-9204-4E1F8A574386}"/>
                </a:ext>
              </a:extLst>
            </p:cNvPr>
            <p:cNvSpPr txBox="1"/>
            <p:nvPr/>
          </p:nvSpPr>
          <p:spPr>
            <a:xfrm>
              <a:off x="1734143" y="439550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40" name="Rectangle 39">
              <a:extLst>
                <a:ext uri="{FF2B5EF4-FFF2-40B4-BE49-F238E27FC236}">
                  <a16:creationId xmlns:a16="http://schemas.microsoft.com/office/drawing/2014/main" id="{9EEC0C87-AA46-4AF7-A8AF-631765ECF9B0}"/>
                </a:ext>
              </a:extLst>
            </p:cNvPr>
            <p:cNvSpPr/>
            <p:nvPr/>
          </p:nvSpPr>
          <p:spPr>
            <a:xfrm>
              <a:off x="1967692" y="4364728"/>
              <a:ext cx="427207" cy="430889"/>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0631E88C-6A45-44A6-B65A-A260B7CA3263}"/>
              </a:ext>
            </a:extLst>
          </p:cNvPr>
          <p:cNvGrpSpPr/>
          <p:nvPr/>
        </p:nvGrpSpPr>
        <p:grpSpPr>
          <a:xfrm>
            <a:off x="3001576" y="2064523"/>
            <a:ext cx="1426950" cy="549838"/>
            <a:chOff x="1063311" y="5108488"/>
            <a:chExt cx="1426950" cy="549838"/>
          </a:xfrm>
          <a:noFill/>
        </p:grpSpPr>
        <p:sp>
          <p:nvSpPr>
            <p:cNvPr id="42" name="Rectangle 41">
              <a:extLst>
                <a:ext uri="{FF2B5EF4-FFF2-40B4-BE49-F238E27FC236}">
                  <a16:creationId xmlns:a16="http://schemas.microsoft.com/office/drawing/2014/main" id="{1DE812F5-75D5-4855-AA26-02F248441872}"/>
                </a:ext>
              </a:extLst>
            </p:cNvPr>
            <p:cNvSpPr/>
            <p:nvPr/>
          </p:nvSpPr>
          <p:spPr>
            <a:xfrm>
              <a:off x="1523273" y="5108488"/>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43" name="TextBox 42">
              <a:extLst>
                <a:ext uri="{FF2B5EF4-FFF2-40B4-BE49-F238E27FC236}">
                  <a16:creationId xmlns:a16="http://schemas.microsoft.com/office/drawing/2014/main" id="{7030C41C-D1BE-425D-8649-93178D7C581B}"/>
                </a:ext>
              </a:extLst>
            </p:cNvPr>
            <p:cNvSpPr txBox="1"/>
            <p:nvPr/>
          </p:nvSpPr>
          <p:spPr>
            <a:xfrm>
              <a:off x="1063311" y="5210040"/>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44" name="TextBox 43">
              <a:extLst>
                <a:ext uri="{FF2B5EF4-FFF2-40B4-BE49-F238E27FC236}">
                  <a16:creationId xmlns:a16="http://schemas.microsoft.com/office/drawing/2014/main" id="{412CF2BB-F2C1-4C2B-B374-C578ED92B822}"/>
                </a:ext>
              </a:extLst>
            </p:cNvPr>
            <p:cNvSpPr txBox="1"/>
            <p:nvPr/>
          </p:nvSpPr>
          <p:spPr>
            <a:xfrm>
              <a:off x="1296861" y="5210041"/>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45" name="TextBox 44">
              <a:extLst>
                <a:ext uri="{FF2B5EF4-FFF2-40B4-BE49-F238E27FC236}">
                  <a16:creationId xmlns:a16="http://schemas.microsoft.com/office/drawing/2014/main" id="{71B67D7D-FFC6-485C-9867-62B33942EDDD}"/>
                </a:ext>
              </a:extLst>
            </p:cNvPr>
            <p:cNvSpPr txBox="1"/>
            <p:nvPr/>
          </p:nvSpPr>
          <p:spPr>
            <a:xfrm>
              <a:off x="1537299" y="5350549"/>
              <a:ext cx="233550"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5</a:t>
              </a:r>
            </a:p>
          </p:txBody>
        </p:sp>
        <p:cxnSp>
          <p:nvCxnSpPr>
            <p:cNvPr id="51" name="Straight Connector 50">
              <a:extLst>
                <a:ext uri="{FF2B5EF4-FFF2-40B4-BE49-F238E27FC236}">
                  <a16:creationId xmlns:a16="http://schemas.microsoft.com/office/drawing/2014/main" id="{B37B3372-6326-46D1-B982-EC072F111036}"/>
                </a:ext>
              </a:extLst>
            </p:cNvPr>
            <p:cNvCxnSpPr>
              <a:stCxn id="44" idx="3"/>
            </p:cNvCxnSpPr>
            <p:nvPr/>
          </p:nvCxnSpPr>
          <p:spPr>
            <a:xfrm flipV="1">
              <a:off x="1530410" y="5394706"/>
              <a:ext cx="233550" cy="1"/>
            </a:xfrm>
            <a:prstGeom prst="line">
              <a:avLst/>
            </a:prstGeom>
            <a:grpFill/>
            <a:ln w="6350" cap="flat" cmpd="sng" algn="ctr">
              <a:solidFill>
                <a:sysClr val="windowText" lastClr="000000"/>
              </a:solidFill>
              <a:prstDash val="solid"/>
              <a:miter lim="800000"/>
            </a:ln>
            <a:effectLst/>
          </p:spPr>
        </p:cxnSp>
        <p:sp>
          <p:nvSpPr>
            <p:cNvPr id="52" name="TextBox 51">
              <a:extLst>
                <a:ext uri="{FF2B5EF4-FFF2-40B4-BE49-F238E27FC236}">
                  <a16:creationId xmlns:a16="http://schemas.microsoft.com/office/drawing/2014/main" id="{7D78C660-E09E-41F6-9BF3-1130816AA1BF}"/>
                </a:ext>
              </a:extLst>
            </p:cNvPr>
            <p:cNvSpPr txBox="1"/>
            <p:nvPr/>
          </p:nvSpPr>
          <p:spPr>
            <a:xfrm>
              <a:off x="1763960" y="5210040"/>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53" name="Rectangle 52">
              <a:extLst>
                <a:ext uri="{FF2B5EF4-FFF2-40B4-BE49-F238E27FC236}">
                  <a16:creationId xmlns:a16="http://schemas.microsoft.com/office/drawing/2014/main" id="{EC758FCF-CE3B-4DA5-A7FD-87BBA9FBFFF4}"/>
                </a:ext>
              </a:extLst>
            </p:cNvPr>
            <p:cNvSpPr/>
            <p:nvPr/>
          </p:nvSpPr>
          <p:spPr>
            <a:xfrm>
              <a:off x="1936716" y="5179261"/>
              <a:ext cx="553545"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12</a:t>
              </a:r>
            </a:p>
          </p:txBody>
        </p:sp>
      </p:grpSp>
      <p:grpSp>
        <p:nvGrpSpPr>
          <p:cNvPr id="54" name="Group 53">
            <a:extLst>
              <a:ext uri="{FF2B5EF4-FFF2-40B4-BE49-F238E27FC236}">
                <a16:creationId xmlns:a16="http://schemas.microsoft.com/office/drawing/2014/main" id="{D3D23C04-3131-4D18-ACCD-6A8CEA0FAF90}"/>
              </a:ext>
            </a:extLst>
          </p:cNvPr>
          <p:cNvGrpSpPr/>
          <p:nvPr/>
        </p:nvGrpSpPr>
        <p:grpSpPr>
          <a:xfrm>
            <a:off x="2940783" y="2850756"/>
            <a:ext cx="1361405" cy="567243"/>
            <a:chOff x="1073034" y="5841941"/>
            <a:chExt cx="1361405" cy="567243"/>
          </a:xfrm>
          <a:noFill/>
        </p:grpSpPr>
        <p:sp>
          <p:nvSpPr>
            <p:cNvPr id="55" name="TextBox 54">
              <a:extLst>
                <a:ext uri="{FF2B5EF4-FFF2-40B4-BE49-F238E27FC236}">
                  <a16:creationId xmlns:a16="http://schemas.microsoft.com/office/drawing/2014/main" id="{FCADFD34-FE83-42AF-8447-97D872B019BF}"/>
                </a:ext>
              </a:extLst>
            </p:cNvPr>
            <p:cNvSpPr txBox="1"/>
            <p:nvPr/>
          </p:nvSpPr>
          <p:spPr>
            <a:xfrm>
              <a:off x="1073034" y="5930256"/>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56" name="TextBox 55">
              <a:extLst>
                <a:ext uri="{FF2B5EF4-FFF2-40B4-BE49-F238E27FC236}">
                  <a16:creationId xmlns:a16="http://schemas.microsoft.com/office/drawing/2014/main" id="{9DC00318-CDC8-4784-8348-A0CE8E6FDE94}"/>
                </a:ext>
              </a:extLst>
            </p:cNvPr>
            <p:cNvSpPr txBox="1"/>
            <p:nvPr/>
          </p:nvSpPr>
          <p:spPr>
            <a:xfrm>
              <a:off x="1306584" y="593025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57" name="TextBox 56">
              <a:extLst>
                <a:ext uri="{FF2B5EF4-FFF2-40B4-BE49-F238E27FC236}">
                  <a16:creationId xmlns:a16="http://schemas.microsoft.com/office/drawing/2014/main" id="{FF24CF61-9F18-48E0-AF53-99FB9E30F03E}"/>
                </a:ext>
              </a:extLst>
            </p:cNvPr>
            <p:cNvSpPr txBox="1"/>
            <p:nvPr/>
          </p:nvSpPr>
          <p:spPr>
            <a:xfrm>
              <a:off x="1458044" y="5841941"/>
              <a:ext cx="427207" cy="307777"/>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effectLst/>
                  <a:uLnTx/>
                  <a:uFillTx/>
                  <a:latin typeface="+mj-lt"/>
                  <a:cs typeface="Arial" panose="020B0604020202020204" pitchFamily="34" charset="0"/>
                </a:rPr>
                <a:t>17</a:t>
              </a:r>
            </a:p>
          </p:txBody>
        </p:sp>
        <p:cxnSp>
          <p:nvCxnSpPr>
            <p:cNvPr id="58" name="Straight Connector 57">
              <a:extLst>
                <a:ext uri="{FF2B5EF4-FFF2-40B4-BE49-F238E27FC236}">
                  <a16:creationId xmlns:a16="http://schemas.microsoft.com/office/drawing/2014/main" id="{7BA89CED-8CFD-4AEC-9029-09A88BC0C190}"/>
                </a:ext>
              </a:extLst>
            </p:cNvPr>
            <p:cNvCxnSpPr>
              <a:stCxn id="56" idx="3"/>
            </p:cNvCxnSpPr>
            <p:nvPr/>
          </p:nvCxnSpPr>
          <p:spPr>
            <a:xfrm flipV="1">
              <a:off x="1540133" y="6114922"/>
              <a:ext cx="233550" cy="1"/>
            </a:xfrm>
            <a:prstGeom prst="line">
              <a:avLst/>
            </a:prstGeom>
            <a:grpFill/>
            <a:ln w="6350" cap="flat" cmpd="sng" algn="ctr">
              <a:solidFill>
                <a:sysClr val="windowText" lastClr="000000"/>
              </a:solidFill>
              <a:prstDash val="solid"/>
              <a:miter lim="800000"/>
            </a:ln>
            <a:effectLst/>
          </p:spPr>
        </p:cxnSp>
        <p:sp>
          <p:nvSpPr>
            <p:cNvPr id="59" name="TextBox 58">
              <a:extLst>
                <a:ext uri="{FF2B5EF4-FFF2-40B4-BE49-F238E27FC236}">
                  <a16:creationId xmlns:a16="http://schemas.microsoft.com/office/drawing/2014/main" id="{B4A10CD1-831F-4C33-8A4F-46ECD71227D8}"/>
                </a:ext>
              </a:extLst>
            </p:cNvPr>
            <p:cNvSpPr txBox="1"/>
            <p:nvPr/>
          </p:nvSpPr>
          <p:spPr>
            <a:xfrm>
              <a:off x="1773683" y="5930256"/>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60" name="Rectangle 59">
              <a:extLst>
                <a:ext uri="{FF2B5EF4-FFF2-40B4-BE49-F238E27FC236}">
                  <a16:creationId xmlns:a16="http://schemas.microsoft.com/office/drawing/2014/main" id="{AF9BEBD3-1874-4889-BD87-B8699942D3FA}"/>
                </a:ext>
              </a:extLst>
            </p:cNvPr>
            <p:cNvSpPr/>
            <p:nvPr/>
          </p:nvSpPr>
          <p:spPr>
            <a:xfrm>
              <a:off x="2007232" y="5899477"/>
              <a:ext cx="427207" cy="430889"/>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61" name="Rectangle 60">
              <a:extLst>
                <a:ext uri="{FF2B5EF4-FFF2-40B4-BE49-F238E27FC236}">
                  <a16:creationId xmlns:a16="http://schemas.microsoft.com/office/drawing/2014/main" id="{7F2C5612-3B27-4E9C-926B-9BD16F7CE92C}"/>
                </a:ext>
              </a:extLst>
            </p:cNvPr>
            <p:cNvSpPr/>
            <p:nvPr/>
          </p:nvSpPr>
          <p:spPr>
            <a:xfrm>
              <a:off x="1528074" y="6157184"/>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62" name="Group 61">
            <a:extLst>
              <a:ext uri="{FF2B5EF4-FFF2-40B4-BE49-F238E27FC236}">
                <a16:creationId xmlns:a16="http://schemas.microsoft.com/office/drawing/2014/main" id="{603F9CB1-8B10-4179-8A39-8604527DCE41}"/>
              </a:ext>
            </a:extLst>
          </p:cNvPr>
          <p:cNvGrpSpPr/>
          <p:nvPr/>
        </p:nvGrpSpPr>
        <p:grpSpPr>
          <a:xfrm>
            <a:off x="3004463" y="3769132"/>
            <a:ext cx="1340130" cy="563217"/>
            <a:chOff x="3372502" y="1623568"/>
            <a:chExt cx="1340130" cy="563217"/>
          </a:xfrm>
          <a:noFill/>
        </p:grpSpPr>
        <p:sp>
          <p:nvSpPr>
            <p:cNvPr id="63" name="Rectangle 62">
              <a:extLst>
                <a:ext uri="{FF2B5EF4-FFF2-40B4-BE49-F238E27FC236}">
                  <a16:creationId xmlns:a16="http://schemas.microsoft.com/office/drawing/2014/main" id="{E0897CAC-364E-4D4C-9B07-3B1467008FEE}"/>
                </a:ext>
              </a:extLst>
            </p:cNvPr>
            <p:cNvSpPr/>
            <p:nvPr/>
          </p:nvSpPr>
          <p:spPr>
            <a:xfrm>
              <a:off x="3832977" y="1623568"/>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64" name="TextBox 63">
              <a:extLst>
                <a:ext uri="{FF2B5EF4-FFF2-40B4-BE49-F238E27FC236}">
                  <a16:creationId xmlns:a16="http://schemas.microsoft.com/office/drawing/2014/main" id="{9FD8B616-0BB8-4B92-BEE8-51C1699AD665}"/>
                </a:ext>
              </a:extLst>
            </p:cNvPr>
            <p:cNvSpPr txBox="1"/>
            <p:nvPr/>
          </p:nvSpPr>
          <p:spPr>
            <a:xfrm>
              <a:off x="3372502" y="1702417"/>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5</a:t>
              </a:r>
            </a:p>
          </p:txBody>
        </p:sp>
        <p:sp>
          <p:nvSpPr>
            <p:cNvPr id="65" name="TextBox 64">
              <a:extLst>
                <a:ext uri="{FF2B5EF4-FFF2-40B4-BE49-F238E27FC236}">
                  <a16:creationId xmlns:a16="http://schemas.microsoft.com/office/drawing/2014/main" id="{CCDEF266-F7E1-484B-9B1D-9E32212D0D60}"/>
                </a:ext>
              </a:extLst>
            </p:cNvPr>
            <p:cNvSpPr txBox="1"/>
            <p:nvPr/>
          </p:nvSpPr>
          <p:spPr>
            <a:xfrm>
              <a:off x="3606052" y="1702418"/>
              <a:ext cx="233549" cy="400110"/>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u="none" strike="noStrike" kern="0" cap="none" spc="0" normalizeH="0" baseline="0" noProof="0" dirty="0">
                  <a:ln>
                    <a:noFill/>
                  </a:ln>
                  <a:effectLst/>
                  <a:uLnTx/>
                  <a:uFillTx/>
                  <a:latin typeface="+mj-lt"/>
                  <a:cs typeface="Arial" panose="020B0604020202020204" pitchFamily="34" charset="0"/>
                </a:rPr>
                <a:t>×</a:t>
              </a:r>
            </a:p>
          </p:txBody>
        </p:sp>
        <p:cxnSp>
          <p:nvCxnSpPr>
            <p:cNvPr id="66" name="Straight Connector 65">
              <a:extLst>
                <a:ext uri="{FF2B5EF4-FFF2-40B4-BE49-F238E27FC236}">
                  <a16:creationId xmlns:a16="http://schemas.microsoft.com/office/drawing/2014/main" id="{B6CD778A-F10B-4350-8DA3-26856B63464C}"/>
                </a:ext>
              </a:extLst>
            </p:cNvPr>
            <p:cNvCxnSpPr>
              <a:cxnSpLocks/>
            </p:cNvCxnSpPr>
            <p:nvPr/>
          </p:nvCxnSpPr>
          <p:spPr>
            <a:xfrm flipV="1">
              <a:off x="3842202" y="1905176"/>
              <a:ext cx="233550" cy="1"/>
            </a:xfrm>
            <a:prstGeom prst="line">
              <a:avLst/>
            </a:prstGeom>
            <a:grpFill/>
            <a:ln w="6350" cap="flat" cmpd="sng" algn="ctr">
              <a:solidFill>
                <a:sysClr val="windowText" lastClr="000000"/>
              </a:solidFill>
              <a:prstDash val="solid"/>
              <a:miter lim="800000"/>
            </a:ln>
            <a:effectLst/>
          </p:spPr>
        </p:cxnSp>
        <p:sp>
          <p:nvSpPr>
            <p:cNvPr id="67" name="TextBox 66">
              <a:extLst>
                <a:ext uri="{FF2B5EF4-FFF2-40B4-BE49-F238E27FC236}">
                  <a16:creationId xmlns:a16="http://schemas.microsoft.com/office/drawing/2014/main" id="{8143595B-231E-4B7C-9E66-0D83934A4FB8}"/>
                </a:ext>
              </a:extLst>
            </p:cNvPr>
            <p:cNvSpPr txBox="1"/>
            <p:nvPr/>
          </p:nvSpPr>
          <p:spPr>
            <a:xfrm>
              <a:off x="4083090" y="170241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68" name="Rectangle 67">
              <a:extLst>
                <a:ext uri="{FF2B5EF4-FFF2-40B4-BE49-F238E27FC236}">
                  <a16:creationId xmlns:a16="http://schemas.microsoft.com/office/drawing/2014/main" id="{F6BFB7C1-2788-428B-B9CF-7C7E35FE3C47}"/>
                </a:ext>
              </a:extLst>
            </p:cNvPr>
            <p:cNvSpPr/>
            <p:nvPr/>
          </p:nvSpPr>
          <p:spPr>
            <a:xfrm>
              <a:off x="4245907" y="1671638"/>
              <a:ext cx="466725"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14</a:t>
              </a:r>
            </a:p>
          </p:txBody>
        </p:sp>
        <p:sp>
          <p:nvSpPr>
            <p:cNvPr id="69" name="Rectangle 68">
              <a:extLst>
                <a:ext uri="{FF2B5EF4-FFF2-40B4-BE49-F238E27FC236}">
                  <a16:creationId xmlns:a16="http://schemas.microsoft.com/office/drawing/2014/main" id="{19EC6B0F-650E-44A4-AF87-0C6115856096}"/>
                </a:ext>
              </a:extLst>
            </p:cNvPr>
            <p:cNvSpPr/>
            <p:nvPr/>
          </p:nvSpPr>
          <p:spPr>
            <a:xfrm>
              <a:off x="3832977" y="1934785"/>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70" name="Group 69">
            <a:extLst>
              <a:ext uri="{FF2B5EF4-FFF2-40B4-BE49-F238E27FC236}">
                <a16:creationId xmlns:a16="http://schemas.microsoft.com/office/drawing/2014/main" id="{12971608-A29A-43EA-B8B5-6304FEB1AF48}"/>
              </a:ext>
            </a:extLst>
          </p:cNvPr>
          <p:cNvGrpSpPr/>
          <p:nvPr/>
        </p:nvGrpSpPr>
        <p:grpSpPr>
          <a:xfrm>
            <a:off x="3004463" y="4606340"/>
            <a:ext cx="1417552" cy="563217"/>
            <a:chOff x="3372502" y="2464300"/>
            <a:chExt cx="1417552" cy="563217"/>
          </a:xfrm>
          <a:noFill/>
        </p:grpSpPr>
        <p:sp>
          <p:nvSpPr>
            <p:cNvPr id="71" name="Rectangle 70">
              <a:extLst>
                <a:ext uri="{FF2B5EF4-FFF2-40B4-BE49-F238E27FC236}">
                  <a16:creationId xmlns:a16="http://schemas.microsoft.com/office/drawing/2014/main" id="{E24660AC-21F0-464A-BA13-1756F714DDFF}"/>
                </a:ext>
              </a:extLst>
            </p:cNvPr>
            <p:cNvSpPr/>
            <p:nvPr/>
          </p:nvSpPr>
          <p:spPr>
            <a:xfrm>
              <a:off x="3832977" y="2464300"/>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72" name="TextBox 71">
              <a:extLst>
                <a:ext uri="{FF2B5EF4-FFF2-40B4-BE49-F238E27FC236}">
                  <a16:creationId xmlns:a16="http://schemas.microsoft.com/office/drawing/2014/main" id="{65FEC819-FBC5-4CC0-9FF4-D047282490B8}"/>
                </a:ext>
              </a:extLst>
            </p:cNvPr>
            <p:cNvSpPr txBox="1"/>
            <p:nvPr/>
          </p:nvSpPr>
          <p:spPr>
            <a:xfrm>
              <a:off x="3372502" y="2543149"/>
              <a:ext cx="233550"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9</a:t>
              </a:r>
            </a:p>
          </p:txBody>
        </p:sp>
        <p:sp>
          <p:nvSpPr>
            <p:cNvPr id="73" name="TextBox 72">
              <a:extLst>
                <a:ext uri="{FF2B5EF4-FFF2-40B4-BE49-F238E27FC236}">
                  <a16:creationId xmlns:a16="http://schemas.microsoft.com/office/drawing/2014/main" id="{D5A6CD5A-5E63-4238-99FF-AAF71F3B04B8}"/>
                </a:ext>
              </a:extLst>
            </p:cNvPr>
            <p:cNvSpPr txBox="1"/>
            <p:nvPr/>
          </p:nvSpPr>
          <p:spPr>
            <a:xfrm>
              <a:off x="3606052" y="2543150"/>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cxnSp>
          <p:nvCxnSpPr>
            <p:cNvPr id="74" name="Straight Connector 73">
              <a:extLst>
                <a:ext uri="{FF2B5EF4-FFF2-40B4-BE49-F238E27FC236}">
                  <a16:creationId xmlns:a16="http://schemas.microsoft.com/office/drawing/2014/main" id="{586193F1-F8BA-4858-8A05-9AA5B66B4AFE}"/>
                </a:ext>
              </a:extLst>
            </p:cNvPr>
            <p:cNvCxnSpPr>
              <a:cxnSpLocks/>
            </p:cNvCxnSpPr>
            <p:nvPr/>
          </p:nvCxnSpPr>
          <p:spPr>
            <a:xfrm flipV="1">
              <a:off x="3842202" y="2745908"/>
              <a:ext cx="233550" cy="1"/>
            </a:xfrm>
            <a:prstGeom prst="line">
              <a:avLst/>
            </a:prstGeom>
            <a:grpFill/>
            <a:ln w="6350" cap="flat" cmpd="sng" algn="ctr">
              <a:solidFill>
                <a:sysClr val="windowText" lastClr="000000"/>
              </a:solidFill>
              <a:prstDash val="solid"/>
              <a:miter lim="800000"/>
            </a:ln>
            <a:effectLst/>
          </p:spPr>
        </p:cxnSp>
        <p:sp>
          <p:nvSpPr>
            <p:cNvPr id="75" name="TextBox 74">
              <a:extLst>
                <a:ext uri="{FF2B5EF4-FFF2-40B4-BE49-F238E27FC236}">
                  <a16:creationId xmlns:a16="http://schemas.microsoft.com/office/drawing/2014/main" id="{B0731FF5-BF94-47CD-96C4-95B638C2B4E1}"/>
                </a:ext>
              </a:extLst>
            </p:cNvPr>
            <p:cNvSpPr txBox="1"/>
            <p:nvPr/>
          </p:nvSpPr>
          <p:spPr>
            <a:xfrm>
              <a:off x="4083090" y="2543149"/>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76" name="Rectangle 75">
              <a:extLst>
                <a:ext uri="{FF2B5EF4-FFF2-40B4-BE49-F238E27FC236}">
                  <a16:creationId xmlns:a16="http://schemas.microsoft.com/office/drawing/2014/main" id="{5F6F2817-165C-4D02-9783-B364935C5E68}"/>
                </a:ext>
              </a:extLst>
            </p:cNvPr>
            <p:cNvSpPr/>
            <p:nvPr/>
          </p:nvSpPr>
          <p:spPr>
            <a:xfrm>
              <a:off x="4245907" y="2512370"/>
              <a:ext cx="544147"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14</a:t>
              </a:r>
            </a:p>
          </p:txBody>
        </p:sp>
        <p:sp>
          <p:nvSpPr>
            <p:cNvPr id="77" name="Rectangle 76">
              <a:extLst>
                <a:ext uri="{FF2B5EF4-FFF2-40B4-BE49-F238E27FC236}">
                  <a16:creationId xmlns:a16="http://schemas.microsoft.com/office/drawing/2014/main" id="{8D08ADB8-9AB0-4988-8841-351FCE6421C8}"/>
                </a:ext>
              </a:extLst>
            </p:cNvPr>
            <p:cNvSpPr/>
            <p:nvPr/>
          </p:nvSpPr>
          <p:spPr>
            <a:xfrm>
              <a:off x="3832977" y="2775517"/>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78" name="Group 77">
            <a:extLst>
              <a:ext uri="{FF2B5EF4-FFF2-40B4-BE49-F238E27FC236}">
                <a16:creationId xmlns:a16="http://schemas.microsoft.com/office/drawing/2014/main" id="{48E9168A-9E32-49BF-B475-0E13E9D8E0FC}"/>
              </a:ext>
            </a:extLst>
          </p:cNvPr>
          <p:cNvGrpSpPr/>
          <p:nvPr/>
        </p:nvGrpSpPr>
        <p:grpSpPr>
          <a:xfrm>
            <a:off x="5004597" y="2064523"/>
            <a:ext cx="1558653" cy="563217"/>
            <a:chOff x="3231401" y="3366588"/>
            <a:chExt cx="1558652" cy="563217"/>
          </a:xfrm>
          <a:noFill/>
        </p:grpSpPr>
        <p:sp>
          <p:nvSpPr>
            <p:cNvPr id="79" name="Rectangle 78">
              <a:extLst>
                <a:ext uri="{FF2B5EF4-FFF2-40B4-BE49-F238E27FC236}">
                  <a16:creationId xmlns:a16="http://schemas.microsoft.com/office/drawing/2014/main" id="{74012F79-1B5B-435F-820F-A8939942D6A7}"/>
                </a:ext>
              </a:extLst>
            </p:cNvPr>
            <p:cNvSpPr/>
            <p:nvPr/>
          </p:nvSpPr>
          <p:spPr>
            <a:xfrm>
              <a:off x="3832977" y="3366588"/>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80" name="TextBox 79">
              <a:extLst>
                <a:ext uri="{FF2B5EF4-FFF2-40B4-BE49-F238E27FC236}">
                  <a16:creationId xmlns:a16="http://schemas.microsoft.com/office/drawing/2014/main" id="{0B6EFF8D-DCC9-468B-927C-10BC6E7D326B}"/>
                </a:ext>
              </a:extLst>
            </p:cNvPr>
            <p:cNvSpPr txBox="1"/>
            <p:nvPr/>
          </p:nvSpPr>
          <p:spPr>
            <a:xfrm>
              <a:off x="3231401" y="3459851"/>
              <a:ext cx="47651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17</a:t>
              </a:r>
            </a:p>
          </p:txBody>
        </p:sp>
        <p:sp>
          <p:nvSpPr>
            <p:cNvPr id="81" name="TextBox 80">
              <a:extLst>
                <a:ext uri="{FF2B5EF4-FFF2-40B4-BE49-F238E27FC236}">
                  <a16:creationId xmlns:a16="http://schemas.microsoft.com/office/drawing/2014/main" id="{A98CB875-E029-4F10-8538-16711C46EF74}"/>
                </a:ext>
              </a:extLst>
            </p:cNvPr>
            <p:cNvSpPr txBox="1"/>
            <p:nvPr/>
          </p:nvSpPr>
          <p:spPr>
            <a:xfrm>
              <a:off x="3606052" y="3445438"/>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cxnSp>
          <p:nvCxnSpPr>
            <p:cNvPr id="82" name="Straight Connector 81">
              <a:extLst>
                <a:ext uri="{FF2B5EF4-FFF2-40B4-BE49-F238E27FC236}">
                  <a16:creationId xmlns:a16="http://schemas.microsoft.com/office/drawing/2014/main" id="{44716998-9FA2-46C4-B4FE-78E4564C01DA}"/>
                </a:ext>
              </a:extLst>
            </p:cNvPr>
            <p:cNvCxnSpPr>
              <a:cxnSpLocks/>
            </p:cNvCxnSpPr>
            <p:nvPr/>
          </p:nvCxnSpPr>
          <p:spPr>
            <a:xfrm flipV="1">
              <a:off x="3842202" y="3648196"/>
              <a:ext cx="233550" cy="1"/>
            </a:xfrm>
            <a:prstGeom prst="line">
              <a:avLst/>
            </a:prstGeom>
            <a:grpFill/>
            <a:ln w="6350" cap="flat" cmpd="sng" algn="ctr">
              <a:solidFill>
                <a:sysClr val="windowText" lastClr="000000"/>
              </a:solidFill>
              <a:prstDash val="solid"/>
              <a:miter lim="800000"/>
            </a:ln>
            <a:effectLst/>
          </p:spPr>
        </p:cxnSp>
        <p:sp>
          <p:nvSpPr>
            <p:cNvPr id="83" name="TextBox 82">
              <a:extLst>
                <a:ext uri="{FF2B5EF4-FFF2-40B4-BE49-F238E27FC236}">
                  <a16:creationId xmlns:a16="http://schemas.microsoft.com/office/drawing/2014/main" id="{911B2E78-019A-4A0F-B7C1-192A4C5C8ECD}"/>
                </a:ext>
              </a:extLst>
            </p:cNvPr>
            <p:cNvSpPr txBox="1"/>
            <p:nvPr/>
          </p:nvSpPr>
          <p:spPr>
            <a:xfrm>
              <a:off x="4083090" y="344543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84" name="Rectangle 83">
              <a:extLst>
                <a:ext uri="{FF2B5EF4-FFF2-40B4-BE49-F238E27FC236}">
                  <a16:creationId xmlns:a16="http://schemas.microsoft.com/office/drawing/2014/main" id="{503D878D-377E-4EE7-9E36-0858C3BB5A74}"/>
                </a:ext>
              </a:extLst>
            </p:cNvPr>
            <p:cNvSpPr/>
            <p:nvPr/>
          </p:nvSpPr>
          <p:spPr>
            <a:xfrm>
              <a:off x="4245906" y="3414658"/>
              <a:ext cx="544147"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12</a:t>
              </a:r>
            </a:p>
          </p:txBody>
        </p:sp>
        <p:sp>
          <p:nvSpPr>
            <p:cNvPr id="85" name="Rectangle 84">
              <a:extLst>
                <a:ext uri="{FF2B5EF4-FFF2-40B4-BE49-F238E27FC236}">
                  <a16:creationId xmlns:a16="http://schemas.microsoft.com/office/drawing/2014/main" id="{828BBE36-78C2-485E-812A-C65F9984768A}"/>
                </a:ext>
              </a:extLst>
            </p:cNvPr>
            <p:cNvSpPr/>
            <p:nvPr/>
          </p:nvSpPr>
          <p:spPr>
            <a:xfrm>
              <a:off x="3832977" y="3677805"/>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86" name="Group 85">
            <a:extLst>
              <a:ext uri="{FF2B5EF4-FFF2-40B4-BE49-F238E27FC236}">
                <a16:creationId xmlns:a16="http://schemas.microsoft.com/office/drawing/2014/main" id="{D20DCA7F-83DE-4B99-85C6-1CFA426D6C27}"/>
              </a:ext>
            </a:extLst>
          </p:cNvPr>
          <p:cNvGrpSpPr/>
          <p:nvPr/>
        </p:nvGrpSpPr>
        <p:grpSpPr>
          <a:xfrm>
            <a:off x="5004597" y="2901731"/>
            <a:ext cx="1477586" cy="563217"/>
            <a:chOff x="3195528" y="4268637"/>
            <a:chExt cx="1477586" cy="563217"/>
          </a:xfrm>
          <a:noFill/>
        </p:grpSpPr>
        <p:sp>
          <p:nvSpPr>
            <p:cNvPr id="87" name="Rectangle 86">
              <a:extLst>
                <a:ext uri="{FF2B5EF4-FFF2-40B4-BE49-F238E27FC236}">
                  <a16:creationId xmlns:a16="http://schemas.microsoft.com/office/drawing/2014/main" id="{8BA2D08E-F9B4-4834-AC3B-9531AE529FD6}"/>
                </a:ext>
              </a:extLst>
            </p:cNvPr>
            <p:cNvSpPr/>
            <p:nvPr/>
          </p:nvSpPr>
          <p:spPr>
            <a:xfrm>
              <a:off x="3832977" y="4268637"/>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88" name="TextBox 87">
              <a:extLst>
                <a:ext uri="{FF2B5EF4-FFF2-40B4-BE49-F238E27FC236}">
                  <a16:creationId xmlns:a16="http://schemas.microsoft.com/office/drawing/2014/main" id="{3E1CE4E8-F244-4A99-A840-9C5B58543972}"/>
                </a:ext>
              </a:extLst>
            </p:cNvPr>
            <p:cNvSpPr txBox="1"/>
            <p:nvPr/>
          </p:nvSpPr>
          <p:spPr>
            <a:xfrm>
              <a:off x="3195528" y="4354117"/>
              <a:ext cx="47651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10</a:t>
              </a:r>
            </a:p>
          </p:txBody>
        </p:sp>
        <p:sp>
          <p:nvSpPr>
            <p:cNvPr id="89" name="TextBox 88">
              <a:extLst>
                <a:ext uri="{FF2B5EF4-FFF2-40B4-BE49-F238E27FC236}">
                  <a16:creationId xmlns:a16="http://schemas.microsoft.com/office/drawing/2014/main" id="{029A79B3-A10B-4065-8846-063D1B0D2E89}"/>
                </a:ext>
              </a:extLst>
            </p:cNvPr>
            <p:cNvSpPr txBox="1"/>
            <p:nvPr/>
          </p:nvSpPr>
          <p:spPr>
            <a:xfrm>
              <a:off x="3606052" y="4347487"/>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cxnSp>
          <p:nvCxnSpPr>
            <p:cNvPr id="90" name="Straight Connector 89">
              <a:extLst>
                <a:ext uri="{FF2B5EF4-FFF2-40B4-BE49-F238E27FC236}">
                  <a16:creationId xmlns:a16="http://schemas.microsoft.com/office/drawing/2014/main" id="{181AB152-5BB0-4C25-9D7E-D0A3FA56053A}"/>
                </a:ext>
              </a:extLst>
            </p:cNvPr>
            <p:cNvCxnSpPr>
              <a:cxnSpLocks/>
            </p:cNvCxnSpPr>
            <p:nvPr/>
          </p:nvCxnSpPr>
          <p:spPr>
            <a:xfrm flipV="1">
              <a:off x="3842202" y="4550245"/>
              <a:ext cx="233550" cy="1"/>
            </a:xfrm>
            <a:prstGeom prst="line">
              <a:avLst/>
            </a:prstGeom>
            <a:grpFill/>
            <a:ln w="6350" cap="flat" cmpd="sng" algn="ctr">
              <a:solidFill>
                <a:sysClr val="windowText" lastClr="000000"/>
              </a:solidFill>
              <a:prstDash val="solid"/>
              <a:miter lim="800000"/>
            </a:ln>
            <a:effectLst/>
          </p:spPr>
        </p:cxnSp>
        <p:sp>
          <p:nvSpPr>
            <p:cNvPr id="91" name="TextBox 90">
              <a:extLst>
                <a:ext uri="{FF2B5EF4-FFF2-40B4-BE49-F238E27FC236}">
                  <a16:creationId xmlns:a16="http://schemas.microsoft.com/office/drawing/2014/main" id="{80BF7A3A-ECB1-4080-B189-38EE92E8D5A8}"/>
                </a:ext>
              </a:extLst>
            </p:cNvPr>
            <p:cNvSpPr txBox="1"/>
            <p:nvPr/>
          </p:nvSpPr>
          <p:spPr>
            <a:xfrm>
              <a:off x="4083090" y="4347486"/>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92" name="Rectangle 91">
              <a:extLst>
                <a:ext uri="{FF2B5EF4-FFF2-40B4-BE49-F238E27FC236}">
                  <a16:creationId xmlns:a16="http://schemas.microsoft.com/office/drawing/2014/main" id="{A3EBCA3C-423B-42BD-9373-F4A8F43CA9F1}"/>
                </a:ext>
              </a:extLst>
            </p:cNvPr>
            <p:cNvSpPr/>
            <p:nvPr/>
          </p:nvSpPr>
          <p:spPr>
            <a:xfrm>
              <a:off x="4245907" y="4316707"/>
              <a:ext cx="427207"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0</a:t>
              </a:r>
            </a:p>
          </p:txBody>
        </p:sp>
        <p:sp>
          <p:nvSpPr>
            <p:cNvPr id="93" name="Rectangle 92">
              <a:extLst>
                <a:ext uri="{FF2B5EF4-FFF2-40B4-BE49-F238E27FC236}">
                  <a16:creationId xmlns:a16="http://schemas.microsoft.com/office/drawing/2014/main" id="{0047EB67-4356-4A3E-8D20-E70B411FD69A}"/>
                </a:ext>
              </a:extLst>
            </p:cNvPr>
            <p:cNvSpPr/>
            <p:nvPr/>
          </p:nvSpPr>
          <p:spPr>
            <a:xfrm>
              <a:off x="3832977" y="4579854"/>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grpSp>
        <p:nvGrpSpPr>
          <p:cNvPr id="94" name="Group 93">
            <a:extLst>
              <a:ext uri="{FF2B5EF4-FFF2-40B4-BE49-F238E27FC236}">
                <a16:creationId xmlns:a16="http://schemas.microsoft.com/office/drawing/2014/main" id="{E1D99393-238B-4665-A592-A07AB4A8D7D9}"/>
              </a:ext>
            </a:extLst>
          </p:cNvPr>
          <p:cNvGrpSpPr/>
          <p:nvPr/>
        </p:nvGrpSpPr>
        <p:grpSpPr>
          <a:xfrm>
            <a:off x="5004597" y="3738939"/>
            <a:ext cx="1543911" cy="563217"/>
            <a:chOff x="3255562" y="5126936"/>
            <a:chExt cx="1543911" cy="563217"/>
          </a:xfrm>
          <a:noFill/>
        </p:grpSpPr>
        <p:sp>
          <p:nvSpPr>
            <p:cNvPr id="95" name="Rectangle 94">
              <a:extLst>
                <a:ext uri="{FF2B5EF4-FFF2-40B4-BE49-F238E27FC236}">
                  <a16:creationId xmlns:a16="http://schemas.microsoft.com/office/drawing/2014/main" id="{75A7C697-FD05-4878-9662-2A52712D2A37}"/>
                </a:ext>
              </a:extLst>
            </p:cNvPr>
            <p:cNvSpPr/>
            <p:nvPr/>
          </p:nvSpPr>
          <p:spPr>
            <a:xfrm>
              <a:off x="3832977" y="5126936"/>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sp>
          <p:nvSpPr>
            <p:cNvPr id="96" name="TextBox 95">
              <a:extLst>
                <a:ext uri="{FF2B5EF4-FFF2-40B4-BE49-F238E27FC236}">
                  <a16:creationId xmlns:a16="http://schemas.microsoft.com/office/drawing/2014/main" id="{769EBC86-9CBC-4AB3-8981-84D2F1040A56}"/>
                </a:ext>
              </a:extLst>
            </p:cNvPr>
            <p:cNvSpPr txBox="1"/>
            <p:nvPr/>
          </p:nvSpPr>
          <p:spPr>
            <a:xfrm>
              <a:off x="3255562" y="5230534"/>
              <a:ext cx="47651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0</a:t>
              </a:r>
            </a:p>
          </p:txBody>
        </p:sp>
        <p:sp>
          <p:nvSpPr>
            <p:cNvPr id="97" name="TextBox 96">
              <a:extLst>
                <a:ext uri="{FF2B5EF4-FFF2-40B4-BE49-F238E27FC236}">
                  <a16:creationId xmlns:a16="http://schemas.microsoft.com/office/drawing/2014/main" id="{F7F3FBC1-C88A-4794-A8FB-92E367E6B9C1}"/>
                </a:ext>
              </a:extLst>
            </p:cNvPr>
            <p:cNvSpPr txBox="1"/>
            <p:nvPr/>
          </p:nvSpPr>
          <p:spPr>
            <a:xfrm>
              <a:off x="3606052" y="5205786"/>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cxnSp>
          <p:nvCxnSpPr>
            <p:cNvPr id="98" name="Straight Connector 97">
              <a:extLst>
                <a:ext uri="{FF2B5EF4-FFF2-40B4-BE49-F238E27FC236}">
                  <a16:creationId xmlns:a16="http://schemas.microsoft.com/office/drawing/2014/main" id="{8B8500E9-3FCF-4FF4-9178-09BEF0774FFE}"/>
                </a:ext>
              </a:extLst>
            </p:cNvPr>
            <p:cNvCxnSpPr>
              <a:cxnSpLocks/>
            </p:cNvCxnSpPr>
            <p:nvPr/>
          </p:nvCxnSpPr>
          <p:spPr>
            <a:xfrm flipV="1">
              <a:off x="3842202" y="5408544"/>
              <a:ext cx="233550" cy="1"/>
            </a:xfrm>
            <a:prstGeom prst="line">
              <a:avLst/>
            </a:prstGeom>
            <a:grpFill/>
            <a:ln w="6350" cap="flat" cmpd="sng" algn="ctr">
              <a:solidFill>
                <a:sysClr val="windowText" lastClr="000000"/>
              </a:solidFill>
              <a:prstDash val="solid"/>
              <a:miter lim="800000"/>
            </a:ln>
            <a:effectLst/>
          </p:spPr>
        </p:cxnSp>
        <p:sp>
          <p:nvSpPr>
            <p:cNvPr id="99" name="TextBox 98">
              <a:extLst>
                <a:ext uri="{FF2B5EF4-FFF2-40B4-BE49-F238E27FC236}">
                  <a16:creationId xmlns:a16="http://schemas.microsoft.com/office/drawing/2014/main" id="{E7F333F6-2FCE-4254-8C10-CC3684369744}"/>
                </a:ext>
              </a:extLst>
            </p:cNvPr>
            <p:cNvSpPr txBox="1"/>
            <p:nvPr/>
          </p:nvSpPr>
          <p:spPr>
            <a:xfrm>
              <a:off x="4083090" y="5205785"/>
              <a:ext cx="233549" cy="369332"/>
            </a:xfrm>
            <a:prstGeom prst="rect">
              <a:avLst/>
            </a:prstGeom>
            <a:grp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cs typeface="Arial" panose="020B0604020202020204" pitchFamily="34" charset="0"/>
                </a:rPr>
                <a:t>=</a:t>
              </a:r>
            </a:p>
          </p:txBody>
        </p:sp>
        <p:sp>
          <p:nvSpPr>
            <p:cNvPr id="100" name="Rectangle 99">
              <a:extLst>
                <a:ext uri="{FF2B5EF4-FFF2-40B4-BE49-F238E27FC236}">
                  <a16:creationId xmlns:a16="http://schemas.microsoft.com/office/drawing/2014/main" id="{0DB59D02-C5C6-4C24-852E-8CC893EC798B}"/>
                </a:ext>
              </a:extLst>
            </p:cNvPr>
            <p:cNvSpPr/>
            <p:nvPr/>
          </p:nvSpPr>
          <p:spPr>
            <a:xfrm>
              <a:off x="4245907" y="5175006"/>
              <a:ext cx="553566" cy="43088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effectLst/>
                  <a:uLnTx/>
                  <a:uFillTx/>
                  <a:latin typeface="+mj-lt"/>
                  <a:ea typeface="+mn-ea"/>
                  <a:cs typeface="Arial" panose="020B0604020202020204" pitchFamily="34" charset="0"/>
                </a:rPr>
                <a:t>10</a:t>
              </a:r>
            </a:p>
          </p:txBody>
        </p:sp>
        <p:sp>
          <p:nvSpPr>
            <p:cNvPr id="101" name="Rectangle 100">
              <a:extLst>
                <a:ext uri="{FF2B5EF4-FFF2-40B4-BE49-F238E27FC236}">
                  <a16:creationId xmlns:a16="http://schemas.microsoft.com/office/drawing/2014/main" id="{B86A33F4-2C81-47CB-A48D-B80038DC7CA6}"/>
                </a:ext>
              </a:extLst>
            </p:cNvPr>
            <p:cNvSpPr/>
            <p:nvPr/>
          </p:nvSpPr>
          <p:spPr>
            <a:xfrm>
              <a:off x="3832977" y="5438153"/>
              <a:ext cx="252000" cy="252000"/>
            </a:xfrm>
            <a:prstGeom prst="rect">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u="none" strike="noStrike" kern="0" cap="none" spc="0" normalizeH="0" baseline="0" noProof="0">
                <a:ln>
                  <a:noFill/>
                </a:ln>
                <a:effectLst/>
                <a:uLnTx/>
                <a:uFillTx/>
                <a:latin typeface="+mj-lt"/>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149464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082837558"/>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A part-to-whole comparison.</a:t>
                          </a:r>
                        </a:p>
                        <a:p>
                          <a:pPr marL="216000" lvl="1" indent="0">
                            <a:spcBef>
                              <a:spcPts val="400"/>
                            </a:spcBef>
                            <a:spcAft>
                              <a:spcPts val="400"/>
                            </a:spcAft>
                            <a:buFont typeface="+mj-lt"/>
                            <a:buNone/>
                          </a:pPr>
                          <a:r>
                            <a:rPr lang="en-GB" sz="1600" dirty="0">
                              <a:solidFill>
                                <a:srgbClr val="585858"/>
                              </a:solidFill>
                              <a:effectLst/>
                              <a:latin typeface="+mj-lt"/>
                              <a:ea typeface="Calibri" panose="020F0502020204030204" pitchFamily="34" charset="0"/>
                              <a:cs typeface="Times New Roman" panose="02020603050405020304" pitchFamily="18" charset="0"/>
                            </a:rPr>
                            <a:t>Example: Where £20 is shared between two people in the ratio 3</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5, the first receives £7.50, which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3</m:t>
                                  </m:r>
                                </m:num>
                                <m:den>
                                  <m:r>
                                    <a:rPr lang="en-GB" sz="1600" b="0" i="1" smtClean="0">
                                      <a:solidFill>
                                        <a:srgbClr val="585858"/>
                                      </a:solidFill>
                                      <a:effectLst/>
                                      <a:latin typeface="Cambria Math" panose="02040503050406030204" pitchFamily="18" charset="0"/>
                                      <a:cs typeface="Times New Roman" panose="02020603050405020304" pitchFamily="18" charset="0"/>
                                    </a:rPr>
                                    <m:t>8</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of the whole £20. This is the first person’s proportion of the whole.</a:t>
                          </a:r>
                        </a:p>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err="1">
                              <a:solidFill>
                                <a:srgbClr val="585858"/>
                              </a:solidFill>
                              <a:effectLst/>
                              <a:latin typeface="+mj-lt"/>
                              <a:ea typeface="Calibri" panose="020F0502020204030204" pitchFamily="34" charset="0"/>
                              <a:cs typeface="Times New Roman" panose="02020603050405020304" pitchFamily="18" charset="0"/>
                            </a:rPr>
                            <a:t>kx</a:t>
                          </a:r>
                          <a:r>
                            <a:rPr lang="en-GB" sz="1600" dirty="0">
                              <a:solidFill>
                                <a:srgbClr val="585858"/>
                              </a:solidFill>
                              <a:effectLst/>
                              <a:latin typeface="+mj-lt"/>
                              <a:ea typeface="Calibri" panose="020F0502020204030204" pitchFamily="34" charset="0"/>
                              <a:cs typeface="Times New Roman" panose="02020603050405020304" pitchFamily="18" charset="0"/>
                            </a:rPr>
                            <a:t>, then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directly proportional to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it may also be said that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varies directly as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When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plotted against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this produces a straight line graph through the origin.</a:t>
                          </a:r>
                        </a:p>
                        <a:p>
                          <a:pPr marL="228600" marR="0" lvl="0" indent="-228600" algn="l" defTabSz="914400" rtl="0" eaLnBrk="1" fontAlgn="auto" latinLnBrk="0" hangingPunct="1">
                            <a:lnSpc>
                              <a:spcPct val="100000"/>
                            </a:lnSpc>
                            <a:spcBef>
                              <a:spcPts val="400"/>
                            </a:spcBef>
                            <a:spcAft>
                              <a:spcPts val="400"/>
                            </a:spcAft>
                            <a:buClrTx/>
                            <a:buSzTx/>
                            <a:buFont typeface="+mj-lt"/>
                            <a:buAutoNum type="arabicPeriod"/>
                            <a:tabLst/>
                            <a:defRPr/>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err="1">
                              <a:solidFill>
                                <a:srgbClr val="585858"/>
                              </a:solidFill>
                              <a:effectLst/>
                              <a:latin typeface="+mj-lt"/>
                              <a:ea typeface="Calibri" panose="020F0502020204030204" pitchFamily="34" charset="0"/>
                              <a:cs typeface="Times New Roman" panose="02020603050405020304" pitchFamily="18" charset="0"/>
                            </a:rPr>
                            <a:t>xy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or equivalently </a:t>
                          </a:r>
                          <a14:m>
                            <m:oMath xmlns:m="http://schemas.openxmlformats.org/officeDocument/2006/math">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b="0" i="1" dirty="0" smtClean="0">
                                      <a:solidFill>
                                        <a:srgbClr val="585858"/>
                                      </a:solidFill>
                                      <a:effectLst/>
                                      <a:latin typeface="Cambria Math" panose="02040503050406030204" pitchFamily="18" charset="0"/>
                                      <a:cs typeface="Times New Roman" panose="02020603050405020304" pitchFamily="18" charset="0"/>
                                    </a:rPr>
                                  </m:ctrlPr>
                                </m:fPr>
                                <m:num>
                                  <m:r>
                                    <a:rPr lang="en-GB" sz="1600" b="0" i="1" dirty="0" smtClean="0">
                                      <a:solidFill>
                                        <a:srgbClr val="585858"/>
                                      </a:solidFill>
                                      <a:effectLst/>
                                      <a:latin typeface="Cambria Math" panose="02040503050406030204" pitchFamily="18" charset="0"/>
                                      <a:cs typeface="Times New Roman" panose="02020603050405020304" pitchFamily="18" charset="0"/>
                                    </a:rPr>
                                    <m:t>𝑘</m:t>
                                  </m:r>
                                </m:num>
                                <m:den>
                                  <m:r>
                                    <a:rPr lang="en-GB" sz="1600" b="0" i="1" dirty="0" smtClean="0">
                                      <a:solidFill>
                                        <a:srgbClr val="585858"/>
                                      </a:solidFill>
                                      <a:effectLst/>
                                      <a:latin typeface="Cambria Math" panose="02040503050406030204" pitchFamily="18" charset="0"/>
                                      <a:cs typeface="Times New Roman" panose="02020603050405020304" pitchFamily="18" charset="0"/>
                                    </a:rPr>
                                    <m:t>𝑥</m:t>
                                  </m:r>
                                </m:den>
                              </m:f>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 where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is a constant and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0,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0, they vary in inverse proportion to each other.</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part-to-part comparison. The ratio of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dirty="0">
                              <a:solidFill>
                                <a:srgbClr val="585858"/>
                              </a:solidFill>
                              <a:effectLst/>
                              <a:latin typeface="+mj-lt"/>
                              <a:ea typeface="Calibri" panose="020F0502020204030204" pitchFamily="34" charset="0"/>
                              <a:cs typeface="Times New Roman" panose="02020603050405020304" pitchFamily="18" charset="0"/>
                            </a:rPr>
                            <a:t> to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 is usually written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In a recipe for pastry, fat and flour are mixed in the ratio 1</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2, which means that the fat used has half the mass of the flour. That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𝑓𝑎𝑡</m:t>
                                  </m:r>
                                </m:num>
                                <m:den>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𝑓𝑙𝑜𝑢𝑟</m:t>
                                  </m:r>
                                </m:den>
                              </m:f>
                              <m: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 Thus, ratios are equivalent to particular fractional parts.</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082837558"/>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465451">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endParaRPr lang="en-US"/>
                        </a:p>
                      </a:txBody>
                      <a:tcPr marL="68580" marR="68580" marT="0" marB="0">
                        <a:blipFill>
                          <a:blip r:embed="rId2"/>
                          <a:stretch>
                            <a:fillRect l="-14663" t="-15897" r="-264" b="-54359"/>
                          </a:stretch>
                        </a:blipFill>
                      </a:tcPr>
                    </a:tc>
                    <a:extLst>
                      <a:ext uri="{0D108BD9-81ED-4DB2-BD59-A6C34878D82A}">
                        <a16:rowId xmlns:a16="http://schemas.microsoft.com/office/drawing/2014/main" val="2719448778"/>
                      </a:ext>
                    </a:extLst>
                  </a:tr>
                  <a:tr h="1214247">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endParaRPr lang="en-US"/>
                        </a:p>
                      </a:txBody>
                      <a:tcPr marL="68580" marR="68580" marT="0" marB="0">
                        <a:blipFill>
                          <a:blip r:embed="rId2"/>
                          <a:stretch>
                            <a:fillRect l="-14663" t="-235417" r="-264" b="-10417"/>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4080930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5" name="TextBox 4">
            <a:extLst>
              <a:ext uri="{FF2B5EF4-FFF2-40B4-BE49-F238E27FC236}">
                <a16:creationId xmlns:a16="http://schemas.microsoft.com/office/drawing/2014/main" id="{AB2D9AA6-44E7-4D32-970F-3CFE8C2762CD}"/>
              </a:ext>
            </a:extLst>
          </p:cNvPr>
          <p:cNvSpPr txBox="1"/>
          <p:nvPr/>
        </p:nvSpPr>
        <p:spPr>
          <a:xfrm>
            <a:off x="609600" y="2132856"/>
            <a:ext cx="8294712" cy="4548938"/>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Arrays</a:t>
            </a:r>
          </a:p>
          <a:p>
            <a:pPr marL="800100" lvl="1" indent="-342900">
              <a:buClr>
                <a:srgbClr val="585858"/>
              </a:buClr>
              <a:buFont typeface="Arial" panose="020B0604020202020204" pitchFamily="34" charset="0"/>
              <a:buChar char="•"/>
            </a:pPr>
            <a:r>
              <a:rPr lang="en-GB" sz="2000" dirty="0"/>
              <a:t>An array is a rectangular arrangement of dots in rows and columns, where each column has the same number of dots. When the rectangle has continuous measures for the dimensions, it becomes a useful way of thinking about the product of any two numbers including decimals and fractions.</a:t>
            </a:r>
          </a:p>
          <a:p>
            <a:pPr marL="342900" indent="-342900">
              <a:buClr>
                <a:srgbClr val="585858"/>
              </a:buClr>
              <a:buFont typeface="Arial" panose="020B0604020202020204" pitchFamily="34" charset="0"/>
              <a:buChar char="•"/>
            </a:pPr>
            <a:r>
              <a:rPr lang="en-GB" sz="2400" b="1" dirty="0"/>
              <a:t>Cuisenaire™ rods</a:t>
            </a:r>
          </a:p>
          <a:p>
            <a:pPr marL="800100" lvl="1" indent="-342900">
              <a:buClr>
                <a:srgbClr val="585858"/>
              </a:buClr>
              <a:buFont typeface="Arial" panose="020B0604020202020204" pitchFamily="34" charset="0"/>
              <a:buChar char="•"/>
            </a:pPr>
            <a:r>
              <a:rPr lang="en-GB" sz="2000" dirty="0"/>
              <a:t>These colour rods of varying sizes from 1cm to 10cm long are a powerful representation to support students’ understanding of multiplicative relationships. By allowing the value of any particular rod to vary, the multiplicative relationships between them can be explored. </a:t>
            </a:r>
          </a:p>
          <a:p>
            <a:pPr marL="342900" indent="-342900">
              <a:buClr>
                <a:srgbClr val="585858"/>
              </a:buClr>
              <a:buFont typeface="Arial" panose="020B0604020202020204" pitchFamily="34" charset="0"/>
              <a:buChar char="•"/>
            </a:pPr>
            <a:endParaRPr lang="en-GB" sz="2400" dirty="0"/>
          </a:p>
        </p:txBody>
      </p:sp>
      <p:pic>
        <p:nvPicPr>
          <p:cNvPr id="9" name="Picture 8">
            <a:extLst>
              <a:ext uri="{FF2B5EF4-FFF2-40B4-BE49-F238E27FC236}">
                <a16:creationId xmlns:a16="http://schemas.microsoft.com/office/drawing/2014/main" id="{727C5422-BA85-4725-9AAD-C816A009F58F}"/>
              </a:ext>
            </a:extLst>
          </p:cNvPr>
          <p:cNvPicPr>
            <a:picLocks noChangeAspect="1"/>
          </p:cNvPicPr>
          <p:nvPr/>
        </p:nvPicPr>
        <p:blipFill>
          <a:blip r:embed="rId3"/>
          <a:stretch>
            <a:fillRect/>
          </a:stretch>
        </p:blipFill>
        <p:spPr>
          <a:xfrm>
            <a:off x="9311904" y="3589619"/>
            <a:ext cx="2050338" cy="1994347"/>
          </a:xfrm>
          <a:prstGeom prst="rect">
            <a:avLst/>
          </a:prstGeom>
        </p:spPr>
      </p:pic>
      <p:pic>
        <p:nvPicPr>
          <p:cNvPr id="10" name="Picture 9">
            <a:extLst>
              <a:ext uri="{FF2B5EF4-FFF2-40B4-BE49-F238E27FC236}">
                <a16:creationId xmlns:a16="http://schemas.microsoft.com/office/drawing/2014/main" id="{37BF9C72-2AFD-42C3-93BF-E5ACFCE34406}"/>
              </a:ext>
            </a:extLst>
          </p:cNvPr>
          <p:cNvPicPr>
            <a:picLocks noChangeAspect="1"/>
          </p:cNvPicPr>
          <p:nvPr/>
        </p:nvPicPr>
        <p:blipFill rotWithShape="1">
          <a:blip r:embed="rId4"/>
          <a:srcRect l="60373" t="24567" r="25445" b="58564"/>
          <a:stretch/>
        </p:blipFill>
        <p:spPr>
          <a:xfrm>
            <a:off x="9140203" y="2241546"/>
            <a:ext cx="2206306" cy="1476109"/>
          </a:xfrm>
          <a:prstGeom prst="rect">
            <a:avLst/>
          </a:prstGeom>
        </p:spPr>
      </p:pic>
    </p:spTree>
    <p:extLst>
      <p:ext uri="{BB962C8B-B14F-4D97-AF65-F5344CB8AC3E}">
        <p14:creationId xmlns:p14="http://schemas.microsoft.com/office/powerpoint/2010/main" val="77656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311882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5" name="TextBox 4">
            <a:extLst>
              <a:ext uri="{FF2B5EF4-FFF2-40B4-BE49-F238E27FC236}">
                <a16:creationId xmlns:a16="http://schemas.microsoft.com/office/drawing/2014/main" id="{AB2D9AA6-44E7-4D32-970F-3CFE8C2762CD}"/>
              </a:ext>
            </a:extLst>
          </p:cNvPr>
          <p:cNvSpPr txBox="1"/>
          <p:nvPr/>
        </p:nvSpPr>
        <p:spPr>
          <a:xfrm>
            <a:off x="609600" y="2132856"/>
            <a:ext cx="8294712" cy="399494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Bar models</a:t>
            </a:r>
          </a:p>
          <a:p>
            <a:pPr marL="800100" lvl="1" indent="-342900">
              <a:buClr>
                <a:srgbClr val="585858"/>
              </a:buClr>
              <a:buFont typeface="Arial" panose="020B0604020202020204" pitchFamily="34" charset="0"/>
              <a:buChar char="•"/>
            </a:pPr>
            <a:r>
              <a:rPr lang="en-GB" sz="2000" dirty="0"/>
              <a:t>Bar models can be very useful to support students in representing (literally, re-presenting) problems in order to reveal multiplicative structures (as appropriate) and thus become aware of how to proceed to a solution.</a:t>
            </a:r>
          </a:p>
          <a:p>
            <a:pPr marL="342900" indent="-342900">
              <a:buClr>
                <a:srgbClr val="585858"/>
              </a:buClr>
              <a:buFont typeface="Arial" panose="020B0604020202020204" pitchFamily="34" charset="0"/>
              <a:buChar char="•"/>
            </a:pPr>
            <a:r>
              <a:rPr lang="en-GB" sz="2400" b="1" dirty="0"/>
              <a:t>Ratio tables and double number lines (also known as ‘stacked number lines’)</a:t>
            </a:r>
          </a:p>
          <a:p>
            <a:pPr marL="800100" lvl="1" indent="-342900">
              <a:buClr>
                <a:srgbClr val="585858"/>
              </a:buClr>
              <a:buFont typeface="Arial" panose="020B0604020202020204" pitchFamily="34" charset="0"/>
              <a:buChar char="•"/>
            </a:pPr>
            <a:r>
              <a:rPr lang="en-GB" sz="2000" dirty="0"/>
              <a:t>The comparison of corresponding entries in two different sets of multiples, such as from a multiplication table, can be a useful context in which to explore multiplicative relationships.</a:t>
            </a:r>
          </a:p>
          <a:p>
            <a:pPr marL="342900" indent="-342900">
              <a:buClr>
                <a:srgbClr val="585858"/>
              </a:buClr>
              <a:buFont typeface="Arial" panose="020B0604020202020204" pitchFamily="34" charset="0"/>
              <a:buChar char="•"/>
            </a:pPr>
            <a:endParaRPr lang="en-GB" sz="2400" dirty="0"/>
          </a:p>
        </p:txBody>
      </p:sp>
      <p:pic>
        <p:nvPicPr>
          <p:cNvPr id="6" name="Picture 5">
            <a:extLst>
              <a:ext uri="{FF2B5EF4-FFF2-40B4-BE49-F238E27FC236}">
                <a16:creationId xmlns:a16="http://schemas.microsoft.com/office/drawing/2014/main" id="{F48561C0-D254-4B9F-ACA1-A730A422559B}"/>
              </a:ext>
            </a:extLst>
          </p:cNvPr>
          <p:cNvPicPr>
            <a:picLocks noChangeAspect="1"/>
          </p:cNvPicPr>
          <p:nvPr/>
        </p:nvPicPr>
        <p:blipFill>
          <a:blip r:embed="rId3"/>
          <a:stretch>
            <a:fillRect/>
          </a:stretch>
        </p:blipFill>
        <p:spPr>
          <a:xfrm>
            <a:off x="8972832" y="3376653"/>
            <a:ext cx="2944623" cy="1091279"/>
          </a:xfrm>
          <a:prstGeom prst="rect">
            <a:avLst/>
          </a:prstGeom>
        </p:spPr>
      </p:pic>
      <p:sp>
        <p:nvSpPr>
          <p:cNvPr id="7" name="TextBox 6">
            <a:extLst>
              <a:ext uri="{FF2B5EF4-FFF2-40B4-BE49-F238E27FC236}">
                <a16:creationId xmlns:a16="http://schemas.microsoft.com/office/drawing/2014/main" id="{92511316-A29E-4826-8829-C42B8CB3A410}"/>
              </a:ext>
            </a:extLst>
          </p:cNvPr>
          <p:cNvSpPr txBox="1"/>
          <p:nvPr/>
        </p:nvSpPr>
        <p:spPr>
          <a:xfrm>
            <a:off x="9336360" y="2564904"/>
            <a:ext cx="2560743" cy="867930"/>
          </a:xfrm>
          <a:prstGeom prst="rect">
            <a:avLst/>
          </a:prstGeom>
          <a:noFill/>
        </p:spPr>
        <p:txBody>
          <a:bodyPr wrap="square" rtlCol="0">
            <a:spAutoFit/>
          </a:bodyPr>
          <a:lstStyle/>
          <a:p>
            <a:pPr>
              <a:buNone/>
            </a:pPr>
            <a:r>
              <a:rPr lang="en-GB" sz="1200" dirty="0">
                <a:effectLst/>
                <a:latin typeface="Myriad Pro"/>
                <a:ea typeface="Calibri" panose="020F0502020204030204" pitchFamily="34" charset="0"/>
                <a:cs typeface="Times New Roman" panose="02020603050405020304" pitchFamily="18" charset="0"/>
              </a:rPr>
              <a:t>Tom and Tara share £270 between them in the ratio 2</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3. How much do they each receive?</a:t>
            </a:r>
          </a:p>
          <a:p>
            <a:pPr>
              <a:buNone/>
            </a:pPr>
            <a:endParaRPr lang="en-GB" sz="1200" dirty="0"/>
          </a:p>
        </p:txBody>
      </p:sp>
    </p:spTree>
    <p:extLst>
      <p:ext uri="{BB962C8B-B14F-4D97-AF65-F5344CB8AC3E}">
        <p14:creationId xmlns:p14="http://schemas.microsoft.com/office/powerpoint/2010/main" val="3780290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020329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2737215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608512"/>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dirty="0">
                <a:solidFill>
                  <a:srgbClr val="008080"/>
                </a:solidFill>
                <a:latin typeface="+mj-lt"/>
                <a:hlinkClick r:id="rId5"/>
              </a:rPr>
              <a:t>3.1 Understanding Multiplicative Relationships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sz="2000" dirty="0">
                <a:hlinkClick r:id="rId8"/>
              </a:rPr>
              <a:t>Mathematical Prompts for Deeper Thinking videos | NCETM</a:t>
            </a:r>
            <a:endParaRPr lang="en-GB" dirty="0"/>
          </a:p>
          <a:p>
            <a:pPr lvl="1">
              <a:lnSpc>
                <a:spcPct val="100000"/>
              </a:lnSpc>
            </a:pPr>
            <a:r>
              <a:rPr lang="en-GB" dirty="0">
                <a:hlinkClick r:id="rId9"/>
              </a:rPr>
              <a:t>NCETM primary mastery professional </a:t>
            </a:r>
            <a:r>
              <a:rPr lang="en-GB" dirty="0" err="1">
                <a:hlinkClick r:id="rId9"/>
              </a:rPr>
              <a:t>deelopment</a:t>
            </a:r>
            <a:r>
              <a:rPr lang="en-GB" dirty="0">
                <a:hlinkClick r:id="rId9"/>
              </a:rPr>
              <a:t> materials</a:t>
            </a:r>
            <a:endParaRPr lang="en-GB" dirty="0"/>
          </a:p>
          <a:p>
            <a:pPr lvl="1">
              <a:lnSpc>
                <a:spcPct val="100000"/>
              </a:lnSpc>
            </a:pPr>
            <a:r>
              <a:rPr lang="en-GB" dirty="0">
                <a:hlinkClick r:id="rId10"/>
              </a:rPr>
              <a:t>NCETM primary assessment materials</a:t>
            </a:r>
            <a:endParaRPr lang="en-GB" dirty="0"/>
          </a:p>
          <a:p>
            <a:pPr lvl="1">
              <a:lnSpc>
                <a:spcPct val="100000"/>
              </a:lnSpc>
            </a:pPr>
            <a:r>
              <a:rPr lang="en-GB" dirty="0">
                <a:hlinkClick r:id="rId11"/>
              </a:rPr>
              <a:t>NCETM secondary assessment materials</a:t>
            </a:r>
            <a:endParaRPr lang="en-GB" dirty="0"/>
          </a:p>
          <a:p>
            <a:pPr>
              <a:lnSpc>
                <a:spcPct val="100000"/>
              </a:lnSpc>
            </a:pPr>
            <a:r>
              <a:rPr lang="en-GB" dirty="0"/>
              <a:t>There are also references to: </a:t>
            </a:r>
          </a:p>
          <a:p>
            <a:pPr lvl="1">
              <a:lnSpc>
                <a:spcPct val="100000"/>
              </a:lnSpc>
            </a:pPr>
            <a:r>
              <a:rPr lang="en-GB" dirty="0">
                <a:hlinkClick r:id="rId12"/>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FB52D-71CC-495C-94C7-A0E5C8CDE3DB}"/>
              </a:ext>
            </a:extLst>
          </p:cNvPr>
          <p:cNvPicPr>
            <a:picLocks noChangeAspect="1"/>
          </p:cNvPicPr>
          <p:nvPr/>
        </p:nvPicPr>
        <p:blipFill>
          <a:blip r:embed="rId3"/>
          <a:stretch>
            <a:fillRect/>
          </a:stretch>
        </p:blipFill>
        <p:spPr>
          <a:xfrm>
            <a:off x="255526" y="188521"/>
            <a:ext cx="11680948" cy="496867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595808" y="5235078"/>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53080" y="5661248"/>
            <a:ext cx="8611272" cy="864096"/>
          </a:xfrm>
        </p:spPr>
        <p:txBody>
          <a:bodyPr>
            <a:normAutofit fontScale="92500" lnSpcReduction="10000"/>
          </a:bodyPr>
          <a:lstStyle/>
          <a:p>
            <a:pPr>
              <a:spcBef>
                <a:spcPts val="600"/>
              </a:spcBef>
            </a:pPr>
            <a:r>
              <a:rPr lang="en-GB" sz="1500" dirty="0"/>
              <a:t>Within this core concept, </a:t>
            </a:r>
            <a:r>
              <a:rPr lang="en-GB" sz="1500" dirty="0">
                <a:hlinkClick r:id="rId4"/>
              </a:rPr>
              <a:t>3.1 Understanding multiplicative relationships</a:t>
            </a:r>
            <a:r>
              <a:rPr lang="en-GB" sz="1500" dirty="0"/>
              <a:t>, there are six statements of knowledge, skills and understanding. </a:t>
            </a:r>
          </a:p>
          <a:p>
            <a:pPr>
              <a:spcBef>
                <a:spcPts val="600"/>
              </a:spcBef>
            </a:pPr>
            <a:r>
              <a:rPr lang="en-GB" sz="1500" dirty="0"/>
              <a:t>These, in turn, are broken down into twenty three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0784" y="548680"/>
            <a:ext cx="526148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51292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3.1.1.1 Appreciate that any two numbers can be connected via a multiplicative relationship</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Interpret multiplication as scaling.</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Interpret multiplication as a rate.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any number can be transformed into any other number by multiplying.</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316961"/>
            <a:ext cx="10972800" cy="4776335"/>
          </a:xfrm>
        </p:spPr>
        <p:txBody>
          <a:bodyPr>
            <a:normAutofit fontScale="92500" lnSpcReduction="20000"/>
          </a:bodyPr>
          <a:lstStyle/>
          <a:p>
            <a:r>
              <a:rPr lang="en-GB" dirty="0"/>
              <a:t>Students may have previously met the idea of multiplication by thinking about equal groupings of objects and counting on in equal amounts from zero. </a:t>
            </a:r>
          </a:p>
          <a:p>
            <a:r>
              <a:rPr lang="en-GB" dirty="0"/>
              <a:t>As the numbers with which students work with extend beyond integers to include fractions and decimals, the scaling view of multiplication becomes increasingly important.</a:t>
            </a:r>
          </a:p>
          <a:p>
            <a:r>
              <a:rPr lang="en-GB" dirty="0"/>
              <a:t>It is important for students to see that multiplication is more than simply repeated addition. While students may recognise that, for example, three and six can be connected via a multiplication, it is much less likely that they will see three and five as being linked multiplicatively.</a:t>
            </a:r>
          </a:p>
          <a:p>
            <a:r>
              <a:rPr lang="en-GB" dirty="0"/>
              <a:t>Offering students experiences that encourage them to look for multiplication rather than addition will support students in developing this more sophisticated view of multiplication (i.e. scaling, which they may have been introduced to in Key Stage 2). It will also lead to the important realisation that any two numbers can be linked in this way.</a:t>
            </a:r>
          </a:p>
          <a:p>
            <a:r>
              <a:rPr lang="en-GB" dirty="0"/>
              <a:t>Multiplicative transformations give rise to ideas of ratio, proportionality, percentage increase and decrease, rates of change, enlargement and similarity, and trigonometric ratios.</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560906395"/>
              </p:ext>
            </p:extLst>
          </p:nvPr>
        </p:nvGraphicFramePr>
        <p:xfrm>
          <a:off x="660695" y="1196752"/>
          <a:ext cx="6160612" cy="5032868"/>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643748">
                <a:tc>
                  <a:txBody>
                    <a:bodyPr/>
                    <a:lstStyle/>
                    <a:p>
                      <a:pPr marL="285750" indent="-285750">
                        <a:buFont typeface="Arial" panose="020B0604020202020204" pitchFamily="34" charset="0"/>
                        <a:buChar char="•"/>
                      </a:pPr>
                      <a:r>
                        <a:rPr lang="en-GB" dirty="0"/>
                        <a:t>Multiply proper fractions and mixed numbers by whole numbers, supported by materials and diagrams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all four operations to solve problems involving measure (for example, length, mass, volume, money) using decimal notation, including scaling</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the relative sizes of two quantities where missing values can be found by using integer multiplication and division facts</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the calculation of percentages (for example, of measures, and such as 15% of 360) and the use of percentages for comparison</a:t>
                      </a:r>
                    </a:p>
                  </a:txBody>
                  <a:tcPr/>
                </a:tc>
                <a:extLst>
                  <a:ext uri="{0D108BD9-81ED-4DB2-BD59-A6C34878D82A}">
                    <a16:rowId xmlns:a16="http://schemas.microsoft.com/office/drawing/2014/main" val="4192537400"/>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similar shapes where the scale factor is known or can be found</a:t>
                      </a:r>
                    </a:p>
                  </a:txBody>
                  <a:tcPr/>
                </a:tc>
                <a:extLst>
                  <a:ext uri="{0D108BD9-81ED-4DB2-BD59-A6C34878D82A}">
                    <a16:rowId xmlns:a16="http://schemas.microsoft.com/office/drawing/2014/main" val="1032467388"/>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unequal sharing and grouping, using knowledge of fractions and multiples</a:t>
                      </a:r>
                    </a:p>
                  </a:txBody>
                  <a:tcPr/>
                </a:tc>
                <a:extLst>
                  <a:ext uri="{0D108BD9-81ED-4DB2-BD59-A6C34878D82A}">
                    <a16:rowId xmlns:a16="http://schemas.microsoft.com/office/drawing/2014/main" val="151616965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690</TotalTime>
  <Words>6860</Words>
  <Application>Microsoft Office PowerPoint</Application>
  <PresentationFormat>Widescreen</PresentationFormat>
  <Paragraphs>691</Paragraphs>
  <Slides>43</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Cambria Math</vt:lpstr>
      <vt:lpstr>Myriad Pro</vt:lpstr>
      <vt:lpstr>Custom Design</vt:lpstr>
      <vt:lpstr>Connecting any two numbers by multiplication</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Interpret multiplication as scaling</vt:lpstr>
      <vt:lpstr>PowerPoint Presentation</vt:lpstr>
      <vt:lpstr>Interpret multiplication as scaling</vt:lpstr>
      <vt:lpstr>PowerPoint Presentation</vt:lpstr>
      <vt:lpstr>PowerPoint Presentation</vt:lpstr>
      <vt:lpstr>Interpret multiplication as scaling</vt:lpstr>
      <vt:lpstr>PowerPoint Presentation</vt:lpstr>
      <vt:lpstr>Interpret multiplication as scaling</vt:lpstr>
      <vt:lpstr>PowerPoint Presentation</vt:lpstr>
      <vt:lpstr>Interpret multiplication as scaling</vt:lpstr>
      <vt:lpstr>PowerPoint Presentation</vt:lpstr>
      <vt:lpstr>Interpret multiplication as scaling</vt:lpstr>
      <vt:lpstr>PowerPoint Presentation</vt:lpstr>
      <vt:lpstr>Interpret multiplication as rate</vt:lpstr>
      <vt:lpstr>Interpret multiplication as rate</vt:lpstr>
      <vt:lpstr>Interpret multiplication as rate</vt:lpstr>
      <vt:lpstr>PowerPoint Presentation</vt:lpstr>
      <vt:lpstr>PowerPoint Presentation</vt:lpstr>
      <vt:lpstr>PowerPoint Presentation</vt:lpstr>
      <vt:lpstr>Understand that any number can be transformed into another number by multiplying</vt:lpstr>
      <vt:lpstr>PowerPoint Presentation</vt:lpstr>
      <vt:lpstr>Reflection questions</vt:lpstr>
      <vt:lpstr>PowerPoint Presentation</vt:lpstr>
      <vt:lpstr>Appendices</vt:lpstr>
      <vt:lpstr>Key vocabulary </vt:lpstr>
      <vt:lpstr>Representations and structure (1)</vt:lpstr>
      <vt:lpstr>Representations and structure (2)</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any two numbers by multiplication</dc:title>
  <dc:creator>Rebecca Donaldson</dc:creator>
  <cp:lastModifiedBy>Steve McCormack</cp:lastModifiedBy>
  <cp:revision>5</cp:revision>
  <dcterms:created xsi:type="dcterms:W3CDTF">2021-04-26T12:52:56Z</dcterms:created>
  <dcterms:modified xsi:type="dcterms:W3CDTF">2021-10-07T07:55:58Z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