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2" r:id="rId5"/>
    <p:sldMasterId id="2147483676" r:id="rId6"/>
  </p:sldMasterIdLst>
  <p:notesMasterIdLst>
    <p:notesMasterId r:id="rId28"/>
  </p:notesMasterIdLst>
  <p:sldIdLst>
    <p:sldId id="312" r:id="rId7"/>
    <p:sldId id="257" r:id="rId8"/>
    <p:sldId id="258" r:id="rId9"/>
    <p:sldId id="267" r:id="rId10"/>
    <p:sldId id="268" r:id="rId11"/>
    <p:sldId id="266" r:id="rId12"/>
    <p:sldId id="270" r:id="rId13"/>
    <p:sldId id="359" r:id="rId14"/>
    <p:sldId id="393" r:id="rId15"/>
    <p:sldId id="388" r:id="rId16"/>
    <p:sldId id="389" r:id="rId17"/>
    <p:sldId id="392" r:id="rId18"/>
    <p:sldId id="390" r:id="rId19"/>
    <p:sldId id="384" r:id="rId20"/>
    <p:sldId id="269" r:id="rId21"/>
    <p:sldId id="272" r:id="rId22"/>
    <p:sldId id="273" r:id="rId23"/>
    <p:sldId id="343" r:id="rId24"/>
    <p:sldId id="385" r:id="rId25"/>
    <p:sldId id="369" r:id="rId26"/>
    <p:sldId id="3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w2OO5zuypWS2x76E9rb+A==" hashData="hC3qVz5TefyL0uBdIuROcMc7OqE3M0cyjyBLCs7KJX73HBYQl80a//ypQVMaMnOKsAjvbdbalI9bEdqgEQRCT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45DD00"/>
    <a:srgbClr val="E9D712"/>
    <a:srgbClr val="E92C9D"/>
    <a:srgbClr val="5829BE"/>
    <a:srgbClr val="FE9327"/>
    <a:srgbClr val="E6161F"/>
    <a:srgbClr val="DFB47B"/>
    <a:srgbClr val="E2161F"/>
    <a:srgbClr val="D5B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77559" autoAdjust="0"/>
  </p:normalViewPr>
  <p:slideViewPr>
    <p:cSldViewPr snapToGrid="0">
      <p:cViewPr varScale="1">
        <p:scale>
          <a:sx n="69" d="100"/>
          <a:sy n="69" d="100"/>
        </p:scale>
        <p:origin x="990" y="78"/>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far can you jump?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Watch Four jump the length of 4 blocks.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up a space with blocks in the outside area to measure how far the children can jump – 1, 2, 3, 4… or even 8 blocks long.</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60528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confirm the combination of 1 and 7 to make 8.</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the episode. What sort of character is Eight?</a:t>
            </a:r>
          </a:p>
          <a:p>
            <a:r>
              <a:rPr lang="en-GB" sz="1200" kern="1200" dirty="0">
                <a:solidFill>
                  <a:schemeClr val="tx1"/>
                </a:solidFill>
                <a:effectLst/>
                <a:latin typeface="+mn-lt"/>
                <a:ea typeface="+mn-ea"/>
                <a:cs typeface="+mn-cs"/>
              </a:rPr>
              <a:t>How was Eight made?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demonstrate with blocks in front of them.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 to demonstrate how One and Seven combine to make Eight. Discuss and compare the different representations used.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children to discuss the equation required to represent the combining of 1 and 7 to total 8. Reveal the equation and discuss what each number represents. </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79218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confirm the partitioning of 8 into 7 and 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 to demonstrate how 8 partitions into 7 and 1. Discuss and compare the different representations used.</a:t>
            </a:r>
          </a:p>
          <a:p>
            <a:r>
              <a:rPr lang="en-GB" sz="1200" kern="1200" dirty="0">
                <a:solidFill>
                  <a:schemeClr val="tx1"/>
                </a:solidFill>
                <a:effectLst/>
                <a:latin typeface="+mn-lt"/>
                <a:ea typeface="+mn-ea"/>
                <a:cs typeface="+mn-cs"/>
              </a:rPr>
              <a:t>Ask children to discuss the equation required to represent the partitioning of 8 into 7 and 1. Reveal the equation and discuss what each number represents. </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97751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this for individual work. Children complete the missing pictures or the missing numbers.</a:t>
            </a: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115079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this slide to deduce which diagrams represent eight and which don’t by looking for subitised patterns of parts of 8, e.g. two 4s, or 5 </a:t>
            </a:r>
            <a:r>
              <a:rPr lang="en-GB" sz="1200" kern="1200">
                <a:solidFill>
                  <a:schemeClr val="tx1"/>
                </a:solidFill>
                <a:effectLst/>
                <a:latin typeface="+mn-lt"/>
                <a:ea typeface="+mn-ea"/>
                <a:cs typeface="+mn-cs"/>
              </a:rPr>
              <a:t>and 3.</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119835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the episode. Who does Eight remind you of (a superhero)?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does Eight call himself ‘</a:t>
            </a:r>
            <a:r>
              <a:rPr lang="en-GB" sz="1200" kern="1200" dirty="0" err="1">
                <a:solidFill>
                  <a:schemeClr val="tx1"/>
                </a:solidFill>
                <a:effectLst/>
                <a:latin typeface="+mn-lt"/>
                <a:ea typeface="+mn-ea"/>
                <a:cs typeface="+mn-cs"/>
              </a:rPr>
              <a:t>Octoblock</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‘Oct’ is a clue that the word is about ‘eight’. What other words can you think of that begin with </a:t>
            </a:r>
            <a:r>
              <a:rPr lang="en-GB" sz="1200" kern="1200">
                <a:solidFill>
                  <a:schemeClr val="tx1"/>
                </a:solidFill>
                <a:effectLst/>
                <a:latin typeface="+mn-lt"/>
                <a:ea typeface="+mn-ea"/>
                <a:cs typeface="+mn-cs"/>
              </a:rPr>
              <a:t>‘Oct’ </a:t>
            </a:r>
            <a:r>
              <a:rPr lang="en-GB" sz="1200" kern="1200" dirty="0">
                <a:solidFill>
                  <a:schemeClr val="tx1"/>
                </a:solidFill>
                <a:effectLst/>
                <a:latin typeface="+mn-lt"/>
                <a:ea typeface="+mn-ea"/>
                <a:cs typeface="+mn-cs"/>
              </a:rPr>
              <a:t>(octopus, </a:t>
            </a:r>
            <a:r>
              <a:rPr lang="en-GB" sz="1200" kern="1200" dirty="0" err="1">
                <a:solidFill>
                  <a:schemeClr val="tx1"/>
                </a:solidFill>
                <a:effectLst/>
                <a:latin typeface="+mn-lt"/>
                <a:ea typeface="+mn-ea"/>
                <a:cs typeface="+mn-cs"/>
              </a:rPr>
              <a:t>Octonaut</a:t>
            </a:r>
            <a:r>
              <a:rPr lang="en-GB" sz="1200" kern="1200" dirty="0">
                <a:solidFill>
                  <a:schemeClr val="tx1"/>
                </a:solidFill>
                <a:effectLst/>
                <a:latin typeface="+mn-lt"/>
                <a:ea typeface="+mn-ea"/>
                <a:cs typeface="+mn-cs"/>
              </a:rPr>
              <a:t>, octagon)?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Before watching the episode put out some images and things to do with 8:</a:t>
            </a:r>
          </a:p>
          <a:p>
            <a:r>
              <a:rPr lang="en-GB" sz="1200" kern="1200" dirty="0">
                <a:solidFill>
                  <a:schemeClr val="tx1"/>
                </a:solidFill>
                <a:effectLst/>
                <a:latin typeface="+mn-lt"/>
                <a:ea typeface="+mn-ea"/>
                <a:cs typeface="+mn-cs"/>
              </a:rPr>
              <a:t>tipper truck with 8 wheels</a:t>
            </a:r>
          </a:p>
          <a:p>
            <a:r>
              <a:rPr lang="en-GB" sz="1200" kern="1200" dirty="0">
                <a:solidFill>
                  <a:schemeClr val="tx1"/>
                </a:solidFill>
                <a:effectLst/>
                <a:latin typeface="+mn-lt"/>
                <a:ea typeface="+mn-ea"/>
                <a:cs typeface="+mn-cs"/>
              </a:rPr>
              <a:t>spider</a:t>
            </a:r>
          </a:p>
          <a:p>
            <a:r>
              <a:rPr lang="en-GB" sz="1200" kern="1200" dirty="0">
                <a:solidFill>
                  <a:schemeClr val="tx1"/>
                </a:solidFill>
                <a:effectLst/>
                <a:latin typeface="+mn-lt"/>
                <a:ea typeface="+mn-ea"/>
                <a:cs typeface="+mn-cs"/>
              </a:rPr>
              <a:t>octopus</a:t>
            </a:r>
          </a:p>
          <a:p>
            <a:r>
              <a:rPr lang="en-GB" sz="1200" kern="1200" dirty="0">
                <a:solidFill>
                  <a:schemeClr val="tx1"/>
                </a:solidFill>
                <a:effectLst/>
                <a:latin typeface="+mn-lt"/>
                <a:ea typeface="+mn-ea"/>
                <a:cs typeface="+mn-cs"/>
              </a:rPr>
              <a:t>building bricks of 8</a:t>
            </a:r>
          </a:p>
          <a:p>
            <a:r>
              <a:rPr lang="en-GB" sz="1200" kern="1200" dirty="0">
                <a:solidFill>
                  <a:schemeClr val="tx1"/>
                </a:solidFill>
                <a:effectLst/>
                <a:latin typeface="+mn-lt"/>
                <a:ea typeface="+mn-ea"/>
                <a:cs typeface="+mn-cs"/>
              </a:rPr>
              <a:t>octagonal trampoline</a:t>
            </a:r>
          </a:p>
          <a:p>
            <a:r>
              <a:rPr lang="en-GB" sz="1200" kern="1200" dirty="0">
                <a:solidFill>
                  <a:schemeClr val="tx1"/>
                </a:solidFill>
                <a:effectLst/>
                <a:latin typeface="+mn-lt"/>
                <a:ea typeface="+mn-ea"/>
                <a:cs typeface="+mn-cs"/>
              </a:rPr>
              <a:t>playing card for eight</a:t>
            </a:r>
          </a:p>
          <a:p>
            <a:r>
              <a:rPr lang="en-GB" sz="1200" kern="1200" dirty="0" err="1">
                <a:solidFill>
                  <a:schemeClr val="tx1"/>
                </a:solidFill>
                <a:effectLst/>
                <a:latin typeface="+mn-lt"/>
                <a:ea typeface="+mn-ea"/>
                <a:cs typeface="+mn-cs"/>
              </a:rPr>
              <a:t>Octonaut</a:t>
            </a:r>
            <a:r>
              <a:rPr lang="en-GB" sz="1200" kern="1200" dirty="0">
                <a:solidFill>
                  <a:schemeClr val="tx1"/>
                </a:solidFill>
                <a:effectLst/>
                <a:latin typeface="+mn-lt"/>
                <a:ea typeface="+mn-ea"/>
                <a:cs typeface="+mn-cs"/>
              </a:rPr>
              <a:t> characters etc.</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Send the children off on an 8-treasure hunt to collect the pictures.</a:t>
            </a:r>
          </a:p>
          <a:p>
            <a:r>
              <a:rPr lang="en-GB" sz="1200" kern="1200" dirty="0">
                <a:solidFill>
                  <a:schemeClr val="tx1"/>
                </a:solidFill>
                <a:effectLst/>
                <a:latin typeface="+mn-lt"/>
                <a:ea typeface="+mn-ea"/>
                <a:cs typeface="+mn-cs"/>
              </a:rPr>
              <a:t>Bring the pictures/items together, and each collector describes the ‘</a:t>
            </a:r>
            <a:r>
              <a:rPr lang="en-GB" sz="1200" kern="1200" dirty="0" err="1">
                <a:solidFill>
                  <a:schemeClr val="tx1"/>
                </a:solidFill>
                <a:effectLst/>
                <a:latin typeface="+mn-lt"/>
                <a:ea typeface="+mn-ea"/>
                <a:cs typeface="+mn-cs"/>
              </a:rPr>
              <a:t>eightness</a:t>
            </a:r>
            <a:r>
              <a:rPr lang="en-GB" sz="1200" kern="1200" dirty="0">
                <a:solidFill>
                  <a:schemeClr val="tx1"/>
                </a:solidFill>
                <a:effectLst/>
                <a:latin typeface="+mn-lt"/>
                <a:ea typeface="+mn-ea"/>
                <a:cs typeface="+mn-cs"/>
              </a:rPr>
              <a:t>’ and demonstrates by counting.</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4788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this slide to practise counting up to 8.</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36864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high can you jump?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slide is animated and linked to the next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once to demonstrate how One can jump up in the air, and click a second time to see One land on the other side of the bar.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this idea to build up real large blocks and a cane that the children can jump over. Who can jump over the cane laid on a tower of 1 or 2 or 3 or 4… or even 8 blocks?</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170659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lands on the other side of the bar.</a:t>
            </a:r>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193966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Click once to demonstrate how Two can jump up in the air, and click a second time to see Two land on the other side of the bar. </a:t>
            </a: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353310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Two lands on the other side of the bar.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this idea in the outside area to build up real large blocks and a cane that the children can jump over. Who can jump over the cane laid on a tower of 1 or 2 or 3 or 4… or even 8 blocks?</a:t>
            </a: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94439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26/11/2019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9946EE20-5EDD-4FA1-8551-60D54E316DA1}"/>
              </a:ext>
            </a:extLst>
          </p:cNvPr>
          <p:cNvSpPr/>
          <p:nvPr userDrawn="1"/>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26/11/2019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B553EFEC-A90F-48A9-A88C-BFD6D1B8C193}"/>
              </a:ext>
            </a:extLst>
          </p:cNvPr>
          <p:cNvSpPr/>
          <p:nvPr userDrawn="1"/>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26/11/2019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26/11/2019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26/11/2019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26/11/2019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82D1885-60E7-4AB6-8D96-986F3E17B412}"/>
              </a:ext>
            </a:extLst>
          </p:cNvPr>
          <p:cNvSpPr/>
          <p:nvPr userDrawn="1"/>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26/11/2019</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26/11/2019</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26/11/2019</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B716C52D-C859-47DA-80E3-3AF987466696}"/>
              </a:ext>
            </a:extLst>
          </p:cNvPr>
          <p:cNvSpPr/>
          <p:nvPr userDrawn="1"/>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26/11/2019</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26/11/2019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C652802E-B4E4-4D85-9110-616FF77B24D4}"/>
              </a:ext>
            </a:extLst>
          </p:cNvPr>
          <p:cNvSpPr/>
          <p:nvPr userDrawn="1"/>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uk/cbeebies/makes/octonauts-socktonaut"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Series 2, </a:t>
            </a:r>
            <a:r>
              <a:rPr lang="en-GB"/>
              <a:t>Episode 3</a:t>
            </a:r>
            <a:endParaRPr lang="en-GB" dirty="0"/>
          </a:p>
          <a:p>
            <a:r>
              <a:rPr lang="en-GB" dirty="0"/>
              <a:t>Eight</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A5F159-1FA3-4B3F-9A78-576A35D6A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3"/>
          </a:xfrm>
          <a:prstGeom prst="rect">
            <a:avLst/>
          </a:prstGeom>
        </p:spPr>
      </p:pic>
      <p:sp>
        <p:nvSpPr>
          <p:cNvPr id="4" name="Rectangle: Rounded Corners 3">
            <a:extLst>
              <a:ext uri="{FF2B5EF4-FFF2-40B4-BE49-F238E27FC236}">
                <a16:creationId xmlns:a16="http://schemas.microsoft.com/office/drawing/2014/main" id="{DC07B240-BBEF-4BA2-87A2-536E40BAF497}"/>
              </a:ext>
            </a:extLst>
          </p:cNvPr>
          <p:cNvSpPr/>
          <p:nvPr/>
        </p:nvSpPr>
        <p:spPr>
          <a:xfrm>
            <a:off x="2262673" y="522025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0F96B55-168B-4C58-B7B6-5AF775FEDB78}"/>
              </a:ext>
            </a:extLst>
          </p:cNvPr>
          <p:cNvSpPr/>
          <p:nvPr/>
        </p:nvSpPr>
        <p:spPr>
          <a:xfrm>
            <a:off x="6522096" y="522025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3F59423-F1C2-4CCF-B155-D0F501703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919" y="3323738"/>
            <a:ext cx="5387433" cy="3034921"/>
          </a:xfrm>
          <a:prstGeom prst="rect">
            <a:avLst/>
          </a:prstGeom>
        </p:spPr>
      </p:pic>
      <p:sp>
        <p:nvSpPr>
          <p:cNvPr id="9" name="Rectangle: Rounded Corners 8">
            <a:extLst>
              <a:ext uri="{FF2B5EF4-FFF2-40B4-BE49-F238E27FC236}">
                <a16:creationId xmlns:a16="http://schemas.microsoft.com/office/drawing/2014/main" id="{20E98120-14B6-4B5E-9EC9-F0D6A58ABBAF}"/>
              </a:ext>
            </a:extLst>
          </p:cNvPr>
          <p:cNvSpPr/>
          <p:nvPr/>
        </p:nvSpPr>
        <p:spPr>
          <a:xfrm>
            <a:off x="2980350" y="5012683"/>
            <a:ext cx="4820820" cy="207568"/>
          </a:xfrm>
          <a:prstGeom prst="round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717548-4BA9-4155-98D9-D21988DE776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id="{859FDF2A-684F-45F8-9202-0DB46DD7476C}"/>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784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54167E-6 2.96296E-6 L -3.54167E-6 -0.25 " pathEditMode="relative" rAng="0" ptsTypes="AA">
                                      <p:cBhvr>
                                        <p:cTn id="6" dur="2000" fill="hold"/>
                                        <p:tgtEl>
                                          <p:spTgt spid="11"/>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5C7C9F-AF47-4F47-B09B-44D3604BB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3"/>
          </a:xfrm>
          <a:prstGeom prst="rect">
            <a:avLst/>
          </a:prstGeom>
        </p:spPr>
      </p:pic>
      <p:sp>
        <p:nvSpPr>
          <p:cNvPr id="9" name="Rectangle: Rounded Corners 8">
            <a:extLst>
              <a:ext uri="{FF2B5EF4-FFF2-40B4-BE49-F238E27FC236}">
                <a16:creationId xmlns:a16="http://schemas.microsoft.com/office/drawing/2014/main" id="{20E98120-14B6-4B5E-9EC9-F0D6A58ABBAF}"/>
              </a:ext>
            </a:extLst>
          </p:cNvPr>
          <p:cNvSpPr/>
          <p:nvPr/>
        </p:nvSpPr>
        <p:spPr>
          <a:xfrm>
            <a:off x="2980350" y="5012662"/>
            <a:ext cx="4820820" cy="207568"/>
          </a:xfrm>
          <a:prstGeom prst="round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717548-4BA9-4155-98D9-D21988DE776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id="{8C1F3B8C-F928-48CA-88AB-4F1C29EA19B4}"/>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65C9C852-4979-479E-AF1E-6AE148392A81}"/>
              </a:ext>
            </a:extLst>
          </p:cNvPr>
          <p:cNvSpPr/>
          <p:nvPr/>
        </p:nvSpPr>
        <p:spPr>
          <a:xfrm>
            <a:off x="2262673" y="522025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B7F401C-8A10-474B-A898-D5A3BB2F01AE}"/>
              </a:ext>
            </a:extLst>
          </p:cNvPr>
          <p:cNvSpPr/>
          <p:nvPr/>
        </p:nvSpPr>
        <p:spPr>
          <a:xfrm>
            <a:off x="6522096" y="522025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B5399F8E-CD60-4DC7-B159-3230FDB36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919" y="3323738"/>
            <a:ext cx="5387433" cy="3034921"/>
          </a:xfrm>
          <a:prstGeom prst="rect">
            <a:avLst/>
          </a:prstGeom>
        </p:spPr>
      </p:pic>
    </p:spTree>
    <p:extLst>
      <p:ext uri="{BB962C8B-B14F-4D97-AF65-F5344CB8AC3E}">
        <p14:creationId xmlns:p14="http://schemas.microsoft.com/office/powerpoint/2010/main" val="37233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54167E-6 -0.25 L -3.54167E-6 -1.85185E-6 " pathEditMode="relative" rAng="0" ptsTypes="AA">
                                      <p:cBhvr>
                                        <p:cTn id="6" dur="2000" fill="hold"/>
                                        <p:tgtEl>
                                          <p:spTgt spid="19"/>
                                        </p:tgtEl>
                                        <p:attrNameLst>
                                          <p:attrName>ppt_x</p:attrName>
                                          <p:attrName>ppt_y</p:attrName>
                                        </p:attrNameLst>
                                      </p:cBhvr>
                                      <p:rCtr x="0" y="1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02C754D-9363-48C5-AB66-EC7C25B1B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3"/>
          </a:xfrm>
          <a:prstGeom prst="rect">
            <a:avLst/>
          </a:prstGeom>
        </p:spPr>
      </p:pic>
      <p:pic>
        <p:nvPicPr>
          <p:cNvPr id="7" name="Picture 6">
            <a:extLst>
              <a:ext uri="{FF2B5EF4-FFF2-40B4-BE49-F238E27FC236}">
                <a16:creationId xmlns:a16="http://schemas.microsoft.com/office/drawing/2014/main" id="{3AE6B004-1176-4B46-8795-B67FA1BB6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037" y="1440496"/>
            <a:ext cx="8253968" cy="4641644"/>
          </a:xfrm>
          <a:prstGeom prst="rect">
            <a:avLst/>
          </a:prstGeom>
        </p:spPr>
      </p:pic>
      <p:sp>
        <p:nvSpPr>
          <p:cNvPr id="4" name="Rectangle: Rounded Corners 3">
            <a:extLst>
              <a:ext uri="{FF2B5EF4-FFF2-40B4-BE49-F238E27FC236}">
                <a16:creationId xmlns:a16="http://schemas.microsoft.com/office/drawing/2014/main" id="{DC07B240-BBEF-4BA2-87A2-536E40BAF497}"/>
              </a:ext>
            </a:extLst>
          </p:cNvPr>
          <p:cNvSpPr/>
          <p:nvPr/>
        </p:nvSpPr>
        <p:spPr>
          <a:xfrm>
            <a:off x="2262673" y="522025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10F96B55-168B-4C58-B7B6-5AF775FEDB78}"/>
              </a:ext>
            </a:extLst>
          </p:cNvPr>
          <p:cNvSpPr/>
          <p:nvPr/>
        </p:nvSpPr>
        <p:spPr>
          <a:xfrm>
            <a:off x="6522096" y="522025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717548-4BA9-4155-98D9-D21988DE776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4" name="Rectangle: Rounded Corners 13">
            <a:extLst>
              <a:ext uri="{FF2B5EF4-FFF2-40B4-BE49-F238E27FC236}">
                <a16:creationId xmlns:a16="http://schemas.microsoft.com/office/drawing/2014/main" id="{C5F7D9AD-D7B4-445E-8A04-AC62F9024959}"/>
              </a:ext>
            </a:extLst>
          </p:cNvPr>
          <p:cNvSpPr/>
          <p:nvPr/>
        </p:nvSpPr>
        <p:spPr>
          <a:xfrm>
            <a:off x="2262673" y="456807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4D0A4E6B-65C8-4F3D-ACDC-1868A4D4BBA9}"/>
              </a:ext>
            </a:extLst>
          </p:cNvPr>
          <p:cNvSpPr/>
          <p:nvPr/>
        </p:nvSpPr>
        <p:spPr>
          <a:xfrm>
            <a:off x="6522095" y="4575949"/>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EE06AB25-0628-4CD1-B616-0759DF1B17D6}"/>
              </a:ext>
            </a:extLst>
          </p:cNvPr>
          <p:cNvSpPr/>
          <p:nvPr/>
        </p:nvSpPr>
        <p:spPr>
          <a:xfrm>
            <a:off x="3042041" y="4360150"/>
            <a:ext cx="4820820" cy="207568"/>
          </a:xfrm>
          <a:prstGeom prst="round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4DCD2FE-F8D6-4CBA-B494-7B385084698A}"/>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3463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7 3.7037E-7 L 4.16667E-7 -0.25 " pathEditMode="relative" rAng="0" ptsTypes="AA">
                                      <p:cBhvr>
                                        <p:cTn id="6"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43A75-26FB-4AEE-BFF6-11E6FBF83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13" name="Rectangle 12">
            <a:extLst>
              <a:ext uri="{FF2B5EF4-FFF2-40B4-BE49-F238E27FC236}">
                <a16:creationId xmlns:a16="http://schemas.microsoft.com/office/drawing/2014/main" id="{F4717548-4BA9-4155-98D9-D21988DE776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4" name="Oval 13">
            <a:extLst>
              <a:ext uri="{FF2B5EF4-FFF2-40B4-BE49-F238E27FC236}">
                <a16:creationId xmlns:a16="http://schemas.microsoft.com/office/drawing/2014/main" id="{687E6BAE-3D4E-450D-866E-5D18C70142B8}"/>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F3D4A232-06AC-45E2-880E-DE629D75C3E3}"/>
              </a:ext>
            </a:extLst>
          </p:cNvPr>
          <p:cNvSpPr/>
          <p:nvPr/>
        </p:nvSpPr>
        <p:spPr>
          <a:xfrm>
            <a:off x="2262673" y="522025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604F6B29-E2A3-4883-B863-9EE88C00C797}"/>
              </a:ext>
            </a:extLst>
          </p:cNvPr>
          <p:cNvSpPr/>
          <p:nvPr/>
        </p:nvSpPr>
        <p:spPr>
          <a:xfrm>
            <a:off x="6522096" y="522025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C22F4E9F-DF85-4FE3-89A7-E1641248FD37}"/>
              </a:ext>
            </a:extLst>
          </p:cNvPr>
          <p:cNvSpPr/>
          <p:nvPr/>
        </p:nvSpPr>
        <p:spPr>
          <a:xfrm>
            <a:off x="2262673" y="4568071"/>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5DBA9F70-2B2F-4D12-A9AA-02FFB0D88C4A}"/>
              </a:ext>
            </a:extLst>
          </p:cNvPr>
          <p:cNvSpPr/>
          <p:nvPr/>
        </p:nvSpPr>
        <p:spPr>
          <a:xfrm>
            <a:off x="6522095" y="4575949"/>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FD154382-6DD0-44AB-B090-E5BC316C763F}"/>
              </a:ext>
            </a:extLst>
          </p:cNvPr>
          <p:cNvSpPr/>
          <p:nvPr/>
        </p:nvSpPr>
        <p:spPr>
          <a:xfrm>
            <a:off x="3042041" y="4360150"/>
            <a:ext cx="4820820" cy="207568"/>
          </a:xfrm>
          <a:prstGeom prst="roundRect">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38E32F3A-BD37-42BB-A5AC-422A9CABA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037" y="1440496"/>
            <a:ext cx="8253968" cy="4641644"/>
          </a:xfrm>
          <a:prstGeom prst="rect">
            <a:avLst/>
          </a:prstGeom>
        </p:spPr>
      </p:pic>
    </p:spTree>
    <p:extLst>
      <p:ext uri="{BB962C8B-B14F-4D97-AF65-F5344CB8AC3E}">
        <p14:creationId xmlns:p14="http://schemas.microsoft.com/office/powerpoint/2010/main" val="349999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7 -0.25 L 4.16667E-7 3.7037E-7 " pathEditMode="relative" rAng="0" ptsTypes="AA">
                                      <p:cBhvr>
                                        <p:cTn id="6" dur="2000" fill="hold"/>
                                        <p:tgtEl>
                                          <p:spTgt spid="2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52B28C-4B1B-42AE-974B-E45ABA408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4" name="Rectangle: Rounded Corners 3">
            <a:extLst>
              <a:ext uri="{FF2B5EF4-FFF2-40B4-BE49-F238E27FC236}">
                <a16:creationId xmlns:a16="http://schemas.microsoft.com/office/drawing/2014/main" id="{DC07B240-BBEF-4BA2-87A2-536E40BAF497}"/>
              </a:ext>
            </a:extLst>
          </p:cNvPr>
          <p:cNvSpPr/>
          <p:nvPr/>
        </p:nvSpPr>
        <p:spPr>
          <a:xfrm>
            <a:off x="1437016" y="5177965"/>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53526E5-B642-4B89-A334-471242171D19}"/>
              </a:ext>
            </a:extLst>
          </p:cNvPr>
          <p:cNvSpPr/>
          <p:nvPr/>
        </p:nvSpPr>
        <p:spPr>
          <a:xfrm>
            <a:off x="3433767" y="5182718"/>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3E829DC-09FB-468E-AE2F-46058DAF116D}"/>
              </a:ext>
            </a:extLst>
          </p:cNvPr>
          <p:cNvSpPr/>
          <p:nvPr/>
        </p:nvSpPr>
        <p:spPr>
          <a:xfrm>
            <a:off x="5430518" y="5175684"/>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F1DED58-5CD3-469C-9B77-E7536DE8436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9" name="Rectangle: Rounded Corners 18">
            <a:extLst>
              <a:ext uri="{FF2B5EF4-FFF2-40B4-BE49-F238E27FC236}">
                <a16:creationId xmlns:a16="http://schemas.microsoft.com/office/drawing/2014/main" id="{D9B34DAB-227D-45B1-9328-0599C2F127B4}"/>
              </a:ext>
            </a:extLst>
          </p:cNvPr>
          <p:cNvSpPr/>
          <p:nvPr/>
        </p:nvSpPr>
        <p:spPr>
          <a:xfrm>
            <a:off x="7427269" y="5168650"/>
            <a:ext cx="1996751" cy="653143"/>
          </a:xfrm>
          <a:prstGeom prst="roundRect">
            <a:avLst/>
          </a:prstGeom>
          <a:solidFill>
            <a:srgbClr val="DFB4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D2104D9-D5A8-4EB2-BE1A-9EDCCEBE9B25}"/>
              </a:ext>
            </a:extLst>
          </p:cNvPr>
          <p:cNvPicPr>
            <a:picLocks noChangeAspect="1"/>
          </p:cNvPicPr>
          <p:nvPr/>
        </p:nvPicPr>
        <p:blipFill rotWithShape="1">
          <a:blip r:embed="rId4">
            <a:extLst>
              <a:ext uri="{28A0092B-C50C-407E-A947-70E740481C1C}">
                <a14:useLocalDpi xmlns:a14="http://schemas.microsoft.com/office/drawing/2010/main" val="0"/>
              </a:ext>
            </a:extLst>
          </a:blip>
          <a:srcRect l="38537" r="40229"/>
          <a:stretch/>
        </p:blipFill>
        <p:spPr>
          <a:xfrm>
            <a:off x="25400" y="1025126"/>
            <a:ext cx="1752600" cy="4641644"/>
          </a:xfrm>
          <a:prstGeom prst="rect">
            <a:avLst/>
          </a:prstGeom>
        </p:spPr>
      </p:pic>
      <p:sp>
        <p:nvSpPr>
          <p:cNvPr id="11" name="Oval 10">
            <a:extLst>
              <a:ext uri="{FF2B5EF4-FFF2-40B4-BE49-F238E27FC236}">
                <a16:creationId xmlns:a16="http://schemas.microsoft.com/office/drawing/2014/main" id="{66E8A275-62F6-43EE-9CF5-116D5BBB1469}"/>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408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2.96296E-6 C 0.12187 -0.10694 0.24362 -0.21365 0.36263 -0.22268 C 0.48112 -0.23194 0.62278 -0.09004 0.73854 -0.00185 " pathEditMode="relative" rAng="0" ptsTypes="AAA">
                                      <p:cBhvr>
                                        <p:cTn id="6" dur="2000" fill="hold"/>
                                        <p:tgtEl>
                                          <p:spTgt spid="6"/>
                                        </p:tgtEl>
                                        <p:attrNameLst>
                                          <p:attrName>ppt_x</p:attrName>
                                          <p:attrName>ppt_y</p:attrName>
                                        </p:attrNameLst>
                                      </p:cBhvr>
                                      <p:rCtr x="36927"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137414"/>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Use old clean odd socks and dried pulses to make octopuses for an underwater class display. See </a:t>
            </a:r>
            <a:r>
              <a:rPr lang="en-GB" sz="2400" dirty="0">
                <a:latin typeface="Myriad Pro"/>
                <a:hlinkClick r:id="rId2"/>
              </a:rPr>
              <a:t>https://www.bbc.co.uk/cbeebies/makes/octonauts-socktonaut</a:t>
            </a:r>
            <a:r>
              <a:rPr lang="en-GB" sz="2400" dirty="0">
                <a:latin typeface="Myriad Pro"/>
              </a:rPr>
              <a:t> for instructions. </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confidently children use the principles of counting for quantities up to 8 during their play, and recheck when they are not sure.</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Using outdoor materials encourage the children to design an obstacle course so that they can do activities where they have to count up to 8, e.g. hurdles, long jump (using blocks), beanbags and buckets, etc. Provide clipboards to encourage the children to record scores using their own mark making. </a:t>
            </a:r>
          </a:p>
        </p:txBody>
      </p:sp>
    </p:spTree>
    <p:extLst>
      <p:ext uri="{BB962C8B-B14F-4D97-AF65-F5344CB8AC3E}">
        <p14:creationId xmlns:p14="http://schemas.microsoft.com/office/powerpoint/2010/main" val="352525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34ADE27-84F1-44DF-AB16-9D171A3F3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9817B0EA-D129-4585-8654-7BBEFE3F784F}"/>
              </a:ext>
            </a:extLst>
          </p:cNvPr>
          <p:cNvPicPr>
            <a:picLocks noChangeAspect="1"/>
          </p:cNvPicPr>
          <p:nvPr/>
        </p:nvPicPr>
        <p:blipFill>
          <a:blip r:embed="rId4"/>
          <a:stretch>
            <a:fillRect/>
          </a:stretch>
        </p:blipFill>
        <p:spPr>
          <a:xfrm>
            <a:off x="6498361" y="2103944"/>
            <a:ext cx="4573418" cy="4095873"/>
          </a:xfrm>
          <a:prstGeom prst="rect">
            <a:avLst/>
          </a:prstGeom>
        </p:spPr>
      </p:pic>
      <p:sp>
        <p:nvSpPr>
          <p:cNvPr id="16" name="Rectangle: Rounded Corners 15">
            <a:extLst>
              <a:ext uri="{FF2B5EF4-FFF2-40B4-BE49-F238E27FC236}">
                <a16:creationId xmlns:a16="http://schemas.microsoft.com/office/drawing/2014/main" id="{704ACD09-F379-4AFD-82CF-53CAA08BE95D}"/>
              </a:ext>
            </a:extLst>
          </p:cNvPr>
          <p:cNvSpPr/>
          <p:nvPr/>
        </p:nvSpPr>
        <p:spPr>
          <a:xfrm>
            <a:off x="302835" y="229180"/>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7984" y="355286"/>
            <a:ext cx="610592" cy="872878"/>
          </a:xfrm>
          <a:prstGeom prst="rect">
            <a:avLst/>
          </a:prstGeom>
        </p:spPr>
      </p:pic>
      <p:pic>
        <p:nvPicPr>
          <p:cNvPr id="19" name="Picture 18">
            <a:extLst>
              <a:ext uri="{FF2B5EF4-FFF2-40B4-BE49-F238E27FC236}">
                <a16:creationId xmlns:a16="http://schemas.microsoft.com/office/drawing/2014/main" id="{D469D1E7-E280-4ADE-ACBC-3D4F74AE2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89" y="264628"/>
            <a:ext cx="737425" cy="1054194"/>
          </a:xfrm>
          <a:prstGeom prst="rect">
            <a:avLst/>
          </a:prstGeom>
        </p:spPr>
      </p:pic>
      <p:pic>
        <p:nvPicPr>
          <p:cNvPr id="31" name="Picture 30">
            <a:extLst>
              <a:ext uri="{FF2B5EF4-FFF2-40B4-BE49-F238E27FC236}">
                <a16:creationId xmlns:a16="http://schemas.microsoft.com/office/drawing/2014/main" id="{A659CAFD-92BF-42C1-99C9-34ACDABB61A9}"/>
              </a:ext>
            </a:extLst>
          </p:cNvPr>
          <p:cNvPicPr>
            <a:picLocks noChangeAspect="1"/>
          </p:cNvPicPr>
          <p:nvPr/>
        </p:nvPicPr>
        <p:blipFill rotWithShape="1">
          <a:blip r:embed="rId7">
            <a:extLst>
              <a:ext uri="{28A0092B-C50C-407E-A947-70E740481C1C}">
                <a14:useLocalDpi xmlns:a14="http://schemas.microsoft.com/office/drawing/2010/main" val="0"/>
              </a:ext>
            </a:extLst>
          </a:blip>
          <a:srcRect l="41716" r="14529"/>
          <a:stretch/>
        </p:blipFill>
        <p:spPr>
          <a:xfrm>
            <a:off x="2641378" y="1542484"/>
            <a:ext cx="4074382" cy="5243314"/>
          </a:xfrm>
          <a:prstGeom prst="rect">
            <a:avLst/>
          </a:prstGeom>
        </p:spPr>
      </p:pic>
      <p:pic>
        <p:nvPicPr>
          <p:cNvPr id="33" name="Picture 32">
            <a:extLst>
              <a:ext uri="{FF2B5EF4-FFF2-40B4-BE49-F238E27FC236}">
                <a16:creationId xmlns:a16="http://schemas.microsoft.com/office/drawing/2014/main" id="{9DA76A5A-7CBF-44A9-8ABD-B22C6792924F}"/>
              </a:ext>
            </a:extLst>
          </p:cNvPr>
          <p:cNvPicPr>
            <a:picLocks noChangeAspect="1"/>
          </p:cNvPicPr>
          <p:nvPr/>
        </p:nvPicPr>
        <p:blipFill rotWithShape="1">
          <a:blip r:embed="rId8">
            <a:extLst>
              <a:ext uri="{28A0092B-C50C-407E-A947-70E740481C1C}">
                <a14:useLocalDpi xmlns:a14="http://schemas.microsoft.com/office/drawing/2010/main" val="0"/>
              </a:ext>
            </a:extLst>
          </a:blip>
          <a:srcRect l="41842" r="34420"/>
          <a:stretch/>
        </p:blipFill>
        <p:spPr>
          <a:xfrm>
            <a:off x="3928575" y="1169411"/>
            <a:ext cx="2392031" cy="5674138"/>
          </a:xfrm>
          <a:prstGeom prst="rect">
            <a:avLst/>
          </a:prstGeom>
        </p:spPr>
      </p:pic>
      <p:pic>
        <p:nvPicPr>
          <p:cNvPr id="7" name="Picture 6">
            <a:extLst>
              <a:ext uri="{FF2B5EF4-FFF2-40B4-BE49-F238E27FC236}">
                <a16:creationId xmlns:a16="http://schemas.microsoft.com/office/drawing/2014/main" id="{A818934F-5541-4684-B0CF-390A987C85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049" y="5227093"/>
            <a:ext cx="2374597" cy="1337690"/>
          </a:xfrm>
          <a:prstGeom prst="rect">
            <a:avLst/>
          </a:prstGeom>
        </p:spPr>
      </p:pic>
      <p:pic>
        <p:nvPicPr>
          <p:cNvPr id="35" name="Picture 34">
            <a:extLst>
              <a:ext uri="{FF2B5EF4-FFF2-40B4-BE49-F238E27FC236}">
                <a16:creationId xmlns:a16="http://schemas.microsoft.com/office/drawing/2014/main" id="{6564F51A-1C77-4E87-BD7F-9FDFE1B74A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28934" y="4760748"/>
            <a:ext cx="166117" cy="932690"/>
          </a:xfrm>
          <a:prstGeom prst="rect">
            <a:avLst/>
          </a:prstGeom>
        </p:spPr>
      </p:pic>
      <p:pic>
        <p:nvPicPr>
          <p:cNvPr id="37" name="Picture 36">
            <a:extLst>
              <a:ext uri="{FF2B5EF4-FFF2-40B4-BE49-F238E27FC236}">
                <a16:creationId xmlns:a16="http://schemas.microsoft.com/office/drawing/2014/main" id="{3CBB597B-C8BF-45C1-A941-7290BE565D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73051" y="4813811"/>
            <a:ext cx="556261" cy="931166"/>
          </a:xfrm>
          <a:prstGeom prst="rect">
            <a:avLst/>
          </a:prstGeom>
        </p:spPr>
      </p:pic>
      <p:pic>
        <p:nvPicPr>
          <p:cNvPr id="39" name="Picture 38">
            <a:extLst>
              <a:ext uri="{FF2B5EF4-FFF2-40B4-BE49-F238E27FC236}">
                <a16:creationId xmlns:a16="http://schemas.microsoft.com/office/drawing/2014/main" id="{E7ADF766-E8C1-4E96-81DA-AC7178DB79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83330" y="2556194"/>
            <a:ext cx="577597" cy="943358"/>
          </a:xfrm>
          <a:prstGeom prst="rect">
            <a:avLst/>
          </a:prstGeom>
        </p:spPr>
      </p:pic>
      <p:sp>
        <p:nvSpPr>
          <p:cNvPr id="40" name="Speech Bubble: Oval 39">
            <a:extLst>
              <a:ext uri="{FF2B5EF4-FFF2-40B4-BE49-F238E27FC236}">
                <a16:creationId xmlns:a16="http://schemas.microsoft.com/office/drawing/2014/main" id="{B9EC7C50-DF4D-4B10-9481-255BAA77956F}"/>
              </a:ext>
            </a:extLst>
          </p:cNvPr>
          <p:cNvSpPr/>
          <p:nvPr/>
        </p:nvSpPr>
        <p:spPr>
          <a:xfrm>
            <a:off x="6960637" y="216586"/>
            <a:ext cx="4573418" cy="1722760"/>
          </a:xfrm>
          <a:prstGeom prst="wedgeEllipseCallout">
            <a:avLst>
              <a:gd name="adj1" fmla="val -82039"/>
              <a:gd name="adj2" fmla="val 4137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8 is one more than 7.</a:t>
            </a:r>
          </a:p>
        </p:txBody>
      </p:sp>
      <p:pic>
        <p:nvPicPr>
          <p:cNvPr id="41" name="Picture 40">
            <a:extLst>
              <a:ext uri="{FF2B5EF4-FFF2-40B4-BE49-F238E27FC236}">
                <a16:creationId xmlns:a16="http://schemas.microsoft.com/office/drawing/2014/main" id="{B3E3CA7F-5C9E-4BC8-A1C6-B62E540B98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3410" y="331411"/>
            <a:ext cx="166117" cy="932690"/>
          </a:xfrm>
          <a:prstGeom prst="rect">
            <a:avLst/>
          </a:prstGeom>
        </p:spPr>
      </p:pic>
      <p:pic>
        <p:nvPicPr>
          <p:cNvPr id="42" name="Picture 41">
            <a:extLst>
              <a:ext uri="{FF2B5EF4-FFF2-40B4-BE49-F238E27FC236}">
                <a16:creationId xmlns:a16="http://schemas.microsoft.com/office/drawing/2014/main" id="{950D189B-A4B6-4835-ABEB-1832C8F494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945" y="326142"/>
            <a:ext cx="556261" cy="931166"/>
          </a:xfrm>
          <a:prstGeom prst="rect">
            <a:avLst/>
          </a:prstGeom>
        </p:spPr>
      </p:pic>
      <p:pic>
        <p:nvPicPr>
          <p:cNvPr id="43" name="Picture 42">
            <a:extLst>
              <a:ext uri="{FF2B5EF4-FFF2-40B4-BE49-F238E27FC236}">
                <a16:creationId xmlns:a16="http://schemas.microsoft.com/office/drawing/2014/main" id="{33A8FF1C-BF10-4A2C-BDDA-7E678636565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81331" y="326766"/>
            <a:ext cx="577597" cy="943358"/>
          </a:xfrm>
          <a:prstGeom prst="rect">
            <a:avLst/>
          </a:prstGeom>
        </p:spPr>
      </p:pic>
      <p:sp>
        <p:nvSpPr>
          <p:cNvPr id="20" name="Oval 19">
            <a:extLst>
              <a:ext uri="{FF2B5EF4-FFF2-40B4-BE49-F238E27FC236}">
                <a16:creationId xmlns:a16="http://schemas.microsoft.com/office/drawing/2014/main" id="{509D4C2C-1AB9-48F4-9F5E-3ADE1414BBD4}"/>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956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1667E-6 -0.00023 C 0.01497 -0.225 0.03021 -0.44953 0.04804 -0.54166 C 0.06575 -0.63403 0.08606 -0.59398 0.10664 -0.5537 " pathEditMode="relative" rAng="0" ptsTypes="AAA">
                                      <p:cBhvr>
                                        <p:cTn id="6" dur="2000" fill="hold"/>
                                        <p:tgtEl>
                                          <p:spTgt spid="7"/>
                                        </p:tgtEl>
                                        <p:attrNameLst>
                                          <p:attrName>ppt_x</p:attrName>
                                          <p:attrName>ppt_y</p:attrName>
                                        </p:attrNameLst>
                                      </p:cBhvr>
                                      <p:rCtr x="5326" y="-29884"/>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53892C5-21EE-404E-A702-72406780B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sp>
        <p:nvSpPr>
          <p:cNvPr id="36" name="Rectangle: Rounded Corners 35">
            <a:extLst>
              <a:ext uri="{FF2B5EF4-FFF2-40B4-BE49-F238E27FC236}">
                <a16:creationId xmlns:a16="http://schemas.microsoft.com/office/drawing/2014/main" id="{359F6B70-9086-412B-B5A2-CB469A6709B1}"/>
              </a:ext>
            </a:extLst>
          </p:cNvPr>
          <p:cNvSpPr/>
          <p:nvPr/>
        </p:nvSpPr>
        <p:spPr>
          <a:xfrm>
            <a:off x="302835" y="229180"/>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38" name="Picture 37">
            <a:extLst>
              <a:ext uri="{FF2B5EF4-FFF2-40B4-BE49-F238E27FC236}">
                <a16:creationId xmlns:a16="http://schemas.microsoft.com/office/drawing/2014/main" id="{88BA2172-FAB8-47E1-B9AB-8C5AC2592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984" y="355286"/>
            <a:ext cx="610592" cy="872878"/>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9817B0EA-D129-4585-8654-7BBEFE3F784F}"/>
              </a:ext>
            </a:extLst>
          </p:cNvPr>
          <p:cNvPicPr>
            <a:picLocks noChangeAspect="1"/>
          </p:cNvPicPr>
          <p:nvPr/>
        </p:nvPicPr>
        <p:blipFill>
          <a:blip r:embed="rId5"/>
          <a:stretch>
            <a:fillRect/>
          </a:stretch>
        </p:blipFill>
        <p:spPr>
          <a:xfrm>
            <a:off x="6498361" y="2103944"/>
            <a:ext cx="4573418" cy="4095873"/>
          </a:xfrm>
          <a:prstGeom prst="rect">
            <a:avLst/>
          </a:prstGeom>
        </p:spPr>
      </p:pic>
      <p:pic>
        <p:nvPicPr>
          <p:cNvPr id="33" name="Picture 32">
            <a:extLst>
              <a:ext uri="{FF2B5EF4-FFF2-40B4-BE49-F238E27FC236}">
                <a16:creationId xmlns:a16="http://schemas.microsoft.com/office/drawing/2014/main" id="{9DA76A5A-7CBF-44A9-8ABD-B22C679292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843" y="1169411"/>
            <a:ext cx="10077021" cy="5674138"/>
          </a:xfrm>
          <a:prstGeom prst="rect">
            <a:avLst/>
          </a:prstGeom>
        </p:spPr>
      </p:pic>
      <p:pic>
        <p:nvPicPr>
          <p:cNvPr id="31" name="Picture 30">
            <a:extLst>
              <a:ext uri="{FF2B5EF4-FFF2-40B4-BE49-F238E27FC236}">
                <a16:creationId xmlns:a16="http://schemas.microsoft.com/office/drawing/2014/main" id="{A659CAFD-92BF-42C1-99C9-34ACDABB61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3288" y="1542484"/>
            <a:ext cx="9311898" cy="5243315"/>
          </a:xfrm>
          <a:prstGeom prst="rect">
            <a:avLst/>
          </a:prstGeom>
        </p:spPr>
      </p:pic>
      <p:pic>
        <p:nvPicPr>
          <p:cNvPr id="7" name="Picture 6">
            <a:extLst>
              <a:ext uri="{FF2B5EF4-FFF2-40B4-BE49-F238E27FC236}">
                <a16:creationId xmlns:a16="http://schemas.microsoft.com/office/drawing/2014/main" id="{A818934F-5541-4684-B0CF-390A987C85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3587" y="1511698"/>
            <a:ext cx="2374598" cy="1337690"/>
          </a:xfrm>
          <a:prstGeom prst="rect">
            <a:avLst/>
          </a:prstGeom>
        </p:spPr>
      </p:pic>
      <p:sp>
        <p:nvSpPr>
          <p:cNvPr id="40" name="Speech Bubble: Oval 39">
            <a:extLst>
              <a:ext uri="{FF2B5EF4-FFF2-40B4-BE49-F238E27FC236}">
                <a16:creationId xmlns:a16="http://schemas.microsoft.com/office/drawing/2014/main" id="{B9EC7C50-DF4D-4B10-9481-255BAA77956F}"/>
              </a:ext>
            </a:extLst>
          </p:cNvPr>
          <p:cNvSpPr/>
          <p:nvPr/>
        </p:nvSpPr>
        <p:spPr>
          <a:xfrm>
            <a:off x="6960637" y="72202"/>
            <a:ext cx="4573418" cy="1722760"/>
          </a:xfrm>
          <a:prstGeom prst="wedgeEllipseCallout">
            <a:avLst>
              <a:gd name="adj1" fmla="val -82039"/>
              <a:gd name="adj2" fmla="val 4137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One less than 8 is 7.</a:t>
            </a:r>
          </a:p>
        </p:txBody>
      </p:sp>
      <p:pic>
        <p:nvPicPr>
          <p:cNvPr id="42" name="Picture 41">
            <a:extLst>
              <a:ext uri="{FF2B5EF4-FFF2-40B4-BE49-F238E27FC236}">
                <a16:creationId xmlns:a16="http://schemas.microsoft.com/office/drawing/2014/main" id="{950D189B-A4B6-4835-ABEB-1832C8F494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2592" y="350206"/>
            <a:ext cx="556261" cy="931166"/>
          </a:xfrm>
          <a:prstGeom prst="rect">
            <a:avLst/>
          </a:prstGeom>
        </p:spPr>
      </p:pic>
      <p:pic>
        <p:nvPicPr>
          <p:cNvPr id="43" name="Picture 42">
            <a:extLst>
              <a:ext uri="{FF2B5EF4-FFF2-40B4-BE49-F238E27FC236}">
                <a16:creationId xmlns:a16="http://schemas.microsoft.com/office/drawing/2014/main" id="{33A8FF1C-BF10-4A2C-BDDA-7E6786365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972" y="310407"/>
            <a:ext cx="577597" cy="943358"/>
          </a:xfrm>
          <a:prstGeom prst="rect">
            <a:avLst/>
          </a:prstGeom>
        </p:spPr>
      </p:pic>
      <p:pic>
        <p:nvPicPr>
          <p:cNvPr id="3" name="Picture 2">
            <a:extLst>
              <a:ext uri="{FF2B5EF4-FFF2-40B4-BE49-F238E27FC236}">
                <a16:creationId xmlns:a16="http://schemas.microsoft.com/office/drawing/2014/main" id="{50EE66D0-496E-48DD-ADBB-A93641D81C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1922" y="329587"/>
            <a:ext cx="659894" cy="943358"/>
          </a:xfrm>
          <a:prstGeom prst="rect">
            <a:avLst/>
          </a:prstGeom>
        </p:spPr>
      </p:pic>
      <p:sp>
        <p:nvSpPr>
          <p:cNvPr id="19" name="Oval 18">
            <a:extLst>
              <a:ext uri="{FF2B5EF4-FFF2-40B4-BE49-F238E27FC236}">
                <a16:creationId xmlns:a16="http://schemas.microsoft.com/office/drawing/2014/main" id="{8931F816-24B4-423F-B998-C67E21CDF370}"/>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a16="http://schemas.microsoft.com/office/drawing/2014/main" id="{4D71A475-1866-4FFA-AA47-BC2AF9A89E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28934" y="4760748"/>
            <a:ext cx="166117" cy="932690"/>
          </a:xfrm>
          <a:prstGeom prst="rect">
            <a:avLst/>
          </a:prstGeom>
        </p:spPr>
      </p:pic>
      <p:pic>
        <p:nvPicPr>
          <p:cNvPr id="28" name="Picture 27">
            <a:extLst>
              <a:ext uri="{FF2B5EF4-FFF2-40B4-BE49-F238E27FC236}">
                <a16:creationId xmlns:a16="http://schemas.microsoft.com/office/drawing/2014/main" id="{ABA416C9-1285-431E-8E98-AC88A818DF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3051" y="4813811"/>
            <a:ext cx="556261" cy="931166"/>
          </a:xfrm>
          <a:prstGeom prst="rect">
            <a:avLst/>
          </a:prstGeom>
        </p:spPr>
      </p:pic>
      <p:pic>
        <p:nvPicPr>
          <p:cNvPr id="29" name="Picture 28">
            <a:extLst>
              <a:ext uri="{FF2B5EF4-FFF2-40B4-BE49-F238E27FC236}">
                <a16:creationId xmlns:a16="http://schemas.microsoft.com/office/drawing/2014/main" id="{D40FF413-B38B-445D-8311-7D78471870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3330" y="2556194"/>
            <a:ext cx="577597" cy="943358"/>
          </a:xfrm>
          <a:prstGeom prst="rect">
            <a:avLst/>
          </a:prstGeom>
        </p:spPr>
      </p:pic>
      <p:pic>
        <p:nvPicPr>
          <p:cNvPr id="45" name="Picture 44">
            <a:extLst>
              <a:ext uri="{FF2B5EF4-FFF2-40B4-BE49-F238E27FC236}">
                <a16:creationId xmlns:a16="http://schemas.microsoft.com/office/drawing/2014/main" id="{6A7F6777-0F48-4D31-B738-C867923F764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3410" y="331411"/>
            <a:ext cx="166117" cy="932690"/>
          </a:xfrm>
          <a:prstGeom prst="rect">
            <a:avLst/>
          </a:prstGeom>
        </p:spPr>
      </p:pic>
    </p:spTree>
    <p:extLst>
      <p:ext uri="{BB962C8B-B14F-4D97-AF65-F5344CB8AC3E}">
        <p14:creationId xmlns:p14="http://schemas.microsoft.com/office/powerpoint/2010/main" val="12281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50000" decel="50000" fill="hold" nodeType="afterEffect">
                                  <p:stCondLst>
                                    <p:cond delay="800"/>
                                  </p:stCondLst>
                                  <p:childTnLst>
                                    <p:animMotion origin="layout" path="M 2.91667E-6 0.00047 C -0.01654 -0.06551 -0.03308 -0.13148 -0.0513 -0.04097 C -0.06953 0.04885 -0.08946 0.29491 -0.10938 0.54144 " pathEditMode="relative" rAng="0" ptsTypes="AAA">
                                      <p:cBhvr>
                                        <p:cTn id="11" dur="2000" fill="hold"/>
                                        <p:tgtEl>
                                          <p:spTgt spid="7"/>
                                        </p:tgtEl>
                                        <p:attrNameLst>
                                          <p:attrName>ppt_x</p:attrName>
                                          <p:attrName>ppt_y</p:attrName>
                                        </p:attrNameLst>
                                      </p:cBhvr>
                                      <p:rCtr x="-5469" y="22755"/>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3C0CDD3-A78B-4205-B82F-D190C935C1F3}"/>
              </a:ext>
            </a:extLst>
          </p:cNvPr>
          <p:cNvSpPr/>
          <p:nvPr/>
        </p:nvSpPr>
        <p:spPr>
          <a:xfrm>
            <a:off x="4190400" y="6527461"/>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1" name="Picture 90">
            <a:extLst>
              <a:ext uri="{FF2B5EF4-FFF2-40B4-BE49-F238E27FC236}">
                <a16:creationId xmlns:a16="http://schemas.microsoft.com/office/drawing/2014/main" id="{DDEAC487-BEF9-4249-9A7A-A78F9C36CAAF}"/>
              </a:ext>
            </a:extLst>
          </p:cNvPr>
          <p:cNvPicPr>
            <a:picLocks noChangeAspect="1"/>
          </p:cNvPicPr>
          <p:nvPr/>
        </p:nvPicPr>
        <p:blipFill rotWithShape="1">
          <a:blip r:embed="rId3"/>
          <a:srcRect b="24260"/>
          <a:stretch/>
        </p:blipFill>
        <p:spPr>
          <a:xfrm>
            <a:off x="465496" y="190942"/>
            <a:ext cx="3200120" cy="1993900"/>
          </a:xfrm>
          <a:prstGeom prst="rect">
            <a:avLst/>
          </a:prstGeom>
        </p:spPr>
      </p:pic>
      <p:pic>
        <p:nvPicPr>
          <p:cNvPr id="142" name="Picture 141">
            <a:extLst>
              <a:ext uri="{FF2B5EF4-FFF2-40B4-BE49-F238E27FC236}">
                <a16:creationId xmlns:a16="http://schemas.microsoft.com/office/drawing/2014/main" id="{74E09016-86E5-49C6-9053-91049AE7480A}"/>
              </a:ext>
            </a:extLst>
          </p:cNvPr>
          <p:cNvPicPr>
            <a:picLocks noChangeAspect="1"/>
          </p:cNvPicPr>
          <p:nvPr/>
        </p:nvPicPr>
        <p:blipFill rotWithShape="1">
          <a:blip r:embed="rId4"/>
          <a:srcRect b="25935"/>
          <a:stretch/>
        </p:blipFill>
        <p:spPr>
          <a:xfrm>
            <a:off x="5951618" y="190943"/>
            <a:ext cx="3200120" cy="1993900"/>
          </a:xfrm>
          <a:prstGeom prst="rect">
            <a:avLst/>
          </a:prstGeom>
        </p:spPr>
      </p:pic>
      <p:pic>
        <p:nvPicPr>
          <p:cNvPr id="166" name="Picture 165">
            <a:extLst>
              <a:ext uri="{FF2B5EF4-FFF2-40B4-BE49-F238E27FC236}">
                <a16:creationId xmlns:a16="http://schemas.microsoft.com/office/drawing/2014/main" id="{196046E3-BF81-49F0-B24B-066664DA0715}"/>
              </a:ext>
            </a:extLst>
          </p:cNvPr>
          <p:cNvPicPr>
            <a:picLocks noChangeAspect="1"/>
          </p:cNvPicPr>
          <p:nvPr/>
        </p:nvPicPr>
        <p:blipFill rotWithShape="1">
          <a:blip r:embed="rId5"/>
          <a:srcRect b="22513"/>
          <a:stretch/>
        </p:blipFill>
        <p:spPr>
          <a:xfrm>
            <a:off x="310496" y="3429000"/>
            <a:ext cx="3355120" cy="1993900"/>
          </a:xfrm>
          <a:prstGeom prst="rect">
            <a:avLst/>
          </a:prstGeom>
        </p:spPr>
      </p:pic>
      <p:pic>
        <p:nvPicPr>
          <p:cNvPr id="169" name="Picture 168">
            <a:extLst>
              <a:ext uri="{FF2B5EF4-FFF2-40B4-BE49-F238E27FC236}">
                <a16:creationId xmlns:a16="http://schemas.microsoft.com/office/drawing/2014/main" id="{0B6AAC67-0413-497D-90AB-AEF81DDDD8A1}"/>
              </a:ext>
            </a:extLst>
          </p:cNvPr>
          <p:cNvPicPr>
            <a:picLocks noChangeAspect="1"/>
          </p:cNvPicPr>
          <p:nvPr/>
        </p:nvPicPr>
        <p:blipFill>
          <a:blip r:embed="rId6"/>
          <a:stretch>
            <a:fillRect/>
          </a:stretch>
        </p:blipFill>
        <p:spPr>
          <a:xfrm>
            <a:off x="5951618" y="3429000"/>
            <a:ext cx="3355120" cy="2818301"/>
          </a:xfrm>
          <a:prstGeom prst="rect">
            <a:avLst/>
          </a:prstGeom>
        </p:spPr>
      </p:pic>
      <p:sp>
        <p:nvSpPr>
          <p:cNvPr id="9" name="Oval 8">
            <a:extLst>
              <a:ext uri="{FF2B5EF4-FFF2-40B4-BE49-F238E27FC236}">
                <a16:creationId xmlns:a16="http://schemas.microsoft.com/office/drawing/2014/main" id="{D9FC06C1-BB0F-4B13-9100-B34141A58BFA}"/>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4D374066-1279-423F-AFBE-F43CBDBA4262}"/>
              </a:ext>
            </a:extLst>
          </p:cNvPr>
          <p:cNvPicPr>
            <a:picLocks noChangeAspect="1"/>
          </p:cNvPicPr>
          <p:nvPr/>
        </p:nvPicPr>
        <p:blipFill rotWithShape="1">
          <a:blip r:embed="rId5"/>
          <a:srcRect t="77487" b="-2306"/>
          <a:stretch/>
        </p:blipFill>
        <p:spPr>
          <a:xfrm>
            <a:off x="454519" y="5661989"/>
            <a:ext cx="3355120" cy="638652"/>
          </a:xfrm>
          <a:prstGeom prst="rect">
            <a:avLst/>
          </a:prstGeom>
        </p:spPr>
      </p:pic>
      <p:pic>
        <p:nvPicPr>
          <p:cNvPr id="11" name="Picture 10">
            <a:extLst>
              <a:ext uri="{FF2B5EF4-FFF2-40B4-BE49-F238E27FC236}">
                <a16:creationId xmlns:a16="http://schemas.microsoft.com/office/drawing/2014/main" id="{76A3F1FE-1833-4FEC-91D2-3376FBA8A869}"/>
              </a:ext>
            </a:extLst>
          </p:cNvPr>
          <p:cNvPicPr>
            <a:picLocks noChangeAspect="1"/>
          </p:cNvPicPr>
          <p:nvPr/>
        </p:nvPicPr>
        <p:blipFill rotWithShape="1">
          <a:blip r:embed="rId3"/>
          <a:srcRect t="75740" b="-2261"/>
          <a:stretch/>
        </p:blipFill>
        <p:spPr>
          <a:xfrm>
            <a:off x="454519" y="2281098"/>
            <a:ext cx="3200120" cy="698200"/>
          </a:xfrm>
          <a:prstGeom prst="rect">
            <a:avLst/>
          </a:prstGeom>
        </p:spPr>
      </p:pic>
      <p:pic>
        <p:nvPicPr>
          <p:cNvPr id="12" name="Picture 11">
            <a:extLst>
              <a:ext uri="{FF2B5EF4-FFF2-40B4-BE49-F238E27FC236}">
                <a16:creationId xmlns:a16="http://schemas.microsoft.com/office/drawing/2014/main" id="{1847655F-704C-454C-A084-FDD0EDD62D03}"/>
              </a:ext>
            </a:extLst>
          </p:cNvPr>
          <p:cNvPicPr>
            <a:picLocks noChangeAspect="1"/>
          </p:cNvPicPr>
          <p:nvPr/>
        </p:nvPicPr>
        <p:blipFill rotWithShape="1">
          <a:blip r:embed="rId4"/>
          <a:srcRect b="25935"/>
          <a:stretch/>
        </p:blipFill>
        <p:spPr>
          <a:xfrm>
            <a:off x="5951618" y="190942"/>
            <a:ext cx="3200120" cy="1993900"/>
          </a:xfrm>
          <a:prstGeom prst="rect">
            <a:avLst/>
          </a:prstGeom>
        </p:spPr>
      </p:pic>
      <p:pic>
        <p:nvPicPr>
          <p:cNvPr id="13" name="Picture 12">
            <a:extLst>
              <a:ext uri="{FF2B5EF4-FFF2-40B4-BE49-F238E27FC236}">
                <a16:creationId xmlns:a16="http://schemas.microsoft.com/office/drawing/2014/main" id="{8A3860F2-E1DA-49AA-8B8A-926C47295B22}"/>
              </a:ext>
            </a:extLst>
          </p:cNvPr>
          <p:cNvPicPr>
            <a:picLocks noChangeAspect="1"/>
          </p:cNvPicPr>
          <p:nvPr/>
        </p:nvPicPr>
        <p:blipFill rotWithShape="1">
          <a:blip r:embed="rId4"/>
          <a:srcRect l="-4844" t="74065" b="-3576"/>
          <a:stretch/>
        </p:blipFill>
        <p:spPr>
          <a:xfrm>
            <a:off x="5796618" y="2184842"/>
            <a:ext cx="3355120" cy="794456"/>
          </a:xfrm>
          <a:prstGeom prst="rect">
            <a:avLst/>
          </a:prstGeom>
        </p:spPr>
      </p:pic>
    </p:spTree>
    <p:extLst>
      <p:ext uri="{BB962C8B-B14F-4D97-AF65-F5344CB8AC3E}">
        <p14:creationId xmlns:p14="http://schemas.microsoft.com/office/powerpoint/2010/main" val="379920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7DB9A17-DE1E-4E70-807C-D2E3AEDBD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4"/>
          </a:xfrm>
          <a:prstGeom prst="rect">
            <a:avLst/>
          </a:prstGeom>
        </p:spPr>
      </p:pic>
      <p:graphicFrame>
        <p:nvGraphicFramePr>
          <p:cNvPr id="5" name="Table 4">
            <a:extLst>
              <a:ext uri="{FF2B5EF4-FFF2-40B4-BE49-F238E27FC236}">
                <a16:creationId xmlns:a16="http://schemas.microsoft.com/office/drawing/2014/main" id="{BBA117D7-B420-4FE4-A364-31376A775BEF}"/>
              </a:ext>
            </a:extLst>
          </p:cNvPr>
          <p:cNvGraphicFramePr>
            <a:graphicFrameLocks noGrp="1"/>
          </p:cNvGraphicFramePr>
          <p:nvPr>
            <p:extLst>
              <p:ext uri="{D42A27DB-BD31-4B8C-83A1-F6EECF244321}">
                <p14:modId xmlns:p14="http://schemas.microsoft.com/office/powerpoint/2010/main" val="660604829"/>
              </p:ext>
            </p:extLst>
          </p:nvPr>
        </p:nvGraphicFramePr>
        <p:xfrm>
          <a:off x="688911" y="712966"/>
          <a:ext cx="2880000" cy="144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32661441"/>
                    </a:ext>
                  </a:extLst>
                </a:gridCol>
                <a:gridCol w="720000">
                  <a:extLst>
                    <a:ext uri="{9D8B030D-6E8A-4147-A177-3AD203B41FA5}">
                      <a16:colId xmlns:a16="http://schemas.microsoft.com/office/drawing/2014/main" val="3115743420"/>
                    </a:ext>
                  </a:extLst>
                </a:gridCol>
                <a:gridCol w="720000">
                  <a:extLst>
                    <a:ext uri="{9D8B030D-6E8A-4147-A177-3AD203B41FA5}">
                      <a16:colId xmlns:a16="http://schemas.microsoft.com/office/drawing/2014/main" val="1279668568"/>
                    </a:ext>
                  </a:extLst>
                </a:gridCol>
                <a:gridCol w="720000">
                  <a:extLst>
                    <a:ext uri="{9D8B030D-6E8A-4147-A177-3AD203B41FA5}">
                      <a16:colId xmlns:a16="http://schemas.microsoft.com/office/drawing/2014/main" val="2091574507"/>
                    </a:ext>
                  </a:extLst>
                </a:gridCol>
              </a:tblGrid>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369043"/>
                  </a:ext>
                </a:extLst>
              </a:tr>
              <a:tr h="72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9735932"/>
                  </a:ext>
                </a:extLst>
              </a:tr>
            </a:tbl>
          </a:graphicData>
        </a:graphic>
      </p:graphicFrame>
      <p:graphicFrame>
        <p:nvGraphicFramePr>
          <p:cNvPr id="6" name="Table 5">
            <a:extLst>
              <a:ext uri="{FF2B5EF4-FFF2-40B4-BE49-F238E27FC236}">
                <a16:creationId xmlns:a16="http://schemas.microsoft.com/office/drawing/2014/main" id="{10368CE9-2F1D-4FEE-8FBA-23E55ED417E6}"/>
              </a:ext>
            </a:extLst>
          </p:cNvPr>
          <p:cNvGraphicFramePr>
            <a:graphicFrameLocks noGrp="1"/>
          </p:cNvGraphicFramePr>
          <p:nvPr>
            <p:extLst>
              <p:ext uri="{D42A27DB-BD31-4B8C-83A1-F6EECF244321}">
                <p14:modId xmlns:p14="http://schemas.microsoft.com/office/powerpoint/2010/main" val="3001880586"/>
              </p:ext>
            </p:extLst>
          </p:nvPr>
        </p:nvGraphicFramePr>
        <p:xfrm>
          <a:off x="4314661" y="712966"/>
          <a:ext cx="288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90224566"/>
                    </a:ext>
                  </a:extLst>
                </a:gridCol>
                <a:gridCol w="720000">
                  <a:extLst>
                    <a:ext uri="{9D8B030D-6E8A-4147-A177-3AD203B41FA5}">
                      <a16:colId xmlns:a16="http://schemas.microsoft.com/office/drawing/2014/main" val="2537777780"/>
                    </a:ext>
                  </a:extLst>
                </a:gridCol>
                <a:gridCol w="720000">
                  <a:extLst>
                    <a:ext uri="{9D8B030D-6E8A-4147-A177-3AD203B41FA5}">
                      <a16:colId xmlns:a16="http://schemas.microsoft.com/office/drawing/2014/main" val="4225646190"/>
                    </a:ext>
                  </a:extLst>
                </a:gridCol>
                <a:gridCol w="720000">
                  <a:extLst>
                    <a:ext uri="{9D8B030D-6E8A-4147-A177-3AD203B41FA5}">
                      <a16:colId xmlns:a16="http://schemas.microsoft.com/office/drawing/2014/main" val="1822762988"/>
                    </a:ext>
                  </a:extLst>
                </a:gridCol>
              </a:tblGrid>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475128"/>
                  </a:ext>
                </a:extLst>
              </a:tr>
              <a:tr h="720000">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2096391"/>
                  </a:ext>
                </a:extLst>
              </a:tr>
              <a:tr h="720000">
                <a:tc>
                  <a:txBody>
                    <a:bodyPr/>
                    <a:lstStyle/>
                    <a:p>
                      <a:endParaRPr lang="en-GB"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4903249"/>
                  </a:ext>
                </a:extLst>
              </a:tr>
            </a:tbl>
          </a:graphicData>
        </a:graphic>
      </p:graphicFrame>
      <p:graphicFrame>
        <p:nvGraphicFramePr>
          <p:cNvPr id="7" name="Table 6">
            <a:extLst>
              <a:ext uri="{FF2B5EF4-FFF2-40B4-BE49-F238E27FC236}">
                <a16:creationId xmlns:a16="http://schemas.microsoft.com/office/drawing/2014/main" id="{26BD86EF-F829-41BD-9A86-1BB166ECB14D}"/>
              </a:ext>
            </a:extLst>
          </p:cNvPr>
          <p:cNvGraphicFramePr>
            <a:graphicFrameLocks noGrp="1"/>
          </p:cNvGraphicFramePr>
          <p:nvPr>
            <p:extLst>
              <p:ext uri="{D42A27DB-BD31-4B8C-83A1-F6EECF244321}">
                <p14:modId xmlns:p14="http://schemas.microsoft.com/office/powerpoint/2010/main" val="167509279"/>
              </p:ext>
            </p:extLst>
          </p:nvPr>
        </p:nvGraphicFramePr>
        <p:xfrm>
          <a:off x="9712890" y="3260369"/>
          <a:ext cx="1440000" cy="288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931081193"/>
                    </a:ext>
                  </a:extLst>
                </a:gridCol>
                <a:gridCol w="720000">
                  <a:extLst>
                    <a:ext uri="{9D8B030D-6E8A-4147-A177-3AD203B41FA5}">
                      <a16:colId xmlns:a16="http://schemas.microsoft.com/office/drawing/2014/main" val="560978653"/>
                    </a:ext>
                  </a:extLst>
                </a:gridCol>
              </a:tblGrid>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292855"/>
                  </a:ext>
                </a:extLst>
              </a:tr>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4747926"/>
                  </a:ext>
                </a:extLst>
              </a:tr>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5652231"/>
                  </a:ext>
                </a:extLst>
              </a:tr>
              <a:tr h="720000">
                <a:tc>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2784757"/>
                  </a:ext>
                </a:extLst>
              </a:tr>
            </a:tbl>
          </a:graphicData>
        </a:graphic>
      </p:graphicFrame>
      <p:graphicFrame>
        <p:nvGraphicFramePr>
          <p:cNvPr id="8" name="Table 7">
            <a:extLst>
              <a:ext uri="{FF2B5EF4-FFF2-40B4-BE49-F238E27FC236}">
                <a16:creationId xmlns:a16="http://schemas.microsoft.com/office/drawing/2014/main" id="{20300675-1A3C-4262-91C3-07E46C3CB27D}"/>
              </a:ext>
            </a:extLst>
          </p:cNvPr>
          <p:cNvGraphicFramePr>
            <a:graphicFrameLocks noGrp="1"/>
          </p:cNvGraphicFramePr>
          <p:nvPr>
            <p:extLst>
              <p:ext uri="{D42A27DB-BD31-4B8C-83A1-F6EECF244321}">
                <p14:modId xmlns:p14="http://schemas.microsoft.com/office/powerpoint/2010/main" val="4162092068"/>
              </p:ext>
            </p:extLst>
          </p:nvPr>
        </p:nvGraphicFramePr>
        <p:xfrm>
          <a:off x="690466" y="3980369"/>
          <a:ext cx="2878445" cy="2160000"/>
        </p:xfrm>
        <a:graphic>
          <a:graphicData uri="http://schemas.openxmlformats.org/drawingml/2006/table">
            <a:tbl>
              <a:tblPr firstRow="1" bandRow="1">
                <a:tableStyleId>{5C22544A-7EE6-4342-B048-85BDC9FD1C3A}</a:tableStyleId>
              </a:tblPr>
              <a:tblGrid>
                <a:gridCol w="718445">
                  <a:extLst>
                    <a:ext uri="{9D8B030D-6E8A-4147-A177-3AD203B41FA5}">
                      <a16:colId xmlns:a16="http://schemas.microsoft.com/office/drawing/2014/main" val="1514019753"/>
                    </a:ext>
                  </a:extLst>
                </a:gridCol>
                <a:gridCol w="720000">
                  <a:extLst>
                    <a:ext uri="{9D8B030D-6E8A-4147-A177-3AD203B41FA5}">
                      <a16:colId xmlns:a16="http://schemas.microsoft.com/office/drawing/2014/main" val="208951093"/>
                    </a:ext>
                  </a:extLst>
                </a:gridCol>
                <a:gridCol w="720000">
                  <a:extLst>
                    <a:ext uri="{9D8B030D-6E8A-4147-A177-3AD203B41FA5}">
                      <a16:colId xmlns:a16="http://schemas.microsoft.com/office/drawing/2014/main" val="3710170876"/>
                    </a:ext>
                  </a:extLst>
                </a:gridCol>
                <a:gridCol w="720000">
                  <a:extLst>
                    <a:ext uri="{9D8B030D-6E8A-4147-A177-3AD203B41FA5}">
                      <a16:colId xmlns:a16="http://schemas.microsoft.com/office/drawing/2014/main" val="3729959193"/>
                    </a:ext>
                  </a:extLst>
                </a:gridCol>
              </a:tblGrid>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134961"/>
                  </a:ext>
                </a:extLst>
              </a:tr>
              <a:tr h="720000">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348209600"/>
                  </a:ext>
                </a:extLst>
              </a:tr>
              <a:tr h="720000">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3246874219"/>
                  </a:ext>
                </a:extLst>
              </a:tr>
            </a:tbl>
          </a:graphicData>
        </a:graphic>
      </p:graphicFrame>
      <p:graphicFrame>
        <p:nvGraphicFramePr>
          <p:cNvPr id="9" name="Table 8">
            <a:extLst>
              <a:ext uri="{FF2B5EF4-FFF2-40B4-BE49-F238E27FC236}">
                <a16:creationId xmlns:a16="http://schemas.microsoft.com/office/drawing/2014/main" id="{BF6DBCFB-A00A-4FB2-BC65-164A3A78BC63}"/>
              </a:ext>
            </a:extLst>
          </p:cNvPr>
          <p:cNvGraphicFramePr>
            <a:graphicFrameLocks noGrp="1"/>
          </p:cNvGraphicFramePr>
          <p:nvPr>
            <p:extLst>
              <p:ext uri="{D42A27DB-BD31-4B8C-83A1-F6EECF244321}">
                <p14:modId xmlns:p14="http://schemas.microsoft.com/office/powerpoint/2010/main" val="414401021"/>
              </p:ext>
            </p:extLst>
          </p:nvPr>
        </p:nvGraphicFramePr>
        <p:xfrm>
          <a:off x="4314661" y="3429000"/>
          <a:ext cx="3600000" cy="144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409277003"/>
                    </a:ext>
                  </a:extLst>
                </a:gridCol>
                <a:gridCol w="720000">
                  <a:extLst>
                    <a:ext uri="{9D8B030D-6E8A-4147-A177-3AD203B41FA5}">
                      <a16:colId xmlns:a16="http://schemas.microsoft.com/office/drawing/2014/main" val="408802418"/>
                    </a:ext>
                  </a:extLst>
                </a:gridCol>
                <a:gridCol w="720000">
                  <a:extLst>
                    <a:ext uri="{9D8B030D-6E8A-4147-A177-3AD203B41FA5}">
                      <a16:colId xmlns:a16="http://schemas.microsoft.com/office/drawing/2014/main" val="4125604495"/>
                    </a:ext>
                  </a:extLst>
                </a:gridCol>
                <a:gridCol w="720000">
                  <a:extLst>
                    <a:ext uri="{9D8B030D-6E8A-4147-A177-3AD203B41FA5}">
                      <a16:colId xmlns:a16="http://schemas.microsoft.com/office/drawing/2014/main" val="3726224911"/>
                    </a:ext>
                  </a:extLst>
                </a:gridCol>
                <a:gridCol w="720000">
                  <a:extLst>
                    <a:ext uri="{9D8B030D-6E8A-4147-A177-3AD203B41FA5}">
                      <a16:colId xmlns:a16="http://schemas.microsoft.com/office/drawing/2014/main" val="360053748"/>
                    </a:ext>
                  </a:extLst>
                </a:gridCol>
              </a:tblGrid>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308968"/>
                  </a:ext>
                </a:extLst>
              </a:tr>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256362"/>
                  </a:ext>
                </a:extLst>
              </a:tr>
            </a:tbl>
          </a:graphicData>
        </a:graphic>
      </p:graphicFrame>
      <p:graphicFrame>
        <p:nvGraphicFramePr>
          <p:cNvPr id="10" name="Table 9">
            <a:extLst>
              <a:ext uri="{FF2B5EF4-FFF2-40B4-BE49-F238E27FC236}">
                <a16:creationId xmlns:a16="http://schemas.microsoft.com/office/drawing/2014/main" id="{0B94DEB7-39A6-4896-9B6F-E93A5E9E5A3C}"/>
              </a:ext>
            </a:extLst>
          </p:cNvPr>
          <p:cNvGraphicFramePr>
            <a:graphicFrameLocks noGrp="1"/>
          </p:cNvGraphicFramePr>
          <p:nvPr>
            <p:extLst>
              <p:ext uri="{D42A27DB-BD31-4B8C-83A1-F6EECF244321}">
                <p14:modId xmlns:p14="http://schemas.microsoft.com/office/powerpoint/2010/main" val="2562860563"/>
              </p:ext>
            </p:extLst>
          </p:nvPr>
        </p:nvGraphicFramePr>
        <p:xfrm>
          <a:off x="8612216" y="375704"/>
          <a:ext cx="2878445" cy="2160000"/>
        </p:xfrm>
        <a:graphic>
          <a:graphicData uri="http://schemas.openxmlformats.org/drawingml/2006/table">
            <a:tbl>
              <a:tblPr firstRow="1" bandRow="1">
                <a:tableStyleId>{5C22544A-7EE6-4342-B048-85BDC9FD1C3A}</a:tableStyleId>
              </a:tblPr>
              <a:tblGrid>
                <a:gridCol w="718445">
                  <a:extLst>
                    <a:ext uri="{9D8B030D-6E8A-4147-A177-3AD203B41FA5}">
                      <a16:colId xmlns:a16="http://schemas.microsoft.com/office/drawing/2014/main" val="1514019753"/>
                    </a:ext>
                  </a:extLst>
                </a:gridCol>
                <a:gridCol w="720000">
                  <a:extLst>
                    <a:ext uri="{9D8B030D-6E8A-4147-A177-3AD203B41FA5}">
                      <a16:colId xmlns:a16="http://schemas.microsoft.com/office/drawing/2014/main" val="208951093"/>
                    </a:ext>
                  </a:extLst>
                </a:gridCol>
                <a:gridCol w="720000">
                  <a:extLst>
                    <a:ext uri="{9D8B030D-6E8A-4147-A177-3AD203B41FA5}">
                      <a16:colId xmlns:a16="http://schemas.microsoft.com/office/drawing/2014/main" val="3710170876"/>
                    </a:ext>
                  </a:extLst>
                </a:gridCol>
                <a:gridCol w="720000">
                  <a:extLst>
                    <a:ext uri="{9D8B030D-6E8A-4147-A177-3AD203B41FA5}">
                      <a16:colId xmlns:a16="http://schemas.microsoft.com/office/drawing/2014/main" val="3729959193"/>
                    </a:ext>
                  </a:extLst>
                </a:gridCol>
              </a:tblGrid>
              <a:tr h="720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134961"/>
                  </a:ext>
                </a:extLst>
              </a:tr>
              <a:tr h="720000">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2348209600"/>
                  </a:ext>
                </a:extLst>
              </a:tr>
              <a:tr h="720000">
                <a:tc>
                  <a:txBody>
                    <a:bodyPr/>
                    <a:lstStyle/>
                    <a:p>
                      <a:endParaRPr lang="en-GB"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GB"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3246874219"/>
                  </a:ext>
                </a:extLst>
              </a:tr>
            </a:tbl>
          </a:graphicData>
        </a:graphic>
      </p:graphicFrame>
      <p:sp>
        <p:nvSpPr>
          <p:cNvPr id="12" name="Rectangle 11">
            <a:extLst>
              <a:ext uri="{FF2B5EF4-FFF2-40B4-BE49-F238E27FC236}">
                <a16:creationId xmlns:a16="http://schemas.microsoft.com/office/drawing/2014/main" id="{8CD97F31-EB25-4CD7-A0C5-37B21F463AB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3" name="Oval 12">
            <a:extLst>
              <a:ext uri="{FF2B5EF4-FFF2-40B4-BE49-F238E27FC236}">
                <a16:creationId xmlns:a16="http://schemas.microsoft.com/office/drawing/2014/main" id="{F20E725F-B73B-4681-96F1-BEC08DA60ABA}"/>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0259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351334"/>
          </a:xfrm>
        </p:spPr>
        <p:txBody>
          <a:bodyPr vert="horz" lIns="91440" tIns="45720" rIns="91440" bIns="45720" rtlCol="0" anchor="t">
            <a:noAutofit/>
          </a:bodyPr>
          <a:lstStyle/>
          <a:p>
            <a:pPr>
              <a:lnSpc>
                <a:spcPct val="100000"/>
              </a:lnSpc>
              <a:spcBef>
                <a:spcPts val="0"/>
              </a:spcBef>
            </a:pPr>
            <a:r>
              <a:rPr lang="en-GB" sz="2400" dirty="0">
                <a:solidFill>
                  <a:srgbClr val="FF0000"/>
                </a:solidFill>
              </a:rPr>
              <a:t>Seven</a:t>
            </a:r>
            <a:r>
              <a:rPr lang="en-GB" sz="2400" dirty="0"/>
              <a:t> meets </a:t>
            </a:r>
            <a:r>
              <a:rPr lang="en-GB" sz="2400" dirty="0">
                <a:solidFill>
                  <a:srgbClr val="FF0000"/>
                </a:solidFill>
              </a:rPr>
              <a:t>One</a:t>
            </a:r>
            <a:r>
              <a:rPr lang="en-GB" sz="2400" dirty="0"/>
              <a:t> and asks her to show him how high she can hop. She hops so high she lands on top of </a:t>
            </a:r>
            <a:r>
              <a:rPr lang="en-GB" sz="2400" dirty="0">
                <a:solidFill>
                  <a:srgbClr val="FF0000"/>
                </a:solidFill>
              </a:rPr>
              <a:t>Seven</a:t>
            </a:r>
            <a:r>
              <a:rPr lang="en-GB" sz="2400" dirty="0"/>
              <a:t> and they turn into </a:t>
            </a:r>
            <a:r>
              <a:rPr lang="en-GB" sz="2400" dirty="0" err="1"/>
              <a:t>Numberblock</a:t>
            </a:r>
            <a:r>
              <a:rPr lang="en-GB" sz="2400" dirty="0"/>
              <a:t> </a:t>
            </a:r>
            <a:r>
              <a:rPr lang="en-GB" sz="2400" dirty="0">
                <a:solidFill>
                  <a:srgbClr val="FF0000"/>
                </a:solidFill>
              </a:rPr>
              <a:t>Eight</a:t>
            </a:r>
            <a:r>
              <a:rPr lang="en-GB" sz="2400" dirty="0"/>
              <a:t>, who has eight arms/legs/tentacles and goes by the superhero name </a:t>
            </a:r>
            <a:r>
              <a:rPr lang="en-GB" sz="2400" dirty="0" err="1"/>
              <a:t>Octoblock</a:t>
            </a:r>
            <a:r>
              <a:rPr lang="en-GB" sz="2400" dirty="0"/>
              <a:t>. The others sing a dramatic Bond/</a:t>
            </a:r>
            <a:r>
              <a:rPr lang="en-GB" sz="2400" dirty="0" err="1"/>
              <a:t>Dangermouse</a:t>
            </a:r>
            <a:r>
              <a:rPr lang="en-GB" sz="2400" dirty="0"/>
              <a:t>-like theme song - </a:t>
            </a:r>
            <a:r>
              <a:rPr lang="en-GB" sz="2400" i="1" dirty="0" err="1"/>
              <a:t>Octoblock</a:t>
            </a:r>
            <a:r>
              <a:rPr lang="en-GB" sz="2400" i="1" dirty="0"/>
              <a:t>!</a:t>
            </a:r>
            <a:r>
              <a:rPr lang="en-GB" sz="2400" dirty="0"/>
              <a:t> - about all the things super </a:t>
            </a:r>
            <a:r>
              <a:rPr lang="en-GB" sz="2400" dirty="0">
                <a:solidFill>
                  <a:srgbClr val="FF0000"/>
                </a:solidFill>
              </a:rPr>
              <a:t>Eight</a:t>
            </a:r>
            <a:r>
              <a:rPr lang="en-GB" sz="2400" dirty="0"/>
              <a:t> can do - he can stand tall, run fast, climb high, swim and so on. Each time, </a:t>
            </a:r>
            <a:r>
              <a:rPr lang="en-GB" sz="2400" dirty="0" err="1"/>
              <a:t>Octoblock</a:t>
            </a:r>
            <a:r>
              <a:rPr lang="en-GB" sz="2400" dirty="0"/>
              <a:t> ‘powers up’ in a different body shape to activate and show off his superpower. Other powers include cooking, knitting, dancing, skating, and hugging his friends with lots of arms and legs.</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378176"/>
          </a:xfrm>
        </p:spPr>
        <p:txBody>
          <a:bodyPr vert="horz" lIns="91440" tIns="45720" rIns="91440" bIns="45720" rtlCol="0" anchor="t">
            <a:noAutofit/>
          </a:bodyPr>
          <a:lstStyle/>
          <a:p>
            <a:pPr>
              <a:spcBef>
                <a:spcPts val="1800"/>
              </a:spcBef>
            </a:pPr>
            <a:r>
              <a:rPr lang="en-GB" sz="2400" b="1" dirty="0">
                <a:latin typeface="Myriad Pro"/>
              </a:rPr>
              <a:t>Saying the counting numbers up to 8</a:t>
            </a:r>
          </a:p>
          <a:p>
            <a:pPr>
              <a:spcBef>
                <a:spcPts val="1800"/>
              </a:spcBef>
            </a:pPr>
            <a:r>
              <a:rPr lang="en-GB" sz="2400" dirty="0">
                <a:latin typeface="Myriad Pro"/>
              </a:rPr>
              <a:t>Throughout this episode </a:t>
            </a:r>
            <a:r>
              <a:rPr lang="en-GB" sz="2400" dirty="0">
                <a:solidFill>
                  <a:srgbClr val="FF0000"/>
                </a:solidFill>
                <a:latin typeface="Myriad Pro"/>
              </a:rPr>
              <a:t>Eight</a:t>
            </a:r>
            <a:r>
              <a:rPr lang="en-GB" sz="2400" dirty="0">
                <a:latin typeface="Myriad Pro"/>
              </a:rPr>
              <a:t> counts his legs saying the number names from 1 to 8. Children should recognise the cardinal principle of counting that the last number counted represents the entire set of objects counted.</a:t>
            </a:r>
          </a:p>
          <a:p>
            <a:pPr>
              <a:spcBef>
                <a:spcPts val="1800"/>
              </a:spcBef>
            </a:pPr>
            <a:r>
              <a:rPr lang="en-GB" sz="2400" b="1" dirty="0">
                <a:latin typeface="Myriad Pro"/>
              </a:rPr>
              <a:t>Partitioning and combining to 8</a:t>
            </a:r>
          </a:p>
          <a:p>
            <a:pPr>
              <a:spcBef>
                <a:spcPts val="1800"/>
              </a:spcBef>
            </a:pPr>
            <a:r>
              <a:rPr lang="en-GB" sz="2400" dirty="0">
                <a:latin typeface="Myriad Pro"/>
              </a:rPr>
              <a:t>At the beginning of the episode </a:t>
            </a:r>
            <a:r>
              <a:rPr lang="en-GB" sz="2400" dirty="0">
                <a:solidFill>
                  <a:srgbClr val="FF0000"/>
                </a:solidFill>
                <a:latin typeface="Myriad Pro"/>
              </a:rPr>
              <a:t>Eight</a:t>
            </a:r>
            <a:r>
              <a:rPr lang="en-GB" sz="2400" dirty="0">
                <a:latin typeface="Myriad Pro"/>
              </a:rPr>
              <a:t> is formed from combining </a:t>
            </a:r>
            <a:r>
              <a:rPr lang="en-GB" sz="2400" dirty="0">
                <a:solidFill>
                  <a:srgbClr val="FF0000"/>
                </a:solidFill>
                <a:latin typeface="Myriad Pro"/>
              </a:rPr>
              <a:t>One</a:t>
            </a:r>
            <a:r>
              <a:rPr lang="en-GB" sz="2400" dirty="0">
                <a:latin typeface="Myriad Pro"/>
              </a:rPr>
              <a:t> and </a:t>
            </a:r>
            <a:r>
              <a:rPr lang="en-GB" sz="2400" dirty="0">
                <a:solidFill>
                  <a:srgbClr val="FF0000"/>
                </a:solidFill>
                <a:latin typeface="Myriad Pro"/>
              </a:rPr>
              <a:t>Seven </a:t>
            </a:r>
            <a:r>
              <a:rPr lang="en-GB" sz="2400" dirty="0">
                <a:latin typeface="Myriad Pro"/>
              </a:rPr>
              <a:t>and then partitioned again.</a:t>
            </a:r>
          </a:p>
          <a:p>
            <a:pPr>
              <a:spcBef>
                <a:spcPts val="1800"/>
              </a:spcBef>
            </a:pP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t>Use these stem sentences to rehearse the cardinal principle of counting:</a:t>
            </a:r>
          </a:p>
          <a:p>
            <a:r>
              <a:rPr lang="en-GB" sz="2400" dirty="0">
                <a:latin typeface="Myriad Pro"/>
              </a:rPr>
              <a:t>“I can see 1, 2, 3, 4, 5, 6, 7, 8 (while pointing), eight windows.”</a:t>
            </a:r>
          </a:p>
          <a:p>
            <a:endParaRPr lang="en-GB" sz="2400" b="1" dirty="0">
              <a:latin typeface="Myriad Pro"/>
            </a:endParaRPr>
          </a:p>
          <a:p>
            <a:r>
              <a:rPr lang="en-GB" sz="2400" dirty="0">
                <a:latin typeface="Myriad Pro"/>
              </a:rPr>
              <a:t>As children begin to experience numbers partitioned, they can use stem sentences of the form:</a:t>
            </a:r>
          </a:p>
          <a:p>
            <a:r>
              <a:rPr lang="en-GB" sz="2400" dirty="0"/>
              <a:t>“Eight is one more than seven”</a:t>
            </a:r>
          </a:p>
          <a:p>
            <a:r>
              <a:rPr lang="en-GB" sz="2400" dirty="0"/>
              <a:t>or:</a:t>
            </a:r>
          </a:p>
          <a:p>
            <a:r>
              <a:rPr lang="en-GB" sz="2400" dirty="0"/>
              <a:t>“One less than eight is seven.”</a:t>
            </a:r>
          </a:p>
          <a:p>
            <a:endParaRPr lang="en-GB" sz="2400" dirty="0"/>
          </a:p>
          <a:p>
            <a:endParaRPr lang="en-GB" sz="2400" dirty="0">
              <a:latin typeface="Myriad Pro"/>
            </a:endParaRP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6276C-E769-43EB-93E3-15068F491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56A5F79B-9965-4A0D-BB03-906991B4788A}"/>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3950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table, room&#10;&#10;Description automatically generated">
            <a:extLst>
              <a:ext uri="{FF2B5EF4-FFF2-40B4-BE49-F238E27FC236}">
                <a16:creationId xmlns:a16="http://schemas.microsoft.com/office/drawing/2014/main" id="{D8C31257-5C57-4F9B-8465-2581286DF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9" name="Rectangle 8">
            <a:extLst>
              <a:ext uri="{FF2B5EF4-FFF2-40B4-BE49-F238E27FC236}">
                <a16:creationId xmlns:a16="http://schemas.microsoft.com/office/drawing/2014/main" id="{31277EFD-FF7C-416B-B12B-8C7F2511398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D826E653-28E1-44EC-8F3D-16A92653459E}"/>
              </a:ext>
            </a:extLst>
          </p:cNvPr>
          <p:cNvSpPr/>
          <p:nvPr/>
        </p:nvSpPr>
        <p:spPr bwMode="auto">
          <a:xfrm>
            <a:off x="11769353"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39922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purl.org/dc/terms/"/>
    <ds:schemaRef ds:uri="3c072653-a566-48ef-af88-69e39a133eb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9D0FE94B-EE87-49F3-A9C5-069436AE2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Widescreen</PresentationFormat>
  <Paragraphs>113</Paragraphs>
  <Slides>21</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Century Gothic</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281</cp:revision>
  <dcterms:created xsi:type="dcterms:W3CDTF">2018-02-20T10:26:52Z</dcterms:created>
  <dcterms:modified xsi:type="dcterms:W3CDTF">2019-11-26T11:50:02Z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y fmtid="{D5CDD505-2E9C-101B-9397-08002B2CF9AE}" pid="3" name="Order">
    <vt:r8>1176100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