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982" r:id="rId5"/>
  </p:sldMasterIdLst>
  <p:sldIdLst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05" autoAdjust="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88136"/>
            <a:ext cx="9289032" cy="69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5564188"/>
            <a:ext cx="373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64063"/>
            <a:ext cx="228600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805135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3" y="2492375"/>
            <a:ext cx="4391025" cy="504825"/>
          </a:xfrm>
        </p:spPr>
        <p:txBody>
          <a:bodyPr/>
          <a:lstStyle>
            <a:lvl1pPr>
              <a:defRPr sz="24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 dirty="0" smtClean="0"/>
              <a:t>Click to edit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32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73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ED6D-1930-4B07-89D6-FB3641539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9DDB7-B4A9-495A-9083-EB806D5A03B5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F11B-B194-4CA3-88B3-C10A3FD47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F674-F9D0-400D-9D28-EC13FEF3D81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BFF4-8761-4898-BC59-79DB644AF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09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B6765-8238-4738-9F21-0CACD42A8A00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403-7A93-4F0F-AD53-D4275B7E4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CDB8-E635-406C-ABB1-D296516E626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FA054-E968-423E-A7EE-28B56E3143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817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B38-F25E-4E4E-8E8B-BBEB13828A23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805A-9749-46A0-BA7A-5D87501CD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87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45FD-75AD-4BB4-B6A3-E6A8D1FCDEF2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42B4-95A3-4B0F-B916-5DAC937EC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7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850A-3047-4F05-B05A-7FF5D69ACBC6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4C6A-6780-4A99-B619-90F533A27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68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B321-BF18-4EE5-A4B7-6691CC5EE131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DBD2-6616-4854-A0BE-D220C6D6D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1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B1C6-FD70-4578-9B19-EEC582E8B74F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B661-8A86-48E9-8B07-DB1C21A4D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7" y="580548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48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861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9298-CD3B-4E89-9D04-E48D2F069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80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A257-268A-4089-B997-121C914CA4D7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EE26-AEC2-4292-8451-961C27372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023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DFBF-EA7A-44DB-968B-C0F19FD8610D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E70E-9AAC-4414-9248-79EBB7251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6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533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19475" y="616585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E49EE-8D5D-4AED-9247-38519C660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3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8785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1185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08400" y="63722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DB62-CDD4-46AD-BF6D-8C81D3CFA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8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03" y="587199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71993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67069"/>
            <a:ext cx="8280920" cy="792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419872" y="623731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EE9A-C263-4428-9493-A5022F608F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841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6814"/>
            <a:ext cx="7924800" cy="930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97E9-71A6-4615-8242-BB70F12E7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0EE3-B740-4D44-8538-5486520D9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73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2192"/>
            <a:ext cx="3008313" cy="8640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111750" cy="5218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A401-497E-425A-B96E-CF7FC5B941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889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19161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41168"/>
            <a:ext cx="5486400" cy="42617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7913"/>
            <a:ext cx="5486400" cy="39132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0A04-3F03-48FA-9B81-17CA33A1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B59C2DAB-4F36-4927-9B29-2AA8F9C60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30AC8-C5FA-499C-BBF3-E15D25C877D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E33F02-C03A-4446-BF4B-E645F3BDAB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4" y="341313"/>
            <a:ext cx="8065715" cy="758825"/>
          </a:xfrm>
        </p:spPr>
        <p:txBody>
          <a:bodyPr/>
          <a:lstStyle/>
          <a:p>
            <a:r>
              <a:rPr lang="en-GB" dirty="0"/>
              <a:t>Making Progress in Multiplication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Multiplication by 6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 smtClean="0"/>
              <a:t>Part 1 of the lesson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0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175" y="4221088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i="1" dirty="0" smtClean="0"/>
              <a:t>This also represents movement between the abstract and the concrete. The abstract number sentence is linked to a concrete example. This is important if children are to become fluent and master mathematics.</a:t>
            </a:r>
            <a:endParaRPr lang="en-GB" sz="2500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463490" y="2060848"/>
            <a:ext cx="4032250" cy="2138363"/>
            <a:chOff x="2463490" y="2060848"/>
            <a:chExt cx="4032250" cy="2138363"/>
          </a:xfrm>
        </p:grpSpPr>
        <p:pic>
          <p:nvPicPr>
            <p:cNvPr id="4" name="Picture 29" descr="http://cliparts.co/cliparts/Big/Ke5/BigKe5Mi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340" y="3141936"/>
              <a:ext cx="1295400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9" descr="http://cliparts.co/cliparts/Big/Ke5/BigKe5Mi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2277" y="2155701"/>
              <a:ext cx="1295400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9" descr="http://cliparts.co/cliparts/Big/Ke5/BigKe5Mi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7090" y="3141936"/>
              <a:ext cx="1296987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9" descr="http://cliparts.co/cliparts/Big/Ke5/BigKe5Mi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3490" y="2060848"/>
              <a:ext cx="1296987" cy="105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755576" y="1196752"/>
            <a:ext cx="8136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500" i="1" dirty="0" smtClean="0"/>
              <a:t>The six times table is looked at in through an alternative representation: the number of legs on insects.</a:t>
            </a:r>
          </a:p>
        </p:txBody>
      </p:sp>
    </p:spTree>
    <p:extLst>
      <p:ext uri="{BB962C8B-B14F-4D97-AF65-F5344CB8AC3E}">
        <p14:creationId xmlns:p14="http://schemas.microsoft.com/office/powerpoint/2010/main" val="40041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Rolling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the fluency shown by the children in counting in sixes.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the confidence and enjoyment that children display as they engage in this activity.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how the acquired skill of counting in sixes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supports children’s learning throughout the lesson.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Speaking in full </a:t>
            </a:r>
            <a:r>
              <a:rPr lang="en-GB" dirty="0"/>
              <a:t>s</a:t>
            </a:r>
            <a:r>
              <a:rPr lang="en-GB" dirty="0" smtClean="0"/>
              <a:t>entences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how the children say the full multiplication sentence and don’t just give a one word answer. What is the value of this expectation?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Speaking in full sentences enables children to be clearer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/>
              <a:t>in their thinking and to embed concepts.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852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 </a:t>
            </a:r>
            <a:r>
              <a:rPr lang="en-GB" dirty="0"/>
              <a:t>×</a:t>
            </a:r>
            <a:r>
              <a:rPr lang="en-GB" dirty="0" smtClean="0"/>
              <a:t> </a:t>
            </a:r>
            <a:r>
              <a:rPr lang="en-GB" dirty="0" smtClean="0"/>
              <a:t>6 = 12 OR 6 </a:t>
            </a:r>
            <a:r>
              <a:rPr lang="en-GB" dirty="0"/>
              <a:t>×</a:t>
            </a:r>
            <a:r>
              <a:rPr lang="en-GB" dirty="0" smtClean="0"/>
              <a:t> </a:t>
            </a:r>
            <a:r>
              <a:rPr lang="en-GB" dirty="0" smtClean="0"/>
              <a:t>2= 12?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i="1" dirty="0" smtClean="0"/>
              <a:t>Both of these number sentences are correct and the children are developing fluency in reading both.</a:t>
            </a:r>
          </a:p>
          <a:p>
            <a:pPr>
              <a:buNone/>
            </a:pPr>
            <a:r>
              <a:rPr lang="en-GB" sz="2500" i="1" dirty="0" smtClean="0"/>
              <a:t>They are correct for 2 reasons: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i="1" dirty="0" smtClean="0"/>
              <a:t>6 groups of 2 are equal to 12 and </a:t>
            </a:r>
          </a:p>
          <a:p>
            <a:pPr marL="449263" indent="-449263">
              <a:spcBef>
                <a:spcPts val="300"/>
              </a:spcBef>
              <a:buNone/>
            </a:pPr>
            <a:r>
              <a:rPr lang="en-GB" sz="2500" i="1" dirty="0"/>
              <a:t>	</a:t>
            </a:r>
            <a:r>
              <a:rPr lang="en-GB" sz="2500" i="1" dirty="0" smtClean="0"/>
              <a:t>2 groups of 6 are equal to 12 </a:t>
            </a:r>
          </a:p>
          <a:p>
            <a:pPr>
              <a:buNone/>
            </a:pPr>
            <a:endParaRPr lang="en-GB" sz="11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i="1" dirty="0" smtClean="0"/>
              <a:t>2 </a:t>
            </a:r>
            <a:r>
              <a:rPr lang="en-GB" sz="2400" dirty="0"/>
              <a:t>×</a:t>
            </a:r>
            <a:r>
              <a:rPr lang="en-GB" sz="2500" i="1" dirty="0" smtClean="0"/>
              <a:t> </a:t>
            </a:r>
            <a:r>
              <a:rPr lang="en-GB" sz="2500" i="1" dirty="0" smtClean="0"/>
              <a:t>6 can mean 2 groups of 6 and</a:t>
            </a:r>
          </a:p>
          <a:p>
            <a:pPr marL="449263" indent="-449263">
              <a:spcBef>
                <a:spcPts val="300"/>
              </a:spcBef>
              <a:buNone/>
            </a:pPr>
            <a:r>
              <a:rPr lang="en-GB" sz="2500" i="1" dirty="0"/>
              <a:t>	</a:t>
            </a:r>
            <a:r>
              <a:rPr lang="en-GB" sz="2500" i="1" dirty="0" smtClean="0"/>
              <a:t>6 </a:t>
            </a:r>
            <a:r>
              <a:rPr lang="en-GB" sz="2400" dirty="0"/>
              <a:t>×</a:t>
            </a:r>
            <a:r>
              <a:rPr lang="en-GB" sz="2500" i="1" dirty="0" smtClean="0"/>
              <a:t> 2 </a:t>
            </a:r>
            <a:r>
              <a:rPr lang="en-GB" sz="2500" i="1" dirty="0" smtClean="0"/>
              <a:t>can also mean 2 groups of 6 – “6 twice”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100" i="1" dirty="0" smtClean="0"/>
          </a:p>
          <a:p>
            <a:pPr marL="0" indent="0">
              <a:buNone/>
            </a:pPr>
            <a:r>
              <a:rPr lang="en-GB" sz="2500" i="1" dirty="0" smtClean="0"/>
              <a:t>The six times table can be written either way and carry the same meaning, as in the second example above.</a:t>
            </a:r>
            <a:endParaRPr lang="en-GB" sz="2500" i="1" dirty="0"/>
          </a:p>
        </p:txBody>
      </p:sp>
    </p:spTree>
    <p:extLst>
      <p:ext uri="{BB962C8B-B14F-4D97-AF65-F5344CB8AC3E}">
        <p14:creationId xmlns:p14="http://schemas.microsoft.com/office/powerpoint/2010/main" val="104521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Chanting the six times 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/>
              <a:t>At the start of the lesson the children count in sixes. Later in the lesson the children say their six times table using full number sentences.</a:t>
            </a:r>
          </a:p>
          <a:p>
            <a:pPr>
              <a:buNone/>
            </a:pPr>
            <a:endParaRPr lang="en-GB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how rolling numbers supports the children in becoming fully fluent in learning the six times table.</a:t>
            </a:r>
          </a:p>
          <a:p>
            <a:pPr>
              <a:buNone/>
            </a:pPr>
            <a:endParaRPr lang="en-GB" i="1" dirty="0"/>
          </a:p>
          <a:p>
            <a:pPr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79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Multiplication as repeated addition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i="1" dirty="0" smtClean="0"/>
              <a:t>Children’s conceptual understanding is being developed by the teacher ensuring understanding of multiplication as repeated addition.</a:t>
            </a:r>
          </a:p>
          <a:p>
            <a:pPr marL="0" indent="0">
              <a:buNone/>
            </a:pPr>
            <a:r>
              <a:rPr lang="en-GB" sz="2600" i="1" dirty="0" smtClean="0"/>
              <a:t>It is insufficient for children just to be able to chant their tables, they need to understand the underlying structures.</a:t>
            </a:r>
          </a:p>
          <a:p>
            <a:pPr marL="0" indent="0">
              <a:buNone/>
            </a:pPr>
            <a:endParaRPr lang="en-GB" sz="1200" i="1" dirty="0" smtClean="0"/>
          </a:p>
          <a:p>
            <a:pPr marL="0" indent="0">
              <a:buNone/>
            </a:pPr>
            <a:r>
              <a:rPr lang="en-GB" sz="2600" i="1" dirty="0"/>
              <a:t>The lesson </a:t>
            </a:r>
            <a:r>
              <a:rPr lang="en-GB" sz="2600" i="1" dirty="0" smtClean="0"/>
              <a:t>includes the use of conceptual variation by representing the </a:t>
            </a:r>
            <a:r>
              <a:rPr lang="en-GB" sz="2600" i="1" dirty="0"/>
              <a:t>concept in </a:t>
            </a:r>
            <a:r>
              <a:rPr lang="en-GB" sz="2600" i="1" dirty="0" smtClean="0"/>
              <a:t>different ways </a:t>
            </a:r>
            <a:r>
              <a:rPr lang="en-GB" sz="2600" i="1" dirty="0"/>
              <a:t>to develop the depth and fluency that </a:t>
            </a:r>
            <a:r>
              <a:rPr lang="en-GB" sz="2600" i="1" dirty="0" smtClean="0"/>
              <a:t>is required  </a:t>
            </a:r>
            <a:r>
              <a:rPr lang="en-GB" sz="2600" i="1" dirty="0"/>
              <a:t>for learning to be </a:t>
            </a:r>
            <a:r>
              <a:rPr lang="en-GB" sz="2600" i="1" dirty="0" smtClean="0"/>
              <a:t>sustained over time.</a:t>
            </a:r>
            <a:endParaRPr lang="en-GB" sz="2600" i="1" dirty="0"/>
          </a:p>
        </p:txBody>
      </p:sp>
    </p:spTree>
    <p:extLst>
      <p:ext uri="{BB962C8B-B14F-4D97-AF65-F5344CB8AC3E}">
        <p14:creationId xmlns:p14="http://schemas.microsoft.com/office/powerpoint/2010/main" val="28086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Looking for patterns and noticing relationships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506916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 smtClean="0"/>
              <a:t>Look at how the</a:t>
            </a:r>
            <a:r>
              <a:rPr lang="en-GB" sz="2500" dirty="0" smtClean="0">
                <a:solidFill>
                  <a:srgbClr val="FF0000"/>
                </a:solidFill>
              </a:rPr>
              <a:t> </a:t>
            </a:r>
            <a:r>
              <a:rPr lang="en-GB" sz="2500" dirty="0" smtClean="0"/>
              <a:t>children notice that the last digit of each product in the six times table is always 2</a:t>
            </a:r>
            <a:r>
              <a:rPr lang="en-GB" sz="2500" dirty="0" smtClean="0"/>
              <a:t>, 4, 6, 8 </a:t>
            </a:r>
            <a:r>
              <a:rPr lang="en-GB" sz="2500" dirty="0" smtClean="0"/>
              <a:t>or 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 smtClean="0"/>
              <a:t>Consider </a:t>
            </a:r>
            <a:r>
              <a:rPr lang="en-GB" sz="2500" dirty="0"/>
              <a:t>how the teacher scaffolds </a:t>
            </a:r>
            <a:r>
              <a:rPr lang="en-GB" sz="2500" dirty="0" smtClean="0">
                <a:uFill>
                  <a:solidFill>
                    <a:srgbClr val="FF0000"/>
                  </a:solidFill>
                </a:uFill>
              </a:rPr>
              <a:t>the learning </a:t>
            </a:r>
            <a:r>
              <a:rPr lang="en-GB" sz="2500" dirty="0" smtClean="0"/>
              <a:t>to help children recognise </a:t>
            </a:r>
            <a:r>
              <a:rPr lang="en-GB" sz="2500" dirty="0"/>
              <a:t>that the six times table always ends in an even number. This fact is used later in the lesson by children in identifying multiples and </a:t>
            </a:r>
            <a:r>
              <a:rPr lang="en-GB" sz="2500" dirty="0" smtClean="0"/>
              <a:t>non-multiples </a:t>
            </a:r>
            <a:r>
              <a:rPr lang="en-GB" sz="2500" dirty="0"/>
              <a:t>of 6 (in the true/false activity</a:t>
            </a:r>
            <a:r>
              <a:rPr lang="en-GB" sz="25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 smtClean="0"/>
              <a:t>By looking </a:t>
            </a:r>
            <a:r>
              <a:rPr lang="en-GB" sz="2500" dirty="0"/>
              <a:t>for pattern and noticing </a:t>
            </a:r>
            <a:r>
              <a:rPr lang="en-GB" sz="2500" dirty="0" smtClean="0"/>
              <a:t>relationships, the children are developing </a:t>
            </a:r>
            <a:r>
              <a:rPr lang="en-GB" sz="2500" dirty="0"/>
              <a:t>the depth required to master multiplication</a:t>
            </a:r>
            <a:r>
              <a:rPr lang="en-GB" sz="2500" dirty="0" smtClean="0"/>
              <a:t>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58158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What’s the same and what’s </a:t>
            </a:r>
            <a:r>
              <a:rPr lang="en-GB" dirty="0"/>
              <a:t>d</a:t>
            </a:r>
            <a:r>
              <a:rPr lang="en-GB" dirty="0" smtClean="0"/>
              <a:t>ifferent?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87208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sz="2600" i="1" dirty="0" smtClean="0"/>
              <a:t>The Chinese teachers make frequent use of this question. </a:t>
            </a:r>
          </a:p>
          <a:p>
            <a:pPr marL="0" indent="0">
              <a:spcBef>
                <a:spcPts val="600"/>
              </a:spcBef>
              <a:buNone/>
            </a:pPr>
            <a:endParaRPr lang="en-GB" sz="2000" i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GB" sz="2600" i="1" dirty="0" smtClean="0"/>
              <a:t>The rationale is that part of the process of understanding is comparison. Elements that are common or remain are identified alongside elements that vary. </a:t>
            </a:r>
          </a:p>
          <a:p>
            <a:pPr marL="0" indent="0">
              <a:spcBef>
                <a:spcPts val="600"/>
              </a:spcBef>
              <a:buNone/>
            </a:pPr>
            <a:endParaRPr lang="en-GB" sz="2000" i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GB" sz="2600" i="1" dirty="0" smtClean="0"/>
              <a:t>The things that stay the same are often the essential elements of a concept. This lies at the heart of  conceptual variation. </a:t>
            </a:r>
          </a:p>
          <a:p>
            <a:pPr>
              <a:buNone/>
            </a:pPr>
            <a:endParaRPr lang="en-GB" i="1" dirty="0" smtClean="0"/>
          </a:p>
          <a:p>
            <a:pPr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938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Focused lessons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232" y="1339552"/>
            <a:ext cx="7715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i="1" dirty="0" smtClean="0"/>
              <a:t>An important feature of teaching for mastery is that each lesson focuses on one small aspect of mathematics. In this lesson the focus is on multiplication by 6. </a:t>
            </a:r>
            <a:endParaRPr lang="en-GB" sz="2600" i="1" dirty="0"/>
          </a:p>
          <a:p>
            <a:pPr>
              <a:buNone/>
            </a:pPr>
            <a:r>
              <a:rPr lang="en-GB" sz="2600" i="1" dirty="0" smtClean="0"/>
              <a:t>This small focus allows for: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i="1" dirty="0" smtClean="0"/>
              <a:t>Varied repetition to embed the concept;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i="1" dirty="0" smtClean="0"/>
              <a:t>Opportunities for all children to have the time to make progression;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i="1" dirty="0" smtClean="0"/>
              <a:t>Opportunities for development of fluency and depth of understanding.</a:t>
            </a:r>
            <a:endParaRPr lang="en-GB" sz="2600" i="1" dirty="0"/>
          </a:p>
        </p:txBody>
      </p:sp>
    </p:spTree>
    <p:extLst>
      <p:ext uri="{BB962C8B-B14F-4D97-AF65-F5344CB8AC3E}">
        <p14:creationId xmlns:p14="http://schemas.microsoft.com/office/powerpoint/2010/main" val="16180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CA218AA91A342B58C0B6FC7D07AF4" ma:contentTypeVersion="0" ma:contentTypeDescription="Create a new document." ma:contentTypeScope="" ma:versionID="5b7866326335da5b77b36b4b59ddb2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54F594-175D-48EF-893C-C652A355FA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FADFC2-BE4A-48E7-ADEA-14DB4E517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715A7F-9F54-4064-8148-582423D584E8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566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nctem1</vt:lpstr>
      <vt:lpstr>Office Theme</vt:lpstr>
      <vt:lpstr>Making Progress in Multiplication</vt:lpstr>
      <vt:lpstr>Rolling numbers</vt:lpstr>
      <vt:lpstr>Speaking in full sentences</vt:lpstr>
      <vt:lpstr>2 × 6 = 12 OR 6 × 2= 12?</vt:lpstr>
      <vt:lpstr>Chanting the six times table</vt:lpstr>
      <vt:lpstr>Multiplication as repeated addition</vt:lpstr>
      <vt:lpstr>Looking for patterns and noticing relationships </vt:lpstr>
      <vt:lpstr>What’s the same and what’s different?</vt:lpstr>
      <vt:lpstr>Focused lessons </vt:lpstr>
      <vt:lpstr>Variation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Peto</dc:creator>
  <cp:lastModifiedBy>Andrew Young</cp:lastModifiedBy>
  <cp:revision>40</cp:revision>
  <dcterms:created xsi:type="dcterms:W3CDTF">2008-01-11T09:41:35Z</dcterms:created>
  <dcterms:modified xsi:type="dcterms:W3CDTF">2015-11-13T11:43:21Z</dcterms:modified>
</cp:coreProperties>
</file>