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5"/>
  </p:notesMasterIdLst>
  <p:sldIdLst>
    <p:sldId id="312" r:id="rId5"/>
    <p:sldId id="257" r:id="rId6"/>
    <p:sldId id="258" r:id="rId7"/>
    <p:sldId id="267" r:id="rId8"/>
    <p:sldId id="268" r:id="rId9"/>
    <p:sldId id="266" r:id="rId10"/>
    <p:sldId id="270" r:id="rId11"/>
    <p:sldId id="452" r:id="rId12"/>
    <p:sldId id="426" r:id="rId13"/>
    <p:sldId id="272" r:id="rId14"/>
    <p:sldId id="273" r:id="rId15"/>
    <p:sldId id="446" r:id="rId16"/>
    <p:sldId id="455" r:id="rId17"/>
    <p:sldId id="454" r:id="rId18"/>
    <p:sldId id="456" r:id="rId19"/>
    <p:sldId id="457" r:id="rId20"/>
    <p:sldId id="440" r:id="rId21"/>
    <p:sldId id="427" r:id="rId22"/>
    <p:sldId id="459" r:id="rId23"/>
    <p:sldId id="4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ozmUu8eSCvea+xSKCkRtQ==" hashData="o+mVs6oMWD1rDJZ7cDs3BEEbbxrZj/FFGJ5aEFvBndlBSBvwEZAk3uiyNxN6wG7Msa5s09PEOzg3XrFFHmAIL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51" autoAdjust="0"/>
    <p:restoredTop sz="81909" autoAdjust="0"/>
  </p:normalViewPr>
  <p:slideViewPr>
    <p:cSldViewPr snapToGrid="0">
      <p:cViewPr varScale="1">
        <p:scale>
          <a:sx n="70" d="100"/>
          <a:sy n="70" d="100"/>
        </p:scale>
        <p:origin x="754"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practise using the language to compare.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Read the speech bubble together and discuss which numbers are missing.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Could One say she is smaller than each of the other numbers?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14516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As for previous slide, use this to practise using the language to compare.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Read the speech bubble together and discuss what missing numbers could be.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98707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compare the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in the picture.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Do you think any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would need to change shape to play the Peekaboo game?  </a:t>
            </a:r>
          </a:p>
          <a:p>
            <a:pPr>
              <a:lnSpc>
                <a:spcPct val="107000"/>
              </a:lnSpc>
              <a:spcAft>
                <a:spcPts val="800"/>
              </a:spcAft>
            </a:pPr>
            <a:endParaRPr lang="en-GB" sz="1800" dirty="0">
              <a:effectLst/>
              <a:latin typeface="Myriad Pro"/>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Discuss which numbers could go in the sentences to make them correct.</a:t>
            </a: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How many different ways can you find to complete the sentences?</a:t>
            </a:r>
            <a:endParaRPr lang="en-GB" sz="1800"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943139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explore the possibilities of who can hide behind who.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Discuss which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will need to change shape to play the game.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83662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reveal the children’s use of language to compare One, Two and Three.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(When describing taller than/ shorter than, you could gesture with your hand moving upwards and downwards to support understanding.)</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many ways can we compare One, Two and Three? (bigger than/ smaller than, taller than/ shorter than)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Who is bigger/taller than One? Who is bigger/taller than Two?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Who is smaller/ shorter than Two? Who is smaller/ shorter than Three?</a:t>
            </a:r>
            <a:endParaRPr lang="en-GB" sz="180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see that when a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is taller than another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it can hide the smaller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Discuss as slide animates: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Who could be hiding behind Three?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Why couldn’t we see Two? (Two is smaller/ shorter than Three. Three is bigger/ taller than Two.)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Why couldn’t we see One? (One is smaller/ shorter than Three. Three is bigger/ taller than One. Three is bigger than One.) </a:t>
            </a:r>
          </a:p>
          <a:p>
            <a:r>
              <a:rPr lang="en-GB" sz="1800" dirty="0">
                <a:effectLst/>
                <a:latin typeface="Myriad Pro" panose="020B0503030403020204"/>
                <a:ea typeface="Calibri" panose="020F0502020204030204" pitchFamily="34" charset="0"/>
                <a:cs typeface="Times New Roman" panose="02020603050405020304" pitchFamily="18" charset="0"/>
              </a:rPr>
              <a:t>Why is One still hiding? (One is smaller/ shorter than Two. Two is bigger/ taller than One. Two is bigger than One.)</a:t>
            </a:r>
            <a:endParaRPr lang="en-GB" sz="1800"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3197453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9</a:t>
            </a:r>
          </a:p>
          <a:p>
            <a:r>
              <a:rPr lang="en-GB" dirty="0"/>
              <a:t>Peekaboo</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br>
              <a:rPr lang="en-GB" sz="2000" b="1" dirty="0">
                <a:latin typeface="+mj-lt"/>
              </a:rPr>
            </a:br>
            <a:r>
              <a:rPr lang="en-GB" sz="2000" dirty="0">
                <a:latin typeface="+mj-lt"/>
              </a:rPr>
              <a:t>Make small world characters play hide and seek: hide animals behind other animals or behind an object that is taller than it.</a:t>
            </a:r>
          </a:p>
          <a:p>
            <a:pPr marL="0" indent="0">
              <a:lnSpc>
                <a:spcPct val="100000"/>
              </a:lnSpc>
              <a:spcBef>
                <a:spcPts val="1800"/>
              </a:spcBef>
              <a:buNone/>
            </a:pPr>
            <a:r>
              <a:rPr lang="en-GB" sz="2000" b="1" dirty="0">
                <a:latin typeface="+mj-lt"/>
              </a:rPr>
              <a:t>Active Learning</a:t>
            </a:r>
            <a:br>
              <a:rPr lang="en-GB" sz="2000" b="1" dirty="0">
                <a:latin typeface="+mj-lt"/>
              </a:rPr>
            </a:br>
            <a:r>
              <a:rPr lang="en-GB" sz="2000" dirty="0">
                <a:latin typeface="+mj-lt"/>
              </a:rPr>
              <a:t>Look for opportunities in the block play area to see when the heights or lengths of the blocks are taller or longer. For example, when building a bridge, “I wonder if this pillar is taller than this one?”.</a:t>
            </a:r>
          </a:p>
          <a:p>
            <a:pPr marL="0" indent="0">
              <a:lnSpc>
                <a:spcPct val="100000"/>
              </a:lnSpc>
              <a:spcBef>
                <a:spcPts val="1800"/>
              </a:spcBef>
              <a:buNone/>
            </a:pPr>
            <a:r>
              <a:rPr lang="en-GB" sz="2000" b="1" dirty="0">
                <a:latin typeface="+mj-lt"/>
              </a:rPr>
              <a:t>Creating and Thinking Critically</a:t>
            </a:r>
          </a:p>
          <a:p>
            <a:pPr marL="0" indent="0">
              <a:lnSpc>
                <a:spcPct val="100000"/>
              </a:lnSpc>
              <a:spcBef>
                <a:spcPts val="0"/>
              </a:spcBef>
              <a:buNone/>
            </a:pPr>
            <a:r>
              <a:rPr lang="en-GB" sz="2000" dirty="0">
                <a:latin typeface="+mj-lt"/>
              </a:rPr>
              <a:t>Play Peekaboo hide and seek. Someone counts to ten while the other children have to arrange themselves to hide behind another person who is taller than them. The finder has to work out who is hiding behind a person. </a:t>
            </a:r>
          </a:p>
          <a:p>
            <a:pPr marL="0" indent="0">
              <a:lnSpc>
                <a:spcPct val="100000"/>
              </a:lnSpc>
              <a:spcBef>
                <a:spcPts val="0"/>
              </a:spcBef>
              <a:buNone/>
            </a:pPr>
            <a:endParaRPr lang="en-GB" sz="2000" dirty="0">
              <a:latin typeface="+mj-lt"/>
            </a:endParaRPr>
          </a:p>
          <a:p>
            <a:pPr marL="0" indent="0">
              <a:lnSpc>
                <a:spcPct val="100000"/>
              </a:lnSpc>
              <a:spcBef>
                <a:spcPts val="0"/>
              </a:spcBef>
              <a:buNone/>
            </a:pPr>
            <a:r>
              <a:rPr lang="en-GB" sz="2000" dirty="0">
                <a:latin typeface="+mj-lt"/>
              </a:rPr>
              <a:t>Make </a:t>
            </a:r>
            <a:r>
              <a:rPr lang="en-GB" sz="2000" dirty="0" err="1">
                <a:latin typeface="+mj-lt"/>
              </a:rPr>
              <a:t>Numberblocks</a:t>
            </a:r>
            <a:r>
              <a:rPr lang="en-GB" sz="2000" dirty="0">
                <a:latin typeface="+mj-lt"/>
              </a:rPr>
              <a:t> with cubes. Explore which </a:t>
            </a:r>
            <a:r>
              <a:rPr lang="en-GB" sz="2000" dirty="0" err="1">
                <a:latin typeface="+mj-lt"/>
              </a:rPr>
              <a:t>Numberblocks</a:t>
            </a:r>
            <a:r>
              <a:rPr lang="en-GB" sz="2000" dirty="0">
                <a:latin typeface="+mj-lt"/>
              </a:rPr>
              <a:t> can hide behind each other.</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8D42C6-8B0B-4F8E-AC95-DD59F4BDE4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8306E0A1-E776-44EE-B92C-D1FE0D419E9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BBAFD3-677D-45B0-8CD6-66E476575540}"/>
              </a:ext>
            </a:extLst>
          </p:cNvPr>
          <p:cNvPicPr>
            <a:picLocks noChangeAspect="1"/>
          </p:cNvPicPr>
          <p:nvPr/>
        </p:nvPicPr>
        <p:blipFill>
          <a:blip r:embed="rId3">
            <a:extLst>
              <a:ext uri="{28A0092B-C50C-407E-A947-70E740481C1C}">
                <a14:useLocalDpi xmlns:a14="http://schemas.microsoft.com/office/drawing/2010/main" val="0"/>
              </a:ext>
            </a:extLst>
          </a:blip>
          <a:srcRect l="24084" r="24084"/>
          <a:stretch/>
        </p:blipFill>
        <p:spPr>
          <a:xfrm>
            <a:off x="5025030" y="4704365"/>
            <a:ext cx="1755228" cy="1907628"/>
          </a:xfrm>
          <a:prstGeom prst="rect">
            <a:avLst/>
          </a:prstGeom>
        </p:spPr>
      </p:pic>
      <p:pic>
        <p:nvPicPr>
          <p:cNvPr id="3" name="Picture 2" descr="A close up of a logo&#10;&#10;Description automatically generated">
            <a:extLst>
              <a:ext uri="{FF2B5EF4-FFF2-40B4-BE49-F238E27FC236}">
                <a16:creationId xmlns:a16="http://schemas.microsoft.com/office/drawing/2014/main" id="{90A5E6F4-C433-4315-A928-72B80641F6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5413" r="22831"/>
          <a:stretch/>
        </p:blipFill>
        <p:spPr>
          <a:xfrm>
            <a:off x="6973089" y="4698585"/>
            <a:ext cx="1755228" cy="1907628"/>
          </a:xfrm>
          <a:prstGeom prst="rect">
            <a:avLst/>
          </a:prstGeom>
        </p:spPr>
      </p:pic>
      <p:pic>
        <p:nvPicPr>
          <p:cNvPr id="5" name="Picture 4">
            <a:extLst>
              <a:ext uri="{FF2B5EF4-FFF2-40B4-BE49-F238E27FC236}">
                <a16:creationId xmlns:a16="http://schemas.microsoft.com/office/drawing/2014/main" id="{C42C11F2-17D3-47B1-99DD-A1549542CE4F}"/>
              </a:ext>
            </a:extLst>
          </p:cNvPr>
          <p:cNvPicPr>
            <a:picLocks noChangeAspect="1"/>
          </p:cNvPicPr>
          <p:nvPr/>
        </p:nvPicPr>
        <p:blipFill>
          <a:blip r:embed="rId5">
            <a:extLst>
              <a:ext uri="{28A0092B-C50C-407E-A947-70E740481C1C}">
                <a14:useLocalDpi xmlns:a14="http://schemas.microsoft.com/office/drawing/2010/main" val="0"/>
              </a:ext>
            </a:extLst>
          </a:blip>
          <a:srcRect l="30391" r="30391"/>
          <a:stretch/>
        </p:blipFill>
        <p:spPr>
          <a:xfrm>
            <a:off x="6904169" y="3918718"/>
            <a:ext cx="1860332" cy="2672255"/>
          </a:xfrm>
          <a:prstGeom prst="rect">
            <a:avLst/>
          </a:prstGeom>
        </p:spPr>
      </p:pic>
      <p:pic>
        <p:nvPicPr>
          <p:cNvPr id="7" name="Picture 6">
            <a:extLst>
              <a:ext uri="{FF2B5EF4-FFF2-40B4-BE49-F238E27FC236}">
                <a16:creationId xmlns:a16="http://schemas.microsoft.com/office/drawing/2014/main" id="{D27FC527-A303-40C7-A51A-1C7F6796129F}"/>
              </a:ext>
            </a:extLst>
          </p:cNvPr>
          <p:cNvPicPr>
            <a:picLocks noChangeAspect="1"/>
          </p:cNvPicPr>
          <p:nvPr/>
        </p:nvPicPr>
        <p:blipFill>
          <a:blip r:embed="rId6">
            <a:extLst>
              <a:ext uri="{28A0092B-C50C-407E-A947-70E740481C1C}">
                <a14:useLocalDpi xmlns:a14="http://schemas.microsoft.com/office/drawing/2010/main" val="0"/>
              </a:ext>
            </a:extLst>
          </a:blip>
          <a:srcRect l="31953" r="31953"/>
          <a:stretch/>
        </p:blipFill>
        <p:spPr>
          <a:xfrm>
            <a:off x="6640788" y="2920891"/>
            <a:ext cx="2389351" cy="3722632"/>
          </a:xfrm>
          <a:prstGeom prst="rect">
            <a:avLst/>
          </a:prstGeom>
        </p:spPr>
      </p:pic>
      <p:sp>
        <p:nvSpPr>
          <p:cNvPr id="10" name="Speech Bubble: Oval 9">
            <a:extLst>
              <a:ext uri="{FF2B5EF4-FFF2-40B4-BE49-F238E27FC236}">
                <a16:creationId xmlns:a16="http://schemas.microsoft.com/office/drawing/2014/main" id="{E3BF5510-41FB-4A08-86CE-8152923AEFA6}"/>
              </a:ext>
            </a:extLst>
          </p:cNvPr>
          <p:cNvSpPr/>
          <p:nvPr/>
        </p:nvSpPr>
        <p:spPr>
          <a:xfrm>
            <a:off x="3195144" y="1702675"/>
            <a:ext cx="3445643" cy="1291319"/>
          </a:xfrm>
          <a:prstGeom prst="wedgeEllipseCallout">
            <a:avLst>
              <a:gd name="adj1" fmla="val 27274"/>
              <a:gd name="adj2" fmla="val 8335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Peekaboo!</a:t>
            </a:r>
          </a:p>
        </p:txBody>
      </p:sp>
      <p:sp>
        <p:nvSpPr>
          <p:cNvPr id="11" name="Speech Bubble: Oval 10">
            <a:extLst>
              <a:ext uri="{FF2B5EF4-FFF2-40B4-BE49-F238E27FC236}">
                <a16:creationId xmlns:a16="http://schemas.microsoft.com/office/drawing/2014/main" id="{4FACBDAD-1BC2-45D5-813F-4A9AEE79710E}"/>
              </a:ext>
            </a:extLst>
          </p:cNvPr>
          <p:cNvSpPr/>
          <p:nvPr/>
        </p:nvSpPr>
        <p:spPr>
          <a:xfrm>
            <a:off x="1380008" y="2920891"/>
            <a:ext cx="3791082" cy="1063704"/>
          </a:xfrm>
          <a:prstGeom prst="wedgeEllipseCallout">
            <a:avLst>
              <a:gd name="adj1" fmla="val 25713"/>
              <a:gd name="adj2" fmla="val 12679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Peekaboo!</a:t>
            </a:r>
          </a:p>
        </p:txBody>
      </p:sp>
      <p:sp>
        <p:nvSpPr>
          <p:cNvPr id="12" name="Rectangle: Rounded Corners 11">
            <a:extLst>
              <a:ext uri="{FF2B5EF4-FFF2-40B4-BE49-F238E27FC236}">
                <a16:creationId xmlns:a16="http://schemas.microsoft.com/office/drawing/2014/main" id="{A615A36B-1958-4696-9642-C46CC1BCFA3E}"/>
              </a:ext>
            </a:extLst>
          </p:cNvPr>
          <p:cNvSpPr/>
          <p:nvPr/>
        </p:nvSpPr>
        <p:spPr>
          <a:xfrm>
            <a:off x="381525" y="243696"/>
            <a:ext cx="6082337"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Who is hiding behind </a:t>
            </a:r>
            <a:r>
              <a:rPr lang="en-GB" sz="3200" dirty="0">
                <a:solidFill>
                  <a:srgbClr val="FF0000"/>
                </a:solidFill>
                <a:latin typeface="Century Gothic" panose="020B0502020202020204" pitchFamily="34" charset="0"/>
              </a:rPr>
              <a:t>Three</a:t>
            </a:r>
            <a:r>
              <a:rPr lang="en-GB" sz="3200" dirty="0">
                <a:solidFill>
                  <a:schemeClr val="accent4"/>
                </a:solidFill>
                <a:latin typeface="Century Gothic" panose="020B0502020202020204" pitchFamily="34" charset="0"/>
              </a:rPr>
              <a:t>?</a:t>
            </a:r>
          </a:p>
        </p:txBody>
      </p:sp>
      <p:sp>
        <p:nvSpPr>
          <p:cNvPr id="4" name="Rectangle 3">
            <a:extLst>
              <a:ext uri="{FF2B5EF4-FFF2-40B4-BE49-F238E27FC236}">
                <a16:creationId xmlns:a16="http://schemas.microsoft.com/office/drawing/2014/main" id="{A4EF055C-C1DD-40F5-8341-455517BDD7A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73756840-151D-425C-B46F-1B803C0D1D0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5365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04167E-6 2.59259E-6 C -0.01419 -0.00996 -0.03021 -0.01922 -0.0444 -0.02917 C -0.05312 -0.03611 -0.06627 -0.03935 -0.08008 -0.03935 C -0.0957 -0.03935 -0.10833 -0.03611 -0.11706 -0.02917 L -0.15898 0.00092 " pathEditMode="relative" rAng="0" ptsTypes="AAAAA">
                                      <p:cBhvr>
                                        <p:cTn id="6" dur="2000" fill="hold"/>
                                        <p:tgtEl>
                                          <p:spTgt spid="5"/>
                                        </p:tgtEl>
                                        <p:attrNameLst>
                                          <p:attrName>ppt_x</p:attrName>
                                          <p:attrName>ppt_y</p:attrName>
                                        </p:attrNameLst>
                                      </p:cBhvr>
                                      <p:rCtr x="-7956" y="-1921"/>
                                    </p:animMotion>
                                  </p:childTnLst>
                                </p:cTn>
                              </p:par>
                              <p:par>
                                <p:cTn id="7" presetID="1" presetClass="entr" presetSubtype="0"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2000"/>
                            </p:stCondLst>
                            <p:childTnLst>
                              <p:par>
                                <p:cTn id="10" presetID="1" presetClass="exit" presetSubtype="0" fill="hold" grpId="1" nodeType="afterEffect">
                                  <p:stCondLst>
                                    <p:cond delay="50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7" presetClass="path" presetSubtype="0" accel="50000" decel="50000" fill="hold" nodeType="clickEffect">
                                  <p:stCondLst>
                                    <p:cond delay="0"/>
                                  </p:stCondLst>
                                  <p:childTnLst>
                                    <p:animMotion origin="layout" path="M -1.25E-6 -1.85185E-6 C -0.0138 -0.01389 -0.02956 -0.02778 -0.04323 -0.0412 C -0.05182 -0.05023 -0.06445 -0.0544 -0.07786 -0.0544 C -0.09336 -0.0544 -0.10534 -0.05023 -0.11393 -0.0412 C -0.12747 -0.02778 -0.14375 -0.01389 -0.15703 -0.00046 " pathEditMode="relative" rAng="0" ptsTypes="AAAAA">
                                      <p:cBhvr>
                                        <p:cTn id="15" dur="2000" fill="hold"/>
                                        <p:tgtEl>
                                          <p:spTgt spid="3"/>
                                        </p:tgtEl>
                                        <p:attrNameLst>
                                          <p:attrName>ppt_x</p:attrName>
                                          <p:attrName>ppt_y</p:attrName>
                                        </p:attrNameLst>
                                      </p:cBhvr>
                                      <p:rCtr x="-7852" y="-2731"/>
                                    </p:animMotion>
                                  </p:childTnLst>
                                </p:cTn>
                              </p:par>
                              <p:par>
                                <p:cTn id="16" presetID="1" presetClass="entr" presetSubtype="0" fill="hold" grpId="2" nodeType="withEffect">
                                  <p:stCondLst>
                                    <p:cond delay="5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2000"/>
                            </p:stCondLst>
                            <p:childTnLst>
                              <p:par>
                                <p:cTn id="19" presetID="1" presetClass="exit" presetSubtype="0" fill="hold" grpId="3" nodeType="after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par>
                          <p:cTn id="21" fill="hold">
                            <p:stCondLst>
                              <p:cond delay="2000"/>
                            </p:stCondLst>
                            <p:childTnLst>
                              <p:par>
                                <p:cTn id="22" presetID="1" presetClass="exit" presetSubtype="0" fill="hold" nodeType="afterEffect">
                                  <p:stCondLst>
                                    <p:cond delay="500"/>
                                  </p:stCondLst>
                                  <p:childTnLst>
                                    <p:set>
                                      <p:cBhvr>
                                        <p:cTn id="23" dur="1" fill="hold">
                                          <p:stCondLst>
                                            <p:cond delay="0"/>
                                          </p:stCondLst>
                                        </p:cTn>
                                        <p:tgtEl>
                                          <p:spTgt spid="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4.58333E-6 0 L -0.03867 -0.02778 C -0.04674 -0.03403 -0.05885 -0.03727 -0.07148 -0.03727 C -0.0858 -0.03727 -0.09739 -0.03403 -0.10546 -0.02778 L -0.14401 0 " pathEditMode="relative" rAng="0" ptsTypes="AAAAA">
                                      <p:cBhvr>
                                        <p:cTn id="29" dur="2000" fill="hold"/>
                                        <p:tgtEl>
                                          <p:spTgt spid="8"/>
                                        </p:tgtEl>
                                        <p:attrNameLst>
                                          <p:attrName>ppt_x</p:attrName>
                                          <p:attrName>ppt_y</p:attrName>
                                        </p:attrNameLst>
                                      </p:cBhvr>
                                      <p:rCtr x="-7201" y="-1875"/>
                                    </p:animMotion>
                                  </p:childTnLst>
                                </p:cTn>
                              </p:par>
                              <p:par>
                                <p:cTn id="30" presetID="1" presetClass="entr" presetSubtype="0"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xit" presetSubtype="0" fill="hold" grpId="1" nodeType="withEffect">
                                  <p:stCondLst>
                                    <p:cond delay="250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5C6E1C-FD3C-412F-8D48-C97AA92F98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35" name="Speech Bubble: Oval 34">
            <a:extLst>
              <a:ext uri="{FF2B5EF4-FFF2-40B4-BE49-F238E27FC236}">
                <a16:creationId xmlns:a16="http://schemas.microsoft.com/office/drawing/2014/main" id="{1EEE4A50-4ABF-43B0-988B-DC4CEA5F3E53}"/>
              </a:ext>
            </a:extLst>
          </p:cNvPr>
          <p:cNvSpPr/>
          <p:nvPr/>
        </p:nvSpPr>
        <p:spPr>
          <a:xfrm>
            <a:off x="455098" y="1138213"/>
            <a:ext cx="4573418" cy="1722760"/>
          </a:xfrm>
          <a:prstGeom prst="wedgeEllipseCallout">
            <a:avLst>
              <a:gd name="adj1" fmla="val 13945"/>
              <a:gd name="adj2" fmla="val 9860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smaller than ___</a:t>
            </a:r>
          </a:p>
        </p:txBody>
      </p:sp>
      <p:sp>
        <p:nvSpPr>
          <p:cNvPr id="36" name="Speech Bubble: Oval 35">
            <a:extLst>
              <a:ext uri="{FF2B5EF4-FFF2-40B4-BE49-F238E27FC236}">
                <a16:creationId xmlns:a16="http://schemas.microsoft.com/office/drawing/2014/main" id="{F87D4BAA-7C8E-4C34-870F-E4DC54C3AB79}"/>
              </a:ext>
            </a:extLst>
          </p:cNvPr>
          <p:cNvSpPr/>
          <p:nvPr/>
        </p:nvSpPr>
        <p:spPr>
          <a:xfrm>
            <a:off x="3918257" y="204632"/>
            <a:ext cx="4573418" cy="1722760"/>
          </a:xfrm>
          <a:prstGeom prst="wedgeEllipseCallout">
            <a:avLst>
              <a:gd name="adj1" fmla="val 13945"/>
              <a:gd name="adj2" fmla="val 9860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I am smaller than ___</a:t>
            </a:r>
          </a:p>
        </p:txBody>
      </p:sp>
      <p:pic>
        <p:nvPicPr>
          <p:cNvPr id="8" name="Picture 7" descr="A picture containing drawing&#10;&#10;Description automatically generated">
            <a:extLst>
              <a:ext uri="{FF2B5EF4-FFF2-40B4-BE49-F238E27FC236}">
                <a16:creationId xmlns:a16="http://schemas.microsoft.com/office/drawing/2014/main" id="{D8F742FE-1967-4F2D-B41C-917F370B8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883" y="2042773"/>
            <a:ext cx="188489" cy="302173"/>
          </a:xfrm>
          <a:prstGeom prst="rect">
            <a:avLst/>
          </a:prstGeom>
        </p:spPr>
      </p:pic>
      <p:pic>
        <p:nvPicPr>
          <p:cNvPr id="9" name="Picture 8" descr="A close up of a logo&#10;&#10;Description automatically generated">
            <a:extLst>
              <a:ext uri="{FF2B5EF4-FFF2-40B4-BE49-F238E27FC236}">
                <a16:creationId xmlns:a16="http://schemas.microsoft.com/office/drawing/2014/main" id="{535AE73A-4403-4250-925A-FC56E18288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471" y="1066012"/>
            <a:ext cx="212805" cy="356591"/>
          </a:xfrm>
          <a:prstGeom prst="rect">
            <a:avLst/>
          </a:prstGeom>
        </p:spPr>
      </p:pic>
      <p:pic>
        <p:nvPicPr>
          <p:cNvPr id="10" name="Picture 9" descr="A close up of a logo&#10;&#10;Description automatically generated">
            <a:extLst>
              <a:ext uri="{FF2B5EF4-FFF2-40B4-BE49-F238E27FC236}">
                <a16:creationId xmlns:a16="http://schemas.microsoft.com/office/drawing/2014/main" id="{CC72AC5D-E426-45F6-8DF2-6BDA599C9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069" y="2024993"/>
            <a:ext cx="212805" cy="356591"/>
          </a:xfrm>
          <a:prstGeom prst="rect">
            <a:avLst/>
          </a:prstGeom>
        </p:spPr>
      </p:pic>
      <p:sp>
        <p:nvSpPr>
          <p:cNvPr id="12" name="Oval 11">
            <a:extLst>
              <a:ext uri="{FF2B5EF4-FFF2-40B4-BE49-F238E27FC236}">
                <a16:creationId xmlns:a16="http://schemas.microsoft.com/office/drawing/2014/main" id="{5AE8A3CB-12A3-475D-8093-E8730E0FB64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7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1ADAD9-3B5F-477F-B245-ED62212EDC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1575"/>
            <a:ext cx="1219199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35" name="Speech Bubble: Oval 34">
            <a:extLst>
              <a:ext uri="{FF2B5EF4-FFF2-40B4-BE49-F238E27FC236}">
                <a16:creationId xmlns:a16="http://schemas.microsoft.com/office/drawing/2014/main" id="{1EEE4A50-4ABF-43B0-988B-DC4CEA5F3E53}"/>
              </a:ext>
            </a:extLst>
          </p:cNvPr>
          <p:cNvSpPr/>
          <p:nvPr/>
        </p:nvSpPr>
        <p:spPr>
          <a:xfrm>
            <a:off x="3132083" y="1075151"/>
            <a:ext cx="3462474" cy="1722760"/>
          </a:xfrm>
          <a:prstGeom prst="wedgeEllipseCallout">
            <a:avLst>
              <a:gd name="adj1" fmla="val 13945"/>
              <a:gd name="adj2" fmla="val 9860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am bigger than ___</a:t>
            </a:r>
          </a:p>
        </p:txBody>
      </p:sp>
      <p:sp>
        <p:nvSpPr>
          <p:cNvPr id="36" name="Speech Bubble: Oval 35">
            <a:extLst>
              <a:ext uri="{FF2B5EF4-FFF2-40B4-BE49-F238E27FC236}">
                <a16:creationId xmlns:a16="http://schemas.microsoft.com/office/drawing/2014/main" id="{F87D4BAA-7C8E-4C34-870F-E4DC54C3AB79}"/>
              </a:ext>
            </a:extLst>
          </p:cNvPr>
          <p:cNvSpPr/>
          <p:nvPr/>
        </p:nvSpPr>
        <p:spPr>
          <a:xfrm>
            <a:off x="5638540" y="72201"/>
            <a:ext cx="3600054" cy="1418897"/>
          </a:xfrm>
          <a:prstGeom prst="wedgeEllipseCallout">
            <a:avLst>
              <a:gd name="adj1" fmla="val 28067"/>
              <a:gd name="adj2" fmla="val 8675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am bigger than ___</a:t>
            </a:r>
          </a:p>
        </p:txBody>
      </p:sp>
      <p:pic>
        <p:nvPicPr>
          <p:cNvPr id="2" name="Picture 1" descr="A close up of a logo&#10;&#10;Description automatically generated">
            <a:extLst>
              <a:ext uri="{FF2B5EF4-FFF2-40B4-BE49-F238E27FC236}">
                <a16:creationId xmlns:a16="http://schemas.microsoft.com/office/drawing/2014/main" id="{B1BBE2C9-52F0-4512-AAEF-D898B2AFC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249" y="1920534"/>
            <a:ext cx="62691" cy="35198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602642F2-7B59-42D8-AF88-DF5E6F9EB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3086" y="769457"/>
            <a:ext cx="220281" cy="35314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EEE8FCD-07D7-4672-8E7D-358EE2351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880" y="770132"/>
            <a:ext cx="62691" cy="351989"/>
          </a:xfrm>
          <a:prstGeom prst="rect">
            <a:avLst/>
          </a:prstGeom>
        </p:spPr>
      </p:pic>
      <p:sp>
        <p:nvSpPr>
          <p:cNvPr id="11" name="Oval 10">
            <a:extLst>
              <a:ext uri="{FF2B5EF4-FFF2-40B4-BE49-F238E27FC236}">
                <a16:creationId xmlns:a16="http://schemas.microsoft.com/office/drawing/2014/main" id="{0B3E9E2B-2246-4280-A4C0-E744FD342C5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2567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807E56-CE9D-4F55-87A4-81934AE19860}"/>
              </a:ext>
            </a:extLst>
          </p:cNvPr>
          <p:cNvPicPr>
            <a:picLocks noChangeAspect="1"/>
          </p:cNvPicPr>
          <p:nvPr/>
        </p:nvPicPr>
        <p:blipFill>
          <a:blip r:embed="rId3"/>
          <a:stretch>
            <a:fillRect/>
          </a:stretch>
        </p:blipFill>
        <p:spPr>
          <a:xfrm>
            <a:off x="0" y="21024"/>
            <a:ext cx="12192000" cy="6858000"/>
          </a:xfrm>
          <a:prstGeom prst="rect">
            <a:avLst/>
          </a:prstGeom>
        </p:spPr>
      </p:pic>
      <p:sp>
        <p:nvSpPr>
          <p:cNvPr id="5" name="Oval 4">
            <a:extLst>
              <a:ext uri="{FF2B5EF4-FFF2-40B4-BE49-F238E27FC236}">
                <a16:creationId xmlns:a16="http://schemas.microsoft.com/office/drawing/2014/main" id="{C5CE0196-8497-4269-8788-4928B0E01CE0}"/>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6" name="Rectangle: Rounded Corners 5">
            <a:extLst>
              <a:ext uri="{FF2B5EF4-FFF2-40B4-BE49-F238E27FC236}">
                <a16:creationId xmlns:a16="http://schemas.microsoft.com/office/drawing/2014/main" id="{624B37BA-A957-4C8D-B759-09409FC53A71}"/>
              </a:ext>
            </a:extLst>
          </p:cNvPr>
          <p:cNvSpPr/>
          <p:nvPr/>
        </p:nvSpPr>
        <p:spPr>
          <a:xfrm>
            <a:off x="381526" y="243696"/>
            <a:ext cx="4891516"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___ is smaller than ____</a:t>
            </a:r>
          </a:p>
        </p:txBody>
      </p:sp>
      <p:sp>
        <p:nvSpPr>
          <p:cNvPr id="7" name="Rectangle: Rounded Corners 6">
            <a:extLst>
              <a:ext uri="{FF2B5EF4-FFF2-40B4-BE49-F238E27FC236}">
                <a16:creationId xmlns:a16="http://schemas.microsoft.com/office/drawing/2014/main" id="{E0BF8F48-30CB-4505-BBED-AEA183724FAF}"/>
              </a:ext>
            </a:extLst>
          </p:cNvPr>
          <p:cNvSpPr/>
          <p:nvPr/>
        </p:nvSpPr>
        <p:spPr>
          <a:xfrm>
            <a:off x="381525" y="1468152"/>
            <a:ext cx="4891516"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___ is bigger than ____</a:t>
            </a:r>
          </a:p>
        </p:txBody>
      </p:sp>
      <p:sp>
        <p:nvSpPr>
          <p:cNvPr id="4" name="Rectangle 3">
            <a:extLst>
              <a:ext uri="{FF2B5EF4-FFF2-40B4-BE49-F238E27FC236}">
                <a16:creationId xmlns:a16="http://schemas.microsoft.com/office/drawing/2014/main" id="{E7028CF7-27D4-4551-BC68-5016E94A4A3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8B5885CF-8716-4233-8EA1-F6F76D97AB6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5661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Use a different pair of </a:t>
            </a:r>
            <a:r>
              <a:rPr lang="en-GB" sz="2000" dirty="0" err="1"/>
              <a:t>Numberblocks</a:t>
            </a:r>
            <a:r>
              <a:rPr lang="en-GB" sz="2000" dirty="0"/>
              <a:t> to compare. Use the </a:t>
            </a:r>
            <a:r>
              <a:rPr lang="en-GB" sz="2000" dirty="0" err="1"/>
              <a:t>Numberblocks</a:t>
            </a:r>
            <a:r>
              <a:rPr lang="en-GB" sz="2000" dirty="0"/>
              <a:t> (1-wide) to say, complete or write compare sentences. </a:t>
            </a:r>
          </a:p>
          <a:p>
            <a:pPr marL="342900" indent="-342900">
              <a:lnSpc>
                <a:spcPct val="100000"/>
              </a:lnSpc>
              <a:spcBef>
                <a:spcPts val="0"/>
              </a:spcBef>
              <a:spcAft>
                <a:spcPts val="600"/>
              </a:spcAft>
              <a:buFont typeface="Arial" panose="020B0604020202020204" pitchFamily="34" charset="0"/>
              <a:buChar char="•"/>
            </a:pPr>
            <a:r>
              <a:rPr lang="en-GB" sz="2000" dirty="0"/>
              <a:t>Extend thinking by asking children to find two </a:t>
            </a:r>
            <a:r>
              <a:rPr lang="en-GB" sz="2000" dirty="0" err="1"/>
              <a:t>Numberblocks</a:t>
            </a:r>
            <a:r>
              <a:rPr lang="en-GB" sz="2000" dirty="0"/>
              <a:t> where one is </a:t>
            </a:r>
            <a:r>
              <a:rPr lang="en-GB" sz="2000" b="1" dirty="0"/>
              <a:t>only a bit bigger/smaller than </a:t>
            </a:r>
            <a:r>
              <a:rPr lang="en-GB" sz="2000" dirty="0"/>
              <a:t>another one or </a:t>
            </a:r>
            <a:r>
              <a:rPr lang="en-GB" sz="2000" b="1" dirty="0"/>
              <a:t>quite a lot bigger/ smaller than </a:t>
            </a:r>
            <a:r>
              <a:rPr lang="en-GB" sz="2000" dirty="0"/>
              <a:t>another.</a:t>
            </a:r>
          </a:p>
          <a:p>
            <a:pPr marL="342900" indent="-342900">
              <a:lnSpc>
                <a:spcPct val="100000"/>
              </a:lnSpc>
              <a:spcBef>
                <a:spcPts val="0"/>
              </a:spcBef>
              <a:spcAft>
                <a:spcPts val="600"/>
              </a:spcAft>
              <a:buFont typeface="Arial" panose="020B0604020202020204" pitchFamily="34" charset="0"/>
              <a:buChar char="•"/>
            </a:pPr>
            <a:r>
              <a:rPr lang="en-GB" sz="2000" dirty="0"/>
              <a:t>Use 2-wide </a:t>
            </a:r>
            <a:r>
              <a:rPr lang="en-GB" sz="2000" dirty="0" err="1"/>
              <a:t>Numberblocks</a:t>
            </a:r>
            <a:r>
              <a:rPr lang="en-GB" sz="2000" dirty="0"/>
              <a:t> to show how one </a:t>
            </a:r>
            <a:r>
              <a:rPr lang="en-GB" sz="2000" dirty="0" err="1"/>
              <a:t>Numberblock</a:t>
            </a:r>
            <a:r>
              <a:rPr lang="en-GB" sz="2000" dirty="0"/>
              <a:t> is more than another in a different shape.</a:t>
            </a:r>
          </a:p>
          <a:p>
            <a:pPr marL="342900" indent="-342900">
              <a:lnSpc>
                <a:spcPct val="100000"/>
              </a:lnSpc>
              <a:spcBef>
                <a:spcPts val="0"/>
              </a:spcBef>
              <a:spcAft>
                <a:spcPts val="600"/>
              </a:spcAft>
              <a:buFont typeface="Arial" panose="020B0604020202020204" pitchFamily="34" charset="0"/>
              <a:buChar char="•"/>
            </a:pPr>
            <a:r>
              <a:rPr lang="en-GB" sz="2000" dirty="0"/>
              <a:t>Give children completed comparing sentences and ask them to make a </a:t>
            </a:r>
            <a:r>
              <a:rPr lang="en-GB" sz="2000" dirty="0" err="1"/>
              <a:t>Numberblocks</a:t>
            </a:r>
            <a:r>
              <a:rPr lang="en-GB" sz="2000" dirty="0"/>
              <a:t> model to match the sentence. Are there any pairs of sentences which need the same model? (For example, 5 is bigger than 3 and 3 is smaller than 5, so both need </a:t>
            </a:r>
            <a:r>
              <a:rPr lang="en-GB" sz="2000" dirty="0" err="1"/>
              <a:t>Numberblocks</a:t>
            </a:r>
            <a:r>
              <a:rPr lang="en-GB" sz="2000" dirty="0"/>
              <a:t> Three and Five.)</a:t>
            </a:r>
          </a:p>
          <a:p>
            <a:pPr marL="342900" indent="-342900">
              <a:lnSpc>
                <a:spcPct val="100000"/>
              </a:lnSpc>
              <a:spcBef>
                <a:spcPts val="0"/>
              </a:spcBef>
              <a:spcAft>
                <a:spcPts val="600"/>
              </a:spcAft>
              <a:buFont typeface="Arial" panose="020B0604020202020204" pitchFamily="34" charset="0"/>
              <a:buChar char="•"/>
            </a:pPr>
            <a:r>
              <a:rPr lang="en-GB" sz="2000" dirty="0"/>
              <a:t>Find 3 people you are taller than. Find 3 people you are shorter than.</a:t>
            </a:r>
          </a:p>
        </p:txBody>
      </p:sp>
    </p:spTree>
    <p:extLst>
      <p:ext uri="{BB962C8B-B14F-4D97-AF65-F5344CB8AC3E}">
        <p14:creationId xmlns:p14="http://schemas.microsoft.com/office/powerpoint/2010/main" val="267126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water, sitting, large&#10;&#10;Description automatically generated">
            <a:extLst>
              <a:ext uri="{FF2B5EF4-FFF2-40B4-BE49-F238E27FC236}">
                <a16:creationId xmlns:a16="http://schemas.microsoft.com/office/drawing/2014/main" id="{0EC01806-E971-450D-B029-CC5508729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20" y="0"/>
            <a:ext cx="12192000" cy="6858000"/>
          </a:xfrm>
          <a:prstGeom prst="rect">
            <a:avLst/>
          </a:prstGeom>
        </p:spPr>
      </p:pic>
      <p:pic>
        <p:nvPicPr>
          <p:cNvPr id="7" name="Picture 6">
            <a:extLst>
              <a:ext uri="{FF2B5EF4-FFF2-40B4-BE49-F238E27FC236}">
                <a16:creationId xmlns:a16="http://schemas.microsoft.com/office/drawing/2014/main" id="{2A46C565-CE75-4C13-8AEB-D7B1B5FF5647}"/>
              </a:ext>
            </a:extLst>
          </p:cNvPr>
          <p:cNvPicPr>
            <a:picLocks noChangeAspect="1"/>
          </p:cNvPicPr>
          <p:nvPr/>
        </p:nvPicPr>
        <p:blipFill>
          <a:blip r:embed="rId4">
            <a:extLst>
              <a:ext uri="{28A0092B-C50C-407E-A947-70E740481C1C}">
                <a14:useLocalDpi xmlns:a14="http://schemas.microsoft.com/office/drawing/2010/main" val="0"/>
              </a:ext>
            </a:extLst>
          </a:blip>
          <a:srcRect l="28514" r="28514"/>
          <a:stretch/>
        </p:blipFill>
        <p:spPr>
          <a:xfrm>
            <a:off x="641132" y="5075182"/>
            <a:ext cx="1271752" cy="1667203"/>
          </a:xfrm>
          <a:prstGeom prst="rect">
            <a:avLst/>
          </a:prstGeom>
        </p:spPr>
      </p:pic>
      <p:sp>
        <p:nvSpPr>
          <p:cNvPr id="14" name="Rectangle: Rounded Corners 13">
            <a:extLst>
              <a:ext uri="{FF2B5EF4-FFF2-40B4-BE49-F238E27FC236}">
                <a16:creationId xmlns:a16="http://schemas.microsoft.com/office/drawing/2014/main" id="{F1B88D0A-9535-4FC2-BFC0-94BE27D08A47}"/>
              </a:ext>
            </a:extLst>
          </p:cNvPr>
          <p:cNvSpPr/>
          <p:nvPr/>
        </p:nvSpPr>
        <p:spPr>
          <a:xfrm>
            <a:off x="381525" y="304732"/>
            <a:ext cx="5815089"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Who can hide behind who</a:t>
            </a:r>
            <a:r>
              <a:rPr lang="en-GB" sz="3200" dirty="0">
                <a:solidFill>
                  <a:schemeClr val="accent4"/>
                </a:solidFill>
                <a:latin typeface="Myriad Pro"/>
              </a:rPr>
              <a:t>?</a:t>
            </a:r>
          </a:p>
        </p:txBody>
      </p:sp>
      <p:pic>
        <p:nvPicPr>
          <p:cNvPr id="15" name="Picture 14">
            <a:extLst>
              <a:ext uri="{FF2B5EF4-FFF2-40B4-BE49-F238E27FC236}">
                <a16:creationId xmlns:a16="http://schemas.microsoft.com/office/drawing/2014/main" id="{FDB77330-6655-4B35-AC4A-BF3E99AE3DA7}"/>
              </a:ext>
            </a:extLst>
          </p:cNvPr>
          <p:cNvPicPr>
            <a:picLocks noChangeAspect="1"/>
          </p:cNvPicPr>
          <p:nvPr/>
        </p:nvPicPr>
        <p:blipFill>
          <a:blip r:embed="rId4">
            <a:extLst>
              <a:ext uri="{28A0092B-C50C-407E-A947-70E740481C1C}">
                <a14:useLocalDpi xmlns:a14="http://schemas.microsoft.com/office/drawing/2010/main" val="0"/>
              </a:ext>
            </a:extLst>
          </a:blip>
          <a:srcRect l="28514" r="28514"/>
          <a:stretch/>
        </p:blipFill>
        <p:spPr>
          <a:xfrm>
            <a:off x="1845355" y="5075182"/>
            <a:ext cx="1271752" cy="1667203"/>
          </a:xfrm>
          <a:prstGeom prst="rect">
            <a:avLst/>
          </a:prstGeom>
        </p:spPr>
      </p:pic>
      <p:pic>
        <p:nvPicPr>
          <p:cNvPr id="16" name="Picture 15">
            <a:extLst>
              <a:ext uri="{FF2B5EF4-FFF2-40B4-BE49-F238E27FC236}">
                <a16:creationId xmlns:a16="http://schemas.microsoft.com/office/drawing/2014/main" id="{0B943FED-1D8D-442B-A25D-26D93F4DC34C}"/>
              </a:ext>
            </a:extLst>
          </p:cNvPr>
          <p:cNvPicPr>
            <a:picLocks noChangeAspect="1"/>
          </p:cNvPicPr>
          <p:nvPr/>
        </p:nvPicPr>
        <p:blipFill>
          <a:blip r:embed="rId4">
            <a:extLst>
              <a:ext uri="{28A0092B-C50C-407E-A947-70E740481C1C}">
                <a14:useLocalDpi xmlns:a14="http://schemas.microsoft.com/office/drawing/2010/main" val="0"/>
              </a:ext>
            </a:extLst>
          </a:blip>
          <a:srcRect l="28514" r="28514"/>
          <a:stretch/>
        </p:blipFill>
        <p:spPr>
          <a:xfrm>
            <a:off x="3954046" y="5032155"/>
            <a:ext cx="1271752" cy="1667203"/>
          </a:xfrm>
          <a:prstGeom prst="rect">
            <a:avLst/>
          </a:prstGeom>
        </p:spPr>
      </p:pic>
      <p:pic>
        <p:nvPicPr>
          <p:cNvPr id="17" name="Picture 16">
            <a:extLst>
              <a:ext uri="{FF2B5EF4-FFF2-40B4-BE49-F238E27FC236}">
                <a16:creationId xmlns:a16="http://schemas.microsoft.com/office/drawing/2014/main" id="{CBF494A8-BB96-4D95-89A6-4BFE643934CE}"/>
              </a:ext>
            </a:extLst>
          </p:cNvPr>
          <p:cNvPicPr>
            <a:picLocks noChangeAspect="1"/>
          </p:cNvPicPr>
          <p:nvPr/>
        </p:nvPicPr>
        <p:blipFill>
          <a:blip r:embed="rId4">
            <a:extLst>
              <a:ext uri="{28A0092B-C50C-407E-A947-70E740481C1C}">
                <a14:useLocalDpi xmlns:a14="http://schemas.microsoft.com/office/drawing/2010/main" val="0"/>
              </a:ext>
            </a:extLst>
          </a:blip>
          <a:srcRect l="28514" r="28514"/>
          <a:stretch/>
        </p:blipFill>
        <p:spPr>
          <a:xfrm>
            <a:off x="5978181" y="5032155"/>
            <a:ext cx="1271752" cy="1667203"/>
          </a:xfrm>
          <a:prstGeom prst="rect">
            <a:avLst/>
          </a:prstGeom>
        </p:spPr>
      </p:pic>
      <p:pic>
        <p:nvPicPr>
          <p:cNvPr id="23" name="Picture 22">
            <a:extLst>
              <a:ext uri="{FF2B5EF4-FFF2-40B4-BE49-F238E27FC236}">
                <a16:creationId xmlns:a16="http://schemas.microsoft.com/office/drawing/2014/main" id="{A6CEE8C1-0897-4A51-A9A3-979B5C38DEA7}"/>
              </a:ext>
            </a:extLst>
          </p:cNvPr>
          <p:cNvPicPr>
            <a:picLocks noChangeAspect="1"/>
          </p:cNvPicPr>
          <p:nvPr/>
        </p:nvPicPr>
        <p:blipFill>
          <a:blip r:embed="rId5">
            <a:extLst>
              <a:ext uri="{28A0092B-C50C-407E-A947-70E740481C1C}">
                <a14:useLocalDpi xmlns:a14="http://schemas.microsoft.com/office/drawing/2010/main" val="0"/>
              </a:ext>
            </a:extLst>
          </a:blip>
          <a:srcRect l="31486" r="31486"/>
          <a:stretch/>
        </p:blipFill>
        <p:spPr>
          <a:xfrm>
            <a:off x="1564942" y="3992354"/>
            <a:ext cx="1891862" cy="2873266"/>
          </a:xfrm>
          <a:prstGeom prst="rect">
            <a:avLst/>
          </a:prstGeom>
        </p:spPr>
      </p:pic>
      <p:pic>
        <p:nvPicPr>
          <p:cNvPr id="29" name="Picture 28">
            <a:extLst>
              <a:ext uri="{FF2B5EF4-FFF2-40B4-BE49-F238E27FC236}">
                <a16:creationId xmlns:a16="http://schemas.microsoft.com/office/drawing/2014/main" id="{C2A7644D-6A1E-4716-9E95-797698A9AB95}"/>
              </a:ext>
            </a:extLst>
          </p:cNvPr>
          <p:cNvPicPr>
            <a:picLocks noChangeAspect="1"/>
          </p:cNvPicPr>
          <p:nvPr/>
        </p:nvPicPr>
        <p:blipFill>
          <a:blip r:embed="rId5">
            <a:extLst>
              <a:ext uri="{28A0092B-C50C-407E-A947-70E740481C1C}">
                <a14:useLocalDpi xmlns:a14="http://schemas.microsoft.com/office/drawing/2010/main" val="0"/>
              </a:ext>
            </a:extLst>
          </a:blip>
          <a:srcRect l="31486" r="31486"/>
          <a:stretch/>
        </p:blipFill>
        <p:spPr>
          <a:xfrm>
            <a:off x="3676889" y="3943667"/>
            <a:ext cx="1891862" cy="2873266"/>
          </a:xfrm>
          <a:prstGeom prst="rect">
            <a:avLst/>
          </a:prstGeom>
        </p:spPr>
      </p:pic>
      <p:pic>
        <p:nvPicPr>
          <p:cNvPr id="30" name="Picture 29">
            <a:extLst>
              <a:ext uri="{FF2B5EF4-FFF2-40B4-BE49-F238E27FC236}">
                <a16:creationId xmlns:a16="http://schemas.microsoft.com/office/drawing/2014/main" id="{4E874C88-8012-4715-BBD6-074A4FE9D9C6}"/>
              </a:ext>
            </a:extLst>
          </p:cNvPr>
          <p:cNvPicPr>
            <a:picLocks noChangeAspect="1"/>
          </p:cNvPicPr>
          <p:nvPr/>
        </p:nvPicPr>
        <p:blipFill>
          <a:blip r:embed="rId5">
            <a:extLst>
              <a:ext uri="{28A0092B-C50C-407E-A947-70E740481C1C}">
                <a14:useLocalDpi xmlns:a14="http://schemas.microsoft.com/office/drawing/2010/main" val="0"/>
              </a:ext>
            </a:extLst>
          </a:blip>
          <a:srcRect l="31486" r="31486"/>
          <a:stretch/>
        </p:blipFill>
        <p:spPr>
          <a:xfrm>
            <a:off x="5707047" y="3947148"/>
            <a:ext cx="1891862" cy="2873266"/>
          </a:xfrm>
          <a:prstGeom prst="rect">
            <a:avLst/>
          </a:prstGeom>
        </p:spPr>
      </p:pic>
      <p:pic>
        <p:nvPicPr>
          <p:cNvPr id="9" name="Picture 8">
            <a:extLst>
              <a:ext uri="{FF2B5EF4-FFF2-40B4-BE49-F238E27FC236}">
                <a16:creationId xmlns:a16="http://schemas.microsoft.com/office/drawing/2014/main" id="{3ED3FEA0-312C-461F-B1D5-A5518B725F34}"/>
              </a:ext>
            </a:extLst>
          </p:cNvPr>
          <p:cNvPicPr>
            <a:picLocks noChangeAspect="1"/>
          </p:cNvPicPr>
          <p:nvPr/>
        </p:nvPicPr>
        <p:blipFill>
          <a:blip r:embed="rId6">
            <a:extLst>
              <a:ext uri="{28A0092B-C50C-407E-A947-70E740481C1C}">
                <a14:useLocalDpi xmlns:a14="http://schemas.microsoft.com/office/drawing/2010/main" val="0"/>
              </a:ext>
            </a:extLst>
          </a:blip>
          <a:srcRect l="31386" r="31386"/>
          <a:stretch/>
        </p:blipFill>
        <p:spPr>
          <a:xfrm>
            <a:off x="3545483" y="3541121"/>
            <a:ext cx="2178692" cy="3291052"/>
          </a:xfrm>
          <a:prstGeom prst="rect">
            <a:avLst/>
          </a:prstGeom>
        </p:spPr>
      </p:pic>
      <p:pic>
        <p:nvPicPr>
          <p:cNvPr id="33" name="Picture 32">
            <a:extLst>
              <a:ext uri="{FF2B5EF4-FFF2-40B4-BE49-F238E27FC236}">
                <a16:creationId xmlns:a16="http://schemas.microsoft.com/office/drawing/2014/main" id="{F8250833-7D36-4171-8105-7661715A8F06}"/>
              </a:ext>
            </a:extLst>
          </p:cNvPr>
          <p:cNvPicPr>
            <a:picLocks noChangeAspect="1"/>
          </p:cNvPicPr>
          <p:nvPr/>
        </p:nvPicPr>
        <p:blipFill>
          <a:blip r:embed="rId7">
            <a:extLst>
              <a:ext uri="{28A0092B-C50C-407E-A947-70E740481C1C}">
                <a14:useLocalDpi xmlns:a14="http://schemas.microsoft.com/office/drawing/2010/main" val="0"/>
              </a:ext>
            </a:extLst>
          </a:blip>
          <a:srcRect l="26360" r="26360"/>
          <a:stretch/>
        </p:blipFill>
        <p:spPr>
          <a:xfrm>
            <a:off x="9839838" y="4886143"/>
            <a:ext cx="1507641" cy="1793181"/>
          </a:xfrm>
          <a:prstGeom prst="rect">
            <a:avLst/>
          </a:prstGeom>
        </p:spPr>
      </p:pic>
      <p:pic>
        <p:nvPicPr>
          <p:cNvPr id="31" name="Picture 30">
            <a:extLst>
              <a:ext uri="{FF2B5EF4-FFF2-40B4-BE49-F238E27FC236}">
                <a16:creationId xmlns:a16="http://schemas.microsoft.com/office/drawing/2014/main" id="{BBBE9442-4985-4F88-8B28-69F76C0CA96D}"/>
              </a:ext>
            </a:extLst>
          </p:cNvPr>
          <p:cNvPicPr>
            <a:picLocks noChangeAspect="1"/>
          </p:cNvPicPr>
          <p:nvPr/>
        </p:nvPicPr>
        <p:blipFill>
          <a:blip r:embed="rId5">
            <a:extLst>
              <a:ext uri="{28A0092B-C50C-407E-A947-70E740481C1C}">
                <a14:useLocalDpi xmlns:a14="http://schemas.microsoft.com/office/drawing/2010/main" val="0"/>
              </a:ext>
            </a:extLst>
          </a:blip>
          <a:srcRect l="31486" r="31486"/>
          <a:stretch/>
        </p:blipFill>
        <p:spPr>
          <a:xfrm>
            <a:off x="7566061" y="3840779"/>
            <a:ext cx="1958966" cy="2975180"/>
          </a:xfrm>
          <a:prstGeom prst="rect">
            <a:avLst/>
          </a:prstGeom>
        </p:spPr>
      </p:pic>
      <p:pic>
        <p:nvPicPr>
          <p:cNvPr id="34" name="Picture 33">
            <a:extLst>
              <a:ext uri="{FF2B5EF4-FFF2-40B4-BE49-F238E27FC236}">
                <a16:creationId xmlns:a16="http://schemas.microsoft.com/office/drawing/2014/main" id="{3C0BA0F8-9B46-4116-8C4D-C44A809350DA}"/>
              </a:ext>
            </a:extLst>
          </p:cNvPr>
          <p:cNvPicPr>
            <a:picLocks noChangeAspect="1"/>
          </p:cNvPicPr>
          <p:nvPr/>
        </p:nvPicPr>
        <p:blipFill>
          <a:blip r:embed="rId6">
            <a:extLst>
              <a:ext uri="{28A0092B-C50C-407E-A947-70E740481C1C}">
                <a14:useLocalDpi xmlns:a14="http://schemas.microsoft.com/office/drawing/2010/main" val="0"/>
              </a:ext>
            </a:extLst>
          </a:blip>
          <a:srcRect l="31386" r="31386"/>
          <a:stretch/>
        </p:blipFill>
        <p:spPr>
          <a:xfrm>
            <a:off x="5561302" y="3532711"/>
            <a:ext cx="2178692" cy="3291052"/>
          </a:xfrm>
          <a:prstGeom prst="rect">
            <a:avLst/>
          </a:prstGeom>
        </p:spPr>
      </p:pic>
      <p:pic>
        <p:nvPicPr>
          <p:cNvPr id="36" name="Picture 35">
            <a:extLst>
              <a:ext uri="{FF2B5EF4-FFF2-40B4-BE49-F238E27FC236}">
                <a16:creationId xmlns:a16="http://schemas.microsoft.com/office/drawing/2014/main" id="{5D487E3A-2C58-4D40-A7D2-56C54DE49283}"/>
              </a:ext>
            </a:extLst>
          </p:cNvPr>
          <p:cNvPicPr>
            <a:picLocks noChangeAspect="1"/>
          </p:cNvPicPr>
          <p:nvPr/>
        </p:nvPicPr>
        <p:blipFill>
          <a:blip r:embed="rId6">
            <a:extLst>
              <a:ext uri="{28A0092B-C50C-407E-A947-70E740481C1C}">
                <a14:useLocalDpi xmlns:a14="http://schemas.microsoft.com/office/drawing/2010/main" val="0"/>
              </a:ext>
            </a:extLst>
          </a:blip>
          <a:srcRect l="35750" r="35750"/>
          <a:stretch/>
        </p:blipFill>
        <p:spPr>
          <a:xfrm>
            <a:off x="7726188" y="3497041"/>
            <a:ext cx="1663321" cy="3281997"/>
          </a:xfrm>
          <a:prstGeom prst="rect">
            <a:avLst/>
          </a:prstGeom>
        </p:spPr>
      </p:pic>
      <p:pic>
        <p:nvPicPr>
          <p:cNvPr id="46" name="Picture 45">
            <a:extLst>
              <a:ext uri="{FF2B5EF4-FFF2-40B4-BE49-F238E27FC236}">
                <a16:creationId xmlns:a16="http://schemas.microsoft.com/office/drawing/2014/main" id="{461AEF48-A988-4974-8A6A-491C852A1E97}"/>
              </a:ext>
            </a:extLst>
          </p:cNvPr>
          <p:cNvPicPr>
            <a:picLocks noChangeAspect="1"/>
          </p:cNvPicPr>
          <p:nvPr/>
        </p:nvPicPr>
        <p:blipFill>
          <a:blip r:embed="rId8"/>
          <a:stretch>
            <a:fillRect/>
          </a:stretch>
        </p:blipFill>
        <p:spPr>
          <a:xfrm>
            <a:off x="10145068" y="4983707"/>
            <a:ext cx="884988" cy="1274052"/>
          </a:xfrm>
          <a:prstGeom prst="rect">
            <a:avLst/>
          </a:prstGeom>
        </p:spPr>
      </p:pic>
      <p:pic>
        <p:nvPicPr>
          <p:cNvPr id="13" name="Picture 12">
            <a:extLst>
              <a:ext uri="{FF2B5EF4-FFF2-40B4-BE49-F238E27FC236}">
                <a16:creationId xmlns:a16="http://schemas.microsoft.com/office/drawing/2014/main" id="{E7452B32-86F9-40EE-92F1-585AC61C8C6B}"/>
              </a:ext>
            </a:extLst>
          </p:cNvPr>
          <p:cNvPicPr>
            <a:picLocks noChangeAspect="1"/>
          </p:cNvPicPr>
          <p:nvPr/>
        </p:nvPicPr>
        <p:blipFill rotWithShape="1">
          <a:blip r:embed="rId9">
            <a:extLst>
              <a:ext uri="{28A0092B-C50C-407E-A947-70E740481C1C}">
                <a14:useLocalDpi xmlns:a14="http://schemas.microsoft.com/office/drawing/2010/main" val="0"/>
              </a:ext>
            </a:extLst>
          </a:blip>
          <a:srcRect l="36505" r="41156"/>
          <a:stretch/>
        </p:blipFill>
        <p:spPr>
          <a:xfrm>
            <a:off x="5572038" y="2230556"/>
            <a:ext cx="1852937" cy="4670534"/>
          </a:xfrm>
          <a:prstGeom prst="rect">
            <a:avLst/>
          </a:prstGeom>
        </p:spPr>
      </p:pic>
      <p:pic>
        <p:nvPicPr>
          <p:cNvPr id="4" name="Picture 3">
            <a:extLst>
              <a:ext uri="{FF2B5EF4-FFF2-40B4-BE49-F238E27FC236}">
                <a16:creationId xmlns:a16="http://schemas.microsoft.com/office/drawing/2014/main" id="{35172ADE-7E42-424C-AC11-20C91C60437E}"/>
              </a:ext>
            </a:extLst>
          </p:cNvPr>
          <p:cNvPicPr>
            <a:picLocks noChangeAspect="1"/>
          </p:cNvPicPr>
          <p:nvPr/>
        </p:nvPicPr>
        <p:blipFill>
          <a:blip r:embed="rId10"/>
          <a:stretch>
            <a:fillRect/>
          </a:stretch>
        </p:blipFill>
        <p:spPr>
          <a:xfrm>
            <a:off x="10144919" y="4490328"/>
            <a:ext cx="964076" cy="1862078"/>
          </a:xfrm>
          <a:prstGeom prst="rect">
            <a:avLst/>
          </a:prstGeom>
        </p:spPr>
      </p:pic>
      <p:pic>
        <p:nvPicPr>
          <p:cNvPr id="42" name="Picture 41">
            <a:extLst>
              <a:ext uri="{FF2B5EF4-FFF2-40B4-BE49-F238E27FC236}">
                <a16:creationId xmlns:a16="http://schemas.microsoft.com/office/drawing/2014/main" id="{D2DBFE08-4FAB-4EDA-99E8-354B866E55DF}"/>
              </a:ext>
            </a:extLst>
          </p:cNvPr>
          <p:cNvPicPr>
            <a:picLocks noChangeAspect="1"/>
          </p:cNvPicPr>
          <p:nvPr/>
        </p:nvPicPr>
        <p:blipFill rotWithShape="1">
          <a:blip r:embed="rId9">
            <a:extLst>
              <a:ext uri="{28A0092B-C50C-407E-A947-70E740481C1C}">
                <a14:useLocalDpi xmlns:a14="http://schemas.microsoft.com/office/drawing/2010/main" val="0"/>
              </a:ext>
            </a:extLst>
          </a:blip>
          <a:srcRect l="36505" r="40422"/>
          <a:stretch/>
        </p:blipFill>
        <p:spPr>
          <a:xfrm>
            <a:off x="7460498" y="2224251"/>
            <a:ext cx="1913771" cy="4670534"/>
          </a:xfrm>
          <a:prstGeom prst="rect">
            <a:avLst/>
          </a:prstGeom>
        </p:spPr>
      </p:pic>
      <p:pic>
        <p:nvPicPr>
          <p:cNvPr id="11" name="Picture 10">
            <a:extLst>
              <a:ext uri="{FF2B5EF4-FFF2-40B4-BE49-F238E27FC236}">
                <a16:creationId xmlns:a16="http://schemas.microsoft.com/office/drawing/2014/main" id="{EFB727C9-CCCF-4D9B-AD66-5993172A880F}"/>
              </a:ext>
            </a:extLst>
          </p:cNvPr>
          <p:cNvPicPr>
            <a:picLocks noChangeAspect="1"/>
          </p:cNvPicPr>
          <p:nvPr/>
        </p:nvPicPr>
        <p:blipFill>
          <a:blip r:embed="rId11">
            <a:extLst>
              <a:ext uri="{28A0092B-C50C-407E-A947-70E740481C1C}">
                <a14:useLocalDpi xmlns:a14="http://schemas.microsoft.com/office/drawing/2010/main" val="0"/>
              </a:ext>
            </a:extLst>
          </a:blip>
          <a:srcRect l="22952" r="22952"/>
          <a:stretch/>
        </p:blipFill>
        <p:spPr>
          <a:xfrm>
            <a:off x="7691472" y="4498091"/>
            <a:ext cx="2077103" cy="2159226"/>
          </a:xfrm>
          <a:prstGeom prst="rect">
            <a:avLst/>
          </a:prstGeom>
        </p:spPr>
      </p:pic>
      <p:sp>
        <p:nvSpPr>
          <p:cNvPr id="5" name="Rectangle 4">
            <a:extLst>
              <a:ext uri="{FF2B5EF4-FFF2-40B4-BE49-F238E27FC236}">
                <a16:creationId xmlns:a16="http://schemas.microsoft.com/office/drawing/2014/main" id="{114846DE-92CD-4F80-9C88-BD2B1A5641D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Oval 23">
            <a:extLst>
              <a:ext uri="{FF2B5EF4-FFF2-40B4-BE49-F238E27FC236}">
                <a16:creationId xmlns:a16="http://schemas.microsoft.com/office/drawing/2014/main" id="{0DAE031F-BF5C-47E4-8995-76F4F7FECDB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8057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4.07407E-6 L 0.09883 4.07407E-6 " pathEditMode="relative" rAng="0" ptsTypes="AA">
                                      <p:cBhvr>
                                        <p:cTn id="6" dur="2000" fill="hold"/>
                                        <p:tgtEl>
                                          <p:spTgt spid="7"/>
                                        </p:tgtEl>
                                        <p:attrNameLst>
                                          <p:attrName>ppt_x</p:attrName>
                                          <p:attrName>ppt_y</p:attrName>
                                        </p:attrNameLst>
                                      </p:cBhvr>
                                      <p:rCtr x="5013" y="93"/>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2000"/>
                            </p:stCondLst>
                            <p:childTnLst>
                              <p:par>
                                <p:cTn id="13" presetID="63" presetClass="path" presetSubtype="0" accel="50000" decel="50000" fill="hold" nodeType="afterEffect">
                                  <p:stCondLst>
                                    <p:cond delay="0"/>
                                  </p:stCondLst>
                                  <p:childTnLst>
                                    <p:animMotion origin="layout" path="M 4.375E-6 -4.07407E-6 L 0.17292 -0.00625 " pathEditMode="relative" rAng="0" ptsTypes="AA">
                                      <p:cBhvr>
                                        <p:cTn id="14" dur="2000" fill="hold"/>
                                        <p:tgtEl>
                                          <p:spTgt spid="15"/>
                                        </p:tgtEl>
                                        <p:attrNameLst>
                                          <p:attrName>ppt_x</p:attrName>
                                          <p:attrName>ppt_y</p:attrName>
                                        </p:attrNameLst>
                                      </p:cBhvr>
                                      <p:rCtr x="8594" y="-301"/>
                                    </p:animMotion>
                                  </p:childTnLst>
                                </p:cTn>
                              </p:par>
                            </p:childTnLst>
                          </p:cTn>
                        </p:par>
                        <p:par>
                          <p:cTn id="15" fill="hold">
                            <p:stCondLst>
                              <p:cond delay="4000"/>
                            </p:stCondLst>
                            <p:childTnLst>
                              <p:par>
                                <p:cTn id="16" presetID="1" presetClass="exit" presetSubtype="0" fill="hold" nodeType="after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4000"/>
                            </p:stCondLst>
                            <p:childTnLst>
                              <p:par>
                                <p:cTn id="21" presetID="63" presetClass="path" presetSubtype="0" accel="50000" decel="50000" fill="hold" nodeType="afterEffect">
                                  <p:stCondLst>
                                    <p:cond delay="0"/>
                                  </p:stCondLst>
                                  <p:childTnLst>
                                    <p:animMotion origin="layout" path="M -2.29167E-6 -4.07407E-6 L 0.16601 3.7037E-6 " pathEditMode="relative" rAng="0" ptsTypes="AA">
                                      <p:cBhvr>
                                        <p:cTn id="22" dur="2000" fill="hold"/>
                                        <p:tgtEl>
                                          <p:spTgt spid="16"/>
                                        </p:tgtEl>
                                        <p:attrNameLst>
                                          <p:attrName>ppt_x</p:attrName>
                                          <p:attrName>ppt_y</p:attrName>
                                        </p:attrNameLst>
                                      </p:cBhvr>
                                      <p:rCtr x="8164" y="162"/>
                                    </p:animMotion>
                                  </p:childTnLst>
                                </p:cTn>
                              </p:par>
                            </p:childTnLst>
                          </p:cTn>
                        </p:par>
                        <p:par>
                          <p:cTn id="23" fill="hold">
                            <p:stCondLst>
                              <p:cond delay="6000"/>
                            </p:stCondLst>
                            <p:childTnLst>
                              <p:par>
                                <p:cTn id="24" presetID="1" presetClass="exit" presetSubtype="0" fill="hold" nodeType="afterEffect">
                                  <p:stCondLst>
                                    <p:cond delay="0"/>
                                  </p:stCondLst>
                                  <p:childTnLst>
                                    <p:set>
                                      <p:cBhvr>
                                        <p:cTn id="25" dur="1" fill="hold">
                                          <p:stCondLst>
                                            <p:cond delay="0"/>
                                          </p:stCondLst>
                                        </p:cTn>
                                        <p:tgtEl>
                                          <p:spTgt spid="16"/>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6000"/>
                            </p:stCondLst>
                            <p:childTnLst>
                              <p:par>
                                <p:cTn id="29" presetID="63" presetClass="path" presetSubtype="0" accel="50000" decel="50000" fill="hold" nodeType="afterEffect">
                                  <p:stCondLst>
                                    <p:cond delay="0"/>
                                  </p:stCondLst>
                                  <p:childTnLst>
                                    <p:animMotion origin="layout" path="M 2.08333E-6 -4.07407E-6 L 0.15521 0.00024 " pathEditMode="relative" rAng="0" ptsTypes="AA">
                                      <p:cBhvr>
                                        <p:cTn id="30" dur="2000" fill="hold"/>
                                        <p:tgtEl>
                                          <p:spTgt spid="17"/>
                                        </p:tgtEl>
                                        <p:attrNameLst>
                                          <p:attrName>ppt_x</p:attrName>
                                          <p:attrName>ppt_y</p:attrName>
                                        </p:attrNameLst>
                                      </p:cBhvr>
                                      <p:rCtr x="7760"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4.16667E-7 3.33333E-6 L 0.17318 -0.00717 " pathEditMode="relative" rAng="0" ptsTypes="AA">
                                      <p:cBhvr>
                                        <p:cTn id="34" dur="2000" fill="hold"/>
                                        <p:tgtEl>
                                          <p:spTgt spid="23"/>
                                        </p:tgtEl>
                                        <p:attrNameLst>
                                          <p:attrName>ppt_x</p:attrName>
                                          <p:attrName>ppt_y</p:attrName>
                                        </p:attrNameLst>
                                      </p:cBhvr>
                                      <p:rCtr x="8932" y="-301"/>
                                    </p:animMotion>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2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par>
                          <p:cTn id="40" fill="hold">
                            <p:stCondLst>
                              <p:cond delay="2000"/>
                            </p:stCondLst>
                            <p:childTnLst>
                              <p:par>
                                <p:cTn id="41" presetID="63" presetClass="path" presetSubtype="0" accel="50000" decel="50000" fill="hold" nodeType="afterEffect">
                                  <p:stCondLst>
                                    <p:cond delay="0"/>
                                  </p:stCondLst>
                                  <p:childTnLst>
                                    <p:animMotion origin="layout" path="M 3.33333E-6 -7.40741E-7 L 0.16653 0.00046 " pathEditMode="relative" rAng="0" ptsTypes="AA">
                                      <p:cBhvr>
                                        <p:cTn id="42" dur="2000" fill="hold"/>
                                        <p:tgtEl>
                                          <p:spTgt spid="29"/>
                                        </p:tgtEl>
                                        <p:attrNameLst>
                                          <p:attrName>ppt_x</p:attrName>
                                          <p:attrName>ppt_y</p:attrName>
                                        </p:attrNameLst>
                                      </p:cBhvr>
                                      <p:rCtr x="8281" y="93"/>
                                    </p:animMotion>
                                  </p:childTnLst>
                                </p:cTn>
                              </p:par>
                            </p:childTnLst>
                          </p:cTn>
                        </p:par>
                        <p:par>
                          <p:cTn id="43" fill="hold">
                            <p:stCondLst>
                              <p:cond delay="4000"/>
                            </p:stCondLst>
                            <p:childTnLst>
                              <p:par>
                                <p:cTn id="44" presetID="1" presetClass="exit" presetSubtype="0" fill="hold" nodeType="afterEffect">
                                  <p:stCondLst>
                                    <p:cond delay="0"/>
                                  </p:stCondLst>
                                  <p:childTnLst>
                                    <p:set>
                                      <p:cBhvr>
                                        <p:cTn id="45" dur="1" fill="hold">
                                          <p:stCondLst>
                                            <p:cond delay="0"/>
                                          </p:stCondLst>
                                        </p:cTn>
                                        <p:tgtEl>
                                          <p:spTgt spid="29"/>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par>
                          <p:cTn id="48" fill="hold">
                            <p:stCondLst>
                              <p:cond delay="4000"/>
                            </p:stCondLst>
                            <p:childTnLst>
                              <p:par>
                                <p:cTn id="49" presetID="63" presetClass="path" presetSubtype="0" accel="50000" decel="50000" fill="hold" nodeType="afterEffect">
                                  <p:stCondLst>
                                    <p:cond delay="0"/>
                                  </p:stCondLst>
                                  <p:childTnLst>
                                    <p:animMotion origin="layout" path="M -3.125E-6 -3.7037E-6 L 0.15521 -0.0081 " pathEditMode="relative" rAng="0" ptsTypes="AA">
                                      <p:cBhvr>
                                        <p:cTn id="50" dur="2000" fill="hold"/>
                                        <p:tgtEl>
                                          <p:spTgt spid="30"/>
                                        </p:tgtEl>
                                        <p:attrNameLst>
                                          <p:attrName>ppt_x</p:attrName>
                                          <p:attrName>ppt_y</p:attrName>
                                        </p:attrNameLst>
                                      </p:cBhvr>
                                      <p:rCtr x="7760" y="-440"/>
                                    </p:animMotion>
                                  </p:childTnLst>
                                </p:cTn>
                              </p:par>
                            </p:childTnLst>
                          </p:cTn>
                        </p:par>
                        <p:par>
                          <p:cTn id="51" fill="hold">
                            <p:stCondLst>
                              <p:cond delay="6000"/>
                            </p:stCondLst>
                            <p:childTnLst>
                              <p:par>
                                <p:cTn id="52" presetID="1" presetClass="exit" presetSubtype="0" fill="hold" nodeType="afterEffect">
                                  <p:stCondLst>
                                    <p:cond delay="0"/>
                                  </p:stCondLst>
                                  <p:childTnLst>
                                    <p:set>
                                      <p:cBhvr>
                                        <p:cTn id="53" dur="1" fill="hold">
                                          <p:stCondLst>
                                            <p:cond delay="0"/>
                                          </p:stCondLst>
                                        </p:cTn>
                                        <p:tgtEl>
                                          <p:spTgt spid="30"/>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nodeType="clickEffect">
                                  <p:stCondLst>
                                    <p:cond delay="0"/>
                                  </p:stCondLst>
                                  <p:childTnLst>
                                    <p:animMotion origin="layout" path="M -1.45833E-6 -1.85185E-6 L 0.15313 -0.00116 " pathEditMode="relative" rAng="0" ptsTypes="AA">
                                      <p:cBhvr>
                                        <p:cTn id="59" dur="2000" fill="hold"/>
                                        <p:tgtEl>
                                          <p:spTgt spid="31"/>
                                        </p:tgtEl>
                                        <p:attrNameLst>
                                          <p:attrName>ppt_x</p:attrName>
                                          <p:attrName>ppt_y</p:attrName>
                                        </p:attrNameLst>
                                      </p:cBhvr>
                                      <p:rCtr x="7656" y="-69"/>
                                    </p:animMotion>
                                  </p:childTnLst>
                                </p:cTn>
                              </p:par>
                            </p:childTnLst>
                          </p:cTn>
                        </p:par>
                        <p:par>
                          <p:cTn id="60" fill="hold">
                            <p:stCondLst>
                              <p:cond delay="2000"/>
                            </p:stCondLst>
                            <p:childTnLst>
                              <p:par>
                                <p:cTn id="61" presetID="1" presetClass="exit" presetSubtype="0" fill="hold" nodeType="after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par>
                          <p:cTn id="65" fill="hold">
                            <p:stCondLst>
                              <p:cond delay="2000"/>
                            </p:stCondLst>
                            <p:childTnLst>
                              <p:par>
                                <p:cTn id="66" presetID="35" presetClass="path" presetSubtype="0" accel="50000" decel="50000" fill="hold" nodeType="afterEffect">
                                  <p:stCondLst>
                                    <p:cond delay="0"/>
                                  </p:stCondLst>
                                  <p:childTnLst>
                                    <p:animMotion origin="layout" path="M -2.08333E-7 4.44444E-6 L -0.1513 0.00879 " pathEditMode="relative" rAng="0" ptsTypes="AA">
                                      <p:cBhvr>
                                        <p:cTn id="67" dur="2000" fill="hold"/>
                                        <p:tgtEl>
                                          <p:spTgt spid="33"/>
                                        </p:tgtEl>
                                        <p:attrNameLst>
                                          <p:attrName>ppt_x</p:attrName>
                                          <p:attrName>ppt_y</p:attrName>
                                        </p:attrNameLst>
                                      </p:cBhvr>
                                      <p:rCtr x="-7565" y="440"/>
                                    </p:animMotion>
                                  </p:childTnLst>
                                </p:cTn>
                              </p:par>
                            </p:childTnLst>
                          </p:cTn>
                        </p:par>
                      </p:childTnLst>
                    </p:cTn>
                  </p:par>
                  <p:par>
                    <p:cTn id="68" fill="hold">
                      <p:stCondLst>
                        <p:cond delay="indefinite"/>
                      </p:stCondLst>
                      <p:childTnLst>
                        <p:par>
                          <p:cTn id="69" fill="hold">
                            <p:stCondLst>
                              <p:cond delay="0"/>
                            </p:stCondLst>
                            <p:childTnLst>
                              <p:par>
                                <p:cTn id="70" presetID="63" presetClass="path" presetSubtype="0" accel="50000" decel="50000" fill="hold" nodeType="clickEffect">
                                  <p:stCondLst>
                                    <p:cond delay="0"/>
                                  </p:stCondLst>
                                  <p:childTnLst>
                                    <p:animMotion origin="layout" path="M 1.875E-6 1.11022E-16 L 0.16536 -0.00139 " pathEditMode="relative" rAng="0" ptsTypes="AA">
                                      <p:cBhvr>
                                        <p:cTn id="71" dur="2000" fill="hold"/>
                                        <p:tgtEl>
                                          <p:spTgt spid="9"/>
                                        </p:tgtEl>
                                        <p:attrNameLst>
                                          <p:attrName>ppt_x</p:attrName>
                                          <p:attrName>ppt_y</p:attrName>
                                        </p:attrNameLst>
                                      </p:cBhvr>
                                      <p:rCtr x="8268" y="-69"/>
                                    </p:animMotion>
                                  </p:childTnLst>
                                </p:cTn>
                              </p:par>
                            </p:childTnLst>
                          </p:cTn>
                        </p:par>
                        <p:par>
                          <p:cTn id="72" fill="hold">
                            <p:stCondLst>
                              <p:cond delay="2000"/>
                            </p:stCondLst>
                            <p:childTnLst>
                              <p:par>
                                <p:cTn id="73" presetID="1" presetClass="exit" presetSubtype="0" fill="hold" nodeType="afterEffect">
                                  <p:stCondLst>
                                    <p:cond delay="0"/>
                                  </p:stCondLst>
                                  <p:childTnLst>
                                    <p:set>
                                      <p:cBhvr>
                                        <p:cTn id="74" dur="1" fill="hold">
                                          <p:stCondLst>
                                            <p:cond delay="0"/>
                                          </p:stCondLst>
                                        </p:cTn>
                                        <p:tgtEl>
                                          <p:spTgt spid="9"/>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par>
                          <p:cTn id="77" fill="hold">
                            <p:stCondLst>
                              <p:cond delay="2000"/>
                            </p:stCondLst>
                            <p:childTnLst>
                              <p:par>
                                <p:cTn id="78" presetID="63" presetClass="path" presetSubtype="0" accel="50000" decel="50000" fill="hold" nodeType="afterEffect">
                                  <p:stCondLst>
                                    <p:cond delay="0"/>
                                  </p:stCondLst>
                                  <p:childTnLst>
                                    <p:animMotion origin="layout" path="M 1.04167E-6 -7.40741E-7 L 0.15677 -0.00555 " pathEditMode="relative" rAng="0" ptsTypes="AA">
                                      <p:cBhvr>
                                        <p:cTn id="79" dur="2000" fill="hold"/>
                                        <p:tgtEl>
                                          <p:spTgt spid="34"/>
                                        </p:tgtEl>
                                        <p:attrNameLst>
                                          <p:attrName>ppt_x</p:attrName>
                                          <p:attrName>ppt_y</p:attrName>
                                        </p:attrNameLst>
                                      </p:cBhvr>
                                      <p:rCtr x="7956" y="-208"/>
                                    </p:animMotion>
                                  </p:childTnLst>
                                </p:cTn>
                              </p:par>
                            </p:childTnLst>
                          </p:cTn>
                        </p:par>
                        <p:par>
                          <p:cTn id="80" fill="hold">
                            <p:stCondLst>
                              <p:cond delay="4000"/>
                            </p:stCondLst>
                            <p:childTnLst>
                              <p:par>
                                <p:cTn id="81" presetID="1" presetClass="exit" presetSubtype="0" fill="hold" nodeType="afterEffect">
                                  <p:stCondLst>
                                    <p:cond delay="0"/>
                                  </p:stCondLst>
                                  <p:childTnLst>
                                    <p:set>
                                      <p:cBhvr>
                                        <p:cTn id="82" dur="1" fill="hold">
                                          <p:stCondLst>
                                            <p:cond delay="0"/>
                                          </p:stCondLst>
                                        </p:cTn>
                                        <p:tgtEl>
                                          <p:spTgt spid="34"/>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63" presetClass="path" presetSubtype="0" accel="50000" decel="50000" fill="hold" nodeType="clickEffect">
                                  <p:stCondLst>
                                    <p:cond delay="0"/>
                                  </p:stCondLst>
                                  <p:childTnLst>
                                    <p:animMotion origin="layout" path="M -3.125E-6 -4.07407E-6 L 0.15378 -4.07407E-6 " pathEditMode="relative" rAng="0" ptsTypes="AA">
                                      <p:cBhvr>
                                        <p:cTn id="88" dur="2000" fill="hold"/>
                                        <p:tgtEl>
                                          <p:spTgt spid="36"/>
                                        </p:tgtEl>
                                        <p:attrNameLst>
                                          <p:attrName>ppt_x</p:attrName>
                                          <p:attrName>ppt_y</p:attrName>
                                        </p:attrNameLst>
                                      </p:cBhvr>
                                      <p:rCtr x="7682" y="0"/>
                                    </p:animMotion>
                                  </p:childTnLst>
                                </p:cTn>
                              </p:par>
                            </p:childTnLst>
                          </p:cTn>
                        </p:par>
                        <p:par>
                          <p:cTn id="89" fill="hold">
                            <p:stCondLst>
                              <p:cond delay="2000"/>
                            </p:stCondLst>
                            <p:childTnLst>
                              <p:par>
                                <p:cTn id="90" presetID="1" presetClass="exit" presetSubtype="0" fill="hold" nodeType="afterEffect">
                                  <p:stCondLst>
                                    <p:cond delay="0"/>
                                  </p:stCondLst>
                                  <p:childTnLst>
                                    <p:set>
                                      <p:cBhvr>
                                        <p:cTn id="91" dur="1" fill="hold">
                                          <p:stCondLst>
                                            <p:cond delay="0"/>
                                          </p:stCondLst>
                                        </p:cTn>
                                        <p:tgtEl>
                                          <p:spTgt spid="36"/>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childTnLst>
                                </p:cTn>
                              </p:par>
                            </p:childTnLst>
                          </p:cTn>
                        </p:par>
                        <p:par>
                          <p:cTn id="94" fill="hold">
                            <p:stCondLst>
                              <p:cond delay="2000"/>
                            </p:stCondLst>
                            <p:childTnLst>
                              <p:par>
                                <p:cTn id="95" presetID="35" presetClass="path" presetSubtype="0" accel="50000" decel="50000" fill="hold" nodeType="afterEffect">
                                  <p:stCondLst>
                                    <p:cond delay="0"/>
                                  </p:stCondLst>
                                  <p:childTnLst>
                                    <p:animMotion origin="layout" path="M 6.25E-7 -4.44444E-6 L -0.15078 0.01158 " pathEditMode="relative" rAng="0" ptsTypes="AA">
                                      <p:cBhvr>
                                        <p:cTn id="96" dur="2000" fill="hold"/>
                                        <p:tgtEl>
                                          <p:spTgt spid="46"/>
                                        </p:tgtEl>
                                        <p:attrNameLst>
                                          <p:attrName>ppt_x</p:attrName>
                                          <p:attrName>ppt_y</p:attrName>
                                        </p:attrNameLst>
                                      </p:cBhvr>
                                      <p:rCtr x="-7539" y="579"/>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nodeType="clickEffect">
                                  <p:stCondLst>
                                    <p:cond delay="0"/>
                                  </p:stCondLst>
                                  <p:childTnLst>
                                    <p:animMotion origin="layout" path="M -2.70833E-6 -7.40741E-7 L 0.15521 -0.00185 " pathEditMode="relative" rAng="0" ptsTypes="AA">
                                      <p:cBhvr>
                                        <p:cTn id="100" dur="2000" fill="hold"/>
                                        <p:tgtEl>
                                          <p:spTgt spid="13"/>
                                        </p:tgtEl>
                                        <p:attrNameLst>
                                          <p:attrName>ppt_x</p:attrName>
                                          <p:attrName>ppt_y</p:attrName>
                                        </p:attrNameLst>
                                      </p:cBhvr>
                                      <p:rCtr x="7760" y="-93"/>
                                    </p:animMotion>
                                  </p:childTnLst>
                                </p:cTn>
                              </p:par>
                            </p:childTnLst>
                          </p:cTn>
                        </p:par>
                        <p:par>
                          <p:cTn id="101" fill="hold">
                            <p:stCondLst>
                              <p:cond delay="2000"/>
                            </p:stCondLst>
                            <p:childTnLst>
                              <p:par>
                                <p:cTn id="102" presetID="1" presetClass="exit" presetSubtype="0" fill="hold" nodeType="afterEffect">
                                  <p:stCondLst>
                                    <p:cond delay="0"/>
                                  </p:stCondLst>
                                  <p:childTnLst>
                                    <p:set>
                                      <p:cBhvr>
                                        <p:cTn id="103" dur="1" fill="hold">
                                          <p:stCondLst>
                                            <p:cond delay="0"/>
                                          </p:stCondLst>
                                        </p:cTn>
                                        <p:tgtEl>
                                          <p:spTgt spid="13"/>
                                        </p:tgtEl>
                                        <p:attrNameLst>
                                          <p:attrName>style.visibility</p:attrName>
                                        </p:attrNameLst>
                                      </p:cBhvr>
                                      <p:to>
                                        <p:strVal val="hidden"/>
                                      </p:to>
                                    </p:set>
                                  </p:childTnLst>
                                </p:cTn>
                              </p:par>
                              <p:par>
                                <p:cTn id="104" presetID="1" presetClass="entr" presetSubtype="0" fill="hold" nodeType="withEffect">
                                  <p:stCondLst>
                                    <p:cond delay="0"/>
                                  </p:stCondLst>
                                  <p:childTnLst>
                                    <p:set>
                                      <p:cBhvr>
                                        <p:cTn id="105" dur="1" fill="hold">
                                          <p:stCondLst>
                                            <p:cond delay="0"/>
                                          </p:stCondLst>
                                        </p:cTn>
                                        <p:tgtEl>
                                          <p:spTgt spid="4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63" presetClass="path" presetSubtype="0" accel="50000" decel="50000" fill="hold" nodeType="clickEffect">
                                  <p:stCondLst>
                                    <p:cond delay="0"/>
                                  </p:stCondLst>
                                  <p:childTnLst>
                                    <p:animMotion origin="layout" path="M -4.58333E-6 -4.81481E-6 L 0.14935 -0.00393 " pathEditMode="relative" rAng="0" ptsTypes="AA">
                                      <p:cBhvr>
                                        <p:cTn id="109" dur="2000" fill="hold"/>
                                        <p:tgtEl>
                                          <p:spTgt spid="42"/>
                                        </p:tgtEl>
                                        <p:attrNameLst>
                                          <p:attrName>ppt_x</p:attrName>
                                          <p:attrName>ppt_y</p:attrName>
                                        </p:attrNameLst>
                                      </p:cBhvr>
                                      <p:rCtr x="7461" y="-208"/>
                                    </p:animMotion>
                                  </p:childTnLst>
                                </p:cTn>
                              </p:par>
                            </p:childTnLst>
                          </p:cTn>
                        </p:par>
                        <p:par>
                          <p:cTn id="110" fill="hold">
                            <p:stCondLst>
                              <p:cond delay="2000"/>
                            </p:stCondLst>
                            <p:childTnLst>
                              <p:par>
                                <p:cTn id="111" presetID="1" presetClass="exit" presetSubtype="0" fill="hold" nodeType="afterEffect">
                                  <p:stCondLst>
                                    <p:cond delay="0"/>
                                  </p:stCondLst>
                                  <p:childTnLst>
                                    <p:set>
                                      <p:cBhvr>
                                        <p:cTn id="112" dur="1" fill="hold">
                                          <p:stCondLst>
                                            <p:cond delay="0"/>
                                          </p:stCondLst>
                                        </p:cTn>
                                        <p:tgtEl>
                                          <p:spTgt spid="42"/>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4"/>
                                        </p:tgtEl>
                                        <p:attrNameLst>
                                          <p:attrName>style.visibility</p:attrName>
                                        </p:attrNameLst>
                                      </p:cBhvr>
                                      <p:to>
                                        <p:strVal val="visible"/>
                                      </p:to>
                                    </p:set>
                                  </p:childTnLst>
                                </p:cTn>
                              </p:par>
                            </p:childTnLst>
                          </p:cTn>
                        </p:par>
                        <p:par>
                          <p:cTn id="115" fill="hold">
                            <p:stCondLst>
                              <p:cond delay="2000"/>
                            </p:stCondLst>
                            <p:childTnLst>
                              <p:par>
                                <p:cTn id="116" presetID="35" presetClass="path" presetSubtype="0" accel="50000" decel="50000" fill="hold" nodeType="afterEffect">
                                  <p:stCondLst>
                                    <p:cond delay="0"/>
                                  </p:stCondLst>
                                  <p:childTnLst>
                                    <p:animMotion origin="layout" path="M -4.58333E-6 7.40741E-7 L -0.15312 0.00162 " pathEditMode="relative" rAng="0" ptsTypes="AA">
                                      <p:cBhvr>
                                        <p:cTn id="117" dur="2000" fill="hold"/>
                                        <p:tgtEl>
                                          <p:spTgt spid="4"/>
                                        </p:tgtEl>
                                        <p:attrNameLst>
                                          <p:attrName>ppt_x</p:attrName>
                                          <p:attrName>ppt_y</p:attrName>
                                        </p:attrNameLst>
                                      </p:cBhvr>
                                      <p:rCtr x="-765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3214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latin typeface="+mj-lt"/>
              </a:rPr>
              <a:t>Explore combining 2 </a:t>
            </a:r>
            <a:r>
              <a:rPr lang="en-GB" dirty="0" err="1">
                <a:latin typeface="+mj-lt"/>
              </a:rPr>
              <a:t>Numberblocks</a:t>
            </a:r>
            <a:r>
              <a:rPr lang="en-GB" dirty="0">
                <a:latin typeface="+mj-lt"/>
              </a:rPr>
              <a:t> to compare with another </a:t>
            </a:r>
            <a:r>
              <a:rPr lang="en-GB" dirty="0" err="1">
                <a:latin typeface="+mj-lt"/>
              </a:rPr>
              <a:t>Numberblock</a:t>
            </a:r>
            <a:r>
              <a:rPr lang="en-GB" dirty="0">
                <a:latin typeface="+mj-lt"/>
              </a:rPr>
              <a:t>. For example, </a:t>
            </a:r>
            <a:r>
              <a:rPr lang="en-GB" dirty="0">
                <a:solidFill>
                  <a:srgbClr val="FF0000"/>
                </a:solidFill>
                <a:latin typeface="+mj-lt"/>
              </a:rPr>
              <a:t>One</a:t>
            </a:r>
            <a:r>
              <a:rPr lang="en-GB" dirty="0">
                <a:latin typeface="+mj-lt"/>
              </a:rPr>
              <a:t> and </a:t>
            </a:r>
            <a:r>
              <a:rPr lang="en-GB" dirty="0">
                <a:solidFill>
                  <a:srgbClr val="FF0000"/>
                </a:solidFill>
                <a:latin typeface="+mj-lt"/>
              </a:rPr>
              <a:t>Two</a:t>
            </a:r>
            <a:r>
              <a:rPr lang="en-GB" dirty="0">
                <a:latin typeface="+mj-lt"/>
              </a:rPr>
              <a:t> together are the same as </a:t>
            </a:r>
            <a:r>
              <a:rPr lang="en-GB" dirty="0">
                <a:solidFill>
                  <a:srgbClr val="FF0000"/>
                </a:solidFill>
                <a:latin typeface="+mj-lt"/>
              </a:rPr>
              <a:t>Three </a:t>
            </a:r>
            <a:r>
              <a:rPr lang="en-GB" dirty="0">
                <a:latin typeface="+mj-lt"/>
              </a:rPr>
              <a:t>or are smaller than </a:t>
            </a:r>
            <a:r>
              <a:rPr lang="en-GB" dirty="0">
                <a:solidFill>
                  <a:srgbClr val="FF0000"/>
                </a:solidFill>
                <a:latin typeface="+mj-lt"/>
              </a:rPr>
              <a:t>Four</a:t>
            </a:r>
            <a:r>
              <a:rPr lang="en-GB" dirty="0">
                <a:latin typeface="+mj-lt"/>
              </a:rPr>
              <a:t>.</a:t>
            </a:r>
          </a:p>
          <a:p>
            <a:pPr marL="342900" indent="-342900">
              <a:lnSpc>
                <a:spcPct val="100000"/>
              </a:lnSpc>
              <a:spcBef>
                <a:spcPts val="0"/>
              </a:spcBef>
              <a:buFont typeface="Arial" panose="020B0604020202020204" pitchFamily="34" charset="0"/>
              <a:buChar char="•"/>
            </a:pPr>
            <a:r>
              <a:rPr lang="en-GB" dirty="0">
                <a:latin typeface="+mj-lt"/>
              </a:rPr>
              <a:t>Use a bar model to represent the comparison of two </a:t>
            </a:r>
            <a:r>
              <a:rPr lang="en-GB" dirty="0" err="1">
                <a:latin typeface="+mj-lt"/>
              </a:rPr>
              <a:t>Numberblocks</a:t>
            </a:r>
            <a:r>
              <a:rPr lang="en-GB" dirty="0">
                <a:latin typeface="+mj-lt"/>
              </a:rPr>
              <a:t> (this will help children move between the vertical towers of the blocks and the horizontal bars).</a:t>
            </a:r>
          </a:p>
          <a:p>
            <a:pPr marL="342900" indent="-342900">
              <a:lnSpc>
                <a:spcPct val="100000"/>
              </a:lnSpc>
              <a:spcBef>
                <a:spcPts val="0"/>
              </a:spcBef>
              <a:buFont typeface="Arial" panose="020B0604020202020204" pitchFamily="34" charset="0"/>
              <a:buChar char="•"/>
            </a:pPr>
            <a:r>
              <a:rPr lang="en-GB" dirty="0">
                <a:latin typeface="+mj-lt"/>
              </a:rPr>
              <a:t>Extend thinking by exploring how the combination of two numbers is more or less than another number, and represent this with a bar model.</a:t>
            </a:r>
          </a:p>
          <a:p>
            <a:pPr marL="342900" indent="-342900">
              <a:lnSpc>
                <a:spcPct val="100000"/>
              </a:lnSpc>
              <a:spcBef>
                <a:spcPts val="0"/>
              </a:spcBef>
              <a:buFont typeface="Arial" panose="020B0604020202020204" pitchFamily="34" charset="0"/>
              <a:buChar char="•"/>
            </a:pPr>
            <a:r>
              <a:rPr lang="en-GB" dirty="0">
                <a:latin typeface="+mj-lt"/>
              </a:rPr>
              <a:t>Investigate mathematical statements with the &lt; and &gt; symbols. Use cubes to support finding the missing numbers if needed. </a:t>
            </a:r>
          </a:p>
          <a:p>
            <a:pPr marL="0" indent="0">
              <a:lnSpc>
                <a:spcPct val="100000"/>
              </a:lnSpc>
              <a:spcBef>
                <a:spcPts val="0"/>
              </a:spcBef>
              <a:buNone/>
            </a:pPr>
            <a:r>
              <a:rPr lang="en-GB" dirty="0">
                <a:latin typeface="+mj-lt"/>
              </a:rPr>
              <a:t>	For example, make this equation correct: 2 + 3 &gt; </a:t>
            </a:r>
            <a:r>
              <a:rPr lang="en-GB" dirty="0">
                <a:latin typeface="Wingdings" panose="05000000000000000000" pitchFamily="2" charset="2"/>
              </a:rPr>
              <a:t>o</a:t>
            </a:r>
            <a:r>
              <a:rPr lang="en-GB" dirty="0">
                <a:latin typeface="+mj-lt"/>
              </a:rPr>
              <a:t>; 2 + </a:t>
            </a:r>
            <a:r>
              <a:rPr lang="en-GB" dirty="0">
                <a:latin typeface="Wingdings" panose="05000000000000000000" pitchFamily="2" charset="2"/>
              </a:rPr>
              <a:t>o</a:t>
            </a:r>
            <a:r>
              <a:rPr lang="en-GB" dirty="0">
                <a:latin typeface="Century Gothic" panose="020B0502020202020204" pitchFamily="34" charset="0"/>
              </a:rPr>
              <a:t> </a:t>
            </a:r>
            <a:r>
              <a:rPr lang="en-GB" dirty="0">
                <a:latin typeface="+mj-lt"/>
              </a:rPr>
              <a:t>&lt; 8.</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The </a:t>
            </a:r>
            <a:r>
              <a:rPr lang="en-GB" dirty="0" err="1"/>
              <a:t>Numberblocks</a:t>
            </a:r>
            <a:r>
              <a:rPr lang="en-GB" dirty="0"/>
              <a:t> take turns hiding behind each other in a song and dance all about bigger and smaller. Learn about comparing numbers with the </a:t>
            </a:r>
            <a:r>
              <a:rPr lang="en-GB" dirty="0" err="1"/>
              <a:t>Numberblocks</a:t>
            </a:r>
            <a:r>
              <a:rPr lang="en-GB" dirty="0"/>
              <a:t>.</a:t>
            </a:r>
          </a:p>
          <a:p>
            <a:pPr marL="0" indent="0">
              <a:lnSpc>
                <a:spcPct val="100000"/>
              </a:lnSpc>
              <a:spcBef>
                <a:spcPts val="0"/>
              </a:spcBef>
              <a:buNone/>
            </a:pPr>
            <a:r>
              <a:rPr lang="en-GB" dirty="0"/>
              <a:t>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Comparing numbers to 10</a:t>
            </a:r>
          </a:p>
          <a:p>
            <a:pPr marL="0" indent="0">
              <a:spcBef>
                <a:spcPts val="1800"/>
              </a:spcBef>
              <a:buNone/>
            </a:pPr>
            <a:r>
              <a:rPr lang="en-GB" dirty="0">
                <a:latin typeface="+mj-lt"/>
              </a:rPr>
              <a:t>In this episode the </a:t>
            </a:r>
            <a:r>
              <a:rPr lang="en-GB" dirty="0" err="1">
                <a:latin typeface="+mj-lt"/>
              </a:rPr>
              <a:t>Numberblocks</a:t>
            </a:r>
            <a:r>
              <a:rPr lang="en-GB" dirty="0">
                <a:latin typeface="+mj-lt"/>
              </a:rPr>
              <a:t> try to hide behind one another. Some </a:t>
            </a:r>
            <a:r>
              <a:rPr lang="en-GB" dirty="0" err="1">
                <a:latin typeface="+mj-lt"/>
              </a:rPr>
              <a:t>Numberblocks</a:t>
            </a:r>
            <a:r>
              <a:rPr lang="en-GB" dirty="0">
                <a:latin typeface="+mj-lt"/>
              </a:rPr>
              <a:t> can be completely hidden when they stand behind another, but others cannot because they are taller or wider. The song uses the language of comparison including smaller than and bigger than. Different contexts for comparing length and height are also introduced. We are also reintroduced to the inequality symbols &lt;&gt; and the language of ‘greater than’ and ‘less than’.</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“&lt;3&gt;</a:t>
            </a:r>
            <a:r>
              <a:rPr lang="en-GB" b="1" dirty="0">
                <a:latin typeface="+mj-lt"/>
              </a:rPr>
              <a:t> </a:t>
            </a:r>
            <a:r>
              <a:rPr lang="en-GB" dirty="0">
                <a:latin typeface="+mj-lt"/>
              </a:rPr>
              <a:t>is smaller than &lt;7&gt;.”</a:t>
            </a:r>
          </a:p>
          <a:p>
            <a:endParaRPr lang="en-GB" dirty="0">
              <a:latin typeface="+mj-lt"/>
            </a:endParaRPr>
          </a:p>
          <a:p>
            <a:pPr marL="0" indent="0">
              <a:buNone/>
            </a:pPr>
            <a:r>
              <a:rPr lang="en-GB" dirty="0">
                <a:latin typeface="+mj-lt"/>
              </a:rPr>
              <a:t>“&lt;3 and 1&gt; together are smaller than &lt;7&gt;.”</a:t>
            </a:r>
          </a:p>
          <a:p>
            <a:endParaRPr lang="en-GB" dirty="0">
              <a:latin typeface="+mj-lt"/>
            </a:endParaRPr>
          </a:p>
          <a:p>
            <a:pPr marL="0" indent="0">
              <a:buNone/>
            </a:pPr>
            <a:r>
              <a:rPr lang="en-GB" dirty="0">
                <a:latin typeface="+mj-lt"/>
              </a:rPr>
              <a:t>“&lt;7&gt; is bigger than &lt;3&gt;.”</a:t>
            </a:r>
          </a:p>
          <a:p>
            <a:endParaRPr lang="en-GB" dirty="0">
              <a:latin typeface="+mj-lt"/>
            </a:endParaRPr>
          </a:p>
          <a:p>
            <a:pPr marL="0" indent="0">
              <a:buNone/>
            </a:pPr>
            <a:r>
              <a:rPr lang="en-GB" dirty="0">
                <a:latin typeface="+mj-lt"/>
              </a:rPr>
              <a:t>“&lt;7&gt; is bigger than &lt;3&gt; and &lt;1&gt; together.”</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dirty="0">
                <a:latin typeface="+mj-lt"/>
              </a:rPr>
              <a:t>Watch the episode of </a:t>
            </a:r>
            <a:r>
              <a:rPr lang="en-GB" dirty="0" err="1">
                <a:latin typeface="+mj-lt"/>
              </a:rPr>
              <a:t>Numberblocks</a:t>
            </a:r>
            <a:r>
              <a:rPr lang="en-GB" dirty="0">
                <a:latin typeface="+mj-lt"/>
              </a:rPr>
              <a:t>. Use the following picture as a stimulus. First ask the children what they noticed about some of the </a:t>
            </a:r>
            <a:r>
              <a:rPr lang="en-GB" dirty="0" err="1">
                <a:latin typeface="+mj-lt"/>
              </a:rPr>
              <a:t>Numberblocks</a:t>
            </a:r>
            <a:r>
              <a:rPr lang="en-GB" dirty="0">
                <a:latin typeface="+mj-lt"/>
              </a:rPr>
              <a:t> when they stood behind another </a:t>
            </a:r>
            <a:r>
              <a:rPr lang="en-GB" dirty="0" err="1">
                <a:latin typeface="+mj-lt"/>
              </a:rPr>
              <a:t>Numberblock</a:t>
            </a:r>
            <a:r>
              <a:rPr lang="en-GB" dirty="0">
                <a:latin typeface="+mj-lt"/>
              </a:rPr>
              <a:t>. Can you find someone you can stand behind to hide?</a:t>
            </a:r>
          </a:p>
          <a:p>
            <a:pPr>
              <a:lnSpc>
                <a:spcPct val="100000"/>
              </a:lnSpc>
            </a:pPr>
            <a:endParaRPr lang="en-GB" dirty="0">
              <a:latin typeface="+mj-lt"/>
            </a:endParaRPr>
          </a:p>
          <a:p>
            <a:pPr marL="0" indent="0">
              <a:lnSpc>
                <a:spcPct val="100000"/>
              </a:lnSpc>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1C485-82C9-4E21-BE1A-4304D0E3FCF5}"/>
              </a:ext>
            </a:extLst>
          </p:cNvPr>
          <p:cNvPicPr>
            <a:picLocks noChangeAspect="1"/>
          </p:cNvPicPr>
          <p:nvPr/>
        </p:nvPicPr>
        <p:blipFill>
          <a:blip r:embed="rId3"/>
          <a:stretch>
            <a:fillRect/>
          </a:stretch>
        </p:blipFill>
        <p:spPr>
          <a:xfrm>
            <a:off x="0" y="0"/>
            <a:ext cx="12192000" cy="6858000"/>
          </a:xfrm>
          <a:prstGeom prst="rect">
            <a:avLst/>
          </a:prstGeom>
        </p:spPr>
      </p:pic>
      <p:sp>
        <p:nvSpPr>
          <p:cNvPr id="5" name="Oval 4">
            <a:extLst>
              <a:ext uri="{FF2B5EF4-FFF2-40B4-BE49-F238E27FC236}">
                <a16:creationId xmlns:a16="http://schemas.microsoft.com/office/drawing/2014/main" id="{4BB203A5-C4ED-4AB0-8BC8-759FB7F36FE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5215</TotalTime>
  <Words>1192</Words>
  <Application>Microsoft Office PowerPoint</Application>
  <PresentationFormat>Widescreen</PresentationFormat>
  <Paragraphs>103</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Myriad Pro</vt:lpstr>
      <vt:lpstr>Wingdings</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373</cp:revision>
  <dcterms:created xsi:type="dcterms:W3CDTF">2018-02-20T10:26:52Z</dcterms:created>
  <dcterms:modified xsi:type="dcterms:W3CDTF">2021-04-11T15:19:08Z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