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50"/>
  </p:notesMasterIdLst>
  <p:sldIdLst>
    <p:sldId id="257" r:id="rId5"/>
    <p:sldId id="508" r:id="rId6"/>
    <p:sldId id="506" r:id="rId7"/>
    <p:sldId id="507" r:id="rId8"/>
    <p:sldId id="481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511" r:id="rId20"/>
    <p:sldId id="512" r:id="rId21"/>
    <p:sldId id="277" r:id="rId22"/>
    <p:sldId id="278" r:id="rId23"/>
    <p:sldId id="279" r:id="rId24"/>
    <p:sldId id="280" r:id="rId25"/>
    <p:sldId id="513" r:id="rId26"/>
    <p:sldId id="514" r:id="rId27"/>
    <p:sldId id="281" r:id="rId28"/>
    <p:sldId id="282" r:id="rId29"/>
    <p:sldId id="283" r:id="rId30"/>
    <p:sldId id="284" r:id="rId31"/>
    <p:sldId id="285" r:id="rId32"/>
    <p:sldId id="286" r:id="rId33"/>
    <p:sldId id="515" r:id="rId34"/>
    <p:sldId id="516" r:id="rId35"/>
    <p:sldId id="287" r:id="rId36"/>
    <p:sldId id="288" r:id="rId37"/>
    <p:sldId id="289" r:id="rId38"/>
    <p:sldId id="517" r:id="rId39"/>
    <p:sldId id="518" r:id="rId40"/>
    <p:sldId id="290" r:id="rId41"/>
    <p:sldId id="291" r:id="rId42"/>
    <p:sldId id="519" r:id="rId43"/>
    <p:sldId id="520" r:id="rId44"/>
    <p:sldId id="292" r:id="rId45"/>
    <p:sldId id="293" r:id="rId46"/>
    <p:sldId id="294" r:id="rId47"/>
    <p:sldId id="295" r:id="rId48"/>
    <p:sldId id="477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852135D-AE1F-46BC-8709-C991EDBD8336}">
          <p14:sldIdLst>
            <p14:sldId id="257"/>
            <p14:sldId id="508"/>
            <p14:sldId id="506"/>
            <p14:sldId id="507"/>
            <p14:sldId id="481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511"/>
            <p14:sldId id="512"/>
            <p14:sldId id="277"/>
            <p14:sldId id="278"/>
            <p14:sldId id="279"/>
            <p14:sldId id="280"/>
            <p14:sldId id="513"/>
            <p14:sldId id="514"/>
            <p14:sldId id="281"/>
            <p14:sldId id="282"/>
            <p14:sldId id="283"/>
            <p14:sldId id="284"/>
            <p14:sldId id="285"/>
            <p14:sldId id="286"/>
            <p14:sldId id="515"/>
            <p14:sldId id="516"/>
            <p14:sldId id="287"/>
            <p14:sldId id="288"/>
            <p14:sldId id="289"/>
            <p14:sldId id="517"/>
            <p14:sldId id="518"/>
            <p14:sldId id="290"/>
            <p14:sldId id="291"/>
            <p14:sldId id="519"/>
            <p14:sldId id="520"/>
            <p14:sldId id="292"/>
            <p14:sldId id="293"/>
            <p14:sldId id="294"/>
            <p14:sldId id="295"/>
            <p14:sldId id="4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nna Cole" initials="DC" lastIdx="27" clrIdx="0">
    <p:extLst>
      <p:ext uri="{19B8F6BF-5375-455C-9EA6-DF929625EA0E}">
        <p15:presenceInfo xmlns:p15="http://schemas.microsoft.com/office/powerpoint/2012/main" userId="S::donna.cole@ncetm.org.uk::36e63e46-7f0e-4c72-a341-f5fc518a0358" providerId="AD"/>
      </p:ext>
    </p:extLst>
  </p:cmAuthor>
  <p:cmAuthor id="2" name="Elizabeth Lambert" initials="EL" lastIdx="1" clrIdx="1">
    <p:extLst>
      <p:ext uri="{19B8F6BF-5375-455C-9EA6-DF929625EA0E}">
        <p15:presenceInfo xmlns:p15="http://schemas.microsoft.com/office/powerpoint/2012/main" userId="S::Elizabeth.Lambert@ncetm.org.uk::84516f71-0698-4f46-9863-2dab06370415" providerId="AD"/>
      </p:ext>
    </p:extLst>
  </p:cmAuthor>
  <p:cmAuthor id="3" name="Jonathan East" initials="JE" lastIdx="16" clrIdx="2">
    <p:extLst>
      <p:ext uri="{19B8F6BF-5375-455C-9EA6-DF929625EA0E}">
        <p15:presenceInfo xmlns:p15="http://schemas.microsoft.com/office/powerpoint/2012/main" userId="S-1-5-21-3922863414-4013517082-2598851602-1227" providerId="AD"/>
      </p:ext>
    </p:extLst>
  </p:cmAuthor>
  <p:cmAuthor id="4" name="Gwen Tresidder" initials="GT" lastIdx="29" clrIdx="3">
    <p:extLst>
      <p:ext uri="{19B8F6BF-5375-455C-9EA6-DF929625EA0E}">
        <p15:presenceInfo xmlns:p15="http://schemas.microsoft.com/office/powerpoint/2012/main" userId="S::Gwen.Tresidder@ncetm.org.uk::b74a9380-12d1-408f-ae76-78178213c8e6" providerId="AD"/>
      </p:ext>
    </p:extLst>
  </p:cmAuthor>
  <p:cmAuthor id="5" name="Andrew Young" initials="AY" lastIdx="3" clrIdx="4">
    <p:extLst>
      <p:ext uri="{19B8F6BF-5375-455C-9EA6-DF929625EA0E}">
        <p15:presenceInfo xmlns:p15="http://schemas.microsoft.com/office/powerpoint/2012/main" userId="S::andrew.young@tribalgroup.com::3d7dab09-352b-4858-b937-4a4f8b94e61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5D4"/>
    <a:srgbClr val="327473"/>
    <a:srgbClr val="E5F3F2"/>
    <a:srgbClr val="CDE9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9890A6-4B92-4190-9B45-C03E85F0D818}" v="3" dt="2021-11-30T08:39:53.1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74115" autoAdjust="0"/>
  </p:normalViewPr>
  <p:slideViewPr>
    <p:cSldViewPr snapToGrid="0" showGuides="1">
      <p:cViewPr varScale="1">
        <p:scale>
          <a:sx n="49" d="100"/>
          <a:sy n="49" d="100"/>
        </p:scale>
        <p:origin x="133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microsoft.com/office/2015/10/relationships/revisionInfo" Target="revisionInfo.xml"/><Relationship Id="rId8" Type="http://schemas.openxmlformats.org/officeDocument/2006/relationships/slide" Target="slides/slide4.xml"/><Relationship Id="rId51" Type="http://schemas.openxmlformats.org/officeDocument/2006/relationships/commentAuthors" Target="commentAuthors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94EFC8-8799-4F4C-8315-F132E4ECEA7D}" type="datetimeFigureOut">
              <a:rPr lang="en-GB" smtClean="0"/>
              <a:t>02/12/2021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825CF7-397B-40E2-885F-DC75A9265B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312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7177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Complete this part</a:t>
            </a:r>
            <a:r>
              <a:rPr lang="en-GB" i="1" dirty="0">
                <a:latin typeface="Myriad Pro" panose="020B0503030403020204" pitchFamily="34" charset="0"/>
              </a:rPr>
              <a:t>–</a:t>
            </a:r>
            <a:r>
              <a:rPr lang="en-GB" i="1" dirty="0"/>
              <a:t>part</a:t>
            </a:r>
            <a:r>
              <a:rPr lang="en-GB" i="1" dirty="0">
                <a:latin typeface="Myriad Pro" panose="020B0503030403020204" pitchFamily="34" charset="0"/>
              </a:rPr>
              <a:t>–</a:t>
            </a:r>
            <a:r>
              <a:rPr lang="en-GB" i="1" dirty="0"/>
              <a:t>part</a:t>
            </a:r>
            <a:r>
              <a:rPr lang="en-GB" i="1" dirty="0">
                <a:latin typeface="Myriad Pro" panose="020B0503030403020204" pitchFamily="34" charset="0"/>
              </a:rPr>
              <a:t>–</a:t>
            </a:r>
            <a:r>
              <a:rPr lang="en-GB" i="1" dirty="0"/>
              <a:t>whole model using unequal shares. </a:t>
            </a:r>
          </a:p>
          <a:p>
            <a:r>
              <a:rPr lang="en-GB" i="1" dirty="0"/>
              <a:t>Is there more than one possibility?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8910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Now complete it using equal shares.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3432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40251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91451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What is the mean number of books read in the summer term?</a:t>
            </a:r>
          </a:p>
          <a:p>
            <a:r>
              <a:rPr lang="en-US" i="1" dirty="0"/>
              <a:t>The dividend is '32' (5 + 4 + 1 + 2 + 5 + 3 + 8 + 4). </a:t>
            </a:r>
          </a:p>
          <a:p>
            <a:r>
              <a:rPr lang="en-US" i="1" dirty="0"/>
              <a:t>The divisor is '8' because there are eight children. </a:t>
            </a:r>
          </a:p>
          <a:p>
            <a:r>
              <a:rPr lang="en-US" i="1" dirty="0"/>
              <a:t>The mean is 32 ÷ 8 = 4.</a:t>
            </a:r>
            <a:endParaRPr lang="en-GB" i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4165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The dividend is '15' (4 + 2 + 5 + 2 + 2).</a:t>
            </a:r>
          </a:p>
          <a:p>
            <a:r>
              <a:rPr lang="en-US" i="1" dirty="0"/>
              <a:t>The divisor is '5' because there are five children.</a:t>
            </a:r>
          </a:p>
          <a:p>
            <a:r>
              <a:rPr lang="en-US" i="1" dirty="0"/>
              <a:t>The mean is 15 ÷ 5 = 3.</a:t>
            </a:r>
            <a:endParaRPr lang="en-GB" i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9187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There are five groups of three.</a:t>
            </a:r>
          </a:p>
          <a:p>
            <a:r>
              <a:rPr lang="en-US" i="1" dirty="0"/>
              <a:t>5 × 3 = 15</a:t>
            </a:r>
          </a:p>
          <a:p>
            <a:r>
              <a:rPr lang="en-US" i="1" dirty="0"/>
              <a:t>The total number of slices is fifteen.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7113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Draw lines to join the information on the left to the matching information on the right.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9914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1651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23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3666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8086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This table shows the weights of some dogs in kilograms.</a:t>
            </a:r>
          </a:p>
          <a:p>
            <a:r>
              <a:rPr lang="en-GB" i="1" dirty="0"/>
              <a:t>What is the mean weight?</a:t>
            </a:r>
          </a:p>
          <a:p>
            <a:r>
              <a:rPr lang="en-GB" i="1" dirty="0"/>
              <a:t>The dividend is 4 + 8 + 4 + 3 + 6 = 35</a:t>
            </a:r>
          </a:p>
          <a:p>
            <a:r>
              <a:rPr lang="en-US" i="1" dirty="0"/>
              <a:t>The divisor is '5' because there are five dogs. </a:t>
            </a:r>
          </a:p>
          <a:p>
            <a:r>
              <a:rPr lang="en-GB" i="1" dirty="0"/>
              <a:t>The mean is 35 kg ÷ 5 = 7</a:t>
            </a:r>
            <a:r>
              <a:rPr lang="en-GB" sz="600" i="1" dirty="0"/>
              <a:t> </a:t>
            </a:r>
            <a:r>
              <a:rPr lang="en-GB" i="1" dirty="0"/>
              <a:t>kg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6941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This table shows the weights of the same dogs a year later.</a:t>
            </a:r>
          </a:p>
          <a:p>
            <a:r>
              <a:rPr lang="en-GB" i="1" dirty="0"/>
              <a:t>What is the mean weight now?</a:t>
            </a:r>
          </a:p>
          <a:p>
            <a:r>
              <a:rPr lang="en-GB" i="1" dirty="0"/>
              <a:t>The dividend is 15 + 10 + 4 + 4 + 7 = 40</a:t>
            </a:r>
          </a:p>
          <a:p>
            <a:r>
              <a:rPr lang="en-US" i="1" dirty="0"/>
              <a:t>The divisor is '5' because there are five dogs. </a:t>
            </a:r>
          </a:p>
          <a:p>
            <a:r>
              <a:rPr lang="en-GB" i="1" dirty="0"/>
              <a:t>The mean is 40 kg ÷ 5 = 8</a:t>
            </a:r>
            <a:r>
              <a:rPr lang="en-GB" sz="600" i="1" dirty="0"/>
              <a:t> </a:t>
            </a:r>
            <a:r>
              <a:rPr lang="en-GB" i="1" dirty="0"/>
              <a:t>kg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2387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This table shows the weights of the same dogs two years later.</a:t>
            </a:r>
          </a:p>
          <a:p>
            <a:r>
              <a:rPr lang="en-GB" i="1" dirty="0"/>
              <a:t>What is the mean weight now?</a:t>
            </a:r>
          </a:p>
          <a:p>
            <a:r>
              <a:rPr lang="en-GB" i="1" dirty="0"/>
              <a:t>The dividend is 12 + 8 + 3 + 2 + 5 = 30</a:t>
            </a:r>
          </a:p>
          <a:p>
            <a:r>
              <a:rPr lang="en-US" i="1" dirty="0"/>
              <a:t>The divisor is '5' because there are five dogs. </a:t>
            </a:r>
          </a:p>
          <a:p>
            <a:r>
              <a:rPr lang="en-GB" i="1" dirty="0"/>
              <a:t>The mean is 30 kg ÷ 5 = 6</a:t>
            </a:r>
            <a:r>
              <a:rPr lang="en-GB" sz="600" i="1" dirty="0"/>
              <a:t> </a:t>
            </a:r>
            <a:r>
              <a:rPr lang="en-GB" i="1" dirty="0"/>
              <a:t>kg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7328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On Monday, four friends shared twenty-four sweets.</a:t>
            </a:r>
          </a:p>
          <a:p>
            <a:r>
              <a:rPr lang="en-GB" i="1" dirty="0"/>
              <a:t>What is the mean number of sweets per friend?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6722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On Tuesday, six friends shared twenty-four sweets.</a:t>
            </a:r>
          </a:p>
          <a:p>
            <a:r>
              <a:rPr lang="en-GB" i="1" dirty="0"/>
              <a:t>What is the mean number of sweets per friend?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8206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On Wednesday, three friends shared twenty-four sweets.</a:t>
            </a:r>
          </a:p>
          <a:p>
            <a:r>
              <a:rPr lang="en-GB" i="1" dirty="0"/>
              <a:t>What is the mean number of sweets per friend?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230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94972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31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95648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What is the mean number of children per day?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8399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The following week there is a Bank Holiday </a:t>
            </a:r>
            <a:r>
              <a:rPr lang="en-GB" i="1"/>
              <a:t>and so the </a:t>
            </a:r>
            <a:r>
              <a:rPr lang="en-GB" i="1" dirty="0"/>
              <a:t>school is shut on Monday. </a:t>
            </a:r>
          </a:p>
          <a:p>
            <a:r>
              <a:rPr lang="en-GB" i="1" dirty="0"/>
              <a:t>What is the mean number of children per day for this week?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541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698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The mean time in minutes for a 3 kilometre race is 14 minutes. </a:t>
            </a:r>
          </a:p>
          <a:p>
            <a:r>
              <a:rPr lang="en-GB" i="1" dirty="0"/>
              <a:t>What could Billy’s time be?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4685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92685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36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377594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761602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40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090556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What is the mean age of the people in this picture?</a:t>
            </a:r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49330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What is the mean age of the people in this picture?</a:t>
            </a:r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14258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What is the mean age of the people in this picture?</a:t>
            </a:r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412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On Sunny Avenue there is a row of terraced houses.</a:t>
            </a:r>
          </a:p>
          <a:p>
            <a:r>
              <a:rPr lang="en-GB" i="1" dirty="0"/>
              <a:t>House A is derelict and has been left empty for several years.</a:t>
            </a:r>
          </a:p>
          <a:p>
            <a:r>
              <a:rPr lang="en-GB" i="1" dirty="0"/>
              <a:t>House E is very modern with a large garden.</a:t>
            </a:r>
          </a:p>
          <a:p>
            <a:r>
              <a:rPr lang="en-GB" i="1" dirty="0"/>
              <a:t>What is the typical price of a house on Sunny Avenue?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01889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862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5805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88912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Amy has one card, Ben has five cards, Cath has three cards, Dave has nine cards and Evie has two cards.</a:t>
            </a:r>
          </a:p>
          <a:p>
            <a:r>
              <a:rPr lang="en-US" i="1" dirty="0"/>
              <a:t>How many do they have each if they share them equally?</a:t>
            </a:r>
          </a:p>
          <a:p>
            <a:endParaRPr lang="en-GB" i="1" dirty="0"/>
          </a:p>
          <a:p>
            <a:r>
              <a:rPr lang="en-US" i="1" dirty="0"/>
              <a:t>Please note that this data set is used for problems from steps 1:1 to 1:4. The data set information has not been repeated in the notes to all slides. </a:t>
            </a:r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566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Dave could give two of his cards to Cath and two of his cards to Evie.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904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If Ben, Cath and Dave each give one card to Amy, she will have four. </a:t>
            </a:r>
          </a:p>
          <a:p>
            <a:r>
              <a:rPr lang="en-GB" i="1" dirty="0"/>
              <a:t>The cards have been shared equally.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3485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I have twenty conkers and I share them equally between five children. How many conkers does each child get?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954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etm.org.uk/masterypd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E87F3B16-21C0-4F4C-A604-A71D44B1F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8345" y="-157162"/>
            <a:ext cx="12228689" cy="687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A0D527-99F6-4C25-B867-E6C473316230}"/>
              </a:ext>
            </a:extLst>
          </p:cNvPr>
          <p:cNvSpPr txBox="1"/>
          <p:nvPr userDrawn="1"/>
        </p:nvSpPr>
        <p:spPr>
          <a:xfrm>
            <a:off x="609593" y="473825"/>
            <a:ext cx="55573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200" b="1" kern="1200" dirty="0">
                <a:solidFill>
                  <a:srgbClr val="FBF5D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Curriculum Prioritisation for Primary Maths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3AA9D4F-8E41-47F9-A6BB-0AF636DA0770}"/>
              </a:ext>
            </a:extLst>
          </p:cNvPr>
          <p:cNvCxnSpPr>
            <a:cxnSpLocks/>
          </p:cNvCxnSpPr>
          <p:nvPr userDrawn="1"/>
        </p:nvCxnSpPr>
        <p:spPr bwMode="auto">
          <a:xfrm rot="5400000">
            <a:off x="1285150" y="436965"/>
            <a:ext cx="0" cy="1170432"/>
          </a:xfrm>
          <a:prstGeom prst="line">
            <a:avLst/>
          </a:prstGeom>
          <a:ln w="25400">
            <a:solidFill>
              <a:srgbClr val="FBF5D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C602C34-F685-413D-92B3-920B5E843FF0}"/>
              </a:ext>
            </a:extLst>
          </p:cNvPr>
          <p:cNvSpPr txBox="1"/>
          <p:nvPr userDrawn="1"/>
        </p:nvSpPr>
        <p:spPr>
          <a:xfrm>
            <a:off x="609593" y="707820"/>
            <a:ext cx="61722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b="1" i="0" dirty="0">
                <a:solidFill>
                  <a:srgbClr val="FBF5D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term-by-term framework to support planning and teaching</a:t>
            </a:r>
            <a:endParaRPr lang="en-GB" sz="1100" b="1" dirty="0">
              <a:solidFill>
                <a:srgbClr val="FBF5D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7031D2-8649-4B2E-BCAE-8A353FB07BDF}"/>
              </a:ext>
            </a:extLst>
          </p:cNvPr>
          <p:cNvSpPr txBox="1"/>
          <p:nvPr userDrawn="1"/>
        </p:nvSpPr>
        <p:spPr>
          <a:xfrm>
            <a:off x="699934" y="5435709"/>
            <a:ext cx="19601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2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Summer 2021</a:t>
            </a: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6450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177A9D-1362-4B64-BB76-7E5E3FF9A06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" y="141663"/>
            <a:ext cx="12192000" cy="594000"/>
          </a:xfrm>
          <a:prstGeom prst="rect">
            <a:avLst/>
          </a:prstGeom>
          <a:solidFill>
            <a:srgbClr val="347574"/>
          </a:solidFill>
          <a:ln>
            <a:noFill/>
          </a:ln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0" indent="0" algn="ctr" eaLnBrk="0" hangingPunct="0">
              <a:buClr>
                <a:schemeClr val="tx2"/>
              </a:buClr>
              <a:defRPr sz="2400">
                <a:solidFill>
                  <a:srgbClr val="585858"/>
                </a:solidFill>
                <a:latin typeface="+mj-lt"/>
                <a:ea typeface="Myriad Pro" charset="0"/>
                <a:cs typeface="Myriad Pro" charset="0"/>
              </a:defRPr>
            </a:lvl1pPr>
            <a:lvl2pPr marL="557199" indent="-214308" eaLnBrk="0" hangingPunct="0"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eaLnBrk="0" hangingPunct="0"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eaLnBrk="0" hangingPunct="0">
              <a:buClr>
                <a:schemeClr val="accent2"/>
              </a:buClr>
              <a:defRPr sz="1425">
                <a:latin typeface="+mn-lt"/>
              </a:defRPr>
            </a:lvl4pPr>
            <a:lvl5pPr marL="1543012" indent="-171446" eaLnBrk="0" hangingPunct="0">
              <a:buClr>
                <a:schemeClr val="tx2"/>
              </a:buClr>
              <a:defRPr sz="1425">
                <a:latin typeface="+mn-lt"/>
              </a:defRPr>
            </a:lvl5pPr>
            <a:lvl6pPr marL="1885903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6pPr>
            <a:lvl7pPr marL="2228795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7pPr>
            <a:lvl8pPr marL="2571686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8pPr>
            <a:lvl9pPr marL="2914577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9pPr>
          </a:lstStyle>
          <a:p>
            <a:pPr>
              <a:buNone/>
            </a:pPr>
            <a:endParaRPr lang="en-GB" dirty="0"/>
          </a:p>
        </p:txBody>
      </p:sp>
      <p:pic>
        <p:nvPicPr>
          <p:cNvPr id="3" name="Picture 2" descr="A picture containing object, lamp, light&#10;&#10;Description automatically generated">
            <a:extLst>
              <a:ext uri="{FF2B5EF4-FFF2-40B4-BE49-F238E27FC236}">
                <a16:creationId xmlns:a16="http://schemas.microsoft.com/office/drawing/2014/main" id="{226FBF21-7918-4116-9D2A-4FFEF62A7A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400" y="5842800"/>
            <a:ext cx="649771" cy="594000"/>
          </a:xfrm>
          <a:prstGeom prst="rect">
            <a:avLst/>
          </a:prstGeom>
        </p:spPr>
      </p:pic>
      <p:sp>
        <p:nvSpPr>
          <p:cNvPr id="8" name="Footer Placeholder 9">
            <a:extLst>
              <a:ext uri="{FF2B5EF4-FFF2-40B4-BE49-F238E27FC236}">
                <a16:creationId xmlns:a16="http://schemas.microsoft.com/office/drawing/2014/main" id="{E8E35F7C-59D1-4344-B45A-A3380FD02D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-1" y="6356350"/>
            <a:ext cx="12191999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</p:spTree>
    <p:extLst>
      <p:ext uri="{BB962C8B-B14F-4D97-AF65-F5344CB8AC3E}">
        <p14:creationId xmlns:p14="http://schemas.microsoft.com/office/powerpoint/2010/main" val="188294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177A9D-1362-4B64-BB76-7E5E3FF9A06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" y="141663"/>
            <a:ext cx="12192000" cy="594000"/>
          </a:xfrm>
          <a:prstGeom prst="rect">
            <a:avLst/>
          </a:prstGeom>
          <a:solidFill>
            <a:srgbClr val="347574"/>
          </a:solidFill>
          <a:ln>
            <a:noFill/>
          </a:ln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0" indent="0" algn="ctr" eaLnBrk="0" hangingPunct="0">
              <a:buClr>
                <a:schemeClr val="tx2"/>
              </a:buClr>
              <a:defRPr sz="2400">
                <a:solidFill>
                  <a:srgbClr val="585858"/>
                </a:solidFill>
                <a:latin typeface="+mj-lt"/>
                <a:ea typeface="Myriad Pro" charset="0"/>
                <a:cs typeface="Myriad Pro" charset="0"/>
              </a:defRPr>
            </a:lvl1pPr>
            <a:lvl2pPr marL="557199" indent="-214308" eaLnBrk="0" hangingPunct="0"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eaLnBrk="0" hangingPunct="0"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eaLnBrk="0" hangingPunct="0">
              <a:buClr>
                <a:schemeClr val="accent2"/>
              </a:buClr>
              <a:defRPr sz="1425">
                <a:latin typeface="+mn-lt"/>
              </a:defRPr>
            </a:lvl4pPr>
            <a:lvl5pPr marL="1543012" indent="-171446" eaLnBrk="0" hangingPunct="0">
              <a:buClr>
                <a:schemeClr val="tx2"/>
              </a:buClr>
              <a:defRPr sz="1425">
                <a:latin typeface="+mn-lt"/>
              </a:defRPr>
            </a:lvl5pPr>
            <a:lvl6pPr marL="1885903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6pPr>
            <a:lvl7pPr marL="2228795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7pPr>
            <a:lvl8pPr marL="2571686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8pPr>
            <a:lvl9pPr marL="2914577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9pPr>
          </a:lstStyle>
          <a:p>
            <a:pPr>
              <a:buNone/>
            </a:pPr>
            <a:endParaRPr lang="en-GB" dirty="0"/>
          </a:p>
        </p:txBody>
      </p:sp>
      <p:pic>
        <p:nvPicPr>
          <p:cNvPr id="3" name="Picture 2" descr="A picture containing object, lamp, light&#10;&#10;Description automatically generated">
            <a:extLst>
              <a:ext uri="{FF2B5EF4-FFF2-40B4-BE49-F238E27FC236}">
                <a16:creationId xmlns:a16="http://schemas.microsoft.com/office/drawing/2014/main" id="{226FBF21-7918-4116-9D2A-4FFEF62A7A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400" y="5842800"/>
            <a:ext cx="649771" cy="594000"/>
          </a:xfrm>
          <a:prstGeom prst="rect">
            <a:avLst/>
          </a:prstGeom>
        </p:spPr>
      </p:pic>
      <p:sp>
        <p:nvSpPr>
          <p:cNvPr id="8" name="Footer Placeholder 9">
            <a:extLst>
              <a:ext uri="{FF2B5EF4-FFF2-40B4-BE49-F238E27FC236}">
                <a16:creationId xmlns:a16="http://schemas.microsoft.com/office/drawing/2014/main" id="{E8E35F7C-59D1-4344-B45A-A3380FD02D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-1" y="6356350"/>
            <a:ext cx="12191999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</p:spTree>
    <p:extLst>
      <p:ext uri="{BB962C8B-B14F-4D97-AF65-F5344CB8AC3E}">
        <p14:creationId xmlns:p14="http://schemas.microsoft.com/office/powerpoint/2010/main" val="302719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177A9D-1362-4B64-BB76-7E5E3FF9A06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" y="141663"/>
            <a:ext cx="12192000" cy="594000"/>
          </a:xfrm>
          <a:prstGeom prst="rect">
            <a:avLst/>
          </a:prstGeom>
          <a:solidFill>
            <a:srgbClr val="347574"/>
          </a:solidFill>
          <a:ln>
            <a:noFill/>
          </a:ln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0" indent="0" algn="ctr" eaLnBrk="0" hangingPunct="0">
              <a:buClr>
                <a:schemeClr val="tx2"/>
              </a:buClr>
              <a:defRPr sz="2400">
                <a:solidFill>
                  <a:srgbClr val="585858"/>
                </a:solidFill>
                <a:latin typeface="+mj-lt"/>
                <a:ea typeface="Myriad Pro" charset="0"/>
                <a:cs typeface="Myriad Pro" charset="0"/>
              </a:defRPr>
            </a:lvl1pPr>
            <a:lvl2pPr marL="557199" indent="-214308" eaLnBrk="0" hangingPunct="0"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eaLnBrk="0" hangingPunct="0"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eaLnBrk="0" hangingPunct="0">
              <a:buClr>
                <a:schemeClr val="accent2"/>
              </a:buClr>
              <a:defRPr sz="1425">
                <a:latin typeface="+mn-lt"/>
              </a:defRPr>
            </a:lvl4pPr>
            <a:lvl5pPr marL="1543012" indent="-171446" eaLnBrk="0" hangingPunct="0">
              <a:buClr>
                <a:schemeClr val="tx2"/>
              </a:buClr>
              <a:defRPr sz="1425">
                <a:latin typeface="+mn-lt"/>
              </a:defRPr>
            </a:lvl5pPr>
            <a:lvl6pPr marL="1885903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6pPr>
            <a:lvl7pPr marL="2228795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7pPr>
            <a:lvl8pPr marL="2571686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8pPr>
            <a:lvl9pPr marL="2914577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9pPr>
          </a:lstStyle>
          <a:p>
            <a:pPr>
              <a:buNone/>
            </a:pPr>
            <a:endParaRPr lang="en-GB" dirty="0"/>
          </a:p>
        </p:txBody>
      </p:sp>
      <p:pic>
        <p:nvPicPr>
          <p:cNvPr id="3" name="Picture 2" descr="A picture containing object, lamp, light&#10;&#10;Description automatically generated">
            <a:extLst>
              <a:ext uri="{FF2B5EF4-FFF2-40B4-BE49-F238E27FC236}">
                <a16:creationId xmlns:a16="http://schemas.microsoft.com/office/drawing/2014/main" id="{226FBF21-7918-4116-9D2A-4FFEF62A7A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400" y="5842800"/>
            <a:ext cx="649771" cy="594000"/>
          </a:xfrm>
          <a:prstGeom prst="rect">
            <a:avLst/>
          </a:prstGeom>
        </p:spPr>
      </p:pic>
      <p:sp>
        <p:nvSpPr>
          <p:cNvPr id="8" name="Footer Placeholder 9">
            <a:extLst>
              <a:ext uri="{FF2B5EF4-FFF2-40B4-BE49-F238E27FC236}">
                <a16:creationId xmlns:a16="http://schemas.microsoft.com/office/drawing/2014/main" id="{E8E35F7C-59D1-4344-B45A-A3380FD02D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-1" y="6356350"/>
            <a:ext cx="12191999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graphicFrame>
        <p:nvGraphicFramePr>
          <p:cNvPr id="5" name="Table 10">
            <a:extLst>
              <a:ext uri="{FF2B5EF4-FFF2-40B4-BE49-F238E27FC236}">
                <a16:creationId xmlns:a16="http://schemas.microsoft.com/office/drawing/2014/main" id="{8703DAC1-0D09-4FCA-8F8E-26F6D721539C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206897055"/>
              </p:ext>
            </p:extLst>
          </p:nvPr>
        </p:nvGraphicFramePr>
        <p:xfrm>
          <a:off x="594008" y="1097547"/>
          <a:ext cx="11140162" cy="1978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19980">
                <a:tc>
                  <a:txBody>
                    <a:bodyPr/>
                    <a:lstStyle/>
                    <a:p>
                      <a:pPr algn="l"/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458182">
                <a:tc>
                  <a:txBody>
                    <a:bodyPr/>
                    <a:lstStyle/>
                    <a:p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396C834-C60B-4D4B-9CE7-C48E02B24E9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8269" y="1789113"/>
            <a:ext cx="10653944" cy="7842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32E35AE-674A-4CFB-A6EA-9851D79117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8269" y="1189038"/>
            <a:ext cx="10653944" cy="31591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153B39E-7C33-4C5E-BBB2-AE7BBB524528}"/>
              </a:ext>
            </a:extLst>
          </p:cNvPr>
          <p:cNvSpPr txBox="1"/>
          <p:nvPr userDrawn="1"/>
        </p:nvSpPr>
        <p:spPr>
          <a:xfrm>
            <a:off x="594007" y="3486800"/>
            <a:ext cx="11140161" cy="394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outcome.</a:t>
            </a:r>
            <a:endParaRPr lang="en-GB" kern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DA156B4A-F0F3-4E38-A0C7-379476798F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3725" y="233363"/>
            <a:ext cx="11141075" cy="3937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334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177A9D-1362-4B64-BB76-7E5E3FF9A06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" y="141663"/>
            <a:ext cx="12192000" cy="594000"/>
          </a:xfrm>
          <a:prstGeom prst="rect">
            <a:avLst/>
          </a:prstGeom>
          <a:solidFill>
            <a:srgbClr val="347574"/>
          </a:solidFill>
          <a:ln>
            <a:noFill/>
          </a:ln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0" indent="0" algn="ctr" eaLnBrk="0" hangingPunct="0">
              <a:buClr>
                <a:schemeClr val="tx2"/>
              </a:buClr>
              <a:defRPr sz="2400">
                <a:solidFill>
                  <a:srgbClr val="585858"/>
                </a:solidFill>
                <a:latin typeface="+mj-lt"/>
                <a:ea typeface="Myriad Pro" charset="0"/>
                <a:cs typeface="Myriad Pro" charset="0"/>
              </a:defRPr>
            </a:lvl1pPr>
            <a:lvl2pPr marL="557199" indent="-214308" eaLnBrk="0" hangingPunct="0"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eaLnBrk="0" hangingPunct="0"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eaLnBrk="0" hangingPunct="0">
              <a:buClr>
                <a:schemeClr val="accent2"/>
              </a:buClr>
              <a:defRPr sz="1425">
                <a:latin typeface="+mn-lt"/>
              </a:defRPr>
            </a:lvl4pPr>
            <a:lvl5pPr marL="1543012" indent="-171446" eaLnBrk="0" hangingPunct="0">
              <a:buClr>
                <a:schemeClr val="tx2"/>
              </a:buClr>
              <a:defRPr sz="1425">
                <a:latin typeface="+mn-lt"/>
              </a:defRPr>
            </a:lvl5pPr>
            <a:lvl6pPr marL="1885903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6pPr>
            <a:lvl7pPr marL="2228795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7pPr>
            <a:lvl8pPr marL="2571686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8pPr>
            <a:lvl9pPr marL="2914577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9pPr>
          </a:lstStyle>
          <a:p>
            <a:pPr>
              <a:buNone/>
            </a:pPr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CB3B952-8705-4EAE-94B9-4C0C32F57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008" y="246063"/>
            <a:ext cx="11140163" cy="42617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3" name="Picture 2" descr="A picture containing object, lamp, light&#10;&#10;Description automatically generated">
            <a:extLst>
              <a:ext uri="{FF2B5EF4-FFF2-40B4-BE49-F238E27FC236}">
                <a16:creationId xmlns:a16="http://schemas.microsoft.com/office/drawing/2014/main" id="{226FBF21-7918-4116-9D2A-4FFEF62A7A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400" y="5842800"/>
            <a:ext cx="649771" cy="594000"/>
          </a:xfrm>
          <a:prstGeom prst="rect">
            <a:avLst/>
          </a:prstGeom>
        </p:spPr>
      </p:pic>
      <p:sp>
        <p:nvSpPr>
          <p:cNvPr id="8" name="Footer Placeholder 9">
            <a:extLst>
              <a:ext uri="{FF2B5EF4-FFF2-40B4-BE49-F238E27FC236}">
                <a16:creationId xmlns:a16="http://schemas.microsoft.com/office/drawing/2014/main" id="{E8E35F7C-59D1-4344-B45A-A3380FD02D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-1" y="6356350"/>
            <a:ext cx="12191999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9B5E70AC-97E0-4B9F-B2F7-C3D62444AE8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4008" y="1039018"/>
            <a:ext cx="3395663" cy="4779963"/>
          </a:xfr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550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E87F3B16-21C0-4F4C-A604-A71D44B1F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2182" y="-157162"/>
            <a:ext cx="12228689" cy="687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3AA9D4F-8E41-47F9-A6BB-0AF636DA0770}"/>
              </a:ext>
            </a:extLst>
          </p:cNvPr>
          <p:cNvCxnSpPr>
            <a:cxnSpLocks/>
          </p:cNvCxnSpPr>
          <p:nvPr userDrawn="1"/>
        </p:nvCxnSpPr>
        <p:spPr bwMode="auto">
          <a:xfrm rot="5400000">
            <a:off x="1285150" y="436965"/>
            <a:ext cx="0" cy="1170432"/>
          </a:xfrm>
          <a:prstGeom prst="line">
            <a:avLst/>
          </a:prstGeom>
          <a:ln w="25400">
            <a:solidFill>
              <a:srgbClr val="FBF5D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A3742DC-69C4-4F77-88B0-BC9AA167A183}"/>
              </a:ext>
            </a:extLst>
          </p:cNvPr>
          <p:cNvSpPr txBox="1"/>
          <p:nvPr userDrawn="1"/>
        </p:nvSpPr>
        <p:spPr>
          <a:xfrm>
            <a:off x="609593" y="1737534"/>
            <a:ext cx="6220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20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ncetm.org.uk</a:t>
            </a:r>
            <a:endParaRPr lang="en-GB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A1553F0-5310-40B6-862E-E108F136F4E5}"/>
              </a:ext>
            </a:extLst>
          </p:cNvPr>
          <p:cNvCxnSpPr>
            <a:cxnSpLocks/>
          </p:cNvCxnSpPr>
          <p:nvPr userDrawn="1"/>
        </p:nvCxnSpPr>
        <p:spPr bwMode="auto">
          <a:xfrm rot="5400000">
            <a:off x="1285150" y="436965"/>
            <a:ext cx="0" cy="1170432"/>
          </a:xfrm>
          <a:prstGeom prst="line">
            <a:avLst/>
          </a:prstGeom>
          <a:ln w="25400">
            <a:solidFill>
              <a:srgbClr val="FBF5D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C7EAB1C-AC38-4D05-ABAC-DDDBF36A7F1B}"/>
              </a:ext>
            </a:extLst>
          </p:cNvPr>
          <p:cNvSpPr txBox="1"/>
          <p:nvPr userDrawn="1"/>
        </p:nvSpPr>
        <p:spPr>
          <a:xfrm>
            <a:off x="699934" y="5435709"/>
            <a:ext cx="19601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2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Summer 2021</a:t>
            </a: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B7A6AA-0784-4D20-870B-744E2DBBF2B5}"/>
              </a:ext>
            </a:extLst>
          </p:cNvPr>
          <p:cNvSpPr txBox="1"/>
          <p:nvPr userDrawn="1"/>
        </p:nvSpPr>
        <p:spPr>
          <a:xfrm>
            <a:off x="609593" y="481364"/>
            <a:ext cx="55573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200" b="1" kern="1200" dirty="0">
                <a:solidFill>
                  <a:srgbClr val="FBF5D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Curriculum Prioritisation for Primary Maths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C4B950-A61F-4437-AC63-6DD156086E7C}"/>
              </a:ext>
            </a:extLst>
          </p:cNvPr>
          <p:cNvSpPr txBox="1"/>
          <p:nvPr userDrawn="1"/>
        </p:nvSpPr>
        <p:spPr>
          <a:xfrm>
            <a:off x="609593" y="705834"/>
            <a:ext cx="61722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b="1" i="0" dirty="0">
                <a:solidFill>
                  <a:srgbClr val="FBF5D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term-by-term framework to support planning and teaching</a:t>
            </a:r>
            <a:endParaRPr lang="en-GB" sz="1100" b="1" dirty="0">
              <a:solidFill>
                <a:srgbClr val="FBF5D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8492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511F86-0498-45AC-91EB-811F623B6D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47484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035" y="430660"/>
            <a:ext cx="10972800" cy="98211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700">
                <a:solidFill>
                  <a:srgbClr val="58585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56792"/>
            <a:ext cx="10972800" cy="3888432"/>
          </a:xfrm>
        </p:spPr>
        <p:txBody>
          <a:bodyPr/>
          <a:lstStyle>
            <a:lvl1pPr>
              <a:defRPr>
                <a:solidFill>
                  <a:srgbClr val="585858"/>
                </a:solidFill>
              </a:defRPr>
            </a:lvl1pPr>
            <a:lvl2pPr marL="557199" indent="-214308">
              <a:buClr>
                <a:srgbClr val="000000"/>
              </a:buClr>
              <a:buFont typeface="Arial" panose="020B0604020202020204" pitchFamily="34" charset="0"/>
              <a:buChar char="•"/>
              <a:defRPr>
                <a:solidFill>
                  <a:srgbClr val="585858"/>
                </a:solidFill>
              </a:defRPr>
            </a:lvl2pPr>
            <a:lvl3pPr marL="857228" indent="-171446">
              <a:buClr>
                <a:srgbClr val="000000"/>
              </a:buClr>
              <a:buFont typeface="Arial" panose="020B0604020202020204" pitchFamily="34" charset="0"/>
              <a:buChar char="•"/>
              <a:defRPr>
                <a:solidFill>
                  <a:srgbClr val="585858"/>
                </a:solidFill>
              </a:defRPr>
            </a:lvl3pPr>
            <a:lvl4pPr marL="1200120" indent="-171446">
              <a:buClr>
                <a:srgbClr val="000000"/>
              </a:buClr>
              <a:buFont typeface="Arial" panose="020B0604020202020204" pitchFamily="34" charset="0"/>
              <a:buChar char="•"/>
              <a:defRPr>
                <a:solidFill>
                  <a:srgbClr val="585858"/>
                </a:solidFill>
              </a:defRPr>
            </a:lvl4pPr>
            <a:lvl5pPr marL="1543012" indent="-171446">
              <a:buClr>
                <a:srgbClr val="000000"/>
              </a:buClr>
              <a:buFont typeface="Arial" panose="020B0604020202020204" pitchFamily="34" charset="0"/>
              <a:buChar char="•"/>
              <a:defRPr>
                <a:solidFill>
                  <a:srgbClr val="58585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F4B3B01-5D20-46B9-B2C9-7FD7F2BEA9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81515C61-0F49-4F5A-803B-A05DF82E1C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F229D3AA-4483-4C24-8D12-A457557489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DB3256F-83C8-4422-BB4B-79DB90083B87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06445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Canv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016214" y="6500874"/>
            <a:ext cx="374876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FontTx/>
              <a:buNone/>
            </a:pPr>
            <a:r>
              <a:rPr lang="en-US" sz="1500" dirty="0">
                <a:solidFill>
                  <a:srgbClr val="00628C"/>
                </a:solidFill>
                <a:effectLst/>
                <a:latin typeface="Myriad Pro" charset="0"/>
              </a:rPr>
              <a:t>© Crown Copyright 2019 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23034" y="6487841"/>
            <a:ext cx="374876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Tx/>
              <a:buNone/>
            </a:pPr>
            <a:r>
              <a:rPr lang="en-US" sz="1500" dirty="0">
                <a:solidFill>
                  <a:srgbClr val="00628C"/>
                </a:solidFill>
                <a:effectLst/>
                <a:latin typeface="Myriad Pro" charset="0"/>
                <a:hlinkClick r:id="rId2"/>
              </a:rPr>
              <a:t>www.ncetm.org.uk/masterypd</a:t>
            </a:r>
            <a:r>
              <a:rPr lang="en-US" sz="1500" dirty="0">
                <a:solidFill>
                  <a:srgbClr val="00628C"/>
                </a:solidFill>
                <a:effectLst/>
                <a:latin typeface="Myriad Pro" charset="0"/>
              </a:rPr>
              <a:t> 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0"/>
            <a:ext cx="12192000" cy="630000"/>
          </a:xfrm>
          <a:solidFill>
            <a:srgbClr val="82CBDD"/>
          </a:solidFill>
        </p:spPr>
        <p:txBody>
          <a:bodyPr lIns="180000" rIns="180000" anchor="ctr" anchorCtr="0"/>
          <a:lstStyle>
            <a:lvl1pPr algn="r">
              <a:defRPr sz="2800"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r>
              <a:rPr lang="en-US" dirty="0"/>
              <a:t>2.XX </a:t>
            </a:r>
            <a:r>
              <a:rPr lang="en-US" dirty="0" err="1"/>
              <a:t>xxxx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1:1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4221617" y="6487840"/>
            <a:ext cx="374876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effectLst/>
                <a:latin typeface="Myriad Pro" charset="0"/>
              </a:rPr>
              <a:t>2019 pilot</a:t>
            </a:r>
          </a:p>
        </p:txBody>
      </p:sp>
    </p:spTree>
    <p:extLst>
      <p:ext uri="{BB962C8B-B14F-4D97-AF65-F5344CB8AC3E}">
        <p14:creationId xmlns:p14="http://schemas.microsoft.com/office/powerpoint/2010/main" val="53799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359243-BC76-47BD-8772-C08CAEE51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37" y="301625"/>
            <a:ext cx="10744363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E1ECB2-930A-4226-90F7-B3EB6759D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437" y="1556795"/>
            <a:ext cx="10744363" cy="44973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2EAE8-1007-48BC-A80E-FDEE657EAA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356350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Curriculum Prioritisation for Primary Maths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3390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5" r:id="rId2"/>
    <p:sldLayoutId id="2147483675" r:id="rId3"/>
    <p:sldLayoutId id="2147483676" r:id="rId4"/>
    <p:sldLayoutId id="2147483674" r:id="rId5"/>
    <p:sldLayoutId id="2147483668" r:id="rId6"/>
    <p:sldLayoutId id="2147483663" r:id="rId7"/>
    <p:sldLayoutId id="2147483677" r:id="rId8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rgbClr val="58585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rgbClr val="5858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858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858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5858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5858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h1lfx1if/ncetm_spine2_segment26_y6.pdf#page=9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publications/teaching-mathematics-in-primary-school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ncetm.org.uk/teaching-for-mastery/mastery-materials/primary-mastery-professional-development/" TargetMode="External"/><Relationship Id="rId4" Type="http://schemas.openxmlformats.org/officeDocument/2006/relationships/hyperlink" Target="https://www.ncetm.org.uk/classroom-resources/exemplification-of-ready-to-progress-criteria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h1lfx1if/ncetm_spine2_segment26_y6.pdf#page=13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0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3" Type="http://schemas.openxmlformats.org/officeDocument/2006/relationships/slide" Target="slide4.xml"/><Relationship Id="rId7" Type="http://schemas.openxmlformats.org/officeDocument/2006/relationships/slide" Target="slide3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slide" Target="slide22.xml"/><Relationship Id="rId4" Type="http://schemas.openxmlformats.org/officeDocument/2006/relationships/slide" Target="slide16.xml"/><Relationship Id="rId9" Type="http://schemas.openxmlformats.org/officeDocument/2006/relationships/slide" Target="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h1lfx1if/ncetm_spine2_segment26_y6.pdf#page=16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h1lfx1if/ncetm_spine2_segment26_y6.pdf#page=20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1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h1lfx1if/ncetm_spine2_segment26_y6.pdf#page=22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h1lfx1if/ncetm_spine2_segment26_y6.pdf#page=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34064D4-6FBE-4131-9182-7C4479EBDE7B}"/>
              </a:ext>
            </a:extLst>
          </p:cNvPr>
          <p:cNvSpPr txBox="1"/>
          <p:nvPr/>
        </p:nvSpPr>
        <p:spPr>
          <a:xfrm>
            <a:off x="604946" y="1732195"/>
            <a:ext cx="5148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6, Unit 13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2662B8-F764-4A66-9D96-917843E5F642}"/>
              </a:ext>
            </a:extLst>
          </p:cNvPr>
          <p:cNvSpPr txBox="1"/>
          <p:nvPr/>
        </p:nvSpPr>
        <p:spPr>
          <a:xfrm>
            <a:off x="604946" y="2434709"/>
            <a:ext cx="47957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 average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0A91C7-D00B-423D-AFA6-6CC570325C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8236" y="1235940"/>
            <a:ext cx="7675529" cy="4084674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2.26 Mean average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1:2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961549-FDD1-4EDD-90F3-8E850112CEF5}"/>
              </a:ext>
            </a:extLst>
          </p:cNvPr>
          <p:cNvSpPr txBox="1"/>
          <p:nvPr/>
        </p:nvSpPr>
        <p:spPr bwMode="auto">
          <a:xfrm>
            <a:off x="8058150" y="2076451"/>
            <a:ext cx="53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4D3DF2-8371-4882-8EFE-4AAA3F7F4C1F}"/>
              </a:ext>
            </a:extLst>
          </p:cNvPr>
          <p:cNvSpPr txBox="1"/>
          <p:nvPr/>
        </p:nvSpPr>
        <p:spPr bwMode="auto">
          <a:xfrm>
            <a:off x="8058150" y="2538116"/>
            <a:ext cx="53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DC3B31-582A-41D5-AE76-EBCF792F0EA6}"/>
              </a:ext>
            </a:extLst>
          </p:cNvPr>
          <p:cNvSpPr txBox="1"/>
          <p:nvPr/>
        </p:nvSpPr>
        <p:spPr bwMode="auto">
          <a:xfrm>
            <a:off x="8058150" y="2999781"/>
            <a:ext cx="53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880671-DF13-4401-A41F-365C0BB89F10}"/>
              </a:ext>
            </a:extLst>
          </p:cNvPr>
          <p:cNvSpPr txBox="1"/>
          <p:nvPr/>
        </p:nvSpPr>
        <p:spPr bwMode="auto">
          <a:xfrm>
            <a:off x="8058150" y="3469654"/>
            <a:ext cx="53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964D32-7A60-4903-8474-E1DCD3CDCE6E}"/>
              </a:ext>
            </a:extLst>
          </p:cNvPr>
          <p:cNvSpPr txBox="1"/>
          <p:nvPr/>
        </p:nvSpPr>
        <p:spPr bwMode="auto">
          <a:xfrm>
            <a:off x="8058150" y="3923111"/>
            <a:ext cx="53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21A8F9-2DFC-4A5B-8138-E03F243A42A5}"/>
              </a:ext>
            </a:extLst>
          </p:cNvPr>
          <p:cNvSpPr txBox="1"/>
          <p:nvPr/>
        </p:nvSpPr>
        <p:spPr bwMode="auto">
          <a:xfrm>
            <a:off x="8058150" y="4529528"/>
            <a:ext cx="53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b="1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200681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6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3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2.26 Mean average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1:3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77F1E1-6580-4670-8967-EAB74D213F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618" y="1650907"/>
            <a:ext cx="6816764" cy="14797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AA5BD1-23A6-4CEC-9F20-288CF0AABF5B}"/>
              </a:ext>
            </a:extLst>
          </p:cNvPr>
          <p:cNvSpPr txBox="1"/>
          <p:nvPr/>
        </p:nvSpPr>
        <p:spPr bwMode="auto">
          <a:xfrm>
            <a:off x="3086100" y="2513411"/>
            <a:ext cx="53340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BD7420-231F-4928-A071-4B8841163CD2}"/>
              </a:ext>
            </a:extLst>
          </p:cNvPr>
          <p:cNvSpPr txBox="1"/>
          <p:nvPr/>
        </p:nvSpPr>
        <p:spPr bwMode="auto">
          <a:xfrm>
            <a:off x="4438650" y="2513410"/>
            <a:ext cx="53340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025718-0952-419A-A3B7-405DB19BC775}"/>
              </a:ext>
            </a:extLst>
          </p:cNvPr>
          <p:cNvSpPr txBox="1"/>
          <p:nvPr/>
        </p:nvSpPr>
        <p:spPr bwMode="auto">
          <a:xfrm>
            <a:off x="5829300" y="2513410"/>
            <a:ext cx="53340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D122C4-D0C9-400D-ACEB-84A433829E70}"/>
              </a:ext>
            </a:extLst>
          </p:cNvPr>
          <p:cNvSpPr txBox="1"/>
          <p:nvPr/>
        </p:nvSpPr>
        <p:spPr bwMode="auto">
          <a:xfrm>
            <a:off x="7179758" y="2513410"/>
            <a:ext cx="53340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DEE567-67B4-43A3-8F92-0C1F81C45A76}"/>
              </a:ext>
            </a:extLst>
          </p:cNvPr>
          <p:cNvSpPr txBox="1"/>
          <p:nvPr/>
        </p:nvSpPr>
        <p:spPr bwMode="auto">
          <a:xfrm>
            <a:off x="8532308" y="2513409"/>
            <a:ext cx="53340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4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BBEE6C6-82D5-40EB-870B-1837F9E7BE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87618" y="3475624"/>
            <a:ext cx="6816764" cy="21614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9BA6C6C-4B62-46A9-BAA9-B81E6F1DFAA8}"/>
              </a:ext>
            </a:extLst>
          </p:cNvPr>
          <p:cNvSpPr txBox="1"/>
          <p:nvPr/>
        </p:nvSpPr>
        <p:spPr bwMode="auto">
          <a:xfrm>
            <a:off x="3086100" y="5045059"/>
            <a:ext cx="53340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56C6B2-465A-401D-A682-0160392AF4DA}"/>
              </a:ext>
            </a:extLst>
          </p:cNvPr>
          <p:cNvSpPr txBox="1"/>
          <p:nvPr/>
        </p:nvSpPr>
        <p:spPr bwMode="auto">
          <a:xfrm>
            <a:off x="4438650" y="5045059"/>
            <a:ext cx="53340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06023B-2F2E-4F97-B672-9CC92A03D0F7}"/>
              </a:ext>
            </a:extLst>
          </p:cNvPr>
          <p:cNvSpPr txBox="1"/>
          <p:nvPr/>
        </p:nvSpPr>
        <p:spPr bwMode="auto">
          <a:xfrm>
            <a:off x="5829300" y="5045059"/>
            <a:ext cx="53340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130631-94F2-4569-91B8-2C5AE4E8A99D}"/>
              </a:ext>
            </a:extLst>
          </p:cNvPr>
          <p:cNvSpPr txBox="1"/>
          <p:nvPr/>
        </p:nvSpPr>
        <p:spPr bwMode="auto">
          <a:xfrm>
            <a:off x="7189806" y="5045059"/>
            <a:ext cx="53340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325BBA-D374-4B9C-AAC9-2F30B07259C3}"/>
              </a:ext>
            </a:extLst>
          </p:cNvPr>
          <p:cNvSpPr txBox="1"/>
          <p:nvPr/>
        </p:nvSpPr>
        <p:spPr bwMode="auto">
          <a:xfrm>
            <a:off x="8542356" y="5045059"/>
            <a:ext cx="53340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C086EC-F719-453C-BB3F-51D7FB476DE9}"/>
              </a:ext>
            </a:extLst>
          </p:cNvPr>
          <p:cNvSpPr txBox="1"/>
          <p:nvPr/>
        </p:nvSpPr>
        <p:spPr bwMode="auto">
          <a:xfrm>
            <a:off x="5829301" y="3380344"/>
            <a:ext cx="523875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124588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6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9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6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2.26 Mean average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1:4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8DFEF0-DFD0-44F7-AD03-574F064B9C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618" y="834146"/>
            <a:ext cx="6816764" cy="576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86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2.26 Mean average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1:4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E359E7-25A6-42AB-A9AF-5C0B39A2B7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87618" y="831126"/>
            <a:ext cx="6816764" cy="56649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FB334AC-209B-4EDA-B744-0C1037633201}"/>
              </a:ext>
            </a:extLst>
          </p:cNvPr>
          <p:cNvSpPr txBox="1"/>
          <p:nvPr/>
        </p:nvSpPr>
        <p:spPr bwMode="auto">
          <a:xfrm>
            <a:off x="3038476" y="5910856"/>
            <a:ext cx="1343025" cy="46166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unequal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CF39D8-88AD-41D4-9B52-895191FA026F}"/>
              </a:ext>
            </a:extLst>
          </p:cNvPr>
          <p:cNvSpPr txBox="1"/>
          <p:nvPr/>
        </p:nvSpPr>
        <p:spPr bwMode="auto">
          <a:xfrm>
            <a:off x="7286626" y="5910856"/>
            <a:ext cx="1000125" cy="46166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equal</a:t>
            </a:r>
          </a:p>
        </p:txBody>
      </p:sp>
    </p:spTree>
    <p:extLst>
      <p:ext uri="{BB962C8B-B14F-4D97-AF65-F5344CB8AC3E}">
        <p14:creationId xmlns:p14="http://schemas.microsoft.com/office/powerpoint/2010/main" val="181420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2.26 Mean average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1:4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9320DA-BF18-43A6-9EBB-00AF852ED1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68" y="1716496"/>
            <a:ext cx="6816764" cy="342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99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2.26 Mean average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1:4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B2F98C-5139-4D74-BEB0-A3F74F4B84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68" y="1716496"/>
            <a:ext cx="6816764" cy="34250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ECF1D4-3265-4638-8460-6D112E6F80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634" y="1716496"/>
            <a:ext cx="6816764" cy="34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88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6, Unit 13, Learning Outcome 2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9071272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2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explain how to calculate the mean of a set of data 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49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6, Unit 13, Learning Outcome 2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7CE348C-33E7-4478-9358-CC16B80823B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2.26 Mean average and equal shares 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4412722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2:1-2:4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8-12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76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2.26 Mean average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2:2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A22345-83CE-45C8-96C7-4899FDF1E6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0920" y="1298264"/>
            <a:ext cx="4810161" cy="426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48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2.26 Mean average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2:2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70B968-4257-4A03-80E0-A24B3E3C9E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37496" y="2652421"/>
            <a:ext cx="6717008" cy="37741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67E220-5D47-4FA3-B3D5-FE12BD7A5C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498" y="1916012"/>
            <a:ext cx="939384" cy="7564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35457E0-EE35-41BB-BE5D-8B5F46C44B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308" y="1895927"/>
            <a:ext cx="939384" cy="7564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5D61CC-1576-4F56-9EFA-4D6E46A998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308" y="1139433"/>
            <a:ext cx="939384" cy="75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97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7.40741E-7 L 0.1207 0.110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72" y="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2135 0.1104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68" y="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 -3.33333E-6 L 0.23581 0.2182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84" y="1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35EED2-6700-47F9-AF8C-BD779EDCB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117ADD-FE8D-49F8-A8F6-14017A4C1B29}"/>
              </a:ext>
            </a:extLst>
          </p:cNvPr>
          <p:cNvSpPr txBox="1"/>
          <p:nvPr/>
        </p:nvSpPr>
        <p:spPr>
          <a:xfrm>
            <a:off x="594008" y="1202211"/>
            <a:ext cx="11262632" cy="17312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en-GB" sz="19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These materials heavily reflect the prioritisation approach of the ready-to-progress criteria in the </a:t>
            </a:r>
            <a:r>
              <a:rPr lang="en-GB" sz="19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DfE Primary Mathematics Guidance 2020</a:t>
            </a:r>
            <a:r>
              <a:rPr lang="en-GB" sz="19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on the </a:t>
            </a:r>
            <a:r>
              <a:rPr lang="en-GB" sz="19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PPTs that exemplify them</a:t>
            </a:r>
            <a:r>
              <a:rPr lang="en-GB" sz="19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on the NCETM website. They also include other relevant National Curriculum content. Related sections of the</a:t>
            </a:r>
            <a:r>
              <a:rPr lang="en-GB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NCETM Primary Mastery Professional Development Materials</a:t>
            </a:r>
            <a:r>
              <a:rPr lang="en-GB" sz="19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provide small-step teaching guidance.</a:t>
            </a:r>
          </a:p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no specific ready-to-progress criteria supported by this unit.</a:t>
            </a:r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 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8D72010-6BB7-4450-87EA-D90CA78A311D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6, Unit 13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59154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2.26 Mean average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2:3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73E3B5-257F-428A-A928-76C3B34BA45A}"/>
              </a:ext>
            </a:extLst>
          </p:cNvPr>
          <p:cNvSpPr txBox="1"/>
          <p:nvPr/>
        </p:nvSpPr>
        <p:spPr bwMode="auto">
          <a:xfrm>
            <a:off x="3662481" y="954383"/>
            <a:ext cx="486703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5 children are given slices of pizza.</a:t>
            </a:r>
          </a:p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The mean number of slices is 3.</a:t>
            </a:r>
          </a:p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What is the total number of slices?</a:t>
            </a:r>
            <a:endParaRPr lang="en-GB" sz="2400" baseline="30000" dirty="0">
              <a:latin typeface="Myriad Pro" panose="020B0503030403020204" pitchFamily="34" charset="0"/>
              <a:ea typeface="Myriad Pro Semibold" charset="0"/>
              <a:cs typeface="Myriad Pro Semibold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2F0A7D-9DE9-46EB-B221-E8766F1E45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618" y="2861071"/>
            <a:ext cx="6816764" cy="246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970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2.26 Mean average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2:4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E03E9D-6B74-48DC-AE73-AC1B2984B1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629" y="1449200"/>
            <a:ext cx="1190440" cy="18554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27264C-298A-45B5-9EC7-919AD7AE33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629" y="3891321"/>
            <a:ext cx="1190440" cy="13866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6F2CDEF-5821-40DD-A48C-AF8DC84FCD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824" y="5362163"/>
            <a:ext cx="1488050" cy="374091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510D082-E500-4A24-AEAB-DF421AD1467B}"/>
              </a:ext>
            </a:extLst>
          </p:cNvPr>
          <p:cNvCxnSpPr/>
          <p:nvPr/>
        </p:nvCxnSpPr>
        <p:spPr bwMode="auto">
          <a:xfrm>
            <a:off x="5523249" y="1095270"/>
            <a:ext cx="1045028" cy="2451798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000E91B-7CA7-4082-BA7D-6D34B9A04610}"/>
              </a:ext>
            </a:extLst>
          </p:cNvPr>
          <p:cNvCxnSpPr/>
          <p:nvPr/>
        </p:nvCxnSpPr>
        <p:spPr bwMode="auto">
          <a:xfrm>
            <a:off x="5513200" y="2341266"/>
            <a:ext cx="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819D80E-A336-4073-9F0A-6AA7A8CA3C93}"/>
              </a:ext>
            </a:extLst>
          </p:cNvPr>
          <p:cNvCxnSpPr/>
          <p:nvPr/>
        </p:nvCxnSpPr>
        <p:spPr bwMode="auto">
          <a:xfrm>
            <a:off x="5523249" y="2341267"/>
            <a:ext cx="1045028" cy="2260879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52C114B-86C6-44B6-BA74-888B1DD6EFF7}"/>
              </a:ext>
            </a:extLst>
          </p:cNvPr>
          <p:cNvCxnSpPr/>
          <p:nvPr/>
        </p:nvCxnSpPr>
        <p:spPr bwMode="auto">
          <a:xfrm>
            <a:off x="5523249" y="3501851"/>
            <a:ext cx="1045028" cy="2532186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055BBA4-C64C-46DE-B5A3-D5F20D0DCC14}"/>
              </a:ext>
            </a:extLst>
          </p:cNvPr>
          <p:cNvCxnSpPr/>
          <p:nvPr/>
        </p:nvCxnSpPr>
        <p:spPr bwMode="auto">
          <a:xfrm>
            <a:off x="5523249" y="4614708"/>
            <a:ext cx="1045028" cy="881741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601737E-77C1-4C69-A624-4EB9B0B5598F}"/>
              </a:ext>
            </a:extLst>
          </p:cNvPr>
          <p:cNvCxnSpPr/>
          <p:nvPr/>
        </p:nvCxnSpPr>
        <p:spPr bwMode="auto">
          <a:xfrm flipV="1">
            <a:off x="5523249" y="1082708"/>
            <a:ext cx="1045028" cy="441374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053EBFE-1D2A-453F-901C-B08443A58111}"/>
              </a:ext>
            </a:extLst>
          </p:cNvPr>
          <p:cNvCxnSpPr/>
          <p:nvPr/>
        </p:nvCxnSpPr>
        <p:spPr bwMode="auto">
          <a:xfrm flipV="1">
            <a:off x="5526263" y="2243294"/>
            <a:ext cx="1042015" cy="3848379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C6C63339-5CC1-44F6-8295-209971EFBD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7575" y="799365"/>
            <a:ext cx="8516850" cy="562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21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6, Unit 13, Learning Outcome 3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1110265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3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explain how the mean changes when the total quantity or number of values changes 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20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6, Unit 13, Learning Outcome 3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7CE348C-33E7-4478-9358-CC16B80823B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2.26 Mean average and equal shares 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4276916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2:5-2:6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12-15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53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2.26 Mean average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2:5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FCFBA5-6A30-4EBA-B93E-57A990A310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2063" y="1987171"/>
            <a:ext cx="3907875" cy="288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63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2.26 Mean average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2:5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550450-8189-4754-A51A-3A57B7DF05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2063" y="1987171"/>
            <a:ext cx="3907875" cy="288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30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2.26 Mean average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2:5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AA9EC2-DA04-4598-BBE2-35D3CD8C0C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2063" y="1987171"/>
            <a:ext cx="3907875" cy="288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77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3D4D731-C9AE-4DA8-AD21-BC1822535B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606" y="1747955"/>
            <a:ext cx="5726082" cy="384764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9A97B7E-339E-4751-B9A4-F81FF5B84DAA}"/>
              </a:ext>
            </a:extLst>
          </p:cNvPr>
          <p:cNvSpPr txBox="1"/>
          <p:nvPr/>
        </p:nvSpPr>
        <p:spPr bwMode="auto">
          <a:xfrm>
            <a:off x="3462704" y="1898697"/>
            <a:ext cx="533400" cy="46166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053F28-9F47-4ACB-B9AB-7AAC443176A4}"/>
              </a:ext>
            </a:extLst>
          </p:cNvPr>
          <p:cNvSpPr txBox="1"/>
          <p:nvPr/>
        </p:nvSpPr>
        <p:spPr bwMode="auto">
          <a:xfrm>
            <a:off x="3462704" y="2885273"/>
            <a:ext cx="533400" cy="46166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15F3AF-7E5B-4049-BC96-7955FA0BE9FD}"/>
              </a:ext>
            </a:extLst>
          </p:cNvPr>
          <p:cNvSpPr txBox="1"/>
          <p:nvPr/>
        </p:nvSpPr>
        <p:spPr bwMode="auto">
          <a:xfrm>
            <a:off x="3462704" y="3860790"/>
            <a:ext cx="533400" cy="46166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99FF03-5E07-490D-A155-890D960626E8}"/>
              </a:ext>
            </a:extLst>
          </p:cNvPr>
          <p:cNvSpPr txBox="1"/>
          <p:nvPr/>
        </p:nvSpPr>
        <p:spPr bwMode="auto">
          <a:xfrm>
            <a:off x="3462704" y="4813866"/>
            <a:ext cx="533400" cy="46166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?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2.26 Mean average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2:6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88C13C-5E7A-4CC0-A9C4-EB258553A23C}"/>
              </a:ext>
            </a:extLst>
          </p:cNvPr>
          <p:cNvSpPr txBox="1"/>
          <p:nvPr/>
        </p:nvSpPr>
        <p:spPr bwMode="auto">
          <a:xfrm>
            <a:off x="3462913" y="1895396"/>
            <a:ext cx="533400" cy="46166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D7A6B5-605B-4587-BBAD-94D2F87EF0F7}"/>
              </a:ext>
            </a:extLst>
          </p:cNvPr>
          <p:cNvSpPr txBox="1"/>
          <p:nvPr/>
        </p:nvSpPr>
        <p:spPr bwMode="auto">
          <a:xfrm>
            <a:off x="3462913" y="2881972"/>
            <a:ext cx="533400" cy="46166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7324B4-4C4E-4977-B6BE-A991EBF624C2}"/>
              </a:ext>
            </a:extLst>
          </p:cNvPr>
          <p:cNvSpPr txBox="1"/>
          <p:nvPr/>
        </p:nvSpPr>
        <p:spPr bwMode="auto">
          <a:xfrm>
            <a:off x="3515876" y="3842373"/>
            <a:ext cx="427474" cy="46166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77D4D6-86EF-4343-B037-822912550954}"/>
              </a:ext>
            </a:extLst>
          </p:cNvPr>
          <p:cNvSpPr txBox="1"/>
          <p:nvPr/>
        </p:nvSpPr>
        <p:spPr bwMode="auto">
          <a:xfrm>
            <a:off x="3462913" y="4802538"/>
            <a:ext cx="533400" cy="46166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1F7B8C3-F095-4A03-9F58-B6725BFD0033}"/>
              </a:ext>
            </a:extLst>
          </p:cNvPr>
          <p:cNvSpPr txBox="1"/>
          <p:nvPr/>
        </p:nvSpPr>
        <p:spPr bwMode="auto">
          <a:xfrm>
            <a:off x="2077706" y="3313493"/>
            <a:ext cx="533400" cy="46166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302592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xit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00"/>
                            </p:stCondLst>
                            <p:childTnLst>
                              <p:par>
                                <p:cTn id="19" presetID="10" presetClass="exit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900"/>
                            </p:stCondLst>
                            <p:childTnLst>
                              <p:par>
                                <p:cTn id="26" presetID="10" presetClass="exit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9" grpId="0"/>
      <p:bldP spid="10" grpId="0"/>
      <p:bldP spid="11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C1DA6A-77DC-4C4B-BE1B-B502A681BB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610" y="1747955"/>
            <a:ext cx="5726082" cy="3847648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2.26 Mean average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2:6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E347E1-C9F2-40D2-B5D0-C0D768E8A729}"/>
              </a:ext>
            </a:extLst>
          </p:cNvPr>
          <p:cNvSpPr txBox="1"/>
          <p:nvPr/>
        </p:nvSpPr>
        <p:spPr bwMode="auto">
          <a:xfrm>
            <a:off x="3462917" y="1895396"/>
            <a:ext cx="533400" cy="46166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E5EFB3-0A8A-4FA2-95FB-5DE98D1A904E}"/>
              </a:ext>
            </a:extLst>
          </p:cNvPr>
          <p:cNvSpPr txBox="1"/>
          <p:nvPr/>
        </p:nvSpPr>
        <p:spPr bwMode="auto">
          <a:xfrm>
            <a:off x="3462917" y="2881972"/>
            <a:ext cx="533400" cy="46166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A27917-EE63-4E5C-8919-26CCA77F3CCB}"/>
              </a:ext>
            </a:extLst>
          </p:cNvPr>
          <p:cNvSpPr txBox="1"/>
          <p:nvPr/>
        </p:nvSpPr>
        <p:spPr bwMode="auto">
          <a:xfrm>
            <a:off x="3515880" y="3842373"/>
            <a:ext cx="427474" cy="46166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BFDD6B-0300-4B96-98CF-6CE2FC0E5C1C}"/>
              </a:ext>
            </a:extLst>
          </p:cNvPr>
          <p:cNvSpPr txBox="1"/>
          <p:nvPr/>
        </p:nvSpPr>
        <p:spPr bwMode="auto">
          <a:xfrm>
            <a:off x="3462917" y="4802538"/>
            <a:ext cx="533400" cy="46166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02D6E1A-28C7-4899-A83A-F6E8D91129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2960" y="787791"/>
            <a:ext cx="5726081" cy="576798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D0F3148-2C50-4803-83ED-52F01C743FF6}"/>
              </a:ext>
            </a:extLst>
          </p:cNvPr>
          <p:cNvSpPr txBox="1"/>
          <p:nvPr/>
        </p:nvSpPr>
        <p:spPr bwMode="auto">
          <a:xfrm>
            <a:off x="2077710" y="3313493"/>
            <a:ext cx="533400" cy="46166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24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52D2C54-E3F5-49CE-BB7A-1D914ED1F756}"/>
              </a:ext>
            </a:extLst>
          </p:cNvPr>
          <p:cNvSpPr txBox="1"/>
          <p:nvPr/>
        </p:nvSpPr>
        <p:spPr bwMode="auto">
          <a:xfrm>
            <a:off x="6512594" y="926369"/>
            <a:ext cx="533400" cy="46166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74DF741-7E50-48FF-A4A0-6446BB78BEBF}"/>
              </a:ext>
            </a:extLst>
          </p:cNvPr>
          <p:cNvSpPr txBox="1"/>
          <p:nvPr/>
        </p:nvSpPr>
        <p:spPr bwMode="auto">
          <a:xfrm>
            <a:off x="6512803" y="1913780"/>
            <a:ext cx="533400" cy="46166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9BB36A4-3324-4EC2-ADAB-076ECE5A95C7}"/>
              </a:ext>
            </a:extLst>
          </p:cNvPr>
          <p:cNvSpPr txBox="1"/>
          <p:nvPr/>
        </p:nvSpPr>
        <p:spPr bwMode="auto">
          <a:xfrm>
            <a:off x="6512803" y="2889297"/>
            <a:ext cx="533400" cy="46166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3682562-FA31-4CE1-961F-DF054AC9FC5D}"/>
              </a:ext>
            </a:extLst>
          </p:cNvPr>
          <p:cNvSpPr txBox="1"/>
          <p:nvPr/>
        </p:nvSpPr>
        <p:spPr bwMode="auto">
          <a:xfrm>
            <a:off x="6512803" y="3842373"/>
            <a:ext cx="533400" cy="46166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14A8B8A-27AB-4AC9-9C94-748F14D13954}"/>
              </a:ext>
            </a:extLst>
          </p:cNvPr>
          <p:cNvSpPr txBox="1"/>
          <p:nvPr/>
        </p:nvSpPr>
        <p:spPr bwMode="auto">
          <a:xfrm>
            <a:off x="6512803" y="923068"/>
            <a:ext cx="533400" cy="46166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07E9053-B721-439F-99EA-AB74D1F36F51}"/>
              </a:ext>
            </a:extLst>
          </p:cNvPr>
          <p:cNvSpPr txBox="1"/>
          <p:nvPr/>
        </p:nvSpPr>
        <p:spPr bwMode="auto">
          <a:xfrm>
            <a:off x="6513012" y="1910479"/>
            <a:ext cx="533400" cy="46166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92B4502-6C8E-4B6E-8C8D-CBF44A47353F}"/>
              </a:ext>
            </a:extLst>
          </p:cNvPr>
          <p:cNvSpPr txBox="1"/>
          <p:nvPr/>
        </p:nvSpPr>
        <p:spPr bwMode="auto">
          <a:xfrm>
            <a:off x="6565975" y="2870880"/>
            <a:ext cx="427474" cy="46166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A67A69D-3887-4C4A-99BA-A5972DB140E3}"/>
              </a:ext>
            </a:extLst>
          </p:cNvPr>
          <p:cNvSpPr txBox="1"/>
          <p:nvPr/>
        </p:nvSpPr>
        <p:spPr bwMode="auto">
          <a:xfrm>
            <a:off x="6513012" y="3831045"/>
            <a:ext cx="533400" cy="46166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C75D872-37D5-47E9-AC5F-9EB22D418A45}"/>
              </a:ext>
            </a:extLst>
          </p:cNvPr>
          <p:cNvSpPr txBox="1"/>
          <p:nvPr/>
        </p:nvSpPr>
        <p:spPr bwMode="auto">
          <a:xfrm>
            <a:off x="6512803" y="4809863"/>
            <a:ext cx="533400" cy="46166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FB230A2-DCB7-425B-B87D-09C775E1DC4F}"/>
              </a:ext>
            </a:extLst>
          </p:cNvPr>
          <p:cNvSpPr txBox="1"/>
          <p:nvPr/>
        </p:nvSpPr>
        <p:spPr bwMode="auto">
          <a:xfrm>
            <a:off x="6512803" y="5762939"/>
            <a:ext cx="533400" cy="46166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7F5AF7D-7A1B-4525-AF51-3B602B8B1915}"/>
              </a:ext>
            </a:extLst>
          </p:cNvPr>
          <p:cNvSpPr txBox="1"/>
          <p:nvPr/>
        </p:nvSpPr>
        <p:spPr bwMode="auto">
          <a:xfrm>
            <a:off x="6565975" y="4791446"/>
            <a:ext cx="427474" cy="46166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4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405D961-FB49-4890-82A8-9BCE0294C346}"/>
              </a:ext>
            </a:extLst>
          </p:cNvPr>
          <p:cNvSpPr txBox="1"/>
          <p:nvPr/>
        </p:nvSpPr>
        <p:spPr bwMode="auto">
          <a:xfrm>
            <a:off x="6513012" y="5751611"/>
            <a:ext cx="533400" cy="46166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C5E683F-8916-483D-8597-38E28BAFA1CE}"/>
              </a:ext>
            </a:extLst>
          </p:cNvPr>
          <p:cNvSpPr txBox="1"/>
          <p:nvPr/>
        </p:nvSpPr>
        <p:spPr bwMode="auto">
          <a:xfrm>
            <a:off x="5117757" y="3342593"/>
            <a:ext cx="533400" cy="46166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333666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xit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00"/>
                            </p:stCondLst>
                            <p:childTnLst>
                              <p:par>
                                <p:cTn id="19" presetID="10" presetClass="exit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900"/>
                            </p:stCondLst>
                            <p:childTnLst>
                              <p:par>
                                <p:cTn id="26" presetID="10" presetClass="exit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600"/>
                            </p:stCondLst>
                            <p:childTnLst>
                              <p:par>
                                <p:cTn id="33" presetID="10" presetClass="exit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300"/>
                            </p:stCondLst>
                            <p:childTnLst>
                              <p:par>
                                <p:cTn id="40" presetID="10" presetClass="exit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B542F7B-5E02-4458-ACEB-4882EFD4B8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3706" y="787791"/>
            <a:ext cx="5726081" cy="576798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FD2B822-E785-4CCA-B78B-E015B2B34B4F}"/>
              </a:ext>
            </a:extLst>
          </p:cNvPr>
          <p:cNvSpPr txBox="1"/>
          <p:nvPr/>
        </p:nvSpPr>
        <p:spPr bwMode="auto">
          <a:xfrm>
            <a:off x="6512803" y="923068"/>
            <a:ext cx="533400" cy="46166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ABDAA6-756D-4472-AC64-D3473C3552F1}"/>
              </a:ext>
            </a:extLst>
          </p:cNvPr>
          <p:cNvSpPr txBox="1"/>
          <p:nvPr/>
        </p:nvSpPr>
        <p:spPr bwMode="auto">
          <a:xfrm>
            <a:off x="6513012" y="1910479"/>
            <a:ext cx="533400" cy="46166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5DC2BB-2E85-4F2C-8C4B-92EDAD213F46}"/>
              </a:ext>
            </a:extLst>
          </p:cNvPr>
          <p:cNvSpPr txBox="1"/>
          <p:nvPr/>
        </p:nvSpPr>
        <p:spPr bwMode="auto">
          <a:xfrm>
            <a:off x="6565975" y="2870880"/>
            <a:ext cx="427474" cy="46166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D9E799-2C71-4A0F-97EF-CF9D5DBD9441}"/>
              </a:ext>
            </a:extLst>
          </p:cNvPr>
          <p:cNvSpPr txBox="1"/>
          <p:nvPr/>
        </p:nvSpPr>
        <p:spPr bwMode="auto">
          <a:xfrm>
            <a:off x="6513012" y="3831045"/>
            <a:ext cx="533400" cy="46166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7DEBE4D-167E-49A3-9F28-3E1B4D5CC722}"/>
              </a:ext>
            </a:extLst>
          </p:cNvPr>
          <p:cNvSpPr txBox="1"/>
          <p:nvPr/>
        </p:nvSpPr>
        <p:spPr bwMode="auto">
          <a:xfrm>
            <a:off x="6565975" y="4791446"/>
            <a:ext cx="427474" cy="46166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9811E5-B05B-469B-B359-10490BF730CC}"/>
              </a:ext>
            </a:extLst>
          </p:cNvPr>
          <p:cNvSpPr txBox="1"/>
          <p:nvPr/>
        </p:nvSpPr>
        <p:spPr bwMode="auto">
          <a:xfrm>
            <a:off x="6513012" y="5751611"/>
            <a:ext cx="533400" cy="46166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4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2.26 Mean average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2:6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C57E4F-D368-47F9-9953-66E1BBF50F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610" y="1747955"/>
            <a:ext cx="5726082" cy="38476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1F17C85-5A10-4496-B7F3-094E9FDD1427}"/>
              </a:ext>
            </a:extLst>
          </p:cNvPr>
          <p:cNvSpPr txBox="1"/>
          <p:nvPr/>
        </p:nvSpPr>
        <p:spPr bwMode="auto">
          <a:xfrm>
            <a:off x="3462917" y="1895396"/>
            <a:ext cx="533400" cy="46166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81736E-9FE3-4AC7-8BC1-148A80D98684}"/>
              </a:ext>
            </a:extLst>
          </p:cNvPr>
          <p:cNvSpPr txBox="1"/>
          <p:nvPr/>
        </p:nvSpPr>
        <p:spPr bwMode="auto">
          <a:xfrm>
            <a:off x="3462917" y="2881972"/>
            <a:ext cx="533400" cy="46166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98EAC6-7FD0-44FE-9BC5-A26ECFC2CCBC}"/>
              </a:ext>
            </a:extLst>
          </p:cNvPr>
          <p:cNvSpPr txBox="1"/>
          <p:nvPr/>
        </p:nvSpPr>
        <p:spPr bwMode="auto">
          <a:xfrm>
            <a:off x="3515880" y="3842373"/>
            <a:ext cx="427474" cy="46166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5F2612-A2D3-4C76-8F0B-D93511685150}"/>
              </a:ext>
            </a:extLst>
          </p:cNvPr>
          <p:cNvSpPr txBox="1"/>
          <p:nvPr/>
        </p:nvSpPr>
        <p:spPr bwMode="auto">
          <a:xfrm>
            <a:off x="3462917" y="4802538"/>
            <a:ext cx="533400" cy="46166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6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9FCB773-D6E7-4975-B79B-3AAB42D80380}"/>
              </a:ext>
            </a:extLst>
          </p:cNvPr>
          <p:cNvSpPr txBox="1"/>
          <p:nvPr/>
        </p:nvSpPr>
        <p:spPr bwMode="auto">
          <a:xfrm>
            <a:off x="2077710" y="3313493"/>
            <a:ext cx="533400" cy="46166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24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FCB60CF-C9BC-4C12-AC74-152FFF76E1EB}"/>
              </a:ext>
            </a:extLst>
          </p:cNvPr>
          <p:cNvSpPr txBox="1"/>
          <p:nvPr/>
        </p:nvSpPr>
        <p:spPr bwMode="auto">
          <a:xfrm>
            <a:off x="5117757" y="3342593"/>
            <a:ext cx="533400" cy="46166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24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902BC16-D9A1-43F3-B76C-D3C080C578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276" y="2205343"/>
            <a:ext cx="5726082" cy="293287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A9A46FD2-BBD9-41B1-9227-60ECD4C0F55B}"/>
              </a:ext>
            </a:extLst>
          </p:cNvPr>
          <p:cNvSpPr txBox="1"/>
          <p:nvPr/>
        </p:nvSpPr>
        <p:spPr bwMode="auto">
          <a:xfrm>
            <a:off x="8195683" y="3313492"/>
            <a:ext cx="533400" cy="46166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24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4D8A71D-5011-4793-AADC-37880D588239}"/>
              </a:ext>
            </a:extLst>
          </p:cNvPr>
          <p:cNvSpPr txBox="1"/>
          <p:nvPr/>
        </p:nvSpPr>
        <p:spPr bwMode="auto">
          <a:xfrm>
            <a:off x="9592655" y="2387883"/>
            <a:ext cx="533400" cy="46166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26CB293-CF4F-47F0-B03B-08935C055857}"/>
              </a:ext>
            </a:extLst>
          </p:cNvPr>
          <p:cNvSpPr txBox="1"/>
          <p:nvPr/>
        </p:nvSpPr>
        <p:spPr bwMode="auto">
          <a:xfrm>
            <a:off x="9592655" y="3340959"/>
            <a:ext cx="533400" cy="46166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39034C2-2C27-4145-BAA7-9663096146B4}"/>
              </a:ext>
            </a:extLst>
          </p:cNvPr>
          <p:cNvSpPr txBox="1"/>
          <p:nvPr/>
        </p:nvSpPr>
        <p:spPr bwMode="auto">
          <a:xfrm>
            <a:off x="9645827" y="2369466"/>
            <a:ext cx="427474" cy="46166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E463414-C918-403D-86D9-F6512C3FE449}"/>
              </a:ext>
            </a:extLst>
          </p:cNvPr>
          <p:cNvSpPr txBox="1"/>
          <p:nvPr/>
        </p:nvSpPr>
        <p:spPr bwMode="auto">
          <a:xfrm>
            <a:off x="9592864" y="3329631"/>
            <a:ext cx="533400" cy="46166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8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B5B7C26-4941-466B-AB19-B022542130CB}"/>
              </a:ext>
            </a:extLst>
          </p:cNvPr>
          <p:cNvSpPr txBox="1"/>
          <p:nvPr/>
        </p:nvSpPr>
        <p:spPr bwMode="auto">
          <a:xfrm>
            <a:off x="9592655" y="4308449"/>
            <a:ext cx="533400" cy="46166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?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BCEE0FE-7525-4DAA-9C0C-38557ADF34E7}"/>
              </a:ext>
            </a:extLst>
          </p:cNvPr>
          <p:cNvSpPr txBox="1"/>
          <p:nvPr/>
        </p:nvSpPr>
        <p:spPr bwMode="auto">
          <a:xfrm>
            <a:off x="9645827" y="4290032"/>
            <a:ext cx="427474" cy="46166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79559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00"/>
                            </p:stCondLst>
                            <p:childTnLst>
                              <p:par>
                                <p:cTn id="12" presetID="10" presetClass="exit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00"/>
                            </p:stCondLst>
                            <p:childTnLst>
                              <p:par>
                                <p:cTn id="19" presetID="10" presetClass="exit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BEBBBA-AD76-4C47-8E44-81D4F8483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A4191577-7FB3-44A1-AC26-B90834750BC8}"/>
              </a:ext>
            </a:extLst>
          </p:cNvPr>
          <p:cNvSpPr txBox="1">
            <a:spLocks/>
          </p:cNvSpPr>
          <p:nvPr/>
        </p:nvSpPr>
        <p:spPr>
          <a:xfrm>
            <a:off x="594007" y="845820"/>
            <a:ext cx="11140163" cy="3208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The links below take you to the starting slide of each learning outcome.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37BAE3D-75EB-48DC-9322-F1A247F8AE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7008481"/>
              </p:ext>
            </p:extLst>
          </p:nvPr>
        </p:nvGraphicFramePr>
        <p:xfrm>
          <a:off x="594008" y="1535029"/>
          <a:ext cx="10712127" cy="359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630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9782497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3" action="ppaction://hlinksldjump"/>
                        </a:rPr>
                        <a:t>Pupils explain the relationship between the mean and sharing equally</a:t>
                      </a:r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4" action="ppaction://hlinksldjump"/>
                        </a:rPr>
                        <a:t>Pupils explain how to calculate the mean of a set of data </a:t>
                      </a:r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604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5" action="ppaction://hlinksldjump"/>
                        </a:rPr>
                        <a:t>Pupils explain how the mean changes when the total quantity or number of values changes </a:t>
                      </a:r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485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6" action="ppaction://hlinksldjump"/>
                        </a:rPr>
                        <a:t>Pupils explain how to calculate the mean when one of the values in the data set is zero or missing</a:t>
                      </a:r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461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7" action="ppaction://hlinksldjump"/>
                        </a:rPr>
                        <a:t>Pupils explain how to use the mean to make comparisons between two sets of information </a:t>
                      </a:r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959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8" action="ppaction://hlinksldjump"/>
                        </a:rPr>
                        <a:t>Pupils explain when the mean is not an appropriate representations of a set of data </a:t>
                      </a:r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8877759"/>
                  </a:ext>
                </a:extLst>
              </a:tr>
            </a:tbl>
          </a:graphicData>
        </a:graphic>
      </p:graphicFrame>
      <p:sp>
        <p:nvSpPr>
          <p:cNvPr id="7" name="Action Button: Return 6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2570C625-E476-4A8C-BF3D-99D1E479925B}"/>
              </a:ext>
            </a:extLst>
          </p:cNvPr>
          <p:cNvSpPr/>
          <p:nvPr/>
        </p:nvSpPr>
        <p:spPr>
          <a:xfrm>
            <a:off x="559933" y="5585518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EE4455-BFAA-47B1-A1C6-8DC3C9CE865C}"/>
              </a:ext>
            </a:extLst>
          </p:cNvPr>
          <p:cNvSpPr txBox="1"/>
          <p:nvPr/>
        </p:nvSpPr>
        <p:spPr>
          <a:xfrm>
            <a:off x="919933" y="5483853"/>
            <a:ext cx="10352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arrow button to return to this Contents slide.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238C35-3C03-4D16-99F1-BBF34DEA37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4008" y="246063"/>
            <a:ext cx="11140163" cy="42617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97351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6, Unit 13, Learning Outcome 4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1760837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4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explain how to calculate the mean when one of the values in the data set is zero or missing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80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6, Unit 13, Learning Outcome 4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7CE348C-33E7-4478-9358-CC16B80823B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2.26 Mean average and equal shares 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3191630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2:7-2:8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15-18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13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2.26 Mean average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2:7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5E7EB8-1D6B-4CEE-BEF5-16EE5A125351}"/>
              </a:ext>
            </a:extLst>
          </p:cNvPr>
          <p:cNvSpPr txBox="1"/>
          <p:nvPr/>
        </p:nvSpPr>
        <p:spPr bwMode="auto">
          <a:xfrm>
            <a:off x="2188565" y="2044313"/>
            <a:ext cx="25742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b="1" dirty="0">
                <a:latin typeface="Myriad Pro Semibold" charset="0"/>
                <a:ea typeface="Myriad Pro Semibold" charset="0"/>
                <a:cs typeface="Myriad Pro Semibold" charset="0"/>
              </a:rPr>
              <a:t>Fatima’s method</a:t>
            </a:r>
            <a:endParaRPr lang="en-GB" sz="2400" b="1" baseline="30000" dirty="0"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6EBC7B-DB00-465E-B726-A1B84EA1C630}"/>
              </a:ext>
            </a:extLst>
          </p:cNvPr>
          <p:cNvSpPr txBox="1"/>
          <p:nvPr/>
        </p:nvSpPr>
        <p:spPr bwMode="auto">
          <a:xfrm>
            <a:off x="1840494" y="2570216"/>
            <a:ext cx="32704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(6 + 7 + 2 + 5) ÷ 4 = 5</a:t>
            </a:r>
            <a:endParaRPr lang="en-GB" sz="2400" baseline="30000" dirty="0"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AE39D5-F0A2-4998-AB1C-6D3BB773439F}"/>
              </a:ext>
            </a:extLst>
          </p:cNvPr>
          <p:cNvSpPr txBox="1"/>
          <p:nvPr/>
        </p:nvSpPr>
        <p:spPr bwMode="auto">
          <a:xfrm>
            <a:off x="7350550" y="2044313"/>
            <a:ext cx="23959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b="1" dirty="0">
                <a:latin typeface="Myriad Pro Semibold" charset="0"/>
                <a:ea typeface="Myriad Pro Semibold" charset="0"/>
                <a:cs typeface="Myriad Pro Semibold" charset="0"/>
              </a:rPr>
              <a:t>Alicia’s method</a:t>
            </a:r>
            <a:endParaRPr lang="en-GB" sz="2400" b="1" baseline="30000" dirty="0"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82E8E4-E99C-43AA-8AEB-27D6120B1928}"/>
              </a:ext>
            </a:extLst>
          </p:cNvPr>
          <p:cNvSpPr txBox="1"/>
          <p:nvPr/>
        </p:nvSpPr>
        <p:spPr bwMode="auto">
          <a:xfrm>
            <a:off x="6639974" y="2570216"/>
            <a:ext cx="38170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(6 + 0 + 7 + 2 + 5) ÷ 5 = 4</a:t>
            </a:r>
            <a:endParaRPr lang="en-GB" sz="2400" baseline="30000" dirty="0">
              <a:latin typeface="Myriad Pro Semibold" charset="0"/>
              <a:ea typeface="Myriad Pro Semibold" charset="0"/>
              <a:cs typeface="Myriad Pro Semibold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910F323-9D59-4DFD-87A6-DCBC0D28B7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382" y="3096118"/>
            <a:ext cx="4090058" cy="275330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F5E7D5B-C367-4FC1-A840-23671B0532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988" y="3096118"/>
            <a:ext cx="4090058" cy="34865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68A7AF2-AE61-443B-811E-5B7C9EA34D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0539" y="892068"/>
            <a:ext cx="7510923" cy="11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69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2.26 Mean average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2:7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8D1FA9-DBDE-4C0E-84E4-2F51C05451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0539" y="2816299"/>
            <a:ext cx="7510923" cy="12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30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FBD1673-6F24-455C-9E4F-65328A1948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619" y="2726539"/>
            <a:ext cx="1144718" cy="2404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3F5974-CE40-4320-865C-239BA400184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09369" y="2490924"/>
            <a:ext cx="4573260" cy="373905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43D322A-B70E-42B2-AEFB-000208DDA47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261" y="2944167"/>
            <a:ext cx="1144718" cy="317042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2.26 Mean average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2:8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5AEEBF-65FA-4EE8-8D42-D40605A627D2}"/>
              </a:ext>
            </a:extLst>
          </p:cNvPr>
          <p:cNvSpPr txBox="1"/>
          <p:nvPr/>
        </p:nvSpPr>
        <p:spPr bwMode="auto">
          <a:xfrm>
            <a:off x="415636" y="785101"/>
            <a:ext cx="113468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Mean time is 14 minutes. What could Billy’s time be?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4DB2516-5582-4102-9697-1A2718418850}"/>
              </a:ext>
            </a:extLst>
          </p:cNvPr>
          <p:cNvCxnSpPr/>
          <p:nvPr/>
        </p:nvCxnSpPr>
        <p:spPr bwMode="auto">
          <a:xfrm>
            <a:off x="3809369" y="2944167"/>
            <a:ext cx="4573260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47B5B88-99CD-4913-86B0-BA75CCA5E992}"/>
              </a:ext>
            </a:extLst>
          </p:cNvPr>
          <p:cNvSpPr txBox="1"/>
          <p:nvPr/>
        </p:nvSpPr>
        <p:spPr bwMode="auto">
          <a:xfrm>
            <a:off x="3903655" y="6072901"/>
            <a:ext cx="9573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Amir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962D9D-026F-4C91-AC2C-A54C326CCF38}"/>
              </a:ext>
            </a:extLst>
          </p:cNvPr>
          <p:cNvSpPr txBox="1"/>
          <p:nvPr/>
        </p:nvSpPr>
        <p:spPr bwMode="auto">
          <a:xfrm>
            <a:off x="5049547" y="6072901"/>
            <a:ext cx="9573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Billy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88EF82-CEFD-4012-B05A-D77B62E87947}"/>
              </a:ext>
            </a:extLst>
          </p:cNvPr>
          <p:cNvSpPr txBox="1"/>
          <p:nvPr/>
        </p:nvSpPr>
        <p:spPr bwMode="auto">
          <a:xfrm>
            <a:off x="6185134" y="6072901"/>
            <a:ext cx="9573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Carla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7B7E57-EE6A-4B50-B8C6-ED38FF866B81}"/>
              </a:ext>
            </a:extLst>
          </p:cNvPr>
          <p:cNvSpPr txBox="1"/>
          <p:nvPr/>
        </p:nvSpPr>
        <p:spPr bwMode="auto">
          <a:xfrm>
            <a:off x="7331026" y="6072901"/>
            <a:ext cx="9573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Dean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34DB9C-9DC3-4630-8F7B-076A805487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32495" y="1311210"/>
            <a:ext cx="6127011" cy="110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81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3.7037E-6 L -0.18763 0.0310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10" y="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6, Unit 13, Learning Outcome 5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5714557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5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explain how to use the mean to make comparisons between two sets of information 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69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6, Unit 13, Learning Outcome 5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7CE348C-33E7-4478-9358-CC16B80823B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2.26 Mean average and equal shares 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00090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3:1-3:2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19-20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96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2632BD39-8516-4804-A52B-717A1012B7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112"/>
          <a:stretch/>
        </p:blipFill>
        <p:spPr>
          <a:xfrm>
            <a:off x="6613805" y="1681484"/>
            <a:ext cx="3340765" cy="31839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A965296-5F70-4739-923D-14AB28C2A3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65185" y="1681484"/>
            <a:ext cx="3237963" cy="3183928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2.26 Mean average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3:1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9D12D3-5AC4-44C0-BE5B-5AD99F090C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819" y="3517054"/>
            <a:ext cx="507100" cy="5320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96FEFFA-2556-4F37-8521-7B31291376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154" y="3335444"/>
            <a:ext cx="507100" cy="5320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7F164E-46EF-4418-AA4A-E90E30733E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489" y="3506615"/>
            <a:ext cx="507100" cy="5320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FC214CF-E8A7-4969-A349-36D5158CE8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797" y="4121026"/>
            <a:ext cx="507100" cy="5320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542187C-5969-4600-B96B-74F54FBB66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154" y="4181314"/>
            <a:ext cx="507100" cy="5320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7847A20-FE0A-4724-954F-EE3BFDAE03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585" y="4060346"/>
            <a:ext cx="507100" cy="5320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CE57D19-4B11-4C72-BCF9-CDFA44DBF1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446" y="3772243"/>
            <a:ext cx="507100" cy="5320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BE3EC58-EE8A-4E15-A542-F0F4C5086C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037" y="3518521"/>
            <a:ext cx="507100" cy="5320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0B2EF6F-4AC2-4441-B2B5-C03075F0C7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878" y="3335444"/>
            <a:ext cx="507100" cy="53204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24F129E-3675-44BB-8DB7-DD2360E42C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654" y="3508473"/>
            <a:ext cx="507100" cy="5320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83C6275-81B7-4B25-8293-61B6A6486E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722" y="4121026"/>
            <a:ext cx="507100" cy="53204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B9940AC-2DA9-471E-BD79-0B0A25B106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878" y="4181314"/>
            <a:ext cx="507100" cy="53204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286E175-4CE0-4286-B03D-0FA2AFF68D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702" y="4060609"/>
            <a:ext cx="507100" cy="53204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D3C87E2-45AD-45C1-9CF4-F6FEDFDC58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7429" y="3795384"/>
            <a:ext cx="507100" cy="53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42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7037E-7 L -0.10833 -0.2118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17" y="-1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2.77778E-6 -3.33333E-6 L -0.08229 -0.3787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15" y="-1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1.38889E-6 3.7037E-7 L -0.07552 -0.38912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5" y="-1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4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1.38889E-6 0 L 0.06614 -0.24375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9" y="-1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6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1.11111E-6 0 L 0.06719 -0.29792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1" y="-1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8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1.66667E-6 2.96296E-6 L 0.09414 -0.30185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1" y="-1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42" presetClass="path" presetSubtype="0" accel="50000" decel="5000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.01094 -0.01759 L -0.11979 -0.35926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36" y="-1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2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1.94444E-6 -3.33333E-6 L -0.00069 -0.3699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1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40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4.16667E-7 2.59259E-6 L 0.04362 -0.4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4" y="-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60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3.33333E-6 -7.40741E-7 L -0.05287 -0.3544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6" y="-17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800"/>
                            </p:stCondLst>
                            <p:childTnLst>
                              <p:par>
                                <p:cTn id="35" presetID="42" presetClass="path" presetSubtype="0" accel="50000" decel="5000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2.77778E-7 0 L 0.0691 -0.24954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5" y="-1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4.44444E-6 -1.48148E-6 L 0.0941 -0.25139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5" y="-1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200"/>
                            </p:stCondLst>
                            <p:childTnLst>
                              <p:par>
                                <p:cTn id="41" presetID="42" presetClass="path" presetSubtype="0" accel="50000" decel="5000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2.77778E-7 3.7037E-7 L -0.03594 -0.39583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6" y="-1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40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4.58333E-6 2.96296E-6 L 0.07253 -0.40903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0" y="-2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2.26 Mean average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3:2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67D99D-50DF-49BB-8730-2A471BD99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697" y="1746358"/>
            <a:ext cx="7364606" cy="336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1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6, Unit 13, Learning Outcome 6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7795230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6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explain when the mean is not an appropriate representations of a set of data 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46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6, Unit 13, Learning Outcome 1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2848760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1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explain the relationship between the mean and sharing equally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32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6, Unit 13, Learning Outcome 6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7CE348C-33E7-4478-9358-CC16B80823B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2.26 Mean average and equal shares 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8333726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4:1-4:2</a:t>
                      </a:r>
                      <a:endParaRPr lang="en-GB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21-22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6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2.26 Mean average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4:1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CB2AD6-481D-4457-BDDA-206D91EBDE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618" y="1945107"/>
            <a:ext cx="6816764" cy="296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54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2.26 Mean average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4:1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459716-DB3F-490D-909E-B0A90B45FA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800" y="1944000"/>
            <a:ext cx="6816764" cy="2917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14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2.26 Mean average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4:1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923CC6-4D74-4D48-A9F9-AF2B01201D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87618" y="1946775"/>
            <a:ext cx="6816764" cy="331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98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2.26 Mean average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4:2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A3167B-D401-4D3D-B406-93F66E8D1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414" y="1856096"/>
            <a:ext cx="3737172" cy="314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58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284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6, Unit 13, Learning Outcome 1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7CE348C-33E7-4478-9358-CC16B80823B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2.26 Mean average and equal shares 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6456125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1:1-1:4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3-7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95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2.26 Mean average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1:1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E6A93F-51FC-453B-9628-DAF046363F82}"/>
              </a:ext>
            </a:extLst>
          </p:cNvPr>
          <p:cNvSpPr txBox="1"/>
          <p:nvPr/>
        </p:nvSpPr>
        <p:spPr bwMode="auto">
          <a:xfrm>
            <a:off x="3701466" y="794071"/>
            <a:ext cx="47890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How many each if shared equally?</a:t>
            </a:r>
            <a:endParaRPr lang="en-GB" sz="2400" baseline="30000" dirty="0">
              <a:latin typeface="Myriad Pro" panose="020B0503030403020204" pitchFamily="34" charset="0"/>
              <a:ea typeface="Myriad Pro Semibold" charset="0"/>
              <a:cs typeface="Myriad Pro Semibold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D77CBC-A9FB-4FA2-922F-AA3CF2D16C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28456" y="1419805"/>
            <a:ext cx="6135088" cy="49950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8D1E42-3BA4-40D9-9DA9-4F8D694B19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753" y="3489289"/>
            <a:ext cx="359127" cy="3591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FF90FBC-DB2B-4E24-A2FF-0EFD23CB91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753" y="2992478"/>
            <a:ext cx="359127" cy="3591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BAAD26-97BD-4A89-93CD-EA630B6042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753" y="2495668"/>
            <a:ext cx="359127" cy="3591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82F98E6-FCB2-44C8-BA0E-4F6F8A4F65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753" y="1998858"/>
            <a:ext cx="359127" cy="3591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DEFC4C6-C868-4C60-9AAC-156DCBE7D3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753" y="1502048"/>
            <a:ext cx="359127" cy="3591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7166EBF-41BD-440E-A05D-FF4145BFE6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1123" y="3489289"/>
            <a:ext cx="359127" cy="35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7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2.26 Mean average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1:1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DFD1AD-AC01-4FEA-AEAD-3AA4514E2187}"/>
              </a:ext>
            </a:extLst>
          </p:cNvPr>
          <p:cNvSpPr txBox="1"/>
          <p:nvPr/>
        </p:nvSpPr>
        <p:spPr bwMode="auto">
          <a:xfrm>
            <a:off x="3701466" y="794071"/>
            <a:ext cx="47890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How many each if shared equally?</a:t>
            </a:r>
            <a:endParaRPr lang="en-GB" sz="2400" baseline="30000" dirty="0">
              <a:latin typeface="Myriad Pro" panose="020B0503030403020204" pitchFamily="34" charset="0"/>
              <a:ea typeface="Myriad Pro Semibold" charset="0"/>
              <a:cs typeface="Myriad Pro Semibold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64D336-4346-4DB9-B0F1-3B49C29FF1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28456" y="1419805"/>
            <a:ext cx="6135088" cy="49950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9EC0D9-D99F-41AE-ACC2-04FD0707CC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753" y="3489289"/>
            <a:ext cx="359127" cy="3591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257641D-120C-4F01-BE4E-459CFADEDB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753" y="2992478"/>
            <a:ext cx="359127" cy="3591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427D2A2-CF10-47C9-8E7E-39664E0471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753" y="2495668"/>
            <a:ext cx="359127" cy="3591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F6D315D-525A-48FF-9BD2-9D0773E890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753" y="1998858"/>
            <a:ext cx="359127" cy="3591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4A578D7-7186-406E-B2B4-1F7832C093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753" y="1502048"/>
            <a:ext cx="359127" cy="35912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9B1F5D5-9741-43D3-BDD6-9EE4191D80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1123" y="3489289"/>
            <a:ext cx="359127" cy="35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18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2.5E-6 4.81481E-6 L 0.0987 0.431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9" y="2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2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4.375E-6 2.59259E-6 L 0.09935 0.2905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2" y="1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4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1.40621E-16 1.85185E-6 L -0.1013 0.2187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9" y="1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6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2.5E-6 -2.59259E-6 L -0.09974 0.0724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9" y="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2.26 Mean average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1:1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DE03A3-3B98-4635-B3B5-3941B1C39131}"/>
              </a:ext>
            </a:extLst>
          </p:cNvPr>
          <p:cNvSpPr txBox="1"/>
          <p:nvPr/>
        </p:nvSpPr>
        <p:spPr bwMode="auto">
          <a:xfrm>
            <a:off x="3701466" y="794071"/>
            <a:ext cx="47890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How many each if shared equally?</a:t>
            </a:r>
            <a:endParaRPr lang="en-GB" sz="2400" baseline="30000" dirty="0">
              <a:latin typeface="Myriad Pro" panose="020B0503030403020204" pitchFamily="34" charset="0"/>
              <a:ea typeface="Myriad Pro Semibold" charset="0"/>
              <a:cs typeface="Myriad Pro Semibold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5DCB78-3367-4E70-9B62-6BF61A0DBC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28456" y="1419805"/>
            <a:ext cx="6135088" cy="49950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0F9DC5-DD0D-4C6B-96C2-7F32C25E39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753" y="3489289"/>
            <a:ext cx="359127" cy="3591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685997E-6C8E-4584-9409-0EEAA1684E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1123" y="3489289"/>
            <a:ext cx="359127" cy="3591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553B686-786A-4EA0-A139-FD94301916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437" y="3998267"/>
            <a:ext cx="359127" cy="3591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96BA999-96F0-48E5-947A-BA558FD9A2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437" y="3489288"/>
            <a:ext cx="359127" cy="35912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E8AC27A-BB98-4AA2-AFD3-0757D33D41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191" y="4472214"/>
            <a:ext cx="359127" cy="35912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EACCB68-F57E-4B5D-B4DF-EF991F888A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191" y="3988741"/>
            <a:ext cx="359127" cy="35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47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3.33333E-6 4.44444E-6 L -0.10013 0.21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5" y="1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2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 -1.11111E-6 L -0.20039 0.1437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26" y="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4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1.40621E-16 4.44444E-6 L -0.29922 0.0726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35" y="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2.26 Mean average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1:2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5C2C53-F065-4DB2-8CFE-53C06EECAA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624" y="1666197"/>
            <a:ext cx="1584176" cy="45751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7153084-A9AC-4C7E-A79A-E24164064658}"/>
              </a:ext>
            </a:extLst>
          </p:cNvPr>
          <p:cNvSpPr/>
          <p:nvPr/>
        </p:nvSpPr>
        <p:spPr>
          <a:xfrm>
            <a:off x="1808466" y="834413"/>
            <a:ext cx="88978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en-US" sz="2400" dirty="0" err="1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conkers</a:t>
            </a:r>
            <a:r>
              <a:rPr lang="en-US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shared equally between 5 children. How many each?</a:t>
            </a:r>
            <a:endParaRPr lang="en-GB" sz="2400" dirty="0">
              <a:latin typeface="Myriad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DE7167-B107-475F-B7D5-61D4206007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546" y="2492897"/>
            <a:ext cx="311618" cy="2321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C366A9-04BC-401A-BBEF-0D4C752E44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915" y="3024206"/>
            <a:ext cx="311618" cy="2321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8E75DE7-D5AB-4A0A-84F3-68441BFA01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106" y="2790077"/>
            <a:ext cx="311618" cy="2321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858177-7938-4DDE-BA48-17E020F6CD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566" y="3429596"/>
            <a:ext cx="311618" cy="2321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7A0666B-38DE-484D-8987-E196CA899B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869" y="2356910"/>
            <a:ext cx="311618" cy="2321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C98480B-7C99-46DE-A156-CDF7D6D232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564" y="2837962"/>
            <a:ext cx="311618" cy="2321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2082350-66A5-4D27-B4E1-3D6158660F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352" y="2480033"/>
            <a:ext cx="311618" cy="23218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770B393-674B-4A14-BC16-0FBF742CD5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127" y="3148807"/>
            <a:ext cx="311618" cy="23218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E9A5BBD-A860-4CC5-A2F0-937029B1A7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964" y="3344520"/>
            <a:ext cx="311618" cy="2321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A0C4D87-9C32-4F52-B075-F08F4B2129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143" y="3669342"/>
            <a:ext cx="311618" cy="23218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CB3CAAD-B3FF-4178-B042-20B79202B7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500" y="3814408"/>
            <a:ext cx="311618" cy="23218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C2C756B-C15C-4B65-BCC7-B5931006E3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830" y="4035232"/>
            <a:ext cx="311618" cy="23218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231E1D1-6265-4246-B3C9-4B8D718345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193" y="4260626"/>
            <a:ext cx="311618" cy="23218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942033A-E255-47B4-8700-D162635A2D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882" y="3312908"/>
            <a:ext cx="311618" cy="23218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77518BF-0856-4C10-A53F-2B74AAF242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979" y="2734622"/>
            <a:ext cx="311618" cy="23218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74B9E9C-86D4-4AD7-BDA8-E0AC6E816E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755" y="4169834"/>
            <a:ext cx="311618" cy="23218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303EED6-D8B8-45BD-ADDC-28B5E20B00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834" y="3591945"/>
            <a:ext cx="311618" cy="23218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4372BBB-D1B0-4E0E-B433-A0B3FEE67A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936" y="2913789"/>
            <a:ext cx="311618" cy="23218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AF9178F-5503-4A82-AA9F-7FA437B0BA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458" y="2384424"/>
            <a:ext cx="311618" cy="23218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A195210-583C-43D3-A0A2-EBB0F7741D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838" y="4218228"/>
            <a:ext cx="311618" cy="232185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10F3D02E-866E-4361-A46D-06732B5A0426}"/>
              </a:ext>
            </a:extLst>
          </p:cNvPr>
          <p:cNvSpPr/>
          <p:nvPr/>
        </p:nvSpPr>
        <p:spPr>
          <a:xfrm>
            <a:off x="4722100" y="3699667"/>
            <a:ext cx="3657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Each child gets 4 conkers.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2B20A24-6615-494B-A329-4309560C92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728" y="2686375"/>
            <a:ext cx="311618" cy="23218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917EB00-AA1E-497D-AEC9-4E5CD6D2CB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745" y="2838775"/>
            <a:ext cx="311618" cy="23218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110C6E4-BF71-4918-9AB7-7B5B9066B9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801" y="2990340"/>
            <a:ext cx="311618" cy="23218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3E860EB-881F-4E98-B197-ACCCB05B68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818" y="3142740"/>
            <a:ext cx="311618" cy="23218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6DE4353-A0C2-4465-8F9B-20171CC75F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471" y="1776944"/>
            <a:ext cx="311618" cy="23218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F4ECC26-D917-4D1D-8888-6083063040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488" y="1929344"/>
            <a:ext cx="311618" cy="23218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92211C6-9771-4A6D-8A99-BA7E3DF6EE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544" y="2080909"/>
            <a:ext cx="311618" cy="23218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8BF1130-9A32-4A95-8B72-CEFDBAEF30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561" y="2233309"/>
            <a:ext cx="311618" cy="23218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09F0A01-5AC8-4EAC-8B3C-3B539ADF0E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165" y="3606316"/>
            <a:ext cx="311618" cy="23218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90FF7AE-ACF1-47DB-BB0A-4C0BF75F64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182" y="3758716"/>
            <a:ext cx="311618" cy="23218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D7DC875-84E9-481E-A72D-AF6CFA6A5B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238" y="3910281"/>
            <a:ext cx="311618" cy="23218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F1F6BD3-29C4-47C2-A872-E94165462C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255" y="4062681"/>
            <a:ext cx="311618" cy="23218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64294AB-2762-4E19-9A6B-E02A24981D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161" y="4533394"/>
            <a:ext cx="311618" cy="23218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62386B9-96C0-415E-B2F2-EAA4689BB7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178" y="4685794"/>
            <a:ext cx="311618" cy="23218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B351FA6A-A00A-4F5C-B5E8-5DA6BF69EA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234" y="4837359"/>
            <a:ext cx="311618" cy="23218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5058C2CB-1F5E-4AE7-95D5-1CAD674EED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251" y="4989759"/>
            <a:ext cx="311618" cy="23218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88D8615F-38CD-48F7-A64B-BE90181AFA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256" y="5458056"/>
            <a:ext cx="311618" cy="23218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FFF7147-3821-4B96-BC89-CE54A222C1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273" y="5610456"/>
            <a:ext cx="311618" cy="232185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274ACDDC-D7ED-414E-859D-9BB2A53539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329" y="5762021"/>
            <a:ext cx="311618" cy="232185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25B0C816-7198-4BB6-9E9B-3211ADB967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346" y="5914421"/>
            <a:ext cx="311618" cy="23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57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04083E-17 L -0.13216 -0.183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24" y="-8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7037E-6 L -0.18073 0.0301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28" y="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96296E-6 L -0.14818 -0.0076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2" y="-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4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7.40741E-7 L -0.17513 0.0476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64" y="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4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07407E-6 L -0.21081 0.2960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95" y="1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-0.17735 -0.12592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80" y="-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7.40741E-7 L -0.22018 0.07014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28" y="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-0.22214 0.13541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42" y="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5185E-6 L -0.228 0.195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54" y="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-0.21198 0.22616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51" y="1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07407E-6 L -0.29336 -0.05856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40" y="-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81481E-6 L -0.30769 -0.02269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0" y="-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96296E-6 L -0.29961 -0.05185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70" y="-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000"/>
                            </p:stCondLst>
                            <p:childTnLst>
                              <p:par>
                                <p:cTn id="1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083E-16 2.96296E-6 L -0.34753 0.30579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82" y="1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000"/>
                            </p:stCondLst>
                            <p:childTnLst>
                              <p:par>
                                <p:cTn id="1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81481E-6 L -0.33386 0.28518 " pathEditMode="relative" rAng="0" ptsTypes="AA">
                                      <p:cBhvr>
                                        <p:cTn id="16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55" y="1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000"/>
                            </p:stCondLst>
                            <p:childTnLst>
                              <p:par>
                                <p:cTn id="1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96296E-6 L -0.34206 -0.02245 " pathEditMode="relative" rAng="0" ptsTypes="AA">
                                      <p:cBhvr>
                                        <p:cTn id="17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26" y="-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000"/>
                            </p:stCondLst>
                            <p:childTnLst>
                              <p:par>
                                <p:cTn id="1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11111E-6 L -0.37474 0.03426 " pathEditMode="relative" rAng="0" ptsTypes="AA">
                                      <p:cBhvr>
                                        <p:cTn id="18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11" y="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000"/>
                            </p:stCondLst>
                            <p:childTnLst>
                              <p:par>
                                <p:cTn id="1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44444E-6 L -0.33919 0.10926 " pathEditMode="relative" rAng="0" ptsTypes="AA">
                                      <p:cBhvr>
                                        <p:cTn id="19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66" y="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2000"/>
                            </p:stCondLst>
                            <p:childTnLst>
                              <p:par>
                                <p:cTn id="1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22222E-6 L -0.38555 0.20301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28" y="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2000"/>
                            </p:stCondLst>
                            <p:childTnLst>
                              <p:par>
                                <p:cTn id="2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07407E-6 L -0.36992 0.25509 " pathEditMode="relative" rAng="0" ptsTypes="AA">
                                      <p:cBhvr>
                                        <p:cTn id="2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46" y="1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2000"/>
                            </p:stCondLst>
                            <p:childTnLst>
                              <p:par>
                                <p:cTn id="2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theme/theme1.xml><?xml version="1.0" encoding="utf-8"?>
<a:theme xmlns:a="http://schemas.openxmlformats.org/drawingml/2006/main" name="Custom Design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materials template" id="{9D982857-CF2B-43AA-8EDC-B9C712029F63}" vid="{D9E6F676-3E42-4DD9-87CD-93A784DD82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6C4E9411A2B847AB3A2FDDFBD5392E" ma:contentTypeVersion="12" ma:contentTypeDescription="Create a new document." ma:contentTypeScope="" ma:versionID="434d7b626fa96a0718c1193846830b32">
  <xsd:schema xmlns:xsd="http://www.w3.org/2001/XMLSchema" xmlns:xs="http://www.w3.org/2001/XMLSchema" xmlns:p="http://schemas.microsoft.com/office/2006/metadata/properties" xmlns:ns2="dc9bd944-225f-43f1-96dc-d5ee43d55d1c" xmlns:ns3="6e8f39c4-649a-4727-b531-9584b06a2d5b" targetNamespace="http://schemas.microsoft.com/office/2006/metadata/properties" ma:root="true" ma:fieldsID="3b76194d8edd212a55ab64e907a72791" ns2:_="" ns3:_="">
    <xsd:import namespace="dc9bd944-225f-43f1-96dc-d5ee43d55d1c"/>
    <xsd:import namespace="6e8f39c4-649a-4727-b531-9584b06a2d5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9bd944-225f-43f1-96dc-d5ee43d55d1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8f39c4-649a-4727-b531-9584b06a2d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82AB53F-2365-4221-B52E-1FAB7194DEC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52F4355-41EF-4DA9-B998-C6511E367AD2}">
  <ds:schemaRefs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dc9bd944-225f-43f1-96dc-d5ee43d55d1c"/>
    <ds:schemaRef ds:uri="6e8f39c4-649a-4727-b531-9584b06a2d5b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062668C2-08C9-4D64-8C9D-DFC75F1E31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c9bd944-225f-43f1-96dc-d5ee43d55d1c"/>
    <ds:schemaRef ds:uri="6e8f39c4-649a-4727-b531-9584b06a2d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 materials template</Template>
  <TotalTime>4729</TotalTime>
  <Words>1949</Words>
  <Application>Microsoft Office PowerPoint</Application>
  <PresentationFormat>Widescreen</PresentationFormat>
  <Paragraphs>323</Paragraphs>
  <Slides>45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Arial</vt:lpstr>
      <vt:lpstr>Calibri</vt:lpstr>
      <vt:lpstr>Calibri Light</vt:lpstr>
      <vt:lpstr>Myriad Pro</vt:lpstr>
      <vt:lpstr>Myriad Pro Semibold</vt:lpstr>
      <vt:lpstr>Custom Design</vt:lpstr>
      <vt:lpstr>PowerPoint Presentation</vt:lpstr>
      <vt:lpstr>PowerPoint Presentation</vt:lpstr>
      <vt:lpstr>Contents</vt:lpstr>
      <vt:lpstr>PowerPoint Presentation</vt:lpstr>
      <vt:lpstr>Year 6, Unit 13, Learning Outcome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6, Unit 13, Learning Outcome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6, Unit 13, Learning Outcome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6, Unit 13, Learning Outcome 4</vt:lpstr>
      <vt:lpstr>PowerPoint Presentation</vt:lpstr>
      <vt:lpstr>PowerPoint Presentation</vt:lpstr>
      <vt:lpstr>PowerPoint Presentation</vt:lpstr>
      <vt:lpstr>PowerPoint Presentation</vt:lpstr>
      <vt:lpstr>Year 6, Unit 13, Learning Outcome 5</vt:lpstr>
      <vt:lpstr>PowerPoint Presentation</vt:lpstr>
      <vt:lpstr>PowerPoint Presentation</vt:lpstr>
      <vt:lpstr>PowerPoint Presentation</vt:lpstr>
      <vt:lpstr>Year 6, Unit 13, Learning Outcome 6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Donna Cole</dc:creator>
  <cp:lastModifiedBy>Andrew Young</cp:lastModifiedBy>
  <cp:revision>98</cp:revision>
  <dcterms:created xsi:type="dcterms:W3CDTF">2021-05-07T12:27:15Z</dcterms:created>
  <dcterms:modified xsi:type="dcterms:W3CDTF">2021-12-02T11:17:55Z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0x010100E66C4E9411A2B847AB3A2FDDFBD5392E</vt:lpwstr>
  </property>
</Properties>
</file>