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4"/>
  </p:sldMasterIdLst>
  <p:notesMasterIdLst>
    <p:notesMasterId r:id="rId33"/>
  </p:notesMasterIdLst>
  <p:handoutMasterIdLst>
    <p:handoutMasterId r:id="rId34"/>
  </p:handoutMasterIdLst>
  <p:sldIdLst>
    <p:sldId id="256" r:id="rId5"/>
    <p:sldId id="266" r:id="rId6"/>
    <p:sldId id="267" r:id="rId7"/>
    <p:sldId id="268" r:id="rId8"/>
    <p:sldId id="269" r:id="rId9"/>
    <p:sldId id="270" r:id="rId10"/>
    <p:sldId id="271" r:id="rId11"/>
    <p:sldId id="272" r:id="rId12"/>
    <p:sldId id="274" r:id="rId13"/>
    <p:sldId id="273"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82CBDD"/>
    <a:srgbClr val="00628C"/>
    <a:srgbClr val="C8E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32" autoAdjust="0"/>
    <p:restoredTop sz="88846" autoAdjust="0"/>
  </p:normalViewPr>
  <p:slideViewPr>
    <p:cSldViewPr snapToGrid="0">
      <p:cViewPr varScale="1">
        <p:scale>
          <a:sx n="80" d="100"/>
          <a:sy n="80" d="100"/>
        </p:scale>
        <p:origin x="1440" y="60"/>
      </p:cViewPr>
      <p:guideLst>
        <p:guide orient="horz" pos="2160"/>
        <p:guide pos="2880"/>
      </p:guideLst>
    </p:cSldViewPr>
  </p:slideViewPr>
  <p:notesTextViewPr>
    <p:cViewPr>
      <p:scale>
        <a:sx n="100" d="100"/>
        <a:sy n="100" d="100"/>
      </p:scale>
      <p:origin x="0" y="0"/>
    </p:cViewPr>
  </p:notesTextViewPr>
  <p:notesViewPr>
    <p:cSldViewPr snapToGrid="0">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22-Aug-19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22-Aug-19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Which takes up more space, the melon or the apple?</a:t>
            </a:r>
          </a:p>
          <a:p>
            <a:r>
              <a:rPr lang="en-GB" i="1" dirty="0"/>
              <a:t>The amount of space the ____ takes up is its volume. </a:t>
            </a:r>
          </a:p>
          <a:p>
            <a:r>
              <a:rPr lang="en-GB" i="1" dirty="0"/>
              <a:t>The melon has a larger volume than the apple.</a:t>
            </a:r>
          </a:p>
        </p:txBody>
      </p:sp>
      <p:sp>
        <p:nvSpPr>
          <p:cNvPr id="4" name="Slide Number Placeholder 3"/>
          <p:cNvSpPr>
            <a:spLocks noGrp="1"/>
          </p:cNvSpPr>
          <p:nvPr>
            <p:ph type="sldNum" sz="quarter" idx="5"/>
          </p:nvPr>
        </p:nvSpPr>
        <p:spPr/>
        <p:txBody>
          <a:bodyPr/>
          <a:lstStyle/>
          <a:p>
            <a:fld id="{38B2033A-FB0F-7949-A9F0-CBC790DC54B4}" type="slidenum">
              <a:rPr lang="en-US" smtClean="0"/>
              <a:t>3</a:t>
            </a:fld>
            <a:endParaRPr lang="en-US"/>
          </a:p>
        </p:txBody>
      </p:sp>
    </p:spTree>
    <p:extLst>
      <p:ext uri="{BB962C8B-B14F-4D97-AF65-F5344CB8AC3E}">
        <p14:creationId xmlns:p14="http://schemas.microsoft.com/office/powerpoint/2010/main" val="2417939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What is the volume of each shape?</a:t>
            </a:r>
          </a:p>
        </p:txBody>
      </p:sp>
      <p:sp>
        <p:nvSpPr>
          <p:cNvPr id="4" name="Slide Number Placeholder 3"/>
          <p:cNvSpPr>
            <a:spLocks noGrp="1"/>
          </p:cNvSpPr>
          <p:nvPr>
            <p:ph type="sldNum" sz="quarter" idx="5"/>
          </p:nvPr>
        </p:nvSpPr>
        <p:spPr/>
        <p:txBody>
          <a:bodyPr/>
          <a:lstStyle/>
          <a:p>
            <a:fld id="{38B2033A-FB0F-7949-A9F0-CBC790DC54B4}" type="slidenum">
              <a:rPr lang="en-US" smtClean="0"/>
              <a:t>14</a:t>
            </a:fld>
            <a:endParaRPr lang="en-US"/>
          </a:p>
        </p:txBody>
      </p:sp>
    </p:spTree>
    <p:extLst>
      <p:ext uri="{BB962C8B-B14F-4D97-AF65-F5344CB8AC3E}">
        <p14:creationId xmlns:p14="http://schemas.microsoft.com/office/powerpoint/2010/main" val="4004340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Which of these shapes have a volume of 6 cm</a:t>
            </a:r>
            <a:r>
              <a:rPr lang="en-GB" i="1" baseline="30000" dirty="0"/>
              <a:t>3</a:t>
            </a:r>
            <a:r>
              <a:rPr lang="en-GB" i="1" dirty="0"/>
              <a:t>?</a:t>
            </a:r>
          </a:p>
        </p:txBody>
      </p:sp>
      <p:sp>
        <p:nvSpPr>
          <p:cNvPr id="4" name="Slide Number Placeholder 3"/>
          <p:cNvSpPr>
            <a:spLocks noGrp="1"/>
          </p:cNvSpPr>
          <p:nvPr>
            <p:ph type="sldNum" sz="quarter" idx="5"/>
          </p:nvPr>
        </p:nvSpPr>
        <p:spPr/>
        <p:txBody>
          <a:bodyPr/>
          <a:lstStyle/>
          <a:p>
            <a:fld id="{38B2033A-FB0F-7949-A9F0-CBC790DC54B4}" type="slidenum">
              <a:rPr lang="en-US" smtClean="0"/>
              <a:t>15</a:t>
            </a:fld>
            <a:endParaRPr lang="en-US"/>
          </a:p>
        </p:txBody>
      </p:sp>
    </p:spTree>
    <p:extLst>
      <p:ext uri="{BB962C8B-B14F-4D97-AF65-F5344CB8AC3E}">
        <p14:creationId xmlns:p14="http://schemas.microsoft.com/office/powerpoint/2010/main" val="1415493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Count the small cubes to find the volume of each shape.</a:t>
            </a:r>
          </a:p>
          <a:p>
            <a:r>
              <a:rPr lang="en-GB" i="1" dirty="0"/>
              <a:t>What’s the same?</a:t>
            </a:r>
          </a:p>
          <a:p>
            <a:pPr marL="171450" indent="-171450">
              <a:buFont typeface="Arial" panose="020B0604020202020204" pitchFamily="34" charset="0"/>
              <a:buChar char="•"/>
            </a:pPr>
            <a:r>
              <a:rPr lang="en-GB" i="1" dirty="0"/>
              <a:t>The width</a:t>
            </a:r>
          </a:p>
          <a:p>
            <a:pPr marL="171450" indent="-171450">
              <a:buFont typeface="Arial" panose="020B0604020202020204" pitchFamily="34" charset="0"/>
              <a:buChar char="•"/>
            </a:pPr>
            <a:r>
              <a:rPr lang="en-GB" i="1" dirty="0"/>
              <a:t>The size of each small cube</a:t>
            </a:r>
          </a:p>
          <a:p>
            <a:r>
              <a:rPr lang="en-GB" i="1" dirty="0"/>
              <a:t>What’s different?</a:t>
            </a:r>
          </a:p>
          <a:p>
            <a:pPr marL="171450" indent="-171450">
              <a:buFont typeface="Arial" panose="020B0604020202020204" pitchFamily="34" charset="0"/>
              <a:buChar char="•"/>
            </a:pPr>
            <a:r>
              <a:rPr lang="en-GB" i="1" dirty="0"/>
              <a:t>The volume</a:t>
            </a:r>
          </a:p>
        </p:txBody>
      </p:sp>
      <p:sp>
        <p:nvSpPr>
          <p:cNvPr id="4" name="Slide Number Placeholder 3"/>
          <p:cNvSpPr>
            <a:spLocks noGrp="1"/>
          </p:cNvSpPr>
          <p:nvPr>
            <p:ph type="sldNum" sz="quarter" idx="5"/>
          </p:nvPr>
        </p:nvSpPr>
        <p:spPr/>
        <p:txBody>
          <a:bodyPr/>
          <a:lstStyle/>
          <a:p>
            <a:fld id="{38B2033A-FB0F-7949-A9F0-CBC790DC54B4}" type="slidenum">
              <a:rPr lang="en-US" smtClean="0"/>
              <a:t>16</a:t>
            </a:fld>
            <a:endParaRPr lang="en-US"/>
          </a:p>
        </p:txBody>
      </p:sp>
    </p:spTree>
    <p:extLst>
      <p:ext uri="{BB962C8B-B14F-4D97-AF65-F5344CB8AC3E}">
        <p14:creationId xmlns:p14="http://schemas.microsoft.com/office/powerpoint/2010/main" val="1019271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dirty="0">
                <a:solidFill>
                  <a:schemeClr val="tx1"/>
                </a:solidFill>
                <a:effectLst/>
                <a:latin typeface="+mn-lt"/>
                <a:ea typeface="+mn-ea"/>
                <a:cs typeface="+mn-cs"/>
              </a:rPr>
              <a:t>What is the volume of this cuboid?</a:t>
            </a:r>
            <a:br>
              <a:rPr lang="en-GB" sz="1200" b="0"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7 cm × 4 cm × 3 cm = 84 cm</a:t>
            </a:r>
            <a:r>
              <a:rPr lang="en-GB" sz="1200" b="0" i="0" u="none" strike="noStrike" kern="1200" baseline="30000" dirty="0">
                <a:solidFill>
                  <a:schemeClr val="tx1"/>
                </a:solidFill>
                <a:effectLst/>
                <a:latin typeface="+mn-lt"/>
                <a:ea typeface="+mn-ea"/>
                <a:cs typeface="+mn-cs"/>
              </a:rPr>
              <a:t>3</a:t>
            </a:r>
            <a:endParaRPr lang="en-GB" baseline="30000" dirty="0"/>
          </a:p>
        </p:txBody>
      </p:sp>
      <p:sp>
        <p:nvSpPr>
          <p:cNvPr id="4" name="Slide Number Placeholder 3"/>
          <p:cNvSpPr>
            <a:spLocks noGrp="1"/>
          </p:cNvSpPr>
          <p:nvPr>
            <p:ph type="sldNum" sz="quarter" idx="10"/>
          </p:nvPr>
        </p:nvSpPr>
        <p:spPr/>
        <p:txBody>
          <a:bodyPr/>
          <a:lstStyle/>
          <a:p>
            <a:fld id="{38B2033A-FB0F-7949-A9F0-CBC790DC54B4}" type="slidenum">
              <a:rPr lang="en-US" smtClean="0"/>
              <a:t>19</a:t>
            </a:fld>
            <a:endParaRPr lang="en-US"/>
          </a:p>
        </p:txBody>
      </p:sp>
    </p:spTree>
    <p:extLst>
      <p:ext uri="{BB962C8B-B14F-4D97-AF65-F5344CB8AC3E}">
        <p14:creationId xmlns:p14="http://schemas.microsoft.com/office/powerpoint/2010/main" val="187214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dirty="0">
                <a:solidFill>
                  <a:schemeClr val="tx1"/>
                </a:solidFill>
                <a:effectLst/>
                <a:latin typeface="+mn-lt"/>
                <a:ea typeface="+mn-ea"/>
                <a:cs typeface="+mn-cs"/>
              </a:rPr>
              <a:t>Finding the volume of a cuboid</a:t>
            </a:r>
            <a:endParaRPr lang="en-GB" i="1" dirty="0"/>
          </a:p>
        </p:txBody>
      </p:sp>
      <p:sp>
        <p:nvSpPr>
          <p:cNvPr id="4" name="Slide Number Placeholder 3"/>
          <p:cNvSpPr>
            <a:spLocks noGrp="1"/>
          </p:cNvSpPr>
          <p:nvPr>
            <p:ph type="sldNum" sz="quarter" idx="10"/>
          </p:nvPr>
        </p:nvSpPr>
        <p:spPr/>
        <p:txBody>
          <a:bodyPr/>
          <a:lstStyle/>
          <a:p>
            <a:fld id="{38B2033A-FB0F-7949-A9F0-CBC790DC54B4}" type="slidenum">
              <a:rPr lang="en-US" smtClean="0"/>
              <a:t>20</a:t>
            </a:fld>
            <a:endParaRPr lang="en-US"/>
          </a:p>
        </p:txBody>
      </p:sp>
    </p:spTree>
    <p:extLst>
      <p:ext uri="{BB962C8B-B14F-4D97-AF65-F5344CB8AC3E}">
        <p14:creationId xmlns:p14="http://schemas.microsoft.com/office/powerpoint/2010/main" val="1933224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What is the volume of this shape?</a:t>
            </a:r>
          </a:p>
          <a:p>
            <a:r>
              <a:rPr lang="en-GB" i="1" dirty="0"/>
              <a:t>Cuboid 1: </a:t>
            </a:r>
            <a:r>
              <a:rPr lang="en-GB" i="0" dirty="0"/>
              <a:t>7 cm × 3 cm × 10 cm</a:t>
            </a:r>
          </a:p>
          <a:p>
            <a:r>
              <a:rPr lang="en-GB" i="1" dirty="0"/>
              <a:t>Cuboid 1: </a:t>
            </a:r>
            <a:r>
              <a:rPr lang="en-GB" i="0" dirty="0"/>
              <a:t>5 cm × 4 cm × 10 cm</a:t>
            </a:r>
          </a:p>
          <a:p>
            <a:r>
              <a:rPr lang="en-GB" i="1" dirty="0"/>
              <a:t>V = </a:t>
            </a:r>
            <a:r>
              <a:rPr lang="en-GB" i="0" dirty="0"/>
              <a:t>7 cm × 3 cm × 10 cm + 5 cm × 4 cm × 10 cm</a:t>
            </a:r>
          </a:p>
          <a:p>
            <a:r>
              <a:rPr lang="en-GB" i="1" dirty="0"/>
              <a:t>V = </a:t>
            </a:r>
            <a:r>
              <a:rPr lang="en-GB" i="0" dirty="0"/>
              <a:t>410</a:t>
            </a:r>
            <a:r>
              <a:rPr lang="en-GB" sz="600" i="0" dirty="0"/>
              <a:t> </a:t>
            </a:r>
            <a:r>
              <a:rPr lang="en-GB" i="0" dirty="0"/>
              <a:t>cm</a:t>
            </a:r>
            <a:r>
              <a:rPr lang="en-GB" i="0" baseline="30000" dirty="0"/>
              <a:t>3</a:t>
            </a:r>
          </a:p>
        </p:txBody>
      </p:sp>
      <p:sp>
        <p:nvSpPr>
          <p:cNvPr id="4" name="Slide Number Placeholder 3"/>
          <p:cNvSpPr>
            <a:spLocks noGrp="1"/>
          </p:cNvSpPr>
          <p:nvPr>
            <p:ph type="sldNum" sz="quarter" idx="5"/>
          </p:nvPr>
        </p:nvSpPr>
        <p:spPr/>
        <p:txBody>
          <a:bodyPr/>
          <a:lstStyle/>
          <a:p>
            <a:fld id="{38B2033A-FB0F-7949-A9F0-CBC790DC54B4}" type="slidenum">
              <a:rPr lang="en-US" smtClean="0"/>
              <a:t>22</a:t>
            </a:fld>
            <a:endParaRPr lang="en-US"/>
          </a:p>
        </p:txBody>
      </p:sp>
    </p:spTree>
    <p:extLst>
      <p:ext uri="{BB962C8B-B14F-4D97-AF65-F5344CB8AC3E}">
        <p14:creationId xmlns:p14="http://schemas.microsoft.com/office/powerpoint/2010/main" val="917965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dirty="0">
                <a:solidFill>
                  <a:schemeClr val="tx1"/>
                </a:solidFill>
                <a:effectLst/>
                <a:latin typeface="+mn-lt"/>
                <a:ea typeface="+mn-ea"/>
                <a:cs typeface="+mn-cs"/>
              </a:rPr>
              <a:t>Cuboid 1</a:t>
            </a:r>
            <a:r>
              <a:rPr lang="en-GB" sz="1200" b="0" i="1" u="none" strike="noStrike" kern="1200">
                <a:solidFill>
                  <a:schemeClr val="tx1"/>
                </a:solidFill>
                <a:effectLst/>
                <a:latin typeface="+mn-lt"/>
                <a:ea typeface="+mn-ea"/>
                <a:cs typeface="+mn-cs"/>
              </a:rPr>
              <a:t>: </a:t>
            </a:r>
            <a:r>
              <a:rPr lang="en-GB" sz="1200" b="0" i="0" u="none" strike="noStrike" kern="1200">
                <a:solidFill>
                  <a:schemeClr val="tx1"/>
                </a:solidFill>
                <a:effectLst/>
                <a:latin typeface="+mn-lt"/>
                <a:ea typeface="+mn-ea"/>
                <a:cs typeface="+mn-cs"/>
              </a:rPr>
              <a:t>3</a:t>
            </a:r>
            <a:r>
              <a:rPr lang="en-GB" i="0"/>
              <a:t> cm</a:t>
            </a:r>
            <a:r>
              <a:rPr lang="en-GB" sz="1200" b="0" i="0" u="none" strike="noStrike" kern="1200">
                <a:solidFill>
                  <a:schemeClr val="tx1"/>
                </a:solidFill>
                <a:effectLst/>
                <a:latin typeface="+mn-lt"/>
                <a:ea typeface="+mn-ea"/>
                <a:cs typeface="+mn-cs"/>
              </a:rPr>
              <a:t> × 3</a:t>
            </a:r>
            <a:r>
              <a:rPr lang="en-GB" i="0"/>
              <a:t> cm</a:t>
            </a:r>
            <a:r>
              <a:rPr lang="en-GB" sz="1200" b="0" i="0" u="none" strike="noStrike" kern="1200">
                <a:solidFill>
                  <a:schemeClr val="tx1"/>
                </a:solidFill>
                <a:effectLst/>
                <a:latin typeface="+mn-lt"/>
                <a:ea typeface="+mn-ea"/>
                <a:cs typeface="+mn-cs"/>
              </a:rPr>
              <a:t> × 10</a:t>
            </a:r>
            <a:r>
              <a:rPr lang="en-GB" i="0"/>
              <a:t> cm</a:t>
            </a:r>
            <a:r>
              <a:rPr lang="en-GB" sz="1200" b="0" i="0" u="none" strike="noStrike" kern="1200">
                <a:solidFill>
                  <a:schemeClr val="tx1"/>
                </a:solidFill>
                <a:effectLst/>
                <a:latin typeface="+mn-lt"/>
                <a:ea typeface="+mn-ea"/>
                <a:cs typeface="+mn-cs"/>
              </a:rPr>
              <a:t> </a:t>
            </a:r>
            <a:br>
              <a:rPr lang="en-GB" sz="1200" b="0" i="0" u="none" strike="noStrike" kern="1200" dirty="0">
                <a:solidFill>
                  <a:schemeClr val="tx1"/>
                </a:solidFill>
                <a:effectLst/>
                <a:latin typeface="+mn-lt"/>
                <a:ea typeface="+mn-ea"/>
                <a:cs typeface="+mn-cs"/>
              </a:rPr>
            </a:br>
            <a:r>
              <a:rPr lang="en-GB" sz="1200" b="0" i="1" u="none" strike="noStrike" kern="1200" dirty="0">
                <a:solidFill>
                  <a:schemeClr val="tx1"/>
                </a:solidFill>
                <a:effectLst/>
                <a:latin typeface="+mn-lt"/>
                <a:ea typeface="+mn-ea"/>
                <a:cs typeface="+mn-cs"/>
              </a:rPr>
              <a:t>Cuboid 2</a:t>
            </a:r>
            <a:r>
              <a:rPr lang="en-GB" sz="1200" b="0" i="1" u="none" strike="noStrike" kern="1200">
                <a:solidFill>
                  <a:schemeClr val="tx1"/>
                </a:solidFill>
                <a:effectLst/>
                <a:latin typeface="+mn-lt"/>
                <a:ea typeface="+mn-ea"/>
                <a:cs typeface="+mn-cs"/>
              </a:rPr>
              <a:t>: </a:t>
            </a:r>
            <a:r>
              <a:rPr lang="en-GB" sz="1200" b="0" i="0" u="none" strike="noStrike" kern="1200">
                <a:solidFill>
                  <a:schemeClr val="tx1"/>
                </a:solidFill>
                <a:effectLst/>
                <a:latin typeface="+mn-lt"/>
                <a:ea typeface="+mn-ea"/>
                <a:cs typeface="+mn-cs"/>
              </a:rPr>
              <a:t>8</a:t>
            </a:r>
            <a:r>
              <a:rPr lang="en-GB" i="0"/>
              <a:t> cm</a:t>
            </a:r>
            <a:r>
              <a:rPr lang="en-GB" sz="1200" b="0" i="0" u="none" strike="noStrike" kern="1200">
                <a:solidFill>
                  <a:schemeClr val="tx1"/>
                </a:solidFill>
                <a:effectLst/>
                <a:latin typeface="+mn-lt"/>
                <a:ea typeface="+mn-ea"/>
                <a:cs typeface="+mn-cs"/>
              </a:rPr>
              <a:t> × 4</a:t>
            </a:r>
            <a:r>
              <a:rPr lang="en-GB" i="0"/>
              <a:t> cm</a:t>
            </a:r>
            <a:r>
              <a:rPr lang="en-GB" sz="1200" b="0" i="0" u="none" strike="noStrike" kern="1200">
                <a:solidFill>
                  <a:schemeClr val="tx1"/>
                </a:solidFill>
                <a:effectLst/>
                <a:latin typeface="+mn-lt"/>
                <a:ea typeface="+mn-ea"/>
                <a:cs typeface="+mn-cs"/>
              </a:rPr>
              <a:t> × 10</a:t>
            </a:r>
            <a:r>
              <a:rPr lang="en-GB" i="0"/>
              <a:t> cm</a:t>
            </a:r>
            <a:r>
              <a:rPr lang="en-GB" sz="1200" b="0" i="0" u="none" strike="noStrike" kern="1200">
                <a:solidFill>
                  <a:schemeClr val="tx1"/>
                </a:solidFill>
                <a:effectLst/>
                <a:latin typeface="+mn-lt"/>
                <a:ea typeface="+mn-ea"/>
                <a:cs typeface="+mn-cs"/>
              </a:rPr>
              <a:t> </a:t>
            </a:r>
            <a:br>
              <a:rPr lang="en-GB" sz="1200" b="0" i="0" u="none" strike="noStrike" kern="1200" dirty="0">
                <a:solidFill>
                  <a:schemeClr val="tx1"/>
                </a:solidFill>
                <a:effectLst/>
                <a:latin typeface="+mn-lt"/>
                <a:ea typeface="+mn-ea"/>
                <a:cs typeface="+mn-cs"/>
              </a:rPr>
            </a:br>
            <a:r>
              <a:rPr lang="en-GB" sz="1200" b="0" i="1" u="none" strike="noStrike" kern="1200" dirty="0">
                <a:solidFill>
                  <a:schemeClr val="tx1"/>
                </a:solidFill>
                <a:effectLst/>
                <a:latin typeface="+mn-lt"/>
                <a:ea typeface="+mn-ea"/>
                <a:cs typeface="+mn-cs"/>
              </a:rPr>
              <a:t>V </a:t>
            </a:r>
            <a:r>
              <a:rPr lang="en-GB" sz="1200" b="0" i="1" u="none" strike="noStrike" kern="1200">
                <a:solidFill>
                  <a:schemeClr val="tx1"/>
                </a:solidFill>
                <a:effectLst/>
                <a:latin typeface="+mn-lt"/>
                <a:ea typeface="+mn-ea"/>
                <a:cs typeface="+mn-cs"/>
              </a:rPr>
              <a:t>= </a:t>
            </a:r>
            <a:r>
              <a:rPr lang="en-GB" sz="1200" b="0" i="0" u="none" strike="noStrike" kern="1200">
                <a:solidFill>
                  <a:schemeClr val="tx1"/>
                </a:solidFill>
                <a:effectLst/>
                <a:latin typeface="+mn-lt"/>
                <a:ea typeface="+mn-ea"/>
                <a:cs typeface="+mn-cs"/>
              </a:rPr>
              <a:t>3</a:t>
            </a:r>
            <a:r>
              <a:rPr lang="en-GB" i="0"/>
              <a:t> cm</a:t>
            </a:r>
            <a:r>
              <a:rPr lang="en-GB" sz="1200" b="0" i="0" u="none" strike="noStrike" kern="1200">
                <a:solidFill>
                  <a:schemeClr val="tx1"/>
                </a:solidFill>
                <a:effectLst/>
                <a:latin typeface="+mn-lt"/>
                <a:ea typeface="+mn-ea"/>
                <a:cs typeface="+mn-cs"/>
              </a:rPr>
              <a:t> × 3</a:t>
            </a:r>
            <a:r>
              <a:rPr lang="en-GB" i="0"/>
              <a:t> cm</a:t>
            </a:r>
            <a:r>
              <a:rPr lang="en-GB" sz="1200" b="0" i="0" u="none" strike="noStrike" kern="1200">
                <a:solidFill>
                  <a:schemeClr val="tx1"/>
                </a:solidFill>
                <a:effectLst/>
                <a:latin typeface="+mn-lt"/>
                <a:ea typeface="+mn-ea"/>
                <a:cs typeface="+mn-cs"/>
              </a:rPr>
              <a:t> × 10</a:t>
            </a:r>
            <a:r>
              <a:rPr lang="en-GB" i="0"/>
              <a:t> cm</a:t>
            </a:r>
            <a:r>
              <a:rPr lang="en-GB" sz="1200" b="0" i="0" u="none" strike="noStrike" kern="1200">
                <a:solidFill>
                  <a:schemeClr val="tx1"/>
                </a:solidFill>
                <a:effectLst/>
                <a:latin typeface="+mn-lt"/>
                <a:ea typeface="+mn-ea"/>
                <a:cs typeface="+mn-cs"/>
              </a:rPr>
              <a:t> + 8</a:t>
            </a:r>
            <a:r>
              <a:rPr lang="en-GB" i="0"/>
              <a:t> cm</a:t>
            </a:r>
            <a:r>
              <a:rPr lang="en-GB" sz="1200" b="0" i="0" u="none" strike="noStrike" kern="1200">
                <a:solidFill>
                  <a:schemeClr val="tx1"/>
                </a:solidFill>
                <a:effectLst/>
                <a:latin typeface="+mn-lt"/>
                <a:ea typeface="+mn-ea"/>
                <a:cs typeface="+mn-cs"/>
              </a:rPr>
              <a:t> × 4</a:t>
            </a:r>
            <a:r>
              <a:rPr lang="en-GB" i="0"/>
              <a:t> cm</a:t>
            </a:r>
            <a:r>
              <a:rPr lang="en-GB" sz="1200" b="0" i="0" u="none" strike="noStrike" kern="1200">
                <a:solidFill>
                  <a:schemeClr val="tx1"/>
                </a:solidFill>
                <a:effectLst/>
                <a:latin typeface="+mn-lt"/>
                <a:ea typeface="+mn-ea"/>
                <a:cs typeface="+mn-cs"/>
              </a:rPr>
              <a:t> × 10</a:t>
            </a:r>
            <a:r>
              <a:rPr lang="en-GB" i="0"/>
              <a:t> cm</a:t>
            </a:r>
            <a:r>
              <a:rPr lang="en-GB" sz="1200" b="0" i="0" u="none" strike="noStrike" kern="1200">
                <a:solidFill>
                  <a:schemeClr val="tx1"/>
                </a:solidFill>
                <a:effectLst/>
                <a:latin typeface="+mn-lt"/>
                <a:ea typeface="+mn-ea"/>
                <a:cs typeface="+mn-cs"/>
              </a:rPr>
              <a:t> </a:t>
            </a:r>
            <a:br>
              <a:rPr lang="en-GB" sz="1200" b="0" i="1" u="none" strike="noStrike" kern="1200" dirty="0">
                <a:solidFill>
                  <a:schemeClr val="tx1"/>
                </a:solidFill>
                <a:effectLst/>
                <a:latin typeface="+mn-lt"/>
                <a:ea typeface="+mn-ea"/>
                <a:cs typeface="+mn-cs"/>
              </a:rPr>
            </a:br>
            <a:r>
              <a:rPr lang="en-GB" sz="1200" b="0" i="1" u="none" strike="noStrike" kern="1200" dirty="0">
                <a:solidFill>
                  <a:schemeClr val="tx1"/>
                </a:solidFill>
                <a:effectLst/>
                <a:latin typeface="+mn-lt"/>
                <a:ea typeface="+mn-ea"/>
                <a:cs typeface="+mn-cs"/>
              </a:rPr>
              <a:t>V = </a:t>
            </a:r>
            <a:r>
              <a:rPr lang="en-GB" sz="1200" b="0" i="0" u="none" strike="noStrike" kern="1200" dirty="0">
                <a:solidFill>
                  <a:schemeClr val="tx1"/>
                </a:solidFill>
                <a:effectLst/>
                <a:latin typeface="+mn-lt"/>
                <a:ea typeface="+mn-ea"/>
                <a:cs typeface="+mn-cs"/>
              </a:rPr>
              <a:t>410 cm</a:t>
            </a:r>
            <a:r>
              <a:rPr lang="en-GB" sz="1200" b="0" i="0" u="none" strike="noStrike" kern="1200" baseline="30000" dirty="0">
                <a:solidFill>
                  <a:schemeClr val="tx1"/>
                </a:solidFill>
                <a:effectLst/>
                <a:latin typeface="+mn-lt"/>
                <a:ea typeface="+mn-ea"/>
                <a:cs typeface="+mn-cs"/>
              </a:rPr>
              <a:t>3</a:t>
            </a:r>
            <a:endParaRPr lang="en-GB" i="0" baseline="30000" dirty="0"/>
          </a:p>
        </p:txBody>
      </p:sp>
      <p:sp>
        <p:nvSpPr>
          <p:cNvPr id="4" name="Slide Number Placeholder 3"/>
          <p:cNvSpPr>
            <a:spLocks noGrp="1"/>
          </p:cNvSpPr>
          <p:nvPr>
            <p:ph type="sldNum" sz="quarter" idx="10"/>
          </p:nvPr>
        </p:nvSpPr>
        <p:spPr/>
        <p:txBody>
          <a:bodyPr/>
          <a:lstStyle/>
          <a:p>
            <a:fld id="{38B2033A-FB0F-7949-A9F0-CBC790DC54B4}" type="slidenum">
              <a:rPr lang="en-US" smtClean="0"/>
              <a:t>23</a:t>
            </a:fld>
            <a:endParaRPr lang="en-US"/>
          </a:p>
        </p:txBody>
      </p:sp>
    </p:spTree>
    <p:extLst>
      <p:ext uri="{BB962C8B-B14F-4D97-AF65-F5344CB8AC3E}">
        <p14:creationId xmlns:p14="http://schemas.microsoft.com/office/powerpoint/2010/main" val="774952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24</a:t>
            </a:fld>
            <a:endParaRPr lang="en-US"/>
          </a:p>
        </p:txBody>
      </p:sp>
    </p:spTree>
    <p:extLst>
      <p:ext uri="{BB962C8B-B14F-4D97-AF65-F5344CB8AC3E}">
        <p14:creationId xmlns:p14="http://schemas.microsoft.com/office/powerpoint/2010/main" val="2107803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This cuboid has a hole in the middle. </a:t>
            </a:r>
          </a:p>
          <a:p>
            <a:r>
              <a:rPr lang="en-GB" i="1" dirty="0"/>
              <a:t>Find the volume of the surrounding shape. </a:t>
            </a:r>
          </a:p>
        </p:txBody>
      </p:sp>
      <p:sp>
        <p:nvSpPr>
          <p:cNvPr id="4" name="Slide Number Placeholder 3"/>
          <p:cNvSpPr>
            <a:spLocks noGrp="1"/>
          </p:cNvSpPr>
          <p:nvPr>
            <p:ph type="sldNum" sz="quarter" idx="5"/>
          </p:nvPr>
        </p:nvSpPr>
        <p:spPr/>
        <p:txBody>
          <a:bodyPr/>
          <a:lstStyle/>
          <a:p>
            <a:fld id="{38B2033A-FB0F-7949-A9F0-CBC790DC54B4}" type="slidenum">
              <a:rPr lang="en-US" smtClean="0"/>
              <a:t>25</a:t>
            </a:fld>
            <a:endParaRPr lang="en-US"/>
          </a:p>
        </p:txBody>
      </p:sp>
    </p:spTree>
    <p:extLst>
      <p:ext uri="{BB962C8B-B14F-4D97-AF65-F5344CB8AC3E}">
        <p14:creationId xmlns:p14="http://schemas.microsoft.com/office/powerpoint/2010/main" val="3990082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27</a:t>
            </a:fld>
            <a:endParaRPr lang="en-US"/>
          </a:p>
        </p:txBody>
      </p:sp>
    </p:spTree>
    <p:extLst>
      <p:ext uri="{BB962C8B-B14F-4D97-AF65-F5344CB8AC3E}">
        <p14:creationId xmlns:p14="http://schemas.microsoft.com/office/powerpoint/2010/main" val="1379776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Which stick has a larger volume?</a:t>
            </a:r>
          </a:p>
        </p:txBody>
      </p:sp>
      <p:sp>
        <p:nvSpPr>
          <p:cNvPr id="4" name="Slide Number Placeholder 3"/>
          <p:cNvSpPr>
            <a:spLocks noGrp="1"/>
          </p:cNvSpPr>
          <p:nvPr>
            <p:ph type="sldNum" sz="quarter" idx="5"/>
          </p:nvPr>
        </p:nvSpPr>
        <p:spPr/>
        <p:txBody>
          <a:bodyPr/>
          <a:lstStyle/>
          <a:p>
            <a:fld id="{38B2033A-FB0F-7949-A9F0-CBC790DC54B4}" type="slidenum">
              <a:rPr lang="en-US" smtClean="0"/>
              <a:t>4</a:t>
            </a:fld>
            <a:endParaRPr lang="en-US"/>
          </a:p>
        </p:txBody>
      </p:sp>
    </p:spTree>
    <p:extLst>
      <p:ext uri="{BB962C8B-B14F-4D97-AF65-F5344CB8AC3E}">
        <p14:creationId xmlns:p14="http://schemas.microsoft.com/office/powerpoint/2010/main" val="1358183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dirty="0">
                <a:solidFill>
                  <a:schemeClr val="tx1"/>
                </a:solidFill>
                <a:effectLst/>
                <a:latin typeface="+mn-lt"/>
                <a:ea typeface="+mn-ea"/>
                <a:cs typeface="+mn-cs"/>
              </a:rPr>
              <a:t>An equation can be made easier to solve by expressing </a:t>
            </a:r>
            <a:br>
              <a:rPr lang="en-GB" sz="1200" b="0" i="1" u="none" strike="noStrike" kern="1200" dirty="0">
                <a:solidFill>
                  <a:schemeClr val="tx1"/>
                </a:solidFill>
                <a:effectLst/>
                <a:latin typeface="+mn-lt"/>
                <a:ea typeface="+mn-ea"/>
                <a:cs typeface="+mn-cs"/>
              </a:rPr>
            </a:br>
            <a:r>
              <a:rPr lang="en-GB" sz="1200" b="0" i="1" u="none" strike="noStrike" kern="1200" dirty="0">
                <a:solidFill>
                  <a:schemeClr val="tx1"/>
                </a:solidFill>
                <a:effectLst/>
                <a:latin typeface="+mn-lt"/>
                <a:ea typeface="+mn-ea"/>
                <a:cs typeface="+mn-cs"/>
              </a:rPr>
              <a:t>one of the factors as a multiplication of two factors. </a:t>
            </a:r>
            <a:br>
              <a:rPr lang="en-GB" sz="1200" b="0" i="1" u="none" strike="noStrike" kern="1200" dirty="0">
                <a:solidFill>
                  <a:schemeClr val="tx1"/>
                </a:solidFill>
                <a:effectLst/>
                <a:latin typeface="+mn-lt"/>
                <a:ea typeface="+mn-ea"/>
                <a:cs typeface="+mn-cs"/>
              </a:rPr>
            </a:br>
            <a:r>
              <a:rPr lang="en-GB" sz="1200" b="0" i="1" u="none" strike="noStrike" kern="1200" dirty="0">
                <a:solidFill>
                  <a:schemeClr val="tx1"/>
                </a:solidFill>
                <a:effectLst/>
                <a:latin typeface="+mn-lt"/>
                <a:ea typeface="+mn-ea"/>
                <a:cs typeface="+mn-cs"/>
              </a:rPr>
              <a:t>We could think of 18 as </a:t>
            </a:r>
            <a:r>
              <a:rPr lang="en-GB" sz="1200" b="0" i="0" u="none" strike="noStrike" kern="1200" dirty="0">
                <a:solidFill>
                  <a:schemeClr val="tx1"/>
                </a:solidFill>
                <a:effectLst/>
                <a:latin typeface="+mn-lt"/>
                <a:ea typeface="+mn-ea"/>
                <a:cs typeface="+mn-cs"/>
              </a:rPr>
              <a:t>9 × 2</a:t>
            </a:r>
            <a:r>
              <a:rPr lang="en-GB" sz="1200" b="0" i="1" u="none" strike="noStrike" kern="1200" dirty="0">
                <a:solidFill>
                  <a:schemeClr val="tx1"/>
                </a:solidFill>
                <a:effectLst/>
                <a:latin typeface="+mn-lt"/>
                <a:ea typeface="+mn-ea"/>
                <a:cs typeface="+mn-cs"/>
              </a:rPr>
              <a:t>. </a:t>
            </a:r>
            <a:br>
              <a:rPr lang="en-GB" sz="1200" b="0" i="1" u="none" strike="noStrike" kern="1200" dirty="0">
                <a:solidFill>
                  <a:schemeClr val="tx1"/>
                </a:solidFill>
                <a:effectLst/>
                <a:latin typeface="+mn-lt"/>
                <a:ea typeface="+mn-ea"/>
                <a:cs typeface="+mn-cs"/>
              </a:rPr>
            </a:br>
            <a:r>
              <a:rPr lang="en-GB" sz="1200" b="0" i="1" u="none" strike="noStrike" kern="1200" dirty="0">
                <a:solidFill>
                  <a:schemeClr val="tx1"/>
                </a:solidFill>
                <a:effectLst/>
                <a:latin typeface="+mn-lt"/>
                <a:ea typeface="+mn-ea"/>
                <a:cs typeface="+mn-cs"/>
              </a:rPr>
              <a:t>We could choose to multiply </a:t>
            </a:r>
            <a:r>
              <a:rPr lang="en-GB" sz="1200" b="0" i="0" u="none" strike="noStrike" kern="1200" dirty="0">
                <a:solidFill>
                  <a:schemeClr val="tx1"/>
                </a:solidFill>
                <a:effectLst/>
                <a:latin typeface="+mn-lt"/>
                <a:ea typeface="+mn-ea"/>
                <a:cs typeface="+mn-cs"/>
              </a:rPr>
              <a:t>2 × 5 </a:t>
            </a:r>
            <a:r>
              <a:rPr lang="en-GB" sz="1200" b="0" i="1" u="none" strike="noStrike" kern="1200" dirty="0">
                <a:solidFill>
                  <a:schemeClr val="tx1"/>
                </a:solidFill>
                <a:effectLst/>
                <a:latin typeface="+mn-lt"/>
                <a:ea typeface="+mn-ea"/>
                <a:cs typeface="+mn-cs"/>
              </a:rPr>
              <a:t>first, </a:t>
            </a:r>
            <a:br>
              <a:rPr lang="en-GB" sz="1200" b="0" i="1" u="none" strike="noStrike" kern="1200" dirty="0">
                <a:solidFill>
                  <a:schemeClr val="tx1"/>
                </a:solidFill>
                <a:effectLst/>
                <a:latin typeface="+mn-lt"/>
                <a:ea typeface="+mn-ea"/>
                <a:cs typeface="+mn-cs"/>
              </a:rPr>
            </a:br>
            <a:r>
              <a:rPr lang="en-GB" sz="1200" b="0" i="1" u="none" strike="noStrike" kern="1200" dirty="0">
                <a:solidFill>
                  <a:schemeClr val="tx1"/>
                </a:solidFill>
                <a:effectLst/>
                <a:latin typeface="+mn-lt"/>
                <a:ea typeface="+mn-ea"/>
                <a:cs typeface="+mn-cs"/>
              </a:rPr>
              <a:t>to get 10, and then work out </a:t>
            </a:r>
            <a:r>
              <a:rPr lang="en-GB" sz="1200" b="0" i="0" u="none" strike="noStrike" kern="1200" dirty="0">
                <a:solidFill>
                  <a:schemeClr val="tx1"/>
                </a:solidFill>
                <a:effectLst/>
                <a:latin typeface="+mn-lt"/>
                <a:ea typeface="+mn-ea"/>
                <a:cs typeface="+mn-cs"/>
              </a:rPr>
              <a:t>9 × 10 = 90</a:t>
            </a:r>
            <a:r>
              <a:rPr lang="en-GB" sz="1200" b="0" i="1" u="none" strike="noStrike" kern="1200" dirty="0">
                <a:solidFill>
                  <a:schemeClr val="tx1"/>
                </a:solidFill>
                <a:effectLst/>
                <a:latin typeface="+mn-lt"/>
                <a:ea typeface="+mn-ea"/>
                <a:cs typeface="+mn-cs"/>
              </a:rPr>
              <a:t>.</a:t>
            </a:r>
            <a:endParaRPr lang="en-GB" i="1" dirty="0"/>
          </a:p>
        </p:txBody>
      </p:sp>
      <p:sp>
        <p:nvSpPr>
          <p:cNvPr id="4" name="Slide Number Placeholder 3"/>
          <p:cNvSpPr>
            <a:spLocks noGrp="1"/>
          </p:cNvSpPr>
          <p:nvPr>
            <p:ph type="sldNum" sz="quarter" idx="10"/>
          </p:nvPr>
        </p:nvSpPr>
        <p:spPr/>
        <p:txBody>
          <a:bodyPr/>
          <a:lstStyle/>
          <a:p>
            <a:fld id="{38B2033A-FB0F-7949-A9F0-CBC790DC54B4}" type="slidenum">
              <a:rPr lang="en-US" smtClean="0"/>
              <a:t>28</a:t>
            </a:fld>
            <a:endParaRPr lang="en-US"/>
          </a:p>
        </p:txBody>
      </p:sp>
    </p:spTree>
    <p:extLst>
      <p:ext uri="{BB962C8B-B14F-4D97-AF65-F5344CB8AC3E}">
        <p14:creationId xmlns:p14="http://schemas.microsoft.com/office/powerpoint/2010/main" val="332662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Which book has a larger volume?</a:t>
            </a:r>
          </a:p>
        </p:txBody>
      </p:sp>
      <p:sp>
        <p:nvSpPr>
          <p:cNvPr id="4" name="Slide Number Placeholder 3"/>
          <p:cNvSpPr>
            <a:spLocks noGrp="1"/>
          </p:cNvSpPr>
          <p:nvPr>
            <p:ph type="sldNum" sz="quarter" idx="5"/>
          </p:nvPr>
        </p:nvSpPr>
        <p:spPr/>
        <p:txBody>
          <a:bodyPr/>
          <a:lstStyle/>
          <a:p>
            <a:fld id="{38B2033A-FB0F-7949-A9F0-CBC790DC54B4}" type="slidenum">
              <a:rPr lang="en-US" smtClean="0"/>
              <a:t>5</a:t>
            </a:fld>
            <a:endParaRPr lang="en-US"/>
          </a:p>
        </p:txBody>
      </p:sp>
    </p:spTree>
    <p:extLst>
      <p:ext uri="{BB962C8B-B14F-4D97-AF65-F5344CB8AC3E}">
        <p14:creationId xmlns:p14="http://schemas.microsoft.com/office/powerpoint/2010/main" val="3270635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dirty="0">
                <a:solidFill>
                  <a:schemeClr val="tx1"/>
                </a:solidFill>
                <a:effectLst/>
                <a:latin typeface="+mn-lt"/>
                <a:ea typeface="+mn-ea"/>
                <a:cs typeface="+mn-cs"/>
              </a:rPr>
              <a:t>Although objects might look different, they can have the same volume.</a:t>
            </a:r>
            <a:endParaRPr lang="en-GB" i="1" dirty="0"/>
          </a:p>
        </p:txBody>
      </p:sp>
      <p:sp>
        <p:nvSpPr>
          <p:cNvPr id="4" name="Slide Number Placeholder 3"/>
          <p:cNvSpPr>
            <a:spLocks noGrp="1"/>
          </p:cNvSpPr>
          <p:nvPr>
            <p:ph type="sldNum" sz="quarter" idx="10"/>
          </p:nvPr>
        </p:nvSpPr>
        <p:spPr/>
        <p:txBody>
          <a:bodyPr/>
          <a:lstStyle/>
          <a:p>
            <a:fld id="{38B2033A-FB0F-7949-A9F0-CBC790DC54B4}" type="slidenum">
              <a:rPr lang="en-US" smtClean="0"/>
              <a:t>6</a:t>
            </a:fld>
            <a:endParaRPr lang="en-US"/>
          </a:p>
        </p:txBody>
      </p:sp>
    </p:spTree>
    <p:extLst>
      <p:ext uri="{BB962C8B-B14F-4D97-AF65-F5344CB8AC3E}">
        <p14:creationId xmlns:p14="http://schemas.microsoft.com/office/powerpoint/2010/main" val="2596428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7</a:t>
            </a:fld>
            <a:endParaRPr lang="en-US"/>
          </a:p>
        </p:txBody>
      </p:sp>
    </p:spTree>
    <p:extLst>
      <p:ext uri="{BB962C8B-B14F-4D97-AF65-F5344CB8AC3E}">
        <p14:creationId xmlns:p14="http://schemas.microsoft.com/office/powerpoint/2010/main" val="2409348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What’s the same and what’s different?</a:t>
            </a:r>
          </a:p>
          <a:p>
            <a:pPr marL="171450" indent="-171450">
              <a:buFont typeface="Arial" panose="020B0604020202020204" pitchFamily="34" charset="0"/>
              <a:buChar char="•"/>
            </a:pPr>
            <a:r>
              <a:rPr lang="en-GB" i="1" dirty="0"/>
              <a:t>The shape is the same.</a:t>
            </a:r>
          </a:p>
          <a:p>
            <a:pPr marL="171450" indent="-171450">
              <a:buFont typeface="Arial" panose="020B0604020202020204" pitchFamily="34" charset="0"/>
              <a:buChar char="•"/>
            </a:pPr>
            <a:r>
              <a:rPr lang="en-GB" i="1" dirty="0"/>
              <a:t>The volume is the same.</a:t>
            </a:r>
          </a:p>
          <a:p>
            <a:pPr marL="171450" indent="-171450">
              <a:buFont typeface="Arial" panose="020B0604020202020204" pitchFamily="34" charset="0"/>
              <a:buChar char="•"/>
            </a:pPr>
            <a:r>
              <a:rPr lang="en-GB" i="1" dirty="0"/>
              <a:t>The mass is different.</a:t>
            </a:r>
          </a:p>
        </p:txBody>
      </p:sp>
      <p:sp>
        <p:nvSpPr>
          <p:cNvPr id="4" name="Slide Number Placeholder 3"/>
          <p:cNvSpPr>
            <a:spLocks noGrp="1"/>
          </p:cNvSpPr>
          <p:nvPr>
            <p:ph type="sldNum" sz="quarter" idx="5"/>
          </p:nvPr>
        </p:nvSpPr>
        <p:spPr/>
        <p:txBody>
          <a:bodyPr/>
          <a:lstStyle/>
          <a:p>
            <a:fld id="{38B2033A-FB0F-7949-A9F0-CBC790DC54B4}" type="slidenum">
              <a:rPr lang="en-US" smtClean="0"/>
              <a:t>8</a:t>
            </a:fld>
            <a:endParaRPr lang="en-US"/>
          </a:p>
        </p:txBody>
      </p:sp>
    </p:spTree>
    <p:extLst>
      <p:ext uri="{BB962C8B-B14F-4D97-AF65-F5344CB8AC3E}">
        <p14:creationId xmlns:p14="http://schemas.microsoft.com/office/powerpoint/2010/main" val="2697574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dirty="0">
                <a:solidFill>
                  <a:schemeClr val="tx1"/>
                </a:solidFill>
                <a:effectLst/>
                <a:latin typeface="+mn-lt"/>
                <a:ea typeface="+mn-ea"/>
                <a:cs typeface="+mn-cs"/>
              </a:rPr>
              <a:t>Evie says that the three separate bricks have a larger volume than the stack </a:t>
            </a:r>
            <a:br>
              <a:rPr lang="en-GB" sz="1200" b="0" i="1" u="none" strike="noStrike" kern="1200" dirty="0">
                <a:solidFill>
                  <a:schemeClr val="tx1"/>
                </a:solidFill>
                <a:effectLst/>
                <a:latin typeface="+mn-lt"/>
                <a:ea typeface="+mn-ea"/>
                <a:cs typeface="+mn-cs"/>
              </a:rPr>
            </a:br>
            <a:r>
              <a:rPr lang="en-GB" sz="1200" b="0" i="1" u="none" strike="noStrike" kern="1200" dirty="0">
                <a:solidFill>
                  <a:schemeClr val="tx1"/>
                </a:solidFill>
                <a:effectLst/>
                <a:latin typeface="+mn-lt"/>
                <a:ea typeface="+mn-ea"/>
                <a:cs typeface="+mn-cs"/>
              </a:rPr>
              <a:t>of three bricks, because they take up more space when they are separate. </a:t>
            </a:r>
            <a:br>
              <a:rPr lang="en-GB" sz="1200" b="0" i="1" u="none" strike="noStrike" kern="1200" dirty="0">
                <a:solidFill>
                  <a:schemeClr val="tx1"/>
                </a:solidFill>
                <a:effectLst/>
                <a:latin typeface="+mn-lt"/>
                <a:ea typeface="+mn-ea"/>
                <a:cs typeface="+mn-cs"/>
              </a:rPr>
            </a:br>
            <a:r>
              <a:rPr lang="en-GB" sz="1200" b="0" i="1" u="none" strike="noStrike" kern="1200" dirty="0">
                <a:solidFill>
                  <a:schemeClr val="tx1"/>
                </a:solidFill>
                <a:effectLst/>
                <a:latin typeface="+mn-lt"/>
                <a:ea typeface="+mn-ea"/>
                <a:cs typeface="+mn-cs"/>
              </a:rPr>
              <a:t>Do you agree or disagree? Explain your answer.</a:t>
            </a:r>
            <a:endParaRPr lang="en-GB" i="1" dirty="0"/>
          </a:p>
        </p:txBody>
      </p:sp>
      <p:sp>
        <p:nvSpPr>
          <p:cNvPr id="4" name="Slide Number Placeholder 3"/>
          <p:cNvSpPr>
            <a:spLocks noGrp="1"/>
          </p:cNvSpPr>
          <p:nvPr>
            <p:ph type="sldNum" sz="quarter" idx="10"/>
          </p:nvPr>
        </p:nvSpPr>
        <p:spPr/>
        <p:txBody>
          <a:bodyPr/>
          <a:lstStyle/>
          <a:p>
            <a:fld id="{38B2033A-FB0F-7949-A9F0-CBC790DC54B4}" type="slidenum">
              <a:rPr lang="en-US" smtClean="0"/>
              <a:t>9</a:t>
            </a:fld>
            <a:endParaRPr lang="en-US"/>
          </a:p>
        </p:txBody>
      </p:sp>
    </p:spTree>
    <p:extLst>
      <p:ext uri="{BB962C8B-B14F-4D97-AF65-F5344CB8AC3E}">
        <p14:creationId xmlns:p14="http://schemas.microsoft.com/office/powerpoint/2010/main" val="1259172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dirty="0">
                <a:solidFill>
                  <a:schemeClr val="tx1"/>
                </a:solidFill>
                <a:effectLst/>
                <a:latin typeface="+mn-lt"/>
                <a:ea typeface="+mn-ea"/>
                <a:cs typeface="+mn-cs"/>
              </a:rPr>
              <a:t>Shape A must be larger because it is made using more cubes. True or false?</a:t>
            </a:r>
            <a:r>
              <a:rPr lang="en-GB" sz="1200" b="0" i="0" u="none" strike="noStrike" kern="1200" dirty="0">
                <a:solidFill>
                  <a:schemeClr val="tx1"/>
                </a:solidFill>
                <a:effectLst/>
                <a:latin typeface="+mn-lt"/>
                <a:ea typeface="+mn-ea"/>
                <a:cs typeface="+mn-cs"/>
              </a:rPr>
              <a:t> </a:t>
            </a: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10</a:t>
            </a:fld>
            <a:endParaRPr lang="en-US"/>
          </a:p>
        </p:txBody>
      </p:sp>
    </p:spTree>
    <p:extLst>
      <p:ext uri="{BB962C8B-B14F-4D97-AF65-F5344CB8AC3E}">
        <p14:creationId xmlns:p14="http://schemas.microsoft.com/office/powerpoint/2010/main" val="3613874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What is the volume of each shape?</a:t>
            </a:r>
          </a:p>
        </p:txBody>
      </p:sp>
      <p:sp>
        <p:nvSpPr>
          <p:cNvPr id="4" name="Slide Number Placeholder 3"/>
          <p:cNvSpPr>
            <a:spLocks noGrp="1"/>
          </p:cNvSpPr>
          <p:nvPr>
            <p:ph type="sldNum" sz="quarter" idx="5"/>
          </p:nvPr>
        </p:nvSpPr>
        <p:spPr/>
        <p:txBody>
          <a:bodyPr/>
          <a:lstStyle/>
          <a:p>
            <a:fld id="{38B2033A-FB0F-7949-A9F0-CBC790DC54B4}" type="slidenum">
              <a:rPr lang="en-US" smtClean="0"/>
              <a:t>13</a:t>
            </a:fld>
            <a:endParaRPr lang="en-US"/>
          </a:p>
        </p:txBody>
      </p:sp>
    </p:spTree>
    <p:extLst>
      <p:ext uri="{BB962C8B-B14F-4D97-AF65-F5344CB8AC3E}">
        <p14:creationId xmlns:p14="http://schemas.microsoft.com/office/powerpoint/2010/main" val="44509249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srcRect l="50000" t="8949" b="8949"/>
          <a:stretch/>
        </p:blipFill>
        <p:spPr>
          <a:xfrm>
            <a:off x="0" y="0"/>
            <a:ext cx="1066570" cy="6885384"/>
          </a:xfrm>
          <a:prstGeom prst="rect">
            <a:avLst/>
          </a:prstGeom>
        </p:spPr>
      </p:pic>
      <p:pic>
        <p:nvPicPr>
          <p:cNvPr id="16" name="Picture 15"/>
          <p:cNvPicPr>
            <a:picLocks noChangeAspect="1"/>
          </p:cNvPicPr>
          <p:nvPr userDrawn="1"/>
        </p:nvPicPr>
        <p:blipFill>
          <a:blip r:embed="rId6"/>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2.20 Multiplication with three factors</a:t>
            </a:r>
            <a:br>
              <a:rPr lang="en-GB" dirty="0"/>
            </a:br>
            <a:r>
              <a:rPr lang="en-GB" dirty="0"/>
              <a:t>and volume</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5</a:t>
            </a:r>
          </a:p>
        </p:txBody>
      </p:sp>
      <p:sp>
        <p:nvSpPr>
          <p:cNvPr id="8" name="Text Placeholder 7"/>
          <p:cNvSpPr>
            <a:spLocks noGrp="1"/>
          </p:cNvSpPr>
          <p:nvPr>
            <p:ph type="body" sz="quarter" idx="11"/>
          </p:nvPr>
        </p:nvSpPr>
        <p:spPr/>
        <p:txBody>
          <a:bodyPr/>
          <a:lstStyle/>
          <a:p>
            <a:r>
              <a:rPr lang="en-GB" dirty="0"/>
              <a:t>Multiplication and Division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2.20 Multiplying three factors</a:t>
            </a:r>
            <a:r>
              <a:rPr lang="en-GB" dirty="0"/>
              <a:t>	</a:t>
            </a:r>
            <a:r>
              <a:rPr lang="en-US" dirty="0">
                <a:solidFill>
                  <a:srgbClr val="00628C"/>
                </a:solidFill>
              </a:rPr>
              <a:t>Step 2:1</a:t>
            </a:r>
          </a:p>
        </p:txBody>
      </p:sp>
      <p:pic>
        <p:nvPicPr>
          <p:cNvPr id="4" name="Picture 3" descr="A picture containing building, shoji&#10;&#10;Description automatically generated">
            <a:extLst>
              <a:ext uri="{FF2B5EF4-FFF2-40B4-BE49-F238E27FC236}">
                <a16:creationId xmlns:a16="http://schemas.microsoft.com/office/drawing/2014/main" id="{D4CA609E-5594-467F-BCB1-224C44F39F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15034" y="1526725"/>
            <a:ext cx="3327400" cy="3261175"/>
          </a:xfrm>
          <a:prstGeom prst="rect">
            <a:avLst/>
          </a:prstGeom>
        </p:spPr>
      </p:pic>
      <p:pic>
        <p:nvPicPr>
          <p:cNvPr id="6" name="Picture 5" descr="A picture containing indoor&#10;&#10;Description automatically generated">
            <a:extLst>
              <a:ext uri="{FF2B5EF4-FFF2-40B4-BE49-F238E27FC236}">
                <a16:creationId xmlns:a16="http://schemas.microsoft.com/office/drawing/2014/main" id="{E2D5C435-6EBA-4A6A-A458-CD183BF2D2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86787" y="1526725"/>
            <a:ext cx="3416301" cy="3396744"/>
          </a:xfrm>
          <a:prstGeom prst="rect">
            <a:avLst/>
          </a:prstGeom>
        </p:spPr>
      </p:pic>
      <p:sp>
        <p:nvSpPr>
          <p:cNvPr id="7" name="TextBox 6">
            <a:extLst>
              <a:ext uri="{FF2B5EF4-FFF2-40B4-BE49-F238E27FC236}">
                <a16:creationId xmlns:a16="http://schemas.microsoft.com/office/drawing/2014/main" id="{B6275E9F-5EB1-495B-A559-A9651C7E5F6D}"/>
              </a:ext>
            </a:extLst>
          </p:cNvPr>
          <p:cNvSpPr txBox="1"/>
          <p:nvPr/>
        </p:nvSpPr>
        <p:spPr bwMode="auto">
          <a:xfrm>
            <a:off x="750537" y="5222960"/>
            <a:ext cx="34563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A:</a:t>
            </a:r>
            <a:r>
              <a:rPr lang="en-GB" sz="2400" dirty="0">
                <a:latin typeface="Myriad Pro Semibold" charset="0"/>
                <a:ea typeface="Myriad Pro Semibold" charset="0"/>
                <a:cs typeface="Myriad Pro Semibold" charset="0"/>
              </a:rPr>
              <a:t> Made using 27 cubes</a:t>
            </a:r>
          </a:p>
        </p:txBody>
      </p:sp>
      <p:sp>
        <p:nvSpPr>
          <p:cNvPr id="8" name="TextBox 7">
            <a:extLst>
              <a:ext uri="{FF2B5EF4-FFF2-40B4-BE49-F238E27FC236}">
                <a16:creationId xmlns:a16="http://schemas.microsoft.com/office/drawing/2014/main" id="{162AF4FE-1F36-4E8C-8B26-92C45A35E8B9}"/>
              </a:ext>
            </a:extLst>
          </p:cNvPr>
          <p:cNvSpPr txBox="1"/>
          <p:nvPr/>
        </p:nvSpPr>
        <p:spPr bwMode="auto">
          <a:xfrm>
            <a:off x="5059714" y="5222960"/>
            <a:ext cx="32704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B:</a:t>
            </a:r>
            <a:r>
              <a:rPr lang="en-GB" sz="2400" dirty="0">
                <a:latin typeface="Myriad Pro Semibold" charset="0"/>
                <a:ea typeface="Myriad Pro Semibold" charset="0"/>
                <a:cs typeface="Myriad Pro Semibold" charset="0"/>
              </a:rPr>
              <a:t> Made using 8 cubes</a:t>
            </a:r>
          </a:p>
        </p:txBody>
      </p:sp>
    </p:spTree>
    <p:extLst>
      <p:ext uri="{BB962C8B-B14F-4D97-AF65-F5344CB8AC3E}">
        <p14:creationId xmlns:p14="http://schemas.microsoft.com/office/powerpoint/2010/main" val="4170080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2.20 Multiplying three factors</a:t>
            </a:r>
            <a:r>
              <a:rPr lang="en-GB" dirty="0"/>
              <a:t>	</a:t>
            </a:r>
            <a:r>
              <a:rPr lang="en-US" dirty="0">
                <a:solidFill>
                  <a:srgbClr val="00628C"/>
                </a:solidFill>
              </a:rPr>
              <a:t>Step 2:2</a:t>
            </a:r>
          </a:p>
        </p:txBody>
      </p:sp>
      <p:pic>
        <p:nvPicPr>
          <p:cNvPr id="4" name="Picture 3" descr="A screen shot of a computer&#10;&#10;Description automatically generated">
            <a:extLst>
              <a:ext uri="{FF2B5EF4-FFF2-40B4-BE49-F238E27FC236}">
                <a16:creationId xmlns:a16="http://schemas.microsoft.com/office/drawing/2014/main" id="{551DD632-089A-4678-BE98-9041D60048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720850" y="2262115"/>
            <a:ext cx="5702301" cy="2460770"/>
          </a:xfrm>
          <a:prstGeom prst="rect">
            <a:avLst/>
          </a:prstGeom>
        </p:spPr>
      </p:pic>
    </p:spTree>
    <p:extLst>
      <p:ext uri="{BB962C8B-B14F-4D97-AF65-F5344CB8AC3E}">
        <p14:creationId xmlns:p14="http://schemas.microsoft.com/office/powerpoint/2010/main" val="1890151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2.20 Multiplying three factors</a:t>
            </a:r>
            <a:r>
              <a:rPr lang="en-GB" dirty="0"/>
              <a:t>	</a:t>
            </a:r>
            <a:r>
              <a:rPr lang="en-US" dirty="0">
                <a:solidFill>
                  <a:srgbClr val="00628C"/>
                </a:solidFill>
              </a:rPr>
              <a:t>Step 2:3</a:t>
            </a:r>
          </a:p>
        </p:txBody>
      </p:sp>
      <p:pic>
        <p:nvPicPr>
          <p:cNvPr id="4" name="Picture 3" descr="A picture containing sitting&#10;&#10;Description automatically generated">
            <a:extLst>
              <a:ext uri="{FF2B5EF4-FFF2-40B4-BE49-F238E27FC236}">
                <a16:creationId xmlns:a16="http://schemas.microsoft.com/office/drawing/2014/main" id="{9037CB5F-0FA2-42BA-A472-D1B783B761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000" y="2412508"/>
            <a:ext cx="1892301" cy="2168979"/>
          </a:xfrm>
          <a:prstGeom prst="rect">
            <a:avLst/>
          </a:prstGeom>
        </p:spPr>
      </p:pic>
      <p:pic>
        <p:nvPicPr>
          <p:cNvPr id="6" name="Picture 5" descr="A picture containing table&#10;&#10;Description automatically generated">
            <a:extLst>
              <a:ext uri="{FF2B5EF4-FFF2-40B4-BE49-F238E27FC236}">
                <a16:creationId xmlns:a16="http://schemas.microsoft.com/office/drawing/2014/main" id="{D710E2A4-2B1C-47F6-A595-D59F8B7B79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635500" y="3000426"/>
            <a:ext cx="2984501" cy="1682661"/>
          </a:xfrm>
          <a:prstGeom prst="rect">
            <a:avLst/>
          </a:prstGeom>
        </p:spPr>
      </p:pic>
    </p:spTree>
    <p:extLst>
      <p:ext uri="{BB962C8B-B14F-4D97-AF65-F5344CB8AC3E}">
        <p14:creationId xmlns:p14="http://schemas.microsoft.com/office/powerpoint/2010/main" val="599280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2.20 Multiplying three factors</a:t>
            </a:r>
            <a:r>
              <a:rPr lang="en-GB" dirty="0"/>
              <a:t>	</a:t>
            </a:r>
            <a:r>
              <a:rPr lang="en-US" dirty="0">
                <a:solidFill>
                  <a:srgbClr val="00628C"/>
                </a:solidFill>
              </a:rPr>
              <a:t>Step 2:4</a:t>
            </a:r>
          </a:p>
        </p:txBody>
      </p:sp>
      <p:pic>
        <p:nvPicPr>
          <p:cNvPr id="4" name="Picture 3" descr="A picture containing shoji, object, clock, sky&#10;&#10;Description automatically generated">
            <a:extLst>
              <a:ext uri="{FF2B5EF4-FFF2-40B4-BE49-F238E27FC236}">
                <a16:creationId xmlns:a16="http://schemas.microsoft.com/office/drawing/2014/main" id="{EF864D39-433C-4E88-94F3-52DA1F9A55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4193" y="2544135"/>
            <a:ext cx="7975614" cy="1769731"/>
          </a:xfrm>
          <a:prstGeom prst="rect">
            <a:avLst/>
          </a:prstGeom>
        </p:spPr>
      </p:pic>
    </p:spTree>
    <p:extLst>
      <p:ext uri="{BB962C8B-B14F-4D97-AF65-F5344CB8AC3E}">
        <p14:creationId xmlns:p14="http://schemas.microsoft.com/office/powerpoint/2010/main" val="2385484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2.20 Multiplying three factors</a:t>
            </a:r>
            <a:r>
              <a:rPr lang="en-GB" dirty="0"/>
              <a:t>	</a:t>
            </a:r>
            <a:r>
              <a:rPr lang="en-US" dirty="0">
                <a:solidFill>
                  <a:srgbClr val="00628C"/>
                </a:solidFill>
              </a:rPr>
              <a:t>Step 2:5</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056" y="1799835"/>
            <a:ext cx="7965889" cy="3258331"/>
          </a:xfrm>
          <a:prstGeom prst="rect">
            <a:avLst/>
          </a:prstGeom>
        </p:spPr>
      </p:pic>
    </p:spTree>
    <p:extLst>
      <p:ext uri="{BB962C8B-B14F-4D97-AF65-F5344CB8AC3E}">
        <p14:creationId xmlns:p14="http://schemas.microsoft.com/office/powerpoint/2010/main" val="710453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2.20 Multiplying three factors</a:t>
            </a:r>
            <a:r>
              <a:rPr lang="en-GB" dirty="0"/>
              <a:t>	</a:t>
            </a:r>
            <a:r>
              <a:rPr lang="en-US" dirty="0">
                <a:solidFill>
                  <a:srgbClr val="00628C"/>
                </a:solidFill>
              </a:rPr>
              <a:t>Step 2:5</a:t>
            </a:r>
          </a:p>
        </p:txBody>
      </p:sp>
      <p:pic>
        <p:nvPicPr>
          <p:cNvPr id="4" name="Picture 3" descr="A screen shot of a window&#10;&#10;Description automatically generated">
            <a:extLst>
              <a:ext uri="{FF2B5EF4-FFF2-40B4-BE49-F238E27FC236}">
                <a16:creationId xmlns:a16="http://schemas.microsoft.com/office/drawing/2014/main" id="{C10C00AB-F3FC-491D-8228-A5B9BBF8D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3" y="2205956"/>
            <a:ext cx="7975614" cy="3131889"/>
          </a:xfrm>
          <a:prstGeom prst="rect">
            <a:avLst/>
          </a:prstGeom>
        </p:spPr>
      </p:pic>
    </p:spTree>
    <p:extLst>
      <p:ext uri="{BB962C8B-B14F-4D97-AF65-F5344CB8AC3E}">
        <p14:creationId xmlns:p14="http://schemas.microsoft.com/office/powerpoint/2010/main" val="2619934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2.20 Multiplying three factors</a:t>
            </a:r>
            <a:r>
              <a:rPr lang="en-GB" dirty="0"/>
              <a:t>	</a:t>
            </a:r>
            <a:r>
              <a:rPr lang="en-US" dirty="0">
                <a:solidFill>
                  <a:srgbClr val="00628C"/>
                </a:solidFill>
              </a:rPr>
              <a:t>Step 2:6</a:t>
            </a:r>
          </a:p>
        </p:txBody>
      </p:sp>
      <p:pic>
        <p:nvPicPr>
          <p:cNvPr id="4" name="Picture 3" descr="A picture containing shoji, building, sitting, indoor&#10;&#10;Description automatically generated">
            <a:extLst>
              <a:ext uri="{FF2B5EF4-FFF2-40B4-BE49-F238E27FC236}">
                <a16:creationId xmlns:a16="http://schemas.microsoft.com/office/drawing/2014/main" id="{EF080E73-D004-46D2-9C14-5F557576AA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300942" y="1120243"/>
            <a:ext cx="2158998" cy="1348637"/>
          </a:xfrm>
          <a:prstGeom prst="rect">
            <a:avLst/>
          </a:prstGeom>
        </p:spPr>
      </p:pic>
      <p:pic>
        <p:nvPicPr>
          <p:cNvPr id="6" name="Picture 5" descr="A picture containing shoji, building, indoor&#10;&#10;Description automatically generated">
            <a:extLst>
              <a:ext uri="{FF2B5EF4-FFF2-40B4-BE49-F238E27FC236}">
                <a16:creationId xmlns:a16="http://schemas.microsoft.com/office/drawing/2014/main" id="{111DA857-5592-4FBE-92FF-F973E59094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684062" y="919034"/>
            <a:ext cx="2349483" cy="1561995"/>
          </a:xfrm>
          <a:prstGeom prst="rect">
            <a:avLst/>
          </a:prstGeom>
        </p:spPr>
      </p:pic>
      <p:pic>
        <p:nvPicPr>
          <p:cNvPr id="8" name="Picture 7" descr="A picture containing shoji, building, indoor&#10;&#10;Description automatically generated">
            <a:extLst>
              <a:ext uri="{FF2B5EF4-FFF2-40B4-BE49-F238E27FC236}">
                <a16:creationId xmlns:a16="http://schemas.microsoft.com/office/drawing/2014/main" id="{D5E9CF63-2867-4E2A-A5B0-E35D6E5D50A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046954" y="3872478"/>
            <a:ext cx="2666974" cy="1766322"/>
          </a:xfrm>
          <a:prstGeom prst="rect">
            <a:avLst/>
          </a:prstGeom>
        </p:spPr>
      </p:pic>
      <p:pic>
        <p:nvPicPr>
          <p:cNvPr id="10" name="Picture 9" descr="A picture containing shoji, building, indoor&#10;&#10;Description automatically generated">
            <a:extLst>
              <a:ext uri="{FF2B5EF4-FFF2-40B4-BE49-F238E27FC236}">
                <a16:creationId xmlns:a16="http://schemas.microsoft.com/office/drawing/2014/main" id="{678CE871-2682-401C-A63D-5CC0021BDDF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525316" y="3342596"/>
            <a:ext cx="2666974" cy="2265724"/>
          </a:xfrm>
          <a:prstGeom prst="rect">
            <a:avLst/>
          </a:prstGeom>
        </p:spPr>
      </p:pic>
      <p:sp>
        <p:nvSpPr>
          <p:cNvPr id="11" name="TextBox 10">
            <a:extLst>
              <a:ext uri="{FF2B5EF4-FFF2-40B4-BE49-F238E27FC236}">
                <a16:creationId xmlns:a16="http://schemas.microsoft.com/office/drawing/2014/main" id="{2B5FD7A0-7140-463B-BDE7-1A0E206AC5DA}"/>
              </a:ext>
            </a:extLst>
          </p:cNvPr>
          <p:cNvSpPr txBox="1"/>
          <p:nvPr/>
        </p:nvSpPr>
        <p:spPr bwMode="auto">
          <a:xfrm>
            <a:off x="1925028" y="2484457"/>
            <a:ext cx="910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r>
              <a:rPr lang="en-GB" sz="2400" baseline="30000" dirty="0">
                <a:latin typeface="Myriad Pro Semibold" charset="0"/>
                <a:ea typeface="Myriad Pro Semibold" charset="0"/>
                <a:cs typeface="Myriad Pro Semibold" charset="0"/>
              </a:rPr>
              <a:t>3</a:t>
            </a:r>
          </a:p>
        </p:txBody>
      </p:sp>
      <p:sp>
        <p:nvSpPr>
          <p:cNvPr id="12" name="TextBox 11">
            <a:extLst>
              <a:ext uri="{FF2B5EF4-FFF2-40B4-BE49-F238E27FC236}">
                <a16:creationId xmlns:a16="http://schemas.microsoft.com/office/drawing/2014/main" id="{4EF84163-E63B-4507-8CB0-C0AA751BE697}"/>
              </a:ext>
            </a:extLst>
          </p:cNvPr>
          <p:cNvSpPr txBox="1"/>
          <p:nvPr/>
        </p:nvSpPr>
        <p:spPr bwMode="auto">
          <a:xfrm>
            <a:off x="6320034" y="2484457"/>
            <a:ext cx="1077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r>
              <a:rPr lang="en-GB" sz="2400" baseline="30000" dirty="0">
                <a:latin typeface="Myriad Pro Semibold" charset="0"/>
                <a:ea typeface="Myriad Pro Semibold" charset="0"/>
                <a:cs typeface="Myriad Pro Semibold" charset="0"/>
              </a:rPr>
              <a:t>3</a:t>
            </a:r>
          </a:p>
        </p:txBody>
      </p:sp>
      <p:sp>
        <p:nvSpPr>
          <p:cNvPr id="13" name="TextBox 12">
            <a:extLst>
              <a:ext uri="{FF2B5EF4-FFF2-40B4-BE49-F238E27FC236}">
                <a16:creationId xmlns:a16="http://schemas.microsoft.com/office/drawing/2014/main" id="{CA7972BD-94A3-422F-B8BE-AD9CDDCEAF62}"/>
              </a:ext>
            </a:extLst>
          </p:cNvPr>
          <p:cNvSpPr txBox="1"/>
          <p:nvPr/>
        </p:nvSpPr>
        <p:spPr bwMode="auto">
          <a:xfrm>
            <a:off x="1841672" y="5645537"/>
            <a:ext cx="1077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18</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r>
              <a:rPr lang="en-GB" sz="2400" baseline="30000" dirty="0">
                <a:latin typeface="Myriad Pro Semibold" charset="0"/>
                <a:ea typeface="Myriad Pro Semibold" charset="0"/>
                <a:cs typeface="Myriad Pro Semibold" charset="0"/>
              </a:rPr>
              <a:t>3</a:t>
            </a:r>
          </a:p>
        </p:txBody>
      </p:sp>
      <p:sp>
        <p:nvSpPr>
          <p:cNvPr id="14" name="TextBox 13">
            <a:extLst>
              <a:ext uri="{FF2B5EF4-FFF2-40B4-BE49-F238E27FC236}">
                <a16:creationId xmlns:a16="http://schemas.microsoft.com/office/drawing/2014/main" id="{DEF67A83-2EB0-41FE-A0F9-D4BA0E520524}"/>
              </a:ext>
            </a:extLst>
          </p:cNvPr>
          <p:cNvSpPr txBox="1"/>
          <p:nvPr/>
        </p:nvSpPr>
        <p:spPr bwMode="auto">
          <a:xfrm>
            <a:off x="6320034" y="5645537"/>
            <a:ext cx="1077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27</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r>
              <a:rPr lang="en-GB" sz="2400" baseline="30000" dirty="0">
                <a:latin typeface="Myriad Pro Semibold" charset="0"/>
                <a:ea typeface="Myriad Pro Semibold" charset="0"/>
                <a:cs typeface="Myriad Pro Semibold" charset="0"/>
              </a:rPr>
              <a:t>3</a:t>
            </a:r>
          </a:p>
        </p:txBody>
      </p:sp>
    </p:spTree>
    <p:extLst>
      <p:ext uri="{BB962C8B-B14F-4D97-AF65-F5344CB8AC3E}">
        <p14:creationId xmlns:p14="http://schemas.microsoft.com/office/powerpoint/2010/main" val="308786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2.20 Multiplying three factors</a:t>
            </a:r>
            <a:r>
              <a:rPr lang="en-GB" dirty="0"/>
              <a:t>	</a:t>
            </a:r>
            <a:r>
              <a:rPr lang="en-US" dirty="0">
                <a:solidFill>
                  <a:srgbClr val="00628C"/>
                </a:solidFill>
              </a:rPr>
              <a:t>Step 2:8</a:t>
            </a:r>
          </a:p>
        </p:txBody>
      </p:sp>
      <p:pic>
        <p:nvPicPr>
          <p:cNvPr id="4" name="Picture 3" descr="A screen shot of a window&#10;&#10;Description automatically generated">
            <a:extLst>
              <a:ext uri="{FF2B5EF4-FFF2-40B4-BE49-F238E27FC236}">
                <a16:creationId xmlns:a16="http://schemas.microsoft.com/office/drawing/2014/main" id="{CF0626F5-309C-4509-B55A-3B97C25D03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50178" y="891418"/>
            <a:ext cx="6043644" cy="4784924"/>
          </a:xfrm>
          <a:prstGeom prst="rect">
            <a:avLst/>
          </a:prstGeom>
        </p:spPr>
      </p:pic>
      <p:sp>
        <p:nvSpPr>
          <p:cNvPr id="5" name="TextBox 4">
            <a:extLst>
              <a:ext uri="{FF2B5EF4-FFF2-40B4-BE49-F238E27FC236}">
                <a16:creationId xmlns:a16="http://schemas.microsoft.com/office/drawing/2014/main" id="{8833082D-CE0E-44B2-914E-41139CF75435}"/>
              </a:ext>
            </a:extLst>
          </p:cNvPr>
          <p:cNvSpPr txBox="1"/>
          <p:nvPr/>
        </p:nvSpPr>
        <p:spPr bwMode="auto">
          <a:xfrm>
            <a:off x="2480920" y="5676341"/>
            <a:ext cx="24977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1,000,000</a:t>
            </a:r>
            <a:r>
              <a:rPr lang="en-GB" sz="900" dirty="0">
                <a:latin typeface="Myriad Pro Semibold" charset="0"/>
                <a:ea typeface="Myriad Pro Semibold" charset="0"/>
                <a:cs typeface="Myriad Pro Semibold" charset="0"/>
              </a:rPr>
              <a:t> </a:t>
            </a:r>
            <a:r>
              <a:rPr lang="en-GB" sz="1800" dirty="0">
                <a:latin typeface="Myriad Pro Semibold" charset="0"/>
                <a:ea typeface="Myriad Pro Semibold" charset="0"/>
                <a:cs typeface="Myriad Pro Semibold" charset="0"/>
              </a:rPr>
              <a:t>cm</a:t>
            </a:r>
            <a:r>
              <a:rPr lang="en-GB" sz="1800" baseline="30000" dirty="0">
                <a:latin typeface="Myriad Pro Semibold" charset="0"/>
                <a:ea typeface="Myriad Pro Semibold" charset="0"/>
                <a:cs typeface="Myriad Pro Semibold" charset="0"/>
              </a:rPr>
              <a:t>3</a:t>
            </a:r>
            <a:r>
              <a:rPr lang="en-GB" sz="1800" dirty="0">
                <a:latin typeface="Myriad Pro Semibold" charset="0"/>
                <a:ea typeface="Myriad Pro Semibold" charset="0"/>
                <a:cs typeface="Myriad Pro Semibold" charset="0"/>
              </a:rPr>
              <a:t> (or 1</a:t>
            </a:r>
            <a:r>
              <a:rPr lang="en-GB" sz="900" dirty="0">
                <a:latin typeface="Myriad Pro Semibold" charset="0"/>
                <a:ea typeface="Myriad Pro Semibold" charset="0"/>
                <a:cs typeface="Myriad Pro Semibold" charset="0"/>
              </a:rPr>
              <a:t> </a:t>
            </a:r>
            <a:r>
              <a:rPr lang="en-GB" sz="1800" dirty="0">
                <a:latin typeface="Myriad Pro Semibold" charset="0"/>
                <a:ea typeface="Myriad Pro Semibold" charset="0"/>
                <a:cs typeface="Myriad Pro Semibold" charset="0"/>
              </a:rPr>
              <a:t>m</a:t>
            </a:r>
            <a:r>
              <a:rPr lang="en-GB" sz="1800" baseline="30000" dirty="0">
                <a:latin typeface="Myriad Pro Semibold" charset="0"/>
                <a:ea typeface="Myriad Pro Semibold" charset="0"/>
                <a:cs typeface="Myriad Pro Semibold" charset="0"/>
              </a:rPr>
              <a:t>3</a:t>
            </a:r>
            <a:r>
              <a:rPr lang="en-GB" sz="1800" dirty="0">
                <a:latin typeface="Myriad Pro Semibold" charset="0"/>
                <a:ea typeface="Myriad Pro Semibold" charset="0"/>
                <a:cs typeface="Myriad Pro Semibold" charset="0"/>
              </a:rPr>
              <a:t>)</a:t>
            </a:r>
          </a:p>
        </p:txBody>
      </p:sp>
      <p:sp>
        <p:nvSpPr>
          <p:cNvPr id="6" name="TextBox 5">
            <a:extLst>
              <a:ext uri="{FF2B5EF4-FFF2-40B4-BE49-F238E27FC236}">
                <a16:creationId xmlns:a16="http://schemas.microsoft.com/office/drawing/2014/main" id="{2006BB73-88E0-4942-8868-2CB553C95D31}"/>
              </a:ext>
            </a:extLst>
          </p:cNvPr>
          <p:cNvSpPr txBox="1"/>
          <p:nvPr/>
        </p:nvSpPr>
        <p:spPr bwMode="auto">
          <a:xfrm>
            <a:off x="6022893" y="5676341"/>
            <a:ext cx="11560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1,000</a:t>
            </a:r>
            <a:r>
              <a:rPr lang="en-GB" sz="900" dirty="0">
                <a:latin typeface="Myriad Pro Semibold" charset="0"/>
                <a:ea typeface="Myriad Pro Semibold" charset="0"/>
                <a:cs typeface="Myriad Pro Semibold" charset="0"/>
              </a:rPr>
              <a:t> </a:t>
            </a:r>
            <a:r>
              <a:rPr lang="en-GB" sz="1800" dirty="0">
                <a:latin typeface="Myriad Pro Semibold" charset="0"/>
                <a:ea typeface="Myriad Pro Semibold" charset="0"/>
                <a:cs typeface="Myriad Pro Semibold" charset="0"/>
              </a:rPr>
              <a:t>cm</a:t>
            </a:r>
            <a:r>
              <a:rPr lang="en-GB" sz="1800" baseline="30000" dirty="0">
                <a:latin typeface="Myriad Pro Semibold" charset="0"/>
                <a:ea typeface="Myriad Pro Semibold" charset="0"/>
                <a:cs typeface="Myriad Pro Semibold" charset="0"/>
              </a:rPr>
              <a:t>3</a:t>
            </a:r>
            <a:endParaRPr lang="en-GB" sz="1800" dirty="0">
              <a:latin typeface="Myriad Pro Semibold" charset="0"/>
              <a:ea typeface="Myriad Pro Semibold" charset="0"/>
              <a:cs typeface="Myriad Pro Semibold" charset="0"/>
            </a:endParaRPr>
          </a:p>
        </p:txBody>
      </p:sp>
      <p:sp>
        <p:nvSpPr>
          <p:cNvPr id="7" name="TextBox 6">
            <a:extLst>
              <a:ext uri="{FF2B5EF4-FFF2-40B4-BE49-F238E27FC236}">
                <a16:creationId xmlns:a16="http://schemas.microsoft.com/office/drawing/2014/main" id="{04E5644F-459B-40B6-ACAA-183FD97BECC7}"/>
              </a:ext>
            </a:extLst>
          </p:cNvPr>
          <p:cNvSpPr txBox="1"/>
          <p:nvPr/>
        </p:nvSpPr>
        <p:spPr bwMode="auto">
          <a:xfrm>
            <a:off x="7104810" y="5676341"/>
            <a:ext cx="7312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1</a:t>
            </a:r>
            <a:r>
              <a:rPr lang="en-GB" sz="900" dirty="0">
                <a:latin typeface="Myriad Pro Semibold" charset="0"/>
                <a:ea typeface="Myriad Pro Semibold" charset="0"/>
                <a:cs typeface="Myriad Pro Semibold" charset="0"/>
              </a:rPr>
              <a:t> </a:t>
            </a:r>
            <a:r>
              <a:rPr lang="en-GB" sz="1800" dirty="0">
                <a:latin typeface="Myriad Pro Semibold" charset="0"/>
                <a:ea typeface="Myriad Pro Semibold" charset="0"/>
                <a:cs typeface="Myriad Pro Semibold" charset="0"/>
              </a:rPr>
              <a:t>cm</a:t>
            </a:r>
            <a:r>
              <a:rPr lang="en-GB" sz="1800" baseline="30000" dirty="0">
                <a:latin typeface="Myriad Pro Semibold" charset="0"/>
                <a:ea typeface="Myriad Pro Semibold" charset="0"/>
                <a:cs typeface="Myriad Pro Semibold" charset="0"/>
              </a:rPr>
              <a:t>3</a:t>
            </a:r>
            <a:endParaRPr lang="en-GB" sz="1800" dirty="0">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1953784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2.20 Multiplying three factors</a:t>
            </a:r>
            <a:r>
              <a:rPr lang="en-GB" dirty="0"/>
              <a:t>	</a:t>
            </a:r>
            <a:r>
              <a:rPr lang="en-US" dirty="0">
                <a:solidFill>
                  <a:srgbClr val="00628C"/>
                </a:solidFill>
              </a:rPr>
              <a:t>Step 3:2</a:t>
            </a:r>
          </a:p>
        </p:txBody>
      </p:sp>
      <p:pic>
        <p:nvPicPr>
          <p:cNvPr id="8" name="Picture 7" descr="A screen shot of a building&#10;&#10;Description automatically generated">
            <a:extLst>
              <a:ext uri="{FF2B5EF4-FFF2-40B4-BE49-F238E27FC236}">
                <a16:creationId xmlns:a16="http://schemas.microsoft.com/office/drawing/2014/main" id="{1CC1C122-35E2-45D3-95C5-8B58DF5AA1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914524" y="1472991"/>
            <a:ext cx="3295651" cy="3117784"/>
          </a:xfrm>
          <a:prstGeom prst="rect">
            <a:avLst/>
          </a:prstGeom>
        </p:spPr>
      </p:pic>
      <p:sp>
        <p:nvSpPr>
          <p:cNvPr id="9" name="TextBox 8">
            <a:extLst>
              <a:ext uri="{FF2B5EF4-FFF2-40B4-BE49-F238E27FC236}">
                <a16:creationId xmlns:a16="http://schemas.microsoft.com/office/drawing/2014/main" id="{B2A1ED7D-5BAA-44B3-8BA9-5FF19B1A6DE8}"/>
              </a:ext>
            </a:extLst>
          </p:cNvPr>
          <p:cNvSpPr txBox="1"/>
          <p:nvPr/>
        </p:nvSpPr>
        <p:spPr bwMode="auto">
          <a:xfrm>
            <a:off x="3849687" y="4760494"/>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3 = 9</a:t>
            </a:r>
            <a:endParaRPr lang="en-GB" sz="2400" baseline="30000" dirty="0">
              <a:latin typeface="Myriad Pro Semibold" charset="0"/>
              <a:ea typeface="Myriad Pro Semibold" charset="0"/>
              <a:cs typeface="Myriad Pro Semibold" charset="0"/>
            </a:endParaRPr>
          </a:p>
        </p:txBody>
      </p:sp>
      <p:sp>
        <p:nvSpPr>
          <p:cNvPr id="10" name="TextBox 9">
            <a:extLst>
              <a:ext uri="{FF2B5EF4-FFF2-40B4-BE49-F238E27FC236}">
                <a16:creationId xmlns:a16="http://schemas.microsoft.com/office/drawing/2014/main" id="{E7102049-0F9D-4827-B335-928B21E6A53E}"/>
              </a:ext>
            </a:extLst>
          </p:cNvPr>
          <p:cNvSpPr txBox="1"/>
          <p:nvPr/>
        </p:nvSpPr>
        <p:spPr bwMode="auto">
          <a:xfrm>
            <a:off x="6603967" y="3072140"/>
            <a:ext cx="9108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r>
              <a:rPr lang="en-GB" sz="2400" baseline="30000" dirty="0">
                <a:latin typeface="Myriad Pro Semibold" charset="0"/>
                <a:ea typeface="Myriad Pro Semibold" charset="0"/>
                <a:cs typeface="Myriad Pro Semibold" charset="0"/>
              </a:rPr>
              <a:t>3</a:t>
            </a:r>
          </a:p>
        </p:txBody>
      </p:sp>
      <p:sp>
        <p:nvSpPr>
          <p:cNvPr id="11" name="TextBox 10">
            <a:extLst>
              <a:ext uri="{FF2B5EF4-FFF2-40B4-BE49-F238E27FC236}">
                <a16:creationId xmlns:a16="http://schemas.microsoft.com/office/drawing/2014/main" id="{96CFDFBF-B548-4B3D-AF87-BFFA7CBF6278}"/>
              </a:ext>
            </a:extLst>
          </p:cNvPr>
          <p:cNvSpPr txBox="1"/>
          <p:nvPr/>
        </p:nvSpPr>
        <p:spPr bwMode="auto">
          <a:xfrm>
            <a:off x="3849687" y="5296005"/>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 × 2 = 18</a:t>
            </a:r>
            <a:endParaRPr lang="en-GB" sz="2400" baseline="30000" dirty="0">
              <a:latin typeface="Myriad Pro Semibold" charset="0"/>
              <a:ea typeface="Myriad Pro Semibold" charset="0"/>
              <a:cs typeface="Myriad Pro Semibold" charset="0"/>
            </a:endParaRPr>
          </a:p>
        </p:txBody>
      </p:sp>
      <p:sp>
        <p:nvSpPr>
          <p:cNvPr id="12" name="TextBox 11">
            <a:extLst>
              <a:ext uri="{FF2B5EF4-FFF2-40B4-BE49-F238E27FC236}">
                <a16:creationId xmlns:a16="http://schemas.microsoft.com/office/drawing/2014/main" id="{966D79D1-8B72-43A1-B645-2C37BED8C06B}"/>
              </a:ext>
            </a:extLst>
          </p:cNvPr>
          <p:cNvSpPr txBox="1"/>
          <p:nvPr/>
        </p:nvSpPr>
        <p:spPr bwMode="auto">
          <a:xfrm>
            <a:off x="2540034" y="5831516"/>
            <a:ext cx="40639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 × 3</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 × 2</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 = 18</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r>
              <a:rPr lang="en-GB" sz="2400" baseline="30000" dirty="0">
                <a:latin typeface="Myriad Pro Semibold" charset="0"/>
                <a:ea typeface="Myriad Pro Semibold" charset="0"/>
                <a:cs typeface="Myriad Pro Semibold" charset="0"/>
              </a:rPr>
              <a:t>3</a:t>
            </a:r>
          </a:p>
        </p:txBody>
      </p:sp>
      <p:sp>
        <p:nvSpPr>
          <p:cNvPr id="13" name="TextBox 12">
            <a:extLst>
              <a:ext uri="{FF2B5EF4-FFF2-40B4-BE49-F238E27FC236}">
                <a16:creationId xmlns:a16="http://schemas.microsoft.com/office/drawing/2014/main" id="{763F998B-E551-486D-8E03-1B5E0802F26B}"/>
              </a:ext>
            </a:extLst>
          </p:cNvPr>
          <p:cNvSpPr txBox="1"/>
          <p:nvPr/>
        </p:nvSpPr>
        <p:spPr bwMode="auto">
          <a:xfrm>
            <a:off x="6603967" y="2688735"/>
            <a:ext cx="1077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18</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r>
              <a:rPr lang="en-GB" sz="2400" baseline="30000" dirty="0">
                <a:latin typeface="Myriad Pro Semibold" charset="0"/>
                <a:ea typeface="Myriad Pro Semibold" charset="0"/>
                <a:cs typeface="Myriad Pro Semibold" charset="0"/>
              </a:rPr>
              <a:t>3</a:t>
            </a:r>
          </a:p>
        </p:txBody>
      </p:sp>
      <p:pic>
        <p:nvPicPr>
          <p:cNvPr id="6" name="Picture 5" descr="A picture containing shoji, sky, athletic game&#10;&#10;Description automatically generated">
            <a:extLst>
              <a:ext uri="{FF2B5EF4-FFF2-40B4-BE49-F238E27FC236}">
                <a16:creationId xmlns:a16="http://schemas.microsoft.com/office/drawing/2014/main" id="{F04EE7B0-6FBC-4779-A44E-8B1F347CFB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719673" y="2375227"/>
            <a:ext cx="3703324" cy="1855490"/>
          </a:xfrm>
          <a:prstGeom prst="rect">
            <a:avLst/>
          </a:prstGeom>
        </p:spPr>
      </p:pic>
      <p:pic>
        <p:nvPicPr>
          <p:cNvPr id="14" name="Picture 13" descr="A picture containing shoji, sky, athletic game&#10;&#10;Description automatically generated">
            <a:extLst>
              <a:ext uri="{FF2B5EF4-FFF2-40B4-BE49-F238E27FC236}">
                <a16:creationId xmlns:a16="http://schemas.microsoft.com/office/drawing/2014/main" id="{EA9169B1-FAAE-4135-9BD0-A2DC4F9BA1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714654" y="1608417"/>
            <a:ext cx="3703324" cy="1855490"/>
          </a:xfrm>
          <a:prstGeom prst="rect">
            <a:avLst/>
          </a:prstGeom>
        </p:spPr>
      </p:pic>
      <p:sp>
        <p:nvSpPr>
          <p:cNvPr id="17" name="TextBox 16">
            <a:extLst>
              <a:ext uri="{FF2B5EF4-FFF2-40B4-BE49-F238E27FC236}">
                <a16:creationId xmlns:a16="http://schemas.microsoft.com/office/drawing/2014/main" id="{3D538C1A-782F-4087-AEB7-FEC1CAC2CF9A}"/>
              </a:ext>
            </a:extLst>
          </p:cNvPr>
          <p:cNvSpPr txBox="1"/>
          <p:nvPr/>
        </p:nvSpPr>
        <p:spPr bwMode="auto">
          <a:xfrm>
            <a:off x="2125337" y="829891"/>
            <a:ext cx="4893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What is the volume of this cuboid?</a:t>
            </a:r>
            <a:endParaRPr lang="en-GB" sz="2400" baseline="30000" dirty="0">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302443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2.20 Multiplying three factors</a:t>
            </a:r>
            <a:r>
              <a:rPr lang="en-GB" dirty="0"/>
              <a:t>	</a:t>
            </a:r>
            <a:r>
              <a:rPr lang="en-US" dirty="0">
                <a:solidFill>
                  <a:srgbClr val="00628C"/>
                </a:solidFill>
              </a:rPr>
              <a:t>Step 3:2</a:t>
            </a:r>
          </a:p>
        </p:txBody>
      </p:sp>
      <p:pic>
        <p:nvPicPr>
          <p:cNvPr id="4" name="Picture 3" descr="A close up of a screen&#10;&#10;Description automatically generated">
            <a:extLst>
              <a:ext uri="{FF2B5EF4-FFF2-40B4-BE49-F238E27FC236}">
                <a16:creationId xmlns:a16="http://schemas.microsoft.com/office/drawing/2014/main" id="{47C464C8-801F-465B-A3DC-71E6374466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821" r="22247"/>
          <a:stretch/>
        </p:blipFill>
        <p:spPr>
          <a:xfrm>
            <a:off x="2659117" y="1375245"/>
            <a:ext cx="3615560" cy="4548944"/>
          </a:xfrm>
          <a:prstGeom prst="rect">
            <a:avLst/>
          </a:prstGeom>
        </p:spPr>
      </p:pic>
    </p:spTree>
    <p:extLst>
      <p:ext uri="{BB962C8B-B14F-4D97-AF65-F5344CB8AC3E}">
        <p14:creationId xmlns:p14="http://schemas.microsoft.com/office/powerpoint/2010/main" val="1542041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2.20 Multiplication with three factors and volume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2.20 Multiplying three factors</a:t>
            </a:r>
            <a:r>
              <a:rPr lang="en-GB" dirty="0"/>
              <a:t>	</a:t>
            </a:r>
            <a:r>
              <a:rPr lang="en-US" dirty="0">
                <a:solidFill>
                  <a:srgbClr val="00628C"/>
                </a:solidFill>
              </a:rPr>
              <a:t>Step 3:3</a:t>
            </a:r>
          </a:p>
        </p:txBody>
      </p:sp>
      <p:pic>
        <p:nvPicPr>
          <p:cNvPr id="5" name="Picture 4" descr="A screen shot of a computer&#10;&#10;Description automatically generated">
            <a:extLst>
              <a:ext uri="{FF2B5EF4-FFF2-40B4-BE49-F238E27FC236}">
                <a16:creationId xmlns:a16="http://schemas.microsoft.com/office/drawing/2014/main" id="{574C1EC3-E764-4B93-97ED-0F5602E476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71145" y="1854738"/>
            <a:ext cx="5801711" cy="3316688"/>
          </a:xfrm>
          <a:prstGeom prst="rect">
            <a:avLst/>
          </a:prstGeom>
        </p:spPr>
      </p:pic>
    </p:spTree>
    <p:extLst>
      <p:ext uri="{BB962C8B-B14F-4D97-AF65-F5344CB8AC3E}">
        <p14:creationId xmlns:p14="http://schemas.microsoft.com/office/powerpoint/2010/main" val="3971070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2.20 Multiplying three factors</a:t>
            </a:r>
            <a:r>
              <a:rPr lang="en-GB" dirty="0"/>
              <a:t>	</a:t>
            </a:r>
            <a:r>
              <a:rPr lang="en-US" dirty="0">
                <a:solidFill>
                  <a:srgbClr val="00628C"/>
                </a:solidFill>
              </a:rPr>
              <a:t>Step 3:4</a:t>
            </a:r>
          </a:p>
        </p:txBody>
      </p:sp>
      <p:pic>
        <p:nvPicPr>
          <p:cNvPr id="4" name="Picture 3">
            <a:extLst>
              <a:ext uri="{FF2B5EF4-FFF2-40B4-BE49-F238E27FC236}">
                <a16:creationId xmlns:a16="http://schemas.microsoft.com/office/drawing/2014/main" id="{631F5B72-232D-493F-BE17-7F43F45FFC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538248" y="1039132"/>
            <a:ext cx="4067505" cy="5116066"/>
          </a:xfrm>
          <a:prstGeom prst="rect">
            <a:avLst/>
          </a:prstGeom>
        </p:spPr>
      </p:pic>
    </p:spTree>
    <p:extLst>
      <p:ext uri="{BB962C8B-B14F-4D97-AF65-F5344CB8AC3E}">
        <p14:creationId xmlns:p14="http://schemas.microsoft.com/office/powerpoint/2010/main" val="2588926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2.20 Multiplying three factors</a:t>
            </a:r>
            <a:r>
              <a:rPr lang="en-GB" dirty="0"/>
              <a:t>	</a:t>
            </a:r>
            <a:r>
              <a:rPr lang="en-US" dirty="0">
                <a:solidFill>
                  <a:srgbClr val="00628C"/>
                </a:solidFill>
              </a:rPr>
              <a:t>Step 3:10</a:t>
            </a:r>
          </a:p>
        </p:txBody>
      </p:sp>
      <p:pic>
        <p:nvPicPr>
          <p:cNvPr id="4" name="Picture 3" descr="A picture containing sky&#10;&#10;Description automatically generated">
            <a:extLst>
              <a:ext uri="{FF2B5EF4-FFF2-40B4-BE49-F238E27FC236}">
                <a16:creationId xmlns:a16="http://schemas.microsoft.com/office/drawing/2014/main" id="{0B69309E-EB59-451B-941E-D5411597F1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356541"/>
            <a:ext cx="6135088" cy="4586353"/>
          </a:xfrm>
          <a:prstGeom prst="rect">
            <a:avLst/>
          </a:prstGeom>
        </p:spPr>
      </p:pic>
      <p:cxnSp>
        <p:nvCxnSpPr>
          <p:cNvPr id="8" name="Straight Connector 7">
            <a:extLst>
              <a:ext uri="{FF2B5EF4-FFF2-40B4-BE49-F238E27FC236}">
                <a16:creationId xmlns:a16="http://schemas.microsoft.com/office/drawing/2014/main" id="{A0FF0FB7-A3CB-4375-97C0-E5BD4E1B7237}"/>
              </a:ext>
            </a:extLst>
          </p:cNvPr>
          <p:cNvCxnSpPr/>
          <p:nvPr/>
        </p:nvCxnSpPr>
        <p:spPr bwMode="auto">
          <a:xfrm>
            <a:off x="3409130" y="3820018"/>
            <a:ext cx="0" cy="1492469"/>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7702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10;&#10;Description automatically generated">
            <a:extLst>
              <a:ext uri="{FF2B5EF4-FFF2-40B4-BE49-F238E27FC236}">
                <a16:creationId xmlns:a16="http://schemas.microsoft.com/office/drawing/2014/main" id="{50C88DA3-F029-48AB-B83D-285F44B60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356541"/>
            <a:ext cx="6135088" cy="4586353"/>
          </a:xfrm>
          <a:prstGeom prst="rect">
            <a:avLst/>
          </a:prstGeom>
        </p:spPr>
      </p:pic>
      <p:cxnSp>
        <p:nvCxnSpPr>
          <p:cNvPr id="6" name="Straight Connector 5">
            <a:extLst>
              <a:ext uri="{FF2B5EF4-FFF2-40B4-BE49-F238E27FC236}">
                <a16:creationId xmlns:a16="http://schemas.microsoft.com/office/drawing/2014/main" id="{F882F5FF-6B57-461C-9415-76FDBF78210A}"/>
              </a:ext>
            </a:extLst>
          </p:cNvPr>
          <p:cNvCxnSpPr/>
          <p:nvPr/>
        </p:nvCxnSpPr>
        <p:spPr bwMode="auto">
          <a:xfrm flipH="1">
            <a:off x="2319338" y="3859975"/>
            <a:ext cx="1096887"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 Placeholder 1"/>
          <p:cNvSpPr>
            <a:spLocks noGrp="1"/>
          </p:cNvSpPr>
          <p:nvPr>
            <p:ph type="body" sz="quarter" idx="11"/>
          </p:nvPr>
        </p:nvSpPr>
        <p:spPr/>
        <p:txBody>
          <a:bodyPr/>
          <a:lstStyle/>
          <a:p>
            <a:r>
              <a:rPr lang="en-US" dirty="0"/>
              <a:t>2.20 Multiplying three factors</a:t>
            </a:r>
            <a:r>
              <a:rPr lang="en-GB" dirty="0"/>
              <a:t>	</a:t>
            </a:r>
            <a:r>
              <a:rPr lang="en-US" dirty="0">
                <a:solidFill>
                  <a:srgbClr val="00628C"/>
                </a:solidFill>
              </a:rPr>
              <a:t>Step 3:10</a:t>
            </a:r>
          </a:p>
        </p:txBody>
      </p:sp>
    </p:spTree>
    <p:extLst>
      <p:ext uri="{BB962C8B-B14F-4D97-AF65-F5344CB8AC3E}">
        <p14:creationId xmlns:p14="http://schemas.microsoft.com/office/powerpoint/2010/main" val="176924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2.20 Multiplying three factors</a:t>
            </a:r>
            <a:r>
              <a:rPr lang="en-GB" dirty="0"/>
              <a:t>	</a:t>
            </a:r>
            <a:r>
              <a:rPr lang="en-US" dirty="0">
                <a:solidFill>
                  <a:srgbClr val="00628C"/>
                </a:solidFill>
              </a:rPr>
              <a:t>Step 3:10</a:t>
            </a:r>
          </a:p>
        </p:txBody>
      </p:sp>
      <p:pic>
        <p:nvPicPr>
          <p:cNvPr id="4" name="Picture 3" descr="A close up of a sign&#10;&#10;Description automatically generated">
            <a:extLst>
              <a:ext uri="{FF2B5EF4-FFF2-40B4-BE49-F238E27FC236}">
                <a16:creationId xmlns:a16="http://schemas.microsoft.com/office/drawing/2014/main" id="{764478D8-4126-48B5-BAC0-E323E793A8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761" y="1232688"/>
            <a:ext cx="4260478" cy="2945965"/>
          </a:xfrm>
          <a:prstGeom prst="rect">
            <a:avLst/>
          </a:prstGeom>
        </p:spPr>
      </p:pic>
      <p:sp>
        <p:nvSpPr>
          <p:cNvPr id="8" name="TextBox 7">
            <a:extLst>
              <a:ext uri="{FF2B5EF4-FFF2-40B4-BE49-F238E27FC236}">
                <a16:creationId xmlns:a16="http://schemas.microsoft.com/office/drawing/2014/main" id="{9F4A3EF4-0CF4-4C9D-AB74-D1A6B75E04AE}"/>
              </a:ext>
            </a:extLst>
          </p:cNvPr>
          <p:cNvSpPr txBox="1"/>
          <p:nvPr/>
        </p:nvSpPr>
        <p:spPr bwMode="auto">
          <a:xfrm>
            <a:off x="2169741" y="723211"/>
            <a:ext cx="48045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What is the volume of this shape?</a:t>
            </a:r>
            <a:endParaRPr lang="en-GB" sz="2400" baseline="30000" dirty="0">
              <a:latin typeface="Myriad Pro Semibold" charset="0"/>
              <a:ea typeface="Myriad Pro Semibold" charset="0"/>
              <a:cs typeface="Myriad Pro Semibold"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923" y="4206130"/>
            <a:ext cx="7576155" cy="2176461"/>
          </a:xfrm>
          <a:prstGeom prst="rect">
            <a:avLst/>
          </a:prstGeom>
        </p:spPr>
      </p:pic>
    </p:spTree>
    <p:extLst>
      <p:ext uri="{BB962C8B-B14F-4D97-AF65-F5344CB8AC3E}">
        <p14:creationId xmlns:p14="http://schemas.microsoft.com/office/powerpoint/2010/main" val="2117772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2.20 Multiplying three factors</a:t>
            </a:r>
            <a:r>
              <a:rPr lang="en-GB" dirty="0"/>
              <a:t>	</a:t>
            </a:r>
            <a:r>
              <a:rPr lang="en-US" dirty="0">
                <a:solidFill>
                  <a:srgbClr val="00628C"/>
                </a:solidFill>
              </a:rPr>
              <a:t>Step 3:11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197" y="1087192"/>
            <a:ext cx="6127607" cy="4683616"/>
          </a:xfrm>
          <a:prstGeom prst="rect">
            <a:avLst/>
          </a:prstGeom>
        </p:spPr>
      </p:pic>
    </p:spTree>
    <p:extLst>
      <p:ext uri="{BB962C8B-B14F-4D97-AF65-F5344CB8AC3E}">
        <p14:creationId xmlns:p14="http://schemas.microsoft.com/office/powerpoint/2010/main" val="295848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2.20 Multiplying three factors</a:t>
            </a:r>
            <a:r>
              <a:rPr lang="en-GB" dirty="0"/>
              <a:t>	</a:t>
            </a:r>
            <a:r>
              <a:rPr lang="en-US" dirty="0">
                <a:solidFill>
                  <a:srgbClr val="00628C"/>
                </a:solidFill>
              </a:rPr>
              <a:t>Step 4:1</a:t>
            </a:r>
          </a:p>
        </p:txBody>
      </p:sp>
      <p:pic>
        <p:nvPicPr>
          <p:cNvPr id="4" name="Picture 3" descr="A picture containing building, window&#10;&#10;Description automatically generated">
            <a:extLst>
              <a:ext uri="{FF2B5EF4-FFF2-40B4-BE49-F238E27FC236}">
                <a16:creationId xmlns:a16="http://schemas.microsoft.com/office/drawing/2014/main" id="{FA5DD48D-9EDD-4201-9311-F6A2518C72C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949669" y="2709225"/>
            <a:ext cx="5244663" cy="2742833"/>
          </a:xfrm>
          <a:prstGeom prst="rect">
            <a:avLst/>
          </a:prstGeom>
        </p:spPr>
      </p:pic>
      <p:sp>
        <p:nvSpPr>
          <p:cNvPr id="5" name="TextBox 4">
            <a:extLst>
              <a:ext uri="{FF2B5EF4-FFF2-40B4-BE49-F238E27FC236}">
                <a16:creationId xmlns:a16="http://schemas.microsoft.com/office/drawing/2014/main" id="{76C69920-2013-4DA2-96E4-10598AE2C514}"/>
              </a:ext>
            </a:extLst>
          </p:cNvPr>
          <p:cNvSpPr txBox="1"/>
          <p:nvPr/>
        </p:nvSpPr>
        <p:spPr bwMode="auto">
          <a:xfrm>
            <a:off x="1748952" y="1267200"/>
            <a:ext cx="56460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t>If we stack up two trays, </a:t>
            </a:r>
            <a:br>
              <a:rPr lang="en-GB" sz="2400" dirty="0"/>
            </a:br>
            <a:r>
              <a:rPr lang="en-GB" sz="2400" dirty="0"/>
              <a:t>how many teacups will there be in total?</a:t>
            </a:r>
            <a:endParaRPr lang="en-GB" sz="2400" baseline="30000" dirty="0">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3844287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D197FFBD-F9CD-422C-8C71-6DE38A659D7B}"/>
              </a:ext>
            </a:extLst>
          </p:cNvPr>
          <p:cNvSpPr txBox="1"/>
          <p:nvPr/>
        </p:nvSpPr>
        <p:spPr bwMode="auto">
          <a:xfrm>
            <a:off x="5373799" y="5469792"/>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24</a:t>
            </a:r>
            <a:endParaRPr lang="en-GB" sz="2400" baseline="30000" dirty="0">
              <a:latin typeface="Myriad Pro Semibold" charset="0"/>
              <a:ea typeface="Myriad Pro Semibold" charset="0"/>
              <a:cs typeface="Myriad Pro Semibold" charset="0"/>
            </a:endParaRPr>
          </a:p>
        </p:txBody>
      </p:sp>
      <p:sp>
        <p:nvSpPr>
          <p:cNvPr id="44" name="TextBox 43">
            <a:extLst>
              <a:ext uri="{FF2B5EF4-FFF2-40B4-BE49-F238E27FC236}">
                <a16:creationId xmlns:a16="http://schemas.microsoft.com/office/drawing/2014/main" id="{2CA07889-5F7E-4F27-A473-C2F3E4C64257}"/>
              </a:ext>
            </a:extLst>
          </p:cNvPr>
          <p:cNvSpPr txBox="1"/>
          <p:nvPr/>
        </p:nvSpPr>
        <p:spPr bwMode="auto">
          <a:xfrm>
            <a:off x="5372148" y="5469792"/>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24</a:t>
            </a:r>
            <a:endParaRPr lang="en-GB" sz="2400" baseline="30000" dirty="0">
              <a:latin typeface="Myriad Pro Semibold" charset="0"/>
              <a:ea typeface="Myriad Pro Semibold" charset="0"/>
              <a:cs typeface="Myriad Pro Semibold" charset="0"/>
            </a:endParaRPr>
          </a:p>
        </p:txBody>
      </p:sp>
      <p:pic>
        <p:nvPicPr>
          <p:cNvPr id="18" name="Picture 17" descr="A picture containing shoji, building, indoor, sky&#10;&#10;Description automatically generated">
            <a:extLst>
              <a:ext uri="{FF2B5EF4-FFF2-40B4-BE49-F238E27FC236}">
                <a16:creationId xmlns:a16="http://schemas.microsoft.com/office/drawing/2014/main" id="{E7338ECD-A69B-4CFC-8346-B67C9E9093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604" y="2098506"/>
            <a:ext cx="2250780" cy="1527537"/>
          </a:xfrm>
          <a:prstGeom prst="rect">
            <a:avLst/>
          </a:prstGeom>
        </p:spPr>
      </p:pic>
      <p:pic>
        <p:nvPicPr>
          <p:cNvPr id="36" name="Picture 35" descr="A picture containing shoji, building, indoor, sky&#10;&#10;Description automatically generated">
            <a:extLst>
              <a:ext uri="{FF2B5EF4-FFF2-40B4-BE49-F238E27FC236}">
                <a16:creationId xmlns:a16="http://schemas.microsoft.com/office/drawing/2014/main" id="{8A722F55-9DC5-4D00-B203-94DA8A8044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6095" y="2329467"/>
            <a:ext cx="2250780" cy="1527537"/>
          </a:xfrm>
          <a:prstGeom prst="rect">
            <a:avLst/>
          </a:prstGeom>
        </p:spPr>
      </p:pic>
      <p:pic>
        <p:nvPicPr>
          <p:cNvPr id="37" name="Picture 36" descr="A picture containing shoji, building, indoor, sky&#10;&#10;Description automatically generated">
            <a:extLst>
              <a:ext uri="{FF2B5EF4-FFF2-40B4-BE49-F238E27FC236}">
                <a16:creationId xmlns:a16="http://schemas.microsoft.com/office/drawing/2014/main" id="{5FC82E7D-4E1B-446D-B734-BFA368FEA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4881" y="2561023"/>
            <a:ext cx="2250780" cy="1527537"/>
          </a:xfrm>
          <a:prstGeom prst="rect">
            <a:avLst/>
          </a:prstGeom>
        </p:spPr>
      </p:pic>
      <p:pic>
        <p:nvPicPr>
          <p:cNvPr id="24" name="Picture 23" descr="A picture containing shoji, building&#10;&#10;Description automatically generated">
            <a:extLst>
              <a:ext uri="{FF2B5EF4-FFF2-40B4-BE49-F238E27FC236}">
                <a16:creationId xmlns:a16="http://schemas.microsoft.com/office/drawing/2014/main" id="{E049B050-1BB1-43EA-886A-A825F79737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6223" y="2108623"/>
            <a:ext cx="2250780" cy="1527537"/>
          </a:xfrm>
          <a:prstGeom prst="rect">
            <a:avLst/>
          </a:prstGeom>
        </p:spPr>
      </p:pic>
      <p:pic>
        <p:nvPicPr>
          <p:cNvPr id="22" name="Picture 21" descr="A picture containing shoji, building, indoor, looking&#10;&#10;Description automatically generated">
            <a:extLst>
              <a:ext uri="{FF2B5EF4-FFF2-40B4-BE49-F238E27FC236}">
                <a16:creationId xmlns:a16="http://schemas.microsoft.com/office/drawing/2014/main" id="{36A3BC3B-A24F-476A-8DE0-AA0559F48A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6943" y="2337204"/>
            <a:ext cx="2250780" cy="1527537"/>
          </a:xfrm>
          <a:prstGeom prst="rect">
            <a:avLst/>
          </a:prstGeom>
        </p:spPr>
      </p:pic>
      <p:pic>
        <p:nvPicPr>
          <p:cNvPr id="20" name="Picture 19" descr="A picture containing athletic game, shoji, looking&#10;&#10;Description automatically generated">
            <a:extLst>
              <a:ext uri="{FF2B5EF4-FFF2-40B4-BE49-F238E27FC236}">
                <a16:creationId xmlns:a16="http://schemas.microsoft.com/office/drawing/2014/main" id="{41DD2147-BF52-463F-8417-641163CC8E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8420" y="2569953"/>
            <a:ext cx="2250780" cy="1527537"/>
          </a:xfrm>
          <a:prstGeom prst="rect">
            <a:avLst/>
          </a:prstGeom>
        </p:spPr>
      </p:pic>
      <p:pic>
        <p:nvPicPr>
          <p:cNvPr id="38" name="Picture 37" descr="A picture containing shoji, building, indoor, sky&#10;&#10;Description automatically generated">
            <a:extLst>
              <a:ext uri="{FF2B5EF4-FFF2-40B4-BE49-F238E27FC236}">
                <a16:creationId xmlns:a16="http://schemas.microsoft.com/office/drawing/2014/main" id="{A63C1399-06A7-48EE-89DF-B514E239C4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114" y="2795602"/>
            <a:ext cx="2250780" cy="1527537"/>
          </a:xfrm>
          <a:prstGeom prst="rect">
            <a:avLst/>
          </a:prstGeom>
        </p:spPr>
      </p:pic>
      <p:sp>
        <p:nvSpPr>
          <p:cNvPr id="32" name="TextBox 31">
            <a:extLst>
              <a:ext uri="{FF2B5EF4-FFF2-40B4-BE49-F238E27FC236}">
                <a16:creationId xmlns:a16="http://schemas.microsoft.com/office/drawing/2014/main" id="{584C47C5-E3D4-4F30-B4E5-BE429AD88696}"/>
              </a:ext>
            </a:extLst>
          </p:cNvPr>
          <p:cNvSpPr txBox="1"/>
          <p:nvPr/>
        </p:nvSpPr>
        <p:spPr bwMode="auto">
          <a:xfrm>
            <a:off x="2872564" y="5469792"/>
            <a:ext cx="898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4</a:t>
            </a:r>
            <a:endParaRPr lang="en-GB" sz="2400" baseline="30000" dirty="0">
              <a:latin typeface="Myriad Pro Semibold" charset="0"/>
              <a:ea typeface="Myriad Pro Semibold" charset="0"/>
              <a:cs typeface="Myriad Pro Semibold" charset="0"/>
            </a:endParaRPr>
          </a:p>
        </p:txBody>
      </p:sp>
      <p:sp>
        <p:nvSpPr>
          <p:cNvPr id="33" name="TextBox 32">
            <a:extLst>
              <a:ext uri="{FF2B5EF4-FFF2-40B4-BE49-F238E27FC236}">
                <a16:creationId xmlns:a16="http://schemas.microsoft.com/office/drawing/2014/main" id="{8FA7C030-1AE4-49B1-8548-46714E37A382}"/>
              </a:ext>
            </a:extLst>
          </p:cNvPr>
          <p:cNvSpPr txBox="1"/>
          <p:nvPr/>
        </p:nvSpPr>
        <p:spPr bwMode="auto">
          <a:xfrm>
            <a:off x="3667988" y="5469792"/>
            <a:ext cx="6463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a:t>
            </a:r>
            <a:endParaRPr lang="en-GB" sz="2400" baseline="30000" dirty="0">
              <a:latin typeface="Myriad Pro Semibold" charset="0"/>
              <a:ea typeface="Myriad Pro Semibold" charset="0"/>
              <a:cs typeface="Myriad Pro Semibold" charset="0"/>
            </a:endParaRPr>
          </a:p>
        </p:txBody>
      </p:sp>
      <p:sp>
        <p:nvSpPr>
          <p:cNvPr id="34" name="TextBox 33">
            <a:extLst>
              <a:ext uri="{FF2B5EF4-FFF2-40B4-BE49-F238E27FC236}">
                <a16:creationId xmlns:a16="http://schemas.microsoft.com/office/drawing/2014/main" id="{A145A347-4536-4E21-8A1B-4F363BBD47BA}"/>
              </a:ext>
            </a:extLst>
          </p:cNvPr>
          <p:cNvSpPr txBox="1"/>
          <p:nvPr/>
        </p:nvSpPr>
        <p:spPr bwMode="auto">
          <a:xfrm>
            <a:off x="4204783" y="5469792"/>
            <a:ext cx="1359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12 × 2</a:t>
            </a:r>
            <a:endParaRPr lang="en-GB" sz="2400" baseline="30000" dirty="0">
              <a:latin typeface="Myriad Pro Semibold" charset="0"/>
              <a:ea typeface="Myriad Pro Semibold" charset="0"/>
              <a:cs typeface="Myriad Pro Semibold" charset="0"/>
            </a:endParaRPr>
          </a:p>
        </p:txBody>
      </p:sp>
      <p:sp>
        <p:nvSpPr>
          <p:cNvPr id="35" name="TextBox 34">
            <a:extLst>
              <a:ext uri="{FF2B5EF4-FFF2-40B4-BE49-F238E27FC236}">
                <a16:creationId xmlns:a16="http://schemas.microsoft.com/office/drawing/2014/main" id="{09D7060D-6D64-4124-AB43-048ACF7EEE54}"/>
              </a:ext>
            </a:extLst>
          </p:cNvPr>
          <p:cNvSpPr txBox="1"/>
          <p:nvPr/>
        </p:nvSpPr>
        <p:spPr bwMode="auto">
          <a:xfrm>
            <a:off x="5455219" y="5469792"/>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24</a:t>
            </a:r>
            <a:endParaRPr lang="en-GB" sz="2400" baseline="30000" dirty="0">
              <a:latin typeface="Myriad Pro Semibold" charset="0"/>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US" dirty="0"/>
              <a:t>2.20 Multiplying three factors</a:t>
            </a:r>
            <a:r>
              <a:rPr lang="en-GB" dirty="0"/>
              <a:t>	</a:t>
            </a:r>
            <a:r>
              <a:rPr lang="en-US" dirty="0">
                <a:solidFill>
                  <a:srgbClr val="00628C"/>
                </a:solidFill>
              </a:rPr>
              <a:t>Step 4:2</a:t>
            </a:r>
          </a:p>
        </p:txBody>
      </p:sp>
      <p:sp>
        <p:nvSpPr>
          <p:cNvPr id="3" name="TextBox 2">
            <a:extLst>
              <a:ext uri="{FF2B5EF4-FFF2-40B4-BE49-F238E27FC236}">
                <a16:creationId xmlns:a16="http://schemas.microsoft.com/office/drawing/2014/main" id="{AC5F5A8E-811D-4183-B151-C5A49B6412A5}"/>
              </a:ext>
            </a:extLst>
          </p:cNvPr>
          <p:cNvSpPr txBox="1"/>
          <p:nvPr/>
        </p:nvSpPr>
        <p:spPr bwMode="auto">
          <a:xfrm>
            <a:off x="2600988" y="1265754"/>
            <a:ext cx="39420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cubes are there?</a:t>
            </a:r>
            <a:endParaRPr lang="en-GB" sz="2400" baseline="30000" dirty="0">
              <a:latin typeface="Myriad Pro Semibold" charset="0"/>
              <a:ea typeface="Myriad Pro Semibold" charset="0"/>
              <a:cs typeface="Myriad Pro Semibold" charset="0"/>
            </a:endParaRPr>
          </a:p>
        </p:txBody>
      </p:sp>
      <p:pic>
        <p:nvPicPr>
          <p:cNvPr id="14" name="Picture 13">
            <a:extLst>
              <a:ext uri="{FF2B5EF4-FFF2-40B4-BE49-F238E27FC236}">
                <a16:creationId xmlns:a16="http://schemas.microsoft.com/office/drawing/2014/main" id="{7468EC30-A4C7-41EF-99E1-CFFFA2E8E3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2114" y="2739488"/>
            <a:ext cx="3179772" cy="1583651"/>
          </a:xfrm>
          <a:prstGeom prst="rect">
            <a:avLst/>
          </a:prstGeom>
        </p:spPr>
      </p:pic>
      <p:pic>
        <p:nvPicPr>
          <p:cNvPr id="26" name="Picture 25" descr="A picture containing shoji, building, sky, indoor&#10;&#10;Description automatically generated">
            <a:extLst>
              <a:ext uri="{FF2B5EF4-FFF2-40B4-BE49-F238E27FC236}">
                <a16:creationId xmlns:a16="http://schemas.microsoft.com/office/drawing/2014/main" id="{AEE818AF-CD39-4E2F-8A01-805E1205FF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82114" y="2078594"/>
            <a:ext cx="1939037" cy="2244545"/>
          </a:xfrm>
          <a:prstGeom prst="rect">
            <a:avLst/>
          </a:prstGeom>
        </p:spPr>
      </p:pic>
      <p:pic>
        <p:nvPicPr>
          <p:cNvPr id="31" name="Picture 30">
            <a:extLst>
              <a:ext uri="{FF2B5EF4-FFF2-40B4-BE49-F238E27FC236}">
                <a16:creationId xmlns:a16="http://schemas.microsoft.com/office/drawing/2014/main" id="{0B058A73-2908-4326-B62D-4ABDE302CE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2114" y="2105515"/>
            <a:ext cx="3179772" cy="1583651"/>
          </a:xfrm>
          <a:prstGeom prst="rect">
            <a:avLst/>
          </a:prstGeom>
        </p:spPr>
      </p:pic>
      <p:pic>
        <p:nvPicPr>
          <p:cNvPr id="16" name="Picture 15" descr="A picture containing building&#10;&#10;Description automatically generated">
            <a:extLst>
              <a:ext uri="{FF2B5EF4-FFF2-40B4-BE49-F238E27FC236}">
                <a16:creationId xmlns:a16="http://schemas.microsoft.com/office/drawing/2014/main" id="{076600B6-AD07-4175-A175-0D181098A08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82114" y="2100752"/>
            <a:ext cx="3179772" cy="1602356"/>
          </a:xfrm>
          <a:prstGeom prst="rect">
            <a:avLst/>
          </a:prstGeom>
        </p:spPr>
      </p:pic>
      <p:sp>
        <p:nvSpPr>
          <p:cNvPr id="41" name="TextBox 40">
            <a:extLst>
              <a:ext uri="{FF2B5EF4-FFF2-40B4-BE49-F238E27FC236}">
                <a16:creationId xmlns:a16="http://schemas.microsoft.com/office/drawing/2014/main" id="{0044576D-9A78-4E31-93F2-EA8207FBF9ED}"/>
              </a:ext>
            </a:extLst>
          </p:cNvPr>
          <p:cNvSpPr txBox="1"/>
          <p:nvPr/>
        </p:nvSpPr>
        <p:spPr bwMode="auto">
          <a:xfrm>
            <a:off x="2958560" y="5469792"/>
            <a:ext cx="898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2</a:t>
            </a:r>
            <a:endParaRPr lang="en-GB" sz="2400" baseline="30000" dirty="0">
              <a:latin typeface="Myriad Pro Semibold" charset="0"/>
              <a:ea typeface="Myriad Pro Semibold" charset="0"/>
              <a:cs typeface="Myriad Pro Semibold" charset="0"/>
            </a:endParaRPr>
          </a:p>
        </p:txBody>
      </p:sp>
      <p:sp>
        <p:nvSpPr>
          <p:cNvPr id="42" name="TextBox 41">
            <a:extLst>
              <a:ext uri="{FF2B5EF4-FFF2-40B4-BE49-F238E27FC236}">
                <a16:creationId xmlns:a16="http://schemas.microsoft.com/office/drawing/2014/main" id="{60A92D02-2FEA-4CA4-810D-DA63B7A6B35B}"/>
              </a:ext>
            </a:extLst>
          </p:cNvPr>
          <p:cNvSpPr txBox="1"/>
          <p:nvPr/>
        </p:nvSpPr>
        <p:spPr bwMode="auto">
          <a:xfrm>
            <a:off x="3751603" y="5469792"/>
            <a:ext cx="6463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4</a:t>
            </a:r>
            <a:endParaRPr lang="en-GB" sz="2400" baseline="30000" dirty="0">
              <a:latin typeface="Myriad Pro Semibold" charset="0"/>
              <a:ea typeface="Myriad Pro Semibold" charset="0"/>
              <a:cs typeface="Myriad Pro Semibold" charset="0"/>
            </a:endParaRPr>
          </a:p>
        </p:txBody>
      </p:sp>
      <p:sp>
        <p:nvSpPr>
          <p:cNvPr id="43" name="TextBox 42">
            <a:extLst>
              <a:ext uri="{FF2B5EF4-FFF2-40B4-BE49-F238E27FC236}">
                <a16:creationId xmlns:a16="http://schemas.microsoft.com/office/drawing/2014/main" id="{2ECBEEF4-5BF0-492D-8FF0-8CB31B46BB98}"/>
              </a:ext>
            </a:extLst>
          </p:cNvPr>
          <p:cNvSpPr txBox="1"/>
          <p:nvPr/>
        </p:nvSpPr>
        <p:spPr bwMode="auto">
          <a:xfrm>
            <a:off x="4288410" y="5469792"/>
            <a:ext cx="11929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6 × 4</a:t>
            </a:r>
            <a:endParaRPr lang="en-GB" sz="2400" baseline="30000" dirty="0">
              <a:latin typeface="Myriad Pro Semibold" charset="0"/>
              <a:ea typeface="Myriad Pro Semibold" charset="0"/>
              <a:cs typeface="Myriad Pro Semibold" charset="0"/>
            </a:endParaRPr>
          </a:p>
        </p:txBody>
      </p:sp>
      <p:pic>
        <p:nvPicPr>
          <p:cNvPr id="45" name="Picture 44" descr="A picture containing shoji, building, sky, indoor&#10;&#10;Description automatically generated">
            <a:extLst>
              <a:ext uri="{FF2B5EF4-FFF2-40B4-BE49-F238E27FC236}">
                <a16:creationId xmlns:a16="http://schemas.microsoft.com/office/drawing/2014/main" id="{844A4C46-15FC-42C9-9409-7615B4D797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15450" y="2078594"/>
            <a:ext cx="1939037" cy="2244545"/>
          </a:xfrm>
          <a:prstGeom prst="rect">
            <a:avLst/>
          </a:prstGeom>
        </p:spPr>
      </p:pic>
      <p:pic>
        <p:nvPicPr>
          <p:cNvPr id="48" name="Picture 47" descr="A picture containing shoji, building, sky, indoor&#10;&#10;Description automatically generated">
            <a:extLst>
              <a:ext uri="{FF2B5EF4-FFF2-40B4-BE49-F238E27FC236}">
                <a16:creationId xmlns:a16="http://schemas.microsoft.com/office/drawing/2014/main" id="{D8E37B76-9466-42C7-85A4-3C6BA328DF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55679" y="2078594"/>
            <a:ext cx="1939037" cy="2244545"/>
          </a:xfrm>
          <a:prstGeom prst="rect">
            <a:avLst/>
          </a:prstGeom>
        </p:spPr>
      </p:pic>
      <p:sp>
        <p:nvSpPr>
          <p:cNvPr id="50" name="TextBox 49">
            <a:extLst>
              <a:ext uri="{FF2B5EF4-FFF2-40B4-BE49-F238E27FC236}">
                <a16:creationId xmlns:a16="http://schemas.microsoft.com/office/drawing/2014/main" id="{890605C5-5029-4BFD-BCA2-57CD9D3FA227}"/>
              </a:ext>
            </a:extLst>
          </p:cNvPr>
          <p:cNvSpPr txBox="1"/>
          <p:nvPr/>
        </p:nvSpPr>
        <p:spPr bwMode="auto">
          <a:xfrm>
            <a:off x="2958479" y="5469792"/>
            <a:ext cx="898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2</a:t>
            </a:r>
            <a:endParaRPr lang="en-GB" sz="2400" baseline="30000" dirty="0">
              <a:latin typeface="Myriad Pro Semibold" charset="0"/>
              <a:ea typeface="Myriad Pro Semibold" charset="0"/>
              <a:cs typeface="Myriad Pro Semibold" charset="0"/>
            </a:endParaRPr>
          </a:p>
        </p:txBody>
      </p:sp>
      <p:sp>
        <p:nvSpPr>
          <p:cNvPr id="51" name="TextBox 50">
            <a:extLst>
              <a:ext uri="{FF2B5EF4-FFF2-40B4-BE49-F238E27FC236}">
                <a16:creationId xmlns:a16="http://schemas.microsoft.com/office/drawing/2014/main" id="{BA6B5E1A-CF60-440C-830B-6DF8910F7E04}"/>
              </a:ext>
            </a:extLst>
          </p:cNvPr>
          <p:cNvSpPr txBox="1"/>
          <p:nvPr/>
        </p:nvSpPr>
        <p:spPr bwMode="auto">
          <a:xfrm>
            <a:off x="3751351" y="5469792"/>
            <a:ext cx="6463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3</a:t>
            </a:r>
            <a:endParaRPr lang="en-GB" sz="2400" baseline="30000" dirty="0">
              <a:latin typeface="Myriad Pro Semibold" charset="0"/>
              <a:ea typeface="Myriad Pro Semibold" charset="0"/>
              <a:cs typeface="Myriad Pro Semibold" charset="0"/>
            </a:endParaRPr>
          </a:p>
        </p:txBody>
      </p:sp>
      <p:sp>
        <p:nvSpPr>
          <p:cNvPr id="52" name="TextBox 51">
            <a:extLst>
              <a:ext uri="{FF2B5EF4-FFF2-40B4-BE49-F238E27FC236}">
                <a16:creationId xmlns:a16="http://schemas.microsoft.com/office/drawing/2014/main" id="{89114658-3EAA-49D0-8161-C765BCB84F0D}"/>
              </a:ext>
            </a:extLst>
          </p:cNvPr>
          <p:cNvSpPr txBox="1"/>
          <p:nvPr/>
        </p:nvSpPr>
        <p:spPr bwMode="auto">
          <a:xfrm>
            <a:off x="4289458" y="5469792"/>
            <a:ext cx="11929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8 × 3</a:t>
            </a:r>
            <a:endParaRPr lang="en-GB" sz="2400" baseline="30000" dirty="0">
              <a:latin typeface="Myriad Pro Semibold" charset="0"/>
              <a:ea typeface="Myriad Pro Semibold" charset="0"/>
              <a:cs typeface="Myriad Pro Semibold" charset="0"/>
            </a:endParaRPr>
          </a:p>
        </p:txBody>
      </p:sp>
      <p:pic>
        <p:nvPicPr>
          <p:cNvPr id="28" name="Picture 27" descr="A picture containing athletic game&#10;&#10;Description automatically generated">
            <a:extLst>
              <a:ext uri="{FF2B5EF4-FFF2-40B4-BE49-F238E27FC236}">
                <a16:creationId xmlns:a16="http://schemas.microsoft.com/office/drawing/2014/main" id="{49883479-526C-4D2C-8D9C-A89441B5DED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15450" y="2078594"/>
            <a:ext cx="1939037" cy="2244545"/>
          </a:xfrm>
          <a:prstGeom prst="rect">
            <a:avLst/>
          </a:prstGeom>
        </p:spPr>
      </p:pic>
      <p:pic>
        <p:nvPicPr>
          <p:cNvPr id="30" name="Picture 29" descr="A picture containing athletic game, sport&#10;&#10;Description automatically generated">
            <a:extLst>
              <a:ext uri="{FF2B5EF4-FFF2-40B4-BE49-F238E27FC236}">
                <a16:creationId xmlns:a16="http://schemas.microsoft.com/office/drawing/2014/main" id="{B47C4FDB-0C80-409C-9CCD-BA3F5AE16D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55679" y="2078594"/>
            <a:ext cx="1939037" cy="2244545"/>
          </a:xfrm>
          <a:prstGeom prst="rect">
            <a:avLst/>
          </a:prstGeom>
        </p:spPr>
      </p:pic>
    </p:spTree>
    <p:extLst>
      <p:ext uri="{BB962C8B-B14F-4D97-AF65-F5344CB8AC3E}">
        <p14:creationId xmlns:p14="http://schemas.microsoft.com/office/powerpoint/2010/main" val="383779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32"/>
                                        </p:tgtEl>
                                      </p:cBhvr>
                                    </p:animEffect>
                                    <p:set>
                                      <p:cBhvr>
                                        <p:cTn id="35" dur="1" fill="hold">
                                          <p:stCondLst>
                                            <p:cond delay="499"/>
                                          </p:stCondLst>
                                        </p:cTn>
                                        <p:tgtEl>
                                          <p:spTgt spid="32"/>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33"/>
                                        </p:tgtEl>
                                      </p:cBhvr>
                                    </p:animEffect>
                                    <p:set>
                                      <p:cBhvr>
                                        <p:cTn id="38" dur="1" fill="hold">
                                          <p:stCondLst>
                                            <p:cond delay="499"/>
                                          </p:stCondLst>
                                        </p:cTn>
                                        <p:tgtEl>
                                          <p:spTgt spid="33"/>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34"/>
                                        </p:tgtEl>
                                      </p:cBhvr>
                                    </p:animEffect>
                                    <p:set>
                                      <p:cBhvr>
                                        <p:cTn id="41" dur="1" fill="hold">
                                          <p:stCondLst>
                                            <p:cond delay="499"/>
                                          </p:stCondLst>
                                        </p:cTn>
                                        <p:tgtEl>
                                          <p:spTgt spid="34"/>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35"/>
                                        </p:tgtEl>
                                      </p:cBhvr>
                                    </p:animEffect>
                                    <p:set>
                                      <p:cBhvr>
                                        <p:cTn id="44" dur="1" fill="hold">
                                          <p:stCondLst>
                                            <p:cond delay="499"/>
                                          </p:stCondLst>
                                        </p:cTn>
                                        <p:tgtEl>
                                          <p:spTgt spid="35"/>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10" presetClass="entr" presetSubtype="0"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par>
                                <p:cTn id="61" presetID="10" presetClass="entr" presetSubtype="0"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18"/>
                                        </p:tgtEl>
                                      </p:cBhvr>
                                    </p:animEffect>
                                    <p:set>
                                      <p:cBhvr>
                                        <p:cTn id="68" dur="1" fill="hold">
                                          <p:stCondLst>
                                            <p:cond delay="499"/>
                                          </p:stCondLst>
                                        </p:cTn>
                                        <p:tgtEl>
                                          <p:spTgt spid="18"/>
                                        </p:tgtEl>
                                        <p:attrNameLst>
                                          <p:attrName>style.visibility</p:attrName>
                                        </p:attrNameLst>
                                      </p:cBhvr>
                                      <p:to>
                                        <p:strVal val="hidden"/>
                                      </p:to>
                                    </p:set>
                                  </p:childTnLst>
                                </p:cTn>
                              </p:par>
                              <p:par>
                                <p:cTn id="69" presetID="10" presetClass="exit" presetSubtype="0" fill="hold" nodeType="withEffect">
                                  <p:stCondLst>
                                    <p:cond delay="500"/>
                                  </p:stCondLst>
                                  <p:childTnLst>
                                    <p:animEffect transition="out" filter="fade">
                                      <p:cBhvr>
                                        <p:cTn id="70" dur="500"/>
                                        <p:tgtEl>
                                          <p:spTgt spid="36"/>
                                        </p:tgtEl>
                                      </p:cBhvr>
                                    </p:animEffect>
                                    <p:set>
                                      <p:cBhvr>
                                        <p:cTn id="71" dur="1" fill="hold">
                                          <p:stCondLst>
                                            <p:cond delay="499"/>
                                          </p:stCondLst>
                                        </p:cTn>
                                        <p:tgtEl>
                                          <p:spTgt spid="36"/>
                                        </p:tgtEl>
                                        <p:attrNameLst>
                                          <p:attrName>style.visibility</p:attrName>
                                        </p:attrNameLst>
                                      </p:cBhvr>
                                      <p:to>
                                        <p:strVal val="hidden"/>
                                      </p:to>
                                    </p:set>
                                  </p:childTnLst>
                                </p:cTn>
                              </p:par>
                              <p:par>
                                <p:cTn id="72" presetID="10" presetClass="exit" presetSubtype="0" fill="hold" nodeType="withEffect">
                                  <p:stCondLst>
                                    <p:cond delay="500"/>
                                  </p:stCondLst>
                                  <p:childTnLst>
                                    <p:animEffect transition="out" filter="fade">
                                      <p:cBhvr>
                                        <p:cTn id="73" dur="500"/>
                                        <p:tgtEl>
                                          <p:spTgt spid="37"/>
                                        </p:tgtEl>
                                      </p:cBhvr>
                                    </p:animEffect>
                                    <p:set>
                                      <p:cBhvr>
                                        <p:cTn id="74" dur="1" fill="hold">
                                          <p:stCondLst>
                                            <p:cond delay="499"/>
                                          </p:stCondLst>
                                        </p:cTn>
                                        <p:tgtEl>
                                          <p:spTgt spid="3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500"/>
                                        <p:tgtEl>
                                          <p:spTgt spid="4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500"/>
                                        <p:tgtEl>
                                          <p:spTgt spid="20"/>
                                        </p:tgtEl>
                                      </p:cBhvr>
                                    </p:animEffect>
                                  </p:childTnLst>
                                </p:cTn>
                              </p:par>
                            </p:childTnLst>
                          </p:cTn>
                        </p:par>
                        <p:par>
                          <p:cTn id="85" fill="hold">
                            <p:stCondLst>
                              <p:cond delay="500"/>
                            </p:stCondLst>
                            <p:childTnLst>
                              <p:par>
                                <p:cTn id="86" presetID="10" presetClass="entr" presetSubtype="0" fill="hold"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500"/>
                                        <p:tgtEl>
                                          <p:spTgt spid="22"/>
                                        </p:tgtEl>
                                      </p:cBhvr>
                                    </p:animEffect>
                                  </p:childTnLst>
                                </p:cTn>
                              </p:par>
                            </p:childTnLst>
                          </p:cTn>
                        </p:par>
                        <p:par>
                          <p:cTn id="89" fill="hold">
                            <p:stCondLst>
                              <p:cond delay="1000"/>
                            </p:stCondLst>
                            <p:childTnLst>
                              <p:par>
                                <p:cTn id="90" presetID="10" presetClass="entr" presetSubtype="0" fill="hold"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childTnLst>
                          </p:cTn>
                        </p:par>
                        <p:par>
                          <p:cTn id="93" fill="hold">
                            <p:stCondLst>
                              <p:cond delay="1500"/>
                            </p:stCondLst>
                            <p:childTnLst>
                              <p:par>
                                <p:cTn id="94" presetID="10" presetClass="entr" presetSubtype="0" fill="hold" grpId="0" nodeType="after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500"/>
                                        <p:tgtEl>
                                          <p:spTgt spid="42"/>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fade">
                                      <p:cBhvr>
                                        <p:cTn id="101" dur="500"/>
                                        <p:tgtEl>
                                          <p:spTgt spid="43"/>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500"/>
                                        <p:tgtEl>
                                          <p:spTgt spid="44"/>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grpId="1" nodeType="clickEffect">
                                  <p:stCondLst>
                                    <p:cond delay="0"/>
                                  </p:stCondLst>
                                  <p:childTnLst>
                                    <p:animEffect transition="out" filter="fade">
                                      <p:cBhvr>
                                        <p:cTn id="110" dur="500"/>
                                        <p:tgtEl>
                                          <p:spTgt spid="41"/>
                                        </p:tgtEl>
                                      </p:cBhvr>
                                    </p:animEffect>
                                    <p:set>
                                      <p:cBhvr>
                                        <p:cTn id="111" dur="1" fill="hold">
                                          <p:stCondLst>
                                            <p:cond delay="499"/>
                                          </p:stCondLst>
                                        </p:cTn>
                                        <p:tgtEl>
                                          <p:spTgt spid="41"/>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42"/>
                                        </p:tgtEl>
                                      </p:cBhvr>
                                    </p:animEffect>
                                    <p:set>
                                      <p:cBhvr>
                                        <p:cTn id="114" dur="1" fill="hold">
                                          <p:stCondLst>
                                            <p:cond delay="499"/>
                                          </p:stCondLst>
                                        </p:cTn>
                                        <p:tgtEl>
                                          <p:spTgt spid="42"/>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43"/>
                                        </p:tgtEl>
                                      </p:cBhvr>
                                    </p:animEffect>
                                    <p:set>
                                      <p:cBhvr>
                                        <p:cTn id="117" dur="1" fill="hold">
                                          <p:stCondLst>
                                            <p:cond delay="499"/>
                                          </p:stCondLst>
                                        </p:cTn>
                                        <p:tgtEl>
                                          <p:spTgt spid="43"/>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44"/>
                                        </p:tgtEl>
                                      </p:cBhvr>
                                    </p:animEffect>
                                    <p:set>
                                      <p:cBhvr>
                                        <p:cTn id="120" dur="1" fill="hold">
                                          <p:stCondLst>
                                            <p:cond delay="499"/>
                                          </p:stCondLst>
                                        </p:cTn>
                                        <p:tgtEl>
                                          <p:spTgt spid="44"/>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
                                        <p:tgtEl>
                                          <p:spTgt spid="38"/>
                                        </p:tgtEl>
                                      </p:cBhvr>
                                    </p:animEffect>
                                    <p:set>
                                      <p:cBhvr>
                                        <p:cTn id="123" dur="1" fill="hold">
                                          <p:stCondLst>
                                            <p:cond delay="499"/>
                                          </p:stCondLst>
                                        </p:cTn>
                                        <p:tgtEl>
                                          <p:spTgt spid="38"/>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500"/>
                                        <p:tgtEl>
                                          <p:spTgt spid="20"/>
                                        </p:tgtEl>
                                      </p:cBhvr>
                                    </p:animEffect>
                                    <p:set>
                                      <p:cBhvr>
                                        <p:cTn id="126" dur="1" fill="hold">
                                          <p:stCondLst>
                                            <p:cond delay="499"/>
                                          </p:stCondLst>
                                        </p:cTn>
                                        <p:tgtEl>
                                          <p:spTgt spid="20"/>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
                                        <p:tgtEl>
                                          <p:spTgt spid="22"/>
                                        </p:tgtEl>
                                      </p:cBhvr>
                                    </p:animEffect>
                                    <p:set>
                                      <p:cBhvr>
                                        <p:cTn id="129" dur="1" fill="hold">
                                          <p:stCondLst>
                                            <p:cond delay="499"/>
                                          </p:stCondLst>
                                        </p:cTn>
                                        <p:tgtEl>
                                          <p:spTgt spid="22"/>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500"/>
                                        <p:tgtEl>
                                          <p:spTgt spid="24"/>
                                        </p:tgtEl>
                                      </p:cBhvr>
                                    </p:animEffect>
                                    <p:set>
                                      <p:cBhvr>
                                        <p:cTn id="132" dur="1" fill="hold">
                                          <p:stCondLst>
                                            <p:cond delay="499"/>
                                          </p:stCondLst>
                                        </p:cTn>
                                        <p:tgtEl>
                                          <p:spTgt spid="24"/>
                                        </p:tgtEl>
                                        <p:attrNameLst>
                                          <p:attrName>style.visibility</p:attrName>
                                        </p:attrNameLst>
                                      </p:cBhvr>
                                      <p:to>
                                        <p:strVal val="hidden"/>
                                      </p:to>
                                    </p:set>
                                  </p:childTnLst>
                                </p:cTn>
                              </p:par>
                            </p:childTnLst>
                          </p:cTn>
                        </p:par>
                        <p:par>
                          <p:cTn id="133" fill="hold">
                            <p:stCondLst>
                              <p:cond delay="500"/>
                            </p:stCondLst>
                            <p:childTnLst>
                              <p:par>
                                <p:cTn id="134" presetID="10" presetClass="entr" presetSubtype="0" fill="hold" nodeType="after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fade">
                                      <p:cBhvr>
                                        <p:cTn id="136" dur="500"/>
                                        <p:tgtEl>
                                          <p:spTgt spid="26"/>
                                        </p:tgtEl>
                                      </p:cBhvr>
                                    </p:animEffect>
                                  </p:childTnLst>
                                </p:cTn>
                              </p:par>
                              <p:par>
                                <p:cTn id="137" presetID="10" presetClass="entr" presetSubtype="0" fill="hold" nodeType="withEffect">
                                  <p:stCondLst>
                                    <p:cond delay="0"/>
                                  </p:stCondLst>
                                  <p:childTnLst>
                                    <p:set>
                                      <p:cBhvr>
                                        <p:cTn id="138" dur="1" fill="hold">
                                          <p:stCondLst>
                                            <p:cond delay="0"/>
                                          </p:stCondLst>
                                        </p:cTn>
                                        <p:tgtEl>
                                          <p:spTgt spid="45"/>
                                        </p:tgtEl>
                                        <p:attrNameLst>
                                          <p:attrName>style.visibility</p:attrName>
                                        </p:attrNameLst>
                                      </p:cBhvr>
                                      <p:to>
                                        <p:strVal val="visible"/>
                                      </p:to>
                                    </p:set>
                                    <p:animEffect transition="in" filter="fade">
                                      <p:cBhvr>
                                        <p:cTn id="139" dur="500"/>
                                        <p:tgtEl>
                                          <p:spTgt spid="45"/>
                                        </p:tgtEl>
                                      </p:cBhvr>
                                    </p:animEffect>
                                  </p:childTnLst>
                                </p:cTn>
                              </p:par>
                              <p:par>
                                <p:cTn id="140" presetID="10" presetClass="entr" presetSubtype="0" fill="hold" nodeType="withEffect">
                                  <p:stCondLst>
                                    <p:cond delay="0"/>
                                  </p:stCondLst>
                                  <p:childTnLst>
                                    <p:set>
                                      <p:cBhvr>
                                        <p:cTn id="141" dur="1" fill="hold">
                                          <p:stCondLst>
                                            <p:cond delay="0"/>
                                          </p:stCondLst>
                                        </p:cTn>
                                        <p:tgtEl>
                                          <p:spTgt spid="48"/>
                                        </p:tgtEl>
                                        <p:attrNameLst>
                                          <p:attrName>style.visibility</p:attrName>
                                        </p:attrNameLst>
                                      </p:cBhvr>
                                      <p:to>
                                        <p:strVal val="visible"/>
                                      </p:to>
                                    </p:set>
                                    <p:animEffect transition="in" filter="fade">
                                      <p:cBhvr>
                                        <p:cTn id="142" dur="500"/>
                                        <p:tgtEl>
                                          <p:spTgt spid="48"/>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xit" presetSubtype="0" fill="hold" nodeType="clickEffect">
                                  <p:stCondLst>
                                    <p:cond delay="0"/>
                                  </p:stCondLst>
                                  <p:childTnLst>
                                    <p:animEffect transition="out" filter="fade">
                                      <p:cBhvr>
                                        <p:cTn id="146" dur="500"/>
                                        <p:tgtEl>
                                          <p:spTgt spid="48"/>
                                        </p:tgtEl>
                                      </p:cBhvr>
                                    </p:animEffect>
                                    <p:set>
                                      <p:cBhvr>
                                        <p:cTn id="147" dur="1" fill="hold">
                                          <p:stCondLst>
                                            <p:cond delay="499"/>
                                          </p:stCondLst>
                                        </p:cTn>
                                        <p:tgtEl>
                                          <p:spTgt spid="48"/>
                                        </p:tgtEl>
                                        <p:attrNameLst>
                                          <p:attrName>style.visibility</p:attrName>
                                        </p:attrNameLst>
                                      </p:cBhvr>
                                      <p:to>
                                        <p:strVal val="hidden"/>
                                      </p:to>
                                    </p:set>
                                  </p:childTnLst>
                                </p:cTn>
                              </p:par>
                            </p:childTnLst>
                          </p:cTn>
                        </p:par>
                        <p:par>
                          <p:cTn id="148" fill="hold">
                            <p:stCondLst>
                              <p:cond delay="500"/>
                            </p:stCondLst>
                            <p:childTnLst>
                              <p:par>
                                <p:cTn id="149" presetID="10" presetClass="exit" presetSubtype="0" fill="hold" nodeType="afterEffect">
                                  <p:stCondLst>
                                    <p:cond delay="0"/>
                                  </p:stCondLst>
                                  <p:childTnLst>
                                    <p:animEffect transition="out" filter="fade">
                                      <p:cBhvr>
                                        <p:cTn id="150" dur="500"/>
                                        <p:tgtEl>
                                          <p:spTgt spid="45"/>
                                        </p:tgtEl>
                                      </p:cBhvr>
                                    </p:animEffect>
                                    <p:set>
                                      <p:cBhvr>
                                        <p:cTn id="151" dur="1" fill="hold">
                                          <p:stCondLst>
                                            <p:cond delay="499"/>
                                          </p:stCondLst>
                                        </p:cTn>
                                        <p:tgtEl>
                                          <p:spTgt spid="45"/>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50"/>
                                        </p:tgtEl>
                                        <p:attrNameLst>
                                          <p:attrName>style.visibility</p:attrName>
                                        </p:attrNameLst>
                                      </p:cBhvr>
                                      <p:to>
                                        <p:strVal val="visible"/>
                                      </p:to>
                                    </p:set>
                                    <p:animEffect transition="in" filter="fade">
                                      <p:cBhvr>
                                        <p:cTn id="156" dur="500"/>
                                        <p:tgtEl>
                                          <p:spTgt spid="50"/>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28"/>
                                        </p:tgtEl>
                                        <p:attrNameLst>
                                          <p:attrName>style.visibility</p:attrName>
                                        </p:attrNameLst>
                                      </p:cBhvr>
                                      <p:to>
                                        <p:strVal val="visible"/>
                                      </p:to>
                                    </p:set>
                                    <p:animEffect transition="in" filter="fade">
                                      <p:cBhvr>
                                        <p:cTn id="161" dur="500"/>
                                        <p:tgtEl>
                                          <p:spTgt spid="28"/>
                                        </p:tgtEl>
                                      </p:cBhvr>
                                    </p:animEffect>
                                  </p:childTnLst>
                                </p:cTn>
                              </p:par>
                            </p:childTnLst>
                          </p:cTn>
                        </p:par>
                        <p:par>
                          <p:cTn id="162" fill="hold">
                            <p:stCondLst>
                              <p:cond delay="500"/>
                            </p:stCondLst>
                            <p:childTnLst>
                              <p:par>
                                <p:cTn id="163" presetID="10" presetClass="entr" presetSubtype="0" fill="hold" nodeType="afterEffect">
                                  <p:stCondLst>
                                    <p:cond delay="0"/>
                                  </p:stCondLst>
                                  <p:childTnLst>
                                    <p:set>
                                      <p:cBhvr>
                                        <p:cTn id="164" dur="1" fill="hold">
                                          <p:stCondLst>
                                            <p:cond delay="0"/>
                                          </p:stCondLst>
                                        </p:cTn>
                                        <p:tgtEl>
                                          <p:spTgt spid="30"/>
                                        </p:tgtEl>
                                        <p:attrNameLst>
                                          <p:attrName>style.visibility</p:attrName>
                                        </p:attrNameLst>
                                      </p:cBhvr>
                                      <p:to>
                                        <p:strVal val="visible"/>
                                      </p:to>
                                    </p:set>
                                    <p:animEffect transition="in" filter="fade">
                                      <p:cBhvr>
                                        <p:cTn id="165" dur="500"/>
                                        <p:tgtEl>
                                          <p:spTgt spid="30"/>
                                        </p:tgtEl>
                                      </p:cBhvr>
                                    </p:animEffect>
                                  </p:childTnLst>
                                </p:cTn>
                              </p:par>
                            </p:childTnLst>
                          </p:cTn>
                        </p:par>
                        <p:par>
                          <p:cTn id="166" fill="hold">
                            <p:stCondLst>
                              <p:cond delay="1000"/>
                            </p:stCondLst>
                            <p:childTnLst>
                              <p:par>
                                <p:cTn id="167" presetID="10" presetClass="entr" presetSubtype="0" fill="hold" grpId="0" nodeType="afterEffect">
                                  <p:stCondLst>
                                    <p:cond delay="0"/>
                                  </p:stCondLst>
                                  <p:childTnLst>
                                    <p:set>
                                      <p:cBhvr>
                                        <p:cTn id="168" dur="1" fill="hold">
                                          <p:stCondLst>
                                            <p:cond delay="0"/>
                                          </p:stCondLst>
                                        </p:cTn>
                                        <p:tgtEl>
                                          <p:spTgt spid="51"/>
                                        </p:tgtEl>
                                        <p:attrNameLst>
                                          <p:attrName>style.visibility</p:attrName>
                                        </p:attrNameLst>
                                      </p:cBhvr>
                                      <p:to>
                                        <p:strVal val="visible"/>
                                      </p:to>
                                    </p:set>
                                    <p:animEffect transition="in" filter="fade">
                                      <p:cBhvr>
                                        <p:cTn id="169" dur="500"/>
                                        <p:tgtEl>
                                          <p:spTgt spid="51"/>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grpId="0" nodeType="clickEffect">
                                  <p:stCondLst>
                                    <p:cond delay="0"/>
                                  </p:stCondLst>
                                  <p:childTnLst>
                                    <p:set>
                                      <p:cBhvr>
                                        <p:cTn id="173" dur="1" fill="hold">
                                          <p:stCondLst>
                                            <p:cond delay="0"/>
                                          </p:stCondLst>
                                        </p:cTn>
                                        <p:tgtEl>
                                          <p:spTgt spid="52"/>
                                        </p:tgtEl>
                                        <p:attrNameLst>
                                          <p:attrName>style.visibility</p:attrName>
                                        </p:attrNameLst>
                                      </p:cBhvr>
                                      <p:to>
                                        <p:strVal val="visible"/>
                                      </p:to>
                                    </p:set>
                                    <p:animEffect transition="in" filter="fade">
                                      <p:cBhvr>
                                        <p:cTn id="174" dur="500"/>
                                        <p:tgtEl>
                                          <p:spTgt spid="52"/>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49"/>
                                        </p:tgtEl>
                                        <p:attrNameLst>
                                          <p:attrName>style.visibility</p:attrName>
                                        </p:attrNameLst>
                                      </p:cBhvr>
                                      <p:to>
                                        <p:strVal val="visible"/>
                                      </p:to>
                                    </p:set>
                                    <p:animEffect transition="in" filter="fade">
                                      <p:cBhvr>
                                        <p:cTn id="1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4" grpId="0"/>
      <p:bldP spid="44" grpId="1"/>
      <p:bldP spid="32" grpId="0"/>
      <p:bldP spid="32" grpId="1"/>
      <p:bldP spid="33" grpId="0"/>
      <p:bldP spid="33" grpId="1"/>
      <p:bldP spid="34" grpId="0"/>
      <p:bldP spid="34" grpId="1"/>
      <p:bldP spid="35" grpId="0"/>
      <p:bldP spid="35" grpId="1"/>
      <p:bldP spid="41" grpId="0"/>
      <p:bldP spid="41" grpId="1"/>
      <p:bldP spid="42" grpId="0"/>
      <p:bldP spid="42" grpId="1"/>
      <p:bldP spid="43" grpId="0"/>
      <p:bldP spid="43" grpId="1"/>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6A0515A-E58C-4183-B16C-8C6B73176265}"/>
              </a:ext>
            </a:extLst>
          </p:cNvPr>
          <p:cNvSpPr txBox="1"/>
          <p:nvPr/>
        </p:nvSpPr>
        <p:spPr bwMode="auto">
          <a:xfrm>
            <a:off x="3226849" y="4830813"/>
            <a:ext cx="10647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18 × 5</a:t>
            </a:r>
            <a:endParaRPr lang="en-GB" sz="2400" baseline="30000" dirty="0">
              <a:latin typeface="Myriad Pro Semibold" charset="0"/>
              <a:ea typeface="Myriad Pro Semibold" charset="0"/>
              <a:cs typeface="Myriad Pro Semibold" charset="0"/>
            </a:endParaRPr>
          </a:p>
        </p:txBody>
      </p:sp>
      <p:sp>
        <p:nvSpPr>
          <p:cNvPr id="7" name="TextBox 6">
            <a:extLst>
              <a:ext uri="{FF2B5EF4-FFF2-40B4-BE49-F238E27FC236}">
                <a16:creationId xmlns:a16="http://schemas.microsoft.com/office/drawing/2014/main" id="{F5F5D6ED-06FC-4B52-A66D-A46B50ACE2CB}"/>
              </a:ext>
            </a:extLst>
          </p:cNvPr>
          <p:cNvSpPr txBox="1"/>
          <p:nvPr/>
        </p:nvSpPr>
        <p:spPr bwMode="auto">
          <a:xfrm>
            <a:off x="4182693" y="4830813"/>
            <a:ext cx="17395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9 × 2 × 5</a:t>
            </a:r>
            <a:endParaRPr lang="en-GB" sz="2400" baseline="30000" dirty="0">
              <a:latin typeface="Myriad Pro Semibold" charset="0"/>
              <a:ea typeface="Myriad Pro Semibold" charset="0"/>
              <a:cs typeface="Myriad Pro Semibold" charset="0"/>
            </a:endParaRPr>
          </a:p>
        </p:txBody>
      </p:sp>
      <p:sp>
        <p:nvSpPr>
          <p:cNvPr id="8" name="TextBox 7">
            <a:extLst>
              <a:ext uri="{FF2B5EF4-FFF2-40B4-BE49-F238E27FC236}">
                <a16:creationId xmlns:a16="http://schemas.microsoft.com/office/drawing/2014/main" id="{F8E7DBBC-A74E-406C-8EB7-F11E494A57EF}"/>
              </a:ext>
            </a:extLst>
          </p:cNvPr>
          <p:cNvSpPr txBox="1"/>
          <p:nvPr/>
        </p:nvSpPr>
        <p:spPr bwMode="auto">
          <a:xfrm>
            <a:off x="2867431" y="5469792"/>
            <a:ext cx="2704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2 × 9 = 10 × 9</a:t>
            </a:r>
            <a:endParaRPr lang="en-GB" sz="2400" baseline="30000" dirty="0">
              <a:latin typeface="Myriad Pro Semibold" charset="0"/>
              <a:ea typeface="Myriad Pro Semibold" charset="0"/>
              <a:cs typeface="Myriad Pro Semibold" charset="0"/>
            </a:endParaRPr>
          </a:p>
        </p:txBody>
      </p:sp>
      <p:sp>
        <p:nvSpPr>
          <p:cNvPr id="9" name="TextBox 8">
            <a:extLst>
              <a:ext uri="{FF2B5EF4-FFF2-40B4-BE49-F238E27FC236}">
                <a16:creationId xmlns:a16="http://schemas.microsoft.com/office/drawing/2014/main" id="{5178455A-3BC3-4437-BFB9-F84DE1B8BD1C}"/>
              </a:ext>
            </a:extLst>
          </p:cNvPr>
          <p:cNvSpPr txBox="1"/>
          <p:nvPr/>
        </p:nvSpPr>
        <p:spPr bwMode="auto">
          <a:xfrm>
            <a:off x="5453476" y="5469792"/>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90</a:t>
            </a:r>
            <a:endParaRPr lang="en-GB" sz="2400" baseline="30000" dirty="0">
              <a:latin typeface="Myriad Pro Semibold" charset="0"/>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US" dirty="0"/>
              <a:t>2.20 Multiplying three factors</a:t>
            </a:r>
            <a:r>
              <a:rPr lang="en-GB" dirty="0"/>
              <a:t>	</a:t>
            </a:r>
            <a:r>
              <a:rPr lang="en-US" dirty="0">
                <a:solidFill>
                  <a:srgbClr val="00628C"/>
                </a:solidFill>
              </a:rPr>
              <a:t>Step 5:2</a:t>
            </a:r>
          </a:p>
        </p:txBody>
      </p:sp>
      <p:pic>
        <p:nvPicPr>
          <p:cNvPr id="19" name="Picture 18" descr="A close up of a logo&#10;&#10;Description automatically generated">
            <a:extLst>
              <a:ext uri="{FF2B5EF4-FFF2-40B4-BE49-F238E27FC236}">
                <a16:creationId xmlns:a16="http://schemas.microsoft.com/office/drawing/2014/main" id="{E149996A-A528-4007-B551-9EEC851B1C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7792" y="1342603"/>
            <a:ext cx="2708417" cy="3037617"/>
          </a:xfrm>
          <a:prstGeom prst="rect">
            <a:avLst/>
          </a:prstGeom>
        </p:spPr>
      </p:pic>
      <p:pic>
        <p:nvPicPr>
          <p:cNvPr id="25" name="Picture 24" descr="A close up of a logo&#10;&#10;Description automatically generated">
            <a:extLst>
              <a:ext uri="{FF2B5EF4-FFF2-40B4-BE49-F238E27FC236}">
                <a16:creationId xmlns:a16="http://schemas.microsoft.com/office/drawing/2014/main" id="{037787F4-E9B4-4844-92F6-1A41DF59F5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6453" y="1342603"/>
            <a:ext cx="2708417" cy="1399099"/>
          </a:xfrm>
          <a:prstGeom prst="rect">
            <a:avLst/>
          </a:prstGeom>
        </p:spPr>
      </p:pic>
      <p:pic>
        <p:nvPicPr>
          <p:cNvPr id="26" name="Picture 25" descr="A close up of a logo&#10;&#10;Description automatically generated">
            <a:extLst>
              <a:ext uri="{FF2B5EF4-FFF2-40B4-BE49-F238E27FC236}">
                <a16:creationId xmlns:a16="http://schemas.microsoft.com/office/drawing/2014/main" id="{B42E2549-8C4B-4634-9256-F51AA67090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649" y="1342603"/>
            <a:ext cx="2708417" cy="1399099"/>
          </a:xfrm>
          <a:prstGeom prst="rect">
            <a:avLst/>
          </a:prstGeom>
        </p:spPr>
      </p:pic>
      <p:grpSp>
        <p:nvGrpSpPr>
          <p:cNvPr id="35" name="Group 34">
            <a:extLst>
              <a:ext uri="{FF2B5EF4-FFF2-40B4-BE49-F238E27FC236}">
                <a16:creationId xmlns:a16="http://schemas.microsoft.com/office/drawing/2014/main" id="{E6A4FF1E-A6E9-45D3-B775-DCE636AA6C4E}"/>
              </a:ext>
            </a:extLst>
          </p:cNvPr>
          <p:cNvGrpSpPr/>
          <p:nvPr/>
        </p:nvGrpSpPr>
        <p:grpSpPr>
          <a:xfrm>
            <a:off x="1611709" y="1264568"/>
            <a:ext cx="5895670" cy="1557042"/>
            <a:chOff x="1611709" y="1264568"/>
            <a:chExt cx="5895670" cy="1557042"/>
          </a:xfrm>
        </p:grpSpPr>
        <p:pic>
          <p:nvPicPr>
            <p:cNvPr id="17" name="Picture 16">
              <a:extLst>
                <a:ext uri="{FF2B5EF4-FFF2-40B4-BE49-F238E27FC236}">
                  <a16:creationId xmlns:a16="http://schemas.microsoft.com/office/drawing/2014/main" id="{D62E90CB-67CA-4AFC-B7A7-E3CACCEE89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1709" y="1264568"/>
              <a:ext cx="5895670" cy="246901"/>
            </a:xfrm>
            <a:prstGeom prst="rect">
              <a:avLst/>
            </a:prstGeom>
          </p:spPr>
        </p:pic>
        <p:pic>
          <p:nvPicPr>
            <p:cNvPr id="29" name="Picture 28">
              <a:extLst>
                <a:ext uri="{FF2B5EF4-FFF2-40B4-BE49-F238E27FC236}">
                  <a16:creationId xmlns:a16="http://schemas.microsoft.com/office/drawing/2014/main" id="{90E3191A-4E9D-47F4-B945-0B72ED9B8E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1709" y="1594096"/>
              <a:ext cx="5895670" cy="246901"/>
            </a:xfrm>
            <a:prstGeom prst="rect">
              <a:avLst/>
            </a:prstGeom>
          </p:spPr>
        </p:pic>
        <p:pic>
          <p:nvPicPr>
            <p:cNvPr id="30" name="Picture 29">
              <a:extLst>
                <a:ext uri="{FF2B5EF4-FFF2-40B4-BE49-F238E27FC236}">
                  <a16:creationId xmlns:a16="http://schemas.microsoft.com/office/drawing/2014/main" id="{E30FD0BD-5366-4A03-A512-0B1B4A7FAC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1709" y="1919375"/>
              <a:ext cx="5895670" cy="246901"/>
            </a:xfrm>
            <a:prstGeom prst="rect">
              <a:avLst/>
            </a:prstGeom>
          </p:spPr>
        </p:pic>
        <p:pic>
          <p:nvPicPr>
            <p:cNvPr id="31" name="Picture 30">
              <a:extLst>
                <a:ext uri="{FF2B5EF4-FFF2-40B4-BE49-F238E27FC236}">
                  <a16:creationId xmlns:a16="http://schemas.microsoft.com/office/drawing/2014/main" id="{F3E2B0B6-CEBA-4887-84A4-2FB819A40A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1709" y="2246762"/>
              <a:ext cx="5895670" cy="246901"/>
            </a:xfrm>
            <a:prstGeom prst="rect">
              <a:avLst/>
            </a:prstGeom>
          </p:spPr>
        </p:pic>
        <p:pic>
          <p:nvPicPr>
            <p:cNvPr id="34" name="Picture 33">
              <a:extLst>
                <a:ext uri="{FF2B5EF4-FFF2-40B4-BE49-F238E27FC236}">
                  <a16:creationId xmlns:a16="http://schemas.microsoft.com/office/drawing/2014/main" id="{304D94A5-F76E-4BCB-B439-C855E68CFF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1709" y="2574709"/>
              <a:ext cx="5895670" cy="246901"/>
            </a:xfrm>
            <a:prstGeom prst="rect">
              <a:avLst/>
            </a:prstGeom>
          </p:spPr>
        </p:pic>
      </p:grpSp>
      <p:grpSp>
        <p:nvGrpSpPr>
          <p:cNvPr id="40" name="Group 39">
            <a:extLst>
              <a:ext uri="{FF2B5EF4-FFF2-40B4-BE49-F238E27FC236}">
                <a16:creationId xmlns:a16="http://schemas.microsoft.com/office/drawing/2014/main" id="{514DC00F-035A-43CC-9D60-745EBCC87537}"/>
              </a:ext>
            </a:extLst>
          </p:cNvPr>
          <p:cNvGrpSpPr/>
          <p:nvPr/>
        </p:nvGrpSpPr>
        <p:grpSpPr>
          <a:xfrm>
            <a:off x="3090558" y="1232042"/>
            <a:ext cx="2985244" cy="3244637"/>
            <a:chOff x="3090558" y="1232042"/>
            <a:chExt cx="2985244" cy="3244637"/>
          </a:xfrm>
        </p:grpSpPr>
        <p:pic>
          <p:nvPicPr>
            <p:cNvPr id="21" name="Picture 20">
              <a:extLst>
                <a:ext uri="{FF2B5EF4-FFF2-40B4-BE49-F238E27FC236}">
                  <a16:creationId xmlns:a16="http://schemas.microsoft.com/office/drawing/2014/main" id="{89EF8A7D-AB8D-4F2E-B3E3-690DE91BF2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0558" y="1232042"/>
              <a:ext cx="2985244" cy="613508"/>
            </a:xfrm>
            <a:prstGeom prst="rect">
              <a:avLst/>
            </a:prstGeom>
          </p:spPr>
        </p:pic>
        <p:pic>
          <p:nvPicPr>
            <p:cNvPr id="36" name="Picture 35">
              <a:extLst>
                <a:ext uri="{FF2B5EF4-FFF2-40B4-BE49-F238E27FC236}">
                  <a16:creationId xmlns:a16="http://schemas.microsoft.com/office/drawing/2014/main" id="{F5FC1310-208A-4A8A-ADF6-E695E497E7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0558" y="1891014"/>
              <a:ext cx="2985244" cy="613508"/>
            </a:xfrm>
            <a:prstGeom prst="rect">
              <a:avLst/>
            </a:prstGeom>
          </p:spPr>
        </p:pic>
        <p:pic>
          <p:nvPicPr>
            <p:cNvPr id="37" name="Picture 36">
              <a:extLst>
                <a:ext uri="{FF2B5EF4-FFF2-40B4-BE49-F238E27FC236}">
                  <a16:creationId xmlns:a16="http://schemas.microsoft.com/office/drawing/2014/main" id="{E281619C-EEB8-4611-A23D-2079E030A4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0558" y="2551823"/>
              <a:ext cx="2985244" cy="613508"/>
            </a:xfrm>
            <a:prstGeom prst="rect">
              <a:avLst/>
            </a:prstGeom>
          </p:spPr>
        </p:pic>
        <p:pic>
          <p:nvPicPr>
            <p:cNvPr id="38" name="Picture 37">
              <a:extLst>
                <a:ext uri="{FF2B5EF4-FFF2-40B4-BE49-F238E27FC236}">
                  <a16:creationId xmlns:a16="http://schemas.microsoft.com/office/drawing/2014/main" id="{AD004983-28D3-44E4-90CE-A3E114303A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0558" y="3207147"/>
              <a:ext cx="2985244" cy="613508"/>
            </a:xfrm>
            <a:prstGeom prst="rect">
              <a:avLst/>
            </a:prstGeom>
          </p:spPr>
        </p:pic>
        <p:pic>
          <p:nvPicPr>
            <p:cNvPr id="39" name="Picture 38">
              <a:extLst>
                <a:ext uri="{FF2B5EF4-FFF2-40B4-BE49-F238E27FC236}">
                  <a16:creationId xmlns:a16="http://schemas.microsoft.com/office/drawing/2014/main" id="{92F590EC-FCC7-480D-9A57-0A6DB3E3BB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0558" y="3863171"/>
              <a:ext cx="2985244" cy="613508"/>
            </a:xfrm>
            <a:prstGeom prst="rect">
              <a:avLst/>
            </a:prstGeom>
          </p:spPr>
        </p:pic>
      </p:grpSp>
      <p:grpSp>
        <p:nvGrpSpPr>
          <p:cNvPr id="60" name="Group 59">
            <a:extLst>
              <a:ext uri="{FF2B5EF4-FFF2-40B4-BE49-F238E27FC236}">
                <a16:creationId xmlns:a16="http://schemas.microsoft.com/office/drawing/2014/main" id="{1574E079-3A78-40DA-A041-4D9D8D7F0376}"/>
              </a:ext>
            </a:extLst>
          </p:cNvPr>
          <p:cNvGrpSpPr/>
          <p:nvPr/>
        </p:nvGrpSpPr>
        <p:grpSpPr>
          <a:xfrm>
            <a:off x="3133880" y="1227984"/>
            <a:ext cx="2865265" cy="3249383"/>
            <a:chOff x="3133880" y="1227984"/>
            <a:chExt cx="2865265" cy="3249383"/>
          </a:xfrm>
        </p:grpSpPr>
        <p:grpSp>
          <p:nvGrpSpPr>
            <p:cNvPr id="49" name="Group 48">
              <a:extLst>
                <a:ext uri="{FF2B5EF4-FFF2-40B4-BE49-F238E27FC236}">
                  <a16:creationId xmlns:a16="http://schemas.microsoft.com/office/drawing/2014/main" id="{6182E302-2FA0-4577-90E1-7F7A7522A74B}"/>
                </a:ext>
              </a:extLst>
            </p:cNvPr>
            <p:cNvGrpSpPr/>
            <p:nvPr/>
          </p:nvGrpSpPr>
          <p:grpSpPr>
            <a:xfrm>
              <a:off x="3133880" y="1227984"/>
              <a:ext cx="2865265" cy="1607912"/>
              <a:chOff x="3135740" y="1227984"/>
              <a:chExt cx="2865265" cy="1607912"/>
            </a:xfrm>
          </p:grpSpPr>
          <p:pic>
            <p:nvPicPr>
              <p:cNvPr id="23" name="Picture 22" descr="A close up of a logo&#10;&#10;Description automatically generated">
                <a:extLst>
                  <a:ext uri="{FF2B5EF4-FFF2-40B4-BE49-F238E27FC236}">
                    <a16:creationId xmlns:a16="http://schemas.microsoft.com/office/drawing/2014/main" id="{73738748-96CB-4289-BFC8-5997F9FF31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5740" y="1242270"/>
                <a:ext cx="246901" cy="1593626"/>
              </a:xfrm>
              <a:prstGeom prst="rect">
                <a:avLst/>
              </a:prstGeom>
            </p:spPr>
          </p:pic>
          <p:pic>
            <p:nvPicPr>
              <p:cNvPr id="41" name="Picture 40" descr="A close up of a logo&#10;&#10;Description automatically generated">
                <a:extLst>
                  <a:ext uri="{FF2B5EF4-FFF2-40B4-BE49-F238E27FC236}">
                    <a16:creationId xmlns:a16="http://schemas.microsoft.com/office/drawing/2014/main" id="{DE96EBBA-BBD7-447F-96CA-69910E0B4B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63036" y="1242270"/>
                <a:ext cx="246901" cy="1593626"/>
              </a:xfrm>
              <a:prstGeom prst="rect">
                <a:avLst/>
              </a:prstGeom>
            </p:spPr>
          </p:pic>
          <p:pic>
            <p:nvPicPr>
              <p:cNvPr id="42" name="Picture 41" descr="A close up of a logo&#10;&#10;Description automatically generated">
                <a:extLst>
                  <a:ext uri="{FF2B5EF4-FFF2-40B4-BE49-F238E27FC236}">
                    <a16:creationId xmlns:a16="http://schemas.microsoft.com/office/drawing/2014/main" id="{A9579F7E-7561-4E58-A895-7F3CEDC662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0331" y="1242270"/>
                <a:ext cx="246901" cy="1593626"/>
              </a:xfrm>
              <a:prstGeom prst="rect">
                <a:avLst/>
              </a:prstGeom>
            </p:spPr>
          </p:pic>
          <p:pic>
            <p:nvPicPr>
              <p:cNvPr id="43" name="Picture 42" descr="A close up of a logo&#10;&#10;Description automatically generated">
                <a:extLst>
                  <a:ext uri="{FF2B5EF4-FFF2-40B4-BE49-F238E27FC236}">
                    <a16:creationId xmlns:a16="http://schemas.microsoft.com/office/drawing/2014/main" id="{D99A99AF-FEB0-4A3D-AAEE-7874A52F95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7626" y="1242270"/>
                <a:ext cx="246901" cy="1593626"/>
              </a:xfrm>
              <a:prstGeom prst="rect">
                <a:avLst/>
              </a:prstGeom>
            </p:spPr>
          </p:pic>
          <p:pic>
            <p:nvPicPr>
              <p:cNvPr id="44" name="Picture 43" descr="A close up of a logo&#10;&#10;Description automatically generated">
                <a:extLst>
                  <a:ext uri="{FF2B5EF4-FFF2-40B4-BE49-F238E27FC236}">
                    <a16:creationId xmlns:a16="http://schemas.microsoft.com/office/drawing/2014/main" id="{C2EF274E-3FA1-4004-975C-03692C6BC3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44921" y="1242270"/>
                <a:ext cx="246901" cy="1593626"/>
              </a:xfrm>
              <a:prstGeom prst="rect">
                <a:avLst/>
              </a:prstGeom>
            </p:spPr>
          </p:pic>
          <p:pic>
            <p:nvPicPr>
              <p:cNvPr id="45" name="Picture 44" descr="A close up of a logo&#10;&#10;Description automatically generated">
                <a:extLst>
                  <a:ext uri="{FF2B5EF4-FFF2-40B4-BE49-F238E27FC236}">
                    <a16:creationId xmlns:a16="http://schemas.microsoft.com/office/drawing/2014/main" id="{A962375A-02FA-45EF-95C2-EB9913B65C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2216" y="1242270"/>
                <a:ext cx="246901" cy="1593626"/>
              </a:xfrm>
              <a:prstGeom prst="rect">
                <a:avLst/>
              </a:prstGeom>
            </p:spPr>
          </p:pic>
          <p:pic>
            <p:nvPicPr>
              <p:cNvPr id="46" name="Picture 45" descr="A close up of a logo&#10;&#10;Description automatically generated">
                <a:extLst>
                  <a:ext uri="{FF2B5EF4-FFF2-40B4-BE49-F238E27FC236}">
                    <a16:creationId xmlns:a16="http://schemas.microsoft.com/office/drawing/2014/main" id="{3D30E776-9288-4931-9CD7-A13B2E0BB5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99511" y="1242270"/>
                <a:ext cx="246901" cy="1593626"/>
              </a:xfrm>
              <a:prstGeom prst="rect">
                <a:avLst/>
              </a:prstGeom>
            </p:spPr>
          </p:pic>
          <p:pic>
            <p:nvPicPr>
              <p:cNvPr id="47" name="Picture 46" descr="A close up of a logo&#10;&#10;Description automatically generated">
                <a:extLst>
                  <a:ext uri="{FF2B5EF4-FFF2-40B4-BE49-F238E27FC236}">
                    <a16:creationId xmlns:a16="http://schemas.microsoft.com/office/drawing/2014/main" id="{0D8C8574-9136-4B85-929F-F621C61F1D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4104" y="1242270"/>
                <a:ext cx="246901" cy="1593626"/>
              </a:xfrm>
              <a:prstGeom prst="rect">
                <a:avLst/>
              </a:prstGeom>
            </p:spPr>
          </p:pic>
          <p:pic>
            <p:nvPicPr>
              <p:cNvPr id="48" name="Picture 47" descr="A close up of a logo&#10;&#10;Description automatically generated">
                <a:extLst>
                  <a:ext uri="{FF2B5EF4-FFF2-40B4-BE49-F238E27FC236}">
                    <a16:creationId xmlns:a16="http://schemas.microsoft.com/office/drawing/2014/main" id="{6425D0B5-4111-4233-BA7B-C1F07188C5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26806" y="1227984"/>
                <a:ext cx="246901" cy="1593626"/>
              </a:xfrm>
              <a:prstGeom prst="rect">
                <a:avLst/>
              </a:prstGeom>
            </p:spPr>
          </p:pic>
        </p:grpSp>
        <p:grpSp>
          <p:nvGrpSpPr>
            <p:cNvPr id="50" name="Group 49">
              <a:extLst>
                <a:ext uri="{FF2B5EF4-FFF2-40B4-BE49-F238E27FC236}">
                  <a16:creationId xmlns:a16="http://schemas.microsoft.com/office/drawing/2014/main" id="{85A91B53-D955-4F6D-85AC-8A4DCFAAFEC5}"/>
                </a:ext>
              </a:extLst>
            </p:cNvPr>
            <p:cNvGrpSpPr/>
            <p:nvPr/>
          </p:nvGrpSpPr>
          <p:grpSpPr>
            <a:xfrm>
              <a:off x="3133880" y="2869455"/>
              <a:ext cx="2865265" cy="1607912"/>
              <a:chOff x="3135740" y="1227984"/>
              <a:chExt cx="2865265" cy="1607912"/>
            </a:xfrm>
          </p:grpSpPr>
          <p:pic>
            <p:nvPicPr>
              <p:cNvPr id="51" name="Picture 50" descr="A close up of a logo&#10;&#10;Description automatically generated">
                <a:extLst>
                  <a:ext uri="{FF2B5EF4-FFF2-40B4-BE49-F238E27FC236}">
                    <a16:creationId xmlns:a16="http://schemas.microsoft.com/office/drawing/2014/main" id="{DF77654A-FD3A-468C-BE57-53B7D476C7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5740" y="1242270"/>
                <a:ext cx="246901" cy="1593626"/>
              </a:xfrm>
              <a:prstGeom prst="rect">
                <a:avLst/>
              </a:prstGeom>
            </p:spPr>
          </p:pic>
          <p:pic>
            <p:nvPicPr>
              <p:cNvPr id="52" name="Picture 51" descr="A close up of a logo&#10;&#10;Description automatically generated">
                <a:extLst>
                  <a:ext uri="{FF2B5EF4-FFF2-40B4-BE49-F238E27FC236}">
                    <a16:creationId xmlns:a16="http://schemas.microsoft.com/office/drawing/2014/main" id="{E8593439-E9EE-41C5-8665-B750B8632B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63036" y="1242270"/>
                <a:ext cx="246901" cy="1593626"/>
              </a:xfrm>
              <a:prstGeom prst="rect">
                <a:avLst/>
              </a:prstGeom>
            </p:spPr>
          </p:pic>
          <p:pic>
            <p:nvPicPr>
              <p:cNvPr id="53" name="Picture 52" descr="A close up of a logo&#10;&#10;Description automatically generated">
                <a:extLst>
                  <a:ext uri="{FF2B5EF4-FFF2-40B4-BE49-F238E27FC236}">
                    <a16:creationId xmlns:a16="http://schemas.microsoft.com/office/drawing/2014/main" id="{2DB1C64A-5F50-44B2-89A3-79D7D4F11C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0331" y="1242270"/>
                <a:ext cx="246901" cy="1593626"/>
              </a:xfrm>
              <a:prstGeom prst="rect">
                <a:avLst/>
              </a:prstGeom>
            </p:spPr>
          </p:pic>
          <p:pic>
            <p:nvPicPr>
              <p:cNvPr id="54" name="Picture 53" descr="A close up of a logo&#10;&#10;Description automatically generated">
                <a:extLst>
                  <a:ext uri="{FF2B5EF4-FFF2-40B4-BE49-F238E27FC236}">
                    <a16:creationId xmlns:a16="http://schemas.microsoft.com/office/drawing/2014/main" id="{51BAE787-5663-4764-B1B4-D6B093C6E4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7626" y="1242270"/>
                <a:ext cx="246901" cy="1593626"/>
              </a:xfrm>
              <a:prstGeom prst="rect">
                <a:avLst/>
              </a:prstGeom>
            </p:spPr>
          </p:pic>
          <p:pic>
            <p:nvPicPr>
              <p:cNvPr id="55" name="Picture 54" descr="A close up of a logo&#10;&#10;Description automatically generated">
                <a:extLst>
                  <a:ext uri="{FF2B5EF4-FFF2-40B4-BE49-F238E27FC236}">
                    <a16:creationId xmlns:a16="http://schemas.microsoft.com/office/drawing/2014/main" id="{DC0671D7-E6DD-4F6A-8CDC-29EAAC67B8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44921" y="1242270"/>
                <a:ext cx="246901" cy="1593626"/>
              </a:xfrm>
              <a:prstGeom prst="rect">
                <a:avLst/>
              </a:prstGeom>
            </p:spPr>
          </p:pic>
          <p:pic>
            <p:nvPicPr>
              <p:cNvPr id="56" name="Picture 55" descr="A close up of a logo&#10;&#10;Description automatically generated">
                <a:extLst>
                  <a:ext uri="{FF2B5EF4-FFF2-40B4-BE49-F238E27FC236}">
                    <a16:creationId xmlns:a16="http://schemas.microsoft.com/office/drawing/2014/main" id="{B2157CE0-E69D-4513-9423-651A96F531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2216" y="1242270"/>
                <a:ext cx="246901" cy="1593626"/>
              </a:xfrm>
              <a:prstGeom prst="rect">
                <a:avLst/>
              </a:prstGeom>
            </p:spPr>
          </p:pic>
          <p:pic>
            <p:nvPicPr>
              <p:cNvPr id="57" name="Picture 56" descr="A close up of a logo&#10;&#10;Description automatically generated">
                <a:extLst>
                  <a:ext uri="{FF2B5EF4-FFF2-40B4-BE49-F238E27FC236}">
                    <a16:creationId xmlns:a16="http://schemas.microsoft.com/office/drawing/2014/main" id="{BEAF0091-46BE-487A-9114-B3B6FBACDF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99511" y="1242270"/>
                <a:ext cx="246901" cy="1593626"/>
              </a:xfrm>
              <a:prstGeom prst="rect">
                <a:avLst/>
              </a:prstGeom>
            </p:spPr>
          </p:pic>
          <p:pic>
            <p:nvPicPr>
              <p:cNvPr id="58" name="Picture 57" descr="A close up of a logo&#10;&#10;Description automatically generated">
                <a:extLst>
                  <a:ext uri="{FF2B5EF4-FFF2-40B4-BE49-F238E27FC236}">
                    <a16:creationId xmlns:a16="http://schemas.microsoft.com/office/drawing/2014/main" id="{3BFD9048-FDB2-450D-A7C6-D0C737873D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4104" y="1242270"/>
                <a:ext cx="246901" cy="1593626"/>
              </a:xfrm>
              <a:prstGeom prst="rect">
                <a:avLst/>
              </a:prstGeom>
            </p:spPr>
          </p:pic>
          <p:pic>
            <p:nvPicPr>
              <p:cNvPr id="59" name="Picture 58" descr="A close up of a logo&#10;&#10;Description automatically generated">
                <a:extLst>
                  <a:ext uri="{FF2B5EF4-FFF2-40B4-BE49-F238E27FC236}">
                    <a16:creationId xmlns:a16="http://schemas.microsoft.com/office/drawing/2014/main" id="{0795D341-AE49-45D3-8B05-2283681861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26806" y="1227984"/>
                <a:ext cx="246901" cy="1593626"/>
              </a:xfrm>
              <a:prstGeom prst="rect">
                <a:avLst/>
              </a:prstGeom>
            </p:spPr>
          </p:pic>
        </p:grpSp>
      </p:grpSp>
    </p:spTree>
    <p:extLst>
      <p:ext uri="{BB962C8B-B14F-4D97-AF65-F5344CB8AC3E}">
        <p14:creationId xmlns:p14="http://schemas.microsoft.com/office/powerpoint/2010/main" val="278600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childTnLst>
                          </p:cTn>
                        </p:par>
                        <p:par>
                          <p:cTn id="8" fill="hold">
                            <p:stCondLst>
                              <p:cond delay="500"/>
                            </p:stCondLst>
                            <p:childTnLst>
                              <p:par>
                                <p:cTn id="9" presetID="42" presetClass="path" presetSubtype="0" accel="50000" fill="hold" nodeType="afterEffect">
                                  <p:stCondLst>
                                    <p:cond delay="0"/>
                                  </p:stCondLst>
                                  <p:childTnLst>
                                    <p:animMotion origin="layout" path="M -2.77778E-7 4.81481E-6 L -0.16059 0.23912 " pathEditMode="relative" rAng="0" ptsTypes="AA">
                                      <p:cBhvr>
                                        <p:cTn id="10" dur="2000" fill="hold"/>
                                        <p:tgtEl>
                                          <p:spTgt spid="26"/>
                                        </p:tgtEl>
                                        <p:attrNameLst>
                                          <p:attrName>ppt_x</p:attrName>
                                          <p:attrName>ppt_y</p:attrName>
                                        </p:attrNameLst>
                                      </p:cBhvr>
                                      <p:rCtr x="-8038" y="11944"/>
                                    </p:animMotion>
                                  </p:childTnLst>
                                </p:cTn>
                              </p:par>
                              <p:par>
                                <p:cTn id="11" presetID="63" presetClass="path" presetSubtype="0" accel="50000" fill="hold" nodeType="withEffect">
                                  <p:stCondLst>
                                    <p:cond delay="0"/>
                                  </p:stCondLst>
                                  <p:childTnLst>
                                    <p:animMotion origin="layout" path="M -8.33333E-7 4.81481E-6 L 0.16198 -0.00047 " pathEditMode="relative" rAng="0" ptsTypes="AA">
                                      <p:cBhvr>
                                        <p:cTn id="12" dur="2000" fill="hold"/>
                                        <p:tgtEl>
                                          <p:spTgt spid="25"/>
                                        </p:tgtEl>
                                        <p:attrNameLst>
                                          <p:attrName>ppt_x</p:attrName>
                                          <p:attrName>ppt_y</p:attrName>
                                        </p:attrNameLst>
                                      </p:cBhvr>
                                      <p:rCtr x="8090" y="-23"/>
                                    </p:animMotion>
                                  </p:childTnLst>
                                </p:cTn>
                              </p:par>
                            </p:childTnLst>
                          </p:cTn>
                        </p:par>
                        <p:par>
                          <p:cTn id="13" fill="hold">
                            <p:stCondLst>
                              <p:cond delay="2500"/>
                            </p:stCondLst>
                            <p:childTnLst>
                              <p:par>
                                <p:cTn id="14" presetID="1" presetClass="exit" presetSubtype="0" fill="hold" nodeType="afterEffect">
                                  <p:stCondLst>
                                    <p:cond delay="0"/>
                                  </p:stCondLst>
                                  <p:childTnLst>
                                    <p:set>
                                      <p:cBhvr>
                                        <p:cTn id="15" dur="1" fill="hold">
                                          <p:stCondLst>
                                            <p:cond delay="0"/>
                                          </p:stCondLst>
                                        </p:cTn>
                                        <p:tgtEl>
                                          <p:spTgt spid="26"/>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25"/>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40"/>
                                        </p:tgtEl>
                                      </p:cBhvr>
                                    </p:animEffect>
                                    <p:set>
                                      <p:cBhvr>
                                        <p:cTn id="33" dur="1" fill="hold">
                                          <p:stCondLst>
                                            <p:cond delay="499"/>
                                          </p:stCondLst>
                                        </p:cTn>
                                        <p:tgtEl>
                                          <p:spTgt spid="40"/>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2.20 Multiplying three factors</a:t>
            </a:r>
            <a:r>
              <a:rPr lang="en-GB" dirty="0"/>
              <a:t>	</a:t>
            </a:r>
            <a:r>
              <a:rPr lang="en-US" dirty="0">
                <a:solidFill>
                  <a:srgbClr val="00628C"/>
                </a:solidFill>
              </a:rPr>
              <a:t>Step 1:1</a:t>
            </a:r>
          </a:p>
        </p:txBody>
      </p:sp>
      <p:pic>
        <p:nvPicPr>
          <p:cNvPr id="4" name="Picture 3" descr="A close up of a logo&#10;&#10;Description automatically generated">
            <a:extLst>
              <a:ext uri="{FF2B5EF4-FFF2-40B4-BE49-F238E27FC236}">
                <a16:creationId xmlns:a16="http://schemas.microsoft.com/office/drawing/2014/main" id="{02E0BB3C-5DB0-4C7F-9570-39DD5ACC52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65760" y="2276872"/>
            <a:ext cx="4212480" cy="2772013"/>
          </a:xfrm>
          <a:prstGeom prst="rect">
            <a:avLst/>
          </a:prstGeom>
        </p:spPr>
      </p:pic>
    </p:spTree>
    <p:extLst>
      <p:ext uri="{BB962C8B-B14F-4D97-AF65-F5344CB8AC3E}">
        <p14:creationId xmlns:p14="http://schemas.microsoft.com/office/powerpoint/2010/main" val="241470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2.20 Multiplying three factors</a:t>
            </a:r>
            <a:r>
              <a:rPr lang="en-GB" dirty="0"/>
              <a:t>	</a:t>
            </a:r>
            <a:r>
              <a:rPr lang="en-US" dirty="0">
                <a:solidFill>
                  <a:srgbClr val="00628C"/>
                </a:solidFill>
              </a:rPr>
              <a:t>Step 1:2</a:t>
            </a:r>
          </a:p>
        </p:txBody>
      </p:sp>
      <p:pic>
        <p:nvPicPr>
          <p:cNvPr id="4" name="Picture 3">
            <a:extLst>
              <a:ext uri="{FF2B5EF4-FFF2-40B4-BE49-F238E27FC236}">
                <a16:creationId xmlns:a16="http://schemas.microsoft.com/office/drawing/2014/main" id="{9A13CDE5-DACD-40D5-B6B7-4D3E4A49F5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19772" y="2852936"/>
            <a:ext cx="4104457" cy="1449228"/>
          </a:xfrm>
          <a:prstGeom prst="rect">
            <a:avLst/>
          </a:prstGeom>
        </p:spPr>
      </p:pic>
    </p:spTree>
    <p:extLst>
      <p:ext uri="{BB962C8B-B14F-4D97-AF65-F5344CB8AC3E}">
        <p14:creationId xmlns:p14="http://schemas.microsoft.com/office/powerpoint/2010/main" val="3813884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2.20 Multiplying three factors</a:t>
            </a:r>
            <a:r>
              <a:rPr lang="en-GB" dirty="0"/>
              <a:t>	</a:t>
            </a:r>
            <a:r>
              <a:rPr lang="en-US" dirty="0">
                <a:solidFill>
                  <a:srgbClr val="00628C"/>
                </a:solidFill>
              </a:rPr>
              <a:t>Step 1:2</a:t>
            </a:r>
          </a:p>
        </p:txBody>
      </p:sp>
      <p:pic>
        <p:nvPicPr>
          <p:cNvPr id="4" name="Picture 3" descr="A picture containing clipart&#10;&#10;Description automatically generated">
            <a:extLst>
              <a:ext uri="{FF2B5EF4-FFF2-40B4-BE49-F238E27FC236}">
                <a16:creationId xmlns:a16="http://schemas.microsoft.com/office/drawing/2014/main" id="{3A9871F8-938E-46C1-BA01-1C731DADD6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44750" y="2270231"/>
            <a:ext cx="4254501" cy="2596939"/>
          </a:xfrm>
          <a:prstGeom prst="rect">
            <a:avLst/>
          </a:prstGeom>
        </p:spPr>
      </p:pic>
    </p:spTree>
    <p:extLst>
      <p:ext uri="{BB962C8B-B14F-4D97-AF65-F5344CB8AC3E}">
        <p14:creationId xmlns:p14="http://schemas.microsoft.com/office/powerpoint/2010/main" val="1002580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2.20 Multiplying three factors</a:t>
            </a:r>
            <a:r>
              <a:rPr lang="en-GB" dirty="0"/>
              <a:t>	</a:t>
            </a:r>
            <a:r>
              <a:rPr lang="en-US" dirty="0">
                <a:solidFill>
                  <a:srgbClr val="00628C"/>
                </a:solidFill>
              </a:rPr>
              <a:t>Step 1:3</a:t>
            </a:r>
          </a:p>
        </p:txBody>
      </p:sp>
      <p:pic>
        <p:nvPicPr>
          <p:cNvPr id="4" name="Picture 3" descr="A close up of a logo&#10;&#10;Description automatically generated">
            <a:extLst>
              <a:ext uri="{FF2B5EF4-FFF2-40B4-BE49-F238E27FC236}">
                <a16:creationId xmlns:a16="http://schemas.microsoft.com/office/drawing/2014/main" id="{3763F2EE-C3A3-45B2-AA43-1264DFCAD0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3" y="2877514"/>
            <a:ext cx="7975614" cy="1565944"/>
          </a:xfrm>
          <a:prstGeom prst="rect">
            <a:avLst/>
          </a:prstGeom>
        </p:spPr>
      </p:pic>
    </p:spTree>
    <p:extLst>
      <p:ext uri="{BB962C8B-B14F-4D97-AF65-F5344CB8AC3E}">
        <p14:creationId xmlns:p14="http://schemas.microsoft.com/office/powerpoint/2010/main" val="4186387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2.20 Multiplying three factors</a:t>
            </a:r>
            <a:r>
              <a:rPr lang="en-GB" dirty="0"/>
              <a:t>	</a:t>
            </a:r>
            <a:r>
              <a:rPr lang="en-US" dirty="0">
                <a:solidFill>
                  <a:srgbClr val="00628C"/>
                </a:solidFill>
              </a:rPr>
              <a:t>Step 1:3</a:t>
            </a:r>
          </a:p>
        </p:txBody>
      </p:sp>
      <p:pic>
        <p:nvPicPr>
          <p:cNvPr id="4" name="Picture 3" descr="A picture containing object&#10;&#10;Description automatically generated">
            <a:extLst>
              <a:ext uri="{FF2B5EF4-FFF2-40B4-BE49-F238E27FC236}">
                <a16:creationId xmlns:a16="http://schemas.microsoft.com/office/drawing/2014/main" id="{FFE0A243-6C6B-419C-8959-3AE95E0381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3" y="2323478"/>
            <a:ext cx="7975614" cy="2820645"/>
          </a:xfrm>
          <a:prstGeom prst="rect">
            <a:avLst/>
          </a:prstGeom>
        </p:spPr>
      </p:pic>
    </p:spTree>
    <p:extLst>
      <p:ext uri="{BB962C8B-B14F-4D97-AF65-F5344CB8AC3E}">
        <p14:creationId xmlns:p14="http://schemas.microsoft.com/office/powerpoint/2010/main" val="2279668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2.20 Multiplying three factors</a:t>
            </a:r>
            <a:r>
              <a:rPr lang="en-GB" dirty="0"/>
              <a:t>	</a:t>
            </a:r>
            <a:r>
              <a:rPr lang="en-US" dirty="0">
                <a:solidFill>
                  <a:srgbClr val="00628C"/>
                </a:solidFill>
              </a:rPr>
              <a:t>Step 1:4</a:t>
            </a:r>
          </a:p>
        </p:txBody>
      </p:sp>
      <p:pic>
        <p:nvPicPr>
          <p:cNvPr id="5" name="Picture 4" descr="A picture containing object&#10;&#10;Description automatically generated">
            <a:extLst>
              <a:ext uri="{FF2B5EF4-FFF2-40B4-BE49-F238E27FC236}">
                <a16:creationId xmlns:a16="http://schemas.microsoft.com/office/drawing/2014/main" id="{DFEA3B93-CF8D-4D3C-820E-58CEDFC9F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3" y="2024377"/>
            <a:ext cx="7975614" cy="3190246"/>
          </a:xfrm>
          <a:prstGeom prst="rect">
            <a:avLst/>
          </a:prstGeom>
        </p:spPr>
      </p:pic>
    </p:spTree>
    <p:extLst>
      <p:ext uri="{BB962C8B-B14F-4D97-AF65-F5344CB8AC3E}">
        <p14:creationId xmlns:p14="http://schemas.microsoft.com/office/powerpoint/2010/main" val="800229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2.20 Multiplying three factors</a:t>
            </a:r>
            <a:r>
              <a:rPr lang="en-GB" dirty="0"/>
              <a:t>	</a:t>
            </a:r>
            <a:r>
              <a:rPr lang="en-US" dirty="0">
                <a:solidFill>
                  <a:srgbClr val="00628C"/>
                </a:solidFill>
              </a:rPr>
              <a:t>Step 1:5</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3" y="2466090"/>
            <a:ext cx="7975614" cy="1925820"/>
          </a:xfrm>
          <a:prstGeom prst="rect">
            <a:avLst/>
          </a:prstGeom>
        </p:spPr>
      </p:pic>
    </p:spTree>
    <p:extLst>
      <p:ext uri="{BB962C8B-B14F-4D97-AF65-F5344CB8AC3E}">
        <p14:creationId xmlns:p14="http://schemas.microsoft.com/office/powerpoint/2010/main" val="306838593"/>
      </p:ext>
    </p:extLst>
  </p:cSld>
  <p:clrMapOvr>
    <a:masterClrMapping/>
  </p:clrMapOvr>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5.potx" id="{180347DE-0D62-4115-A998-424DB7254718}" vid="{8FE4F5CF-DAEC-46CB-852E-E00F4095E7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D1BAE5ADB25440B67354EBD02D5510" ma:contentTypeVersion="8" ma:contentTypeDescription="Create a new document." ma:contentTypeScope="" ma:versionID="4c0ffbf977b116f889ea8d5ef7926049">
  <xsd:schema xmlns:xsd="http://www.w3.org/2001/XMLSchema" xmlns:xs="http://www.w3.org/2001/XMLSchema" xmlns:p="http://schemas.microsoft.com/office/2006/metadata/properties" xmlns:ns3="3c072653-a566-48ef-af88-69e39a133ebb" targetNamespace="http://schemas.microsoft.com/office/2006/metadata/properties" ma:root="true" ma:fieldsID="a7f63537dd51e17a894edb4015c33252" ns3:_="">
    <xsd:import namespace="3c072653-a566-48ef-af88-69e39a133eb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72653-a566-48ef-af88-69e39a133e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4BF93A-33F2-4016-BC3C-1517F86F44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72653-a566-48ef-af88-69e39a133e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E6B998-6689-4132-8839-3485C034DF44}">
  <ds:schemaRefs>
    <ds:schemaRef ds:uri="http://schemas.microsoft.com/sharepoint/v3/contenttype/forms"/>
  </ds:schemaRefs>
</ds:datastoreItem>
</file>

<file path=customXml/itemProps3.xml><?xml version="1.0" encoding="utf-8"?>
<ds:datastoreItem xmlns:ds="http://schemas.openxmlformats.org/officeDocument/2006/customXml" ds:itemID="{3701C170-D937-4389-94EC-BA62DD43759C}">
  <ds:schemaRefs>
    <ds:schemaRef ds:uri="http://purl.org/dc/dcmitype/"/>
    <ds:schemaRef ds:uri="http://schemas.microsoft.com/office/infopath/2007/PartnerControls"/>
    <ds:schemaRef ds:uri="http://schemas.microsoft.com/office/2006/metadata/properties"/>
    <ds:schemaRef ds:uri="http://schemas.microsoft.com/office/2006/documentManagement/types"/>
    <ds:schemaRef ds:uri="http://purl.org/dc/terms/"/>
    <ds:schemaRef ds:uri="http://purl.org/dc/elements/1.1/"/>
    <ds:schemaRef ds:uri="http://schemas.openxmlformats.org/package/2006/metadata/core-properties"/>
    <ds:schemaRef ds:uri="3c072653-a566-48ef-af88-69e39a133eb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575</Words>
  <Application>Microsoft Office PowerPoint</Application>
  <PresentationFormat>On-screen Show (4:3)</PresentationFormat>
  <Paragraphs>117</Paragraphs>
  <Slides>28</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Myriad Pro</vt:lpstr>
      <vt:lpstr>Myriad Pro Semibold</vt:lpstr>
      <vt:lpstr>nctem1</vt:lpstr>
      <vt:lpstr>2.20 Multiplication with three factors and volume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2019-08-14T10:14:04Z</dcterms:created>
  <dcterms:modified xsi:type="dcterms:W3CDTF">2019-08-22T11:37:07Z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0x0101003BD1BAE5ADB25440B67354EBD02D5510</vt:lpwstr>
  </property>
</Properties>
</file>