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2" r:id="rId1"/>
  </p:sldMasterIdLst>
  <p:notesMasterIdLst>
    <p:notesMasterId r:id="rId64"/>
  </p:notesMasterIdLst>
  <p:handoutMasterIdLst>
    <p:handoutMasterId r:id="rId65"/>
  </p:handoutMasterIdLst>
  <p:sldIdLst>
    <p:sldId id="256" r:id="rId2"/>
    <p:sldId id="266" r:id="rId3"/>
    <p:sldId id="268" r:id="rId4"/>
    <p:sldId id="269" r:id="rId5"/>
    <p:sldId id="267" r:id="rId6"/>
    <p:sldId id="270" r:id="rId7"/>
    <p:sldId id="309" r:id="rId8"/>
    <p:sldId id="272" r:id="rId9"/>
    <p:sldId id="273" r:id="rId10"/>
    <p:sldId id="311" r:id="rId11"/>
    <p:sldId id="275" r:id="rId12"/>
    <p:sldId id="276" r:id="rId13"/>
    <p:sldId id="277" r:id="rId14"/>
    <p:sldId id="278" r:id="rId15"/>
    <p:sldId id="312" r:id="rId16"/>
    <p:sldId id="280" r:id="rId17"/>
    <p:sldId id="281" r:id="rId18"/>
    <p:sldId id="282" r:id="rId19"/>
    <p:sldId id="313"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8" r:id="rId45"/>
    <p:sldId id="307" r:id="rId46"/>
    <p:sldId id="314" r:id="rId47"/>
    <p:sldId id="315" r:id="rId48"/>
    <p:sldId id="316" r:id="rId49"/>
    <p:sldId id="317" r:id="rId50"/>
    <p:sldId id="318" r:id="rId51"/>
    <p:sldId id="319" r:id="rId52"/>
    <p:sldId id="320" r:id="rId53"/>
    <p:sldId id="321" r:id="rId54"/>
    <p:sldId id="322" r:id="rId55"/>
    <p:sldId id="323" r:id="rId56"/>
    <p:sldId id="324" r:id="rId57"/>
    <p:sldId id="325" r:id="rId58"/>
    <p:sldId id="326" r:id="rId59"/>
    <p:sldId id="327" r:id="rId60"/>
    <p:sldId id="328" r:id="rId61"/>
    <p:sldId id="329" r:id="rId62"/>
    <p:sldId id="330" r:id="rId63"/>
  </p:sldIdLst>
  <p:sldSz cx="9144000" cy="6858000" type="screen4x3"/>
  <p:notesSz cx="6858000" cy="9144000"/>
  <p:defaultTextStyle>
    <a:defPPr>
      <a:defRPr lang="en-GB"/>
    </a:defPPr>
    <a:lvl1pPr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1pPr>
    <a:lvl2pPr marL="4572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2pPr>
    <a:lvl3pPr marL="9144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3pPr>
    <a:lvl4pPr marL="13716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4pPr>
    <a:lvl5pPr marL="1828800" algn="l" rtl="0" fontAlgn="base">
      <a:spcBef>
        <a:spcPct val="20000"/>
      </a:spcBef>
      <a:spcAft>
        <a:spcPct val="0"/>
      </a:spcAft>
      <a:buClr>
        <a:srgbClr val="00628C"/>
      </a:buClr>
      <a:buFont typeface="Arial" charset="0"/>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hor" initials="A" lastIdx="0"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6B99C"/>
    <a:srgbClr val="C8E2E8"/>
    <a:srgbClr val="02628C"/>
    <a:srgbClr val="82CBDD"/>
    <a:srgbClr val="0062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92832" autoAdjust="0"/>
  </p:normalViewPr>
  <p:slideViewPr>
    <p:cSldViewPr snapToGrid="0">
      <p:cViewPr varScale="1">
        <p:scale>
          <a:sx n="62" d="100"/>
          <a:sy n="62" d="100"/>
        </p:scale>
        <p:origin x="1352"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9" d="100"/>
          <a:sy n="99" d="100"/>
        </p:scale>
        <p:origin x="3064" y="184"/>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commentAuthors" Target="commentAuthors.xml"/><Relationship Id="rId7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9C2368A-073F-454C-AA2E-3C44DC4C47C1}" type="datetimeFigureOut">
              <a:rPr lang="en-US" smtClean="0"/>
              <a:pPr/>
              <a:t>1/12/2018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55692D-1BD2-0646-89ED-8056ECA92CC7}" type="slidenum">
              <a:rPr lang="en-US" smtClean="0"/>
              <a:pPr/>
              <a:t>‹#›</a:t>
            </a:fld>
            <a:endParaRPr lang="en-US"/>
          </a:p>
        </p:txBody>
      </p:sp>
    </p:spTree>
    <p:extLst>
      <p:ext uri="{BB962C8B-B14F-4D97-AF65-F5344CB8AC3E}">
        <p14:creationId xmlns:p14="http://schemas.microsoft.com/office/powerpoint/2010/main" val="8212571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D82ED8-BF9E-1842-9745-8BACABFF8F0C}" type="datetimeFigureOut">
              <a:rPr lang="en-US" smtClean="0"/>
              <a:pPr/>
              <a:t>1/12/2018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B2033A-FB0F-7949-A9F0-CBC790DC54B4}" type="slidenum">
              <a:rPr lang="en-US" smtClean="0"/>
              <a:pPr/>
              <a:t>‹#›</a:t>
            </a:fld>
            <a:endParaRPr lang="en-US"/>
          </a:p>
        </p:txBody>
      </p:sp>
    </p:spTree>
    <p:extLst>
      <p:ext uri="{BB962C8B-B14F-4D97-AF65-F5344CB8AC3E}">
        <p14:creationId xmlns:p14="http://schemas.microsoft.com/office/powerpoint/2010/main" val="13143623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3</a:t>
            </a:fld>
            <a:endParaRPr lang="en-US"/>
          </a:p>
        </p:txBody>
      </p:sp>
    </p:spTree>
    <p:extLst>
      <p:ext uri="{BB962C8B-B14F-4D97-AF65-F5344CB8AC3E}">
        <p14:creationId xmlns:p14="http://schemas.microsoft.com/office/powerpoint/2010/main" val="3142001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a:ea typeface="+mn-ea"/>
                <a:cs typeface="+mn-cs"/>
              </a:rPr>
              <a:t>A ride at the funfair has ten seats in each carriage. You have to fill up the whole carriage before children can get in a new one. There are seven children in the first carriage. Five more get on. How many children are there altogether?</a:t>
            </a:r>
            <a:r>
              <a:rPr lang="en-GB" sz="1200" kern="1200" dirty="0">
                <a:solidFill>
                  <a:schemeClr val="tx1"/>
                </a:solidFill>
                <a:effectLst/>
                <a:latin typeface="Myriad Pro"/>
                <a:ea typeface="+mn-ea"/>
                <a:cs typeface="+mn-cs"/>
              </a:rPr>
              <a:t>’</a:t>
            </a:r>
          </a:p>
          <a:p>
            <a:r>
              <a:rPr lang="en-GB" sz="1200" kern="1200" dirty="0">
                <a:solidFill>
                  <a:schemeClr val="tx1"/>
                </a:solidFill>
                <a:effectLst/>
                <a:latin typeface="Myriad Pro"/>
                <a:ea typeface="+mn-ea"/>
                <a:cs typeface="+mn-cs"/>
              </a:rPr>
              <a:t>‘</a:t>
            </a:r>
            <a:r>
              <a:rPr lang="en-GB" sz="1200" i="1" kern="1200" dirty="0">
                <a:solidFill>
                  <a:schemeClr val="tx1"/>
                </a:solidFill>
                <a:effectLst/>
                <a:latin typeface="Myriad Pro"/>
                <a:ea typeface="+mn-ea"/>
                <a:cs typeface="+mn-cs"/>
              </a:rPr>
              <a:t>Three children can get in the first carriage and two children get in the next carriage</a:t>
            </a:r>
            <a:r>
              <a:rPr lang="en-GB" sz="1200" kern="1200" dirty="0">
                <a:solidFill>
                  <a:schemeClr val="tx1"/>
                </a:solidFill>
                <a:effectLst/>
                <a:latin typeface="Myriad Pro"/>
                <a:ea typeface="+mn-ea"/>
                <a:cs typeface="+mn-cs"/>
              </a:rPr>
              <a:t>.</a:t>
            </a:r>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43</a:t>
            </a:fld>
            <a:endParaRPr lang="en-US"/>
          </a:p>
        </p:txBody>
      </p:sp>
    </p:spTree>
    <p:extLst>
      <p:ext uri="{BB962C8B-B14F-4D97-AF65-F5344CB8AC3E}">
        <p14:creationId xmlns:p14="http://schemas.microsoft.com/office/powerpoint/2010/main" val="2589370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a:ea typeface="+mn-ea"/>
                <a:cs typeface="+mn-cs"/>
              </a:rPr>
              <a:t>The children play a game. Now Madison has six marbles, Charlie has no marbles and </a:t>
            </a:r>
            <a:r>
              <a:rPr lang="en-GB" sz="1200" i="1" kern="1200" dirty="0" err="1">
                <a:solidFill>
                  <a:schemeClr val="tx1"/>
                </a:solidFill>
                <a:effectLst/>
                <a:latin typeface="Myriad Pro"/>
                <a:ea typeface="+mn-ea"/>
                <a:cs typeface="+mn-cs"/>
              </a:rPr>
              <a:t>Asif</a:t>
            </a:r>
            <a:r>
              <a:rPr lang="en-GB" sz="1200" i="1" kern="1200" dirty="0">
                <a:solidFill>
                  <a:schemeClr val="tx1"/>
                </a:solidFill>
                <a:effectLst/>
                <a:latin typeface="Myriad Pro"/>
                <a:ea typeface="+mn-ea"/>
                <a:cs typeface="+mn-cs"/>
              </a:rPr>
              <a:t> has three marbles. They have nine marbles altogether.</a:t>
            </a:r>
            <a:r>
              <a:rPr lang="en-GB" dirty="0">
                <a:effectLst/>
                <a:latin typeface="Myriad Pro"/>
              </a:rPr>
              <a:t> </a:t>
            </a:r>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4</a:t>
            </a:fld>
            <a:endParaRPr lang="en-US"/>
          </a:p>
        </p:txBody>
      </p:sp>
    </p:spTree>
    <p:extLst>
      <p:ext uri="{BB962C8B-B14F-4D97-AF65-F5344CB8AC3E}">
        <p14:creationId xmlns:p14="http://schemas.microsoft.com/office/powerpoint/2010/main" val="1426073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n-lt"/>
                <a:ea typeface="+mn-ea"/>
                <a:cs typeface="+mn-cs"/>
              </a:rPr>
              <a:t>Madison has two red marbles, Charlie has three blue marbles and </a:t>
            </a:r>
            <a:r>
              <a:rPr lang="en-GB" sz="1200" i="1" kern="1200" dirty="0" err="1">
                <a:solidFill>
                  <a:schemeClr val="tx1"/>
                </a:solidFill>
                <a:effectLst/>
                <a:latin typeface="+mn-lt"/>
                <a:ea typeface="+mn-ea"/>
                <a:cs typeface="+mn-cs"/>
              </a:rPr>
              <a:t>Asif</a:t>
            </a:r>
            <a:r>
              <a:rPr lang="en-GB" sz="1200" i="1" kern="1200" dirty="0">
                <a:solidFill>
                  <a:schemeClr val="tx1"/>
                </a:solidFill>
                <a:effectLst/>
                <a:latin typeface="+mn-lt"/>
                <a:ea typeface="+mn-ea"/>
                <a:cs typeface="+mn-cs"/>
              </a:rPr>
              <a:t> has five yellow marbles. They have ten marbles altogether.</a:t>
            </a:r>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7</a:t>
            </a:fld>
            <a:endParaRPr lang="en-US"/>
          </a:p>
        </p:txBody>
      </p:sp>
    </p:spTree>
    <p:extLst>
      <p:ext uri="{BB962C8B-B14F-4D97-AF65-F5344CB8AC3E}">
        <p14:creationId xmlns:p14="http://schemas.microsoft.com/office/powerpoint/2010/main" val="1565726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a:ea typeface="+mn-ea"/>
                <a:cs typeface="+mn-cs"/>
              </a:rPr>
              <a:t>Madison has two red marbles, Charlie has three blue marbles and </a:t>
            </a:r>
            <a:r>
              <a:rPr lang="en-GB" sz="1200" i="1" kern="1200" dirty="0" err="1">
                <a:solidFill>
                  <a:schemeClr val="tx1"/>
                </a:solidFill>
                <a:effectLst/>
                <a:latin typeface="Myriad Pro"/>
                <a:ea typeface="+mn-ea"/>
                <a:cs typeface="+mn-cs"/>
              </a:rPr>
              <a:t>Asif</a:t>
            </a:r>
            <a:r>
              <a:rPr lang="en-GB" sz="1200" i="1" kern="1200" dirty="0">
                <a:solidFill>
                  <a:schemeClr val="tx1"/>
                </a:solidFill>
                <a:effectLst/>
                <a:latin typeface="Myriad Pro"/>
                <a:ea typeface="+mn-ea"/>
                <a:cs typeface="+mn-cs"/>
              </a:rPr>
              <a:t> has five yellow marbles. They have ten marbles altogether.</a:t>
            </a:r>
            <a:endParaRPr lang="en-GB" sz="1200" dirty="0">
              <a:latin typeface="Akzidenz-Grotesk BQ Extended" pitchFamily="50" charset="0"/>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8</a:t>
            </a:fld>
            <a:endParaRPr lang="en-US"/>
          </a:p>
        </p:txBody>
      </p:sp>
    </p:spTree>
    <p:extLst>
      <p:ext uri="{BB962C8B-B14F-4D97-AF65-F5344CB8AC3E}">
        <p14:creationId xmlns:p14="http://schemas.microsoft.com/office/powerpoint/2010/main" val="2434212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a:ea typeface="+mn-ea"/>
                <a:cs typeface="+mn-cs"/>
              </a:rPr>
              <a:t>A snail is two centimetres up a flower stalk. Then it crawls up four centimetres, and then one centimetre more. How high up the stalk is it now?’</a:t>
            </a:r>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13</a:t>
            </a:fld>
            <a:endParaRPr lang="en-US"/>
          </a:p>
        </p:txBody>
      </p:sp>
    </p:spTree>
    <p:extLst>
      <p:ext uri="{BB962C8B-B14F-4D97-AF65-F5344CB8AC3E}">
        <p14:creationId xmlns:p14="http://schemas.microsoft.com/office/powerpoint/2010/main" val="30301896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20</a:t>
            </a:fld>
            <a:endParaRPr lang="en-US"/>
          </a:p>
        </p:txBody>
      </p:sp>
    </p:spTree>
    <p:extLst>
      <p:ext uri="{BB962C8B-B14F-4D97-AF65-F5344CB8AC3E}">
        <p14:creationId xmlns:p14="http://schemas.microsoft.com/office/powerpoint/2010/main" val="2055909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8B2033A-FB0F-7949-A9F0-CBC790DC54B4}" type="slidenum">
              <a:rPr lang="en-US" smtClean="0"/>
              <a:pPr/>
              <a:t>24</a:t>
            </a:fld>
            <a:endParaRPr lang="en-US"/>
          </a:p>
        </p:txBody>
      </p:sp>
    </p:spTree>
    <p:extLst>
      <p:ext uri="{BB962C8B-B14F-4D97-AF65-F5344CB8AC3E}">
        <p14:creationId xmlns:p14="http://schemas.microsoft.com/office/powerpoint/2010/main" val="2931448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a:ea typeface="+mn-ea"/>
                <a:cs typeface="+mn-cs"/>
              </a:rPr>
              <a:t>In my toy box, I have three red cars, five yellow cars and two blue cars. I have ten cars altogether.’</a:t>
            </a:r>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25</a:t>
            </a:fld>
            <a:endParaRPr lang="en-US"/>
          </a:p>
        </p:txBody>
      </p:sp>
    </p:spTree>
    <p:extLst>
      <p:ext uri="{BB962C8B-B14F-4D97-AF65-F5344CB8AC3E}">
        <p14:creationId xmlns:p14="http://schemas.microsoft.com/office/powerpoint/2010/main" val="1165121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i="1" kern="1200" dirty="0">
                <a:solidFill>
                  <a:schemeClr val="tx1"/>
                </a:solidFill>
                <a:effectLst/>
                <a:latin typeface="Myriad Pro"/>
                <a:ea typeface="+mn-ea"/>
                <a:cs typeface="+mn-cs"/>
              </a:rPr>
              <a:t>Ask questions such as ‘How many sweets do </a:t>
            </a:r>
            <a:r>
              <a:rPr lang="en-GB" sz="1200" i="1" kern="1200" dirty="0" err="1">
                <a:solidFill>
                  <a:schemeClr val="tx1"/>
                </a:solidFill>
                <a:effectLst/>
                <a:latin typeface="Myriad Pro"/>
                <a:ea typeface="+mn-ea"/>
                <a:cs typeface="+mn-cs"/>
              </a:rPr>
              <a:t>Jayesh</a:t>
            </a:r>
            <a:r>
              <a:rPr lang="en-GB" sz="1200" i="1" kern="1200" dirty="0">
                <a:solidFill>
                  <a:schemeClr val="tx1"/>
                </a:solidFill>
                <a:effectLst/>
                <a:latin typeface="Myriad Pro"/>
                <a:ea typeface="+mn-ea"/>
                <a:cs typeface="+mn-cs"/>
              </a:rPr>
              <a:t>, Sam and Sara have together?’ (2 + 6 + 8).</a:t>
            </a:r>
            <a:endParaRPr lang="en-GB" dirty="0">
              <a:latin typeface="Myriad Pro"/>
            </a:endParaRPr>
          </a:p>
        </p:txBody>
      </p:sp>
      <p:sp>
        <p:nvSpPr>
          <p:cNvPr id="4" name="Slide Number Placeholder 3"/>
          <p:cNvSpPr>
            <a:spLocks noGrp="1"/>
          </p:cNvSpPr>
          <p:nvPr>
            <p:ph type="sldNum" sz="quarter" idx="10"/>
          </p:nvPr>
        </p:nvSpPr>
        <p:spPr/>
        <p:txBody>
          <a:bodyPr/>
          <a:lstStyle/>
          <a:p>
            <a:fld id="{38B2033A-FB0F-7949-A9F0-CBC790DC54B4}" type="slidenum">
              <a:rPr lang="en-US" smtClean="0"/>
              <a:pPr/>
              <a:t>42</a:t>
            </a:fld>
            <a:endParaRPr lang="en-US"/>
          </a:p>
        </p:txBody>
      </p:sp>
    </p:spTree>
    <p:extLst>
      <p:ext uri="{BB962C8B-B14F-4D97-AF65-F5344CB8AC3E}">
        <p14:creationId xmlns:p14="http://schemas.microsoft.com/office/powerpoint/2010/main" val="3288684375"/>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cetm.org.uk/masterypd"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03649" y="2618343"/>
            <a:ext cx="7740352" cy="1621314"/>
          </a:xfrm>
          <a:prstGeom prst="rect">
            <a:avLst/>
          </a:prstGeom>
        </p:spPr>
      </p:pic>
      <p:sp>
        <p:nvSpPr>
          <p:cNvPr id="44036" name="Rectangle 4"/>
          <p:cNvSpPr>
            <a:spLocks noGrp="1" noChangeArrowheads="1"/>
          </p:cNvSpPr>
          <p:nvPr>
            <p:ph type="ctrTitle" hasCustomPrompt="1"/>
          </p:nvPr>
        </p:nvSpPr>
        <p:spPr>
          <a:xfrm>
            <a:off x="2483768" y="2803101"/>
            <a:ext cx="6279232" cy="758825"/>
          </a:xfrm>
          <a:extLst/>
        </p:spPr>
        <p:txBody>
          <a:bodyPr anchor="ctr" anchorCtr="0"/>
          <a:lstStyle>
            <a:lvl1pPr algn="r">
              <a:defRPr sz="2800" b="0" baseline="0">
                <a:solidFill>
                  <a:schemeClr val="tx1"/>
                </a:solidFill>
                <a:latin typeface="Myriad Pro" charset="0"/>
                <a:ea typeface="Myriad Pro" charset="0"/>
                <a:cs typeface="Myriad Pro" charset="0"/>
              </a:defRPr>
            </a:lvl1pPr>
          </a:lstStyle>
          <a:p>
            <a:pPr lvl="0"/>
            <a:r>
              <a:rPr lang="en-GB" noProof="0" dirty="0"/>
              <a:t>Segment title</a:t>
            </a:r>
          </a:p>
        </p:txBody>
      </p:sp>
      <p:sp>
        <p:nvSpPr>
          <p:cNvPr id="44037" name="Rectangle 5"/>
          <p:cNvSpPr>
            <a:spLocks noGrp="1" noChangeArrowheads="1"/>
          </p:cNvSpPr>
          <p:nvPr>
            <p:ph type="subTitle" idx="1" hasCustomPrompt="1"/>
          </p:nvPr>
        </p:nvSpPr>
        <p:spPr>
          <a:xfrm>
            <a:off x="2483768" y="3746683"/>
            <a:ext cx="6279232" cy="355600"/>
          </a:xfrm>
        </p:spPr>
        <p:txBody>
          <a:bodyPr anchor="ctr" anchorCtr="0"/>
          <a:lstStyle>
            <a:lvl1pPr marL="0" indent="0" algn="r">
              <a:defRPr sz="1800" baseline="0">
                <a:solidFill>
                  <a:schemeClr val="tx1"/>
                </a:solidFill>
                <a:latin typeface="Myriad Pro" charset="0"/>
                <a:ea typeface="Myriad Pro" charset="0"/>
                <a:cs typeface="Myriad Pro" charset="0"/>
              </a:defRPr>
            </a:lvl1pPr>
          </a:lstStyle>
          <a:p>
            <a:pPr lvl="0"/>
            <a:r>
              <a:rPr lang="en-GB" noProof="0" dirty="0"/>
              <a:t>Representations | Year X</a:t>
            </a:r>
          </a:p>
        </p:txBody>
      </p:sp>
      <p:sp>
        <p:nvSpPr>
          <p:cNvPr id="11" name="Rectangle 4"/>
          <p:cNvSpPr txBox="1">
            <a:spLocks noChangeArrowheads="1"/>
          </p:cNvSpPr>
          <p:nvPr userDrawn="1"/>
        </p:nvSpPr>
        <p:spPr bwMode="auto">
          <a:xfrm>
            <a:off x="1492297" y="4877634"/>
            <a:ext cx="7239000" cy="43600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400" b="0" baseline="0">
                <a:solidFill>
                  <a:schemeClr val="tx1"/>
                </a:solidFill>
                <a:latin typeface="Myriad Pro" charset="0"/>
                <a:ea typeface="Myriad Pro" charset="0"/>
                <a:cs typeface="Myriad Pro" charset="0"/>
              </a:defRPr>
            </a:lvl1pPr>
            <a:lvl2pPr algn="l" rtl="0" eaLnBrk="0" fontAlgn="base" hangingPunct="0">
              <a:spcBef>
                <a:spcPct val="0"/>
              </a:spcBef>
              <a:spcAft>
                <a:spcPct val="0"/>
              </a:spcAft>
              <a:defRPr sz="3600" b="1">
                <a:solidFill>
                  <a:srgbClr val="00628C"/>
                </a:solidFill>
                <a:latin typeface="Arial" charset="0"/>
              </a:defRPr>
            </a:lvl2pPr>
            <a:lvl3pPr algn="l" rtl="0" eaLnBrk="0" fontAlgn="base" hangingPunct="0">
              <a:spcBef>
                <a:spcPct val="0"/>
              </a:spcBef>
              <a:spcAft>
                <a:spcPct val="0"/>
              </a:spcAft>
              <a:defRPr sz="3600" b="1">
                <a:solidFill>
                  <a:srgbClr val="00628C"/>
                </a:solidFill>
                <a:latin typeface="Arial" charset="0"/>
              </a:defRPr>
            </a:lvl3pPr>
            <a:lvl4pPr algn="l" rtl="0" eaLnBrk="0" fontAlgn="base" hangingPunct="0">
              <a:spcBef>
                <a:spcPct val="0"/>
              </a:spcBef>
              <a:spcAft>
                <a:spcPct val="0"/>
              </a:spcAft>
              <a:defRPr sz="3600" b="1">
                <a:solidFill>
                  <a:srgbClr val="00628C"/>
                </a:solidFill>
                <a:latin typeface="Arial" charset="0"/>
              </a:defRPr>
            </a:lvl4pPr>
            <a:lvl5pPr algn="l" rtl="0" eaLnBrk="0" fontAlgn="base" hangingPunct="0">
              <a:spcBef>
                <a:spcPct val="0"/>
              </a:spcBef>
              <a:spcAft>
                <a:spcPct val="0"/>
              </a:spcAft>
              <a:defRPr sz="3600" b="1">
                <a:solidFill>
                  <a:srgbClr val="00628C"/>
                </a:solidFill>
                <a:latin typeface="Arial" charset="0"/>
              </a:defRPr>
            </a:lvl5pPr>
            <a:lvl6pPr marL="457200" algn="l" rtl="0" fontAlgn="base">
              <a:spcBef>
                <a:spcPct val="0"/>
              </a:spcBef>
              <a:spcAft>
                <a:spcPct val="0"/>
              </a:spcAft>
              <a:defRPr sz="3600" b="1">
                <a:solidFill>
                  <a:srgbClr val="00628C"/>
                </a:solidFill>
                <a:latin typeface="Arial" charset="0"/>
              </a:defRPr>
            </a:lvl6pPr>
            <a:lvl7pPr marL="914400" algn="l" rtl="0" fontAlgn="base">
              <a:spcBef>
                <a:spcPct val="0"/>
              </a:spcBef>
              <a:spcAft>
                <a:spcPct val="0"/>
              </a:spcAft>
              <a:defRPr sz="3600" b="1">
                <a:solidFill>
                  <a:srgbClr val="00628C"/>
                </a:solidFill>
                <a:latin typeface="Arial" charset="0"/>
              </a:defRPr>
            </a:lvl7pPr>
            <a:lvl8pPr marL="1371600" algn="l" rtl="0" fontAlgn="base">
              <a:spcBef>
                <a:spcPct val="0"/>
              </a:spcBef>
              <a:spcAft>
                <a:spcPct val="0"/>
              </a:spcAft>
              <a:defRPr sz="3600" b="1">
                <a:solidFill>
                  <a:srgbClr val="00628C"/>
                </a:solidFill>
                <a:latin typeface="Arial" charset="0"/>
              </a:defRPr>
            </a:lvl8pPr>
            <a:lvl9pPr marL="1828800" algn="l" rtl="0" fontAlgn="base">
              <a:spcBef>
                <a:spcPct val="0"/>
              </a:spcBef>
              <a:spcAft>
                <a:spcPct val="0"/>
              </a:spcAft>
              <a:defRPr sz="3600" b="1">
                <a:solidFill>
                  <a:srgbClr val="00628C"/>
                </a:solidFill>
                <a:latin typeface="Arial" charset="0"/>
              </a:defRPr>
            </a:lvl9pPr>
          </a:lstStyle>
          <a:p>
            <a:pPr algn="l">
              <a:buClrTx/>
              <a:buFontTx/>
              <a:buNone/>
            </a:pPr>
            <a:r>
              <a:rPr lang="en-GB" b="1" kern="0" dirty="0">
                <a:solidFill>
                  <a:srgbClr val="00628C"/>
                </a:solidFill>
              </a:rPr>
              <a:t>Mastery Professional Development</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21060" y="520876"/>
            <a:ext cx="2969940" cy="1144332"/>
          </a:xfrm>
          <a:prstGeom prst="rect">
            <a:avLst/>
          </a:prstGeom>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652120" y="178908"/>
            <a:ext cx="3068836" cy="1486300"/>
          </a:xfrm>
          <a:prstGeom prst="rect">
            <a:avLst/>
          </a:prstGeom>
        </p:spPr>
      </p:pic>
      <p:pic>
        <p:nvPicPr>
          <p:cNvPr id="13" name="Picture 12"/>
          <p:cNvPicPr>
            <a:picLocks noChangeAspect="1"/>
          </p:cNvPicPr>
          <p:nvPr userDrawn="1"/>
        </p:nvPicPr>
        <p:blipFill rotWithShape="1">
          <a:blip r:embed="rId5" cstate="print">
            <a:extLst>
              <a:ext uri="{28A0092B-C50C-407E-A947-70E740481C1C}">
                <a14:useLocalDpi xmlns:a14="http://schemas.microsoft.com/office/drawing/2010/main" val="0"/>
              </a:ext>
            </a:extLst>
          </a:blip>
          <a:srcRect/>
          <a:stretch/>
        </p:blipFill>
        <p:spPr>
          <a:xfrm>
            <a:off x="0" y="0"/>
            <a:ext cx="1066570" cy="6885384"/>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0854" y="2618343"/>
            <a:ext cx="312794" cy="1621313"/>
          </a:xfrm>
          <a:prstGeom prst="rect">
            <a:avLst/>
          </a:prstGeom>
        </p:spPr>
      </p:pic>
      <p:pic>
        <p:nvPicPr>
          <p:cNvPr id="17" name="Picture 1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403648" y="2935440"/>
            <a:ext cx="899160" cy="978408"/>
          </a:xfrm>
          <a:prstGeom prst="rect">
            <a:avLst/>
          </a:prstGeom>
        </p:spPr>
      </p:pic>
      <p:sp>
        <p:nvSpPr>
          <p:cNvPr id="7" name="Text Placeholder 6"/>
          <p:cNvSpPr>
            <a:spLocks noGrp="1"/>
          </p:cNvSpPr>
          <p:nvPr>
            <p:ph type="body" sz="quarter" idx="11" hasCustomPrompt="1"/>
          </p:nvPr>
        </p:nvSpPr>
        <p:spPr>
          <a:xfrm>
            <a:off x="1492297" y="5246952"/>
            <a:ext cx="5583460" cy="510635"/>
          </a:xfrm>
        </p:spPr>
        <p:txBody>
          <a:bodyPr/>
          <a:lstStyle>
            <a:lvl1pPr>
              <a:defRPr sz="2400" i="1">
                <a:solidFill>
                  <a:srgbClr val="00628C"/>
                </a:solidFill>
                <a:latin typeface="Myriad Pro" charset="0"/>
                <a:ea typeface="Myriad Pro" charset="0"/>
                <a:cs typeface="Myriad Pro" charset="0"/>
              </a:defRPr>
            </a:lvl1pPr>
          </a:lstStyle>
          <a:p>
            <a:pPr lvl="0"/>
            <a:r>
              <a:rPr lang="en-US" dirty="0"/>
              <a:t>Spine</a:t>
            </a:r>
          </a:p>
        </p:txBody>
      </p:sp>
      <p:sp>
        <p:nvSpPr>
          <p:cNvPr id="14" name="Rectangle 13"/>
          <p:cNvSpPr/>
          <p:nvPr userDrawn="1"/>
        </p:nvSpPr>
        <p:spPr>
          <a:xfrm>
            <a:off x="4191000" y="6073157"/>
            <a:ext cx="4572000" cy="784830"/>
          </a:xfrm>
          <a:prstGeom prst="rect">
            <a:avLst/>
          </a:prstGeom>
        </p:spPr>
        <p:txBody>
          <a:bodyPr>
            <a:spAutoFit/>
          </a:bodyPr>
          <a:lstStyle/>
          <a:p>
            <a:pPr algn="r">
              <a:buFontTx/>
              <a:buNone/>
            </a:pPr>
            <a:r>
              <a:rPr lang="en-US" sz="1500" dirty="0">
                <a:solidFill>
                  <a:srgbClr val="00628C"/>
                </a:solidFill>
                <a:effectLst/>
                <a:latin typeface="Myriad Pro" charset="0"/>
                <a:hlinkClick r:id="rId8"/>
              </a:rPr>
              <a:t>www.ncetm.org.uk/masterypd</a:t>
            </a:r>
            <a:r>
              <a:rPr lang="en-US" sz="1500" dirty="0">
                <a:solidFill>
                  <a:srgbClr val="00628C"/>
                </a:solidFill>
                <a:effectLst/>
                <a:latin typeface="Myriad Pro" charset="0"/>
              </a:rPr>
              <a:t/>
            </a:r>
            <a:br>
              <a:rPr lang="en-US" sz="1500" dirty="0">
                <a:solidFill>
                  <a:srgbClr val="00628C"/>
                </a:solidFill>
                <a:effectLst/>
                <a:latin typeface="Myriad Pro" charset="0"/>
              </a:rPr>
            </a:br>
            <a:r>
              <a:rPr lang="en-US" sz="1500" dirty="0">
                <a:solidFill>
                  <a:srgbClr val="00628C"/>
                </a:solidFill>
                <a:effectLst/>
                <a:latin typeface="Myriad Pro" charset="0"/>
              </a:rPr>
              <a:t>© Crown Copyright </a:t>
            </a:r>
            <a:r>
              <a:rPr lang="en-US" sz="1500" dirty="0" smtClean="0">
                <a:solidFill>
                  <a:srgbClr val="00628C"/>
                </a:solidFill>
                <a:effectLst/>
                <a:latin typeface="Myriad Pro" charset="0"/>
              </a:rPr>
              <a:t>2018</a:t>
            </a:r>
            <a:br>
              <a:rPr lang="en-US" sz="1500" dirty="0" smtClean="0">
                <a:solidFill>
                  <a:srgbClr val="00628C"/>
                </a:solidFill>
                <a:effectLst/>
                <a:latin typeface="Myriad Pro" charset="0"/>
              </a:rPr>
            </a:br>
            <a:r>
              <a:rPr lang="en-US" sz="1500" dirty="0" smtClean="0">
                <a:solidFill>
                  <a:schemeClr val="bg1">
                    <a:lumMod val="50000"/>
                  </a:schemeClr>
                </a:solidFill>
                <a:effectLst/>
                <a:latin typeface="Myriad Pro" charset="0"/>
              </a:rPr>
              <a:t>Spring</a:t>
            </a:r>
            <a:r>
              <a:rPr lang="en-US" sz="1500" baseline="0" dirty="0" smtClean="0">
                <a:solidFill>
                  <a:schemeClr val="bg1">
                    <a:lumMod val="50000"/>
                  </a:schemeClr>
                </a:solidFill>
                <a:effectLst/>
                <a:latin typeface="Myriad Pro" charset="0"/>
              </a:rPr>
              <a:t> </a:t>
            </a:r>
            <a:r>
              <a:rPr lang="en-US" sz="1500" dirty="0" smtClean="0">
                <a:solidFill>
                  <a:schemeClr val="bg1">
                    <a:lumMod val="50000"/>
                  </a:schemeClr>
                </a:solidFill>
                <a:effectLst/>
                <a:latin typeface="Myriad Pro" charset="0"/>
              </a:rPr>
              <a:t>2018 pilot</a:t>
            </a:r>
            <a:endParaRPr lang="en-US" sz="1500" dirty="0">
              <a:solidFill>
                <a:srgbClr val="00628C"/>
              </a:solidFill>
              <a:effectLst/>
              <a:latin typeface="Myriad Pro" charset="0"/>
            </a:endParaRPr>
          </a:p>
        </p:txBody>
      </p:sp>
    </p:spTree>
    <p:extLst>
      <p:ext uri="{BB962C8B-B14F-4D97-AF65-F5344CB8AC3E}">
        <p14:creationId xmlns:p14="http://schemas.microsoft.com/office/powerpoint/2010/main" val="141490224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truction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r>
              <a:rPr lang="en-GB" dirty="0"/>
              <a:t>How to use this presentation</a:t>
            </a:r>
          </a:p>
        </p:txBody>
      </p:sp>
      <p:sp>
        <p:nvSpPr>
          <p:cNvPr id="2" name="TextBox 1"/>
          <p:cNvSpPr txBox="1"/>
          <p:nvPr userDrawn="1"/>
        </p:nvSpPr>
        <p:spPr bwMode="auto">
          <a:xfrm>
            <a:off x="463960" y="836712"/>
            <a:ext cx="8216081" cy="35640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lvl="0">
              <a:lnSpc>
                <a:spcPct val="100000"/>
              </a:lnSpc>
              <a:buNone/>
            </a:pPr>
            <a:r>
              <a:rPr lang="en-GB" sz="2400" dirty="0">
                <a:latin typeface="Myriad Pro" charset="0"/>
                <a:ea typeface="Myriad Pro" charset="0"/>
                <a:cs typeface="Myriad Pro" charset="0"/>
              </a:rPr>
              <a:t>The following slides contain the representations described in the teacher guide, and are intended to accompany the teacher guide. They do not represent complete lessons and should not be used as such. </a:t>
            </a:r>
          </a:p>
          <a:p>
            <a:pPr lvl="0">
              <a:lnSpc>
                <a:spcPct val="100000"/>
              </a:lnSpc>
              <a:buNone/>
            </a:pPr>
            <a:endParaRPr lang="en-GB" sz="2400" dirty="0">
              <a:latin typeface="Myriad Pro" charset="0"/>
              <a:ea typeface="Myriad Pro" charset="0"/>
              <a:cs typeface="Myriad Pro" charset="0"/>
            </a:endParaRPr>
          </a:p>
          <a:p>
            <a:pPr lvl="0">
              <a:lnSpc>
                <a:spcPct val="100000"/>
              </a:lnSpc>
              <a:buNone/>
            </a:pPr>
            <a:r>
              <a:rPr lang="en-GB" sz="2400" dirty="0">
                <a:latin typeface="Myriad Pro" charset="0"/>
                <a:ea typeface="Myriad Pro" charset="0"/>
                <a:cs typeface="Myriad Pro" charset="0"/>
              </a:rPr>
              <a:t>However, you may wish to use the slides in conjunction with the teacher guide to support the planning of lessons, in combination with other resources such as high-quality textbooks that follow a teaching-for-mastery approach. </a:t>
            </a:r>
          </a:p>
        </p:txBody>
      </p:sp>
      <p:sp>
        <p:nvSpPr>
          <p:cNvPr id="5" name="Text Placeholder 4"/>
          <p:cNvSpPr>
            <a:spLocks noGrp="1"/>
          </p:cNvSpPr>
          <p:nvPr>
            <p:ph type="body" sz="quarter" idx="12" hasCustomPrompt="1"/>
          </p:nvPr>
        </p:nvSpPr>
        <p:spPr>
          <a:xfrm>
            <a:off x="463959" y="4797152"/>
            <a:ext cx="8216081" cy="1127125"/>
          </a:xfrm>
        </p:spPr>
        <p:txBody>
          <a:bodyPr/>
          <a:lstStyle>
            <a:lvl1pPr marL="0" indent="0">
              <a:buFont typeface="Arial" charset="0"/>
              <a:buNone/>
              <a:defRPr sz="2800" i="0" baseline="0"/>
            </a:lvl1pPr>
          </a:lstStyle>
          <a:p>
            <a:pPr lvl="0">
              <a:lnSpc>
                <a:spcPct val="100000"/>
              </a:lnSpc>
            </a:pPr>
            <a:r>
              <a:rPr lang="en-GB" sz="2400" dirty="0">
                <a:latin typeface="Myriad Pro" charset="0"/>
                <a:ea typeface="Myriad Pro" charset="0"/>
                <a:cs typeface="Myriad Pro" charset="0"/>
              </a:rPr>
              <a:t>You can find the teacher guide [Enter name of teacher guide] by following the link below.</a:t>
            </a:r>
            <a:endParaRPr lang="en-GB" sz="2400" i="1" dirty="0">
              <a:latin typeface="Myriad Pro" charset="0"/>
              <a:ea typeface="Myriad Pro" charset="0"/>
              <a:cs typeface="Myriad Pro" charset="0"/>
            </a:endParaRPr>
          </a:p>
        </p:txBody>
      </p:sp>
      <p:sp>
        <p:nvSpPr>
          <p:cNvPr id="7" name="Rectangle 6"/>
          <p:cNvSpPr/>
          <p:nvPr userDrawn="1"/>
        </p:nvSpPr>
        <p:spPr>
          <a:xfrm>
            <a:off x="3166212" y="6487839"/>
            <a:ext cx="2811573" cy="323165"/>
          </a:xfrm>
          <a:prstGeom prst="rect">
            <a:avLst/>
          </a:prstGeom>
        </p:spPr>
        <p:txBody>
          <a:bodyPr wrap="square">
            <a:spAutoFit/>
          </a:bodyPr>
          <a:lstStyle/>
          <a:p>
            <a:pPr algn="ctr">
              <a:buFontTx/>
              <a:buNone/>
            </a:pPr>
            <a:r>
              <a:rPr lang="en-US" sz="1500" dirty="0" smtClean="0">
                <a:solidFill>
                  <a:schemeClr val="bg1">
                    <a:lumMod val="50000"/>
                  </a:schemeClr>
                </a:solidFill>
                <a:effectLst/>
                <a:latin typeface="Myriad Pro" charset="0"/>
              </a:rPr>
              <a:t>Spring 2018 pilot</a:t>
            </a:r>
            <a:endParaRPr lang="en-US" sz="1500" dirty="0">
              <a:solidFill>
                <a:schemeClr val="bg1">
                  <a:lumMod val="50000"/>
                </a:schemeClr>
              </a:solidFill>
              <a:effectLst/>
              <a:latin typeface="Myriad Pro" charset="0"/>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Canvas">
    <p:spTree>
      <p:nvGrpSpPr>
        <p:cNvPr id="1" name=""/>
        <p:cNvGrpSpPr/>
        <p:nvPr/>
      </p:nvGrpSpPr>
      <p:grpSpPr>
        <a:xfrm>
          <a:off x="0" y="0"/>
          <a:ext cx="0" cy="0"/>
          <a:chOff x="0" y="0"/>
          <a:chExt cx="0" cy="0"/>
        </a:xfrm>
      </p:grpSpPr>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lang="en-GB" b="0" i="0" u="none" strike="noStrike" baseline="0" smtClean="0">
                <a:effectLst/>
              </a:defRPr>
            </a:lvl1pPr>
          </a:lstStyle>
          <a:p>
            <a:pPr lvl="0"/>
            <a:r>
              <a:rPr lang="en-GB" b="0" i="0" u="none" strike="noStrike" dirty="0">
                <a:solidFill>
                  <a:srgbClr val="000000"/>
                </a:solidFill>
                <a:effectLst/>
                <a:latin typeface="Calibri" panose="020F0502020204030204" pitchFamily="34" charset="0"/>
              </a:rPr>
              <a:t>Segment short title + step numbers</a:t>
            </a:r>
            <a:endParaRPr lang="en-US" dirty="0"/>
          </a:p>
        </p:txBody>
      </p:sp>
      <p:sp>
        <p:nvSpPr>
          <p:cNvPr id="6" name="Rectangle 5"/>
          <p:cNvSpPr/>
          <p:nvPr userDrawn="1"/>
        </p:nvSpPr>
        <p:spPr>
          <a:xfrm>
            <a:off x="3166212" y="6487839"/>
            <a:ext cx="2811573" cy="323165"/>
          </a:xfrm>
          <a:prstGeom prst="rect">
            <a:avLst/>
          </a:prstGeom>
        </p:spPr>
        <p:txBody>
          <a:bodyPr wrap="square">
            <a:spAutoFit/>
          </a:bodyPr>
          <a:lstStyle/>
          <a:p>
            <a:pPr algn="ctr">
              <a:buFontTx/>
              <a:buNone/>
            </a:pPr>
            <a:r>
              <a:rPr lang="en-US" sz="1500" dirty="0" smtClean="0">
                <a:solidFill>
                  <a:schemeClr val="bg1">
                    <a:lumMod val="50000"/>
                  </a:schemeClr>
                </a:solidFill>
                <a:effectLst/>
                <a:latin typeface="Myriad Pro" charset="0"/>
              </a:rPr>
              <a:t>Spring 2018 pilot</a:t>
            </a:r>
            <a:endParaRPr lang="en-US" sz="1500" dirty="0">
              <a:solidFill>
                <a:schemeClr val="bg1">
                  <a:lumMod val="50000"/>
                </a:schemeClr>
              </a:solidFill>
              <a:effectLst/>
              <a:latin typeface="Myriad Pro" charset="0"/>
            </a:endParaRP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764704"/>
            <a:ext cx="8216081" cy="5544618"/>
          </a:xfrm>
        </p:spPr>
        <p:txBody>
          <a:bodyPr anchor="t" anchorCtr="0"/>
          <a:lstStyle>
            <a:lvl1pPr marL="0" indent="0">
              <a:buFont typeface="Arial" charset="0"/>
              <a:buNone/>
              <a:defRPr sz="28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400">
                <a:latin typeface="Myriad Pro" charset="0"/>
                <a:ea typeface="Myriad Pro" charset="0"/>
                <a:cs typeface="Myriad Pro" charset="0"/>
              </a:defRPr>
            </a:lvl2pPr>
            <a:lvl3pPr>
              <a:buClr>
                <a:srgbClr val="82CBDD"/>
              </a:buClr>
              <a:defRPr sz="2000">
                <a:latin typeface="Myriad Pro" charset="0"/>
                <a:ea typeface="Myriad Pro" charset="0"/>
                <a:cs typeface="Myriad Pro" charset="0"/>
              </a:defRPr>
            </a:lvl3pPr>
            <a:lvl4pPr>
              <a:buClr>
                <a:srgbClr val="82CBDD"/>
              </a:buClr>
              <a:defRPr sz="2000">
                <a:latin typeface="Myriad Pro" charset="0"/>
                <a:ea typeface="Myriad Pro" charset="0"/>
                <a:cs typeface="Myriad Pro" charset="0"/>
              </a:defRPr>
            </a:lvl4pPr>
            <a:lvl5pPr>
              <a:buClr>
                <a:srgbClr val="82CBDD"/>
              </a:buClr>
              <a:defRPr sz="20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9" name="Text Placeholder 8"/>
          <p:cNvSpPr>
            <a:spLocks noGrp="1"/>
          </p:cNvSpPr>
          <p:nvPr>
            <p:ph type="body" sz="quarter" idx="11" hasCustomPrompt="1"/>
          </p:nvPr>
        </p:nvSpPr>
        <p:spPr>
          <a:xfrm>
            <a:off x="0"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GB" b="0" i="0" u="none" strike="noStrike" dirty="0">
                <a:solidFill>
                  <a:srgbClr val="000000"/>
                </a:solidFill>
                <a:effectLst/>
                <a:latin typeface="Calibri" panose="020F0502020204030204" pitchFamily="34" charset="0"/>
              </a:rPr>
              <a:t>Segment short title + step numbers</a:t>
            </a:r>
            <a:endParaRPr lang="en-US" dirty="0"/>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aching Point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67544" y="1181498"/>
            <a:ext cx="8216081" cy="5127824"/>
          </a:xfrm>
        </p:spPr>
        <p:txBody>
          <a:bodyPr anchor="t" anchorCtr="0"/>
          <a:lstStyle>
            <a:lvl1pPr marL="0" indent="0">
              <a:defRPr sz="2400" baseline="0">
                <a:solidFill>
                  <a:schemeClr val="tx1"/>
                </a:solidFill>
                <a:latin typeface="Myriad Pro" charset="0"/>
                <a:ea typeface="Myriad Pro" charset="0"/>
                <a:cs typeface="Myriad Pro" charset="0"/>
              </a:defRPr>
            </a:lvl1pPr>
            <a:lvl2pPr marL="742950" indent="-285750">
              <a:buClr>
                <a:srgbClr val="82CBDD"/>
              </a:buClr>
              <a:buFont typeface="Arial" charset="0"/>
              <a:buChar char=""/>
              <a:defRPr sz="2000">
                <a:latin typeface="Myriad Pro" charset="0"/>
                <a:ea typeface="Myriad Pro" charset="0"/>
                <a:cs typeface="Myriad Pro" charset="0"/>
              </a:defRPr>
            </a:lvl2pPr>
            <a:lvl3pPr>
              <a:buClr>
                <a:srgbClr val="82CBDD"/>
              </a:buClr>
              <a:defRPr sz="1800">
                <a:latin typeface="Myriad Pro" charset="0"/>
                <a:ea typeface="Myriad Pro" charset="0"/>
                <a:cs typeface="Myriad Pro" charset="0"/>
              </a:defRPr>
            </a:lvl3pPr>
            <a:lvl4pPr>
              <a:buClr>
                <a:srgbClr val="82CBDD"/>
              </a:buClr>
              <a:defRPr sz="1800">
                <a:latin typeface="Myriad Pro" charset="0"/>
                <a:ea typeface="Myriad Pro" charset="0"/>
                <a:cs typeface="Myriad Pro" charset="0"/>
              </a:defRPr>
            </a:lvl4pPr>
            <a:lvl5pPr>
              <a:buClr>
                <a:srgbClr val="82CBDD"/>
              </a:buClr>
              <a:defRPr sz="1800">
                <a:latin typeface="Myriad Pro" charset="0"/>
                <a:ea typeface="Myriad Pro" charset="0"/>
                <a:cs typeface="Myriad Pro" charset="0"/>
              </a:defRPr>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le 7"/>
          <p:cNvSpPr/>
          <p:nvPr userDrawn="1"/>
        </p:nvSpPr>
        <p:spPr>
          <a:xfrm>
            <a:off x="6012160" y="6500873"/>
            <a:ext cx="2811573"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2017 </a:t>
            </a:r>
          </a:p>
        </p:txBody>
      </p:sp>
      <p:sp>
        <p:nvSpPr>
          <p:cNvPr id="11" name="Rectangle 10"/>
          <p:cNvSpPr/>
          <p:nvPr userDrawn="1"/>
        </p:nvSpPr>
        <p:spPr>
          <a:xfrm>
            <a:off x="392275" y="6487840"/>
            <a:ext cx="2811573"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6" name="Text Placeholder 5"/>
          <p:cNvSpPr>
            <a:spLocks noGrp="1"/>
          </p:cNvSpPr>
          <p:nvPr>
            <p:ph type="body" sz="quarter" idx="10"/>
          </p:nvPr>
        </p:nvSpPr>
        <p:spPr>
          <a:xfrm>
            <a:off x="463958" y="764704"/>
            <a:ext cx="8219667" cy="416793"/>
          </a:xfrm>
        </p:spPr>
        <p:txBody>
          <a:bodyPr anchor="ctr" anchorCtr="0"/>
          <a:lstStyle>
            <a:lvl1pPr>
              <a:defRPr sz="2400" b="1" i="0">
                <a:solidFill>
                  <a:srgbClr val="00628C"/>
                </a:solidFill>
                <a:latin typeface="Myriad Pro Semibold" charset="0"/>
                <a:ea typeface="Myriad Pro Semibold" charset="0"/>
                <a:cs typeface="Myriad Pro Semibold" charset="0"/>
              </a:defRPr>
            </a:lvl1pPr>
          </a:lstStyle>
          <a:p>
            <a:pPr lvl="0"/>
            <a:r>
              <a:rPr lang="en-US"/>
              <a:t>Click to edit Master text styles</a:t>
            </a:r>
          </a:p>
        </p:txBody>
      </p:sp>
      <p:sp>
        <p:nvSpPr>
          <p:cNvPr id="9" name="Text Placeholder 8"/>
          <p:cNvSpPr>
            <a:spLocks noGrp="1"/>
          </p:cNvSpPr>
          <p:nvPr>
            <p:ph type="body" sz="quarter" idx="11" hasCustomPrompt="1"/>
          </p:nvPr>
        </p:nvSpPr>
        <p:spPr>
          <a:xfrm>
            <a:off x="1" y="0"/>
            <a:ext cx="9144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GB" b="0" i="0" u="none" strike="noStrike" dirty="0">
                <a:solidFill>
                  <a:srgbClr val="000000"/>
                </a:solidFill>
                <a:effectLst/>
                <a:latin typeface="Calibri" panose="020F0502020204030204" pitchFamily="34" charset="0"/>
              </a:rPr>
              <a:t>Segment short title + step numbers</a:t>
            </a:r>
            <a:endParaRPr lang="en-US" dirty="0"/>
          </a:p>
        </p:txBody>
      </p:sp>
    </p:spTree>
    <p:extLst>
      <p:ext uri="{BB962C8B-B14F-4D97-AF65-F5344CB8AC3E}">
        <p14:creationId xmlns:p14="http://schemas.microsoft.com/office/powerpoint/2010/main" val="11756589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762000" y="301625"/>
            <a:ext cx="7924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1027" name="Rectangle 5"/>
          <p:cNvSpPr>
            <a:spLocks noGrp="1" noChangeArrowheads="1"/>
          </p:cNvSpPr>
          <p:nvPr>
            <p:ph type="body" idx="1"/>
          </p:nvPr>
        </p:nvSpPr>
        <p:spPr bwMode="auto">
          <a:xfrm>
            <a:off x="762000" y="1827213"/>
            <a:ext cx="7921625"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p:cNvSpPr>
            <a:spLocks noGrp="1" noChangeArrowheads="1"/>
          </p:cNvSpPr>
          <p:nvPr>
            <p:ph type="dt" sz="half" idx="2"/>
          </p:nvPr>
        </p:nvSpPr>
        <p:spPr bwMode="auto">
          <a:xfrm>
            <a:off x="457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ClrTx/>
              <a:buFontTx/>
              <a:buNone/>
              <a:defRPr sz="1200"/>
            </a:lvl1pPr>
          </a:lstStyle>
          <a:p>
            <a:pPr>
              <a:defRPr/>
            </a:pPr>
            <a:endParaRPr lang="en-GB" dirty="0"/>
          </a:p>
        </p:txBody>
      </p:sp>
      <p:sp>
        <p:nvSpPr>
          <p:cNvPr id="43015" name="Rectangle 7"/>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ctr">
              <a:spcBef>
                <a:spcPct val="0"/>
              </a:spcBef>
              <a:buClrTx/>
              <a:buFontTx/>
              <a:buNone/>
              <a:defRPr sz="1200"/>
            </a:lvl1pPr>
          </a:lstStyle>
          <a:p>
            <a:pPr>
              <a:defRPr/>
            </a:pPr>
            <a:endParaRPr lang="en-GB"/>
          </a:p>
        </p:txBody>
      </p:sp>
      <p:sp>
        <p:nvSpPr>
          <p:cNvPr id="43016" name="Rectangle 8"/>
          <p:cNvSpPr>
            <a:spLocks noGrp="1" noChangeArrowheads="1"/>
          </p:cNvSpPr>
          <p:nvPr>
            <p:ph type="sldNum" sz="quarter" idx="4"/>
          </p:nvPr>
        </p:nvSpPr>
        <p:spPr bwMode="auto">
          <a:xfrm>
            <a:off x="6553200" y="6248400"/>
            <a:ext cx="21336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ClrTx/>
              <a:buFontTx/>
              <a:buNone/>
              <a:defRPr sz="1200"/>
            </a:lvl1pPr>
          </a:lstStyle>
          <a:p>
            <a:fld id="{17C71EE9-BA72-3342-AD7C-7458D51D3716}"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952" r:id="rId1"/>
    <p:sldLayoutId id="2147483962" r:id="rId2"/>
    <p:sldLayoutId id="2147483959" r:id="rId3"/>
    <p:sldLayoutId id="2147483961" r:id="rId4"/>
    <p:sldLayoutId id="2147483953" r:id="rId5"/>
  </p:sldLayoutIdLst>
  <p:txStyles>
    <p:titleStyle>
      <a:lvl1pPr algn="l" rtl="0" eaLnBrk="1" fontAlgn="base" hangingPunct="1">
        <a:spcBef>
          <a:spcPct val="0"/>
        </a:spcBef>
        <a:spcAft>
          <a:spcPct val="0"/>
        </a:spcAft>
        <a:defRPr sz="2800" b="1" i="0">
          <a:solidFill>
            <a:srgbClr val="00628C"/>
          </a:solidFill>
          <a:latin typeface="Myriad Pro Semibold" charset="0"/>
          <a:ea typeface="Myriad Pro Semibold" charset="0"/>
          <a:cs typeface="Myriad Pro Semibold" charset="0"/>
        </a:defRPr>
      </a:lvl1pPr>
      <a:lvl2pPr algn="l" rtl="0" eaLnBrk="1" fontAlgn="base" hangingPunct="1">
        <a:spcBef>
          <a:spcPct val="0"/>
        </a:spcBef>
        <a:spcAft>
          <a:spcPct val="0"/>
        </a:spcAft>
        <a:defRPr sz="3600" b="1">
          <a:solidFill>
            <a:srgbClr val="00628C"/>
          </a:solidFill>
          <a:latin typeface="Arial" charset="0"/>
        </a:defRPr>
      </a:lvl2pPr>
      <a:lvl3pPr algn="l" rtl="0" eaLnBrk="1" fontAlgn="base" hangingPunct="1">
        <a:spcBef>
          <a:spcPct val="0"/>
        </a:spcBef>
        <a:spcAft>
          <a:spcPct val="0"/>
        </a:spcAft>
        <a:defRPr sz="3600" b="1">
          <a:solidFill>
            <a:srgbClr val="00628C"/>
          </a:solidFill>
          <a:latin typeface="Arial" charset="0"/>
        </a:defRPr>
      </a:lvl3pPr>
      <a:lvl4pPr algn="l" rtl="0" eaLnBrk="1" fontAlgn="base" hangingPunct="1">
        <a:spcBef>
          <a:spcPct val="0"/>
        </a:spcBef>
        <a:spcAft>
          <a:spcPct val="0"/>
        </a:spcAft>
        <a:defRPr sz="3600" b="1">
          <a:solidFill>
            <a:srgbClr val="00628C"/>
          </a:solidFill>
          <a:latin typeface="Arial" charset="0"/>
        </a:defRPr>
      </a:lvl4pPr>
      <a:lvl5pPr algn="l" rtl="0" eaLnBrk="1" fontAlgn="base" hangingPunct="1">
        <a:spcBef>
          <a:spcPct val="0"/>
        </a:spcBef>
        <a:spcAft>
          <a:spcPct val="0"/>
        </a:spcAft>
        <a:defRPr sz="3600" b="1">
          <a:solidFill>
            <a:srgbClr val="00628C"/>
          </a:solidFill>
          <a:latin typeface="Arial" charset="0"/>
        </a:defRPr>
      </a:lvl5pPr>
      <a:lvl6pPr marL="457200" algn="l" rtl="0" eaLnBrk="1" fontAlgn="base" hangingPunct="1">
        <a:spcBef>
          <a:spcPct val="0"/>
        </a:spcBef>
        <a:spcAft>
          <a:spcPct val="0"/>
        </a:spcAft>
        <a:defRPr sz="3600" b="1">
          <a:solidFill>
            <a:srgbClr val="00628C"/>
          </a:solidFill>
          <a:latin typeface="Arial" charset="0"/>
        </a:defRPr>
      </a:lvl6pPr>
      <a:lvl7pPr marL="914400" algn="l" rtl="0" eaLnBrk="1" fontAlgn="base" hangingPunct="1">
        <a:spcBef>
          <a:spcPct val="0"/>
        </a:spcBef>
        <a:spcAft>
          <a:spcPct val="0"/>
        </a:spcAft>
        <a:defRPr sz="3600" b="1">
          <a:solidFill>
            <a:srgbClr val="00628C"/>
          </a:solidFill>
          <a:latin typeface="Arial" charset="0"/>
        </a:defRPr>
      </a:lvl7pPr>
      <a:lvl8pPr marL="1371600" algn="l" rtl="0" eaLnBrk="1" fontAlgn="base" hangingPunct="1">
        <a:spcBef>
          <a:spcPct val="0"/>
        </a:spcBef>
        <a:spcAft>
          <a:spcPct val="0"/>
        </a:spcAft>
        <a:defRPr sz="3600" b="1">
          <a:solidFill>
            <a:srgbClr val="00628C"/>
          </a:solidFill>
          <a:latin typeface="Arial" charset="0"/>
        </a:defRPr>
      </a:lvl8pPr>
      <a:lvl9pPr marL="1828800" algn="l" rtl="0" eaLnBrk="1" fontAlgn="base" hangingPunct="1">
        <a:spcBef>
          <a:spcPct val="0"/>
        </a:spcBef>
        <a:spcAft>
          <a:spcPct val="0"/>
        </a:spcAft>
        <a:defRPr sz="3600" b="1">
          <a:solidFill>
            <a:srgbClr val="00628C"/>
          </a:solidFill>
          <a:latin typeface="Arial" charset="0"/>
        </a:defRPr>
      </a:lvl9pPr>
    </p:titleStyle>
    <p:bodyStyle>
      <a:lvl1pPr marL="342900" indent="-342900" algn="l" rtl="0" eaLnBrk="1" fontAlgn="base" hangingPunct="1">
        <a:spcBef>
          <a:spcPct val="20000"/>
        </a:spcBef>
        <a:spcAft>
          <a:spcPct val="0"/>
        </a:spcAft>
        <a:buClr>
          <a:schemeClr val="tx2"/>
        </a:buClr>
        <a:buFont typeface="Arial" charset="0"/>
        <a:defRPr sz="2800">
          <a:solidFill>
            <a:schemeClr val="tx1"/>
          </a:solidFill>
          <a:latin typeface="Myriad Pro" charset="0"/>
          <a:ea typeface="Myriad Pro" charset="0"/>
          <a:cs typeface="Myriad Pro" charset="0"/>
        </a:defRPr>
      </a:lvl1pPr>
      <a:lvl2pPr marL="742950" indent="-285750" algn="l" rtl="0" eaLnBrk="1" fontAlgn="base" hangingPunct="1">
        <a:spcBef>
          <a:spcPct val="20000"/>
        </a:spcBef>
        <a:spcAft>
          <a:spcPct val="0"/>
        </a:spcAft>
        <a:buClr>
          <a:srgbClr val="82CBDD"/>
        </a:buClr>
        <a:buFont typeface="Arial" charset="0"/>
        <a:buChar char="●"/>
        <a:defRPr sz="2400">
          <a:solidFill>
            <a:schemeClr val="tx1"/>
          </a:solidFill>
          <a:latin typeface="Myriad Pro" charset="0"/>
          <a:ea typeface="Myriad Pro" charset="0"/>
          <a:cs typeface="Myriad Pro" charset="0"/>
        </a:defRPr>
      </a:lvl2pPr>
      <a:lvl3pPr marL="1143000" indent="-228600" algn="l" rtl="0" eaLnBrk="1" fontAlgn="base" hangingPunct="1">
        <a:spcBef>
          <a:spcPct val="20000"/>
        </a:spcBef>
        <a:spcAft>
          <a:spcPct val="0"/>
        </a:spcAft>
        <a:buClr>
          <a:srgbClr val="00628C"/>
        </a:buClr>
        <a:buFont typeface="Arial" charset="0"/>
        <a:buChar char="–"/>
        <a:defRPr sz="2000">
          <a:solidFill>
            <a:schemeClr val="tx1"/>
          </a:solidFill>
          <a:latin typeface="Myriad Pro" charset="0"/>
          <a:ea typeface="Myriad Pro" charset="0"/>
          <a:cs typeface="Myriad Pro" charset="0"/>
        </a:defRPr>
      </a:lvl3pPr>
      <a:lvl4pPr marL="1600200" indent="-228600" algn="l" rtl="0" eaLnBrk="1" fontAlgn="base" hangingPunct="1">
        <a:spcBef>
          <a:spcPct val="20000"/>
        </a:spcBef>
        <a:spcAft>
          <a:spcPct val="0"/>
        </a:spcAft>
        <a:buClr>
          <a:schemeClr val="accent2"/>
        </a:buClr>
        <a:buFont typeface="Arial" charset="0"/>
        <a:buChar char="●"/>
        <a:defRPr sz="1900">
          <a:solidFill>
            <a:schemeClr val="tx1"/>
          </a:solidFill>
          <a:latin typeface="+mn-lt"/>
        </a:defRPr>
      </a:lvl4pPr>
      <a:lvl5pPr marL="20574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5pPr>
      <a:lvl6pPr marL="25146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6pPr>
      <a:lvl7pPr marL="29718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7pPr>
      <a:lvl8pPr marL="34290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8pPr>
      <a:lvl9pPr marL="3886200" indent="-228600" algn="l" rtl="0" eaLnBrk="1" fontAlgn="base" hangingPunct="1">
        <a:spcBef>
          <a:spcPct val="20000"/>
        </a:spcBef>
        <a:spcAft>
          <a:spcPct val="0"/>
        </a:spcAft>
        <a:buClr>
          <a:schemeClr val="tx2"/>
        </a:buClr>
        <a:buFont typeface="Arial" charset="0"/>
        <a:buChar char="●"/>
        <a:defRPr sz="19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3.xml"/><Relationship Id="rId4" Type="http://schemas.openxmlformats.org/officeDocument/2006/relationships/image" Target="../media/image51.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0.png"/><Relationship Id="rId1" Type="http://schemas.openxmlformats.org/officeDocument/2006/relationships/slideLayout" Target="../slideLayouts/slideLayout3.xml"/><Relationship Id="rId5" Type="http://schemas.openxmlformats.org/officeDocument/2006/relationships/image" Target="../media/image51.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image" Target="../media/image59.png"/><Relationship Id="rId1" Type="http://schemas.openxmlformats.org/officeDocument/2006/relationships/slideLayout" Target="../slideLayouts/slideLayout3.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19.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png"/><Relationship Id="rId7" Type="http://schemas.openxmlformats.org/officeDocument/2006/relationships/image" Target="../media/image69.png"/><Relationship Id="rId12" Type="http://schemas.openxmlformats.org/officeDocument/2006/relationships/image" Target="../media/image74.png"/><Relationship Id="rId2" Type="http://schemas.openxmlformats.org/officeDocument/2006/relationships/image" Target="../media/image59.png"/><Relationship Id="rId1" Type="http://schemas.openxmlformats.org/officeDocument/2006/relationships/slideLayout" Target="../slideLayouts/slideLayout3.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0" Type="http://schemas.openxmlformats.org/officeDocument/2006/relationships/image" Target="../media/image72.png"/><Relationship Id="rId4" Type="http://schemas.openxmlformats.org/officeDocument/2006/relationships/image" Target="../media/image66.png"/><Relationship Id="rId9" Type="http://schemas.openxmlformats.org/officeDocument/2006/relationships/image" Target="../media/image7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5.png"/></Relationships>
</file>

<file path=ppt/slides/_rels/slide2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3.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23.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3.xml"/><Relationship Id="rId4" Type="http://schemas.openxmlformats.org/officeDocument/2006/relationships/image" Target="../media/image85.png"/></Relationships>
</file>

<file path=ppt/slides/_rels/slide2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87.png"/></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88.png"/><Relationship Id="rId7" Type="http://schemas.openxmlformats.org/officeDocument/2006/relationships/image" Target="../media/image9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91.png"/><Relationship Id="rId5" Type="http://schemas.openxmlformats.org/officeDocument/2006/relationships/image" Target="../media/image90.png"/><Relationship Id="rId10" Type="http://schemas.openxmlformats.org/officeDocument/2006/relationships/image" Target="../media/image26.png"/><Relationship Id="rId4" Type="http://schemas.openxmlformats.org/officeDocument/2006/relationships/image" Target="../media/image89.png"/><Relationship Id="rId9" Type="http://schemas.openxmlformats.org/officeDocument/2006/relationships/image" Target="../media/image24.png"/></Relationships>
</file>

<file path=ppt/slides/_rels/slide26.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8" Type="http://schemas.openxmlformats.org/officeDocument/2006/relationships/image" Target="../media/image101.png"/><Relationship Id="rId3" Type="http://schemas.openxmlformats.org/officeDocument/2006/relationships/image" Target="../media/image96.png"/><Relationship Id="rId7" Type="http://schemas.openxmlformats.org/officeDocument/2006/relationships/image" Target="../media/image100.png"/><Relationship Id="rId2" Type="http://schemas.openxmlformats.org/officeDocument/2006/relationships/image" Target="../media/image95.png"/><Relationship Id="rId1" Type="http://schemas.openxmlformats.org/officeDocument/2006/relationships/slideLayout" Target="../slideLayouts/slideLayout3.xml"/><Relationship Id="rId6" Type="http://schemas.openxmlformats.org/officeDocument/2006/relationships/image" Target="../media/image99.png"/><Relationship Id="rId11" Type="http://schemas.openxmlformats.org/officeDocument/2006/relationships/image" Target="../media/image104.png"/><Relationship Id="rId5" Type="http://schemas.openxmlformats.org/officeDocument/2006/relationships/image" Target="../media/image98.png"/><Relationship Id="rId10" Type="http://schemas.openxmlformats.org/officeDocument/2006/relationships/image" Target="../media/image103.png"/><Relationship Id="rId4" Type="http://schemas.openxmlformats.org/officeDocument/2006/relationships/image" Target="../media/image97.png"/><Relationship Id="rId9" Type="http://schemas.openxmlformats.org/officeDocument/2006/relationships/image" Target="../media/image10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108.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image" Target="../media/image120.pn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119.png"/><Relationship Id="rId2" Type="http://schemas.openxmlformats.org/officeDocument/2006/relationships/image" Target="../media/image109.png"/><Relationship Id="rId1" Type="http://schemas.openxmlformats.org/officeDocument/2006/relationships/slideLayout" Target="../slideLayouts/slideLayout3.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s>
</file>

<file path=ppt/slides/_rels/slide47.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image" Target="../media/image121.png"/><Relationship Id="rId1" Type="http://schemas.openxmlformats.org/officeDocument/2006/relationships/slideLayout" Target="../slideLayouts/slideLayout3.xml"/><Relationship Id="rId5" Type="http://schemas.openxmlformats.org/officeDocument/2006/relationships/image" Target="../media/image124.png"/><Relationship Id="rId4" Type="http://schemas.openxmlformats.org/officeDocument/2006/relationships/image" Target="../media/image123.png"/></Relationships>
</file>

<file path=ppt/slides/_rels/slide48.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3.xml"/><Relationship Id="rId6" Type="http://schemas.openxmlformats.org/officeDocument/2006/relationships/image" Target="../media/image129.png"/><Relationship Id="rId5" Type="http://schemas.openxmlformats.org/officeDocument/2006/relationships/image" Target="../media/image128.png"/><Relationship Id="rId4" Type="http://schemas.openxmlformats.org/officeDocument/2006/relationships/image" Target="../media/image127.png"/></Relationships>
</file>

<file path=ppt/slides/_rels/slide49.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3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png"/></Relationships>
</file>

<file path=ppt/slides/_rels/slide50.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media/image143.png"/><Relationship Id="rId3" Type="http://schemas.openxmlformats.org/officeDocument/2006/relationships/image" Target="../media/image133.png"/><Relationship Id="rId7" Type="http://schemas.openxmlformats.org/officeDocument/2006/relationships/image" Target="../media/image137.png"/><Relationship Id="rId12" Type="http://schemas.openxmlformats.org/officeDocument/2006/relationships/image" Target="../media/image142.png"/><Relationship Id="rId2" Type="http://schemas.openxmlformats.org/officeDocument/2006/relationships/image" Target="../media/image132.png"/><Relationship Id="rId1" Type="http://schemas.openxmlformats.org/officeDocument/2006/relationships/slideLayout" Target="../slideLayouts/slideLayout3.xml"/><Relationship Id="rId6" Type="http://schemas.openxmlformats.org/officeDocument/2006/relationships/image" Target="../media/image136.png"/><Relationship Id="rId11" Type="http://schemas.openxmlformats.org/officeDocument/2006/relationships/image" Target="../media/image141.png"/><Relationship Id="rId5" Type="http://schemas.openxmlformats.org/officeDocument/2006/relationships/image" Target="../media/image135.png"/><Relationship Id="rId10" Type="http://schemas.openxmlformats.org/officeDocument/2006/relationships/image" Target="../media/image140.png"/><Relationship Id="rId4" Type="http://schemas.openxmlformats.org/officeDocument/2006/relationships/image" Target="../media/image134.png"/><Relationship Id="rId9" Type="http://schemas.openxmlformats.org/officeDocument/2006/relationships/image" Target="../media/image139.png"/></Relationships>
</file>

<file path=ppt/slides/_rels/slide51.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image" Target="../media/image144.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image" Target="../media/image145.png"/><Relationship Id="rId1" Type="http://schemas.openxmlformats.org/officeDocument/2006/relationships/slideLayout" Target="../slideLayouts/slideLayout3.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s>
</file>

<file path=ppt/slides/_rels/slide53.xml.rels><?xml version="1.0" encoding="UTF-8" standalone="yes"?>
<Relationships xmlns="http://schemas.openxmlformats.org/package/2006/relationships"><Relationship Id="rId8" Type="http://schemas.openxmlformats.org/officeDocument/2006/relationships/image" Target="../media/image156.png"/><Relationship Id="rId3" Type="http://schemas.openxmlformats.org/officeDocument/2006/relationships/image" Target="../media/image151.png"/><Relationship Id="rId7" Type="http://schemas.openxmlformats.org/officeDocument/2006/relationships/image" Target="../media/image155.png"/><Relationship Id="rId2" Type="http://schemas.openxmlformats.org/officeDocument/2006/relationships/image" Target="../media/image150.png"/><Relationship Id="rId1" Type="http://schemas.openxmlformats.org/officeDocument/2006/relationships/slideLayout" Target="../slideLayouts/slideLayout3.xml"/><Relationship Id="rId6" Type="http://schemas.openxmlformats.org/officeDocument/2006/relationships/image" Target="../media/image154.png"/><Relationship Id="rId5" Type="http://schemas.openxmlformats.org/officeDocument/2006/relationships/image" Target="../media/image153.png"/><Relationship Id="rId4" Type="http://schemas.openxmlformats.org/officeDocument/2006/relationships/image" Target="../media/image152.png"/><Relationship Id="rId9" Type="http://schemas.openxmlformats.org/officeDocument/2006/relationships/image" Target="../media/image157.png"/></Relationships>
</file>

<file path=ppt/slides/_rels/slide54.xml.rels><?xml version="1.0" encoding="UTF-8" standalone="yes"?>
<Relationships xmlns="http://schemas.openxmlformats.org/package/2006/relationships"><Relationship Id="rId3" Type="http://schemas.openxmlformats.org/officeDocument/2006/relationships/image" Target="../media/image159.png"/><Relationship Id="rId2" Type="http://schemas.openxmlformats.org/officeDocument/2006/relationships/image" Target="../media/image158.png"/><Relationship Id="rId1" Type="http://schemas.openxmlformats.org/officeDocument/2006/relationships/slideLayout" Target="../slideLayouts/slideLayout3.xml"/><Relationship Id="rId5" Type="http://schemas.openxmlformats.org/officeDocument/2006/relationships/image" Target="../media/image161.png"/><Relationship Id="rId4" Type="http://schemas.openxmlformats.org/officeDocument/2006/relationships/image" Target="../media/image160.png"/></Relationships>
</file>

<file path=ppt/slides/_rels/slide55.xml.rels><?xml version="1.0" encoding="UTF-8" standalone="yes"?>
<Relationships xmlns="http://schemas.openxmlformats.org/package/2006/relationships"><Relationship Id="rId3" Type="http://schemas.openxmlformats.org/officeDocument/2006/relationships/image" Target="../media/image163.png"/><Relationship Id="rId2" Type="http://schemas.openxmlformats.org/officeDocument/2006/relationships/image" Target="../media/image162.png"/><Relationship Id="rId1" Type="http://schemas.openxmlformats.org/officeDocument/2006/relationships/slideLayout" Target="../slideLayouts/slideLayout3.xml"/><Relationship Id="rId6" Type="http://schemas.openxmlformats.org/officeDocument/2006/relationships/image" Target="../media/image166.png"/><Relationship Id="rId5" Type="http://schemas.openxmlformats.org/officeDocument/2006/relationships/image" Target="../media/image165.png"/><Relationship Id="rId4" Type="http://schemas.openxmlformats.org/officeDocument/2006/relationships/image" Target="../media/image164.png"/></Relationships>
</file>

<file path=ppt/slides/_rels/slide56.xml.rels><?xml version="1.0" encoding="UTF-8" standalone="yes"?>
<Relationships xmlns="http://schemas.openxmlformats.org/package/2006/relationships"><Relationship Id="rId8" Type="http://schemas.openxmlformats.org/officeDocument/2006/relationships/image" Target="../media/image171.png"/><Relationship Id="rId3" Type="http://schemas.openxmlformats.org/officeDocument/2006/relationships/image" Target="../media/image167.png"/><Relationship Id="rId7" Type="http://schemas.openxmlformats.org/officeDocument/2006/relationships/image" Target="../media/image153.png"/><Relationship Id="rId2" Type="http://schemas.openxmlformats.org/officeDocument/2006/relationships/image" Target="../media/image151.png"/><Relationship Id="rId1" Type="http://schemas.openxmlformats.org/officeDocument/2006/relationships/slideLayout" Target="../slideLayouts/slideLayout3.xml"/><Relationship Id="rId6" Type="http://schemas.openxmlformats.org/officeDocument/2006/relationships/image" Target="../media/image170.png"/><Relationship Id="rId11" Type="http://schemas.openxmlformats.org/officeDocument/2006/relationships/image" Target="../media/image155.png"/><Relationship Id="rId5" Type="http://schemas.openxmlformats.org/officeDocument/2006/relationships/image" Target="../media/image169.png"/><Relationship Id="rId10" Type="http://schemas.openxmlformats.org/officeDocument/2006/relationships/image" Target="../media/image173.png"/><Relationship Id="rId4" Type="http://schemas.openxmlformats.org/officeDocument/2006/relationships/image" Target="../media/image168.png"/><Relationship Id="rId9" Type="http://schemas.openxmlformats.org/officeDocument/2006/relationships/image" Target="../media/image172.png"/></Relationships>
</file>

<file path=ppt/slides/_rels/slide57.xml.rels><?xml version="1.0" encoding="UTF-8" standalone="yes"?>
<Relationships xmlns="http://schemas.openxmlformats.org/package/2006/relationships"><Relationship Id="rId3" Type="http://schemas.openxmlformats.org/officeDocument/2006/relationships/image" Target="../media/image174.png"/><Relationship Id="rId7" Type="http://schemas.openxmlformats.org/officeDocument/2006/relationships/image" Target="../media/image178.png"/><Relationship Id="rId2" Type="http://schemas.openxmlformats.org/officeDocument/2006/relationships/image" Target="../media/image151.png"/><Relationship Id="rId1" Type="http://schemas.openxmlformats.org/officeDocument/2006/relationships/slideLayout" Target="../slideLayouts/slideLayout3.xml"/><Relationship Id="rId6" Type="http://schemas.openxmlformats.org/officeDocument/2006/relationships/image" Target="../media/image177.png"/><Relationship Id="rId5" Type="http://schemas.openxmlformats.org/officeDocument/2006/relationships/image" Target="../media/image176.png"/><Relationship Id="rId4" Type="http://schemas.openxmlformats.org/officeDocument/2006/relationships/image" Target="../media/image175.png"/></Relationships>
</file>

<file path=ppt/slides/_rels/slide5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image" Target="../media/image179.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8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60.xml.rels><?xml version="1.0" encoding="UTF-8" standalone="yes"?>
<Relationships xmlns="http://schemas.openxmlformats.org/package/2006/relationships"><Relationship Id="rId3" Type="http://schemas.openxmlformats.org/officeDocument/2006/relationships/image" Target="../media/image184.png"/><Relationship Id="rId2" Type="http://schemas.openxmlformats.org/officeDocument/2006/relationships/image" Target="../media/image183.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186.png"/><Relationship Id="rId2" Type="http://schemas.openxmlformats.org/officeDocument/2006/relationships/image" Target="../media/image185.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image" Target="../media/image18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8.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6"/>
          <p:cNvSpPr>
            <a:spLocks noGrp="1" noChangeArrowheads="1"/>
          </p:cNvSpPr>
          <p:nvPr>
            <p:ph type="ctrTitle"/>
          </p:nvPr>
        </p:nvSpPr>
        <p:spPr/>
        <p:txBody>
          <a:bodyPr/>
          <a:lstStyle/>
          <a:p>
            <a:r>
              <a:rPr lang="en-GB" dirty="0"/>
              <a:t>1.11 Addition: three single-digit</a:t>
            </a:r>
            <a:br>
              <a:rPr lang="en-GB" dirty="0"/>
            </a:br>
            <a:r>
              <a:rPr lang="en-GB" dirty="0"/>
              <a:t>numbers and bridging ten</a:t>
            </a:r>
            <a:endParaRPr lang="en-US" altLang="en-US" dirty="0"/>
          </a:p>
        </p:txBody>
      </p:sp>
      <p:sp>
        <p:nvSpPr>
          <p:cNvPr id="12291" name="Rectangle 47"/>
          <p:cNvSpPr>
            <a:spLocks noGrp="1" noChangeArrowheads="1"/>
          </p:cNvSpPr>
          <p:nvPr>
            <p:ph type="subTitle" idx="1"/>
          </p:nvPr>
        </p:nvSpPr>
        <p:spPr/>
        <p:txBody>
          <a:bodyPr/>
          <a:lstStyle/>
          <a:p>
            <a:r>
              <a:rPr lang="en-US" altLang="en-US" dirty="0"/>
              <a:t>Representations | Year 2</a:t>
            </a:r>
          </a:p>
        </p:txBody>
      </p:sp>
      <p:sp>
        <p:nvSpPr>
          <p:cNvPr id="8" name="Text Placeholder 7"/>
          <p:cNvSpPr>
            <a:spLocks noGrp="1"/>
          </p:cNvSpPr>
          <p:nvPr>
            <p:ph type="body" sz="quarter" idx="11"/>
          </p:nvPr>
        </p:nvSpPr>
        <p:spPr/>
        <p:txBody>
          <a:bodyPr/>
          <a:lstStyle/>
          <a:p>
            <a:r>
              <a:rPr lang="en-GB" dirty="0"/>
              <a:t>Number, Addition and Subtraction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2:2</a:t>
            </a:r>
          </a:p>
        </p:txBody>
      </p:sp>
      <p:pic>
        <p:nvPicPr>
          <p:cNvPr id="4" name="Picture 3" descr="ncetm_mm_sp1_se11_aw007.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873500" y="1172789"/>
            <a:ext cx="1168400" cy="2624511"/>
          </a:xfrm>
          <a:prstGeom prst="rect">
            <a:avLst/>
          </a:prstGeom>
        </p:spPr>
      </p:pic>
      <p:pic>
        <p:nvPicPr>
          <p:cNvPr id="9" name="Picture 8" descr="ncetm_mm_sp1_se11_aw007.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032250" y="3841750"/>
            <a:ext cx="438150" cy="457200"/>
          </a:xfrm>
          <a:prstGeom prst="rect">
            <a:avLst/>
          </a:prstGeom>
        </p:spPr>
      </p:pic>
      <p:pic>
        <p:nvPicPr>
          <p:cNvPr id="10" name="Picture 9" descr="ncetm_mm_sp1_se11_aw007.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914900" y="3835400"/>
            <a:ext cx="431800" cy="450850"/>
          </a:xfrm>
          <a:prstGeom prst="rect">
            <a:avLst/>
          </a:prstGeom>
        </p:spPr>
      </p:pic>
      <p:pic>
        <p:nvPicPr>
          <p:cNvPr id="11" name="Picture 10" descr="ncetm_mm_sp1_se11_aw007.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76750" y="3835400"/>
            <a:ext cx="438150" cy="457200"/>
          </a:xfrm>
          <a:prstGeom prst="rect">
            <a:avLst/>
          </a:prstGeom>
        </p:spPr>
      </p:pic>
      <p:pic>
        <p:nvPicPr>
          <p:cNvPr id="12" name="Picture 11" descr="ncetm_mm_sp1_se11_aw007.png"/>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489450" y="3835400"/>
            <a:ext cx="438150" cy="444500"/>
          </a:xfrm>
          <a:prstGeom prst="rect">
            <a:avLst/>
          </a:prstGeom>
        </p:spPr>
      </p:pic>
      <p:pic>
        <p:nvPicPr>
          <p:cNvPr id="13" name="Picture 12" descr="ncetm_mm_sp1_se11_aw007.png"/>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921250" y="3841750"/>
            <a:ext cx="438150" cy="444500"/>
          </a:xfrm>
          <a:prstGeom prst="rect">
            <a:avLst/>
          </a:prstGeom>
        </p:spPr>
      </p:pic>
      <p:sp>
        <p:nvSpPr>
          <p:cNvPr id="6" name="TextBox 5"/>
          <p:cNvSpPr txBox="1"/>
          <p:nvPr/>
        </p:nvSpPr>
        <p:spPr bwMode="auto">
          <a:xfrm>
            <a:off x="154113" y="4387073"/>
            <a:ext cx="883577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First</a:t>
            </a:r>
            <a:r>
              <a:rPr lang="en-GB" sz="2400" dirty="0">
                <a:latin typeface="Myriad Pro Semibold"/>
                <a:ea typeface="Myriad Pro Semibold" charset="0"/>
                <a:cs typeface="Myriad Pro Semibold" charset="0"/>
              </a:rPr>
              <a:t>, four children were sitting on a bus.</a:t>
            </a:r>
          </a:p>
        </p:txBody>
      </p:sp>
      <p:sp>
        <p:nvSpPr>
          <p:cNvPr id="15" name="TextBox 14"/>
          <p:cNvSpPr txBox="1"/>
          <p:nvPr/>
        </p:nvSpPr>
        <p:spPr bwMode="auto">
          <a:xfrm>
            <a:off x="154113" y="4784051"/>
            <a:ext cx="883577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Then</a:t>
            </a:r>
            <a:r>
              <a:rPr lang="en-GB" sz="2400" dirty="0">
                <a:latin typeface="Myriad Pro Semibold"/>
                <a:ea typeface="Myriad Pro Semibold" charset="0"/>
                <a:cs typeface="Myriad Pro Semibold" charset="0"/>
              </a:rPr>
              <a:t>, three more children got on the bus…</a:t>
            </a:r>
          </a:p>
        </p:txBody>
      </p:sp>
      <p:sp>
        <p:nvSpPr>
          <p:cNvPr id="16" name="TextBox 15"/>
          <p:cNvSpPr txBox="1"/>
          <p:nvPr/>
        </p:nvSpPr>
        <p:spPr bwMode="auto">
          <a:xfrm>
            <a:off x="154113" y="5181029"/>
            <a:ext cx="883577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 and </a:t>
            </a:r>
            <a:r>
              <a:rPr lang="en-GB" sz="2400" b="1" dirty="0">
                <a:latin typeface="Myriad Pro Semibold"/>
                <a:ea typeface="Myriad Pro Semibold" charset="0"/>
                <a:cs typeface="Myriad Pro Semibold" charset="0"/>
              </a:rPr>
              <a:t>then</a:t>
            </a:r>
            <a:r>
              <a:rPr lang="en-GB" sz="2400" dirty="0">
                <a:latin typeface="Myriad Pro Semibold"/>
                <a:ea typeface="Myriad Pro Semibold" charset="0"/>
                <a:cs typeface="Myriad Pro Semibold" charset="0"/>
              </a:rPr>
              <a:t> two more children got on.</a:t>
            </a:r>
          </a:p>
        </p:txBody>
      </p:sp>
      <p:sp>
        <p:nvSpPr>
          <p:cNvPr id="17" name="TextBox 16"/>
          <p:cNvSpPr txBox="1"/>
          <p:nvPr/>
        </p:nvSpPr>
        <p:spPr bwMode="auto">
          <a:xfrm>
            <a:off x="154113" y="5578008"/>
            <a:ext cx="883577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b="1" dirty="0">
                <a:latin typeface="Myriad Pro Semibold"/>
                <a:ea typeface="Myriad Pro Semibold" charset="0"/>
                <a:cs typeface="Myriad Pro Semibold" charset="0"/>
              </a:rPr>
              <a:t>Now</a:t>
            </a:r>
            <a:r>
              <a:rPr lang="en-GB" sz="2400" dirty="0">
                <a:latin typeface="Myriad Pro Semibold"/>
                <a:ea typeface="Myriad Pro Semibold" charset="0"/>
                <a:cs typeface="Myriad Pro Semibold" charset="0"/>
              </a:rPr>
              <a:t>, nine children are sitting on the bus.</a:t>
            </a:r>
          </a:p>
        </p:txBody>
      </p:sp>
    </p:spTree>
    <p:extLst>
      <p:ext uri="{BB962C8B-B14F-4D97-AF65-F5344CB8AC3E}">
        <p14:creationId xmlns:p14="http://schemas.microsoft.com/office/powerpoint/2010/main" val="303238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50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1500"/>
                            </p:stCondLst>
                            <p:childTnLst>
                              <p:par>
                                <p:cTn id="18" presetID="10" presetClass="entr" presetSubtype="0" fill="hold" nodeType="afterEffect">
                                  <p:stCondLst>
                                    <p:cond delay="50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50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childTnLst>
                          </p:cTn>
                        </p:par>
                        <p:par>
                          <p:cTn id="27" fill="hold">
                            <p:stCondLst>
                              <p:cond delay="2500"/>
                            </p:stCondLst>
                            <p:childTnLst>
                              <p:par>
                                <p:cTn id="28" presetID="0" presetClass="path" presetSubtype="0" accel="50000" decel="50000" fill="hold" nodeType="afterEffect">
                                  <p:stCondLst>
                                    <p:cond delay="250"/>
                                  </p:stCondLst>
                                  <p:childTnLst>
                                    <p:animMotion origin="layout" path="M 0.00035 1.48148E-6 L -0.00799 -0.08333 " pathEditMode="relative" rAng="0" ptsTypes="AA">
                                      <p:cBhvr>
                                        <p:cTn id="29" dur="2000" fill="hold"/>
                                        <p:tgtEl>
                                          <p:spTgt spid="9"/>
                                        </p:tgtEl>
                                        <p:attrNameLst>
                                          <p:attrName>ppt_x</p:attrName>
                                          <p:attrName>ppt_y</p:attrName>
                                        </p:attrNameLst>
                                      </p:cBhvr>
                                      <p:rCtr x="-417" y="-4167"/>
                                    </p:animMotion>
                                  </p:childTnLst>
                                </p:cTn>
                              </p:par>
                              <p:par>
                                <p:cTn id="30" presetID="0" presetClass="path" presetSubtype="0" accel="50000" decel="50000" fill="hold" nodeType="withEffect">
                                  <p:stCondLst>
                                    <p:cond delay="250"/>
                                  </p:stCondLst>
                                  <p:childTnLst>
                                    <p:animMotion origin="layout" path="M -1.66667E-6 1.85185E-6 L -0.00069 -0.38149 " pathEditMode="relative" ptsTypes="AA">
                                      <p:cBhvr>
                                        <p:cTn id="31" dur="2000" fill="hold"/>
                                        <p:tgtEl>
                                          <p:spTgt spid="11"/>
                                        </p:tgtEl>
                                        <p:attrNameLst>
                                          <p:attrName>ppt_x</p:attrName>
                                          <p:attrName>ppt_y</p:attrName>
                                        </p:attrNameLst>
                                      </p:cBhvr>
                                    </p:animMotion>
                                  </p:childTnLst>
                                </p:cTn>
                              </p:par>
                              <p:par>
                                <p:cTn id="32" presetID="0" presetClass="path" presetSubtype="0" accel="50000" decel="50000" fill="hold" nodeType="withEffect">
                                  <p:stCondLst>
                                    <p:cond delay="250"/>
                                  </p:stCondLst>
                                  <p:childTnLst>
                                    <p:animMotion origin="layout" path="M -2.22222E-6 0.00047 L -0.04791 -0.30601 " pathEditMode="relative" rAng="0" ptsTypes="AA">
                                      <p:cBhvr>
                                        <p:cTn id="33" dur="2000" fill="hold"/>
                                        <p:tgtEl>
                                          <p:spTgt spid="10"/>
                                        </p:tgtEl>
                                        <p:attrNameLst>
                                          <p:attrName>ppt_x</p:attrName>
                                          <p:attrName>ppt_y</p:attrName>
                                        </p:attrNameLst>
                                      </p:cBhvr>
                                      <p:rCtr x="-2396" y="-15324"/>
                                    </p:animMotion>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15"/>
                                        </p:tgtEl>
                                      </p:cBhvr>
                                    </p:animEffect>
                                    <p:set>
                                      <p:cBhvr>
                                        <p:cTn id="38" dur="1" fill="hold">
                                          <p:stCondLst>
                                            <p:cond delay="499"/>
                                          </p:stCondLst>
                                        </p:cTn>
                                        <p:tgtEl>
                                          <p:spTgt spid="15"/>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0" nodeType="afterEffect">
                                  <p:stCondLst>
                                    <p:cond delay="50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par>
                          <p:cTn id="43" fill="hold">
                            <p:stCondLst>
                              <p:cond delay="1500"/>
                            </p:stCondLst>
                            <p:childTnLst>
                              <p:par>
                                <p:cTn id="44" presetID="10" presetClass="entr" presetSubtype="0" fill="hold" nodeType="afterEffect">
                                  <p:stCondLst>
                                    <p:cond delay="50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par>
                                <p:cTn id="47" presetID="10" presetClass="entr" presetSubtype="0" fill="hold" nodeType="withEffect">
                                  <p:stCondLst>
                                    <p:cond delay="50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childTnLst>
                          </p:cTn>
                        </p:par>
                        <p:par>
                          <p:cTn id="50" fill="hold">
                            <p:stCondLst>
                              <p:cond delay="2500"/>
                            </p:stCondLst>
                            <p:childTnLst>
                              <p:par>
                                <p:cTn id="51" presetID="0" presetClass="path" presetSubtype="0" accel="50000" decel="50000" fill="hold" nodeType="afterEffect">
                                  <p:stCondLst>
                                    <p:cond delay="250"/>
                                  </p:stCondLst>
                                  <p:childTnLst>
                                    <p:animMotion origin="layout" path="M -0.00104 3.33333E-6 L -0.00174 -0.23148 " pathEditMode="relative" rAng="0" ptsTypes="AA">
                                      <p:cBhvr>
                                        <p:cTn id="52" dur="2000" fill="hold"/>
                                        <p:tgtEl>
                                          <p:spTgt spid="12"/>
                                        </p:tgtEl>
                                        <p:attrNameLst>
                                          <p:attrName>ppt_x</p:attrName>
                                          <p:attrName>ppt_y</p:attrName>
                                        </p:attrNameLst>
                                      </p:cBhvr>
                                      <p:rCtr x="-35" y="-11574"/>
                                    </p:animMotion>
                                  </p:childTnLst>
                                </p:cTn>
                              </p:par>
                              <p:par>
                                <p:cTn id="53" presetID="0" presetClass="path" presetSubtype="0" accel="50000" decel="50000" fill="hold" nodeType="withEffect">
                                  <p:stCondLst>
                                    <p:cond delay="250"/>
                                  </p:stCondLst>
                                  <p:childTnLst>
                                    <p:animMotion origin="layout" path="M 0.00035 0.00092 L -0.04896 -0.15741 " pathEditMode="relative" rAng="0" ptsTypes="AA">
                                      <p:cBhvr>
                                        <p:cTn id="54" dur="2000" fill="hold"/>
                                        <p:tgtEl>
                                          <p:spTgt spid="13"/>
                                        </p:tgtEl>
                                        <p:attrNameLst>
                                          <p:attrName>ppt_x</p:attrName>
                                          <p:attrName>ppt_y</p:attrName>
                                        </p:attrNameLst>
                                      </p:cBhvr>
                                      <p:rCtr x="-2465" y="-7917"/>
                                    </p:animMotion>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16"/>
                                        </p:tgtEl>
                                      </p:cBhvr>
                                    </p:animEffect>
                                    <p:set>
                                      <p:cBhvr>
                                        <p:cTn id="59" dur="1" fill="hold">
                                          <p:stCondLst>
                                            <p:cond delay="499"/>
                                          </p:stCondLst>
                                        </p:cTn>
                                        <p:tgtEl>
                                          <p:spTgt spid="16"/>
                                        </p:tgtEl>
                                        <p:attrNameLst>
                                          <p:attrName>style.visibility</p:attrName>
                                        </p:attrNameLst>
                                      </p:cBhvr>
                                      <p:to>
                                        <p:strVal val="hidden"/>
                                      </p:to>
                                    </p:set>
                                  </p:childTnLst>
                                </p:cTn>
                              </p:par>
                            </p:childTnLst>
                          </p:cTn>
                        </p:par>
                        <p:par>
                          <p:cTn id="60" fill="hold">
                            <p:stCondLst>
                              <p:cond delay="500"/>
                            </p:stCondLst>
                            <p:childTnLst>
                              <p:par>
                                <p:cTn id="61" presetID="10" presetClass="entr" presetSubtype="0" fill="hold" grpId="0" nodeType="afterEffect">
                                  <p:stCondLst>
                                    <p:cond delay="50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5" grpId="1"/>
      <p:bldP spid="16" grpId="0"/>
      <p:bldP spid="16" grpId="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ncetm_mm_sp1_se11_aw007.png"/>
          <p:cNvPicPr>
            <a:picLocks noChangeAspect="1"/>
          </p:cNvPicPr>
          <p:nvPr/>
        </p:nvPicPr>
        <p:blipFill rotWithShape="1">
          <a:blip r:embed="rId2" cstate="print">
            <a:extLst>
              <a:ext uri="{28A0092B-C50C-407E-A947-70E740481C1C}">
                <a14:useLocalDpi xmlns:a14="http://schemas.microsoft.com/office/drawing/2010/main" val="0"/>
              </a:ext>
            </a:extLst>
          </a:blip>
          <a:srcRect t="-410"/>
          <a:stretch/>
        </p:blipFill>
        <p:spPr>
          <a:xfrm>
            <a:off x="1969977" y="1941561"/>
            <a:ext cx="1574800" cy="2635251"/>
          </a:xfrm>
          <a:prstGeom prst="rect">
            <a:avLst/>
          </a:prstGeom>
        </p:spPr>
      </p:pic>
      <p:sp>
        <p:nvSpPr>
          <p:cNvPr id="2" name="Text Placeholder 1"/>
          <p:cNvSpPr>
            <a:spLocks noGrp="1"/>
          </p:cNvSpPr>
          <p:nvPr>
            <p:ph type="body" sz="quarter" idx="11"/>
          </p:nvPr>
        </p:nvSpPr>
        <p:spPr/>
        <p:txBody>
          <a:bodyPr/>
          <a:lstStyle/>
          <a:p>
            <a:r>
              <a:rPr lang="en-GB" dirty="0"/>
              <a:t>1.11 Addition: three numbers and bridging 10 – step 2:2</a:t>
            </a:r>
          </a:p>
        </p:txBody>
      </p:sp>
      <p:pic>
        <p:nvPicPr>
          <p:cNvPr id="4" name="Picture 3" descr="ncetm_mm_sp11_se11_aw008.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866955" y="2100080"/>
            <a:ext cx="3503116" cy="2333660"/>
          </a:xfrm>
          <a:prstGeom prst="rect">
            <a:avLst/>
          </a:prstGeom>
        </p:spPr>
      </p:pic>
      <p:sp>
        <p:nvSpPr>
          <p:cNvPr id="9" name="TextBox 8"/>
          <p:cNvSpPr txBox="1"/>
          <p:nvPr/>
        </p:nvSpPr>
        <p:spPr bwMode="auto">
          <a:xfrm>
            <a:off x="4564658" y="4662703"/>
            <a:ext cx="211132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rPr>
              <a:t>9 = 4 + 3 + 2</a:t>
            </a:r>
            <a:endParaRPr lang="en-GB" sz="2400" dirty="0">
              <a:latin typeface="Myriad Pro Semibold"/>
              <a:ea typeface="Myriad Pro Semibold" charset="0"/>
              <a:cs typeface="Myriad Pro Semibold" charset="0"/>
            </a:endParaRPr>
          </a:p>
        </p:txBody>
      </p:sp>
      <p:pic>
        <p:nvPicPr>
          <p:cNvPr id="5" name="Picture 4" descr="A picture containing clipart&#10;&#10;Description generated with very high confidence">
            <a:extLst>
              <a:ext uri="{FF2B5EF4-FFF2-40B4-BE49-F238E27FC236}">
                <a16:creationId xmlns:a16="http://schemas.microsoft.com/office/drawing/2014/main" xmlns="" id="{E3E4510E-8C69-4683-A3FA-C9E3D513BF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80609" y="3051889"/>
            <a:ext cx="395021" cy="910744"/>
          </a:xfrm>
          <a:prstGeom prst="rect">
            <a:avLst/>
          </a:prstGeom>
        </p:spPr>
      </p:pic>
    </p:spTree>
    <p:extLst>
      <p:ext uri="{BB962C8B-B14F-4D97-AF65-F5344CB8AC3E}">
        <p14:creationId xmlns:p14="http://schemas.microsoft.com/office/powerpoint/2010/main" val="352128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ncetm_mm_sp1_se11_aw009.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582328" y="4397338"/>
            <a:ext cx="317072" cy="314361"/>
          </a:xfrm>
          <a:prstGeom prst="rect">
            <a:avLst/>
          </a:prstGeom>
        </p:spPr>
      </p:pic>
      <p:pic>
        <p:nvPicPr>
          <p:cNvPr id="10" name="Picture 9" descr="ncetm_mm_sp1_se11_aw009.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295900" y="4330700"/>
            <a:ext cx="673100" cy="381000"/>
          </a:xfrm>
          <a:prstGeom prst="rect">
            <a:avLst/>
          </a:prstGeom>
        </p:spPr>
      </p:pic>
      <p:pic>
        <p:nvPicPr>
          <p:cNvPr id="9" name="Picture 8" descr="ncetm_mm_sp1_se11_aw009.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76600" y="4318000"/>
            <a:ext cx="609600" cy="444500"/>
          </a:xfrm>
          <a:prstGeom prst="rect">
            <a:avLst/>
          </a:prstGeom>
        </p:spPr>
      </p:pic>
      <p:pic>
        <p:nvPicPr>
          <p:cNvPr id="8" name="Picture 7" descr="ncetm_mm_sp1_se11_aw009.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1282700" y="4292600"/>
            <a:ext cx="546100" cy="431800"/>
          </a:xfrm>
          <a:prstGeom prst="rect">
            <a:avLst/>
          </a:prstGeom>
        </p:spPr>
      </p:pic>
      <p:sp>
        <p:nvSpPr>
          <p:cNvPr id="2" name="Text Placeholder 1"/>
          <p:cNvSpPr>
            <a:spLocks noGrp="1"/>
          </p:cNvSpPr>
          <p:nvPr>
            <p:ph type="body" sz="quarter" idx="11"/>
          </p:nvPr>
        </p:nvSpPr>
        <p:spPr/>
        <p:txBody>
          <a:bodyPr/>
          <a:lstStyle/>
          <a:p>
            <a:r>
              <a:rPr lang="en-GB" dirty="0"/>
              <a:t>1.11 Addition: three numbers and bridging 10 – step 2:3</a:t>
            </a:r>
          </a:p>
        </p:txBody>
      </p:sp>
      <p:pic>
        <p:nvPicPr>
          <p:cNvPr id="3" name="Picture 2"/>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604959" y="1866630"/>
            <a:ext cx="7934082" cy="2311670"/>
          </a:xfrm>
          <a:prstGeom prst="rect">
            <a:avLst/>
          </a:prstGeom>
        </p:spPr>
      </p:pic>
      <p:pic>
        <p:nvPicPr>
          <p:cNvPr id="4" name="Picture 3" descr="ncetm_mm_sp1_se11_aw009.png"/>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617682" y="4749800"/>
            <a:ext cx="7907066" cy="304800"/>
          </a:xfrm>
          <a:prstGeom prst="rect">
            <a:avLst/>
          </a:prstGeom>
        </p:spPr>
      </p:pic>
      <p:sp>
        <p:nvSpPr>
          <p:cNvPr id="18" name="Arc 17"/>
          <p:cNvSpPr/>
          <p:nvPr/>
        </p:nvSpPr>
        <p:spPr bwMode="auto">
          <a:xfrm rot="9294010">
            <a:off x="5336765" y="5281902"/>
            <a:ext cx="210252" cy="233654"/>
          </a:xfrm>
          <a:prstGeom prst="arc">
            <a:avLst/>
          </a:prstGeom>
          <a:noFill/>
          <a:ln w="19050">
            <a:solidFill>
              <a:schemeClr val="bg1"/>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TextBox 4"/>
          <p:cNvSpPr txBox="1"/>
          <p:nvPr/>
        </p:nvSpPr>
        <p:spPr bwMode="auto">
          <a:xfrm>
            <a:off x="2825394" y="5255567"/>
            <a:ext cx="349321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smtClean="0">
                <a:latin typeface="Myriad Pro Semibold" charset="0"/>
                <a:ea typeface="Myriad Pro Semibold" charset="0"/>
                <a:cs typeface="Myriad Pro Semibold" charset="0"/>
              </a:rPr>
              <a:t>4 + 3 + 2 = 9</a:t>
            </a:r>
          </a:p>
        </p:txBody>
      </p:sp>
    </p:spTree>
    <p:extLst>
      <p:ext uri="{BB962C8B-B14F-4D97-AF65-F5344CB8AC3E}">
        <p14:creationId xmlns:p14="http://schemas.microsoft.com/office/powerpoint/2010/main" val="52909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cetm_mm_sp1_se11_aw010.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381" y="2565401"/>
            <a:ext cx="7907066" cy="1986410"/>
          </a:xfrm>
          <a:prstGeom prst="rect">
            <a:avLst/>
          </a:prstGeom>
        </p:spPr>
      </p:pic>
      <p:sp>
        <p:nvSpPr>
          <p:cNvPr id="2" name="Text Placeholder 1"/>
          <p:cNvSpPr>
            <a:spLocks noGrp="1"/>
          </p:cNvSpPr>
          <p:nvPr>
            <p:ph type="body" sz="quarter" idx="11"/>
          </p:nvPr>
        </p:nvSpPr>
        <p:spPr/>
        <p:txBody>
          <a:bodyPr/>
          <a:lstStyle/>
          <a:p>
            <a:r>
              <a:rPr lang="en-GB" dirty="0"/>
              <a:t>1.11 Addition: three numbers and bridging 10 – step 2:4</a:t>
            </a:r>
          </a:p>
        </p:txBody>
      </p:sp>
      <p:sp>
        <p:nvSpPr>
          <p:cNvPr id="4" name="Rectangle 3"/>
          <p:cNvSpPr/>
          <p:nvPr/>
        </p:nvSpPr>
        <p:spPr bwMode="auto">
          <a:xfrm>
            <a:off x="2032000" y="2370740"/>
            <a:ext cx="3873500" cy="13970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Rectangle 4"/>
          <p:cNvSpPr/>
          <p:nvPr/>
        </p:nvSpPr>
        <p:spPr bwMode="auto">
          <a:xfrm>
            <a:off x="5903407" y="2251957"/>
            <a:ext cx="2381573" cy="1521199"/>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Rectangle 5"/>
          <p:cNvSpPr/>
          <p:nvPr/>
        </p:nvSpPr>
        <p:spPr bwMode="auto">
          <a:xfrm>
            <a:off x="5503229" y="4184542"/>
            <a:ext cx="700916" cy="485768"/>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6"/>
          <p:cNvSpPr/>
          <p:nvPr/>
        </p:nvSpPr>
        <p:spPr bwMode="auto">
          <a:xfrm>
            <a:off x="6460641" y="4205091"/>
            <a:ext cx="700916" cy="485768"/>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323492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2:5</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871" y="2063203"/>
            <a:ext cx="7907066" cy="1964489"/>
          </a:xfrm>
          <a:prstGeom prst="rect">
            <a:avLst/>
          </a:prstGeom>
        </p:spPr>
      </p:pic>
      <p:sp>
        <p:nvSpPr>
          <p:cNvPr id="4" name="Rectangle 3"/>
          <p:cNvSpPr/>
          <p:nvPr/>
        </p:nvSpPr>
        <p:spPr>
          <a:xfrm>
            <a:off x="1556372" y="4297416"/>
            <a:ext cx="6023656" cy="1791260"/>
          </a:xfrm>
          <a:prstGeom prst="rect">
            <a:avLst/>
          </a:prstGeom>
        </p:spPr>
        <p:txBody>
          <a:bodyPr wrap="square">
            <a:spAutoFit/>
          </a:bodyPr>
          <a:lstStyle/>
          <a:p>
            <a:pPr algn="ctr">
              <a:buNone/>
            </a:pPr>
            <a:r>
              <a:rPr lang="en-GB" sz="2400" dirty="0">
                <a:latin typeface="Myriad Pro Semibold"/>
              </a:rPr>
              <a:t>Which equation matches this number line?</a:t>
            </a:r>
          </a:p>
          <a:p>
            <a:pPr algn="ctr">
              <a:buNone/>
            </a:pPr>
            <a:r>
              <a:rPr lang="en-GB" sz="2400" dirty="0">
                <a:latin typeface="Myriad Pro Semibold"/>
              </a:rPr>
              <a:t>3 + 3 = 6</a:t>
            </a:r>
          </a:p>
          <a:p>
            <a:pPr algn="ctr">
              <a:buNone/>
            </a:pPr>
            <a:r>
              <a:rPr lang="en-GB" sz="2400" dirty="0">
                <a:latin typeface="Myriad Pro Semibold"/>
              </a:rPr>
              <a:t>0 + 3 + 3 = 6</a:t>
            </a:r>
          </a:p>
          <a:p>
            <a:pPr algn="ctr">
              <a:buNone/>
            </a:pPr>
            <a:r>
              <a:rPr lang="en-GB" sz="2400" dirty="0">
                <a:latin typeface="Myriad Pro Semibold"/>
              </a:rPr>
              <a:t>3 + 3 + 6 = 12</a:t>
            </a:r>
          </a:p>
        </p:txBody>
      </p:sp>
      <p:sp>
        <p:nvSpPr>
          <p:cNvPr id="6" name="Oval 5"/>
          <p:cNvSpPr/>
          <p:nvPr/>
        </p:nvSpPr>
        <p:spPr bwMode="auto">
          <a:xfrm>
            <a:off x="3188747" y="5133231"/>
            <a:ext cx="2675304" cy="526889"/>
          </a:xfrm>
          <a:prstGeom prst="ellipse">
            <a:avLst/>
          </a:prstGeom>
          <a:noFill/>
          <a:ln w="19050" cap="flat" cmpd="sng" algn="ctr">
            <a:solidFill>
              <a:srgbClr val="02628C"/>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lang="en-GB"/>
          </a:p>
        </p:txBody>
      </p:sp>
      <p:sp>
        <p:nvSpPr>
          <p:cNvPr id="8" name="Freeform 7"/>
          <p:cNvSpPr/>
          <p:nvPr/>
        </p:nvSpPr>
        <p:spPr bwMode="auto">
          <a:xfrm rot="21424502">
            <a:off x="4607716" y="2107406"/>
            <a:ext cx="209550" cy="30956"/>
          </a:xfrm>
          <a:custGeom>
            <a:avLst/>
            <a:gdLst>
              <a:gd name="connsiteX0" fmla="*/ 0 w 209550"/>
              <a:gd name="connsiteY0" fmla="*/ 30956 h 30956"/>
              <a:gd name="connsiteX1" fmla="*/ 90488 w 209550"/>
              <a:gd name="connsiteY1" fmla="*/ 0 h 30956"/>
              <a:gd name="connsiteX2" fmla="*/ 209550 w 209550"/>
              <a:gd name="connsiteY2" fmla="*/ 11906 h 30956"/>
              <a:gd name="connsiteX3" fmla="*/ 209550 w 209550"/>
              <a:gd name="connsiteY3" fmla="*/ 11906 h 30956"/>
            </a:gdLst>
            <a:ahLst/>
            <a:cxnLst>
              <a:cxn ang="0">
                <a:pos x="connsiteX0" y="connsiteY0"/>
              </a:cxn>
              <a:cxn ang="0">
                <a:pos x="connsiteX1" y="connsiteY1"/>
              </a:cxn>
              <a:cxn ang="0">
                <a:pos x="connsiteX2" y="connsiteY2"/>
              </a:cxn>
              <a:cxn ang="0">
                <a:pos x="connsiteX3" y="connsiteY3"/>
              </a:cxn>
            </a:cxnLst>
            <a:rect l="l" t="t" r="r" b="b"/>
            <a:pathLst>
              <a:path w="209550" h="30956">
                <a:moveTo>
                  <a:pt x="0" y="30956"/>
                </a:moveTo>
                <a:cubicBezTo>
                  <a:pt x="27781" y="17065"/>
                  <a:pt x="55563" y="3175"/>
                  <a:pt x="90488" y="0"/>
                </a:cubicBezTo>
                <a:lnTo>
                  <a:pt x="209550" y="11906"/>
                </a:lnTo>
                <a:lnTo>
                  <a:pt x="209550" y="11906"/>
                </a:lnTo>
              </a:path>
            </a:pathLst>
          </a:custGeom>
          <a:noFill/>
          <a:ln w="28575">
            <a:solidFill>
              <a:schemeClr val="bg1"/>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Freeform 8"/>
          <p:cNvSpPr/>
          <p:nvPr/>
        </p:nvSpPr>
        <p:spPr bwMode="auto">
          <a:xfrm rot="21424502">
            <a:off x="1990677" y="2109997"/>
            <a:ext cx="209550" cy="30956"/>
          </a:xfrm>
          <a:custGeom>
            <a:avLst/>
            <a:gdLst>
              <a:gd name="connsiteX0" fmla="*/ 0 w 209550"/>
              <a:gd name="connsiteY0" fmla="*/ 30956 h 30956"/>
              <a:gd name="connsiteX1" fmla="*/ 90488 w 209550"/>
              <a:gd name="connsiteY1" fmla="*/ 0 h 30956"/>
              <a:gd name="connsiteX2" fmla="*/ 209550 w 209550"/>
              <a:gd name="connsiteY2" fmla="*/ 11906 h 30956"/>
              <a:gd name="connsiteX3" fmla="*/ 209550 w 209550"/>
              <a:gd name="connsiteY3" fmla="*/ 11906 h 30956"/>
            </a:gdLst>
            <a:ahLst/>
            <a:cxnLst>
              <a:cxn ang="0">
                <a:pos x="connsiteX0" y="connsiteY0"/>
              </a:cxn>
              <a:cxn ang="0">
                <a:pos x="connsiteX1" y="connsiteY1"/>
              </a:cxn>
              <a:cxn ang="0">
                <a:pos x="connsiteX2" y="connsiteY2"/>
              </a:cxn>
              <a:cxn ang="0">
                <a:pos x="connsiteX3" y="connsiteY3"/>
              </a:cxn>
            </a:cxnLst>
            <a:rect l="l" t="t" r="r" b="b"/>
            <a:pathLst>
              <a:path w="209550" h="30956">
                <a:moveTo>
                  <a:pt x="0" y="30956"/>
                </a:moveTo>
                <a:cubicBezTo>
                  <a:pt x="27781" y="17065"/>
                  <a:pt x="55563" y="3175"/>
                  <a:pt x="90488" y="0"/>
                </a:cubicBezTo>
                <a:lnTo>
                  <a:pt x="209550" y="11906"/>
                </a:lnTo>
                <a:lnTo>
                  <a:pt x="209550" y="11906"/>
                </a:lnTo>
              </a:path>
            </a:pathLst>
          </a:custGeom>
          <a:noFill/>
          <a:ln w="28575">
            <a:solidFill>
              <a:schemeClr val="bg1"/>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05861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3:1</a:t>
            </a:r>
          </a:p>
        </p:txBody>
      </p:sp>
      <p:pic>
        <p:nvPicPr>
          <p:cNvPr id="4" name="Picture 3" descr="ncetm_mm_sp1_se11_aw012.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9184" y="1155755"/>
            <a:ext cx="5133970" cy="2687243"/>
          </a:xfrm>
          <a:prstGeom prst="rect">
            <a:avLst/>
          </a:prstGeom>
        </p:spPr>
      </p:pic>
      <p:sp>
        <p:nvSpPr>
          <p:cNvPr id="7" name="TextBox 6"/>
          <p:cNvSpPr txBox="1"/>
          <p:nvPr/>
        </p:nvSpPr>
        <p:spPr bwMode="auto">
          <a:xfrm>
            <a:off x="1390961" y="3802829"/>
            <a:ext cx="341924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3               +               2</a:t>
            </a:r>
          </a:p>
        </p:txBody>
      </p:sp>
      <p:pic>
        <p:nvPicPr>
          <p:cNvPr id="10" name="Picture 9" descr="ncetm_mm_sp1_se11_aw012.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865937" y="1158763"/>
            <a:ext cx="336157" cy="3023110"/>
          </a:xfrm>
          <a:prstGeom prst="rect">
            <a:avLst/>
          </a:prstGeom>
        </p:spPr>
      </p:pic>
      <p:pic>
        <p:nvPicPr>
          <p:cNvPr id="11" name="Picture 10" descr="ncetm_mm_sp1_se11_aw012.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258121" y="1155600"/>
            <a:ext cx="2387512" cy="2687243"/>
          </a:xfrm>
          <a:prstGeom prst="rect">
            <a:avLst/>
          </a:prstGeom>
        </p:spPr>
      </p:pic>
      <p:sp>
        <p:nvSpPr>
          <p:cNvPr id="12" name="TextBox 11"/>
          <p:cNvSpPr txBox="1"/>
          <p:nvPr/>
        </p:nvSpPr>
        <p:spPr bwMode="auto">
          <a:xfrm>
            <a:off x="6100188" y="3805837"/>
            <a:ext cx="193210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4</a:t>
            </a:r>
          </a:p>
        </p:txBody>
      </p:sp>
      <p:sp>
        <p:nvSpPr>
          <p:cNvPr id="13" name="TextBox 12"/>
          <p:cNvSpPr txBox="1"/>
          <p:nvPr/>
        </p:nvSpPr>
        <p:spPr bwMode="auto">
          <a:xfrm>
            <a:off x="3624168" y="5629202"/>
            <a:ext cx="1141901" cy="5265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+ 4 </a:t>
            </a:r>
            <a:r>
              <a:rPr lang="en-GB" dirty="0">
                <a:latin typeface="Myriad Pro Semibold" charset="0"/>
                <a:ea typeface="Myriad Pro Semibold" charset="0"/>
                <a:cs typeface="Myriad Pro Semibold" charset="0"/>
              </a:rPr>
              <a:t>=</a:t>
            </a:r>
          </a:p>
        </p:txBody>
      </p:sp>
      <p:sp>
        <p:nvSpPr>
          <p:cNvPr id="14" name="Rectangle 13"/>
          <p:cNvSpPr/>
          <p:nvPr/>
        </p:nvSpPr>
        <p:spPr>
          <a:xfrm>
            <a:off x="4575354" y="5679856"/>
            <a:ext cx="360996" cy="461665"/>
          </a:xfrm>
          <a:prstGeom prst="rect">
            <a:avLst/>
          </a:prstGeom>
        </p:spPr>
        <p:txBody>
          <a:bodyPr wrap="none">
            <a:spAutoFit/>
          </a:bodyPr>
          <a:lstStyle/>
          <a:p>
            <a:pPr>
              <a:buNone/>
            </a:pPr>
            <a:r>
              <a:rPr lang="en-GB" sz="2400" b="1" dirty="0">
                <a:latin typeface="Myriad Pro Semibold" charset="0"/>
                <a:ea typeface="Myriad Pro Semibold" charset="0"/>
                <a:cs typeface="Myriad Pro Semibold" charset="0"/>
              </a:rPr>
              <a:t>5</a:t>
            </a:r>
            <a:endParaRPr lang="en-GB" sz="2400" b="1" dirty="0"/>
          </a:p>
        </p:txBody>
      </p:sp>
      <p:sp>
        <p:nvSpPr>
          <p:cNvPr id="15" name="Rectangle 14"/>
          <p:cNvSpPr/>
          <p:nvPr/>
        </p:nvSpPr>
        <p:spPr>
          <a:xfrm>
            <a:off x="2832518" y="5671897"/>
            <a:ext cx="982961" cy="461665"/>
          </a:xfrm>
          <a:prstGeom prst="rect">
            <a:avLst/>
          </a:prstGeom>
        </p:spPr>
        <p:txBody>
          <a:bodyPr wrap="none">
            <a:spAutoFit/>
          </a:bodyPr>
          <a:lstStyle/>
          <a:p>
            <a:pPr>
              <a:buNone/>
            </a:pPr>
            <a:r>
              <a:rPr lang="en-GB" sz="2400" dirty="0">
                <a:latin typeface="Myriad Pro Semibold" charset="0"/>
                <a:ea typeface="Myriad Pro Semibold" charset="0"/>
                <a:cs typeface="Myriad Pro Semibold" charset="0"/>
              </a:rPr>
              <a:t>3 + 2 </a:t>
            </a:r>
            <a:endParaRPr lang="en-GB" sz="2400" dirty="0"/>
          </a:p>
        </p:txBody>
      </p:sp>
      <p:sp>
        <p:nvSpPr>
          <p:cNvPr id="16" name="Rectangle 15"/>
          <p:cNvSpPr/>
          <p:nvPr/>
        </p:nvSpPr>
        <p:spPr>
          <a:xfrm>
            <a:off x="4858418" y="5674319"/>
            <a:ext cx="646331" cy="461665"/>
          </a:xfrm>
          <a:prstGeom prst="rect">
            <a:avLst/>
          </a:prstGeom>
        </p:spPr>
        <p:txBody>
          <a:bodyPr wrap="none">
            <a:spAutoFit/>
          </a:bodyPr>
          <a:lstStyle/>
          <a:p>
            <a:pPr>
              <a:buNone/>
            </a:pPr>
            <a:r>
              <a:rPr lang="en-GB" sz="2400" dirty="0">
                <a:latin typeface="Myriad Pro Semibold" charset="0"/>
                <a:ea typeface="Myriad Pro Semibold" charset="0"/>
                <a:cs typeface="Myriad Pro Semibold" charset="0"/>
              </a:rPr>
              <a:t>+ 4</a:t>
            </a:r>
            <a:endParaRPr lang="en-GB" sz="2400" dirty="0"/>
          </a:p>
        </p:txBody>
      </p:sp>
      <p:sp>
        <p:nvSpPr>
          <p:cNvPr id="17" name="Rectangle 16"/>
          <p:cNvSpPr/>
          <p:nvPr/>
        </p:nvSpPr>
        <p:spPr>
          <a:xfrm>
            <a:off x="2846824" y="4364073"/>
            <a:ext cx="360996" cy="461665"/>
          </a:xfrm>
          <a:prstGeom prst="rect">
            <a:avLst/>
          </a:prstGeom>
        </p:spPr>
        <p:txBody>
          <a:bodyPr wrap="none">
            <a:spAutoFit/>
          </a:bodyPr>
          <a:lstStyle/>
          <a:p>
            <a:pPr>
              <a:buNone/>
            </a:pPr>
            <a:r>
              <a:rPr lang="en-GB" sz="2400" b="1" dirty="0">
                <a:latin typeface="Myriad Pro Semibold" charset="0"/>
                <a:ea typeface="Myriad Pro Semibold" charset="0"/>
                <a:cs typeface="Myriad Pro Semibold" charset="0"/>
              </a:rPr>
              <a:t>5</a:t>
            </a:r>
            <a:endParaRPr lang="en-GB" sz="2400" b="1" dirty="0"/>
          </a:p>
        </p:txBody>
      </p:sp>
      <p:sp>
        <p:nvSpPr>
          <p:cNvPr id="18" name="TextBox 17"/>
          <p:cNvSpPr txBox="1"/>
          <p:nvPr/>
        </p:nvSpPr>
        <p:spPr bwMode="auto">
          <a:xfrm>
            <a:off x="6099722" y="4369776"/>
            <a:ext cx="193210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4</a:t>
            </a:r>
          </a:p>
        </p:txBody>
      </p:sp>
      <p:sp>
        <p:nvSpPr>
          <p:cNvPr id="19" name="Rectangle 18"/>
          <p:cNvSpPr/>
          <p:nvPr/>
        </p:nvSpPr>
        <p:spPr>
          <a:xfrm>
            <a:off x="5466216" y="5668782"/>
            <a:ext cx="731290" cy="461665"/>
          </a:xfrm>
          <a:prstGeom prst="rect">
            <a:avLst/>
          </a:prstGeom>
        </p:spPr>
        <p:txBody>
          <a:bodyPr wrap="none">
            <a:spAutoFit/>
          </a:bodyPr>
          <a:lstStyle/>
          <a:p>
            <a:pPr>
              <a:buNone/>
            </a:pPr>
            <a:r>
              <a:rPr lang="en-GB" sz="2400" dirty="0">
                <a:latin typeface="Myriad Pro Semibold" charset="0"/>
                <a:ea typeface="Myriad Pro Semibold" charset="0"/>
                <a:cs typeface="Myriad Pro Semibold" charset="0"/>
              </a:rPr>
              <a:t>= 9 </a:t>
            </a:r>
            <a:endParaRPr lang="en-GB" sz="2400" dirty="0"/>
          </a:p>
        </p:txBody>
      </p:sp>
    </p:spTree>
    <p:extLst>
      <p:ext uri="{BB962C8B-B14F-4D97-AF65-F5344CB8AC3E}">
        <p14:creationId xmlns:p14="http://schemas.microsoft.com/office/powerpoint/2010/main" val="324268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iterate type="lt">
                                    <p:tmPct val="0"/>
                                  </p:iterate>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iterate type="lt">
                                    <p:tmPct val="0"/>
                                  </p:iterate>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mph" presetSubtype="0" grpId="0" nodeType="clickEffect">
                                  <p:stCondLst>
                                    <p:cond delay="0"/>
                                  </p:stCondLst>
                                  <p:iterate type="lt">
                                    <p:tmAbs val="25"/>
                                  </p:iterate>
                                  <p:childTnLst>
                                    <p:set>
                                      <p:cBhvr override="childStyle">
                                        <p:cTn id="25" dur="indefinite"/>
                                        <p:tgtEl>
                                          <p:spTgt spid="7"/>
                                        </p:tgtEl>
                                        <p:attrNameLst>
                                          <p:attrName>style.fontWeight</p:attrName>
                                        </p:attrNameLst>
                                      </p:cBhvr>
                                      <p:to>
                                        <p:strVal val="bold"/>
                                      </p:to>
                                    </p:set>
                                  </p:childTnLst>
                                </p:cTn>
                              </p:par>
                              <p:par>
                                <p:cTn id="26" presetID="15" presetClass="emph" presetSubtype="0" grpId="2" nodeType="withEffect">
                                  <p:stCondLst>
                                    <p:cond delay="0"/>
                                  </p:stCondLst>
                                  <p:iterate type="lt">
                                    <p:tmAbs val="25"/>
                                  </p:iterate>
                                  <p:childTnLst>
                                    <p:set>
                                      <p:cBhvr override="childStyle">
                                        <p:cTn id="27" dur="indefinite"/>
                                        <p:tgtEl>
                                          <p:spTgt spid="7"/>
                                        </p:tgtEl>
                                        <p:attrNameLst>
                                          <p:attrName>style.fontWeight</p:attrName>
                                        </p:attrNameLst>
                                      </p:cBhvr>
                                      <p:to>
                                        <p:strVal val="bold"/>
                                      </p:to>
                                    </p:set>
                                  </p:childTnLst>
                                </p:cTn>
                              </p:par>
                              <p:par>
                                <p:cTn id="28" presetID="15" presetClass="emph" presetSubtype="0" grpId="1" nodeType="withEffect">
                                  <p:stCondLst>
                                    <p:cond delay="0"/>
                                  </p:stCondLst>
                                  <p:iterate type="lt">
                                    <p:tmAbs val="25"/>
                                  </p:iterate>
                                  <p:childTnLst>
                                    <p:set>
                                      <p:cBhvr override="childStyle">
                                        <p:cTn id="29" dur="indefinite"/>
                                        <p:tgtEl>
                                          <p:spTgt spid="15"/>
                                        </p:tgtEl>
                                        <p:attrNameLst>
                                          <p:attrName>style.fontWeight</p:attrName>
                                        </p:attrNameLst>
                                      </p:cBhvr>
                                      <p:to>
                                        <p:strVal val="bold"/>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childTnLst>
                          </p:cTn>
                        </p:par>
                        <p:par>
                          <p:cTn id="38" fill="hold">
                            <p:stCondLst>
                              <p:cond delay="500"/>
                            </p:stCondLst>
                            <p:childTnLst>
                              <p:par>
                                <p:cTn id="39" presetID="10" presetClass="entr" presetSubtype="0" fill="hold" grpId="0" nodeType="afterEffect">
                                  <p:stCondLst>
                                    <p:cond delay="75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500"/>
                                        <p:tgtEl>
                                          <p:spTgt spid="18"/>
                                        </p:tgtEl>
                                      </p:cBhvr>
                                    </p:animEffect>
                                  </p:childTnLst>
                                </p:cTn>
                              </p:par>
                              <p:par>
                                <p:cTn id="42" presetID="10" presetClass="entr" presetSubtype="0" fill="hold" grpId="0" nodeType="withEffect">
                                  <p:stCondLst>
                                    <p:cond delay="750"/>
                                  </p:stCondLst>
                                  <p:childTnLst>
                                    <p:set>
                                      <p:cBhvr>
                                        <p:cTn id="43" dur="1" fill="hold">
                                          <p:stCondLst>
                                            <p:cond delay="0"/>
                                          </p:stCondLst>
                                        </p:cTn>
                                        <p:tgtEl>
                                          <p:spTgt spid="16"/>
                                        </p:tgtEl>
                                        <p:attrNameLst>
                                          <p:attrName>style.visibility</p:attrName>
                                        </p:attrNameLst>
                                      </p:cBhvr>
                                      <p:to>
                                        <p:strVal val="visible"/>
                                      </p:to>
                                    </p:set>
                                    <p:animEffect transition="in" filter="fade">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7" grpId="2"/>
      <p:bldP spid="12" grpId="0"/>
      <p:bldP spid="13" grpId="0"/>
      <p:bldP spid="14" grpId="0"/>
      <p:bldP spid="15" grpId="0"/>
      <p:bldP spid="15" grpId="1"/>
      <p:bldP spid="16" grpId="0"/>
      <p:bldP spid="17" grpId="0"/>
      <p:bldP spid="18"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ncetm_mm_sp1_se11_aw012.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961441" y="1285763"/>
            <a:ext cx="336157" cy="3023110"/>
          </a:xfrm>
          <a:prstGeom prst="rect">
            <a:avLst/>
          </a:prstGeom>
        </p:spPr>
      </p:pic>
      <p:sp>
        <p:nvSpPr>
          <p:cNvPr id="2" name="Text Placeholder 1"/>
          <p:cNvSpPr>
            <a:spLocks noGrp="1"/>
          </p:cNvSpPr>
          <p:nvPr>
            <p:ph type="body" sz="quarter" idx="11"/>
          </p:nvPr>
        </p:nvSpPr>
        <p:spPr/>
        <p:txBody>
          <a:bodyPr/>
          <a:lstStyle/>
          <a:p>
            <a:r>
              <a:rPr lang="en-GB" dirty="0"/>
              <a:t>1.11 Addition: three numbers and bridging 10 – step 3:1</a:t>
            </a:r>
          </a:p>
        </p:txBody>
      </p:sp>
      <p:pic>
        <p:nvPicPr>
          <p:cNvPr id="3" name="Picture 2" descr="ncetm_mm_sp1_se11_aw013.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81168" y="1155600"/>
            <a:ext cx="5144820" cy="2694940"/>
          </a:xfrm>
          <a:prstGeom prst="rect">
            <a:avLst/>
          </a:prstGeom>
        </p:spPr>
      </p:pic>
      <p:pic>
        <p:nvPicPr>
          <p:cNvPr id="6" name="Picture 5" descr="ncetm_mm_sp1_se11_aw013.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89600" y="1155600"/>
            <a:ext cx="2324332" cy="2694940"/>
          </a:xfrm>
          <a:prstGeom prst="rect">
            <a:avLst/>
          </a:prstGeom>
        </p:spPr>
      </p:pic>
      <p:sp>
        <p:nvSpPr>
          <p:cNvPr id="7" name="TextBox 6"/>
          <p:cNvSpPr txBox="1"/>
          <p:nvPr/>
        </p:nvSpPr>
        <p:spPr bwMode="auto">
          <a:xfrm>
            <a:off x="1413325" y="3840929"/>
            <a:ext cx="178003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a:ea typeface="Myriad Pro Semibold" charset="0"/>
                <a:cs typeface="Myriad Pro Semibold" charset="0"/>
              </a:rPr>
              <a:t>3             +</a:t>
            </a:r>
          </a:p>
        </p:txBody>
      </p:sp>
      <p:sp>
        <p:nvSpPr>
          <p:cNvPr id="9" name="TextBox 8"/>
          <p:cNvSpPr txBox="1"/>
          <p:nvPr/>
        </p:nvSpPr>
        <p:spPr bwMode="auto">
          <a:xfrm>
            <a:off x="3367355" y="5673230"/>
            <a:ext cx="101523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a:ea typeface="Myriad Pro Semibold" charset="0"/>
                <a:cs typeface="Myriad Pro Semibold" charset="0"/>
              </a:rPr>
              <a:t>2 + 4</a:t>
            </a:r>
          </a:p>
        </p:txBody>
      </p:sp>
      <p:sp>
        <p:nvSpPr>
          <p:cNvPr id="10" name="Rectangle 9"/>
          <p:cNvSpPr/>
          <p:nvPr/>
        </p:nvSpPr>
        <p:spPr>
          <a:xfrm>
            <a:off x="2818973" y="5671897"/>
            <a:ext cx="590226" cy="461665"/>
          </a:xfrm>
          <a:prstGeom prst="rect">
            <a:avLst/>
          </a:prstGeom>
        </p:spPr>
        <p:txBody>
          <a:bodyPr wrap="none">
            <a:spAutoFit/>
          </a:bodyPr>
          <a:lstStyle/>
          <a:p>
            <a:pPr>
              <a:buNone/>
            </a:pPr>
            <a:r>
              <a:rPr lang="en-GB" sz="2400" dirty="0">
                <a:latin typeface="Myriad Pro"/>
                <a:ea typeface="Myriad Pro Semibold" charset="0"/>
                <a:cs typeface="Myriad Pro Semibold" charset="0"/>
              </a:rPr>
              <a:t>3 +</a:t>
            </a:r>
            <a:endParaRPr lang="en-GB" sz="2400" dirty="0">
              <a:latin typeface="Myriad Pro"/>
            </a:endParaRPr>
          </a:p>
        </p:txBody>
      </p:sp>
      <p:sp>
        <p:nvSpPr>
          <p:cNvPr id="11" name="TextBox 10"/>
          <p:cNvSpPr txBox="1"/>
          <p:nvPr/>
        </p:nvSpPr>
        <p:spPr bwMode="auto">
          <a:xfrm>
            <a:off x="4382593" y="3840929"/>
            <a:ext cx="349531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a:ea typeface="Myriad Pro Semibold" charset="0"/>
                <a:cs typeface="Myriad Pro Semibold" charset="0"/>
              </a:rPr>
              <a:t> 2               +              4 </a:t>
            </a:r>
          </a:p>
        </p:txBody>
      </p:sp>
      <p:sp>
        <p:nvSpPr>
          <p:cNvPr id="12" name="Rectangle 11"/>
          <p:cNvSpPr/>
          <p:nvPr/>
        </p:nvSpPr>
        <p:spPr>
          <a:xfrm>
            <a:off x="5617458" y="4364073"/>
            <a:ext cx="356188" cy="461665"/>
          </a:xfrm>
          <a:prstGeom prst="rect">
            <a:avLst/>
          </a:prstGeom>
        </p:spPr>
        <p:txBody>
          <a:bodyPr wrap="none">
            <a:spAutoFit/>
          </a:bodyPr>
          <a:lstStyle/>
          <a:p>
            <a:pPr>
              <a:buNone/>
            </a:pPr>
            <a:r>
              <a:rPr lang="en-GB" sz="2400" b="1" dirty="0">
                <a:latin typeface="Myriad Pro"/>
                <a:ea typeface="Myriad Pro Semibold" charset="0"/>
                <a:cs typeface="Myriad Pro Semibold" charset="0"/>
              </a:rPr>
              <a:t>6</a:t>
            </a:r>
            <a:endParaRPr lang="en-GB" sz="2400" b="1" dirty="0">
              <a:latin typeface="Myriad Pro"/>
            </a:endParaRPr>
          </a:p>
        </p:txBody>
      </p:sp>
      <p:sp>
        <p:nvSpPr>
          <p:cNvPr id="13" name="Rectangle 12"/>
          <p:cNvSpPr/>
          <p:nvPr/>
        </p:nvSpPr>
        <p:spPr>
          <a:xfrm>
            <a:off x="4573932" y="5669696"/>
            <a:ext cx="655949" cy="461665"/>
          </a:xfrm>
          <a:prstGeom prst="rect">
            <a:avLst/>
          </a:prstGeom>
        </p:spPr>
        <p:txBody>
          <a:bodyPr wrap="none">
            <a:spAutoFit/>
          </a:bodyPr>
          <a:lstStyle/>
          <a:p>
            <a:pPr>
              <a:buNone/>
            </a:pPr>
            <a:r>
              <a:rPr lang="en-GB" sz="2400" dirty="0" smtClean="0">
                <a:latin typeface="Myriad Pro"/>
                <a:ea typeface="Myriad Pro Semibold" charset="0"/>
                <a:cs typeface="Myriad Pro Semibold" charset="0"/>
              </a:rPr>
              <a:t>3  +</a:t>
            </a:r>
            <a:endParaRPr lang="en-GB" sz="2400" dirty="0">
              <a:latin typeface="Myriad Pro"/>
            </a:endParaRPr>
          </a:p>
        </p:txBody>
      </p:sp>
      <p:sp>
        <p:nvSpPr>
          <p:cNvPr id="14" name="Rectangle 13"/>
          <p:cNvSpPr/>
          <p:nvPr/>
        </p:nvSpPr>
        <p:spPr>
          <a:xfrm>
            <a:off x="4825870" y="5669239"/>
            <a:ext cx="1019943" cy="461665"/>
          </a:xfrm>
          <a:prstGeom prst="rect">
            <a:avLst/>
          </a:prstGeom>
        </p:spPr>
        <p:txBody>
          <a:bodyPr wrap="square">
            <a:spAutoFit/>
          </a:bodyPr>
          <a:lstStyle/>
          <a:p>
            <a:pPr>
              <a:buNone/>
            </a:pPr>
            <a:r>
              <a:rPr lang="en-GB" sz="2400" dirty="0">
                <a:latin typeface="Myriad Pro"/>
                <a:ea typeface="Myriad Pro Semibold" charset="0"/>
                <a:cs typeface="Myriad Pro Semibold" charset="0"/>
              </a:rPr>
              <a:t> </a:t>
            </a:r>
            <a:r>
              <a:rPr lang="en-GB" sz="2400" dirty="0" smtClean="0">
                <a:latin typeface="Myriad Pro"/>
                <a:ea typeface="Myriad Pro Semibold" charset="0"/>
                <a:cs typeface="Myriad Pro Semibold" charset="0"/>
              </a:rPr>
              <a:t>   </a:t>
            </a:r>
            <a:r>
              <a:rPr lang="en-GB" sz="2400" b="1" dirty="0" smtClean="0">
                <a:latin typeface="Myriad Pro"/>
                <a:ea typeface="Myriad Pro Semibold" charset="0"/>
                <a:cs typeface="Myriad Pro Semibold" charset="0"/>
              </a:rPr>
              <a:t> </a:t>
            </a:r>
            <a:r>
              <a:rPr lang="en-GB" sz="2400" b="1" dirty="0">
                <a:latin typeface="Myriad Pro"/>
                <a:ea typeface="Myriad Pro Semibold" charset="0"/>
                <a:cs typeface="Myriad Pro Semibold" charset="0"/>
              </a:rPr>
              <a:t>6</a:t>
            </a:r>
            <a:endParaRPr lang="en-GB" sz="2400" b="1" dirty="0">
              <a:latin typeface="Myriad Pro"/>
            </a:endParaRPr>
          </a:p>
        </p:txBody>
      </p:sp>
      <p:sp>
        <p:nvSpPr>
          <p:cNvPr id="15" name="Rectangle 14"/>
          <p:cNvSpPr/>
          <p:nvPr/>
        </p:nvSpPr>
        <p:spPr>
          <a:xfrm>
            <a:off x="5471009" y="5668782"/>
            <a:ext cx="705642" cy="461665"/>
          </a:xfrm>
          <a:prstGeom prst="rect">
            <a:avLst/>
          </a:prstGeom>
        </p:spPr>
        <p:txBody>
          <a:bodyPr wrap="none">
            <a:spAutoFit/>
          </a:bodyPr>
          <a:lstStyle/>
          <a:p>
            <a:pPr>
              <a:buNone/>
            </a:pPr>
            <a:r>
              <a:rPr lang="en-GB" sz="2400" dirty="0">
                <a:latin typeface="Myriad Pro"/>
                <a:ea typeface="Myriad Pro Semibold" charset="0"/>
                <a:cs typeface="Myriad Pro Semibold" charset="0"/>
              </a:rPr>
              <a:t>= 9 </a:t>
            </a:r>
            <a:endParaRPr lang="en-GB" sz="2400" dirty="0">
              <a:latin typeface="Myriad Pro"/>
            </a:endParaRPr>
          </a:p>
        </p:txBody>
      </p:sp>
      <p:sp>
        <p:nvSpPr>
          <p:cNvPr id="16" name="TextBox 15"/>
          <p:cNvSpPr txBox="1"/>
          <p:nvPr/>
        </p:nvSpPr>
        <p:spPr bwMode="auto">
          <a:xfrm>
            <a:off x="1413325" y="4361629"/>
            <a:ext cx="182224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a:ea typeface="Myriad Pro Semibold" charset="0"/>
                <a:cs typeface="Myriad Pro Semibold" charset="0"/>
              </a:rPr>
              <a:t>3             +</a:t>
            </a:r>
          </a:p>
        </p:txBody>
      </p:sp>
      <p:pic>
        <p:nvPicPr>
          <p:cNvPr id="21" name="Picture 20" descr="ncetm_mm_sp1_se11_aw012.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6232033" y="1161772"/>
            <a:ext cx="2387512" cy="2687243"/>
          </a:xfrm>
          <a:prstGeom prst="rect">
            <a:avLst/>
          </a:prstGeom>
        </p:spPr>
      </p:pic>
      <p:sp>
        <p:nvSpPr>
          <p:cNvPr id="18" name="TextBox 17"/>
          <p:cNvSpPr txBox="1"/>
          <p:nvPr/>
        </p:nvSpPr>
        <p:spPr bwMode="auto">
          <a:xfrm>
            <a:off x="4207053" y="5673230"/>
            <a:ext cx="36830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a:ea typeface="Myriad Pro Semibold" charset="0"/>
                <a:cs typeface="Myriad Pro Semibold" charset="0"/>
              </a:rPr>
              <a:t>=</a:t>
            </a:r>
          </a:p>
        </p:txBody>
      </p:sp>
    </p:spTree>
    <p:extLst>
      <p:ext uri="{BB962C8B-B14F-4D97-AF65-F5344CB8AC3E}">
        <p14:creationId xmlns:p14="http://schemas.microsoft.com/office/powerpoint/2010/main" val="62266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iterate type="lt">
                                    <p:tmPct val="0"/>
                                  </p:iterate>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iterate type="lt">
                                    <p:tmPct val="0"/>
                                  </p:iterate>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fade">
                                      <p:cBhvr>
                                        <p:cTn id="24" dur="500"/>
                                        <p:tgtEl>
                                          <p:spTgt spid="17"/>
                                        </p:tgtEl>
                                      </p:cBhvr>
                                    </p:animEffect>
                                  </p:childTnLst>
                                </p:cTn>
                              </p:par>
                            </p:childTnLst>
                          </p:cTn>
                        </p:par>
                      </p:childTnLst>
                    </p:cTn>
                  </p:par>
                  <p:par>
                    <p:cTn id="25" fill="hold">
                      <p:stCondLst>
                        <p:cond delay="indefinite"/>
                      </p:stCondLst>
                      <p:childTnLst>
                        <p:par>
                          <p:cTn id="26" fill="hold">
                            <p:stCondLst>
                              <p:cond delay="0"/>
                            </p:stCondLst>
                            <p:childTnLst>
                              <p:par>
                                <p:cTn id="27" presetID="15" presetClass="emph" presetSubtype="0" grpId="1" nodeType="clickEffect">
                                  <p:stCondLst>
                                    <p:cond delay="0"/>
                                  </p:stCondLst>
                                  <p:iterate type="lt">
                                    <p:tmAbs val="25"/>
                                  </p:iterate>
                                  <p:childTnLst>
                                    <p:set>
                                      <p:cBhvr override="childStyle">
                                        <p:cTn id="28" dur="indefinite"/>
                                        <p:tgtEl>
                                          <p:spTgt spid="11"/>
                                        </p:tgtEl>
                                        <p:attrNameLst>
                                          <p:attrName>style.fontWeight</p:attrName>
                                        </p:attrNameLst>
                                      </p:cBhvr>
                                      <p:to>
                                        <p:strVal val="bold"/>
                                      </p:to>
                                    </p:set>
                                  </p:childTnLst>
                                </p:cTn>
                              </p:par>
                              <p:par>
                                <p:cTn id="29" presetID="15" presetClass="emph" presetSubtype="0" grpId="1" nodeType="withEffect">
                                  <p:stCondLst>
                                    <p:cond delay="0"/>
                                  </p:stCondLst>
                                  <p:iterate type="lt">
                                    <p:tmAbs val="25"/>
                                  </p:iterate>
                                  <p:childTnLst>
                                    <p:set>
                                      <p:cBhvr override="childStyle">
                                        <p:cTn id="30" dur="indefinite"/>
                                        <p:tgtEl>
                                          <p:spTgt spid="9"/>
                                        </p:tgtEl>
                                        <p:attrNameLst>
                                          <p:attrName>style.fontWeight</p:attrName>
                                        </p:attrNameLst>
                                      </p:cBhvr>
                                      <p:to>
                                        <p:strVal val="bold"/>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par>
                          <p:cTn id="39" fill="hold">
                            <p:stCondLst>
                              <p:cond delay="500"/>
                            </p:stCondLst>
                            <p:childTnLst>
                              <p:par>
                                <p:cTn id="40" presetID="10" presetClass="entr" presetSubtype="0" fill="hold" grpId="0" nodeType="afterEffect">
                                  <p:stCondLst>
                                    <p:cond delay="75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75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fade">
                                      <p:cBhvr>
                                        <p:cTn id="5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P spid="10" grpId="0"/>
      <p:bldP spid="11" grpId="0"/>
      <p:bldP spid="11" grpId="1"/>
      <p:bldP spid="12" grpId="0"/>
      <p:bldP spid="13" grpId="0"/>
      <p:bldP spid="14" grpId="0"/>
      <p:bldP spid="15" grpId="0"/>
      <p:bldP spid="16"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3:2</a:t>
            </a: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4"/>
          <a:stretch/>
        </p:blipFill>
        <p:spPr>
          <a:xfrm>
            <a:off x="613219" y="1724733"/>
            <a:ext cx="2263331" cy="3037359"/>
          </a:xfrm>
          <a:prstGeom prst="rect">
            <a:avLst/>
          </a:prstGeom>
        </p:spPr>
      </p:pic>
      <p:sp>
        <p:nvSpPr>
          <p:cNvPr id="5" name="Rectangle 4"/>
          <p:cNvSpPr/>
          <p:nvPr/>
        </p:nvSpPr>
        <p:spPr bwMode="auto">
          <a:xfrm>
            <a:off x="2906714" y="3615697"/>
            <a:ext cx="287612" cy="266358"/>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4" name="Picture 3" descr="ncetm_mm_sp1_se11_aw014.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59100" y="1723799"/>
            <a:ext cx="3175000" cy="2225902"/>
          </a:xfrm>
          <a:prstGeom prst="rect">
            <a:avLst/>
          </a:prstGeom>
        </p:spPr>
      </p:pic>
      <p:sp>
        <p:nvSpPr>
          <p:cNvPr id="8" name="Rectangle 7"/>
          <p:cNvSpPr/>
          <p:nvPr/>
        </p:nvSpPr>
        <p:spPr bwMode="auto">
          <a:xfrm rot="21065707">
            <a:off x="4430715" y="3784598"/>
            <a:ext cx="1893886" cy="326055"/>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7" name="Picture 36" descr="ncetm_mm_sp1_se11_aw014.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1045" y="4762092"/>
            <a:ext cx="7907066" cy="445520"/>
          </a:xfrm>
          <a:prstGeom prst="rect">
            <a:avLst/>
          </a:prstGeom>
        </p:spPr>
      </p:pic>
      <p:pic>
        <p:nvPicPr>
          <p:cNvPr id="7" name="Picture 6" descr="ncetm_mm_sp1_se11_aw014.png"/>
          <p:cNvPicPr>
            <a:picLocks noChangeAspect="1"/>
          </p:cNvPicPr>
          <p:nvPr/>
        </p:nvPicPr>
        <p:blipFill rotWithShape="1">
          <a:blip r:embed="rId5" cstate="print">
            <a:extLst>
              <a:ext uri="{28A0092B-C50C-407E-A947-70E740481C1C}">
                <a14:useLocalDpi xmlns:a14="http://schemas.microsoft.com/office/drawing/2010/main" val="0"/>
              </a:ext>
            </a:extLst>
          </a:blip>
          <a:srcRect t="-3804" r="-1385"/>
          <a:stretch/>
        </p:blipFill>
        <p:spPr>
          <a:xfrm>
            <a:off x="6203340" y="1614898"/>
            <a:ext cx="2500185" cy="2679700"/>
          </a:xfrm>
          <a:prstGeom prst="rect">
            <a:avLst/>
          </a:prstGeom>
        </p:spPr>
      </p:pic>
      <p:pic>
        <p:nvPicPr>
          <p:cNvPr id="28" name="Picture 27" descr="ncetm_mm_sp1_se11_aw014.png"/>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rot="1047317">
            <a:off x="3077633" y="3784601"/>
            <a:ext cx="808567" cy="571501"/>
          </a:xfrm>
          <a:prstGeom prst="rect">
            <a:avLst/>
          </a:prstGeom>
        </p:spPr>
      </p:pic>
      <p:cxnSp>
        <p:nvCxnSpPr>
          <p:cNvPr id="32" name="Straight Connector 31"/>
          <p:cNvCxnSpPr/>
          <p:nvPr/>
        </p:nvCxnSpPr>
        <p:spPr bwMode="auto">
          <a:xfrm flipV="1">
            <a:off x="3899271" y="3735832"/>
            <a:ext cx="2424799" cy="286875"/>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6" name="Rectangle 5"/>
          <p:cNvSpPr/>
          <p:nvPr/>
        </p:nvSpPr>
        <p:spPr bwMode="auto">
          <a:xfrm>
            <a:off x="2787650" y="3735832"/>
            <a:ext cx="119064" cy="146223"/>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645213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500"/>
                                        <p:tgtEl>
                                          <p:spTgt spid="32"/>
                                        </p:tgtEl>
                                      </p:cBhvr>
                                    </p:animEffect>
                                  </p:childTnLst>
                                </p:cTn>
                              </p:par>
                              <p:par>
                                <p:cTn id="18" presetID="10" presetClass="entr" presetSubtype="0" fill="hold"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500"/>
                                        <p:tgtEl>
                                          <p:spTgt spid="2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3:2</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4683" y="912043"/>
            <a:ext cx="5112327" cy="2255620"/>
          </a:xfrm>
          <a:prstGeom prst="rect">
            <a:avLst/>
          </a:prstGeom>
        </p:spPr>
      </p:pic>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9878" b="-47555"/>
          <a:stretch/>
        </p:blipFill>
        <p:spPr>
          <a:xfrm>
            <a:off x="2017060" y="3429000"/>
            <a:ext cx="1442738" cy="3572932"/>
          </a:xfrm>
          <a:prstGeom prst="ellipse">
            <a:avLst/>
          </a:prstGeom>
        </p:spPr>
      </p:pic>
      <p:sp>
        <p:nvSpPr>
          <p:cNvPr id="9" name="Rectangle 8"/>
          <p:cNvSpPr/>
          <p:nvPr/>
        </p:nvSpPr>
        <p:spPr bwMode="auto">
          <a:xfrm>
            <a:off x="3435350" y="4914900"/>
            <a:ext cx="133350" cy="154604"/>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 name="Picture 7" descr="ncetm_mm_sp1_se11_aw015.png"/>
          <p:cNvPicPr>
            <a:picLocks noChangeAspect="1"/>
          </p:cNvPicPr>
          <p:nvPr/>
        </p:nvPicPr>
        <p:blipFill rotWithShape="1">
          <a:blip r:embed="rId4" cstate="print">
            <a:extLst>
              <a:ext uri="{28A0092B-C50C-407E-A947-70E740481C1C}">
                <a14:useLocalDpi xmlns:a14="http://schemas.microsoft.com/office/drawing/2010/main" val="0"/>
              </a:ext>
            </a:extLst>
          </a:blip>
          <a:srcRect t="-5252"/>
          <a:stretch/>
        </p:blipFill>
        <p:spPr>
          <a:xfrm>
            <a:off x="3403600" y="3587750"/>
            <a:ext cx="1981200" cy="1466850"/>
          </a:xfrm>
          <a:prstGeom prst="rect">
            <a:avLst/>
          </a:prstGeom>
        </p:spPr>
      </p:pic>
      <p:sp>
        <p:nvSpPr>
          <p:cNvPr id="11" name="Rectangle 10"/>
          <p:cNvSpPr/>
          <p:nvPr/>
        </p:nvSpPr>
        <p:spPr bwMode="auto">
          <a:xfrm rot="21096861">
            <a:off x="4654550" y="4978400"/>
            <a:ext cx="742950" cy="154604"/>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nvGrpSpPr>
          <p:cNvPr id="26" name="Group 25"/>
          <p:cNvGrpSpPr/>
          <p:nvPr/>
        </p:nvGrpSpPr>
        <p:grpSpPr>
          <a:xfrm>
            <a:off x="3479800" y="3642782"/>
            <a:ext cx="3653560" cy="1701800"/>
            <a:chOff x="3479800" y="3642782"/>
            <a:chExt cx="3653560" cy="1701800"/>
          </a:xfrm>
        </p:grpSpPr>
        <p:pic>
          <p:nvPicPr>
            <p:cNvPr id="7" name="Picture 6" descr="ncetm_mm_sp1_se11_aw015.png"/>
            <p:cNvPicPr>
              <a:picLocks noChangeAspect="1"/>
            </p:cNvPicPr>
            <p:nvPr/>
          </p:nvPicPr>
          <p:blipFill rotWithShape="1">
            <a:blip r:embed="rId5" cstate="print">
              <a:extLst>
                <a:ext uri="{28A0092B-C50C-407E-A947-70E740481C1C}">
                  <a14:useLocalDpi xmlns:a14="http://schemas.microsoft.com/office/drawing/2010/main" val="0"/>
                </a:ext>
              </a:extLst>
            </a:blip>
            <a:srcRect t="-1333"/>
            <a:stretch/>
          </p:blipFill>
          <p:spPr>
            <a:xfrm>
              <a:off x="5537200" y="3642782"/>
              <a:ext cx="1596160" cy="1701800"/>
            </a:xfrm>
            <a:prstGeom prst="rect">
              <a:avLst/>
            </a:prstGeom>
          </p:spPr>
        </p:pic>
        <p:pic>
          <p:nvPicPr>
            <p:cNvPr id="17" name="Picture 16" descr="ncetm_mm_sp1_se11_aw015.png"/>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3479800" y="5067301"/>
              <a:ext cx="1155700" cy="247650"/>
            </a:xfrm>
            <a:prstGeom prst="rect">
              <a:avLst/>
            </a:prstGeom>
          </p:spPr>
        </p:pic>
        <p:cxnSp>
          <p:nvCxnSpPr>
            <p:cNvPr id="19" name="Straight Connector 18"/>
            <p:cNvCxnSpPr>
              <a:cxnSpLocks/>
            </p:cNvCxnSpPr>
            <p:nvPr/>
          </p:nvCxnSpPr>
          <p:spPr bwMode="auto">
            <a:xfrm flipV="1">
              <a:off x="3606801" y="4959350"/>
              <a:ext cx="2101849" cy="255588"/>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28" name="TextBox 27"/>
          <p:cNvSpPr txBox="1"/>
          <p:nvPr/>
        </p:nvSpPr>
        <p:spPr bwMode="auto">
          <a:xfrm>
            <a:off x="2936108" y="6092330"/>
            <a:ext cx="327178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ea typeface="Myriad Pro Semibold" charset="0"/>
                <a:cs typeface="Myriad Pro Semibold" charset="0"/>
              </a:rPr>
              <a:t>3 + 2 + 4 = 3 + 4 + 2</a:t>
            </a:r>
          </a:p>
        </p:txBody>
      </p:sp>
      <p:sp>
        <p:nvSpPr>
          <p:cNvPr id="6" name="Rectangle 5"/>
          <p:cNvSpPr/>
          <p:nvPr/>
        </p:nvSpPr>
        <p:spPr bwMode="auto">
          <a:xfrm>
            <a:off x="2635542" y="5647484"/>
            <a:ext cx="300566" cy="300567"/>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smtClean="0">
              <a:ln>
                <a:noFill/>
              </a:ln>
              <a:solidFill>
                <a:schemeClr val="tx1"/>
              </a:solidFill>
              <a:effectLst/>
              <a:latin typeface="Arial" charset="0"/>
            </a:endParaRPr>
          </a:p>
        </p:txBody>
      </p:sp>
      <p:pic>
        <p:nvPicPr>
          <p:cNvPr id="18" name="Picture 17" descr="ncetm_mm_sp1_se11_aw015.png"/>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611968" y="5671334"/>
            <a:ext cx="4508692" cy="252869"/>
          </a:xfrm>
          <a:prstGeom prst="rect">
            <a:avLst/>
          </a:prstGeom>
        </p:spPr>
      </p:pic>
    </p:spTree>
    <p:extLst>
      <p:ext uri="{BB962C8B-B14F-4D97-AF65-F5344CB8AC3E}">
        <p14:creationId xmlns:p14="http://schemas.microsoft.com/office/powerpoint/2010/main" val="192305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iterate type="lt">
                                    <p:tmPct val="0"/>
                                  </p:iterate>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3:2</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4683" y="912043"/>
            <a:ext cx="5112327" cy="2255620"/>
          </a:xfrm>
          <a:prstGeom prst="rect">
            <a:avLst/>
          </a:prstGeom>
        </p:spPr>
      </p:pic>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0965"/>
          <a:stretch/>
        </p:blipFill>
        <p:spPr bwMode="auto">
          <a:xfrm>
            <a:off x="2015714" y="3918857"/>
            <a:ext cx="1438685" cy="2833309"/>
          </a:xfrm>
          <a:prstGeom prst="ellipse">
            <a:avLst/>
          </a:prstGeom>
          <a:noFill/>
        </p:spPr>
      </p:pic>
      <p:sp>
        <p:nvSpPr>
          <p:cNvPr id="16" name="Oval 15"/>
          <p:cNvSpPr/>
          <p:nvPr/>
        </p:nvSpPr>
        <p:spPr bwMode="auto">
          <a:xfrm>
            <a:off x="3426450" y="4908527"/>
            <a:ext cx="122373" cy="139370"/>
          </a:xfrm>
          <a:prstGeom prst="ellipse">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0" name="Picture 2" descr="C:\Users\Liam\Documents\Design\NCETM\04 Images for B1 PPTs\Final PNG files\ncetm_mm_sp1_se11_aw016.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443844" y="3918857"/>
            <a:ext cx="1995055" cy="1151907"/>
          </a:xfrm>
          <a:prstGeom prst="rect">
            <a:avLst/>
          </a:prstGeom>
          <a:noFill/>
        </p:spPr>
      </p:pic>
      <p:sp>
        <p:nvSpPr>
          <p:cNvPr id="29" name="Freeform 28"/>
          <p:cNvSpPr/>
          <p:nvPr/>
        </p:nvSpPr>
        <p:spPr bwMode="auto">
          <a:xfrm>
            <a:off x="4465122" y="4849229"/>
            <a:ext cx="1068779" cy="413519"/>
          </a:xfrm>
          <a:custGeom>
            <a:avLst/>
            <a:gdLst>
              <a:gd name="connsiteX0" fmla="*/ 142504 w 947233"/>
              <a:gd name="connsiteY0" fmla="*/ 411540 h 413519"/>
              <a:gd name="connsiteX1" fmla="*/ 106878 w 947233"/>
              <a:gd name="connsiteY1" fmla="*/ 399665 h 413519"/>
              <a:gd name="connsiteX2" fmla="*/ 23751 w 947233"/>
              <a:gd name="connsiteY2" fmla="*/ 304662 h 413519"/>
              <a:gd name="connsiteX3" fmla="*/ 0 w 947233"/>
              <a:gd name="connsiteY3" fmla="*/ 269036 h 413519"/>
              <a:gd name="connsiteX4" fmla="*/ 11875 w 947233"/>
              <a:gd name="connsiteY4" fmla="*/ 233410 h 413519"/>
              <a:gd name="connsiteX5" fmla="*/ 95003 w 947233"/>
              <a:gd name="connsiteY5" fmla="*/ 209659 h 413519"/>
              <a:gd name="connsiteX6" fmla="*/ 201881 w 947233"/>
              <a:gd name="connsiteY6" fmla="*/ 150283 h 413519"/>
              <a:gd name="connsiteX7" fmla="*/ 558140 w 947233"/>
              <a:gd name="connsiteY7" fmla="*/ 150283 h 413519"/>
              <a:gd name="connsiteX8" fmla="*/ 593766 w 947233"/>
              <a:gd name="connsiteY8" fmla="*/ 138407 h 413519"/>
              <a:gd name="connsiteX9" fmla="*/ 641268 w 947233"/>
              <a:gd name="connsiteY9" fmla="*/ 126532 h 413519"/>
              <a:gd name="connsiteX10" fmla="*/ 712520 w 947233"/>
              <a:gd name="connsiteY10" fmla="*/ 79031 h 413519"/>
              <a:gd name="connsiteX11" fmla="*/ 748146 w 947233"/>
              <a:gd name="connsiteY11" fmla="*/ 55280 h 413519"/>
              <a:gd name="connsiteX12" fmla="*/ 760021 w 947233"/>
              <a:gd name="connsiteY12" fmla="*/ 19654 h 413519"/>
              <a:gd name="connsiteX13" fmla="*/ 795647 w 947233"/>
              <a:gd name="connsiteY13" fmla="*/ 7779 h 413519"/>
              <a:gd name="connsiteX14" fmla="*/ 902525 w 947233"/>
              <a:gd name="connsiteY14" fmla="*/ 19654 h 413519"/>
              <a:gd name="connsiteX15" fmla="*/ 926275 w 947233"/>
              <a:gd name="connsiteY15" fmla="*/ 114657 h 413519"/>
              <a:gd name="connsiteX16" fmla="*/ 938151 w 947233"/>
              <a:gd name="connsiteY16" fmla="*/ 150283 h 413519"/>
              <a:gd name="connsiteX17" fmla="*/ 902525 w 947233"/>
              <a:gd name="connsiteY17" fmla="*/ 316537 h 413519"/>
              <a:gd name="connsiteX18" fmla="*/ 866899 w 947233"/>
              <a:gd name="connsiteY18" fmla="*/ 328413 h 413519"/>
              <a:gd name="connsiteX19" fmla="*/ 819397 w 947233"/>
              <a:gd name="connsiteY19" fmla="*/ 364039 h 413519"/>
              <a:gd name="connsiteX20" fmla="*/ 712520 w 947233"/>
              <a:gd name="connsiteY20" fmla="*/ 387789 h 413519"/>
              <a:gd name="connsiteX21" fmla="*/ 142504 w 947233"/>
              <a:gd name="connsiteY21" fmla="*/ 411540 h 413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7233" h="413519">
                <a:moveTo>
                  <a:pt x="142504" y="411540"/>
                </a:moveTo>
                <a:cubicBezTo>
                  <a:pt x="41564" y="413519"/>
                  <a:pt x="118074" y="405263"/>
                  <a:pt x="106878" y="399665"/>
                </a:cubicBezTo>
                <a:cubicBezTo>
                  <a:pt x="57398" y="374925"/>
                  <a:pt x="59376" y="358100"/>
                  <a:pt x="23751" y="304662"/>
                </a:cubicBezTo>
                <a:lnTo>
                  <a:pt x="0" y="269036"/>
                </a:lnTo>
                <a:cubicBezTo>
                  <a:pt x="3958" y="257161"/>
                  <a:pt x="3024" y="242261"/>
                  <a:pt x="11875" y="233410"/>
                </a:cubicBezTo>
                <a:cubicBezTo>
                  <a:pt x="17553" y="227732"/>
                  <a:pt x="94595" y="209761"/>
                  <a:pt x="95003" y="209659"/>
                </a:cubicBezTo>
                <a:cubicBezTo>
                  <a:pt x="176670" y="155214"/>
                  <a:pt x="139175" y="171184"/>
                  <a:pt x="201881" y="150283"/>
                </a:cubicBezTo>
                <a:cubicBezTo>
                  <a:pt x="336081" y="195015"/>
                  <a:pt x="249677" y="170848"/>
                  <a:pt x="558140" y="150283"/>
                </a:cubicBezTo>
                <a:cubicBezTo>
                  <a:pt x="570630" y="149450"/>
                  <a:pt x="581730" y="141846"/>
                  <a:pt x="593766" y="138407"/>
                </a:cubicBezTo>
                <a:cubicBezTo>
                  <a:pt x="609459" y="133923"/>
                  <a:pt x="625434" y="130490"/>
                  <a:pt x="641268" y="126532"/>
                </a:cubicBezTo>
                <a:lnTo>
                  <a:pt x="712520" y="79031"/>
                </a:lnTo>
                <a:lnTo>
                  <a:pt x="748146" y="55280"/>
                </a:lnTo>
                <a:cubicBezTo>
                  <a:pt x="752104" y="43405"/>
                  <a:pt x="751170" y="28505"/>
                  <a:pt x="760021" y="19654"/>
                </a:cubicBezTo>
                <a:cubicBezTo>
                  <a:pt x="768872" y="10803"/>
                  <a:pt x="783129" y="7779"/>
                  <a:pt x="795647" y="7779"/>
                </a:cubicBezTo>
                <a:cubicBezTo>
                  <a:pt x="831492" y="7779"/>
                  <a:pt x="866899" y="15696"/>
                  <a:pt x="902525" y="19654"/>
                </a:cubicBezTo>
                <a:cubicBezTo>
                  <a:pt x="929673" y="101099"/>
                  <a:pt x="897610" y="0"/>
                  <a:pt x="926275" y="114657"/>
                </a:cubicBezTo>
                <a:cubicBezTo>
                  <a:pt x="929311" y="126801"/>
                  <a:pt x="934192" y="138408"/>
                  <a:pt x="938151" y="150283"/>
                </a:cubicBezTo>
                <a:cubicBezTo>
                  <a:pt x="935076" y="184110"/>
                  <a:pt x="947233" y="280770"/>
                  <a:pt x="902525" y="316537"/>
                </a:cubicBezTo>
                <a:cubicBezTo>
                  <a:pt x="892750" y="324357"/>
                  <a:pt x="878774" y="324454"/>
                  <a:pt x="866899" y="328413"/>
                </a:cubicBezTo>
                <a:cubicBezTo>
                  <a:pt x="851065" y="340288"/>
                  <a:pt x="837100" y="355188"/>
                  <a:pt x="819397" y="364039"/>
                </a:cubicBezTo>
                <a:cubicBezTo>
                  <a:pt x="808217" y="369629"/>
                  <a:pt x="718766" y="386540"/>
                  <a:pt x="712520" y="387789"/>
                </a:cubicBezTo>
                <a:cubicBezTo>
                  <a:pt x="205853" y="374798"/>
                  <a:pt x="243444" y="409561"/>
                  <a:pt x="142504" y="411540"/>
                </a:cubicBezTo>
                <a:close/>
              </a:path>
            </a:pathLst>
          </a:cu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3" name="Picture 2" descr="C:\Users\Liam\Documents\Design\NCETM\04 Images for B1 PPTs\Final PNG files\ncetm_mm_sp1_se11_aw016.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772"/>
          <a:stretch/>
        </p:blipFill>
        <p:spPr bwMode="auto">
          <a:xfrm>
            <a:off x="3479470" y="3953934"/>
            <a:ext cx="3681351" cy="1620410"/>
          </a:xfrm>
          <a:prstGeom prst="rect">
            <a:avLst/>
          </a:prstGeom>
          <a:noFill/>
        </p:spPr>
      </p:pic>
      <p:sp>
        <p:nvSpPr>
          <p:cNvPr id="31" name="Rectangle 30"/>
          <p:cNvSpPr/>
          <p:nvPr/>
        </p:nvSpPr>
        <p:spPr bwMode="auto">
          <a:xfrm>
            <a:off x="4275117" y="3568535"/>
            <a:ext cx="599704" cy="32063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5" name="TextBox 34"/>
          <p:cNvSpPr txBox="1"/>
          <p:nvPr/>
        </p:nvSpPr>
        <p:spPr bwMode="auto">
          <a:xfrm>
            <a:off x="2936108" y="6092330"/>
            <a:ext cx="327178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charset="0"/>
                <a:ea typeface="Myriad Pro Semibold" charset="0"/>
                <a:cs typeface="Myriad Pro Semibold" charset="0"/>
              </a:rPr>
              <a:t>3 + 2 + 4 = 2 + 3 + 4</a:t>
            </a:r>
          </a:p>
        </p:txBody>
      </p:sp>
      <p:pic>
        <p:nvPicPr>
          <p:cNvPr id="13" name="Picture 12">
            <a:extLst>
              <a:ext uri="{FF2B5EF4-FFF2-40B4-BE49-F238E27FC236}">
                <a16:creationId xmlns:a16="http://schemas.microsoft.com/office/drawing/2014/main" xmlns="" id="{4EB07577-1443-4A28-8AF5-9C9DDE98444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42692"/>
          <a:stretch/>
        </p:blipFill>
        <p:spPr>
          <a:xfrm>
            <a:off x="2017060" y="3429000"/>
            <a:ext cx="1442738" cy="749300"/>
          </a:xfrm>
          <a:prstGeom prst="ellipse">
            <a:avLst/>
          </a:prstGeom>
        </p:spPr>
      </p:pic>
      <p:pic>
        <p:nvPicPr>
          <p:cNvPr id="14" name="Picture 13" descr="ncetm_mm_sp1_se11_aw015.png">
            <a:extLst>
              <a:ext uri="{FF2B5EF4-FFF2-40B4-BE49-F238E27FC236}">
                <a16:creationId xmlns:a16="http://schemas.microsoft.com/office/drawing/2014/main" xmlns="" id="{83281CBF-3EAE-4F4D-9AF8-11973539594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32721"/>
          <a:stretch/>
        </p:blipFill>
        <p:spPr>
          <a:xfrm>
            <a:off x="3403600" y="3587750"/>
            <a:ext cx="1981200" cy="296883"/>
          </a:xfrm>
          <a:prstGeom prst="rect">
            <a:avLst/>
          </a:prstGeom>
        </p:spPr>
      </p:pic>
      <p:pic>
        <p:nvPicPr>
          <p:cNvPr id="17" name="Picture 16" descr="ncetm_mm_sp1_se11_aw015.png">
            <a:extLst>
              <a:ext uri="{FF2B5EF4-FFF2-40B4-BE49-F238E27FC236}">
                <a16:creationId xmlns:a16="http://schemas.microsoft.com/office/drawing/2014/main" xmlns="" id="{D3881CC2-093C-478C-BB9F-B5FD53C9684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0202"/>
          <a:stretch/>
        </p:blipFill>
        <p:spPr>
          <a:xfrm>
            <a:off x="5537200" y="3642782"/>
            <a:ext cx="1596160" cy="241851"/>
          </a:xfrm>
          <a:prstGeom prst="rect">
            <a:avLst/>
          </a:prstGeom>
        </p:spPr>
      </p:pic>
      <p:pic>
        <p:nvPicPr>
          <p:cNvPr id="21" name="Picture 20" descr="ncetm_mm_sp1_se11_aw015.png">
            <a:extLst>
              <a:ext uri="{FF2B5EF4-FFF2-40B4-BE49-F238E27FC236}">
                <a16:creationId xmlns:a16="http://schemas.microsoft.com/office/drawing/2014/main" xmlns="" id="{3123728E-8613-441E-B357-6E1C5954FA8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368799" y="5720717"/>
            <a:ext cx="203201" cy="203486"/>
          </a:xfrm>
          <a:prstGeom prst="rect">
            <a:avLst/>
          </a:prstGeom>
        </p:spPr>
      </p:pic>
      <p:pic>
        <p:nvPicPr>
          <p:cNvPr id="24" name="Picture 23">
            <a:extLst>
              <a:ext uri="{FF2B5EF4-FFF2-40B4-BE49-F238E27FC236}">
                <a16:creationId xmlns:a16="http://schemas.microsoft.com/office/drawing/2014/main" xmlns="" id="{295965E5-C374-4525-8579-842919A861B5}"/>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465122" y="5681494"/>
            <a:ext cx="409699" cy="222825"/>
          </a:xfrm>
          <a:prstGeom prst="ellipse">
            <a:avLst/>
          </a:prstGeom>
        </p:spPr>
      </p:pic>
      <p:pic>
        <p:nvPicPr>
          <p:cNvPr id="26" name="Picture 25">
            <a:extLst>
              <a:ext uri="{FF2B5EF4-FFF2-40B4-BE49-F238E27FC236}">
                <a16:creationId xmlns:a16="http://schemas.microsoft.com/office/drawing/2014/main" xmlns="" id="{15E4EF36-8CF6-4E6D-ACB5-7A432E1B2404}"/>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6064250" y="5654023"/>
            <a:ext cx="514350" cy="274624"/>
          </a:xfrm>
          <a:prstGeom prst="rect">
            <a:avLst/>
          </a:prstGeom>
        </p:spPr>
      </p:pic>
      <p:pic>
        <p:nvPicPr>
          <p:cNvPr id="18" name="Picture 17">
            <a:extLst>
              <a:ext uri="{FF2B5EF4-FFF2-40B4-BE49-F238E27FC236}">
                <a16:creationId xmlns:a16="http://schemas.microsoft.com/office/drawing/2014/main" xmlns="" id="{295965E5-C374-4525-8579-842919A861B5}"/>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b="-6400"/>
          <a:stretch/>
        </p:blipFill>
        <p:spPr>
          <a:xfrm>
            <a:off x="2483318" y="5690500"/>
            <a:ext cx="457354" cy="265980"/>
          </a:xfrm>
          <a:prstGeom prst="rect">
            <a:avLst/>
          </a:prstGeom>
        </p:spPr>
      </p:pic>
    </p:spTree>
    <p:extLst>
      <p:ext uri="{BB962C8B-B14F-4D97-AF65-F5344CB8AC3E}">
        <p14:creationId xmlns:p14="http://schemas.microsoft.com/office/powerpoint/2010/main" val="192305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par>
                                <p:cTn id="41" presetID="10"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500"/>
                                        <p:tgtEl>
                                          <p:spTgt spid="21"/>
                                        </p:tgtEl>
                                      </p:cBhvr>
                                    </p:animEffect>
                                  </p:childTnLst>
                                </p:cTn>
                              </p:par>
                              <p:par>
                                <p:cTn id="44" presetID="10"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iterate type="lt">
                                    <p:tmPct val="0"/>
                                  </p:iterate>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1" grpId="0" animBg="1"/>
      <p:bldP spid="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r>
              <a:rPr lang="en-US" dirty="0"/>
              <a:t>How to use this presentation</a:t>
            </a:r>
          </a:p>
        </p:txBody>
      </p:sp>
      <p:sp>
        <p:nvSpPr>
          <p:cNvPr id="4" name="Text Placeholder 3"/>
          <p:cNvSpPr>
            <a:spLocks noGrp="1"/>
          </p:cNvSpPr>
          <p:nvPr>
            <p:ph type="body" sz="quarter" idx="12"/>
          </p:nvPr>
        </p:nvSpPr>
        <p:spPr/>
        <p:txBody>
          <a:bodyPr/>
          <a:lstStyle/>
          <a:p>
            <a:pPr lvl="0"/>
            <a:r>
              <a:rPr lang="en-GB" sz="2400" dirty="0"/>
              <a:t>You can find the teacher guide</a:t>
            </a:r>
            <a:r>
              <a:rPr lang="en-GB" sz="2400" i="1" dirty="0"/>
              <a:t> 1.11 Addition: three single-digit numbers and bridging ten </a:t>
            </a:r>
            <a:r>
              <a:rPr lang="en-GB" sz="2400" dirty="0"/>
              <a:t>by following the link below.</a:t>
            </a:r>
            <a:endParaRPr lang="en-GB" sz="2400" i="1" dirty="0"/>
          </a:p>
        </p:txBody>
      </p:sp>
    </p:spTree>
    <p:extLst>
      <p:ext uri="{BB962C8B-B14F-4D97-AF65-F5344CB8AC3E}">
        <p14:creationId xmlns:p14="http://schemas.microsoft.com/office/powerpoint/2010/main" val="17321463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4683" y="911443"/>
            <a:ext cx="5112327" cy="2255620"/>
          </a:xfrm>
          <a:prstGeom prst="rect">
            <a:avLst/>
          </a:prstGeom>
        </p:spPr>
      </p:pic>
      <p:pic>
        <p:nvPicPr>
          <p:cNvPr id="5" name="Picture 4" descr="ncetm_mm_sp11_se11_aw017.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952236" y="3675036"/>
            <a:ext cx="3224633" cy="2333549"/>
          </a:xfrm>
          <a:prstGeom prst="rect">
            <a:avLst/>
          </a:prstGeom>
        </p:spPr>
      </p:pic>
      <p:sp>
        <p:nvSpPr>
          <p:cNvPr id="2" name="Text Placeholder 1"/>
          <p:cNvSpPr>
            <a:spLocks noGrp="1"/>
          </p:cNvSpPr>
          <p:nvPr>
            <p:ph type="body" sz="quarter" idx="11"/>
          </p:nvPr>
        </p:nvSpPr>
        <p:spPr>
          <a:xfrm>
            <a:off x="0" y="0"/>
            <a:ext cx="9144001" cy="630000"/>
          </a:xfrm>
        </p:spPr>
        <p:txBody>
          <a:bodyPr lIns="0" rIns="180000"/>
          <a:lstStyle/>
          <a:p>
            <a:r>
              <a:rPr lang="en-GB" dirty="0"/>
              <a:t>1.11 Addition: three numbers and bridging 10 – step 3:3</a:t>
            </a:r>
          </a:p>
        </p:txBody>
      </p:sp>
      <p:sp>
        <p:nvSpPr>
          <p:cNvPr id="7" name="Oval 6"/>
          <p:cNvSpPr/>
          <p:nvPr/>
        </p:nvSpPr>
        <p:spPr bwMode="auto">
          <a:xfrm>
            <a:off x="4118916" y="5052539"/>
            <a:ext cx="868407" cy="868407"/>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Oval 7"/>
          <p:cNvSpPr/>
          <p:nvPr/>
        </p:nvSpPr>
        <p:spPr bwMode="auto">
          <a:xfrm>
            <a:off x="5211804" y="5050480"/>
            <a:ext cx="868407" cy="868407"/>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Oval 8"/>
          <p:cNvSpPr/>
          <p:nvPr/>
        </p:nvSpPr>
        <p:spPr bwMode="auto">
          <a:xfrm>
            <a:off x="4051899" y="3770183"/>
            <a:ext cx="1011197" cy="1014541"/>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p:cNvSpPr/>
          <p:nvPr/>
        </p:nvSpPr>
        <p:spPr bwMode="auto">
          <a:xfrm rot="2612788">
            <a:off x="3905757" y="4523477"/>
            <a:ext cx="105310" cy="702486"/>
          </a:xfrm>
          <a:prstGeom prst="rect">
            <a:avLst/>
          </a:prstGeom>
          <a:solidFill>
            <a:schemeClr val="bg1"/>
          </a:solidFill>
          <a:ln w="9525"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Rectangle 11"/>
          <p:cNvSpPr/>
          <p:nvPr/>
        </p:nvSpPr>
        <p:spPr bwMode="auto">
          <a:xfrm rot="8371925">
            <a:off x="5106318" y="4528910"/>
            <a:ext cx="105310" cy="704589"/>
          </a:xfrm>
          <a:prstGeom prst="rect">
            <a:avLst/>
          </a:prstGeom>
          <a:solidFill>
            <a:schemeClr val="bg1"/>
          </a:solidFill>
          <a:ln w="9525"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Rectangle 12"/>
          <p:cNvSpPr/>
          <p:nvPr/>
        </p:nvSpPr>
        <p:spPr bwMode="auto">
          <a:xfrm>
            <a:off x="4521707" y="4772026"/>
            <a:ext cx="105310" cy="285332"/>
          </a:xfrm>
          <a:prstGeom prst="rect">
            <a:avLst/>
          </a:prstGeom>
          <a:solidFill>
            <a:schemeClr val="bg1"/>
          </a:solidFill>
          <a:ln w="9525"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Oval 13"/>
          <p:cNvSpPr/>
          <p:nvPr/>
        </p:nvSpPr>
        <p:spPr bwMode="auto">
          <a:xfrm>
            <a:off x="3048833" y="5055520"/>
            <a:ext cx="868407" cy="868407"/>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660100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4"/>
                                        </p:tgtEl>
                                      </p:cBhvr>
                                    </p:animEffect>
                                    <p:set>
                                      <p:cBhvr>
                                        <p:cTn id="7" dur="1" fill="hold">
                                          <p:stCondLst>
                                            <p:cond delay="4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22" presetClass="exit" presetSubtype="4" fill="hold" grpId="0" nodeType="withEffect">
                                  <p:stCondLst>
                                    <p:cond delay="0"/>
                                  </p:stCondLst>
                                  <p:childTnLst>
                                    <p:animEffect transition="out" filter="wipe(down)">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22" presetClass="exit" presetSubtype="4" fill="hold" grpId="0" nodeType="withEffect">
                                  <p:stCondLst>
                                    <p:cond delay="0"/>
                                  </p:stCondLst>
                                  <p:childTnLst>
                                    <p:animEffect transition="out" filter="wipe(down)">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childTnLst>
                          </p:cTn>
                        </p:par>
                        <p:par>
                          <p:cTn id="29" fill="hold">
                            <p:stCondLst>
                              <p:cond delay="500"/>
                            </p:stCondLst>
                            <p:childTnLst>
                              <p:par>
                                <p:cTn id="30" presetID="10" presetClass="exit" presetSubtype="0" fill="hold" grpId="0" nodeType="after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2" grpId="0" animBg="1"/>
      <p:bldP spid="13" grpId="0" animBg="1"/>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3:3</a:t>
            </a:r>
          </a:p>
        </p:txBody>
      </p:sp>
      <p:pic>
        <p:nvPicPr>
          <p:cNvPr id="5" name="Picture 4" descr="ncetm_mm_sp11_se11_aw017.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375904" y="3678840"/>
            <a:ext cx="4276867" cy="2333549"/>
          </a:xfrm>
          <a:prstGeom prst="rect">
            <a:avLst/>
          </a:prstGeom>
        </p:spPr>
      </p:pic>
      <p:sp>
        <p:nvSpPr>
          <p:cNvPr id="7" name="Oval 6"/>
          <p:cNvSpPr/>
          <p:nvPr/>
        </p:nvSpPr>
        <p:spPr bwMode="auto">
          <a:xfrm>
            <a:off x="4118916" y="5050481"/>
            <a:ext cx="868407" cy="870466"/>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Oval 7"/>
          <p:cNvSpPr/>
          <p:nvPr/>
        </p:nvSpPr>
        <p:spPr bwMode="auto">
          <a:xfrm>
            <a:off x="5211804" y="5050480"/>
            <a:ext cx="868407" cy="868407"/>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Oval 8"/>
          <p:cNvSpPr/>
          <p:nvPr/>
        </p:nvSpPr>
        <p:spPr bwMode="auto">
          <a:xfrm>
            <a:off x="4051899" y="3770183"/>
            <a:ext cx="1011197" cy="1014541"/>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Rectangle 9"/>
          <p:cNvSpPr/>
          <p:nvPr/>
        </p:nvSpPr>
        <p:spPr bwMode="auto">
          <a:xfrm>
            <a:off x="4521707" y="4784724"/>
            <a:ext cx="105310" cy="277200"/>
          </a:xfrm>
          <a:prstGeom prst="rect">
            <a:avLst/>
          </a:prstGeom>
          <a:solidFill>
            <a:schemeClr val="bg1"/>
          </a:solidFill>
          <a:ln w="9525"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Oval 10"/>
          <p:cNvSpPr/>
          <p:nvPr/>
        </p:nvSpPr>
        <p:spPr bwMode="auto">
          <a:xfrm>
            <a:off x="3048833" y="5055520"/>
            <a:ext cx="868407" cy="868407"/>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Rectangle 11"/>
          <p:cNvSpPr/>
          <p:nvPr/>
        </p:nvSpPr>
        <p:spPr bwMode="auto">
          <a:xfrm rot="2612788">
            <a:off x="3905757" y="4523477"/>
            <a:ext cx="105310" cy="702486"/>
          </a:xfrm>
          <a:prstGeom prst="rect">
            <a:avLst/>
          </a:prstGeom>
          <a:solidFill>
            <a:schemeClr val="bg1"/>
          </a:solidFill>
          <a:ln w="9525"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3" name="Rectangle 12"/>
          <p:cNvSpPr/>
          <p:nvPr/>
        </p:nvSpPr>
        <p:spPr bwMode="auto">
          <a:xfrm rot="8371925">
            <a:off x="5106318" y="4528910"/>
            <a:ext cx="105310" cy="704589"/>
          </a:xfrm>
          <a:prstGeom prst="rect">
            <a:avLst/>
          </a:prstGeom>
          <a:solidFill>
            <a:schemeClr val="bg1"/>
          </a:solidFill>
          <a:ln w="9525"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6000" y="910800"/>
            <a:ext cx="5109456" cy="2254354"/>
          </a:xfrm>
          <a:prstGeom prst="rect">
            <a:avLst/>
          </a:prstGeom>
        </p:spPr>
      </p:pic>
    </p:spTree>
    <p:extLst>
      <p:ext uri="{BB962C8B-B14F-4D97-AF65-F5344CB8AC3E}">
        <p14:creationId xmlns:p14="http://schemas.microsoft.com/office/powerpoint/2010/main" val="3380106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0"/>
                                        </p:tgtEl>
                                      </p:cBhvr>
                                    </p:animEffect>
                                    <p:set>
                                      <p:cBhvr>
                                        <p:cTn id="22" dur="1" fill="hold">
                                          <p:stCondLst>
                                            <p:cond delay="499"/>
                                          </p:stCondLst>
                                        </p:cTn>
                                        <p:tgtEl>
                                          <p:spTgt spid="10"/>
                                        </p:tgtEl>
                                        <p:attrNameLst>
                                          <p:attrName>style.visibility</p:attrName>
                                        </p:attrNameLst>
                                      </p:cBhvr>
                                      <p:to>
                                        <p:strVal val="hidden"/>
                                      </p:to>
                                    </p:set>
                                  </p:childTnLst>
                                </p:cTn>
                              </p:par>
                              <p:par>
                                <p:cTn id="23" presetID="22" presetClass="exit" presetSubtype="4" fill="hold" grpId="0" nodeType="withEffect">
                                  <p:stCondLst>
                                    <p:cond delay="0"/>
                                  </p:stCondLst>
                                  <p:childTnLst>
                                    <p:animEffect transition="out" filter="wipe(down)">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par>
                                <p:cTn id="26" presetID="22" presetClass="exit" presetSubtype="4" fill="hold" grpId="0" nodeType="withEffect">
                                  <p:stCondLst>
                                    <p:cond delay="0"/>
                                  </p:stCondLst>
                                  <p:childTnLst>
                                    <p:animEffect transition="out" filter="wipe(down)">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childTnLst>
                          </p:cTn>
                        </p:par>
                        <p:par>
                          <p:cTn id="29" fill="hold">
                            <p:stCondLst>
                              <p:cond delay="500"/>
                            </p:stCondLst>
                            <p:childTnLst>
                              <p:par>
                                <p:cTn id="30" presetID="10" presetClass="exit" presetSubtype="0" fill="hold" grpId="0" nodeType="after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56E04F2E-D562-4C1B-B8FF-D0B4906DBC2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014683" y="2935287"/>
            <a:ext cx="5112327" cy="231775"/>
          </a:xfrm>
          <a:prstGeom prst="rect">
            <a:avLst/>
          </a:prstGeom>
        </p:spPr>
      </p:pic>
      <p:pic>
        <p:nvPicPr>
          <p:cNvPr id="3" name="Picture 2" descr="ncetm_mm_sp1_se11_aw016.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013734" y="1202267"/>
            <a:ext cx="5112327" cy="1628506"/>
          </a:xfrm>
          <a:prstGeom prst="rect">
            <a:avLst/>
          </a:prstGeom>
        </p:spPr>
      </p:pic>
      <p:sp>
        <p:nvSpPr>
          <p:cNvPr id="16" name="Rectangle 15"/>
          <p:cNvSpPr/>
          <p:nvPr/>
        </p:nvSpPr>
        <p:spPr>
          <a:xfrm>
            <a:off x="2581989" y="2857644"/>
            <a:ext cx="307262" cy="353943"/>
          </a:xfrm>
          <a:prstGeom prst="rect">
            <a:avLst/>
          </a:prstGeom>
          <a:solidFill>
            <a:schemeClr val="bg1"/>
          </a:solidFill>
        </p:spPr>
        <p:txBody>
          <a:bodyPr wrap="square">
            <a:spAutoFit/>
          </a:bodyPr>
          <a:lstStyle/>
          <a:p>
            <a:pPr>
              <a:buNone/>
            </a:pPr>
            <a:r>
              <a:rPr lang="en-GB" sz="1700" dirty="0">
                <a:latin typeface="Myriad Pro"/>
                <a:ea typeface="Myriad Pro Semibold" charset="0"/>
                <a:cs typeface="Myriad Pro Semibold" charset="0"/>
              </a:rPr>
              <a:t>2</a:t>
            </a:r>
            <a:endParaRPr lang="en-GB" sz="1700" dirty="0">
              <a:latin typeface="Myriad Pro"/>
            </a:endParaRPr>
          </a:p>
        </p:txBody>
      </p:sp>
      <p:sp>
        <p:nvSpPr>
          <p:cNvPr id="2" name="Text Placeholder 1"/>
          <p:cNvSpPr>
            <a:spLocks noGrp="1"/>
          </p:cNvSpPr>
          <p:nvPr>
            <p:ph type="body" sz="quarter" idx="11"/>
          </p:nvPr>
        </p:nvSpPr>
        <p:spPr/>
        <p:txBody>
          <a:bodyPr/>
          <a:lstStyle/>
          <a:p>
            <a:r>
              <a:rPr lang="en-GB" dirty="0"/>
              <a:t>1.11 Addition: three numbers and bridging 10 – step 3:3</a:t>
            </a:r>
          </a:p>
        </p:txBody>
      </p:sp>
      <p:pic>
        <p:nvPicPr>
          <p:cNvPr id="6" name="Picture 5" descr="ncetm_mm_sp11_se11_aw019.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21280" y="3672840"/>
            <a:ext cx="3724282" cy="2333549"/>
          </a:xfrm>
          <a:prstGeom prst="rect">
            <a:avLst/>
          </a:prstGeom>
        </p:spPr>
      </p:pic>
      <p:sp>
        <p:nvSpPr>
          <p:cNvPr id="8" name="Oval 7"/>
          <p:cNvSpPr/>
          <p:nvPr/>
        </p:nvSpPr>
        <p:spPr bwMode="auto">
          <a:xfrm>
            <a:off x="4118916" y="5042379"/>
            <a:ext cx="868407" cy="868407"/>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Oval 8"/>
          <p:cNvSpPr/>
          <p:nvPr/>
        </p:nvSpPr>
        <p:spPr bwMode="auto">
          <a:xfrm>
            <a:off x="5211804" y="5040320"/>
            <a:ext cx="868407" cy="868407"/>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Oval 9"/>
          <p:cNvSpPr/>
          <p:nvPr/>
        </p:nvSpPr>
        <p:spPr bwMode="auto">
          <a:xfrm>
            <a:off x="4051899" y="3770183"/>
            <a:ext cx="1011197" cy="1011197"/>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p:cNvSpPr/>
          <p:nvPr/>
        </p:nvSpPr>
        <p:spPr bwMode="auto">
          <a:xfrm>
            <a:off x="4521707" y="4780914"/>
            <a:ext cx="105310" cy="277200"/>
          </a:xfrm>
          <a:prstGeom prst="rect">
            <a:avLst/>
          </a:prstGeom>
          <a:solidFill>
            <a:schemeClr val="bg1"/>
          </a:solidFill>
          <a:ln w="9525"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Oval 11"/>
          <p:cNvSpPr/>
          <p:nvPr/>
        </p:nvSpPr>
        <p:spPr bwMode="auto">
          <a:xfrm>
            <a:off x="2983831" y="5017224"/>
            <a:ext cx="947477" cy="947477"/>
          </a:xfrm>
          <a:prstGeom prst="ellipse">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3" name="Rectangle 12"/>
          <p:cNvSpPr/>
          <p:nvPr/>
        </p:nvSpPr>
        <p:spPr bwMode="auto">
          <a:xfrm rot="2612788">
            <a:off x="3908932" y="4522843"/>
            <a:ext cx="105310" cy="702486"/>
          </a:xfrm>
          <a:prstGeom prst="rect">
            <a:avLst/>
          </a:prstGeom>
          <a:solidFill>
            <a:schemeClr val="bg1"/>
          </a:solidFill>
          <a:ln w="9525"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Rectangle 13"/>
          <p:cNvSpPr/>
          <p:nvPr/>
        </p:nvSpPr>
        <p:spPr bwMode="auto">
          <a:xfrm rot="8371925">
            <a:off x="5106318" y="4518750"/>
            <a:ext cx="105310" cy="704589"/>
          </a:xfrm>
          <a:prstGeom prst="rect">
            <a:avLst/>
          </a:prstGeom>
          <a:solidFill>
            <a:schemeClr val="bg1"/>
          </a:solidFill>
          <a:ln w="9525" cap="flat" cmpd="sng" algn="ctr">
            <a:solidFill>
              <a:srgbClr val="FFFF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5" name="Picture 14" descr="ncetm_mm_sp1_se11_aw014.png">
            <a:extLst>
              <a:ext uri="{FF2B5EF4-FFF2-40B4-BE49-F238E27FC236}">
                <a16:creationId xmlns:a16="http://schemas.microsoft.com/office/drawing/2014/main" xmlns="" id="{D7AC21E7-5240-41C2-A040-4823ED1189B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014683" y="910800"/>
            <a:ext cx="5112327" cy="190665"/>
          </a:xfrm>
          <a:prstGeom prst="rect">
            <a:avLst/>
          </a:prstGeom>
        </p:spPr>
      </p:pic>
      <p:sp>
        <p:nvSpPr>
          <p:cNvPr id="4" name="Rectangle 3">
            <a:extLst>
              <a:ext uri="{FF2B5EF4-FFF2-40B4-BE49-F238E27FC236}">
                <a16:creationId xmlns:a16="http://schemas.microsoft.com/office/drawing/2014/main" xmlns="" id="{43A38579-4BE5-4692-B5B1-366060A120D9}"/>
              </a:ext>
            </a:extLst>
          </p:cNvPr>
          <p:cNvSpPr/>
          <p:nvPr/>
        </p:nvSpPr>
        <p:spPr bwMode="auto">
          <a:xfrm>
            <a:off x="4601745" y="2857644"/>
            <a:ext cx="307262" cy="423342"/>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9" name="Picture 18">
            <a:extLst>
              <a:ext uri="{FF2B5EF4-FFF2-40B4-BE49-F238E27FC236}">
                <a16:creationId xmlns:a16="http://schemas.microsoft.com/office/drawing/2014/main" xmlns="" id="{3CC3CFE4-EBEE-4930-8352-61470E80675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550490" y="2931575"/>
            <a:ext cx="307262" cy="235488"/>
          </a:xfrm>
          <a:prstGeom prst="rect">
            <a:avLst/>
          </a:prstGeom>
        </p:spPr>
      </p:pic>
    </p:spTree>
    <p:extLst>
      <p:ext uri="{BB962C8B-B14F-4D97-AF65-F5344CB8AC3E}">
        <p14:creationId xmlns:p14="http://schemas.microsoft.com/office/powerpoint/2010/main" val="396589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0" nodeType="clickEffect">
                                  <p:stCondLst>
                                    <p:cond delay="0"/>
                                  </p:stCondLst>
                                  <p:childTnLst>
                                    <p:animEffect transition="out" filter="wipe(down)">
                                      <p:cBhvr>
                                        <p:cTn id="21" dur="500"/>
                                        <p:tgtEl>
                                          <p:spTgt spid="11"/>
                                        </p:tgtEl>
                                      </p:cBhvr>
                                    </p:animEffect>
                                    <p:set>
                                      <p:cBhvr>
                                        <p:cTn id="22" dur="1" fill="hold">
                                          <p:stCondLst>
                                            <p:cond delay="499"/>
                                          </p:stCondLst>
                                        </p:cTn>
                                        <p:tgtEl>
                                          <p:spTgt spid="11"/>
                                        </p:tgtEl>
                                        <p:attrNameLst>
                                          <p:attrName>style.visibility</p:attrName>
                                        </p:attrNameLst>
                                      </p:cBhvr>
                                      <p:to>
                                        <p:strVal val="hidden"/>
                                      </p:to>
                                    </p:set>
                                  </p:childTnLst>
                                </p:cTn>
                              </p:par>
                              <p:par>
                                <p:cTn id="23" presetID="22" presetClass="exit" presetSubtype="4" fill="hold" grpId="0" nodeType="withEffect">
                                  <p:stCondLst>
                                    <p:cond delay="0"/>
                                  </p:stCondLst>
                                  <p:childTnLst>
                                    <p:animEffect transition="out" filter="wipe(down)">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par>
                                <p:cTn id="26" presetID="22" presetClass="exit" presetSubtype="4" fill="hold" grpId="0" nodeType="withEffect">
                                  <p:stCondLst>
                                    <p:cond delay="0"/>
                                  </p:stCondLst>
                                  <p:childTnLst>
                                    <p:animEffect transition="out" filter="wipe(down)">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par>
                          <p:cTn id="29" fill="hold">
                            <p:stCondLst>
                              <p:cond delay="500"/>
                            </p:stCondLst>
                            <p:childTnLst>
                              <p:par>
                                <p:cTn id="30" presetID="10" presetClass="exit" presetSubtype="0" fill="hold" grpId="0" nodeType="afterEffect">
                                  <p:stCondLst>
                                    <p:cond delay="0"/>
                                  </p:stCondLst>
                                  <p:childTnLst>
                                    <p:animEffect transition="out" filter="fade">
                                      <p:cBhvr>
                                        <p:cTn id="31" dur="500"/>
                                        <p:tgtEl>
                                          <p:spTgt spid="10"/>
                                        </p:tgtEl>
                                      </p:cBhvr>
                                    </p:animEffect>
                                    <p:set>
                                      <p:cBhvr>
                                        <p:cTn id="32"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cetm_mm_sp11_se11_aw019.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671235" y="3671144"/>
            <a:ext cx="3977601" cy="2333549"/>
          </a:xfrm>
          <a:prstGeom prst="rect">
            <a:avLst/>
          </a:prstGeom>
        </p:spPr>
      </p:pic>
      <p:sp>
        <p:nvSpPr>
          <p:cNvPr id="2" name="Text Placeholder 1"/>
          <p:cNvSpPr>
            <a:spLocks noGrp="1"/>
          </p:cNvSpPr>
          <p:nvPr>
            <p:ph type="body" sz="quarter" idx="11"/>
          </p:nvPr>
        </p:nvSpPr>
        <p:spPr/>
        <p:txBody>
          <a:bodyPr/>
          <a:lstStyle/>
          <a:p>
            <a:r>
              <a:rPr lang="en-GB" dirty="0"/>
              <a:t>1.11 Addition: three numbers and bridging 10 – step 3:3</a:t>
            </a:r>
          </a:p>
        </p:txBody>
      </p:sp>
      <p:pic>
        <p:nvPicPr>
          <p:cNvPr id="3" name="Picture 2" descr="ncetm_mm_sp11_se11_aw017.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047" y="1131144"/>
            <a:ext cx="4097830" cy="2333549"/>
          </a:xfrm>
          <a:prstGeom prst="rect">
            <a:avLst/>
          </a:prstGeom>
        </p:spPr>
      </p:pic>
      <p:pic>
        <p:nvPicPr>
          <p:cNvPr id="5" name="Picture 4" descr="ncetm_mm_sp11_se11_aw017.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652435" y="1131144"/>
            <a:ext cx="4181872" cy="2333549"/>
          </a:xfrm>
          <a:prstGeom prst="rect">
            <a:avLst/>
          </a:prstGeom>
        </p:spPr>
      </p:pic>
    </p:spTree>
    <p:extLst>
      <p:ext uri="{BB962C8B-B14F-4D97-AF65-F5344CB8AC3E}">
        <p14:creationId xmlns:p14="http://schemas.microsoft.com/office/powerpoint/2010/main" val="1070566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3:4</a:t>
            </a:r>
          </a:p>
        </p:txBody>
      </p:sp>
      <p:pic>
        <p:nvPicPr>
          <p:cNvPr id="3" name="Picture 2" descr="ncetm_mm_sp1_se11_aw020.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38695" y="1285009"/>
            <a:ext cx="7887780" cy="2220191"/>
          </a:xfrm>
          <a:prstGeom prst="rect">
            <a:avLst/>
          </a:prstGeom>
        </p:spPr>
      </p:pic>
      <p:pic>
        <p:nvPicPr>
          <p:cNvPr id="4" name="Picture 3" descr="ncetm_mm_sp1_se11_aw020.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38695" y="3454399"/>
            <a:ext cx="7887780" cy="2121639"/>
          </a:xfrm>
          <a:prstGeom prst="rect">
            <a:avLst/>
          </a:prstGeom>
        </p:spPr>
      </p:pic>
      <p:sp>
        <p:nvSpPr>
          <p:cNvPr id="5" name="TextBox 4"/>
          <p:cNvSpPr txBox="1"/>
          <p:nvPr/>
        </p:nvSpPr>
        <p:spPr bwMode="auto">
          <a:xfrm>
            <a:off x="4398783" y="5815124"/>
            <a:ext cx="190041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 2 + 4 + 3</a:t>
            </a:r>
          </a:p>
        </p:txBody>
      </p:sp>
      <p:sp>
        <p:nvSpPr>
          <p:cNvPr id="7" name="Rectangle 6"/>
          <p:cNvSpPr/>
          <p:nvPr/>
        </p:nvSpPr>
        <p:spPr>
          <a:xfrm>
            <a:off x="3106699" y="5813791"/>
            <a:ext cx="1483098" cy="461665"/>
          </a:xfrm>
          <a:prstGeom prst="rect">
            <a:avLst/>
          </a:prstGeom>
        </p:spPr>
        <p:txBody>
          <a:bodyPr wrap="none">
            <a:spAutoFit/>
          </a:bodyPr>
          <a:lstStyle/>
          <a:p>
            <a:pPr>
              <a:buNone/>
            </a:pPr>
            <a:r>
              <a:rPr lang="en-GB" sz="2400" dirty="0">
                <a:latin typeface="Myriad Pro Semibold"/>
                <a:ea typeface="Myriad Pro Semibold" charset="0"/>
                <a:cs typeface="Myriad Pro Semibold" charset="0"/>
              </a:rPr>
              <a:t>3 + 2 + 4 </a:t>
            </a:r>
            <a:endParaRPr lang="en-GB" sz="2400" dirty="0">
              <a:latin typeface="Myriad Pro Semibold"/>
            </a:endParaRPr>
          </a:p>
        </p:txBody>
      </p:sp>
    </p:spTree>
    <p:extLst>
      <p:ext uri="{BB962C8B-B14F-4D97-AF65-F5344CB8AC3E}">
        <p14:creationId xmlns:p14="http://schemas.microsoft.com/office/powerpoint/2010/main" val="296700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 name="Picture 105" descr="ncetm_mm_sp1_se11_aw021.png">
            <a:extLst>
              <a:ext uri="{FF2B5EF4-FFF2-40B4-BE49-F238E27FC236}">
                <a16:creationId xmlns:a16="http://schemas.microsoft.com/office/drawing/2014/main" xmlns="" id="{730C844C-86E2-4EC6-8FF9-1ED1CF1BAD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510531" y="6070720"/>
            <a:ext cx="1502872" cy="350720"/>
          </a:xfrm>
          <a:prstGeom prst="rect">
            <a:avLst/>
          </a:prstGeom>
        </p:spPr>
      </p:pic>
      <p:pic>
        <p:nvPicPr>
          <p:cNvPr id="3" name="Picture 2" descr="ncetm_mm_sp1_se11_aw021.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28981" y="994526"/>
            <a:ext cx="4904741" cy="2161424"/>
          </a:xfrm>
          <a:prstGeom prst="rect">
            <a:avLst/>
          </a:prstGeom>
        </p:spPr>
      </p:pic>
      <p:grpSp>
        <p:nvGrpSpPr>
          <p:cNvPr id="48" name="Group 47"/>
          <p:cNvGrpSpPr/>
          <p:nvPr/>
        </p:nvGrpSpPr>
        <p:grpSpPr>
          <a:xfrm>
            <a:off x="2153907" y="1035050"/>
            <a:ext cx="2672093" cy="2044700"/>
            <a:chOff x="2153907" y="1035050"/>
            <a:chExt cx="2672093" cy="2044700"/>
          </a:xfrm>
        </p:grpSpPr>
        <p:sp>
          <p:nvSpPr>
            <p:cNvPr id="31" name="Rectangle 30"/>
            <p:cNvSpPr/>
            <p:nvPr/>
          </p:nvSpPr>
          <p:spPr bwMode="auto">
            <a:xfrm>
              <a:off x="2160257" y="103505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2" name="Rectangle 31"/>
            <p:cNvSpPr/>
            <p:nvPr/>
          </p:nvSpPr>
          <p:spPr bwMode="auto">
            <a:xfrm>
              <a:off x="2160257" y="144780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3" name="Rectangle 32"/>
            <p:cNvSpPr/>
            <p:nvPr/>
          </p:nvSpPr>
          <p:spPr bwMode="auto">
            <a:xfrm>
              <a:off x="2153907" y="188595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Rectangle 36"/>
            <p:cNvSpPr/>
            <p:nvPr/>
          </p:nvSpPr>
          <p:spPr bwMode="auto">
            <a:xfrm>
              <a:off x="3309607" y="1041400"/>
              <a:ext cx="354343" cy="3302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Rectangle 37"/>
            <p:cNvSpPr/>
            <p:nvPr/>
          </p:nvSpPr>
          <p:spPr bwMode="auto">
            <a:xfrm>
              <a:off x="3322307" y="1473200"/>
              <a:ext cx="354343" cy="3302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9" name="Rectangle 38"/>
            <p:cNvSpPr/>
            <p:nvPr/>
          </p:nvSpPr>
          <p:spPr bwMode="auto">
            <a:xfrm>
              <a:off x="3322307" y="1898650"/>
              <a:ext cx="354343" cy="3302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0" name="Rectangle 39"/>
            <p:cNvSpPr/>
            <p:nvPr/>
          </p:nvSpPr>
          <p:spPr bwMode="auto">
            <a:xfrm>
              <a:off x="3309607" y="2317750"/>
              <a:ext cx="354343" cy="3302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1" name="Rectangle 40"/>
            <p:cNvSpPr/>
            <p:nvPr/>
          </p:nvSpPr>
          <p:spPr bwMode="auto">
            <a:xfrm>
              <a:off x="3309607" y="2749550"/>
              <a:ext cx="354343" cy="3302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2" name="Rectangle 41"/>
            <p:cNvSpPr/>
            <p:nvPr/>
          </p:nvSpPr>
          <p:spPr bwMode="auto">
            <a:xfrm>
              <a:off x="4458957" y="1041400"/>
              <a:ext cx="354343" cy="3302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3" name="Rectangle 42"/>
            <p:cNvSpPr/>
            <p:nvPr/>
          </p:nvSpPr>
          <p:spPr bwMode="auto">
            <a:xfrm>
              <a:off x="4471657" y="1473200"/>
              <a:ext cx="354343" cy="3302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2" name="Text Placeholder 1"/>
          <p:cNvSpPr>
            <a:spLocks noGrp="1"/>
          </p:cNvSpPr>
          <p:nvPr>
            <p:ph type="body" sz="quarter" idx="11"/>
          </p:nvPr>
        </p:nvSpPr>
        <p:spPr/>
        <p:txBody>
          <a:bodyPr/>
          <a:lstStyle/>
          <a:p>
            <a:r>
              <a:rPr lang="en-GB" dirty="0"/>
              <a:t>1.11 Addition: three numbers and bridging 10 – step 4:1</a:t>
            </a:r>
          </a:p>
        </p:txBody>
      </p:sp>
      <p:grpSp>
        <p:nvGrpSpPr>
          <p:cNvPr id="22" name="Group 21"/>
          <p:cNvGrpSpPr/>
          <p:nvPr/>
        </p:nvGrpSpPr>
        <p:grpSpPr>
          <a:xfrm>
            <a:off x="6196624" y="1034038"/>
            <a:ext cx="816779" cy="2048048"/>
            <a:chOff x="6196624" y="1034038"/>
            <a:chExt cx="816779" cy="2048048"/>
          </a:xfrm>
        </p:grpSpPr>
        <p:grpSp>
          <p:nvGrpSpPr>
            <p:cNvPr id="6" name="Group 5"/>
            <p:cNvGrpSpPr/>
            <p:nvPr/>
          </p:nvGrpSpPr>
          <p:grpSpPr>
            <a:xfrm>
              <a:off x="6211102" y="1034038"/>
              <a:ext cx="792649" cy="347549"/>
              <a:chOff x="7706347" y="3597861"/>
              <a:chExt cx="834403" cy="369619"/>
            </a:xfrm>
          </p:grpSpPr>
          <p:sp>
            <p:nvSpPr>
              <p:cNvPr id="19" name="Rectangle 18"/>
              <p:cNvSpPr/>
              <p:nvPr/>
            </p:nvSpPr>
            <p:spPr bwMode="auto">
              <a:xfrm>
                <a:off x="7706347" y="360680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Rectangle 19"/>
              <p:cNvSpPr/>
              <p:nvPr/>
            </p:nvSpPr>
            <p:spPr bwMode="auto">
              <a:xfrm>
                <a:off x="8163547" y="3597861"/>
                <a:ext cx="377203" cy="369619"/>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7" name="Group 6"/>
            <p:cNvGrpSpPr/>
            <p:nvPr/>
          </p:nvGrpSpPr>
          <p:grpSpPr>
            <a:xfrm>
              <a:off x="6220754" y="1446645"/>
              <a:ext cx="792649" cy="364849"/>
              <a:chOff x="7706347" y="3579463"/>
              <a:chExt cx="834403" cy="388017"/>
            </a:xfrm>
          </p:grpSpPr>
          <p:sp>
            <p:nvSpPr>
              <p:cNvPr id="17" name="Rectangle 16"/>
              <p:cNvSpPr/>
              <p:nvPr/>
            </p:nvSpPr>
            <p:spPr bwMode="auto">
              <a:xfrm>
                <a:off x="7706347" y="3582967"/>
                <a:ext cx="378446" cy="379434"/>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8" name="Rectangle 17"/>
              <p:cNvSpPr/>
              <p:nvPr/>
            </p:nvSpPr>
            <p:spPr bwMode="auto">
              <a:xfrm>
                <a:off x="8163547" y="3579463"/>
                <a:ext cx="377203" cy="388017"/>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8" name="Group 7"/>
            <p:cNvGrpSpPr/>
            <p:nvPr/>
          </p:nvGrpSpPr>
          <p:grpSpPr>
            <a:xfrm>
              <a:off x="6196624" y="1877223"/>
              <a:ext cx="810927" cy="359390"/>
              <a:chOff x="7706348" y="3585269"/>
              <a:chExt cx="853644" cy="382212"/>
            </a:xfrm>
          </p:grpSpPr>
          <p:sp>
            <p:nvSpPr>
              <p:cNvPr id="15" name="Rectangle 14"/>
              <p:cNvSpPr/>
              <p:nvPr/>
            </p:nvSpPr>
            <p:spPr bwMode="auto">
              <a:xfrm>
                <a:off x="7706348" y="3588303"/>
                <a:ext cx="400847" cy="374102"/>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Rectangle 15"/>
              <p:cNvSpPr/>
              <p:nvPr/>
            </p:nvSpPr>
            <p:spPr bwMode="auto">
              <a:xfrm>
                <a:off x="8163549" y="3585269"/>
                <a:ext cx="396443" cy="382212"/>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9" name="Group 8"/>
            <p:cNvGrpSpPr/>
            <p:nvPr/>
          </p:nvGrpSpPr>
          <p:grpSpPr>
            <a:xfrm>
              <a:off x="6201451" y="2290277"/>
              <a:ext cx="792649" cy="366688"/>
              <a:chOff x="7706347" y="3577508"/>
              <a:chExt cx="834403" cy="389973"/>
            </a:xfrm>
          </p:grpSpPr>
          <p:sp>
            <p:nvSpPr>
              <p:cNvPr id="13" name="Rectangle 12"/>
              <p:cNvSpPr/>
              <p:nvPr/>
            </p:nvSpPr>
            <p:spPr bwMode="auto">
              <a:xfrm>
                <a:off x="7706347" y="3577508"/>
                <a:ext cx="407761" cy="384895"/>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4" name="Rectangle 13"/>
              <p:cNvSpPr/>
              <p:nvPr/>
            </p:nvSpPr>
            <p:spPr bwMode="auto">
              <a:xfrm>
                <a:off x="8163547" y="3589623"/>
                <a:ext cx="377203" cy="377858"/>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0" name="Group 9"/>
            <p:cNvGrpSpPr/>
            <p:nvPr/>
          </p:nvGrpSpPr>
          <p:grpSpPr>
            <a:xfrm>
              <a:off x="6215928" y="2720409"/>
              <a:ext cx="792649" cy="361677"/>
              <a:chOff x="7706347" y="3582835"/>
              <a:chExt cx="834403" cy="384644"/>
            </a:xfrm>
          </p:grpSpPr>
          <p:sp>
            <p:nvSpPr>
              <p:cNvPr id="11" name="Rectangle 10"/>
              <p:cNvSpPr/>
              <p:nvPr/>
            </p:nvSpPr>
            <p:spPr bwMode="auto">
              <a:xfrm>
                <a:off x="7706347" y="3594955"/>
                <a:ext cx="377203" cy="367445"/>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Rectangle 11"/>
              <p:cNvSpPr/>
              <p:nvPr/>
            </p:nvSpPr>
            <p:spPr bwMode="auto">
              <a:xfrm>
                <a:off x="8152844" y="3582835"/>
                <a:ext cx="387906" cy="384644"/>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pic>
        <p:nvPicPr>
          <p:cNvPr id="49" name="Picture 48" descr="ncetm_mm_sp1_se11_aw021.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524500" y="3155950"/>
            <a:ext cx="1502872" cy="350720"/>
          </a:xfrm>
          <a:prstGeom prst="rect">
            <a:avLst/>
          </a:prstGeom>
        </p:spPr>
      </p:pic>
      <p:pic>
        <p:nvPicPr>
          <p:cNvPr id="50" name="Picture 49" descr="ncetm_mm_sp1_se11_aw021.png"/>
          <p:cNvPicPr>
            <a:picLocks noChangeAspect="1"/>
          </p:cNvPicPr>
          <p:nvPr/>
        </p:nvPicPr>
        <p:blipFill rotWithShape="1">
          <a:blip r:embed="rId5" cstate="print">
            <a:extLst>
              <a:ext uri="{28A0092B-C50C-407E-A947-70E740481C1C}">
                <a14:useLocalDpi xmlns:a14="http://schemas.microsoft.com/office/drawing/2010/main" val="0"/>
              </a:ext>
            </a:extLst>
          </a:blip>
          <a:srcRect l="-6326"/>
          <a:stretch/>
        </p:blipFill>
        <p:spPr>
          <a:xfrm>
            <a:off x="1949450" y="3194050"/>
            <a:ext cx="3124200" cy="350720"/>
          </a:xfrm>
          <a:prstGeom prst="rect">
            <a:avLst/>
          </a:prstGeom>
        </p:spPr>
      </p:pic>
      <p:pic>
        <p:nvPicPr>
          <p:cNvPr id="51" name="Picture 50" descr="ncetm_mm_sp1_se11_aw021.png"/>
          <p:cNvPicPr>
            <a:picLocks noChangeAspect="1"/>
          </p:cNvPicPr>
          <p:nvPr/>
        </p:nvPicPr>
        <p:blipFill rotWithShape="1">
          <a:blip r:embed="rId6" cstate="print">
            <a:extLst>
              <a:ext uri="{28A0092B-C50C-407E-A947-70E740481C1C}">
                <a14:useLocalDpi xmlns:a14="http://schemas.microsoft.com/office/drawing/2010/main" val="0"/>
              </a:ext>
            </a:extLst>
          </a:blip>
          <a:srcRect l="-1355" r="-1"/>
          <a:stretch/>
        </p:blipFill>
        <p:spPr>
          <a:xfrm>
            <a:off x="2061633" y="3733800"/>
            <a:ext cx="4952428" cy="2317750"/>
          </a:xfrm>
          <a:prstGeom prst="rect">
            <a:avLst/>
          </a:prstGeom>
        </p:spPr>
      </p:pic>
      <p:grpSp>
        <p:nvGrpSpPr>
          <p:cNvPr id="90" name="Group 89"/>
          <p:cNvGrpSpPr/>
          <p:nvPr/>
        </p:nvGrpSpPr>
        <p:grpSpPr>
          <a:xfrm>
            <a:off x="6184092" y="3923233"/>
            <a:ext cx="797278" cy="2056653"/>
            <a:chOff x="6184092" y="3923233"/>
            <a:chExt cx="797278" cy="2056653"/>
          </a:xfrm>
        </p:grpSpPr>
        <p:sp>
          <p:nvSpPr>
            <p:cNvPr id="69" name="Rectangle 68"/>
            <p:cNvSpPr/>
            <p:nvPr/>
          </p:nvSpPr>
          <p:spPr bwMode="auto">
            <a:xfrm>
              <a:off x="6194664" y="3923233"/>
              <a:ext cx="358536" cy="337617"/>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25000">
                <a:ln>
                  <a:noFill/>
                </a:ln>
                <a:solidFill>
                  <a:schemeClr val="tx1"/>
                </a:solidFill>
                <a:effectLst/>
                <a:latin typeface="Arial" charset="0"/>
              </a:endParaRPr>
            </a:p>
          </p:txBody>
        </p:sp>
        <p:sp>
          <p:nvSpPr>
            <p:cNvPr id="70" name="Rectangle 69"/>
            <p:cNvSpPr/>
            <p:nvPr/>
          </p:nvSpPr>
          <p:spPr bwMode="auto">
            <a:xfrm>
              <a:off x="6614886" y="3929583"/>
              <a:ext cx="357414" cy="348503"/>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25000">
                <a:ln>
                  <a:noFill/>
                </a:ln>
                <a:solidFill>
                  <a:schemeClr val="tx1"/>
                </a:solidFill>
                <a:effectLst/>
                <a:latin typeface="Arial" charset="0"/>
              </a:endParaRPr>
            </a:p>
          </p:txBody>
        </p:sp>
        <p:sp>
          <p:nvSpPr>
            <p:cNvPr id="71" name="Rectangle 70"/>
            <p:cNvSpPr/>
            <p:nvPr/>
          </p:nvSpPr>
          <p:spPr bwMode="auto">
            <a:xfrm>
              <a:off x="6184092" y="4348684"/>
              <a:ext cx="369108" cy="355456"/>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25000">
                <a:ln>
                  <a:noFill/>
                </a:ln>
                <a:solidFill>
                  <a:schemeClr val="tx1"/>
                </a:solidFill>
                <a:effectLst/>
                <a:latin typeface="Arial" charset="0"/>
              </a:endParaRPr>
            </a:p>
          </p:txBody>
        </p:sp>
        <p:sp>
          <p:nvSpPr>
            <p:cNvPr id="72" name="Rectangle 71"/>
            <p:cNvSpPr/>
            <p:nvPr/>
          </p:nvSpPr>
          <p:spPr bwMode="auto">
            <a:xfrm>
              <a:off x="6614886" y="4357914"/>
              <a:ext cx="357414" cy="334736"/>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25000">
                <a:ln>
                  <a:noFill/>
                </a:ln>
                <a:solidFill>
                  <a:schemeClr val="tx1"/>
                </a:solidFill>
                <a:effectLst/>
                <a:latin typeface="Arial" charset="0"/>
              </a:endParaRPr>
            </a:p>
          </p:txBody>
        </p:sp>
        <p:sp>
          <p:nvSpPr>
            <p:cNvPr id="73" name="Rectangle 72"/>
            <p:cNvSpPr/>
            <p:nvPr/>
          </p:nvSpPr>
          <p:spPr bwMode="auto">
            <a:xfrm>
              <a:off x="6197600" y="4757057"/>
              <a:ext cx="355600" cy="361043"/>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25000">
                <a:ln>
                  <a:noFill/>
                </a:ln>
                <a:solidFill>
                  <a:schemeClr val="tx1"/>
                </a:solidFill>
                <a:effectLst/>
                <a:latin typeface="Arial" charset="0"/>
              </a:endParaRPr>
            </a:p>
          </p:txBody>
        </p:sp>
        <p:sp>
          <p:nvSpPr>
            <p:cNvPr id="74" name="Rectangle 73"/>
            <p:cNvSpPr/>
            <p:nvPr/>
          </p:nvSpPr>
          <p:spPr bwMode="auto">
            <a:xfrm>
              <a:off x="6611257" y="4771571"/>
              <a:ext cx="361043" cy="352879"/>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25000">
                <a:ln>
                  <a:noFill/>
                </a:ln>
                <a:solidFill>
                  <a:schemeClr val="tx1"/>
                </a:solidFill>
                <a:effectLst/>
                <a:latin typeface="Arial" charset="0"/>
              </a:endParaRPr>
            </a:p>
          </p:txBody>
        </p:sp>
        <p:sp>
          <p:nvSpPr>
            <p:cNvPr id="75" name="Rectangle 74"/>
            <p:cNvSpPr/>
            <p:nvPr/>
          </p:nvSpPr>
          <p:spPr bwMode="auto">
            <a:xfrm>
              <a:off x="6190343" y="5193233"/>
              <a:ext cx="362857" cy="358481"/>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25000">
                <a:ln>
                  <a:noFill/>
                </a:ln>
                <a:solidFill>
                  <a:schemeClr val="tx1"/>
                </a:solidFill>
                <a:effectLst/>
                <a:latin typeface="Arial" charset="0"/>
              </a:endParaRPr>
            </a:p>
          </p:txBody>
        </p:sp>
        <p:sp>
          <p:nvSpPr>
            <p:cNvPr id="76" name="Rectangle 75"/>
            <p:cNvSpPr/>
            <p:nvPr/>
          </p:nvSpPr>
          <p:spPr bwMode="auto">
            <a:xfrm>
              <a:off x="6618513" y="5181600"/>
              <a:ext cx="362857" cy="384629"/>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25000">
                <a:ln>
                  <a:noFill/>
                </a:ln>
                <a:solidFill>
                  <a:schemeClr val="tx1"/>
                </a:solidFill>
                <a:effectLst/>
                <a:latin typeface="Arial" charset="0"/>
              </a:endParaRPr>
            </a:p>
          </p:txBody>
        </p:sp>
        <p:sp>
          <p:nvSpPr>
            <p:cNvPr id="77" name="Rectangle 76"/>
            <p:cNvSpPr/>
            <p:nvPr/>
          </p:nvSpPr>
          <p:spPr bwMode="auto">
            <a:xfrm>
              <a:off x="6206868" y="5612333"/>
              <a:ext cx="357218" cy="367553"/>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25000">
                <a:ln>
                  <a:noFill/>
                </a:ln>
                <a:solidFill>
                  <a:schemeClr val="tx1"/>
                </a:solidFill>
                <a:effectLst/>
                <a:latin typeface="Arial" charset="0"/>
              </a:endParaRPr>
            </a:p>
          </p:txBody>
        </p:sp>
        <p:sp>
          <p:nvSpPr>
            <p:cNvPr id="78" name="Rectangle 77"/>
            <p:cNvSpPr/>
            <p:nvPr/>
          </p:nvSpPr>
          <p:spPr bwMode="auto">
            <a:xfrm>
              <a:off x="6604001" y="5595257"/>
              <a:ext cx="373742" cy="3810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25000">
                <a:ln>
                  <a:noFill/>
                </a:ln>
                <a:solidFill>
                  <a:schemeClr val="tx1"/>
                </a:solidFill>
                <a:effectLst/>
                <a:latin typeface="Arial" charset="0"/>
              </a:endParaRPr>
            </a:p>
          </p:txBody>
        </p:sp>
      </p:grpSp>
      <p:sp>
        <p:nvSpPr>
          <p:cNvPr id="80" name="Rectangle 79"/>
          <p:cNvSpPr/>
          <p:nvPr/>
        </p:nvSpPr>
        <p:spPr bwMode="auto">
          <a:xfrm>
            <a:off x="2174618" y="3929583"/>
            <a:ext cx="333632" cy="337617"/>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1" name="Rectangle 80"/>
          <p:cNvSpPr/>
          <p:nvPr/>
        </p:nvSpPr>
        <p:spPr bwMode="auto">
          <a:xfrm>
            <a:off x="2174618" y="4355033"/>
            <a:ext cx="333632" cy="337617"/>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2" name="Rectangle 81"/>
          <p:cNvSpPr/>
          <p:nvPr/>
        </p:nvSpPr>
        <p:spPr bwMode="auto">
          <a:xfrm>
            <a:off x="2174618" y="4786833"/>
            <a:ext cx="333632" cy="337617"/>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3" name="Rectangle 82"/>
          <p:cNvSpPr/>
          <p:nvPr/>
        </p:nvSpPr>
        <p:spPr bwMode="auto">
          <a:xfrm>
            <a:off x="3323968" y="3935933"/>
            <a:ext cx="333632" cy="337617"/>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4" name="Rectangle 83"/>
          <p:cNvSpPr/>
          <p:nvPr/>
        </p:nvSpPr>
        <p:spPr bwMode="auto">
          <a:xfrm>
            <a:off x="3323968" y="4361383"/>
            <a:ext cx="333632" cy="337617"/>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5" name="Rectangle 84"/>
          <p:cNvSpPr/>
          <p:nvPr/>
        </p:nvSpPr>
        <p:spPr bwMode="auto">
          <a:xfrm>
            <a:off x="4466968" y="3935933"/>
            <a:ext cx="333632" cy="337617"/>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6" name="Rectangle 85"/>
          <p:cNvSpPr/>
          <p:nvPr/>
        </p:nvSpPr>
        <p:spPr bwMode="auto">
          <a:xfrm>
            <a:off x="4466968" y="4361383"/>
            <a:ext cx="333632" cy="337617"/>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7" name="Rectangle 86"/>
          <p:cNvSpPr/>
          <p:nvPr/>
        </p:nvSpPr>
        <p:spPr bwMode="auto">
          <a:xfrm>
            <a:off x="4432419" y="4793183"/>
            <a:ext cx="368181" cy="339991"/>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8" name="Rectangle 87"/>
          <p:cNvSpPr/>
          <p:nvPr/>
        </p:nvSpPr>
        <p:spPr bwMode="auto">
          <a:xfrm>
            <a:off x="4440964" y="5205933"/>
            <a:ext cx="359636" cy="337617"/>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9" name="Rectangle 88"/>
          <p:cNvSpPr/>
          <p:nvPr/>
        </p:nvSpPr>
        <p:spPr bwMode="auto">
          <a:xfrm>
            <a:off x="4454268" y="5625033"/>
            <a:ext cx="333632" cy="337617"/>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01" name="Picture 100" descr="ncetm_mm_sp1_se11_aw021.png"/>
          <p:cNvPicPr>
            <a:picLocks noChangeAspect="1"/>
          </p:cNvPicPr>
          <p:nvPr/>
        </p:nvPicPr>
        <p:blipFill rotWithShape="1">
          <a:blip r:embed="rId7" cstate="print">
            <a:extLst>
              <a:ext uri="{28A0092B-C50C-407E-A947-70E740481C1C}">
                <a14:useLocalDpi xmlns:a14="http://schemas.microsoft.com/office/drawing/2010/main" val="0"/>
              </a:ext>
            </a:extLst>
          </a:blip>
          <a:srcRect l="-2159" b="-6984"/>
          <a:stretch/>
        </p:blipFill>
        <p:spPr>
          <a:xfrm>
            <a:off x="2055283" y="6083300"/>
            <a:ext cx="3132667" cy="292100"/>
          </a:xfrm>
          <a:prstGeom prst="rect">
            <a:avLst/>
          </a:prstGeom>
        </p:spPr>
      </p:pic>
      <p:sp>
        <p:nvSpPr>
          <p:cNvPr id="104" name="Arc 103"/>
          <p:cNvSpPr/>
          <p:nvPr/>
        </p:nvSpPr>
        <p:spPr bwMode="auto">
          <a:xfrm rot="7016629">
            <a:off x="2466269" y="6149828"/>
            <a:ext cx="132689" cy="173072"/>
          </a:xfrm>
          <a:prstGeom prst="arc">
            <a:avLst/>
          </a:prstGeom>
          <a:noFill/>
          <a:ln w="19050">
            <a:solidFill>
              <a:schemeClr val="bg1"/>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105" name="Arc 104"/>
          <p:cNvSpPr/>
          <p:nvPr/>
        </p:nvSpPr>
        <p:spPr bwMode="auto">
          <a:xfrm rot="6109438">
            <a:off x="4741692" y="6155135"/>
            <a:ext cx="132689" cy="173072"/>
          </a:xfrm>
          <a:prstGeom prst="arc">
            <a:avLst/>
          </a:prstGeom>
          <a:noFill/>
          <a:ln w="19050">
            <a:solidFill>
              <a:schemeClr val="bg1"/>
            </a:solidFill>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pic>
        <p:nvPicPr>
          <p:cNvPr id="25" name="Picture 24" descr="ncetm_mm_sp1_se11_aw003.png"/>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483137" y="1038780"/>
            <a:ext cx="341424" cy="364570"/>
          </a:xfrm>
          <a:prstGeom prst="rect">
            <a:avLst/>
          </a:prstGeom>
        </p:spPr>
      </p:pic>
      <p:pic>
        <p:nvPicPr>
          <p:cNvPr id="47" name="Picture 46" descr="ncetm_mm_sp1_se11_aw003.png"/>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483137" y="1457880"/>
            <a:ext cx="341424" cy="364570"/>
          </a:xfrm>
          <a:prstGeom prst="rect">
            <a:avLst/>
          </a:prstGeom>
        </p:spPr>
      </p:pic>
      <p:pic>
        <p:nvPicPr>
          <p:cNvPr id="26" name="Picture 25"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320363" y="1033702"/>
            <a:ext cx="347364" cy="353251"/>
          </a:xfrm>
          <a:prstGeom prst="rect">
            <a:avLst/>
          </a:prstGeom>
        </p:spPr>
      </p:pic>
      <p:pic>
        <p:nvPicPr>
          <p:cNvPr id="27" name="Picture 26"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319485" y="1459820"/>
            <a:ext cx="347364" cy="353251"/>
          </a:xfrm>
          <a:prstGeom prst="rect">
            <a:avLst/>
          </a:prstGeom>
        </p:spPr>
      </p:pic>
      <p:pic>
        <p:nvPicPr>
          <p:cNvPr id="28" name="Picture 27"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324081" y="1891412"/>
            <a:ext cx="347364" cy="353251"/>
          </a:xfrm>
          <a:prstGeom prst="rect">
            <a:avLst/>
          </a:prstGeom>
        </p:spPr>
      </p:pic>
      <p:pic>
        <p:nvPicPr>
          <p:cNvPr id="29" name="Picture 28"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324081" y="2307463"/>
            <a:ext cx="347364" cy="353251"/>
          </a:xfrm>
          <a:prstGeom prst="rect">
            <a:avLst/>
          </a:prstGeom>
        </p:spPr>
      </p:pic>
      <p:pic>
        <p:nvPicPr>
          <p:cNvPr id="30" name="Picture 29"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324081" y="2734463"/>
            <a:ext cx="347364" cy="353251"/>
          </a:xfrm>
          <a:prstGeom prst="rect">
            <a:avLst/>
          </a:prstGeom>
        </p:spPr>
      </p:pic>
      <p:pic>
        <p:nvPicPr>
          <p:cNvPr id="21" name="Picture 20"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2171700" y="1035050"/>
            <a:ext cx="374650" cy="368508"/>
          </a:xfrm>
          <a:prstGeom prst="rect">
            <a:avLst/>
          </a:prstGeom>
        </p:spPr>
      </p:pic>
      <p:pic>
        <p:nvPicPr>
          <p:cNvPr id="23" name="Picture 22"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2171700" y="1454150"/>
            <a:ext cx="374650" cy="368508"/>
          </a:xfrm>
          <a:prstGeom prst="rect">
            <a:avLst/>
          </a:prstGeom>
        </p:spPr>
      </p:pic>
      <p:pic>
        <p:nvPicPr>
          <p:cNvPr id="24" name="Picture 23"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2159000" y="1879600"/>
            <a:ext cx="374650" cy="368508"/>
          </a:xfrm>
          <a:prstGeom prst="rect">
            <a:avLst/>
          </a:prstGeom>
        </p:spPr>
      </p:pic>
      <p:pic>
        <p:nvPicPr>
          <p:cNvPr id="96" name="Picture 95"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454816" y="3922952"/>
            <a:ext cx="347364" cy="353251"/>
          </a:xfrm>
          <a:prstGeom prst="rect">
            <a:avLst/>
          </a:prstGeom>
        </p:spPr>
      </p:pic>
      <p:pic>
        <p:nvPicPr>
          <p:cNvPr id="97" name="Picture 96"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456787" y="4349070"/>
            <a:ext cx="347364" cy="353251"/>
          </a:xfrm>
          <a:prstGeom prst="rect">
            <a:avLst/>
          </a:prstGeom>
        </p:spPr>
      </p:pic>
      <p:pic>
        <p:nvPicPr>
          <p:cNvPr id="98" name="Picture 97"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452836" y="4780662"/>
            <a:ext cx="347364" cy="353251"/>
          </a:xfrm>
          <a:prstGeom prst="rect">
            <a:avLst/>
          </a:prstGeom>
        </p:spPr>
      </p:pic>
      <p:pic>
        <p:nvPicPr>
          <p:cNvPr id="99" name="Picture 98"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455685" y="5196713"/>
            <a:ext cx="347364" cy="353251"/>
          </a:xfrm>
          <a:prstGeom prst="rect">
            <a:avLst/>
          </a:prstGeom>
        </p:spPr>
      </p:pic>
      <p:pic>
        <p:nvPicPr>
          <p:cNvPr id="100" name="Picture 99"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467081" y="5623713"/>
            <a:ext cx="347364" cy="353251"/>
          </a:xfrm>
          <a:prstGeom prst="rect">
            <a:avLst/>
          </a:prstGeom>
        </p:spPr>
      </p:pic>
      <p:pic>
        <p:nvPicPr>
          <p:cNvPr id="94" name="Picture 93" descr="ncetm_mm_sp1_se11_aw003.png"/>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321087" y="3928030"/>
            <a:ext cx="341424" cy="364570"/>
          </a:xfrm>
          <a:prstGeom prst="rect">
            <a:avLst/>
          </a:prstGeom>
        </p:spPr>
      </p:pic>
      <p:pic>
        <p:nvPicPr>
          <p:cNvPr id="95" name="Picture 94" descr="ncetm_mm_sp1_se11_aw003.png"/>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321087" y="4347130"/>
            <a:ext cx="341424" cy="364570"/>
          </a:xfrm>
          <a:prstGeom prst="rect">
            <a:avLst/>
          </a:prstGeom>
        </p:spPr>
      </p:pic>
      <p:pic>
        <p:nvPicPr>
          <p:cNvPr id="91" name="Picture 90"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2166002" y="3917950"/>
            <a:ext cx="374650" cy="368508"/>
          </a:xfrm>
          <a:prstGeom prst="rect">
            <a:avLst/>
          </a:prstGeom>
        </p:spPr>
      </p:pic>
      <p:pic>
        <p:nvPicPr>
          <p:cNvPr id="92" name="Picture 91"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2166002" y="4337050"/>
            <a:ext cx="374650" cy="368508"/>
          </a:xfrm>
          <a:prstGeom prst="rect">
            <a:avLst/>
          </a:prstGeom>
        </p:spPr>
      </p:pic>
      <p:pic>
        <p:nvPicPr>
          <p:cNvPr id="93" name="Picture 92"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2153302" y="4762500"/>
            <a:ext cx="374650" cy="368508"/>
          </a:xfrm>
          <a:prstGeom prst="rect">
            <a:avLst/>
          </a:prstGeom>
        </p:spPr>
      </p:pic>
      <p:sp>
        <p:nvSpPr>
          <p:cNvPr id="103" name="Rectangle 102"/>
          <p:cNvSpPr/>
          <p:nvPr/>
        </p:nvSpPr>
        <p:spPr bwMode="auto">
          <a:xfrm>
            <a:off x="584200" y="3592564"/>
            <a:ext cx="6802967" cy="2761324"/>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lang="en-GB" dirty="0"/>
          </a:p>
        </p:txBody>
      </p:sp>
    </p:spTree>
    <p:extLst>
      <p:ext uri="{BB962C8B-B14F-4D97-AF65-F5344CB8AC3E}">
        <p14:creationId xmlns:p14="http://schemas.microsoft.com/office/powerpoint/2010/main" val="159525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88889E-6 2.22222E-6 L 0.44184 2.22222E-6 " pathEditMode="relative" rAng="0" ptsTypes="AA">
                                      <p:cBhvr>
                                        <p:cTn id="6" dur="2000" fill="hold"/>
                                        <p:tgtEl>
                                          <p:spTgt spid="21"/>
                                        </p:tgtEl>
                                        <p:attrNameLst>
                                          <p:attrName>ppt_x</p:attrName>
                                          <p:attrName>ppt_y</p:attrName>
                                        </p:attrNameLst>
                                      </p:cBhvr>
                                      <p:rCtr x="22083" y="0"/>
                                    </p:animMotion>
                                  </p:childTnLst>
                                </p:cTn>
                              </p:par>
                              <p:par>
                                <p:cTn id="7" presetID="0" presetClass="path" presetSubtype="0" accel="50000" decel="50000" fill="hold" nodeType="withEffect">
                                  <p:stCondLst>
                                    <p:cond delay="0"/>
                                  </p:stCondLst>
                                  <p:childTnLst>
                                    <p:animMotion origin="layout" path="M 3.88889E-6 1.11111E-6 L 0.44114 0.00069 " pathEditMode="relative" rAng="0" ptsTypes="AA">
                                      <p:cBhvr>
                                        <p:cTn id="8" dur="2000" fill="hold"/>
                                        <p:tgtEl>
                                          <p:spTgt spid="23"/>
                                        </p:tgtEl>
                                        <p:attrNameLst>
                                          <p:attrName>ppt_x</p:attrName>
                                          <p:attrName>ppt_y</p:attrName>
                                        </p:attrNameLst>
                                      </p:cBhvr>
                                      <p:rCtr x="22049" y="23"/>
                                    </p:animMotion>
                                  </p:childTnLst>
                                </p:cTn>
                              </p:par>
                              <p:par>
                                <p:cTn id="9" presetID="0" presetClass="path" presetSubtype="0" accel="50000" decel="50000" fill="hold" nodeType="withEffect">
                                  <p:stCondLst>
                                    <p:cond delay="0"/>
                                  </p:stCondLst>
                                  <p:childTnLst>
                                    <p:animMotion origin="layout" path="M 2.77778E-6 4.07407E-6 L 0.44201 0.00115 " pathEditMode="relative" rAng="0" ptsTypes="AA">
                                      <p:cBhvr>
                                        <p:cTn id="10" dur="2000" fill="hold"/>
                                        <p:tgtEl>
                                          <p:spTgt spid="24"/>
                                        </p:tgtEl>
                                        <p:attrNameLst>
                                          <p:attrName>ppt_x</p:attrName>
                                          <p:attrName>ppt_y</p:attrName>
                                        </p:attrNameLst>
                                      </p:cBhvr>
                                      <p:rCtr x="22101" y="46"/>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nodeType="clickEffect">
                                  <p:stCondLst>
                                    <p:cond delay="0"/>
                                  </p:stCondLst>
                                  <p:childTnLst>
                                    <p:animMotion origin="layout" path="M 0 0 L 0.36274 0 " pathEditMode="relative" ptsTypes="AA">
                                      <p:cBhvr>
                                        <p:cTn id="14" dur="2000" fill="hold"/>
                                        <p:tgtEl>
                                          <p:spTgt spid="26"/>
                                        </p:tgtEl>
                                        <p:attrNameLst>
                                          <p:attrName>ppt_x</p:attrName>
                                          <p:attrName>ppt_y</p:attrName>
                                        </p:attrNameLst>
                                      </p:cBhvr>
                                    </p:animMotion>
                                  </p:childTnLst>
                                </p:cTn>
                              </p:par>
                              <p:par>
                                <p:cTn id="15" presetID="0" presetClass="path" presetSubtype="0" accel="50000" decel="50000" fill="hold" nodeType="withEffect">
                                  <p:stCondLst>
                                    <p:cond delay="0"/>
                                  </p:stCondLst>
                                  <p:childTnLst>
                                    <p:animMotion origin="layout" path="M 0 0 L 0.36274 0 " pathEditMode="relative" ptsTypes="AA">
                                      <p:cBhvr>
                                        <p:cTn id="16" dur="2000" fill="hold"/>
                                        <p:tgtEl>
                                          <p:spTgt spid="27"/>
                                        </p:tgtEl>
                                        <p:attrNameLst>
                                          <p:attrName>ppt_x</p:attrName>
                                          <p:attrName>ppt_y</p:attrName>
                                        </p:attrNameLst>
                                      </p:cBhvr>
                                    </p:animMotion>
                                  </p:childTnLst>
                                </p:cTn>
                              </p:par>
                              <p:par>
                                <p:cTn id="17" presetID="0" presetClass="path" presetSubtype="0" accel="50000" decel="50000" fill="hold" nodeType="withEffect">
                                  <p:stCondLst>
                                    <p:cond delay="0"/>
                                  </p:stCondLst>
                                  <p:childTnLst>
                                    <p:animMotion origin="layout" path="M 0 0 L 0.36274 0 " pathEditMode="relative" ptsTypes="AA">
                                      <p:cBhvr>
                                        <p:cTn id="18" dur="2000" fill="hold"/>
                                        <p:tgtEl>
                                          <p:spTgt spid="28"/>
                                        </p:tgtEl>
                                        <p:attrNameLst>
                                          <p:attrName>ppt_x</p:attrName>
                                          <p:attrName>ppt_y</p:attrName>
                                        </p:attrNameLst>
                                      </p:cBhvr>
                                    </p:animMotion>
                                  </p:childTnLst>
                                </p:cTn>
                              </p:par>
                              <p:par>
                                <p:cTn id="19" presetID="0" presetClass="path" presetSubtype="0" accel="50000" decel="50000" fill="hold" nodeType="withEffect">
                                  <p:stCondLst>
                                    <p:cond delay="0"/>
                                  </p:stCondLst>
                                  <p:childTnLst>
                                    <p:animMotion origin="layout" path="M 0 0 L 0.3162 0 " pathEditMode="relative" ptsTypes="AA">
                                      <p:cBhvr>
                                        <p:cTn id="20" dur="2000" fill="hold"/>
                                        <p:tgtEl>
                                          <p:spTgt spid="29"/>
                                        </p:tgtEl>
                                        <p:attrNameLst>
                                          <p:attrName>ppt_x</p:attrName>
                                          <p:attrName>ppt_y</p:attrName>
                                        </p:attrNameLst>
                                      </p:cBhvr>
                                    </p:animMotion>
                                  </p:childTnLst>
                                </p:cTn>
                              </p:par>
                              <p:par>
                                <p:cTn id="21" presetID="0" presetClass="path" presetSubtype="0" accel="50000" decel="50000" fill="hold" nodeType="withEffect">
                                  <p:stCondLst>
                                    <p:cond delay="0"/>
                                  </p:stCondLst>
                                  <p:childTnLst>
                                    <p:animMotion origin="layout" path="M 0 0 L 0.3162 0 " pathEditMode="relative" ptsTypes="AA">
                                      <p:cBhvr>
                                        <p:cTn id="22" dur="2000" fill="hold"/>
                                        <p:tgtEl>
                                          <p:spTgt spid="30"/>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4.16667E-6 7.40741E-7 L 0.2375 0.18611 " pathEditMode="relative" rAng="0" ptsTypes="AA">
                                      <p:cBhvr>
                                        <p:cTn id="26" dur="2000" fill="hold"/>
                                        <p:tgtEl>
                                          <p:spTgt spid="25"/>
                                        </p:tgtEl>
                                        <p:attrNameLst>
                                          <p:attrName>ppt_x</p:attrName>
                                          <p:attrName>ppt_y</p:attrName>
                                        </p:attrNameLst>
                                      </p:cBhvr>
                                      <p:rCtr x="11875" y="9306"/>
                                    </p:animMotion>
                                  </p:childTnLst>
                                </p:cTn>
                              </p:par>
                              <p:par>
                                <p:cTn id="27" presetID="0" presetClass="path" presetSubtype="0" accel="50000" decel="50000" fill="hold" nodeType="withEffect">
                                  <p:stCondLst>
                                    <p:cond delay="0"/>
                                  </p:stCondLst>
                                  <p:childTnLst>
                                    <p:animMotion origin="layout" path="M -4.16667E-6 -3.7037E-7 L 0.23889 0.18704 " pathEditMode="relative" rAng="0" ptsTypes="AA">
                                      <p:cBhvr>
                                        <p:cTn id="28" dur="2000" fill="hold"/>
                                        <p:tgtEl>
                                          <p:spTgt spid="47"/>
                                        </p:tgtEl>
                                        <p:attrNameLst>
                                          <p:attrName>ppt_x</p:attrName>
                                          <p:attrName>ppt_y</p:attrName>
                                        </p:attrNameLst>
                                      </p:cBhvr>
                                      <p:rCtr x="11944" y="9352"/>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fade">
                                      <p:cBhvr>
                                        <p:cTn id="33" dur="500"/>
                                        <p:tgtEl>
                                          <p:spTgt spid="4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103"/>
                                        </p:tgtEl>
                                      </p:cBhvr>
                                    </p:animEffect>
                                    <p:set>
                                      <p:cBhvr>
                                        <p:cTn id="38" dur="1" fill="hold">
                                          <p:stCondLst>
                                            <p:cond delay="499"/>
                                          </p:stCondLst>
                                        </p:cTn>
                                        <p:tgtEl>
                                          <p:spTgt spid="10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1.66667E-6 1.85185E-6 L 0.44011 1.85185E-6 " pathEditMode="relative" rAng="0" ptsTypes="AA">
                                      <p:cBhvr>
                                        <p:cTn id="42" dur="2000" fill="hold"/>
                                        <p:tgtEl>
                                          <p:spTgt spid="91"/>
                                        </p:tgtEl>
                                        <p:attrNameLst>
                                          <p:attrName>ppt_x</p:attrName>
                                          <p:attrName>ppt_y</p:attrName>
                                        </p:attrNameLst>
                                      </p:cBhvr>
                                      <p:rCtr x="21997" y="0"/>
                                    </p:animMotion>
                                  </p:childTnLst>
                                </p:cTn>
                              </p:par>
                              <p:par>
                                <p:cTn id="43" presetID="0" presetClass="path" presetSubtype="0" accel="50000" decel="50000" fill="hold" nodeType="withEffect">
                                  <p:stCondLst>
                                    <p:cond delay="0"/>
                                  </p:stCondLst>
                                  <p:childTnLst>
                                    <p:animMotion origin="layout" path="M -1.66667E-6 7.40741E-7 L 0.44028 0.00208 " pathEditMode="relative" rAng="0" ptsTypes="AA">
                                      <p:cBhvr>
                                        <p:cTn id="44" dur="2000" fill="hold"/>
                                        <p:tgtEl>
                                          <p:spTgt spid="92"/>
                                        </p:tgtEl>
                                        <p:attrNameLst>
                                          <p:attrName>ppt_x</p:attrName>
                                          <p:attrName>ppt_y</p:attrName>
                                        </p:attrNameLst>
                                      </p:cBhvr>
                                      <p:rCtr x="22014" y="93"/>
                                    </p:animMotion>
                                  </p:childTnLst>
                                </p:cTn>
                              </p:par>
                              <p:par>
                                <p:cTn id="45" presetID="0" presetClass="path" presetSubtype="0" accel="50000" decel="50000" fill="hold" nodeType="withEffect">
                                  <p:stCondLst>
                                    <p:cond delay="0"/>
                                  </p:stCondLst>
                                  <p:childTnLst>
                                    <p:animMotion origin="layout" path="M -2.77778E-6 3.7037E-6 L 0.44202 0.00046 " pathEditMode="relative" rAng="0" ptsTypes="AA">
                                      <p:cBhvr>
                                        <p:cTn id="46" dur="2000" fill="hold"/>
                                        <p:tgtEl>
                                          <p:spTgt spid="93"/>
                                        </p:tgtEl>
                                        <p:attrNameLst>
                                          <p:attrName>ppt_x</p:attrName>
                                          <p:attrName>ppt_y</p:attrName>
                                        </p:attrNameLst>
                                      </p:cBhvr>
                                      <p:rCtr x="22101" y="23"/>
                                    </p:animMotion>
                                  </p:childTnLst>
                                </p:cTn>
                              </p:par>
                            </p:childTnLst>
                          </p:cTn>
                        </p:par>
                      </p:childTnLst>
                    </p:cTn>
                  </p:par>
                  <p:par>
                    <p:cTn id="47" fill="hold">
                      <p:stCondLst>
                        <p:cond delay="indefinite"/>
                      </p:stCondLst>
                      <p:childTnLst>
                        <p:par>
                          <p:cTn id="48" fill="hold">
                            <p:stCondLst>
                              <p:cond delay="0"/>
                            </p:stCondLst>
                            <p:childTnLst>
                              <p:par>
                                <p:cTn id="49" presetID="0" presetClass="path" presetSubtype="0" accel="50000" decel="50000" fill="hold" nodeType="clickEffect">
                                  <p:stCondLst>
                                    <p:cond delay="0"/>
                                  </p:stCondLst>
                                  <p:childTnLst>
                                    <p:animMotion origin="layout" path="M -8.33333E-7 4.44444E-6 L 0.31597 0.18425 " pathEditMode="relative" rAng="0" ptsTypes="AA">
                                      <p:cBhvr>
                                        <p:cTn id="50" dur="2000" fill="hold"/>
                                        <p:tgtEl>
                                          <p:spTgt spid="94"/>
                                        </p:tgtEl>
                                        <p:attrNameLst>
                                          <p:attrName>ppt_x</p:attrName>
                                          <p:attrName>ppt_y</p:attrName>
                                        </p:attrNameLst>
                                      </p:cBhvr>
                                      <p:rCtr x="15799" y="9213"/>
                                    </p:animMotion>
                                  </p:childTnLst>
                                </p:cTn>
                              </p:par>
                              <p:par>
                                <p:cTn id="51" presetID="0" presetClass="path" presetSubtype="0" accel="50000" decel="50000" fill="hold" nodeType="withEffect">
                                  <p:stCondLst>
                                    <p:cond delay="0"/>
                                  </p:stCondLst>
                                  <p:childTnLst>
                                    <p:animMotion origin="layout" path="M -8.33333E-7 3.33333E-6 L 0.31667 0.18426 " pathEditMode="relative" rAng="0" ptsTypes="AA">
                                      <p:cBhvr>
                                        <p:cTn id="52" dur="2000" fill="hold"/>
                                        <p:tgtEl>
                                          <p:spTgt spid="95"/>
                                        </p:tgtEl>
                                        <p:attrNameLst>
                                          <p:attrName>ppt_x</p:attrName>
                                          <p:attrName>ppt_y</p:attrName>
                                        </p:attrNameLst>
                                      </p:cBhvr>
                                      <p:rCtr x="15833" y="9213"/>
                                    </p:animMotion>
                                  </p:childTnLst>
                                </p:cTn>
                              </p:par>
                            </p:childTnLst>
                          </p:cTn>
                        </p:par>
                      </p:childTnLst>
                    </p:cTn>
                  </p:par>
                  <p:par>
                    <p:cTn id="53" fill="hold">
                      <p:stCondLst>
                        <p:cond delay="indefinite"/>
                      </p:stCondLst>
                      <p:childTnLst>
                        <p:par>
                          <p:cTn id="54" fill="hold">
                            <p:stCondLst>
                              <p:cond delay="0"/>
                            </p:stCondLst>
                            <p:childTnLst>
                              <p:par>
                                <p:cTn id="55" presetID="0" presetClass="path" presetSubtype="0" accel="50000" decel="50000" fill="hold" nodeType="clickEffect">
                                  <p:stCondLst>
                                    <p:cond delay="0"/>
                                  </p:stCondLst>
                                  <p:childTnLst>
                                    <p:animMotion origin="layout" path="M -0.00052 1.39287E-6 L 0.23559 1.39287E-6 " pathEditMode="relative" rAng="0" ptsTypes="AA">
                                      <p:cBhvr>
                                        <p:cTn id="56" dur="2000" fill="hold"/>
                                        <p:tgtEl>
                                          <p:spTgt spid="96"/>
                                        </p:tgtEl>
                                        <p:attrNameLst>
                                          <p:attrName>ppt_x</p:attrName>
                                          <p:attrName>ppt_y</p:attrName>
                                        </p:attrNameLst>
                                      </p:cBhvr>
                                      <p:rCtr x="118" y="0"/>
                                    </p:animMotion>
                                  </p:childTnLst>
                                </p:cTn>
                              </p:par>
                              <p:par>
                                <p:cTn id="57" presetID="0" presetClass="path" presetSubtype="0" accel="50000" decel="50000" fill="hold" nodeType="withEffect">
                                  <p:stCondLst>
                                    <p:cond delay="0"/>
                                  </p:stCondLst>
                                  <p:childTnLst>
                                    <p:animMotion origin="layout" path="M 0 0 L 0.23612 0 " pathEditMode="relative" ptsTypes="AA">
                                      <p:cBhvr>
                                        <p:cTn id="58" dur="2000" fill="hold"/>
                                        <p:tgtEl>
                                          <p:spTgt spid="97"/>
                                        </p:tgtEl>
                                        <p:attrNameLst>
                                          <p:attrName>ppt_x</p:attrName>
                                          <p:attrName>ppt_y</p:attrName>
                                        </p:attrNameLst>
                                      </p:cBhvr>
                                    </p:animMotion>
                                  </p:childTnLst>
                                </p:cTn>
                              </p:par>
                              <p:par>
                                <p:cTn id="59" presetID="0" presetClass="path" presetSubtype="0" accel="50000" decel="50000" fill="hold" nodeType="withEffect">
                                  <p:stCondLst>
                                    <p:cond delay="0"/>
                                  </p:stCondLst>
                                  <p:childTnLst>
                                    <p:animMotion origin="layout" path="M 0 0 L 0.23612 0 " pathEditMode="relative" ptsTypes="AA">
                                      <p:cBhvr>
                                        <p:cTn id="60" dur="2000" fill="hold"/>
                                        <p:tgtEl>
                                          <p:spTgt spid="98"/>
                                        </p:tgtEl>
                                        <p:attrNameLst>
                                          <p:attrName>ppt_x</p:attrName>
                                          <p:attrName>ppt_y</p:attrName>
                                        </p:attrNameLst>
                                      </p:cBhvr>
                                    </p:animMotion>
                                  </p:childTnLst>
                                </p:cTn>
                              </p:par>
                              <p:par>
                                <p:cTn id="61" presetID="0" presetClass="path" presetSubtype="0" accel="50000" decel="50000" fill="hold" nodeType="withEffect">
                                  <p:stCondLst>
                                    <p:cond delay="0"/>
                                  </p:stCondLst>
                                  <p:childTnLst>
                                    <p:animMotion origin="layout" path="M 0 0 L 0.23612 0 " pathEditMode="relative" ptsTypes="AA">
                                      <p:cBhvr>
                                        <p:cTn id="62" dur="2000" fill="hold"/>
                                        <p:tgtEl>
                                          <p:spTgt spid="99"/>
                                        </p:tgtEl>
                                        <p:attrNameLst>
                                          <p:attrName>ppt_x</p:attrName>
                                          <p:attrName>ppt_y</p:attrName>
                                        </p:attrNameLst>
                                      </p:cBhvr>
                                    </p:animMotion>
                                  </p:childTnLst>
                                </p:cTn>
                              </p:par>
                              <p:par>
                                <p:cTn id="63" presetID="0" presetClass="path" presetSubtype="0" accel="50000" decel="50000" fill="hold" nodeType="withEffect">
                                  <p:stCondLst>
                                    <p:cond delay="0"/>
                                  </p:stCondLst>
                                  <p:childTnLst>
                                    <p:animMotion origin="layout" path="M 0 0 L 0.23612 0 " pathEditMode="relative" ptsTypes="AA">
                                      <p:cBhvr>
                                        <p:cTn id="64" dur="2000" fill="hold"/>
                                        <p:tgtEl>
                                          <p:spTgt spid="100"/>
                                        </p:tgtEl>
                                        <p:attrNameLst>
                                          <p:attrName>ppt_x</p:attrName>
                                          <p:attrName>ppt_y</p:attrName>
                                        </p:attrNameLst>
                                      </p:cBhvr>
                                    </p:animMotion>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106"/>
                                        </p:tgtEl>
                                        <p:attrNameLst>
                                          <p:attrName>style.visibility</p:attrName>
                                        </p:attrNameLst>
                                      </p:cBhvr>
                                      <p:to>
                                        <p:strVal val="visible"/>
                                      </p:to>
                                    </p:set>
                                    <p:animEffect transition="in" filter="fade">
                                      <p:cBhvr>
                                        <p:cTn id="69"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4:2</a:t>
            </a:r>
          </a:p>
        </p:txBody>
      </p:sp>
      <p:pic>
        <p:nvPicPr>
          <p:cNvPr id="3" name="Picture 2" descr="ncetm_mm_sp11_se11_aw022.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5212" y="2265680"/>
            <a:ext cx="4042988" cy="2333549"/>
          </a:xfrm>
          <a:prstGeom prst="rect">
            <a:avLst/>
          </a:prstGeom>
        </p:spPr>
      </p:pic>
    </p:spTree>
    <p:extLst>
      <p:ext uri="{BB962C8B-B14F-4D97-AF65-F5344CB8AC3E}">
        <p14:creationId xmlns:p14="http://schemas.microsoft.com/office/powerpoint/2010/main" val="38952094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4:2</a:t>
            </a:r>
          </a:p>
        </p:txBody>
      </p:sp>
      <p:pic>
        <p:nvPicPr>
          <p:cNvPr id="3" name="Picture 2" descr="ncetm_mm_sp11_se11_aw022.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676547" y="2265680"/>
            <a:ext cx="3956506" cy="2333549"/>
          </a:xfrm>
          <a:prstGeom prst="rect">
            <a:avLst/>
          </a:prstGeom>
        </p:spPr>
      </p:pic>
      <p:pic>
        <p:nvPicPr>
          <p:cNvPr id="4" name="Picture 3" descr="ncetm_mm_sp11_se11_aw022.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5212" y="2265680"/>
            <a:ext cx="4042988" cy="2333549"/>
          </a:xfrm>
          <a:prstGeom prst="rect">
            <a:avLst/>
          </a:prstGeom>
        </p:spPr>
      </p:pic>
    </p:spTree>
    <p:extLst>
      <p:ext uri="{BB962C8B-B14F-4D97-AF65-F5344CB8AC3E}">
        <p14:creationId xmlns:p14="http://schemas.microsoft.com/office/powerpoint/2010/main" val="357288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4:3</a:t>
            </a:r>
          </a:p>
        </p:txBody>
      </p:sp>
      <p:sp>
        <p:nvSpPr>
          <p:cNvPr id="4" name="Rectangle 3"/>
          <p:cNvSpPr/>
          <p:nvPr/>
        </p:nvSpPr>
        <p:spPr>
          <a:xfrm>
            <a:off x="990600" y="3296997"/>
            <a:ext cx="7467600" cy="707886"/>
          </a:xfrm>
          <a:prstGeom prst="rect">
            <a:avLst/>
          </a:prstGeom>
        </p:spPr>
        <p:txBody>
          <a:bodyPr wrap="square">
            <a:spAutoFit/>
          </a:bodyPr>
          <a:lstStyle/>
          <a:p>
            <a:pPr>
              <a:buNone/>
            </a:pPr>
            <a:r>
              <a:rPr lang="en-GB" sz="4000" dirty="0">
                <a:latin typeface="Myriad Pro Semibold" charset="0"/>
                <a:ea typeface="Myriad Pro Semibold" charset="0"/>
                <a:cs typeface="Myriad Pro Semibold" charset="0"/>
              </a:rPr>
              <a:t>2  +  4  +  3  =        </a:t>
            </a:r>
            <a:r>
              <a:rPr lang="en-GB" sz="4000" dirty="0" smtClean="0">
                <a:latin typeface="Myriad Pro Semibold" charset="0"/>
                <a:ea typeface="Myriad Pro Semibold" charset="0"/>
                <a:cs typeface="Myriad Pro Semibold" charset="0"/>
              </a:rPr>
              <a:t> +  </a:t>
            </a:r>
            <a:r>
              <a:rPr lang="en-GB" sz="4000" dirty="0">
                <a:latin typeface="Myriad Pro Semibold" charset="0"/>
                <a:ea typeface="Myriad Pro Semibold" charset="0"/>
                <a:cs typeface="Myriad Pro Semibold" charset="0"/>
              </a:rPr>
              <a:t>3  =    </a:t>
            </a:r>
            <a:endParaRPr lang="en-GB" sz="4000" dirty="0"/>
          </a:p>
        </p:txBody>
      </p:sp>
      <p:sp>
        <p:nvSpPr>
          <p:cNvPr id="6" name="TextBox 5"/>
          <p:cNvSpPr txBox="1"/>
          <p:nvPr/>
        </p:nvSpPr>
        <p:spPr bwMode="auto">
          <a:xfrm>
            <a:off x="4564381" y="3263900"/>
            <a:ext cx="749299" cy="755999"/>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6</a:t>
            </a:r>
          </a:p>
        </p:txBody>
      </p:sp>
      <p:sp>
        <p:nvSpPr>
          <p:cNvPr id="7" name="TextBox 6"/>
          <p:cNvSpPr txBox="1"/>
          <p:nvPr/>
        </p:nvSpPr>
        <p:spPr bwMode="auto">
          <a:xfrm>
            <a:off x="7167881" y="3263900"/>
            <a:ext cx="749299" cy="755999"/>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9</a:t>
            </a:r>
          </a:p>
        </p:txBody>
      </p:sp>
      <p:sp>
        <p:nvSpPr>
          <p:cNvPr id="8" name="Rectangle 7"/>
          <p:cNvSpPr/>
          <p:nvPr/>
        </p:nvSpPr>
        <p:spPr bwMode="auto">
          <a:xfrm>
            <a:off x="4691380" y="3340100"/>
            <a:ext cx="533400" cy="609600"/>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Rectangle 8"/>
          <p:cNvSpPr/>
          <p:nvPr/>
        </p:nvSpPr>
        <p:spPr bwMode="auto">
          <a:xfrm>
            <a:off x="7294880" y="3314700"/>
            <a:ext cx="533400" cy="609600"/>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7803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4:3</a:t>
            </a:r>
          </a:p>
        </p:txBody>
      </p:sp>
      <p:sp>
        <p:nvSpPr>
          <p:cNvPr id="4" name="Rectangle 3"/>
          <p:cNvSpPr/>
          <p:nvPr/>
        </p:nvSpPr>
        <p:spPr>
          <a:xfrm>
            <a:off x="990600" y="3296997"/>
            <a:ext cx="7467600" cy="707886"/>
          </a:xfrm>
          <a:prstGeom prst="rect">
            <a:avLst/>
          </a:prstGeom>
        </p:spPr>
        <p:txBody>
          <a:bodyPr wrap="square">
            <a:spAutoFit/>
          </a:bodyPr>
          <a:lstStyle/>
          <a:p>
            <a:pPr>
              <a:buNone/>
            </a:pPr>
            <a:r>
              <a:rPr lang="en-GB" sz="4000" dirty="0">
                <a:latin typeface="Myriad Pro Semibold" charset="0"/>
                <a:ea typeface="Myriad Pro Semibold" charset="0"/>
                <a:cs typeface="Myriad Pro Semibold" charset="0"/>
              </a:rPr>
              <a:t>2  +  4  +  3  =        </a:t>
            </a:r>
            <a:r>
              <a:rPr lang="en-GB" sz="4000" dirty="0" smtClean="0">
                <a:latin typeface="Myriad Pro Semibold" charset="0"/>
                <a:ea typeface="Myriad Pro Semibold" charset="0"/>
                <a:cs typeface="Myriad Pro Semibold" charset="0"/>
              </a:rPr>
              <a:t> +  </a:t>
            </a:r>
            <a:r>
              <a:rPr lang="en-GB" sz="4000" dirty="0">
                <a:latin typeface="Myriad Pro Semibold" charset="0"/>
                <a:ea typeface="Myriad Pro Semibold" charset="0"/>
                <a:cs typeface="Myriad Pro Semibold" charset="0"/>
              </a:rPr>
              <a:t>4  =    </a:t>
            </a:r>
            <a:endParaRPr lang="en-GB" sz="4000" dirty="0"/>
          </a:p>
        </p:txBody>
      </p:sp>
      <p:sp>
        <p:nvSpPr>
          <p:cNvPr id="5" name="TextBox 4"/>
          <p:cNvSpPr txBox="1"/>
          <p:nvPr/>
        </p:nvSpPr>
        <p:spPr bwMode="auto">
          <a:xfrm>
            <a:off x="4564381" y="3263900"/>
            <a:ext cx="749299" cy="755999"/>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5</a:t>
            </a:r>
          </a:p>
        </p:txBody>
      </p:sp>
      <p:sp>
        <p:nvSpPr>
          <p:cNvPr id="6" name="TextBox 5"/>
          <p:cNvSpPr txBox="1"/>
          <p:nvPr/>
        </p:nvSpPr>
        <p:spPr bwMode="auto">
          <a:xfrm>
            <a:off x="7167881" y="3263900"/>
            <a:ext cx="749299" cy="755999"/>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9</a:t>
            </a:r>
          </a:p>
        </p:txBody>
      </p:sp>
      <p:sp>
        <p:nvSpPr>
          <p:cNvPr id="7" name="Rectangle 6"/>
          <p:cNvSpPr/>
          <p:nvPr/>
        </p:nvSpPr>
        <p:spPr bwMode="auto">
          <a:xfrm>
            <a:off x="4691380" y="3327400"/>
            <a:ext cx="533400" cy="609600"/>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Rectangle 7"/>
          <p:cNvSpPr/>
          <p:nvPr/>
        </p:nvSpPr>
        <p:spPr bwMode="auto">
          <a:xfrm>
            <a:off x="7294880" y="3314700"/>
            <a:ext cx="533400" cy="609600"/>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55093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ncetm_mm_sp1_se11_aw0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83360" y="822729"/>
            <a:ext cx="5925312" cy="5222056"/>
          </a:xfrm>
          <a:prstGeom prst="rect">
            <a:avLst/>
          </a:prstGeom>
        </p:spPr>
      </p:pic>
      <p:pic>
        <p:nvPicPr>
          <p:cNvPr id="15" name="Picture 14">
            <a:extLst>
              <a:ext uri="{FF2B5EF4-FFF2-40B4-BE49-F238E27FC236}">
                <a16:creationId xmlns:a16="http://schemas.microsoft.com/office/drawing/2014/main" xmlns="" id="{82D89D1A-47DF-44DE-8ABB-286815C8CD1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08199" y="1370130"/>
            <a:ext cx="1241120" cy="1346863"/>
          </a:xfrm>
          <a:prstGeom prst="rect">
            <a:avLst/>
          </a:prstGeom>
        </p:spPr>
      </p:pic>
      <p:sp>
        <p:nvSpPr>
          <p:cNvPr id="3" name="Text Placeholder 2"/>
          <p:cNvSpPr>
            <a:spLocks noGrp="1"/>
          </p:cNvSpPr>
          <p:nvPr>
            <p:ph type="body" sz="quarter" idx="11"/>
          </p:nvPr>
        </p:nvSpPr>
        <p:spPr/>
        <p:txBody>
          <a:bodyPr/>
          <a:lstStyle/>
          <a:p>
            <a:r>
              <a:rPr lang="en-GB" dirty="0"/>
              <a:t>1.11 Addition: three numbers and bridging 10 – step 1:1</a:t>
            </a:r>
          </a:p>
        </p:txBody>
      </p:sp>
      <p:pic>
        <p:nvPicPr>
          <p:cNvPr id="25" name="Picture 24">
            <a:extLst>
              <a:ext uri="{FF2B5EF4-FFF2-40B4-BE49-F238E27FC236}">
                <a16:creationId xmlns:a16="http://schemas.microsoft.com/office/drawing/2014/main" xmlns="" id="{80D52387-3C8A-4DA8-BDE6-7B84C9DC583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8545" r="-6926"/>
          <a:stretch/>
        </p:blipFill>
        <p:spPr>
          <a:xfrm>
            <a:off x="5695950" y="1248698"/>
            <a:ext cx="1206296" cy="1461945"/>
          </a:xfrm>
          <a:prstGeom prst="rect">
            <a:avLst/>
          </a:prstGeom>
        </p:spPr>
      </p:pic>
      <p:pic>
        <p:nvPicPr>
          <p:cNvPr id="28" name="Picture 27">
            <a:extLst>
              <a:ext uri="{FF2B5EF4-FFF2-40B4-BE49-F238E27FC236}">
                <a16:creationId xmlns:a16="http://schemas.microsoft.com/office/drawing/2014/main" xmlns="" id="{0FEFC6BE-2A6F-4E5C-8E08-D85C3B3ABC8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4019"/>
          <a:stretch/>
        </p:blipFill>
        <p:spPr>
          <a:xfrm>
            <a:off x="4247535" y="3966592"/>
            <a:ext cx="1832590" cy="1332995"/>
          </a:xfrm>
          <a:prstGeom prst="rect">
            <a:avLst/>
          </a:prstGeom>
        </p:spPr>
      </p:pic>
      <p:sp>
        <p:nvSpPr>
          <p:cNvPr id="24" name="Rectangle 23"/>
          <p:cNvSpPr/>
          <p:nvPr/>
        </p:nvSpPr>
        <p:spPr>
          <a:xfrm>
            <a:off x="2283384" y="3966592"/>
            <a:ext cx="5372100" cy="461665"/>
          </a:xfrm>
          <a:prstGeom prst="rect">
            <a:avLst/>
          </a:prstGeom>
        </p:spPr>
        <p:txBody>
          <a:bodyPr wrap="square">
            <a:spAutoFit/>
          </a:bodyPr>
          <a:lstStyle/>
          <a:p>
            <a:pPr>
              <a:buNone/>
            </a:pPr>
            <a:r>
              <a:rPr lang="en-GB" sz="2400" dirty="0">
                <a:latin typeface="Myriad Pro Semibold"/>
              </a:rPr>
              <a:t>2          +          3          +          5</a:t>
            </a:r>
          </a:p>
        </p:txBody>
      </p:sp>
      <p:sp>
        <p:nvSpPr>
          <p:cNvPr id="26" name="Rectangle 25"/>
          <p:cNvSpPr/>
          <p:nvPr/>
        </p:nvSpPr>
        <p:spPr>
          <a:xfrm>
            <a:off x="7157614" y="3982359"/>
            <a:ext cx="1781504" cy="461665"/>
          </a:xfrm>
          <a:prstGeom prst="rect">
            <a:avLst/>
          </a:prstGeom>
        </p:spPr>
        <p:txBody>
          <a:bodyPr wrap="square">
            <a:spAutoFit/>
          </a:bodyPr>
          <a:lstStyle/>
          <a:p>
            <a:pPr>
              <a:buNone/>
            </a:pPr>
            <a:r>
              <a:rPr lang="en-GB" sz="2400" dirty="0">
                <a:latin typeface="Myriad Pro Semibold"/>
              </a:rPr>
              <a:t>=    </a:t>
            </a:r>
            <a:r>
              <a:rPr lang="en-GB" sz="2400" dirty="0" smtClean="0">
                <a:latin typeface="Myriad Pro Semibold"/>
              </a:rPr>
              <a:t>   </a:t>
            </a:r>
            <a:r>
              <a:rPr lang="en-GB" sz="2400" dirty="0">
                <a:latin typeface="Myriad Pro Semibold"/>
              </a:rPr>
              <a:t>10</a:t>
            </a:r>
          </a:p>
        </p:txBody>
      </p:sp>
    </p:spTree>
    <p:extLst>
      <p:ext uri="{BB962C8B-B14F-4D97-AF65-F5344CB8AC3E}">
        <p14:creationId xmlns:p14="http://schemas.microsoft.com/office/powerpoint/2010/main" val="790417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2.5E-6 3.33333E-6 L -0.05972 0.14444 " pathEditMode="relative" rAng="0" ptsTypes="AA">
                                      <p:cBhvr>
                                        <p:cTn id="11" dur="2000" fill="hold"/>
                                        <p:tgtEl>
                                          <p:spTgt spid="15"/>
                                        </p:tgtEl>
                                        <p:attrNameLst>
                                          <p:attrName>ppt_x</p:attrName>
                                          <p:attrName>ppt_y</p:attrName>
                                        </p:attrNameLst>
                                      </p:cBhvr>
                                      <p:rCtr x="-2986" y="7222"/>
                                    </p:animMotion>
                                  </p:childTnLst>
                                </p:cTn>
                              </p:par>
                              <p:par>
                                <p:cTn id="12" presetID="0" presetClass="path" presetSubtype="0" accel="50000" decel="50000" fill="hold" nodeType="withEffect">
                                  <p:stCondLst>
                                    <p:cond delay="0"/>
                                  </p:stCondLst>
                                  <p:childTnLst>
                                    <p:animMotion origin="layout" path="M 5.83333E-6 -5.92593E-6 L -0.20069 0.18055 " pathEditMode="relative" ptsTypes="AA">
                                      <p:cBhvr>
                                        <p:cTn id="13" dur="2000" fill="hold"/>
                                        <p:tgtEl>
                                          <p:spTgt spid="25"/>
                                        </p:tgtEl>
                                        <p:attrNameLst>
                                          <p:attrName>ppt_x</p:attrName>
                                          <p:attrName>ppt_y</p:attrName>
                                        </p:attrNameLst>
                                      </p:cBhvr>
                                    </p:animMotion>
                                  </p:childTnLst>
                                </p:cTn>
                              </p:par>
                              <p:par>
                                <p:cTn id="14" presetID="0" presetClass="path" presetSubtype="0" accel="50000" decel="50000" fill="hold" nodeType="withEffect">
                                  <p:stCondLst>
                                    <p:cond delay="0"/>
                                  </p:stCondLst>
                                  <p:childTnLst>
                                    <p:animMotion origin="layout" path="M 8.33333E-7 -7.40741E-7 L 0.18819 -0.22222 " pathEditMode="relative" rAng="0" ptsTypes="AA">
                                      <p:cBhvr>
                                        <p:cTn id="15" dur="2000" fill="hold"/>
                                        <p:tgtEl>
                                          <p:spTgt spid="28"/>
                                        </p:tgtEl>
                                        <p:attrNameLst>
                                          <p:attrName>ppt_x</p:attrName>
                                          <p:attrName>ppt_y</p:attrName>
                                        </p:attrNameLst>
                                      </p:cBhvr>
                                      <p:rCtr x="9410" y="-11111"/>
                                    </p:animMotion>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0.05972 0.14444 L 0.06389 0.14444 " pathEditMode="relative" rAng="0" ptsTypes="AA">
                                      <p:cBhvr>
                                        <p:cTn id="24" dur="1000" fill="hold"/>
                                        <p:tgtEl>
                                          <p:spTgt spid="15"/>
                                        </p:tgtEl>
                                        <p:attrNameLst>
                                          <p:attrName>ppt_x</p:attrName>
                                          <p:attrName>ppt_y</p:attrName>
                                        </p:attrNameLst>
                                      </p:cBhvr>
                                      <p:rCtr x="6181" y="0"/>
                                    </p:animMotion>
                                  </p:childTnLst>
                                </p:cTn>
                              </p:par>
                              <p:par>
                                <p:cTn id="25" presetID="0" presetClass="path" presetSubtype="0" accel="50000" decel="50000" fill="hold" nodeType="withEffect">
                                  <p:stCondLst>
                                    <p:cond delay="0"/>
                                  </p:stCondLst>
                                  <p:childTnLst>
                                    <p:animMotion origin="layout" path="M 0.18819 -0.22222 L 0.05903 -0.22222 " pathEditMode="relative" rAng="0" ptsTypes="AA">
                                      <p:cBhvr>
                                        <p:cTn id="26" dur="1000" fill="hold"/>
                                        <p:tgtEl>
                                          <p:spTgt spid="28"/>
                                        </p:tgtEl>
                                        <p:attrNameLst>
                                          <p:attrName>ppt_x</p:attrName>
                                          <p:attrName>ppt_y</p:attrName>
                                        </p:attrNameLst>
                                      </p:cBhvr>
                                      <p:rCtr x="-6458" y="0"/>
                                    </p:animMotion>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4:3</a:t>
            </a:r>
          </a:p>
        </p:txBody>
      </p:sp>
      <p:sp>
        <p:nvSpPr>
          <p:cNvPr id="4" name="Rectangle 3"/>
          <p:cNvSpPr/>
          <p:nvPr/>
        </p:nvSpPr>
        <p:spPr>
          <a:xfrm>
            <a:off x="990600" y="3296997"/>
            <a:ext cx="7467600" cy="707886"/>
          </a:xfrm>
          <a:prstGeom prst="rect">
            <a:avLst/>
          </a:prstGeom>
        </p:spPr>
        <p:txBody>
          <a:bodyPr wrap="square">
            <a:spAutoFit/>
          </a:bodyPr>
          <a:lstStyle/>
          <a:p>
            <a:pPr>
              <a:buNone/>
            </a:pPr>
            <a:r>
              <a:rPr lang="en-GB" sz="4000" dirty="0">
                <a:latin typeface="Myriad Pro Semibold" charset="0"/>
                <a:ea typeface="Myriad Pro Semibold" charset="0"/>
                <a:cs typeface="Myriad Pro Semibold" charset="0"/>
              </a:rPr>
              <a:t>2  +  4  +  3  =        </a:t>
            </a:r>
            <a:r>
              <a:rPr lang="en-GB" sz="4000" dirty="0" smtClean="0">
                <a:latin typeface="Myriad Pro Semibold" charset="0"/>
                <a:ea typeface="Myriad Pro Semibold" charset="0"/>
                <a:cs typeface="Myriad Pro Semibold" charset="0"/>
              </a:rPr>
              <a:t> +  </a:t>
            </a:r>
            <a:r>
              <a:rPr lang="en-GB" sz="4000" dirty="0">
                <a:latin typeface="Myriad Pro Semibold" charset="0"/>
                <a:ea typeface="Myriad Pro Semibold" charset="0"/>
                <a:cs typeface="Myriad Pro Semibold" charset="0"/>
              </a:rPr>
              <a:t>2  =    </a:t>
            </a:r>
            <a:endParaRPr lang="en-GB" sz="4000" dirty="0"/>
          </a:p>
        </p:txBody>
      </p:sp>
      <p:sp>
        <p:nvSpPr>
          <p:cNvPr id="5" name="TextBox 4"/>
          <p:cNvSpPr txBox="1"/>
          <p:nvPr/>
        </p:nvSpPr>
        <p:spPr bwMode="auto">
          <a:xfrm>
            <a:off x="4564381" y="3263900"/>
            <a:ext cx="749299" cy="755999"/>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7</a:t>
            </a:r>
          </a:p>
        </p:txBody>
      </p:sp>
      <p:sp>
        <p:nvSpPr>
          <p:cNvPr id="6" name="TextBox 5"/>
          <p:cNvSpPr txBox="1"/>
          <p:nvPr/>
        </p:nvSpPr>
        <p:spPr bwMode="auto">
          <a:xfrm>
            <a:off x="7167881" y="3263900"/>
            <a:ext cx="749299" cy="755999"/>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9</a:t>
            </a:r>
          </a:p>
        </p:txBody>
      </p:sp>
      <p:sp>
        <p:nvSpPr>
          <p:cNvPr id="7" name="Rectangle 6"/>
          <p:cNvSpPr/>
          <p:nvPr/>
        </p:nvSpPr>
        <p:spPr bwMode="auto">
          <a:xfrm>
            <a:off x="4653280" y="3302000"/>
            <a:ext cx="533400" cy="609600"/>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Rectangle 7"/>
          <p:cNvSpPr/>
          <p:nvPr/>
        </p:nvSpPr>
        <p:spPr bwMode="auto">
          <a:xfrm>
            <a:off x="7294880" y="3314700"/>
            <a:ext cx="533400" cy="609600"/>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038462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4:3</a:t>
            </a:r>
          </a:p>
        </p:txBody>
      </p:sp>
      <p:sp>
        <p:nvSpPr>
          <p:cNvPr id="4" name="Rectangle 3"/>
          <p:cNvSpPr/>
          <p:nvPr/>
        </p:nvSpPr>
        <p:spPr>
          <a:xfrm>
            <a:off x="990600" y="3296997"/>
            <a:ext cx="7467600" cy="707886"/>
          </a:xfrm>
          <a:prstGeom prst="rect">
            <a:avLst/>
          </a:prstGeom>
        </p:spPr>
        <p:txBody>
          <a:bodyPr wrap="square">
            <a:spAutoFit/>
          </a:bodyPr>
          <a:lstStyle/>
          <a:p>
            <a:pPr>
              <a:buNone/>
            </a:pPr>
            <a:r>
              <a:rPr lang="en-GB" sz="4000" dirty="0">
                <a:latin typeface="Myriad Pro Semibold" charset="0"/>
                <a:ea typeface="Myriad Pro Semibold" charset="0"/>
                <a:cs typeface="Myriad Pro Semibold" charset="0"/>
              </a:rPr>
              <a:t>2  +  1  +  4  =       </a:t>
            </a:r>
            <a:r>
              <a:rPr lang="en-GB" sz="4000" dirty="0" smtClean="0">
                <a:latin typeface="Myriad Pro Semibold" charset="0"/>
                <a:ea typeface="Myriad Pro Semibold" charset="0"/>
                <a:cs typeface="Myriad Pro Semibold" charset="0"/>
              </a:rPr>
              <a:t> +        </a:t>
            </a:r>
            <a:r>
              <a:rPr lang="en-GB" sz="4000" dirty="0">
                <a:latin typeface="Myriad Pro Semibold" charset="0"/>
                <a:ea typeface="Myriad Pro Semibold" charset="0"/>
                <a:cs typeface="Myriad Pro Semibold" charset="0"/>
              </a:rPr>
              <a:t>=    </a:t>
            </a:r>
            <a:endParaRPr lang="en-GB" sz="4000" dirty="0"/>
          </a:p>
        </p:txBody>
      </p:sp>
      <p:sp>
        <p:nvSpPr>
          <p:cNvPr id="5" name="TextBox 4"/>
          <p:cNvSpPr txBox="1"/>
          <p:nvPr/>
        </p:nvSpPr>
        <p:spPr bwMode="auto">
          <a:xfrm>
            <a:off x="4432301" y="3263900"/>
            <a:ext cx="749299" cy="755999"/>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3</a:t>
            </a:r>
          </a:p>
        </p:txBody>
      </p:sp>
      <p:sp>
        <p:nvSpPr>
          <p:cNvPr id="6" name="TextBox 5"/>
          <p:cNvSpPr txBox="1"/>
          <p:nvPr/>
        </p:nvSpPr>
        <p:spPr bwMode="auto">
          <a:xfrm>
            <a:off x="7302501" y="3263900"/>
            <a:ext cx="749299" cy="755999"/>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7</a:t>
            </a:r>
          </a:p>
        </p:txBody>
      </p:sp>
      <p:sp>
        <p:nvSpPr>
          <p:cNvPr id="7" name="Rectangle 6"/>
          <p:cNvSpPr/>
          <p:nvPr/>
        </p:nvSpPr>
        <p:spPr bwMode="auto">
          <a:xfrm>
            <a:off x="4559300" y="3276600"/>
            <a:ext cx="533400" cy="609600"/>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Rectangle 7"/>
          <p:cNvSpPr/>
          <p:nvPr/>
        </p:nvSpPr>
        <p:spPr bwMode="auto">
          <a:xfrm>
            <a:off x="7416800" y="3314700"/>
            <a:ext cx="533400" cy="609600"/>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9" name="TextBox 8"/>
          <p:cNvSpPr txBox="1"/>
          <p:nvPr/>
        </p:nvSpPr>
        <p:spPr bwMode="auto">
          <a:xfrm>
            <a:off x="5842001" y="3263900"/>
            <a:ext cx="749299" cy="755999"/>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4</a:t>
            </a:r>
          </a:p>
        </p:txBody>
      </p:sp>
      <p:sp>
        <p:nvSpPr>
          <p:cNvPr id="10" name="Rectangle 9"/>
          <p:cNvSpPr/>
          <p:nvPr/>
        </p:nvSpPr>
        <p:spPr bwMode="auto">
          <a:xfrm>
            <a:off x="5969000" y="3302000"/>
            <a:ext cx="533400" cy="609600"/>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420785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4:3</a:t>
            </a:r>
          </a:p>
        </p:txBody>
      </p:sp>
      <p:sp>
        <p:nvSpPr>
          <p:cNvPr id="3" name="Rectangle 2"/>
          <p:cNvSpPr/>
          <p:nvPr/>
        </p:nvSpPr>
        <p:spPr>
          <a:xfrm>
            <a:off x="990600" y="3296997"/>
            <a:ext cx="7467600" cy="707886"/>
          </a:xfrm>
          <a:prstGeom prst="rect">
            <a:avLst/>
          </a:prstGeom>
        </p:spPr>
        <p:txBody>
          <a:bodyPr wrap="square">
            <a:spAutoFit/>
          </a:bodyPr>
          <a:lstStyle/>
          <a:p>
            <a:pPr>
              <a:buNone/>
            </a:pPr>
            <a:r>
              <a:rPr lang="en-GB" sz="4000" dirty="0">
                <a:latin typeface="Myriad Pro Semibold" charset="0"/>
                <a:ea typeface="Myriad Pro Semibold" charset="0"/>
                <a:cs typeface="Myriad Pro Semibold" charset="0"/>
              </a:rPr>
              <a:t>2  +  1  +  4  =       +        =    </a:t>
            </a:r>
            <a:endParaRPr lang="en-GB" sz="4000" dirty="0"/>
          </a:p>
        </p:txBody>
      </p:sp>
      <p:sp>
        <p:nvSpPr>
          <p:cNvPr id="4" name="TextBox 3"/>
          <p:cNvSpPr txBox="1"/>
          <p:nvPr/>
        </p:nvSpPr>
        <p:spPr bwMode="auto">
          <a:xfrm>
            <a:off x="4432301" y="3263900"/>
            <a:ext cx="749299" cy="755999"/>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2</a:t>
            </a:r>
          </a:p>
        </p:txBody>
      </p:sp>
      <p:sp>
        <p:nvSpPr>
          <p:cNvPr id="5" name="TextBox 4"/>
          <p:cNvSpPr txBox="1"/>
          <p:nvPr/>
        </p:nvSpPr>
        <p:spPr bwMode="auto">
          <a:xfrm>
            <a:off x="7302501" y="3263900"/>
            <a:ext cx="749299" cy="755999"/>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7</a:t>
            </a:r>
          </a:p>
        </p:txBody>
      </p:sp>
      <p:sp>
        <p:nvSpPr>
          <p:cNvPr id="6" name="Rectangle 5"/>
          <p:cNvSpPr/>
          <p:nvPr/>
        </p:nvSpPr>
        <p:spPr bwMode="auto">
          <a:xfrm>
            <a:off x="4584700" y="3314700"/>
            <a:ext cx="533400" cy="609600"/>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6"/>
          <p:cNvSpPr/>
          <p:nvPr/>
        </p:nvSpPr>
        <p:spPr bwMode="auto">
          <a:xfrm>
            <a:off x="7442200" y="3314700"/>
            <a:ext cx="533400" cy="609600"/>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TextBox 7"/>
          <p:cNvSpPr txBox="1"/>
          <p:nvPr/>
        </p:nvSpPr>
        <p:spPr bwMode="auto">
          <a:xfrm>
            <a:off x="5842001" y="3263900"/>
            <a:ext cx="749299" cy="755999"/>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5</a:t>
            </a:r>
          </a:p>
        </p:txBody>
      </p:sp>
      <p:sp>
        <p:nvSpPr>
          <p:cNvPr id="9" name="Rectangle 8"/>
          <p:cNvSpPr/>
          <p:nvPr/>
        </p:nvSpPr>
        <p:spPr bwMode="auto">
          <a:xfrm>
            <a:off x="5969000" y="3289300"/>
            <a:ext cx="533400" cy="609600"/>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371326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4:3</a:t>
            </a:r>
          </a:p>
        </p:txBody>
      </p:sp>
      <p:sp>
        <p:nvSpPr>
          <p:cNvPr id="3" name="Rectangle 2"/>
          <p:cNvSpPr/>
          <p:nvPr/>
        </p:nvSpPr>
        <p:spPr>
          <a:xfrm>
            <a:off x="990600" y="3296997"/>
            <a:ext cx="7467600" cy="707886"/>
          </a:xfrm>
          <a:prstGeom prst="rect">
            <a:avLst/>
          </a:prstGeom>
        </p:spPr>
        <p:txBody>
          <a:bodyPr wrap="square">
            <a:spAutoFit/>
          </a:bodyPr>
          <a:lstStyle/>
          <a:p>
            <a:pPr>
              <a:buNone/>
            </a:pPr>
            <a:r>
              <a:rPr lang="en-GB" sz="4000" dirty="0">
                <a:latin typeface="Myriad Pro Semibold" charset="0"/>
                <a:ea typeface="Myriad Pro Semibold" charset="0"/>
                <a:cs typeface="Myriad Pro Semibold" charset="0"/>
              </a:rPr>
              <a:t>2  +  1  +  4  =       +        =    </a:t>
            </a:r>
            <a:endParaRPr lang="en-GB" sz="4000" dirty="0"/>
          </a:p>
        </p:txBody>
      </p:sp>
      <p:sp>
        <p:nvSpPr>
          <p:cNvPr id="4" name="TextBox 3"/>
          <p:cNvSpPr txBox="1"/>
          <p:nvPr/>
        </p:nvSpPr>
        <p:spPr bwMode="auto">
          <a:xfrm>
            <a:off x="4432301" y="3263900"/>
            <a:ext cx="749299" cy="755999"/>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6</a:t>
            </a:r>
          </a:p>
        </p:txBody>
      </p:sp>
      <p:sp>
        <p:nvSpPr>
          <p:cNvPr id="5" name="TextBox 4"/>
          <p:cNvSpPr txBox="1"/>
          <p:nvPr/>
        </p:nvSpPr>
        <p:spPr bwMode="auto">
          <a:xfrm>
            <a:off x="7302501" y="3263900"/>
            <a:ext cx="749299" cy="755999"/>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7</a:t>
            </a:r>
          </a:p>
        </p:txBody>
      </p:sp>
      <p:sp>
        <p:nvSpPr>
          <p:cNvPr id="6" name="Rectangle 5"/>
          <p:cNvSpPr/>
          <p:nvPr/>
        </p:nvSpPr>
        <p:spPr bwMode="auto">
          <a:xfrm>
            <a:off x="4546600" y="3276600"/>
            <a:ext cx="533400" cy="609600"/>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 name="Rectangle 6"/>
          <p:cNvSpPr/>
          <p:nvPr/>
        </p:nvSpPr>
        <p:spPr bwMode="auto">
          <a:xfrm>
            <a:off x="7429500" y="3289300"/>
            <a:ext cx="533400" cy="609600"/>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TextBox 7"/>
          <p:cNvSpPr txBox="1"/>
          <p:nvPr/>
        </p:nvSpPr>
        <p:spPr bwMode="auto">
          <a:xfrm>
            <a:off x="5842001" y="3263900"/>
            <a:ext cx="749299" cy="755999"/>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4000" dirty="0">
                <a:latin typeface="Myriad Pro Semibold" charset="0"/>
                <a:ea typeface="Myriad Pro Semibold" charset="0"/>
                <a:cs typeface="Myriad Pro Semibold" charset="0"/>
              </a:rPr>
              <a:t>1</a:t>
            </a:r>
          </a:p>
        </p:txBody>
      </p:sp>
      <p:sp>
        <p:nvSpPr>
          <p:cNvPr id="9" name="Rectangle 8"/>
          <p:cNvSpPr/>
          <p:nvPr/>
        </p:nvSpPr>
        <p:spPr bwMode="auto">
          <a:xfrm>
            <a:off x="5930900" y="3302000"/>
            <a:ext cx="533400" cy="609600"/>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69761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4:4</a:t>
            </a:r>
          </a:p>
        </p:txBody>
      </p:sp>
      <p:sp>
        <p:nvSpPr>
          <p:cNvPr id="3" name="Rectangle 2"/>
          <p:cNvSpPr/>
          <p:nvPr/>
        </p:nvSpPr>
        <p:spPr>
          <a:xfrm>
            <a:off x="107879" y="971244"/>
            <a:ext cx="8928242" cy="830997"/>
          </a:xfrm>
          <a:prstGeom prst="rect">
            <a:avLst/>
          </a:prstGeom>
        </p:spPr>
        <p:txBody>
          <a:bodyPr wrap="square">
            <a:spAutoFit/>
          </a:bodyPr>
          <a:lstStyle/>
          <a:p>
            <a:pPr>
              <a:buNone/>
            </a:pPr>
            <a:r>
              <a:rPr lang="en-GB" sz="2400" dirty="0">
                <a:latin typeface="Myriad Pro Semibold"/>
              </a:rPr>
              <a:t>Fill in the missing squares, using the numbers 0, 1, 2, 4, 5 and 6, so that each row and column adds up to the same number.</a:t>
            </a:r>
          </a:p>
        </p:txBody>
      </p:sp>
      <p:graphicFrame>
        <p:nvGraphicFramePr>
          <p:cNvPr id="7" name="Table 6"/>
          <p:cNvGraphicFramePr>
            <a:graphicFrameLocks noGrp="1"/>
          </p:cNvGraphicFramePr>
          <p:nvPr>
            <p:extLst>
              <p:ext uri="{D42A27DB-BD31-4B8C-83A1-F6EECF244321}">
                <p14:modId xmlns:p14="http://schemas.microsoft.com/office/powerpoint/2010/main" val="1916661099"/>
              </p:ext>
            </p:extLst>
          </p:nvPr>
        </p:nvGraphicFramePr>
        <p:xfrm>
          <a:off x="2425701" y="2003462"/>
          <a:ext cx="4292601" cy="4109661"/>
        </p:xfrm>
        <a:graphic>
          <a:graphicData uri="http://schemas.openxmlformats.org/drawingml/2006/table">
            <a:tbl>
              <a:tblPr firstRow="1" bandRow="1">
                <a:tableStyleId>{5940675A-B579-460E-94D1-54222C63F5DA}</a:tableStyleId>
              </a:tblPr>
              <a:tblGrid>
                <a:gridCol w="1430867">
                  <a:extLst>
                    <a:ext uri="{9D8B030D-6E8A-4147-A177-3AD203B41FA5}">
                      <a16:colId xmlns:a16="http://schemas.microsoft.com/office/drawing/2014/main" xmlns="" val="20000"/>
                    </a:ext>
                  </a:extLst>
                </a:gridCol>
                <a:gridCol w="1430867">
                  <a:extLst>
                    <a:ext uri="{9D8B030D-6E8A-4147-A177-3AD203B41FA5}">
                      <a16:colId xmlns:a16="http://schemas.microsoft.com/office/drawing/2014/main" xmlns="" val="20001"/>
                    </a:ext>
                  </a:extLst>
                </a:gridCol>
                <a:gridCol w="1430867">
                  <a:extLst>
                    <a:ext uri="{9D8B030D-6E8A-4147-A177-3AD203B41FA5}">
                      <a16:colId xmlns:a16="http://schemas.microsoft.com/office/drawing/2014/main" xmlns="" val="20002"/>
                    </a:ext>
                  </a:extLst>
                </a:gridCol>
              </a:tblGrid>
              <a:tr h="1369887">
                <a:tc>
                  <a:txBody>
                    <a:bodyPr/>
                    <a:lstStyle/>
                    <a:p>
                      <a:endParaRPr lang="en-GB" sz="1500" dirty="0"/>
                    </a:p>
                    <a:p>
                      <a:endParaRPr lang="en-GB" sz="1500" dirty="0"/>
                    </a:p>
                    <a:p>
                      <a:endParaRPr lang="en-GB" sz="1500" dirty="0"/>
                    </a:p>
                    <a:p>
                      <a:endParaRPr lang="en-GB" sz="1500" dirty="0"/>
                    </a:p>
                    <a:p>
                      <a:endParaRPr lang="en-GB" sz="1500" dirty="0"/>
                    </a:p>
                  </a:txBody>
                  <a:tcPr marL="78443" marR="78443" marT="39222" marB="39222"/>
                </a:tc>
                <a:tc>
                  <a:txBody>
                    <a:bodyPr/>
                    <a:lstStyle/>
                    <a:p>
                      <a:endParaRPr lang="en-GB" sz="1500"/>
                    </a:p>
                  </a:txBody>
                  <a:tcPr marL="78443" marR="78443" marT="39222" marB="39222"/>
                </a:tc>
                <a:tc>
                  <a:txBody>
                    <a:bodyPr/>
                    <a:lstStyle/>
                    <a:p>
                      <a:endParaRPr lang="en-GB" sz="1500" dirty="0"/>
                    </a:p>
                  </a:txBody>
                  <a:tcPr marL="78443" marR="78443" marT="39222" marB="39222"/>
                </a:tc>
                <a:extLst>
                  <a:ext uri="{0D108BD9-81ED-4DB2-BD59-A6C34878D82A}">
                    <a16:rowId xmlns:a16="http://schemas.microsoft.com/office/drawing/2014/main" xmlns="" val="10000"/>
                  </a:ext>
                </a:extLst>
              </a:tr>
              <a:tr h="1369887">
                <a:tc>
                  <a:txBody>
                    <a:bodyPr/>
                    <a:lstStyle/>
                    <a:p>
                      <a:endParaRPr lang="en-GB" sz="1500" dirty="0"/>
                    </a:p>
                    <a:p>
                      <a:endParaRPr lang="en-GB" sz="1500" dirty="0"/>
                    </a:p>
                    <a:p>
                      <a:endParaRPr lang="en-GB" sz="1500" dirty="0"/>
                    </a:p>
                    <a:p>
                      <a:endParaRPr lang="en-GB" sz="1500" dirty="0"/>
                    </a:p>
                    <a:p>
                      <a:endParaRPr lang="en-GB" sz="1500" dirty="0"/>
                    </a:p>
                  </a:txBody>
                  <a:tcPr marL="78443" marR="78443" marT="39222" marB="39222"/>
                </a:tc>
                <a:tc>
                  <a:txBody>
                    <a:bodyPr/>
                    <a:lstStyle/>
                    <a:p>
                      <a:endParaRPr lang="en-GB" sz="1500"/>
                    </a:p>
                  </a:txBody>
                  <a:tcPr marL="78443" marR="78443" marT="39222" marB="39222"/>
                </a:tc>
                <a:tc>
                  <a:txBody>
                    <a:bodyPr/>
                    <a:lstStyle/>
                    <a:p>
                      <a:endParaRPr lang="en-GB" sz="1500"/>
                    </a:p>
                  </a:txBody>
                  <a:tcPr marL="78443" marR="78443" marT="39222" marB="39222"/>
                </a:tc>
                <a:extLst>
                  <a:ext uri="{0D108BD9-81ED-4DB2-BD59-A6C34878D82A}">
                    <a16:rowId xmlns:a16="http://schemas.microsoft.com/office/drawing/2014/main" xmlns="" val="10001"/>
                  </a:ext>
                </a:extLst>
              </a:tr>
              <a:tr h="1369887">
                <a:tc>
                  <a:txBody>
                    <a:bodyPr/>
                    <a:lstStyle/>
                    <a:p>
                      <a:endParaRPr lang="en-GB" sz="1500" dirty="0"/>
                    </a:p>
                    <a:p>
                      <a:endParaRPr lang="en-GB" sz="1500" dirty="0"/>
                    </a:p>
                    <a:p>
                      <a:endParaRPr lang="en-GB" sz="1500" dirty="0"/>
                    </a:p>
                    <a:p>
                      <a:endParaRPr lang="en-GB" sz="1500" dirty="0"/>
                    </a:p>
                    <a:p>
                      <a:endParaRPr lang="en-GB" sz="1500" dirty="0"/>
                    </a:p>
                  </a:txBody>
                  <a:tcPr marL="78443" marR="78443" marT="39222" marB="39222"/>
                </a:tc>
                <a:tc>
                  <a:txBody>
                    <a:bodyPr/>
                    <a:lstStyle/>
                    <a:p>
                      <a:endParaRPr lang="en-GB" sz="1500" dirty="0"/>
                    </a:p>
                  </a:txBody>
                  <a:tcPr marL="78443" marR="78443" marT="39222" marB="39222"/>
                </a:tc>
                <a:tc>
                  <a:txBody>
                    <a:bodyPr/>
                    <a:lstStyle/>
                    <a:p>
                      <a:endParaRPr lang="en-GB" sz="1500" dirty="0"/>
                    </a:p>
                  </a:txBody>
                  <a:tcPr marL="78443" marR="78443" marT="39222" marB="39222"/>
                </a:tc>
                <a:extLst>
                  <a:ext uri="{0D108BD9-81ED-4DB2-BD59-A6C34878D82A}">
                    <a16:rowId xmlns:a16="http://schemas.microsoft.com/office/drawing/2014/main" xmlns="" val="10002"/>
                  </a:ext>
                </a:extLst>
              </a:tr>
            </a:tbl>
          </a:graphicData>
        </a:graphic>
      </p:graphicFrame>
      <p:sp>
        <p:nvSpPr>
          <p:cNvPr id="8" name="TextBox 7"/>
          <p:cNvSpPr txBox="1"/>
          <p:nvPr/>
        </p:nvSpPr>
        <p:spPr bwMode="auto">
          <a:xfrm>
            <a:off x="2890178" y="3690812"/>
            <a:ext cx="381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4000" dirty="0">
                <a:latin typeface="Myriad Pro"/>
                <a:ea typeface="Myriad Pro Semibold" charset="0"/>
                <a:cs typeface="Myriad Pro Semibold" charset="0"/>
              </a:rPr>
              <a:t>3</a:t>
            </a:r>
          </a:p>
        </p:txBody>
      </p:sp>
      <p:sp>
        <p:nvSpPr>
          <p:cNvPr id="9" name="TextBox 8"/>
          <p:cNvSpPr txBox="1"/>
          <p:nvPr/>
        </p:nvSpPr>
        <p:spPr bwMode="auto">
          <a:xfrm>
            <a:off x="4360952" y="3690812"/>
            <a:ext cx="381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4000" dirty="0">
                <a:latin typeface="Myriad Pro"/>
                <a:ea typeface="Myriad Pro Semibold" charset="0"/>
                <a:cs typeface="Myriad Pro Semibold" charset="0"/>
              </a:rPr>
              <a:t>3</a:t>
            </a:r>
          </a:p>
        </p:txBody>
      </p:sp>
      <p:sp>
        <p:nvSpPr>
          <p:cNvPr id="10" name="TextBox 9"/>
          <p:cNvSpPr txBox="1"/>
          <p:nvPr/>
        </p:nvSpPr>
        <p:spPr bwMode="auto">
          <a:xfrm>
            <a:off x="5777220" y="3690812"/>
            <a:ext cx="381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4000" dirty="0">
                <a:latin typeface="Myriad Pro"/>
                <a:ea typeface="Myriad Pro Semibold" charset="0"/>
                <a:cs typeface="Myriad Pro Semibold" charset="0"/>
              </a:rPr>
              <a:t>3</a:t>
            </a:r>
          </a:p>
        </p:txBody>
      </p:sp>
      <p:grpSp>
        <p:nvGrpSpPr>
          <p:cNvPr id="4" name="Group 3"/>
          <p:cNvGrpSpPr/>
          <p:nvPr/>
        </p:nvGrpSpPr>
        <p:grpSpPr>
          <a:xfrm>
            <a:off x="2890178" y="2330772"/>
            <a:ext cx="3268042" cy="3442382"/>
            <a:chOff x="2890178" y="2330772"/>
            <a:chExt cx="3268042" cy="3442382"/>
          </a:xfrm>
        </p:grpSpPr>
        <p:sp>
          <p:nvSpPr>
            <p:cNvPr id="11" name="TextBox 10"/>
            <p:cNvSpPr txBox="1"/>
            <p:nvPr/>
          </p:nvSpPr>
          <p:spPr bwMode="auto">
            <a:xfrm>
              <a:off x="2890178" y="5065268"/>
              <a:ext cx="381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4000" dirty="0">
                  <a:latin typeface="Myriad Pro"/>
                  <a:ea typeface="Myriad Pro Semibold" charset="0"/>
                  <a:cs typeface="Myriad Pro Semibold" charset="0"/>
                </a:rPr>
                <a:t>2</a:t>
              </a:r>
            </a:p>
          </p:txBody>
        </p:sp>
        <p:sp>
          <p:nvSpPr>
            <p:cNvPr id="12" name="TextBox 11"/>
            <p:cNvSpPr txBox="1"/>
            <p:nvPr/>
          </p:nvSpPr>
          <p:spPr bwMode="auto">
            <a:xfrm>
              <a:off x="4360952" y="5065268"/>
              <a:ext cx="381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4000" dirty="0">
                  <a:latin typeface="Myriad Pro"/>
                  <a:ea typeface="Myriad Pro Semibold" charset="0"/>
                  <a:cs typeface="Myriad Pro Semibold" charset="0"/>
                </a:rPr>
                <a:t>1</a:t>
              </a:r>
            </a:p>
          </p:txBody>
        </p:sp>
        <p:sp>
          <p:nvSpPr>
            <p:cNvPr id="13" name="TextBox 12"/>
            <p:cNvSpPr txBox="1"/>
            <p:nvPr/>
          </p:nvSpPr>
          <p:spPr bwMode="auto">
            <a:xfrm>
              <a:off x="5777220" y="5065268"/>
              <a:ext cx="381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4000" dirty="0">
                  <a:latin typeface="Myriad Pro"/>
                  <a:ea typeface="Myriad Pro Semibold" charset="0"/>
                  <a:cs typeface="Myriad Pro Semibold" charset="0"/>
                </a:rPr>
                <a:t>6</a:t>
              </a:r>
            </a:p>
          </p:txBody>
        </p:sp>
        <p:sp>
          <p:nvSpPr>
            <p:cNvPr id="14" name="TextBox 13"/>
            <p:cNvSpPr txBox="1"/>
            <p:nvPr/>
          </p:nvSpPr>
          <p:spPr bwMode="auto">
            <a:xfrm>
              <a:off x="5777220" y="2330772"/>
              <a:ext cx="381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4000" dirty="0">
                  <a:latin typeface="Myriad Pro"/>
                  <a:ea typeface="Myriad Pro Semibold" charset="0"/>
                  <a:cs typeface="Myriad Pro Semibold" charset="0"/>
                </a:rPr>
                <a:t>0</a:t>
              </a:r>
            </a:p>
          </p:txBody>
        </p:sp>
        <p:sp>
          <p:nvSpPr>
            <p:cNvPr id="15" name="TextBox 14"/>
            <p:cNvSpPr txBox="1"/>
            <p:nvPr/>
          </p:nvSpPr>
          <p:spPr bwMode="auto">
            <a:xfrm>
              <a:off x="4360952" y="2330772"/>
              <a:ext cx="381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4000" dirty="0">
                  <a:latin typeface="Myriad Pro"/>
                  <a:ea typeface="Myriad Pro Semibold" charset="0"/>
                  <a:cs typeface="Myriad Pro Semibold" charset="0"/>
                </a:rPr>
                <a:t>5</a:t>
              </a:r>
            </a:p>
          </p:txBody>
        </p:sp>
        <p:sp>
          <p:nvSpPr>
            <p:cNvPr id="16" name="TextBox 15"/>
            <p:cNvSpPr txBox="1"/>
            <p:nvPr/>
          </p:nvSpPr>
          <p:spPr bwMode="auto">
            <a:xfrm>
              <a:off x="2890178" y="2330772"/>
              <a:ext cx="381000"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4000" dirty="0">
                  <a:latin typeface="Myriad Pro"/>
                  <a:ea typeface="Myriad Pro Semibold" charset="0"/>
                  <a:cs typeface="Myriad Pro Semibold" charset="0"/>
                </a:rPr>
                <a:t>4</a:t>
              </a:r>
            </a:p>
          </p:txBody>
        </p:sp>
      </p:grpSp>
    </p:spTree>
    <p:extLst>
      <p:ext uri="{BB962C8B-B14F-4D97-AF65-F5344CB8AC3E}">
        <p14:creationId xmlns:p14="http://schemas.microsoft.com/office/powerpoint/2010/main" val="3586483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bwMode="auto">
          <a:xfrm>
            <a:off x="3091053" y="3605080"/>
            <a:ext cx="885825"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buNone/>
            </a:pPr>
            <a:r>
              <a:rPr lang="en-GB" sz="2400" dirty="0">
                <a:latin typeface="Myriad Pro Semibold"/>
                <a:ea typeface="Myriad Pro Semibold" charset="0"/>
                <a:cs typeface="Myriad Pro Semibold" charset="0"/>
              </a:rPr>
              <a:t>    5</a:t>
            </a:r>
          </a:p>
        </p:txBody>
      </p:sp>
      <p:sp>
        <p:nvSpPr>
          <p:cNvPr id="36" name="TextBox 35"/>
          <p:cNvSpPr txBox="1"/>
          <p:nvPr/>
        </p:nvSpPr>
        <p:spPr bwMode="auto">
          <a:xfrm>
            <a:off x="3800557" y="5924535"/>
            <a:ext cx="8858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buNone/>
            </a:pPr>
            <a:r>
              <a:rPr lang="en-GB" sz="2400" dirty="0">
                <a:latin typeface="Myriad Pro Semibold"/>
                <a:ea typeface="Myriad Pro Semibold" charset="0"/>
                <a:cs typeface="Myriad Pro Semibold" charset="0"/>
              </a:rPr>
              <a:t>+  7</a:t>
            </a:r>
          </a:p>
        </p:txBody>
      </p:sp>
      <p:sp>
        <p:nvSpPr>
          <p:cNvPr id="34" name="TextBox 33"/>
          <p:cNvSpPr txBox="1"/>
          <p:nvPr/>
        </p:nvSpPr>
        <p:spPr bwMode="auto">
          <a:xfrm>
            <a:off x="3052849" y="5919773"/>
            <a:ext cx="8858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buNone/>
            </a:pPr>
            <a:r>
              <a:rPr lang="en-GB" sz="2400" dirty="0">
                <a:latin typeface="Myriad Pro Semibold"/>
                <a:ea typeface="Myriad Pro Semibold" charset="0"/>
                <a:cs typeface="Myriad Pro Semibold" charset="0"/>
              </a:rPr>
              <a:t>+  5</a:t>
            </a:r>
          </a:p>
        </p:txBody>
      </p:sp>
      <p:sp>
        <p:nvSpPr>
          <p:cNvPr id="2" name="Text Placeholder 1"/>
          <p:cNvSpPr>
            <a:spLocks noGrp="1"/>
          </p:cNvSpPr>
          <p:nvPr>
            <p:ph type="body" sz="quarter" idx="11"/>
          </p:nvPr>
        </p:nvSpPr>
        <p:spPr/>
        <p:txBody>
          <a:bodyPr/>
          <a:lstStyle/>
          <a:p>
            <a:r>
              <a:rPr lang="en-GB" dirty="0"/>
              <a:t>1.11 Addition: three numbers and bridging 10 – step 4:5</a:t>
            </a:r>
          </a:p>
        </p:txBody>
      </p:sp>
      <p:pic>
        <p:nvPicPr>
          <p:cNvPr id="1026" name="Picture 2" descr="C:\Users\Liam\Documents\Design\NCETM\04 Images for B1 PPTs\Final PNG files\ncetm_mm_sp1_se11_aw024_no_bird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2767" y="855012"/>
            <a:ext cx="4118466" cy="3134569"/>
          </a:xfrm>
          <a:prstGeom prst="rect">
            <a:avLst/>
          </a:prstGeom>
          <a:noFill/>
        </p:spPr>
      </p:pic>
      <p:pic>
        <p:nvPicPr>
          <p:cNvPr id="1028" name="Picture 4" descr="C:\Users\Liam\Documents\Design\NCETM\04 Images for B1 PPTs\Final PNG files\ncetm_mm_sp1_se11_aw024_birds_only.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6053" y="2292824"/>
            <a:ext cx="1330162" cy="600501"/>
          </a:xfrm>
          <a:prstGeom prst="rect">
            <a:avLst/>
          </a:prstGeom>
          <a:noFill/>
        </p:spPr>
      </p:pic>
      <p:pic>
        <p:nvPicPr>
          <p:cNvPr id="10" name="Picture 4" descr="C:\Users\Liam\Documents\Design\NCETM\04 Images for B1 PPTs\Final PNG files\ncetm_mm_sp1_se11_aw024_birds_only.png"/>
          <p:cNvPicPr>
            <a:picLocks noChangeAspect="1" noChangeArrowheads="1"/>
          </p:cNvPicPr>
          <p:nvPr/>
        </p:nvPicPr>
        <p:blipFill>
          <a:blip r:embed="rId4" cstate="print">
            <a:extLst>
              <a:ext uri="{28A0092B-C50C-407E-A947-70E740481C1C}">
                <a14:useLocalDpi xmlns:a14="http://schemas.microsoft.com/office/drawing/2010/main" val="0"/>
              </a:ext>
            </a:extLst>
          </a:blip>
          <a:srcRect b="-4529"/>
          <a:stretch>
            <a:fillRect/>
          </a:stretch>
        </p:blipFill>
        <p:spPr bwMode="auto">
          <a:xfrm>
            <a:off x="3643952" y="3234519"/>
            <a:ext cx="2060812" cy="668741"/>
          </a:xfrm>
          <a:prstGeom prst="rect">
            <a:avLst/>
          </a:prstGeom>
          <a:noFill/>
        </p:spPr>
      </p:pic>
      <p:pic>
        <p:nvPicPr>
          <p:cNvPr id="11" name="Picture 5" descr="C:\Users\Liam\Documents\Design\NCETM\04 Images for B1 PPTs\Final PNG files\ncetm_mm_sp1_se11_aw025_no_red_arrow.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93576" y="4176289"/>
            <a:ext cx="750627" cy="1637657"/>
          </a:xfrm>
          <a:prstGeom prst="rect">
            <a:avLst/>
          </a:prstGeom>
          <a:noFill/>
        </p:spPr>
      </p:pic>
      <p:pic>
        <p:nvPicPr>
          <p:cNvPr id="12" name="Picture 4" descr="C:\Users\Liam\Documents\Design\NCETM\04 Images for B1 PPTs\Final PNG files\ncetm_mm_sp1_se11_aw024_birds_only.png"/>
          <p:cNvPicPr>
            <a:picLocks noChangeAspect="1" noChangeArrowheads="1"/>
          </p:cNvPicPr>
          <p:nvPr/>
        </p:nvPicPr>
        <p:blipFill>
          <a:blip r:embed="rId6" cstate="print">
            <a:extLst>
              <a:ext uri="{28A0092B-C50C-407E-A947-70E740481C1C}">
                <a14:useLocalDpi xmlns:a14="http://schemas.microsoft.com/office/drawing/2010/main" val="0"/>
              </a:ext>
            </a:extLst>
          </a:blip>
          <a:srcRect t="-3412" r="-8453"/>
          <a:stretch>
            <a:fillRect/>
          </a:stretch>
        </p:blipFill>
        <p:spPr bwMode="auto">
          <a:xfrm>
            <a:off x="4476466" y="859809"/>
            <a:ext cx="1842447" cy="1637731"/>
          </a:xfrm>
          <a:prstGeom prst="rect">
            <a:avLst/>
          </a:prstGeom>
          <a:noFill/>
        </p:spPr>
      </p:pic>
      <p:pic>
        <p:nvPicPr>
          <p:cNvPr id="13" name="Picture 5" descr="C:\Users\Liam\Documents\Design\NCETM\04 Images for B1 PPTs\Final PNG files\ncetm_mm_sp1_se11_aw025_no_red_arrow.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12442" y="4178561"/>
            <a:ext cx="668740" cy="1621989"/>
          </a:xfrm>
          <a:prstGeom prst="rect">
            <a:avLst/>
          </a:prstGeom>
          <a:noFill/>
        </p:spPr>
      </p:pic>
      <p:grpSp>
        <p:nvGrpSpPr>
          <p:cNvPr id="25" name="Group 24"/>
          <p:cNvGrpSpPr/>
          <p:nvPr/>
        </p:nvGrpSpPr>
        <p:grpSpPr>
          <a:xfrm>
            <a:off x="2553001" y="4174017"/>
            <a:ext cx="722462" cy="1598986"/>
            <a:chOff x="2553001" y="4174017"/>
            <a:chExt cx="722462" cy="1598986"/>
          </a:xfrm>
        </p:grpSpPr>
        <p:pic>
          <p:nvPicPr>
            <p:cNvPr id="1029" name="Picture 5" descr="C:\Users\Liam\Documents\Design\NCETM\04 Images for B1 PPTs\Final PNG files\ncetm_mm_sp1_se11_aw025_no_red_arrow.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53001" y="4174017"/>
              <a:ext cx="722462" cy="1598986"/>
            </a:xfrm>
            <a:prstGeom prst="rect">
              <a:avLst/>
            </a:prstGeom>
            <a:noFill/>
          </p:spPr>
        </p:pic>
        <p:sp>
          <p:nvSpPr>
            <p:cNvPr id="22" name="Rectangle 21"/>
            <p:cNvSpPr/>
            <p:nvPr/>
          </p:nvSpPr>
          <p:spPr bwMode="auto">
            <a:xfrm>
              <a:off x="2584174" y="4198289"/>
              <a:ext cx="254442" cy="270344"/>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sp>
          <p:nvSpPr>
            <p:cNvPr id="23" name="Rectangle 22"/>
            <p:cNvSpPr/>
            <p:nvPr/>
          </p:nvSpPr>
          <p:spPr bwMode="auto">
            <a:xfrm>
              <a:off x="2593456" y="4506511"/>
              <a:ext cx="254442" cy="270344"/>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Myriad Pro Semibold"/>
              </a:endParaRPr>
            </a:p>
          </p:txBody>
        </p:sp>
        <p:sp>
          <p:nvSpPr>
            <p:cNvPr id="24" name="Rectangle 23"/>
            <p:cNvSpPr/>
            <p:nvPr/>
          </p:nvSpPr>
          <p:spPr bwMode="auto">
            <a:xfrm>
              <a:off x="2585505" y="4819776"/>
              <a:ext cx="254442" cy="270344"/>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grpSp>
      <p:pic>
        <p:nvPicPr>
          <p:cNvPr id="27" name="Picture 5" descr="C:\Users\Liam\Documents\Design\NCETM\04 Images for B1 PPTs\Final PNG files\ncetm_mm_sp1_se11_aw025_no_red_arrow.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590971" y="4212583"/>
            <a:ext cx="271999" cy="264231"/>
          </a:xfrm>
          <a:prstGeom prst="rect">
            <a:avLst/>
          </a:prstGeom>
          <a:noFill/>
        </p:spPr>
      </p:pic>
      <p:pic>
        <p:nvPicPr>
          <p:cNvPr id="32" name="Picture 5" descr="C:\Users\Liam\Documents\Design\NCETM\04 Images for B1 PPTs\Final PNG files\ncetm_mm_sp1_se11_aw025_no_red_arrow.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92000" y="4529716"/>
            <a:ext cx="271999" cy="253706"/>
          </a:xfrm>
          <a:prstGeom prst="rect">
            <a:avLst/>
          </a:prstGeom>
          <a:noFill/>
        </p:spPr>
      </p:pic>
      <p:pic>
        <p:nvPicPr>
          <p:cNvPr id="33" name="Picture 5" descr="C:\Users\Liam\Documents\Design\NCETM\04 Images for B1 PPTs\Final PNG files\ncetm_mm_sp1_se11_aw025_no_red_arrow.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590771" y="4841563"/>
            <a:ext cx="271999" cy="248421"/>
          </a:xfrm>
          <a:prstGeom prst="rect">
            <a:avLst/>
          </a:prstGeom>
          <a:noFill/>
        </p:spPr>
      </p:pic>
      <p:sp>
        <p:nvSpPr>
          <p:cNvPr id="35" name="TextBox 34"/>
          <p:cNvSpPr txBox="1"/>
          <p:nvPr/>
        </p:nvSpPr>
        <p:spPr bwMode="auto">
          <a:xfrm>
            <a:off x="2694950" y="5938093"/>
            <a:ext cx="354727"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buNone/>
            </a:pPr>
            <a:r>
              <a:rPr lang="en-GB" sz="2400" dirty="0">
                <a:latin typeface="Myriad Pro Semibold"/>
                <a:ea typeface="Myriad Pro Semibold" charset="0"/>
                <a:cs typeface="Myriad Pro Semibold" charset="0"/>
              </a:rPr>
              <a:t>3</a:t>
            </a:r>
          </a:p>
        </p:txBody>
      </p:sp>
      <p:sp>
        <p:nvSpPr>
          <p:cNvPr id="38" name="TextBox 37"/>
          <p:cNvSpPr txBox="1"/>
          <p:nvPr/>
        </p:nvSpPr>
        <p:spPr bwMode="auto">
          <a:xfrm>
            <a:off x="3802453" y="3601216"/>
            <a:ext cx="1101336"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buNone/>
            </a:pPr>
            <a:r>
              <a:rPr lang="en-GB" sz="2400" dirty="0">
                <a:latin typeface="Myriad Pro Semibold"/>
                <a:ea typeface="Myriad Pro Semibold" charset="0"/>
                <a:cs typeface="Myriad Pro Semibold" charset="0"/>
              </a:rPr>
              <a:t>+  10</a:t>
            </a:r>
          </a:p>
        </p:txBody>
      </p:sp>
      <p:sp>
        <p:nvSpPr>
          <p:cNvPr id="43" name="TextBox 42"/>
          <p:cNvSpPr txBox="1"/>
          <p:nvPr/>
        </p:nvSpPr>
        <p:spPr bwMode="auto">
          <a:xfrm>
            <a:off x="3059199" y="4557637"/>
            <a:ext cx="885825"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buNone/>
            </a:pPr>
            <a:r>
              <a:rPr lang="en-GB" sz="2400" dirty="0">
                <a:latin typeface="Myriad Pro Semibold"/>
                <a:ea typeface="Myriad Pro Semibold" charset="0"/>
                <a:cs typeface="Myriad Pro Semibold" charset="0"/>
              </a:rPr>
              <a:t>+  5</a:t>
            </a:r>
          </a:p>
        </p:txBody>
      </p:sp>
      <p:sp>
        <p:nvSpPr>
          <p:cNvPr id="42" name="TextBox 41"/>
          <p:cNvSpPr txBox="1"/>
          <p:nvPr/>
        </p:nvSpPr>
        <p:spPr bwMode="auto">
          <a:xfrm>
            <a:off x="3806907" y="4549699"/>
            <a:ext cx="885825"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buNone/>
            </a:pPr>
            <a:r>
              <a:rPr lang="en-GB" sz="2400" dirty="0">
                <a:latin typeface="Myriad Pro Semibold"/>
                <a:ea typeface="Myriad Pro Semibold" charset="0"/>
                <a:cs typeface="Myriad Pro Semibold" charset="0"/>
              </a:rPr>
              <a:t>+  7</a:t>
            </a:r>
          </a:p>
        </p:txBody>
      </p:sp>
      <p:sp>
        <p:nvSpPr>
          <p:cNvPr id="44" name="TextBox 43"/>
          <p:cNvSpPr txBox="1"/>
          <p:nvPr/>
        </p:nvSpPr>
        <p:spPr bwMode="auto">
          <a:xfrm>
            <a:off x="2701300" y="4569607"/>
            <a:ext cx="354727"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buNone/>
            </a:pPr>
            <a:r>
              <a:rPr lang="en-GB" sz="2400" dirty="0">
                <a:latin typeface="Myriad Pro Semibold"/>
                <a:ea typeface="Myriad Pro Semibold" charset="0"/>
                <a:cs typeface="Myriad Pro Semibold" charset="0"/>
              </a:rPr>
              <a:t>3</a:t>
            </a:r>
          </a:p>
        </p:txBody>
      </p:sp>
      <p:sp>
        <p:nvSpPr>
          <p:cNvPr id="45" name="TextBox 44"/>
          <p:cNvSpPr txBox="1"/>
          <p:nvPr/>
        </p:nvSpPr>
        <p:spPr bwMode="auto">
          <a:xfrm>
            <a:off x="4518107" y="4556049"/>
            <a:ext cx="1685843" cy="461665"/>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marL="457200" indent="-457200">
              <a:buClr>
                <a:srgbClr val="82CBDD"/>
              </a:buClr>
              <a:buNone/>
            </a:pPr>
            <a:r>
              <a:rPr lang="en-GB" sz="2400" dirty="0">
                <a:latin typeface="Myriad Pro Semibold"/>
                <a:ea typeface="Myriad Pro Semibold" charset="0"/>
                <a:cs typeface="Myriad Pro Semibold" charset="0"/>
              </a:rPr>
              <a:t>=  5  +  10</a:t>
            </a:r>
          </a:p>
        </p:txBody>
      </p:sp>
    </p:spTree>
    <p:extLst>
      <p:ext uri="{BB962C8B-B14F-4D97-AF65-F5344CB8AC3E}">
        <p14:creationId xmlns:p14="http://schemas.microsoft.com/office/powerpoint/2010/main" val="22680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par>
                                <p:cTn id="8" presetID="10"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500"/>
                                        <p:tgtEl>
                                          <p:spTgt spid="3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1028"/>
                                        </p:tgtEl>
                                      </p:cBhvr>
                                    </p:animEffect>
                                    <p:set>
                                      <p:cBhvr>
                                        <p:cTn id="49" dur="1" fill="hold">
                                          <p:stCondLst>
                                            <p:cond delay="499"/>
                                          </p:stCondLst>
                                        </p:cTn>
                                        <p:tgtEl>
                                          <p:spTgt spid="1028"/>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2"/>
                                        </p:tgtEl>
                                      </p:cBhvr>
                                    </p:animEffect>
                                    <p:set>
                                      <p:cBhvr>
                                        <p:cTn id="55" dur="1" fill="hold">
                                          <p:stCondLst>
                                            <p:cond delay="499"/>
                                          </p:stCondLst>
                                        </p:cTn>
                                        <p:tgtEl>
                                          <p:spTgt spid="12"/>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1026"/>
                                        </p:tgtEl>
                                      </p:cBhvr>
                                    </p:animEffect>
                                    <p:set>
                                      <p:cBhvr>
                                        <p:cTn id="58" dur="1" fill="hold">
                                          <p:stCondLst>
                                            <p:cond delay="499"/>
                                          </p:stCondLst>
                                        </p:cTn>
                                        <p:tgtEl>
                                          <p:spTgt spid="1026"/>
                                        </p:tgtEl>
                                        <p:attrNameLst>
                                          <p:attrName>style.visibility</p:attrName>
                                        </p:attrNameLst>
                                      </p:cBhvr>
                                      <p:to>
                                        <p:strVal val="hidden"/>
                                      </p:to>
                                    </p:set>
                                  </p:childTnLst>
                                </p:cTn>
                              </p:par>
                            </p:childTnLst>
                          </p:cTn>
                        </p:par>
                        <p:par>
                          <p:cTn id="59" fill="hold">
                            <p:stCondLst>
                              <p:cond delay="500"/>
                            </p:stCondLst>
                            <p:childTnLst>
                              <p:par>
                                <p:cTn id="60" presetID="0" presetClass="path" presetSubtype="0" accel="50000" decel="50000" fill="hold" grpId="2" nodeType="afterEffect">
                                  <p:stCondLst>
                                    <p:cond delay="0"/>
                                  </p:stCondLst>
                                  <p:childTnLst>
                                    <p:animMotion origin="layout" path="M 0 0 L 0 -0.33495 " pathEditMode="relative" ptsTypes="AA">
                                      <p:cBhvr>
                                        <p:cTn id="61" dur="2000" fill="hold"/>
                                        <p:tgtEl>
                                          <p:spTgt spid="35"/>
                                        </p:tgtEl>
                                        <p:attrNameLst>
                                          <p:attrName>ppt_x</p:attrName>
                                          <p:attrName>ppt_y</p:attrName>
                                        </p:attrNameLst>
                                      </p:cBhvr>
                                    </p:animMotion>
                                  </p:childTnLst>
                                </p:cTn>
                              </p:par>
                              <p:par>
                                <p:cTn id="62" presetID="0" presetClass="path" presetSubtype="0" accel="50000" decel="50000" fill="hold" grpId="2" nodeType="withEffect">
                                  <p:stCondLst>
                                    <p:cond delay="0"/>
                                  </p:stCondLst>
                                  <p:childTnLst>
                                    <p:animMotion origin="layout" path="M 0 0 L 0 -0.33495 " pathEditMode="relative" ptsTypes="AA">
                                      <p:cBhvr>
                                        <p:cTn id="63" dur="2000" fill="hold"/>
                                        <p:tgtEl>
                                          <p:spTgt spid="34"/>
                                        </p:tgtEl>
                                        <p:attrNameLst>
                                          <p:attrName>ppt_x</p:attrName>
                                          <p:attrName>ppt_y</p:attrName>
                                        </p:attrNameLst>
                                      </p:cBhvr>
                                    </p:animMotion>
                                  </p:childTnLst>
                                </p:cTn>
                              </p:par>
                              <p:par>
                                <p:cTn id="64" presetID="0" presetClass="path" presetSubtype="0" accel="50000" decel="50000" fill="hold" grpId="2" nodeType="withEffect">
                                  <p:stCondLst>
                                    <p:cond delay="0"/>
                                  </p:stCondLst>
                                  <p:childTnLst>
                                    <p:animMotion origin="layout" path="M 0 0 L 0 -0.33495 " pathEditMode="relative" ptsTypes="AA">
                                      <p:cBhvr>
                                        <p:cTn id="65" dur="2000" fill="hold"/>
                                        <p:tgtEl>
                                          <p:spTgt spid="36"/>
                                        </p:tgtEl>
                                        <p:attrNameLst>
                                          <p:attrName>ppt_x</p:attrName>
                                          <p:attrName>ppt_y</p:attrName>
                                        </p:attrNameLst>
                                      </p:cBhvr>
                                    </p:animMotion>
                                  </p:childTnLst>
                                </p:cTn>
                              </p:par>
                              <p:par>
                                <p:cTn id="66" presetID="0" presetClass="path" presetSubtype="0" accel="50000" decel="50000" fill="hold" nodeType="withEffect">
                                  <p:stCondLst>
                                    <p:cond delay="0"/>
                                  </p:stCondLst>
                                  <p:childTnLst>
                                    <p:animMotion origin="layout" path="M 0 0 L 0 -0.33495 " pathEditMode="relative" ptsTypes="AA">
                                      <p:cBhvr>
                                        <p:cTn id="67" dur="2000" fill="hold"/>
                                        <p:tgtEl>
                                          <p:spTgt spid="25"/>
                                        </p:tgtEl>
                                        <p:attrNameLst>
                                          <p:attrName>ppt_x</p:attrName>
                                          <p:attrName>ppt_y</p:attrName>
                                        </p:attrNameLst>
                                      </p:cBhvr>
                                    </p:animMotion>
                                  </p:childTnLst>
                                </p:cTn>
                              </p:par>
                              <p:par>
                                <p:cTn id="68" presetID="0" presetClass="path" presetSubtype="0" accel="50000" decel="50000" fill="hold" nodeType="withEffect">
                                  <p:stCondLst>
                                    <p:cond delay="0"/>
                                  </p:stCondLst>
                                  <p:childTnLst>
                                    <p:animMotion origin="layout" path="M -2.77778E-7 -4.07407E-6 L -2.77778E-7 -0.33495 " pathEditMode="relative" rAng="0" ptsTypes="AA">
                                      <p:cBhvr>
                                        <p:cTn id="69" dur="2000" fill="hold"/>
                                        <p:tgtEl>
                                          <p:spTgt spid="33"/>
                                        </p:tgtEl>
                                        <p:attrNameLst>
                                          <p:attrName>ppt_x</p:attrName>
                                          <p:attrName>ppt_y</p:attrName>
                                        </p:attrNameLst>
                                      </p:cBhvr>
                                      <p:rCtr x="0" y="-16759"/>
                                    </p:animMotion>
                                  </p:childTnLst>
                                </p:cTn>
                              </p:par>
                              <p:par>
                                <p:cTn id="70" presetID="0" presetClass="path" presetSubtype="0" accel="50000" decel="50000" fill="hold" nodeType="withEffect">
                                  <p:stCondLst>
                                    <p:cond delay="0"/>
                                  </p:stCondLst>
                                  <p:childTnLst>
                                    <p:animMotion origin="layout" path="M -3.88889E-6 4.81481E-6 L -3.88889E-6 -0.33496 " pathEditMode="relative" rAng="0" ptsTypes="AA">
                                      <p:cBhvr>
                                        <p:cTn id="71" dur="2000" fill="hold"/>
                                        <p:tgtEl>
                                          <p:spTgt spid="32"/>
                                        </p:tgtEl>
                                        <p:attrNameLst>
                                          <p:attrName>ppt_x</p:attrName>
                                          <p:attrName>ppt_y</p:attrName>
                                        </p:attrNameLst>
                                      </p:cBhvr>
                                      <p:rCtr x="0" y="-16759"/>
                                    </p:animMotion>
                                  </p:childTnLst>
                                </p:cTn>
                              </p:par>
                              <p:par>
                                <p:cTn id="72" presetID="0" presetClass="path" presetSubtype="0" accel="50000" decel="50000" fill="hold" nodeType="withEffect">
                                  <p:stCondLst>
                                    <p:cond delay="0"/>
                                  </p:stCondLst>
                                  <p:childTnLst>
                                    <p:animMotion origin="layout" path="M -2.77778E-7 -4.81481E-6 L -2.77778E-7 -0.33495 " pathEditMode="relative" rAng="0" ptsTypes="AA">
                                      <p:cBhvr>
                                        <p:cTn id="73" dur="2000" fill="hold"/>
                                        <p:tgtEl>
                                          <p:spTgt spid="27"/>
                                        </p:tgtEl>
                                        <p:attrNameLst>
                                          <p:attrName>ppt_x</p:attrName>
                                          <p:attrName>ppt_y</p:attrName>
                                        </p:attrNameLst>
                                      </p:cBhvr>
                                      <p:rCtr x="0" y="-16759"/>
                                    </p:animMotion>
                                  </p:childTnLst>
                                </p:cTn>
                              </p:par>
                              <p:par>
                                <p:cTn id="74" presetID="0" presetClass="path" presetSubtype="0" accel="50000" decel="50000" fill="hold" nodeType="withEffect">
                                  <p:stCondLst>
                                    <p:cond delay="0"/>
                                  </p:stCondLst>
                                  <p:childTnLst>
                                    <p:animMotion origin="layout" path="M 0 0 L 0 -0.33495 " pathEditMode="relative" ptsTypes="AA">
                                      <p:cBhvr>
                                        <p:cTn id="75" dur="2000" fill="hold"/>
                                        <p:tgtEl>
                                          <p:spTgt spid="11"/>
                                        </p:tgtEl>
                                        <p:attrNameLst>
                                          <p:attrName>ppt_x</p:attrName>
                                          <p:attrName>ppt_y</p:attrName>
                                        </p:attrNameLst>
                                      </p:cBhvr>
                                    </p:animMotion>
                                  </p:childTnLst>
                                </p:cTn>
                              </p:par>
                              <p:par>
                                <p:cTn id="76" presetID="0" presetClass="path" presetSubtype="0" accel="50000" decel="50000" fill="hold" nodeType="withEffect">
                                  <p:stCondLst>
                                    <p:cond delay="0"/>
                                  </p:stCondLst>
                                  <p:childTnLst>
                                    <p:animMotion origin="layout" path="M 0 0 L 0 -0.33495 " pathEditMode="relative" ptsTypes="AA">
                                      <p:cBhvr>
                                        <p:cTn id="77" dur="2000" fill="hold"/>
                                        <p:tgtEl>
                                          <p:spTgt spid="13"/>
                                        </p:tgtEl>
                                        <p:attrNameLst>
                                          <p:attrName>ppt_x</p:attrName>
                                          <p:attrName>ppt_y</p:attrName>
                                        </p:attrNameLst>
                                      </p:cBhvr>
                                    </p:animMotion>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1" nodeType="clickEffect">
                                  <p:stCondLst>
                                    <p:cond delay="0"/>
                                  </p:stCondLst>
                                  <p:childTnLst>
                                    <p:animEffect transition="out" filter="fade">
                                      <p:cBhvr>
                                        <p:cTn id="81" dur="500"/>
                                        <p:tgtEl>
                                          <p:spTgt spid="35"/>
                                        </p:tgtEl>
                                      </p:cBhvr>
                                    </p:animEffect>
                                    <p:set>
                                      <p:cBhvr>
                                        <p:cTn id="82" dur="1" fill="hold">
                                          <p:stCondLst>
                                            <p:cond delay="499"/>
                                          </p:stCondLst>
                                        </p:cTn>
                                        <p:tgtEl>
                                          <p:spTgt spid="35"/>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4"/>
                                        </p:tgtEl>
                                      </p:cBhvr>
                                    </p:animEffect>
                                    <p:set>
                                      <p:cBhvr>
                                        <p:cTn id="85" dur="1" fill="hold">
                                          <p:stCondLst>
                                            <p:cond delay="499"/>
                                          </p:stCondLst>
                                        </p:cTn>
                                        <p:tgtEl>
                                          <p:spTgt spid="34"/>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36"/>
                                        </p:tgtEl>
                                      </p:cBhvr>
                                    </p:animEffect>
                                    <p:set>
                                      <p:cBhvr>
                                        <p:cTn id="88" dur="1" fill="hold">
                                          <p:stCondLst>
                                            <p:cond delay="499"/>
                                          </p:stCondLst>
                                        </p:cTn>
                                        <p:tgtEl>
                                          <p:spTgt spid="36"/>
                                        </p:tgtEl>
                                        <p:attrNameLst>
                                          <p:attrName>style.visibility</p:attrName>
                                        </p:attrNameLst>
                                      </p:cBhvr>
                                      <p:to>
                                        <p:strVal val="hidden"/>
                                      </p:to>
                                    </p:set>
                                  </p:childTnLst>
                                </p:cTn>
                              </p:par>
                            </p:childTnLst>
                          </p:cTn>
                        </p:par>
                        <p:par>
                          <p:cTn id="89" fill="hold">
                            <p:stCondLst>
                              <p:cond delay="500"/>
                            </p:stCondLst>
                            <p:childTnLst>
                              <p:par>
                                <p:cTn id="90" presetID="0" presetClass="path" presetSubtype="0" accel="50000" decel="50000" fill="hold" nodeType="afterEffect">
                                  <p:stCondLst>
                                    <p:cond delay="0"/>
                                  </p:stCondLst>
                                  <p:childTnLst>
                                    <p:animMotion origin="layout" path="M -2.77778E-7 -0.33495 L 0.19514 -0.24305 " pathEditMode="relative" rAng="0" ptsTypes="AA">
                                      <p:cBhvr>
                                        <p:cTn id="91" dur="2000" fill="hold"/>
                                        <p:tgtEl>
                                          <p:spTgt spid="33"/>
                                        </p:tgtEl>
                                        <p:attrNameLst>
                                          <p:attrName>ppt_x</p:attrName>
                                          <p:attrName>ppt_y</p:attrName>
                                        </p:attrNameLst>
                                      </p:cBhvr>
                                      <p:rCtr x="9757" y="4583"/>
                                    </p:animMotion>
                                  </p:childTnLst>
                                </p:cTn>
                              </p:par>
                              <p:par>
                                <p:cTn id="92" presetID="0" presetClass="path" presetSubtype="0" accel="50000" decel="50000" fill="hold" nodeType="withEffect">
                                  <p:stCondLst>
                                    <p:cond delay="0"/>
                                  </p:stCondLst>
                                  <p:childTnLst>
                                    <p:animMotion origin="layout" path="M -3.88889E-6 -0.33496 L 0.19497 -0.24561 " pathEditMode="relative" rAng="0" ptsTypes="AA">
                                      <p:cBhvr>
                                        <p:cTn id="93" dur="2000" fill="hold"/>
                                        <p:tgtEl>
                                          <p:spTgt spid="32"/>
                                        </p:tgtEl>
                                        <p:attrNameLst>
                                          <p:attrName>ppt_x</p:attrName>
                                          <p:attrName>ppt_y</p:attrName>
                                        </p:attrNameLst>
                                      </p:cBhvr>
                                      <p:rCtr x="9740" y="4468"/>
                                    </p:animMotion>
                                  </p:childTnLst>
                                </p:cTn>
                              </p:par>
                              <p:par>
                                <p:cTn id="94" presetID="0" presetClass="path" presetSubtype="0" accel="50000" decel="50000" fill="hold" nodeType="withEffect">
                                  <p:stCondLst>
                                    <p:cond delay="0"/>
                                  </p:stCondLst>
                                  <p:childTnLst>
                                    <p:animMotion origin="layout" path="M 1.66667E-6 -0.33496 L 0.19462 -0.24537 " pathEditMode="relative" rAng="0" ptsTypes="AA">
                                      <p:cBhvr>
                                        <p:cTn id="95" dur="2000" fill="hold"/>
                                        <p:tgtEl>
                                          <p:spTgt spid="27"/>
                                        </p:tgtEl>
                                        <p:attrNameLst>
                                          <p:attrName>ppt_x</p:attrName>
                                          <p:attrName>ppt_y</p:attrName>
                                        </p:attrNameLst>
                                      </p:cBhvr>
                                      <p:rCtr x="9687" y="4398"/>
                                    </p:animMotion>
                                  </p:childTnLst>
                                </p:cTn>
                              </p:par>
                            </p:childTnLst>
                          </p:cTn>
                        </p:par>
                        <p:par>
                          <p:cTn id="96" fill="hold">
                            <p:stCondLst>
                              <p:cond delay="2500"/>
                            </p:stCondLst>
                            <p:childTnLst>
                              <p:par>
                                <p:cTn id="97" presetID="10" presetClass="entr" presetSubtype="0"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Effect transition="in" filter="fade">
                                      <p:cBhvr>
                                        <p:cTn id="99" dur="500"/>
                                        <p:tgtEl>
                                          <p:spTgt spid="3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fade">
                                      <p:cBhvr>
                                        <p:cTn id="102" dur="500"/>
                                        <p:tgtEl>
                                          <p:spTgt spid="3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3"/>
                                        </p:tgtEl>
                                        <p:attrNameLst>
                                          <p:attrName>style.visibility</p:attrName>
                                        </p:attrNameLst>
                                      </p:cBhvr>
                                      <p:to>
                                        <p:strVal val="visible"/>
                                      </p:to>
                                    </p:set>
                                    <p:animEffect transition="in" filter="fade">
                                      <p:cBhvr>
                                        <p:cTn id="107" dur="500"/>
                                        <p:tgtEl>
                                          <p:spTgt spid="43"/>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500"/>
                                        <p:tgtEl>
                                          <p:spTgt spid="44"/>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fade">
                                      <p:cBhvr>
                                        <p:cTn id="113" dur="500"/>
                                        <p:tgtEl>
                                          <p:spTgt spid="42"/>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5"/>
                                        </p:tgtEl>
                                        <p:attrNameLst>
                                          <p:attrName>style.visibility</p:attrName>
                                        </p:attrNameLst>
                                      </p:cBhvr>
                                      <p:to>
                                        <p:strVal val="visible"/>
                                      </p:to>
                                    </p:set>
                                    <p:animEffect transition="in" filter="fade">
                                      <p:cBhvr>
                                        <p:cTn id="11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6" grpId="0"/>
      <p:bldP spid="36" grpId="1"/>
      <p:bldP spid="36" grpId="2"/>
      <p:bldP spid="34" grpId="0"/>
      <p:bldP spid="34" grpId="1"/>
      <p:bldP spid="34" grpId="2"/>
      <p:bldP spid="35" grpId="0"/>
      <p:bldP spid="35" grpId="1"/>
      <p:bldP spid="35" grpId="2"/>
      <p:bldP spid="38" grpId="0" animBg="1"/>
      <p:bldP spid="43" grpId="0" animBg="1"/>
      <p:bldP spid="42" grpId="0" animBg="1"/>
      <p:bldP spid="44" grpId="0" animBg="1"/>
      <p:bldP spid="4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4:6</a:t>
            </a:r>
          </a:p>
        </p:txBody>
      </p:sp>
      <p:sp>
        <p:nvSpPr>
          <p:cNvPr id="4" name="Rectangle 3"/>
          <p:cNvSpPr/>
          <p:nvPr/>
        </p:nvSpPr>
        <p:spPr>
          <a:xfrm>
            <a:off x="2132742" y="3042125"/>
            <a:ext cx="5041900" cy="707886"/>
          </a:xfrm>
          <a:prstGeom prst="rect">
            <a:avLst/>
          </a:prstGeom>
        </p:spPr>
        <p:txBody>
          <a:bodyPr wrap="square">
            <a:spAutoFit/>
          </a:bodyPr>
          <a:lstStyle/>
          <a:p>
            <a:pPr>
              <a:buNone/>
            </a:pPr>
            <a:r>
              <a:rPr lang="en-GB" sz="4000" dirty="0">
                <a:latin typeface="Myriad Pro Semibold" charset="0"/>
                <a:ea typeface="Myriad Pro Semibold" charset="0"/>
                <a:cs typeface="Myriad Pro Semibold" charset="0"/>
              </a:rPr>
              <a:t>5  +  6  +  5  =    </a:t>
            </a:r>
            <a:endParaRPr lang="en-GB" sz="4000" dirty="0"/>
          </a:p>
        </p:txBody>
      </p:sp>
      <p:sp>
        <p:nvSpPr>
          <p:cNvPr id="5" name="TextBox 4"/>
          <p:cNvSpPr txBox="1"/>
          <p:nvPr/>
        </p:nvSpPr>
        <p:spPr bwMode="auto">
          <a:xfrm>
            <a:off x="5635706" y="3047128"/>
            <a:ext cx="792000" cy="792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36000" tIns="45720" rIns="36000" bIns="45720" numCol="1" rtlCol="0" anchor="ctr" anchorCtr="0" compatLnSpc="1">
            <a:prstTxWarp prst="textNoShape">
              <a:avLst/>
            </a:prstTxWarp>
            <a:noAutofit/>
          </a:bodyPr>
          <a:lstStyle/>
          <a:p>
            <a:pPr algn="ctr">
              <a:buClr>
                <a:srgbClr val="82CBDD"/>
              </a:buClr>
              <a:buNone/>
            </a:pPr>
            <a:r>
              <a:rPr lang="en-GB" sz="4000" dirty="0">
                <a:latin typeface="Myriad Pro Semibold" charset="0"/>
                <a:ea typeface="Myriad Pro Semibold" charset="0"/>
                <a:cs typeface="Myriad Pro Semibold" charset="0"/>
              </a:rPr>
              <a:t>16</a:t>
            </a:r>
          </a:p>
        </p:txBody>
      </p:sp>
      <p:sp>
        <p:nvSpPr>
          <p:cNvPr id="10" name="Rectangle 9"/>
          <p:cNvSpPr/>
          <p:nvPr/>
        </p:nvSpPr>
        <p:spPr bwMode="auto">
          <a:xfrm>
            <a:off x="5724070" y="3149164"/>
            <a:ext cx="630000" cy="630000"/>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None/>
              <a:tabLst/>
            </a:pPr>
            <a:endParaRPr kumimoji="0" lang="en-GB" sz="2800"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50828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2DF5FD87-C0EB-44C7-B225-DA28A313D690}"/>
              </a:ext>
            </a:extLst>
          </p:cNvPr>
          <p:cNvSpPr txBox="1"/>
          <p:nvPr/>
        </p:nvSpPr>
        <p:spPr bwMode="auto">
          <a:xfrm>
            <a:off x="5635706" y="3047128"/>
            <a:ext cx="792000" cy="792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36000" tIns="45720" rIns="36000" bIns="45720" numCol="1" rtlCol="0" anchor="ctr" anchorCtr="0" compatLnSpc="1">
            <a:prstTxWarp prst="textNoShape">
              <a:avLst/>
            </a:prstTxWarp>
            <a:noAutofit/>
          </a:bodyPr>
          <a:lstStyle/>
          <a:p>
            <a:pPr algn="ctr">
              <a:buClr>
                <a:srgbClr val="82CBDD"/>
              </a:buClr>
              <a:buNone/>
            </a:pPr>
            <a:r>
              <a:rPr lang="en-GB" sz="4000" dirty="0">
                <a:latin typeface="Myriad Pro Semibold" charset="0"/>
                <a:ea typeface="Myriad Pro Semibold" charset="0"/>
                <a:cs typeface="Myriad Pro Semibold" charset="0"/>
              </a:rPr>
              <a:t>13</a:t>
            </a:r>
          </a:p>
        </p:txBody>
      </p:sp>
      <p:sp>
        <p:nvSpPr>
          <p:cNvPr id="6" name="Rectangle 5"/>
          <p:cNvSpPr/>
          <p:nvPr/>
        </p:nvSpPr>
        <p:spPr bwMode="auto">
          <a:xfrm>
            <a:off x="5704706" y="3176927"/>
            <a:ext cx="673870" cy="518072"/>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 name="Rectangle 3"/>
          <p:cNvSpPr/>
          <p:nvPr/>
        </p:nvSpPr>
        <p:spPr>
          <a:xfrm>
            <a:off x="2132742" y="3042125"/>
            <a:ext cx="5041900" cy="707886"/>
          </a:xfrm>
          <a:prstGeom prst="rect">
            <a:avLst/>
          </a:prstGeom>
        </p:spPr>
        <p:txBody>
          <a:bodyPr wrap="square">
            <a:spAutoFit/>
          </a:bodyPr>
          <a:lstStyle/>
          <a:p>
            <a:pPr>
              <a:buNone/>
            </a:pPr>
            <a:r>
              <a:rPr lang="en-GB" sz="4000" dirty="0">
                <a:latin typeface="Myriad Pro Semibold" charset="0"/>
                <a:ea typeface="Myriad Pro Semibold" charset="0"/>
                <a:cs typeface="Myriad Pro Semibold" charset="0"/>
              </a:rPr>
              <a:t>3  +  3  +  7  =    </a:t>
            </a:r>
            <a:endParaRPr lang="en-GB" sz="4000" dirty="0"/>
          </a:p>
        </p:txBody>
      </p:sp>
      <p:sp>
        <p:nvSpPr>
          <p:cNvPr id="2" name="Text Placeholder 1"/>
          <p:cNvSpPr>
            <a:spLocks noGrp="1"/>
          </p:cNvSpPr>
          <p:nvPr>
            <p:ph type="body" sz="quarter" idx="11"/>
          </p:nvPr>
        </p:nvSpPr>
        <p:spPr/>
        <p:txBody>
          <a:bodyPr/>
          <a:lstStyle/>
          <a:p>
            <a:r>
              <a:rPr lang="en-GB" dirty="0"/>
              <a:t>1.11 Addition: three numbers and bridging 10 – step 4:6</a:t>
            </a:r>
          </a:p>
        </p:txBody>
      </p:sp>
    </p:spTree>
    <p:extLst>
      <p:ext uri="{BB962C8B-B14F-4D97-AF65-F5344CB8AC3E}">
        <p14:creationId xmlns:p14="http://schemas.microsoft.com/office/powerpoint/2010/main" val="322426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926357EC-5EE4-49BC-BBA7-43FBB39B8607}"/>
              </a:ext>
            </a:extLst>
          </p:cNvPr>
          <p:cNvSpPr txBox="1"/>
          <p:nvPr/>
        </p:nvSpPr>
        <p:spPr bwMode="auto">
          <a:xfrm>
            <a:off x="5635706" y="3047128"/>
            <a:ext cx="792000" cy="792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36000" tIns="45720" rIns="36000" bIns="45720" numCol="1" rtlCol="0" anchor="ctr" anchorCtr="0" compatLnSpc="1">
            <a:prstTxWarp prst="textNoShape">
              <a:avLst/>
            </a:prstTxWarp>
            <a:noAutofit/>
          </a:bodyPr>
          <a:lstStyle/>
          <a:p>
            <a:pPr algn="ctr">
              <a:buClr>
                <a:srgbClr val="82CBDD"/>
              </a:buClr>
              <a:buNone/>
            </a:pPr>
            <a:r>
              <a:rPr lang="en-GB" sz="4000" dirty="0">
                <a:latin typeface="Myriad Pro Semibold" charset="0"/>
                <a:ea typeface="Myriad Pro Semibold" charset="0"/>
                <a:cs typeface="Myriad Pro Semibold" charset="0"/>
              </a:rPr>
              <a:t>14</a:t>
            </a:r>
          </a:p>
        </p:txBody>
      </p:sp>
      <p:sp>
        <p:nvSpPr>
          <p:cNvPr id="6" name="Rectangle 5"/>
          <p:cNvSpPr/>
          <p:nvPr/>
        </p:nvSpPr>
        <p:spPr bwMode="auto">
          <a:xfrm>
            <a:off x="5772340" y="3122329"/>
            <a:ext cx="552260" cy="540407"/>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 name="Rectangle 3"/>
          <p:cNvSpPr/>
          <p:nvPr/>
        </p:nvSpPr>
        <p:spPr>
          <a:xfrm>
            <a:off x="2132742" y="3042125"/>
            <a:ext cx="5041900" cy="707886"/>
          </a:xfrm>
          <a:prstGeom prst="rect">
            <a:avLst/>
          </a:prstGeom>
        </p:spPr>
        <p:txBody>
          <a:bodyPr wrap="square">
            <a:spAutoFit/>
          </a:bodyPr>
          <a:lstStyle/>
          <a:p>
            <a:pPr>
              <a:buNone/>
            </a:pPr>
            <a:r>
              <a:rPr lang="en-GB" sz="4000" dirty="0">
                <a:latin typeface="Myriad Pro Semibold" charset="0"/>
                <a:ea typeface="Myriad Pro Semibold" charset="0"/>
                <a:cs typeface="Myriad Pro Semibold" charset="0"/>
              </a:rPr>
              <a:t>7  +  4  +  3  =    </a:t>
            </a:r>
            <a:endParaRPr lang="en-GB" sz="4000" dirty="0"/>
          </a:p>
        </p:txBody>
      </p:sp>
      <p:sp>
        <p:nvSpPr>
          <p:cNvPr id="2" name="Text Placeholder 1"/>
          <p:cNvSpPr>
            <a:spLocks noGrp="1"/>
          </p:cNvSpPr>
          <p:nvPr>
            <p:ph type="body" sz="quarter" idx="11"/>
          </p:nvPr>
        </p:nvSpPr>
        <p:spPr/>
        <p:txBody>
          <a:bodyPr/>
          <a:lstStyle/>
          <a:p>
            <a:r>
              <a:rPr lang="en-GB" dirty="0"/>
              <a:t>1.11 Addition: three numbers and bridging 10 – step 4:6</a:t>
            </a:r>
          </a:p>
        </p:txBody>
      </p:sp>
    </p:spTree>
    <p:extLst>
      <p:ext uri="{BB962C8B-B14F-4D97-AF65-F5344CB8AC3E}">
        <p14:creationId xmlns:p14="http://schemas.microsoft.com/office/powerpoint/2010/main" val="154274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D814C632-D56E-4334-956B-5FB9CAB79A9A}"/>
              </a:ext>
            </a:extLst>
          </p:cNvPr>
          <p:cNvSpPr txBox="1"/>
          <p:nvPr/>
        </p:nvSpPr>
        <p:spPr bwMode="auto">
          <a:xfrm>
            <a:off x="5635706" y="3047128"/>
            <a:ext cx="792000" cy="792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36000" tIns="45720" rIns="36000" bIns="45720" numCol="1" rtlCol="0" anchor="ctr" anchorCtr="0" compatLnSpc="1">
            <a:prstTxWarp prst="textNoShape">
              <a:avLst/>
            </a:prstTxWarp>
            <a:noAutofit/>
          </a:bodyPr>
          <a:lstStyle/>
          <a:p>
            <a:pPr algn="ctr">
              <a:buClr>
                <a:srgbClr val="82CBDD"/>
              </a:buClr>
              <a:buNone/>
            </a:pPr>
            <a:r>
              <a:rPr lang="en-GB" sz="4000" dirty="0">
                <a:latin typeface="Myriad Pro Semibold" charset="0"/>
                <a:ea typeface="Myriad Pro Semibold" charset="0"/>
                <a:cs typeface="Myriad Pro Semibold" charset="0"/>
              </a:rPr>
              <a:t>14</a:t>
            </a:r>
          </a:p>
        </p:txBody>
      </p:sp>
      <p:sp>
        <p:nvSpPr>
          <p:cNvPr id="6" name="Rectangle 5"/>
          <p:cNvSpPr/>
          <p:nvPr/>
        </p:nvSpPr>
        <p:spPr bwMode="auto">
          <a:xfrm>
            <a:off x="5756488" y="3157728"/>
            <a:ext cx="601979" cy="505372"/>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 name="Rectangle 3"/>
          <p:cNvSpPr/>
          <p:nvPr/>
        </p:nvSpPr>
        <p:spPr>
          <a:xfrm>
            <a:off x="2132742" y="3042125"/>
            <a:ext cx="5041900" cy="707886"/>
          </a:xfrm>
          <a:prstGeom prst="rect">
            <a:avLst/>
          </a:prstGeom>
        </p:spPr>
        <p:txBody>
          <a:bodyPr wrap="square">
            <a:spAutoFit/>
          </a:bodyPr>
          <a:lstStyle/>
          <a:p>
            <a:pPr>
              <a:buNone/>
            </a:pPr>
            <a:r>
              <a:rPr lang="en-GB" sz="4000" dirty="0">
                <a:latin typeface="Myriad Pro Semibold" charset="0"/>
                <a:ea typeface="Myriad Pro Semibold" charset="0"/>
                <a:cs typeface="Myriad Pro Semibold" charset="0"/>
              </a:rPr>
              <a:t>8  +  4  +  2  =    </a:t>
            </a:r>
            <a:endParaRPr lang="en-GB" sz="4000" dirty="0"/>
          </a:p>
        </p:txBody>
      </p:sp>
      <p:sp>
        <p:nvSpPr>
          <p:cNvPr id="2" name="Text Placeholder 1"/>
          <p:cNvSpPr>
            <a:spLocks noGrp="1"/>
          </p:cNvSpPr>
          <p:nvPr>
            <p:ph type="body" sz="quarter" idx="11"/>
          </p:nvPr>
        </p:nvSpPr>
        <p:spPr/>
        <p:txBody>
          <a:bodyPr/>
          <a:lstStyle/>
          <a:p>
            <a:r>
              <a:rPr lang="en-GB" dirty="0"/>
              <a:t>1.11 Addition: three numbers and bridging 10 – step 4:6</a:t>
            </a:r>
          </a:p>
        </p:txBody>
      </p:sp>
    </p:spTree>
    <p:extLst>
      <p:ext uri="{BB962C8B-B14F-4D97-AF65-F5344CB8AC3E}">
        <p14:creationId xmlns:p14="http://schemas.microsoft.com/office/powerpoint/2010/main" val="212117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466192" y="802320"/>
            <a:ext cx="5997282" cy="5282263"/>
          </a:xfrm>
          <a:prstGeom prst="rect">
            <a:avLst/>
          </a:prstGeom>
          <a:noFill/>
        </p:spPr>
      </p:pic>
      <p:sp>
        <p:nvSpPr>
          <p:cNvPr id="27" name="Rectangle 26"/>
          <p:cNvSpPr/>
          <p:nvPr/>
        </p:nvSpPr>
        <p:spPr>
          <a:xfrm>
            <a:off x="7157614" y="4534169"/>
            <a:ext cx="1781504" cy="461665"/>
          </a:xfrm>
          <a:prstGeom prst="rect">
            <a:avLst/>
          </a:prstGeom>
        </p:spPr>
        <p:txBody>
          <a:bodyPr wrap="square">
            <a:spAutoFit/>
          </a:bodyPr>
          <a:lstStyle/>
          <a:p>
            <a:pPr>
              <a:buNone/>
            </a:pPr>
            <a:r>
              <a:rPr lang="en-GB" sz="2400" dirty="0">
                <a:latin typeface="Myriad Pro Semibold"/>
              </a:rPr>
              <a:t>=        9</a:t>
            </a:r>
          </a:p>
        </p:txBody>
      </p:sp>
      <p:sp>
        <p:nvSpPr>
          <p:cNvPr id="47" name="Rectangle 46"/>
          <p:cNvSpPr/>
          <p:nvPr/>
        </p:nvSpPr>
        <p:spPr>
          <a:xfrm>
            <a:off x="2291130" y="4527150"/>
            <a:ext cx="5372100" cy="461665"/>
          </a:xfrm>
          <a:prstGeom prst="rect">
            <a:avLst/>
          </a:prstGeom>
        </p:spPr>
        <p:txBody>
          <a:bodyPr wrap="square">
            <a:spAutoFit/>
          </a:bodyPr>
          <a:lstStyle/>
          <a:p>
            <a:pPr>
              <a:buNone/>
            </a:pPr>
            <a:r>
              <a:rPr lang="en-GB" sz="2400" dirty="0">
                <a:latin typeface="Myriad Pro Semibold"/>
              </a:rPr>
              <a:t>6          +          0          +          3</a:t>
            </a:r>
          </a:p>
        </p:txBody>
      </p:sp>
      <p:sp>
        <p:nvSpPr>
          <p:cNvPr id="3" name="Text Placeholder 2"/>
          <p:cNvSpPr>
            <a:spLocks noGrp="1"/>
          </p:cNvSpPr>
          <p:nvPr>
            <p:ph type="body" sz="quarter" idx="11"/>
          </p:nvPr>
        </p:nvSpPr>
        <p:spPr/>
        <p:txBody>
          <a:bodyPr/>
          <a:lstStyle/>
          <a:p>
            <a:r>
              <a:rPr lang="en-GB" dirty="0"/>
              <a:t>1.11 Addition: three numbers and bridging 10 – step 1:1</a:t>
            </a:r>
          </a:p>
        </p:txBody>
      </p:sp>
      <p:grpSp>
        <p:nvGrpSpPr>
          <p:cNvPr id="2" name="Group 1">
            <a:extLst>
              <a:ext uri="{FF2B5EF4-FFF2-40B4-BE49-F238E27FC236}">
                <a16:creationId xmlns:a16="http://schemas.microsoft.com/office/drawing/2014/main" xmlns="" id="{28094C25-601C-4C5F-ADD0-3D3CB7AA6ED8}"/>
              </a:ext>
            </a:extLst>
          </p:cNvPr>
          <p:cNvGrpSpPr/>
          <p:nvPr/>
        </p:nvGrpSpPr>
        <p:grpSpPr>
          <a:xfrm>
            <a:off x="1791011" y="854101"/>
            <a:ext cx="1558308" cy="2304343"/>
            <a:chOff x="1791011" y="854101"/>
            <a:chExt cx="1558308" cy="2304343"/>
          </a:xfrm>
        </p:grpSpPr>
        <p:pic>
          <p:nvPicPr>
            <p:cNvPr id="18" name="Picture 17">
              <a:extLst>
                <a:ext uri="{FF2B5EF4-FFF2-40B4-BE49-F238E27FC236}">
                  <a16:creationId xmlns:a16="http://schemas.microsoft.com/office/drawing/2014/main" xmlns="" id="{7894ABBC-F987-4FF2-A87A-76D82374FD8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108199" y="1370130"/>
              <a:ext cx="1241120" cy="1346863"/>
            </a:xfrm>
            <a:prstGeom prst="rect">
              <a:avLst/>
            </a:prstGeom>
          </p:spPr>
        </p:pic>
        <p:pic>
          <p:nvPicPr>
            <p:cNvPr id="20" name="Picture 19">
              <a:extLst>
                <a:ext uri="{FF2B5EF4-FFF2-40B4-BE49-F238E27FC236}">
                  <a16:creationId xmlns:a16="http://schemas.microsoft.com/office/drawing/2014/main" xmlns="" id="{E0BEF882-BF62-44FB-9C1F-E7883D1C7D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908443" y="854101"/>
              <a:ext cx="1241120" cy="1346863"/>
            </a:xfrm>
            <a:prstGeom prst="rect">
              <a:avLst/>
            </a:prstGeom>
          </p:spPr>
        </p:pic>
        <p:pic>
          <p:nvPicPr>
            <p:cNvPr id="21" name="Picture 20">
              <a:extLst>
                <a:ext uri="{FF2B5EF4-FFF2-40B4-BE49-F238E27FC236}">
                  <a16:creationId xmlns:a16="http://schemas.microsoft.com/office/drawing/2014/main" xmlns="" id="{8C0E2E02-4B1E-46F0-8142-61399129610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791011" y="1811581"/>
              <a:ext cx="1241120" cy="1346863"/>
            </a:xfrm>
            <a:prstGeom prst="rect">
              <a:avLst/>
            </a:prstGeom>
          </p:spPr>
        </p:pic>
      </p:grpSp>
      <p:pic>
        <p:nvPicPr>
          <p:cNvPr id="24" name="Picture 23">
            <a:extLst>
              <a:ext uri="{FF2B5EF4-FFF2-40B4-BE49-F238E27FC236}">
                <a16:creationId xmlns:a16="http://schemas.microsoft.com/office/drawing/2014/main" xmlns="" id="{589A53B1-6ED2-45F2-8D12-65449BC018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5900" y="4248554"/>
            <a:ext cx="1036931" cy="1064363"/>
          </a:xfrm>
          <a:prstGeom prst="rect">
            <a:avLst/>
          </a:prstGeom>
        </p:spPr>
      </p:pic>
    </p:spTree>
    <p:extLst>
      <p:ext uri="{BB962C8B-B14F-4D97-AF65-F5344CB8AC3E}">
        <p14:creationId xmlns:p14="http://schemas.microsoft.com/office/powerpoint/2010/main" val="179180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0" presetClass="path" presetSubtype="0" accel="50000" decel="50000" fill="hold" nodeType="clickEffect">
                                  <p:stCondLst>
                                    <p:cond delay="0"/>
                                  </p:stCondLst>
                                  <p:childTnLst>
                                    <p:animMotion origin="layout" path="M -4.16667E-6 2.96296E-6 L -0.00937 0.1993 " pathEditMode="relative" rAng="0" ptsTypes="AA">
                                      <p:cBhvr>
                                        <p:cTn id="11" dur="2000" fill="hold"/>
                                        <p:tgtEl>
                                          <p:spTgt spid="2"/>
                                        </p:tgtEl>
                                        <p:attrNameLst>
                                          <p:attrName>ppt_x</p:attrName>
                                          <p:attrName>ppt_y</p:attrName>
                                        </p:attrNameLst>
                                      </p:cBhvr>
                                      <p:rCtr x="-469" y="9954"/>
                                    </p:animMotion>
                                  </p:childTnLst>
                                </p:cTn>
                              </p:par>
                              <p:par>
                                <p:cTn id="12" presetID="0" presetClass="path" presetSubtype="0" accel="50000" decel="50000" fill="hold" nodeType="withEffect">
                                  <p:stCondLst>
                                    <p:cond delay="0"/>
                                  </p:stCondLst>
                                  <p:childTnLst>
                                    <p:animMotion origin="layout" path="M 5E-6 3.33333E-6 L 0.14288 -0.17639 " pathEditMode="relative" rAng="0" ptsTypes="AA">
                                      <p:cBhvr>
                                        <p:cTn id="13" dur="2000" fill="hold"/>
                                        <p:tgtEl>
                                          <p:spTgt spid="24"/>
                                        </p:tgtEl>
                                        <p:attrNameLst>
                                          <p:attrName>ppt_x</p:attrName>
                                          <p:attrName>ppt_y</p:attrName>
                                        </p:attrNameLst>
                                      </p:cBhvr>
                                      <p:rCtr x="6892" y="-8727"/>
                                    </p:animMotion>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fade">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0" presetClass="path" presetSubtype="0" accel="50000" decel="50000" fill="hold" nodeType="clickEffect">
                                  <p:stCondLst>
                                    <p:cond delay="0"/>
                                  </p:stCondLst>
                                  <p:childTnLst>
                                    <p:animMotion origin="layout" path="M -0.00937 0.1993 L 0.15313 0.19815 " pathEditMode="relative" rAng="0" ptsTypes="AA">
                                      <p:cBhvr>
                                        <p:cTn id="22" dur="2000" fill="hold"/>
                                        <p:tgtEl>
                                          <p:spTgt spid="2"/>
                                        </p:tgtEl>
                                        <p:attrNameLst>
                                          <p:attrName>ppt_x</p:attrName>
                                          <p:attrName>ppt_y</p:attrName>
                                        </p:attrNameLst>
                                      </p:cBhvr>
                                      <p:rCtr x="8125" y="-69"/>
                                    </p:animMotion>
                                  </p:childTnLst>
                                </p:cTn>
                              </p:par>
                              <p:par>
                                <p:cTn id="23" presetID="0" presetClass="path" presetSubtype="0" accel="50000" decel="50000" fill="hold" nodeType="withEffect">
                                  <p:stCondLst>
                                    <p:cond delay="0"/>
                                  </p:stCondLst>
                                  <p:childTnLst>
                                    <p:animMotion origin="layout" path="M 0.14288 -0.1765 L 0.03056 -0.17604 " pathEditMode="relative" rAng="0" ptsTypes="AA">
                                      <p:cBhvr>
                                        <p:cTn id="24" dur="2000" fill="hold"/>
                                        <p:tgtEl>
                                          <p:spTgt spid="24"/>
                                        </p:tgtEl>
                                        <p:attrNameLst>
                                          <p:attrName>ppt_x</p:attrName>
                                          <p:attrName>ppt_y</p:attrName>
                                        </p:attrNameLst>
                                      </p:cBhvr>
                                      <p:rCtr x="-56" y="0"/>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93402FF6-438C-495E-872E-3BB312AD3723}"/>
              </a:ext>
            </a:extLst>
          </p:cNvPr>
          <p:cNvSpPr txBox="1"/>
          <p:nvPr/>
        </p:nvSpPr>
        <p:spPr bwMode="auto">
          <a:xfrm>
            <a:off x="5635706" y="3047128"/>
            <a:ext cx="792000" cy="792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txBody>
          <a:bodyPr vert="horz" wrap="none" lIns="36000" tIns="45720" rIns="36000" bIns="45720" numCol="1" rtlCol="0" anchor="ctr" anchorCtr="0" compatLnSpc="1">
            <a:prstTxWarp prst="textNoShape">
              <a:avLst/>
            </a:prstTxWarp>
            <a:noAutofit/>
          </a:bodyPr>
          <a:lstStyle/>
          <a:p>
            <a:pPr algn="ctr">
              <a:buClr>
                <a:srgbClr val="82CBDD"/>
              </a:buClr>
              <a:buNone/>
            </a:pPr>
            <a:r>
              <a:rPr lang="en-GB" sz="4000" dirty="0">
                <a:latin typeface="Myriad Pro Semibold" charset="0"/>
                <a:ea typeface="Myriad Pro Semibold" charset="0"/>
                <a:cs typeface="Myriad Pro Semibold" charset="0"/>
              </a:rPr>
              <a:t>16</a:t>
            </a:r>
          </a:p>
        </p:txBody>
      </p:sp>
      <p:sp>
        <p:nvSpPr>
          <p:cNvPr id="4" name="Rectangle 3"/>
          <p:cNvSpPr/>
          <p:nvPr/>
        </p:nvSpPr>
        <p:spPr>
          <a:xfrm>
            <a:off x="2132742" y="3042125"/>
            <a:ext cx="5041900" cy="707886"/>
          </a:xfrm>
          <a:prstGeom prst="rect">
            <a:avLst/>
          </a:prstGeom>
        </p:spPr>
        <p:txBody>
          <a:bodyPr wrap="square">
            <a:spAutoFit/>
          </a:bodyPr>
          <a:lstStyle/>
          <a:p>
            <a:pPr>
              <a:buNone/>
            </a:pPr>
            <a:r>
              <a:rPr lang="en-GB" sz="4000" dirty="0">
                <a:latin typeface="Myriad Pro"/>
                <a:ea typeface="Myriad Pro Semibold" charset="0"/>
                <a:cs typeface="Myriad Pro Semibold" charset="0"/>
              </a:rPr>
              <a:t>2  +  8  +  6  =    </a:t>
            </a:r>
            <a:endParaRPr lang="en-GB" sz="4000" dirty="0">
              <a:latin typeface="Myriad Pro"/>
            </a:endParaRPr>
          </a:p>
        </p:txBody>
      </p:sp>
      <p:sp>
        <p:nvSpPr>
          <p:cNvPr id="2" name="Text Placeholder 1"/>
          <p:cNvSpPr>
            <a:spLocks noGrp="1"/>
          </p:cNvSpPr>
          <p:nvPr>
            <p:ph type="body" sz="quarter" idx="11"/>
          </p:nvPr>
        </p:nvSpPr>
        <p:spPr/>
        <p:txBody>
          <a:bodyPr/>
          <a:lstStyle/>
          <a:p>
            <a:r>
              <a:rPr lang="en-GB" dirty="0"/>
              <a:t>1.11 Addition: three numbers and bridging 10 – step 4:6</a:t>
            </a:r>
          </a:p>
        </p:txBody>
      </p:sp>
      <p:sp>
        <p:nvSpPr>
          <p:cNvPr id="6" name="Rectangle 5"/>
          <p:cNvSpPr/>
          <p:nvPr/>
        </p:nvSpPr>
        <p:spPr bwMode="auto">
          <a:xfrm>
            <a:off x="5751081" y="3164183"/>
            <a:ext cx="561249" cy="585828"/>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lang="en-GB"/>
          </a:p>
        </p:txBody>
      </p:sp>
    </p:spTree>
    <p:extLst>
      <p:ext uri="{BB962C8B-B14F-4D97-AF65-F5344CB8AC3E}">
        <p14:creationId xmlns:p14="http://schemas.microsoft.com/office/powerpoint/2010/main" val="347933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4:7</a:t>
            </a:r>
          </a:p>
        </p:txBody>
      </p:sp>
      <p:graphicFrame>
        <p:nvGraphicFramePr>
          <p:cNvPr id="4" name="Table 3"/>
          <p:cNvGraphicFramePr>
            <a:graphicFrameLocks noGrp="1"/>
          </p:cNvGraphicFramePr>
          <p:nvPr>
            <p:extLst>
              <p:ext uri="{D42A27DB-BD31-4B8C-83A1-F6EECF244321}">
                <p14:modId xmlns:p14="http://schemas.microsoft.com/office/powerpoint/2010/main" val="1288896248"/>
              </p:ext>
            </p:extLst>
          </p:nvPr>
        </p:nvGraphicFramePr>
        <p:xfrm>
          <a:off x="1524000" y="3733800"/>
          <a:ext cx="6096000" cy="219456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tblGrid>
              <a:tr h="370840">
                <a:tc>
                  <a:txBody>
                    <a:bodyPr/>
                    <a:lstStyle/>
                    <a:p>
                      <a:pPr algn="ctr"/>
                      <a:r>
                        <a:rPr lang="en-GB" sz="2400" b="1" dirty="0">
                          <a:latin typeface="Myriad Pro" panose="020B0503030403020204" pitchFamily="34" charset="0"/>
                        </a:rPr>
                        <a:t>Can make 10</a:t>
                      </a:r>
                      <a:endParaRPr lang="en-GB" sz="2400" b="1" dirty="0">
                        <a:solidFill>
                          <a:schemeClr val="tx1"/>
                        </a:solidFill>
                        <a:latin typeface="Myriad Pro" panose="020B0503030403020204" pitchFamily="34" charset="0"/>
                      </a:endParaRPr>
                    </a:p>
                  </a:txBody>
                  <a:tcPr>
                    <a:solidFill>
                      <a:srgbClr val="C8E2E8"/>
                    </a:solidFill>
                  </a:tcPr>
                </a:tc>
                <a:tc>
                  <a:txBody>
                    <a:bodyPr/>
                    <a:lstStyle/>
                    <a:p>
                      <a:pPr algn="ctr"/>
                      <a:r>
                        <a:rPr lang="en-GB" sz="2400" b="1" dirty="0">
                          <a:latin typeface="Myriad Pro" panose="020B0503030403020204" pitchFamily="34" charset="0"/>
                        </a:rPr>
                        <a:t>Cannot make 10</a:t>
                      </a:r>
                      <a:endParaRPr lang="en-GB" sz="2400" b="1" dirty="0">
                        <a:solidFill>
                          <a:schemeClr val="tx1"/>
                        </a:solidFill>
                        <a:latin typeface="Myriad Pro" panose="020B0503030403020204" pitchFamily="34" charset="0"/>
                      </a:endParaRPr>
                    </a:p>
                  </a:txBody>
                  <a:tcPr>
                    <a:solidFill>
                      <a:srgbClr val="C8E2E8"/>
                    </a:solidFill>
                  </a:tcPr>
                </a:tc>
                <a:extLst>
                  <a:ext uri="{0D108BD9-81ED-4DB2-BD59-A6C34878D82A}">
                    <a16:rowId xmlns:a16="http://schemas.microsoft.com/office/drawing/2014/main" xmlns="" val="10000"/>
                  </a:ext>
                </a:extLst>
              </a:tr>
              <a:tr h="370840">
                <a:tc>
                  <a:txBody>
                    <a:bodyPr/>
                    <a:lstStyle/>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p>
                  </a:txBody>
                  <a:tcPr/>
                </a:tc>
                <a:extLst>
                  <a:ext uri="{0D108BD9-81ED-4DB2-BD59-A6C34878D82A}">
                    <a16:rowId xmlns:a16="http://schemas.microsoft.com/office/drawing/2014/main" xmlns="" val="10001"/>
                  </a:ext>
                </a:extLst>
              </a:tr>
            </a:tbl>
          </a:graphicData>
        </a:graphic>
      </p:graphicFrame>
      <p:sp>
        <p:nvSpPr>
          <p:cNvPr id="8" name="Rectangle 7"/>
          <p:cNvSpPr/>
          <p:nvPr/>
        </p:nvSpPr>
        <p:spPr>
          <a:xfrm>
            <a:off x="2263666" y="1350392"/>
            <a:ext cx="1600200" cy="461665"/>
          </a:xfrm>
          <a:prstGeom prst="rect">
            <a:avLst/>
          </a:prstGeom>
        </p:spPr>
        <p:txBody>
          <a:bodyPr wrap="square">
            <a:spAutoFit/>
          </a:bodyPr>
          <a:lstStyle/>
          <a:p>
            <a:pPr>
              <a:buNone/>
            </a:pPr>
            <a:r>
              <a:rPr lang="en-GB" sz="2400" dirty="0">
                <a:latin typeface="Myriad Pro Semibold"/>
              </a:rPr>
              <a:t>7 + 5 + 5</a:t>
            </a:r>
          </a:p>
        </p:txBody>
      </p:sp>
      <p:sp>
        <p:nvSpPr>
          <p:cNvPr id="9" name="Rectangle 8"/>
          <p:cNvSpPr/>
          <p:nvPr/>
        </p:nvSpPr>
        <p:spPr>
          <a:xfrm>
            <a:off x="2262668" y="2265690"/>
            <a:ext cx="1398140" cy="461665"/>
          </a:xfrm>
          <a:prstGeom prst="rect">
            <a:avLst/>
          </a:prstGeom>
        </p:spPr>
        <p:txBody>
          <a:bodyPr wrap="none">
            <a:spAutoFit/>
          </a:bodyPr>
          <a:lstStyle/>
          <a:p>
            <a:pPr>
              <a:buNone/>
            </a:pPr>
            <a:r>
              <a:rPr lang="en-GB" sz="2400" dirty="0">
                <a:latin typeface="Myriad Pro Semibold"/>
              </a:rPr>
              <a:t>7 + 6 + 2</a:t>
            </a:r>
          </a:p>
        </p:txBody>
      </p:sp>
      <p:sp>
        <p:nvSpPr>
          <p:cNvPr id="10" name="Rectangle 9"/>
          <p:cNvSpPr/>
          <p:nvPr/>
        </p:nvSpPr>
        <p:spPr>
          <a:xfrm>
            <a:off x="5458694" y="2265690"/>
            <a:ext cx="1398140" cy="461665"/>
          </a:xfrm>
          <a:prstGeom prst="rect">
            <a:avLst/>
          </a:prstGeom>
        </p:spPr>
        <p:txBody>
          <a:bodyPr wrap="none">
            <a:spAutoFit/>
          </a:bodyPr>
          <a:lstStyle/>
          <a:p>
            <a:pPr>
              <a:buNone/>
            </a:pPr>
            <a:r>
              <a:rPr lang="en-GB" sz="2400" dirty="0">
                <a:latin typeface="Myriad Pro Semibold"/>
              </a:rPr>
              <a:t>1 + 3 + 9</a:t>
            </a:r>
          </a:p>
        </p:txBody>
      </p:sp>
      <p:sp>
        <p:nvSpPr>
          <p:cNvPr id="11" name="Rectangle 10"/>
          <p:cNvSpPr/>
          <p:nvPr/>
        </p:nvSpPr>
        <p:spPr>
          <a:xfrm>
            <a:off x="5458694" y="1351290"/>
            <a:ext cx="1398140" cy="461665"/>
          </a:xfrm>
          <a:prstGeom prst="rect">
            <a:avLst/>
          </a:prstGeom>
        </p:spPr>
        <p:txBody>
          <a:bodyPr wrap="none">
            <a:spAutoFit/>
          </a:bodyPr>
          <a:lstStyle/>
          <a:p>
            <a:pPr>
              <a:buNone/>
            </a:pPr>
            <a:r>
              <a:rPr lang="en-GB" sz="2400" dirty="0">
                <a:latin typeface="Myriad Pro Semibold"/>
              </a:rPr>
              <a:t>4 + 8 + 5</a:t>
            </a:r>
          </a:p>
        </p:txBody>
      </p:sp>
    </p:spTree>
    <p:extLst>
      <p:ext uri="{BB962C8B-B14F-4D97-AF65-F5344CB8AC3E}">
        <p14:creationId xmlns:p14="http://schemas.microsoft.com/office/powerpoint/2010/main" val="95721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7.77778E-6 4.81481E-6 L 7.77778E-6 0.41667 " pathEditMode="relative" ptsTypes="AA">
                                      <p:cBhvr>
                                        <p:cTn id="6" dur="2000" fill="hold"/>
                                        <p:tgtEl>
                                          <p:spTgt spid="8"/>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0" nodeType="clickEffect">
                                  <p:stCondLst>
                                    <p:cond delay="0"/>
                                  </p:stCondLst>
                                  <p:childTnLst>
                                    <p:animMotion origin="layout" path="M -3.33333E-6 1.48148E-6 L 0.33473 0.27778 " pathEditMode="relative" rAng="0" ptsTypes="AA">
                                      <p:cBhvr>
                                        <p:cTn id="10" dur="2000" fill="hold"/>
                                        <p:tgtEl>
                                          <p:spTgt spid="9"/>
                                        </p:tgtEl>
                                        <p:attrNameLst>
                                          <p:attrName>ppt_x</p:attrName>
                                          <p:attrName>ppt_y</p:attrName>
                                        </p:attrNameLst>
                                      </p:cBhvr>
                                      <p:rCtr x="16736" y="13889"/>
                                    </p:animMotion>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decel="50000" fill="hold" grpId="0" nodeType="clickEffect">
                                  <p:stCondLst>
                                    <p:cond delay="0"/>
                                  </p:stCondLst>
                                  <p:childTnLst>
                                    <p:animMotion origin="layout" path="M 1.11111E-6 4.81481E-6 L 0.00191 0.52592 " pathEditMode="relative" rAng="0" ptsTypes="AA">
                                      <p:cBhvr>
                                        <p:cTn id="14" dur="2000" fill="hold"/>
                                        <p:tgtEl>
                                          <p:spTgt spid="11"/>
                                        </p:tgtEl>
                                        <p:attrNameLst>
                                          <p:attrName>ppt_x</p:attrName>
                                          <p:attrName>ppt_y</p:attrName>
                                        </p:attrNameLst>
                                      </p:cBhvr>
                                      <p:rCtr x="87" y="26296"/>
                                    </p:animMotion>
                                  </p:childTnLst>
                                </p:cTn>
                              </p:par>
                            </p:childTnLst>
                          </p:cTn>
                        </p:par>
                      </p:childTnLst>
                    </p:cTn>
                  </p:par>
                  <p:par>
                    <p:cTn id="15" fill="hold">
                      <p:stCondLst>
                        <p:cond delay="indefinite"/>
                      </p:stCondLst>
                      <p:childTnLst>
                        <p:par>
                          <p:cTn id="16" fill="hold">
                            <p:stCondLst>
                              <p:cond delay="0"/>
                            </p:stCondLst>
                            <p:childTnLst>
                              <p:par>
                                <p:cTn id="17" presetID="0" presetClass="path" presetSubtype="0" accel="50000" decel="50000" fill="hold" grpId="0" nodeType="clickEffect">
                                  <p:stCondLst>
                                    <p:cond delay="0"/>
                                  </p:stCondLst>
                                  <p:childTnLst>
                                    <p:animMotion origin="layout" path="M 0.00087 0.00069 L -0.33142 0.39329 " pathEditMode="relative" ptsTypes="AA">
                                      <p:cBhvr>
                                        <p:cTn id="18"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4:9</a:t>
            </a:r>
          </a:p>
        </p:txBody>
      </p:sp>
      <p:pic>
        <p:nvPicPr>
          <p:cNvPr id="3" name="Picture 2" descr="ncetm_mm_sp1_se11_aw026.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0636" y="812737"/>
            <a:ext cx="4362729" cy="5666228"/>
          </a:xfrm>
          <a:prstGeom prst="rect">
            <a:avLst/>
          </a:prstGeom>
        </p:spPr>
      </p:pic>
    </p:spTree>
    <p:extLst>
      <p:ext uri="{BB962C8B-B14F-4D97-AF65-F5344CB8AC3E}">
        <p14:creationId xmlns:p14="http://schemas.microsoft.com/office/powerpoint/2010/main" val="26096435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5:1</a:t>
            </a:r>
          </a:p>
        </p:txBody>
      </p:sp>
      <p:pic>
        <p:nvPicPr>
          <p:cNvPr id="3" name="Picture 2" descr="ncetm_mm_sp1_se11_aw027.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rot="16200000">
            <a:off x="4005624" y="-749186"/>
            <a:ext cx="1425011" cy="6576365"/>
          </a:xfrm>
          <a:prstGeom prst="rect">
            <a:avLst/>
          </a:prstGeom>
        </p:spPr>
      </p:pic>
      <p:pic>
        <p:nvPicPr>
          <p:cNvPr id="6" name="Picture 5" descr="ncetm_mm_sp1_se11_aw003.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2675502" y="2105579"/>
            <a:ext cx="495264" cy="528839"/>
          </a:xfrm>
          <a:prstGeom prst="rect">
            <a:avLst/>
          </a:prstGeom>
        </p:spPr>
      </p:pic>
      <p:pic>
        <p:nvPicPr>
          <p:cNvPr id="7" name="Picture 6" descr="ncetm_mm_sp1_se11_aw003.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302035" y="2105579"/>
            <a:ext cx="495264" cy="528839"/>
          </a:xfrm>
          <a:prstGeom prst="rect">
            <a:avLst/>
          </a:prstGeom>
        </p:spPr>
      </p:pic>
      <p:pic>
        <p:nvPicPr>
          <p:cNvPr id="8" name="Picture 7" descr="ncetm_mm_sp1_se11_aw003.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886235" y="2105579"/>
            <a:ext cx="495264" cy="528839"/>
          </a:xfrm>
          <a:prstGeom prst="rect">
            <a:avLst/>
          </a:prstGeom>
        </p:spPr>
      </p:pic>
      <p:sp>
        <p:nvSpPr>
          <p:cNvPr id="9" name="Rectangle 8"/>
          <p:cNvSpPr/>
          <p:nvPr/>
        </p:nvSpPr>
        <p:spPr bwMode="auto">
          <a:xfrm>
            <a:off x="2696635" y="2684618"/>
            <a:ext cx="503765" cy="520015"/>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0" name="Rectangle 9"/>
          <p:cNvSpPr/>
          <p:nvPr/>
        </p:nvSpPr>
        <p:spPr bwMode="auto">
          <a:xfrm>
            <a:off x="3293534" y="2693767"/>
            <a:ext cx="507205" cy="523566"/>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p:cNvSpPr/>
          <p:nvPr/>
        </p:nvSpPr>
        <p:spPr bwMode="auto">
          <a:xfrm>
            <a:off x="3869270" y="2685301"/>
            <a:ext cx="512229" cy="528752"/>
          </a:xfrm>
          <a:prstGeom prst="rect">
            <a:avLst/>
          </a:prstGeom>
          <a:solidFill>
            <a:srgbClr val="FFFFFF"/>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2" name="Rectangle 11"/>
          <p:cNvSpPr/>
          <p:nvPr/>
        </p:nvSpPr>
        <p:spPr>
          <a:xfrm>
            <a:off x="2809780" y="4550792"/>
            <a:ext cx="1003300" cy="461665"/>
          </a:xfrm>
          <a:prstGeom prst="rect">
            <a:avLst/>
          </a:prstGeom>
        </p:spPr>
        <p:txBody>
          <a:bodyPr wrap="square">
            <a:spAutoFit/>
          </a:bodyPr>
          <a:lstStyle/>
          <a:p>
            <a:pPr>
              <a:buNone/>
            </a:pPr>
            <a:r>
              <a:rPr lang="en-GB" sz="2400" dirty="0">
                <a:latin typeface="Myriad Pro Semibold"/>
              </a:rPr>
              <a:t>7 + 5</a:t>
            </a:r>
          </a:p>
        </p:txBody>
      </p:sp>
      <p:pic>
        <p:nvPicPr>
          <p:cNvPr id="14" name="Picture 13"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289300" y="3486149"/>
            <a:ext cx="520700" cy="512163"/>
          </a:xfrm>
          <a:prstGeom prst="rect">
            <a:avLst/>
          </a:prstGeom>
        </p:spPr>
      </p:pic>
      <p:pic>
        <p:nvPicPr>
          <p:cNvPr id="18" name="Picture 17"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873500" y="3486149"/>
            <a:ext cx="520700" cy="512163"/>
          </a:xfrm>
          <a:prstGeom prst="rect">
            <a:avLst/>
          </a:prstGeom>
        </p:spPr>
      </p:pic>
      <p:pic>
        <p:nvPicPr>
          <p:cNvPr id="19" name="Picture 18"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445000" y="3486149"/>
            <a:ext cx="520700" cy="512163"/>
          </a:xfrm>
          <a:prstGeom prst="rect">
            <a:avLst/>
          </a:prstGeom>
        </p:spPr>
      </p:pic>
      <p:pic>
        <p:nvPicPr>
          <p:cNvPr id="20" name="Picture 19"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029200" y="3486149"/>
            <a:ext cx="520700" cy="512163"/>
          </a:xfrm>
          <a:prstGeom prst="rect">
            <a:avLst/>
          </a:prstGeom>
        </p:spPr>
      </p:pic>
      <p:pic>
        <p:nvPicPr>
          <p:cNvPr id="21" name="Picture 20"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655734" y="3486149"/>
            <a:ext cx="520700" cy="512163"/>
          </a:xfrm>
          <a:prstGeom prst="rect">
            <a:avLst/>
          </a:prstGeom>
        </p:spPr>
      </p:pic>
      <p:sp>
        <p:nvSpPr>
          <p:cNvPr id="22" name="Rectangle 21"/>
          <p:cNvSpPr/>
          <p:nvPr/>
        </p:nvSpPr>
        <p:spPr>
          <a:xfrm>
            <a:off x="3598270" y="4550792"/>
            <a:ext cx="1924050" cy="461665"/>
          </a:xfrm>
          <a:prstGeom prst="rect">
            <a:avLst/>
          </a:prstGeom>
        </p:spPr>
        <p:txBody>
          <a:bodyPr wrap="square">
            <a:spAutoFit/>
          </a:bodyPr>
          <a:lstStyle/>
          <a:p>
            <a:pPr>
              <a:buNone/>
            </a:pPr>
            <a:r>
              <a:rPr lang="en-GB" sz="2400" dirty="0">
                <a:latin typeface="Myriad Pro Semibold"/>
              </a:rPr>
              <a:t>= 7 + 3 + 2</a:t>
            </a:r>
          </a:p>
        </p:txBody>
      </p:sp>
      <p:sp>
        <p:nvSpPr>
          <p:cNvPr id="23" name="Rectangle 22"/>
          <p:cNvSpPr/>
          <p:nvPr/>
        </p:nvSpPr>
        <p:spPr>
          <a:xfrm>
            <a:off x="5155250" y="4550792"/>
            <a:ext cx="1924050" cy="461665"/>
          </a:xfrm>
          <a:prstGeom prst="rect">
            <a:avLst/>
          </a:prstGeom>
        </p:spPr>
        <p:txBody>
          <a:bodyPr wrap="square">
            <a:spAutoFit/>
          </a:bodyPr>
          <a:lstStyle/>
          <a:p>
            <a:pPr>
              <a:buNone/>
            </a:pPr>
            <a:r>
              <a:rPr lang="en-GB" sz="2400" dirty="0">
                <a:latin typeface="Myriad Pro Semibold"/>
              </a:rPr>
              <a:t>= 10 + 2</a:t>
            </a:r>
          </a:p>
        </p:txBody>
      </p:sp>
    </p:spTree>
    <p:extLst>
      <p:ext uri="{BB962C8B-B14F-4D97-AF65-F5344CB8AC3E}">
        <p14:creationId xmlns:p14="http://schemas.microsoft.com/office/powerpoint/2010/main" val="352175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 0 L -0.06528 -0.11297 " pathEditMode="relative" ptsTypes="AA">
                                      <p:cBhvr>
                                        <p:cTn id="28" dur="2000" fill="hold"/>
                                        <p:tgtEl>
                                          <p:spTgt spid="14"/>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0 0 L -0.06528 -0.11297 " pathEditMode="relative" ptsTypes="AA">
                                      <p:cBhvr>
                                        <p:cTn id="30" dur="2000" fill="hold"/>
                                        <p:tgtEl>
                                          <p:spTgt spid="18"/>
                                        </p:tgtEl>
                                        <p:attrNameLst>
                                          <p:attrName>ppt_x</p:attrName>
                                          <p:attrName>ppt_y</p:attrName>
                                        </p:attrNameLst>
                                      </p:cBhvr>
                                    </p:animMotion>
                                  </p:childTnLst>
                                </p:cTn>
                              </p:par>
                              <p:par>
                                <p:cTn id="31" presetID="0" presetClass="path" presetSubtype="0" accel="50000" decel="50000" fill="hold" nodeType="withEffect">
                                  <p:stCondLst>
                                    <p:cond delay="0"/>
                                  </p:stCondLst>
                                  <p:childTnLst>
                                    <p:animMotion origin="layout" path="M 0 0 L -0.06528 -0.11297 " pathEditMode="relative" ptsTypes="AA">
                                      <p:cBhvr>
                                        <p:cTn id="32" dur="2000" fill="hold"/>
                                        <p:tgtEl>
                                          <p:spTgt spid="19"/>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0" presetClass="path" presetSubtype="0" accel="50000" decel="50000" fill="hold" nodeType="clickEffect">
                                  <p:stCondLst>
                                    <p:cond delay="0"/>
                                  </p:stCondLst>
                                  <p:childTnLst>
                                    <p:animMotion origin="layout" path="M 0 0 L 0.00087 -0.20231 " pathEditMode="relative" ptsTypes="AA">
                                      <p:cBhvr>
                                        <p:cTn id="41" dur="2000" fill="hold"/>
                                        <p:tgtEl>
                                          <p:spTgt spid="20"/>
                                        </p:tgtEl>
                                        <p:attrNameLst>
                                          <p:attrName>ppt_x</p:attrName>
                                          <p:attrName>ppt_y</p:attrName>
                                        </p:attrNameLst>
                                      </p:cBhvr>
                                    </p:animMotion>
                                  </p:childTnLst>
                                </p:cTn>
                              </p:par>
                              <p:par>
                                <p:cTn id="42" presetID="0" presetClass="path" presetSubtype="0" accel="50000" decel="50000" fill="hold" nodeType="withEffect">
                                  <p:stCondLst>
                                    <p:cond delay="0"/>
                                  </p:stCondLst>
                                  <p:childTnLst>
                                    <p:animMotion origin="layout" path="M 0 0 L 0.00087 -0.20231 " pathEditMode="relative" ptsTypes="AA">
                                      <p:cBhvr>
                                        <p:cTn id="43" dur="2000" fill="hold"/>
                                        <p:tgtEl>
                                          <p:spTgt spid="21"/>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2" grpId="0"/>
      <p:bldP spid="2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ncetm_mm_sp11_se11_aw028.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952750" y="2292350"/>
            <a:ext cx="2070100" cy="2260600"/>
          </a:xfrm>
          <a:prstGeom prst="rect">
            <a:avLst/>
          </a:prstGeom>
        </p:spPr>
      </p:pic>
      <p:sp>
        <p:nvSpPr>
          <p:cNvPr id="27" name="Rectangle 26"/>
          <p:cNvSpPr/>
          <p:nvPr/>
        </p:nvSpPr>
        <p:spPr bwMode="auto">
          <a:xfrm rot="19328311">
            <a:off x="4398528" y="2409127"/>
            <a:ext cx="902895" cy="938964"/>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400" b="0" i="0" u="none" strike="noStrike" cap="none" normalizeH="0" baseline="0" dirty="0">
              <a:ln>
                <a:noFill/>
              </a:ln>
              <a:solidFill>
                <a:schemeClr val="tx1"/>
              </a:solidFill>
              <a:effectLst/>
              <a:latin typeface="Myriad Pro Semibold"/>
            </a:endParaRPr>
          </a:p>
        </p:txBody>
      </p:sp>
      <p:sp>
        <p:nvSpPr>
          <p:cNvPr id="28" name="Rectangle 27"/>
          <p:cNvSpPr/>
          <p:nvPr/>
        </p:nvSpPr>
        <p:spPr bwMode="auto">
          <a:xfrm rot="19328311">
            <a:off x="3572397" y="2608180"/>
            <a:ext cx="959042" cy="1607295"/>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400" b="0" i="0" u="none" strike="noStrike" cap="none" normalizeH="0" baseline="0" dirty="0">
              <a:ln>
                <a:noFill/>
              </a:ln>
              <a:solidFill>
                <a:schemeClr val="tx1"/>
              </a:solidFill>
              <a:effectLst/>
              <a:latin typeface="Myriad Pro Semibold"/>
            </a:endParaRPr>
          </a:p>
        </p:txBody>
      </p:sp>
      <p:sp>
        <p:nvSpPr>
          <p:cNvPr id="30" name="Oval 29"/>
          <p:cNvSpPr/>
          <p:nvPr/>
        </p:nvSpPr>
        <p:spPr bwMode="auto">
          <a:xfrm rot="20222220">
            <a:off x="4041051" y="3603192"/>
            <a:ext cx="849497" cy="820914"/>
          </a:xfrm>
          <a:prstGeom prst="ellipse">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400" b="0" i="0" u="none" strike="noStrike" cap="none" normalizeH="0" baseline="0">
              <a:ln>
                <a:noFill/>
              </a:ln>
              <a:solidFill>
                <a:schemeClr val="tx1"/>
              </a:solidFill>
              <a:effectLst/>
              <a:latin typeface="Myriad Pro Semibold"/>
            </a:endParaRPr>
          </a:p>
        </p:txBody>
      </p:sp>
      <p:sp>
        <p:nvSpPr>
          <p:cNvPr id="31" name="Oval 30"/>
          <p:cNvSpPr/>
          <p:nvPr/>
        </p:nvSpPr>
        <p:spPr bwMode="auto">
          <a:xfrm rot="20222220">
            <a:off x="3119453" y="2585172"/>
            <a:ext cx="567039" cy="553018"/>
          </a:xfrm>
          <a:prstGeom prst="ellipse">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400" b="0" i="0" u="none" strike="noStrike" cap="none" normalizeH="0" baseline="0">
              <a:ln>
                <a:noFill/>
              </a:ln>
              <a:solidFill>
                <a:schemeClr val="tx1"/>
              </a:solidFill>
              <a:effectLst/>
              <a:latin typeface="Myriad Pro Semibold"/>
            </a:endParaRPr>
          </a:p>
        </p:txBody>
      </p:sp>
      <p:sp>
        <p:nvSpPr>
          <p:cNvPr id="2" name="Text Placeholder 1"/>
          <p:cNvSpPr>
            <a:spLocks noGrp="1"/>
          </p:cNvSpPr>
          <p:nvPr>
            <p:ph type="body" sz="quarter" idx="11"/>
          </p:nvPr>
        </p:nvSpPr>
        <p:spPr/>
        <p:txBody>
          <a:bodyPr/>
          <a:lstStyle/>
          <a:p>
            <a:r>
              <a:rPr lang="en-GB" dirty="0">
                <a:latin typeface="Myriad Pro" panose="020B0503030403020204" pitchFamily="34" charset="0"/>
              </a:rPr>
              <a:t>1.11 Addition: three numbers and bridging 10 – step 5:2</a:t>
            </a:r>
          </a:p>
        </p:txBody>
      </p:sp>
      <p:sp>
        <p:nvSpPr>
          <p:cNvPr id="4" name="Rectangle 3"/>
          <p:cNvSpPr/>
          <p:nvPr/>
        </p:nvSpPr>
        <p:spPr>
          <a:xfrm>
            <a:off x="3846167" y="2592470"/>
            <a:ext cx="424202" cy="461665"/>
          </a:xfrm>
          <a:prstGeom prst="rect">
            <a:avLst/>
          </a:prstGeom>
        </p:spPr>
        <p:txBody>
          <a:bodyPr wrap="square">
            <a:spAutoFit/>
          </a:bodyPr>
          <a:lstStyle/>
          <a:p>
            <a:pPr>
              <a:buNone/>
            </a:pPr>
            <a:r>
              <a:rPr lang="en-GB" sz="2400" dirty="0">
                <a:latin typeface="Myriad Pro Semibold"/>
              </a:rPr>
              <a:t>+</a:t>
            </a:r>
          </a:p>
        </p:txBody>
      </p:sp>
      <p:sp>
        <p:nvSpPr>
          <p:cNvPr id="5" name="Oval 4"/>
          <p:cNvSpPr/>
          <p:nvPr/>
        </p:nvSpPr>
        <p:spPr bwMode="auto">
          <a:xfrm>
            <a:off x="4705350" y="2425700"/>
            <a:ext cx="812800" cy="812800"/>
          </a:xfrm>
          <a:prstGeom prst="ellips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400" b="0" i="0" u="none" strike="noStrike" cap="none" normalizeH="0" baseline="0">
              <a:ln>
                <a:noFill/>
              </a:ln>
              <a:solidFill>
                <a:schemeClr val="tx1"/>
              </a:solidFill>
              <a:effectLst/>
              <a:latin typeface="Myriad Pro Semibold"/>
            </a:endParaRPr>
          </a:p>
        </p:txBody>
      </p:sp>
      <p:grpSp>
        <p:nvGrpSpPr>
          <p:cNvPr id="19" name="Group 18"/>
          <p:cNvGrpSpPr/>
          <p:nvPr/>
        </p:nvGrpSpPr>
        <p:grpSpPr>
          <a:xfrm>
            <a:off x="4044950" y="3094566"/>
            <a:ext cx="2139950" cy="1286934"/>
            <a:chOff x="4286250" y="1938866"/>
            <a:chExt cx="2139950" cy="1286934"/>
          </a:xfrm>
        </p:grpSpPr>
        <p:cxnSp>
          <p:nvCxnSpPr>
            <p:cNvPr id="8" name="Straight Connector 7"/>
            <p:cNvCxnSpPr/>
            <p:nvPr/>
          </p:nvCxnSpPr>
          <p:spPr bwMode="auto">
            <a:xfrm flipH="1">
              <a:off x="4768850" y="1951566"/>
              <a:ext cx="279400" cy="474133"/>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5670550" y="1938866"/>
              <a:ext cx="273050" cy="480484"/>
            </a:xfrm>
            <a:prstGeom prst="line">
              <a:avLst/>
            </a:prstGeom>
            <a:noFill/>
            <a:ln w="28575" cap="flat" cmpd="sng" algn="ctr">
              <a:solidFill>
                <a:schemeClr val="tx1"/>
              </a:solidFill>
              <a:prstDash val="solid"/>
              <a:round/>
              <a:headEnd type="none" w="med" len="med"/>
              <a:tailEnd type="none" w="med" len="me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1" name="Oval 10"/>
            <p:cNvSpPr/>
            <p:nvPr/>
          </p:nvSpPr>
          <p:spPr bwMode="auto">
            <a:xfrm>
              <a:off x="4286250" y="2406650"/>
              <a:ext cx="812800" cy="812800"/>
            </a:xfrm>
            <a:prstGeom prst="ellips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400" b="0" i="0" u="none" strike="noStrike" cap="none" normalizeH="0" baseline="0">
                <a:ln>
                  <a:noFill/>
                </a:ln>
                <a:solidFill>
                  <a:schemeClr val="tx1"/>
                </a:solidFill>
                <a:effectLst/>
                <a:latin typeface="Myriad Pro Semibold"/>
              </a:endParaRPr>
            </a:p>
          </p:txBody>
        </p:sp>
        <p:sp>
          <p:nvSpPr>
            <p:cNvPr id="12" name="Oval 11"/>
            <p:cNvSpPr/>
            <p:nvPr/>
          </p:nvSpPr>
          <p:spPr bwMode="auto">
            <a:xfrm>
              <a:off x="5613400" y="2413000"/>
              <a:ext cx="812800" cy="812800"/>
            </a:xfrm>
            <a:prstGeom prst="ellipse">
              <a:avLst/>
            </a:prstGeom>
            <a:no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400" b="0" i="0" u="none" strike="noStrike" cap="none" normalizeH="0" baseline="0">
                <a:ln>
                  <a:noFill/>
                </a:ln>
                <a:solidFill>
                  <a:schemeClr val="tx1"/>
                </a:solidFill>
                <a:effectLst/>
                <a:latin typeface="Myriad Pro Semibold"/>
              </a:endParaRPr>
            </a:p>
          </p:txBody>
        </p:sp>
        <p:sp>
          <p:nvSpPr>
            <p:cNvPr id="17" name="Rectangle 16"/>
            <p:cNvSpPr/>
            <p:nvPr/>
          </p:nvSpPr>
          <p:spPr>
            <a:xfrm>
              <a:off x="4527550" y="2575942"/>
              <a:ext cx="412750" cy="461665"/>
            </a:xfrm>
            <a:prstGeom prst="rect">
              <a:avLst/>
            </a:prstGeom>
          </p:spPr>
          <p:txBody>
            <a:bodyPr wrap="square">
              <a:spAutoFit/>
            </a:bodyPr>
            <a:lstStyle/>
            <a:p>
              <a:pPr>
                <a:buNone/>
              </a:pPr>
              <a:r>
                <a:rPr lang="en-GB" sz="2400" dirty="0">
                  <a:latin typeface="Myriad Pro Semibold"/>
                </a:rPr>
                <a:t>3</a:t>
              </a:r>
            </a:p>
          </p:txBody>
        </p:sp>
        <p:sp>
          <p:nvSpPr>
            <p:cNvPr id="18" name="Rectangle 17"/>
            <p:cNvSpPr/>
            <p:nvPr/>
          </p:nvSpPr>
          <p:spPr>
            <a:xfrm>
              <a:off x="5854700" y="2575942"/>
              <a:ext cx="412750" cy="461665"/>
            </a:xfrm>
            <a:prstGeom prst="rect">
              <a:avLst/>
            </a:prstGeom>
          </p:spPr>
          <p:txBody>
            <a:bodyPr wrap="square">
              <a:spAutoFit/>
            </a:bodyPr>
            <a:lstStyle/>
            <a:p>
              <a:pPr>
                <a:buNone/>
              </a:pPr>
              <a:r>
                <a:rPr lang="en-GB" sz="2400" dirty="0">
                  <a:latin typeface="Myriad Pro Semibold"/>
                </a:rPr>
                <a:t>2</a:t>
              </a:r>
            </a:p>
          </p:txBody>
        </p:sp>
      </p:grpSp>
      <p:sp>
        <p:nvSpPr>
          <p:cNvPr id="53" name="Rectangle 52"/>
          <p:cNvSpPr/>
          <p:nvPr/>
        </p:nvSpPr>
        <p:spPr>
          <a:xfrm>
            <a:off x="3924300" y="5007992"/>
            <a:ext cx="1828800" cy="461665"/>
          </a:xfrm>
          <a:prstGeom prst="rect">
            <a:avLst/>
          </a:prstGeom>
        </p:spPr>
        <p:txBody>
          <a:bodyPr wrap="square">
            <a:spAutoFit/>
          </a:bodyPr>
          <a:lstStyle/>
          <a:p>
            <a:pPr>
              <a:buNone/>
            </a:pPr>
            <a:r>
              <a:rPr lang="en-GB" sz="2400" dirty="0">
                <a:latin typeface="Myriad Pro Semibold"/>
              </a:rPr>
              <a:t>7 + 3</a:t>
            </a:r>
          </a:p>
        </p:txBody>
      </p:sp>
      <p:sp>
        <p:nvSpPr>
          <p:cNvPr id="54" name="Rectangle 53"/>
          <p:cNvSpPr/>
          <p:nvPr/>
        </p:nvSpPr>
        <p:spPr>
          <a:xfrm>
            <a:off x="3893820" y="5602352"/>
            <a:ext cx="2044700" cy="461665"/>
          </a:xfrm>
          <a:prstGeom prst="rect">
            <a:avLst/>
          </a:prstGeom>
        </p:spPr>
        <p:txBody>
          <a:bodyPr wrap="square">
            <a:spAutoFit/>
          </a:bodyPr>
          <a:lstStyle/>
          <a:p>
            <a:pPr>
              <a:buNone/>
            </a:pPr>
            <a:r>
              <a:rPr lang="en-GB" sz="2400" dirty="0">
                <a:latin typeface="Myriad Pro Semibold"/>
              </a:rPr>
              <a:t>10 + 2</a:t>
            </a:r>
          </a:p>
        </p:txBody>
      </p:sp>
      <p:sp>
        <p:nvSpPr>
          <p:cNvPr id="21" name="Rectangle 20"/>
          <p:cNvSpPr/>
          <p:nvPr/>
        </p:nvSpPr>
        <p:spPr>
          <a:xfrm>
            <a:off x="3074642" y="2570490"/>
            <a:ext cx="450850" cy="461665"/>
          </a:xfrm>
          <a:prstGeom prst="rect">
            <a:avLst/>
          </a:prstGeom>
        </p:spPr>
        <p:txBody>
          <a:bodyPr wrap="square">
            <a:spAutoFit/>
          </a:bodyPr>
          <a:lstStyle/>
          <a:p>
            <a:pPr>
              <a:buNone/>
            </a:pPr>
            <a:r>
              <a:rPr lang="en-GB" sz="2400" dirty="0">
                <a:latin typeface="Myriad Pro Semibold"/>
              </a:rPr>
              <a:t>7</a:t>
            </a:r>
          </a:p>
        </p:txBody>
      </p:sp>
      <p:sp>
        <p:nvSpPr>
          <p:cNvPr id="22" name="Rectangle 21"/>
          <p:cNvSpPr/>
          <p:nvPr/>
        </p:nvSpPr>
        <p:spPr>
          <a:xfrm>
            <a:off x="4936721" y="2595890"/>
            <a:ext cx="407209" cy="461665"/>
          </a:xfrm>
          <a:prstGeom prst="rect">
            <a:avLst/>
          </a:prstGeom>
        </p:spPr>
        <p:txBody>
          <a:bodyPr wrap="square">
            <a:spAutoFit/>
          </a:bodyPr>
          <a:lstStyle/>
          <a:p>
            <a:pPr>
              <a:buNone/>
            </a:pPr>
            <a:r>
              <a:rPr lang="en-GB" sz="2400" dirty="0">
                <a:latin typeface="Myriad Pro Semibold"/>
              </a:rPr>
              <a:t>5</a:t>
            </a:r>
          </a:p>
        </p:txBody>
      </p:sp>
      <p:sp>
        <p:nvSpPr>
          <p:cNvPr id="6" name="Rectangle 5">
            <a:extLst>
              <a:ext uri="{FF2B5EF4-FFF2-40B4-BE49-F238E27FC236}">
                <a16:creationId xmlns:a16="http://schemas.microsoft.com/office/drawing/2014/main" xmlns="" id="{D0EA9EEA-7994-40DD-9416-7C937849DBF4}"/>
              </a:ext>
            </a:extLst>
          </p:cNvPr>
          <p:cNvSpPr/>
          <p:nvPr/>
        </p:nvSpPr>
        <p:spPr>
          <a:xfrm>
            <a:off x="4745323" y="5018226"/>
            <a:ext cx="813043" cy="461665"/>
          </a:xfrm>
          <a:prstGeom prst="rect">
            <a:avLst/>
          </a:prstGeom>
        </p:spPr>
        <p:txBody>
          <a:bodyPr wrap="none">
            <a:spAutoFit/>
          </a:bodyPr>
          <a:lstStyle/>
          <a:p>
            <a:pPr>
              <a:buNone/>
            </a:pPr>
            <a:r>
              <a:rPr lang="en-GB" sz="2400" dirty="0">
                <a:latin typeface="Myriad Pro Semibold"/>
              </a:rPr>
              <a:t>= 10</a:t>
            </a:r>
          </a:p>
        </p:txBody>
      </p:sp>
      <p:sp>
        <p:nvSpPr>
          <p:cNvPr id="7" name="Rectangle 6">
            <a:extLst>
              <a:ext uri="{FF2B5EF4-FFF2-40B4-BE49-F238E27FC236}">
                <a16:creationId xmlns:a16="http://schemas.microsoft.com/office/drawing/2014/main" xmlns="" id="{59BEF3E2-75C5-45F9-9195-3116E68EDC1F}"/>
              </a:ext>
            </a:extLst>
          </p:cNvPr>
          <p:cNvSpPr/>
          <p:nvPr/>
        </p:nvSpPr>
        <p:spPr>
          <a:xfrm>
            <a:off x="4878070" y="5602726"/>
            <a:ext cx="813043" cy="461665"/>
          </a:xfrm>
          <a:prstGeom prst="rect">
            <a:avLst/>
          </a:prstGeom>
        </p:spPr>
        <p:txBody>
          <a:bodyPr wrap="none">
            <a:spAutoFit/>
          </a:bodyPr>
          <a:lstStyle/>
          <a:p>
            <a:pPr>
              <a:buNone/>
            </a:pPr>
            <a:r>
              <a:rPr lang="en-GB" sz="2400" dirty="0">
                <a:latin typeface="Myriad Pro Semibold"/>
              </a:rPr>
              <a:t>= 12</a:t>
            </a:r>
          </a:p>
        </p:txBody>
      </p:sp>
    </p:spTree>
    <p:extLst>
      <p:ext uri="{BB962C8B-B14F-4D97-AF65-F5344CB8AC3E}">
        <p14:creationId xmlns:p14="http://schemas.microsoft.com/office/powerpoint/2010/main" val="36084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fade">
                                      <p:cBhvr>
                                        <p:cTn id="34" dur="500"/>
                                        <p:tgtEl>
                                          <p:spTgt spid="5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53" grpId="0"/>
      <p:bldP spid="54" grpId="0"/>
      <p:bldP spid="6"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5:4</a:t>
            </a:r>
          </a:p>
        </p:txBody>
      </p:sp>
      <p:pic>
        <p:nvPicPr>
          <p:cNvPr id="3" name="Picture 2" descr="ncetm_mm_sp1_se11_aw02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682" y="1843578"/>
            <a:ext cx="7907066" cy="3172470"/>
          </a:xfrm>
          <a:prstGeom prst="rect">
            <a:avLst/>
          </a:prstGeom>
        </p:spPr>
      </p:pic>
      <p:sp>
        <p:nvSpPr>
          <p:cNvPr id="4" name="Rectangle 3"/>
          <p:cNvSpPr/>
          <p:nvPr/>
        </p:nvSpPr>
        <p:spPr bwMode="auto">
          <a:xfrm>
            <a:off x="4313767" y="1291165"/>
            <a:ext cx="2393950" cy="1765300"/>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 name="Rectangle 4"/>
          <p:cNvSpPr/>
          <p:nvPr/>
        </p:nvSpPr>
        <p:spPr bwMode="auto">
          <a:xfrm>
            <a:off x="6415617" y="3481915"/>
            <a:ext cx="556683" cy="423335"/>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 name="Rectangle 5"/>
          <p:cNvSpPr/>
          <p:nvPr/>
        </p:nvSpPr>
        <p:spPr bwMode="auto">
          <a:xfrm>
            <a:off x="6707717" y="1606549"/>
            <a:ext cx="1553633" cy="1443565"/>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lang="en-GB"/>
          </a:p>
        </p:txBody>
      </p:sp>
      <p:sp>
        <p:nvSpPr>
          <p:cNvPr id="7" name="Rectangle 6"/>
          <p:cNvSpPr/>
          <p:nvPr/>
        </p:nvSpPr>
        <p:spPr bwMode="auto">
          <a:xfrm>
            <a:off x="7653867" y="3367615"/>
            <a:ext cx="556683" cy="423335"/>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 name="Rectangle 7"/>
          <p:cNvSpPr/>
          <p:nvPr/>
        </p:nvSpPr>
        <p:spPr bwMode="auto">
          <a:xfrm>
            <a:off x="4682066" y="3818465"/>
            <a:ext cx="3369734" cy="1293285"/>
          </a:xfrm>
          <a:prstGeom prst="rect">
            <a:avLst/>
          </a:prstGeom>
          <a:solidFill>
            <a:srgbClr val="FFFFFF"/>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Freeform: Shape 10">
            <a:extLst>
              <a:ext uri="{FF2B5EF4-FFF2-40B4-BE49-F238E27FC236}">
                <a16:creationId xmlns:a16="http://schemas.microsoft.com/office/drawing/2014/main" xmlns="" id="{CF51C7DC-7290-4D29-8E43-73ED76C25E21}"/>
              </a:ext>
            </a:extLst>
          </p:cNvPr>
          <p:cNvSpPr/>
          <p:nvPr/>
        </p:nvSpPr>
        <p:spPr bwMode="auto">
          <a:xfrm>
            <a:off x="6682727" y="2900363"/>
            <a:ext cx="64147" cy="160337"/>
          </a:xfrm>
          <a:custGeom>
            <a:avLst/>
            <a:gdLst>
              <a:gd name="connsiteX0" fmla="*/ 19697 w 46426"/>
              <a:gd name="connsiteY0" fmla="*/ 0 h 117475"/>
              <a:gd name="connsiteX1" fmla="*/ 16522 w 46426"/>
              <a:gd name="connsiteY1" fmla="*/ 7938 h 117475"/>
              <a:gd name="connsiteX2" fmla="*/ 14935 w 46426"/>
              <a:gd name="connsiteY2" fmla="*/ 12700 h 117475"/>
              <a:gd name="connsiteX3" fmla="*/ 11760 w 46426"/>
              <a:gd name="connsiteY3" fmla="*/ 17463 h 117475"/>
              <a:gd name="connsiteX4" fmla="*/ 10172 w 46426"/>
              <a:gd name="connsiteY4" fmla="*/ 22225 h 117475"/>
              <a:gd name="connsiteX5" fmla="*/ 5410 w 46426"/>
              <a:gd name="connsiteY5" fmla="*/ 26988 h 117475"/>
              <a:gd name="connsiteX6" fmla="*/ 2235 w 46426"/>
              <a:gd name="connsiteY6" fmla="*/ 41275 h 117475"/>
              <a:gd name="connsiteX7" fmla="*/ 2235 w 46426"/>
              <a:gd name="connsiteY7" fmla="*/ 109538 h 117475"/>
              <a:gd name="connsiteX8" fmla="*/ 11760 w 46426"/>
              <a:gd name="connsiteY8" fmla="*/ 112713 h 117475"/>
              <a:gd name="connsiteX9" fmla="*/ 27635 w 46426"/>
              <a:gd name="connsiteY9" fmla="*/ 117475 h 117475"/>
              <a:gd name="connsiteX10" fmla="*/ 41922 w 46426"/>
              <a:gd name="connsiteY10" fmla="*/ 115888 h 117475"/>
              <a:gd name="connsiteX11" fmla="*/ 45097 w 46426"/>
              <a:gd name="connsiteY11" fmla="*/ 109538 h 117475"/>
              <a:gd name="connsiteX12" fmla="*/ 41922 w 46426"/>
              <a:gd name="connsiteY12" fmla="*/ 46038 h 117475"/>
              <a:gd name="connsiteX13" fmla="*/ 40335 w 46426"/>
              <a:gd name="connsiteY13" fmla="*/ 38100 h 117475"/>
              <a:gd name="connsiteX14" fmla="*/ 37160 w 46426"/>
              <a:gd name="connsiteY14" fmla="*/ 33338 h 117475"/>
              <a:gd name="connsiteX15" fmla="*/ 27635 w 46426"/>
              <a:gd name="connsiteY15" fmla="*/ 25400 h 117475"/>
              <a:gd name="connsiteX16" fmla="*/ 21285 w 46426"/>
              <a:gd name="connsiteY16" fmla="*/ 15875 h 117475"/>
              <a:gd name="connsiteX17" fmla="*/ 19697 w 46426"/>
              <a:gd name="connsiteY17" fmla="*/ 0 h 117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6426" h="117475">
                <a:moveTo>
                  <a:pt x="19697" y="0"/>
                </a:moveTo>
                <a:cubicBezTo>
                  <a:pt x="18639" y="2646"/>
                  <a:pt x="17523" y="5270"/>
                  <a:pt x="16522" y="7938"/>
                </a:cubicBezTo>
                <a:cubicBezTo>
                  <a:pt x="15935" y="9505"/>
                  <a:pt x="15683" y="11203"/>
                  <a:pt x="14935" y="12700"/>
                </a:cubicBezTo>
                <a:cubicBezTo>
                  <a:pt x="14082" y="14407"/>
                  <a:pt x="12613" y="15756"/>
                  <a:pt x="11760" y="17463"/>
                </a:cubicBezTo>
                <a:cubicBezTo>
                  <a:pt x="11012" y="18960"/>
                  <a:pt x="11100" y="20833"/>
                  <a:pt x="10172" y="22225"/>
                </a:cubicBezTo>
                <a:cubicBezTo>
                  <a:pt x="8927" y="24093"/>
                  <a:pt x="6997" y="25400"/>
                  <a:pt x="5410" y="26988"/>
                </a:cubicBezTo>
                <a:cubicBezTo>
                  <a:pt x="4352" y="31750"/>
                  <a:pt x="3037" y="36463"/>
                  <a:pt x="2235" y="41275"/>
                </a:cubicBezTo>
                <a:cubicBezTo>
                  <a:pt x="-1112" y="61354"/>
                  <a:pt x="-356" y="96216"/>
                  <a:pt x="2235" y="109538"/>
                </a:cubicBezTo>
                <a:cubicBezTo>
                  <a:pt x="2874" y="112823"/>
                  <a:pt x="8585" y="111655"/>
                  <a:pt x="11760" y="112713"/>
                </a:cubicBezTo>
                <a:cubicBezTo>
                  <a:pt x="17021" y="114466"/>
                  <a:pt x="22374" y="115722"/>
                  <a:pt x="27635" y="117475"/>
                </a:cubicBezTo>
                <a:cubicBezTo>
                  <a:pt x="32397" y="116946"/>
                  <a:pt x="37560" y="117871"/>
                  <a:pt x="41922" y="115888"/>
                </a:cubicBezTo>
                <a:cubicBezTo>
                  <a:pt x="44076" y="114909"/>
                  <a:pt x="45038" y="111904"/>
                  <a:pt x="45097" y="109538"/>
                </a:cubicBezTo>
                <a:cubicBezTo>
                  <a:pt x="46875" y="38421"/>
                  <a:pt x="47741" y="72225"/>
                  <a:pt x="41922" y="46038"/>
                </a:cubicBezTo>
                <a:cubicBezTo>
                  <a:pt x="41337" y="43404"/>
                  <a:pt x="41282" y="40627"/>
                  <a:pt x="40335" y="38100"/>
                </a:cubicBezTo>
                <a:cubicBezTo>
                  <a:pt x="39665" y="36314"/>
                  <a:pt x="38381" y="34804"/>
                  <a:pt x="37160" y="33338"/>
                </a:cubicBezTo>
                <a:cubicBezTo>
                  <a:pt x="33340" y="28754"/>
                  <a:pt x="32318" y="28522"/>
                  <a:pt x="27635" y="25400"/>
                </a:cubicBezTo>
                <a:cubicBezTo>
                  <a:pt x="25518" y="22225"/>
                  <a:pt x="22992" y="19288"/>
                  <a:pt x="21285" y="15875"/>
                </a:cubicBezTo>
                <a:lnTo>
                  <a:pt x="19697" y="0"/>
                </a:lnTo>
                <a:close/>
              </a:path>
            </a:pathLst>
          </a:cu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224240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500"/>
                                  </p:stCondLst>
                                  <p:childTnLst>
                                    <p:animEffect transition="out" filter="fade">
                                      <p:cBhvr>
                                        <p:cTn id="10" dur="500"/>
                                        <p:tgtEl>
                                          <p:spTgt spid="5"/>
                                        </p:tgtEl>
                                      </p:cBhvr>
                                    </p:animEffect>
                                    <p:set>
                                      <p:cBhvr>
                                        <p:cTn id="11" dur="1" fill="hold">
                                          <p:stCondLst>
                                            <p:cond delay="499"/>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0" nodeType="click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par>
                          <p:cTn id="19" fill="hold">
                            <p:stCondLst>
                              <p:cond delay="500"/>
                            </p:stCondLst>
                            <p:childTnLst>
                              <p:par>
                                <p:cTn id="20" presetID="10" presetClass="exit" presetSubtype="0" fill="hold" grpId="0" nodeType="afterEffect">
                                  <p:stCondLst>
                                    <p:cond delay="500"/>
                                  </p:stCondLst>
                                  <p:childTnLst>
                                    <p:animEffect transition="out" filter="fade">
                                      <p:cBhvr>
                                        <p:cTn id="21" dur="500"/>
                                        <p:tgtEl>
                                          <p:spTgt spid="7"/>
                                        </p:tgtEl>
                                      </p:cBhvr>
                                    </p:animEffect>
                                    <p:set>
                                      <p:cBhvr>
                                        <p:cTn id="22" dur="1" fill="hold">
                                          <p:stCondLst>
                                            <p:cond delay="499"/>
                                          </p:stCondLst>
                                        </p:cTn>
                                        <p:tgtEl>
                                          <p:spTgt spid="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A screenshot of a computer&#10;&#10;Description generated with high confidence">
            <a:extLst>
              <a:ext uri="{FF2B5EF4-FFF2-40B4-BE49-F238E27FC236}">
                <a16:creationId xmlns:a16="http://schemas.microsoft.com/office/drawing/2014/main" xmlns="" id="{CDFFEA6C-CCC0-43AF-A1DE-1EE2FAB7256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829353" y="1231995"/>
            <a:ext cx="1579976" cy="4908753"/>
          </a:xfrm>
          <a:prstGeom prst="rect">
            <a:avLst/>
          </a:prstGeom>
        </p:spPr>
      </p:pic>
      <p:sp>
        <p:nvSpPr>
          <p:cNvPr id="2" name="Text Placeholder 1"/>
          <p:cNvSpPr>
            <a:spLocks noGrp="1"/>
          </p:cNvSpPr>
          <p:nvPr>
            <p:ph type="body" sz="quarter" idx="11"/>
          </p:nvPr>
        </p:nvSpPr>
        <p:spPr/>
        <p:txBody>
          <a:bodyPr/>
          <a:lstStyle/>
          <a:p>
            <a:r>
              <a:rPr lang="en-GB" dirty="0"/>
              <a:t>1.11 Addition: three numbers and bridging 10 – step 6:1</a:t>
            </a:r>
          </a:p>
        </p:txBody>
      </p:sp>
      <p:pic>
        <p:nvPicPr>
          <p:cNvPr id="10" name="Picture 9">
            <a:extLst>
              <a:ext uri="{FF2B5EF4-FFF2-40B4-BE49-F238E27FC236}">
                <a16:creationId xmlns:a16="http://schemas.microsoft.com/office/drawing/2014/main" xmlns="" id="{CC54959D-2ADB-4498-8506-3AF36CC005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4959" y="720664"/>
            <a:ext cx="1579976" cy="5416673"/>
          </a:xfrm>
          <a:prstGeom prst="rect">
            <a:avLst/>
          </a:prstGeom>
        </p:spPr>
      </p:pic>
      <p:pic>
        <p:nvPicPr>
          <p:cNvPr id="11" name="Picture 10" descr="A screenshot of a computer&#10;&#10;Description generated with very high confidence">
            <a:extLst>
              <a:ext uri="{FF2B5EF4-FFF2-40B4-BE49-F238E27FC236}">
                <a16:creationId xmlns:a16="http://schemas.microsoft.com/office/drawing/2014/main" xmlns="" id="{529BF680-1C5E-44C1-BC15-ED277922A1D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677920" y="724075"/>
            <a:ext cx="2458720" cy="413845"/>
          </a:xfrm>
          <a:prstGeom prst="rect">
            <a:avLst/>
          </a:prstGeom>
        </p:spPr>
      </p:pic>
      <p:pic>
        <p:nvPicPr>
          <p:cNvPr id="18" name="Picture 17">
            <a:extLst>
              <a:ext uri="{FF2B5EF4-FFF2-40B4-BE49-F238E27FC236}">
                <a16:creationId xmlns:a16="http://schemas.microsoft.com/office/drawing/2014/main" xmlns="" id="{6AE52940-DC60-4250-B5DC-C50AC9BA83B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601693" y="2477387"/>
            <a:ext cx="467833" cy="951614"/>
          </a:xfrm>
          <a:prstGeom prst="rect">
            <a:avLst/>
          </a:prstGeom>
        </p:spPr>
      </p:pic>
      <p:pic>
        <p:nvPicPr>
          <p:cNvPr id="24" name="Picture 23" descr="A screenshot of a computer&#10;&#10;Description generated with high confidence">
            <a:extLst>
              <a:ext uri="{FF2B5EF4-FFF2-40B4-BE49-F238E27FC236}">
                <a16:creationId xmlns:a16="http://schemas.microsoft.com/office/drawing/2014/main" xmlns="" id="{30A96122-4E8F-4D2B-A00A-967D7C5B586B}"/>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601692" y="2866120"/>
            <a:ext cx="467833" cy="215858"/>
          </a:xfrm>
          <a:prstGeom prst="rect">
            <a:avLst/>
          </a:prstGeom>
        </p:spPr>
      </p:pic>
      <p:pic>
        <p:nvPicPr>
          <p:cNvPr id="20" name="Picture 19">
            <a:extLst>
              <a:ext uri="{FF2B5EF4-FFF2-40B4-BE49-F238E27FC236}">
                <a16:creationId xmlns:a16="http://schemas.microsoft.com/office/drawing/2014/main" xmlns="" id="{50EEF14F-FDD6-4BE6-8A33-D22CDE831026}"/>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601693" y="2817629"/>
            <a:ext cx="467833" cy="999460"/>
          </a:xfrm>
          <a:prstGeom prst="rect">
            <a:avLst/>
          </a:prstGeom>
        </p:spPr>
      </p:pic>
      <p:pic>
        <p:nvPicPr>
          <p:cNvPr id="23" name="Picture 22" descr="A screenshot of a computer&#10;&#10;Description generated with high confidence">
            <a:extLst>
              <a:ext uri="{FF2B5EF4-FFF2-40B4-BE49-F238E27FC236}">
                <a16:creationId xmlns:a16="http://schemas.microsoft.com/office/drawing/2014/main" xmlns="" id="{5B249D04-19FA-41EC-BC8A-639F434E8C6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601693" y="3270853"/>
            <a:ext cx="467833" cy="473689"/>
          </a:xfrm>
          <a:prstGeom prst="rect">
            <a:avLst/>
          </a:prstGeom>
        </p:spPr>
      </p:pic>
      <p:pic>
        <p:nvPicPr>
          <p:cNvPr id="34" name="Picture 33" descr="A picture containing building&#10;&#10;Description generated with high confidence">
            <a:extLst>
              <a:ext uri="{FF2B5EF4-FFF2-40B4-BE49-F238E27FC236}">
                <a16:creationId xmlns:a16="http://schemas.microsoft.com/office/drawing/2014/main" xmlns="" id="{550BB10A-09BE-4F26-A6AC-BE89F078A49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65755" y="3595387"/>
            <a:ext cx="350411" cy="914400"/>
          </a:xfrm>
          <a:prstGeom prst="rect">
            <a:avLst/>
          </a:prstGeom>
        </p:spPr>
      </p:pic>
      <p:pic>
        <p:nvPicPr>
          <p:cNvPr id="36" name="Picture 35" descr="A screenshot of a computer&#10;&#10;Description generated with high confidence">
            <a:extLst>
              <a:ext uri="{FF2B5EF4-FFF2-40B4-BE49-F238E27FC236}">
                <a16:creationId xmlns:a16="http://schemas.microsoft.com/office/drawing/2014/main" xmlns="" id="{79479F83-347F-4240-A7D7-7162E86FBAB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975279" y="4043159"/>
            <a:ext cx="512806" cy="311958"/>
          </a:xfrm>
          <a:prstGeom prst="rect">
            <a:avLst/>
          </a:prstGeom>
        </p:spPr>
      </p:pic>
      <p:pic>
        <p:nvPicPr>
          <p:cNvPr id="32" name="Picture 31" descr="A picture containing building&#10;&#10;Description generated with high confidence">
            <a:extLst>
              <a:ext uri="{FF2B5EF4-FFF2-40B4-BE49-F238E27FC236}">
                <a16:creationId xmlns:a16="http://schemas.microsoft.com/office/drawing/2014/main" xmlns="" id="{0547847D-E6F8-46E0-BABD-663F2663B18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062219" y="4026903"/>
            <a:ext cx="425866" cy="914400"/>
          </a:xfrm>
          <a:prstGeom prst="rect">
            <a:avLst/>
          </a:prstGeom>
        </p:spPr>
      </p:pic>
      <p:pic>
        <p:nvPicPr>
          <p:cNvPr id="35" name="Picture 34" descr="A screenshot of a computer&#10;&#10;Description generated with high confidence">
            <a:extLst>
              <a:ext uri="{FF2B5EF4-FFF2-40B4-BE49-F238E27FC236}">
                <a16:creationId xmlns:a16="http://schemas.microsoft.com/office/drawing/2014/main" xmlns="" id="{06DA045A-D7C8-4FEF-9EC8-BF9E5EE19604}"/>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975280" y="4443211"/>
            <a:ext cx="512806" cy="498092"/>
          </a:xfrm>
          <a:prstGeom prst="rect">
            <a:avLst/>
          </a:prstGeom>
        </p:spPr>
      </p:pic>
      <p:pic>
        <p:nvPicPr>
          <p:cNvPr id="37" name="Picture 36">
            <a:extLst>
              <a:ext uri="{FF2B5EF4-FFF2-40B4-BE49-F238E27FC236}">
                <a16:creationId xmlns:a16="http://schemas.microsoft.com/office/drawing/2014/main" xmlns="" id="{0644DC2F-36E1-46EE-9CF5-39D492F53D7E}"/>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24390"/>
          <a:stretch/>
        </p:blipFill>
        <p:spPr>
          <a:xfrm>
            <a:off x="6908980" y="724318"/>
            <a:ext cx="2027630" cy="5416673"/>
          </a:xfrm>
          <a:prstGeom prst="rect">
            <a:avLst/>
          </a:prstGeom>
        </p:spPr>
      </p:pic>
    </p:spTree>
    <p:extLst>
      <p:ext uri="{BB962C8B-B14F-4D97-AF65-F5344CB8AC3E}">
        <p14:creationId xmlns:p14="http://schemas.microsoft.com/office/powerpoint/2010/main" val="370386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63" presetClass="path" presetSubtype="0" accel="50000" decel="50000" fill="hold" nodeType="withEffect">
                                  <p:stCondLst>
                                    <p:cond delay="500"/>
                                  </p:stCondLst>
                                  <p:childTnLst>
                                    <p:animMotion origin="layout" path="M -4.72222E-6 4.81481E-6 L 0.15209 4.81481E-6 " pathEditMode="relative" rAng="0" ptsTypes="AA">
                                      <p:cBhvr>
                                        <p:cTn id="26" dur="2000" fill="hold"/>
                                        <p:tgtEl>
                                          <p:spTgt spid="32"/>
                                        </p:tgtEl>
                                        <p:attrNameLst>
                                          <p:attrName>ppt_x</p:attrName>
                                          <p:attrName>ppt_y</p:attrName>
                                        </p:attrNameLst>
                                      </p:cBhvr>
                                      <p:rCtr x="7604" y="0"/>
                                    </p:animMotion>
                                  </p:childTnLst>
                                </p:cTn>
                              </p:par>
                              <p:par>
                                <p:cTn id="27" presetID="63" presetClass="path" presetSubtype="0" accel="50000" decel="50000" fill="hold" nodeType="withEffect">
                                  <p:stCondLst>
                                    <p:cond delay="500"/>
                                  </p:stCondLst>
                                  <p:childTnLst>
                                    <p:animMotion origin="layout" path="M 4.72222E-6 -2.22222E-6 L 0.18368 -2.22222E-6 " pathEditMode="relative" rAng="0" ptsTypes="AA">
                                      <p:cBhvr>
                                        <p:cTn id="28" dur="2000" fill="hold"/>
                                        <p:tgtEl>
                                          <p:spTgt spid="34"/>
                                        </p:tgtEl>
                                        <p:attrNameLst>
                                          <p:attrName>ppt_x</p:attrName>
                                          <p:attrName>ppt_y</p:attrName>
                                        </p:attrNameLst>
                                      </p:cBhvr>
                                      <p:rCtr x="9184" y="0"/>
                                    </p:animMotion>
                                  </p:childTnLst>
                                </p:cTn>
                              </p:par>
                            </p:childTnLst>
                          </p:cTn>
                        </p:par>
                      </p:childTnLst>
                    </p:cTn>
                  </p:par>
                  <p:par>
                    <p:cTn id="29" fill="hold">
                      <p:stCondLst>
                        <p:cond delay="indefinite"/>
                      </p:stCondLst>
                      <p:childTnLst>
                        <p:par>
                          <p:cTn id="30" fill="hold">
                            <p:stCondLst>
                              <p:cond delay="0"/>
                            </p:stCondLst>
                            <p:childTnLst>
                              <p:par>
                                <p:cTn id="31" presetID="63" presetClass="path" presetSubtype="0" accel="50000" decel="50000" fill="hold" nodeType="clickEffect">
                                  <p:stCondLst>
                                    <p:cond delay="0"/>
                                  </p:stCondLst>
                                  <p:childTnLst>
                                    <p:animMotion origin="layout" path="M 5.55556E-7 4.44444E-6 L 0.1158 4.44444E-6 " pathEditMode="relative" rAng="0" ptsTypes="AA">
                                      <p:cBhvr>
                                        <p:cTn id="32" dur="2000" fill="hold"/>
                                        <p:tgtEl>
                                          <p:spTgt spid="18"/>
                                        </p:tgtEl>
                                        <p:attrNameLst>
                                          <p:attrName>ppt_x</p:attrName>
                                          <p:attrName>ppt_y</p:attrName>
                                        </p:attrNameLst>
                                      </p:cBhvr>
                                      <p:rCtr x="5781" y="0"/>
                                    </p:animMotion>
                                  </p:childTnLst>
                                </p:cTn>
                              </p:par>
                              <p:par>
                                <p:cTn id="33" presetID="63" presetClass="path" presetSubtype="0" accel="50000" decel="50000" fill="hold" nodeType="withEffect">
                                  <p:stCondLst>
                                    <p:cond delay="0"/>
                                  </p:stCondLst>
                                  <p:childTnLst>
                                    <p:animMotion origin="layout" path="M 5.55556E-7 -4.81481E-6 L 0.08194 -4.81481E-6 " pathEditMode="relative" rAng="0" ptsTypes="AA">
                                      <p:cBhvr>
                                        <p:cTn id="34" dur="2000" fill="hold"/>
                                        <p:tgtEl>
                                          <p:spTgt spid="20"/>
                                        </p:tgtEl>
                                        <p:attrNameLst>
                                          <p:attrName>ppt_x</p:attrName>
                                          <p:attrName>ppt_y</p:attrName>
                                        </p:attrNameLst>
                                      </p:cBhvr>
                                      <p:rCtr x="4097" y="0"/>
                                    </p:animMotion>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xmlns="" id="{F946BCC0-3DEC-4B7A-9941-31D32CFF8F1F}"/>
              </a:ext>
            </a:extLst>
          </p:cNvPr>
          <p:cNvGrpSpPr/>
          <p:nvPr/>
        </p:nvGrpSpPr>
        <p:grpSpPr>
          <a:xfrm>
            <a:off x="2411779" y="5118415"/>
            <a:ext cx="462013" cy="411990"/>
            <a:chOff x="2103697" y="5162550"/>
            <a:chExt cx="462013" cy="411990"/>
          </a:xfrm>
        </p:grpSpPr>
        <p:pic>
          <p:nvPicPr>
            <p:cNvPr id="44" name="Picture 43" descr="A close up of a logo&#10;&#10;Description generated with high confidence">
              <a:extLst>
                <a:ext uri="{FF2B5EF4-FFF2-40B4-BE49-F238E27FC236}">
                  <a16:creationId xmlns:a16="http://schemas.microsoft.com/office/drawing/2014/main" xmlns="" id="{75915B3C-8AF2-4751-95EA-52DDAC4A932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2103697" y="5162550"/>
              <a:ext cx="462013" cy="411990"/>
            </a:xfrm>
            <a:prstGeom prst="rect">
              <a:avLst/>
            </a:prstGeom>
          </p:spPr>
        </p:pic>
        <p:sp>
          <p:nvSpPr>
            <p:cNvPr id="50" name="Rectangle 49">
              <a:extLst>
                <a:ext uri="{FF2B5EF4-FFF2-40B4-BE49-F238E27FC236}">
                  <a16:creationId xmlns:a16="http://schemas.microsoft.com/office/drawing/2014/main" xmlns="" id="{ECA7660E-34D6-4068-8195-A4C8F89D3036}"/>
                </a:ext>
              </a:extLst>
            </p:cNvPr>
            <p:cNvSpPr/>
            <p:nvPr/>
          </p:nvSpPr>
          <p:spPr bwMode="auto">
            <a:xfrm>
              <a:off x="2228850" y="5238750"/>
              <a:ext cx="228600" cy="26670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grpSp>
      <p:sp>
        <p:nvSpPr>
          <p:cNvPr id="2" name="Text Placeholder 1"/>
          <p:cNvSpPr>
            <a:spLocks noGrp="1"/>
          </p:cNvSpPr>
          <p:nvPr>
            <p:ph type="body" sz="quarter" idx="11"/>
          </p:nvPr>
        </p:nvSpPr>
        <p:spPr/>
        <p:txBody>
          <a:bodyPr/>
          <a:lstStyle/>
          <a:p>
            <a:r>
              <a:rPr lang="en-GB" dirty="0"/>
              <a:t>1.11 Addition: three numbers and bridging 10 – step 6:1</a:t>
            </a:r>
          </a:p>
        </p:txBody>
      </p:sp>
      <p:sp>
        <p:nvSpPr>
          <p:cNvPr id="5" name="Right Brace 4">
            <a:extLst>
              <a:ext uri="{FF2B5EF4-FFF2-40B4-BE49-F238E27FC236}">
                <a16:creationId xmlns:a16="http://schemas.microsoft.com/office/drawing/2014/main" xmlns="" id="{DAAE776A-D6A7-425B-9784-5CECACB269E2}"/>
              </a:ext>
            </a:extLst>
          </p:cNvPr>
          <p:cNvSpPr/>
          <p:nvPr/>
        </p:nvSpPr>
        <p:spPr bwMode="auto">
          <a:xfrm rot="5400000">
            <a:off x="3491032" y="1284844"/>
            <a:ext cx="592216" cy="6833392"/>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sp>
        <p:nvSpPr>
          <p:cNvPr id="6" name="TextBox 5">
            <a:extLst>
              <a:ext uri="{FF2B5EF4-FFF2-40B4-BE49-F238E27FC236}">
                <a16:creationId xmlns:a16="http://schemas.microsoft.com/office/drawing/2014/main" xmlns="" id="{04A2B38F-48C6-40FC-AC4C-7EB4C20CEF9A}"/>
              </a:ext>
            </a:extLst>
          </p:cNvPr>
          <p:cNvSpPr txBox="1"/>
          <p:nvPr/>
        </p:nvSpPr>
        <p:spPr bwMode="auto">
          <a:xfrm>
            <a:off x="3543300" y="5094741"/>
            <a:ext cx="660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12</a:t>
            </a:r>
          </a:p>
        </p:txBody>
      </p:sp>
      <p:cxnSp>
        <p:nvCxnSpPr>
          <p:cNvPr id="12" name="Straight Connector 11">
            <a:extLst>
              <a:ext uri="{FF2B5EF4-FFF2-40B4-BE49-F238E27FC236}">
                <a16:creationId xmlns:a16="http://schemas.microsoft.com/office/drawing/2014/main" xmlns="" id="{DE8424AB-AEEF-4891-AC35-A7B3515905C8}"/>
              </a:ext>
            </a:extLst>
          </p:cNvPr>
          <p:cNvCxnSpPr>
            <a:cxnSpLocks/>
          </p:cNvCxnSpPr>
          <p:nvPr/>
        </p:nvCxnSpPr>
        <p:spPr bwMode="auto">
          <a:xfrm>
            <a:off x="6063095" y="3916903"/>
            <a:ext cx="2189479" cy="0"/>
          </a:xfrm>
          <a:prstGeom prst="line">
            <a:avLst/>
          </a:prstGeom>
          <a:ln w="28575"/>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25" name="Right Brace 24">
            <a:extLst>
              <a:ext uri="{FF2B5EF4-FFF2-40B4-BE49-F238E27FC236}">
                <a16:creationId xmlns:a16="http://schemas.microsoft.com/office/drawing/2014/main" xmlns="" id="{5CCD8DAB-F0F0-4471-8E54-8420BC3670A8}"/>
              </a:ext>
            </a:extLst>
          </p:cNvPr>
          <p:cNvSpPr/>
          <p:nvPr/>
        </p:nvSpPr>
        <p:spPr bwMode="auto">
          <a:xfrm rot="16200000">
            <a:off x="7960560" y="2652269"/>
            <a:ext cx="592216" cy="1052227"/>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sp>
        <p:nvSpPr>
          <p:cNvPr id="26" name="TextBox 25">
            <a:extLst>
              <a:ext uri="{FF2B5EF4-FFF2-40B4-BE49-F238E27FC236}">
                <a16:creationId xmlns:a16="http://schemas.microsoft.com/office/drawing/2014/main" xmlns="" id="{274E64F7-CB36-4B34-A517-AEB8C90BA70F}"/>
              </a:ext>
            </a:extLst>
          </p:cNvPr>
          <p:cNvSpPr txBox="1"/>
          <p:nvPr/>
        </p:nvSpPr>
        <p:spPr bwMode="auto">
          <a:xfrm>
            <a:off x="7921725" y="2358834"/>
            <a:ext cx="660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rPr>
              <a:t>− </a:t>
            </a:r>
            <a:r>
              <a:rPr lang="en-GB" sz="2400" dirty="0">
                <a:latin typeface="Myriad Pro Semibold"/>
                <a:ea typeface="Myriad Pro Semibold" charset="0"/>
                <a:cs typeface="Myriad Pro Semibold" charset="0"/>
              </a:rPr>
              <a:t>2</a:t>
            </a:r>
          </a:p>
        </p:txBody>
      </p:sp>
      <p:sp>
        <p:nvSpPr>
          <p:cNvPr id="27" name="Right Brace 26">
            <a:extLst>
              <a:ext uri="{FF2B5EF4-FFF2-40B4-BE49-F238E27FC236}">
                <a16:creationId xmlns:a16="http://schemas.microsoft.com/office/drawing/2014/main" xmlns="" id="{7E431576-BC81-42E7-BF36-A04A2385FF83}"/>
              </a:ext>
            </a:extLst>
          </p:cNvPr>
          <p:cNvSpPr/>
          <p:nvPr/>
        </p:nvSpPr>
        <p:spPr bwMode="auto">
          <a:xfrm rot="5400000">
            <a:off x="2915409" y="1860467"/>
            <a:ext cx="585219" cy="5675150"/>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sp>
        <p:nvSpPr>
          <p:cNvPr id="28" name="TextBox 27">
            <a:extLst>
              <a:ext uri="{FF2B5EF4-FFF2-40B4-BE49-F238E27FC236}">
                <a16:creationId xmlns:a16="http://schemas.microsoft.com/office/drawing/2014/main" xmlns="" id="{02A44D0A-1635-4179-A75E-3244B067D5F4}"/>
              </a:ext>
            </a:extLst>
          </p:cNvPr>
          <p:cNvSpPr txBox="1"/>
          <p:nvPr/>
        </p:nvSpPr>
        <p:spPr bwMode="auto">
          <a:xfrm>
            <a:off x="2888918" y="5094740"/>
            <a:ext cx="660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10</a:t>
            </a:r>
          </a:p>
        </p:txBody>
      </p:sp>
      <p:sp>
        <p:nvSpPr>
          <p:cNvPr id="33" name="Right Brace 32">
            <a:extLst>
              <a:ext uri="{FF2B5EF4-FFF2-40B4-BE49-F238E27FC236}">
                <a16:creationId xmlns:a16="http://schemas.microsoft.com/office/drawing/2014/main" xmlns="" id="{9CD373ED-E83B-43D6-890E-5F06BC607998}"/>
              </a:ext>
            </a:extLst>
          </p:cNvPr>
          <p:cNvSpPr/>
          <p:nvPr/>
        </p:nvSpPr>
        <p:spPr bwMode="auto">
          <a:xfrm rot="16200000">
            <a:off x="6871437" y="2650664"/>
            <a:ext cx="592216" cy="1052226"/>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sp>
        <p:nvSpPr>
          <p:cNvPr id="38" name="TextBox 37">
            <a:extLst>
              <a:ext uri="{FF2B5EF4-FFF2-40B4-BE49-F238E27FC236}">
                <a16:creationId xmlns:a16="http://schemas.microsoft.com/office/drawing/2014/main" xmlns="" id="{2CBAF9D0-1701-4FAE-AB1C-4C61A8439E1F}"/>
              </a:ext>
            </a:extLst>
          </p:cNvPr>
          <p:cNvSpPr txBox="1"/>
          <p:nvPr/>
        </p:nvSpPr>
        <p:spPr bwMode="auto">
          <a:xfrm>
            <a:off x="6832462" y="2357228"/>
            <a:ext cx="660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rPr>
              <a:t>− </a:t>
            </a:r>
            <a:r>
              <a:rPr lang="en-GB" sz="2400" dirty="0">
                <a:latin typeface="Myriad Pro Semibold"/>
                <a:ea typeface="Myriad Pro Semibold" charset="0"/>
                <a:cs typeface="Myriad Pro Semibold" charset="0"/>
              </a:rPr>
              <a:t>2</a:t>
            </a:r>
          </a:p>
        </p:txBody>
      </p:sp>
      <p:sp>
        <p:nvSpPr>
          <p:cNvPr id="39" name="Right Brace 38">
            <a:extLst>
              <a:ext uri="{FF2B5EF4-FFF2-40B4-BE49-F238E27FC236}">
                <a16:creationId xmlns:a16="http://schemas.microsoft.com/office/drawing/2014/main" xmlns="" id="{50EEBEFB-AD9F-435D-B26D-D96477163A3F}"/>
              </a:ext>
            </a:extLst>
          </p:cNvPr>
          <p:cNvSpPr/>
          <p:nvPr/>
        </p:nvSpPr>
        <p:spPr bwMode="auto">
          <a:xfrm rot="5400000">
            <a:off x="2346678" y="2429197"/>
            <a:ext cx="592216" cy="4544684"/>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cxnSp>
        <p:nvCxnSpPr>
          <p:cNvPr id="41" name="Straight Connector 40">
            <a:extLst>
              <a:ext uri="{FF2B5EF4-FFF2-40B4-BE49-F238E27FC236}">
                <a16:creationId xmlns:a16="http://schemas.microsoft.com/office/drawing/2014/main" xmlns="" id="{66C28D13-1EFA-48B8-8FB7-A2768DF81507}"/>
              </a:ext>
            </a:extLst>
          </p:cNvPr>
          <p:cNvCxnSpPr>
            <a:cxnSpLocks/>
          </p:cNvCxnSpPr>
          <p:nvPr/>
        </p:nvCxnSpPr>
        <p:spPr bwMode="auto">
          <a:xfrm>
            <a:off x="4312118" y="3916903"/>
            <a:ext cx="2329314" cy="0"/>
          </a:xfrm>
          <a:prstGeom prst="line">
            <a:avLst/>
          </a:prstGeom>
          <a:ln w="28575"/>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pic>
        <p:nvPicPr>
          <p:cNvPr id="4" name="Picture 3">
            <a:extLst>
              <a:ext uri="{FF2B5EF4-FFF2-40B4-BE49-F238E27FC236}">
                <a16:creationId xmlns:a16="http://schemas.microsoft.com/office/drawing/2014/main" xmlns="" id="{2645F824-83DB-4E56-A742-010FF5D0E3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5127" y="3624294"/>
            <a:ext cx="1158242" cy="585218"/>
          </a:xfrm>
          <a:prstGeom prst="rect">
            <a:avLst/>
          </a:prstGeom>
        </p:spPr>
      </p:pic>
      <p:pic>
        <p:nvPicPr>
          <p:cNvPr id="16" name="Picture 15" descr="A close up of a logo&#10;&#10;Description generated with high confidence">
            <a:extLst>
              <a:ext uri="{FF2B5EF4-FFF2-40B4-BE49-F238E27FC236}">
                <a16:creationId xmlns:a16="http://schemas.microsoft.com/office/drawing/2014/main" xmlns="" id="{98488311-CD49-4785-A3A4-A109CE0E65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0444" y="3624294"/>
            <a:ext cx="4559818" cy="585218"/>
          </a:xfrm>
          <a:prstGeom prst="rect">
            <a:avLst/>
          </a:prstGeom>
        </p:spPr>
      </p:pic>
      <p:pic>
        <p:nvPicPr>
          <p:cNvPr id="8" name="Picture 7" descr="A picture containing mirror, object, hand glass&#10;&#10;Description generated with very high confidence">
            <a:extLst>
              <a:ext uri="{FF2B5EF4-FFF2-40B4-BE49-F238E27FC236}">
                <a16:creationId xmlns:a16="http://schemas.microsoft.com/office/drawing/2014/main" xmlns="" id="{1FF9404A-A681-4FF8-B5B7-DBC190E179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5594" y="3624294"/>
            <a:ext cx="1158242" cy="585218"/>
          </a:xfrm>
          <a:prstGeom prst="rect">
            <a:avLst/>
          </a:prstGeom>
        </p:spPr>
      </p:pic>
      <p:sp>
        <p:nvSpPr>
          <p:cNvPr id="42" name="Right Brace 41">
            <a:extLst>
              <a:ext uri="{FF2B5EF4-FFF2-40B4-BE49-F238E27FC236}">
                <a16:creationId xmlns:a16="http://schemas.microsoft.com/office/drawing/2014/main" xmlns="" id="{069EE879-0AF2-4BE4-BC68-94A3178B5870}"/>
              </a:ext>
            </a:extLst>
          </p:cNvPr>
          <p:cNvSpPr/>
          <p:nvPr/>
        </p:nvSpPr>
        <p:spPr bwMode="auto">
          <a:xfrm rot="16200000">
            <a:off x="7422817" y="1000763"/>
            <a:ext cx="592216" cy="2127714"/>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sp>
        <p:nvSpPr>
          <p:cNvPr id="43" name="TextBox 42">
            <a:extLst>
              <a:ext uri="{FF2B5EF4-FFF2-40B4-BE49-F238E27FC236}">
                <a16:creationId xmlns:a16="http://schemas.microsoft.com/office/drawing/2014/main" xmlns="" id="{CB269B50-9CCA-4D1D-AF66-58CD9001C778}"/>
              </a:ext>
            </a:extLst>
          </p:cNvPr>
          <p:cNvSpPr txBox="1"/>
          <p:nvPr/>
        </p:nvSpPr>
        <p:spPr bwMode="auto">
          <a:xfrm>
            <a:off x="7394741" y="1245071"/>
            <a:ext cx="660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rPr>
              <a:t>− 4</a:t>
            </a:r>
            <a:endParaRPr lang="en-GB" sz="2400" dirty="0">
              <a:latin typeface="Myriad Pro Semibold"/>
              <a:ea typeface="Myriad Pro Semibold" charset="0"/>
              <a:cs typeface="Myriad Pro Semibold" charset="0"/>
            </a:endParaRPr>
          </a:p>
        </p:txBody>
      </p:sp>
      <p:sp>
        <p:nvSpPr>
          <p:cNvPr id="47" name="Rectangle 46">
            <a:extLst>
              <a:ext uri="{FF2B5EF4-FFF2-40B4-BE49-F238E27FC236}">
                <a16:creationId xmlns:a16="http://schemas.microsoft.com/office/drawing/2014/main" xmlns="" id="{DD528EDA-3100-440F-B70C-129EF1D1312E}"/>
              </a:ext>
            </a:extLst>
          </p:cNvPr>
          <p:cNvSpPr/>
          <p:nvPr/>
        </p:nvSpPr>
        <p:spPr bwMode="auto">
          <a:xfrm>
            <a:off x="2600325" y="5073202"/>
            <a:ext cx="111125" cy="45719"/>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lang="en-GB">
              <a:latin typeface="Myriad Pro Semibold"/>
            </a:endParaRPr>
          </a:p>
        </p:txBody>
      </p:sp>
      <p:sp>
        <p:nvSpPr>
          <p:cNvPr id="49" name="TextBox 48">
            <a:extLst>
              <a:ext uri="{FF2B5EF4-FFF2-40B4-BE49-F238E27FC236}">
                <a16:creationId xmlns:a16="http://schemas.microsoft.com/office/drawing/2014/main" xmlns="" id="{B22DA11A-E96F-4D47-A704-29C86847EF9B}"/>
              </a:ext>
            </a:extLst>
          </p:cNvPr>
          <p:cNvSpPr txBox="1"/>
          <p:nvPr/>
        </p:nvSpPr>
        <p:spPr bwMode="auto">
          <a:xfrm>
            <a:off x="2411779" y="5094140"/>
            <a:ext cx="46201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rPr>
              <a:t>8</a:t>
            </a:r>
          </a:p>
        </p:txBody>
      </p:sp>
    </p:spTree>
    <p:extLst>
      <p:ext uri="{BB962C8B-B14F-4D97-AF65-F5344CB8AC3E}">
        <p14:creationId xmlns:p14="http://schemas.microsoft.com/office/powerpoint/2010/main" val="364184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par>
                          <p:cTn id="11" fill="hold">
                            <p:stCondLst>
                              <p:cond delay="500"/>
                            </p:stCondLst>
                            <p:childTnLst>
                              <p:par>
                                <p:cTn id="12" presetID="63" presetClass="path" presetSubtype="0" accel="50000" decel="50000" fill="hold" nodeType="afterEffect">
                                  <p:stCondLst>
                                    <p:cond delay="0"/>
                                  </p:stCondLst>
                                  <p:childTnLst>
                                    <p:animMotion origin="layout" path="M 8.33333E-7 -4.81481E-6 L 0.17691 -4.81481E-6 " pathEditMode="relative" rAng="0" ptsTypes="AA">
                                      <p:cBhvr>
                                        <p:cTn id="13" dur="2000" fill="hold"/>
                                        <p:tgtEl>
                                          <p:spTgt spid="8"/>
                                        </p:tgtEl>
                                        <p:attrNameLst>
                                          <p:attrName>ppt_x</p:attrName>
                                          <p:attrName>ppt_y</p:attrName>
                                        </p:attrNameLst>
                                      </p:cBhvr>
                                      <p:rCtr x="8837" y="0"/>
                                    </p:animMotion>
                                  </p:childTnLst>
                                </p:cTn>
                              </p:par>
                              <p:par>
                                <p:cTn id="14" presetID="22" presetClass="entr" presetSubtype="8"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2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500"/>
                                        <p:tgtEl>
                                          <p:spTgt spid="2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fade">
                                      <p:cBhvr>
                                        <p:cTn id="24" dur="500"/>
                                        <p:tgtEl>
                                          <p:spTgt spid="2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500"/>
                                        <p:tgtEl>
                                          <p:spTgt spid="2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27"/>
                                        </p:tgtEl>
                                      </p:cBhvr>
                                    </p:animEffect>
                                    <p:set>
                                      <p:cBhvr>
                                        <p:cTn id="37" dur="1" fill="hold">
                                          <p:stCondLst>
                                            <p:cond delay="499"/>
                                          </p:stCondLst>
                                        </p:cTn>
                                        <p:tgtEl>
                                          <p:spTgt spid="27"/>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8"/>
                                        </p:tgtEl>
                                      </p:cBhvr>
                                    </p:animEffect>
                                    <p:set>
                                      <p:cBhvr>
                                        <p:cTn id="40" dur="1" fill="hold">
                                          <p:stCondLst>
                                            <p:cond delay="499"/>
                                          </p:stCondLst>
                                        </p:cTn>
                                        <p:tgtEl>
                                          <p:spTgt spid="28"/>
                                        </p:tgtEl>
                                        <p:attrNameLst>
                                          <p:attrName>style.visibility</p:attrName>
                                        </p:attrNameLst>
                                      </p:cBhvr>
                                      <p:to>
                                        <p:strVal val="hidden"/>
                                      </p:to>
                                    </p:set>
                                  </p:childTnLst>
                                </p:cTn>
                              </p:par>
                              <p:par>
                                <p:cTn id="41" presetID="63" presetClass="path" presetSubtype="0" accel="50000" decel="50000" fill="hold" nodeType="withEffect">
                                  <p:stCondLst>
                                    <p:cond delay="250"/>
                                  </p:stCondLst>
                                  <p:childTnLst>
                                    <p:animMotion origin="layout" path="M 1.94444E-6 -4.81481E-6 L 0.17691 -4.81481E-6 " pathEditMode="relative" rAng="0" ptsTypes="AA">
                                      <p:cBhvr>
                                        <p:cTn id="42" dur="2000" fill="hold"/>
                                        <p:tgtEl>
                                          <p:spTgt spid="4"/>
                                        </p:tgtEl>
                                        <p:attrNameLst>
                                          <p:attrName>ppt_x</p:attrName>
                                          <p:attrName>ppt_y</p:attrName>
                                        </p:attrNameLst>
                                      </p:cBhvr>
                                      <p:rCtr x="8837" y="0"/>
                                    </p:animMotion>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500"/>
                                        <p:tgtEl>
                                          <p:spTgt spid="4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fade">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500"/>
                                        <p:tgtEl>
                                          <p:spTgt spid="49"/>
                                        </p:tgtEl>
                                      </p:cBhvr>
                                    </p:animEffect>
                                  </p:childTnLst>
                                </p:cTn>
                              </p:par>
                            </p:childTnLst>
                          </p:cTn>
                        </p:par>
                        <p:par>
                          <p:cTn id="67" fill="hold">
                            <p:stCondLst>
                              <p:cond delay="500"/>
                            </p:stCondLst>
                            <p:childTnLst>
                              <p:par>
                                <p:cTn id="68" presetID="10" presetClass="entr" presetSubtype="0" fill="hold" nodeType="afterEffect">
                                  <p:stCondLst>
                                    <p:cond delay="0"/>
                                  </p:stCondLst>
                                  <p:childTnLst>
                                    <p:set>
                                      <p:cBhvr>
                                        <p:cTn id="69" dur="1" fill="hold">
                                          <p:stCondLst>
                                            <p:cond delay="0"/>
                                          </p:stCondLst>
                                        </p:cTn>
                                        <p:tgtEl>
                                          <p:spTgt spid="51"/>
                                        </p:tgtEl>
                                        <p:attrNameLst>
                                          <p:attrName>style.visibility</p:attrName>
                                        </p:attrNameLst>
                                      </p:cBhvr>
                                      <p:to>
                                        <p:strVal val="visible"/>
                                      </p:to>
                                    </p:set>
                                    <p:animEffect transition="in" filter="fade">
                                      <p:cBhvr>
                                        <p:cTn id="7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25" grpId="0" animBg="1"/>
      <p:bldP spid="26" grpId="0"/>
      <p:bldP spid="27" grpId="0" animBg="1"/>
      <p:bldP spid="27" grpId="1" animBg="1"/>
      <p:bldP spid="28" grpId="0"/>
      <p:bldP spid="28" grpId="1"/>
      <p:bldP spid="33" grpId="0" animBg="1"/>
      <p:bldP spid="38" grpId="0"/>
      <p:bldP spid="39" grpId="0" animBg="1"/>
      <p:bldP spid="42" grpId="0" animBg="1"/>
      <p:bldP spid="43" grpId="0"/>
      <p:bldP spid="49"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6:1</a:t>
            </a:r>
          </a:p>
        </p:txBody>
      </p:sp>
      <p:pic>
        <p:nvPicPr>
          <p:cNvPr id="7" name="Picture 6" descr="A picture containing indoor&#10;&#10;Description generated with high confidence">
            <a:extLst>
              <a:ext uri="{FF2B5EF4-FFF2-40B4-BE49-F238E27FC236}">
                <a16:creationId xmlns:a16="http://schemas.microsoft.com/office/drawing/2014/main" xmlns="" id="{2F1A2D82-E6D0-4B8E-895F-C586A9E2ED9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18277" y="3615070"/>
            <a:ext cx="7907446" cy="705928"/>
          </a:xfrm>
          <a:prstGeom prst="rect">
            <a:avLst/>
          </a:prstGeom>
        </p:spPr>
      </p:pic>
      <p:pic>
        <p:nvPicPr>
          <p:cNvPr id="29" name="Picture 28" descr="A picture containing indoor&#10;&#10;Description generated with high confidence">
            <a:extLst>
              <a:ext uri="{FF2B5EF4-FFF2-40B4-BE49-F238E27FC236}">
                <a16:creationId xmlns:a16="http://schemas.microsoft.com/office/drawing/2014/main" xmlns="" id="{37777F47-AACD-4CC5-B985-30AF629012C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2000" y="2909142"/>
            <a:ext cx="3668234" cy="705928"/>
          </a:xfrm>
          <a:prstGeom prst="rect">
            <a:avLst/>
          </a:prstGeom>
        </p:spPr>
      </p:pic>
      <p:pic>
        <p:nvPicPr>
          <p:cNvPr id="30" name="Picture 29" descr="A picture containing indoor&#10;&#10;Description generated with high confidence">
            <a:extLst>
              <a:ext uri="{FF2B5EF4-FFF2-40B4-BE49-F238E27FC236}">
                <a16:creationId xmlns:a16="http://schemas.microsoft.com/office/drawing/2014/main" xmlns="" id="{331EE2A9-8FB2-4556-97B6-12D419B3FBD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1905"/>
          <a:stretch/>
        </p:blipFill>
        <p:spPr>
          <a:xfrm>
            <a:off x="4572000" y="2498651"/>
            <a:ext cx="3668234" cy="410491"/>
          </a:xfrm>
          <a:prstGeom prst="rect">
            <a:avLst/>
          </a:prstGeom>
        </p:spPr>
      </p:pic>
      <p:pic>
        <p:nvPicPr>
          <p:cNvPr id="31" name="Picture 30" descr="A picture containing indoor&#10;&#10;Description generated with high confidence">
            <a:extLst>
              <a:ext uri="{FF2B5EF4-FFF2-40B4-BE49-F238E27FC236}">
                <a16:creationId xmlns:a16="http://schemas.microsoft.com/office/drawing/2014/main" xmlns="" id="{77024543-B4D7-4324-97FE-3E015F4F828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78195" y="2909142"/>
            <a:ext cx="3593805" cy="705928"/>
          </a:xfrm>
          <a:prstGeom prst="rect">
            <a:avLst/>
          </a:prstGeom>
        </p:spPr>
      </p:pic>
      <p:pic>
        <p:nvPicPr>
          <p:cNvPr id="32" name="Picture 31" descr="A picture containing indoor&#10;&#10;Description generated with high confidence">
            <a:extLst>
              <a:ext uri="{FF2B5EF4-FFF2-40B4-BE49-F238E27FC236}">
                <a16:creationId xmlns:a16="http://schemas.microsoft.com/office/drawing/2014/main" xmlns="" id="{E0024CA3-6F2D-4596-ABA6-7F6D32E059D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0302"/>
          <a:stretch/>
        </p:blipFill>
        <p:spPr>
          <a:xfrm>
            <a:off x="978195" y="2498651"/>
            <a:ext cx="3593805" cy="410491"/>
          </a:xfrm>
          <a:prstGeom prst="rect">
            <a:avLst/>
          </a:prstGeom>
        </p:spPr>
      </p:pic>
      <p:sp>
        <p:nvSpPr>
          <p:cNvPr id="9" name="Rectangle 8">
            <a:extLst>
              <a:ext uri="{FF2B5EF4-FFF2-40B4-BE49-F238E27FC236}">
                <a16:creationId xmlns:a16="http://schemas.microsoft.com/office/drawing/2014/main" xmlns="" id="{51F3518E-20D5-4BCE-9F3D-18FC61E8B9E1}"/>
              </a:ext>
            </a:extLst>
          </p:cNvPr>
          <p:cNvSpPr/>
          <p:nvPr/>
        </p:nvSpPr>
        <p:spPr bwMode="auto">
          <a:xfrm>
            <a:off x="786762" y="3884082"/>
            <a:ext cx="457200" cy="426331"/>
          </a:xfrm>
          <a:prstGeom prst="rect">
            <a:avLst/>
          </a:prstGeom>
          <a:noFill/>
          <a:ln w="76200">
            <a:solidFill>
              <a:schemeClr val="bg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599193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fade">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9"/>
                                        </p:tgtEl>
                                      </p:cBhvr>
                                    </p:animEffect>
                                    <p:set>
                                      <p:cBhvr>
                                        <p:cTn id="2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xmlns="" id="{F2CB94A2-49CA-405B-A15B-DBEA281F2C9E}"/>
              </a:ext>
            </a:extLst>
          </p:cNvPr>
          <p:cNvSpPr/>
          <p:nvPr/>
        </p:nvSpPr>
        <p:spPr>
          <a:xfrm>
            <a:off x="4473918" y="2894536"/>
            <a:ext cx="378630" cy="461665"/>
          </a:xfrm>
          <a:prstGeom prst="rect">
            <a:avLst/>
          </a:prstGeom>
        </p:spPr>
        <p:txBody>
          <a:bodyPr wrap="square">
            <a:spAutoFit/>
          </a:bodyPr>
          <a:lstStyle/>
          <a:p>
            <a:pPr>
              <a:buNone/>
            </a:pPr>
            <a:r>
              <a:rPr lang="en-GB" sz="2400" dirty="0">
                <a:latin typeface="Myriad Pro Semibold"/>
              </a:rPr>
              <a:t>2</a:t>
            </a:r>
          </a:p>
        </p:txBody>
      </p:sp>
      <p:sp>
        <p:nvSpPr>
          <p:cNvPr id="2" name="Text Placeholder 1"/>
          <p:cNvSpPr>
            <a:spLocks noGrp="1"/>
          </p:cNvSpPr>
          <p:nvPr>
            <p:ph type="body" sz="quarter" idx="11"/>
          </p:nvPr>
        </p:nvSpPr>
        <p:spPr/>
        <p:txBody>
          <a:bodyPr/>
          <a:lstStyle/>
          <a:p>
            <a:r>
              <a:rPr lang="en-GB" dirty="0"/>
              <a:t>1.11 Addition: three numbers and bridging 10 – step 6:1</a:t>
            </a:r>
          </a:p>
        </p:txBody>
      </p:sp>
      <p:pic>
        <p:nvPicPr>
          <p:cNvPr id="4" name="Picture 3" descr="A close up of a logo&#10;&#10;Description generated with very high confidence">
            <a:extLst>
              <a:ext uri="{FF2B5EF4-FFF2-40B4-BE49-F238E27FC236}">
                <a16:creationId xmlns:a16="http://schemas.microsoft.com/office/drawing/2014/main" xmlns="" id="{F7EF9FF1-F30D-41C1-AD5F-EECCDFE35E6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3812" y="1855572"/>
            <a:ext cx="7936377" cy="630000"/>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xmlns="" id="{9B82FF26-9AB7-4431-9011-E01592015B1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03811" y="2485572"/>
            <a:ext cx="7936377" cy="498258"/>
          </a:xfrm>
          <a:prstGeom prst="rect">
            <a:avLst/>
          </a:prstGeom>
        </p:spPr>
      </p:pic>
      <p:sp>
        <p:nvSpPr>
          <p:cNvPr id="5" name="TextBox 4">
            <a:extLst>
              <a:ext uri="{FF2B5EF4-FFF2-40B4-BE49-F238E27FC236}">
                <a16:creationId xmlns:a16="http://schemas.microsoft.com/office/drawing/2014/main" xmlns="" id="{4AE91CDB-78BD-446A-AB76-41BCD4A2917A}"/>
              </a:ext>
            </a:extLst>
          </p:cNvPr>
          <p:cNvSpPr txBox="1"/>
          <p:nvPr/>
        </p:nvSpPr>
        <p:spPr bwMode="auto">
          <a:xfrm>
            <a:off x="3536415" y="3875940"/>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12 </a:t>
            </a: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6" name="Rectangle 5">
            <a:extLst>
              <a:ext uri="{FF2B5EF4-FFF2-40B4-BE49-F238E27FC236}">
                <a16:creationId xmlns:a16="http://schemas.microsoft.com/office/drawing/2014/main" xmlns="" id="{F6E7785B-D1F1-4209-B317-1FA0CA0CB00E}"/>
              </a:ext>
            </a:extLst>
          </p:cNvPr>
          <p:cNvSpPr/>
          <p:nvPr/>
        </p:nvSpPr>
        <p:spPr>
          <a:xfrm>
            <a:off x="4193096" y="3875940"/>
            <a:ext cx="356188" cy="461665"/>
          </a:xfrm>
          <a:prstGeom prst="rect">
            <a:avLst/>
          </a:prstGeom>
        </p:spPr>
        <p:txBody>
          <a:bodyPr wrap="none">
            <a:spAutoFit/>
          </a:bodyPr>
          <a:lstStyle/>
          <a:p>
            <a:pPr>
              <a:buNone/>
            </a:pPr>
            <a:r>
              <a:rPr lang="en-GB" sz="2400" dirty="0">
                <a:latin typeface="Myriad Pro Semibold"/>
              </a:rPr>
              <a:t>2</a:t>
            </a:r>
          </a:p>
        </p:txBody>
      </p:sp>
      <p:sp>
        <p:nvSpPr>
          <p:cNvPr id="16" name="Rectangle 15">
            <a:extLst>
              <a:ext uri="{FF2B5EF4-FFF2-40B4-BE49-F238E27FC236}">
                <a16:creationId xmlns:a16="http://schemas.microsoft.com/office/drawing/2014/main" xmlns="" id="{98C4EA2C-70B8-4043-BD20-4A3497449D89}"/>
              </a:ext>
            </a:extLst>
          </p:cNvPr>
          <p:cNvSpPr/>
          <p:nvPr/>
        </p:nvSpPr>
        <p:spPr>
          <a:xfrm>
            <a:off x="4517360" y="3875940"/>
            <a:ext cx="792205" cy="461665"/>
          </a:xfrm>
          <a:prstGeom prst="rect">
            <a:avLst/>
          </a:prstGeom>
        </p:spPr>
        <p:txBody>
          <a:bodyPr wrap="none">
            <a:spAutoFit/>
          </a:bodyPr>
          <a:lstStyle/>
          <a:p>
            <a:pPr>
              <a:buNone/>
            </a:pPr>
            <a:r>
              <a:rPr lang="en-GB" sz="2400" dirty="0">
                <a:latin typeface="Myriad Pro Semibold"/>
              </a:rPr>
              <a:t>= 10</a:t>
            </a:r>
          </a:p>
        </p:txBody>
      </p:sp>
      <p:sp>
        <p:nvSpPr>
          <p:cNvPr id="17" name="TextBox 16">
            <a:extLst>
              <a:ext uri="{FF2B5EF4-FFF2-40B4-BE49-F238E27FC236}">
                <a16:creationId xmlns:a16="http://schemas.microsoft.com/office/drawing/2014/main" xmlns="" id="{1A02CD97-F662-4F32-B00B-E31C04CCD347}"/>
              </a:ext>
            </a:extLst>
          </p:cNvPr>
          <p:cNvSpPr txBox="1"/>
          <p:nvPr/>
        </p:nvSpPr>
        <p:spPr bwMode="auto">
          <a:xfrm>
            <a:off x="3536415" y="4368382"/>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10 </a:t>
            </a: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18" name="Rectangle 17">
            <a:extLst>
              <a:ext uri="{FF2B5EF4-FFF2-40B4-BE49-F238E27FC236}">
                <a16:creationId xmlns:a16="http://schemas.microsoft.com/office/drawing/2014/main" xmlns="" id="{C26ABB0A-A9BC-4AA3-AE77-68E2FC70CE59}"/>
              </a:ext>
            </a:extLst>
          </p:cNvPr>
          <p:cNvSpPr/>
          <p:nvPr/>
        </p:nvSpPr>
        <p:spPr>
          <a:xfrm>
            <a:off x="4193096" y="4368382"/>
            <a:ext cx="356188" cy="461665"/>
          </a:xfrm>
          <a:prstGeom prst="rect">
            <a:avLst/>
          </a:prstGeom>
        </p:spPr>
        <p:txBody>
          <a:bodyPr wrap="none">
            <a:spAutoFit/>
          </a:bodyPr>
          <a:lstStyle/>
          <a:p>
            <a:pPr>
              <a:buNone/>
            </a:pPr>
            <a:r>
              <a:rPr lang="en-GB" sz="2400" dirty="0">
                <a:latin typeface="Myriad Pro Semibold"/>
              </a:rPr>
              <a:t>2</a:t>
            </a:r>
          </a:p>
        </p:txBody>
      </p:sp>
      <p:sp>
        <p:nvSpPr>
          <p:cNvPr id="19" name="Rectangle 18">
            <a:extLst>
              <a:ext uri="{FF2B5EF4-FFF2-40B4-BE49-F238E27FC236}">
                <a16:creationId xmlns:a16="http://schemas.microsoft.com/office/drawing/2014/main" xmlns="" id="{306F2857-1A3E-4D73-970D-FBAE5FDEEF99}"/>
              </a:ext>
            </a:extLst>
          </p:cNvPr>
          <p:cNvSpPr/>
          <p:nvPr/>
        </p:nvSpPr>
        <p:spPr>
          <a:xfrm>
            <a:off x="4517360" y="4368382"/>
            <a:ext cx="620683" cy="461665"/>
          </a:xfrm>
          <a:prstGeom prst="rect">
            <a:avLst/>
          </a:prstGeom>
        </p:spPr>
        <p:txBody>
          <a:bodyPr wrap="none">
            <a:spAutoFit/>
          </a:bodyPr>
          <a:lstStyle/>
          <a:p>
            <a:pPr>
              <a:buNone/>
            </a:pPr>
            <a:r>
              <a:rPr lang="en-GB" sz="2400" dirty="0">
                <a:latin typeface="Myriad Pro Semibold"/>
              </a:rPr>
              <a:t>= 8</a:t>
            </a:r>
          </a:p>
        </p:txBody>
      </p:sp>
      <p:sp>
        <p:nvSpPr>
          <p:cNvPr id="20" name="TextBox 19">
            <a:extLst>
              <a:ext uri="{FF2B5EF4-FFF2-40B4-BE49-F238E27FC236}">
                <a16:creationId xmlns:a16="http://schemas.microsoft.com/office/drawing/2014/main" xmlns="" id="{62111ECB-D900-4F1A-8C39-0583992E4EB6}"/>
              </a:ext>
            </a:extLst>
          </p:cNvPr>
          <p:cNvSpPr txBox="1"/>
          <p:nvPr/>
        </p:nvSpPr>
        <p:spPr bwMode="auto">
          <a:xfrm>
            <a:off x="3536415" y="5086857"/>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b="1" dirty="0">
                <a:latin typeface="Myriad Pro Semibold"/>
                <a:ea typeface="Myriad Pro Semibold" charset="0"/>
                <a:cs typeface="Myriad Pro Semibold" charset="0"/>
              </a:rPr>
              <a:t>12 </a:t>
            </a:r>
            <a:r>
              <a:rPr lang="en-GB" sz="2400" b="1" dirty="0">
                <a:latin typeface="Myriad Pro Semibold"/>
              </a:rPr>
              <a:t>− </a:t>
            </a:r>
            <a:endParaRPr lang="en-GB" sz="2400" b="1" dirty="0">
              <a:latin typeface="Myriad Pro Semibold"/>
              <a:ea typeface="Myriad Pro Semibold" charset="0"/>
              <a:cs typeface="Myriad Pro Semibold" charset="0"/>
            </a:endParaRPr>
          </a:p>
        </p:txBody>
      </p:sp>
      <p:sp>
        <p:nvSpPr>
          <p:cNvPr id="21" name="Rectangle 20">
            <a:extLst>
              <a:ext uri="{FF2B5EF4-FFF2-40B4-BE49-F238E27FC236}">
                <a16:creationId xmlns:a16="http://schemas.microsoft.com/office/drawing/2014/main" xmlns="" id="{275A5CF6-D575-4B42-96DA-6B4AF485055E}"/>
              </a:ext>
            </a:extLst>
          </p:cNvPr>
          <p:cNvSpPr/>
          <p:nvPr/>
        </p:nvSpPr>
        <p:spPr>
          <a:xfrm>
            <a:off x="4193096" y="5086857"/>
            <a:ext cx="356188" cy="461665"/>
          </a:xfrm>
          <a:prstGeom prst="rect">
            <a:avLst/>
          </a:prstGeom>
        </p:spPr>
        <p:txBody>
          <a:bodyPr wrap="none">
            <a:spAutoFit/>
          </a:bodyPr>
          <a:lstStyle/>
          <a:p>
            <a:pPr>
              <a:buNone/>
            </a:pPr>
            <a:r>
              <a:rPr lang="en-GB" sz="2400" b="1" dirty="0">
                <a:latin typeface="Myriad Pro Semibold"/>
              </a:rPr>
              <a:t>4</a:t>
            </a:r>
          </a:p>
        </p:txBody>
      </p:sp>
      <p:sp>
        <p:nvSpPr>
          <p:cNvPr id="22" name="Rectangle 21">
            <a:extLst>
              <a:ext uri="{FF2B5EF4-FFF2-40B4-BE49-F238E27FC236}">
                <a16:creationId xmlns:a16="http://schemas.microsoft.com/office/drawing/2014/main" xmlns="" id="{23682E17-41D0-4489-BA0C-EF87B54CCDB5}"/>
              </a:ext>
            </a:extLst>
          </p:cNvPr>
          <p:cNvSpPr/>
          <p:nvPr/>
        </p:nvSpPr>
        <p:spPr>
          <a:xfrm>
            <a:off x="4517360" y="5086857"/>
            <a:ext cx="620683" cy="461665"/>
          </a:xfrm>
          <a:prstGeom prst="rect">
            <a:avLst/>
          </a:prstGeom>
        </p:spPr>
        <p:txBody>
          <a:bodyPr wrap="none">
            <a:spAutoFit/>
          </a:bodyPr>
          <a:lstStyle/>
          <a:p>
            <a:pPr>
              <a:buNone/>
            </a:pPr>
            <a:r>
              <a:rPr lang="en-GB" sz="2400" b="1" dirty="0">
                <a:latin typeface="Myriad Pro Semibold"/>
              </a:rPr>
              <a:t>= 8</a:t>
            </a:r>
          </a:p>
        </p:txBody>
      </p:sp>
      <p:sp>
        <p:nvSpPr>
          <p:cNvPr id="24" name="Rectangle 23">
            <a:extLst>
              <a:ext uri="{FF2B5EF4-FFF2-40B4-BE49-F238E27FC236}">
                <a16:creationId xmlns:a16="http://schemas.microsoft.com/office/drawing/2014/main" xmlns="" id="{71C98908-05D3-4125-914A-E045221EF05F}"/>
              </a:ext>
            </a:extLst>
          </p:cNvPr>
          <p:cNvSpPr/>
          <p:nvPr/>
        </p:nvSpPr>
        <p:spPr>
          <a:xfrm>
            <a:off x="5243680" y="2894536"/>
            <a:ext cx="378630" cy="461665"/>
          </a:xfrm>
          <a:prstGeom prst="rect">
            <a:avLst/>
          </a:prstGeom>
        </p:spPr>
        <p:txBody>
          <a:bodyPr wrap="square">
            <a:spAutoFit/>
          </a:bodyPr>
          <a:lstStyle/>
          <a:p>
            <a:pPr>
              <a:buNone/>
            </a:pPr>
            <a:r>
              <a:rPr lang="en-GB" sz="2400" dirty="0">
                <a:latin typeface="Myriad Pro Semibold"/>
              </a:rPr>
              <a:t>2</a:t>
            </a:r>
          </a:p>
        </p:txBody>
      </p:sp>
    </p:spTree>
    <p:extLst>
      <p:ext uri="{BB962C8B-B14F-4D97-AF65-F5344CB8AC3E}">
        <p14:creationId xmlns:p14="http://schemas.microsoft.com/office/powerpoint/2010/main" val="691767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par>
                          <p:cTn id="23" fill="hold">
                            <p:stCondLst>
                              <p:cond delay="500"/>
                            </p:stCondLst>
                            <p:childTnLst>
                              <p:par>
                                <p:cTn id="24" presetID="3" presetClass="emph" presetSubtype="2" fill="hold" grpId="0" nodeType="afterEffect">
                                  <p:stCondLst>
                                    <p:cond delay="0"/>
                                  </p:stCondLst>
                                  <p:childTnLst>
                                    <p:animClr clrSpc="rgb" dir="cw">
                                      <p:cBhvr override="childStyle">
                                        <p:cTn id="25" dur="1000" fill="hold"/>
                                        <p:tgtEl>
                                          <p:spTgt spid="6"/>
                                        </p:tgtEl>
                                        <p:attrNameLst>
                                          <p:attrName>style.color</p:attrName>
                                        </p:attrNameLst>
                                      </p:cBhvr>
                                      <p:to>
                                        <a:srgbClr val="FF0000"/>
                                      </p:to>
                                    </p:animClr>
                                  </p:childTnLst>
                                </p:cTn>
                              </p:par>
                              <p:par>
                                <p:cTn id="26" presetID="3" presetClass="emph" presetSubtype="2" fill="hold" grpId="0" nodeType="withEffect">
                                  <p:stCondLst>
                                    <p:cond delay="0"/>
                                  </p:stCondLst>
                                  <p:childTnLst>
                                    <p:animClr clrSpc="rgb" dir="cw">
                                      <p:cBhvr override="childStyle">
                                        <p:cTn id="27" dur="1000" fill="hold"/>
                                        <p:tgtEl>
                                          <p:spTgt spid="23"/>
                                        </p:tgtEl>
                                        <p:attrNameLst>
                                          <p:attrName>style.color</p:attrName>
                                        </p:attrNameLst>
                                      </p:cBhvr>
                                      <p:to>
                                        <a:srgbClr val="FF0000"/>
                                      </p:to>
                                    </p:animClr>
                                  </p:childTnLst>
                                </p:cTn>
                              </p:par>
                            </p:childTnLst>
                          </p:cTn>
                        </p:par>
                        <p:par>
                          <p:cTn id="28" fill="hold">
                            <p:stCondLst>
                              <p:cond delay="1500"/>
                            </p:stCondLst>
                            <p:childTnLst>
                              <p:par>
                                <p:cTn id="29" presetID="3" presetClass="emph" presetSubtype="2" fill="hold" grpId="2" nodeType="afterEffect">
                                  <p:stCondLst>
                                    <p:cond delay="500"/>
                                  </p:stCondLst>
                                  <p:childTnLst>
                                    <p:animClr clrSpc="rgb" dir="cw">
                                      <p:cBhvr override="childStyle">
                                        <p:cTn id="30" dur="1000" fill="hold"/>
                                        <p:tgtEl>
                                          <p:spTgt spid="23"/>
                                        </p:tgtEl>
                                        <p:attrNameLst>
                                          <p:attrName>style.color</p:attrName>
                                        </p:attrNameLst>
                                      </p:cBhvr>
                                      <p:to>
                                        <a:srgbClr val="000000"/>
                                      </p:to>
                                    </p:animClr>
                                  </p:childTnLst>
                                </p:cTn>
                              </p:par>
                              <p:par>
                                <p:cTn id="31" presetID="3" presetClass="emph" presetSubtype="2" fill="hold" grpId="2" nodeType="withEffect">
                                  <p:stCondLst>
                                    <p:cond delay="500"/>
                                  </p:stCondLst>
                                  <p:childTnLst>
                                    <p:animClr clrSpc="rgb" dir="cw">
                                      <p:cBhvr override="childStyle">
                                        <p:cTn id="32" dur="1000" fill="hold"/>
                                        <p:tgtEl>
                                          <p:spTgt spid="6"/>
                                        </p:tgtEl>
                                        <p:attrNameLst>
                                          <p:attrName>style.color</p:attrName>
                                        </p:attrNameLst>
                                      </p:cBhvr>
                                      <p:to>
                                        <a:srgbClr val="000000"/>
                                      </p:to>
                                    </p:animClr>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par>
                                <p:cTn id="43" presetID="10" presetClass="entr" presetSubtype="0" fill="hold" grpId="1"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p:stCondLst>
                              <p:cond delay="500"/>
                            </p:stCondLst>
                            <p:childTnLst>
                              <p:par>
                                <p:cTn id="47" presetID="3" presetClass="emph" presetSubtype="2" fill="hold" grpId="0" nodeType="afterEffect">
                                  <p:stCondLst>
                                    <p:cond delay="0"/>
                                  </p:stCondLst>
                                  <p:childTnLst>
                                    <p:animClr clrSpc="rgb" dir="cw">
                                      <p:cBhvr override="childStyle">
                                        <p:cTn id="48" dur="1000" fill="hold"/>
                                        <p:tgtEl>
                                          <p:spTgt spid="18"/>
                                        </p:tgtEl>
                                        <p:attrNameLst>
                                          <p:attrName>style.color</p:attrName>
                                        </p:attrNameLst>
                                      </p:cBhvr>
                                      <p:to>
                                        <a:srgbClr val="FF0000"/>
                                      </p:to>
                                    </p:animClr>
                                  </p:childTnLst>
                                </p:cTn>
                              </p:par>
                              <p:par>
                                <p:cTn id="49" presetID="3" presetClass="emph" presetSubtype="2" fill="hold" grpId="0" nodeType="withEffect">
                                  <p:stCondLst>
                                    <p:cond delay="0"/>
                                  </p:stCondLst>
                                  <p:childTnLst>
                                    <p:animClr clrSpc="rgb" dir="cw">
                                      <p:cBhvr override="childStyle">
                                        <p:cTn id="50" dur="1000" fill="hold"/>
                                        <p:tgtEl>
                                          <p:spTgt spid="24"/>
                                        </p:tgtEl>
                                        <p:attrNameLst>
                                          <p:attrName>style.color</p:attrName>
                                        </p:attrNameLst>
                                      </p:cBhvr>
                                      <p:to>
                                        <a:srgbClr val="FF0000"/>
                                      </p:to>
                                    </p:animClr>
                                  </p:childTnLst>
                                </p:cTn>
                              </p:par>
                            </p:childTnLst>
                          </p:cTn>
                        </p:par>
                        <p:par>
                          <p:cTn id="51" fill="hold">
                            <p:stCondLst>
                              <p:cond delay="1500"/>
                            </p:stCondLst>
                            <p:childTnLst>
                              <p:par>
                                <p:cTn id="52" presetID="3" presetClass="emph" presetSubtype="2" fill="hold" grpId="2" nodeType="afterEffect">
                                  <p:stCondLst>
                                    <p:cond delay="500"/>
                                  </p:stCondLst>
                                  <p:childTnLst>
                                    <p:animClr clrSpc="rgb" dir="cw">
                                      <p:cBhvr override="childStyle">
                                        <p:cTn id="53" dur="1000" fill="hold"/>
                                        <p:tgtEl>
                                          <p:spTgt spid="18"/>
                                        </p:tgtEl>
                                        <p:attrNameLst>
                                          <p:attrName>style.color</p:attrName>
                                        </p:attrNameLst>
                                      </p:cBhvr>
                                      <p:to>
                                        <a:srgbClr val="000000"/>
                                      </p:to>
                                    </p:animClr>
                                  </p:childTnLst>
                                </p:cTn>
                              </p:par>
                              <p:par>
                                <p:cTn id="54" presetID="3" presetClass="emph" presetSubtype="2" fill="hold" grpId="2" nodeType="withEffect">
                                  <p:stCondLst>
                                    <p:cond delay="500"/>
                                  </p:stCondLst>
                                  <p:childTnLst>
                                    <p:animClr clrSpc="rgb" dir="cw">
                                      <p:cBhvr override="childStyle">
                                        <p:cTn id="55" dur="1000" fill="hold"/>
                                        <p:tgtEl>
                                          <p:spTgt spid="24"/>
                                        </p:tgtEl>
                                        <p:attrNameLst>
                                          <p:attrName>style.color</p:attrName>
                                        </p:attrNameLst>
                                      </p:cBhvr>
                                      <p:to>
                                        <a:srgbClr val="000000"/>
                                      </p:to>
                                    </p:animClr>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fade">
                                      <p:cBhvr>
                                        <p:cTn id="65" dur="500"/>
                                        <p:tgtEl>
                                          <p:spTgt spid="2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fade">
                                      <p:cBhvr>
                                        <p:cTn id="68" dur="500"/>
                                        <p:tgtEl>
                                          <p:spTgt spid="2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3" grpId="1"/>
      <p:bldP spid="23" grpId="2"/>
      <p:bldP spid="5" grpId="0"/>
      <p:bldP spid="6" grpId="0"/>
      <p:bldP spid="6" grpId="1"/>
      <p:bldP spid="6" grpId="2"/>
      <p:bldP spid="16" grpId="0"/>
      <p:bldP spid="17" grpId="0"/>
      <p:bldP spid="18" grpId="0"/>
      <p:bldP spid="18" grpId="1"/>
      <p:bldP spid="18" grpId="2"/>
      <p:bldP spid="19" grpId="0"/>
      <p:bldP spid="20" grpId="0"/>
      <p:bldP spid="21" grpId="0"/>
      <p:bldP spid="22" grpId="0"/>
      <p:bldP spid="24" grpId="0"/>
      <p:bldP spid="24" grpId="1"/>
      <p:bldP spid="24"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p:cNvSpPr/>
          <p:nvPr/>
        </p:nvSpPr>
        <p:spPr bwMode="auto">
          <a:xfrm>
            <a:off x="964455" y="2627336"/>
            <a:ext cx="6507678" cy="1718043"/>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 name="Text Placeholder 2"/>
          <p:cNvSpPr>
            <a:spLocks noGrp="1"/>
          </p:cNvSpPr>
          <p:nvPr>
            <p:ph type="body" sz="quarter" idx="11"/>
          </p:nvPr>
        </p:nvSpPr>
        <p:spPr/>
        <p:txBody>
          <a:bodyPr/>
          <a:lstStyle/>
          <a:p>
            <a:r>
              <a:rPr lang="en-GB" dirty="0"/>
              <a:t>1.11 Addition: three numbers and bridging 10 – step 1:1</a:t>
            </a:r>
          </a:p>
        </p:txBody>
      </p:sp>
      <p:pic>
        <p:nvPicPr>
          <p:cNvPr id="14" name="Picture 13" descr="ncetm_mm_sp1_se11_aw00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7975" y="2572328"/>
            <a:ext cx="6134792" cy="1758141"/>
          </a:xfrm>
          <a:prstGeom prst="rect">
            <a:avLst/>
          </a:prstGeom>
        </p:spPr>
      </p:pic>
      <p:pic>
        <p:nvPicPr>
          <p:cNvPr id="27" name="Picture 26" descr="ncetm_mm_sp1_se11_aw002.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987092" y="2576538"/>
            <a:ext cx="2010108" cy="1758141"/>
          </a:xfrm>
          <a:prstGeom prst="rect">
            <a:avLst/>
          </a:prstGeom>
        </p:spPr>
      </p:pic>
      <p:grpSp>
        <p:nvGrpSpPr>
          <p:cNvPr id="47" name="Group 46"/>
          <p:cNvGrpSpPr/>
          <p:nvPr/>
        </p:nvGrpSpPr>
        <p:grpSpPr>
          <a:xfrm>
            <a:off x="7238294" y="2280062"/>
            <a:ext cx="395560" cy="2208811"/>
            <a:chOff x="783772" y="2280062"/>
            <a:chExt cx="6850082" cy="2208811"/>
          </a:xfrm>
        </p:grpSpPr>
        <p:sp>
          <p:nvSpPr>
            <p:cNvPr id="37" name="Rectangle 36"/>
            <p:cNvSpPr/>
            <p:nvPr/>
          </p:nvSpPr>
          <p:spPr bwMode="auto">
            <a:xfrm>
              <a:off x="783772" y="2327564"/>
              <a:ext cx="2481941" cy="2161309"/>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8" name="Rectangle 37"/>
            <p:cNvSpPr/>
            <p:nvPr/>
          </p:nvSpPr>
          <p:spPr bwMode="auto">
            <a:xfrm>
              <a:off x="4833258" y="2301835"/>
              <a:ext cx="2800596" cy="2161309"/>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0" name="Rectangle 39"/>
            <p:cNvSpPr/>
            <p:nvPr/>
          </p:nvSpPr>
          <p:spPr bwMode="auto">
            <a:xfrm>
              <a:off x="2907476" y="2280062"/>
              <a:ext cx="2800596" cy="423555"/>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6" name="Rectangle 45"/>
            <p:cNvSpPr/>
            <p:nvPr/>
          </p:nvSpPr>
          <p:spPr bwMode="auto">
            <a:xfrm>
              <a:off x="2952998" y="4201886"/>
              <a:ext cx="2800596" cy="286987"/>
            </a:xfrm>
            <a:prstGeom prst="rect">
              <a:avLst/>
            </a:prstGeom>
            <a:solidFill>
              <a:schemeClr val="bg1"/>
            </a:solidFill>
            <a:ln>
              <a:noFill/>
            </a:ln>
            <a:effectLst/>
            <a:extLs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sp>
        <p:nvSpPr>
          <p:cNvPr id="28" name="TextBox 27"/>
          <p:cNvSpPr txBox="1"/>
          <p:nvPr/>
        </p:nvSpPr>
        <p:spPr bwMode="auto">
          <a:xfrm>
            <a:off x="1666416" y="4563115"/>
            <a:ext cx="3576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2</a:t>
            </a:r>
          </a:p>
        </p:txBody>
      </p:sp>
      <p:sp>
        <p:nvSpPr>
          <p:cNvPr id="29" name="TextBox 28"/>
          <p:cNvSpPr txBox="1"/>
          <p:nvPr/>
        </p:nvSpPr>
        <p:spPr bwMode="auto">
          <a:xfrm>
            <a:off x="3869873" y="4569539"/>
            <a:ext cx="3576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3</a:t>
            </a:r>
          </a:p>
        </p:txBody>
      </p:sp>
      <p:sp>
        <p:nvSpPr>
          <p:cNvPr id="30" name="TextBox 29"/>
          <p:cNvSpPr txBox="1"/>
          <p:nvPr/>
        </p:nvSpPr>
        <p:spPr bwMode="auto">
          <a:xfrm>
            <a:off x="6088815" y="4562243"/>
            <a:ext cx="3576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4</a:t>
            </a:r>
          </a:p>
        </p:txBody>
      </p:sp>
      <p:sp>
        <p:nvSpPr>
          <p:cNvPr id="31" name="TextBox 30"/>
          <p:cNvSpPr txBox="1"/>
          <p:nvPr/>
        </p:nvSpPr>
        <p:spPr bwMode="auto">
          <a:xfrm>
            <a:off x="2767705" y="4569542"/>
            <a:ext cx="3576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t>
            </a:r>
          </a:p>
        </p:txBody>
      </p:sp>
      <p:sp>
        <p:nvSpPr>
          <p:cNvPr id="32" name="TextBox 31"/>
          <p:cNvSpPr txBox="1"/>
          <p:nvPr/>
        </p:nvSpPr>
        <p:spPr bwMode="auto">
          <a:xfrm>
            <a:off x="4978463" y="4561372"/>
            <a:ext cx="3576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a:t>
            </a:r>
          </a:p>
        </p:txBody>
      </p:sp>
      <p:sp>
        <p:nvSpPr>
          <p:cNvPr id="36" name="Rectangle 35"/>
          <p:cNvSpPr/>
          <p:nvPr/>
        </p:nvSpPr>
        <p:spPr bwMode="auto">
          <a:xfrm>
            <a:off x="1104385" y="2709254"/>
            <a:ext cx="1518222" cy="151822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4" name="Rectangle 43"/>
          <p:cNvSpPr/>
          <p:nvPr/>
        </p:nvSpPr>
        <p:spPr bwMode="auto">
          <a:xfrm>
            <a:off x="5482989" y="2679188"/>
            <a:ext cx="1518222" cy="1518222"/>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5" name="TextBox 44"/>
          <p:cNvSpPr txBox="1"/>
          <p:nvPr/>
        </p:nvSpPr>
        <p:spPr bwMode="auto">
          <a:xfrm>
            <a:off x="7155189" y="4576303"/>
            <a:ext cx="172846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9</a:t>
            </a:r>
          </a:p>
        </p:txBody>
      </p:sp>
      <p:pic>
        <p:nvPicPr>
          <p:cNvPr id="25" name="Picture 24" descr="ncetm_mm_sp1_se11_aw002.png">
            <a:extLst>
              <a:ext uri="{FF2B5EF4-FFF2-40B4-BE49-F238E27FC236}">
                <a16:creationId xmlns:a16="http://schemas.microsoft.com/office/drawing/2014/main" xmlns="" id="{4860F8CD-1BE9-4C00-B456-99A6F66367E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006"/>
          <a:stretch/>
        </p:blipFill>
        <p:spPr>
          <a:xfrm>
            <a:off x="5177777" y="2568118"/>
            <a:ext cx="2010108" cy="1758141"/>
          </a:xfrm>
          <a:prstGeom prst="rect">
            <a:avLst/>
          </a:prstGeom>
        </p:spPr>
      </p:pic>
      <p:pic>
        <p:nvPicPr>
          <p:cNvPr id="26" name="Picture 25" descr="ncetm_mm_sp1_se11_aw002.png">
            <a:extLst>
              <a:ext uri="{FF2B5EF4-FFF2-40B4-BE49-F238E27FC236}">
                <a16:creationId xmlns:a16="http://schemas.microsoft.com/office/drawing/2014/main" xmlns="" id="{EB1DCF7A-4F09-4560-AEBF-F82C2FCB251A}"/>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294702" y="2627335"/>
            <a:ext cx="1522608" cy="1600141"/>
          </a:xfrm>
          <a:prstGeom prst="roundRect">
            <a:avLst/>
          </a:prstGeom>
        </p:spPr>
      </p:pic>
      <p:sp>
        <p:nvSpPr>
          <p:cNvPr id="34" name="Oval 33"/>
          <p:cNvSpPr/>
          <p:nvPr/>
        </p:nvSpPr>
        <p:spPr bwMode="auto">
          <a:xfrm>
            <a:off x="1119930" y="2722903"/>
            <a:ext cx="370800" cy="370800"/>
          </a:xfrm>
          <a:prstGeom prst="ellipse">
            <a:avLst/>
          </a:prstGeom>
          <a:solidFill>
            <a:schemeClr val="tx1"/>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5" name="Oval 34"/>
          <p:cNvSpPr/>
          <p:nvPr/>
        </p:nvSpPr>
        <p:spPr bwMode="auto">
          <a:xfrm>
            <a:off x="2191072" y="3781288"/>
            <a:ext cx="370800" cy="370800"/>
          </a:xfrm>
          <a:prstGeom prst="ellipse">
            <a:avLst/>
          </a:prstGeom>
          <a:solidFill>
            <a:schemeClr val="tx1"/>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9" name="Oval 38"/>
          <p:cNvSpPr/>
          <p:nvPr/>
        </p:nvSpPr>
        <p:spPr bwMode="auto">
          <a:xfrm>
            <a:off x="5541379" y="2715681"/>
            <a:ext cx="370800" cy="370800"/>
          </a:xfrm>
          <a:prstGeom prst="ellipse">
            <a:avLst/>
          </a:prstGeom>
          <a:solidFill>
            <a:schemeClr val="tx1"/>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1" name="Oval 40"/>
          <p:cNvSpPr/>
          <p:nvPr/>
        </p:nvSpPr>
        <p:spPr bwMode="auto">
          <a:xfrm>
            <a:off x="6584274" y="2722108"/>
            <a:ext cx="370800" cy="370800"/>
          </a:xfrm>
          <a:prstGeom prst="ellipse">
            <a:avLst/>
          </a:prstGeom>
          <a:solidFill>
            <a:schemeClr val="tx1"/>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sp>
        <p:nvSpPr>
          <p:cNvPr id="42" name="Oval 41"/>
          <p:cNvSpPr/>
          <p:nvPr/>
        </p:nvSpPr>
        <p:spPr bwMode="auto">
          <a:xfrm>
            <a:off x="5546914" y="3779541"/>
            <a:ext cx="370800" cy="370800"/>
          </a:xfrm>
          <a:prstGeom prst="ellipse">
            <a:avLst/>
          </a:prstGeom>
          <a:solidFill>
            <a:schemeClr val="tx1"/>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3" name="Oval 42"/>
          <p:cNvSpPr/>
          <p:nvPr/>
        </p:nvSpPr>
        <p:spPr bwMode="auto">
          <a:xfrm>
            <a:off x="6583392" y="3779541"/>
            <a:ext cx="370800" cy="370800"/>
          </a:xfrm>
          <a:prstGeom prst="ellipse">
            <a:avLst/>
          </a:prstGeom>
          <a:solidFill>
            <a:schemeClr val="tx1"/>
          </a:solidFill>
          <a:ln>
            <a:solidFill>
              <a:schemeClr val="tx1"/>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241470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500"/>
                                        <p:tgtEl>
                                          <p:spTgt spid="47"/>
                                        </p:tgtEl>
                                      </p:cBhvr>
                                    </p:animEffect>
                                  </p:childTnLst>
                                </p:cTn>
                              </p:par>
                              <p:par>
                                <p:cTn id="25" presetID="10" presetClass="exit" presetSubtype="0" fill="hold" grpId="0" nodeType="withEffect">
                                  <p:stCondLst>
                                    <p:cond delay="0"/>
                                  </p:stCondLst>
                                  <p:childTnLst>
                                    <p:animEffect transition="out" filter="fade">
                                      <p:cBhvr>
                                        <p:cTn id="26" dur="500"/>
                                        <p:tgtEl>
                                          <p:spTgt spid="33"/>
                                        </p:tgtEl>
                                      </p:cBhvr>
                                    </p:animEffect>
                                    <p:set>
                                      <p:cBhvr>
                                        <p:cTn id="27" dur="1" fill="hold">
                                          <p:stCondLst>
                                            <p:cond delay="499"/>
                                          </p:stCondLst>
                                        </p:cTn>
                                        <p:tgtEl>
                                          <p:spTgt spid="33"/>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7"/>
                                        </p:tgtEl>
                                      </p:cBhvr>
                                    </p:animEffect>
                                    <p:set>
                                      <p:cBhvr>
                                        <p:cTn id="33" dur="1" fill="hold">
                                          <p:stCondLst>
                                            <p:cond delay="499"/>
                                          </p:stCondLst>
                                        </p:cTn>
                                        <p:tgtEl>
                                          <p:spTgt spid="27"/>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5"/>
                                        </p:tgtEl>
                                      </p:cBhvr>
                                    </p:animEffect>
                                    <p:set>
                                      <p:cBhvr>
                                        <p:cTn id="36" dur="1" fill="hold">
                                          <p:stCondLst>
                                            <p:cond delay="499"/>
                                          </p:stCondLst>
                                        </p:cTn>
                                        <p:tgtEl>
                                          <p:spTgt spid="25"/>
                                        </p:tgtEl>
                                        <p:attrNameLst>
                                          <p:attrName>style.visibility</p:attrName>
                                        </p:attrNameLst>
                                      </p:cBhvr>
                                      <p:to>
                                        <p:strVal val="hidden"/>
                                      </p:to>
                                    </p:set>
                                  </p:childTnLst>
                                </p:cTn>
                              </p:par>
                              <p:par>
                                <p:cTn id="37" presetID="42" presetClass="path" presetSubtype="0" accel="50000" decel="50000" fill="hold" grpId="0" nodeType="withEffect">
                                  <p:stCondLst>
                                    <p:cond delay="0"/>
                                  </p:stCondLst>
                                  <p:childTnLst>
                                    <p:animMotion origin="layout" path="M 2.5E-6 -1.11111E-6 L 0.24271 0.00162 " pathEditMode="relative" rAng="0" ptsTypes="AA">
                                      <p:cBhvr>
                                        <p:cTn id="38" dur="2000" fill="hold"/>
                                        <p:tgtEl>
                                          <p:spTgt spid="34"/>
                                        </p:tgtEl>
                                        <p:attrNameLst>
                                          <p:attrName>ppt_x</p:attrName>
                                          <p:attrName>ppt_y</p:attrName>
                                        </p:attrNameLst>
                                      </p:cBhvr>
                                      <p:rCtr x="12153" y="93"/>
                                    </p:animMotion>
                                  </p:childTnLst>
                                </p:cTn>
                              </p:par>
                              <p:par>
                                <p:cTn id="39" presetID="42" presetClass="path" presetSubtype="0" accel="50000" decel="50000" fill="hold" grpId="0" nodeType="withEffect">
                                  <p:stCondLst>
                                    <p:cond delay="0"/>
                                  </p:stCondLst>
                                  <p:childTnLst>
                                    <p:animMotion origin="layout" path="M -4.16667E-6 3.7037E-6 L 0.12291 -0.07338 " pathEditMode="relative" rAng="0" ptsTypes="AA">
                                      <p:cBhvr>
                                        <p:cTn id="40" dur="2000" fill="hold"/>
                                        <p:tgtEl>
                                          <p:spTgt spid="35"/>
                                        </p:tgtEl>
                                        <p:attrNameLst>
                                          <p:attrName>ppt_x</p:attrName>
                                          <p:attrName>ppt_y</p:attrName>
                                        </p:attrNameLst>
                                      </p:cBhvr>
                                      <p:rCtr x="6198" y="-3958"/>
                                    </p:animMotion>
                                  </p:childTnLst>
                                </p:cTn>
                              </p:par>
                              <p:par>
                                <p:cTn id="41" presetID="42" presetClass="path" presetSubtype="0" accel="50000" decel="50000" fill="hold" grpId="0" nodeType="withEffect">
                                  <p:stCondLst>
                                    <p:cond delay="0"/>
                                  </p:stCondLst>
                                  <p:childTnLst>
                                    <p:animMotion origin="layout" path="M 2.77778E-7 3.33333E-6 L -0.18299 0.00301 " pathEditMode="relative" rAng="0" ptsTypes="AA">
                                      <p:cBhvr>
                                        <p:cTn id="42" dur="2000" fill="hold"/>
                                        <p:tgtEl>
                                          <p:spTgt spid="39"/>
                                        </p:tgtEl>
                                        <p:attrNameLst>
                                          <p:attrName>ppt_x</p:attrName>
                                          <p:attrName>ppt_y</p:attrName>
                                        </p:attrNameLst>
                                      </p:cBhvr>
                                      <p:rCtr x="-9184" y="139"/>
                                    </p:animMotion>
                                  </p:childTnLst>
                                </p:cTn>
                              </p:par>
                              <p:par>
                                <p:cTn id="43" presetID="42" presetClass="path" presetSubtype="0" accel="50000" decel="50000" fill="hold" grpId="0" nodeType="withEffect">
                                  <p:stCondLst>
                                    <p:cond delay="0"/>
                                  </p:stCondLst>
                                  <p:childTnLst>
                                    <p:animMotion origin="layout" path="M -5.55556E-7 -5.08788E-7 L -0.23906 0.15564 " pathEditMode="relative" rAng="0" ptsTypes="AA">
                                      <p:cBhvr>
                                        <p:cTn id="44" dur="2000" fill="hold"/>
                                        <p:tgtEl>
                                          <p:spTgt spid="41"/>
                                        </p:tgtEl>
                                        <p:attrNameLst>
                                          <p:attrName>ppt_x</p:attrName>
                                          <p:attrName>ppt_y</p:attrName>
                                        </p:attrNameLst>
                                      </p:cBhvr>
                                      <p:rCtr x="-12000" y="7800"/>
                                    </p:animMotion>
                                  </p:childTnLst>
                                </p:cTn>
                              </p:par>
                              <p:par>
                                <p:cTn id="45" presetID="42" presetClass="path" presetSubtype="0" accel="50000" decel="50000" fill="hold" grpId="0" nodeType="withEffect">
                                  <p:stCondLst>
                                    <p:cond delay="0"/>
                                  </p:stCondLst>
                                  <p:childTnLst>
                                    <p:animMotion origin="layout" path="M 5E-6 1.48148E-6 L -0.23959 -0.07546 " pathEditMode="relative" rAng="0" ptsTypes="AA">
                                      <p:cBhvr>
                                        <p:cTn id="46" dur="2000" fill="hold"/>
                                        <p:tgtEl>
                                          <p:spTgt spid="43"/>
                                        </p:tgtEl>
                                        <p:attrNameLst>
                                          <p:attrName>ppt_x</p:attrName>
                                          <p:attrName>ppt_y</p:attrName>
                                        </p:attrNameLst>
                                      </p:cBhvr>
                                      <p:rCtr x="-11997" y="-3611"/>
                                    </p:animMotion>
                                  </p:childTnLst>
                                </p:cTn>
                              </p:par>
                              <p:par>
                                <p:cTn id="47" presetID="42" presetClass="path" presetSubtype="0" accel="50000" decel="50000" fill="hold" grpId="0" nodeType="withEffect">
                                  <p:stCondLst>
                                    <p:cond delay="0"/>
                                  </p:stCondLst>
                                  <p:childTnLst>
                                    <p:animMotion origin="layout" path="M 1.66667E-6 1.11111E-6 L -0.18507 0.00185 " pathEditMode="relative" rAng="0" ptsTypes="AA">
                                      <p:cBhvr>
                                        <p:cTn id="48" dur="2000" fill="hold"/>
                                        <p:tgtEl>
                                          <p:spTgt spid="42"/>
                                        </p:tgtEl>
                                        <p:attrNameLst>
                                          <p:attrName>ppt_x</p:attrName>
                                          <p:attrName>ppt_y</p:attrName>
                                        </p:attrNameLst>
                                      </p:cBhvr>
                                      <p:rCtr x="-9115" y="162"/>
                                    </p:animMotion>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8" grpId="0"/>
      <p:bldP spid="29" grpId="0"/>
      <p:bldP spid="30" grpId="0"/>
      <p:bldP spid="31" grpId="0"/>
      <p:bldP spid="32" grpId="0"/>
      <p:bldP spid="45" grpId="0"/>
      <p:bldP spid="34" grpId="0" animBg="1"/>
      <p:bldP spid="35" grpId="0" animBg="1"/>
      <p:bldP spid="39" grpId="0" animBg="1"/>
      <p:bldP spid="41" grpId="0" animBg="1"/>
      <p:bldP spid="42" grpId="0" animBg="1"/>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6:2</a:t>
            </a:r>
          </a:p>
        </p:txBody>
      </p:sp>
      <p:pic>
        <p:nvPicPr>
          <p:cNvPr id="9" name="Picture 8" descr="A picture containing parking, computer, indoor&#10;&#10;Description generated with high confidence">
            <a:extLst>
              <a:ext uri="{FF2B5EF4-FFF2-40B4-BE49-F238E27FC236}">
                <a16:creationId xmlns:a16="http://schemas.microsoft.com/office/drawing/2014/main" xmlns="" id="{EA924E69-1901-4002-BF38-65A7004A30D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8634" y="724075"/>
            <a:ext cx="1532988" cy="5409850"/>
          </a:xfrm>
          <a:prstGeom prst="rect">
            <a:avLst/>
          </a:prstGeom>
        </p:spPr>
      </p:pic>
      <p:pic>
        <p:nvPicPr>
          <p:cNvPr id="23" name="Picture 22" descr="A picture containing parking, computer, indoor&#10;&#10;Description generated with high confidence">
            <a:extLst>
              <a:ext uri="{FF2B5EF4-FFF2-40B4-BE49-F238E27FC236}">
                <a16:creationId xmlns:a16="http://schemas.microsoft.com/office/drawing/2014/main" xmlns="" id="{CF10EAF0-D436-47F3-B41C-A7CC2D6321A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8634" y="724075"/>
            <a:ext cx="1532988" cy="5409850"/>
          </a:xfrm>
          <a:prstGeom prst="rect">
            <a:avLst/>
          </a:prstGeom>
        </p:spPr>
      </p:pic>
      <p:pic>
        <p:nvPicPr>
          <p:cNvPr id="24" name="Picture 23" descr="A picture containing parking, computer, indoor&#10;&#10;Description generated with high confidence">
            <a:extLst>
              <a:ext uri="{FF2B5EF4-FFF2-40B4-BE49-F238E27FC236}">
                <a16:creationId xmlns:a16="http://schemas.microsoft.com/office/drawing/2014/main" xmlns="" id="{D196A476-971A-4A5A-A618-EA63BDDBF6F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657600" y="724075"/>
            <a:ext cx="2430378" cy="394862"/>
          </a:xfrm>
          <a:prstGeom prst="rect">
            <a:avLst/>
          </a:prstGeom>
        </p:spPr>
      </p:pic>
      <p:pic>
        <p:nvPicPr>
          <p:cNvPr id="13" name="Picture 12" descr="A picture containing computer, parking&#10;&#10;Description generated with very high confidence">
            <a:extLst>
              <a:ext uri="{FF2B5EF4-FFF2-40B4-BE49-F238E27FC236}">
                <a16:creationId xmlns:a16="http://schemas.microsoft.com/office/drawing/2014/main" xmlns="" id="{045869A9-642E-4C42-A464-E3A7324E508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688715" y="720664"/>
            <a:ext cx="1532989" cy="5416673"/>
          </a:xfrm>
          <a:prstGeom prst="rect">
            <a:avLst/>
          </a:prstGeom>
        </p:spPr>
      </p:pic>
      <p:pic>
        <p:nvPicPr>
          <p:cNvPr id="26" name="Picture 25" descr="A screenshot of a computer&#10;&#10;Description generated with high confidence">
            <a:extLst>
              <a:ext uri="{FF2B5EF4-FFF2-40B4-BE49-F238E27FC236}">
                <a16:creationId xmlns:a16="http://schemas.microsoft.com/office/drawing/2014/main" xmlns="" id="{D4A48A43-8B68-4EBE-AE80-937E93D68B8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538582" y="1576137"/>
            <a:ext cx="517358" cy="998621"/>
          </a:xfrm>
          <a:prstGeom prst="rect">
            <a:avLst/>
          </a:prstGeom>
        </p:spPr>
      </p:pic>
      <p:pic>
        <p:nvPicPr>
          <p:cNvPr id="36" name="Picture 35" descr="A picture containing computer, parking&#10;&#10;Description generated with very high confidence">
            <a:extLst>
              <a:ext uri="{FF2B5EF4-FFF2-40B4-BE49-F238E27FC236}">
                <a16:creationId xmlns:a16="http://schemas.microsoft.com/office/drawing/2014/main" xmlns="" id="{BCF80A68-A0F1-4C70-868F-91A046F0D94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4539838" y="2062163"/>
            <a:ext cx="597961" cy="257759"/>
          </a:xfrm>
          <a:prstGeom prst="rect">
            <a:avLst/>
          </a:prstGeom>
        </p:spPr>
      </p:pic>
      <p:pic>
        <p:nvPicPr>
          <p:cNvPr id="28" name="Picture 27" descr="A screenshot of a computer&#10;&#10;Description generated with very high confidence">
            <a:extLst>
              <a:ext uri="{FF2B5EF4-FFF2-40B4-BE49-F238E27FC236}">
                <a16:creationId xmlns:a16="http://schemas.microsoft.com/office/drawing/2014/main" xmlns="" id="{2F6F2CEA-E0A7-409E-B486-D1B4A9C77AA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4538582" y="2093494"/>
            <a:ext cx="433137" cy="842211"/>
          </a:xfrm>
          <a:prstGeom prst="rect">
            <a:avLst/>
          </a:prstGeom>
        </p:spPr>
      </p:pic>
      <p:pic>
        <p:nvPicPr>
          <p:cNvPr id="35" name="Picture 34" descr="A picture containing computer, parking&#10;&#10;Description generated with very high confidence">
            <a:extLst>
              <a:ext uri="{FF2B5EF4-FFF2-40B4-BE49-F238E27FC236}">
                <a16:creationId xmlns:a16="http://schemas.microsoft.com/office/drawing/2014/main" xmlns="" id="{068CFF66-ECD5-4468-A6ED-2AE4E696DD1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4539600" y="2454442"/>
            <a:ext cx="597961" cy="238459"/>
          </a:xfrm>
          <a:prstGeom prst="rect">
            <a:avLst/>
          </a:prstGeom>
        </p:spPr>
      </p:pic>
      <p:pic>
        <p:nvPicPr>
          <p:cNvPr id="30" name="Picture 29" descr="A screenshot of a computer&#10;&#10;Description generated with very high confidence">
            <a:extLst>
              <a:ext uri="{FF2B5EF4-FFF2-40B4-BE49-F238E27FC236}">
                <a16:creationId xmlns:a16="http://schemas.microsoft.com/office/drawing/2014/main" xmlns="" id="{010CC688-977F-4C5F-A696-3BFEF6FADD03}"/>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538582" y="2454442"/>
            <a:ext cx="517358" cy="842211"/>
          </a:xfrm>
          <a:prstGeom prst="rect">
            <a:avLst/>
          </a:prstGeom>
        </p:spPr>
      </p:pic>
      <p:pic>
        <p:nvPicPr>
          <p:cNvPr id="34" name="Picture 33" descr="A picture containing computer, parking&#10;&#10;Description generated with very high confidence">
            <a:extLst>
              <a:ext uri="{FF2B5EF4-FFF2-40B4-BE49-F238E27FC236}">
                <a16:creationId xmlns:a16="http://schemas.microsoft.com/office/drawing/2014/main" xmlns="" id="{017FFBBE-E3CA-4958-BC5F-3F7781F27EF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4538582" y="2865439"/>
            <a:ext cx="597961" cy="204786"/>
          </a:xfrm>
          <a:prstGeom prst="rect">
            <a:avLst/>
          </a:prstGeom>
        </p:spPr>
      </p:pic>
      <p:pic>
        <p:nvPicPr>
          <p:cNvPr id="32" name="Picture 31" descr="A screenshot of a computer&#10;&#10;Description generated with high confidence">
            <a:extLst>
              <a:ext uri="{FF2B5EF4-FFF2-40B4-BE49-F238E27FC236}">
                <a16:creationId xmlns:a16="http://schemas.microsoft.com/office/drawing/2014/main" xmlns="" id="{3E5723AB-7F95-4033-AEE2-42628963F026}"/>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538582" y="2827421"/>
            <a:ext cx="517358" cy="998621"/>
          </a:xfrm>
          <a:prstGeom prst="rect">
            <a:avLst/>
          </a:prstGeom>
        </p:spPr>
      </p:pic>
      <p:pic>
        <p:nvPicPr>
          <p:cNvPr id="33" name="Picture 32" descr="A picture containing computer, parking&#10;&#10;Description generated with very high confidence">
            <a:extLst>
              <a:ext uri="{FF2B5EF4-FFF2-40B4-BE49-F238E27FC236}">
                <a16:creationId xmlns:a16="http://schemas.microsoft.com/office/drawing/2014/main" xmlns="" id="{034D80B6-D612-4FFF-AABA-B0274ABB4C7D}"/>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4538582" y="3262313"/>
            <a:ext cx="597961" cy="479275"/>
          </a:xfrm>
          <a:prstGeom prst="rect">
            <a:avLst/>
          </a:prstGeom>
        </p:spPr>
      </p:pic>
      <p:pic>
        <p:nvPicPr>
          <p:cNvPr id="37" name="Picture 36" descr="A picture containing parking, computer, indoor&#10;&#10;Description generated with high confidence">
            <a:extLst>
              <a:ext uri="{FF2B5EF4-FFF2-40B4-BE49-F238E27FC236}">
                <a16:creationId xmlns:a16="http://schemas.microsoft.com/office/drawing/2014/main" xmlns="" id="{EE7CC879-FA12-43D5-BA18-5916AD5919FD}"/>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r="-13293"/>
          <a:stretch/>
        </p:blipFill>
        <p:spPr>
          <a:xfrm>
            <a:off x="6937844" y="724075"/>
            <a:ext cx="1809915" cy="5409850"/>
          </a:xfrm>
          <a:prstGeom prst="rect">
            <a:avLst/>
          </a:prstGeom>
        </p:spPr>
      </p:pic>
    </p:spTree>
    <p:extLst>
      <p:ext uri="{BB962C8B-B14F-4D97-AF65-F5344CB8AC3E}">
        <p14:creationId xmlns:p14="http://schemas.microsoft.com/office/powerpoint/2010/main" val="363458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childTnLst>
                                </p:cTn>
                              </p:par>
                            </p:childTnLst>
                          </p:cTn>
                        </p:par>
                        <p:par>
                          <p:cTn id="25" fill="hold">
                            <p:stCondLst>
                              <p:cond delay="0"/>
                            </p:stCondLst>
                            <p:childTnLst>
                              <p:par>
                                <p:cTn id="26" presetID="63" presetClass="path" presetSubtype="0" accel="50000" decel="50000" fill="hold" nodeType="afterEffect">
                                  <p:stCondLst>
                                    <p:cond delay="500"/>
                                  </p:stCondLst>
                                  <p:childTnLst>
                                    <p:animMotion origin="layout" path="M -2.77778E-6 3.7037E-6 L 0.11788 -0.00186 " pathEditMode="relative" rAng="0" ptsTypes="AA">
                                      <p:cBhvr>
                                        <p:cTn id="27" dur="2000" fill="hold"/>
                                        <p:tgtEl>
                                          <p:spTgt spid="26"/>
                                        </p:tgtEl>
                                        <p:attrNameLst>
                                          <p:attrName>ppt_x</p:attrName>
                                          <p:attrName>ppt_y</p:attrName>
                                        </p:attrNameLst>
                                      </p:cBhvr>
                                      <p:rCtr x="5885" y="-93"/>
                                    </p:animMotion>
                                  </p:childTnLst>
                                </p:cTn>
                              </p:par>
                              <p:par>
                                <p:cTn id="28" presetID="63" presetClass="path" presetSubtype="0" accel="50000" decel="50000" fill="hold" nodeType="withEffect">
                                  <p:stCondLst>
                                    <p:cond delay="500"/>
                                  </p:stCondLst>
                                  <p:childTnLst>
                                    <p:animMotion origin="layout" path="M 4.72222E-6 3.33333E-6 L 0.07916 -0.00047 " pathEditMode="relative" rAng="0" ptsTypes="AA">
                                      <p:cBhvr>
                                        <p:cTn id="29" dur="2000" fill="hold"/>
                                        <p:tgtEl>
                                          <p:spTgt spid="28"/>
                                        </p:tgtEl>
                                        <p:attrNameLst>
                                          <p:attrName>ppt_x</p:attrName>
                                          <p:attrName>ppt_y</p:attrName>
                                        </p:attrNameLst>
                                      </p:cBhvr>
                                      <p:rCtr x="3958" y="-23"/>
                                    </p:animMotion>
                                  </p:childTnLst>
                                </p:cTn>
                              </p:par>
                              <p:par>
                                <p:cTn id="30" presetID="63" presetClass="path" presetSubtype="0" accel="50000" decel="50000" fill="hold" nodeType="withEffect">
                                  <p:stCondLst>
                                    <p:cond delay="500"/>
                                  </p:stCondLst>
                                  <p:childTnLst>
                                    <p:animMotion origin="layout" path="M -2.77778E-6 -2.96296E-6 L 0.12118 -0.00139 " pathEditMode="relative" rAng="0" ptsTypes="AA">
                                      <p:cBhvr>
                                        <p:cTn id="31" dur="2000" fill="hold"/>
                                        <p:tgtEl>
                                          <p:spTgt spid="30"/>
                                        </p:tgtEl>
                                        <p:attrNameLst>
                                          <p:attrName>ppt_x</p:attrName>
                                          <p:attrName>ppt_y</p:attrName>
                                        </p:attrNameLst>
                                      </p:cBhvr>
                                      <p:rCtr x="6059" y="-69"/>
                                    </p:animMotion>
                                  </p:childTnLst>
                                </p:cTn>
                              </p:par>
                              <p:par>
                                <p:cTn id="32" presetID="63" presetClass="path" presetSubtype="0" accel="50000" decel="50000" fill="hold" nodeType="withEffect">
                                  <p:stCondLst>
                                    <p:cond delay="500"/>
                                  </p:stCondLst>
                                  <p:childTnLst>
                                    <p:animMotion origin="layout" path="M -2.77778E-6 -3.7037E-6 L 0.08455 0.00024 " pathEditMode="relative" rAng="0" ptsTypes="AA">
                                      <p:cBhvr>
                                        <p:cTn id="33" dur="2000" fill="hold"/>
                                        <p:tgtEl>
                                          <p:spTgt spid="32"/>
                                        </p:tgtEl>
                                        <p:attrNameLst>
                                          <p:attrName>ppt_x</p:attrName>
                                          <p:attrName>ppt_y</p:attrName>
                                        </p:attrNameLst>
                                      </p:cBhvr>
                                      <p:rCtr x="4219" y="0"/>
                                    </p:animMotion>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7"/>
                                        </p:tgtEl>
                                        <p:attrNameLst>
                                          <p:attrName>style.visibility</p:attrName>
                                        </p:attrNameLst>
                                      </p:cBhvr>
                                      <p:to>
                                        <p:strVal val="visible"/>
                                      </p:to>
                                    </p:set>
                                    <p:animEffect transition="in" filter="fade">
                                      <p:cBhvr>
                                        <p:cTn id="3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xmlns="" id="{2AACE13E-09DD-4343-87C7-703008CD94A8}"/>
              </a:ext>
            </a:extLst>
          </p:cNvPr>
          <p:cNvSpPr/>
          <p:nvPr/>
        </p:nvSpPr>
        <p:spPr>
          <a:xfrm>
            <a:off x="4841507" y="2132815"/>
            <a:ext cx="356188" cy="461665"/>
          </a:xfrm>
          <a:prstGeom prst="rect">
            <a:avLst/>
          </a:prstGeom>
        </p:spPr>
        <p:txBody>
          <a:bodyPr wrap="none">
            <a:spAutoFit/>
          </a:bodyPr>
          <a:lstStyle/>
          <a:p>
            <a:pPr>
              <a:buNone/>
            </a:pPr>
            <a:r>
              <a:rPr lang="en-GB" sz="2400" dirty="0">
                <a:latin typeface="Myriad Pro Semibold"/>
              </a:rPr>
              <a:t>4</a:t>
            </a:r>
          </a:p>
        </p:txBody>
      </p:sp>
      <p:sp>
        <p:nvSpPr>
          <p:cNvPr id="23" name="Rectangle 22">
            <a:extLst>
              <a:ext uri="{FF2B5EF4-FFF2-40B4-BE49-F238E27FC236}">
                <a16:creationId xmlns:a16="http://schemas.microsoft.com/office/drawing/2014/main" xmlns="" id="{D24DDE61-834C-4E26-AD69-2FB5084B39D2}"/>
              </a:ext>
            </a:extLst>
          </p:cNvPr>
          <p:cNvSpPr/>
          <p:nvPr/>
        </p:nvSpPr>
        <p:spPr>
          <a:xfrm>
            <a:off x="4009898" y="2916018"/>
            <a:ext cx="356188" cy="461665"/>
          </a:xfrm>
          <a:prstGeom prst="rect">
            <a:avLst/>
          </a:prstGeom>
        </p:spPr>
        <p:txBody>
          <a:bodyPr wrap="none">
            <a:spAutoFit/>
          </a:bodyPr>
          <a:lstStyle/>
          <a:p>
            <a:pPr>
              <a:buNone/>
            </a:pPr>
            <a:r>
              <a:rPr lang="en-GB" sz="2400" dirty="0">
                <a:latin typeface="Myriad Pro Semibold"/>
              </a:rPr>
              <a:t>2</a:t>
            </a:r>
          </a:p>
        </p:txBody>
      </p:sp>
      <p:sp>
        <p:nvSpPr>
          <p:cNvPr id="21" name="TextBox 20">
            <a:extLst>
              <a:ext uri="{FF2B5EF4-FFF2-40B4-BE49-F238E27FC236}">
                <a16:creationId xmlns:a16="http://schemas.microsoft.com/office/drawing/2014/main" xmlns="" id="{AD3E5387-E403-444D-AB1A-41DE8FE8041C}"/>
              </a:ext>
            </a:extLst>
          </p:cNvPr>
          <p:cNvSpPr txBox="1"/>
          <p:nvPr/>
        </p:nvSpPr>
        <p:spPr bwMode="auto">
          <a:xfrm>
            <a:off x="3203965" y="2916018"/>
            <a:ext cx="5463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rPr>
              <a:t>10 </a:t>
            </a:r>
            <a:endParaRPr lang="en-GB" sz="2400" dirty="0">
              <a:latin typeface="Myriad Pro Semibold"/>
              <a:ea typeface="Myriad Pro Semibold" charset="0"/>
              <a:cs typeface="Myriad Pro Semibold" charset="0"/>
            </a:endParaRPr>
          </a:p>
        </p:txBody>
      </p:sp>
      <p:sp>
        <p:nvSpPr>
          <p:cNvPr id="2" name="Text Placeholder 1"/>
          <p:cNvSpPr>
            <a:spLocks noGrp="1"/>
          </p:cNvSpPr>
          <p:nvPr>
            <p:ph type="body" sz="quarter" idx="11"/>
          </p:nvPr>
        </p:nvSpPr>
        <p:spPr/>
        <p:txBody>
          <a:bodyPr/>
          <a:lstStyle/>
          <a:p>
            <a:r>
              <a:rPr lang="en-GB" dirty="0"/>
              <a:t>1.11 Addition: three numbers and bridging 10 – step 6:2</a:t>
            </a:r>
          </a:p>
        </p:txBody>
      </p:sp>
      <p:pic>
        <p:nvPicPr>
          <p:cNvPr id="16" name="Picture 15" descr="A close up of a logo&#10;&#10;Description generated with very high confidence">
            <a:extLst>
              <a:ext uri="{FF2B5EF4-FFF2-40B4-BE49-F238E27FC236}">
                <a16:creationId xmlns:a16="http://schemas.microsoft.com/office/drawing/2014/main" xmlns="" id="{4676E5E1-ECF1-459D-A387-01AC8447225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03812" y="1987312"/>
            <a:ext cx="4237695" cy="498259"/>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xmlns="" id="{75D3F07A-9F9F-4C7C-8381-DBE989AFC1F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28084" y="2485572"/>
            <a:ext cx="7936377" cy="498258"/>
          </a:xfrm>
          <a:prstGeom prst="rect">
            <a:avLst/>
          </a:prstGeom>
        </p:spPr>
      </p:pic>
      <p:sp>
        <p:nvSpPr>
          <p:cNvPr id="19" name="TextBox 18">
            <a:extLst>
              <a:ext uri="{FF2B5EF4-FFF2-40B4-BE49-F238E27FC236}">
                <a16:creationId xmlns:a16="http://schemas.microsoft.com/office/drawing/2014/main" xmlns="" id="{82A2DB27-E252-483B-B236-8D9495F53218}"/>
              </a:ext>
            </a:extLst>
          </p:cNvPr>
          <p:cNvSpPr txBox="1"/>
          <p:nvPr/>
        </p:nvSpPr>
        <p:spPr bwMode="auto">
          <a:xfrm>
            <a:off x="3965447" y="3891328"/>
            <a:ext cx="37863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20" name="Rectangle 19">
            <a:extLst>
              <a:ext uri="{FF2B5EF4-FFF2-40B4-BE49-F238E27FC236}">
                <a16:creationId xmlns:a16="http://schemas.microsoft.com/office/drawing/2014/main" xmlns="" id="{57236B65-4C83-4A8D-984B-DDB2DB40BC89}"/>
              </a:ext>
            </a:extLst>
          </p:cNvPr>
          <p:cNvSpPr/>
          <p:nvPr/>
        </p:nvSpPr>
        <p:spPr>
          <a:xfrm>
            <a:off x="4285562" y="3891328"/>
            <a:ext cx="356188" cy="461665"/>
          </a:xfrm>
          <a:prstGeom prst="rect">
            <a:avLst/>
          </a:prstGeom>
        </p:spPr>
        <p:txBody>
          <a:bodyPr wrap="none">
            <a:spAutoFit/>
          </a:bodyPr>
          <a:lstStyle/>
          <a:p>
            <a:pPr>
              <a:buNone/>
            </a:pPr>
            <a:r>
              <a:rPr lang="en-GB" sz="2400" dirty="0">
                <a:latin typeface="Myriad Pro Semibold"/>
              </a:rPr>
              <a:t>4</a:t>
            </a:r>
          </a:p>
        </p:txBody>
      </p:sp>
      <p:sp>
        <p:nvSpPr>
          <p:cNvPr id="22" name="Rectangle 21">
            <a:extLst>
              <a:ext uri="{FF2B5EF4-FFF2-40B4-BE49-F238E27FC236}">
                <a16:creationId xmlns:a16="http://schemas.microsoft.com/office/drawing/2014/main" xmlns="" id="{E9F02521-B56F-4849-9393-B671E1C106FE}"/>
              </a:ext>
            </a:extLst>
          </p:cNvPr>
          <p:cNvSpPr/>
          <p:nvPr/>
        </p:nvSpPr>
        <p:spPr>
          <a:xfrm>
            <a:off x="4866994" y="3891328"/>
            <a:ext cx="472300" cy="461665"/>
          </a:xfrm>
          <a:prstGeom prst="rect">
            <a:avLst/>
          </a:prstGeom>
        </p:spPr>
        <p:txBody>
          <a:bodyPr wrap="square">
            <a:spAutoFit/>
          </a:bodyPr>
          <a:lstStyle/>
          <a:p>
            <a:pPr>
              <a:buNone/>
            </a:pPr>
            <a:r>
              <a:rPr lang="en-GB" sz="2400" dirty="0">
                <a:latin typeface="Myriad Pro Semibold"/>
              </a:rPr>
              <a:t> 6</a:t>
            </a:r>
          </a:p>
        </p:txBody>
      </p:sp>
      <p:sp>
        <p:nvSpPr>
          <p:cNvPr id="25" name="TextBox 24">
            <a:extLst>
              <a:ext uri="{FF2B5EF4-FFF2-40B4-BE49-F238E27FC236}">
                <a16:creationId xmlns:a16="http://schemas.microsoft.com/office/drawing/2014/main" xmlns="" id="{E4E2D451-25A1-476D-93BF-BBE01EAA2A75}"/>
              </a:ext>
            </a:extLst>
          </p:cNvPr>
          <p:cNvSpPr txBox="1"/>
          <p:nvPr/>
        </p:nvSpPr>
        <p:spPr bwMode="auto">
          <a:xfrm>
            <a:off x="3689350" y="4368382"/>
            <a:ext cx="3934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6 </a:t>
            </a: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27" name="Rectangle 26">
            <a:extLst>
              <a:ext uri="{FF2B5EF4-FFF2-40B4-BE49-F238E27FC236}">
                <a16:creationId xmlns:a16="http://schemas.microsoft.com/office/drawing/2014/main" xmlns="" id="{134C2D62-EBA7-470C-8F6E-D747153B4D93}"/>
              </a:ext>
            </a:extLst>
          </p:cNvPr>
          <p:cNvSpPr/>
          <p:nvPr/>
        </p:nvSpPr>
        <p:spPr>
          <a:xfrm>
            <a:off x="4285562" y="4368382"/>
            <a:ext cx="356188" cy="461665"/>
          </a:xfrm>
          <a:prstGeom prst="rect">
            <a:avLst/>
          </a:prstGeom>
        </p:spPr>
        <p:txBody>
          <a:bodyPr wrap="none">
            <a:spAutoFit/>
          </a:bodyPr>
          <a:lstStyle/>
          <a:p>
            <a:pPr>
              <a:buNone/>
            </a:pPr>
            <a:r>
              <a:rPr lang="en-GB" sz="2400" dirty="0">
                <a:latin typeface="Myriad Pro Semibold"/>
              </a:rPr>
              <a:t>2</a:t>
            </a:r>
          </a:p>
        </p:txBody>
      </p:sp>
      <p:sp>
        <p:nvSpPr>
          <p:cNvPr id="29" name="Rectangle 28">
            <a:extLst>
              <a:ext uri="{FF2B5EF4-FFF2-40B4-BE49-F238E27FC236}">
                <a16:creationId xmlns:a16="http://schemas.microsoft.com/office/drawing/2014/main" xmlns="" id="{0EC3BE15-A96C-4940-A973-C50DE2C63D34}"/>
              </a:ext>
            </a:extLst>
          </p:cNvPr>
          <p:cNvSpPr/>
          <p:nvPr/>
        </p:nvSpPr>
        <p:spPr>
          <a:xfrm>
            <a:off x="4617622" y="4368382"/>
            <a:ext cx="620683" cy="461665"/>
          </a:xfrm>
          <a:prstGeom prst="rect">
            <a:avLst/>
          </a:prstGeom>
        </p:spPr>
        <p:txBody>
          <a:bodyPr wrap="none">
            <a:spAutoFit/>
          </a:bodyPr>
          <a:lstStyle/>
          <a:p>
            <a:pPr>
              <a:buNone/>
            </a:pPr>
            <a:r>
              <a:rPr lang="en-GB" sz="2400" dirty="0">
                <a:latin typeface="Myriad Pro Semibold"/>
              </a:rPr>
              <a:t>= 8</a:t>
            </a:r>
          </a:p>
        </p:txBody>
      </p:sp>
      <p:sp>
        <p:nvSpPr>
          <p:cNvPr id="31" name="TextBox 30">
            <a:extLst>
              <a:ext uri="{FF2B5EF4-FFF2-40B4-BE49-F238E27FC236}">
                <a16:creationId xmlns:a16="http://schemas.microsoft.com/office/drawing/2014/main" xmlns="" id="{605292DB-3367-4144-AE90-D38DD2CFB0CB}"/>
              </a:ext>
            </a:extLst>
          </p:cNvPr>
          <p:cNvSpPr txBox="1"/>
          <p:nvPr/>
        </p:nvSpPr>
        <p:spPr bwMode="auto">
          <a:xfrm>
            <a:off x="3612618" y="5089425"/>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b="1" dirty="0">
                <a:latin typeface="Myriad Pro Semibold"/>
                <a:ea typeface="Myriad Pro Semibold" charset="0"/>
                <a:cs typeface="Myriad Pro Semibold" charset="0"/>
              </a:rPr>
              <a:t>12 </a:t>
            </a:r>
            <a:r>
              <a:rPr lang="en-GB" sz="2400" b="1" dirty="0">
                <a:latin typeface="Myriad Pro Semibold"/>
              </a:rPr>
              <a:t>− </a:t>
            </a:r>
            <a:endParaRPr lang="en-GB" sz="2400" b="1" dirty="0">
              <a:latin typeface="Myriad Pro Semibold"/>
              <a:ea typeface="Myriad Pro Semibold" charset="0"/>
              <a:cs typeface="Myriad Pro Semibold" charset="0"/>
            </a:endParaRPr>
          </a:p>
        </p:txBody>
      </p:sp>
      <p:sp>
        <p:nvSpPr>
          <p:cNvPr id="38" name="Rectangle 37">
            <a:extLst>
              <a:ext uri="{FF2B5EF4-FFF2-40B4-BE49-F238E27FC236}">
                <a16:creationId xmlns:a16="http://schemas.microsoft.com/office/drawing/2014/main" xmlns="" id="{3E5AC542-5781-4217-A308-516505E346A1}"/>
              </a:ext>
            </a:extLst>
          </p:cNvPr>
          <p:cNvSpPr/>
          <p:nvPr/>
        </p:nvSpPr>
        <p:spPr>
          <a:xfrm>
            <a:off x="4285562" y="5089425"/>
            <a:ext cx="356188" cy="461665"/>
          </a:xfrm>
          <a:prstGeom prst="rect">
            <a:avLst/>
          </a:prstGeom>
        </p:spPr>
        <p:txBody>
          <a:bodyPr wrap="none">
            <a:spAutoFit/>
          </a:bodyPr>
          <a:lstStyle/>
          <a:p>
            <a:pPr>
              <a:buNone/>
            </a:pPr>
            <a:r>
              <a:rPr lang="en-GB" sz="2400" b="1" dirty="0">
                <a:latin typeface="Myriad Pro Semibold"/>
              </a:rPr>
              <a:t>4</a:t>
            </a:r>
          </a:p>
        </p:txBody>
      </p:sp>
      <p:sp>
        <p:nvSpPr>
          <p:cNvPr id="39" name="Rectangle 38">
            <a:extLst>
              <a:ext uri="{FF2B5EF4-FFF2-40B4-BE49-F238E27FC236}">
                <a16:creationId xmlns:a16="http://schemas.microsoft.com/office/drawing/2014/main" xmlns="" id="{52B5124C-AAFA-44D9-82BF-0924D0D0CF45}"/>
              </a:ext>
            </a:extLst>
          </p:cNvPr>
          <p:cNvSpPr/>
          <p:nvPr/>
        </p:nvSpPr>
        <p:spPr>
          <a:xfrm>
            <a:off x="4617622" y="5089425"/>
            <a:ext cx="620683" cy="461665"/>
          </a:xfrm>
          <a:prstGeom prst="rect">
            <a:avLst/>
          </a:prstGeom>
        </p:spPr>
        <p:txBody>
          <a:bodyPr wrap="none">
            <a:spAutoFit/>
          </a:bodyPr>
          <a:lstStyle/>
          <a:p>
            <a:pPr>
              <a:buNone/>
            </a:pPr>
            <a:r>
              <a:rPr lang="en-GB" sz="2400" b="1" dirty="0">
                <a:latin typeface="Myriad Pro Semibold"/>
              </a:rPr>
              <a:t>= 8</a:t>
            </a:r>
          </a:p>
        </p:txBody>
      </p:sp>
      <p:sp>
        <p:nvSpPr>
          <p:cNvPr id="43" name="TextBox 42">
            <a:extLst>
              <a:ext uri="{FF2B5EF4-FFF2-40B4-BE49-F238E27FC236}">
                <a16:creationId xmlns:a16="http://schemas.microsoft.com/office/drawing/2014/main" xmlns="" id="{B398B299-B523-492A-B492-086217490C5D}"/>
              </a:ext>
            </a:extLst>
          </p:cNvPr>
          <p:cNvSpPr txBox="1"/>
          <p:nvPr/>
        </p:nvSpPr>
        <p:spPr bwMode="auto">
          <a:xfrm>
            <a:off x="3536415" y="3891328"/>
            <a:ext cx="5463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rPr>
              <a:t>10 </a:t>
            </a:r>
            <a:endParaRPr lang="en-GB" sz="2400" dirty="0">
              <a:latin typeface="Myriad Pro Semibold"/>
              <a:ea typeface="Myriad Pro Semibold" charset="0"/>
              <a:cs typeface="Myriad Pro Semibold" charset="0"/>
            </a:endParaRPr>
          </a:p>
        </p:txBody>
      </p:sp>
      <p:sp>
        <p:nvSpPr>
          <p:cNvPr id="44" name="TextBox 43">
            <a:extLst>
              <a:ext uri="{FF2B5EF4-FFF2-40B4-BE49-F238E27FC236}">
                <a16:creationId xmlns:a16="http://schemas.microsoft.com/office/drawing/2014/main" xmlns="" id="{2E21CF11-9F37-4612-A660-2B0107DD33D6}"/>
              </a:ext>
            </a:extLst>
          </p:cNvPr>
          <p:cNvSpPr txBox="1"/>
          <p:nvPr/>
        </p:nvSpPr>
        <p:spPr bwMode="auto">
          <a:xfrm>
            <a:off x="3965447" y="4368382"/>
            <a:ext cx="5463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a:t>
            </a: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26" name="TextBox 25">
            <a:extLst>
              <a:ext uri="{FF2B5EF4-FFF2-40B4-BE49-F238E27FC236}">
                <a16:creationId xmlns:a16="http://schemas.microsoft.com/office/drawing/2014/main" xmlns="" id="{2D8EF4EE-8C1B-4925-98E7-A3A342B10211}"/>
              </a:ext>
            </a:extLst>
          </p:cNvPr>
          <p:cNvSpPr txBox="1"/>
          <p:nvPr/>
        </p:nvSpPr>
        <p:spPr bwMode="auto">
          <a:xfrm>
            <a:off x="4668422" y="3891328"/>
            <a:ext cx="5463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rPr>
              <a:t>= </a:t>
            </a:r>
            <a:endParaRPr lang="en-GB" sz="2400" dirty="0">
              <a:latin typeface="Myriad Pro Semibold"/>
              <a:ea typeface="Myriad Pro Semibold" charset="0"/>
              <a:cs typeface="Myriad Pro Semibold" charset="0"/>
            </a:endParaRPr>
          </a:p>
        </p:txBody>
      </p:sp>
    </p:spTree>
    <p:extLst>
      <p:ext uri="{BB962C8B-B14F-4D97-AF65-F5344CB8AC3E}">
        <p14:creationId xmlns:p14="http://schemas.microsoft.com/office/powerpoint/2010/main" val="3413413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par>
                          <p:cTn id="26" fill="hold">
                            <p:stCondLst>
                              <p:cond delay="500"/>
                            </p:stCondLst>
                            <p:childTnLst>
                              <p:par>
                                <p:cTn id="27" presetID="3" presetClass="emph" presetSubtype="2" fill="hold" grpId="2" nodeType="afterEffect">
                                  <p:stCondLst>
                                    <p:cond delay="0"/>
                                  </p:stCondLst>
                                  <p:childTnLst>
                                    <p:animClr clrSpc="rgb" dir="cw">
                                      <p:cBhvr override="childStyle">
                                        <p:cTn id="28" dur="1000" fill="hold"/>
                                        <p:tgtEl>
                                          <p:spTgt spid="21"/>
                                        </p:tgtEl>
                                        <p:attrNameLst>
                                          <p:attrName>style.color</p:attrName>
                                        </p:attrNameLst>
                                      </p:cBhvr>
                                      <p:to>
                                        <a:srgbClr val="FF0000"/>
                                      </p:to>
                                    </p:animClr>
                                  </p:childTnLst>
                                </p:cTn>
                              </p:par>
                              <p:par>
                                <p:cTn id="29" presetID="3" presetClass="emph" presetSubtype="2" fill="hold" grpId="2" nodeType="withEffect">
                                  <p:stCondLst>
                                    <p:cond delay="0"/>
                                  </p:stCondLst>
                                  <p:childTnLst>
                                    <p:animClr clrSpc="rgb" dir="cw">
                                      <p:cBhvr override="childStyle">
                                        <p:cTn id="30" dur="1000" fill="hold"/>
                                        <p:tgtEl>
                                          <p:spTgt spid="43"/>
                                        </p:tgtEl>
                                        <p:attrNameLst>
                                          <p:attrName>style.color</p:attrName>
                                        </p:attrNameLst>
                                      </p:cBhvr>
                                      <p:to>
                                        <a:srgbClr val="FF0000"/>
                                      </p:to>
                                    </p:animClr>
                                  </p:childTnLst>
                                </p:cTn>
                              </p:par>
                            </p:childTnLst>
                          </p:cTn>
                        </p:par>
                        <p:par>
                          <p:cTn id="31" fill="hold">
                            <p:stCondLst>
                              <p:cond delay="1500"/>
                            </p:stCondLst>
                            <p:childTnLst>
                              <p:par>
                                <p:cTn id="32" presetID="3" presetClass="emph" presetSubtype="2" fill="hold" grpId="1" nodeType="afterEffect">
                                  <p:stCondLst>
                                    <p:cond delay="500"/>
                                  </p:stCondLst>
                                  <p:childTnLst>
                                    <p:animClr clrSpc="rgb" dir="cw">
                                      <p:cBhvr override="childStyle">
                                        <p:cTn id="33" dur="1000" fill="hold"/>
                                        <p:tgtEl>
                                          <p:spTgt spid="21"/>
                                        </p:tgtEl>
                                        <p:attrNameLst>
                                          <p:attrName>style.color</p:attrName>
                                        </p:attrNameLst>
                                      </p:cBhvr>
                                      <p:to>
                                        <a:srgbClr val="000000"/>
                                      </p:to>
                                    </p:animClr>
                                  </p:childTnLst>
                                </p:cTn>
                              </p:par>
                              <p:par>
                                <p:cTn id="34" presetID="3" presetClass="emph" presetSubtype="2" fill="hold" grpId="1" nodeType="withEffect">
                                  <p:stCondLst>
                                    <p:cond delay="500"/>
                                  </p:stCondLst>
                                  <p:childTnLst>
                                    <p:animClr clrSpc="rgb" dir="cw">
                                      <p:cBhvr override="childStyle">
                                        <p:cTn id="35" dur="1000" fill="hold"/>
                                        <p:tgtEl>
                                          <p:spTgt spid="43"/>
                                        </p:tgtEl>
                                        <p:attrNameLst>
                                          <p:attrName>style.color</p:attrName>
                                        </p:attrNameLst>
                                      </p:cBhvr>
                                      <p:to>
                                        <a:srgbClr val="000000"/>
                                      </p:to>
                                    </p:animClr>
                                  </p:childTnLst>
                                </p:cTn>
                              </p:par>
                            </p:childTnLst>
                          </p:cTn>
                        </p:par>
                        <p:par>
                          <p:cTn id="36" fill="hold">
                            <p:stCondLst>
                              <p:cond delay="3000"/>
                            </p:stCondLst>
                            <p:childTnLst>
                              <p:par>
                                <p:cTn id="37" presetID="3" presetClass="emph" presetSubtype="2" fill="hold" grpId="0" nodeType="afterEffect">
                                  <p:stCondLst>
                                    <p:cond delay="0"/>
                                  </p:stCondLst>
                                  <p:childTnLst>
                                    <p:animClr clrSpc="rgb" dir="cw">
                                      <p:cBhvr override="childStyle">
                                        <p:cTn id="38" dur="1000" fill="hold"/>
                                        <p:tgtEl>
                                          <p:spTgt spid="20"/>
                                        </p:tgtEl>
                                        <p:attrNameLst>
                                          <p:attrName>style.color</p:attrName>
                                        </p:attrNameLst>
                                      </p:cBhvr>
                                      <p:to>
                                        <a:srgbClr val="FF0000"/>
                                      </p:to>
                                    </p:animClr>
                                  </p:childTnLst>
                                </p:cTn>
                              </p:par>
                              <p:par>
                                <p:cTn id="39" presetID="3" presetClass="emph" presetSubtype="2" fill="hold" grpId="0" nodeType="withEffect">
                                  <p:stCondLst>
                                    <p:cond delay="0"/>
                                  </p:stCondLst>
                                  <p:childTnLst>
                                    <p:animClr clrSpc="rgb" dir="cw">
                                      <p:cBhvr override="childStyle">
                                        <p:cTn id="40" dur="1000" fill="hold"/>
                                        <p:tgtEl>
                                          <p:spTgt spid="24"/>
                                        </p:tgtEl>
                                        <p:attrNameLst>
                                          <p:attrName>style.color</p:attrName>
                                        </p:attrNameLst>
                                      </p:cBhvr>
                                      <p:to>
                                        <a:srgbClr val="FF0000"/>
                                      </p:to>
                                    </p:animClr>
                                  </p:childTnLst>
                                </p:cTn>
                              </p:par>
                            </p:childTnLst>
                          </p:cTn>
                        </p:par>
                        <p:par>
                          <p:cTn id="41" fill="hold">
                            <p:stCondLst>
                              <p:cond delay="4000"/>
                            </p:stCondLst>
                            <p:childTnLst>
                              <p:par>
                                <p:cTn id="42" presetID="3" presetClass="emph" presetSubtype="2" fill="hold" grpId="2" nodeType="afterEffect">
                                  <p:stCondLst>
                                    <p:cond delay="500"/>
                                  </p:stCondLst>
                                  <p:childTnLst>
                                    <p:animClr clrSpc="rgb" dir="cw">
                                      <p:cBhvr override="childStyle">
                                        <p:cTn id="43" dur="1000" fill="hold"/>
                                        <p:tgtEl>
                                          <p:spTgt spid="20"/>
                                        </p:tgtEl>
                                        <p:attrNameLst>
                                          <p:attrName>style.color</p:attrName>
                                        </p:attrNameLst>
                                      </p:cBhvr>
                                      <p:to>
                                        <a:srgbClr val="000000"/>
                                      </p:to>
                                    </p:animClr>
                                  </p:childTnLst>
                                </p:cTn>
                              </p:par>
                              <p:par>
                                <p:cTn id="44" presetID="3" presetClass="emph" presetSubtype="2" fill="hold" grpId="1" nodeType="withEffect">
                                  <p:stCondLst>
                                    <p:cond delay="500"/>
                                  </p:stCondLst>
                                  <p:childTnLst>
                                    <p:animClr clrSpc="rgb" dir="cw">
                                      <p:cBhvr override="childStyle">
                                        <p:cTn id="45" dur="1000" fill="hold"/>
                                        <p:tgtEl>
                                          <p:spTgt spid="24"/>
                                        </p:tgtEl>
                                        <p:attrNameLst>
                                          <p:attrName>style.color</p:attrName>
                                        </p:attrNameLst>
                                      </p:cBhvr>
                                      <p:to>
                                        <a:srgbClr val="000000"/>
                                      </p:to>
                                    </p:animClr>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500"/>
                                        <p:tgtEl>
                                          <p:spTgt spid="2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1" nodeType="click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500"/>
                                        <p:tgtEl>
                                          <p:spTgt spid="44"/>
                                        </p:tgtEl>
                                      </p:cBhvr>
                                    </p:animEffect>
                                  </p:childTnLst>
                                </p:cTn>
                              </p:par>
                              <p:par>
                                <p:cTn id="62" presetID="10" presetClass="entr" presetSubtype="0" fill="hold" grpId="1"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par>
                          <p:cTn id="65" fill="hold">
                            <p:stCondLst>
                              <p:cond delay="500"/>
                            </p:stCondLst>
                            <p:childTnLst>
                              <p:par>
                                <p:cTn id="66" presetID="3" presetClass="emph" presetSubtype="2" fill="hold" grpId="0" nodeType="afterEffect">
                                  <p:stCondLst>
                                    <p:cond delay="0"/>
                                  </p:stCondLst>
                                  <p:childTnLst>
                                    <p:animClr clrSpc="rgb" dir="cw">
                                      <p:cBhvr override="childStyle">
                                        <p:cTn id="67" dur="1000" fill="hold"/>
                                        <p:tgtEl>
                                          <p:spTgt spid="25"/>
                                        </p:tgtEl>
                                        <p:attrNameLst>
                                          <p:attrName>style.color</p:attrName>
                                        </p:attrNameLst>
                                      </p:cBhvr>
                                      <p:to>
                                        <a:srgbClr val="FF0000"/>
                                      </p:to>
                                    </p:animClr>
                                  </p:childTnLst>
                                </p:cTn>
                              </p:par>
                              <p:par>
                                <p:cTn id="68" presetID="3" presetClass="emph" presetSubtype="2" fill="hold" grpId="2" nodeType="withEffect">
                                  <p:stCondLst>
                                    <p:cond delay="0"/>
                                  </p:stCondLst>
                                  <p:childTnLst>
                                    <p:animClr clrSpc="rgb" dir="cw">
                                      <p:cBhvr override="childStyle">
                                        <p:cTn id="69" dur="1000" fill="hold"/>
                                        <p:tgtEl>
                                          <p:spTgt spid="22"/>
                                        </p:tgtEl>
                                        <p:attrNameLst>
                                          <p:attrName>style.color</p:attrName>
                                        </p:attrNameLst>
                                      </p:cBhvr>
                                      <p:to>
                                        <a:srgbClr val="FF0000"/>
                                      </p:to>
                                    </p:animClr>
                                  </p:childTnLst>
                                </p:cTn>
                              </p:par>
                            </p:childTnLst>
                          </p:cTn>
                        </p:par>
                        <p:par>
                          <p:cTn id="70" fill="hold">
                            <p:stCondLst>
                              <p:cond delay="1500"/>
                            </p:stCondLst>
                            <p:childTnLst>
                              <p:par>
                                <p:cTn id="71" presetID="3" presetClass="emph" presetSubtype="2" fill="hold" grpId="1" nodeType="afterEffect">
                                  <p:stCondLst>
                                    <p:cond delay="500"/>
                                  </p:stCondLst>
                                  <p:childTnLst>
                                    <p:animClr clrSpc="rgb" dir="cw">
                                      <p:cBhvr override="childStyle">
                                        <p:cTn id="72" dur="1000" fill="hold"/>
                                        <p:tgtEl>
                                          <p:spTgt spid="22"/>
                                        </p:tgtEl>
                                        <p:attrNameLst>
                                          <p:attrName>style.color</p:attrName>
                                        </p:attrNameLst>
                                      </p:cBhvr>
                                      <p:to>
                                        <a:srgbClr val="000000"/>
                                      </p:to>
                                    </p:animClr>
                                  </p:childTnLst>
                                </p:cTn>
                              </p:par>
                              <p:par>
                                <p:cTn id="73" presetID="3" presetClass="emph" presetSubtype="2" fill="hold" grpId="2" nodeType="withEffect">
                                  <p:stCondLst>
                                    <p:cond delay="0"/>
                                  </p:stCondLst>
                                  <p:childTnLst>
                                    <p:animClr clrSpc="rgb" dir="cw">
                                      <p:cBhvr override="childStyle">
                                        <p:cTn id="74" dur="1000" fill="hold"/>
                                        <p:tgtEl>
                                          <p:spTgt spid="25"/>
                                        </p:tgtEl>
                                        <p:attrNameLst>
                                          <p:attrName>style.color</p:attrName>
                                        </p:attrNameLst>
                                      </p:cBhvr>
                                      <p:to>
                                        <a:srgbClr val="000000"/>
                                      </p:to>
                                    </p:animClr>
                                  </p:childTnLst>
                                </p:cTn>
                              </p:par>
                            </p:childTnLst>
                          </p:cTn>
                        </p:par>
                        <p:par>
                          <p:cTn id="75" fill="hold">
                            <p:stCondLst>
                              <p:cond delay="3000"/>
                            </p:stCondLst>
                            <p:childTnLst>
                              <p:par>
                                <p:cTn id="76" presetID="3" presetClass="emph" presetSubtype="2" fill="hold" grpId="1" nodeType="afterEffect">
                                  <p:stCondLst>
                                    <p:cond delay="0"/>
                                  </p:stCondLst>
                                  <p:childTnLst>
                                    <p:animClr clrSpc="rgb" dir="cw">
                                      <p:cBhvr override="childStyle">
                                        <p:cTn id="77" dur="1000" fill="hold"/>
                                        <p:tgtEl>
                                          <p:spTgt spid="23"/>
                                        </p:tgtEl>
                                        <p:attrNameLst>
                                          <p:attrName>style.color</p:attrName>
                                        </p:attrNameLst>
                                      </p:cBhvr>
                                      <p:to>
                                        <a:srgbClr val="FF0000"/>
                                      </p:to>
                                    </p:animClr>
                                  </p:childTnLst>
                                </p:cTn>
                              </p:par>
                              <p:par>
                                <p:cTn id="78" presetID="3" presetClass="emph" presetSubtype="2" fill="hold" grpId="0" nodeType="withEffect">
                                  <p:stCondLst>
                                    <p:cond delay="0"/>
                                  </p:stCondLst>
                                  <p:childTnLst>
                                    <p:animClr clrSpc="rgb" dir="cw">
                                      <p:cBhvr override="childStyle">
                                        <p:cTn id="79" dur="1000" fill="hold"/>
                                        <p:tgtEl>
                                          <p:spTgt spid="27"/>
                                        </p:tgtEl>
                                        <p:attrNameLst>
                                          <p:attrName>style.color</p:attrName>
                                        </p:attrNameLst>
                                      </p:cBhvr>
                                      <p:to>
                                        <a:srgbClr val="FF0000"/>
                                      </p:to>
                                    </p:animClr>
                                  </p:childTnLst>
                                </p:cTn>
                              </p:par>
                            </p:childTnLst>
                          </p:cTn>
                        </p:par>
                        <p:par>
                          <p:cTn id="80" fill="hold">
                            <p:stCondLst>
                              <p:cond delay="4000"/>
                            </p:stCondLst>
                            <p:childTnLst>
                              <p:par>
                                <p:cTn id="81" presetID="3" presetClass="emph" presetSubtype="2" fill="hold" grpId="2" nodeType="afterEffect">
                                  <p:stCondLst>
                                    <p:cond delay="500"/>
                                  </p:stCondLst>
                                  <p:childTnLst>
                                    <p:animClr clrSpc="rgb" dir="cw">
                                      <p:cBhvr override="childStyle">
                                        <p:cTn id="82" dur="1000" fill="hold"/>
                                        <p:tgtEl>
                                          <p:spTgt spid="27"/>
                                        </p:tgtEl>
                                        <p:attrNameLst>
                                          <p:attrName>style.color</p:attrName>
                                        </p:attrNameLst>
                                      </p:cBhvr>
                                      <p:to>
                                        <a:srgbClr val="000000"/>
                                      </p:to>
                                    </p:animClr>
                                  </p:childTnLst>
                                </p:cTn>
                              </p:par>
                              <p:par>
                                <p:cTn id="83" presetID="3" presetClass="emph" presetSubtype="2" fill="hold" grpId="2" nodeType="withEffect">
                                  <p:stCondLst>
                                    <p:cond delay="500"/>
                                  </p:stCondLst>
                                  <p:childTnLst>
                                    <p:animClr clrSpc="rgb" dir="cw">
                                      <p:cBhvr override="childStyle">
                                        <p:cTn id="84" dur="1000" fill="hold"/>
                                        <p:tgtEl>
                                          <p:spTgt spid="23"/>
                                        </p:tgtEl>
                                        <p:attrNameLst>
                                          <p:attrName>style.color</p:attrName>
                                        </p:attrNameLst>
                                      </p:cBhvr>
                                      <p:to>
                                        <a:srgbClr val="000000"/>
                                      </p:to>
                                    </p:animClr>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500"/>
                                        <p:tgtEl>
                                          <p:spTgt spid="2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fade">
                                      <p:cBhvr>
                                        <p:cTn id="94" dur="500"/>
                                        <p:tgtEl>
                                          <p:spTgt spid="3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500"/>
                                        <p:tgtEl>
                                          <p:spTgt spid="3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39"/>
                                        </p:tgtEl>
                                        <p:attrNameLst>
                                          <p:attrName>style.visibility</p:attrName>
                                        </p:attrNameLst>
                                      </p:cBhvr>
                                      <p:to>
                                        <p:strVal val="visible"/>
                                      </p:to>
                                    </p:set>
                                    <p:animEffect transition="in" filter="fade">
                                      <p:cBhvr>
                                        <p:cTn id="10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3" grpId="0"/>
      <p:bldP spid="23" grpId="1"/>
      <p:bldP spid="23" grpId="2"/>
      <p:bldP spid="21" grpId="0"/>
      <p:bldP spid="21" grpId="1"/>
      <p:bldP spid="21" grpId="2"/>
      <p:bldP spid="19" grpId="0"/>
      <p:bldP spid="20" grpId="0"/>
      <p:bldP spid="20" grpId="1"/>
      <p:bldP spid="20" grpId="2"/>
      <p:bldP spid="22" grpId="0"/>
      <p:bldP spid="22" grpId="1"/>
      <p:bldP spid="22" grpId="2"/>
      <p:bldP spid="25" grpId="0"/>
      <p:bldP spid="25" grpId="1"/>
      <p:bldP spid="25" grpId="2"/>
      <p:bldP spid="27" grpId="0"/>
      <p:bldP spid="27" grpId="1"/>
      <p:bldP spid="27" grpId="2"/>
      <p:bldP spid="29" grpId="0"/>
      <p:bldP spid="31" grpId="0"/>
      <p:bldP spid="38" grpId="0"/>
      <p:bldP spid="39" grpId="0"/>
      <p:bldP spid="43" grpId="0"/>
      <p:bldP spid="43" grpId="1"/>
      <p:bldP spid="43" grpId="2"/>
      <p:bldP spid="44" grpId="0"/>
      <p:bldP spid="2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6:3</a:t>
            </a:r>
          </a:p>
        </p:txBody>
      </p:sp>
      <p:pic>
        <p:nvPicPr>
          <p:cNvPr id="5" name="Picture 4">
            <a:extLst>
              <a:ext uri="{FF2B5EF4-FFF2-40B4-BE49-F238E27FC236}">
                <a16:creationId xmlns:a16="http://schemas.microsoft.com/office/drawing/2014/main" xmlns="" id="{D78C9DB1-D59C-4396-AF7E-628F6CA333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026" y="1726711"/>
            <a:ext cx="866643" cy="4460263"/>
          </a:xfrm>
          <a:prstGeom prst="rect">
            <a:avLst/>
          </a:prstGeom>
        </p:spPr>
      </p:pic>
      <p:sp>
        <p:nvSpPr>
          <p:cNvPr id="21" name="Rectangle 20">
            <a:extLst>
              <a:ext uri="{FF2B5EF4-FFF2-40B4-BE49-F238E27FC236}">
                <a16:creationId xmlns:a16="http://schemas.microsoft.com/office/drawing/2014/main" xmlns="" id="{B3E3E969-9213-4B89-B53E-A20FADDAEA32}"/>
              </a:ext>
            </a:extLst>
          </p:cNvPr>
          <p:cNvSpPr/>
          <p:nvPr/>
        </p:nvSpPr>
        <p:spPr>
          <a:xfrm>
            <a:off x="3030596" y="864665"/>
            <a:ext cx="3082808" cy="461665"/>
          </a:xfrm>
          <a:prstGeom prst="rect">
            <a:avLst/>
          </a:prstGeom>
        </p:spPr>
        <p:txBody>
          <a:bodyPr wrap="square">
            <a:spAutoFit/>
          </a:bodyPr>
          <a:lstStyle/>
          <a:p>
            <a:pPr algn="ctr">
              <a:buNone/>
            </a:pPr>
            <a:r>
              <a:rPr lang="en-GB" sz="2400" dirty="0">
                <a:latin typeface="Myriad Pro Semibold"/>
              </a:rPr>
              <a:t>12 − 4 = 8</a:t>
            </a:r>
          </a:p>
        </p:txBody>
      </p:sp>
      <p:pic>
        <p:nvPicPr>
          <p:cNvPr id="23" name="Picture 22">
            <a:extLst>
              <a:ext uri="{FF2B5EF4-FFF2-40B4-BE49-F238E27FC236}">
                <a16:creationId xmlns:a16="http://schemas.microsoft.com/office/drawing/2014/main" xmlns="" id="{F08B475E-FBAF-491A-8CCB-DF0A5AAE3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404" y="1726710"/>
            <a:ext cx="866643" cy="4460263"/>
          </a:xfrm>
          <a:prstGeom prst="rect">
            <a:avLst/>
          </a:prstGeom>
        </p:spPr>
      </p:pic>
      <p:pic>
        <p:nvPicPr>
          <p:cNvPr id="24" name="Picture 23">
            <a:extLst>
              <a:ext uri="{FF2B5EF4-FFF2-40B4-BE49-F238E27FC236}">
                <a16:creationId xmlns:a16="http://schemas.microsoft.com/office/drawing/2014/main" xmlns="" id="{033D8094-4982-4526-BA81-E3BFEB9519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597" b="-1"/>
          <a:stretch/>
        </p:blipFill>
        <p:spPr>
          <a:xfrm>
            <a:off x="688026" y="1387885"/>
            <a:ext cx="827272" cy="4799087"/>
          </a:xfrm>
          <a:prstGeom prst="rect">
            <a:avLst/>
          </a:prstGeom>
        </p:spPr>
      </p:pic>
      <p:pic>
        <p:nvPicPr>
          <p:cNvPr id="26" name="Picture 25">
            <a:extLst>
              <a:ext uri="{FF2B5EF4-FFF2-40B4-BE49-F238E27FC236}">
                <a16:creationId xmlns:a16="http://schemas.microsoft.com/office/drawing/2014/main" xmlns="" id="{430A8E13-1C42-443C-A611-CF842E3A08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261" r="-10050"/>
          <a:stretch/>
        </p:blipFill>
        <p:spPr>
          <a:xfrm>
            <a:off x="5437403" y="1492045"/>
            <a:ext cx="953736" cy="4694927"/>
          </a:xfrm>
          <a:prstGeom prst="rect">
            <a:avLst/>
          </a:prstGeom>
        </p:spPr>
      </p:pic>
      <p:pic>
        <p:nvPicPr>
          <p:cNvPr id="7" name="Picture 6" descr="A picture containing object&#10;&#10;Description generated with very high confidence">
            <a:extLst>
              <a:ext uri="{FF2B5EF4-FFF2-40B4-BE49-F238E27FC236}">
                <a16:creationId xmlns:a16="http://schemas.microsoft.com/office/drawing/2014/main" xmlns="" id="{203CA837-0D9F-40E8-84F0-9F4ECE062B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43506" y="1622550"/>
            <a:ext cx="2661532" cy="1359696"/>
          </a:xfrm>
          <a:prstGeom prst="rect">
            <a:avLst/>
          </a:prstGeom>
        </p:spPr>
      </p:pic>
      <p:pic>
        <p:nvPicPr>
          <p:cNvPr id="9" name="Picture 8" descr="A picture containing object&#10;&#10;Description generated with very high confidence">
            <a:extLst>
              <a:ext uri="{FF2B5EF4-FFF2-40B4-BE49-F238E27FC236}">
                <a16:creationId xmlns:a16="http://schemas.microsoft.com/office/drawing/2014/main" xmlns="" id="{42B4E5F5-29FF-4362-9D39-7E54FBE7DD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2151" y="1622550"/>
            <a:ext cx="2661532" cy="1359696"/>
          </a:xfrm>
          <a:prstGeom prst="rect">
            <a:avLst/>
          </a:prstGeom>
        </p:spPr>
      </p:pic>
      <p:sp>
        <p:nvSpPr>
          <p:cNvPr id="30" name="TextBox 29">
            <a:extLst>
              <a:ext uri="{FF2B5EF4-FFF2-40B4-BE49-F238E27FC236}">
                <a16:creationId xmlns:a16="http://schemas.microsoft.com/office/drawing/2014/main" xmlns="" id="{1C63539B-8F14-44DD-9A55-9190F5E75A9C}"/>
              </a:ext>
            </a:extLst>
          </p:cNvPr>
          <p:cNvSpPr txBox="1"/>
          <p:nvPr/>
        </p:nvSpPr>
        <p:spPr bwMode="auto">
          <a:xfrm>
            <a:off x="1731628" y="3182919"/>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12 </a:t>
            </a: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32" name="Rectangle 31">
            <a:extLst>
              <a:ext uri="{FF2B5EF4-FFF2-40B4-BE49-F238E27FC236}">
                <a16:creationId xmlns:a16="http://schemas.microsoft.com/office/drawing/2014/main" xmlns="" id="{AC07CA5E-A723-41F8-980F-F22F4CD30120}"/>
              </a:ext>
            </a:extLst>
          </p:cNvPr>
          <p:cNvSpPr/>
          <p:nvPr/>
        </p:nvSpPr>
        <p:spPr>
          <a:xfrm>
            <a:off x="2398583" y="3182919"/>
            <a:ext cx="356188" cy="461665"/>
          </a:xfrm>
          <a:prstGeom prst="rect">
            <a:avLst/>
          </a:prstGeom>
        </p:spPr>
        <p:txBody>
          <a:bodyPr wrap="none">
            <a:spAutoFit/>
          </a:bodyPr>
          <a:lstStyle/>
          <a:p>
            <a:pPr>
              <a:buNone/>
            </a:pPr>
            <a:r>
              <a:rPr lang="en-GB" sz="2400" dirty="0">
                <a:latin typeface="Myriad Pro Semibold"/>
              </a:rPr>
              <a:t>2</a:t>
            </a:r>
          </a:p>
        </p:txBody>
      </p:sp>
      <p:sp>
        <p:nvSpPr>
          <p:cNvPr id="33" name="Rectangle 32">
            <a:extLst>
              <a:ext uri="{FF2B5EF4-FFF2-40B4-BE49-F238E27FC236}">
                <a16:creationId xmlns:a16="http://schemas.microsoft.com/office/drawing/2014/main" xmlns="" id="{3EC2542B-5A7E-4486-AFDE-B87AD79C8C1A}"/>
              </a:ext>
            </a:extLst>
          </p:cNvPr>
          <p:cNvSpPr/>
          <p:nvPr/>
        </p:nvSpPr>
        <p:spPr>
          <a:xfrm>
            <a:off x="2741897" y="3182919"/>
            <a:ext cx="813043" cy="461665"/>
          </a:xfrm>
          <a:prstGeom prst="rect">
            <a:avLst/>
          </a:prstGeom>
        </p:spPr>
        <p:txBody>
          <a:bodyPr wrap="none">
            <a:spAutoFit/>
          </a:bodyPr>
          <a:lstStyle/>
          <a:p>
            <a:pPr>
              <a:buNone/>
            </a:pPr>
            <a:r>
              <a:rPr lang="en-GB" sz="2400" dirty="0">
                <a:latin typeface="Myriad Pro Semibold"/>
              </a:rPr>
              <a:t>= 10</a:t>
            </a:r>
          </a:p>
        </p:txBody>
      </p:sp>
      <p:sp>
        <p:nvSpPr>
          <p:cNvPr id="34" name="TextBox 33">
            <a:extLst>
              <a:ext uri="{FF2B5EF4-FFF2-40B4-BE49-F238E27FC236}">
                <a16:creationId xmlns:a16="http://schemas.microsoft.com/office/drawing/2014/main" xmlns="" id="{9C3200AD-AC73-4B86-8A96-DB4962888F0D}"/>
              </a:ext>
            </a:extLst>
          </p:cNvPr>
          <p:cNvSpPr txBox="1"/>
          <p:nvPr/>
        </p:nvSpPr>
        <p:spPr bwMode="auto">
          <a:xfrm>
            <a:off x="1731628" y="3675361"/>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10 </a:t>
            </a: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35" name="Rectangle 34">
            <a:extLst>
              <a:ext uri="{FF2B5EF4-FFF2-40B4-BE49-F238E27FC236}">
                <a16:creationId xmlns:a16="http://schemas.microsoft.com/office/drawing/2014/main" xmlns="" id="{88E4D889-8D7E-4D35-BEE9-E64A65E149AB}"/>
              </a:ext>
            </a:extLst>
          </p:cNvPr>
          <p:cNvSpPr/>
          <p:nvPr/>
        </p:nvSpPr>
        <p:spPr>
          <a:xfrm>
            <a:off x="2398583" y="3675361"/>
            <a:ext cx="356188" cy="461665"/>
          </a:xfrm>
          <a:prstGeom prst="rect">
            <a:avLst/>
          </a:prstGeom>
        </p:spPr>
        <p:txBody>
          <a:bodyPr wrap="none">
            <a:spAutoFit/>
          </a:bodyPr>
          <a:lstStyle/>
          <a:p>
            <a:pPr>
              <a:buNone/>
            </a:pPr>
            <a:r>
              <a:rPr lang="en-GB" sz="2400" dirty="0">
                <a:latin typeface="Myriad Pro Semibold"/>
              </a:rPr>
              <a:t>2</a:t>
            </a:r>
          </a:p>
        </p:txBody>
      </p:sp>
      <p:sp>
        <p:nvSpPr>
          <p:cNvPr id="36" name="Rectangle 35">
            <a:extLst>
              <a:ext uri="{FF2B5EF4-FFF2-40B4-BE49-F238E27FC236}">
                <a16:creationId xmlns:a16="http://schemas.microsoft.com/office/drawing/2014/main" xmlns="" id="{CB73D763-8B99-438B-8921-EFC52A4B1F4D}"/>
              </a:ext>
            </a:extLst>
          </p:cNvPr>
          <p:cNvSpPr/>
          <p:nvPr/>
        </p:nvSpPr>
        <p:spPr>
          <a:xfrm>
            <a:off x="2741897" y="3675361"/>
            <a:ext cx="620683" cy="461665"/>
          </a:xfrm>
          <a:prstGeom prst="rect">
            <a:avLst/>
          </a:prstGeom>
        </p:spPr>
        <p:txBody>
          <a:bodyPr wrap="none">
            <a:spAutoFit/>
          </a:bodyPr>
          <a:lstStyle/>
          <a:p>
            <a:pPr>
              <a:buNone/>
            </a:pPr>
            <a:r>
              <a:rPr lang="en-GB" sz="2400" dirty="0">
                <a:latin typeface="Myriad Pro Semibold"/>
              </a:rPr>
              <a:t>= 8</a:t>
            </a:r>
          </a:p>
        </p:txBody>
      </p:sp>
      <p:sp>
        <p:nvSpPr>
          <p:cNvPr id="37" name="TextBox 36">
            <a:extLst>
              <a:ext uri="{FF2B5EF4-FFF2-40B4-BE49-F238E27FC236}">
                <a16:creationId xmlns:a16="http://schemas.microsoft.com/office/drawing/2014/main" xmlns="" id="{18B4D246-A67B-4AA2-9F9D-0C0EB341307D}"/>
              </a:ext>
            </a:extLst>
          </p:cNvPr>
          <p:cNvSpPr txBox="1"/>
          <p:nvPr/>
        </p:nvSpPr>
        <p:spPr bwMode="auto">
          <a:xfrm>
            <a:off x="1731628" y="4423727"/>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b="1" dirty="0">
                <a:latin typeface="Myriad Pro Semibold"/>
                <a:ea typeface="Myriad Pro Semibold" charset="0"/>
                <a:cs typeface="Myriad Pro Semibold" charset="0"/>
              </a:rPr>
              <a:t>12 </a:t>
            </a:r>
            <a:r>
              <a:rPr lang="en-GB" sz="2400" b="1" dirty="0">
                <a:latin typeface="Myriad Pro Semibold"/>
              </a:rPr>
              <a:t>− </a:t>
            </a:r>
            <a:endParaRPr lang="en-GB" sz="2400" b="1" dirty="0">
              <a:latin typeface="Myriad Pro Semibold"/>
              <a:ea typeface="Myriad Pro Semibold" charset="0"/>
              <a:cs typeface="Myriad Pro Semibold" charset="0"/>
            </a:endParaRPr>
          </a:p>
        </p:txBody>
      </p:sp>
      <p:sp>
        <p:nvSpPr>
          <p:cNvPr id="42" name="Rectangle 41">
            <a:extLst>
              <a:ext uri="{FF2B5EF4-FFF2-40B4-BE49-F238E27FC236}">
                <a16:creationId xmlns:a16="http://schemas.microsoft.com/office/drawing/2014/main" xmlns="" id="{5FBB5B61-C903-4DDB-B70C-6BFA89CE673B}"/>
              </a:ext>
            </a:extLst>
          </p:cNvPr>
          <p:cNvSpPr/>
          <p:nvPr/>
        </p:nvSpPr>
        <p:spPr>
          <a:xfrm>
            <a:off x="2436683" y="4424699"/>
            <a:ext cx="360996" cy="461665"/>
          </a:xfrm>
          <a:prstGeom prst="rect">
            <a:avLst/>
          </a:prstGeom>
        </p:spPr>
        <p:txBody>
          <a:bodyPr wrap="none">
            <a:spAutoFit/>
          </a:bodyPr>
          <a:lstStyle/>
          <a:p>
            <a:pPr>
              <a:buNone/>
            </a:pPr>
            <a:r>
              <a:rPr lang="en-GB" sz="2400" b="1" dirty="0">
                <a:latin typeface="Myriad Pro Semibold"/>
              </a:rPr>
              <a:t>4</a:t>
            </a:r>
          </a:p>
        </p:txBody>
      </p:sp>
      <p:sp>
        <p:nvSpPr>
          <p:cNvPr id="45" name="Rectangle 44">
            <a:extLst>
              <a:ext uri="{FF2B5EF4-FFF2-40B4-BE49-F238E27FC236}">
                <a16:creationId xmlns:a16="http://schemas.microsoft.com/office/drawing/2014/main" xmlns="" id="{DE26B7BB-D6FE-4B16-9081-B4589249B812}"/>
              </a:ext>
            </a:extLst>
          </p:cNvPr>
          <p:cNvSpPr/>
          <p:nvPr/>
        </p:nvSpPr>
        <p:spPr>
          <a:xfrm>
            <a:off x="2722847" y="4424699"/>
            <a:ext cx="620683" cy="461665"/>
          </a:xfrm>
          <a:prstGeom prst="rect">
            <a:avLst/>
          </a:prstGeom>
        </p:spPr>
        <p:txBody>
          <a:bodyPr wrap="none">
            <a:spAutoFit/>
          </a:bodyPr>
          <a:lstStyle/>
          <a:p>
            <a:pPr>
              <a:buNone/>
            </a:pPr>
            <a:r>
              <a:rPr lang="en-GB" sz="2400" b="1" dirty="0">
                <a:latin typeface="Myriad Pro Semibold"/>
              </a:rPr>
              <a:t>= 8</a:t>
            </a:r>
          </a:p>
        </p:txBody>
      </p:sp>
      <p:sp>
        <p:nvSpPr>
          <p:cNvPr id="46" name="TextBox 45">
            <a:extLst>
              <a:ext uri="{FF2B5EF4-FFF2-40B4-BE49-F238E27FC236}">
                <a16:creationId xmlns:a16="http://schemas.microsoft.com/office/drawing/2014/main" xmlns="" id="{85448DD1-5805-47F9-BFF1-FA380882D499}"/>
              </a:ext>
            </a:extLst>
          </p:cNvPr>
          <p:cNvSpPr txBox="1"/>
          <p:nvPr/>
        </p:nvSpPr>
        <p:spPr bwMode="auto">
          <a:xfrm>
            <a:off x="6906898" y="3170535"/>
            <a:ext cx="37863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000" dirty="0">
                <a:latin typeface="Myriad Pro Semibold"/>
              </a:rPr>
              <a:t>−</a:t>
            </a: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47" name="Rectangle 46">
            <a:extLst>
              <a:ext uri="{FF2B5EF4-FFF2-40B4-BE49-F238E27FC236}">
                <a16:creationId xmlns:a16="http://schemas.microsoft.com/office/drawing/2014/main" xmlns="" id="{89F2FF27-E3FB-4D79-98C4-62E2FF074471}"/>
              </a:ext>
            </a:extLst>
          </p:cNvPr>
          <p:cNvSpPr/>
          <p:nvPr/>
        </p:nvSpPr>
        <p:spPr>
          <a:xfrm>
            <a:off x="7183491" y="3170535"/>
            <a:ext cx="356188" cy="461665"/>
          </a:xfrm>
          <a:prstGeom prst="rect">
            <a:avLst/>
          </a:prstGeom>
        </p:spPr>
        <p:txBody>
          <a:bodyPr wrap="none">
            <a:spAutoFit/>
          </a:bodyPr>
          <a:lstStyle/>
          <a:p>
            <a:pPr>
              <a:buNone/>
            </a:pPr>
            <a:r>
              <a:rPr lang="en-GB" sz="2400" dirty="0">
                <a:latin typeface="Myriad Pro Semibold"/>
              </a:rPr>
              <a:t>4</a:t>
            </a:r>
          </a:p>
        </p:txBody>
      </p:sp>
      <p:sp>
        <p:nvSpPr>
          <p:cNvPr id="48" name="Rectangle 47">
            <a:extLst>
              <a:ext uri="{FF2B5EF4-FFF2-40B4-BE49-F238E27FC236}">
                <a16:creationId xmlns:a16="http://schemas.microsoft.com/office/drawing/2014/main" xmlns="" id="{3C0616FC-1122-4968-AF2C-38169A7FF8D6}"/>
              </a:ext>
            </a:extLst>
          </p:cNvPr>
          <p:cNvSpPr/>
          <p:nvPr/>
        </p:nvSpPr>
        <p:spPr>
          <a:xfrm>
            <a:off x="7487207" y="3170535"/>
            <a:ext cx="620683" cy="461665"/>
          </a:xfrm>
          <a:prstGeom prst="rect">
            <a:avLst/>
          </a:prstGeom>
        </p:spPr>
        <p:txBody>
          <a:bodyPr wrap="none">
            <a:spAutoFit/>
          </a:bodyPr>
          <a:lstStyle/>
          <a:p>
            <a:pPr>
              <a:buNone/>
            </a:pPr>
            <a:r>
              <a:rPr lang="en-GB" sz="2400" dirty="0">
                <a:latin typeface="Myriad Pro Semibold"/>
              </a:rPr>
              <a:t>= 6</a:t>
            </a:r>
          </a:p>
        </p:txBody>
      </p:sp>
      <p:sp>
        <p:nvSpPr>
          <p:cNvPr id="49" name="TextBox 48">
            <a:extLst>
              <a:ext uri="{FF2B5EF4-FFF2-40B4-BE49-F238E27FC236}">
                <a16:creationId xmlns:a16="http://schemas.microsoft.com/office/drawing/2014/main" xmlns="" id="{A3BF558A-0F6E-4D7C-A062-FCC842351BC9}"/>
              </a:ext>
            </a:extLst>
          </p:cNvPr>
          <p:cNvSpPr txBox="1"/>
          <p:nvPr/>
        </p:nvSpPr>
        <p:spPr bwMode="auto">
          <a:xfrm>
            <a:off x="6638649" y="3643351"/>
            <a:ext cx="3934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6 </a:t>
            </a: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51" name="Rectangle 50">
            <a:extLst>
              <a:ext uri="{FF2B5EF4-FFF2-40B4-BE49-F238E27FC236}">
                <a16:creationId xmlns:a16="http://schemas.microsoft.com/office/drawing/2014/main" xmlns="" id="{26912C4B-FC18-4D58-BF5C-670E244EC697}"/>
              </a:ext>
            </a:extLst>
          </p:cNvPr>
          <p:cNvSpPr/>
          <p:nvPr/>
        </p:nvSpPr>
        <p:spPr>
          <a:xfrm>
            <a:off x="7487207" y="3642211"/>
            <a:ext cx="620683" cy="461665"/>
          </a:xfrm>
          <a:prstGeom prst="rect">
            <a:avLst/>
          </a:prstGeom>
        </p:spPr>
        <p:txBody>
          <a:bodyPr wrap="none">
            <a:spAutoFit/>
          </a:bodyPr>
          <a:lstStyle/>
          <a:p>
            <a:pPr>
              <a:buNone/>
            </a:pPr>
            <a:r>
              <a:rPr lang="en-GB" sz="2400" dirty="0">
                <a:latin typeface="Myriad Pro Semibold"/>
              </a:rPr>
              <a:t>= 8</a:t>
            </a:r>
          </a:p>
        </p:txBody>
      </p:sp>
      <p:sp>
        <p:nvSpPr>
          <p:cNvPr id="52" name="TextBox 51">
            <a:extLst>
              <a:ext uri="{FF2B5EF4-FFF2-40B4-BE49-F238E27FC236}">
                <a16:creationId xmlns:a16="http://schemas.microsoft.com/office/drawing/2014/main" xmlns="" id="{DCD645B9-850C-42B7-B89E-281415BE4528}"/>
              </a:ext>
            </a:extLst>
          </p:cNvPr>
          <p:cNvSpPr txBox="1"/>
          <p:nvPr/>
        </p:nvSpPr>
        <p:spPr bwMode="auto">
          <a:xfrm>
            <a:off x="6485714" y="4453105"/>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b="1" dirty="0">
                <a:latin typeface="Myriad Pro Semibold"/>
                <a:ea typeface="Myriad Pro Semibold" charset="0"/>
                <a:cs typeface="Myriad Pro Semibold" charset="0"/>
              </a:rPr>
              <a:t>12 </a:t>
            </a:r>
            <a:r>
              <a:rPr lang="en-GB" sz="2400" b="1" dirty="0">
                <a:latin typeface="Myriad Pro Semibold"/>
              </a:rPr>
              <a:t>− </a:t>
            </a:r>
            <a:endParaRPr lang="en-GB" sz="2400" b="1" dirty="0">
              <a:latin typeface="Myriad Pro Semibold"/>
              <a:ea typeface="Myriad Pro Semibold" charset="0"/>
              <a:cs typeface="Myriad Pro Semibold" charset="0"/>
            </a:endParaRPr>
          </a:p>
        </p:txBody>
      </p:sp>
      <p:sp>
        <p:nvSpPr>
          <p:cNvPr id="53" name="Rectangle 52">
            <a:extLst>
              <a:ext uri="{FF2B5EF4-FFF2-40B4-BE49-F238E27FC236}">
                <a16:creationId xmlns:a16="http://schemas.microsoft.com/office/drawing/2014/main" xmlns="" id="{D4854964-2780-430E-BEDC-B89CC1CAA003}"/>
              </a:ext>
            </a:extLst>
          </p:cNvPr>
          <p:cNvSpPr/>
          <p:nvPr/>
        </p:nvSpPr>
        <p:spPr>
          <a:xfrm>
            <a:off x="7185608" y="4453105"/>
            <a:ext cx="360996" cy="461665"/>
          </a:xfrm>
          <a:prstGeom prst="rect">
            <a:avLst/>
          </a:prstGeom>
        </p:spPr>
        <p:txBody>
          <a:bodyPr wrap="none">
            <a:spAutoFit/>
          </a:bodyPr>
          <a:lstStyle/>
          <a:p>
            <a:pPr>
              <a:buNone/>
            </a:pPr>
            <a:r>
              <a:rPr lang="en-GB" sz="2400" b="1" dirty="0">
                <a:latin typeface="Myriad Pro Semibold"/>
              </a:rPr>
              <a:t>4</a:t>
            </a:r>
          </a:p>
        </p:txBody>
      </p:sp>
      <p:sp>
        <p:nvSpPr>
          <p:cNvPr id="54" name="Rectangle 53">
            <a:extLst>
              <a:ext uri="{FF2B5EF4-FFF2-40B4-BE49-F238E27FC236}">
                <a16:creationId xmlns:a16="http://schemas.microsoft.com/office/drawing/2014/main" xmlns="" id="{908AEEBE-2E1A-4C92-A987-91CE278E902F}"/>
              </a:ext>
            </a:extLst>
          </p:cNvPr>
          <p:cNvSpPr/>
          <p:nvPr/>
        </p:nvSpPr>
        <p:spPr>
          <a:xfrm>
            <a:off x="7487207" y="4453105"/>
            <a:ext cx="620683" cy="461665"/>
          </a:xfrm>
          <a:prstGeom prst="rect">
            <a:avLst/>
          </a:prstGeom>
        </p:spPr>
        <p:txBody>
          <a:bodyPr wrap="none">
            <a:spAutoFit/>
          </a:bodyPr>
          <a:lstStyle/>
          <a:p>
            <a:pPr>
              <a:buNone/>
            </a:pPr>
            <a:r>
              <a:rPr lang="en-GB" sz="2400" b="1" dirty="0">
                <a:latin typeface="Myriad Pro Semibold"/>
              </a:rPr>
              <a:t>= 8</a:t>
            </a:r>
          </a:p>
        </p:txBody>
      </p:sp>
      <p:sp>
        <p:nvSpPr>
          <p:cNvPr id="55" name="TextBox 54">
            <a:extLst>
              <a:ext uri="{FF2B5EF4-FFF2-40B4-BE49-F238E27FC236}">
                <a16:creationId xmlns:a16="http://schemas.microsoft.com/office/drawing/2014/main" xmlns="" id="{9CCACD35-32BF-4861-B080-8EA4A65CDF04}"/>
              </a:ext>
            </a:extLst>
          </p:cNvPr>
          <p:cNvSpPr txBox="1"/>
          <p:nvPr/>
        </p:nvSpPr>
        <p:spPr bwMode="auto">
          <a:xfrm>
            <a:off x="6485714" y="3170535"/>
            <a:ext cx="5463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rPr>
              <a:t>10 </a:t>
            </a:r>
            <a:endParaRPr lang="en-GB" sz="2400" dirty="0">
              <a:latin typeface="Myriad Pro Semibold"/>
              <a:ea typeface="Myriad Pro Semibold" charset="0"/>
              <a:cs typeface="Myriad Pro Semibold" charset="0"/>
            </a:endParaRPr>
          </a:p>
        </p:txBody>
      </p:sp>
      <p:sp>
        <p:nvSpPr>
          <p:cNvPr id="56" name="TextBox 55">
            <a:extLst>
              <a:ext uri="{FF2B5EF4-FFF2-40B4-BE49-F238E27FC236}">
                <a16:creationId xmlns:a16="http://schemas.microsoft.com/office/drawing/2014/main" xmlns="" id="{0E595BD8-1263-482D-B542-5D4F55DDA078}"/>
              </a:ext>
            </a:extLst>
          </p:cNvPr>
          <p:cNvSpPr txBox="1"/>
          <p:nvPr/>
        </p:nvSpPr>
        <p:spPr bwMode="auto">
          <a:xfrm>
            <a:off x="6894198" y="3645468"/>
            <a:ext cx="5463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a:t>
            </a: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50" name="Rectangle 49">
            <a:extLst>
              <a:ext uri="{FF2B5EF4-FFF2-40B4-BE49-F238E27FC236}">
                <a16:creationId xmlns:a16="http://schemas.microsoft.com/office/drawing/2014/main" xmlns="" id="{DA921BC8-F698-4093-847E-A14EB79FB345}"/>
              </a:ext>
            </a:extLst>
          </p:cNvPr>
          <p:cNvSpPr/>
          <p:nvPr/>
        </p:nvSpPr>
        <p:spPr>
          <a:xfrm>
            <a:off x="7183491" y="3642211"/>
            <a:ext cx="356188" cy="461665"/>
          </a:xfrm>
          <a:prstGeom prst="rect">
            <a:avLst/>
          </a:prstGeom>
        </p:spPr>
        <p:txBody>
          <a:bodyPr wrap="none">
            <a:spAutoFit/>
          </a:bodyPr>
          <a:lstStyle/>
          <a:p>
            <a:pPr>
              <a:buNone/>
            </a:pPr>
            <a:r>
              <a:rPr lang="en-GB" sz="2400" dirty="0">
                <a:latin typeface="Myriad Pro Semibold"/>
              </a:rPr>
              <a:t>2</a:t>
            </a:r>
          </a:p>
        </p:txBody>
      </p:sp>
    </p:spTree>
    <p:extLst>
      <p:ext uri="{BB962C8B-B14F-4D97-AF65-F5344CB8AC3E}">
        <p14:creationId xmlns:p14="http://schemas.microsoft.com/office/powerpoint/2010/main" val="186460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500"/>
                                        <p:tgtEl>
                                          <p:spTgt spid="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fade">
                                      <p:cBhvr>
                                        <p:cTn id="44" dur="500"/>
                                        <p:tgtEl>
                                          <p:spTgt spid="3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500"/>
                                        <p:tgtEl>
                                          <p:spTgt spid="3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fade">
                                      <p:cBhvr>
                                        <p:cTn id="50" dur="500"/>
                                        <p:tgtEl>
                                          <p:spTgt spid="36"/>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500"/>
                                        <p:tgtEl>
                                          <p:spTgt spid="3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500"/>
                                        <p:tgtEl>
                                          <p:spTgt spid="4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5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500"/>
                                        <p:tgtEl>
                                          <p:spTgt spid="4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500"/>
                                        <p:tgtEl>
                                          <p:spTgt spid="4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500"/>
                                        <p:tgtEl>
                                          <p:spTgt spid="4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fade">
                                      <p:cBhvr>
                                        <p:cTn id="73" dur="500"/>
                                        <p:tgtEl>
                                          <p:spTgt spid="4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500"/>
                                        <p:tgtEl>
                                          <p:spTgt spid="5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500"/>
                                        <p:tgtEl>
                                          <p:spTgt spid="5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fade">
                                      <p:cBhvr>
                                        <p:cTn id="82" dur="500"/>
                                        <p:tgtEl>
                                          <p:spTgt spid="5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3"/>
                                        </p:tgtEl>
                                        <p:attrNameLst>
                                          <p:attrName>style.visibility</p:attrName>
                                        </p:attrNameLst>
                                      </p:cBhvr>
                                      <p:to>
                                        <p:strVal val="visible"/>
                                      </p:to>
                                    </p:set>
                                    <p:animEffect transition="in" filter="fade">
                                      <p:cBhvr>
                                        <p:cTn id="85" dur="500"/>
                                        <p:tgtEl>
                                          <p:spTgt spid="5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fade">
                                      <p:cBhvr>
                                        <p:cTn id="88" dur="500"/>
                                        <p:tgtEl>
                                          <p:spTgt spid="5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500"/>
                                        <p:tgtEl>
                                          <p:spTgt spid="5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2" grpId="0"/>
      <p:bldP spid="33" grpId="0"/>
      <p:bldP spid="34" grpId="0"/>
      <p:bldP spid="35" grpId="0"/>
      <p:bldP spid="36" grpId="0"/>
      <p:bldP spid="37" grpId="0"/>
      <p:bldP spid="42" grpId="0"/>
      <p:bldP spid="45" grpId="0"/>
      <p:bldP spid="46" grpId="0"/>
      <p:bldP spid="47" grpId="0"/>
      <p:bldP spid="48" grpId="0"/>
      <p:bldP spid="49" grpId="0"/>
      <p:bldP spid="51" grpId="0"/>
      <p:bldP spid="52" grpId="0"/>
      <p:bldP spid="53" grpId="0"/>
      <p:bldP spid="54" grpId="0"/>
      <p:bldP spid="55" grpId="0"/>
      <p:bldP spid="56" grpId="0"/>
      <p:bldP spid="5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 name="Picture 76">
            <a:extLst>
              <a:ext uri="{FF2B5EF4-FFF2-40B4-BE49-F238E27FC236}">
                <a16:creationId xmlns:a16="http://schemas.microsoft.com/office/drawing/2014/main" xmlns="" id="{051A6038-7964-4273-9E78-E0907A179CE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465" b="-242"/>
          <a:stretch/>
        </p:blipFill>
        <p:spPr>
          <a:xfrm>
            <a:off x="3241561" y="3800229"/>
            <a:ext cx="422633" cy="2079608"/>
          </a:xfrm>
          <a:prstGeom prst="rect">
            <a:avLst/>
          </a:prstGeom>
        </p:spPr>
      </p:pic>
      <p:sp>
        <p:nvSpPr>
          <p:cNvPr id="2" name="Text Placeholder 1"/>
          <p:cNvSpPr>
            <a:spLocks noGrp="1"/>
          </p:cNvSpPr>
          <p:nvPr>
            <p:ph type="body" sz="quarter" idx="11"/>
          </p:nvPr>
        </p:nvSpPr>
        <p:spPr/>
        <p:txBody>
          <a:bodyPr/>
          <a:lstStyle/>
          <a:p>
            <a:r>
              <a:rPr lang="en-GB" dirty="0"/>
              <a:t>1.11 Addition: three numbers and bridging 10 – step 6:4</a:t>
            </a:r>
          </a:p>
        </p:txBody>
      </p:sp>
      <p:pic>
        <p:nvPicPr>
          <p:cNvPr id="4" name="Picture 3">
            <a:extLst>
              <a:ext uri="{FF2B5EF4-FFF2-40B4-BE49-F238E27FC236}">
                <a16:creationId xmlns:a16="http://schemas.microsoft.com/office/drawing/2014/main" xmlns="" id="{F36126A5-29DA-4315-8B85-9E84E18231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181" y="1485409"/>
            <a:ext cx="866643" cy="4460263"/>
          </a:xfrm>
          <a:prstGeom prst="rect">
            <a:avLst/>
          </a:prstGeom>
        </p:spPr>
      </p:pic>
      <p:sp>
        <p:nvSpPr>
          <p:cNvPr id="38" name="Rectangle 37">
            <a:extLst>
              <a:ext uri="{FF2B5EF4-FFF2-40B4-BE49-F238E27FC236}">
                <a16:creationId xmlns:a16="http://schemas.microsoft.com/office/drawing/2014/main" xmlns="" id="{713D248C-2761-466E-A49F-610386804489}"/>
              </a:ext>
            </a:extLst>
          </p:cNvPr>
          <p:cNvSpPr/>
          <p:nvPr/>
        </p:nvSpPr>
        <p:spPr>
          <a:xfrm>
            <a:off x="4376796" y="1448865"/>
            <a:ext cx="1252523" cy="461665"/>
          </a:xfrm>
          <a:prstGeom prst="rect">
            <a:avLst/>
          </a:prstGeom>
        </p:spPr>
        <p:txBody>
          <a:bodyPr wrap="square">
            <a:spAutoFit/>
          </a:bodyPr>
          <a:lstStyle/>
          <a:p>
            <a:pPr algn="ctr">
              <a:buNone/>
            </a:pPr>
            <a:r>
              <a:rPr lang="en-GB" sz="2400" dirty="0">
                <a:latin typeface="Myriad Pro Semibold"/>
              </a:rPr>
              <a:t>15 − 9</a:t>
            </a:r>
          </a:p>
        </p:txBody>
      </p:sp>
      <p:pic>
        <p:nvPicPr>
          <p:cNvPr id="41" name="Picture 40">
            <a:extLst>
              <a:ext uri="{FF2B5EF4-FFF2-40B4-BE49-F238E27FC236}">
                <a16:creationId xmlns:a16="http://schemas.microsoft.com/office/drawing/2014/main" xmlns="" id="{F509D80E-13AE-4C6F-9845-A608B19722B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3272820" y="1553741"/>
            <a:ext cx="753345" cy="2079608"/>
          </a:xfrm>
          <a:prstGeom prst="rect">
            <a:avLst/>
          </a:prstGeom>
        </p:spPr>
      </p:pic>
      <p:sp>
        <p:nvSpPr>
          <p:cNvPr id="43" name="Rectangle 42">
            <a:extLst>
              <a:ext uri="{FF2B5EF4-FFF2-40B4-BE49-F238E27FC236}">
                <a16:creationId xmlns:a16="http://schemas.microsoft.com/office/drawing/2014/main" xmlns="" id="{B62E6CBC-F06B-4477-8885-3B3E4222E20A}"/>
              </a:ext>
            </a:extLst>
          </p:cNvPr>
          <p:cNvSpPr/>
          <p:nvPr/>
        </p:nvSpPr>
        <p:spPr>
          <a:xfrm>
            <a:off x="4394441" y="3699577"/>
            <a:ext cx="585428" cy="461665"/>
          </a:xfrm>
          <a:prstGeom prst="rect">
            <a:avLst/>
          </a:prstGeom>
        </p:spPr>
        <p:txBody>
          <a:bodyPr wrap="square">
            <a:spAutoFit/>
          </a:bodyPr>
          <a:lstStyle/>
          <a:p>
            <a:pPr algn="ctr">
              <a:buNone/>
            </a:pPr>
            <a:r>
              <a:rPr lang="en-GB" sz="2400" dirty="0">
                <a:latin typeface="Myriad Pro Semibold"/>
              </a:rPr>
              <a:t>15</a:t>
            </a:r>
          </a:p>
        </p:txBody>
      </p:sp>
      <p:sp>
        <p:nvSpPr>
          <p:cNvPr id="6" name="Rectangle 5">
            <a:extLst>
              <a:ext uri="{FF2B5EF4-FFF2-40B4-BE49-F238E27FC236}">
                <a16:creationId xmlns:a16="http://schemas.microsoft.com/office/drawing/2014/main" xmlns="" id="{BAA6A1BA-A5D5-4911-BE66-4AB61649250D}"/>
              </a:ext>
            </a:extLst>
          </p:cNvPr>
          <p:cNvSpPr/>
          <p:nvPr/>
        </p:nvSpPr>
        <p:spPr bwMode="auto">
          <a:xfrm>
            <a:off x="3241561" y="3854376"/>
            <a:ext cx="381454" cy="32900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sp>
        <p:nvSpPr>
          <p:cNvPr id="59" name="Rectangle 58">
            <a:extLst>
              <a:ext uri="{FF2B5EF4-FFF2-40B4-BE49-F238E27FC236}">
                <a16:creationId xmlns:a16="http://schemas.microsoft.com/office/drawing/2014/main" xmlns="" id="{7EB31545-2294-4D33-BEC3-4C88FADC0CF9}"/>
              </a:ext>
            </a:extLst>
          </p:cNvPr>
          <p:cNvSpPr/>
          <p:nvPr/>
        </p:nvSpPr>
        <p:spPr bwMode="auto">
          <a:xfrm>
            <a:off x="3216181" y="3832314"/>
            <a:ext cx="381454" cy="2196066"/>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sp>
        <p:nvSpPr>
          <p:cNvPr id="60" name="Rectangle 59">
            <a:extLst>
              <a:ext uri="{FF2B5EF4-FFF2-40B4-BE49-F238E27FC236}">
                <a16:creationId xmlns:a16="http://schemas.microsoft.com/office/drawing/2014/main" xmlns="" id="{FD8A39FB-6AD1-4267-B1EF-02BD0DBB460B}"/>
              </a:ext>
            </a:extLst>
          </p:cNvPr>
          <p:cNvSpPr/>
          <p:nvPr/>
        </p:nvSpPr>
        <p:spPr bwMode="auto">
          <a:xfrm>
            <a:off x="3241561" y="4702482"/>
            <a:ext cx="381454" cy="32900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sp>
        <p:nvSpPr>
          <p:cNvPr id="61" name="Rectangle 60">
            <a:extLst>
              <a:ext uri="{FF2B5EF4-FFF2-40B4-BE49-F238E27FC236}">
                <a16:creationId xmlns:a16="http://schemas.microsoft.com/office/drawing/2014/main" xmlns="" id="{8A7EEC90-B7F2-42DD-BAEF-72700D9B088B}"/>
              </a:ext>
            </a:extLst>
          </p:cNvPr>
          <p:cNvSpPr/>
          <p:nvPr/>
        </p:nvSpPr>
        <p:spPr bwMode="auto">
          <a:xfrm>
            <a:off x="3241561" y="5123995"/>
            <a:ext cx="381454" cy="32900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sp>
        <p:nvSpPr>
          <p:cNvPr id="62" name="Rectangle 61">
            <a:extLst>
              <a:ext uri="{FF2B5EF4-FFF2-40B4-BE49-F238E27FC236}">
                <a16:creationId xmlns:a16="http://schemas.microsoft.com/office/drawing/2014/main" xmlns="" id="{5D56D338-8859-4AFC-9694-BA40BEF31114}"/>
              </a:ext>
            </a:extLst>
          </p:cNvPr>
          <p:cNvSpPr/>
          <p:nvPr/>
        </p:nvSpPr>
        <p:spPr bwMode="auto">
          <a:xfrm>
            <a:off x="3235695" y="5545508"/>
            <a:ext cx="381454" cy="339409"/>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pic>
        <p:nvPicPr>
          <p:cNvPr id="57" name="Picture 56" descr="A close up of a logo&#10;&#10;Description generated with very high confidence">
            <a:extLst>
              <a:ext uri="{FF2B5EF4-FFF2-40B4-BE49-F238E27FC236}">
                <a16:creationId xmlns:a16="http://schemas.microsoft.com/office/drawing/2014/main" xmlns="" id="{F237BB95-3928-440D-A9CA-B48246949F2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rot="10800000">
            <a:off x="4985383" y="1874703"/>
            <a:ext cx="424859" cy="523220"/>
          </a:xfrm>
          <a:prstGeom prst="rect">
            <a:avLst/>
          </a:prstGeom>
        </p:spPr>
      </p:pic>
      <p:sp>
        <p:nvSpPr>
          <p:cNvPr id="58" name="Rectangle 57">
            <a:extLst>
              <a:ext uri="{FF2B5EF4-FFF2-40B4-BE49-F238E27FC236}">
                <a16:creationId xmlns:a16="http://schemas.microsoft.com/office/drawing/2014/main" xmlns="" id="{8F5E53B7-A8C1-4C3E-B291-F4255F346927}"/>
              </a:ext>
            </a:extLst>
          </p:cNvPr>
          <p:cNvSpPr/>
          <p:nvPr/>
        </p:nvSpPr>
        <p:spPr>
          <a:xfrm>
            <a:off x="4808897" y="2271967"/>
            <a:ext cx="373004" cy="461665"/>
          </a:xfrm>
          <a:prstGeom prst="rect">
            <a:avLst/>
          </a:prstGeom>
        </p:spPr>
        <p:txBody>
          <a:bodyPr wrap="square">
            <a:spAutoFit/>
          </a:bodyPr>
          <a:lstStyle/>
          <a:p>
            <a:pPr algn="ctr">
              <a:buNone/>
            </a:pPr>
            <a:r>
              <a:rPr lang="en-GB" sz="2400" dirty="0">
                <a:latin typeface="Myriad Pro Semibold"/>
              </a:rPr>
              <a:t>5</a:t>
            </a:r>
          </a:p>
        </p:txBody>
      </p:sp>
      <p:sp>
        <p:nvSpPr>
          <p:cNvPr id="63" name="Rectangle 62">
            <a:extLst>
              <a:ext uri="{FF2B5EF4-FFF2-40B4-BE49-F238E27FC236}">
                <a16:creationId xmlns:a16="http://schemas.microsoft.com/office/drawing/2014/main" xmlns="" id="{415112E0-A748-46E5-A70E-F7C166DE8FEC}"/>
              </a:ext>
            </a:extLst>
          </p:cNvPr>
          <p:cNvSpPr/>
          <p:nvPr/>
        </p:nvSpPr>
        <p:spPr>
          <a:xfrm>
            <a:off x="4785523" y="3702983"/>
            <a:ext cx="782152" cy="461665"/>
          </a:xfrm>
          <a:prstGeom prst="rect">
            <a:avLst/>
          </a:prstGeom>
        </p:spPr>
        <p:txBody>
          <a:bodyPr wrap="square">
            <a:spAutoFit/>
          </a:bodyPr>
          <a:lstStyle/>
          <a:p>
            <a:pPr algn="ctr">
              <a:buNone/>
            </a:pPr>
            <a:r>
              <a:rPr lang="en-GB" sz="2400" dirty="0">
                <a:latin typeface="Myriad Pro Semibold"/>
              </a:rPr>
              <a:t>− 5</a:t>
            </a:r>
          </a:p>
        </p:txBody>
      </p:sp>
      <p:sp>
        <p:nvSpPr>
          <p:cNvPr id="64" name="Rectangle 63">
            <a:extLst>
              <a:ext uri="{FF2B5EF4-FFF2-40B4-BE49-F238E27FC236}">
                <a16:creationId xmlns:a16="http://schemas.microsoft.com/office/drawing/2014/main" xmlns="" id="{00A0E2D0-0608-48DF-894B-E1775A7ED7E4}"/>
              </a:ext>
            </a:extLst>
          </p:cNvPr>
          <p:cNvSpPr/>
          <p:nvPr/>
        </p:nvSpPr>
        <p:spPr>
          <a:xfrm>
            <a:off x="5416304" y="3650432"/>
            <a:ext cx="928990" cy="523220"/>
          </a:xfrm>
          <a:prstGeom prst="rect">
            <a:avLst/>
          </a:prstGeom>
        </p:spPr>
        <p:txBody>
          <a:bodyPr wrap="square">
            <a:spAutoFit/>
          </a:bodyPr>
          <a:lstStyle/>
          <a:p>
            <a:pPr algn="ctr">
              <a:buNone/>
            </a:pPr>
            <a:r>
              <a:rPr lang="en-GB" sz="2400" dirty="0">
                <a:latin typeface="Myriad Pro Semibold"/>
              </a:rPr>
              <a:t>=</a:t>
            </a:r>
            <a:r>
              <a:rPr lang="en-GB" dirty="0">
                <a:latin typeface="Myriad Pro Semibold"/>
              </a:rPr>
              <a:t> </a:t>
            </a:r>
            <a:r>
              <a:rPr lang="en-GB" sz="2400" dirty="0">
                <a:latin typeface="Myriad Pro Semibold"/>
              </a:rPr>
              <a:t>10</a:t>
            </a:r>
            <a:endParaRPr lang="en-GB" dirty="0">
              <a:latin typeface="Myriad Pro Semibold"/>
            </a:endParaRPr>
          </a:p>
        </p:txBody>
      </p:sp>
      <p:sp>
        <p:nvSpPr>
          <p:cNvPr id="65" name="Rectangle 64">
            <a:extLst>
              <a:ext uri="{FF2B5EF4-FFF2-40B4-BE49-F238E27FC236}">
                <a16:creationId xmlns:a16="http://schemas.microsoft.com/office/drawing/2014/main" xmlns="" id="{9946A5CB-136B-4471-A384-41A2B564E8DB}"/>
              </a:ext>
            </a:extLst>
          </p:cNvPr>
          <p:cNvSpPr/>
          <p:nvPr/>
        </p:nvSpPr>
        <p:spPr>
          <a:xfrm>
            <a:off x="4395825" y="4261592"/>
            <a:ext cx="578600" cy="461665"/>
          </a:xfrm>
          <a:prstGeom prst="rect">
            <a:avLst/>
          </a:prstGeom>
        </p:spPr>
        <p:txBody>
          <a:bodyPr wrap="square">
            <a:spAutoFit/>
          </a:bodyPr>
          <a:lstStyle/>
          <a:p>
            <a:pPr algn="ctr">
              <a:buNone/>
            </a:pPr>
            <a:r>
              <a:rPr lang="en-GB" sz="2400" dirty="0">
                <a:latin typeface="Myriad Pro Semibold"/>
              </a:rPr>
              <a:t>10</a:t>
            </a:r>
          </a:p>
        </p:txBody>
      </p:sp>
      <p:sp>
        <p:nvSpPr>
          <p:cNvPr id="13" name="Rectangle 12">
            <a:extLst>
              <a:ext uri="{FF2B5EF4-FFF2-40B4-BE49-F238E27FC236}">
                <a16:creationId xmlns:a16="http://schemas.microsoft.com/office/drawing/2014/main" xmlns="" id="{821281ED-7FC1-4A21-B9D5-26B90A3D3E31}"/>
              </a:ext>
            </a:extLst>
          </p:cNvPr>
          <p:cNvSpPr/>
          <p:nvPr/>
        </p:nvSpPr>
        <p:spPr bwMode="auto">
          <a:xfrm>
            <a:off x="3667124" y="3149601"/>
            <a:ext cx="390299" cy="50208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sp>
        <p:nvSpPr>
          <p:cNvPr id="69" name="Rectangle 68">
            <a:extLst>
              <a:ext uri="{FF2B5EF4-FFF2-40B4-BE49-F238E27FC236}">
                <a16:creationId xmlns:a16="http://schemas.microsoft.com/office/drawing/2014/main" xmlns="" id="{4C4A8069-6153-4DBE-ADBD-4ACA8EEDB4C9}"/>
              </a:ext>
            </a:extLst>
          </p:cNvPr>
          <p:cNvSpPr/>
          <p:nvPr/>
        </p:nvSpPr>
        <p:spPr bwMode="auto">
          <a:xfrm>
            <a:off x="3664195" y="2807887"/>
            <a:ext cx="390299" cy="365125"/>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sp>
        <p:nvSpPr>
          <p:cNvPr id="70" name="Rectangle 69">
            <a:extLst>
              <a:ext uri="{FF2B5EF4-FFF2-40B4-BE49-F238E27FC236}">
                <a16:creationId xmlns:a16="http://schemas.microsoft.com/office/drawing/2014/main" xmlns="" id="{72C0339F-4162-4082-A98C-4733F42B27F4}"/>
              </a:ext>
            </a:extLst>
          </p:cNvPr>
          <p:cNvSpPr/>
          <p:nvPr/>
        </p:nvSpPr>
        <p:spPr bwMode="auto">
          <a:xfrm>
            <a:off x="3672991" y="2376927"/>
            <a:ext cx="390299" cy="365125"/>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sp>
        <p:nvSpPr>
          <p:cNvPr id="71" name="Rectangle 70">
            <a:extLst>
              <a:ext uri="{FF2B5EF4-FFF2-40B4-BE49-F238E27FC236}">
                <a16:creationId xmlns:a16="http://schemas.microsoft.com/office/drawing/2014/main" xmlns="" id="{2BD4433F-6A12-4CB2-8F46-738193F05C9F}"/>
              </a:ext>
            </a:extLst>
          </p:cNvPr>
          <p:cNvSpPr/>
          <p:nvPr/>
        </p:nvSpPr>
        <p:spPr bwMode="auto">
          <a:xfrm>
            <a:off x="3664194" y="1953750"/>
            <a:ext cx="390299" cy="365125"/>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pic>
        <p:nvPicPr>
          <p:cNvPr id="12" name="Picture 11" descr="A picture containing clipart&#10;&#10;Description generated with high confidence">
            <a:extLst>
              <a:ext uri="{FF2B5EF4-FFF2-40B4-BE49-F238E27FC236}">
                <a16:creationId xmlns:a16="http://schemas.microsoft.com/office/drawing/2014/main" xmlns="" id="{12A5E42E-3DD4-4A92-BB12-DD063A99A3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8917" y="1972085"/>
            <a:ext cx="324795" cy="1601422"/>
          </a:xfrm>
          <a:prstGeom prst="rect">
            <a:avLst/>
          </a:prstGeom>
        </p:spPr>
      </p:pic>
      <p:pic>
        <p:nvPicPr>
          <p:cNvPr id="67" name="Picture 66" descr="A close up of a logo&#10;&#10;Description generated with very high confidence">
            <a:extLst>
              <a:ext uri="{FF2B5EF4-FFF2-40B4-BE49-F238E27FC236}">
                <a16:creationId xmlns:a16="http://schemas.microsoft.com/office/drawing/2014/main" xmlns="" id="{A74DF3D0-4495-446A-A70E-6A7C79BBA44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10800000">
            <a:off x="5330996" y="1874703"/>
            <a:ext cx="382673" cy="523220"/>
          </a:xfrm>
          <a:prstGeom prst="rect">
            <a:avLst/>
          </a:prstGeom>
        </p:spPr>
      </p:pic>
      <p:sp>
        <p:nvSpPr>
          <p:cNvPr id="68" name="Rectangle 67">
            <a:extLst>
              <a:ext uri="{FF2B5EF4-FFF2-40B4-BE49-F238E27FC236}">
                <a16:creationId xmlns:a16="http://schemas.microsoft.com/office/drawing/2014/main" xmlns="" id="{BFED372D-1DD1-474A-9A4B-B9A2B37EFBCC}"/>
              </a:ext>
            </a:extLst>
          </p:cNvPr>
          <p:cNvSpPr/>
          <p:nvPr/>
        </p:nvSpPr>
        <p:spPr>
          <a:xfrm>
            <a:off x="5452101" y="2281383"/>
            <a:ext cx="373004" cy="461665"/>
          </a:xfrm>
          <a:prstGeom prst="rect">
            <a:avLst/>
          </a:prstGeom>
        </p:spPr>
        <p:txBody>
          <a:bodyPr wrap="square">
            <a:spAutoFit/>
          </a:bodyPr>
          <a:lstStyle/>
          <a:p>
            <a:pPr algn="ctr">
              <a:buNone/>
            </a:pPr>
            <a:r>
              <a:rPr lang="en-GB" sz="2400" dirty="0">
                <a:latin typeface="Myriad Pro Semibold"/>
              </a:rPr>
              <a:t>4</a:t>
            </a:r>
          </a:p>
        </p:txBody>
      </p:sp>
      <p:pic>
        <p:nvPicPr>
          <p:cNvPr id="78" name="Picture 77">
            <a:extLst>
              <a:ext uri="{FF2B5EF4-FFF2-40B4-BE49-F238E27FC236}">
                <a16:creationId xmlns:a16="http://schemas.microsoft.com/office/drawing/2014/main" xmlns="" id="{66991746-9CFD-447F-BFC0-A088F06D9293}"/>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278835" y="3800227"/>
            <a:ext cx="368426" cy="2079609"/>
          </a:xfrm>
          <a:prstGeom prst="rect">
            <a:avLst/>
          </a:prstGeom>
        </p:spPr>
      </p:pic>
      <p:sp>
        <p:nvSpPr>
          <p:cNvPr id="72" name="Rectangle 71">
            <a:extLst>
              <a:ext uri="{FF2B5EF4-FFF2-40B4-BE49-F238E27FC236}">
                <a16:creationId xmlns:a16="http://schemas.microsoft.com/office/drawing/2014/main" xmlns="" id="{DA3066B4-B597-4083-B1FE-ACA6755EB628}"/>
              </a:ext>
            </a:extLst>
          </p:cNvPr>
          <p:cNvSpPr/>
          <p:nvPr/>
        </p:nvSpPr>
        <p:spPr>
          <a:xfrm>
            <a:off x="4785523" y="4200037"/>
            <a:ext cx="782152" cy="523220"/>
          </a:xfrm>
          <a:prstGeom prst="rect">
            <a:avLst/>
          </a:prstGeom>
        </p:spPr>
        <p:txBody>
          <a:bodyPr wrap="square">
            <a:spAutoFit/>
          </a:bodyPr>
          <a:lstStyle/>
          <a:p>
            <a:pPr algn="ctr">
              <a:buNone/>
            </a:pPr>
            <a:r>
              <a:rPr lang="en-GB" sz="2400" dirty="0">
                <a:latin typeface="Myriad Pro Semibold"/>
              </a:rPr>
              <a:t>−</a:t>
            </a:r>
            <a:r>
              <a:rPr lang="en-GB" dirty="0">
                <a:latin typeface="Myriad Pro Semibold"/>
              </a:rPr>
              <a:t> </a:t>
            </a:r>
            <a:r>
              <a:rPr lang="en-GB" sz="2400" dirty="0">
                <a:latin typeface="Myriad Pro Semibold"/>
              </a:rPr>
              <a:t>4</a:t>
            </a:r>
            <a:endParaRPr lang="en-GB" dirty="0">
              <a:latin typeface="Myriad Pro Semibold"/>
            </a:endParaRPr>
          </a:p>
        </p:txBody>
      </p:sp>
      <p:sp>
        <p:nvSpPr>
          <p:cNvPr id="73" name="Rectangle 72">
            <a:extLst>
              <a:ext uri="{FF2B5EF4-FFF2-40B4-BE49-F238E27FC236}">
                <a16:creationId xmlns:a16="http://schemas.microsoft.com/office/drawing/2014/main" xmlns="" id="{050CB850-7C3A-4D25-9E38-958D041EBD9E}"/>
              </a:ext>
            </a:extLst>
          </p:cNvPr>
          <p:cNvSpPr/>
          <p:nvPr/>
        </p:nvSpPr>
        <p:spPr>
          <a:xfrm>
            <a:off x="5425209" y="4261592"/>
            <a:ext cx="716885" cy="461665"/>
          </a:xfrm>
          <a:prstGeom prst="rect">
            <a:avLst/>
          </a:prstGeom>
        </p:spPr>
        <p:txBody>
          <a:bodyPr wrap="square">
            <a:spAutoFit/>
          </a:bodyPr>
          <a:lstStyle/>
          <a:p>
            <a:pPr algn="ctr">
              <a:buNone/>
            </a:pPr>
            <a:r>
              <a:rPr lang="en-GB" sz="2400" dirty="0">
                <a:latin typeface="Myriad Pro Semibold"/>
              </a:rPr>
              <a:t>= 6</a:t>
            </a:r>
          </a:p>
        </p:txBody>
      </p:sp>
      <p:sp>
        <p:nvSpPr>
          <p:cNvPr id="74" name="Rectangle 73">
            <a:extLst>
              <a:ext uri="{FF2B5EF4-FFF2-40B4-BE49-F238E27FC236}">
                <a16:creationId xmlns:a16="http://schemas.microsoft.com/office/drawing/2014/main" xmlns="" id="{CF532CD9-E4C1-433E-AC26-0250535BE607}"/>
              </a:ext>
            </a:extLst>
          </p:cNvPr>
          <p:cNvSpPr/>
          <p:nvPr/>
        </p:nvSpPr>
        <p:spPr>
          <a:xfrm>
            <a:off x="4395825" y="5117066"/>
            <a:ext cx="640358" cy="461665"/>
          </a:xfrm>
          <a:prstGeom prst="rect">
            <a:avLst/>
          </a:prstGeom>
        </p:spPr>
        <p:txBody>
          <a:bodyPr wrap="square">
            <a:spAutoFit/>
          </a:bodyPr>
          <a:lstStyle/>
          <a:p>
            <a:pPr algn="ctr">
              <a:buNone/>
            </a:pPr>
            <a:r>
              <a:rPr lang="en-GB" sz="2400" b="1" dirty="0">
                <a:latin typeface="Myriad Pro Semibold"/>
              </a:rPr>
              <a:t>15</a:t>
            </a:r>
          </a:p>
        </p:txBody>
      </p:sp>
      <p:sp>
        <p:nvSpPr>
          <p:cNvPr id="75" name="Rectangle 74">
            <a:extLst>
              <a:ext uri="{FF2B5EF4-FFF2-40B4-BE49-F238E27FC236}">
                <a16:creationId xmlns:a16="http://schemas.microsoft.com/office/drawing/2014/main" xmlns="" id="{81EC7AD2-9627-4BAA-8B89-D6023AC0386E}"/>
              </a:ext>
            </a:extLst>
          </p:cNvPr>
          <p:cNvSpPr/>
          <p:nvPr/>
        </p:nvSpPr>
        <p:spPr>
          <a:xfrm>
            <a:off x="4810923" y="5117066"/>
            <a:ext cx="782152" cy="461665"/>
          </a:xfrm>
          <a:prstGeom prst="rect">
            <a:avLst/>
          </a:prstGeom>
        </p:spPr>
        <p:txBody>
          <a:bodyPr wrap="square">
            <a:spAutoFit/>
          </a:bodyPr>
          <a:lstStyle/>
          <a:p>
            <a:pPr algn="ctr">
              <a:buNone/>
            </a:pPr>
            <a:r>
              <a:rPr lang="en-GB" sz="2400" b="1" dirty="0">
                <a:latin typeface="Myriad Pro Semibold"/>
              </a:rPr>
              <a:t>−</a:t>
            </a:r>
            <a:r>
              <a:rPr lang="en-GB" sz="2400" dirty="0">
                <a:latin typeface="Myriad Pro Semibold"/>
              </a:rPr>
              <a:t> </a:t>
            </a:r>
            <a:r>
              <a:rPr lang="en-GB" sz="2400" b="1" dirty="0">
                <a:latin typeface="Myriad Pro Semibold"/>
              </a:rPr>
              <a:t>9</a:t>
            </a:r>
          </a:p>
        </p:txBody>
      </p:sp>
      <p:sp>
        <p:nvSpPr>
          <p:cNvPr id="76" name="Rectangle 75">
            <a:extLst>
              <a:ext uri="{FF2B5EF4-FFF2-40B4-BE49-F238E27FC236}">
                <a16:creationId xmlns:a16="http://schemas.microsoft.com/office/drawing/2014/main" xmlns="" id="{DFE32358-C90E-44E5-88CA-847AA5281C10}"/>
              </a:ext>
            </a:extLst>
          </p:cNvPr>
          <p:cNvSpPr/>
          <p:nvPr/>
        </p:nvSpPr>
        <p:spPr>
          <a:xfrm>
            <a:off x="5399809" y="5117066"/>
            <a:ext cx="823565" cy="461665"/>
          </a:xfrm>
          <a:prstGeom prst="rect">
            <a:avLst/>
          </a:prstGeom>
        </p:spPr>
        <p:txBody>
          <a:bodyPr wrap="square">
            <a:spAutoFit/>
          </a:bodyPr>
          <a:lstStyle/>
          <a:p>
            <a:pPr algn="ctr">
              <a:buNone/>
            </a:pPr>
            <a:r>
              <a:rPr lang="en-GB" sz="2400" b="1" dirty="0">
                <a:latin typeface="Myriad Pro Semibold"/>
              </a:rPr>
              <a:t>= 6</a:t>
            </a:r>
          </a:p>
        </p:txBody>
      </p:sp>
      <p:pic>
        <p:nvPicPr>
          <p:cNvPr id="44" name="Picture 43">
            <a:extLst>
              <a:ext uri="{FF2B5EF4-FFF2-40B4-BE49-F238E27FC236}">
                <a16:creationId xmlns:a16="http://schemas.microsoft.com/office/drawing/2014/main" xmlns="" id="{E2EB1DBA-B952-4469-9F26-E03E75FA15F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79170" y="3854376"/>
            <a:ext cx="324795" cy="2025461"/>
          </a:xfrm>
          <a:prstGeom prst="rect">
            <a:avLst/>
          </a:prstGeom>
        </p:spPr>
      </p:pic>
      <p:pic>
        <p:nvPicPr>
          <p:cNvPr id="79" name="Picture 78">
            <a:extLst>
              <a:ext uri="{FF2B5EF4-FFF2-40B4-BE49-F238E27FC236}">
                <a16:creationId xmlns:a16="http://schemas.microsoft.com/office/drawing/2014/main" xmlns="" id="{6D408533-C79A-4E4F-82E5-60F2534C98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6181" y="1485409"/>
            <a:ext cx="866643" cy="4460263"/>
          </a:xfrm>
          <a:prstGeom prst="rect">
            <a:avLst/>
          </a:prstGeom>
        </p:spPr>
      </p:pic>
    </p:spTree>
    <p:extLst>
      <p:ext uri="{BB962C8B-B14F-4D97-AF65-F5344CB8AC3E}">
        <p14:creationId xmlns:p14="http://schemas.microsoft.com/office/powerpoint/2010/main" val="198362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41"/>
                                        </p:tgtEl>
                                      </p:cBhvr>
                                    </p:animEffect>
                                    <p:animScale>
                                      <p:cBhvr>
                                        <p:cTn id="7" dur="500" autoRev="1" fill="hold"/>
                                        <p:tgtEl>
                                          <p:spTgt spid="41"/>
                                        </p:tgtEl>
                                      </p:cBhvr>
                                      <p:by x="105000" y="105000"/>
                                    </p:animScale>
                                  </p:childTnLst>
                                </p:cTn>
                              </p:par>
                              <p:par>
                                <p:cTn id="8" presetID="26" presetClass="emph" presetSubtype="0" fill="hold" nodeType="withEffect">
                                  <p:stCondLst>
                                    <p:cond delay="0"/>
                                  </p:stCondLst>
                                  <p:childTnLst>
                                    <p:animEffect transition="out" filter="fade">
                                      <p:cBhvr>
                                        <p:cTn id="9" dur="1000" tmFilter="0, 0; .2, .5; .8, .5; 1, 0"/>
                                        <p:tgtEl>
                                          <p:spTgt spid="78"/>
                                        </p:tgtEl>
                                      </p:cBhvr>
                                    </p:animEffect>
                                    <p:animScale>
                                      <p:cBhvr>
                                        <p:cTn id="10" dur="500" autoRev="1" fill="hold"/>
                                        <p:tgtEl>
                                          <p:spTgt spid="78"/>
                                        </p:tgtEl>
                                      </p:cBhvr>
                                      <p:by x="105000" y="105000"/>
                                    </p:animScale>
                                  </p:childTnLst>
                                </p:cTn>
                              </p:par>
                            </p:childTnLst>
                          </p:cTn>
                        </p:par>
                        <p:par>
                          <p:cTn id="11" fill="hold">
                            <p:stCondLst>
                              <p:cond delay="1000"/>
                            </p:stCondLst>
                            <p:childTnLst>
                              <p:par>
                                <p:cTn id="12" presetID="10" presetClass="entr" presetSubtype="0" fill="hold" grpId="0" nodeType="afterEffect">
                                  <p:stCondLst>
                                    <p:cond delay="500"/>
                                  </p:stCondLst>
                                  <p:childTnLst>
                                    <p:set>
                                      <p:cBhvr>
                                        <p:cTn id="13" dur="1" fill="hold">
                                          <p:stCondLst>
                                            <p:cond delay="0"/>
                                          </p:stCondLst>
                                        </p:cTn>
                                        <p:tgtEl>
                                          <p:spTgt spid="43"/>
                                        </p:tgtEl>
                                        <p:attrNameLst>
                                          <p:attrName>style.visibility</p:attrName>
                                        </p:attrNameLst>
                                      </p:cBhvr>
                                      <p:to>
                                        <p:strVal val="visible"/>
                                      </p:to>
                                    </p:set>
                                    <p:animEffect transition="in" filter="fade">
                                      <p:cBhvr>
                                        <p:cTn id="14" dur="500"/>
                                        <p:tgtEl>
                                          <p:spTgt spid="4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up)">
                                      <p:cBhvr>
                                        <p:cTn id="24" dur="500"/>
                                        <p:tgtEl>
                                          <p:spTgt spid="57"/>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par>
                                <p:cTn id="29" presetID="1" presetClass="exit" presetSubtype="0" fill="hold" nodeType="withEffect">
                                  <p:stCondLst>
                                    <p:cond delay="0"/>
                                  </p:stCondLst>
                                  <p:childTnLst>
                                    <p:set>
                                      <p:cBhvr>
                                        <p:cTn id="30" dur="1" fill="hold">
                                          <p:stCondLst>
                                            <p:cond delay="0"/>
                                          </p:stCondLst>
                                        </p:cTn>
                                        <p:tgtEl>
                                          <p:spTgt spid="7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nodeType="clickEffect">
                                  <p:stCondLst>
                                    <p:cond delay="0"/>
                                  </p:stCondLst>
                                  <p:childTnLst>
                                    <p:animEffect transition="out" filter="fade">
                                      <p:cBhvr>
                                        <p:cTn id="34" dur="1000" tmFilter="0, 0; .2, .5; .8, .5; 1, 0"/>
                                        <p:tgtEl>
                                          <p:spTgt spid="44"/>
                                        </p:tgtEl>
                                      </p:cBhvr>
                                    </p:animEffect>
                                    <p:animScale>
                                      <p:cBhvr>
                                        <p:cTn id="35" dur="500" autoRev="1" fill="hold"/>
                                        <p:tgtEl>
                                          <p:spTgt spid="44"/>
                                        </p:tgtEl>
                                      </p:cBhvr>
                                      <p:by x="105000" y="105000"/>
                                    </p:animScale>
                                  </p:childTnLst>
                                </p:cTn>
                              </p:par>
                            </p:childTnLst>
                          </p:cTn>
                        </p:par>
                        <p:par>
                          <p:cTn id="36" fill="hold">
                            <p:stCondLst>
                              <p:cond delay="1000"/>
                            </p:stCondLst>
                            <p:childTnLst>
                              <p:par>
                                <p:cTn id="37" presetID="10" presetClass="entr" presetSubtype="0" fill="hold" grpId="0" nodeType="afterEffect">
                                  <p:stCondLst>
                                    <p:cond delay="500"/>
                                  </p:stCondLst>
                                  <p:childTnLst>
                                    <p:set>
                                      <p:cBhvr>
                                        <p:cTn id="38" dur="1" fill="hold">
                                          <p:stCondLst>
                                            <p:cond delay="0"/>
                                          </p:stCondLst>
                                        </p:cTn>
                                        <p:tgtEl>
                                          <p:spTgt spid="63"/>
                                        </p:tgtEl>
                                        <p:attrNameLst>
                                          <p:attrName>style.visibility</p:attrName>
                                        </p:attrNameLst>
                                      </p:cBhvr>
                                      <p:to>
                                        <p:strVal val="visible"/>
                                      </p:to>
                                    </p:set>
                                    <p:animEffect transition="in" filter="fade">
                                      <p:cBhvr>
                                        <p:cTn id="39" dur="500"/>
                                        <p:tgtEl>
                                          <p:spTgt spid="6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44"/>
                                        </p:tgtEl>
                                      </p:cBhvr>
                                    </p:animEffect>
                                    <p:set>
                                      <p:cBhvr>
                                        <p:cTn id="44" dur="1" fill="hold">
                                          <p:stCondLst>
                                            <p:cond delay="499"/>
                                          </p:stCondLst>
                                        </p:cTn>
                                        <p:tgtEl>
                                          <p:spTgt spid="44"/>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6" presetClass="emph" presetSubtype="0" fill="hold" nodeType="clickEffect">
                                  <p:stCondLst>
                                    <p:cond delay="0"/>
                                  </p:stCondLst>
                                  <p:childTnLst>
                                    <p:animEffect transition="out" filter="fade">
                                      <p:cBhvr>
                                        <p:cTn id="48" dur="1000" tmFilter="0, 0; .2, .5; .8, .5; 1, 0"/>
                                        <p:tgtEl>
                                          <p:spTgt spid="41"/>
                                        </p:tgtEl>
                                      </p:cBhvr>
                                    </p:animEffect>
                                    <p:animScale>
                                      <p:cBhvr>
                                        <p:cTn id="49" dur="500" autoRev="1" fill="hold"/>
                                        <p:tgtEl>
                                          <p:spTgt spid="41"/>
                                        </p:tgtEl>
                                      </p:cBhvr>
                                      <p:by x="105000" y="105000"/>
                                    </p:animScale>
                                  </p:childTnLst>
                                </p:cTn>
                              </p:par>
                            </p:childTnLst>
                          </p:cTn>
                        </p:par>
                        <p:par>
                          <p:cTn id="50" fill="hold">
                            <p:stCondLst>
                              <p:cond delay="1000"/>
                            </p:stCondLst>
                            <p:childTnLst>
                              <p:par>
                                <p:cTn id="51" presetID="10" presetClass="entr" presetSubtype="0" fill="hold" grpId="0" nodeType="afterEffect">
                                  <p:stCondLst>
                                    <p:cond delay="50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500"/>
                                        <p:tgtEl>
                                          <p:spTgt spid="64"/>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5"/>
                                        </p:tgtEl>
                                        <p:attrNameLst>
                                          <p:attrName>style.visibility</p:attrName>
                                        </p:attrNameLst>
                                      </p:cBhvr>
                                      <p:to>
                                        <p:strVal val="visible"/>
                                      </p:to>
                                    </p:set>
                                    <p:animEffect transition="in" filter="fade">
                                      <p:cBhvr>
                                        <p:cTn id="58" dur="500"/>
                                        <p:tgtEl>
                                          <p:spTgt spid="65"/>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fade">
                                      <p:cBhvr>
                                        <p:cTn id="63" dur="5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67"/>
                                        </p:tgtEl>
                                        <p:attrNameLst>
                                          <p:attrName>style.visibility</p:attrName>
                                        </p:attrNameLst>
                                      </p:cBhvr>
                                      <p:to>
                                        <p:strVal val="visible"/>
                                      </p:to>
                                    </p:set>
                                    <p:animEffect transition="in" filter="wipe(up)">
                                      <p:cBhvr>
                                        <p:cTn id="68" dur="500"/>
                                        <p:tgtEl>
                                          <p:spTgt spid="67"/>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fade">
                                      <p:cBhvr>
                                        <p:cTn id="72" dur="500"/>
                                        <p:tgtEl>
                                          <p:spTgt spid="68"/>
                                        </p:tgtEl>
                                      </p:cBhvr>
                                    </p:animEffect>
                                  </p:childTnLst>
                                </p:cTn>
                              </p:par>
                              <p:par>
                                <p:cTn id="73" presetID="1" presetClass="entr" presetSubtype="0" fill="hold" grpId="0" nodeType="withEffect">
                                  <p:stCondLst>
                                    <p:cond delay="0"/>
                                  </p:stCondLst>
                                  <p:childTnLst>
                                    <p:set>
                                      <p:cBhvr>
                                        <p:cTn id="74" dur="1" fill="hold">
                                          <p:stCondLst>
                                            <p:cond delay="0"/>
                                          </p:stCondLst>
                                        </p:cTn>
                                        <p:tgtEl>
                                          <p:spTgt spid="7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26" presetClass="emph" presetSubtype="0" fill="hold" nodeType="clickEffect">
                                  <p:stCondLst>
                                    <p:cond delay="0"/>
                                  </p:stCondLst>
                                  <p:childTnLst>
                                    <p:animEffect transition="out" filter="fade">
                                      <p:cBhvr>
                                        <p:cTn id="84" dur="1000" tmFilter="0, 0; .2, .5; .8, .5; 1, 0"/>
                                        <p:tgtEl>
                                          <p:spTgt spid="12"/>
                                        </p:tgtEl>
                                      </p:cBhvr>
                                    </p:animEffect>
                                    <p:animScale>
                                      <p:cBhvr>
                                        <p:cTn id="85" dur="500" autoRev="1" fill="hold"/>
                                        <p:tgtEl>
                                          <p:spTgt spid="12"/>
                                        </p:tgtEl>
                                      </p:cBhvr>
                                      <p:by x="105000" y="105000"/>
                                    </p:animScale>
                                  </p:childTnLst>
                                </p:cTn>
                              </p:par>
                            </p:childTnLst>
                          </p:cTn>
                        </p:par>
                        <p:par>
                          <p:cTn id="86" fill="hold">
                            <p:stCondLst>
                              <p:cond delay="1000"/>
                            </p:stCondLst>
                            <p:childTnLst>
                              <p:par>
                                <p:cTn id="87" presetID="10" presetClass="entr" presetSubtype="0" fill="hold" grpId="0" nodeType="afterEffect">
                                  <p:stCondLst>
                                    <p:cond delay="500"/>
                                  </p:stCondLst>
                                  <p:childTnLst>
                                    <p:set>
                                      <p:cBhvr>
                                        <p:cTn id="88" dur="1" fill="hold">
                                          <p:stCondLst>
                                            <p:cond delay="0"/>
                                          </p:stCondLst>
                                        </p:cTn>
                                        <p:tgtEl>
                                          <p:spTgt spid="72"/>
                                        </p:tgtEl>
                                        <p:attrNameLst>
                                          <p:attrName>style.visibility</p:attrName>
                                        </p:attrNameLst>
                                      </p:cBhvr>
                                      <p:to>
                                        <p:strVal val="visible"/>
                                      </p:to>
                                    </p:set>
                                    <p:animEffect transition="in" filter="fade">
                                      <p:cBhvr>
                                        <p:cTn id="89" dur="500"/>
                                        <p:tgtEl>
                                          <p:spTgt spid="7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nodeType="clickEffect">
                                  <p:stCondLst>
                                    <p:cond delay="0"/>
                                  </p:stCondLst>
                                  <p:childTnLst>
                                    <p:animEffect transition="out" filter="fade">
                                      <p:cBhvr>
                                        <p:cTn id="93" dur="500"/>
                                        <p:tgtEl>
                                          <p:spTgt spid="12"/>
                                        </p:tgtEl>
                                      </p:cBhvr>
                                    </p:animEffect>
                                    <p:set>
                                      <p:cBhvr>
                                        <p:cTn id="94" dur="1" fill="hold">
                                          <p:stCondLst>
                                            <p:cond delay="499"/>
                                          </p:stCondLst>
                                        </p:cTn>
                                        <p:tgtEl>
                                          <p:spTgt spid="12"/>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26" presetClass="emph" presetSubtype="0" fill="hold" nodeType="clickEffect">
                                  <p:stCondLst>
                                    <p:cond delay="0"/>
                                  </p:stCondLst>
                                  <p:childTnLst>
                                    <p:animEffect transition="out" filter="fade">
                                      <p:cBhvr>
                                        <p:cTn id="98" dur="1000" tmFilter="0, 0; .2, .5; .8, .5; 1, 0"/>
                                        <p:tgtEl>
                                          <p:spTgt spid="41"/>
                                        </p:tgtEl>
                                      </p:cBhvr>
                                    </p:animEffect>
                                    <p:animScale>
                                      <p:cBhvr>
                                        <p:cTn id="99" dur="500" autoRev="1" fill="hold"/>
                                        <p:tgtEl>
                                          <p:spTgt spid="41"/>
                                        </p:tgtEl>
                                      </p:cBhvr>
                                      <p:by x="105000" y="105000"/>
                                    </p:animScale>
                                  </p:childTnLst>
                                </p:cTn>
                              </p:par>
                            </p:childTnLst>
                          </p:cTn>
                        </p:par>
                        <p:par>
                          <p:cTn id="100" fill="hold">
                            <p:stCondLst>
                              <p:cond delay="1000"/>
                            </p:stCondLst>
                            <p:childTnLst>
                              <p:par>
                                <p:cTn id="101" presetID="10" presetClass="entr" presetSubtype="0" fill="hold" grpId="0" nodeType="afterEffect">
                                  <p:stCondLst>
                                    <p:cond delay="500"/>
                                  </p:stCondLst>
                                  <p:childTnLst>
                                    <p:set>
                                      <p:cBhvr>
                                        <p:cTn id="102" dur="1" fill="hold">
                                          <p:stCondLst>
                                            <p:cond delay="0"/>
                                          </p:stCondLst>
                                        </p:cTn>
                                        <p:tgtEl>
                                          <p:spTgt spid="73"/>
                                        </p:tgtEl>
                                        <p:attrNameLst>
                                          <p:attrName>style.visibility</p:attrName>
                                        </p:attrNameLst>
                                      </p:cBhvr>
                                      <p:to>
                                        <p:strVal val="visible"/>
                                      </p:to>
                                    </p:set>
                                    <p:animEffect transition="in" filter="fade">
                                      <p:cBhvr>
                                        <p:cTn id="103" dur="500"/>
                                        <p:tgtEl>
                                          <p:spTgt spid="73"/>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74"/>
                                        </p:tgtEl>
                                        <p:attrNameLst>
                                          <p:attrName>style.visibility</p:attrName>
                                        </p:attrNameLst>
                                      </p:cBhvr>
                                      <p:to>
                                        <p:strVal val="visible"/>
                                      </p:to>
                                    </p:set>
                                    <p:animEffect transition="in" filter="fade">
                                      <p:cBhvr>
                                        <p:cTn id="108" dur="500"/>
                                        <p:tgtEl>
                                          <p:spTgt spid="74"/>
                                        </p:tgtEl>
                                      </p:cBhvr>
                                    </p:animEffect>
                                  </p:childTnLst>
                                </p:cTn>
                              </p:par>
                              <p:par>
                                <p:cTn id="109" presetID="10" presetClass="entr" presetSubtype="0" fill="hold" grpId="0" nodeType="with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500"/>
                                        <p:tgtEl>
                                          <p:spTgt spid="75"/>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76"/>
                                        </p:tgtEl>
                                        <p:attrNameLst>
                                          <p:attrName>style.visibility</p:attrName>
                                        </p:attrNameLst>
                                      </p:cBhvr>
                                      <p:to>
                                        <p:strVal val="visible"/>
                                      </p:to>
                                    </p:set>
                                    <p:animEffect transition="in" filter="fade">
                                      <p:cBhvr>
                                        <p:cTn id="114"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58" grpId="0"/>
      <p:bldP spid="63" grpId="0"/>
      <p:bldP spid="64" grpId="0"/>
      <p:bldP spid="65" grpId="0"/>
      <p:bldP spid="13" grpId="0" animBg="1"/>
      <p:bldP spid="69" grpId="0" animBg="1"/>
      <p:bldP spid="70" grpId="0" animBg="1"/>
      <p:bldP spid="71" grpId="0" animBg="1"/>
      <p:bldP spid="68" grpId="0"/>
      <p:bldP spid="72" grpId="0"/>
      <p:bldP spid="73" grpId="0"/>
      <p:bldP spid="74" grpId="0"/>
      <p:bldP spid="75" grpId="0"/>
      <p:bldP spid="7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xmlns="" id="{B9BF1FE2-FBF7-4AFB-B5F8-94F515A09E07}"/>
              </a:ext>
            </a:extLst>
          </p:cNvPr>
          <p:cNvGrpSpPr/>
          <p:nvPr/>
        </p:nvGrpSpPr>
        <p:grpSpPr>
          <a:xfrm>
            <a:off x="1692911" y="5171820"/>
            <a:ext cx="548640" cy="461665"/>
            <a:chOff x="1692911" y="4845855"/>
            <a:chExt cx="548640" cy="461665"/>
          </a:xfrm>
        </p:grpSpPr>
        <p:pic>
          <p:nvPicPr>
            <p:cNvPr id="24" name="Picture 23" descr="A close up of a logo&#10;&#10;Description generated with high confidence">
              <a:extLst>
                <a:ext uri="{FF2B5EF4-FFF2-40B4-BE49-F238E27FC236}">
                  <a16:creationId xmlns:a16="http://schemas.microsoft.com/office/drawing/2014/main" xmlns="" id="{37BC9FF8-9665-49AE-ADBE-730D94AA6CC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692911" y="4845855"/>
              <a:ext cx="548640" cy="461665"/>
            </a:xfrm>
            <a:prstGeom prst="rect">
              <a:avLst/>
            </a:prstGeom>
          </p:spPr>
        </p:pic>
        <p:sp>
          <p:nvSpPr>
            <p:cNvPr id="25" name="Rectangle 24">
              <a:extLst>
                <a:ext uri="{FF2B5EF4-FFF2-40B4-BE49-F238E27FC236}">
                  <a16:creationId xmlns:a16="http://schemas.microsoft.com/office/drawing/2014/main" xmlns="" id="{D99852AE-EE89-45C3-A2D7-D3B8B99971B0}"/>
                </a:ext>
              </a:extLst>
            </p:cNvPr>
            <p:cNvSpPr/>
            <p:nvPr/>
          </p:nvSpPr>
          <p:spPr bwMode="auto">
            <a:xfrm>
              <a:off x="1861638" y="4950883"/>
              <a:ext cx="246562" cy="304800"/>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grpSp>
      <p:cxnSp>
        <p:nvCxnSpPr>
          <p:cNvPr id="20" name="Straight Connector 19">
            <a:extLst>
              <a:ext uri="{FF2B5EF4-FFF2-40B4-BE49-F238E27FC236}">
                <a16:creationId xmlns:a16="http://schemas.microsoft.com/office/drawing/2014/main" xmlns="" id="{F92CDF2B-C848-4E62-994B-9F51825955B6}"/>
              </a:ext>
            </a:extLst>
          </p:cNvPr>
          <p:cNvCxnSpPr>
            <a:cxnSpLocks/>
            <a:endCxn id="11" idx="3"/>
          </p:cNvCxnSpPr>
          <p:nvPr/>
        </p:nvCxnSpPr>
        <p:spPr bwMode="auto">
          <a:xfrm>
            <a:off x="2641600" y="3784600"/>
            <a:ext cx="2535938" cy="0"/>
          </a:xfrm>
          <a:prstGeom prst="line">
            <a:avLst/>
          </a:prstGeom>
          <a:noFill/>
          <a:ln w="28575">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7" name="Straight Connector 16">
            <a:extLst>
              <a:ext uri="{FF2B5EF4-FFF2-40B4-BE49-F238E27FC236}">
                <a16:creationId xmlns:a16="http://schemas.microsoft.com/office/drawing/2014/main" xmlns="" id="{273CFF14-F810-410D-AEB1-D31442C6C435}"/>
              </a:ext>
            </a:extLst>
          </p:cNvPr>
          <p:cNvCxnSpPr>
            <a:cxnSpLocks/>
          </p:cNvCxnSpPr>
          <p:nvPr/>
        </p:nvCxnSpPr>
        <p:spPr bwMode="auto">
          <a:xfrm>
            <a:off x="5096258" y="3784600"/>
            <a:ext cx="2336574" cy="0"/>
          </a:xfrm>
          <a:prstGeom prst="line">
            <a:avLst/>
          </a:prstGeom>
          <a:noFill/>
          <a:ln w="28575">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2" name="Text Placeholder 1"/>
          <p:cNvSpPr>
            <a:spLocks noGrp="1"/>
          </p:cNvSpPr>
          <p:nvPr>
            <p:ph type="body" sz="quarter" idx="11"/>
          </p:nvPr>
        </p:nvSpPr>
        <p:spPr/>
        <p:txBody>
          <a:bodyPr/>
          <a:lstStyle/>
          <a:p>
            <a:r>
              <a:rPr lang="en-GB" dirty="0"/>
              <a:t>1.11 Addition: three numbers and bridging 10 – step 6:4</a:t>
            </a:r>
          </a:p>
        </p:txBody>
      </p:sp>
      <p:pic>
        <p:nvPicPr>
          <p:cNvPr id="9" name="Picture 8" descr="A picture containing clipart&#10;&#10;Description generated with high confidence">
            <a:extLst>
              <a:ext uri="{FF2B5EF4-FFF2-40B4-BE49-F238E27FC236}">
                <a16:creationId xmlns:a16="http://schemas.microsoft.com/office/drawing/2014/main" xmlns="" id="{40EC37B0-E2A8-41FA-BE83-0A169D1EF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40" y="3546856"/>
            <a:ext cx="2749302" cy="475488"/>
          </a:xfrm>
          <a:prstGeom prst="rect">
            <a:avLst/>
          </a:prstGeom>
        </p:spPr>
      </p:pic>
      <p:pic>
        <p:nvPicPr>
          <p:cNvPr id="11" name="Picture 10" descr="A picture containing clipart&#10;&#10;Description generated with high confidence">
            <a:extLst>
              <a:ext uri="{FF2B5EF4-FFF2-40B4-BE49-F238E27FC236}">
                <a16:creationId xmlns:a16="http://schemas.microsoft.com/office/drawing/2014/main" xmlns="" id="{E739EB76-78A0-4BB9-BBD8-C9FF9EE2CD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36542" y="3546856"/>
            <a:ext cx="1840996" cy="475488"/>
          </a:xfrm>
          <a:prstGeom prst="rect">
            <a:avLst/>
          </a:prstGeom>
        </p:spPr>
      </p:pic>
      <p:pic>
        <p:nvPicPr>
          <p:cNvPr id="15" name="Picture 14" descr="A picture containing mirror, object, hand glass&#10;&#10;Description generated with very high confidence">
            <a:extLst>
              <a:ext uri="{FF2B5EF4-FFF2-40B4-BE49-F238E27FC236}">
                <a16:creationId xmlns:a16="http://schemas.microsoft.com/office/drawing/2014/main" xmlns="" id="{6BD34E3E-D08D-4D4C-83EE-C582F635BC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5340" y="3546856"/>
            <a:ext cx="2292100" cy="475488"/>
          </a:xfrm>
          <a:prstGeom prst="rect">
            <a:avLst/>
          </a:prstGeom>
        </p:spPr>
      </p:pic>
      <p:sp>
        <p:nvSpPr>
          <p:cNvPr id="42" name="Right Brace 41">
            <a:extLst>
              <a:ext uri="{FF2B5EF4-FFF2-40B4-BE49-F238E27FC236}">
                <a16:creationId xmlns:a16="http://schemas.microsoft.com/office/drawing/2014/main" xmlns="" id="{62586154-3296-41F4-9BB4-CBF6556D9E91}"/>
              </a:ext>
            </a:extLst>
          </p:cNvPr>
          <p:cNvSpPr/>
          <p:nvPr/>
        </p:nvSpPr>
        <p:spPr bwMode="auto">
          <a:xfrm rot="5400000">
            <a:off x="3732332" y="1366520"/>
            <a:ext cx="592216" cy="6858000"/>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sp>
        <p:nvSpPr>
          <p:cNvPr id="45" name="TextBox 44">
            <a:extLst>
              <a:ext uri="{FF2B5EF4-FFF2-40B4-BE49-F238E27FC236}">
                <a16:creationId xmlns:a16="http://schemas.microsoft.com/office/drawing/2014/main" xmlns="" id="{9C712980-0D4E-4CAB-B8FD-0C0D87A81557}"/>
              </a:ext>
            </a:extLst>
          </p:cNvPr>
          <p:cNvSpPr txBox="1"/>
          <p:nvPr/>
        </p:nvSpPr>
        <p:spPr bwMode="auto">
          <a:xfrm>
            <a:off x="3772296" y="5188721"/>
            <a:ext cx="6604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15</a:t>
            </a:r>
          </a:p>
        </p:txBody>
      </p:sp>
      <p:sp>
        <p:nvSpPr>
          <p:cNvPr id="47" name="Right Brace 46">
            <a:extLst>
              <a:ext uri="{FF2B5EF4-FFF2-40B4-BE49-F238E27FC236}">
                <a16:creationId xmlns:a16="http://schemas.microsoft.com/office/drawing/2014/main" xmlns="" id="{DAE14543-C8E9-40E1-A098-1BD79465A24C}"/>
              </a:ext>
            </a:extLst>
          </p:cNvPr>
          <p:cNvSpPr/>
          <p:nvPr/>
        </p:nvSpPr>
        <p:spPr bwMode="auto">
          <a:xfrm rot="16200000">
            <a:off x="7181656" y="1900763"/>
            <a:ext cx="592216" cy="2174239"/>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sp>
        <p:nvSpPr>
          <p:cNvPr id="48" name="TextBox 47">
            <a:extLst>
              <a:ext uri="{FF2B5EF4-FFF2-40B4-BE49-F238E27FC236}">
                <a16:creationId xmlns:a16="http://schemas.microsoft.com/office/drawing/2014/main" xmlns="" id="{4B867522-155C-4788-8245-7CF213F27823}"/>
              </a:ext>
            </a:extLst>
          </p:cNvPr>
          <p:cNvSpPr txBox="1"/>
          <p:nvPr/>
        </p:nvSpPr>
        <p:spPr bwMode="auto">
          <a:xfrm>
            <a:off x="7159725" y="2168334"/>
            <a:ext cx="6604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rPr>
              <a:t>−</a:t>
            </a:r>
            <a:r>
              <a:rPr lang="en-GB" dirty="0">
                <a:latin typeface="Myriad Pro Semibold"/>
              </a:rPr>
              <a:t> </a:t>
            </a:r>
            <a:r>
              <a:rPr lang="en-GB" sz="2400" dirty="0">
                <a:latin typeface="Myriad Pro Semibold"/>
              </a:rPr>
              <a:t>5</a:t>
            </a:r>
            <a:endParaRPr lang="en-GB" sz="2400" dirty="0">
              <a:latin typeface="Myriad Pro Semibold"/>
              <a:ea typeface="Myriad Pro Semibold" charset="0"/>
              <a:cs typeface="Myriad Pro Semibold" charset="0"/>
            </a:endParaRPr>
          </a:p>
        </p:txBody>
      </p:sp>
      <p:sp>
        <p:nvSpPr>
          <p:cNvPr id="49" name="Right Brace 48">
            <a:extLst>
              <a:ext uri="{FF2B5EF4-FFF2-40B4-BE49-F238E27FC236}">
                <a16:creationId xmlns:a16="http://schemas.microsoft.com/office/drawing/2014/main" xmlns="" id="{F63C2044-F2C7-479F-8509-E3064DB6A540}"/>
              </a:ext>
            </a:extLst>
          </p:cNvPr>
          <p:cNvSpPr/>
          <p:nvPr/>
        </p:nvSpPr>
        <p:spPr bwMode="auto">
          <a:xfrm rot="5400000">
            <a:off x="1675380" y="3423473"/>
            <a:ext cx="585219" cy="2737103"/>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sp>
        <p:nvSpPr>
          <p:cNvPr id="50" name="TextBox 49">
            <a:extLst>
              <a:ext uri="{FF2B5EF4-FFF2-40B4-BE49-F238E27FC236}">
                <a16:creationId xmlns:a16="http://schemas.microsoft.com/office/drawing/2014/main" xmlns="" id="{F393494A-EFAE-41B8-BE81-11A5F696A866}"/>
              </a:ext>
            </a:extLst>
          </p:cNvPr>
          <p:cNvSpPr txBox="1"/>
          <p:nvPr/>
        </p:nvSpPr>
        <p:spPr bwMode="auto">
          <a:xfrm>
            <a:off x="1797085" y="5188440"/>
            <a:ext cx="37991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6</a:t>
            </a:r>
          </a:p>
        </p:txBody>
      </p:sp>
      <p:sp>
        <p:nvSpPr>
          <p:cNvPr id="55" name="Right Brace 54">
            <a:extLst>
              <a:ext uri="{FF2B5EF4-FFF2-40B4-BE49-F238E27FC236}">
                <a16:creationId xmlns:a16="http://schemas.microsoft.com/office/drawing/2014/main" xmlns="" id="{BAD1B361-5E23-4EA0-80B3-72D508030E3F}"/>
              </a:ext>
            </a:extLst>
          </p:cNvPr>
          <p:cNvSpPr/>
          <p:nvPr/>
        </p:nvSpPr>
        <p:spPr bwMode="auto">
          <a:xfrm rot="16200000">
            <a:off x="5159814" y="2103964"/>
            <a:ext cx="592216" cy="1767844"/>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sp>
        <p:nvSpPr>
          <p:cNvPr id="56" name="TextBox 55">
            <a:extLst>
              <a:ext uri="{FF2B5EF4-FFF2-40B4-BE49-F238E27FC236}">
                <a16:creationId xmlns:a16="http://schemas.microsoft.com/office/drawing/2014/main" xmlns="" id="{6BFAE195-37F7-4911-A45E-ABB4E92AA8F5}"/>
              </a:ext>
            </a:extLst>
          </p:cNvPr>
          <p:cNvSpPr txBox="1"/>
          <p:nvPr/>
        </p:nvSpPr>
        <p:spPr bwMode="auto">
          <a:xfrm>
            <a:off x="5137885" y="2168337"/>
            <a:ext cx="660400"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rPr>
              <a:t>−</a:t>
            </a:r>
            <a:r>
              <a:rPr lang="en-GB" dirty="0">
                <a:latin typeface="Myriad Pro Semibold"/>
              </a:rPr>
              <a:t> </a:t>
            </a:r>
            <a:r>
              <a:rPr lang="en-GB" sz="2400" dirty="0">
                <a:latin typeface="Myriad Pro Semibold"/>
              </a:rPr>
              <a:t>4</a:t>
            </a:r>
            <a:endParaRPr lang="en-GB" sz="2400" dirty="0">
              <a:latin typeface="Myriad Pro Semibold"/>
              <a:ea typeface="Myriad Pro Semibold" charset="0"/>
              <a:cs typeface="Myriad Pro Semibold" charset="0"/>
            </a:endParaRPr>
          </a:p>
        </p:txBody>
      </p:sp>
      <p:sp>
        <p:nvSpPr>
          <p:cNvPr id="66" name="Right Brace 65">
            <a:extLst>
              <a:ext uri="{FF2B5EF4-FFF2-40B4-BE49-F238E27FC236}">
                <a16:creationId xmlns:a16="http://schemas.microsoft.com/office/drawing/2014/main" xmlns="" id="{941DB04C-02F3-4928-82A7-EEE101579E55}"/>
              </a:ext>
            </a:extLst>
          </p:cNvPr>
          <p:cNvSpPr/>
          <p:nvPr/>
        </p:nvSpPr>
        <p:spPr bwMode="auto">
          <a:xfrm rot="16200000">
            <a:off x="6272334" y="-34716"/>
            <a:ext cx="592216" cy="3992884"/>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sp>
        <p:nvSpPr>
          <p:cNvPr id="80" name="TextBox 79">
            <a:extLst>
              <a:ext uri="{FF2B5EF4-FFF2-40B4-BE49-F238E27FC236}">
                <a16:creationId xmlns:a16="http://schemas.microsoft.com/office/drawing/2014/main" xmlns="" id="{A440CA37-A574-46D6-9EBF-A91AE5350425}"/>
              </a:ext>
            </a:extLst>
          </p:cNvPr>
          <p:cNvSpPr txBox="1"/>
          <p:nvPr/>
        </p:nvSpPr>
        <p:spPr bwMode="auto">
          <a:xfrm>
            <a:off x="6123404" y="1142177"/>
            <a:ext cx="91747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lgn="ctr">
              <a:buClr>
                <a:srgbClr val="82CBDD"/>
              </a:buClr>
              <a:buNone/>
            </a:pPr>
            <a:r>
              <a:rPr lang="en-GB" sz="2400" dirty="0">
                <a:latin typeface="Myriad Pro Semibold"/>
              </a:rPr>
              <a:t>− 9</a:t>
            </a:r>
            <a:endParaRPr lang="en-GB" sz="2400" dirty="0">
              <a:latin typeface="Myriad Pro Semibold"/>
              <a:ea typeface="Myriad Pro Semibold" charset="0"/>
              <a:cs typeface="Myriad Pro Semibold" charset="0"/>
            </a:endParaRPr>
          </a:p>
        </p:txBody>
      </p:sp>
      <p:sp>
        <p:nvSpPr>
          <p:cNvPr id="81" name="Right Brace 80">
            <a:extLst>
              <a:ext uri="{FF2B5EF4-FFF2-40B4-BE49-F238E27FC236}">
                <a16:creationId xmlns:a16="http://schemas.microsoft.com/office/drawing/2014/main" xmlns="" id="{A67DF254-0BFF-4186-9FFD-8E0EF07BB277}"/>
              </a:ext>
            </a:extLst>
          </p:cNvPr>
          <p:cNvSpPr/>
          <p:nvPr/>
        </p:nvSpPr>
        <p:spPr bwMode="auto">
          <a:xfrm rot="5400000">
            <a:off x="2595878" y="2502976"/>
            <a:ext cx="585219" cy="4578100"/>
          </a:xfrm>
          <a:prstGeom prst="rightBrace">
            <a:avLst/>
          </a:prstGeom>
          <a:noFill/>
          <a:ln>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Myriad Pro Semibold"/>
            </a:endParaRPr>
          </a:p>
        </p:txBody>
      </p:sp>
      <p:sp>
        <p:nvSpPr>
          <p:cNvPr id="82" name="TextBox 81">
            <a:extLst>
              <a:ext uri="{FF2B5EF4-FFF2-40B4-BE49-F238E27FC236}">
                <a16:creationId xmlns:a16="http://schemas.microsoft.com/office/drawing/2014/main" xmlns="" id="{CE358A20-2A32-40D6-933D-4F9F766962A3}"/>
              </a:ext>
            </a:extLst>
          </p:cNvPr>
          <p:cNvSpPr txBox="1"/>
          <p:nvPr/>
        </p:nvSpPr>
        <p:spPr bwMode="auto">
          <a:xfrm>
            <a:off x="2577746" y="5188720"/>
            <a:ext cx="63375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10</a:t>
            </a:r>
          </a:p>
        </p:txBody>
      </p:sp>
    </p:spTree>
    <p:extLst>
      <p:ext uri="{BB962C8B-B14F-4D97-AF65-F5344CB8AC3E}">
        <p14:creationId xmlns:p14="http://schemas.microsoft.com/office/powerpoint/2010/main" val="1187853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5"/>
                                        </p:tgtEl>
                                      </p:cBhvr>
                                    </p:animEffect>
                                    <p:set>
                                      <p:cBhvr>
                                        <p:cTn id="10" dur="1" fill="hold">
                                          <p:stCondLst>
                                            <p:cond delay="499"/>
                                          </p:stCondLst>
                                        </p:cTn>
                                        <p:tgtEl>
                                          <p:spTgt spid="45"/>
                                        </p:tgtEl>
                                        <p:attrNameLst>
                                          <p:attrName>style.visibility</p:attrName>
                                        </p:attrNameLst>
                                      </p:cBhvr>
                                      <p:to>
                                        <p:strVal val="hidden"/>
                                      </p:to>
                                    </p:set>
                                  </p:childTnLst>
                                </p:cTn>
                              </p:par>
                            </p:childTnLst>
                          </p:cTn>
                        </p:par>
                        <p:par>
                          <p:cTn id="11" fill="hold">
                            <p:stCondLst>
                              <p:cond delay="500"/>
                            </p:stCondLst>
                            <p:childTnLst>
                              <p:par>
                                <p:cTn id="12" presetID="63" presetClass="path" presetSubtype="0" accel="50000" decel="50000" fill="hold" nodeType="afterEffect">
                                  <p:stCondLst>
                                    <p:cond delay="250"/>
                                  </p:stCondLst>
                                  <p:childTnLst>
                                    <p:animMotion origin="layout" path="M 2.22222E-6 -1.85185E-6 L 0.12535 -1.85185E-6 " pathEditMode="relative" rAng="0" ptsTypes="AA">
                                      <p:cBhvr>
                                        <p:cTn id="13" dur="2000" fill="hold"/>
                                        <p:tgtEl>
                                          <p:spTgt spid="15"/>
                                        </p:tgtEl>
                                        <p:attrNameLst>
                                          <p:attrName>ppt_x</p:attrName>
                                          <p:attrName>ppt_y</p:attrName>
                                        </p:attrNameLst>
                                      </p:cBhvr>
                                      <p:rCtr x="6267" y="0"/>
                                    </p:animMotion>
                                  </p:childTnLst>
                                </p:cTn>
                              </p:par>
                              <p:par>
                                <p:cTn id="14" presetID="22" presetClass="entr" presetSubtype="8" fill="hold" nodeType="withEffect">
                                  <p:stCondLst>
                                    <p:cond delay="250"/>
                                  </p:stCondLst>
                                  <p:childTnLst>
                                    <p:set>
                                      <p:cBhvr>
                                        <p:cTn id="15" dur="1" fill="hold">
                                          <p:stCondLst>
                                            <p:cond delay="0"/>
                                          </p:stCondLst>
                                        </p:cTn>
                                        <p:tgtEl>
                                          <p:spTgt spid="17"/>
                                        </p:tgtEl>
                                        <p:attrNameLst>
                                          <p:attrName>style.visibility</p:attrName>
                                        </p:attrNameLst>
                                      </p:cBhvr>
                                      <p:to>
                                        <p:strVal val="visible"/>
                                      </p:to>
                                    </p:set>
                                    <p:animEffect transition="in" filter="wipe(left)">
                                      <p:cBhvr>
                                        <p:cTn id="16" dur="5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fade">
                                      <p:cBhvr>
                                        <p:cTn id="24" dur="500"/>
                                        <p:tgtEl>
                                          <p:spTgt spid="4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500"/>
                                        <p:tgtEl>
                                          <p:spTgt spid="81"/>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2"/>
                                        </p:tgtEl>
                                        <p:attrNameLst>
                                          <p:attrName>style.visibility</p:attrName>
                                        </p:attrNameLst>
                                      </p:cBhvr>
                                      <p:to>
                                        <p:strVal val="visible"/>
                                      </p:to>
                                    </p:set>
                                    <p:animEffect transition="in" filter="fade">
                                      <p:cBhvr>
                                        <p:cTn id="32" dur="500"/>
                                        <p:tgtEl>
                                          <p:spTgt spid="8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81"/>
                                        </p:tgtEl>
                                      </p:cBhvr>
                                    </p:animEffect>
                                    <p:set>
                                      <p:cBhvr>
                                        <p:cTn id="37" dur="1" fill="hold">
                                          <p:stCondLst>
                                            <p:cond delay="499"/>
                                          </p:stCondLst>
                                        </p:cTn>
                                        <p:tgtEl>
                                          <p:spTgt spid="81"/>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82"/>
                                        </p:tgtEl>
                                      </p:cBhvr>
                                    </p:animEffect>
                                    <p:set>
                                      <p:cBhvr>
                                        <p:cTn id="40" dur="1" fill="hold">
                                          <p:stCondLst>
                                            <p:cond delay="499"/>
                                          </p:stCondLst>
                                        </p:cTn>
                                        <p:tgtEl>
                                          <p:spTgt spid="82"/>
                                        </p:tgtEl>
                                        <p:attrNameLst>
                                          <p:attrName>style.visibility</p:attrName>
                                        </p:attrNameLst>
                                      </p:cBhvr>
                                      <p:to>
                                        <p:strVal val="hidden"/>
                                      </p:to>
                                    </p:set>
                                  </p:childTnLst>
                                </p:cTn>
                              </p:par>
                            </p:childTnLst>
                          </p:cTn>
                        </p:par>
                        <p:par>
                          <p:cTn id="41" fill="hold">
                            <p:stCondLst>
                              <p:cond delay="500"/>
                            </p:stCondLst>
                            <p:childTnLst>
                              <p:par>
                                <p:cTn id="42" presetID="63" presetClass="path" presetSubtype="0" accel="50000" decel="50000" fill="hold" nodeType="afterEffect">
                                  <p:stCondLst>
                                    <p:cond delay="250"/>
                                  </p:stCondLst>
                                  <p:childTnLst>
                                    <p:animMotion origin="layout" path="M -1.38889E-6 -1.85185E-6 L 0.12535 -1.85185E-6 " pathEditMode="relative" rAng="0" ptsTypes="AA">
                                      <p:cBhvr>
                                        <p:cTn id="43" dur="2000" fill="hold"/>
                                        <p:tgtEl>
                                          <p:spTgt spid="11"/>
                                        </p:tgtEl>
                                        <p:attrNameLst>
                                          <p:attrName>ppt_x</p:attrName>
                                          <p:attrName>ppt_y</p:attrName>
                                        </p:attrNameLst>
                                      </p:cBhvr>
                                      <p:rCtr x="6267" y="0"/>
                                    </p:animMotion>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500"/>
                                        <p:tgtEl>
                                          <p:spTgt spid="5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500"/>
                                        <p:tgtEl>
                                          <p:spTgt spid="5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6"/>
                                        </p:tgtEl>
                                        <p:attrNameLst>
                                          <p:attrName>style.visibility</p:attrName>
                                        </p:attrNameLst>
                                      </p:cBhvr>
                                      <p:to>
                                        <p:strVal val="visible"/>
                                      </p:to>
                                    </p:set>
                                    <p:animEffect transition="in" filter="fade">
                                      <p:cBhvr>
                                        <p:cTn id="56" dur="500"/>
                                        <p:tgtEl>
                                          <p:spTgt spid="6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0"/>
                                        </p:tgtEl>
                                        <p:attrNameLst>
                                          <p:attrName>style.visibility</p:attrName>
                                        </p:attrNameLst>
                                      </p:cBhvr>
                                      <p:to>
                                        <p:strVal val="visible"/>
                                      </p:to>
                                    </p:set>
                                    <p:animEffect transition="in" filter="fade">
                                      <p:cBhvr>
                                        <p:cTn id="59" dur="500"/>
                                        <p:tgtEl>
                                          <p:spTgt spid="80"/>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animEffect transition="in" filter="fade">
                                      <p:cBhvr>
                                        <p:cTn id="67" dur="500"/>
                                        <p:tgtEl>
                                          <p:spTgt spid="50"/>
                                        </p:tgtEl>
                                      </p:cBhvr>
                                    </p:animEffec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5" grpId="0"/>
      <p:bldP spid="47" grpId="0" animBg="1"/>
      <p:bldP spid="48" grpId="0"/>
      <p:bldP spid="49" grpId="0" animBg="1"/>
      <p:bldP spid="50" grpId="0"/>
      <p:bldP spid="55" grpId="0" animBg="1"/>
      <p:bldP spid="56" grpId="0"/>
      <p:bldP spid="66" grpId="0" animBg="1"/>
      <p:bldP spid="80" grpId="0"/>
      <p:bldP spid="81" grpId="0" animBg="1"/>
      <p:bldP spid="81" grpId="1" animBg="1"/>
      <p:bldP spid="82" grpId="0"/>
      <p:bldP spid="82"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6:4</a:t>
            </a:r>
          </a:p>
        </p:txBody>
      </p:sp>
      <p:pic>
        <p:nvPicPr>
          <p:cNvPr id="4" name="Picture 3" descr="A picture containing object&#10;&#10;Description generated with very high confidence">
            <a:extLst>
              <a:ext uri="{FF2B5EF4-FFF2-40B4-BE49-F238E27FC236}">
                <a16:creationId xmlns:a16="http://schemas.microsoft.com/office/drawing/2014/main" xmlns="" id="{6B3B1291-046B-4B34-89A3-BF7FD41D06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618277" y="3615266"/>
            <a:ext cx="7907446" cy="705731"/>
          </a:xfrm>
          <a:prstGeom prst="rect">
            <a:avLst/>
          </a:prstGeom>
        </p:spPr>
      </p:pic>
      <p:sp>
        <p:nvSpPr>
          <p:cNvPr id="5" name="Rectangle 4">
            <a:extLst>
              <a:ext uri="{FF2B5EF4-FFF2-40B4-BE49-F238E27FC236}">
                <a16:creationId xmlns:a16="http://schemas.microsoft.com/office/drawing/2014/main" xmlns="" id="{2E7115CB-4B01-429A-B488-806EAE2C638E}"/>
              </a:ext>
            </a:extLst>
          </p:cNvPr>
          <p:cNvSpPr/>
          <p:nvPr/>
        </p:nvSpPr>
        <p:spPr bwMode="auto">
          <a:xfrm>
            <a:off x="798897" y="3875613"/>
            <a:ext cx="442762" cy="421220"/>
          </a:xfrm>
          <a:prstGeom prst="rect">
            <a:avLst/>
          </a:prstGeom>
          <a:noFill/>
          <a:ln w="57150">
            <a:solidFill>
              <a:schemeClr val="bg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cxnSp>
        <p:nvCxnSpPr>
          <p:cNvPr id="7" name="Straight Connector 6">
            <a:extLst>
              <a:ext uri="{FF2B5EF4-FFF2-40B4-BE49-F238E27FC236}">
                <a16:creationId xmlns:a16="http://schemas.microsoft.com/office/drawing/2014/main" xmlns="" id="{F889E263-01FE-4735-B5DE-956CFFA40CD7}"/>
              </a:ext>
            </a:extLst>
          </p:cNvPr>
          <p:cNvCxnSpPr>
            <a:cxnSpLocks/>
          </p:cNvCxnSpPr>
          <p:nvPr/>
        </p:nvCxnSpPr>
        <p:spPr bwMode="auto">
          <a:xfrm flipH="1">
            <a:off x="1021866" y="3651247"/>
            <a:ext cx="485" cy="213250"/>
          </a:xfrm>
          <a:prstGeom prst="line">
            <a:avLst/>
          </a:prstGeom>
          <a:noFill/>
          <a:ln w="22860">
            <a:solidFill>
              <a:schemeClr val="tx1"/>
            </a:solid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cxnSp>
      <p:pic>
        <p:nvPicPr>
          <p:cNvPr id="28" name="Picture 27" descr="A picture containing object&#10;&#10;Description generated with very high confidence">
            <a:extLst>
              <a:ext uri="{FF2B5EF4-FFF2-40B4-BE49-F238E27FC236}">
                <a16:creationId xmlns:a16="http://schemas.microsoft.com/office/drawing/2014/main" xmlns="" id="{C446DB42-B8EF-4C1E-915D-872ED38542E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165600" y="2909535"/>
            <a:ext cx="4106334" cy="705731"/>
          </a:xfrm>
          <a:prstGeom prst="rect">
            <a:avLst/>
          </a:prstGeom>
        </p:spPr>
      </p:pic>
      <p:pic>
        <p:nvPicPr>
          <p:cNvPr id="29" name="Picture 28" descr="A picture containing object&#10;&#10;Description generated with very high confidence">
            <a:extLst>
              <a:ext uri="{FF2B5EF4-FFF2-40B4-BE49-F238E27FC236}">
                <a16:creationId xmlns:a16="http://schemas.microsoft.com/office/drawing/2014/main" xmlns="" id="{41915BCA-BB69-4508-8341-C6D136D5487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1105"/>
          <a:stretch/>
        </p:blipFill>
        <p:spPr>
          <a:xfrm>
            <a:off x="4165600" y="2433320"/>
            <a:ext cx="4106334" cy="476215"/>
          </a:xfrm>
          <a:prstGeom prst="rect">
            <a:avLst/>
          </a:prstGeom>
        </p:spPr>
      </p:pic>
      <p:pic>
        <p:nvPicPr>
          <p:cNvPr id="30" name="Picture 29" descr="A picture containing object&#10;&#10;Description generated with very high confidence">
            <a:extLst>
              <a:ext uri="{FF2B5EF4-FFF2-40B4-BE49-F238E27FC236}">
                <a16:creationId xmlns:a16="http://schemas.microsoft.com/office/drawing/2014/main" xmlns="" id="{885453C2-02F9-4107-8F2F-6F96CB40CAF0}"/>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943276" y="2885371"/>
            <a:ext cx="3222324" cy="729894"/>
          </a:xfrm>
          <a:prstGeom prst="rect">
            <a:avLst/>
          </a:prstGeom>
        </p:spPr>
      </p:pic>
      <p:pic>
        <p:nvPicPr>
          <p:cNvPr id="31" name="Picture 30" descr="A picture containing object&#10;&#10;Description generated with very high confidence">
            <a:extLst>
              <a:ext uri="{FF2B5EF4-FFF2-40B4-BE49-F238E27FC236}">
                <a16:creationId xmlns:a16="http://schemas.microsoft.com/office/drawing/2014/main" xmlns="" id="{2B4BE1ED-841C-4D8B-B4EC-AB5FDC1CFC1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7835"/>
          <a:stretch/>
        </p:blipFill>
        <p:spPr>
          <a:xfrm>
            <a:off x="943276" y="2422204"/>
            <a:ext cx="3222324" cy="487331"/>
          </a:xfrm>
          <a:prstGeom prst="rect">
            <a:avLst/>
          </a:prstGeom>
        </p:spPr>
      </p:pic>
    </p:spTree>
    <p:extLst>
      <p:ext uri="{BB962C8B-B14F-4D97-AF65-F5344CB8AC3E}">
        <p14:creationId xmlns:p14="http://schemas.microsoft.com/office/powerpoint/2010/main" val="3329143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par>
                                <p:cTn id="16" presetID="10" presetClass="entr" presetSubtype="0" fill="hold"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fade">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C4642244-E039-4FD8-AB93-FFF7958D9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7280" y="1485409"/>
            <a:ext cx="873254" cy="4494285"/>
          </a:xfrm>
          <a:prstGeom prst="rect">
            <a:avLst/>
          </a:prstGeom>
        </p:spPr>
      </p:pic>
      <p:sp>
        <p:nvSpPr>
          <p:cNvPr id="2" name="Text Placeholder 1"/>
          <p:cNvSpPr>
            <a:spLocks noGrp="1"/>
          </p:cNvSpPr>
          <p:nvPr>
            <p:ph type="body" sz="quarter" idx="11"/>
          </p:nvPr>
        </p:nvSpPr>
        <p:spPr/>
        <p:txBody>
          <a:bodyPr/>
          <a:lstStyle/>
          <a:p>
            <a:r>
              <a:rPr lang="en-GB" dirty="0"/>
              <a:t>1.11 Addition: three numbers and bridging 10 – step 6:4</a:t>
            </a:r>
          </a:p>
        </p:txBody>
      </p:sp>
      <p:pic>
        <p:nvPicPr>
          <p:cNvPr id="9" name="Picture 8" descr="A picture containing weapon, brass knucks, projectile&#10;&#10;Description generated with very high confidence">
            <a:extLst>
              <a:ext uri="{FF2B5EF4-FFF2-40B4-BE49-F238E27FC236}">
                <a16:creationId xmlns:a16="http://schemas.microsoft.com/office/drawing/2014/main" xmlns="" id="{7F0E1799-7CDC-43A9-8ABD-8FFD4E10E71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178839" y="1548662"/>
            <a:ext cx="763526" cy="2150916"/>
          </a:xfrm>
          <a:prstGeom prst="rect">
            <a:avLst/>
          </a:prstGeom>
        </p:spPr>
      </p:pic>
      <p:sp>
        <p:nvSpPr>
          <p:cNvPr id="15" name="Rectangle 14">
            <a:extLst>
              <a:ext uri="{FF2B5EF4-FFF2-40B4-BE49-F238E27FC236}">
                <a16:creationId xmlns:a16="http://schemas.microsoft.com/office/drawing/2014/main" xmlns="" id="{8A64BE7D-A3AA-4296-A50D-3D62F0331617}"/>
              </a:ext>
            </a:extLst>
          </p:cNvPr>
          <p:cNvSpPr/>
          <p:nvPr/>
        </p:nvSpPr>
        <p:spPr>
          <a:xfrm>
            <a:off x="4538152" y="1448865"/>
            <a:ext cx="1252523" cy="461665"/>
          </a:xfrm>
          <a:prstGeom prst="rect">
            <a:avLst/>
          </a:prstGeom>
        </p:spPr>
        <p:txBody>
          <a:bodyPr wrap="square">
            <a:spAutoFit/>
          </a:bodyPr>
          <a:lstStyle/>
          <a:p>
            <a:pPr algn="ctr">
              <a:buNone/>
            </a:pPr>
            <a:r>
              <a:rPr lang="en-GB" sz="2400" dirty="0">
                <a:latin typeface="Myriad Pro Semibold"/>
              </a:rPr>
              <a:t>15 − 9</a:t>
            </a:r>
          </a:p>
        </p:txBody>
      </p:sp>
      <p:sp>
        <p:nvSpPr>
          <p:cNvPr id="16" name="Rectangle 15">
            <a:extLst>
              <a:ext uri="{FF2B5EF4-FFF2-40B4-BE49-F238E27FC236}">
                <a16:creationId xmlns:a16="http://schemas.microsoft.com/office/drawing/2014/main" xmlns="" id="{56A93D90-4905-4222-B754-5E600B8D42B7}"/>
              </a:ext>
            </a:extLst>
          </p:cNvPr>
          <p:cNvSpPr/>
          <p:nvPr/>
        </p:nvSpPr>
        <p:spPr>
          <a:xfrm>
            <a:off x="4555797" y="3699577"/>
            <a:ext cx="585428" cy="523220"/>
          </a:xfrm>
          <a:prstGeom prst="rect">
            <a:avLst/>
          </a:prstGeom>
        </p:spPr>
        <p:txBody>
          <a:bodyPr wrap="square">
            <a:spAutoFit/>
          </a:bodyPr>
          <a:lstStyle/>
          <a:p>
            <a:pPr algn="ctr">
              <a:buNone/>
            </a:pPr>
            <a:r>
              <a:rPr lang="en-GB" dirty="0">
                <a:latin typeface="Myriad Pro Semibold"/>
              </a:rPr>
              <a:t>15</a:t>
            </a:r>
          </a:p>
        </p:txBody>
      </p:sp>
      <p:pic>
        <p:nvPicPr>
          <p:cNvPr id="17" name="Picture 16" descr="A picture containing weapon, brass knucks, projectile&#10;&#10;Description generated with very high confidence">
            <a:extLst>
              <a:ext uri="{FF2B5EF4-FFF2-40B4-BE49-F238E27FC236}">
                <a16:creationId xmlns:a16="http://schemas.microsoft.com/office/drawing/2014/main" xmlns="" id="{A5732F71-59F9-485B-9116-6131ED649D4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818"/>
          <a:stretch/>
        </p:blipFill>
        <p:spPr>
          <a:xfrm>
            <a:off x="3177052" y="4282439"/>
            <a:ext cx="336476" cy="1697253"/>
          </a:xfrm>
          <a:prstGeom prst="rect">
            <a:avLst/>
          </a:prstGeom>
        </p:spPr>
      </p:pic>
      <p:pic>
        <p:nvPicPr>
          <p:cNvPr id="35" name="Picture 34" descr="A picture containing weapon, brass knucks, projectile&#10;&#10;Description generated with very high confidence">
            <a:extLst>
              <a:ext uri="{FF2B5EF4-FFF2-40B4-BE49-F238E27FC236}">
                <a16:creationId xmlns:a16="http://schemas.microsoft.com/office/drawing/2014/main" xmlns="" id="{E053FD2E-BA32-4DEF-9C18-B48D95991D5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3172110" y="3828775"/>
            <a:ext cx="341418" cy="389296"/>
          </a:xfrm>
          <a:prstGeom prst="rect">
            <a:avLst/>
          </a:prstGeom>
        </p:spPr>
      </p:pic>
      <p:pic>
        <p:nvPicPr>
          <p:cNvPr id="18" name="Picture 17" descr="A picture containing weapon, brass knucks, projectile&#10;&#10;Description generated with very high confidence">
            <a:extLst>
              <a:ext uri="{FF2B5EF4-FFF2-40B4-BE49-F238E27FC236}">
                <a16:creationId xmlns:a16="http://schemas.microsoft.com/office/drawing/2014/main" xmlns="" id="{04F38810-58DF-48B9-9B86-2B0EA5AC9C6C}"/>
              </a:ext>
            </a:extLst>
          </p:cNvPr>
          <p:cNvPicPr>
            <a:picLocks noChangeAspect="1"/>
          </p:cNvPicPr>
          <p:nvPr/>
        </p:nvPicPr>
        <p:blipFill rotWithShape="1">
          <a:blip r:embed="rId6" cstate="print">
            <a:lum bright="70000" contrast="-70000"/>
            <a:extLst>
              <a:ext uri="{28A0092B-C50C-407E-A947-70E740481C1C}">
                <a14:useLocalDpi xmlns:a14="http://schemas.microsoft.com/office/drawing/2010/main" val="0"/>
              </a:ext>
            </a:extLst>
          </a:blip>
          <a:srcRect b="-2211"/>
          <a:stretch/>
        </p:blipFill>
        <p:spPr>
          <a:xfrm>
            <a:off x="3173001" y="3828776"/>
            <a:ext cx="337507" cy="2150916"/>
          </a:xfrm>
          <a:prstGeom prst="rect">
            <a:avLst/>
          </a:prstGeom>
        </p:spPr>
      </p:pic>
      <p:pic>
        <p:nvPicPr>
          <p:cNvPr id="19" name="Picture 18" descr="A close up of a logo&#10;&#10;Description generated with very high confidence">
            <a:extLst>
              <a:ext uri="{FF2B5EF4-FFF2-40B4-BE49-F238E27FC236}">
                <a16:creationId xmlns:a16="http://schemas.microsoft.com/office/drawing/2014/main" xmlns="" id="{3AEB1BFB-EBEE-4841-9474-1BC3BD3A8F9C}"/>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rot="10800000">
            <a:off x="4529721" y="1874703"/>
            <a:ext cx="424859" cy="523220"/>
          </a:xfrm>
          <a:prstGeom prst="rect">
            <a:avLst/>
          </a:prstGeom>
        </p:spPr>
      </p:pic>
      <p:sp>
        <p:nvSpPr>
          <p:cNvPr id="20" name="Rectangle 19">
            <a:extLst>
              <a:ext uri="{FF2B5EF4-FFF2-40B4-BE49-F238E27FC236}">
                <a16:creationId xmlns:a16="http://schemas.microsoft.com/office/drawing/2014/main" xmlns="" id="{59F067E5-4338-4D1B-8CE2-C56D268E7DAC}"/>
              </a:ext>
            </a:extLst>
          </p:cNvPr>
          <p:cNvSpPr/>
          <p:nvPr/>
        </p:nvSpPr>
        <p:spPr>
          <a:xfrm>
            <a:off x="4266610" y="2271967"/>
            <a:ext cx="585428" cy="461665"/>
          </a:xfrm>
          <a:prstGeom prst="rect">
            <a:avLst/>
          </a:prstGeom>
        </p:spPr>
        <p:txBody>
          <a:bodyPr wrap="square">
            <a:spAutoFit/>
          </a:bodyPr>
          <a:lstStyle/>
          <a:p>
            <a:pPr algn="ctr">
              <a:buNone/>
            </a:pPr>
            <a:r>
              <a:rPr lang="en-GB" sz="2400" dirty="0">
                <a:latin typeface="Myriad Pro Semibold"/>
              </a:rPr>
              <a:t>10</a:t>
            </a:r>
          </a:p>
        </p:txBody>
      </p:sp>
      <p:sp>
        <p:nvSpPr>
          <p:cNvPr id="21" name="Rectangle 20">
            <a:extLst>
              <a:ext uri="{FF2B5EF4-FFF2-40B4-BE49-F238E27FC236}">
                <a16:creationId xmlns:a16="http://schemas.microsoft.com/office/drawing/2014/main" xmlns="" id="{30CB925C-A250-406F-AA4F-63F052D08385}"/>
              </a:ext>
            </a:extLst>
          </p:cNvPr>
          <p:cNvSpPr/>
          <p:nvPr/>
        </p:nvSpPr>
        <p:spPr>
          <a:xfrm>
            <a:off x="4559735" y="3701834"/>
            <a:ext cx="585428" cy="461665"/>
          </a:xfrm>
          <a:prstGeom prst="rect">
            <a:avLst/>
          </a:prstGeom>
          <a:solidFill>
            <a:schemeClr val="bg1"/>
          </a:solidFill>
        </p:spPr>
        <p:txBody>
          <a:bodyPr wrap="square">
            <a:spAutoFit/>
          </a:bodyPr>
          <a:lstStyle/>
          <a:p>
            <a:pPr algn="ctr">
              <a:buNone/>
            </a:pPr>
            <a:r>
              <a:rPr lang="en-GB" sz="2400" dirty="0">
                <a:latin typeface="Myriad Pro Semibold"/>
              </a:rPr>
              <a:t>10</a:t>
            </a:r>
          </a:p>
        </p:txBody>
      </p:sp>
      <p:pic>
        <p:nvPicPr>
          <p:cNvPr id="11" name="Picture 10" descr="A picture containing brass knucks, weapon, pallette&#10;&#10;Description generated with very high confidence">
            <a:extLst>
              <a:ext uri="{FF2B5EF4-FFF2-40B4-BE49-F238E27FC236}">
                <a16:creationId xmlns:a16="http://schemas.microsoft.com/office/drawing/2014/main" xmlns="" id="{EE253E89-1452-4C70-A99E-66C3BDB28214}"/>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179325" y="1549798"/>
            <a:ext cx="335232" cy="324906"/>
          </a:xfrm>
          <a:prstGeom prst="rect">
            <a:avLst/>
          </a:prstGeom>
        </p:spPr>
      </p:pic>
      <p:sp>
        <p:nvSpPr>
          <p:cNvPr id="24" name="Rectangle 23">
            <a:extLst>
              <a:ext uri="{FF2B5EF4-FFF2-40B4-BE49-F238E27FC236}">
                <a16:creationId xmlns:a16="http://schemas.microsoft.com/office/drawing/2014/main" xmlns="" id="{A35F6691-1896-4940-9A86-6E64FEAE9E2E}"/>
              </a:ext>
            </a:extLst>
          </p:cNvPr>
          <p:cNvSpPr/>
          <p:nvPr/>
        </p:nvSpPr>
        <p:spPr>
          <a:xfrm>
            <a:off x="4955481" y="3702983"/>
            <a:ext cx="782152" cy="461665"/>
          </a:xfrm>
          <a:prstGeom prst="rect">
            <a:avLst/>
          </a:prstGeom>
        </p:spPr>
        <p:txBody>
          <a:bodyPr wrap="square">
            <a:spAutoFit/>
          </a:bodyPr>
          <a:lstStyle/>
          <a:p>
            <a:pPr algn="ctr">
              <a:buNone/>
            </a:pPr>
            <a:r>
              <a:rPr lang="en-GB" sz="2400" dirty="0">
                <a:latin typeface="Myriad Pro Semibold"/>
              </a:rPr>
              <a:t>− 9</a:t>
            </a:r>
          </a:p>
        </p:txBody>
      </p:sp>
      <p:pic>
        <p:nvPicPr>
          <p:cNvPr id="25" name="Picture 24" descr="A picture containing brass knucks, weapon, pallette&#10;&#10;Description generated with very high confidence">
            <a:extLst>
              <a:ext uri="{FF2B5EF4-FFF2-40B4-BE49-F238E27FC236}">
                <a16:creationId xmlns:a16="http://schemas.microsoft.com/office/drawing/2014/main" xmlns="" id="{1543BE62-D21E-4C55-96E9-5EA0336C62C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3179325" y="1937956"/>
            <a:ext cx="763040" cy="1668843"/>
          </a:xfrm>
          <a:prstGeom prst="rect">
            <a:avLst/>
          </a:prstGeom>
        </p:spPr>
      </p:pic>
      <p:pic>
        <p:nvPicPr>
          <p:cNvPr id="26" name="Picture 25" descr="A picture containing brass knucks, weapon, pallette&#10;&#10;Description generated with very high confidence">
            <a:extLst>
              <a:ext uri="{FF2B5EF4-FFF2-40B4-BE49-F238E27FC236}">
                <a16:creationId xmlns:a16="http://schemas.microsoft.com/office/drawing/2014/main" xmlns="" id="{265628E8-476B-4F87-855E-55511DECCE7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6071" r="-13032"/>
          <a:stretch/>
        </p:blipFill>
        <p:spPr>
          <a:xfrm>
            <a:off x="3601547" y="1485410"/>
            <a:ext cx="389199" cy="452546"/>
          </a:xfrm>
          <a:prstGeom prst="rect">
            <a:avLst/>
          </a:prstGeom>
        </p:spPr>
      </p:pic>
      <p:sp>
        <p:nvSpPr>
          <p:cNvPr id="27" name="Rectangle 26">
            <a:extLst>
              <a:ext uri="{FF2B5EF4-FFF2-40B4-BE49-F238E27FC236}">
                <a16:creationId xmlns:a16="http://schemas.microsoft.com/office/drawing/2014/main" xmlns="" id="{39F5ADD0-108B-40DC-A5E0-132A8D63753A}"/>
              </a:ext>
            </a:extLst>
          </p:cNvPr>
          <p:cNvSpPr/>
          <p:nvPr/>
        </p:nvSpPr>
        <p:spPr>
          <a:xfrm>
            <a:off x="5540712" y="3699577"/>
            <a:ext cx="782152" cy="461665"/>
          </a:xfrm>
          <a:prstGeom prst="rect">
            <a:avLst/>
          </a:prstGeom>
        </p:spPr>
        <p:txBody>
          <a:bodyPr wrap="square">
            <a:spAutoFit/>
          </a:bodyPr>
          <a:lstStyle/>
          <a:p>
            <a:pPr algn="ctr">
              <a:buNone/>
            </a:pPr>
            <a:r>
              <a:rPr lang="en-GB" sz="2400" dirty="0">
                <a:latin typeface="Myriad Pro Semibold"/>
              </a:rPr>
              <a:t>= 1</a:t>
            </a:r>
          </a:p>
        </p:txBody>
      </p:sp>
      <p:sp>
        <p:nvSpPr>
          <p:cNvPr id="32" name="Rectangle 31">
            <a:extLst>
              <a:ext uri="{FF2B5EF4-FFF2-40B4-BE49-F238E27FC236}">
                <a16:creationId xmlns:a16="http://schemas.microsoft.com/office/drawing/2014/main" xmlns="" id="{7191B584-E7C4-42F0-9373-DBAEB253AF72}"/>
              </a:ext>
            </a:extLst>
          </p:cNvPr>
          <p:cNvSpPr/>
          <p:nvPr/>
        </p:nvSpPr>
        <p:spPr>
          <a:xfrm>
            <a:off x="4768232" y="4187760"/>
            <a:ext cx="365762" cy="461665"/>
          </a:xfrm>
          <a:prstGeom prst="rect">
            <a:avLst/>
          </a:prstGeom>
        </p:spPr>
        <p:txBody>
          <a:bodyPr wrap="square">
            <a:spAutoFit/>
          </a:bodyPr>
          <a:lstStyle/>
          <a:p>
            <a:pPr algn="ctr">
              <a:buNone/>
            </a:pPr>
            <a:r>
              <a:rPr lang="en-GB" sz="2400" dirty="0">
                <a:latin typeface="Myriad Pro Semibold"/>
              </a:rPr>
              <a:t>1</a:t>
            </a:r>
          </a:p>
        </p:txBody>
      </p:sp>
      <p:pic>
        <p:nvPicPr>
          <p:cNvPr id="33" name="Picture 32" descr="A close up of a logo&#10;&#10;Description generated with very high confidence">
            <a:extLst>
              <a:ext uri="{FF2B5EF4-FFF2-40B4-BE49-F238E27FC236}">
                <a16:creationId xmlns:a16="http://schemas.microsoft.com/office/drawing/2014/main" xmlns="" id="{75B674E4-3211-4167-BC86-EB47C7535957}"/>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rot="10800000">
            <a:off x="4880146" y="1874703"/>
            <a:ext cx="382673" cy="523220"/>
          </a:xfrm>
          <a:prstGeom prst="rect">
            <a:avLst/>
          </a:prstGeom>
        </p:spPr>
      </p:pic>
      <p:sp>
        <p:nvSpPr>
          <p:cNvPr id="34" name="Rectangle 33">
            <a:extLst>
              <a:ext uri="{FF2B5EF4-FFF2-40B4-BE49-F238E27FC236}">
                <a16:creationId xmlns:a16="http://schemas.microsoft.com/office/drawing/2014/main" xmlns="" id="{96DB390B-5EAC-4802-BDAF-DCF8713FC91D}"/>
              </a:ext>
            </a:extLst>
          </p:cNvPr>
          <p:cNvSpPr/>
          <p:nvPr/>
        </p:nvSpPr>
        <p:spPr>
          <a:xfrm>
            <a:off x="4960427" y="2271967"/>
            <a:ext cx="585428" cy="461665"/>
          </a:xfrm>
          <a:prstGeom prst="rect">
            <a:avLst/>
          </a:prstGeom>
        </p:spPr>
        <p:txBody>
          <a:bodyPr wrap="square">
            <a:spAutoFit/>
          </a:bodyPr>
          <a:lstStyle/>
          <a:p>
            <a:pPr algn="ctr">
              <a:buNone/>
            </a:pPr>
            <a:r>
              <a:rPr lang="en-GB" sz="2400" dirty="0">
                <a:latin typeface="Myriad Pro Semibold"/>
              </a:rPr>
              <a:t>5</a:t>
            </a:r>
          </a:p>
        </p:txBody>
      </p:sp>
      <p:sp>
        <p:nvSpPr>
          <p:cNvPr id="36" name="Rectangle 35">
            <a:extLst>
              <a:ext uri="{FF2B5EF4-FFF2-40B4-BE49-F238E27FC236}">
                <a16:creationId xmlns:a16="http://schemas.microsoft.com/office/drawing/2014/main" xmlns="" id="{D8BA95AD-2958-4A45-96F9-2F47E8CC208B}"/>
              </a:ext>
            </a:extLst>
          </p:cNvPr>
          <p:cNvSpPr/>
          <p:nvPr/>
        </p:nvSpPr>
        <p:spPr>
          <a:xfrm>
            <a:off x="4960561" y="4185583"/>
            <a:ext cx="782152" cy="461665"/>
          </a:xfrm>
          <a:prstGeom prst="rect">
            <a:avLst/>
          </a:prstGeom>
        </p:spPr>
        <p:txBody>
          <a:bodyPr wrap="square">
            <a:spAutoFit/>
          </a:bodyPr>
          <a:lstStyle/>
          <a:p>
            <a:pPr algn="ctr">
              <a:buNone/>
            </a:pPr>
            <a:r>
              <a:rPr lang="en-GB" sz="2400" dirty="0">
                <a:latin typeface="Myriad Pro Semibold"/>
              </a:rPr>
              <a:t>+ 5</a:t>
            </a:r>
          </a:p>
        </p:txBody>
      </p:sp>
      <p:sp>
        <p:nvSpPr>
          <p:cNvPr id="37" name="Rectangle 36">
            <a:extLst>
              <a:ext uri="{FF2B5EF4-FFF2-40B4-BE49-F238E27FC236}">
                <a16:creationId xmlns:a16="http://schemas.microsoft.com/office/drawing/2014/main" xmlns="" id="{ECE4880D-4D17-4A6F-8C22-DAC2230C2104}"/>
              </a:ext>
            </a:extLst>
          </p:cNvPr>
          <p:cNvSpPr/>
          <p:nvPr/>
        </p:nvSpPr>
        <p:spPr>
          <a:xfrm>
            <a:off x="5540712" y="4197771"/>
            <a:ext cx="782152" cy="461665"/>
          </a:xfrm>
          <a:prstGeom prst="rect">
            <a:avLst/>
          </a:prstGeom>
        </p:spPr>
        <p:txBody>
          <a:bodyPr wrap="square">
            <a:spAutoFit/>
          </a:bodyPr>
          <a:lstStyle/>
          <a:p>
            <a:pPr algn="ctr">
              <a:buNone/>
            </a:pPr>
            <a:r>
              <a:rPr lang="en-GB" sz="2400" dirty="0">
                <a:latin typeface="Myriad Pro Semibold"/>
              </a:rPr>
              <a:t>= 6</a:t>
            </a:r>
          </a:p>
        </p:txBody>
      </p:sp>
      <p:sp>
        <p:nvSpPr>
          <p:cNvPr id="38" name="Rectangle 37">
            <a:extLst>
              <a:ext uri="{FF2B5EF4-FFF2-40B4-BE49-F238E27FC236}">
                <a16:creationId xmlns:a16="http://schemas.microsoft.com/office/drawing/2014/main" xmlns="" id="{7019FBA7-CF6C-4D61-9CA9-9B7FA6590432}"/>
              </a:ext>
            </a:extLst>
          </p:cNvPr>
          <p:cNvSpPr/>
          <p:nvPr/>
        </p:nvSpPr>
        <p:spPr>
          <a:xfrm>
            <a:off x="4559735" y="4980335"/>
            <a:ext cx="658634" cy="461665"/>
          </a:xfrm>
          <a:prstGeom prst="rect">
            <a:avLst/>
          </a:prstGeom>
          <a:solidFill>
            <a:schemeClr val="bg1"/>
          </a:solidFill>
        </p:spPr>
        <p:txBody>
          <a:bodyPr wrap="square">
            <a:spAutoFit/>
          </a:bodyPr>
          <a:lstStyle/>
          <a:p>
            <a:pPr algn="ctr">
              <a:buNone/>
            </a:pPr>
            <a:r>
              <a:rPr lang="en-GB" sz="2400" b="1" dirty="0">
                <a:latin typeface="Myriad Pro Semibold"/>
              </a:rPr>
              <a:t>15</a:t>
            </a:r>
          </a:p>
        </p:txBody>
      </p:sp>
      <p:sp>
        <p:nvSpPr>
          <p:cNvPr id="39" name="Rectangle 38">
            <a:extLst>
              <a:ext uri="{FF2B5EF4-FFF2-40B4-BE49-F238E27FC236}">
                <a16:creationId xmlns:a16="http://schemas.microsoft.com/office/drawing/2014/main" xmlns="" id="{D727B55E-727B-4942-A668-FB109702C4D3}"/>
              </a:ext>
            </a:extLst>
          </p:cNvPr>
          <p:cNvSpPr/>
          <p:nvPr/>
        </p:nvSpPr>
        <p:spPr>
          <a:xfrm>
            <a:off x="4970721" y="4981484"/>
            <a:ext cx="782152" cy="461665"/>
          </a:xfrm>
          <a:prstGeom prst="rect">
            <a:avLst/>
          </a:prstGeom>
        </p:spPr>
        <p:txBody>
          <a:bodyPr wrap="square">
            <a:spAutoFit/>
          </a:bodyPr>
          <a:lstStyle/>
          <a:p>
            <a:pPr algn="ctr">
              <a:buNone/>
            </a:pPr>
            <a:r>
              <a:rPr lang="en-GB" sz="2400" b="1" dirty="0">
                <a:latin typeface="Myriad Pro Semibold"/>
              </a:rPr>
              <a:t>− 9</a:t>
            </a:r>
          </a:p>
        </p:txBody>
      </p:sp>
      <p:sp>
        <p:nvSpPr>
          <p:cNvPr id="40" name="Rectangle 39">
            <a:extLst>
              <a:ext uri="{FF2B5EF4-FFF2-40B4-BE49-F238E27FC236}">
                <a16:creationId xmlns:a16="http://schemas.microsoft.com/office/drawing/2014/main" xmlns="" id="{ACDB01D1-B6BB-4C94-B6C5-C41666E94F22}"/>
              </a:ext>
            </a:extLst>
          </p:cNvPr>
          <p:cNvSpPr/>
          <p:nvPr/>
        </p:nvSpPr>
        <p:spPr>
          <a:xfrm>
            <a:off x="5555952" y="4978078"/>
            <a:ext cx="782152" cy="461665"/>
          </a:xfrm>
          <a:prstGeom prst="rect">
            <a:avLst/>
          </a:prstGeom>
        </p:spPr>
        <p:txBody>
          <a:bodyPr wrap="square">
            <a:spAutoFit/>
          </a:bodyPr>
          <a:lstStyle/>
          <a:p>
            <a:pPr algn="ctr">
              <a:buNone/>
            </a:pPr>
            <a:r>
              <a:rPr lang="en-GB" sz="2400" b="1" dirty="0">
                <a:latin typeface="Myriad Pro Semibold"/>
              </a:rPr>
              <a:t>= 6</a:t>
            </a:r>
          </a:p>
        </p:txBody>
      </p:sp>
    </p:spTree>
    <p:extLst>
      <p:ext uri="{BB962C8B-B14F-4D97-AF65-F5344CB8AC3E}">
        <p14:creationId xmlns:p14="http://schemas.microsoft.com/office/powerpoint/2010/main" val="416893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9"/>
                                        </p:tgtEl>
                                      </p:cBhvr>
                                    </p:animEffect>
                                    <p:animScale>
                                      <p:cBhvr>
                                        <p:cTn id="7" dur="500" autoRev="1" fill="hold"/>
                                        <p:tgtEl>
                                          <p:spTgt spid="9"/>
                                        </p:tgtEl>
                                      </p:cBhvr>
                                      <p:by x="105000" y="105000"/>
                                    </p:animScale>
                                  </p:childTnLst>
                                </p:cTn>
                              </p:par>
                              <p:par>
                                <p:cTn id="8" presetID="26" presetClass="emph" presetSubtype="0" fill="hold" nodeType="withEffect">
                                  <p:stCondLst>
                                    <p:cond delay="0"/>
                                  </p:stCondLst>
                                  <p:childTnLst>
                                    <p:animEffect transition="out" filter="fade">
                                      <p:cBhvr>
                                        <p:cTn id="9" dur="1000" tmFilter="0, 0; .2, .5; .8, .5; 1, 0"/>
                                        <p:tgtEl>
                                          <p:spTgt spid="17"/>
                                        </p:tgtEl>
                                      </p:cBhvr>
                                    </p:animEffect>
                                    <p:animScale>
                                      <p:cBhvr>
                                        <p:cTn id="10" dur="500" autoRev="1" fill="hold"/>
                                        <p:tgtEl>
                                          <p:spTgt spid="17"/>
                                        </p:tgtEl>
                                      </p:cBhvr>
                                      <p:by x="105000" y="105000"/>
                                    </p:animScale>
                                  </p:childTnLst>
                                </p:cTn>
                              </p:par>
                              <p:par>
                                <p:cTn id="11" presetID="26" presetClass="emph" presetSubtype="0" fill="hold" nodeType="withEffect">
                                  <p:stCondLst>
                                    <p:cond delay="0"/>
                                  </p:stCondLst>
                                  <p:childTnLst>
                                    <p:animEffect transition="out" filter="fade">
                                      <p:cBhvr>
                                        <p:cTn id="12" dur="1000" tmFilter="0, 0; .2, .5; .8, .5; 1, 0"/>
                                        <p:tgtEl>
                                          <p:spTgt spid="35"/>
                                        </p:tgtEl>
                                      </p:cBhvr>
                                    </p:animEffect>
                                    <p:animScale>
                                      <p:cBhvr>
                                        <p:cTn id="13" dur="500" autoRev="1" fill="hold"/>
                                        <p:tgtEl>
                                          <p:spTgt spid="35"/>
                                        </p:tgtEl>
                                      </p:cBhvr>
                                      <p:by x="105000" y="105000"/>
                                    </p:animScale>
                                  </p:childTnLst>
                                </p:cTn>
                              </p:par>
                            </p:childTnLst>
                          </p:cTn>
                        </p:par>
                        <p:par>
                          <p:cTn id="14" fill="hold">
                            <p:stCondLst>
                              <p:cond delay="1000"/>
                            </p:stCondLst>
                            <p:childTnLst>
                              <p:par>
                                <p:cTn id="15" presetID="10" presetClass="entr" presetSubtype="0" fill="hold" grpId="0" nodeType="afterEffect">
                                  <p:stCondLst>
                                    <p:cond delay="50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up)">
                                      <p:cBhvr>
                                        <p:cTn id="27" dur="500"/>
                                        <p:tgtEl>
                                          <p:spTgt spid="19"/>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par>
                                <p:cTn id="32" presetID="26" presetClass="emph" presetSubtype="0" fill="hold" nodeType="withEffect">
                                  <p:stCondLst>
                                    <p:cond delay="0"/>
                                  </p:stCondLst>
                                  <p:childTnLst>
                                    <p:animEffect transition="out" filter="fade">
                                      <p:cBhvr>
                                        <p:cTn id="33" dur="1000" tmFilter="0, 0; .2, .5; .8, .5; 1, 0"/>
                                        <p:tgtEl>
                                          <p:spTgt spid="9"/>
                                        </p:tgtEl>
                                      </p:cBhvr>
                                    </p:animEffect>
                                    <p:animScale>
                                      <p:cBhvr>
                                        <p:cTn id="34" dur="500" autoRev="1" fill="hold"/>
                                        <p:tgtEl>
                                          <p:spTgt spid="9"/>
                                        </p:tgtEl>
                                      </p:cBhvr>
                                      <p:by x="105000" y="105000"/>
                                    </p:animScale>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xit" presetSubtype="0" fill="hold" nodeType="withEffect">
                                  <p:stCondLst>
                                    <p:cond delay="0"/>
                                  </p:stCondLst>
                                  <p:childTnLst>
                                    <p:animEffect transition="out" filter="fade">
                                      <p:cBhvr>
                                        <p:cTn id="46" dur="500"/>
                                        <p:tgtEl>
                                          <p:spTgt spid="9"/>
                                        </p:tgtEl>
                                      </p:cBhvr>
                                    </p:animEffect>
                                    <p:set>
                                      <p:cBhvr>
                                        <p:cTn id="47" dur="1" fill="hold">
                                          <p:stCondLst>
                                            <p:cond delay="499"/>
                                          </p:stCondLst>
                                        </p:cTn>
                                        <p:tgtEl>
                                          <p:spTgt spid="9"/>
                                        </p:tgtEl>
                                        <p:attrNameLst>
                                          <p:attrName>style.visibility</p:attrName>
                                        </p:attrNameLst>
                                      </p:cBhvr>
                                      <p:to>
                                        <p:strVal val="hidden"/>
                                      </p:to>
                                    </p:set>
                                  </p:childTnLst>
                                </p:cTn>
                              </p:par>
                              <p:par>
                                <p:cTn id="48" presetID="10" presetClass="entr" presetSubtype="0"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500"/>
                                        <p:tgtEl>
                                          <p:spTgt spid="25"/>
                                        </p:tgtEl>
                                      </p:cBhvr>
                                    </p:animEffect>
                                  </p:childTnLst>
                                </p:cTn>
                              </p:par>
                              <p:par>
                                <p:cTn id="51" presetID="10"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500"/>
                                        <p:tgtEl>
                                          <p:spTgt spid="26"/>
                                        </p:tgtEl>
                                      </p:cBhvr>
                                    </p:animEffec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25"/>
                                        </p:tgtEl>
                                      </p:cBhvr>
                                    </p:animEffect>
                                    <p:set>
                                      <p:cBhvr>
                                        <p:cTn id="62" dur="1" fill="hold">
                                          <p:stCondLst>
                                            <p:cond delay="499"/>
                                          </p:stCondLst>
                                        </p:cTn>
                                        <p:tgtEl>
                                          <p:spTgt spid="25"/>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26"/>
                                        </p:tgtEl>
                                      </p:cBhvr>
                                    </p:animEffect>
                                    <p:set>
                                      <p:cBhvr>
                                        <p:cTn id="65" dur="1" fill="hold">
                                          <p:stCondLst>
                                            <p:cond delay="499"/>
                                          </p:stCondLst>
                                        </p:cTn>
                                        <p:tgtEl>
                                          <p:spTgt spid="26"/>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26" presetClass="emph" presetSubtype="0" fill="hold" nodeType="clickEffect">
                                  <p:stCondLst>
                                    <p:cond delay="0"/>
                                  </p:stCondLst>
                                  <p:childTnLst>
                                    <p:animEffect transition="out" filter="fade">
                                      <p:cBhvr>
                                        <p:cTn id="69" dur="1000" tmFilter="0, 0; .2, .5; .8, .5; 1, 0"/>
                                        <p:tgtEl>
                                          <p:spTgt spid="11"/>
                                        </p:tgtEl>
                                      </p:cBhvr>
                                    </p:animEffect>
                                    <p:animScale>
                                      <p:cBhvr>
                                        <p:cTn id="70" dur="500" autoRev="1" fill="hold"/>
                                        <p:tgtEl>
                                          <p:spTgt spid="11"/>
                                        </p:tgtEl>
                                      </p:cBhvr>
                                      <p:by x="105000" y="105000"/>
                                    </p:animScale>
                                  </p:childTnLst>
                                </p:cTn>
                              </p:par>
                            </p:childTnLst>
                          </p:cTn>
                        </p:par>
                        <p:par>
                          <p:cTn id="71" fill="hold">
                            <p:stCondLst>
                              <p:cond delay="1000"/>
                            </p:stCondLst>
                            <p:childTnLst>
                              <p:par>
                                <p:cTn id="72" presetID="10" presetClass="entr" presetSubtype="0" fill="hold" grpId="0" nodeType="afterEffect">
                                  <p:stCondLst>
                                    <p:cond delay="50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500"/>
                                        <p:tgtEl>
                                          <p:spTgt spid="3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18"/>
                                        </p:tgtEl>
                                      </p:cBhvr>
                                    </p:animEffect>
                                    <p:set>
                                      <p:cBhvr>
                                        <p:cTn id="84" dur="1" fill="hold">
                                          <p:stCondLst>
                                            <p:cond delay="499"/>
                                          </p:stCondLst>
                                        </p:cTn>
                                        <p:tgtEl>
                                          <p:spTgt spid="18"/>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nodeType="click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wipe(up)">
                                      <p:cBhvr>
                                        <p:cTn id="89" dur="500"/>
                                        <p:tgtEl>
                                          <p:spTgt spid="33"/>
                                        </p:tgtEl>
                                      </p:cBhvr>
                                    </p:animEffec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34"/>
                                        </p:tgtEl>
                                        <p:attrNameLst>
                                          <p:attrName>style.visibility</p:attrName>
                                        </p:attrNameLst>
                                      </p:cBhvr>
                                      <p:to>
                                        <p:strVal val="visible"/>
                                      </p:to>
                                    </p:set>
                                    <p:animEffect transition="in" filter="fade">
                                      <p:cBhvr>
                                        <p:cTn id="93" dur="500"/>
                                        <p:tgtEl>
                                          <p:spTgt spid="34"/>
                                        </p:tgtEl>
                                      </p:cBhvr>
                                    </p:animEffect>
                                  </p:childTnLst>
                                </p:cTn>
                              </p:par>
                            </p:childTnLst>
                          </p:cTn>
                        </p:par>
                      </p:childTnLst>
                    </p:cTn>
                  </p:par>
                  <p:par>
                    <p:cTn id="94" fill="hold">
                      <p:stCondLst>
                        <p:cond delay="indefinite"/>
                      </p:stCondLst>
                      <p:childTnLst>
                        <p:par>
                          <p:cTn id="95" fill="hold">
                            <p:stCondLst>
                              <p:cond delay="0"/>
                            </p:stCondLst>
                            <p:childTnLst>
                              <p:par>
                                <p:cTn id="96" presetID="64" presetClass="path" presetSubtype="0" accel="50000" decel="50000" fill="hold" nodeType="clickEffect">
                                  <p:stCondLst>
                                    <p:cond delay="0"/>
                                  </p:stCondLst>
                                  <p:childTnLst>
                                    <p:animMotion origin="layout" path="M 1.38889E-6 1.85185E-6 L 1.38889E-6 -0.34028 " pathEditMode="relative" rAng="0" ptsTypes="AA">
                                      <p:cBhvr>
                                        <p:cTn id="97" dur="2000" fill="hold"/>
                                        <p:tgtEl>
                                          <p:spTgt spid="17"/>
                                        </p:tgtEl>
                                        <p:attrNameLst>
                                          <p:attrName>ppt_x</p:attrName>
                                          <p:attrName>ppt_y</p:attrName>
                                        </p:attrNameLst>
                                      </p:cBhvr>
                                      <p:rCtr x="0" y="-17014"/>
                                    </p:animMotion>
                                  </p:childTnLst>
                                </p:cTn>
                              </p:par>
                              <p:par>
                                <p:cTn id="98" presetID="64" presetClass="path" presetSubtype="0" accel="50000" decel="50000" fill="hold" nodeType="withEffect">
                                  <p:stCondLst>
                                    <p:cond delay="0"/>
                                  </p:stCondLst>
                                  <p:childTnLst>
                                    <p:animMotion origin="layout" path="M -1.38889E-6 -4.07407E-6 L 0.04879 -0.33981 " pathEditMode="relative" rAng="0" ptsTypes="AA">
                                      <p:cBhvr>
                                        <p:cTn id="99" dur="2000" fill="hold"/>
                                        <p:tgtEl>
                                          <p:spTgt spid="35"/>
                                        </p:tgtEl>
                                        <p:attrNameLst>
                                          <p:attrName>ppt_x</p:attrName>
                                          <p:attrName>ppt_y</p:attrName>
                                        </p:attrNameLst>
                                      </p:cBhvr>
                                      <p:rCtr x="2431" y="-16991"/>
                                    </p:animMotion>
                                  </p:childTnLst>
                                </p:cTn>
                              </p:par>
                            </p:childTnLst>
                          </p:cTn>
                        </p:par>
                      </p:childTnLst>
                    </p:cTn>
                  </p:par>
                  <p:par>
                    <p:cTn id="100" fill="hold">
                      <p:stCondLst>
                        <p:cond delay="indefinite"/>
                      </p:stCondLst>
                      <p:childTnLst>
                        <p:par>
                          <p:cTn id="101" fill="hold">
                            <p:stCondLst>
                              <p:cond delay="0"/>
                            </p:stCondLst>
                            <p:childTnLst>
                              <p:par>
                                <p:cTn id="102" presetID="26" presetClass="emph" presetSubtype="0" fill="hold" nodeType="clickEffect">
                                  <p:stCondLst>
                                    <p:cond delay="0"/>
                                  </p:stCondLst>
                                  <p:childTnLst>
                                    <p:animEffect transition="out" filter="fade">
                                      <p:cBhvr>
                                        <p:cTn id="103" dur="1000" tmFilter="0, 0; .2, .5; .8, .5; 1, 0"/>
                                        <p:tgtEl>
                                          <p:spTgt spid="17"/>
                                        </p:tgtEl>
                                      </p:cBhvr>
                                    </p:animEffect>
                                    <p:animScale>
                                      <p:cBhvr>
                                        <p:cTn id="104" dur="500" autoRev="1" fill="hold"/>
                                        <p:tgtEl>
                                          <p:spTgt spid="17"/>
                                        </p:tgtEl>
                                      </p:cBhvr>
                                      <p:by x="105000" y="105000"/>
                                    </p:animScale>
                                  </p:childTnLst>
                                </p:cTn>
                              </p:par>
                              <p:par>
                                <p:cTn id="105" presetID="26" presetClass="emph" presetSubtype="0" fill="hold" nodeType="withEffect">
                                  <p:stCondLst>
                                    <p:cond delay="0"/>
                                  </p:stCondLst>
                                  <p:childTnLst>
                                    <p:animEffect transition="out" filter="fade">
                                      <p:cBhvr>
                                        <p:cTn id="106" dur="1000" tmFilter="0, 0; .2, .5; .8, .5; 1, 0"/>
                                        <p:tgtEl>
                                          <p:spTgt spid="35"/>
                                        </p:tgtEl>
                                      </p:cBhvr>
                                    </p:animEffect>
                                    <p:animScale>
                                      <p:cBhvr>
                                        <p:cTn id="107" dur="500" autoRev="1" fill="hold"/>
                                        <p:tgtEl>
                                          <p:spTgt spid="35"/>
                                        </p:tgtEl>
                                      </p:cBhvr>
                                      <p:by x="105000" y="105000"/>
                                    </p:animScale>
                                  </p:childTnLst>
                                </p:cTn>
                              </p:par>
                            </p:childTnLst>
                          </p:cTn>
                        </p:par>
                        <p:par>
                          <p:cTn id="108" fill="hold">
                            <p:stCondLst>
                              <p:cond delay="1000"/>
                            </p:stCondLst>
                            <p:childTnLst>
                              <p:par>
                                <p:cTn id="109" presetID="10" presetClass="entr" presetSubtype="0" fill="hold" grpId="0" nodeType="afterEffect">
                                  <p:stCondLst>
                                    <p:cond delay="50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500"/>
                                        <p:tgtEl>
                                          <p:spTgt spid="36"/>
                                        </p:tgtEl>
                                      </p:cBhvr>
                                    </p:animEffect>
                                  </p:childTnLst>
                                </p:cTn>
                              </p:par>
                            </p:childTnLst>
                          </p:cTn>
                        </p:par>
                      </p:childTnLst>
                    </p:cTn>
                  </p:par>
                  <p:par>
                    <p:cTn id="112" fill="hold">
                      <p:stCondLst>
                        <p:cond delay="indefinite"/>
                      </p:stCondLst>
                      <p:childTnLst>
                        <p:par>
                          <p:cTn id="113" fill="hold">
                            <p:stCondLst>
                              <p:cond delay="0"/>
                            </p:stCondLst>
                            <p:childTnLst>
                              <p:par>
                                <p:cTn id="114" presetID="26" presetClass="emph" presetSubtype="0" fill="hold" nodeType="clickEffect">
                                  <p:stCondLst>
                                    <p:cond delay="0"/>
                                  </p:stCondLst>
                                  <p:childTnLst>
                                    <p:animEffect transition="out" filter="fade">
                                      <p:cBhvr>
                                        <p:cTn id="115" dur="1000" tmFilter="0, 0; .2, .5; .8, .5; 1, 0"/>
                                        <p:tgtEl>
                                          <p:spTgt spid="17"/>
                                        </p:tgtEl>
                                      </p:cBhvr>
                                    </p:animEffect>
                                    <p:animScale>
                                      <p:cBhvr>
                                        <p:cTn id="116" dur="500" autoRev="1" fill="hold"/>
                                        <p:tgtEl>
                                          <p:spTgt spid="17"/>
                                        </p:tgtEl>
                                      </p:cBhvr>
                                      <p:by x="105000" y="105000"/>
                                    </p:animScale>
                                  </p:childTnLst>
                                </p:cTn>
                              </p:par>
                              <p:par>
                                <p:cTn id="117" presetID="26" presetClass="emph" presetSubtype="0" fill="hold" nodeType="withEffect">
                                  <p:stCondLst>
                                    <p:cond delay="0"/>
                                  </p:stCondLst>
                                  <p:childTnLst>
                                    <p:animEffect transition="out" filter="fade">
                                      <p:cBhvr>
                                        <p:cTn id="118" dur="1000" tmFilter="0, 0; .2, .5; .8, .5; 1, 0"/>
                                        <p:tgtEl>
                                          <p:spTgt spid="35"/>
                                        </p:tgtEl>
                                      </p:cBhvr>
                                    </p:animEffect>
                                    <p:animScale>
                                      <p:cBhvr>
                                        <p:cTn id="119" dur="500" autoRev="1" fill="hold"/>
                                        <p:tgtEl>
                                          <p:spTgt spid="35"/>
                                        </p:tgtEl>
                                      </p:cBhvr>
                                      <p:by x="105000" y="105000"/>
                                    </p:animScale>
                                  </p:childTnLst>
                                </p:cTn>
                              </p:par>
                              <p:par>
                                <p:cTn id="120" presetID="26" presetClass="emph" presetSubtype="0" fill="hold" nodeType="withEffect">
                                  <p:stCondLst>
                                    <p:cond delay="0"/>
                                  </p:stCondLst>
                                  <p:childTnLst>
                                    <p:animEffect transition="out" filter="fade">
                                      <p:cBhvr>
                                        <p:cTn id="121" dur="1000" tmFilter="0, 0; .2, .5; .8, .5; 1, 0"/>
                                        <p:tgtEl>
                                          <p:spTgt spid="11"/>
                                        </p:tgtEl>
                                      </p:cBhvr>
                                    </p:animEffect>
                                    <p:animScale>
                                      <p:cBhvr>
                                        <p:cTn id="122" dur="500" autoRev="1" fill="hold"/>
                                        <p:tgtEl>
                                          <p:spTgt spid="11"/>
                                        </p:tgtEl>
                                      </p:cBhvr>
                                      <p:by x="105000" y="105000"/>
                                    </p:animScale>
                                  </p:childTnLst>
                                </p:cTn>
                              </p:par>
                            </p:childTnLst>
                          </p:cTn>
                        </p:par>
                        <p:par>
                          <p:cTn id="123" fill="hold">
                            <p:stCondLst>
                              <p:cond delay="1000"/>
                            </p:stCondLst>
                            <p:childTnLst>
                              <p:par>
                                <p:cTn id="124" presetID="10" presetClass="entr" presetSubtype="0" fill="hold" grpId="0" nodeType="afterEffect">
                                  <p:stCondLst>
                                    <p:cond delay="50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500"/>
                                        <p:tgtEl>
                                          <p:spTgt spid="37"/>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grpId="0" nodeType="clickEffect">
                                  <p:stCondLst>
                                    <p:cond delay="0"/>
                                  </p:stCondLst>
                                  <p:childTnLst>
                                    <p:set>
                                      <p:cBhvr>
                                        <p:cTn id="130" dur="1" fill="hold">
                                          <p:stCondLst>
                                            <p:cond delay="0"/>
                                          </p:stCondLst>
                                        </p:cTn>
                                        <p:tgtEl>
                                          <p:spTgt spid="38"/>
                                        </p:tgtEl>
                                        <p:attrNameLst>
                                          <p:attrName>style.visibility</p:attrName>
                                        </p:attrNameLst>
                                      </p:cBhvr>
                                      <p:to>
                                        <p:strVal val="visible"/>
                                      </p:to>
                                    </p:set>
                                    <p:animEffect transition="in" filter="fade">
                                      <p:cBhvr>
                                        <p:cTn id="131" dur="500"/>
                                        <p:tgtEl>
                                          <p:spTgt spid="38"/>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9"/>
                                        </p:tgtEl>
                                        <p:attrNameLst>
                                          <p:attrName>style.visibility</p:attrName>
                                        </p:attrNameLst>
                                      </p:cBhvr>
                                      <p:to>
                                        <p:strVal val="visible"/>
                                      </p:to>
                                    </p:set>
                                    <p:animEffect transition="in" filter="fade">
                                      <p:cBhvr>
                                        <p:cTn id="134" dur="500"/>
                                        <p:tgtEl>
                                          <p:spTgt spid="39"/>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40"/>
                                        </p:tgtEl>
                                        <p:attrNameLst>
                                          <p:attrName>style.visibility</p:attrName>
                                        </p:attrNameLst>
                                      </p:cBhvr>
                                      <p:to>
                                        <p:strVal val="visible"/>
                                      </p:to>
                                    </p:set>
                                    <p:animEffect transition="in" filter="fade">
                                      <p:cBhvr>
                                        <p:cTn id="13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animBg="1"/>
      <p:bldP spid="24" grpId="0"/>
      <p:bldP spid="27" grpId="0"/>
      <p:bldP spid="32" grpId="0"/>
      <p:bldP spid="34" grpId="0"/>
      <p:bldP spid="36" grpId="0"/>
      <p:bldP spid="37" grpId="0"/>
      <p:bldP spid="38" grpId="0" animBg="1"/>
      <p:bldP spid="39" grpId="0"/>
      <p:bldP spid="4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 name="Picture 64">
            <a:extLst>
              <a:ext uri="{FF2B5EF4-FFF2-40B4-BE49-F238E27FC236}">
                <a16:creationId xmlns:a16="http://schemas.microsoft.com/office/drawing/2014/main" xmlns="" id="{900A1B32-4EA1-40BA-94A3-274AC39060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6368" y="1726711"/>
            <a:ext cx="866642" cy="4460263"/>
          </a:xfrm>
          <a:prstGeom prst="rect">
            <a:avLst/>
          </a:prstGeom>
        </p:spPr>
      </p:pic>
      <p:pic>
        <p:nvPicPr>
          <p:cNvPr id="66" name="Picture 65">
            <a:extLst>
              <a:ext uri="{FF2B5EF4-FFF2-40B4-BE49-F238E27FC236}">
                <a16:creationId xmlns:a16="http://schemas.microsoft.com/office/drawing/2014/main" xmlns="" id="{3C370591-A9D0-4C48-B202-B806E431A4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79385" y="1794446"/>
            <a:ext cx="753345" cy="4326096"/>
          </a:xfrm>
          <a:prstGeom prst="rect">
            <a:avLst/>
          </a:prstGeom>
        </p:spPr>
      </p:pic>
      <p:sp>
        <p:nvSpPr>
          <p:cNvPr id="2" name="Text Placeholder 1"/>
          <p:cNvSpPr>
            <a:spLocks noGrp="1"/>
          </p:cNvSpPr>
          <p:nvPr>
            <p:ph type="body" sz="quarter" idx="11"/>
          </p:nvPr>
        </p:nvSpPr>
        <p:spPr/>
        <p:txBody>
          <a:bodyPr/>
          <a:lstStyle/>
          <a:p>
            <a:r>
              <a:rPr lang="en-GB" dirty="0"/>
              <a:t>1.11 Addition: three numbers and bridging 10 – step 6:4</a:t>
            </a:r>
          </a:p>
        </p:txBody>
      </p:sp>
      <p:pic>
        <p:nvPicPr>
          <p:cNvPr id="28" name="Picture 27">
            <a:extLst>
              <a:ext uri="{FF2B5EF4-FFF2-40B4-BE49-F238E27FC236}">
                <a16:creationId xmlns:a16="http://schemas.microsoft.com/office/drawing/2014/main" xmlns="" id="{E182DC50-C2CE-4106-8FC9-0BC0C15886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300" y="1726711"/>
            <a:ext cx="866642" cy="4460263"/>
          </a:xfrm>
          <a:prstGeom prst="rect">
            <a:avLst/>
          </a:prstGeom>
        </p:spPr>
      </p:pic>
      <p:sp>
        <p:nvSpPr>
          <p:cNvPr id="29" name="Rectangle 28">
            <a:extLst>
              <a:ext uri="{FF2B5EF4-FFF2-40B4-BE49-F238E27FC236}">
                <a16:creationId xmlns:a16="http://schemas.microsoft.com/office/drawing/2014/main" xmlns="" id="{30796FB3-A188-406D-B34B-BBC633D8E119}"/>
              </a:ext>
            </a:extLst>
          </p:cNvPr>
          <p:cNvSpPr/>
          <p:nvPr/>
        </p:nvSpPr>
        <p:spPr>
          <a:xfrm>
            <a:off x="3030596" y="864665"/>
            <a:ext cx="3082808" cy="461665"/>
          </a:xfrm>
          <a:prstGeom prst="rect">
            <a:avLst/>
          </a:prstGeom>
        </p:spPr>
        <p:txBody>
          <a:bodyPr wrap="square">
            <a:spAutoFit/>
          </a:bodyPr>
          <a:lstStyle/>
          <a:p>
            <a:pPr algn="ctr">
              <a:buNone/>
            </a:pPr>
            <a:r>
              <a:rPr lang="en-GB" sz="2400" dirty="0">
                <a:latin typeface="Myriad Pro Semibold"/>
              </a:rPr>
              <a:t>15 − 9 = 6</a:t>
            </a:r>
          </a:p>
        </p:txBody>
      </p:sp>
      <p:pic>
        <p:nvPicPr>
          <p:cNvPr id="41" name="Picture 40">
            <a:extLst>
              <a:ext uri="{FF2B5EF4-FFF2-40B4-BE49-F238E27FC236}">
                <a16:creationId xmlns:a16="http://schemas.microsoft.com/office/drawing/2014/main" xmlns="" id="{D39AEB9C-AC72-49B5-9EE6-11ECB5D8A6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2800" y="1796400"/>
            <a:ext cx="753345" cy="4326096"/>
          </a:xfrm>
          <a:prstGeom prst="rect">
            <a:avLst/>
          </a:prstGeom>
        </p:spPr>
      </p:pic>
      <p:pic>
        <p:nvPicPr>
          <p:cNvPr id="42" name="Picture 41">
            <a:extLst>
              <a:ext uri="{FF2B5EF4-FFF2-40B4-BE49-F238E27FC236}">
                <a16:creationId xmlns:a16="http://schemas.microsoft.com/office/drawing/2014/main" xmlns="" id="{DB4199F3-3867-4A6A-B852-FDD4CD971F0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33232" y="1622550"/>
            <a:ext cx="2661531" cy="1359696"/>
          </a:xfrm>
          <a:prstGeom prst="rect">
            <a:avLst/>
          </a:prstGeom>
          <a:ln>
            <a:noFill/>
          </a:ln>
        </p:spPr>
      </p:pic>
      <p:pic>
        <p:nvPicPr>
          <p:cNvPr id="43" name="Picture 42">
            <a:extLst>
              <a:ext uri="{FF2B5EF4-FFF2-40B4-BE49-F238E27FC236}">
                <a16:creationId xmlns:a16="http://schemas.microsoft.com/office/drawing/2014/main" xmlns="" id="{44B27077-ECBE-427D-92B3-B985922EB13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12425" y="1622550"/>
            <a:ext cx="2661531" cy="1359696"/>
          </a:xfrm>
          <a:prstGeom prst="rect">
            <a:avLst/>
          </a:prstGeom>
        </p:spPr>
      </p:pic>
      <p:sp>
        <p:nvSpPr>
          <p:cNvPr id="44" name="TextBox 43">
            <a:extLst>
              <a:ext uri="{FF2B5EF4-FFF2-40B4-BE49-F238E27FC236}">
                <a16:creationId xmlns:a16="http://schemas.microsoft.com/office/drawing/2014/main" xmlns="" id="{460EAF80-657F-413E-8E7D-D3D0A90291DD}"/>
              </a:ext>
            </a:extLst>
          </p:cNvPr>
          <p:cNvSpPr txBox="1"/>
          <p:nvPr/>
        </p:nvSpPr>
        <p:spPr bwMode="auto">
          <a:xfrm>
            <a:off x="1741902" y="3160694"/>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15 </a:t>
            </a: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45" name="Rectangle 44">
            <a:extLst>
              <a:ext uri="{FF2B5EF4-FFF2-40B4-BE49-F238E27FC236}">
                <a16:creationId xmlns:a16="http://schemas.microsoft.com/office/drawing/2014/main" xmlns="" id="{414FA46C-316A-4E3F-A66F-4069351ABE5D}"/>
              </a:ext>
            </a:extLst>
          </p:cNvPr>
          <p:cNvSpPr/>
          <p:nvPr/>
        </p:nvSpPr>
        <p:spPr>
          <a:xfrm>
            <a:off x="2453307" y="3152141"/>
            <a:ext cx="356188" cy="461665"/>
          </a:xfrm>
          <a:prstGeom prst="rect">
            <a:avLst/>
          </a:prstGeom>
        </p:spPr>
        <p:txBody>
          <a:bodyPr wrap="none">
            <a:spAutoFit/>
          </a:bodyPr>
          <a:lstStyle/>
          <a:p>
            <a:pPr>
              <a:buNone/>
            </a:pPr>
            <a:r>
              <a:rPr lang="en-GB" sz="2400" dirty="0">
                <a:latin typeface="Myriad Pro Semibold"/>
              </a:rPr>
              <a:t>5</a:t>
            </a:r>
          </a:p>
        </p:txBody>
      </p:sp>
      <p:sp>
        <p:nvSpPr>
          <p:cNvPr id="46" name="Rectangle 45">
            <a:extLst>
              <a:ext uri="{FF2B5EF4-FFF2-40B4-BE49-F238E27FC236}">
                <a16:creationId xmlns:a16="http://schemas.microsoft.com/office/drawing/2014/main" xmlns="" id="{11B833D5-1558-47F5-8FBD-23F714961E6E}"/>
              </a:ext>
            </a:extLst>
          </p:cNvPr>
          <p:cNvSpPr/>
          <p:nvPr/>
        </p:nvSpPr>
        <p:spPr>
          <a:xfrm>
            <a:off x="2733121" y="3152141"/>
            <a:ext cx="813043" cy="461665"/>
          </a:xfrm>
          <a:prstGeom prst="rect">
            <a:avLst/>
          </a:prstGeom>
        </p:spPr>
        <p:txBody>
          <a:bodyPr wrap="none">
            <a:spAutoFit/>
          </a:bodyPr>
          <a:lstStyle/>
          <a:p>
            <a:pPr>
              <a:buNone/>
            </a:pPr>
            <a:r>
              <a:rPr lang="en-GB" sz="2400" dirty="0">
                <a:latin typeface="Myriad Pro Semibold"/>
              </a:rPr>
              <a:t>= 10</a:t>
            </a:r>
          </a:p>
        </p:txBody>
      </p:sp>
      <p:sp>
        <p:nvSpPr>
          <p:cNvPr id="47" name="TextBox 46">
            <a:extLst>
              <a:ext uri="{FF2B5EF4-FFF2-40B4-BE49-F238E27FC236}">
                <a16:creationId xmlns:a16="http://schemas.microsoft.com/office/drawing/2014/main" xmlns="" id="{6533B3AB-F672-4041-B511-032E1148EDE3}"/>
              </a:ext>
            </a:extLst>
          </p:cNvPr>
          <p:cNvSpPr txBox="1"/>
          <p:nvPr/>
        </p:nvSpPr>
        <p:spPr bwMode="auto">
          <a:xfrm>
            <a:off x="1741902" y="3646786"/>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10 </a:t>
            </a: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48" name="Rectangle 47">
            <a:extLst>
              <a:ext uri="{FF2B5EF4-FFF2-40B4-BE49-F238E27FC236}">
                <a16:creationId xmlns:a16="http://schemas.microsoft.com/office/drawing/2014/main" xmlns="" id="{3E93F691-1C5A-4F48-84FF-EE229B0811EF}"/>
              </a:ext>
            </a:extLst>
          </p:cNvPr>
          <p:cNvSpPr/>
          <p:nvPr/>
        </p:nvSpPr>
        <p:spPr>
          <a:xfrm>
            <a:off x="2453307" y="3644583"/>
            <a:ext cx="356188" cy="461665"/>
          </a:xfrm>
          <a:prstGeom prst="rect">
            <a:avLst/>
          </a:prstGeom>
        </p:spPr>
        <p:txBody>
          <a:bodyPr wrap="none">
            <a:spAutoFit/>
          </a:bodyPr>
          <a:lstStyle/>
          <a:p>
            <a:pPr>
              <a:buNone/>
            </a:pPr>
            <a:r>
              <a:rPr lang="en-GB" sz="2400" dirty="0">
                <a:latin typeface="Myriad Pro Semibold"/>
              </a:rPr>
              <a:t>4</a:t>
            </a:r>
          </a:p>
        </p:txBody>
      </p:sp>
      <p:sp>
        <p:nvSpPr>
          <p:cNvPr id="49" name="Rectangle 48">
            <a:extLst>
              <a:ext uri="{FF2B5EF4-FFF2-40B4-BE49-F238E27FC236}">
                <a16:creationId xmlns:a16="http://schemas.microsoft.com/office/drawing/2014/main" xmlns="" id="{03E06241-7CA2-4B3A-BB9A-4B53F79575B3}"/>
              </a:ext>
            </a:extLst>
          </p:cNvPr>
          <p:cNvSpPr/>
          <p:nvPr/>
        </p:nvSpPr>
        <p:spPr>
          <a:xfrm>
            <a:off x="2733121" y="3644583"/>
            <a:ext cx="620683" cy="461665"/>
          </a:xfrm>
          <a:prstGeom prst="rect">
            <a:avLst/>
          </a:prstGeom>
        </p:spPr>
        <p:txBody>
          <a:bodyPr wrap="none">
            <a:spAutoFit/>
          </a:bodyPr>
          <a:lstStyle/>
          <a:p>
            <a:pPr>
              <a:buNone/>
            </a:pPr>
            <a:r>
              <a:rPr lang="en-GB" sz="2400" dirty="0">
                <a:latin typeface="Myriad Pro Semibold"/>
              </a:rPr>
              <a:t>= 6</a:t>
            </a:r>
          </a:p>
        </p:txBody>
      </p:sp>
      <p:sp>
        <p:nvSpPr>
          <p:cNvPr id="50" name="TextBox 49">
            <a:extLst>
              <a:ext uri="{FF2B5EF4-FFF2-40B4-BE49-F238E27FC236}">
                <a16:creationId xmlns:a16="http://schemas.microsoft.com/office/drawing/2014/main" xmlns="" id="{67D5D15B-8989-4E4D-977F-A23251BA9F10}"/>
              </a:ext>
            </a:extLst>
          </p:cNvPr>
          <p:cNvSpPr txBox="1"/>
          <p:nvPr/>
        </p:nvSpPr>
        <p:spPr bwMode="auto">
          <a:xfrm>
            <a:off x="1741902" y="4519371"/>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b="1" dirty="0">
                <a:latin typeface="Myriad Pro Semibold"/>
                <a:ea typeface="Myriad Pro Semibold" charset="0"/>
                <a:cs typeface="Myriad Pro Semibold" charset="0"/>
              </a:rPr>
              <a:t>15 </a:t>
            </a:r>
            <a:r>
              <a:rPr lang="en-GB" sz="2400" b="1" dirty="0">
                <a:latin typeface="Myriad Pro Semibold"/>
              </a:rPr>
              <a:t>−</a:t>
            </a:r>
            <a:r>
              <a:rPr lang="en-GB" sz="2000" b="1" dirty="0">
                <a:latin typeface="Myriad Pro Semibold"/>
              </a:rPr>
              <a:t> </a:t>
            </a:r>
            <a:endParaRPr lang="en-GB" sz="2000" b="1" dirty="0">
              <a:latin typeface="Myriad Pro Semibold"/>
              <a:ea typeface="Myriad Pro Semibold" charset="0"/>
              <a:cs typeface="Myriad Pro Semibold" charset="0"/>
            </a:endParaRPr>
          </a:p>
        </p:txBody>
      </p:sp>
      <p:sp>
        <p:nvSpPr>
          <p:cNvPr id="51" name="Rectangle 50">
            <a:extLst>
              <a:ext uri="{FF2B5EF4-FFF2-40B4-BE49-F238E27FC236}">
                <a16:creationId xmlns:a16="http://schemas.microsoft.com/office/drawing/2014/main" xmlns="" id="{D7AFEF76-4556-4234-8E72-0ED10D729D3C}"/>
              </a:ext>
            </a:extLst>
          </p:cNvPr>
          <p:cNvSpPr/>
          <p:nvPr/>
        </p:nvSpPr>
        <p:spPr>
          <a:xfrm>
            <a:off x="2453307" y="4517168"/>
            <a:ext cx="360996" cy="461665"/>
          </a:xfrm>
          <a:prstGeom prst="rect">
            <a:avLst/>
          </a:prstGeom>
        </p:spPr>
        <p:txBody>
          <a:bodyPr wrap="none">
            <a:spAutoFit/>
          </a:bodyPr>
          <a:lstStyle/>
          <a:p>
            <a:pPr>
              <a:buNone/>
            </a:pPr>
            <a:r>
              <a:rPr lang="en-GB" sz="2400" b="1" dirty="0">
                <a:latin typeface="Myriad Pro Semibold"/>
              </a:rPr>
              <a:t>9</a:t>
            </a:r>
          </a:p>
        </p:txBody>
      </p:sp>
      <p:sp>
        <p:nvSpPr>
          <p:cNvPr id="52" name="Rectangle 51">
            <a:extLst>
              <a:ext uri="{FF2B5EF4-FFF2-40B4-BE49-F238E27FC236}">
                <a16:creationId xmlns:a16="http://schemas.microsoft.com/office/drawing/2014/main" xmlns="" id="{A241D35A-7D2E-4535-8BF4-F30477EAA05B}"/>
              </a:ext>
            </a:extLst>
          </p:cNvPr>
          <p:cNvSpPr/>
          <p:nvPr/>
        </p:nvSpPr>
        <p:spPr>
          <a:xfrm>
            <a:off x="2733121" y="4517168"/>
            <a:ext cx="620683" cy="461665"/>
          </a:xfrm>
          <a:prstGeom prst="rect">
            <a:avLst/>
          </a:prstGeom>
        </p:spPr>
        <p:txBody>
          <a:bodyPr wrap="none">
            <a:spAutoFit/>
          </a:bodyPr>
          <a:lstStyle/>
          <a:p>
            <a:pPr>
              <a:buNone/>
            </a:pPr>
            <a:r>
              <a:rPr lang="en-GB" sz="2400" b="1" dirty="0">
                <a:latin typeface="Myriad Pro Semibold"/>
              </a:rPr>
              <a:t>= 6</a:t>
            </a:r>
          </a:p>
        </p:txBody>
      </p:sp>
      <p:sp>
        <p:nvSpPr>
          <p:cNvPr id="53" name="TextBox 52">
            <a:extLst>
              <a:ext uri="{FF2B5EF4-FFF2-40B4-BE49-F238E27FC236}">
                <a16:creationId xmlns:a16="http://schemas.microsoft.com/office/drawing/2014/main" xmlns="" id="{E9823D48-76A8-492D-8C8B-4722AAF739C9}"/>
              </a:ext>
            </a:extLst>
          </p:cNvPr>
          <p:cNvSpPr txBox="1"/>
          <p:nvPr/>
        </p:nvSpPr>
        <p:spPr bwMode="auto">
          <a:xfrm>
            <a:off x="6904472" y="3180547"/>
            <a:ext cx="37863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54" name="Rectangle 53">
            <a:extLst>
              <a:ext uri="{FF2B5EF4-FFF2-40B4-BE49-F238E27FC236}">
                <a16:creationId xmlns:a16="http://schemas.microsoft.com/office/drawing/2014/main" xmlns="" id="{F9D87932-4CCB-4321-A611-7B076133D974}"/>
              </a:ext>
            </a:extLst>
          </p:cNvPr>
          <p:cNvSpPr/>
          <p:nvPr/>
        </p:nvSpPr>
        <p:spPr>
          <a:xfrm>
            <a:off x="7224587" y="3175167"/>
            <a:ext cx="356188" cy="461665"/>
          </a:xfrm>
          <a:prstGeom prst="rect">
            <a:avLst/>
          </a:prstGeom>
        </p:spPr>
        <p:txBody>
          <a:bodyPr wrap="none">
            <a:spAutoFit/>
          </a:bodyPr>
          <a:lstStyle/>
          <a:p>
            <a:pPr>
              <a:buNone/>
            </a:pPr>
            <a:r>
              <a:rPr lang="en-GB" sz="2400" dirty="0">
                <a:latin typeface="Myriad Pro Semibold"/>
              </a:rPr>
              <a:t>9</a:t>
            </a:r>
          </a:p>
        </p:txBody>
      </p:sp>
      <p:sp>
        <p:nvSpPr>
          <p:cNvPr id="55" name="Rectangle 54">
            <a:extLst>
              <a:ext uri="{FF2B5EF4-FFF2-40B4-BE49-F238E27FC236}">
                <a16:creationId xmlns:a16="http://schemas.microsoft.com/office/drawing/2014/main" xmlns="" id="{FC785F28-1891-4012-B487-570B9AA1BADF}"/>
              </a:ext>
            </a:extLst>
          </p:cNvPr>
          <p:cNvSpPr/>
          <p:nvPr/>
        </p:nvSpPr>
        <p:spPr>
          <a:xfrm>
            <a:off x="7569399" y="3166701"/>
            <a:ext cx="620683" cy="461665"/>
          </a:xfrm>
          <a:prstGeom prst="rect">
            <a:avLst/>
          </a:prstGeom>
        </p:spPr>
        <p:txBody>
          <a:bodyPr wrap="none">
            <a:spAutoFit/>
          </a:bodyPr>
          <a:lstStyle/>
          <a:p>
            <a:pPr>
              <a:buNone/>
            </a:pPr>
            <a:r>
              <a:rPr lang="en-GB" sz="2400" dirty="0">
                <a:latin typeface="Myriad Pro Semibold"/>
              </a:rPr>
              <a:t>= 1</a:t>
            </a:r>
          </a:p>
        </p:txBody>
      </p:sp>
      <p:sp>
        <p:nvSpPr>
          <p:cNvPr id="56" name="TextBox 55">
            <a:extLst>
              <a:ext uri="{FF2B5EF4-FFF2-40B4-BE49-F238E27FC236}">
                <a16:creationId xmlns:a16="http://schemas.microsoft.com/office/drawing/2014/main" xmlns="" id="{EE11AAF7-9C7D-41AC-8572-94D5F2A554BC}"/>
              </a:ext>
            </a:extLst>
          </p:cNvPr>
          <p:cNvSpPr txBox="1"/>
          <p:nvPr/>
        </p:nvSpPr>
        <p:spPr bwMode="auto">
          <a:xfrm>
            <a:off x="6628375" y="3651824"/>
            <a:ext cx="39341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 </a:t>
            </a: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57" name="Rectangle 56">
            <a:extLst>
              <a:ext uri="{FF2B5EF4-FFF2-40B4-BE49-F238E27FC236}">
                <a16:creationId xmlns:a16="http://schemas.microsoft.com/office/drawing/2014/main" xmlns="" id="{EF337A9F-4E15-47FC-BAF8-01DF2F15F056}"/>
              </a:ext>
            </a:extLst>
          </p:cNvPr>
          <p:cNvSpPr/>
          <p:nvPr/>
        </p:nvSpPr>
        <p:spPr>
          <a:xfrm>
            <a:off x="7224587" y="3642211"/>
            <a:ext cx="356188" cy="461665"/>
          </a:xfrm>
          <a:prstGeom prst="rect">
            <a:avLst/>
          </a:prstGeom>
        </p:spPr>
        <p:txBody>
          <a:bodyPr wrap="none">
            <a:spAutoFit/>
          </a:bodyPr>
          <a:lstStyle/>
          <a:p>
            <a:pPr>
              <a:buNone/>
            </a:pPr>
            <a:r>
              <a:rPr lang="en-GB" sz="2400" dirty="0">
                <a:latin typeface="Myriad Pro Semibold"/>
              </a:rPr>
              <a:t>5</a:t>
            </a:r>
          </a:p>
        </p:txBody>
      </p:sp>
      <p:sp>
        <p:nvSpPr>
          <p:cNvPr id="58" name="Rectangle 57">
            <a:extLst>
              <a:ext uri="{FF2B5EF4-FFF2-40B4-BE49-F238E27FC236}">
                <a16:creationId xmlns:a16="http://schemas.microsoft.com/office/drawing/2014/main" xmlns="" id="{FF1F54BC-1999-46C7-A835-5A4359253C28}"/>
              </a:ext>
            </a:extLst>
          </p:cNvPr>
          <p:cNvSpPr/>
          <p:nvPr/>
        </p:nvSpPr>
        <p:spPr>
          <a:xfrm>
            <a:off x="7569399" y="3642211"/>
            <a:ext cx="620683" cy="461665"/>
          </a:xfrm>
          <a:prstGeom prst="rect">
            <a:avLst/>
          </a:prstGeom>
        </p:spPr>
        <p:txBody>
          <a:bodyPr wrap="none">
            <a:spAutoFit/>
          </a:bodyPr>
          <a:lstStyle/>
          <a:p>
            <a:pPr>
              <a:buNone/>
            </a:pPr>
            <a:r>
              <a:rPr lang="en-GB" sz="2400" dirty="0">
                <a:latin typeface="Myriad Pro Semibold"/>
              </a:rPr>
              <a:t>= 6</a:t>
            </a:r>
          </a:p>
        </p:txBody>
      </p:sp>
      <p:sp>
        <p:nvSpPr>
          <p:cNvPr id="59" name="TextBox 58">
            <a:extLst>
              <a:ext uri="{FF2B5EF4-FFF2-40B4-BE49-F238E27FC236}">
                <a16:creationId xmlns:a16="http://schemas.microsoft.com/office/drawing/2014/main" xmlns="" id="{B4FE4907-029C-4CBA-B0BE-86BDCF789C36}"/>
              </a:ext>
            </a:extLst>
          </p:cNvPr>
          <p:cNvSpPr txBox="1"/>
          <p:nvPr/>
        </p:nvSpPr>
        <p:spPr bwMode="auto">
          <a:xfrm>
            <a:off x="6475440" y="4520176"/>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b="1" dirty="0">
                <a:latin typeface="Myriad Pro Semibold"/>
                <a:ea typeface="Myriad Pro Semibold" charset="0"/>
                <a:cs typeface="Myriad Pro Semibold" charset="0"/>
              </a:rPr>
              <a:t>15 </a:t>
            </a:r>
            <a:r>
              <a:rPr lang="en-GB" sz="2400" b="1" dirty="0">
                <a:latin typeface="Myriad Pro Semibold"/>
              </a:rPr>
              <a:t>− </a:t>
            </a:r>
            <a:endParaRPr lang="en-GB" sz="2400" b="1" dirty="0">
              <a:latin typeface="Myriad Pro Semibold"/>
              <a:ea typeface="Myriad Pro Semibold" charset="0"/>
              <a:cs typeface="Myriad Pro Semibold" charset="0"/>
            </a:endParaRPr>
          </a:p>
        </p:txBody>
      </p:sp>
      <p:sp>
        <p:nvSpPr>
          <p:cNvPr id="60" name="Rectangle 59">
            <a:extLst>
              <a:ext uri="{FF2B5EF4-FFF2-40B4-BE49-F238E27FC236}">
                <a16:creationId xmlns:a16="http://schemas.microsoft.com/office/drawing/2014/main" xmlns="" id="{A33D340F-F6AE-42DA-BF63-B7DCF9DFD2D1}"/>
              </a:ext>
            </a:extLst>
          </p:cNvPr>
          <p:cNvSpPr/>
          <p:nvPr/>
        </p:nvSpPr>
        <p:spPr>
          <a:xfrm>
            <a:off x="7227629" y="4514796"/>
            <a:ext cx="360996" cy="461665"/>
          </a:xfrm>
          <a:prstGeom prst="rect">
            <a:avLst/>
          </a:prstGeom>
        </p:spPr>
        <p:txBody>
          <a:bodyPr wrap="none">
            <a:spAutoFit/>
          </a:bodyPr>
          <a:lstStyle/>
          <a:p>
            <a:pPr>
              <a:buNone/>
            </a:pPr>
            <a:r>
              <a:rPr lang="en-GB" sz="2400" b="1" dirty="0">
                <a:latin typeface="Myriad Pro Semibold"/>
              </a:rPr>
              <a:t>9</a:t>
            </a:r>
          </a:p>
        </p:txBody>
      </p:sp>
      <p:sp>
        <p:nvSpPr>
          <p:cNvPr id="61" name="Rectangle 60">
            <a:extLst>
              <a:ext uri="{FF2B5EF4-FFF2-40B4-BE49-F238E27FC236}">
                <a16:creationId xmlns:a16="http://schemas.microsoft.com/office/drawing/2014/main" xmlns="" id="{183AF469-0F43-4C81-8D01-8B9E13BD19B7}"/>
              </a:ext>
            </a:extLst>
          </p:cNvPr>
          <p:cNvSpPr/>
          <p:nvPr/>
        </p:nvSpPr>
        <p:spPr>
          <a:xfrm>
            <a:off x="7556700" y="4514796"/>
            <a:ext cx="620683" cy="461665"/>
          </a:xfrm>
          <a:prstGeom prst="rect">
            <a:avLst/>
          </a:prstGeom>
        </p:spPr>
        <p:txBody>
          <a:bodyPr wrap="none">
            <a:spAutoFit/>
          </a:bodyPr>
          <a:lstStyle/>
          <a:p>
            <a:pPr>
              <a:buNone/>
            </a:pPr>
            <a:r>
              <a:rPr lang="en-GB" sz="2400" b="1" dirty="0">
                <a:latin typeface="Myriad Pro Semibold"/>
              </a:rPr>
              <a:t>= 6</a:t>
            </a:r>
          </a:p>
        </p:txBody>
      </p:sp>
      <p:sp>
        <p:nvSpPr>
          <p:cNvPr id="62" name="TextBox 61">
            <a:extLst>
              <a:ext uri="{FF2B5EF4-FFF2-40B4-BE49-F238E27FC236}">
                <a16:creationId xmlns:a16="http://schemas.microsoft.com/office/drawing/2014/main" xmlns="" id="{7F71046E-E162-46CA-A4D5-0D44C3773B07}"/>
              </a:ext>
            </a:extLst>
          </p:cNvPr>
          <p:cNvSpPr txBox="1"/>
          <p:nvPr/>
        </p:nvSpPr>
        <p:spPr bwMode="auto">
          <a:xfrm>
            <a:off x="6475440" y="3183236"/>
            <a:ext cx="5463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rPr>
              <a:t>10 </a:t>
            </a:r>
            <a:endParaRPr lang="en-GB" sz="2400" dirty="0">
              <a:latin typeface="Myriad Pro Semibold"/>
              <a:ea typeface="Myriad Pro Semibold" charset="0"/>
              <a:cs typeface="Myriad Pro Semibold" charset="0"/>
            </a:endParaRPr>
          </a:p>
        </p:txBody>
      </p:sp>
      <p:sp>
        <p:nvSpPr>
          <p:cNvPr id="63" name="TextBox 62">
            <a:extLst>
              <a:ext uri="{FF2B5EF4-FFF2-40B4-BE49-F238E27FC236}">
                <a16:creationId xmlns:a16="http://schemas.microsoft.com/office/drawing/2014/main" xmlns="" id="{3CE30409-AD6B-48D7-931D-988700F51DFF}"/>
              </a:ext>
            </a:extLst>
          </p:cNvPr>
          <p:cNvSpPr txBox="1"/>
          <p:nvPr/>
        </p:nvSpPr>
        <p:spPr bwMode="auto">
          <a:xfrm>
            <a:off x="6904472" y="3651824"/>
            <a:ext cx="54634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a:t>
            </a:r>
            <a:r>
              <a:rPr lang="en-GB" sz="2400" dirty="0">
                <a:latin typeface="Myriad Pro Semibold"/>
              </a:rPr>
              <a:t> </a:t>
            </a:r>
            <a:endParaRPr lang="en-GB" sz="2400" dirty="0">
              <a:latin typeface="Myriad Pro Semibold"/>
              <a:ea typeface="Myriad Pro Semibold" charset="0"/>
              <a:cs typeface="Myriad Pro Semibold" charset="0"/>
            </a:endParaRPr>
          </a:p>
        </p:txBody>
      </p:sp>
      <p:pic>
        <p:nvPicPr>
          <p:cNvPr id="64" name="Picture 63">
            <a:extLst>
              <a:ext uri="{FF2B5EF4-FFF2-40B4-BE49-F238E27FC236}">
                <a16:creationId xmlns:a16="http://schemas.microsoft.com/office/drawing/2014/main" xmlns="" id="{8D5B01F6-98AE-47B6-8682-EE48981F3C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317" y="1794446"/>
            <a:ext cx="753345" cy="4326096"/>
          </a:xfrm>
          <a:prstGeom prst="rect">
            <a:avLst/>
          </a:prstGeom>
        </p:spPr>
      </p:pic>
      <p:pic>
        <p:nvPicPr>
          <p:cNvPr id="31" name="Picture 30">
            <a:extLst>
              <a:ext uri="{FF2B5EF4-FFF2-40B4-BE49-F238E27FC236}">
                <a16:creationId xmlns:a16="http://schemas.microsoft.com/office/drawing/2014/main" xmlns="" id="{2363679C-5833-4879-9425-05125C8D488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1317" y="1796400"/>
            <a:ext cx="753345" cy="4326096"/>
          </a:xfrm>
          <a:prstGeom prst="rect">
            <a:avLst/>
          </a:prstGeom>
        </p:spPr>
      </p:pic>
    </p:spTree>
    <p:extLst>
      <p:ext uri="{BB962C8B-B14F-4D97-AF65-F5344CB8AC3E}">
        <p14:creationId xmlns:p14="http://schemas.microsoft.com/office/powerpoint/2010/main" val="19721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par>
                                <p:cTn id="14" presetID="10" presetClass="entr" presetSubtype="0" fill="hold"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500"/>
                                        <p:tgtEl>
                                          <p:spTgt spid="6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5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2"/>
                                        </p:tgtEl>
                                        <p:attrNameLst>
                                          <p:attrName>style.visibility</p:attrName>
                                        </p:attrNameLst>
                                      </p:cBhvr>
                                      <p:to>
                                        <p:strVal val="visible"/>
                                      </p:to>
                                    </p:set>
                                    <p:animEffect transition="in" filter="fade">
                                      <p:cBhvr>
                                        <p:cTn id="36" dur="500"/>
                                        <p:tgtEl>
                                          <p:spTgt spid="4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500"/>
                                        <p:tgtEl>
                                          <p:spTgt spid="4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500"/>
                                        <p:tgtEl>
                                          <p:spTgt spid="4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500"/>
                                        <p:tgtEl>
                                          <p:spTgt spid="4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9"/>
                                        </p:tgtEl>
                                        <p:attrNameLst>
                                          <p:attrName>style.visibility</p:attrName>
                                        </p:attrNameLst>
                                      </p:cBhvr>
                                      <p:to>
                                        <p:strVal val="visible"/>
                                      </p:to>
                                    </p:set>
                                    <p:animEffect transition="in" filter="fade">
                                      <p:cBhvr>
                                        <p:cTn id="56" dur="500"/>
                                        <p:tgtEl>
                                          <p:spTgt spid="4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fade">
                                      <p:cBhvr>
                                        <p:cTn id="59" dur="500"/>
                                        <p:tgtEl>
                                          <p:spTgt spid="5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500"/>
                                        <p:tgtEl>
                                          <p:spTgt spid="5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Effect transition="in" filter="fade">
                                      <p:cBhvr>
                                        <p:cTn id="65" dur="500"/>
                                        <p:tgtEl>
                                          <p:spTgt spid="52"/>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53"/>
                                        </p:tgtEl>
                                        <p:attrNameLst>
                                          <p:attrName>style.visibility</p:attrName>
                                        </p:attrNameLst>
                                      </p:cBhvr>
                                      <p:to>
                                        <p:strVal val="visible"/>
                                      </p:to>
                                    </p:set>
                                    <p:animEffect transition="in" filter="fade">
                                      <p:cBhvr>
                                        <p:cTn id="70" dur="500"/>
                                        <p:tgtEl>
                                          <p:spTgt spid="53"/>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500"/>
                                        <p:tgtEl>
                                          <p:spTgt spid="5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500"/>
                                        <p:tgtEl>
                                          <p:spTgt spid="5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fade">
                                      <p:cBhvr>
                                        <p:cTn id="79" dur="500"/>
                                        <p:tgtEl>
                                          <p:spTgt spid="56"/>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fade">
                                      <p:cBhvr>
                                        <p:cTn id="82" dur="500"/>
                                        <p:tgtEl>
                                          <p:spTgt spid="57"/>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fade">
                                      <p:cBhvr>
                                        <p:cTn id="85" dur="500"/>
                                        <p:tgtEl>
                                          <p:spTgt spid="58"/>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9"/>
                                        </p:tgtEl>
                                        <p:attrNameLst>
                                          <p:attrName>style.visibility</p:attrName>
                                        </p:attrNameLst>
                                      </p:cBhvr>
                                      <p:to>
                                        <p:strVal val="visible"/>
                                      </p:to>
                                    </p:set>
                                    <p:animEffect transition="in" filter="fade">
                                      <p:cBhvr>
                                        <p:cTn id="88" dur="500"/>
                                        <p:tgtEl>
                                          <p:spTgt spid="59"/>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0"/>
                                        </p:tgtEl>
                                        <p:attrNameLst>
                                          <p:attrName>style.visibility</p:attrName>
                                        </p:attrNameLst>
                                      </p:cBhvr>
                                      <p:to>
                                        <p:strVal val="visible"/>
                                      </p:to>
                                    </p:set>
                                    <p:animEffect transition="in" filter="fade">
                                      <p:cBhvr>
                                        <p:cTn id="91" dur="500"/>
                                        <p:tgtEl>
                                          <p:spTgt spid="60"/>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61"/>
                                        </p:tgtEl>
                                        <p:attrNameLst>
                                          <p:attrName>style.visibility</p:attrName>
                                        </p:attrNameLst>
                                      </p:cBhvr>
                                      <p:to>
                                        <p:strVal val="visible"/>
                                      </p:to>
                                    </p:set>
                                    <p:animEffect transition="in" filter="fade">
                                      <p:cBhvr>
                                        <p:cTn id="94" dur="500"/>
                                        <p:tgtEl>
                                          <p:spTgt spid="6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62"/>
                                        </p:tgtEl>
                                        <p:attrNameLst>
                                          <p:attrName>style.visibility</p:attrName>
                                        </p:attrNameLst>
                                      </p:cBhvr>
                                      <p:to>
                                        <p:strVal val="visible"/>
                                      </p:to>
                                    </p:set>
                                    <p:animEffect transition="in" filter="fade">
                                      <p:cBhvr>
                                        <p:cTn id="97" dur="500"/>
                                        <p:tgtEl>
                                          <p:spTgt spid="62"/>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63"/>
                                        </p:tgtEl>
                                        <p:attrNameLst>
                                          <p:attrName>style.visibility</p:attrName>
                                        </p:attrNameLst>
                                      </p:cBhvr>
                                      <p:to>
                                        <p:strVal val="visible"/>
                                      </p:to>
                                    </p:set>
                                    <p:animEffect transition="in" filter="fade">
                                      <p:cBhvr>
                                        <p:cTn id="10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47" grpId="0"/>
      <p:bldP spid="48" grpId="0"/>
      <p:bldP spid="49" grpId="0"/>
      <p:bldP spid="50" grpId="0"/>
      <p:bldP spid="51" grpId="0"/>
      <p:bldP spid="52" grpId="0"/>
      <p:bldP spid="53" grpId="0"/>
      <p:bldP spid="54" grpId="0"/>
      <p:bldP spid="55" grpId="0"/>
      <p:bldP spid="56" grpId="0"/>
      <p:bldP spid="57" grpId="0"/>
      <p:bldP spid="58" grpId="0"/>
      <p:bldP spid="59" grpId="0"/>
      <p:bldP spid="60" grpId="0"/>
      <p:bldP spid="61" grpId="0"/>
      <p:bldP spid="62" grpId="0"/>
      <p:bldP spid="63"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xmlns="" id="{90D70ABA-C942-4F86-BBB1-1B08B4B52072}"/>
              </a:ext>
            </a:extLst>
          </p:cNvPr>
          <p:cNvSpPr/>
          <p:nvPr/>
        </p:nvSpPr>
        <p:spPr>
          <a:xfrm>
            <a:off x="2761090" y="864665"/>
            <a:ext cx="3082808" cy="461665"/>
          </a:xfrm>
          <a:prstGeom prst="rect">
            <a:avLst/>
          </a:prstGeom>
        </p:spPr>
        <p:txBody>
          <a:bodyPr wrap="square">
            <a:spAutoFit/>
          </a:bodyPr>
          <a:lstStyle/>
          <a:p>
            <a:pPr algn="ctr">
              <a:buNone/>
            </a:pPr>
            <a:r>
              <a:rPr lang="en-GB" sz="2400" dirty="0">
                <a:latin typeface="Myriad Pro Semibold"/>
              </a:rPr>
              <a:t>12 − 3</a:t>
            </a:r>
          </a:p>
        </p:txBody>
      </p:sp>
      <p:sp>
        <p:nvSpPr>
          <p:cNvPr id="71" name="Rectangle 70">
            <a:extLst>
              <a:ext uri="{FF2B5EF4-FFF2-40B4-BE49-F238E27FC236}">
                <a16:creationId xmlns:a16="http://schemas.microsoft.com/office/drawing/2014/main" xmlns="" id="{3CD9A253-B56C-4FD8-8525-0286B0B83ABE}"/>
              </a:ext>
            </a:extLst>
          </p:cNvPr>
          <p:cNvSpPr/>
          <p:nvPr/>
        </p:nvSpPr>
        <p:spPr>
          <a:xfrm>
            <a:off x="4761158" y="864665"/>
            <a:ext cx="620683" cy="461665"/>
          </a:xfrm>
          <a:prstGeom prst="rect">
            <a:avLst/>
          </a:prstGeom>
        </p:spPr>
        <p:txBody>
          <a:bodyPr wrap="none">
            <a:spAutoFit/>
          </a:bodyPr>
          <a:lstStyle/>
          <a:p>
            <a:pPr>
              <a:buNone/>
            </a:pPr>
            <a:r>
              <a:rPr lang="en-GB" sz="2400" dirty="0">
                <a:latin typeface="Myriad Pro Semibold"/>
              </a:rPr>
              <a:t>= 9</a:t>
            </a:r>
          </a:p>
        </p:txBody>
      </p:sp>
      <p:pic>
        <p:nvPicPr>
          <p:cNvPr id="37" name="Picture 36">
            <a:extLst>
              <a:ext uri="{FF2B5EF4-FFF2-40B4-BE49-F238E27FC236}">
                <a16:creationId xmlns:a16="http://schemas.microsoft.com/office/drawing/2014/main" xmlns="" id="{2C6D0E42-6C31-4274-A86F-3D5B80161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7280" y="1792378"/>
            <a:ext cx="866643" cy="4495325"/>
          </a:xfrm>
          <a:prstGeom prst="rect">
            <a:avLst/>
          </a:prstGeom>
        </p:spPr>
      </p:pic>
      <p:sp>
        <p:nvSpPr>
          <p:cNvPr id="2" name="Text Placeholder 1"/>
          <p:cNvSpPr>
            <a:spLocks noGrp="1"/>
          </p:cNvSpPr>
          <p:nvPr>
            <p:ph type="body" sz="quarter" idx="11"/>
          </p:nvPr>
        </p:nvSpPr>
        <p:spPr/>
        <p:txBody>
          <a:bodyPr/>
          <a:lstStyle/>
          <a:p>
            <a:r>
              <a:rPr lang="en-GB" dirty="0"/>
              <a:t>1.11 Addition: three numbers and bridging 10 – step 6:5</a:t>
            </a:r>
            <a:endParaRPr lang="en-GB" dirty="0">
              <a:highlight>
                <a:srgbClr val="FFFF00"/>
              </a:highlight>
            </a:endParaRPr>
          </a:p>
        </p:txBody>
      </p:sp>
      <p:pic>
        <p:nvPicPr>
          <p:cNvPr id="4" name="Picture 3" descr="A picture containing object&#10;&#10;Description generated with very high confidence">
            <a:extLst>
              <a:ext uri="{FF2B5EF4-FFF2-40B4-BE49-F238E27FC236}">
                <a16:creationId xmlns:a16="http://schemas.microsoft.com/office/drawing/2014/main" xmlns="" id="{7C1FDE41-BE96-4EA3-B13F-8A9C5EF68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628" y="1630163"/>
            <a:ext cx="2661532" cy="1359696"/>
          </a:xfrm>
          <a:prstGeom prst="rect">
            <a:avLst/>
          </a:prstGeom>
        </p:spPr>
      </p:pic>
      <p:sp>
        <p:nvSpPr>
          <p:cNvPr id="39" name="TextBox 38">
            <a:extLst>
              <a:ext uri="{FF2B5EF4-FFF2-40B4-BE49-F238E27FC236}">
                <a16:creationId xmlns:a16="http://schemas.microsoft.com/office/drawing/2014/main" xmlns="" id="{3533030B-F268-41CB-A14A-C7E0D159125C}"/>
              </a:ext>
            </a:extLst>
          </p:cNvPr>
          <p:cNvSpPr txBox="1"/>
          <p:nvPr/>
        </p:nvSpPr>
        <p:spPr bwMode="auto">
          <a:xfrm>
            <a:off x="4209548" y="4000607"/>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12 </a:t>
            </a: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40" name="Rectangle 39">
            <a:extLst>
              <a:ext uri="{FF2B5EF4-FFF2-40B4-BE49-F238E27FC236}">
                <a16:creationId xmlns:a16="http://schemas.microsoft.com/office/drawing/2014/main" xmlns="" id="{DC57384D-9A59-4290-99CF-E70C3275ADB0}"/>
              </a:ext>
            </a:extLst>
          </p:cNvPr>
          <p:cNvSpPr/>
          <p:nvPr/>
        </p:nvSpPr>
        <p:spPr>
          <a:xfrm>
            <a:off x="4981687" y="3999167"/>
            <a:ext cx="356188" cy="461665"/>
          </a:xfrm>
          <a:prstGeom prst="rect">
            <a:avLst/>
          </a:prstGeom>
        </p:spPr>
        <p:txBody>
          <a:bodyPr wrap="none">
            <a:spAutoFit/>
          </a:bodyPr>
          <a:lstStyle/>
          <a:p>
            <a:pPr>
              <a:buNone/>
            </a:pPr>
            <a:r>
              <a:rPr lang="en-GB" sz="2400" dirty="0">
                <a:latin typeface="Myriad Pro Semibold"/>
              </a:rPr>
              <a:t>2</a:t>
            </a:r>
          </a:p>
        </p:txBody>
      </p:sp>
      <p:sp>
        <p:nvSpPr>
          <p:cNvPr id="67" name="Rectangle 66">
            <a:extLst>
              <a:ext uri="{FF2B5EF4-FFF2-40B4-BE49-F238E27FC236}">
                <a16:creationId xmlns:a16="http://schemas.microsoft.com/office/drawing/2014/main" xmlns="" id="{63FF01D5-7FF0-44E0-9F51-B526FDAB92C4}"/>
              </a:ext>
            </a:extLst>
          </p:cNvPr>
          <p:cNvSpPr/>
          <p:nvPr/>
        </p:nvSpPr>
        <p:spPr>
          <a:xfrm>
            <a:off x="5299601" y="3999167"/>
            <a:ext cx="813043" cy="461665"/>
          </a:xfrm>
          <a:prstGeom prst="rect">
            <a:avLst/>
          </a:prstGeom>
        </p:spPr>
        <p:txBody>
          <a:bodyPr wrap="none">
            <a:spAutoFit/>
          </a:bodyPr>
          <a:lstStyle/>
          <a:p>
            <a:pPr>
              <a:buNone/>
            </a:pPr>
            <a:r>
              <a:rPr lang="en-GB" sz="2400" dirty="0">
                <a:latin typeface="Myriad Pro Semibold"/>
              </a:rPr>
              <a:t>= 10</a:t>
            </a:r>
          </a:p>
        </p:txBody>
      </p:sp>
      <p:sp>
        <p:nvSpPr>
          <p:cNvPr id="68" name="TextBox 67">
            <a:extLst>
              <a:ext uri="{FF2B5EF4-FFF2-40B4-BE49-F238E27FC236}">
                <a16:creationId xmlns:a16="http://schemas.microsoft.com/office/drawing/2014/main" xmlns="" id="{4DB7174C-2A46-4429-B808-E4B2B0477B04}"/>
              </a:ext>
            </a:extLst>
          </p:cNvPr>
          <p:cNvSpPr txBox="1"/>
          <p:nvPr/>
        </p:nvSpPr>
        <p:spPr bwMode="auto">
          <a:xfrm>
            <a:off x="4209548" y="4491609"/>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10 </a:t>
            </a: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69" name="Rectangle 68">
            <a:extLst>
              <a:ext uri="{FF2B5EF4-FFF2-40B4-BE49-F238E27FC236}">
                <a16:creationId xmlns:a16="http://schemas.microsoft.com/office/drawing/2014/main" xmlns="" id="{A62E9DCC-6305-474C-9EF6-96C5ADDB4590}"/>
              </a:ext>
            </a:extLst>
          </p:cNvPr>
          <p:cNvSpPr/>
          <p:nvPr/>
        </p:nvSpPr>
        <p:spPr>
          <a:xfrm>
            <a:off x="4981687" y="4491609"/>
            <a:ext cx="356188" cy="461665"/>
          </a:xfrm>
          <a:prstGeom prst="rect">
            <a:avLst/>
          </a:prstGeom>
        </p:spPr>
        <p:txBody>
          <a:bodyPr wrap="none">
            <a:spAutoFit/>
          </a:bodyPr>
          <a:lstStyle/>
          <a:p>
            <a:pPr>
              <a:buNone/>
            </a:pPr>
            <a:r>
              <a:rPr lang="en-GB" sz="2400" dirty="0">
                <a:latin typeface="Myriad Pro Semibold"/>
              </a:rPr>
              <a:t>1</a:t>
            </a:r>
          </a:p>
        </p:txBody>
      </p:sp>
      <p:sp>
        <p:nvSpPr>
          <p:cNvPr id="70" name="Rectangle 69">
            <a:extLst>
              <a:ext uri="{FF2B5EF4-FFF2-40B4-BE49-F238E27FC236}">
                <a16:creationId xmlns:a16="http://schemas.microsoft.com/office/drawing/2014/main" xmlns="" id="{519B176F-A804-4AC1-B04C-3C27931C44E3}"/>
              </a:ext>
            </a:extLst>
          </p:cNvPr>
          <p:cNvSpPr/>
          <p:nvPr/>
        </p:nvSpPr>
        <p:spPr>
          <a:xfrm>
            <a:off x="5299601" y="4491609"/>
            <a:ext cx="620683" cy="461665"/>
          </a:xfrm>
          <a:prstGeom prst="rect">
            <a:avLst/>
          </a:prstGeom>
        </p:spPr>
        <p:txBody>
          <a:bodyPr wrap="none">
            <a:spAutoFit/>
          </a:bodyPr>
          <a:lstStyle/>
          <a:p>
            <a:pPr>
              <a:buNone/>
            </a:pPr>
            <a:r>
              <a:rPr lang="en-GB" sz="2400" dirty="0">
                <a:latin typeface="Myriad Pro Semibold"/>
              </a:rPr>
              <a:t>= 9</a:t>
            </a:r>
          </a:p>
        </p:txBody>
      </p:sp>
    </p:spTree>
    <p:extLst>
      <p:ext uri="{BB962C8B-B14F-4D97-AF65-F5344CB8AC3E}">
        <p14:creationId xmlns:p14="http://schemas.microsoft.com/office/powerpoint/2010/main" val="4123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500"/>
                                        <p:tgtEl>
                                          <p:spTgt spid="6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39" grpId="0"/>
      <p:bldP spid="40" grpId="0"/>
      <p:bldP spid="67" grpId="0"/>
      <p:bldP spid="68" grpId="0"/>
      <p:bldP spid="69" grpId="0"/>
      <p:bldP spid="70"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xmlns="" id="{90D70ABA-C942-4F86-BBB1-1B08B4B52072}"/>
              </a:ext>
            </a:extLst>
          </p:cNvPr>
          <p:cNvSpPr/>
          <p:nvPr/>
        </p:nvSpPr>
        <p:spPr>
          <a:xfrm>
            <a:off x="2751465" y="864665"/>
            <a:ext cx="3082808" cy="461665"/>
          </a:xfrm>
          <a:prstGeom prst="rect">
            <a:avLst/>
          </a:prstGeom>
        </p:spPr>
        <p:txBody>
          <a:bodyPr wrap="square">
            <a:spAutoFit/>
          </a:bodyPr>
          <a:lstStyle/>
          <a:p>
            <a:pPr algn="ctr">
              <a:buNone/>
            </a:pPr>
            <a:r>
              <a:rPr lang="en-GB" sz="2400" dirty="0">
                <a:latin typeface="Myriad Pro Semibold"/>
              </a:rPr>
              <a:t>14 − 8</a:t>
            </a:r>
          </a:p>
        </p:txBody>
      </p:sp>
      <p:sp>
        <p:nvSpPr>
          <p:cNvPr id="71" name="Rectangle 70">
            <a:extLst>
              <a:ext uri="{FF2B5EF4-FFF2-40B4-BE49-F238E27FC236}">
                <a16:creationId xmlns:a16="http://schemas.microsoft.com/office/drawing/2014/main" xmlns="" id="{3CD9A253-B56C-4FD8-8525-0286B0B83ABE}"/>
              </a:ext>
            </a:extLst>
          </p:cNvPr>
          <p:cNvSpPr/>
          <p:nvPr/>
        </p:nvSpPr>
        <p:spPr>
          <a:xfrm>
            <a:off x="4740610" y="860489"/>
            <a:ext cx="620683" cy="461665"/>
          </a:xfrm>
          <a:prstGeom prst="rect">
            <a:avLst/>
          </a:prstGeom>
        </p:spPr>
        <p:txBody>
          <a:bodyPr wrap="none">
            <a:spAutoFit/>
          </a:bodyPr>
          <a:lstStyle/>
          <a:p>
            <a:pPr>
              <a:buNone/>
            </a:pPr>
            <a:r>
              <a:rPr lang="en-GB" sz="2400" dirty="0">
                <a:latin typeface="Myriad Pro Semibold"/>
              </a:rPr>
              <a:t>= 6</a:t>
            </a:r>
          </a:p>
        </p:txBody>
      </p:sp>
      <p:pic>
        <p:nvPicPr>
          <p:cNvPr id="37" name="Picture 36">
            <a:extLst>
              <a:ext uri="{FF2B5EF4-FFF2-40B4-BE49-F238E27FC236}">
                <a16:creationId xmlns:a16="http://schemas.microsoft.com/office/drawing/2014/main" xmlns="" id="{2C6D0E42-6C31-4274-A86F-3D5B80161B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7280" y="1792378"/>
            <a:ext cx="866643" cy="4495324"/>
          </a:xfrm>
          <a:prstGeom prst="rect">
            <a:avLst/>
          </a:prstGeom>
        </p:spPr>
      </p:pic>
      <p:sp>
        <p:nvSpPr>
          <p:cNvPr id="2" name="Text Placeholder 1"/>
          <p:cNvSpPr>
            <a:spLocks noGrp="1"/>
          </p:cNvSpPr>
          <p:nvPr>
            <p:ph type="body" sz="quarter" idx="11"/>
          </p:nvPr>
        </p:nvSpPr>
        <p:spPr/>
        <p:txBody>
          <a:bodyPr/>
          <a:lstStyle/>
          <a:p>
            <a:r>
              <a:rPr lang="en-GB" dirty="0"/>
              <a:t>1.11 Addition: three numbers and bridging 10 – step 6:5</a:t>
            </a:r>
            <a:endParaRPr lang="en-GB" dirty="0">
              <a:highlight>
                <a:srgbClr val="FFFF00"/>
              </a:highlight>
            </a:endParaRPr>
          </a:p>
        </p:txBody>
      </p:sp>
      <p:pic>
        <p:nvPicPr>
          <p:cNvPr id="4" name="Picture 3">
            <a:extLst>
              <a:ext uri="{FF2B5EF4-FFF2-40B4-BE49-F238E27FC236}">
                <a16:creationId xmlns:a16="http://schemas.microsoft.com/office/drawing/2014/main" xmlns="" id="{7C1FDE41-BE96-4EA3-B13F-8A9C5EF68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4628" y="1630163"/>
            <a:ext cx="2661531" cy="1359696"/>
          </a:xfrm>
          <a:prstGeom prst="rect">
            <a:avLst/>
          </a:prstGeom>
        </p:spPr>
      </p:pic>
      <p:sp>
        <p:nvSpPr>
          <p:cNvPr id="39" name="TextBox 38">
            <a:extLst>
              <a:ext uri="{FF2B5EF4-FFF2-40B4-BE49-F238E27FC236}">
                <a16:creationId xmlns:a16="http://schemas.microsoft.com/office/drawing/2014/main" xmlns="" id="{3533030B-F268-41CB-A14A-C7E0D159125C}"/>
              </a:ext>
            </a:extLst>
          </p:cNvPr>
          <p:cNvSpPr txBox="1"/>
          <p:nvPr/>
        </p:nvSpPr>
        <p:spPr bwMode="auto">
          <a:xfrm>
            <a:off x="4209548" y="4000607"/>
            <a:ext cx="246777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10 </a:t>
            </a:r>
            <a:r>
              <a:rPr lang="en-GB" sz="2400" dirty="0">
                <a:latin typeface="Myriad Pro Semibold"/>
              </a:rPr>
              <a:t>− </a:t>
            </a:r>
            <a:endParaRPr lang="en-GB" sz="2400" dirty="0">
              <a:latin typeface="Myriad Pro Semibold"/>
              <a:ea typeface="Myriad Pro Semibold" charset="0"/>
              <a:cs typeface="Myriad Pro Semibold" charset="0"/>
            </a:endParaRPr>
          </a:p>
        </p:txBody>
      </p:sp>
      <p:sp>
        <p:nvSpPr>
          <p:cNvPr id="40" name="Rectangle 39">
            <a:extLst>
              <a:ext uri="{FF2B5EF4-FFF2-40B4-BE49-F238E27FC236}">
                <a16:creationId xmlns:a16="http://schemas.microsoft.com/office/drawing/2014/main" xmlns="" id="{DC57384D-9A59-4290-99CF-E70C3275ADB0}"/>
              </a:ext>
            </a:extLst>
          </p:cNvPr>
          <p:cNvSpPr/>
          <p:nvPr/>
        </p:nvSpPr>
        <p:spPr>
          <a:xfrm>
            <a:off x="4975337" y="3999167"/>
            <a:ext cx="356188" cy="461665"/>
          </a:xfrm>
          <a:prstGeom prst="rect">
            <a:avLst/>
          </a:prstGeom>
        </p:spPr>
        <p:txBody>
          <a:bodyPr wrap="none">
            <a:spAutoFit/>
          </a:bodyPr>
          <a:lstStyle/>
          <a:p>
            <a:pPr>
              <a:buNone/>
            </a:pPr>
            <a:r>
              <a:rPr lang="en-GB" sz="2400" dirty="0">
                <a:latin typeface="Myriad Pro Semibold"/>
              </a:rPr>
              <a:t>8</a:t>
            </a:r>
          </a:p>
        </p:txBody>
      </p:sp>
      <p:sp>
        <p:nvSpPr>
          <p:cNvPr id="67" name="Rectangle 66">
            <a:extLst>
              <a:ext uri="{FF2B5EF4-FFF2-40B4-BE49-F238E27FC236}">
                <a16:creationId xmlns:a16="http://schemas.microsoft.com/office/drawing/2014/main" xmlns="" id="{63FF01D5-7FF0-44E0-9F51-B526FDAB92C4}"/>
              </a:ext>
            </a:extLst>
          </p:cNvPr>
          <p:cNvSpPr/>
          <p:nvPr/>
        </p:nvSpPr>
        <p:spPr>
          <a:xfrm>
            <a:off x="5289327" y="3999167"/>
            <a:ext cx="620683" cy="461665"/>
          </a:xfrm>
          <a:prstGeom prst="rect">
            <a:avLst/>
          </a:prstGeom>
        </p:spPr>
        <p:txBody>
          <a:bodyPr wrap="none">
            <a:spAutoFit/>
          </a:bodyPr>
          <a:lstStyle/>
          <a:p>
            <a:pPr>
              <a:buNone/>
            </a:pPr>
            <a:r>
              <a:rPr lang="en-GB" sz="2400" dirty="0">
                <a:latin typeface="Myriad Pro Semibold"/>
              </a:rPr>
              <a:t>= 2</a:t>
            </a:r>
          </a:p>
        </p:txBody>
      </p:sp>
      <p:sp>
        <p:nvSpPr>
          <p:cNvPr id="68" name="TextBox 67">
            <a:extLst>
              <a:ext uri="{FF2B5EF4-FFF2-40B4-BE49-F238E27FC236}">
                <a16:creationId xmlns:a16="http://schemas.microsoft.com/office/drawing/2014/main" xmlns="" id="{4DB7174C-2A46-4429-B808-E4B2B0477B04}"/>
              </a:ext>
            </a:extLst>
          </p:cNvPr>
          <p:cNvSpPr txBox="1"/>
          <p:nvPr/>
        </p:nvSpPr>
        <p:spPr bwMode="auto">
          <a:xfrm>
            <a:off x="4382268" y="4450969"/>
            <a:ext cx="246777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2 </a:t>
            </a:r>
            <a:r>
              <a:rPr lang="en-GB" sz="2400" dirty="0">
                <a:latin typeface="Myriad Pro Semibold"/>
              </a:rPr>
              <a:t>+</a:t>
            </a:r>
            <a:r>
              <a:rPr lang="en-GB" dirty="0">
                <a:latin typeface="Myriad Pro Semibold"/>
              </a:rPr>
              <a:t> </a:t>
            </a:r>
            <a:endParaRPr lang="en-GB" dirty="0">
              <a:latin typeface="Myriad Pro Semibold"/>
              <a:ea typeface="Myriad Pro Semibold" charset="0"/>
              <a:cs typeface="Myriad Pro Semibold" charset="0"/>
            </a:endParaRPr>
          </a:p>
        </p:txBody>
      </p:sp>
      <p:sp>
        <p:nvSpPr>
          <p:cNvPr id="69" name="Rectangle 68">
            <a:extLst>
              <a:ext uri="{FF2B5EF4-FFF2-40B4-BE49-F238E27FC236}">
                <a16:creationId xmlns:a16="http://schemas.microsoft.com/office/drawing/2014/main" xmlns="" id="{A62E9DCC-6305-474C-9EF6-96C5ADDB4590}"/>
              </a:ext>
            </a:extLst>
          </p:cNvPr>
          <p:cNvSpPr/>
          <p:nvPr/>
        </p:nvSpPr>
        <p:spPr>
          <a:xfrm>
            <a:off x="4975337" y="4512524"/>
            <a:ext cx="356188" cy="461665"/>
          </a:xfrm>
          <a:prstGeom prst="rect">
            <a:avLst/>
          </a:prstGeom>
        </p:spPr>
        <p:txBody>
          <a:bodyPr wrap="none">
            <a:spAutoFit/>
          </a:bodyPr>
          <a:lstStyle/>
          <a:p>
            <a:pPr>
              <a:buNone/>
            </a:pPr>
            <a:r>
              <a:rPr lang="en-GB" sz="2400" dirty="0">
                <a:latin typeface="Myriad Pro Semibold"/>
              </a:rPr>
              <a:t>4</a:t>
            </a:r>
          </a:p>
        </p:txBody>
      </p:sp>
      <p:sp>
        <p:nvSpPr>
          <p:cNvPr id="70" name="Rectangle 69">
            <a:extLst>
              <a:ext uri="{FF2B5EF4-FFF2-40B4-BE49-F238E27FC236}">
                <a16:creationId xmlns:a16="http://schemas.microsoft.com/office/drawing/2014/main" xmlns="" id="{519B176F-A804-4AC1-B04C-3C27931C44E3}"/>
              </a:ext>
            </a:extLst>
          </p:cNvPr>
          <p:cNvSpPr/>
          <p:nvPr/>
        </p:nvSpPr>
        <p:spPr>
          <a:xfrm>
            <a:off x="5289327" y="4512524"/>
            <a:ext cx="620683" cy="461665"/>
          </a:xfrm>
          <a:prstGeom prst="rect">
            <a:avLst/>
          </a:prstGeom>
        </p:spPr>
        <p:txBody>
          <a:bodyPr wrap="none">
            <a:spAutoFit/>
          </a:bodyPr>
          <a:lstStyle/>
          <a:p>
            <a:pPr>
              <a:buNone/>
            </a:pPr>
            <a:r>
              <a:rPr lang="en-GB" sz="2400" dirty="0">
                <a:latin typeface="Myriad Pro Semibold"/>
              </a:rPr>
              <a:t>= 6</a:t>
            </a:r>
          </a:p>
        </p:txBody>
      </p:sp>
    </p:spTree>
    <p:extLst>
      <p:ext uri="{BB962C8B-B14F-4D97-AF65-F5344CB8AC3E}">
        <p14:creationId xmlns:p14="http://schemas.microsoft.com/office/powerpoint/2010/main" val="94957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fade">
                                      <p:cBhvr>
                                        <p:cTn id="23" dur="500"/>
                                        <p:tgtEl>
                                          <p:spTgt spid="6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fade">
                                      <p:cBhvr>
                                        <p:cTn id="28" dur="500"/>
                                        <p:tgtEl>
                                          <p:spTgt spid="6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fade">
                                      <p:cBhvr>
                                        <p:cTn id="31" dur="500"/>
                                        <p:tgtEl>
                                          <p:spTgt spid="6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fade">
                                      <p:cBhvr>
                                        <p:cTn id="3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39" grpId="0"/>
      <p:bldP spid="40" grpId="0"/>
      <p:bldP spid="67" grpId="0"/>
      <p:bldP spid="68" grpId="0"/>
      <p:bldP spid="69" grpId="0"/>
      <p:bldP spid="7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sz="2700" dirty="0"/>
              <a:t>1.11 </a:t>
            </a:r>
            <a:r>
              <a:rPr lang="en-GB" dirty="0"/>
              <a:t>Addition</a:t>
            </a:r>
            <a:r>
              <a:rPr lang="en-GB" sz="2700" dirty="0"/>
              <a:t>: three numbers and bridging 10 – step 1:2</a:t>
            </a:r>
          </a:p>
        </p:txBody>
      </p:sp>
      <p:pic>
        <p:nvPicPr>
          <p:cNvPr id="11" name="Picture 10" descr="ncetm_mm_sp1_se11_aw001.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52401" y="822729"/>
            <a:ext cx="2324105" cy="2537789"/>
          </a:xfrm>
          <a:prstGeom prst="rect">
            <a:avLst/>
          </a:prstGeom>
        </p:spPr>
      </p:pic>
      <p:sp>
        <p:nvSpPr>
          <p:cNvPr id="12" name="Isosceles Triangle 11"/>
          <p:cNvSpPr/>
          <p:nvPr/>
        </p:nvSpPr>
        <p:spPr bwMode="auto">
          <a:xfrm>
            <a:off x="1825327" y="2667557"/>
            <a:ext cx="1003300" cy="838200"/>
          </a:xfrm>
          <a:prstGeom prst="triangle">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3" name="Picture 12" descr="ncetm_mm_sp1_se11_aw003.png"/>
          <p:cNvPicPr>
            <a:picLocks noChangeAspect="1"/>
          </p:cNvPicPr>
          <p:nvPr/>
        </p:nvPicPr>
        <p:blipFill rotWithShape="1">
          <a:blip r:embed="rId3" cstate="print">
            <a:extLst>
              <a:ext uri="{28A0092B-C50C-407E-A947-70E740481C1C}">
                <a14:useLocalDpi xmlns:a14="http://schemas.microsoft.com/office/drawing/2010/main" val="0"/>
              </a:ext>
            </a:extLst>
          </a:blip>
          <a:srcRect b="-1200"/>
          <a:stretch/>
        </p:blipFill>
        <p:spPr>
          <a:xfrm>
            <a:off x="755452" y="3549650"/>
            <a:ext cx="1088620" cy="2311400"/>
          </a:xfrm>
          <a:prstGeom prst="rect">
            <a:avLst/>
          </a:prstGeom>
        </p:spPr>
      </p:pic>
      <p:pic>
        <p:nvPicPr>
          <p:cNvPr id="15" name="Picture 14" descr="ncetm_mm_sp1_se11_aw003.png"/>
          <p:cNvPicPr>
            <a:picLocks noChangeAspect="1"/>
          </p:cNvPicPr>
          <p:nvPr/>
        </p:nvPicPr>
        <p:blipFill rotWithShape="1">
          <a:blip r:embed="rId4" cstate="print">
            <a:extLst>
              <a:ext uri="{28A0092B-C50C-407E-A947-70E740481C1C}">
                <a14:useLocalDpi xmlns:a14="http://schemas.microsoft.com/office/drawing/2010/main" val="0"/>
              </a:ext>
            </a:extLst>
          </a:blip>
          <a:srcRect t="-1533" b="-1067"/>
          <a:stretch/>
        </p:blipFill>
        <p:spPr>
          <a:xfrm>
            <a:off x="5380569" y="3511550"/>
            <a:ext cx="1064682" cy="2341386"/>
          </a:xfrm>
          <a:prstGeom prst="rect">
            <a:avLst/>
          </a:prstGeom>
        </p:spPr>
      </p:pic>
      <p:pic>
        <p:nvPicPr>
          <p:cNvPr id="16" name="Picture 15" descr="ncetm_mm_sp1_se11_aw001.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2520244" y="1010619"/>
            <a:ext cx="2393925" cy="2270507"/>
          </a:xfrm>
          <a:prstGeom prst="rect">
            <a:avLst/>
          </a:prstGeom>
        </p:spPr>
      </p:pic>
      <p:sp>
        <p:nvSpPr>
          <p:cNvPr id="19" name="Isosceles Triangle 18"/>
          <p:cNvSpPr/>
          <p:nvPr/>
        </p:nvSpPr>
        <p:spPr bwMode="auto">
          <a:xfrm>
            <a:off x="2252894" y="2858057"/>
            <a:ext cx="1003300" cy="838200"/>
          </a:xfrm>
          <a:prstGeom prst="triangle">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2" name="Picture 21" descr="ncetm_mm_sp1_se11_aw001.png"/>
          <p:cNvPicPr>
            <a:picLocks noChangeAspect="1"/>
          </p:cNvPicPr>
          <p:nvPr/>
        </p:nvPicPr>
        <p:blipFill rotWithShape="1">
          <a:blip r:embed="rId6" cstate="print">
            <a:extLst>
              <a:ext uri="{28A0092B-C50C-407E-A947-70E740481C1C}">
                <a14:useLocalDpi xmlns:a14="http://schemas.microsoft.com/office/drawing/2010/main" val="0"/>
              </a:ext>
            </a:extLst>
          </a:blip>
          <a:srcRect b="-1538"/>
          <a:stretch/>
        </p:blipFill>
        <p:spPr>
          <a:xfrm>
            <a:off x="4902199" y="990600"/>
            <a:ext cx="2565401" cy="2324100"/>
          </a:xfrm>
          <a:prstGeom prst="rect">
            <a:avLst/>
          </a:prstGeom>
        </p:spPr>
      </p:pic>
      <p:sp>
        <p:nvSpPr>
          <p:cNvPr id="24" name="Rectangle 23"/>
          <p:cNvSpPr/>
          <p:nvPr/>
        </p:nvSpPr>
        <p:spPr bwMode="auto">
          <a:xfrm>
            <a:off x="4762500" y="800100"/>
            <a:ext cx="571500" cy="4445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Rectangle 24"/>
          <p:cNvSpPr/>
          <p:nvPr/>
        </p:nvSpPr>
        <p:spPr bwMode="auto">
          <a:xfrm>
            <a:off x="6540500" y="800100"/>
            <a:ext cx="571500" cy="4445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27" name="Picture 26" descr="ncetm_mm_sp1_se11_aw003.png"/>
          <p:cNvPicPr>
            <a:picLocks noChangeAspect="1"/>
          </p:cNvPicPr>
          <p:nvPr/>
        </p:nvPicPr>
        <p:blipFill rotWithShape="1">
          <a:blip r:embed="rId7" cstate="print">
            <a:extLst>
              <a:ext uri="{28A0092B-C50C-407E-A947-70E740481C1C}">
                <a14:useLocalDpi xmlns:a14="http://schemas.microsoft.com/office/drawing/2010/main" val="0"/>
              </a:ext>
            </a:extLst>
          </a:blip>
          <a:srcRect r="-6632"/>
          <a:stretch/>
        </p:blipFill>
        <p:spPr>
          <a:xfrm>
            <a:off x="6718299" y="3552883"/>
            <a:ext cx="1981789" cy="2282767"/>
          </a:xfrm>
          <a:prstGeom prst="rect">
            <a:avLst/>
          </a:prstGeom>
        </p:spPr>
      </p:pic>
      <p:pic>
        <p:nvPicPr>
          <p:cNvPr id="14" name="Picture 13" descr="ncetm_mm_sp1_se11_aw003.png"/>
          <p:cNvPicPr>
            <a:picLocks noChangeAspect="1"/>
          </p:cNvPicPr>
          <p:nvPr/>
        </p:nvPicPr>
        <p:blipFill rotWithShape="1">
          <a:blip r:embed="rId8" cstate="print">
            <a:extLst>
              <a:ext uri="{28A0092B-C50C-407E-A947-70E740481C1C}">
                <a14:useLocalDpi xmlns:a14="http://schemas.microsoft.com/office/drawing/2010/main" val="0"/>
              </a:ext>
            </a:extLst>
          </a:blip>
          <a:srcRect t="-1527" b="-217"/>
          <a:stretch/>
        </p:blipFill>
        <p:spPr>
          <a:xfrm>
            <a:off x="3037232" y="3511551"/>
            <a:ext cx="1189205" cy="2330450"/>
          </a:xfrm>
          <a:prstGeom prst="rect">
            <a:avLst/>
          </a:prstGeom>
        </p:spPr>
      </p:pic>
      <p:grpSp>
        <p:nvGrpSpPr>
          <p:cNvPr id="63" name="Group 62"/>
          <p:cNvGrpSpPr/>
          <p:nvPr/>
        </p:nvGrpSpPr>
        <p:grpSpPr>
          <a:xfrm>
            <a:off x="7691107" y="3597275"/>
            <a:ext cx="859803" cy="2198687"/>
            <a:chOff x="7691107" y="3597275"/>
            <a:chExt cx="859803" cy="2198687"/>
          </a:xfrm>
        </p:grpSpPr>
        <p:grpSp>
          <p:nvGrpSpPr>
            <p:cNvPr id="50" name="Group 49"/>
            <p:cNvGrpSpPr/>
            <p:nvPr/>
          </p:nvGrpSpPr>
          <p:grpSpPr>
            <a:xfrm>
              <a:off x="7706347" y="3597275"/>
              <a:ext cx="834403" cy="370205"/>
              <a:chOff x="7706347" y="3597275"/>
              <a:chExt cx="834403" cy="370205"/>
            </a:xfrm>
          </p:grpSpPr>
          <p:sp>
            <p:nvSpPr>
              <p:cNvPr id="29" name="Rectangle 28"/>
              <p:cNvSpPr/>
              <p:nvPr/>
            </p:nvSpPr>
            <p:spPr bwMode="auto">
              <a:xfrm>
                <a:off x="7706347" y="360680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9" name="Rectangle 48"/>
              <p:cNvSpPr/>
              <p:nvPr/>
            </p:nvSpPr>
            <p:spPr bwMode="auto">
              <a:xfrm>
                <a:off x="8163547" y="3597275"/>
                <a:ext cx="377203" cy="370205"/>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dirty="0">
                  <a:ln>
                    <a:noFill/>
                  </a:ln>
                  <a:solidFill>
                    <a:schemeClr val="tx1"/>
                  </a:solidFill>
                  <a:effectLst/>
                  <a:latin typeface="Arial" charset="0"/>
                </a:endParaRPr>
              </a:p>
            </p:txBody>
          </p:sp>
        </p:grpSp>
        <p:grpSp>
          <p:nvGrpSpPr>
            <p:cNvPr id="51" name="Group 50"/>
            <p:cNvGrpSpPr/>
            <p:nvPr/>
          </p:nvGrpSpPr>
          <p:grpSpPr>
            <a:xfrm>
              <a:off x="7716507" y="4051300"/>
              <a:ext cx="834403" cy="373380"/>
              <a:chOff x="7706347" y="3594100"/>
              <a:chExt cx="834403" cy="373380"/>
            </a:xfrm>
          </p:grpSpPr>
          <p:sp>
            <p:nvSpPr>
              <p:cNvPr id="52" name="Rectangle 51"/>
              <p:cNvSpPr/>
              <p:nvPr/>
            </p:nvSpPr>
            <p:spPr bwMode="auto">
              <a:xfrm>
                <a:off x="7706347" y="360680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3" name="Rectangle 52"/>
              <p:cNvSpPr/>
              <p:nvPr/>
            </p:nvSpPr>
            <p:spPr bwMode="auto">
              <a:xfrm>
                <a:off x="8163547" y="3594100"/>
                <a:ext cx="377203" cy="37338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54" name="Group 53"/>
            <p:cNvGrpSpPr/>
            <p:nvPr/>
          </p:nvGrpSpPr>
          <p:grpSpPr>
            <a:xfrm>
              <a:off x="7691107" y="4503420"/>
              <a:ext cx="859803" cy="373380"/>
              <a:chOff x="7706347" y="3594100"/>
              <a:chExt cx="859803" cy="373380"/>
            </a:xfrm>
          </p:grpSpPr>
          <p:sp>
            <p:nvSpPr>
              <p:cNvPr id="55" name="Rectangle 54"/>
              <p:cNvSpPr/>
              <p:nvPr/>
            </p:nvSpPr>
            <p:spPr bwMode="auto">
              <a:xfrm>
                <a:off x="7706347" y="360680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6" name="Rectangle 55"/>
              <p:cNvSpPr/>
              <p:nvPr/>
            </p:nvSpPr>
            <p:spPr bwMode="auto">
              <a:xfrm>
                <a:off x="8163547" y="3594100"/>
                <a:ext cx="402603" cy="37338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57" name="Group 56"/>
            <p:cNvGrpSpPr/>
            <p:nvPr/>
          </p:nvGrpSpPr>
          <p:grpSpPr>
            <a:xfrm>
              <a:off x="7696187" y="4950460"/>
              <a:ext cx="834403" cy="373380"/>
              <a:chOff x="7706347" y="3594100"/>
              <a:chExt cx="834403" cy="373380"/>
            </a:xfrm>
          </p:grpSpPr>
          <p:sp>
            <p:nvSpPr>
              <p:cNvPr id="58" name="Rectangle 57"/>
              <p:cNvSpPr/>
              <p:nvPr/>
            </p:nvSpPr>
            <p:spPr bwMode="auto">
              <a:xfrm>
                <a:off x="7706347" y="360680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59" name="Rectangle 58"/>
              <p:cNvSpPr/>
              <p:nvPr/>
            </p:nvSpPr>
            <p:spPr bwMode="auto">
              <a:xfrm>
                <a:off x="8163547" y="3594100"/>
                <a:ext cx="377203" cy="37338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60" name="Group 59"/>
            <p:cNvGrpSpPr/>
            <p:nvPr/>
          </p:nvGrpSpPr>
          <p:grpSpPr>
            <a:xfrm>
              <a:off x="7711427" y="5412739"/>
              <a:ext cx="834403" cy="383223"/>
              <a:chOff x="7706347" y="3604259"/>
              <a:chExt cx="834403" cy="383223"/>
            </a:xfrm>
          </p:grpSpPr>
          <p:sp>
            <p:nvSpPr>
              <p:cNvPr id="61" name="Rectangle 60"/>
              <p:cNvSpPr/>
              <p:nvPr/>
            </p:nvSpPr>
            <p:spPr bwMode="auto">
              <a:xfrm>
                <a:off x="7706347" y="360680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2" name="Rectangle 61"/>
              <p:cNvSpPr/>
              <p:nvPr/>
            </p:nvSpPr>
            <p:spPr bwMode="auto">
              <a:xfrm>
                <a:off x="8163547" y="3604259"/>
                <a:ext cx="377203" cy="383223"/>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
        <p:nvSpPr>
          <p:cNvPr id="66" name="Rectangle 65"/>
          <p:cNvSpPr/>
          <p:nvPr/>
        </p:nvSpPr>
        <p:spPr bwMode="auto">
          <a:xfrm>
            <a:off x="788657" y="360045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68" name="Rectangle 67"/>
          <p:cNvSpPr/>
          <p:nvPr/>
        </p:nvSpPr>
        <p:spPr bwMode="auto">
          <a:xfrm>
            <a:off x="814057" y="405765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2" name="Rectangle 71"/>
          <p:cNvSpPr/>
          <p:nvPr/>
        </p:nvSpPr>
        <p:spPr bwMode="auto">
          <a:xfrm>
            <a:off x="3206313" y="360680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3" name="Rectangle 72"/>
          <p:cNvSpPr/>
          <p:nvPr/>
        </p:nvSpPr>
        <p:spPr bwMode="auto">
          <a:xfrm>
            <a:off x="3223246" y="4055533"/>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74" name="Rectangle 73"/>
          <p:cNvSpPr/>
          <p:nvPr/>
        </p:nvSpPr>
        <p:spPr bwMode="auto">
          <a:xfrm>
            <a:off x="3214780" y="4525434"/>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0" name="Rectangle 79"/>
          <p:cNvSpPr/>
          <p:nvPr/>
        </p:nvSpPr>
        <p:spPr bwMode="auto">
          <a:xfrm>
            <a:off x="5534647" y="359918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1" name="Rectangle 80"/>
          <p:cNvSpPr/>
          <p:nvPr/>
        </p:nvSpPr>
        <p:spPr bwMode="auto">
          <a:xfrm>
            <a:off x="5547347" y="406273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2" name="Rectangle 81"/>
          <p:cNvSpPr/>
          <p:nvPr/>
        </p:nvSpPr>
        <p:spPr bwMode="auto">
          <a:xfrm>
            <a:off x="5547347" y="451358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3" name="Rectangle 82"/>
          <p:cNvSpPr/>
          <p:nvPr/>
        </p:nvSpPr>
        <p:spPr bwMode="auto">
          <a:xfrm>
            <a:off x="5553697" y="497078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4" name="Rectangle 83"/>
          <p:cNvSpPr/>
          <p:nvPr/>
        </p:nvSpPr>
        <p:spPr bwMode="auto">
          <a:xfrm>
            <a:off x="5553697" y="540893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85" name="TextBox 84"/>
          <p:cNvSpPr txBox="1"/>
          <p:nvPr/>
        </p:nvSpPr>
        <p:spPr bwMode="auto">
          <a:xfrm>
            <a:off x="1021341" y="5960115"/>
            <a:ext cx="533133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2	   +             3 	          +            5</a:t>
            </a:r>
          </a:p>
        </p:txBody>
      </p:sp>
      <p:pic>
        <p:nvPicPr>
          <p:cNvPr id="75" name="Picture 74"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537200" y="3587750"/>
            <a:ext cx="374650" cy="381000"/>
          </a:xfrm>
          <a:prstGeom prst="rect">
            <a:avLst/>
          </a:prstGeom>
        </p:spPr>
      </p:pic>
      <p:pic>
        <p:nvPicPr>
          <p:cNvPr id="76" name="Picture 75"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537200" y="4051300"/>
            <a:ext cx="374650" cy="381000"/>
          </a:xfrm>
          <a:prstGeom prst="rect">
            <a:avLst/>
          </a:prstGeom>
        </p:spPr>
      </p:pic>
      <p:pic>
        <p:nvPicPr>
          <p:cNvPr id="77" name="Picture 76"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537200" y="4508500"/>
            <a:ext cx="374650" cy="381000"/>
          </a:xfrm>
          <a:prstGeom prst="rect">
            <a:avLst/>
          </a:prstGeom>
        </p:spPr>
      </p:pic>
      <p:pic>
        <p:nvPicPr>
          <p:cNvPr id="78" name="Picture 77"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537200" y="4953000"/>
            <a:ext cx="374650" cy="381000"/>
          </a:xfrm>
          <a:prstGeom prst="rect">
            <a:avLst/>
          </a:prstGeom>
        </p:spPr>
      </p:pic>
      <p:pic>
        <p:nvPicPr>
          <p:cNvPr id="79" name="Picture 78"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5537200" y="5403850"/>
            <a:ext cx="374650" cy="381000"/>
          </a:xfrm>
          <a:prstGeom prst="rect">
            <a:avLst/>
          </a:prstGeom>
        </p:spPr>
      </p:pic>
      <p:pic>
        <p:nvPicPr>
          <p:cNvPr id="69" name="Picture 68"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210983" y="3587750"/>
            <a:ext cx="374651" cy="400050"/>
          </a:xfrm>
          <a:prstGeom prst="rect">
            <a:avLst/>
          </a:prstGeom>
        </p:spPr>
      </p:pic>
      <p:pic>
        <p:nvPicPr>
          <p:cNvPr id="70" name="Picture 69"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210983" y="4044950"/>
            <a:ext cx="374651" cy="400050"/>
          </a:xfrm>
          <a:prstGeom prst="rect">
            <a:avLst/>
          </a:prstGeom>
        </p:spPr>
      </p:pic>
      <p:pic>
        <p:nvPicPr>
          <p:cNvPr id="71" name="Picture 70" descr="ncetm_mm_sp1_se11_aw003.png"/>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3215216" y="4510616"/>
            <a:ext cx="374651" cy="400050"/>
          </a:xfrm>
          <a:prstGeom prst="rect">
            <a:avLst/>
          </a:prstGeom>
        </p:spPr>
      </p:pic>
      <p:pic>
        <p:nvPicPr>
          <p:cNvPr id="64" name="Picture 63" descr="ncetm_mm_sp1_se11_aw003.png"/>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800100" y="3594100"/>
            <a:ext cx="387350" cy="381000"/>
          </a:xfrm>
          <a:prstGeom prst="rect">
            <a:avLst/>
          </a:prstGeom>
        </p:spPr>
      </p:pic>
      <p:pic>
        <p:nvPicPr>
          <p:cNvPr id="65" name="Picture 64" descr="ncetm_mm_sp1_se11_aw003.png"/>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800100" y="4051300"/>
            <a:ext cx="387350" cy="381000"/>
          </a:xfrm>
          <a:prstGeom prst="rect">
            <a:avLst/>
          </a:prstGeom>
        </p:spPr>
      </p:pic>
      <p:sp>
        <p:nvSpPr>
          <p:cNvPr id="67" name="TextBox 66">
            <a:extLst>
              <a:ext uri="{FF2B5EF4-FFF2-40B4-BE49-F238E27FC236}">
                <a16:creationId xmlns:a16="http://schemas.microsoft.com/office/drawing/2014/main" xmlns="" id="{52C2FF78-F201-4487-9E5B-B4BC86D8DAE3}"/>
              </a:ext>
            </a:extLst>
          </p:cNvPr>
          <p:cNvSpPr txBox="1"/>
          <p:nvPr/>
        </p:nvSpPr>
        <p:spPr bwMode="auto">
          <a:xfrm>
            <a:off x="6833939" y="5964694"/>
            <a:ext cx="208245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10 </a:t>
            </a:r>
          </a:p>
        </p:txBody>
      </p:sp>
    </p:spTree>
    <p:extLst>
      <p:ext uri="{BB962C8B-B14F-4D97-AF65-F5344CB8AC3E}">
        <p14:creationId xmlns:p14="http://schemas.microsoft.com/office/powerpoint/2010/main" val="1965397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500"/>
                                        <p:tgtEl>
                                          <p:spTgt spid="64"/>
                                        </p:tgtEl>
                                      </p:cBhvr>
                                    </p:animEffect>
                                  </p:childTnLst>
                                </p:cTn>
                              </p:par>
                              <p:par>
                                <p:cTn id="11" presetID="10"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500"/>
                                        <p:tgtEl>
                                          <p:spTgt spid="69"/>
                                        </p:tgtEl>
                                      </p:cBhvr>
                                    </p:animEffect>
                                  </p:childTnLst>
                                </p:cTn>
                              </p:par>
                              <p:par>
                                <p:cTn id="27" presetID="10" presetClass="entr" presetSubtype="0" fill="hold" nodeType="with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fade">
                                      <p:cBhvr>
                                        <p:cTn id="29" dur="500"/>
                                        <p:tgtEl>
                                          <p:spTgt spid="70"/>
                                        </p:tgtEl>
                                      </p:cBhvr>
                                    </p:animEffect>
                                  </p:childTnLst>
                                </p:cTn>
                              </p:par>
                              <p:par>
                                <p:cTn id="30" presetID="10" presetClass="entr" presetSubtype="0" fill="hold" nodeType="with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500"/>
                                        <p:tgtEl>
                                          <p:spTgt spid="7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nodeType="with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fade">
                                      <p:cBhvr>
                                        <p:cTn id="45" dur="500"/>
                                        <p:tgtEl>
                                          <p:spTgt spid="75"/>
                                        </p:tgtEl>
                                      </p:cBhvr>
                                    </p:animEffect>
                                  </p:childTnLst>
                                </p:cTn>
                              </p:par>
                              <p:par>
                                <p:cTn id="46" presetID="10" presetClass="entr" presetSubtype="0" fill="hold" nodeType="withEffect">
                                  <p:stCondLst>
                                    <p:cond delay="0"/>
                                  </p:stCondLst>
                                  <p:childTnLst>
                                    <p:set>
                                      <p:cBhvr>
                                        <p:cTn id="47" dur="1" fill="hold">
                                          <p:stCondLst>
                                            <p:cond delay="0"/>
                                          </p:stCondLst>
                                        </p:cTn>
                                        <p:tgtEl>
                                          <p:spTgt spid="76"/>
                                        </p:tgtEl>
                                        <p:attrNameLst>
                                          <p:attrName>style.visibility</p:attrName>
                                        </p:attrNameLst>
                                      </p:cBhvr>
                                      <p:to>
                                        <p:strVal val="visible"/>
                                      </p:to>
                                    </p:set>
                                    <p:animEffect transition="in" filter="fade">
                                      <p:cBhvr>
                                        <p:cTn id="48" dur="500"/>
                                        <p:tgtEl>
                                          <p:spTgt spid="76"/>
                                        </p:tgtEl>
                                      </p:cBhvr>
                                    </p:animEffect>
                                  </p:childTnLst>
                                </p:cTn>
                              </p:par>
                              <p:par>
                                <p:cTn id="49" presetID="10" presetClass="entr" presetSubtype="0" fill="hold" nodeType="withEffect">
                                  <p:stCondLst>
                                    <p:cond delay="0"/>
                                  </p:stCondLst>
                                  <p:childTnLst>
                                    <p:set>
                                      <p:cBhvr>
                                        <p:cTn id="50" dur="1" fill="hold">
                                          <p:stCondLst>
                                            <p:cond delay="0"/>
                                          </p:stCondLst>
                                        </p:cTn>
                                        <p:tgtEl>
                                          <p:spTgt spid="77"/>
                                        </p:tgtEl>
                                        <p:attrNameLst>
                                          <p:attrName>style.visibility</p:attrName>
                                        </p:attrNameLst>
                                      </p:cBhvr>
                                      <p:to>
                                        <p:strVal val="visible"/>
                                      </p:to>
                                    </p:set>
                                    <p:animEffect transition="in" filter="fade">
                                      <p:cBhvr>
                                        <p:cTn id="51" dur="500"/>
                                        <p:tgtEl>
                                          <p:spTgt spid="77"/>
                                        </p:tgtEl>
                                      </p:cBhvr>
                                    </p:animEffect>
                                  </p:childTnLst>
                                </p:cTn>
                              </p:par>
                              <p:par>
                                <p:cTn id="52" presetID="10" presetClass="entr" presetSubtype="0" fill="hold" nodeType="withEffect">
                                  <p:stCondLst>
                                    <p:cond delay="0"/>
                                  </p:stCondLst>
                                  <p:childTnLst>
                                    <p:set>
                                      <p:cBhvr>
                                        <p:cTn id="53" dur="1" fill="hold">
                                          <p:stCondLst>
                                            <p:cond delay="0"/>
                                          </p:stCondLst>
                                        </p:cTn>
                                        <p:tgtEl>
                                          <p:spTgt spid="78"/>
                                        </p:tgtEl>
                                        <p:attrNameLst>
                                          <p:attrName>style.visibility</p:attrName>
                                        </p:attrNameLst>
                                      </p:cBhvr>
                                      <p:to>
                                        <p:strVal val="visible"/>
                                      </p:to>
                                    </p:set>
                                    <p:animEffect transition="in" filter="fade">
                                      <p:cBhvr>
                                        <p:cTn id="54" dur="500"/>
                                        <p:tgtEl>
                                          <p:spTgt spid="78"/>
                                        </p:tgtEl>
                                      </p:cBhvr>
                                    </p:animEffect>
                                  </p:childTnLst>
                                </p:cTn>
                              </p:par>
                              <p:par>
                                <p:cTn id="55" presetID="10" presetClass="entr" presetSubtype="0" fill="hold" nodeType="with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fade">
                                      <p:cBhvr>
                                        <p:cTn id="57" dur="500"/>
                                        <p:tgtEl>
                                          <p:spTgt spid="79"/>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nodeType="clickEffect">
                                  <p:stCondLst>
                                    <p:cond delay="0"/>
                                  </p:stCondLst>
                                  <p:childTnLst>
                                    <p:animEffect transition="out" filter="fade">
                                      <p:cBhvr>
                                        <p:cTn id="61" dur="500"/>
                                        <p:tgtEl>
                                          <p:spTgt spid="11"/>
                                        </p:tgtEl>
                                      </p:cBhvr>
                                    </p:animEffect>
                                    <p:set>
                                      <p:cBhvr>
                                        <p:cTn id="62" dur="1" fill="hold">
                                          <p:stCondLst>
                                            <p:cond delay="499"/>
                                          </p:stCondLst>
                                        </p:cTn>
                                        <p:tgtEl>
                                          <p:spTgt spid="11"/>
                                        </p:tgtEl>
                                        <p:attrNameLst>
                                          <p:attrName>style.visibility</p:attrName>
                                        </p:attrNameLst>
                                      </p:cBhvr>
                                      <p:to>
                                        <p:strVal val="hidden"/>
                                      </p:to>
                                    </p:set>
                                  </p:childTnLst>
                                </p:cTn>
                              </p:par>
                              <p:par>
                                <p:cTn id="63" presetID="10" presetClass="exit" presetSubtype="0" fill="hold" nodeType="withEffect">
                                  <p:stCondLst>
                                    <p:cond delay="0"/>
                                  </p:stCondLst>
                                  <p:childTnLst>
                                    <p:animEffect transition="out" filter="fade">
                                      <p:cBhvr>
                                        <p:cTn id="64" dur="500"/>
                                        <p:tgtEl>
                                          <p:spTgt spid="16"/>
                                        </p:tgtEl>
                                      </p:cBhvr>
                                    </p:animEffect>
                                    <p:set>
                                      <p:cBhvr>
                                        <p:cTn id="65" dur="1" fill="hold">
                                          <p:stCondLst>
                                            <p:cond delay="499"/>
                                          </p:stCondLst>
                                        </p:cTn>
                                        <p:tgtEl>
                                          <p:spTgt spid="16"/>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22"/>
                                        </p:tgtEl>
                                      </p:cBhvr>
                                    </p:animEffect>
                                    <p:set>
                                      <p:cBhvr>
                                        <p:cTn id="68" dur="1" fill="hold">
                                          <p:stCondLst>
                                            <p:cond delay="499"/>
                                          </p:stCondLst>
                                        </p:cTn>
                                        <p:tgtEl>
                                          <p:spTgt spid="2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85"/>
                                        </p:tgtEl>
                                        <p:attrNameLst>
                                          <p:attrName>style.visibility</p:attrName>
                                        </p:attrNameLst>
                                      </p:cBhvr>
                                      <p:to>
                                        <p:strVal val="visible"/>
                                      </p:to>
                                    </p:set>
                                    <p:animEffect transition="in" filter="fade">
                                      <p:cBhvr>
                                        <p:cTn id="73" dur="500"/>
                                        <p:tgtEl>
                                          <p:spTgt spid="85"/>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500"/>
                                        <p:tgtEl>
                                          <p:spTgt spid="27"/>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path" presetSubtype="0" accel="50000" decel="50000" fill="hold" nodeType="clickEffect">
                                  <p:stCondLst>
                                    <p:cond delay="0"/>
                                  </p:stCondLst>
                                  <p:childTnLst>
                                    <p:animMotion origin="layout" path="M -5.55556E-7 -1.85185E-6 L 0.75556 -1.85185E-6 " pathEditMode="relative" rAng="0" ptsTypes="AA">
                                      <p:cBhvr>
                                        <p:cTn id="82" dur="2000" fill="hold"/>
                                        <p:tgtEl>
                                          <p:spTgt spid="64"/>
                                        </p:tgtEl>
                                        <p:attrNameLst>
                                          <p:attrName>ppt_x</p:attrName>
                                          <p:attrName>ppt_y</p:attrName>
                                        </p:attrNameLst>
                                      </p:cBhvr>
                                      <p:rCtr x="37778" y="0"/>
                                    </p:animMotion>
                                  </p:childTnLst>
                                </p:cTn>
                              </p:par>
                              <p:par>
                                <p:cTn id="83" presetID="42" presetClass="path" presetSubtype="0" accel="50000" decel="50000" fill="hold" nodeType="withEffect">
                                  <p:stCondLst>
                                    <p:cond delay="0"/>
                                  </p:stCondLst>
                                  <p:childTnLst>
                                    <p:animMotion origin="layout" path="M -5.55556E-7 1.48148E-6 L 0.75417 0.00092 " pathEditMode="relative" rAng="0" ptsTypes="AA">
                                      <p:cBhvr>
                                        <p:cTn id="84" dur="2000" fill="hold"/>
                                        <p:tgtEl>
                                          <p:spTgt spid="65"/>
                                        </p:tgtEl>
                                        <p:attrNameLst>
                                          <p:attrName>ppt_x</p:attrName>
                                          <p:attrName>ppt_y</p:attrName>
                                        </p:attrNameLst>
                                      </p:cBhvr>
                                      <p:rCtr x="37708" y="46"/>
                                    </p:animMotion>
                                  </p:childTnLst>
                                </p:cTn>
                              </p:par>
                            </p:childTnLst>
                          </p:cTn>
                        </p:par>
                        <p:par>
                          <p:cTn id="85" fill="hold">
                            <p:stCondLst>
                              <p:cond delay="2000"/>
                            </p:stCondLst>
                            <p:childTnLst>
                              <p:par>
                                <p:cTn id="86" presetID="0" presetClass="path" presetSubtype="0" accel="50000" decel="50000" fill="hold" nodeType="afterEffect">
                                  <p:stCondLst>
                                    <p:cond delay="0"/>
                                  </p:stCondLst>
                                  <p:childTnLst>
                                    <p:animMotion origin="layout" path="M -1.38889E-6 -4.81481E-6 L 0.49167 0.13519 " pathEditMode="relative" rAng="0" ptsTypes="AA">
                                      <p:cBhvr>
                                        <p:cTn id="87" dur="2000" fill="hold"/>
                                        <p:tgtEl>
                                          <p:spTgt spid="69"/>
                                        </p:tgtEl>
                                        <p:attrNameLst>
                                          <p:attrName>ppt_x</p:attrName>
                                          <p:attrName>ppt_y</p:attrName>
                                        </p:attrNameLst>
                                      </p:cBhvr>
                                      <p:rCtr x="24583" y="6759"/>
                                    </p:animMotion>
                                  </p:childTnLst>
                                </p:cTn>
                              </p:par>
                              <p:par>
                                <p:cTn id="88" presetID="0" presetClass="path" presetSubtype="0" accel="50000" decel="50000" fill="hold" nodeType="withEffect">
                                  <p:stCondLst>
                                    <p:cond delay="0"/>
                                  </p:stCondLst>
                                  <p:childTnLst>
                                    <p:animMotion origin="layout" path="M -1.38889E-6 -1.48148E-6 L 0.49167 0.13611 " pathEditMode="relative" rAng="0" ptsTypes="AA">
                                      <p:cBhvr>
                                        <p:cTn id="89" dur="2000" fill="hold"/>
                                        <p:tgtEl>
                                          <p:spTgt spid="70"/>
                                        </p:tgtEl>
                                        <p:attrNameLst>
                                          <p:attrName>ppt_x</p:attrName>
                                          <p:attrName>ppt_y</p:attrName>
                                        </p:attrNameLst>
                                      </p:cBhvr>
                                      <p:rCtr x="24583" y="6806"/>
                                    </p:animMotion>
                                  </p:childTnLst>
                                </p:cTn>
                              </p:par>
                              <p:par>
                                <p:cTn id="90" presetID="0" presetClass="path" presetSubtype="0" accel="50000" decel="50000" fill="hold" nodeType="withEffect">
                                  <p:stCondLst>
                                    <p:cond delay="0"/>
                                  </p:stCondLst>
                                  <p:childTnLst>
                                    <p:animMotion origin="layout" path="M 1.38889E-6 4.44444E-6 L 0.49097 0.1324 " pathEditMode="relative" rAng="0" ptsTypes="AA">
                                      <p:cBhvr>
                                        <p:cTn id="91" dur="2000" fill="hold"/>
                                        <p:tgtEl>
                                          <p:spTgt spid="71"/>
                                        </p:tgtEl>
                                        <p:attrNameLst>
                                          <p:attrName>ppt_x</p:attrName>
                                          <p:attrName>ppt_y</p:attrName>
                                        </p:attrNameLst>
                                      </p:cBhvr>
                                      <p:rCtr x="24549" y="6620"/>
                                    </p:animMotion>
                                  </p:childTnLst>
                                </p:cTn>
                              </p:par>
                            </p:childTnLst>
                          </p:cTn>
                        </p:par>
                        <p:par>
                          <p:cTn id="92" fill="hold">
                            <p:stCondLst>
                              <p:cond delay="4000"/>
                            </p:stCondLst>
                            <p:childTnLst>
                              <p:par>
                                <p:cTn id="93" presetID="0" presetClass="path" presetSubtype="0" accel="50000" decel="50000" fill="hold" nodeType="afterEffect">
                                  <p:stCondLst>
                                    <p:cond delay="0"/>
                                  </p:stCondLst>
                                  <p:childTnLst>
                                    <p:animMotion origin="layout" path="M 0 0 L 0.28542 0.00092 " pathEditMode="relative" ptsTypes="AA">
                                      <p:cBhvr>
                                        <p:cTn id="94" dur="2000" fill="hold"/>
                                        <p:tgtEl>
                                          <p:spTgt spid="75"/>
                                        </p:tgtEl>
                                        <p:attrNameLst>
                                          <p:attrName>ppt_x</p:attrName>
                                          <p:attrName>ppt_y</p:attrName>
                                        </p:attrNameLst>
                                      </p:cBhvr>
                                    </p:animMotion>
                                  </p:childTnLst>
                                </p:cTn>
                              </p:par>
                              <p:par>
                                <p:cTn id="95" presetID="0" presetClass="path" presetSubtype="0" accel="50000" decel="50000" fill="hold" nodeType="withEffect">
                                  <p:stCondLst>
                                    <p:cond delay="0"/>
                                  </p:stCondLst>
                                  <p:childTnLst>
                                    <p:animMotion origin="layout" path="M 0 0 L 0.28542 0.00092 " pathEditMode="relative" ptsTypes="AA">
                                      <p:cBhvr>
                                        <p:cTn id="96" dur="2000" fill="hold"/>
                                        <p:tgtEl>
                                          <p:spTgt spid="76"/>
                                        </p:tgtEl>
                                        <p:attrNameLst>
                                          <p:attrName>ppt_x</p:attrName>
                                          <p:attrName>ppt_y</p:attrName>
                                        </p:attrNameLst>
                                      </p:cBhvr>
                                    </p:animMotion>
                                  </p:childTnLst>
                                </p:cTn>
                              </p:par>
                              <p:par>
                                <p:cTn id="97" presetID="0" presetClass="path" presetSubtype="0" accel="50000" decel="50000" fill="hold" nodeType="withEffect">
                                  <p:stCondLst>
                                    <p:cond delay="0"/>
                                  </p:stCondLst>
                                  <p:childTnLst>
                                    <p:animMotion origin="layout" path="M 0 0 L 0.28542 0.00092 " pathEditMode="relative" ptsTypes="AA">
                                      <p:cBhvr>
                                        <p:cTn id="98" dur="2000" fill="hold"/>
                                        <p:tgtEl>
                                          <p:spTgt spid="77"/>
                                        </p:tgtEl>
                                        <p:attrNameLst>
                                          <p:attrName>ppt_x</p:attrName>
                                          <p:attrName>ppt_y</p:attrName>
                                        </p:attrNameLst>
                                      </p:cBhvr>
                                    </p:animMotion>
                                  </p:childTnLst>
                                </p:cTn>
                              </p:par>
                              <p:par>
                                <p:cTn id="99" presetID="0" presetClass="path" presetSubtype="0" accel="50000" decel="50000" fill="hold" nodeType="withEffect">
                                  <p:stCondLst>
                                    <p:cond delay="0"/>
                                  </p:stCondLst>
                                  <p:childTnLst>
                                    <p:animMotion origin="layout" path="M 0 0 L 0.28542 0.00092 " pathEditMode="relative" ptsTypes="AA">
                                      <p:cBhvr>
                                        <p:cTn id="100" dur="2000" fill="hold"/>
                                        <p:tgtEl>
                                          <p:spTgt spid="78"/>
                                        </p:tgtEl>
                                        <p:attrNameLst>
                                          <p:attrName>ppt_x</p:attrName>
                                          <p:attrName>ppt_y</p:attrName>
                                        </p:attrNameLst>
                                      </p:cBhvr>
                                    </p:animMotion>
                                  </p:childTnLst>
                                </p:cTn>
                              </p:par>
                              <p:par>
                                <p:cTn id="101" presetID="0" presetClass="path" presetSubtype="0" accel="50000" decel="50000" fill="hold" nodeType="withEffect">
                                  <p:stCondLst>
                                    <p:cond delay="0"/>
                                  </p:stCondLst>
                                  <p:childTnLst>
                                    <p:animMotion origin="layout" path="M 0 0 L 0.28542 0.00092 " pathEditMode="relative" ptsTypes="AA">
                                      <p:cBhvr>
                                        <p:cTn id="102" dur="2000" fill="hold"/>
                                        <p:tgtEl>
                                          <p:spTgt spid="79"/>
                                        </p:tgtEl>
                                        <p:attrNameLst>
                                          <p:attrName>ppt_x</p:attrName>
                                          <p:attrName>ppt_y</p:attrName>
                                        </p:attrNameLst>
                                      </p:cBhvr>
                                    </p:animMotion>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6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6:5</a:t>
            </a:r>
            <a:endParaRPr lang="en-GB" dirty="0">
              <a:highlight>
                <a:srgbClr val="FFFF00"/>
              </a:highlight>
            </a:endParaRPr>
          </a:p>
        </p:txBody>
      </p:sp>
      <p:pic>
        <p:nvPicPr>
          <p:cNvPr id="5" name="Picture 4" descr="A picture containing object&#10;&#10;Description generated with high confidence">
            <a:extLst>
              <a:ext uri="{FF2B5EF4-FFF2-40B4-BE49-F238E27FC236}">
                <a16:creationId xmlns:a16="http://schemas.microsoft.com/office/drawing/2014/main" xmlns="" id="{DABCAA66-54E5-4BE8-88A6-906B5C1FE8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294570" y="2353780"/>
            <a:ext cx="2554861" cy="2150440"/>
          </a:xfrm>
          <a:prstGeom prst="rect">
            <a:avLst/>
          </a:prstGeom>
        </p:spPr>
      </p:pic>
      <p:sp>
        <p:nvSpPr>
          <p:cNvPr id="6" name="Rectangle 5">
            <a:extLst>
              <a:ext uri="{FF2B5EF4-FFF2-40B4-BE49-F238E27FC236}">
                <a16:creationId xmlns:a16="http://schemas.microsoft.com/office/drawing/2014/main" xmlns="" id="{DC36078F-EC21-4ACF-B233-5FE98DD30E17}"/>
              </a:ext>
            </a:extLst>
          </p:cNvPr>
          <p:cNvSpPr/>
          <p:nvPr/>
        </p:nvSpPr>
        <p:spPr bwMode="auto">
          <a:xfrm>
            <a:off x="4379383" y="2889250"/>
            <a:ext cx="469901" cy="38523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5" name="Picture 14" descr="A picture containing object&#10;&#10;Description generated with very high confidence">
            <a:extLst>
              <a:ext uri="{FF2B5EF4-FFF2-40B4-BE49-F238E27FC236}">
                <a16:creationId xmlns:a16="http://schemas.microsoft.com/office/drawing/2014/main" xmlns="" id="{2E853C34-EABA-486F-A309-5DA3569E5CC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299"/>
          <a:stretch/>
        </p:blipFill>
        <p:spPr>
          <a:xfrm>
            <a:off x="4379383" y="2842684"/>
            <a:ext cx="469901" cy="431800"/>
          </a:xfrm>
          <a:prstGeom prst="rect">
            <a:avLst/>
          </a:prstGeom>
        </p:spPr>
      </p:pic>
    </p:spTree>
    <p:extLst>
      <p:ext uri="{BB962C8B-B14F-4D97-AF65-F5344CB8AC3E}">
        <p14:creationId xmlns:p14="http://schemas.microsoft.com/office/powerpoint/2010/main" val="363974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6:5</a:t>
            </a:r>
            <a:endParaRPr lang="en-GB" dirty="0">
              <a:highlight>
                <a:srgbClr val="FFFF00"/>
              </a:highlight>
            </a:endParaRPr>
          </a:p>
        </p:txBody>
      </p:sp>
      <p:pic>
        <p:nvPicPr>
          <p:cNvPr id="5" name="Picture 4" descr="A picture containing object&#10;&#10;Description generated with high confidence">
            <a:extLst>
              <a:ext uri="{FF2B5EF4-FFF2-40B4-BE49-F238E27FC236}">
                <a16:creationId xmlns:a16="http://schemas.microsoft.com/office/drawing/2014/main" xmlns="" id="{DABCAA66-54E5-4BE8-88A6-906B5C1FE8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3294570" y="2353780"/>
            <a:ext cx="2554861" cy="2150440"/>
          </a:xfrm>
          <a:prstGeom prst="rect">
            <a:avLst/>
          </a:prstGeom>
        </p:spPr>
      </p:pic>
      <p:sp>
        <p:nvSpPr>
          <p:cNvPr id="6" name="Rectangle 5">
            <a:extLst>
              <a:ext uri="{FF2B5EF4-FFF2-40B4-BE49-F238E27FC236}">
                <a16:creationId xmlns:a16="http://schemas.microsoft.com/office/drawing/2014/main" xmlns="" id="{DC36078F-EC21-4ACF-B233-5FE98DD30E17}"/>
              </a:ext>
            </a:extLst>
          </p:cNvPr>
          <p:cNvSpPr/>
          <p:nvPr/>
        </p:nvSpPr>
        <p:spPr bwMode="auto">
          <a:xfrm>
            <a:off x="5046140" y="3803649"/>
            <a:ext cx="469901" cy="38523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7" name="Picture 6" descr="A picture containing object&#10;&#10;Description generated with very high confidence">
            <a:extLst>
              <a:ext uri="{FF2B5EF4-FFF2-40B4-BE49-F238E27FC236}">
                <a16:creationId xmlns:a16="http://schemas.microsoft.com/office/drawing/2014/main" xmlns="" id="{7251E7B0-A3CF-416F-B609-A1C4B3E259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5175258" y="3829050"/>
            <a:ext cx="211667" cy="347134"/>
          </a:xfrm>
          <a:prstGeom prst="rect">
            <a:avLst/>
          </a:prstGeom>
        </p:spPr>
      </p:pic>
    </p:spTree>
    <p:extLst>
      <p:ext uri="{BB962C8B-B14F-4D97-AF65-F5344CB8AC3E}">
        <p14:creationId xmlns:p14="http://schemas.microsoft.com/office/powerpoint/2010/main" val="83606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object&#10;&#10;Description generated with high confidence">
            <a:extLst>
              <a:ext uri="{FF2B5EF4-FFF2-40B4-BE49-F238E27FC236}">
                <a16:creationId xmlns:a16="http://schemas.microsoft.com/office/drawing/2014/main" xmlns="" id="{DABCAA66-54E5-4BE8-88A6-906B5C1FE89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75"/>
          <a:stretch/>
        </p:blipFill>
        <p:spPr>
          <a:xfrm>
            <a:off x="3294569" y="2353780"/>
            <a:ext cx="2554861" cy="2150440"/>
          </a:xfrm>
          <a:prstGeom prst="rect">
            <a:avLst/>
          </a:prstGeom>
        </p:spPr>
      </p:pic>
      <p:sp>
        <p:nvSpPr>
          <p:cNvPr id="2" name="Text Placeholder 1"/>
          <p:cNvSpPr>
            <a:spLocks noGrp="1"/>
          </p:cNvSpPr>
          <p:nvPr>
            <p:ph type="body" sz="quarter" idx="11"/>
          </p:nvPr>
        </p:nvSpPr>
        <p:spPr>
          <a:xfrm>
            <a:off x="1" y="0"/>
            <a:ext cx="9144000" cy="630000"/>
          </a:xfrm>
        </p:spPr>
        <p:txBody>
          <a:bodyPr/>
          <a:lstStyle/>
          <a:p>
            <a:r>
              <a:rPr lang="en-GB" dirty="0"/>
              <a:t>1.11 Addition: three numbers and bridging 10 – step 6:5</a:t>
            </a:r>
            <a:endParaRPr lang="en-GB" dirty="0">
              <a:highlight>
                <a:srgbClr val="FFFF00"/>
              </a:highlight>
            </a:endParaRPr>
          </a:p>
        </p:txBody>
      </p:sp>
      <p:sp>
        <p:nvSpPr>
          <p:cNvPr id="6" name="Rectangle 5">
            <a:extLst>
              <a:ext uri="{FF2B5EF4-FFF2-40B4-BE49-F238E27FC236}">
                <a16:creationId xmlns:a16="http://schemas.microsoft.com/office/drawing/2014/main" xmlns="" id="{DC36078F-EC21-4ACF-B233-5FE98DD30E17}"/>
              </a:ext>
            </a:extLst>
          </p:cNvPr>
          <p:cNvSpPr/>
          <p:nvPr/>
        </p:nvSpPr>
        <p:spPr bwMode="auto">
          <a:xfrm>
            <a:off x="3713903" y="3479378"/>
            <a:ext cx="469901" cy="385234"/>
          </a:xfrm>
          <a:prstGeom prst="rect">
            <a:avLst/>
          </a:prstGeom>
          <a:solidFill>
            <a:schemeClr val="bg1"/>
          </a:solid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8" name="Picture 7" descr="ncetm_mm_sp11_se11_aw022.png">
            <a:extLst>
              <a:ext uri="{FF2B5EF4-FFF2-40B4-BE49-F238E27FC236}">
                <a16:creationId xmlns:a16="http://schemas.microsoft.com/office/drawing/2014/main" xmlns="" id="{A0A0607B-13B9-42C3-B07C-3D81004698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749985" y="3435140"/>
            <a:ext cx="314960" cy="473710"/>
          </a:xfrm>
          <a:prstGeom prst="rect">
            <a:avLst/>
          </a:prstGeom>
        </p:spPr>
      </p:pic>
    </p:spTree>
    <p:extLst>
      <p:ext uri="{BB962C8B-B14F-4D97-AF65-F5344CB8AC3E}">
        <p14:creationId xmlns:p14="http://schemas.microsoft.com/office/powerpoint/2010/main" val="151146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1:2</a:t>
            </a:r>
          </a:p>
        </p:txBody>
      </p:sp>
      <p:pic>
        <p:nvPicPr>
          <p:cNvPr id="3" name="Picture 2" descr="ncetm_mm_sp1_se11_aw003.png"/>
          <p:cNvPicPr>
            <a:picLocks noChangeAspect="1"/>
          </p:cNvPicPr>
          <p:nvPr/>
        </p:nvPicPr>
        <p:blipFill rotWithShape="1">
          <a:blip r:embed="rId3" cstate="print">
            <a:extLst>
              <a:ext uri="{28A0092B-C50C-407E-A947-70E740481C1C}">
                <a14:useLocalDpi xmlns:a14="http://schemas.microsoft.com/office/drawing/2010/main" val="0"/>
              </a:ext>
            </a:extLst>
          </a:blip>
          <a:srcRect r="-12336"/>
          <a:stretch/>
        </p:blipFill>
        <p:spPr>
          <a:xfrm>
            <a:off x="6337112" y="1781459"/>
            <a:ext cx="1702170" cy="3461753"/>
          </a:xfrm>
          <a:prstGeom prst="rect">
            <a:avLst/>
          </a:prstGeom>
        </p:spPr>
      </p:pic>
      <p:sp>
        <p:nvSpPr>
          <p:cNvPr id="10" name="Rectangle 9"/>
          <p:cNvSpPr/>
          <p:nvPr/>
        </p:nvSpPr>
        <p:spPr bwMode="auto">
          <a:xfrm>
            <a:off x="6537524" y="1863513"/>
            <a:ext cx="544843" cy="54737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1" name="Rectangle 10"/>
          <p:cNvSpPr/>
          <p:nvPr/>
        </p:nvSpPr>
        <p:spPr bwMode="auto">
          <a:xfrm>
            <a:off x="6550224" y="2549313"/>
            <a:ext cx="544843" cy="54737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pic>
        <p:nvPicPr>
          <p:cNvPr id="12" name="Picture 11" descr="ncetm_mm_sp11_se11_aw004.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8401" y="1871980"/>
            <a:ext cx="7935994" cy="2333549"/>
          </a:xfrm>
          <a:prstGeom prst="rect">
            <a:avLst/>
          </a:prstGeom>
        </p:spPr>
      </p:pic>
      <p:sp>
        <p:nvSpPr>
          <p:cNvPr id="14" name="Rectangle 13"/>
          <p:cNvSpPr/>
          <p:nvPr/>
        </p:nvSpPr>
        <p:spPr bwMode="auto">
          <a:xfrm>
            <a:off x="1487157" y="3434080"/>
            <a:ext cx="455943" cy="54737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5" name="Rectangle 14"/>
          <p:cNvSpPr/>
          <p:nvPr/>
        </p:nvSpPr>
        <p:spPr bwMode="auto">
          <a:xfrm>
            <a:off x="2566657" y="2201333"/>
            <a:ext cx="455943" cy="624417"/>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Rectangle 15"/>
          <p:cNvSpPr/>
          <p:nvPr/>
        </p:nvSpPr>
        <p:spPr bwMode="auto">
          <a:xfrm>
            <a:off x="2579357" y="3446780"/>
            <a:ext cx="455943" cy="54737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7" name="Rectangle 16"/>
          <p:cNvSpPr/>
          <p:nvPr/>
        </p:nvSpPr>
        <p:spPr bwMode="auto">
          <a:xfrm>
            <a:off x="3671557" y="3408680"/>
            <a:ext cx="455943" cy="54737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Rectangle 17"/>
          <p:cNvSpPr/>
          <p:nvPr/>
        </p:nvSpPr>
        <p:spPr bwMode="auto">
          <a:xfrm>
            <a:off x="6550224" y="3247813"/>
            <a:ext cx="544843" cy="54737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9" name="Rectangle 18"/>
          <p:cNvSpPr/>
          <p:nvPr/>
        </p:nvSpPr>
        <p:spPr bwMode="auto">
          <a:xfrm>
            <a:off x="6550224" y="3933613"/>
            <a:ext cx="544843" cy="54737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Rectangle 19"/>
          <p:cNvSpPr/>
          <p:nvPr/>
        </p:nvSpPr>
        <p:spPr bwMode="auto">
          <a:xfrm>
            <a:off x="6537524" y="4619413"/>
            <a:ext cx="544843" cy="54737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1" name="Rectangle 20"/>
          <p:cNvSpPr/>
          <p:nvPr/>
        </p:nvSpPr>
        <p:spPr bwMode="auto">
          <a:xfrm>
            <a:off x="7236023" y="4615179"/>
            <a:ext cx="544843" cy="54737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Rectangle 21"/>
          <p:cNvSpPr/>
          <p:nvPr/>
        </p:nvSpPr>
        <p:spPr bwMode="auto">
          <a:xfrm>
            <a:off x="7227557" y="3929378"/>
            <a:ext cx="544843" cy="54737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3" name="Rectangle 22"/>
          <p:cNvSpPr/>
          <p:nvPr/>
        </p:nvSpPr>
        <p:spPr bwMode="auto">
          <a:xfrm>
            <a:off x="7236023" y="3252045"/>
            <a:ext cx="544843" cy="54737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Rectangle 23"/>
          <p:cNvSpPr/>
          <p:nvPr/>
        </p:nvSpPr>
        <p:spPr bwMode="auto">
          <a:xfrm>
            <a:off x="7227557" y="2557779"/>
            <a:ext cx="544843" cy="54737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5" name="Rectangle 24"/>
          <p:cNvSpPr/>
          <p:nvPr/>
        </p:nvSpPr>
        <p:spPr bwMode="auto">
          <a:xfrm>
            <a:off x="7227556" y="1855046"/>
            <a:ext cx="544843" cy="54737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6" name="TextBox 25"/>
          <p:cNvSpPr txBox="1"/>
          <p:nvPr/>
        </p:nvSpPr>
        <p:spPr bwMode="auto">
          <a:xfrm>
            <a:off x="1749474" y="4664715"/>
            <a:ext cx="23780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a:ea typeface="Myriad Pro Semibold" charset="0"/>
                <a:cs typeface="Myriad Pro Semibold" charset="0"/>
              </a:rPr>
              <a:t>10 = 2 + 3 + 5</a:t>
            </a:r>
          </a:p>
        </p:txBody>
      </p:sp>
      <p:sp>
        <p:nvSpPr>
          <p:cNvPr id="27" name="Rectangle 26">
            <a:extLst>
              <a:ext uri="{FF2B5EF4-FFF2-40B4-BE49-F238E27FC236}">
                <a16:creationId xmlns:a16="http://schemas.microsoft.com/office/drawing/2014/main" xmlns="" id="{F32CDC38-2801-4D0A-B57C-10C6ECF66D77}"/>
              </a:ext>
            </a:extLst>
          </p:cNvPr>
          <p:cNvSpPr/>
          <p:nvPr/>
        </p:nvSpPr>
        <p:spPr bwMode="auto">
          <a:xfrm>
            <a:off x="5905258" y="1999839"/>
            <a:ext cx="544843" cy="325184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997092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xit" presetSubtype="0" fill="hold" grpId="1" nodeType="afterEffect">
                                  <p:stCondLst>
                                    <p:cond delay="0"/>
                                  </p:stCondLst>
                                  <p:childTnLst>
                                    <p:animEffect transition="out" filter="fade">
                                      <p:cBhvr>
                                        <p:cTn id="13" dur="500"/>
                                        <p:tgtEl>
                                          <p:spTgt spid="11"/>
                                        </p:tgtEl>
                                      </p:cBhvr>
                                    </p:animEffect>
                                    <p:set>
                                      <p:cBhvr>
                                        <p:cTn id="14" dur="1" fill="hold">
                                          <p:stCondLst>
                                            <p:cond delay="499"/>
                                          </p:stCondLst>
                                        </p:cTn>
                                        <p:tgtEl>
                                          <p:spTgt spid="11"/>
                                        </p:tgtEl>
                                        <p:attrNameLst>
                                          <p:attrName>style.visibility</p:attrName>
                                        </p:attrNameLst>
                                      </p:cBhvr>
                                      <p:to>
                                        <p:strVal val="hidden"/>
                                      </p:to>
                                    </p:set>
                                  </p:childTnLst>
                                </p:cTn>
                              </p:par>
                              <p:par>
                                <p:cTn id="15" presetID="10" presetClass="exit" presetSubtype="0" fill="hold" grpId="1" nodeType="withEffect">
                                  <p:stCondLst>
                                    <p:cond delay="0"/>
                                  </p:stCondLst>
                                  <p:childTnLst>
                                    <p:animEffect transition="out" filter="fade">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par>
                          <p:cTn id="18" fill="hold">
                            <p:stCondLst>
                              <p:cond delay="1000"/>
                            </p:stCondLst>
                            <p:childTnLst>
                              <p:par>
                                <p:cTn id="19" presetID="10" presetClass="entr" presetSubtype="0" fill="hold" grpId="2"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2"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1500"/>
                            </p:stCondLst>
                            <p:childTnLst>
                              <p:par>
                                <p:cTn id="26" presetID="10" presetClass="exit" presetSubtype="0" fill="hold" grpId="3" nodeType="after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0" presetClass="exit" presetSubtype="0" fill="hold" grpId="3" nodeType="withEffect">
                                  <p:stCondLst>
                                    <p:cond delay="0"/>
                                  </p:stCondLst>
                                  <p:childTnLst>
                                    <p:animEffect transition="out" filter="fade">
                                      <p:cBhvr>
                                        <p:cTn id="30" dur="500"/>
                                        <p:tgtEl>
                                          <p:spTgt spid="10"/>
                                        </p:tgtEl>
                                      </p:cBhvr>
                                    </p:animEffect>
                                    <p:set>
                                      <p:cBhvr>
                                        <p:cTn id="31" dur="1" fill="hold">
                                          <p:stCondLst>
                                            <p:cond delay="499"/>
                                          </p:stCondLst>
                                        </p:cTn>
                                        <p:tgtEl>
                                          <p:spTgt spid="10"/>
                                        </p:tgtEl>
                                        <p:attrNameLst>
                                          <p:attrName>style.visibility</p:attrName>
                                        </p:attrNameLst>
                                      </p:cBhvr>
                                      <p:to>
                                        <p:strVal val="hidden"/>
                                      </p:to>
                                    </p:set>
                                  </p:childTnLst>
                                </p:cTn>
                              </p:par>
                            </p:childTnLst>
                          </p:cTn>
                        </p:par>
                        <p:par>
                          <p:cTn id="32" fill="hold">
                            <p:stCondLst>
                              <p:cond delay="2000"/>
                            </p:stCondLst>
                            <p:childTnLst>
                              <p:par>
                                <p:cTn id="33" presetID="10" presetClass="entr" presetSubtype="0" fill="hold" grpId="4"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4"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2500"/>
                            </p:stCondLst>
                            <p:childTnLst>
                              <p:par>
                                <p:cTn id="40" presetID="10" presetClass="exit" presetSubtype="0" fill="hold" grpId="5" nodeType="afterEffect">
                                  <p:stCondLst>
                                    <p:cond delay="0"/>
                                  </p:stCondLst>
                                  <p:childTnLst>
                                    <p:animEffect transition="out" filter="fade">
                                      <p:cBhvr>
                                        <p:cTn id="41" dur="500"/>
                                        <p:tgtEl>
                                          <p:spTgt spid="11"/>
                                        </p:tgtEl>
                                      </p:cBhvr>
                                    </p:animEffect>
                                    <p:set>
                                      <p:cBhvr>
                                        <p:cTn id="42" dur="1" fill="hold">
                                          <p:stCondLst>
                                            <p:cond delay="499"/>
                                          </p:stCondLst>
                                        </p:cTn>
                                        <p:tgtEl>
                                          <p:spTgt spid="11"/>
                                        </p:tgtEl>
                                        <p:attrNameLst>
                                          <p:attrName>style.visibility</p:attrName>
                                        </p:attrNameLst>
                                      </p:cBhvr>
                                      <p:to>
                                        <p:strVal val="hidden"/>
                                      </p:to>
                                    </p:set>
                                  </p:childTnLst>
                                </p:cTn>
                              </p:par>
                              <p:par>
                                <p:cTn id="43" presetID="10" presetClass="exit" presetSubtype="0" fill="hold" grpId="5" nodeType="withEffect">
                                  <p:stCondLst>
                                    <p:cond delay="0"/>
                                  </p:stCondLst>
                                  <p:childTnLst>
                                    <p:animEffect transition="out" filter="fade">
                                      <p:cBhvr>
                                        <p:cTn id="44" dur="500"/>
                                        <p:tgtEl>
                                          <p:spTgt spid="10"/>
                                        </p:tgtEl>
                                      </p:cBhvr>
                                    </p:animEffect>
                                    <p:set>
                                      <p:cBhvr>
                                        <p:cTn id="45" dur="1" fill="hold">
                                          <p:stCondLst>
                                            <p:cond delay="499"/>
                                          </p:stCondLst>
                                        </p:cTn>
                                        <p:tgtEl>
                                          <p:spTgt spid="10"/>
                                        </p:tgtEl>
                                        <p:attrNameLst>
                                          <p:attrName>style.visibility</p:attrName>
                                        </p:attrNameLst>
                                      </p:cBhvr>
                                      <p:to>
                                        <p:strVal val="hidden"/>
                                      </p:to>
                                    </p:set>
                                  </p:childTnLst>
                                </p:cTn>
                              </p:par>
                            </p:childTnLst>
                          </p:cTn>
                        </p:par>
                        <p:par>
                          <p:cTn id="46" fill="hold">
                            <p:stCondLst>
                              <p:cond delay="3000"/>
                            </p:stCondLst>
                            <p:childTnLst>
                              <p:par>
                                <p:cTn id="47" presetID="10" presetClass="exit" presetSubtype="0" fill="hold" grpId="0" nodeType="afterEffect">
                                  <p:stCondLst>
                                    <p:cond delay="0"/>
                                  </p:stCondLst>
                                  <p:childTnLst>
                                    <p:animEffect transition="out" filter="fade">
                                      <p:cBhvr>
                                        <p:cTn id="48" dur="500"/>
                                        <p:tgtEl>
                                          <p:spTgt spid="14"/>
                                        </p:tgtEl>
                                      </p:cBhvr>
                                    </p:animEffect>
                                    <p:set>
                                      <p:cBhvr>
                                        <p:cTn id="49" dur="1" fill="hold">
                                          <p:stCondLst>
                                            <p:cond delay="499"/>
                                          </p:stCondLst>
                                        </p:cTn>
                                        <p:tgtEl>
                                          <p:spTgt spid="1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fade">
                                      <p:cBhvr>
                                        <p:cTn id="54" dur="500"/>
                                        <p:tgtEl>
                                          <p:spTgt spid="1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500"/>
                                        <p:tgtEl>
                                          <p:spTgt spid="1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childTnLst>
                          </p:cTn>
                        </p:par>
                        <p:par>
                          <p:cTn id="61" fill="hold">
                            <p:stCondLst>
                              <p:cond delay="500"/>
                            </p:stCondLst>
                            <p:childTnLst>
                              <p:par>
                                <p:cTn id="62" presetID="10" presetClass="exit" presetSubtype="0" fill="hold" grpId="1" nodeType="afterEffect">
                                  <p:stCondLst>
                                    <p:cond delay="0"/>
                                  </p:stCondLst>
                                  <p:childTnLst>
                                    <p:animEffect transition="out" filter="fade">
                                      <p:cBhvr>
                                        <p:cTn id="63" dur="500"/>
                                        <p:tgtEl>
                                          <p:spTgt spid="18"/>
                                        </p:tgtEl>
                                      </p:cBhvr>
                                    </p:animEffect>
                                    <p:set>
                                      <p:cBhvr>
                                        <p:cTn id="64" dur="1" fill="hold">
                                          <p:stCondLst>
                                            <p:cond delay="499"/>
                                          </p:stCondLst>
                                        </p:cTn>
                                        <p:tgtEl>
                                          <p:spTgt spid="18"/>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19"/>
                                        </p:tgtEl>
                                      </p:cBhvr>
                                    </p:animEffect>
                                    <p:set>
                                      <p:cBhvr>
                                        <p:cTn id="67" dur="1" fill="hold">
                                          <p:stCondLst>
                                            <p:cond delay="499"/>
                                          </p:stCondLst>
                                        </p:cTn>
                                        <p:tgtEl>
                                          <p:spTgt spid="19"/>
                                        </p:tgtEl>
                                        <p:attrNameLst>
                                          <p:attrName>style.visibility</p:attrName>
                                        </p:attrNameLst>
                                      </p:cBhvr>
                                      <p:to>
                                        <p:strVal val="hidden"/>
                                      </p:to>
                                    </p:set>
                                  </p:childTnLst>
                                </p:cTn>
                              </p:par>
                              <p:par>
                                <p:cTn id="68" presetID="10" presetClass="exit" presetSubtype="0" fill="hold" grpId="1" nodeType="withEffect">
                                  <p:stCondLst>
                                    <p:cond delay="0"/>
                                  </p:stCondLst>
                                  <p:childTnLst>
                                    <p:animEffect transition="out" filter="fade">
                                      <p:cBhvr>
                                        <p:cTn id="69" dur="500"/>
                                        <p:tgtEl>
                                          <p:spTgt spid="20"/>
                                        </p:tgtEl>
                                      </p:cBhvr>
                                    </p:animEffect>
                                    <p:set>
                                      <p:cBhvr>
                                        <p:cTn id="70" dur="1" fill="hold">
                                          <p:stCondLst>
                                            <p:cond delay="499"/>
                                          </p:stCondLst>
                                        </p:cTn>
                                        <p:tgtEl>
                                          <p:spTgt spid="20"/>
                                        </p:tgtEl>
                                        <p:attrNameLst>
                                          <p:attrName>style.visibility</p:attrName>
                                        </p:attrNameLst>
                                      </p:cBhvr>
                                      <p:to>
                                        <p:strVal val="hidden"/>
                                      </p:to>
                                    </p:set>
                                  </p:childTnLst>
                                </p:cTn>
                              </p:par>
                            </p:childTnLst>
                          </p:cTn>
                        </p:par>
                        <p:par>
                          <p:cTn id="71" fill="hold">
                            <p:stCondLst>
                              <p:cond delay="1000"/>
                            </p:stCondLst>
                            <p:childTnLst>
                              <p:par>
                                <p:cTn id="72" presetID="10" presetClass="entr" presetSubtype="0" fill="hold" grpId="2"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par>
                                <p:cTn id="75" presetID="10" presetClass="entr" presetSubtype="0" fill="hold" grpId="2"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par>
                                <p:cTn id="78" presetID="10" presetClass="entr" presetSubtype="0" fill="hold" grpId="2" nodeType="with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fade">
                                      <p:cBhvr>
                                        <p:cTn id="80" dur="500"/>
                                        <p:tgtEl>
                                          <p:spTgt spid="20"/>
                                        </p:tgtEl>
                                      </p:cBhvr>
                                    </p:animEffect>
                                  </p:childTnLst>
                                </p:cTn>
                              </p:par>
                            </p:childTnLst>
                          </p:cTn>
                        </p:par>
                        <p:par>
                          <p:cTn id="81" fill="hold">
                            <p:stCondLst>
                              <p:cond delay="1500"/>
                            </p:stCondLst>
                            <p:childTnLst>
                              <p:par>
                                <p:cTn id="82" presetID="10" presetClass="exit" presetSubtype="0" fill="hold" grpId="3" nodeType="afterEffect">
                                  <p:stCondLst>
                                    <p:cond delay="0"/>
                                  </p:stCondLst>
                                  <p:childTnLst>
                                    <p:animEffect transition="out" filter="fade">
                                      <p:cBhvr>
                                        <p:cTn id="83" dur="500"/>
                                        <p:tgtEl>
                                          <p:spTgt spid="18"/>
                                        </p:tgtEl>
                                      </p:cBhvr>
                                    </p:animEffect>
                                    <p:set>
                                      <p:cBhvr>
                                        <p:cTn id="84" dur="1" fill="hold">
                                          <p:stCondLst>
                                            <p:cond delay="499"/>
                                          </p:stCondLst>
                                        </p:cTn>
                                        <p:tgtEl>
                                          <p:spTgt spid="18"/>
                                        </p:tgtEl>
                                        <p:attrNameLst>
                                          <p:attrName>style.visibility</p:attrName>
                                        </p:attrNameLst>
                                      </p:cBhvr>
                                      <p:to>
                                        <p:strVal val="hidden"/>
                                      </p:to>
                                    </p:set>
                                  </p:childTnLst>
                                </p:cTn>
                              </p:par>
                              <p:par>
                                <p:cTn id="85" presetID="10" presetClass="exit" presetSubtype="0" fill="hold" grpId="3" nodeType="withEffect">
                                  <p:stCondLst>
                                    <p:cond delay="0"/>
                                  </p:stCondLst>
                                  <p:childTnLst>
                                    <p:animEffect transition="out" filter="fade">
                                      <p:cBhvr>
                                        <p:cTn id="86" dur="500"/>
                                        <p:tgtEl>
                                          <p:spTgt spid="19"/>
                                        </p:tgtEl>
                                      </p:cBhvr>
                                    </p:animEffect>
                                    <p:set>
                                      <p:cBhvr>
                                        <p:cTn id="87" dur="1" fill="hold">
                                          <p:stCondLst>
                                            <p:cond delay="499"/>
                                          </p:stCondLst>
                                        </p:cTn>
                                        <p:tgtEl>
                                          <p:spTgt spid="19"/>
                                        </p:tgtEl>
                                        <p:attrNameLst>
                                          <p:attrName>style.visibility</p:attrName>
                                        </p:attrNameLst>
                                      </p:cBhvr>
                                      <p:to>
                                        <p:strVal val="hidden"/>
                                      </p:to>
                                    </p:set>
                                  </p:childTnLst>
                                </p:cTn>
                              </p:par>
                              <p:par>
                                <p:cTn id="88" presetID="10" presetClass="exit" presetSubtype="0" fill="hold" grpId="3" nodeType="withEffect">
                                  <p:stCondLst>
                                    <p:cond delay="0"/>
                                  </p:stCondLst>
                                  <p:childTnLst>
                                    <p:animEffect transition="out" filter="fade">
                                      <p:cBhvr>
                                        <p:cTn id="89" dur="500"/>
                                        <p:tgtEl>
                                          <p:spTgt spid="20"/>
                                        </p:tgtEl>
                                      </p:cBhvr>
                                    </p:animEffect>
                                    <p:set>
                                      <p:cBhvr>
                                        <p:cTn id="90" dur="1" fill="hold">
                                          <p:stCondLst>
                                            <p:cond delay="499"/>
                                          </p:stCondLst>
                                        </p:cTn>
                                        <p:tgtEl>
                                          <p:spTgt spid="20"/>
                                        </p:tgtEl>
                                        <p:attrNameLst>
                                          <p:attrName>style.visibility</p:attrName>
                                        </p:attrNameLst>
                                      </p:cBhvr>
                                      <p:to>
                                        <p:strVal val="hidden"/>
                                      </p:to>
                                    </p:set>
                                  </p:childTnLst>
                                </p:cTn>
                              </p:par>
                            </p:childTnLst>
                          </p:cTn>
                        </p:par>
                        <p:par>
                          <p:cTn id="91" fill="hold">
                            <p:stCondLst>
                              <p:cond delay="2000"/>
                            </p:stCondLst>
                            <p:childTnLst>
                              <p:par>
                                <p:cTn id="92" presetID="10" presetClass="entr" presetSubtype="0" fill="hold" grpId="4" nodeType="afterEffect">
                                  <p:stCondLst>
                                    <p:cond delay="0"/>
                                  </p:stCondLst>
                                  <p:childTnLst>
                                    <p:set>
                                      <p:cBhvr>
                                        <p:cTn id="93" dur="1" fill="hold">
                                          <p:stCondLst>
                                            <p:cond delay="0"/>
                                          </p:stCondLst>
                                        </p:cTn>
                                        <p:tgtEl>
                                          <p:spTgt spid="18"/>
                                        </p:tgtEl>
                                        <p:attrNameLst>
                                          <p:attrName>style.visibility</p:attrName>
                                        </p:attrNameLst>
                                      </p:cBhvr>
                                      <p:to>
                                        <p:strVal val="visible"/>
                                      </p:to>
                                    </p:set>
                                    <p:animEffect transition="in" filter="fade">
                                      <p:cBhvr>
                                        <p:cTn id="94" dur="500"/>
                                        <p:tgtEl>
                                          <p:spTgt spid="18"/>
                                        </p:tgtEl>
                                      </p:cBhvr>
                                    </p:animEffect>
                                  </p:childTnLst>
                                </p:cTn>
                              </p:par>
                              <p:par>
                                <p:cTn id="95" presetID="10" presetClass="entr" presetSubtype="0" fill="hold" grpId="4" nodeType="with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fade">
                                      <p:cBhvr>
                                        <p:cTn id="97" dur="500"/>
                                        <p:tgtEl>
                                          <p:spTgt spid="19"/>
                                        </p:tgtEl>
                                      </p:cBhvr>
                                    </p:animEffect>
                                  </p:childTnLst>
                                </p:cTn>
                              </p:par>
                              <p:par>
                                <p:cTn id="98" presetID="10" presetClass="entr" presetSubtype="0" fill="hold" grpId="4" nodeType="withEffect">
                                  <p:stCondLst>
                                    <p:cond delay="0"/>
                                  </p:stCondLst>
                                  <p:childTnLst>
                                    <p:set>
                                      <p:cBhvr>
                                        <p:cTn id="99" dur="1" fill="hold">
                                          <p:stCondLst>
                                            <p:cond delay="0"/>
                                          </p:stCondLst>
                                        </p:cTn>
                                        <p:tgtEl>
                                          <p:spTgt spid="20"/>
                                        </p:tgtEl>
                                        <p:attrNameLst>
                                          <p:attrName>style.visibility</p:attrName>
                                        </p:attrNameLst>
                                      </p:cBhvr>
                                      <p:to>
                                        <p:strVal val="visible"/>
                                      </p:to>
                                    </p:set>
                                    <p:animEffect transition="in" filter="fade">
                                      <p:cBhvr>
                                        <p:cTn id="100" dur="500"/>
                                        <p:tgtEl>
                                          <p:spTgt spid="20"/>
                                        </p:tgtEl>
                                      </p:cBhvr>
                                    </p:animEffect>
                                  </p:childTnLst>
                                </p:cTn>
                              </p:par>
                            </p:childTnLst>
                          </p:cTn>
                        </p:par>
                        <p:par>
                          <p:cTn id="101" fill="hold">
                            <p:stCondLst>
                              <p:cond delay="2500"/>
                            </p:stCondLst>
                            <p:childTnLst>
                              <p:par>
                                <p:cTn id="102" presetID="10" presetClass="exit" presetSubtype="0" fill="hold" grpId="5" nodeType="afterEffect">
                                  <p:stCondLst>
                                    <p:cond delay="0"/>
                                  </p:stCondLst>
                                  <p:childTnLst>
                                    <p:animEffect transition="out" filter="fade">
                                      <p:cBhvr>
                                        <p:cTn id="103" dur="500"/>
                                        <p:tgtEl>
                                          <p:spTgt spid="18"/>
                                        </p:tgtEl>
                                      </p:cBhvr>
                                    </p:animEffect>
                                    <p:set>
                                      <p:cBhvr>
                                        <p:cTn id="104" dur="1" fill="hold">
                                          <p:stCondLst>
                                            <p:cond delay="499"/>
                                          </p:stCondLst>
                                        </p:cTn>
                                        <p:tgtEl>
                                          <p:spTgt spid="18"/>
                                        </p:tgtEl>
                                        <p:attrNameLst>
                                          <p:attrName>style.visibility</p:attrName>
                                        </p:attrNameLst>
                                      </p:cBhvr>
                                      <p:to>
                                        <p:strVal val="hidden"/>
                                      </p:to>
                                    </p:set>
                                  </p:childTnLst>
                                </p:cTn>
                              </p:par>
                              <p:par>
                                <p:cTn id="105" presetID="10" presetClass="exit" presetSubtype="0" fill="hold" grpId="5" nodeType="withEffect">
                                  <p:stCondLst>
                                    <p:cond delay="0"/>
                                  </p:stCondLst>
                                  <p:childTnLst>
                                    <p:animEffect transition="out" filter="fade">
                                      <p:cBhvr>
                                        <p:cTn id="106" dur="500"/>
                                        <p:tgtEl>
                                          <p:spTgt spid="19"/>
                                        </p:tgtEl>
                                      </p:cBhvr>
                                    </p:animEffect>
                                    <p:set>
                                      <p:cBhvr>
                                        <p:cTn id="107" dur="1" fill="hold">
                                          <p:stCondLst>
                                            <p:cond delay="499"/>
                                          </p:stCondLst>
                                        </p:cTn>
                                        <p:tgtEl>
                                          <p:spTgt spid="19"/>
                                        </p:tgtEl>
                                        <p:attrNameLst>
                                          <p:attrName>style.visibility</p:attrName>
                                        </p:attrNameLst>
                                      </p:cBhvr>
                                      <p:to>
                                        <p:strVal val="hidden"/>
                                      </p:to>
                                    </p:set>
                                  </p:childTnLst>
                                </p:cTn>
                              </p:par>
                              <p:par>
                                <p:cTn id="108" presetID="10" presetClass="exit" presetSubtype="0" fill="hold" grpId="5" nodeType="withEffect">
                                  <p:stCondLst>
                                    <p:cond delay="0"/>
                                  </p:stCondLst>
                                  <p:childTnLst>
                                    <p:animEffect transition="out" filter="fade">
                                      <p:cBhvr>
                                        <p:cTn id="109" dur="500"/>
                                        <p:tgtEl>
                                          <p:spTgt spid="20"/>
                                        </p:tgtEl>
                                      </p:cBhvr>
                                    </p:animEffect>
                                    <p:set>
                                      <p:cBhvr>
                                        <p:cTn id="110" dur="1" fill="hold">
                                          <p:stCondLst>
                                            <p:cond delay="499"/>
                                          </p:stCondLst>
                                        </p:cTn>
                                        <p:tgtEl>
                                          <p:spTgt spid="20"/>
                                        </p:tgtEl>
                                        <p:attrNameLst>
                                          <p:attrName>style.visibility</p:attrName>
                                        </p:attrNameLst>
                                      </p:cBhvr>
                                      <p:to>
                                        <p:strVal val="hidden"/>
                                      </p:to>
                                    </p:set>
                                  </p:childTnLst>
                                </p:cTn>
                              </p:par>
                            </p:childTnLst>
                          </p:cTn>
                        </p:par>
                        <p:par>
                          <p:cTn id="111" fill="hold">
                            <p:stCondLst>
                              <p:cond delay="3000"/>
                            </p:stCondLst>
                            <p:childTnLst>
                              <p:par>
                                <p:cTn id="112" presetID="10" presetClass="exit" presetSubtype="0" fill="hold" grpId="0" nodeType="afterEffect">
                                  <p:stCondLst>
                                    <p:cond delay="0"/>
                                  </p:stCondLst>
                                  <p:childTnLst>
                                    <p:animEffect transition="out" filter="fade">
                                      <p:cBhvr>
                                        <p:cTn id="113" dur="500"/>
                                        <p:tgtEl>
                                          <p:spTgt spid="16"/>
                                        </p:tgtEl>
                                      </p:cBhvr>
                                    </p:animEffect>
                                    <p:set>
                                      <p:cBhvr>
                                        <p:cTn id="114" dur="1" fill="hold">
                                          <p:stCondLst>
                                            <p:cond delay="499"/>
                                          </p:stCondLst>
                                        </p:cTn>
                                        <p:tgtEl>
                                          <p:spTgt spid="16"/>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21"/>
                                        </p:tgtEl>
                                        <p:attrNameLst>
                                          <p:attrName>style.visibility</p:attrName>
                                        </p:attrNameLst>
                                      </p:cBhvr>
                                      <p:to>
                                        <p:strVal val="visible"/>
                                      </p:to>
                                    </p:set>
                                    <p:animEffect transition="in" filter="fade">
                                      <p:cBhvr>
                                        <p:cTn id="119" dur="500"/>
                                        <p:tgtEl>
                                          <p:spTgt spid="21"/>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22"/>
                                        </p:tgtEl>
                                        <p:attrNameLst>
                                          <p:attrName>style.visibility</p:attrName>
                                        </p:attrNameLst>
                                      </p:cBhvr>
                                      <p:to>
                                        <p:strVal val="visible"/>
                                      </p:to>
                                    </p:set>
                                    <p:animEffect transition="in" filter="fade">
                                      <p:cBhvr>
                                        <p:cTn id="122" dur="500"/>
                                        <p:tgtEl>
                                          <p:spTgt spid="22"/>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23"/>
                                        </p:tgtEl>
                                        <p:attrNameLst>
                                          <p:attrName>style.visibility</p:attrName>
                                        </p:attrNameLst>
                                      </p:cBhvr>
                                      <p:to>
                                        <p:strVal val="visible"/>
                                      </p:to>
                                    </p:set>
                                    <p:animEffect transition="in" filter="fade">
                                      <p:cBhvr>
                                        <p:cTn id="125" dur="500"/>
                                        <p:tgtEl>
                                          <p:spTgt spid="23"/>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24"/>
                                        </p:tgtEl>
                                        <p:attrNameLst>
                                          <p:attrName>style.visibility</p:attrName>
                                        </p:attrNameLst>
                                      </p:cBhvr>
                                      <p:to>
                                        <p:strVal val="visible"/>
                                      </p:to>
                                    </p:set>
                                    <p:animEffect transition="in" filter="fade">
                                      <p:cBhvr>
                                        <p:cTn id="128" dur="500"/>
                                        <p:tgtEl>
                                          <p:spTgt spid="24"/>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25"/>
                                        </p:tgtEl>
                                        <p:attrNameLst>
                                          <p:attrName>style.visibility</p:attrName>
                                        </p:attrNameLst>
                                      </p:cBhvr>
                                      <p:to>
                                        <p:strVal val="visible"/>
                                      </p:to>
                                    </p:set>
                                    <p:animEffect transition="in" filter="fade">
                                      <p:cBhvr>
                                        <p:cTn id="131" dur="500"/>
                                        <p:tgtEl>
                                          <p:spTgt spid="25"/>
                                        </p:tgtEl>
                                      </p:cBhvr>
                                    </p:animEffect>
                                  </p:childTnLst>
                                </p:cTn>
                              </p:par>
                            </p:childTnLst>
                          </p:cTn>
                        </p:par>
                        <p:par>
                          <p:cTn id="132" fill="hold">
                            <p:stCondLst>
                              <p:cond delay="500"/>
                            </p:stCondLst>
                            <p:childTnLst>
                              <p:par>
                                <p:cTn id="133" presetID="10" presetClass="exit" presetSubtype="0" fill="hold" grpId="1" nodeType="afterEffect">
                                  <p:stCondLst>
                                    <p:cond delay="0"/>
                                  </p:stCondLst>
                                  <p:childTnLst>
                                    <p:animEffect transition="out" filter="fade">
                                      <p:cBhvr>
                                        <p:cTn id="134" dur="500"/>
                                        <p:tgtEl>
                                          <p:spTgt spid="21"/>
                                        </p:tgtEl>
                                      </p:cBhvr>
                                    </p:animEffect>
                                    <p:set>
                                      <p:cBhvr>
                                        <p:cTn id="135" dur="1" fill="hold">
                                          <p:stCondLst>
                                            <p:cond delay="499"/>
                                          </p:stCondLst>
                                        </p:cTn>
                                        <p:tgtEl>
                                          <p:spTgt spid="21"/>
                                        </p:tgtEl>
                                        <p:attrNameLst>
                                          <p:attrName>style.visibility</p:attrName>
                                        </p:attrNameLst>
                                      </p:cBhvr>
                                      <p:to>
                                        <p:strVal val="hidden"/>
                                      </p:to>
                                    </p:set>
                                  </p:childTnLst>
                                </p:cTn>
                              </p:par>
                              <p:par>
                                <p:cTn id="136" presetID="10" presetClass="exit" presetSubtype="0" fill="hold" grpId="1" nodeType="withEffect">
                                  <p:stCondLst>
                                    <p:cond delay="0"/>
                                  </p:stCondLst>
                                  <p:childTnLst>
                                    <p:animEffect transition="out" filter="fade">
                                      <p:cBhvr>
                                        <p:cTn id="137" dur="500"/>
                                        <p:tgtEl>
                                          <p:spTgt spid="22"/>
                                        </p:tgtEl>
                                      </p:cBhvr>
                                    </p:animEffect>
                                    <p:set>
                                      <p:cBhvr>
                                        <p:cTn id="138" dur="1" fill="hold">
                                          <p:stCondLst>
                                            <p:cond delay="499"/>
                                          </p:stCondLst>
                                        </p:cTn>
                                        <p:tgtEl>
                                          <p:spTgt spid="22"/>
                                        </p:tgtEl>
                                        <p:attrNameLst>
                                          <p:attrName>style.visibility</p:attrName>
                                        </p:attrNameLst>
                                      </p:cBhvr>
                                      <p:to>
                                        <p:strVal val="hidden"/>
                                      </p:to>
                                    </p:set>
                                  </p:childTnLst>
                                </p:cTn>
                              </p:par>
                              <p:par>
                                <p:cTn id="139" presetID="10" presetClass="exit" presetSubtype="0" fill="hold" grpId="1" nodeType="withEffect">
                                  <p:stCondLst>
                                    <p:cond delay="0"/>
                                  </p:stCondLst>
                                  <p:childTnLst>
                                    <p:animEffect transition="out" filter="fade">
                                      <p:cBhvr>
                                        <p:cTn id="140" dur="500"/>
                                        <p:tgtEl>
                                          <p:spTgt spid="23"/>
                                        </p:tgtEl>
                                      </p:cBhvr>
                                    </p:animEffect>
                                    <p:set>
                                      <p:cBhvr>
                                        <p:cTn id="141" dur="1" fill="hold">
                                          <p:stCondLst>
                                            <p:cond delay="499"/>
                                          </p:stCondLst>
                                        </p:cTn>
                                        <p:tgtEl>
                                          <p:spTgt spid="23"/>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24"/>
                                        </p:tgtEl>
                                      </p:cBhvr>
                                    </p:animEffect>
                                    <p:set>
                                      <p:cBhvr>
                                        <p:cTn id="144" dur="1" fill="hold">
                                          <p:stCondLst>
                                            <p:cond delay="499"/>
                                          </p:stCondLst>
                                        </p:cTn>
                                        <p:tgtEl>
                                          <p:spTgt spid="24"/>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25"/>
                                        </p:tgtEl>
                                      </p:cBhvr>
                                    </p:animEffect>
                                    <p:set>
                                      <p:cBhvr>
                                        <p:cTn id="147" dur="1" fill="hold">
                                          <p:stCondLst>
                                            <p:cond delay="499"/>
                                          </p:stCondLst>
                                        </p:cTn>
                                        <p:tgtEl>
                                          <p:spTgt spid="25"/>
                                        </p:tgtEl>
                                        <p:attrNameLst>
                                          <p:attrName>style.visibility</p:attrName>
                                        </p:attrNameLst>
                                      </p:cBhvr>
                                      <p:to>
                                        <p:strVal val="hidden"/>
                                      </p:to>
                                    </p:set>
                                  </p:childTnLst>
                                </p:cTn>
                              </p:par>
                            </p:childTnLst>
                          </p:cTn>
                        </p:par>
                        <p:par>
                          <p:cTn id="148" fill="hold">
                            <p:stCondLst>
                              <p:cond delay="1000"/>
                            </p:stCondLst>
                            <p:childTnLst>
                              <p:par>
                                <p:cTn id="149" presetID="10" presetClass="entr" presetSubtype="0" fill="hold" grpId="2" nodeType="afterEffect">
                                  <p:stCondLst>
                                    <p:cond delay="0"/>
                                  </p:stCondLst>
                                  <p:childTnLst>
                                    <p:set>
                                      <p:cBhvr>
                                        <p:cTn id="150" dur="1" fill="hold">
                                          <p:stCondLst>
                                            <p:cond delay="0"/>
                                          </p:stCondLst>
                                        </p:cTn>
                                        <p:tgtEl>
                                          <p:spTgt spid="21"/>
                                        </p:tgtEl>
                                        <p:attrNameLst>
                                          <p:attrName>style.visibility</p:attrName>
                                        </p:attrNameLst>
                                      </p:cBhvr>
                                      <p:to>
                                        <p:strVal val="visible"/>
                                      </p:to>
                                    </p:set>
                                    <p:animEffect transition="in" filter="fade">
                                      <p:cBhvr>
                                        <p:cTn id="151" dur="500"/>
                                        <p:tgtEl>
                                          <p:spTgt spid="21"/>
                                        </p:tgtEl>
                                      </p:cBhvr>
                                    </p:animEffect>
                                  </p:childTnLst>
                                </p:cTn>
                              </p:par>
                              <p:par>
                                <p:cTn id="152" presetID="10" presetClass="entr" presetSubtype="0" fill="hold" grpId="2" nodeType="withEffect">
                                  <p:stCondLst>
                                    <p:cond delay="0"/>
                                  </p:stCondLst>
                                  <p:childTnLst>
                                    <p:set>
                                      <p:cBhvr>
                                        <p:cTn id="153" dur="1" fill="hold">
                                          <p:stCondLst>
                                            <p:cond delay="0"/>
                                          </p:stCondLst>
                                        </p:cTn>
                                        <p:tgtEl>
                                          <p:spTgt spid="22"/>
                                        </p:tgtEl>
                                        <p:attrNameLst>
                                          <p:attrName>style.visibility</p:attrName>
                                        </p:attrNameLst>
                                      </p:cBhvr>
                                      <p:to>
                                        <p:strVal val="visible"/>
                                      </p:to>
                                    </p:set>
                                    <p:animEffect transition="in" filter="fade">
                                      <p:cBhvr>
                                        <p:cTn id="154" dur="500"/>
                                        <p:tgtEl>
                                          <p:spTgt spid="22"/>
                                        </p:tgtEl>
                                      </p:cBhvr>
                                    </p:animEffect>
                                  </p:childTnLst>
                                </p:cTn>
                              </p:par>
                              <p:par>
                                <p:cTn id="155" presetID="10" presetClass="entr" presetSubtype="0" fill="hold" grpId="2" nodeType="withEffect">
                                  <p:stCondLst>
                                    <p:cond delay="0"/>
                                  </p:stCondLst>
                                  <p:childTnLst>
                                    <p:set>
                                      <p:cBhvr>
                                        <p:cTn id="156" dur="1" fill="hold">
                                          <p:stCondLst>
                                            <p:cond delay="0"/>
                                          </p:stCondLst>
                                        </p:cTn>
                                        <p:tgtEl>
                                          <p:spTgt spid="23"/>
                                        </p:tgtEl>
                                        <p:attrNameLst>
                                          <p:attrName>style.visibility</p:attrName>
                                        </p:attrNameLst>
                                      </p:cBhvr>
                                      <p:to>
                                        <p:strVal val="visible"/>
                                      </p:to>
                                    </p:set>
                                    <p:animEffect transition="in" filter="fade">
                                      <p:cBhvr>
                                        <p:cTn id="157" dur="500"/>
                                        <p:tgtEl>
                                          <p:spTgt spid="23"/>
                                        </p:tgtEl>
                                      </p:cBhvr>
                                    </p:animEffect>
                                  </p:childTnLst>
                                </p:cTn>
                              </p:par>
                              <p:par>
                                <p:cTn id="158" presetID="10" presetClass="entr" presetSubtype="0" fill="hold" grpId="2" nodeType="withEffect">
                                  <p:stCondLst>
                                    <p:cond delay="0"/>
                                  </p:stCondLst>
                                  <p:childTnLst>
                                    <p:set>
                                      <p:cBhvr>
                                        <p:cTn id="159" dur="1" fill="hold">
                                          <p:stCondLst>
                                            <p:cond delay="0"/>
                                          </p:stCondLst>
                                        </p:cTn>
                                        <p:tgtEl>
                                          <p:spTgt spid="24"/>
                                        </p:tgtEl>
                                        <p:attrNameLst>
                                          <p:attrName>style.visibility</p:attrName>
                                        </p:attrNameLst>
                                      </p:cBhvr>
                                      <p:to>
                                        <p:strVal val="visible"/>
                                      </p:to>
                                    </p:set>
                                    <p:animEffect transition="in" filter="fade">
                                      <p:cBhvr>
                                        <p:cTn id="160" dur="500"/>
                                        <p:tgtEl>
                                          <p:spTgt spid="24"/>
                                        </p:tgtEl>
                                      </p:cBhvr>
                                    </p:animEffect>
                                  </p:childTnLst>
                                </p:cTn>
                              </p:par>
                              <p:par>
                                <p:cTn id="161" presetID="10" presetClass="entr" presetSubtype="0" fill="hold" grpId="2" nodeType="withEffect">
                                  <p:stCondLst>
                                    <p:cond delay="0"/>
                                  </p:stCondLst>
                                  <p:childTnLst>
                                    <p:set>
                                      <p:cBhvr>
                                        <p:cTn id="162" dur="1" fill="hold">
                                          <p:stCondLst>
                                            <p:cond delay="0"/>
                                          </p:stCondLst>
                                        </p:cTn>
                                        <p:tgtEl>
                                          <p:spTgt spid="25"/>
                                        </p:tgtEl>
                                        <p:attrNameLst>
                                          <p:attrName>style.visibility</p:attrName>
                                        </p:attrNameLst>
                                      </p:cBhvr>
                                      <p:to>
                                        <p:strVal val="visible"/>
                                      </p:to>
                                    </p:set>
                                    <p:animEffect transition="in" filter="fade">
                                      <p:cBhvr>
                                        <p:cTn id="163" dur="500"/>
                                        <p:tgtEl>
                                          <p:spTgt spid="25"/>
                                        </p:tgtEl>
                                      </p:cBhvr>
                                    </p:animEffect>
                                  </p:childTnLst>
                                </p:cTn>
                              </p:par>
                            </p:childTnLst>
                          </p:cTn>
                        </p:par>
                        <p:par>
                          <p:cTn id="164" fill="hold">
                            <p:stCondLst>
                              <p:cond delay="1500"/>
                            </p:stCondLst>
                            <p:childTnLst>
                              <p:par>
                                <p:cTn id="165" presetID="10" presetClass="exit" presetSubtype="0" fill="hold" grpId="3" nodeType="afterEffect">
                                  <p:stCondLst>
                                    <p:cond delay="0"/>
                                  </p:stCondLst>
                                  <p:childTnLst>
                                    <p:animEffect transition="out" filter="fade">
                                      <p:cBhvr>
                                        <p:cTn id="166" dur="500"/>
                                        <p:tgtEl>
                                          <p:spTgt spid="21"/>
                                        </p:tgtEl>
                                      </p:cBhvr>
                                    </p:animEffect>
                                    <p:set>
                                      <p:cBhvr>
                                        <p:cTn id="167" dur="1" fill="hold">
                                          <p:stCondLst>
                                            <p:cond delay="499"/>
                                          </p:stCondLst>
                                        </p:cTn>
                                        <p:tgtEl>
                                          <p:spTgt spid="21"/>
                                        </p:tgtEl>
                                        <p:attrNameLst>
                                          <p:attrName>style.visibility</p:attrName>
                                        </p:attrNameLst>
                                      </p:cBhvr>
                                      <p:to>
                                        <p:strVal val="hidden"/>
                                      </p:to>
                                    </p:set>
                                  </p:childTnLst>
                                </p:cTn>
                              </p:par>
                              <p:par>
                                <p:cTn id="168" presetID="10" presetClass="exit" presetSubtype="0" fill="hold" grpId="3" nodeType="withEffect">
                                  <p:stCondLst>
                                    <p:cond delay="0"/>
                                  </p:stCondLst>
                                  <p:childTnLst>
                                    <p:animEffect transition="out" filter="fade">
                                      <p:cBhvr>
                                        <p:cTn id="169" dur="500"/>
                                        <p:tgtEl>
                                          <p:spTgt spid="22"/>
                                        </p:tgtEl>
                                      </p:cBhvr>
                                    </p:animEffect>
                                    <p:set>
                                      <p:cBhvr>
                                        <p:cTn id="170" dur="1" fill="hold">
                                          <p:stCondLst>
                                            <p:cond delay="499"/>
                                          </p:stCondLst>
                                        </p:cTn>
                                        <p:tgtEl>
                                          <p:spTgt spid="22"/>
                                        </p:tgtEl>
                                        <p:attrNameLst>
                                          <p:attrName>style.visibility</p:attrName>
                                        </p:attrNameLst>
                                      </p:cBhvr>
                                      <p:to>
                                        <p:strVal val="hidden"/>
                                      </p:to>
                                    </p:set>
                                  </p:childTnLst>
                                </p:cTn>
                              </p:par>
                              <p:par>
                                <p:cTn id="171" presetID="10" presetClass="exit" presetSubtype="0" fill="hold" grpId="3" nodeType="withEffect">
                                  <p:stCondLst>
                                    <p:cond delay="0"/>
                                  </p:stCondLst>
                                  <p:childTnLst>
                                    <p:animEffect transition="out" filter="fade">
                                      <p:cBhvr>
                                        <p:cTn id="172" dur="500"/>
                                        <p:tgtEl>
                                          <p:spTgt spid="23"/>
                                        </p:tgtEl>
                                      </p:cBhvr>
                                    </p:animEffect>
                                    <p:set>
                                      <p:cBhvr>
                                        <p:cTn id="173" dur="1" fill="hold">
                                          <p:stCondLst>
                                            <p:cond delay="499"/>
                                          </p:stCondLst>
                                        </p:cTn>
                                        <p:tgtEl>
                                          <p:spTgt spid="23"/>
                                        </p:tgtEl>
                                        <p:attrNameLst>
                                          <p:attrName>style.visibility</p:attrName>
                                        </p:attrNameLst>
                                      </p:cBhvr>
                                      <p:to>
                                        <p:strVal val="hidden"/>
                                      </p:to>
                                    </p:set>
                                  </p:childTnLst>
                                </p:cTn>
                              </p:par>
                              <p:par>
                                <p:cTn id="174" presetID="10" presetClass="exit" presetSubtype="0" fill="hold" grpId="3" nodeType="withEffect">
                                  <p:stCondLst>
                                    <p:cond delay="0"/>
                                  </p:stCondLst>
                                  <p:childTnLst>
                                    <p:animEffect transition="out" filter="fade">
                                      <p:cBhvr>
                                        <p:cTn id="175" dur="500"/>
                                        <p:tgtEl>
                                          <p:spTgt spid="24"/>
                                        </p:tgtEl>
                                      </p:cBhvr>
                                    </p:animEffect>
                                    <p:set>
                                      <p:cBhvr>
                                        <p:cTn id="176" dur="1" fill="hold">
                                          <p:stCondLst>
                                            <p:cond delay="499"/>
                                          </p:stCondLst>
                                        </p:cTn>
                                        <p:tgtEl>
                                          <p:spTgt spid="24"/>
                                        </p:tgtEl>
                                        <p:attrNameLst>
                                          <p:attrName>style.visibility</p:attrName>
                                        </p:attrNameLst>
                                      </p:cBhvr>
                                      <p:to>
                                        <p:strVal val="hidden"/>
                                      </p:to>
                                    </p:set>
                                  </p:childTnLst>
                                </p:cTn>
                              </p:par>
                              <p:par>
                                <p:cTn id="177" presetID="10" presetClass="exit" presetSubtype="0" fill="hold" grpId="3" nodeType="withEffect">
                                  <p:stCondLst>
                                    <p:cond delay="0"/>
                                  </p:stCondLst>
                                  <p:childTnLst>
                                    <p:animEffect transition="out" filter="fade">
                                      <p:cBhvr>
                                        <p:cTn id="178" dur="500"/>
                                        <p:tgtEl>
                                          <p:spTgt spid="25"/>
                                        </p:tgtEl>
                                      </p:cBhvr>
                                    </p:animEffect>
                                    <p:set>
                                      <p:cBhvr>
                                        <p:cTn id="179" dur="1" fill="hold">
                                          <p:stCondLst>
                                            <p:cond delay="499"/>
                                          </p:stCondLst>
                                        </p:cTn>
                                        <p:tgtEl>
                                          <p:spTgt spid="25"/>
                                        </p:tgtEl>
                                        <p:attrNameLst>
                                          <p:attrName>style.visibility</p:attrName>
                                        </p:attrNameLst>
                                      </p:cBhvr>
                                      <p:to>
                                        <p:strVal val="hidden"/>
                                      </p:to>
                                    </p:set>
                                  </p:childTnLst>
                                </p:cTn>
                              </p:par>
                            </p:childTnLst>
                          </p:cTn>
                        </p:par>
                        <p:par>
                          <p:cTn id="180" fill="hold">
                            <p:stCondLst>
                              <p:cond delay="2000"/>
                            </p:stCondLst>
                            <p:childTnLst>
                              <p:par>
                                <p:cTn id="181" presetID="10" presetClass="entr" presetSubtype="0" fill="hold" grpId="4" nodeType="afterEffect">
                                  <p:stCondLst>
                                    <p:cond delay="0"/>
                                  </p:stCondLst>
                                  <p:childTnLst>
                                    <p:set>
                                      <p:cBhvr>
                                        <p:cTn id="182" dur="1" fill="hold">
                                          <p:stCondLst>
                                            <p:cond delay="0"/>
                                          </p:stCondLst>
                                        </p:cTn>
                                        <p:tgtEl>
                                          <p:spTgt spid="21"/>
                                        </p:tgtEl>
                                        <p:attrNameLst>
                                          <p:attrName>style.visibility</p:attrName>
                                        </p:attrNameLst>
                                      </p:cBhvr>
                                      <p:to>
                                        <p:strVal val="visible"/>
                                      </p:to>
                                    </p:set>
                                    <p:animEffect transition="in" filter="fade">
                                      <p:cBhvr>
                                        <p:cTn id="183" dur="500"/>
                                        <p:tgtEl>
                                          <p:spTgt spid="21"/>
                                        </p:tgtEl>
                                      </p:cBhvr>
                                    </p:animEffect>
                                  </p:childTnLst>
                                </p:cTn>
                              </p:par>
                              <p:par>
                                <p:cTn id="184" presetID="10" presetClass="entr" presetSubtype="0" fill="hold" grpId="4" nodeType="withEffect">
                                  <p:stCondLst>
                                    <p:cond delay="0"/>
                                  </p:stCondLst>
                                  <p:childTnLst>
                                    <p:set>
                                      <p:cBhvr>
                                        <p:cTn id="185" dur="1" fill="hold">
                                          <p:stCondLst>
                                            <p:cond delay="0"/>
                                          </p:stCondLst>
                                        </p:cTn>
                                        <p:tgtEl>
                                          <p:spTgt spid="22"/>
                                        </p:tgtEl>
                                        <p:attrNameLst>
                                          <p:attrName>style.visibility</p:attrName>
                                        </p:attrNameLst>
                                      </p:cBhvr>
                                      <p:to>
                                        <p:strVal val="visible"/>
                                      </p:to>
                                    </p:set>
                                    <p:animEffect transition="in" filter="fade">
                                      <p:cBhvr>
                                        <p:cTn id="186" dur="500"/>
                                        <p:tgtEl>
                                          <p:spTgt spid="22"/>
                                        </p:tgtEl>
                                      </p:cBhvr>
                                    </p:animEffect>
                                  </p:childTnLst>
                                </p:cTn>
                              </p:par>
                              <p:par>
                                <p:cTn id="187" presetID="10" presetClass="entr" presetSubtype="0" fill="hold" grpId="4" nodeType="withEffect">
                                  <p:stCondLst>
                                    <p:cond delay="0"/>
                                  </p:stCondLst>
                                  <p:childTnLst>
                                    <p:set>
                                      <p:cBhvr>
                                        <p:cTn id="188" dur="1" fill="hold">
                                          <p:stCondLst>
                                            <p:cond delay="0"/>
                                          </p:stCondLst>
                                        </p:cTn>
                                        <p:tgtEl>
                                          <p:spTgt spid="23"/>
                                        </p:tgtEl>
                                        <p:attrNameLst>
                                          <p:attrName>style.visibility</p:attrName>
                                        </p:attrNameLst>
                                      </p:cBhvr>
                                      <p:to>
                                        <p:strVal val="visible"/>
                                      </p:to>
                                    </p:set>
                                    <p:animEffect transition="in" filter="fade">
                                      <p:cBhvr>
                                        <p:cTn id="189" dur="500"/>
                                        <p:tgtEl>
                                          <p:spTgt spid="23"/>
                                        </p:tgtEl>
                                      </p:cBhvr>
                                    </p:animEffect>
                                  </p:childTnLst>
                                </p:cTn>
                              </p:par>
                              <p:par>
                                <p:cTn id="190" presetID="10" presetClass="entr" presetSubtype="0" fill="hold" grpId="4" nodeType="withEffect">
                                  <p:stCondLst>
                                    <p:cond delay="0"/>
                                  </p:stCondLst>
                                  <p:childTnLst>
                                    <p:set>
                                      <p:cBhvr>
                                        <p:cTn id="191" dur="1" fill="hold">
                                          <p:stCondLst>
                                            <p:cond delay="0"/>
                                          </p:stCondLst>
                                        </p:cTn>
                                        <p:tgtEl>
                                          <p:spTgt spid="24"/>
                                        </p:tgtEl>
                                        <p:attrNameLst>
                                          <p:attrName>style.visibility</p:attrName>
                                        </p:attrNameLst>
                                      </p:cBhvr>
                                      <p:to>
                                        <p:strVal val="visible"/>
                                      </p:to>
                                    </p:set>
                                    <p:animEffect transition="in" filter="fade">
                                      <p:cBhvr>
                                        <p:cTn id="192" dur="500"/>
                                        <p:tgtEl>
                                          <p:spTgt spid="24"/>
                                        </p:tgtEl>
                                      </p:cBhvr>
                                    </p:animEffect>
                                  </p:childTnLst>
                                </p:cTn>
                              </p:par>
                              <p:par>
                                <p:cTn id="193" presetID="10" presetClass="entr" presetSubtype="0" fill="hold" grpId="4" nodeType="withEffect">
                                  <p:stCondLst>
                                    <p:cond delay="0"/>
                                  </p:stCondLst>
                                  <p:childTnLst>
                                    <p:set>
                                      <p:cBhvr>
                                        <p:cTn id="194" dur="1" fill="hold">
                                          <p:stCondLst>
                                            <p:cond delay="0"/>
                                          </p:stCondLst>
                                        </p:cTn>
                                        <p:tgtEl>
                                          <p:spTgt spid="25"/>
                                        </p:tgtEl>
                                        <p:attrNameLst>
                                          <p:attrName>style.visibility</p:attrName>
                                        </p:attrNameLst>
                                      </p:cBhvr>
                                      <p:to>
                                        <p:strVal val="visible"/>
                                      </p:to>
                                    </p:set>
                                    <p:animEffect transition="in" filter="fade">
                                      <p:cBhvr>
                                        <p:cTn id="195" dur="500"/>
                                        <p:tgtEl>
                                          <p:spTgt spid="25"/>
                                        </p:tgtEl>
                                      </p:cBhvr>
                                    </p:animEffect>
                                  </p:childTnLst>
                                </p:cTn>
                              </p:par>
                            </p:childTnLst>
                          </p:cTn>
                        </p:par>
                        <p:par>
                          <p:cTn id="196" fill="hold">
                            <p:stCondLst>
                              <p:cond delay="2500"/>
                            </p:stCondLst>
                            <p:childTnLst>
                              <p:par>
                                <p:cTn id="197" presetID="10" presetClass="exit" presetSubtype="0" fill="hold" grpId="5" nodeType="afterEffect">
                                  <p:stCondLst>
                                    <p:cond delay="0"/>
                                  </p:stCondLst>
                                  <p:childTnLst>
                                    <p:animEffect transition="out" filter="fade">
                                      <p:cBhvr>
                                        <p:cTn id="198" dur="500"/>
                                        <p:tgtEl>
                                          <p:spTgt spid="21"/>
                                        </p:tgtEl>
                                      </p:cBhvr>
                                    </p:animEffect>
                                    <p:set>
                                      <p:cBhvr>
                                        <p:cTn id="199" dur="1" fill="hold">
                                          <p:stCondLst>
                                            <p:cond delay="499"/>
                                          </p:stCondLst>
                                        </p:cTn>
                                        <p:tgtEl>
                                          <p:spTgt spid="21"/>
                                        </p:tgtEl>
                                        <p:attrNameLst>
                                          <p:attrName>style.visibility</p:attrName>
                                        </p:attrNameLst>
                                      </p:cBhvr>
                                      <p:to>
                                        <p:strVal val="hidden"/>
                                      </p:to>
                                    </p:set>
                                  </p:childTnLst>
                                </p:cTn>
                              </p:par>
                              <p:par>
                                <p:cTn id="200" presetID="10" presetClass="exit" presetSubtype="0" fill="hold" grpId="5" nodeType="withEffect">
                                  <p:stCondLst>
                                    <p:cond delay="0"/>
                                  </p:stCondLst>
                                  <p:childTnLst>
                                    <p:animEffect transition="out" filter="fade">
                                      <p:cBhvr>
                                        <p:cTn id="201" dur="500"/>
                                        <p:tgtEl>
                                          <p:spTgt spid="22"/>
                                        </p:tgtEl>
                                      </p:cBhvr>
                                    </p:animEffect>
                                    <p:set>
                                      <p:cBhvr>
                                        <p:cTn id="202" dur="1" fill="hold">
                                          <p:stCondLst>
                                            <p:cond delay="499"/>
                                          </p:stCondLst>
                                        </p:cTn>
                                        <p:tgtEl>
                                          <p:spTgt spid="22"/>
                                        </p:tgtEl>
                                        <p:attrNameLst>
                                          <p:attrName>style.visibility</p:attrName>
                                        </p:attrNameLst>
                                      </p:cBhvr>
                                      <p:to>
                                        <p:strVal val="hidden"/>
                                      </p:to>
                                    </p:set>
                                  </p:childTnLst>
                                </p:cTn>
                              </p:par>
                              <p:par>
                                <p:cTn id="203" presetID="10" presetClass="exit" presetSubtype="0" fill="hold" grpId="5" nodeType="withEffect">
                                  <p:stCondLst>
                                    <p:cond delay="0"/>
                                  </p:stCondLst>
                                  <p:childTnLst>
                                    <p:animEffect transition="out" filter="fade">
                                      <p:cBhvr>
                                        <p:cTn id="204" dur="500"/>
                                        <p:tgtEl>
                                          <p:spTgt spid="23"/>
                                        </p:tgtEl>
                                      </p:cBhvr>
                                    </p:animEffect>
                                    <p:set>
                                      <p:cBhvr>
                                        <p:cTn id="205" dur="1" fill="hold">
                                          <p:stCondLst>
                                            <p:cond delay="499"/>
                                          </p:stCondLst>
                                        </p:cTn>
                                        <p:tgtEl>
                                          <p:spTgt spid="23"/>
                                        </p:tgtEl>
                                        <p:attrNameLst>
                                          <p:attrName>style.visibility</p:attrName>
                                        </p:attrNameLst>
                                      </p:cBhvr>
                                      <p:to>
                                        <p:strVal val="hidden"/>
                                      </p:to>
                                    </p:set>
                                  </p:childTnLst>
                                </p:cTn>
                              </p:par>
                              <p:par>
                                <p:cTn id="206" presetID="10" presetClass="exit" presetSubtype="0" fill="hold" grpId="5" nodeType="withEffect">
                                  <p:stCondLst>
                                    <p:cond delay="0"/>
                                  </p:stCondLst>
                                  <p:childTnLst>
                                    <p:animEffect transition="out" filter="fade">
                                      <p:cBhvr>
                                        <p:cTn id="207" dur="500"/>
                                        <p:tgtEl>
                                          <p:spTgt spid="24"/>
                                        </p:tgtEl>
                                      </p:cBhvr>
                                    </p:animEffect>
                                    <p:set>
                                      <p:cBhvr>
                                        <p:cTn id="208" dur="1" fill="hold">
                                          <p:stCondLst>
                                            <p:cond delay="499"/>
                                          </p:stCondLst>
                                        </p:cTn>
                                        <p:tgtEl>
                                          <p:spTgt spid="24"/>
                                        </p:tgtEl>
                                        <p:attrNameLst>
                                          <p:attrName>style.visibility</p:attrName>
                                        </p:attrNameLst>
                                      </p:cBhvr>
                                      <p:to>
                                        <p:strVal val="hidden"/>
                                      </p:to>
                                    </p:set>
                                  </p:childTnLst>
                                </p:cTn>
                              </p:par>
                              <p:par>
                                <p:cTn id="209" presetID="10" presetClass="exit" presetSubtype="0" fill="hold" grpId="5" nodeType="withEffect">
                                  <p:stCondLst>
                                    <p:cond delay="0"/>
                                  </p:stCondLst>
                                  <p:childTnLst>
                                    <p:animEffect transition="out" filter="fade">
                                      <p:cBhvr>
                                        <p:cTn id="210" dur="500"/>
                                        <p:tgtEl>
                                          <p:spTgt spid="25"/>
                                        </p:tgtEl>
                                      </p:cBhvr>
                                    </p:animEffect>
                                    <p:set>
                                      <p:cBhvr>
                                        <p:cTn id="211" dur="1" fill="hold">
                                          <p:stCondLst>
                                            <p:cond delay="499"/>
                                          </p:stCondLst>
                                        </p:cTn>
                                        <p:tgtEl>
                                          <p:spTgt spid="25"/>
                                        </p:tgtEl>
                                        <p:attrNameLst>
                                          <p:attrName>style.visibility</p:attrName>
                                        </p:attrNameLst>
                                      </p:cBhvr>
                                      <p:to>
                                        <p:strVal val="hidden"/>
                                      </p:to>
                                    </p:set>
                                  </p:childTnLst>
                                </p:cTn>
                              </p:par>
                            </p:childTnLst>
                          </p:cTn>
                        </p:par>
                        <p:par>
                          <p:cTn id="212" fill="hold">
                            <p:stCondLst>
                              <p:cond delay="3000"/>
                            </p:stCondLst>
                            <p:childTnLst>
                              <p:par>
                                <p:cTn id="213" presetID="10" presetClass="exit" presetSubtype="0" fill="hold" grpId="0" nodeType="afterEffect">
                                  <p:stCondLst>
                                    <p:cond delay="0"/>
                                  </p:stCondLst>
                                  <p:childTnLst>
                                    <p:animEffect transition="out" filter="fade">
                                      <p:cBhvr>
                                        <p:cTn id="214" dur="500"/>
                                        <p:tgtEl>
                                          <p:spTgt spid="17"/>
                                        </p:tgtEl>
                                      </p:cBhvr>
                                    </p:animEffect>
                                    <p:set>
                                      <p:cBhvr>
                                        <p:cTn id="215" dur="1" fill="hold">
                                          <p:stCondLst>
                                            <p:cond delay="499"/>
                                          </p:stCondLst>
                                        </p:cTn>
                                        <p:tgtEl>
                                          <p:spTgt spid="17"/>
                                        </p:tgtEl>
                                        <p:attrNameLst>
                                          <p:attrName>style.visibility</p:attrName>
                                        </p:attrNameLst>
                                      </p:cBhvr>
                                      <p:to>
                                        <p:strVal val="hidden"/>
                                      </p:to>
                                    </p:set>
                                  </p:childTnLst>
                                </p:cTn>
                              </p:par>
                            </p:childTnLst>
                          </p:cTn>
                        </p:par>
                      </p:childTnLst>
                    </p:cTn>
                  </p:par>
                  <p:par>
                    <p:cTn id="216" fill="hold">
                      <p:stCondLst>
                        <p:cond delay="indefinite"/>
                      </p:stCondLst>
                      <p:childTnLst>
                        <p:par>
                          <p:cTn id="217" fill="hold">
                            <p:stCondLst>
                              <p:cond delay="0"/>
                            </p:stCondLst>
                            <p:childTnLst>
                              <p:par>
                                <p:cTn id="218" presetID="10" presetClass="exit" presetSubtype="0" fill="hold" grpId="0" nodeType="clickEffect">
                                  <p:stCondLst>
                                    <p:cond delay="0"/>
                                  </p:stCondLst>
                                  <p:childTnLst>
                                    <p:animEffect transition="out" filter="fade">
                                      <p:cBhvr>
                                        <p:cTn id="219" dur="500"/>
                                        <p:tgtEl>
                                          <p:spTgt spid="15"/>
                                        </p:tgtEl>
                                      </p:cBhvr>
                                    </p:animEffect>
                                    <p:set>
                                      <p:cBhvr>
                                        <p:cTn id="220" dur="1" fill="hold">
                                          <p:stCondLst>
                                            <p:cond delay="499"/>
                                          </p:stCondLst>
                                        </p:cTn>
                                        <p:tgtEl>
                                          <p:spTgt spid="15"/>
                                        </p:tgtEl>
                                        <p:attrNameLst>
                                          <p:attrName>style.visibility</p:attrName>
                                        </p:attrNameLst>
                                      </p:cBhvr>
                                      <p:to>
                                        <p:strVal val="hidden"/>
                                      </p:to>
                                    </p:set>
                                  </p:childTnLst>
                                </p:cTn>
                              </p:par>
                            </p:childTnLst>
                          </p:cTn>
                        </p:par>
                      </p:childTnLst>
                    </p:cTn>
                  </p:par>
                  <p:par>
                    <p:cTn id="221" fill="hold">
                      <p:stCondLst>
                        <p:cond delay="indefinite"/>
                      </p:stCondLst>
                      <p:childTnLst>
                        <p:par>
                          <p:cTn id="222" fill="hold">
                            <p:stCondLst>
                              <p:cond delay="0"/>
                            </p:stCondLst>
                            <p:childTnLst>
                              <p:par>
                                <p:cTn id="223" presetID="10" presetClass="entr" presetSubtype="0" fill="hold" grpId="0" nodeType="clickEffect">
                                  <p:stCondLst>
                                    <p:cond delay="0"/>
                                  </p:stCondLst>
                                  <p:childTnLst>
                                    <p:set>
                                      <p:cBhvr>
                                        <p:cTn id="224" dur="1" fill="hold">
                                          <p:stCondLst>
                                            <p:cond delay="0"/>
                                          </p:stCondLst>
                                        </p:cTn>
                                        <p:tgtEl>
                                          <p:spTgt spid="26"/>
                                        </p:tgtEl>
                                        <p:attrNameLst>
                                          <p:attrName>style.visibility</p:attrName>
                                        </p:attrNameLst>
                                      </p:cBhvr>
                                      <p:to>
                                        <p:strVal val="visible"/>
                                      </p:to>
                                    </p:set>
                                    <p:animEffect transition="in" filter="fade">
                                      <p:cBhvr>
                                        <p:cTn id="22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10" grpId="3" animBg="1"/>
      <p:bldP spid="10" grpId="4" animBg="1"/>
      <p:bldP spid="10" grpId="5" animBg="1"/>
      <p:bldP spid="11" grpId="0" animBg="1"/>
      <p:bldP spid="11" grpId="1" animBg="1"/>
      <p:bldP spid="11" grpId="2" animBg="1"/>
      <p:bldP spid="11" grpId="3" animBg="1"/>
      <p:bldP spid="11" grpId="4" animBg="1"/>
      <p:bldP spid="11" grpId="5" animBg="1"/>
      <p:bldP spid="14" grpId="0" animBg="1"/>
      <p:bldP spid="15" grpId="0" animBg="1"/>
      <p:bldP spid="16" grpId="0" animBg="1"/>
      <p:bldP spid="17" grpId="0" animBg="1"/>
      <p:bldP spid="18" grpId="0" animBg="1"/>
      <p:bldP spid="18" grpId="1" animBg="1"/>
      <p:bldP spid="18" grpId="2" animBg="1"/>
      <p:bldP spid="18" grpId="3" animBg="1"/>
      <p:bldP spid="18" grpId="4" animBg="1"/>
      <p:bldP spid="18" grpId="5" animBg="1"/>
      <p:bldP spid="19" grpId="0" animBg="1"/>
      <p:bldP spid="19" grpId="1" animBg="1"/>
      <p:bldP spid="19" grpId="2" animBg="1"/>
      <p:bldP spid="19" grpId="3" animBg="1"/>
      <p:bldP spid="19" grpId="4" animBg="1"/>
      <p:bldP spid="19" grpId="5" animBg="1"/>
      <p:bldP spid="20" grpId="0" animBg="1"/>
      <p:bldP spid="20" grpId="1" animBg="1"/>
      <p:bldP spid="20" grpId="2" animBg="1"/>
      <p:bldP spid="20" grpId="3" animBg="1"/>
      <p:bldP spid="20" grpId="4" animBg="1"/>
      <p:bldP spid="20" grpId="5" animBg="1"/>
      <p:bldP spid="21" grpId="0" animBg="1"/>
      <p:bldP spid="21" grpId="1" animBg="1"/>
      <p:bldP spid="21" grpId="2" animBg="1"/>
      <p:bldP spid="21" grpId="3" animBg="1"/>
      <p:bldP spid="21" grpId="4" animBg="1"/>
      <p:bldP spid="21" grpId="5" animBg="1"/>
      <p:bldP spid="22" grpId="0" animBg="1"/>
      <p:bldP spid="22" grpId="1" animBg="1"/>
      <p:bldP spid="22" grpId="2" animBg="1"/>
      <p:bldP spid="22" grpId="3" animBg="1"/>
      <p:bldP spid="22" grpId="4" animBg="1"/>
      <p:bldP spid="22" grpId="5" animBg="1"/>
      <p:bldP spid="23" grpId="0" animBg="1"/>
      <p:bldP spid="23" grpId="1" animBg="1"/>
      <p:bldP spid="23" grpId="2" animBg="1"/>
      <p:bldP spid="23" grpId="3" animBg="1"/>
      <p:bldP spid="23" grpId="4" animBg="1"/>
      <p:bldP spid="23" grpId="5" animBg="1"/>
      <p:bldP spid="24" grpId="0" animBg="1"/>
      <p:bldP spid="24" grpId="1" animBg="1"/>
      <p:bldP spid="24" grpId="2" animBg="1"/>
      <p:bldP spid="24" grpId="3" animBg="1"/>
      <p:bldP spid="24" grpId="4" animBg="1"/>
      <p:bldP spid="24" grpId="5" animBg="1"/>
      <p:bldP spid="25" grpId="0" animBg="1"/>
      <p:bldP spid="25" grpId="1" animBg="1"/>
      <p:bldP spid="25" grpId="2" animBg="1"/>
      <p:bldP spid="25" grpId="3" animBg="1"/>
      <p:bldP spid="25" grpId="4" animBg="1"/>
      <p:bldP spid="25" grpId="5" animBg="1"/>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1:3</a:t>
            </a:r>
          </a:p>
        </p:txBody>
      </p:sp>
      <p:pic>
        <p:nvPicPr>
          <p:cNvPr id="5" name="Picture 4" descr="ncetm_mm_sp1_se11_aw003.png"/>
          <p:cNvPicPr>
            <a:picLocks noChangeAspect="1"/>
          </p:cNvPicPr>
          <p:nvPr/>
        </p:nvPicPr>
        <p:blipFill rotWithShape="1">
          <a:blip r:embed="rId3" cstate="print">
            <a:extLst>
              <a:ext uri="{28A0092B-C50C-407E-A947-70E740481C1C}">
                <a14:useLocalDpi xmlns:a14="http://schemas.microsoft.com/office/drawing/2010/main" val="0"/>
              </a:ext>
            </a:extLst>
          </a:blip>
          <a:srcRect b="-1200"/>
          <a:stretch/>
        </p:blipFill>
        <p:spPr>
          <a:xfrm>
            <a:off x="717352" y="1860550"/>
            <a:ext cx="1088620" cy="2311400"/>
          </a:xfrm>
          <a:prstGeom prst="rect">
            <a:avLst/>
          </a:prstGeom>
        </p:spPr>
      </p:pic>
      <p:pic>
        <p:nvPicPr>
          <p:cNvPr id="6" name="Picture 5" descr="ncetm_mm_sp1_se11_aw003.png"/>
          <p:cNvPicPr>
            <a:picLocks noChangeAspect="1"/>
          </p:cNvPicPr>
          <p:nvPr/>
        </p:nvPicPr>
        <p:blipFill rotWithShape="1">
          <a:blip r:embed="rId4" cstate="print">
            <a:extLst>
              <a:ext uri="{28A0092B-C50C-407E-A947-70E740481C1C}">
                <a14:useLocalDpi xmlns:a14="http://schemas.microsoft.com/office/drawing/2010/main" val="0"/>
              </a:ext>
            </a:extLst>
          </a:blip>
          <a:srcRect t="-1533" b="-1067"/>
          <a:stretch/>
        </p:blipFill>
        <p:spPr>
          <a:xfrm>
            <a:off x="5342469" y="1822450"/>
            <a:ext cx="1064682" cy="2341386"/>
          </a:xfrm>
          <a:prstGeom prst="rect">
            <a:avLst/>
          </a:prstGeom>
        </p:spPr>
      </p:pic>
      <p:pic>
        <p:nvPicPr>
          <p:cNvPr id="7" name="Picture 6" descr="ncetm_mm_sp1_se11_aw003.png"/>
          <p:cNvPicPr>
            <a:picLocks noChangeAspect="1"/>
          </p:cNvPicPr>
          <p:nvPr/>
        </p:nvPicPr>
        <p:blipFill rotWithShape="1">
          <a:blip r:embed="rId5" cstate="print">
            <a:extLst>
              <a:ext uri="{28A0092B-C50C-407E-A947-70E740481C1C}">
                <a14:useLocalDpi xmlns:a14="http://schemas.microsoft.com/office/drawing/2010/main" val="0"/>
              </a:ext>
            </a:extLst>
          </a:blip>
          <a:srcRect r="-6632"/>
          <a:stretch/>
        </p:blipFill>
        <p:spPr>
          <a:xfrm>
            <a:off x="6680199" y="1863783"/>
            <a:ext cx="1981789" cy="2282767"/>
          </a:xfrm>
          <a:prstGeom prst="rect">
            <a:avLst/>
          </a:prstGeom>
        </p:spPr>
      </p:pic>
      <p:pic>
        <p:nvPicPr>
          <p:cNvPr id="8" name="Picture 7" descr="ncetm_mm_sp1_se11_aw003.png"/>
          <p:cNvPicPr>
            <a:picLocks noChangeAspect="1"/>
          </p:cNvPicPr>
          <p:nvPr/>
        </p:nvPicPr>
        <p:blipFill rotWithShape="1">
          <a:blip r:embed="rId6" cstate="print">
            <a:extLst>
              <a:ext uri="{28A0092B-C50C-407E-A947-70E740481C1C}">
                <a14:useLocalDpi xmlns:a14="http://schemas.microsoft.com/office/drawing/2010/main" val="0"/>
              </a:ext>
            </a:extLst>
          </a:blip>
          <a:srcRect t="-1527" b="-217"/>
          <a:stretch/>
        </p:blipFill>
        <p:spPr>
          <a:xfrm>
            <a:off x="2999132" y="1822451"/>
            <a:ext cx="1189205" cy="2330450"/>
          </a:xfrm>
          <a:prstGeom prst="rect">
            <a:avLst/>
          </a:prstGeom>
        </p:spPr>
      </p:pic>
      <p:grpSp>
        <p:nvGrpSpPr>
          <p:cNvPr id="9" name="Group 8"/>
          <p:cNvGrpSpPr/>
          <p:nvPr/>
        </p:nvGrpSpPr>
        <p:grpSpPr>
          <a:xfrm>
            <a:off x="7653007" y="1917700"/>
            <a:ext cx="859803" cy="2169160"/>
            <a:chOff x="7691107" y="3606800"/>
            <a:chExt cx="859803" cy="2169160"/>
          </a:xfrm>
        </p:grpSpPr>
        <p:grpSp>
          <p:nvGrpSpPr>
            <p:cNvPr id="10" name="Group 9"/>
            <p:cNvGrpSpPr/>
            <p:nvPr/>
          </p:nvGrpSpPr>
          <p:grpSpPr>
            <a:xfrm>
              <a:off x="7706347" y="3606800"/>
              <a:ext cx="834403" cy="360680"/>
              <a:chOff x="7706347" y="3606800"/>
              <a:chExt cx="834403" cy="360680"/>
            </a:xfrm>
          </p:grpSpPr>
          <p:sp>
            <p:nvSpPr>
              <p:cNvPr id="23" name="Rectangle 22"/>
              <p:cNvSpPr/>
              <p:nvPr/>
            </p:nvSpPr>
            <p:spPr bwMode="auto">
              <a:xfrm>
                <a:off x="7706347" y="360680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4" name="Rectangle 23"/>
              <p:cNvSpPr/>
              <p:nvPr/>
            </p:nvSpPr>
            <p:spPr bwMode="auto">
              <a:xfrm>
                <a:off x="8163547" y="361188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1" name="Group 10"/>
            <p:cNvGrpSpPr/>
            <p:nvPr/>
          </p:nvGrpSpPr>
          <p:grpSpPr>
            <a:xfrm>
              <a:off x="7716507" y="4064000"/>
              <a:ext cx="834403" cy="360680"/>
              <a:chOff x="7706347" y="3606800"/>
              <a:chExt cx="834403" cy="360680"/>
            </a:xfrm>
          </p:grpSpPr>
          <p:sp>
            <p:nvSpPr>
              <p:cNvPr id="21" name="Rectangle 20"/>
              <p:cNvSpPr/>
              <p:nvPr/>
            </p:nvSpPr>
            <p:spPr bwMode="auto">
              <a:xfrm>
                <a:off x="7706347" y="360680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2" name="Rectangle 21"/>
              <p:cNvSpPr/>
              <p:nvPr/>
            </p:nvSpPr>
            <p:spPr bwMode="auto">
              <a:xfrm>
                <a:off x="8163547" y="361188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2" name="Group 11"/>
            <p:cNvGrpSpPr/>
            <p:nvPr/>
          </p:nvGrpSpPr>
          <p:grpSpPr>
            <a:xfrm>
              <a:off x="7691107" y="4516120"/>
              <a:ext cx="834403" cy="360680"/>
              <a:chOff x="7706347" y="3606800"/>
              <a:chExt cx="834403" cy="360680"/>
            </a:xfrm>
          </p:grpSpPr>
          <p:sp>
            <p:nvSpPr>
              <p:cNvPr id="19" name="Rectangle 18"/>
              <p:cNvSpPr/>
              <p:nvPr/>
            </p:nvSpPr>
            <p:spPr bwMode="auto">
              <a:xfrm>
                <a:off x="7706347" y="360680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0" name="Rectangle 19"/>
              <p:cNvSpPr/>
              <p:nvPr/>
            </p:nvSpPr>
            <p:spPr bwMode="auto">
              <a:xfrm>
                <a:off x="8163547" y="361188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3" name="Group 12"/>
            <p:cNvGrpSpPr/>
            <p:nvPr/>
          </p:nvGrpSpPr>
          <p:grpSpPr>
            <a:xfrm>
              <a:off x="7696187" y="4963160"/>
              <a:ext cx="834403" cy="360680"/>
              <a:chOff x="7706347" y="3606800"/>
              <a:chExt cx="834403" cy="360680"/>
            </a:xfrm>
          </p:grpSpPr>
          <p:sp>
            <p:nvSpPr>
              <p:cNvPr id="17" name="Rectangle 16"/>
              <p:cNvSpPr/>
              <p:nvPr/>
            </p:nvSpPr>
            <p:spPr bwMode="auto">
              <a:xfrm>
                <a:off x="7706347" y="360680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8" name="Rectangle 17"/>
              <p:cNvSpPr/>
              <p:nvPr/>
            </p:nvSpPr>
            <p:spPr bwMode="auto">
              <a:xfrm>
                <a:off x="8163547" y="361188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nvGrpSpPr>
            <p:cNvPr id="14" name="Group 13"/>
            <p:cNvGrpSpPr/>
            <p:nvPr/>
          </p:nvGrpSpPr>
          <p:grpSpPr>
            <a:xfrm>
              <a:off x="7711427" y="5415280"/>
              <a:ext cx="834403" cy="360680"/>
              <a:chOff x="7706347" y="3606800"/>
              <a:chExt cx="834403" cy="360680"/>
            </a:xfrm>
          </p:grpSpPr>
          <p:sp>
            <p:nvSpPr>
              <p:cNvPr id="15" name="Rectangle 14"/>
              <p:cNvSpPr/>
              <p:nvPr/>
            </p:nvSpPr>
            <p:spPr bwMode="auto">
              <a:xfrm>
                <a:off x="7706347" y="360680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16" name="Rectangle 15"/>
              <p:cNvSpPr/>
              <p:nvPr/>
            </p:nvSpPr>
            <p:spPr bwMode="auto">
              <a:xfrm>
                <a:off x="8163547" y="361188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grpSp>
      </p:grpSp>
      <p:sp>
        <p:nvSpPr>
          <p:cNvPr id="25" name="Rectangle 24"/>
          <p:cNvSpPr/>
          <p:nvPr/>
        </p:nvSpPr>
        <p:spPr bwMode="auto">
          <a:xfrm>
            <a:off x="750557" y="191135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7" name="Rectangle 26"/>
          <p:cNvSpPr/>
          <p:nvPr/>
        </p:nvSpPr>
        <p:spPr bwMode="auto">
          <a:xfrm>
            <a:off x="775957" y="236855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29" name="Rectangle 28"/>
          <p:cNvSpPr/>
          <p:nvPr/>
        </p:nvSpPr>
        <p:spPr bwMode="auto">
          <a:xfrm>
            <a:off x="3168213" y="191770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0" name="Rectangle 29"/>
          <p:cNvSpPr/>
          <p:nvPr/>
        </p:nvSpPr>
        <p:spPr bwMode="auto">
          <a:xfrm>
            <a:off x="3185146" y="2366433"/>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1" name="Rectangle 30"/>
          <p:cNvSpPr/>
          <p:nvPr/>
        </p:nvSpPr>
        <p:spPr bwMode="auto">
          <a:xfrm>
            <a:off x="3176680" y="2836334"/>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5" name="Rectangle 34"/>
          <p:cNvSpPr/>
          <p:nvPr/>
        </p:nvSpPr>
        <p:spPr bwMode="auto">
          <a:xfrm>
            <a:off x="5496547" y="191008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7" name="Rectangle 36"/>
          <p:cNvSpPr/>
          <p:nvPr/>
        </p:nvSpPr>
        <p:spPr bwMode="auto">
          <a:xfrm>
            <a:off x="5509247" y="237363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39" name="Rectangle 38"/>
          <p:cNvSpPr/>
          <p:nvPr/>
        </p:nvSpPr>
        <p:spPr bwMode="auto">
          <a:xfrm>
            <a:off x="5509247" y="282448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1" name="Rectangle 40"/>
          <p:cNvSpPr/>
          <p:nvPr/>
        </p:nvSpPr>
        <p:spPr bwMode="auto">
          <a:xfrm>
            <a:off x="5515597" y="328168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3" name="Rectangle 42"/>
          <p:cNvSpPr/>
          <p:nvPr/>
        </p:nvSpPr>
        <p:spPr bwMode="auto">
          <a:xfrm>
            <a:off x="5515597" y="3719830"/>
            <a:ext cx="377203" cy="355600"/>
          </a:xfrm>
          <a:prstGeom prst="rect">
            <a:avLst/>
          </a:prstGeom>
          <a:solidFill>
            <a:srgbClr val="FFFFFF"/>
          </a:solidFill>
          <a:ln>
            <a:solidFill>
              <a:srgbClr val="FFFFFF"/>
            </a:solidFill>
          </a:ln>
          <a:effectLst/>
          <a:extLst/>
        </p:spPr>
        <p:txBody>
          <a:bodyPr vert="horz" wrap="square" lIns="91440" tIns="45720" rIns="91440" bIns="45720" numCol="1" rtlCol="0" anchor="t" anchorCtr="0" compatLnSpc="1">
            <a:prstTxWarp prst="textNoShape">
              <a:avLst/>
            </a:prstTxWarp>
          </a:bodyPr>
          <a:lstStyle/>
          <a:p>
            <a: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pPr>
            <a:endParaRPr kumimoji="0" lang="en-GB" sz="2800" b="0" i="0" u="none" strike="noStrike" cap="none" normalizeH="0" baseline="0">
              <a:ln>
                <a:noFill/>
              </a:ln>
              <a:solidFill>
                <a:schemeClr val="tx1"/>
              </a:solidFill>
              <a:effectLst/>
              <a:latin typeface="Arial" charset="0"/>
            </a:endParaRPr>
          </a:p>
        </p:txBody>
      </p:sp>
      <p:sp>
        <p:nvSpPr>
          <p:cNvPr id="45" name="TextBox 44"/>
          <p:cNvSpPr txBox="1"/>
          <p:nvPr/>
        </p:nvSpPr>
        <p:spPr bwMode="auto">
          <a:xfrm>
            <a:off x="957841" y="4461515"/>
            <a:ext cx="532865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2             +            3 	          +            5</a:t>
            </a:r>
          </a:p>
        </p:txBody>
      </p:sp>
      <p:sp>
        <p:nvSpPr>
          <p:cNvPr id="46" name="TextBox 45"/>
          <p:cNvSpPr txBox="1"/>
          <p:nvPr/>
        </p:nvSpPr>
        <p:spPr bwMode="auto">
          <a:xfrm>
            <a:off x="6823881" y="4461515"/>
            <a:ext cx="165336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spAutoFit/>
          </a:bodyPr>
          <a:lstStyle/>
          <a:p>
            <a:pPr>
              <a:buClr>
                <a:srgbClr val="82CBDD"/>
              </a:buClr>
              <a:buNone/>
            </a:pPr>
            <a:r>
              <a:rPr lang="en-GB" sz="2400" dirty="0">
                <a:latin typeface="Myriad Pro Semibold" charset="0"/>
                <a:ea typeface="Myriad Pro Semibold" charset="0"/>
                <a:cs typeface="Myriad Pro Semibold" charset="0"/>
              </a:rPr>
              <a:t>=         10</a:t>
            </a:r>
          </a:p>
        </p:txBody>
      </p:sp>
      <p:pic>
        <p:nvPicPr>
          <p:cNvPr id="36" name="Picture 35" descr="ncetm_mm_sp1_se11_aw003.png"/>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499100" y="1898650"/>
            <a:ext cx="374650" cy="381000"/>
          </a:xfrm>
          <a:prstGeom prst="rect">
            <a:avLst/>
          </a:prstGeom>
        </p:spPr>
      </p:pic>
      <p:pic>
        <p:nvPicPr>
          <p:cNvPr id="38" name="Picture 37" descr="ncetm_mm_sp1_se11_aw003.png"/>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499100" y="2362200"/>
            <a:ext cx="374650" cy="381000"/>
          </a:xfrm>
          <a:prstGeom prst="rect">
            <a:avLst/>
          </a:prstGeom>
        </p:spPr>
      </p:pic>
      <p:pic>
        <p:nvPicPr>
          <p:cNvPr id="40" name="Picture 39" descr="ncetm_mm_sp1_se11_aw003.png"/>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499100" y="2819400"/>
            <a:ext cx="374650" cy="381000"/>
          </a:xfrm>
          <a:prstGeom prst="rect">
            <a:avLst/>
          </a:prstGeom>
        </p:spPr>
      </p:pic>
      <p:pic>
        <p:nvPicPr>
          <p:cNvPr id="42" name="Picture 41" descr="ncetm_mm_sp1_se11_aw003.png"/>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499100" y="3263900"/>
            <a:ext cx="374650" cy="381000"/>
          </a:xfrm>
          <a:prstGeom prst="rect">
            <a:avLst/>
          </a:prstGeom>
        </p:spPr>
      </p:pic>
      <p:pic>
        <p:nvPicPr>
          <p:cNvPr id="44" name="Picture 43" descr="ncetm_mm_sp1_se11_aw003.png"/>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499100" y="3714750"/>
            <a:ext cx="374650" cy="381000"/>
          </a:xfrm>
          <a:prstGeom prst="rect">
            <a:avLst/>
          </a:prstGeom>
        </p:spPr>
      </p:pic>
      <p:pic>
        <p:nvPicPr>
          <p:cNvPr id="32" name="Picture 31" descr="ncetm_mm_sp1_se11_aw003.png"/>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172883" y="1898650"/>
            <a:ext cx="374651" cy="400050"/>
          </a:xfrm>
          <a:prstGeom prst="rect">
            <a:avLst/>
          </a:prstGeom>
        </p:spPr>
      </p:pic>
      <p:pic>
        <p:nvPicPr>
          <p:cNvPr id="33" name="Picture 32" descr="ncetm_mm_sp1_se11_aw003.png"/>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172883" y="2355850"/>
            <a:ext cx="374651" cy="400050"/>
          </a:xfrm>
          <a:prstGeom prst="rect">
            <a:avLst/>
          </a:prstGeom>
        </p:spPr>
      </p:pic>
      <p:pic>
        <p:nvPicPr>
          <p:cNvPr id="34" name="Picture 33" descr="ncetm_mm_sp1_se11_aw003.png"/>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3177116" y="2821516"/>
            <a:ext cx="374651" cy="400050"/>
          </a:xfrm>
          <a:prstGeom prst="rect">
            <a:avLst/>
          </a:prstGeom>
        </p:spPr>
      </p:pic>
      <p:pic>
        <p:nvPicPr>
          <p:cNvPr id="26" name="Picture 25"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62000" y="1905000"/>
            <a:ext cx="387350" cy="381000"/>
          </a:xfrm>
          <a:prstGeom prst="rect">
            <a:avLst/>
          </a:prstGeom>
        </p:spPr>
      </p:pic>
      <p:pic>
        <p:nvPicPr>
          <p:cNvPr id="28" name="Picture 27" descr="ncetm_mm_sp1_se11_aw003.png"/>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762000" y="2362200"/>
            <a:ext cx="387350" cy="381000"/>
          </a:xfrm>
          <a:prstGeom prst="rect">
            <a:avLst/>
          </a:prstGeom>
        </p:spPr>
      </p:pic>
    </p:spTree>
    <p:extLst>
      <p:ext uri="{BB962C8B-B14F-4D97-AF65-F5344CB8AC3E}">
        <p14:creationId xmlns:p14="http://schemas.microsoft.com/office/powerpoint/2010/main" val="231008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5.55556E-7 -1.85185E-6 L 0.75556 -1.85185E-6 " pathEditMode="relative" rAng="0" ptsTypes="AA">
                                      <p:cBhvr>
                                        <p:cTn id="16" dur="2000" fill="hold"/>
                                        <p:tgtEl>
                                          <p:spTgt spid="26"/>
                                        </p:tgtEl>
                                        <p:attrNameLst>
                                          <p:attrName>ppt_x</p:attrName>
                                          <p:attrName>ppt_y</p:attrName>
                                        </p:attrNameLst>
                                      </p:cBhvr>
                                      <p:rCtr x="37778" y="0"/>
                                    </p:animMotion>
                                  </p:childTnLst>
                                </p:cTn>
                              </p:par>
                              <p:par>
                                <p:cTn id="17" presetID="42" presetClass="path" presetSubtype="0" accel="50000" decel="50000" fill="hold" nodeType="withEffect">
                                  <p:stCondLst>
                                    <p:cond delay="0"/>
                                  </p:stCondLst>
                                  <p:childTnLst>
                                    <p:animMotion origin="layout" path="M -5.55556E-7 1.48148E-6 L 0.75417 0.00092 " pathEditMode="relative" rAng="0" ptsTypes="AA">
                                      <p:cBhvr>
                                        <p:cTn id="18" dur="2000" fill="hold"/>
                                        <p:tgtEl>
                                          <p:spTgt spid="28"/>
                                        </p:tgtEl>
                                        <p:attrNameLst>
                                          <p:attrName>ppt_x</p:attrName>
                                          <p:attrName>ppt_y</p:attrName>
                                        </p:attrNameLst>
                                      </p:cBhvr>
                                      <p:rCtr x="37708" y="46"/>
                                    </p:animMotion>
                                  </p:childTnLst>
                                </p:cTn>
                              </p:par>
                            </p:childTnLst>
                          </p:cTn>
                        </p:par>
                        <p:par>
                          <p:cTn id="19" fill="hold">
                            <p:stCondLst>
                              <p:cond delay="2000"/>
                            </p:stCondLst>
                            <p:childTnLst>
                              <p:par>
                                <p:cTn id="20" presetID="0" presetClass="path" presetSubtype="0" accel="50000" decel="50000" fill="hold" nodeType="afterEffect">
                                  <p:stCondLst>
                                    <p:cond delay="0"/>
                                  </p:stCondLst>
                                  <p:childTnLst>
                                    <p:animMotion origin="layout" path="M -1.38889E-6 -4.81481E-6 L 0.49167 0.13519 " pathEditMode="relative" rAng="0" ptsTypes="AA">
                                      <p:cBhvr>
                                        <p:cTn id="21" dur="2000" fill="hold"/>
                                        <p:tgtEl>
                                          <p:spTgt spid="32"/>
                                        </p:tgtEl>
                                        <p:attrNameLst>
                                          <p:attrName>ppt_x</p:attrName>
                                          <p:attrName>ppt_y</p:attrName>
                                        </p:attrNameLst>
                                      </p:cBhvr>
                                      <p:rCtr x="24583" y="6759"/>
                                    </p:animMotion>
                                  </p:childTnLst>
                                </p:cTn>
                              </p:par>
                              <p:par>
                                <p:cTn id="22" presetID="0" presetClass="path" presetSubtype="0" accel="50000" decel="50000" fill="hold" nodeType="withEffect">
                                  <p:stCondLst>
                                    <p:cond delay="0"/>
                                  </p:stCondLst>
                                  <p:childTnLst>
                                    <p:animMotion origin="layout" path="M -1.38889E-6 -1.48148E-6 L 0.49167 0.13611 " pathEditMode="relative" rAng="0" ptsTypes="AA">
                                      <p:cBhvr>
                                        <p:cTn id="23" dur="2000" fill="hold"/>
                                        <p:tgtEl>
                                          <p:spTgt spid="33"/>
                                        </p:tgtEl>
                                        <p:attrNameLst>
                                          <p:attrName>ppt_x</p:attrName>
                                          <p:attrName>ppt_y</p:attrName>
                                        </p:attrNameLst>
                                      </p:cBhvr>
                                      <p:rCtr x="24583" y="6806"/>
                                    </p:animMotion>
                                  </p:childTnLst>
                                </p:cTn>
                              </p:par>
                              <p:par>
                                <p:cTn id="24" presetID="0" presetClass="path" presetSubtype="0" accel="50000" decel="50000" fill="hold" nodeType="withEffect">
                                  <p:stCondLst>
                                    <p:cond delay="0"/>
                                  </p:stCondLst>
                                  <p:childTnLst>
                                    <p:animMotion origin="layout" path="M 1.38889E-6 4.44444E-6 L 0.49097 0.1324 " pathEditMode="relative" rAng="0" ptsTypes="AA">
                                      <p:cBhvr>
                                        <p:cTn id="25" dur="2000" fill="hold"/>
                                        <p:tgtEl>
                                          <p:spTgt spid="34"/>
                                        </p:tgtEl>
                                        <p:attrNameLst>
                                          <p:attrName>ppt_x</p:attrName>
                                          <p:attrName>ppt_y</p:attrName>
                                        </p:attrNameLst>
                                      </p:cBhvr>
                                      <p:rCtr x="24549" y="6620"/>
                                    </p:animMotion>
                                  </p:childTnLst>
                                </p:cTn>
                              </p:par>
                            </p:childTnLst>
                          </p:cTn>
                        </p:par>
                        <p:par>
                          <p:cTn id="26" fill="hold">
                            <p:stCondLst>
                              <p:cond delay="4000"/>
                            </p:stCondLst>
                            <p:childTnLst>
                              <p:par>
                                <p:cTn id="27" presetID="0" presetClass="path" presetSubtype="0" accel="50000" decel="50000" fill="hold" nodeType="afterEffect">
                                  <p:stCondLst>
                                    <p:cond delay="0"/>
                                  </p:stCondLst>
                                  <p:childTnLst>
                                    <p:animMotion origin="layout" path="M 0 0 L 0.28542 0.00092 " pathEditMode="relative" ptsTypes="AA">
                                      <p:cBhvr>
                                        <p:cTn id="28" dur="2000" fill="hold"/>
                                        <p:tgtEl>
                                          <p:spTgt spid="36"/>
                                        </p:tgtEl>
                                        <p:attrNameLst>
                                          <p:attrName>ppt_x</p:attrName>
                                          <p:attrName>ppt_y</p:attrName>
                                        </p:attrNameLst>
                                      </p:cBhvr>
                                    </p:animMotion>
                                  </p:childTnLst>
                                </p:cTn>
                              </p:par>
                              <p:par>
                                <p:cTn id="29" presetID="0" presetClass="path" presetSubtype="0" accel="50000" decel="50000" fill="hold" nodeType="withEffect">
                                  <p:stCondLst>
                                    <p:cond delay="0"/>
                                  </p:stCondLst>
                                  <p:childTnLst>
                                    <p:animMotion origin="layout" path="M 0 0 L 0.28542 0.00092 " pathEditMode="relative" ptsTypes="AA">
                                      <p:cBhvr>
                                        <p:cTn id="30" dur="2000" fill="hold"/>
                                        <p:tgtEl>
                                          <p:spTgt spid="38"/>
                                        </p:tgtEl>
                                        <p:attrNameLst>
                                          <p:attrName>ppt_x</p:attrName>
                                          <p:attrName>ppt_y</p:attrName>
                                        </p:attrNameLst>
                                      </p:cBhvr>
                                    </p:animMotion>
                                  </p:childTnLst>
                                </p:cTn>
                              </p:par>
                              <p:par>
                                <p:cTn id="31" presetID="0" presetClass="path" presetSubtype="0" accel="50000" decel="50000" fill="hold" nodeType="withEffect">
                                  <p:stCondLst>
                                    <p:cond delay="0"/>
                                  </p:stCondLst>
                                  <p:childTnLst>
                                    <p:animMotion origin="layout" path="M 0 0 L 0.28542 0.00092 " pathEditMode="relative" ptsTypes="AA">
                                      <p:cBhvr>
                                        <p:cTn id="32" dur="2000" fill="hold"/>
                                        <p:tgtEl>
                                          <p:spTgt spid="40"/>
                                        </p:tgtEl>
                                        <p:attrNameLst>
                                          <p:attrName>ppt_x</p:attrName>
                                          <p:attrName>ppt_y</p:attrName>
                                        </p:attrNameLst>
                                      </p:cBhvr>
                                    </p:animMotion>
                                  </p:childTnLst>
                                </p:cTn>
                              </p:par>
                              <p:par>
                                <p:cTn id="33" presetID="0" presetClass="path" presetSubtype="0" accel="50000" decel="50000" fill="hold" nodeType="withEffect">
                                  <p:stCondLst>
                                    <p:cond delay="0"/>
                                  </p:stCondLst>
                                  <p:childTnLst>
                                    <p:animMotion origin="layout" path="M 0 0 L 0.28542 0.00092 " pathEditMode="relative" ptsTypes="AA">
                                      <p:cBhvr>
                                        <p:cTn id="34" dur="2000" fill="hold"/>
                                        <p:tgtEl>
                                          <p:spTgt spid="42"/>
                                        </p:tgtEl>
                                        <p:attrNameLst>
                                          <p:attrName>ppt_x</p:attrName>
                                          <p:attrName>ppt_y</p:attrName>
                                        </p:attrNameLst>
                                      </p:cBhvr>
                                    </p:animMotion>
                                  </p:childTnLst>
                                </p:cTn>
                              </p:par>
                              <p:par>
                                <p:cTn id="35" presetID="0" presetClass="path" presetSubtype="0" accel="50000" decel="50000" fill="hold" nodeType="withEffect">
                                  <p:stCondLst>
                                    <p:cond delay="0"/>
                                  </p:stCondLst>
                                  <p:childTnLst>
                                    <p:animMotion origin="layout" path="M 0 0 L 0.28542 0.00092 " pathEditMode="relative" ptsTypes="AA">
                                      <p:cBhvr>
                                        <p:cTn id="36" dur="2000" fill="hold"/>
                                        <p:tgtEl>
                                          <p:spTgt spid="44"/>
                                        </p:tgtEl>
                                        <p:attrNameLst>
                                          <p:attrName>ppt_x</p:attrName>
                                          <p:attrName>ppt_y</p:attrName>
                                        </p:attrNameLst>
                                      </p:cBhvr>
                                    </p:animMotion>
                                  </p:childTnLst>
                                </p:cTn>
                              </p:par>
                            </p:childTnLst>
                          </p:cTn>
                        </p:par>
                        <p:par>
                          <p:cTn id="37" fill="hold">
                            <p:stCondLst>
                              <p:cond delay="6000"/>
                            </p:stCondLst>
                            <p:childTnLst>
                              <p:par>
                                <p:cTn id="38" presetID="10" presetClass="entr" presetSubtype="0"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fade">
                                      <p:cBhvr>
                                        <p:cTn id="4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r>
              <a:rPr lang="en-GB" dirty="0"/>
              <a:t>1.11 Addition: three numbers and bridging 10 – step 2:1</a:t>
            </a:r>
          </a:p>
        </p:txBody>
      </p:sp>
      <p:pic>
        <p:nvPicPr>
          <p:cNvPr id="3" name="Picture 2" descr="ncetm_mm_sp1_se11_aw006.png"/>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33400" y="1976582"/>
            <a:ext cx="1930400" cy="2024980"/>
          </a:xfrm>
          <a:prstGeom prst="rect">
            <a:avLst/>
          </a:prstGeom>
        </p:spPr>
      </p:pic>
      <p:pic>
        <p:nvPicPr>
          <p:cNvPr id="4" name="Picture 3" descr="ncetm_mm_sp1_se11_aw006.png"/>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489200" y="1976582"/>
            <a:ext cx="1968500" cy="2024980"/>
          </a:xfrm>
          <a:prstGeom prst="rect">
            <a:avLst/>
          </a:prstGeom>
        </p:spPr>
      </p:pic>
      <p:pic>
        <p:nvPicPr>
          <p:cNvPr id="5" name="Picture 4" descr="ncetm_mm_sp1_se11_aw006.png"/>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578600" y="1975520"/>
            <a:ext cx="1938066" cy="2024980"/>
          </a:xfrm>
          <a:prstGeom prst="rect">
            <a:avLst/>
          </a:prstGeom>
        </p:spPr>
      </p:pic>
      <p:pic>
        <p:nvPicPr>
          <p:cNvPr id="6" name="Picture 5" descr="ncetm_mm_sp1_se11_aw006.png"/>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4521200" y="1976582"/>
            <a:ext cx="1993900" cy="2024980"/>
          </a:xfrm>
          <a:prstGeom prst="rect">
            <a:avLst/>
          </a:prstGeom>
        </p:spPr>
      </p:pic>
    </p:spTree>
    <p:extLst>
      <p:ext uri="{BB962C8B-B14F-4D97-AF65-F5344CB8AC3E}">
        <p14:creationId xmlns:p14="http://schemas.microsoft.com/office/powerpoint/2010/main" val="161308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ctem1">
  <a:themeElements>
    <a:clrScheme name="Mastery PD">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txDef>
      <a:spPr bwMode="auto">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a:spPr>
      <a:bodyPr vert="horz" wrap="square" lIns="91440" tIns="45720" rIns="91440" bIns="45720" numCol="1" rtlCol="0" anchor="t" anchorCtr="0" compatLnSpc="1">
        <a:prstTxWarp prst="textNoShape">
          <a:avLst/>
        </a:prstTxWarp>
        <a:spAutoFit/>
      </a:bodyPr>
      <a:lstStyle>
        <a:defPPr marL="457200" indent="-457200">
          <a:buClr>
            <a:srgbClr val="82CBDD"/>
          </a:buClr>
          <a:defRPr b="1" dirty="0" smtClean="0">
            <a:latin typeface="Myriad Pro Semibold" charset="0"/>
            <a:ea typeface="Myriad Pro Semibold" charset="0"/>
            <a:cs typeface="Myriad Pro Semibold" charset="0"/>
          </a:defRPr>
        </a:defPPr>
      </a:lstStyle>
    </a:tx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astery PD PowerPoint V4" id="{C5A397D3-E0AB-C547-900D-F92C2FA5E795}" vid="{495C9D69-66FD-7547-A7DC-A1C65F9ED6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Mastery PD PowerPoint V4.1 with sample content</Template>
  <TotalTime>0</TotalTime>
  <Words>1512</Words>
  <Application>Microsoft Office PowerPoint</Application>
  <PresentationFormat>On-screen Show (4:3)</PresentationFormat>
  <Paragraphs>334</Paragraphs>
  <Slides>62</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62</vt:i4>
      </vt:variant>
    </vt:vector>
  </HeadingPairs>
  <TitlesOfParts>
    <vt:vector size="68" baseType="lpstr">
      <vt:lpstr>Akzidenz-Grotesk BQ Extended</vt:lpstr>
      <vt:lpstr>Arial</vt:lpstr>
      <vt:lpstr>Calibri</vt:lpstr>
      <vt:lpstr>Myriad Pro</vt:lpstr>
      <vt:lpstr>Myriad Pro Semibold</vt:lpstr>
      <vt:lpstr>nctem1</vt:lpstr>
      <vt:lpstr>1.11 Addition: three single-digit numbers and bridging ten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2018-01-12T12:09:18Z</dcterms:created>
  <dcterms:modified xsi:type="dcterms:W3CDTF">2018-01-12T12:09:38Z</dcterms:modified>
</cp:coreProperties>
</file>