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76" r:id="rId6"/>
  </p:sldMasterIdLst>
  <p:notesMasterIdLst>
    <p:notesMasterId r:id="rId26"/>
  </p:notesMasterIdLst>
  <p:sldIdLst>
    <p:sldId id="312" r:id="rId7"/>
    <p:sldId id="257" r:id="rId8"/>
    <p:sldId id="258" r:id="rId9"/>
    <p:sldId id="267" r:id="rId10"/>
    <p:sldId id="268" r:id="rId11"/>
    <p:sldId id="266" r:id="rId12"/>
    <p:sldId id="270" r:id="rId13"/>
    <p:sldId id="264" r:id="rId14"/>
    <p:sldId id="324" r:id="rId15"/>
    <p:sldId id="325" r:id="rId16"/>
    <p:sldId id="326" r:id="rId17"/>
    <p:sldId id="269" r:id="rId18"/>
    <p:sldId id="272" r:id="rId19"/>
    <p:sldId id="273" r:id="rId20"/>
    <p:sldId id="327" r:id="rId21"/>
    <p:sldId id="328" r:id="rId22"/>
    <p:sldId id="330" r:id="rId23"/>
    <p:sldId id="331" r:id="rId24"/>
    <p:sldId id="33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5TrJPBgAKUl3i+krS+/Nw==" hashData="mC60AC+UMu5tunqxUEFrAZKfiU9YfE+OvFTkyswm7hmiHwAKo9ppgmh3XwfbW52pXIsWgc5wOuTDuChzHeCCsg=="/>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5" autoAdjust="0"/>
    <p:restoredTop sz="76041" autoAdjust="0"/>
  </p:normalViewPr>
  <p:slideViewPr>
    <p:cSldViewPr snapToGrid="0">
      <p:cViewPr varScale="1">
        <p:scale>
          <a:sx n="51" d="100"/>
          <a:sy n="51" d="100"/>
        </p:scale>
        <p:origin x="1272" y="52"/>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30/07/2018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is animated: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After discussion of the previous slide involving 5 – 4 = 1, this slide is used to draw out mathematical representation of the story.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1: Four appears on One’s shoulders.</a:t>
            </a:r>
          </a:p>
          <a:p>
            <a:r>
              <a:rPr lang="en-GB" sz="1200" kern="1200" dirty="0">
                <a:solidFill>
                  <a:schemeClr val="tx1"/>
                </a:solidFill>
                <a:effectLst/>
                <a:latin typeface="+mn-lt"/>
                <a:ea typeface="+mn-ea"/>
                <a:cs typeface="+mn-cs"/>
              </a:rPr>
              <a:t>Discuss what is going on here? What’s the same/different about Five, and One and Four?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 children to use a red cube and 4 green cubes (already fixed together) to build the story of how Four disappeared and left One. </a:t>
            </a:r>
          </a:p>
          <a:p>
            <a:r>
              <a:rPr lang="en-GB" sz="1200" kern="1200" dirty="0">
                <a:solidFill>
                  <a:schemeClr val="tx1"/>
                </a:solidFill>
                <a:effectLst/>
                <a:latin typeface="+mn-lt"/>
                <a:ea typeface="+mn-ea"/>
                <a:cs typeface="+mn-cs"/>
              </a:rPr>
              <a:t>Explore how </a:t>
            </a:r>
          </a:p>
          <a:p>
            <a:r>
              <a:rPr lang="en-GB" sz="1200" kern="1200" dirty="0">
                <a:solidFill>
                  <a:schemeClr val="tx1"/>
                </a:solidFill>
                <a:effectLst/>
                <a:latin typeface="+mn-lt"/>
                <a:ea typeface="+mn-ea"/>
                <a:cs typeface="+mn-cs"/>
              </a:rPr>
              <a:t>5 – 4 = 1 </a:t>
            </a:r>
          </a:p>
          <a:p>
            <a:r>
              <a:rPr lang="en-GB" sz="1200" kern="1200" dirty="0">
                <a:solidFill>
                  <a:schemeClr val="tx1"/>
                </a:solidFill>
                <a:effectLst/>
                <a:latin typeface="+mn-lt"/>
                <a:ea typeface="+mn-ea"/>
                <a:cs typeface="+mn-cs"/>
              </a:rPr>
              <a:t>is represented in the part-part-whole model and the tens frame by clicking through the animation.</a:t>
            </a:r>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1039725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the children to complete the part-part-whole models and equations on the sheet, or cut up these pieces and ask the children to match the representations of the part-part whole models with the related equations. Ask the children to draw representations of the part-part-whole models and equations.</a:t>
            </a:r>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4042403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a:p>
        </p:txBody>
      </p:sp>
    </p:spTree>
    <p:extLst>
      <p:ext uri="{BB962C8B-B14F-4D97-AF65-F5344CB8AC3E}">
        <p14:creationId xmlns:p14="http://schemas.microsoft.com/office/powerpoint/2010/main" val="320008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Discuss the episode.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 was Five made?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Four changed shape and One jumped on his shoulders.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things did Five see and count?</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3806553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is animated. Watch what happens.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1: One jumps onto Four’s shoulders and Five appears.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 children to act out this in pairs. One child has one cube and the other child has four cubes; they combine them.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do you have now? Count the bricks to check. </a:t>
            </a:r>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9</a:t>
            </a:fld>
            <a:endParaRPr lang="en-GB"/>
          </a:p>
        </p:txBody>
      </p:sp>
    </p:spTree>
    <p:extLst>
      <p:ext uri="{BB962C8B-B14F-4D97-AF65-F5344CB8AC3E}">
        <p14:creationId xmlns:p14="http://schemas.microsoft.com/office/powerpoint/2010/main" val="1600502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is animated: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1: Each of the four apples moves one by one into the basket. Ask the children to count the apples into the basket. It won’t be possible to see the apples once they are in the basket. Ask the children to show with their fingers how many are in the basket.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2: The remaining apple moves into the basket. Discuss how many apples are in the basket now. Use fingers, or cubes to represent the problem. This task demonstrates how to count on from 4.</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Use a real basket or bucket and count four things into it. Ask a child to put one more in. </a:t>
            </a:r>
          </a:p>
          <a:p>
            <a:r>
              <a:rPr lang="en-GB" sz="1200" kern="1200" dirty="0">
                <a:solidFill>
                  <a:schemeClr val="tx1"/>
                </a:solidFill>
                <a:effectLst/>
                <a:latin typeface="+mn-lt"/>
                <a:ea typeface="+mn-ea"/>
                <a:cs typeface="+mn-cs"/>
              </a:rPr>
              <a:t>How many now?</a:t>
            </a:r>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a:p>
        </p:txBody>
      </p:sp>
    </p:spTree>
    <p:extLst>
      <p:ext uri="{BB962C8B-B14F-4D97-AF65-F5344CB8AC3E}">
        <p14:creationId xmlns:p14="http://schemas.microsoft.com/office/powerpoint/2010/main" val="304798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is animated: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Use this picture to sing </a:t>
            </a:r>
            <a:r>
              <a:rPr lang="en-GB" sz="1200" i="1" kern="1200" dirty="0">
                <a:solidFill>
                  <a:schemeClr val="tx1"/>
                </a:solidFill>
                <a:effectLst/>
                <a:latin typeface="+mn-lt"/>
                <a:ea typeface="+mn-ea"/>
                <a:cs typeface="+mn-cs"/>
              </a:rPr>
              <a:t>5 Little Ducks</a:t>
            </a:r>
            <a:r>
              <a:rPr lang="en-GB" sz="1200" kern="1200" dirty="0">
                <a:solidFill>
                  <a:schemeClr val="tx1"/>
                </a:solidFill>
                <a:effectLst/>
                <a:latin typeface="+mn-lt"/>
                <a:ea typeface="+mn-ea"/>
                <a:cs typeface="+mn-cs"/>
              </a:rPr>
              <a:t>, pausing and checking how many ducks there are. Encourage children to subitise (identify the quantity without counting.)  </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Five little ducks went swimming one day, over the hills and far away…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1: Mummy duck says ‘</a:t>
            </a:r>
            <a:r>
              <a:rPr lang="en-GB" sz="1200" i="1" kern="1200" dirty="0">
                <a:solidFill>
                  <a:schemeClr val="tx1"/>
                </a:solidFill>
                <a:effectLst/>
                <a:latin typeface="+mn-lt"/>
                <a:ea typeface="+mn-ea"/>
                <a:cs typeface="+mn-cs"/>
              </a:rPr>
              <a:t>Quack! Quack! Come back!’</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2: ‘</a:t>
            </a:r>
            <a:r>
              <a:rPr lang="en-GB" sz="1200" i="1" kern="1200" dirty="0">
                <a:solidFill>
                  <a:schemeClr val="tx1"/>
                </a:solidFill>
                <a:effectLst/>
                <a:latin typeface="+mn-lt"/>
                <a:ea typeface="+mn-ea"/>
                <a:cs typeface="+mn-cs"/>
              </a:rPr>
              <a:t>…but only 4 little ducks</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come back’</a:t>
            </a:r>
            <a:r>
              <a:rPr lang="en-GB" sz="1200" kern="1200" dirty="0">
                <a:solidFill>
                  <a:schemeClr val="tx1"/>
                </a:solidFill>
                <a:effectLst/>
                <a:latin typeface="+mn-lt"/>
                <a:ea typeface="+mn-ea"/>
                <a:cs typeface="+mn-cs"/>
              </a:rPr>
              <a:t>.</a:t>
            </a: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Five little ducks went swimming one day, over the hills and far away…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Continue singing along, with one more duck failing to come back each time. Finish with: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10: ‘</a:t>
            </a:r>
            <a:r>
              <a:rPr lang="en-GB" sz="1200" i="1" kern="1200" dirty="0">
                <a:solidFill>
                  <a:schemeClr val="tx1"/>
                </a:solidFill>
                <a:effectLst/>
                <a:latin typeface="+mn-lt"/>
                <a:ea typeface="+mn-ea"/>
                <a:cs typeface="+mn-cs"/>
              </a:rPr>
              <a:t>All the five little ducks come back’.</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11</a:t>
            </a:fld>
            <a:endParaRPr lang="en-GB"/>
          </a:p>
        </p:txBody>
      </p:sp>
    </p:spTree>
    <p:extLst>
      <p:ext uri="{BB962C8B-B14F-4D97-AF65-F5344CB8AC3E}">
        <p14:creationId xmlns:p14="http://schemas.microsoft.com/office/powerpoint/2010/main" val="851971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is animated: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1: </a:t>
            </a:r>
            <a:r>
              <a:rPr lang="en-GB" sz="1200" b="0" i="0" kern="1200" dirty="0">
                <a:solidFill>
                  <a:schemeClr val="tx1"/>
                </a:solidFill>
                <a:effectLst/>
                <a:latin typeface="+mn-lt"/>
                <a:ea typeface="+mn-ea"/>
                <a:cs typeface="+mn-cs"/>
              </a:rPr>
              <a:t>One jumps on to Four’s shoulders and Five </a:t>
            </a:r>
            <a:r>
              <a:rPr lang="en-GB" sz="1200" b="0" i="0" kern="1200">
                <a:solidFill>
                  <a:schemeClr val="tx1"/>
                </a:solidFill>
                <a:effectLst/>
                <a:latin typeface="+mn-lt"/>
                <a:ea typeface="+mn-ea"/>
                <a:cs typeface="+mn-cs"/>
              </a:rPr>
              <a:t>appears.</a:t>
            </a:r>
            <a:br>
              <a:rPr lang="en-GB" sz="1200" b="0" i="0" kern="1200">
                <a:solidFill>
                  <a:schemeClr val="tx1"/>
                </a:solidFill>
                <a:effectLst/>
                <a:latin typeface="+mn-lt"/>
                <a:ea typeface="+mn-ea"/>
                <a:cs typeface="+mn-cs"/>
              </a:rPr>
            </a:br>
            <a:r>
              <a:rPr lang="en-GB" sz="1200" kern="1200">
                <a:solidFill>
                  <a:schemeClr val="tx1"/>
                </a:solidFill>
                <a:effectLst/>
                <a:latin typeface="+mn-lt"/>
                <a:ea typeface="+mn-ea"/>
                <a:cs typeface="+mn-cs"/>
              </a:rPr>
              <a:t>Discuss </a:t>
            </a:r>
            <a:r>
              <a:rPr lang="en-GB" sz="1200" kern="1200" dirty="0">
                <a:solidFill>
                  <a:schemeClr val="tx1"/>
                </a:solidFill>
                <a:effectLst/>
                <a:latin typeface="+mn-lt"/>
                <a:ea typeface="+mn-ea"/>
                <a:cs typeface="+mn-cs"/>
              </a:rPr>
              <a:t>what is going on here. Where did Five come from?</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 children to use a red cube and 4 green cubes (already fixed together) to build the story of how Five appeared.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Describe the process using the stem sentence; </a:t>
            </a:r>
          </a:p>
          <a:p>
            <a:r>
              <a:rPr lang="en-GB" sz="1200" kern="1200" dirty="0">
                <a:solidFill>
                  <a:schemeClr val="tx1"/>
                </a:solidFill>
                <a:effectLst/>
                <a:latin typeface="+mn-lt"/>
                <a:ea typeface="+mn-ea"/>
                <a:cs typeface="+mn-cs"/>
              </a:rPr>
              <a:t>“One and four together make Five”.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2: Part-part-whole model appears…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5: Tens frame appears…</a:t>
            </a:r>
          </a:p>
          <a:p>
            <a:r>
              <a:rPr lang="en-GB" sz="1200" kern="1200" dirty="0">
                <a:solidFill>
                  <a:schemeClr val="tx1"/>
                </a:solidFill>
                <a:effectLst/>
                <a:latin typeface="+mn-lt"/>
                <a:ea typeface="+mn-ea"/>
                <a:cs typeface="+mn-cs"/>
              </a:rPr>
              <a:t>Discuss how each of these models represents 4 + 1 = 5.</a:t>
            </a:r>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3198807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is animated: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1: Four appears with One on his shoulders.</a:t>
            </a:r>
          </a:p>
          <a:p>
            <a:r>
              <a:rPr lang="en-GB" sz="1200" kern="1200" dirty="0">
                <a:solidFill>
                  <a:schemeClr val="tx1"/>
                </a:solidFill>
                <a:effectLst/>
                <a:latin typeface="+mn-lt"/>
                <a:ea typeface="+mn-ea"/>
                <a:cs typeface="+mn-cs"/>
              </a:rPr>
              <a:t>Discuss what is going on here. What has happened? Compare 5 and, 4 and 1: what’s the same/different?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2: One jumps from Four’s shoulders and Four jumps in the air.</a:t>
            </a:r>
          </a:p>
          <a:p>
            <a:r>
              <a:rPr lang="en-GB" sz="1200" kern="1200" dirty="0">
                <a:solidFill>
                  <a:schemeClr val="tx1"/>
                </a:solidFill>
                <a:effectLst/>
                <a:latin typeface="+mn-lt"/>
                <a:ea typeface="+mn-ea"/>
                <a:cs typeface="+mn-cs"/>
              </a:rPr>
              <a:t>Describe the process using the stem sentence;</a:t>
            </a:r>
          </a:p>
          <a:p>
            <a:r>
              <a:rPr lang="en-GB" sz="1200" kern="1200" dirty="0">
                <a:solidFill>
                  <a:schemeClr val="tx1"/>
                </a:solidFill>
                <a:effectLst/>
                <a:latin typeface="+mn-lt"/>
                <a:ea typeface="+mn-ea"/>
                <a:cs typeface="+mn-cs"/>
              </a:rPr>
              <a:t>“Five take away One leaves Four”.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Discuss 5 – 1 = 4 using the part-part-whole model and the tens frame.</a:t>
            </a:r>
          </a:p>
          <a:p>
            <a:r>
              <a:rPr lang="en-GB" sz="1200" kern="1200" dirty="0">
                <a:solidFill>
                  <a:schemeClr val="tx1"/>
                </a:solidFill>
                <a:effectLst/>
                <a:latin typeface="+mn-lt"/>
                <a:ea typeface="+mn-ea"/>
                <a:cs typeface="+mn-cs"/>
              </a:rPr>
              <a:t>Click 3: Part-part-whole model appears…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Click 7: Tens frame appears…</a:t>
            </a:r>
          </a:p>
          <a:p>
            <a:r>
              <a:rPr lang="en-GB" sz="1200" kern="1200" dirty="0">
                <a:solidFill>
                  <a:schemeClr val="tx1"/>
                </a:solidFill>
                <a:effectLst/>
                <a:latin typeface="+mn-lt"/>
                <a:ea typeface="+mn-ea"/>
                <a:cs typeface="+mn-cs"/>
              </a:rPr>
              <a:t>What is the same/different about the part-part-whole model and the tens frame?</a:t>
            </a:r>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1185664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is animated: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“What do you notice?” as a prompt to discuss the picture before moving on to the maths. Watch the animation.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1: Each of the four apples moves one by one into the basket. Ask the children to count the apples into the basket. It won’t be possible to see the apples once they are in the basket. Once all four apples have been counted into the basket ask the children to show with their fingers how many are in the basket. Then ask them to tell you how many apples there were on the trees at the start, how many went into the basket and how many there are now on the trees?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Can the children write this story as a number sentence: </a:t>
            </a:r>
          </a:p>
          <a:p>
            <a:r>
              <a:rPr lang="en-GB" sz="1200" kern="1200" dirty="0">
                <a:solidFill>
                  <a:schemeClr val="tx1"/>
                </a:solidFill>
                <a:effectLst/>
                <a:latin typeface="+mn-lt"/>
                <a:ea typeface="+mn-ea"/>
                <a:cs typeface="+mn-cs"/>
              </a:rPr>
              <a:t>5 - 4 = 1  </a:t>
            </a:r>
          </a:p>
          <a:p>
            <a:r>
              <a:rPr lang="en-GB" sz="1200" kern="1200" dirty="0">
                <a:solidFill>
                  <a:schemeClr val="tx1"/>
                </a:solidFill>
                <a:effectLst/>
                <a:latin typeface="+mn-lt"/>
                <a:ea typeface="+mn-ea"/>
                <a:cs typeface="+mn-cs"/>
              </a:rPr>
              <a:t>and tell you what each number represents?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E.g. “The 4 represents the number of apples in the basket.”</a:t>
            </a:r>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1851710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p:spPr>
        <p:txBody>
          <a:bodyPr anchor="t">
            <a:normAutofit/>
          </a:bodyPr>
          <a:lstStyle>
            <a:lvl1pPr algn="l">
              <a:defRPr sz="5400"/>
            </a:lvl1pPr>
          </a:lstStyle>
          <a:p>
            <a:r>
              <a:rPr lang="en-US" dirty="0" err="1"/>
              <a:t>Numberblocks</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30/07/2018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662CC7F9-7390-44BE-A897-D2B9DC38734C}"/>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9E5-B490-4519-BDA4-67B31948F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B1671-0546-49D4-BA22-A63D17E45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29797-577B-4E76-8642-1910597048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5DFE-C50C-424B-8060-F0FA61C6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774826-A3E7-454D-80D5-D064767A2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34B169-94DE-4C1B-B426-4BD59F2810BD}"/>
              </a:ext>
            </a:extLst>
          </p:cNvPr>
          <p:cNvSpPr>
            <a:spLocks noGrp="1"/>
          </p:cNvSpPr>
          <p:nvPr>
            <p:ph type="dt" sz="half" idx="10"/>
          </p:nvPr>
        </p:nvSpPr>
        <p:spPr/>
        <p:txBody>
          <a:bodyPr/>
          <a:lstStyle/>
          <a:p>
            <a:fld id="{7BC57250-3DAC-4938-9AAB-07FD2AEFF9C5}" type="datetimeFigureOut">
              <a:rPr lang="en-GB" smtClean="0"/>
              <a:t>30/07/2018</a:t>
            </a:fld>
            <a:endParaRPr lang="en-GB"/>
          </a:p>
        </p:txBody>
      </p:sp>
      <p:sp>
        <p:nvSpPr>
          <p:cNvPr id="8" name="Footer Placeholder 7">
            <a:extLst>
              <a:ext uri="{FF2B5EF4-FFF2-40B4-BE49-F238E27FC236}">
                <a16:creationId xmlns:a16="http://schemas.microsoft.com/office/drawing/2014/main" id="{1BE2A1B9-24DD-4854-9A5A-9007F9E32A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718E16-CCE8-4CCF-A0C1-C488797152F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3079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E96-F54B-4700-9E3A-90782B7BF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1C15A-B458-447E-B35B-29FD8647C9CB}"/>
              </a:ext>
            </a:extLst>
          </p:cNvPr>
          <p:cNvSpPr>
            <a:spLocks noGrp="1"/>
          </p:cNvSpPr>
          <p:nvPr>
            <p:ph type="dt" sz="half" idx="10"/>
          </p:nvPr>
        </p:nvSpPr>
        <p:spPr/>
        <p:txBody>
          <a:bodyPr/>
          <a:lstStyle/>
          <a:p>
            <a:fld id="{7BC57250-3DAC-4938-9AAB-07FD2AEFF9C5}" type="datetimeFigureOut">
              <a:rPr lang="en-GB" smtClean="0"/>
              <a:t>30/07/2018</a:t>
            </a:fld>
            <a:endParaRPr lang="en-GB"/>
          </a:p>
        </p:txBody>
      </p:sp>
      <p:sp>
        <p:nvSpPr>
          <p:cNvPr id="4" name="Footer Placeholder 3">
            <a:extLst>
              <a:ext uri="{FF2B5EF4-FFF2-40B4-BE49-F238E27FC236}">
                <a16:creationId xmlns:a16="http://schemas.microsoft.com/office/drawing/2014/main" id="{3A01636F-11E0-412D-9534-4867B0BCD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E2E4C6-653E-4D23-8099-2BE2F798E957}"/>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94619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1347-59A2-4692-AB28-7154CE0D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4F564C-7124-4D00-BF3A-236E8D05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0732C1-190D-4612-A705-5836D102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B89C6-7B27-4F1E-B8FA-149C3C9F8A86}"/>
              </a:ext>
            </a:extLst>
          </p:cNvPr>
          <p:cNvSpPr>
            <a:spLocks noGrp="1"/>
          </p:cNvSpPr>
          <p:nvPr>
            <p:ph type="dt" sz="half" idx="10"/>
          </p:nvPr>
        </p:nvSpPr>
        <p:spPr/>
        <p:txBody>
          <a:bodyPr/>
          <a:lstStyle/>
          <a:p>
            <a:fld id="{7BC57250-3DAC-4938-9AAB-07FD2AEFF9C5}" type="datetimeFigureOut">
              <a:rPr lang="en-GB" smtClean="0"/>
              <a:t>30/07/2018</a:t>
            </a:fld>
            <a:endParaRPr lang="en-GB"/>
          </a:p>
        </p:txBody>
      </p:sp>
      <p:sp>
        <p:nvSpPr>
          <p:cNvPr id="6" name="Footer Placeholder 5">
            <a:extLst>
              <a:ext uri="{FF2B5EF4-FFF2-40B4-BE49-F238E27FC236}">
                <a16:creationId xmlns:a16="http://schemas.microsoft.com/office/drawing/2014/main" id="{CD9CF6E3-1D03-43B7-AB05-AF99F57108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9EC75-1722-4A80-86AF-E6F2128E049F}"/>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24934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66FC-90D7-4279-A332-181274D44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491049-337C-4FD0-9C5E-06ADFF40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03495A-4E27-4380-94A2-657890757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56E6C-B5A0-40D4-B724-27E8D9E3D2DA}"/>
              </a:ext>
            </a:extLst>
          </p:cNvPr>
          <p:cNvSpPr>
            <a:spLocks noGrp="1"/>
          </p:cNvSpPr>
          <p:nvPr>
            <p:ph type="dt" sz="half" idx="10"/>
          </p:nvPr>
        </p:nvSpPr>
        <p:spPr/>
        <p:txBody>
          <a:bodyPr/>
          <a:lstStyle/>
          <a:p>
            <a:fld id="{7BC57250-3DAC-4938-9AAB-07FD2AEFF9C5}" type="datetimeFigureOut">
              <a:rPr lang="en-GB" smtClean="0"/>
              <a:t>30/07/2018</a:t>
            </a:fld>
            <a:endParaRPr lang="en-GB"/>
          </a:p>
        </p:txBody>
      </p:sp>
      <p:sp>
        <p:nvSpPr>
          <p:cNvPr id="6" name="Footer Placeholder 5">
            <a:extLst>
              <a:ext uri="{FF2B5EF4-FFF2-40B4-BE49-F238E27FC236}">
                <a16:creationId xmlns:a16="http://schemas.microsoft.com/office/drawing/2014/main" id="{C6BB99C7-736E-4861-A209-5FAA2AA2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818BFE-F314-4068-ACAC-C0E4BB2B96C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6000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659E7-49F8-4FC9-9004-74C689345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BCA47-0E5F-4E14-BD0B-D419B3872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FD83C-56A3-464D-B748-25E48486F3D9}"/>
              </a:ext>
            </a:extLst>
          </p:cNvPr>
          <p:cNvSpPr>
            <a:spLocks noGrp="1"/>
          </p:cNvSpPr>
          <p:nvPr>
            <p:ph type="dt" sz="half" idx="10"/>
          </p:nvPr>
        </p:nvSpPr>
        <p:spPr/>
        <p:txBody>
          <a:bodyPr/>
          <a:lstStyle/>
          <a:p>
            <a:fld id="{7BC57250-3DAC-4938-9AAB-07FD2AEFF9C5}" type="datetimeFigureOut">
              <a:rPr lang="en-GB" smtClean="0"/>
              <a:t>30/07/2018</a:t>
            </a:fld>
            <a:endParaRPr lang="en-GB"/>
          </a:p>
        </p:txBody>
      </p:sp>
      <p:sp>
        <p:nvSpPr>
          <p:cNvPr id="5" name="Footer Placeholder 4">
            <a:extLst>
              <a:ext uri="{FF2B5EF4-FFF2-40B4-BE49-F238E27FC236}">
                <a16:creationId xmlns:a16="http://schemas.microsoft.com/office/drawing/2014/main" id="{9F1248C9-1BBA-4F3B-8806-B101A17A2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1AAE1-3562-45B2-9E39-E144B4FCB27E}"/>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362749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a:prstGeom prst="rect">
            <a:avLst/>
          </a:prstGeom>
        </p:spPr>
        <p:txBody>
          <a:bodyPr anchor="t">
            <a:normAutofit/>
          </a:bodyPr>
          <a:lstStyle>
            <a:lvl1pPr algn="l">
              <a:defRPr sz="5400"/>
            </a:lvl1pPr>
          </a:lstStyle>
          <a:p>
            <a:r>
              <a:rPr lang="en-US" dirty="0"/>
              <a:t>Insert ‘</a:t>
            </a:r>
            <a:r>
              <a:rPr lang="en-US" dirty="0" err="1"/>
              <a:t>Numberblocks</a:t>
            </a:r>
            <a:r>
              <a:rPr lang="en-US" dirty="0"/>
              <a:t>’</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a:prstGeom prst="rect">
            <a:avLst/>
          </a:prstGeom>
        </p:spPr>
        <p:txBody>
          <a:bodyP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‘Support Materials’</a:t>
            </a:r>
            <a:br>
              <a:rPr lang="en-US" dirty="0"/>
            </a:br>
            <a:r>
              <a:rPr lang="en-US" dirty="0"/>
              <a:t>Insert ‘Episode [XX]’</a:t>
            </a:r>
            <a:br>
              <a:rPr lang="en-GB" dirty="0"/>
            </a:br>
            <a:r>
              <a:rPr lang="en-GB" dirty="0"/>
              <a:t>Insert ‘[Name]’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30/07/2018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45AFE040-7BEA-493D-90DA-F9DC4B7B4AD8}"/>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56048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a:prstGeom prst="rect">
            <a:avLst/>
          </a:prstGeo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30/07/2018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288941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a:prstGeom prst="rect">
            <a:avLst/>
          </a:prstGeo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30/07/2018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940339070"/>
      </p:ext>
    </p:extLst>
  </p:cSld>
  <p:clrMapOvr>
    <a:masterClrMapping/>
  </p:clrMapOvr>
  <p:extLst mod="1">
    <p:ext uri="{DCECCB84-F9BA-43D5-87BE-67443E8EF086}">
      <p15:sldGuideLst xmlns:p15="http://schemas.microsoft.com/office/powerpoint/2012/main">
        <p15:guide id="1" orient="horz" pos="2160">
          <p15:clr>
            <a:srgbClr val="FBAE40"/>
          </p15:clr>
        </p15:guide>
        <p15:guide id="2"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30/07/2018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1642793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62442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30/07/2018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87696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30/07/2018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30/07/2018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64D4418-56B4-4EA7-A991-9B4C64463D04}"/>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058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764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B5EB-7CBF-49B6-B49C-6795CBE5BF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84EE76-BB39-4D25-A025-555DB86D0071}"/>
              </a:ext>
            </a:extLst>
          </p:cNvPr>
          <p:cNvSpPr>
            <a:spLocks noGrp="1"/>
          </p:cNvSpPr>
          <p:nvPr>
            <p:ph type="dt" sz="half" idx="10"/>
          </p:nvPr>
        </p:nvSpPr>
        <p:spPr/>
        <p:txBody>
          <a:bodyPr/>
          <a:lstStyle/>
          <a:p>
            <a:fld id="{A9C2CB67-6008-4C65-B386-40B2CDC997BB}" type="datetimeFigureOut">
              <a:rPr lang="en-GB" smtClean="0"/>
              <a:t>30/07/2018</a:t>
            </a:fld>
            <a:endParaRPr lang="en-GB"/>
          </a:p>
        </p:txBody>
      </p:sp>
      <p:sp>
        <p:nvSpPr>
          <p:cNvPr id="4" name="Footer Placeholder 3">
            <a:extLst>
              <a:ext uri="{FF2B5EF4-FFF2-40B4-BE49-F238E27FC236}">
                <a16:creationId xmlns:a16="http://schemas.microsoft.com/office/drawing/2014/main" id="{8FBC8DB9-ECAD-4E35-A4B9-EA32CBE3B5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596493-608E-44B0-B3A6-E87540F90E03}"/>
              </a:ext>
            </a:extLst>
          </p:cNvPr>
          <p:cNvSpPr>
            <a:spLocks noGrp="1"/>
          </p:cNvSpPr>
          <p:nvPr>
            <p:ph type="sldNum" sz="quarter" idx="12"/>
          </p:nvPr>
        </p:nvSpPr>
        <p:spPr/>
        <p:txBody>
          <a:bodyPr/>
          <a:lstStyle/>
          <a:p>
            <a:fld id="{5C230F27-F2EF-4FB2-B0F0-95F3A04EB741}" type="slidenum">
              <a:rPr lang="en-GB" smtClean="0"/>
              <a:t>‹#›</a:t>
            </a:fld>
            <a:endParaRPr lang="en-GB"/>
          </a:p>
        </p:txBody>
      </p:sp>
      <p:sp>
        <p:nvSpPr>
          <p:cNvPr id="6" name="Vertical Text Placeholder 2">
            <a:extLst>
              <a:ext uri="{FF2B5EF4-FFF2-40B4-BE49-F238E27FC236}">
                <a16:creationId xmlns:a16="http://schemas.microsoft.com/office/drawing/2014/main" id="{DA144CFF-2C6B-4F20-A4C1-145997941CCF}"/>
              </a:ext>
            </a:extLst>
          </p:cNvPr>
          <p:cNvSpPr>
            <a:spLocks noGrp="1"/>
          </p:cNvSpPr>
          <p:nvPr>
            <p:ph type="body" orient="vert" idx="1" hasCustomPrompt="1"/>
          </p:nvPr>
        </p:nvSpPr>
        <p:spPr>
          <a:xfrm>
            <a:off x="838200" y="1825625"/>
            <a:ext cx="10515600" cy="4351338"/>
          </a:xfrm>
        </p:spPr>
        <p:txBody>
          <a:bodyPr vert="horz"/>
          <a:lstStyle>
            <a:lvl1pPr>
              <a:defRPr b="1"/>
            </a:lvl1pPr>
          </a:lstStyle>
          <a:p>
            <a:pPr lvl="0"/>
            <a:r>
              <a:rPr lang="en-US" dirty="0"/>
              <a:t>Sub copy header</a:t>
            </a:r>
            <a:br>
              <a:rPr lang="en-US" dirty="0"/>
            </a:br>
            <a:endParaRPr lang="en-US" dirty="0"/>
          </a:p>
          <a:p>
            <a:pPr lvl="0"/>
            <a:r>
              <a:rPr lang="en-US" b="0" dirty="0" err="1"/>
              <a:t>fsaf</a:t>
            </a:r>
            <a:endParaRPr lang="en-US" dirty="0"/>
          </a:p>
        </p:txBody>
      </p:sp>
    </p:spTree>
    <p:extLst>
      <p:ext uri="{BB962C8B-B14F-4D97-AF65-F5344CB8AC3E}">
        <p14:creationId xmlns:p14="http://schemas.microsoft.com/office/powerpoint/2010/main" val="386457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4DB-CC1A-425C-A6DF-86A65A190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99EB9B-1DB5-448A-B85C-3B97BD9B9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32BDA4-9E4E-4F52-85D5-5FA27BBD8932}"/>
              </a:ext>
            </a:extLst>
          </p:cNvPr>
          <p:cNvSpPr>
            <a:spLocks noGrp="1"/>
          </p:cNvSpPr>
          <p:nvPr>
            <p:ph type="dt" sz="half" idx="10"/>
          </p:nvPr>
        </p:nvSpPr>
        <p:spPr/>
        <p:txBody>
          <a:bodyPr/>
          <a:lstStyle/>
          <a:p>
            <a:fld id="{7BC57250-3DAC-4938-9AAB-07FD2AEFF9C5}" type="datetimeFigureOut">
              <a:rPr lang="en-GB" smtClean="0"/>
              <a:t>30/07/2018</a:t>
            </a:fld>
            <a:endParaRPr lang="en-GB"/>
          </a:p>
        </p:txBody>
      </p:sp>
      <p:sp>
        <p:nvSpPr>
          <p:cNvPr id="5" name="Footer Placeholder 4">
            <a:extLst>
              <a:ext uri="{FF2B5EF4-FFF2-40B4-BE49-F238E27FC236}">
                <a16:creationId xmlns:a16="http://schemas.microsoft.com/office/drawing/2014/main" id="{DC61A982-6939-4C53-B92D-687A755AB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BEA9C-F13D-4916-A23F-5CDE6A835963}"/>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113977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A4B-2B4A-4FFB-A1FD-B6330A53A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A9DE0F-D2D3-4441-8B0F-FCD2977AD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E8211-8599-4498-ABB1-31B994242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A9ABEA-CA26-4451-9AAB-8FED1CAE9D8C}"/>
              </a:ext>
            </a:extLst>
          </p:cNvPr>
          <p:cNvSpPr>
            <a:spLocks noGrp="1"/>
          </p:cNvSpPr>
          <p:nvPr>
            <p:ph type="dt" sz="half" idx="10"/>
          </p:nvPr>
        </p:nvSpPr>
        <p:spPr/>
        <p:txBody>
          <a:bodyPr/>
          <a:lstStyle/>
          <a:p>
            <a:fld id="{7BC57250-3DAC-4938-9AAB-07FD2AEFF9C5}" type="datetimeFigureOut">
              <a:rPr lang="en-GB" smtClean="0"/>
              <a:t>30/07/2018</a:t>
            </a:fld>
            <a:endParaRPr lang="en-GB"/>
          </a:p>
        </p:txBody>
      </p:sp>
      <p:sp>
        <p:nvSpPr>
          <p:cNvPr id="6" name="Footer Placeholder 5">
            <a:extLst>
              <a:ext uri="{FF2B5EF4-FFF2-40B4-BE49-F238E27FC236}">
                <a16:creationId xmlns:a16="http://schemas.microsoft.com/office/drawing/2014/main" id="{3B0E0DC8-9C63-413C-AA2B-4ACFAAFFD2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340E8E-A5A8-4FBB-AC3A-A31924293EE9}"/>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9372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C8D32649-CD8D-4B44-98FA-71235C43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Numberblocks</a:t>
            </a:r>
            <a:endParaRPr lang="en-GB" dirty="0"/>
          </a:p>
        </p:txBody>
      </p:sp>
      <p:sp>
        <p:nvSpPr>
          <p:cNvPr id="3" name="Text Placeholder 2">
            <a:extLst>
              <a:ext uri="{FF2B5EF4-FFF2-40B4-BE49-F238E27FC236}">
                <a16:creationId xmlns:a16="http://schemas.microsoft.com/office/drawing/2014/main" id="{927D1698-938C-4E9F-9B92-7F45D3F54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30/07/2018</a:t>
            </a:fld>
            <a:endParaRPr lang="en-GB"/>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1" name="Oval 10">
            <a:extLst>
              <a:ext uri="{FF2B5EF4-FFF2-40B4-BE49-F238E27FC236}">
                <a16:creationId xmlns:a16="http://schemas.microsoft.com/office/drawing/2014/main" id="{62A01721-DB62-4E9F-A7CE-8F9CE410A752}"/>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3" r:id="rId5"/>
    <p:sldLayoutId id="2147483674"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E570E-5591-47F7-AED8-080DD51C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926FB-9E1D-4053-BFEE-5245D897B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D1DD3-5609-445F-B30E-1C94373E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7250-3DAC-4938-9AAB-07FD2AEFF9C5}" type="datetimeFigureOut">
              <a:rPr lang="en-GB" smtClean="0"/>
              <a:t>30/07/2018</a:t>
            </a:fld>
            <a:endParaRPr lang="en-GB"/>
          </a:p>
        </p:txBody>
      </p:sp>
      <p:sp>
        <p:nvSpPr>
          <p:cNvPr id="5" name="Footer Placeholder 4">
            <a:extLst>
              <a:ext uri="{FF2B5EF4-FFF2-40B4-BE49-F238E27FC236}">
                <a16:creationId xmlns:a16="http://schemas.microsoft.com/office/drawing/2014/main" id="{B95DAC46-EA01-4B88-A663-EBF32E689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53E52C-E3B3-4CB1-8F80-1934FCF1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0449-9787-4473-919B-E44049928983}" type="slidenum">
              <a:rPr lang="en-GB" smtClean="0"/>
              <a:t>‹#›</a:t>
            </a:fld>
            <a:endParaRPr lang="en-GB"/>
          </a:p>
        </p:txBody>
      </p:sp>
    </p:spTree>
    <p:extLst>
      <p:ext uri="{BB962C8B-B14F-4D97-AF65-F5344CB8AC3E}">
        <p14:creationId xmlns:p14="http://schemas.microsoft.com/office/powerpoint/2010/main" val="1504376244"/>
      </p:ext>
    </p:extLst>
  </p:cSld>
  <p:clrMap bg1="lt1" tx1="dk1" bg2="lt2" tx2="dk2" accent1="accent1" accent2="accent2" accent3="accent3" accent4="accent4" accent5="accent5" accent6="accent6" hlink="hlink" folHlink="folHlink"/>
  <p:sldLayoutIdLst>
    <p:sldLayoutId id="2147483675" r:id="rId1"/>
    <p:sldLayoutId id="2147483655" r:id="rId2"/>
    <p:sldLayoutId id="2147483656" r:id="rId3"/>
    <p:sldLayoutId id="2147483657" r:id="rId4"/>
    <p:sldLayoutId id="2147483658" r:id="rId5"/>
    <p:sldLayoutId id="2147483660"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solidFill>
                  <a:prstClr val="black">
                    <a:tint val="75000"/>
                  </a:prstClr>
                </a:solidFill>
              </a:rPr>
              <a:pPr/>
              <a:t>30/07/2018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1" name="Title 1">
            <a:extLst>
              <a:ext uri="{FF2B5EF4-FFF2-40B4-BE49-F238E27FC236}">
                <a16:creationId xmlns:a16="http://schemas.microsoft.com/office/drawing/2014/main" id="{6DAE5071-841D-4B85-B567-9B1E946013AF}"/>
              </a:ext>
            </a:extLst>
          </p:cNvPr>
          <p:cNvSpPr txBox="1">
            <a:spLocks/>
          </p:cNvSpPr>
          <p:nvPr userDrawn="1"/>
        </p:nvSpPr>
        <p:spPr>
          <a:xfrm>
            <a:off x="641023" y="593889"/>
            <a:ext cx="7428321" cy="744717"/>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5400" b="1" kern="1200">
                <a:solidFill>
                  <a:schemeClr val="bg1"/>
                </a:solidFill>
                <a:latin typeface="Myriad Pro" panose="020B0503030403020204" pitchFamily="34" charset="0"/>
                <a:ea typeface="+mj-ea"/>
                <a:cs typeface="+mj-cs"/>
              </a:defRPr>
            </a:lvl1pPr>
          </a:lstStyle>
          <a:p>
            <a:r>
              <a:rPr lang="en-US">
                <a:solidFill>
                  <a:prstClr val="white"/>
                </a:solidFill>
              </a:rPr>
              <a:t>Insert ‘Numberblocks’</a:t>
            </a:r>
            <a:endParaRPr lang="en-GB" dirty="0">
              <a:solidFill>
                <a:prstClr val="white"/>
              </a:solidFill>
            </a:endParaRPr>
          </a:p>
        </p:txBody>
      </p:sp>
      <p:sp>
        <p:nvSpPr>
          <p:cNvPr id="12" name="Subtitle 2">
            <a:extLst>
              <a:ext uri="{FF2B5EF4-FFF2-40B4-BE49-F238E27FC236}">
                <a16:creationId xmlns:a16="http://schemas.microsoft.com/office/drawing/2014/main" id="{3185C1D1-9EE1-46D6-8679-483B95807C33}"/>
              </a:ext>
            </a:extLst>
          </p:cNvPr>
          <p:cNvSpPr txBox="1">
            <a:spLocks/>
          </p:cNvSpPr>
          <p:nvPr userDrawn="1"/>
        </p:nvSpPr>
        <p:spPr>
          <a:xfrm>
            <a:off x="641023" y="1668544"/>
            <a:ext cx="7428321" cy="3589256"/>
          </a:xfrm>
          <a:prstGeom prst="rect">
            <a:avLst/>
          </a:prstGeom>
        </p:spPr>
        <p:txBody>
          <a:bodyPr>
            <a:normAutofit/>
          </a:bodyPr>
          <a:lstStyle>
            <a:lvl1pPr marL="0" indent="0" algn="l" defTabSz="914400" rtl="0" eaLnBrk="1" latinLnBrk="0" hangingPunct="1">
              <a:lnSpc>
                <a:spcPct val="90000"/>
              </a:lnSpc>
              <a:spcBef>
                <a:spcPts val="1000"/>
              </a:spcBef>
              <a:buFontTx/>
              <a:buNone/>
              <a:defRPr sz="4000" b="1" kern="1200">
                <a:solidFill>
                  <a:schemeClr val="bg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Tx/>
              <a:buNone/>
              <a:defRPr sz="2000" kern="1200">
                <a:solidFill>
                  <a:schemeClr val="bg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FontTx/>
              <a:buNone/>
              <a:defRPr sz="1800" kern="1200">
                <a:solidFill>
                  <a:schemeClr val="bg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prstClr val="white"/>
                </a:solidFill>
              </a:rPr>
              <a:t>Insert ‘Support Materials’</a:t>
            </a:r>
            <a:br>
              <a:rPr lang="en-US">
                <a:solidFill>
                  <a:prstClr val="white"/>
                </a:solidFill>
              </a:rPr>
            </a:br>
            <a:r>
              <a:rPr lang="en-US">
                <a:solidFill>
                  <a:prstClr val="white"/>
                </a:solidFill>
              </a:rPr>
              <a:t>Insert ‘Episode [XX]’</a:t>
            </a:r>
            <a:br>
              <a:rPr lang="en-GB">
                <a:solidFill>
                  <a:prstClr val="white"/>
                </a:solidFill>
              </a:rPr>
            </a:br>
            <a:r>
              <a:rPr lang="en-GB">
                <a:solidFill>
                  <a:prstClr val="white"/>
                </a:solidFill>
              </a:rPr>
              <a:t>Insert ‘[Name]’</a:t>
            </a:r>
            <a:endParaRPr lang="en-US" dirty="0">
              <a:solidFill>
                <a:prstClr val="white"/>
              </a:solidFill>
            </a:endParaRPr>
          </a:p>
        </p:txBody>
      </p:sp>
      <p:sp>
        <p:nvSpPr>
          <p:cNvPr id="13" name="Oval 12">
            <a:extLst>
              <a:ext uri="{FF2B5EF4-FFF2-40B4-BE49-F238E27FC236}">
                <a16:creationId xmlns:a16="http://schemas.microsoft.com/office/drawing/2014/main" id="{59CEBB40-9D8B-4F27-8CD5-A781AFA48A28}"/>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587127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12"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5.jp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25.png"/><Relationship Id="rId5" Type="http://schemas.openxmlformats.org/officeDocument/2006/relationships/image" Target="../media/image6.png"/><Relationship Id="rId10" Type="http://schemas.openxmlformats.org/officeDocument/2006/relationships/image" Target="../media/image24.png"/><Relationship Id="rId4" Type="http://schemas.openxmlformats.org/officeDocument/2006/relationships/image" Target="../media/image8.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3" Type="http://schemas.openxmlformats.org/officeDocument/2006/relationships/image" Target="../media/image5.jpg"/><Relationship Id="rId7" Type="http://schemas.openxmlformats.org/officeDocument/2006/relationships/image" Target="../media/image21.png"/><Relationship Id="rId12"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26.png"/><Relationship Id="rId5" Type="http://schemas.openxmlformats.org/officeDocument/2006/relationships/image" Target="../media/image6.png"/><Relationship Id="rId10" Type="http://schemas.openxmlformats.org/officeDocument/2006/relationships/image" Target="../media/image25.png"/><Relationship Id="rId4" Type="http://schemas.openxmlformats.org/officeDocument/2006/relationships/image" Target="../media/image8.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3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3" Type="http://schemas.openxmlformats.org/officeDocument/2006/relationships/image" Target="../media/image5.jpg"/><Relationship Id="rId7" Type="http://schemas.openxmlformats.org/officeDocument/2006/relationships/image" Target="../media/image21.png"/><Relationship Id="rId12"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26.png"/><Relationship Id="rId5" Type="http://schemas.openxmlformats.org/officeDocument/2006/relationships/image" Target="../media/image6.png"/><Relationship Id="rId10" Type="http://schemas.openxmlformats.org/officeDocument/2006/relationships/image" Target="../media/image25.png"/><Relationship Id="rId4" Type="http://schemas.openxmlformats.org/officeDocument/2006/relationships/image" Target="../media/image8.png"/><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AAD52112-D54B-4FC4-992F-BF0B57879587}"/>
              </a:ext>
            </a:extLst>
          </p:cNvPr>
          <p:cNvSpPr>
            <a:spLocks noGrp="1"/>
          </p:cNvSpPr>
          <p:nvPr>
            <p:ph type="ctrTitle"/>
          </p:nvPr>
        </p:nvSpPr>
        <p:spPr/>
        <p:txBody>
          <a:bodyPr>
            <a:normAutofit fontScale="90000"/>
          </a:bodyPr>
          <a:lstStyle/>
          <a:p>
            <a:r>
              <a:rPr lang="en-GB" dirty="0"/>
              <a:t>Numberblocks</a:t>
            </a:r>
          </a:p>
        </p:txBody>
      </p:sp>
      <p:sp>
        <p:nvSpPr>
          <p:cNvPr id="40" name="Subtitle 39">
            <a:extLst>
              <a:ext uri="{FF2B5EF4-FFF2-40B4-BE49-F238E27FC236}">
                <a16:creationId xmlns:a16="http://schemas.microsoft.com/office/drawing/2014/main" id="{8F245EBA-CC2C-4115-BB37-E58ED6375191}"/>
              </a:ext>
            </a:extLst>
          </p:cNvPr>
          <p:cNvSpPr>
            <a:spLocks noGrp="1"/>
          </p:cNvSpPr>
          <p:nvPr>
            <p:ph type="subTitle" idx="1"/>
          </p:nvPr>
        </p:nvSpPr>
        <p:spPr/>
        <p:txBody>
          <a:bodyPr/>
          <a:lstStyle/>
          <a:p>
            <a:r>
              <a:rPr lang="en-GB" dirty="0"/>
              <a:t>Support Materials</a:t>
            </a:r>
          </a:p>
          <a:p>
            <a:r>
              <a:rPr lang="en-GB" dirty="0"/>
              <a:t>Episode 7</a:t>
            </a:r>
          </a:p>
          <a:p>
            <a:r>
              <a:rPr lang="en-GB" dirty="0"/>
              <a:t>Five</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717E791-CD49-493B-AE1F-544D2C68E099}"/>
              </a:ext>
            </a:extLst>
          </p:cNvPr>
          <p:cNvPicPr>
            <a:picLocks noChangeAspect="1"/>
          </p:cNvPicPr>
          <p:nvPr/>
        </p:nvPicPr>
        <p:blipFill rotWithShape="1">
          <a:blip r:embed="rId3">
            <a:extLst>
              <a:ext uri="{28A0092B-C50C-407E-A947-70E740481C1C}">
                <a14:useLocalDpi xmlns:a14="http://schemas.microsoft.com/office/drawing/2010/main" val="0"/>
              </a:ext>
            </a:extLst>
          </a:blip>
          <a:srcRect r="26035"/>
          <a:stretch/>
        </p:blipFill>
        <p:spPr>
          <a:xfrm>
            <a:off x="2822463" y="-112734"/>
            <a:ext cx="8545840" cy="6505721"/>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4779"/>
          <a:stretch/>
        </p:blipFill>
        <p:spPr>
          <a:xfrm>
            <a:off x="300444" y="-112734"/>
            <a:ext cx="8690943" cy="650572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828" y="1298685"/>
            <a:ext cx="2946076" cy="165962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0558" y="1566776"/>
            <a:ext cx="2946076" cy="165962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2877" y="468874"/>
            <a:ext cx="2946076" cy="165962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6660" y="1308629"/>
            <a:ext cx="2946076" cy="165962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1311" y="562958"/>
            <a:ext cx="2946076" cy="165962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7703" y="3123762"/>
            <a:ext cx="6211845" cy="3497747"/>
          </a:xfrm>
          <a:prstGeom prst="rect">
            <a:avLst/>
          </a:prstGeom>
        </p:spPr>
      </p:pic>
      <p:sp>
        <p:nvSpPr>
          <p:cNvPr id="12" name="Rectangle 11"/>
          <p:cNvSpPr/>
          <p:nvPr/>
        </p:nvSpPr>
        <p:spPr>
          <a:xfrm>
            <a:off x="4341499" y="6508800"/>
            <a:ext cx="3510769" cy="276999"/>
          </a:xfrm>
          <a:prstGeom prst="rect">
            <a:avLst/>
          </a:prstGeom>
        </p:spPr>
        <p:txBody>
          <a:bodyPr wrap="none">
            <a:spAutoFit/>
          </a:bodyPr>
          <a:lstStyle/>
          <a:p>
            <a:pPr algn="ctr"/>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3" name="Oval 12">
            <a:extLst>
              <a:ext uri="{FF2B5EF4-FFF2-40B4-BE49-F238E27FC236}">
                <a16:creationId xmlns:a16="http://schemas.microsoft.com/office/drawing/2014/main" id="{BF78242B-CE97-4DDA-A3C0-0F8D980EA9F0}"/>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8188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91667E-6 4.44444E-6 L -0.2901 0.49745 " pathEditMode="relative" rAng="0" ptsTypes="AA">
                                      <p:cBhvr>
                                        <p:cTn id="6" dur="3000" fill="hold"/>
                                        <p:tgtEl>
                                          <p:spTgt spid="7"/>
                                        </p:tgtEl>
                                        <p:attrNameLst>
                                          <p:attrName>ppt_x</p:attrName>
                                          <p:attrName>ppt_y</p:attrName>
                                        </p:attrNameLst>
                                      </p:cBhvr>
                                      <p:rCtr x="-14505" y="24861"/>
                                    </p:animMotion>
                                  </p:childTnLst>
                                </p:cTn>
                              </p:par>
                            </p:childTnLst>
                          </p:cTn>
                        </p:par>
                        <p:par>
                          <p:cTn id="7" fill="hold">
                            <p:stCondLst>
                              <p:cond delay="3000"/>
                            </p:stCondLst>
                            <p:childTnLst>
                              <p:par>
                                <p:cTn id="8" presetID="42" presetClass="path" presetSubtype="0" accel="50000" decel="50000" fill="hold" nodeType="afterEffect">
                                  <p:stCondLst>
                                    <p:cond delay="0"/>
                                  </p:stCondLst>
                                  <p:childTnLst>
                                    <p:animMotion origin="layout" path="M -3.54167E-6 4.44444E-6 L -0.14778 0.48125 " pathEditMode="relative" rAng="0" ptsTypes="AA">
                                      <p:cBhvr>
                                        <p:cTn id="9" dur="3000" fill="hold"/>
                                        <p:tgtEl>
                                          <p:spTgt spid="5"/>
                                        </p:tgtEl>
                                        <p:attrNameLst>
                                          <p:attrName>ppt_x</p:attrName>
                                          <p:attrName>ppt_y</p:attrName>
                                        </p:attrNameLst>
                                      </p:cBhvr>
                                      <p:rCtr x="-7396" y="24051"/>
                                    </p:animMotion>
                                  </p:childTnLst>
                                </p:cTn>
                              </p:par>
                            </p:childTnLst>
                          </p:cTn>
                        </p:par>
                        <p:par>
                          <p:cTn id="10" fill="hold">
                            <p:stCondLst>
                              <p:cond delay="6000"/>
                            </p:stCondLst>
                            <p:childTnLst>
                              <p:par>
                                <p:cTn id="11" presetID="42" presetClass="path" presetSubtype="0" accel="50000" decel="50000" fill="hold" nodeType="afterEffect">
                                  <p:stCondLst>
                                    <p:cond delay="0"/>
                                  </p:stCondLst>
                                  <p:childTnLst>
                                    <p:animMotion origin="layout" path="M -2.08333E-7 -1.85185E-6 L -0.12487 0.64306 " pathEditMode="relative" rAng="0" ptsTypes="AA">
                                      <p:cBhvr>
                                        <p:cTn id="12" dur="3000" fill="hold"/>
                                        <p:tgtEl>
                                          <p:spTgt spid="6"/>
                                        </p:tgtEl>
                                        <p:attrNameLst>
                                          <p:attrName>ppt_x</p:attrName>
                                          <p:attrName>ppt_y</p:attrName>
                                        </p:attrNameLst>
                                      </p:cBhvr>
                                      <p:rCtr x="-6250" y="32153"/>
                                    </p:animMotion>
                                  </p:childTnLst>
                                </p:cTn>
                              </p:par>
                            </p:childTnLst>
                          </p:cTn>
                        </p:par>
                        <p:par>
                          <p:cTn id="13" fill="hold">
                            <p:stCondLst>
                              <p:cond delay="9000"/>
                            </p:stCondLst>
                            <p:childTnLst>
                              <p:par>
                                <p:cTn id="14" presetID="42" presetClass="path" presetSubtype="0" accel="50000" decel="50000" fill="hold" nodeType="afterEffect">
                                  <p:stCondLst>
                                    <p:cond delay="0"/>
                                  </p:stCondLst>
                                  <p:childTnLst>
                                    <p:animMotion origin="layout" path="M -2.5E-6 7.40741E-7 L -0.21497 0.62755 " pathEditMode="relative" rAng="0" ptsTypes="AA">
                                      <p:cBhvr>
                                        <p:cTn id="15" dur="3000" fill="hold"/>
                                        <p:tgtEl>
                                          <p:spTgt spid="8"/>
                                        </p:tgtEl>
                                        <p:attrNameLst>
                                          <p:attrName>ppt_x</p:attrName>
                                          <p:attrName>ppt_y</p:attrName>
                                        </p:attrNameLst>
                                      </p:cBhvr>
                                      <p:rCtr x="-10755" y="31366"/>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2.08333E-7 3.33333E-6 L 0.37617 0.53634 " pathEditMode="relative" rAng="0" ptsTypes="AA">
                                      <p:cBhvr>
                                        <p:cTn id="19" dur="3000" fill="hold"/>
                                        <p:tgtEl>
                                          <p:spTgt spid="4"/>
                                        </p:tgtEl>
                                        <p:attrNameLst>
                                          <p:attrName>ppt_x</p:attrName>
                                          <p:attrName>ppt_y</p:attrName>
                                        </p:attrNameLst>
                                      </p:cBhvr>
                                      <p:rCtr x="18802" y="26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8" cy="6858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268" y="1203648"/>
            <a:ext cx="12179507" cy="68580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9347" y="4068147"/>
            <a:ext cx="3461712" cy="195009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0913" y="4488025"/>
            <a:ext cx="3466841" cy="195009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5639" y="4294415"/>
            <a:ext cx="3461712" cy="1950098"/>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1249" y="4068147"/>
            <a:ext cx="3461712" cy="1950098"/>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50154" y="1741674"/>
            <a:ext cx="4752393" cy="267252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127" y="4068147"/>
            <a:ext cx="3461712" cy="1950098"/>
          </a:xfrm>
          <a:prstGeom prst="rect">
            <a:avLst/>
          </a:prstGeom>
        </p:spPr>
      </p:pic>
      <p:sp>
        <p:nvSpPr>
          <p:cNvPr id="19" name="Oval Callout 18"/>
          <p:cNvSpPr/>
          <p:nvPr/>
        </p:nvSpPr>
        <p:spPr>
          <a:xfrm>
            <a:off x="4795935" y="240035"/>
            <a:ext cx="4705604" cy="2464904"/>
          </a:xfrm>
          <a:prstGeom prst="wedgeEllipseCallout">
            <a:avLst>
              <a:gd name="adj1" fmla="val 50653"/>
              <a:gd name="adj2" fmla="val 4618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Quack! Quack! Come Back!</a:t>
            </a:r>
          </a:p>
        </p:txBody>
      </p:sp>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34152" y="953962"/>
            <a:ext cx="5933402" cy="3336666"/>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7422" y="2596692"/>
            <a:ext cx="3009745" cy="1695490"/>
          </a:xfrm>
          <a:prstGeom prst="rect">
            <a:avLst/>
          </a:prstGeom>
        </p:spPr>
      </p:pic>
      <p:pic>
        <p:nvPicPr>
          <p:cNvPr id="22" name="Picture 21"/>
          <p:cNvPicPr>
            <a:picLocks noChangeAspect="1"/>
          </p:cNvPicPr>
          <p:nvPr/>
        </p:nvPicPr>
        <p:blipFill rotWithShape="1">
          <a:blip r:embed="rId10">
            <a:extLst>
              <a:ext uri="{28A0092B-C50C-407E-A947-70E740481C1C}">
                <a14:useLocalDpi xmlns:a14="http://schemas.microsoft.com/office/drawing/2010/main" val="0"/>
              </a:ext>
            </a:extLst>
          </a:blip>
          <a:srcRect l="36052"/>
          <a:stretch/>
        </p:blipFill>
        <p:spPr>
          <a:xfrm>
            <a:off x="1097280" y="1865594"/>
            <a:ext cx="2576768" cy="2269935"/>
          </a:xfrm>
          <a:prstGeom prst="rect">
            <a:avLst/>
          </a:prstGeom>
        </p:spPr>
      </p:pic>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5010" y="2340967"/>
            <a:ext cx="2825587" cy="1591748"/>
          </a:xfrm>
          <a:prstGeom prst="rect">
            <a:avLst/>
          </a:prstGeom>
        </p:spPr>
      </p:pic>
      <p:pic>
        <p:nvPicPr>
          <p:cNvPr id="24" name="Picture 23"/>
          <p:cNvPicPr>
            <a:picLocks noChangeAspect="1"/>
          </p:cNvPicPr>
          <p:nvPr/>
        </p:nvPicPr>
        <p:blipFill rotWithShape="1">
          <a:blip r:embed="rId12">
            <a:extLst>
              <a:ext uri="{28A0092B-C50C-407E-A947-70E740481C1C}">
                <a14:useLocalDpi xmlns:a14="http://schemas.microsoft.com/office/drawing/2010/main" val="0"/>
              </a:ext>
            </a:extLst>
          </a:blip>
          <a:srcRect l="33575" t="453"/>
          <a:stretch/>
        </p:blipFill>
        <p:spPr>
          <a:xfrm>
            <a:off x="989069" y="3082834"/>
            <a:ext cx="1274568" cy="1076028"/>
          </a:xfrm>
          <a:prstGeom prst="rect">
            <a:avLst/>
          </a:prstGeom>
        </p:spPr>
      </p:pic>
      <p:sp>
        <p:nvSpPr>
          <p:cNvPr id="26" name="Oval 25">
            <a:extLst>
              <a:ext uri="{FF2B5EF4-FFF2-40B4-BE49-F238E27FC236}">
                <a16:creationId xmlns:a16="http://schemas.microsoft.com/office/drawing/2014/main" id="{FD62E65B-36CA-4754-93E1-F0FA045B6DBB}"/>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Rectangle 26">
            <a:extLst>
              <a:ext uri="{FF2B5EF4-FFF2-40B4-BE49-F238E27FC236}">
                <a16:creationId xmlns:a16="http://schemas.microsoft.com/office/drawing/2014/main" id="{28087484-647E-4242-900F-AE52E10BDA42}"/>
              </a:ext>
            </a:extLst>
          </p:cNvPr>
          <p:cNvSpPr/>
          <p:nvPr/>
        </p:nvSpPr>
        <p:spPr>
          <a:xfrm>
            <a:off x="4341499" y="6508800"/>
            <a:ext cx="3510769" cy="276999"/>
          </a:xfrm>
          <a:prstGeom prst="rect">
            <a:avLst/>
          </a:prstGeom>
        </p:spPr>
        <p:txBody>
          <a:bodyPr wrap="none">
            <a:spAutoFit/>
          </a:bodyPr>
          <a:lstStyle/>
          <a:p>
            <a:pPr algn="ctr"/>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35597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9"/>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2"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1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xit" presetSubtype="0" fill="hold" grpId="3" nodeType="withEffect">
                                  <p:stCondLst>
                                    <p:cond delay="0"/>
                                  </p:stCondLst>
                                  <p:childTnLst>
                                    <p:set>
                                      <p:cBhvr>
                                        <p:cTn id="56" dur="1" fill="hold">
                                          <p:stCondLst>
                                            <p:cond delay="0"/>
                                          </p:stCondLst>
                                        </p:cTn>
                                        <p:tgtEl>
                                          <p:spTgt spid="19"/>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4"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12"/>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3"/>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4"/>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2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par>
                                <p:cTn id="79" presetID="1" presetClass="exit" presetSubtype="0" fill="hold" grpId="5" nodeType="withEffect">
                                  <p:stCondLst>
                                    <p:cond delay="0"/>
                                  </p:stCondLst>
                                  <p:childTnLst>
                                    <p:set>
                                      <p:cBhvr>
                                        <p:cTn id="80" dur="1" fill="hold">
                                          <p:stCondLst>
                                            <p:cond delay="0"/>
                                          </p:stCondLst>
                                        </p:cTn>
                                        <p:tgtEl>
                                          <p:spTgt spid="19"/>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6" nodeType="clickEffect">
                                  <p:stCondLst>
                                    <p:cond delay="0"/>
                                  </p:stCondLst>
                                  <p:childTnLst>
                                    <p:set>
                                      <p:cBhvr>
                                        <p:cTn id="84" dur="1" fill="hold">
                                          <p:stCondLst>
                                            <p:cond delay="0"/>
                                          </p:stCondLst>
                                        </p:cTn>
                                        <p:tgtEl>
                                          <p:spTgt spid="19"/>
                                        </p:tgtEl>
                                        <p:attrNameLst>
                                          <p:attrName>style.visibility</p:attrName>
                                        </p:attrNameLst>
                                      </p:cBhvr>
                                      <p:to>
                                        <p:strVal val="visible"/>
                                      </p:to>
                                    </p:set>
                                  </p:childTnLst>
                                </p:cTn>
                              </p:par>
                              <p:par>
                                <p:cTn id="85" presetID="1" presetClass="exit" presetSubtype="0" fill="hold" nodeType="withEffect">
                                  <p:stCondLst>
                                    <p:cond delay="0"/>
                                  </p:stCondLst>
                                  <p:childTnLst>
                                    <p:set>
                                      <p:cBhvr>
                                        <p:cTn id="86" dur="1" fill="hold">
                                          <p:stCondLst>
                                            <p:cond delay="0"/>
                                          </p:stCondLst>
                                        </p:cTn>
                                        <p:tgtEl>
                                          <p:spTgt spid="12"/>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13"/>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2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childTnLst>
                                </p:cTn>
                              </p:par>
                              <p:par>
                                <p:cTn id="97" presetID="1" presetClass="exit" presetSubtype="0" fill="hold" grpId="7" nodeType="withEffect">
                                  <p:stCondLst>
                                    <p:cond delay="0"/>
                                  </p:stCondLst>
                                  <p:childTnLst>
                                    <p:set>
                                      <p:cBhvr>
                                        <p:cTn id="98" dur="1" fill="hold">
                                          <p:stCondLst>
                                            <p:cond delay="0"/>
                                          </p:stCondLst>
                                        </p:cTn>
                                        <p:tgtEl>
                                          <p:spTgt spid="19"/>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8" nodeType="clickEffect">
                                  <p:stCondLst>
                                    <p:cond delay="0"/>
                                  </p:stCondLst>
                                  <p:childTnLst>
                                    <p:set>
                                      <p:cBhvr>
                                        <p:cTn id="102" dur="1" fill="hold">
                                          <p:stCondLst>
                                            <p:cond delay="0"/>
                                          </p:stCondLst>
                                        </p:cTn>
                                        <p:tgtEl>
                                          <p:spTgt spid="19"/>
                                        </p:tgtEl>
                                        <p:attrNameLst>
                                          <p:attrName>style.visibility</p:attrName>
                                        </p:attrNameLst>
                                      </p:cBhvr>
                                      <p:to>
                                        <p:strVal val="visible"/>
                                      </p:to>
                                    </p:set>
                                  </p:childTnLst>
                                </p:cTn>
                              </p:par>
                              <p:par>
                                <p:cTn id="103" presetID="1" presetClass="exit" presetSubtype="0" fill="hold" nodeType="withEffect">
                                  <p:stCondLst>
                                    <p:cond delay="0"/>
                                  </p:stCondLst>
                                  <p:childTnLst>
                                    <p:set>
                                      <p:cBhvr>
                                        <p:cTn id="104" dur="1" fill="hold">
                                          <p:stCondLst>
                                            <p:cond delay="0"/>
                                          </p:stCondLst>
                                        </p:cTn>
                                        <p:tgtEl>
                                          <p:spTgt spid="12"/>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24"/>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8"/>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3"/>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4"/>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5"/>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P spid="19" grpId="3" animBg="1"/>
      <p:bldP spid="19" grpId="4" animBg="1"/>
      <p:bldP spid="19" grpId="5" animBg="1"/>
      <p:bldP spid="19" grpId="6" animBg="1"/>
      <p:bldP spid="19" grpId="7" animBg="1"/>
      <p:bldP spid="19" grpId="8"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a:t>
            </a:r>
          </a:p>
        </p:txBody>
      </p:sp>
    </p:spTree>
    <p:extLst>
      <p:ext uri="{BB962C8B-B14F-4D97-AF65-F5344CB8AC3E}">
        <p14:creationId xmlns:p14="http://schemas.microsoft.com/office/powerpoint/2010/main" val="2157534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282048"/>
            <a:ext cx="10771275" cy="4614900"/>
          </a:xfrm>
        </p:spPr>
        <p:txBody>
          <a:bodyPr vert="horz" lIns="91440" tIns="45720" rIns="91440" bIns="45720" rtlCol="0" anchor="t">
            <a:noAutofit/>
          </a:bodyPr>
          <a:lstStyle/>
          <a:p>
            <a:pPr>
              <a:lnSpc>
                <a:spcPct val="100000"/>
              </a:lnSpc>
              <a:spcBef>
                <a:spcPts val="0"/>
              </a:spcBef>
            </a:pPr>
            <a:r>
              <a:rPr lang="en-GB" sz="2400" b="1" dirty="0">
                <a:latin typeface="Myriad Pro"/>
              </a:rPr>
              <a:t>Playing and Exploring</a:t>
            </a:r>
            <a:endParaRPr lang="en-GB" sz="2400" dirty="0">
              <a:latin typeface="Myriad Pro"/>
            </a:endParaRPr>
          </a:p>
          <a:p>
            <a:pPr>
              <a:lnSpc>
                <a:spcPct val="100000"/>
              </a:lnSpc>
              <a:spcBef>
                <a:spcPts val="0"/>
              </a:spcBef>
            </a:pPr>
            <a:r>
              <a:rPr lang="en-GB" sz="2400" dirty="0">
                <a:latin typeface="Myriad Pro"/>
              </a:rPr>
              <a:t>Provide opportunities for children to partition 5 into 1 and 4, e.g. 2 plates and 5 pieces of fruit, mix 1 cup with 4 cups of coloured water/sand.</a:t>
            </a:r>
            <a:br>
              <a:rPr lang="en-GB" sz="2400" dirty="0">
                <a:latin typeface="Myriad Pro"/>
              </a:rPr>
            </a:br>
            <a:endParaRPr lang="en-GB" sz="2400" b="1" dirty="0">
              <a:latin typeface="Myriad Pro"/>
            </a:endParaRPr>
          </a:p>
          <a:p>
            <a:pPr>
              <a:lnSpc>
                <a:spcPct val="100000"/>
              </a:lnSpc>
              <a:spcBef>
                <a:spcPts val="0"/>
              </a:spcBef>
            </a:pPr>
            <a:r>
              <a:rPr lang="en-GB" sz="2400" b="1" dirty="0">
                <a:latin typeface="Myriad Pro"/>
              </a:rPr>
              <a:t>Active Learning</a:t>
            </a:r>
            <a:endParaRPr lang="en-GB" sz="2400" dirty="0">
              <a:latin typeface="Myriad Pro"/>
            </a:endParaRPr>
          </a:p>
          <a:p>
            <a:pPr>
              <a:lnSpc>
                <a:spcPct val="100000"/>
              </a:lnSpc>
              <a:spcBef>
                <a:spcPts val="0"/>
              </a:spcBef>
            </a:pPr>
            <a:r>
              <a:rPr lang="en-GB" sz="2400" dirty="0">
                <a:latin typeface="Myriad Pro"/>
              </a:rPr>
              <a:t>Notice when children begin to count a quantity and then add one more: do they count all again, or do they count on?  </a:t>
            </a:r>
            <a:br>
              <a:rPr lang="en-GB" sz="2400" dirty="0">
                <a:latin typeface="Myriad Pro"/>
              </a:rPr>
            </a:br>
            <a:endParaRPr lang="en-GB" sz="2400" b="1" dirty="0">
              <a:latin typeface="Myriad Pro"/>
            </a:endParaRPr>
          </a:p>
          <a:p>
            <a:pPr>
              <a:lnSpc>
                <a:spcPct val="100000"/>
              </a:lnSpc>
              <a:spcBef>
                <a:spcPts val="0"/>
              </a:spcBef>
            </a:pPr>
            <a:r>
              <a:rPr lang="en-GB" sz="2400" b="1" dirty="0">
                <a:latin typeface="Myriad Pro"/>
              </a:rPr>
              <a:t>Creating and Thinking Critically</a:t>
            </a:r>
          </a:p>
          <a:p>
            <a:pPr>
              <a:lnSpc>
                <a:spcPct val="100000"/>
              </a:lnSpc>
              <a:spcBef>
                <a:spcPts val="0"/>
              </a:spcBef>
            </a:pPr>
            <a:r>
              <a:rPr lang="en-GB" sz="2400" dirty="0">
                <a:latin typeface="Myriad Pro"/>
              </a:rPr>
              <a:t>Using a feely bag filled with </a:t>
            </a:r>
            <a:r>
              <a:rPr lang="en-GB" sz="2400" dirty="0" err="1">
                <a:latin typeface="Myriad Pro"/>
              </a:rPr>
              <a:t>Numberblocks</a:t>
            </a:r>
            <a:r>
              <a:rPr lang="en-GB" sz="2400" dirty="0">
                <a:latin typeface="Myriad Pro"/>
              </a:rPr>
              <a:t> 1-5 made </a:t>
            </a:r>
            <a:r>
              <a:rPr lang="en-GB" sz="2400">
                <a:latin typeface="Myriad Pro"/>
              </a:rPr>
              <a:t>with linking cubes, </a:t>
            </a:r>
            <a:r>
              <a:rPr lang="en-GB" sz="2400" dirty="0">
                <a:latin typeface="Myriad Pro"/>
              </a:rPr>
              <a:t>allow the children to explore with their hands to identify the </a:t>
            </a:r>
            <a:r>
              <a:rPr lang="en-GB" sz="2400" dirty="0" err="1">
                <a:latin typeface="Myriad Pro"/>
              </a:rPr>
              <a:t>Numberblocks</a:t>
            </a:r>
            <a:r>
              <a:rPr lang="en-GB" sz="2400" dirty="0">
                <a:latin typeface="Myriad Pro"/>
              </a:rPr>
              <a:t>, and try to take out the blocks in order of size from 1-5.</a:t>
            </a:r>
          </a:p>
        </p:txBody>
      </p:sp>
    </p:spTree>
    <p:extLst>
      <p:ext uri="{BB962C8B-B14F-4D97-AF65-F5344CB8AC3E}">
        <p14:creationId xmlns:p14="http://schemas.microsoft.com/office/powerpoint/2010/main" val="3525258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l="39909" t="8124" r="35454" b="3273"/>
          <a:stretch/>
        </p:blipFill>
        <p:spPr>
          <a:xfrm>
            <a:off x="8859254" y="118847"/>
            <a:ext cx="3269327" cy="6620306"/>
          </a:xfrm>
          <a:prstGeom prst="rect">
            <a:avLst/>
          </a:prstGeom>
        </p:spPr>
      </p:pic>
      <p:pic>
        <p:nvPicPr>
          <p:cNvPr id="26" name="Picture 25"/>
          <p:cNvPicPr>
            <a:picLocks noChangeAspect="1"/>
          </p:cNvPicPr>
          <p:nvPr/>
        </p:nvPicPr>
        <p:blipFill rotWithShape="1">
          <a:blip r:embed="rId5">
            <a:extLst>
              <a:ext uri="{28A0092B-C50C-407E-A947-70E740481C1C}">
                <a14:useLocalDpi xmlns:a14="http://schemas.microsoft.com/office/drawing/2010/main" val="0"/>
              </a:ext>
            </a:extLst>
          </a:blip>
          <a:srcRect l="39773" r="41370"/>
          <a:stretch/>
        </p:blipFill>
        <p:spPr>
          <a:xfrm>
            <a:off x="6957980" y="396673"/>
            <a:ext cx="2218198" cy="6623457"/>
          </a:xfrm>
          <a:prstGeom prst="rect">
            <a:avLst/>
          </a:prstGeom>
        </p:spPr>
      </p:pic>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6756" y="3954540"/>
            <a:ext cx="4597538" cy="2589947"/>
          </a:xfrm>
          <a:prstGeom prst="rect">
            <a:avLst/>
          </a:prstGeom>
        </p:spPr>
      </p:pic>
      <p:pic>
        <p:nvPicPr>
          <p:cNvPr id="13" name="Picture 12"/>
          <p:cNvPicPr>
            <a:picLocks noChangeAspect="1"/>
          </p:cNvPicPr>
          <p:nvPr/>
        </p:nvPicPr>
        <p:blipFill>
          <a:blip r:embed="rId7"/>
          <a:stretch>
            <a:fillRect/>
          </a:stretch>
        </p:blipFill>
        <p:spPr>
          <a:xfrm>
            <a:off x="196583" y="3835680"/>
            <a:ext cx="3036071" cy="2719052"/>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286" y="5555604"/>
            <a:ext cx="152224" cy="708289"/>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34735" y="4109954"/>
            <a:ext cx="416334" cy="673645"/>
          </a:xfrm>
          <a:prstGeom prst="rect">
            <a:avLst/>
          </a:prstGeom>
        </p:spPr>
      </p:pic>
      <p:sp>
        <p:nvSpPr>
          <p:cNvPr id="6" name="Rectangle 5"/>
          <p:cNvSpPr/>
          <p:nvPr/>
        </p:nvSpPr>
        <p:spPr>
          <a:xfrm>
            <a:off x="2110855" y="406680"/>
            <a:ext cx="4921880" cy="13062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71089" y="708634"/>
            <a:ext cx="604705" cy="716390"/>
          </a:xfrm>
          <a:prstGeom prst="rect">
            <a:avLst/>
          </a:prstGeom>
        </p:spPr>
      </p:pic>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37850" y="712685"/>
            <a:ext cx="604705" cy="716390"/>
          </a:xfrm>
          <a:prstGeom prst="rect">
            <a:avLst/>
          </a:prstGeom>
        </p:spPr>
      </p:pic>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66091" y="730006"/>
            <a:ext cx="416334" cy="673645"/>
          </a:xfrm>
          <a:prstGeom prst="rect">
            <a:avLst/>
          </a:prstGeom>
        </p:spPr>
      </p:pic>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27084" y="5547418"/>
            <a:ext cx="530332" cy="716475"/>
          </a:xfrm>
          <a:prstGeom prst="rect">
            <a:avLst/>
          </a:prstGeom>
        </p:spPr>
      </p:pic>
      <p:pic>
        <p:nvPicPr>
          <p:cNvPr id="32" name="Picture 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31219" y="708634"/>
            <a:ext cx="530332" cy="716475"/>
          </a:xfrm>
          <a:prstGeom prst="rect">
            <a:avLst/>
          </a:prstGeom>
        </p:spPr>
      </p:pic>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02383" y="649018"/>
            <a:ext cx="152224" cy="708289"/>
          </a:xfrm>
          <a:prstGeom prst="rect">
            <a:avLst/>
          </a:prstGeom>
        </p:spPr>
      </p:pic>
      <p:pic>
        <p:nvPicPr>
          <p:cNvPr id="38" name="Picture 37"/>
          <p:cNvPicPr>
            <a:picLocks noChangeAspect="1"/>
          </p:cNvPicPr>
          <p:nvPr/>
        </p:nvPicPr>
        <p:blipFill>
          <a:blip r:embed="rId13"/>
          <a:stretch>
            <a:fillRect/>
          </a:stretch>
        </p:blipFill>
        <p:spPr>
          <a:xfrm>
            <a:off x="2110855" y="1914791"/>
            <a:ext cx="4921880" cy="1989851"/>
          </a:xfrm>
          <a:prstGeom prst="rect">
            <a:avLst/>
          </a:prstGeom>
        </p:spPr>
      </p:pic>
      <p:sp>
        <p:nvSpPr>
          <p:cNvPr id="39" name="Oval 38"/>
          <p:cNvSpPr/>
          <p:nvPr/>
        </p:nvSpPr>
        <p:spPr>
          <a:xfrm>
            <a:off x="2299485" y="2091993"/>
            <a:ext cx="646621" cy="586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3250327" y="2091993"/>
            <a:ext cx="646621" cy="586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4217738" y="2105247"/>
            <a:ext cx="646621" cy="586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5205292" y="2122661"/>
            <a:ext cx="646621" cy="586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6119013" y="2105247"/>
            <a:ext cx="646621" cy="586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F3B5B38-AC87-4C18-9500-DA776055928D}"/>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Rectangle 34">
            <a:extLst>
              <a:ext uri="{FF2B5EF4-FFF2-40B4-BE49-F238E27FC236}">
                <a16:creationId xmlns:a16="http://schemas.microsoft.com/office/drawing/2014/main" id="{4C154D0D-8B4E-418B-8DB9-82810092B67F}"/>
              </a:ext>
            </a:extLst>
          </p:cNvPr>
          <p:cNvSpPr/>
          <p:nvPr/>
        </p:nvSpPr>
        <p:spPr>
          <a:xfrm>
            <a:off x="4341499" y="6508800"/>
            <a:ext cx="3510769" cy="276999"/>
          </a:xfrm>
          <a:prstGeom prst="rect">
            <a:avLst/>
          </a:prstGeom>
        </p:spPr>
        <p:txBody>
          <a:bodyPr wrap="none">
            <a:spAutoFit/>
          </a:bodyPr>
          <a:lstStyle/>
          <a:p>
            <a:pPr algn="ctr"/>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10270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08333E-7 1.48148E-6 C -0.01029 -0.26111 -0.02057 -0.52176 0.00104 -0.62199 C 0.02253 -0.72246 0.12956 -0.60232 0.12956 -0.60208 L 0.12956 -0.60232 " pathEditMode="relative" rAng="0" ptsTypes="AAAA">
                                      <p:cBhvr>
                                        <p:cTn id="6" dur="2000" fill="hold"/>
                                        <p:tgtEl>
                                          <p:spTgt spid="37"/>
                                        </p:tgtEl>
                                        <p:attrNameLst>
                                          <p:attrName>ppt_x</p:attrName>
                                          <p:attrName>ppt_y</p:attrName>
                                        </p:attrNameLst>
                                      </p:cBhvr>
                                      <p:rCtr x="5885" y="-33102"/>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2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animBg="1"/>
      <p:bldP spid="40" grpId="0" animBg="1"/>
      <p:bldP spid="41"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3508D42-DEEA-4F70-9A87-4BDACD382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5753" cy="68580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1845" t="5682" r="35378" b="6118"/>
          <a:stretch/>
        </p:blipFill>
        <p:spPr>
          <a:xfrm>
            <a:off x="7468680" y="-63500"/>
            <a:ext cx="3164485" cy="6900099"/>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41258" r="39400" b="6696"/>
          <a:stretch/>
        </p:blipFill>
        <p:spPr>
          <a:xfrm>
            <a:off x="9616069" y="252791"/>
            <a:ext cx="2423834" cy="6583807"/>
          </a:xfrm>
          <a:prstGeom prst="rect">
            <a:avLst/>
          </a:prstGeom>
        </p:spPr>
      </p:pic>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15908" y="-166847"/>
            <a:ext cx="4760342" cy="2681660"/>
          </a:xfrm>
          <a:prstGeom prst="rect">
            <a:avLst/>
          </a:prstGeom>
        </p:spPr>
      </p:pic>
      <p:pic>
        <p:nvPicPr>
          <p:cNvPr id="13" name="Picture 12"/>
          <p:cNvPicPr>
            <a:picLocks noChangeAspect="1"/>
          </p:cNvPicPr>
          <p:nvPr/>
        </p:nvPicPr>
        <p:blipFill>
          <a:blip r:embed="rId7"/>
          <a:stretch>
            <a:fillRect/>
          </a:stretch>
        </p:blipFill>
        <p:spPr>
          <a:xfrm>
            <a:off x="152097" y="3686290"/>
            <a:ext cx="3036071" cy="2719052"/>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9136" y="5422254"/>
            <a:ext cx="152224" cy="708289"/>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96635" y="3976604"/>
            <a:ext cx="416334" cy="673645"/>
          </a:xfrm>
          <a:prstGeom prst="rect">
            <a:avLst/>
          </a:prstGeom>
        </p:spPr>
      </p:pic>
      <p:sp>
        <p:nvSpPr>
          <p:cNvPr id="6" name="Rectangle 5"/>
          <p:cNvSpPr/>
          <p:nvPr/>
        </p:nvSpPr>
        <p:spPr>
          <a:xfrm>
            <a:off x="2110855" y="406680"/>
            <a:ext cx="4921880" cy="13062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37850" y="712685"/>
            <a:ext cx="604705" cy="716390"/>
          </a:xfrm>
          <a:prstGeom prst="rect">
            <a:avLst/>
          </a:prstGeom>
        </p:spPr>
      </p:pic>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13115" y="680641"/>
            <a:ext cx="416334" cy="673645"/>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69934" y="5433118"/>
            <a:ext cx="530332" cy="716475"/>
          </a:xfrm>
          <a:prstGeom prst="rect">
            <a:avLst/>
          </a:prstGeom>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59326" y="654745"/>
            <a:ext cx="530332" cy="716475"/>
          </a:xfrm>
          <a:prstGeom prst="rect">
            <a:avLst/>
          </a:prstGeom>
        </p:spPr>
      </p:pic>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02383" y="649018"/>
            <a:ext cx="152224" cy="708289"/>
          </a:xfrm>
          <a:prstGeom prst="rect">
            <a:avLst/>
          </a:prstGeom>
        </p:spPr>
      </p:pic>
      <p:pic>
        <p:nvPicPr>
          <p:cNvPr id="38" name="Picture 37"/>
          <p:cNvPicPr>
            <a:picLocks noChangeAspect="1"/>
          </p:cNvPicPr>
          <p:nvPr/>
        </p:nvPicPr>
        <p:blipFill>
          <a:blip r:embed="rId12"/>
          <a:stretch>
            <a:fillRect/>
          </a:stretch>
        </p:blipFill>
        <p:spPr>
          <a:xfrm>
            <a:off x="2110855" y="1914791"/>
            <a:ext cx="4921880" cy="1989851"/>
          </a:xfrm>
          <a:prstGeom prst="rect">
            <a:avLst/>
          </a:prstGeom>
        </p:spPr>
      </p:pic>
      <p:sp>
        <p:nvSpPr>
          <p:cNvPr id="39" name="Oval 38"/>
          <p:cNvSpPr/>
          <p:nvPr/>
        </p:nvSpPr>
        <p:spPr>
          <a:xfrm>
            <a:off x="2299485" y="2091993"/>
            <a:ext cx="646621" cy="586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3250327" y="2091993"/>
            <a:ext cx="646621" cy="586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4217738" y="2105247"/>
            <a:ext cx="646621" cy="586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5205292" y="2122661"/>
            <a:ext cx="646621" cy="586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6119013" y="2105247"/>
            <a:ext cx="646621" cy="586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80153" y="597421"/>
            <a:ext cx="615054" cy="879257"/>
          </a:xfrm>
          <a:prstGeom prst="rect">
            <a:avLst/>
          </a:prstGeom>
        </p:spPr>
      </p:pic>
      <p:sp>
        <p:nvSpPr>
          <p:cNvPr id="27" name="Oval 26">
            <a:extLst>
              <a:ext uri="{FF2B5EF4-FFF2-40B4-BE49-F238E27FC236}">
                <a16:creationId xmlns:a16="http://schemas.microsoft.com/office/drawing/2014/main" id="{92293326-E1F6-436B-9144-60942FFB5857}"/>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Rectangle 27">
            <a:extLst>
              <a:ext uri="{FF2B5EF4-FFF2-40B4-BE49-F238E27FC236}">
                <a16:creationId xmlns:a16="http://schemas.microsoft.com/office/drawing/2014/main" id="{4EBD3991-795D-424E-AF5A-3705E0EF22CA}"/>
              </a:ext>
            </a:extLst>
          </p:cNvPr>
          <p:cNvSpPr/>
          <p:nvPr/>
        </p:nvSpPr>
        <p:spPr>
          <a:xfrm>
            <a:off x="4341499" y="6508800"/>
            <a:ext cx="3510769" cy="276999"/>
          </a:xfrm>
          <a:prstGeom prst="rect">
            <a:avLst/>
          </a:prstGeom>
        </p:spPr>
        <p:txBody>
          <a:bodyPr wrap="none">
            <a:spAutoFit/>
          </a:bodyPr>
          <a:lstStyle/>
          <a:p>
            <a:pPr algn="ctr"/>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33246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4.16667E-7 -4.81481E-6 C 0.03047 -0.09884 0.0612 -0.19722 0.09714 -0.08819 C 0.1332 0.02153 0.17435 0.33959 0.21563 0.65788 " pathEditMode="relative" rAng="0" ptsTypes="AAA">
                                      <p:cBhvr>
                                        <p:cTn id="12" dur="2000" fill="hold"/>
                                        <p:tgtEl>
                                          <p:spTgt spid="37"/>
                                        </p:tgtEl>
                                        <p:attrNameLst>
                                          <p:attrName>ppt_x</p:attrName>
                                          <p:attrName>ppt_y</p:attrName>
                                        </p:attrNameLst>
                                      </p:cBhvr>
                                      <p:rCtr x="10781" y="26088"/>
                                    </p:animMotion>
                                  </p:childTnLst>
                                </p:cTn>
                              </p:par>
                            </p:childTnLst>
                          </p:cTn>
                        </p:par>
                        <p:par>
                          <p:cTn id="13" fill="hold">
                            <p:stCondLst>
                              <p:cond delay="2000"/>
                            </p:stCondLst>
                            <p:childTnLst>
                              <p:par>
                                <p:cTn id="14" presetID="42" presetClass="path" presetSubtype="0" accel="50000" autoRev="1" fill="hold" nodeType="afterEffect">
                                  <p:stCondLst>
                                    <p:cond delay="0"/>
                                  </p:stCondLst>
                                  <p:childTnLst>
                                    <p:animMotion origin="layout" path="M -8.33333E-7 1.85185E-6 L -0.00742 -0.20556 " pathEditMode="relative" rAng="0" ptsTypes="AA">
                                      <p:cBhvr>
                                        <p:cTn id="15" dur="2000" fill="hold"/>
                                        <p:tgtEl>
                                          <p:spTgt spid="2"/>
                                        </p:tgtEl>
                                        <p:attrNameLst>
                                          <p:attrName>ppt_x</p:attrName>
                                          <p:attrName>ppt_y</p:attrName>
                                        </p:attrNameLst>
                                      </p:cBhvr>
                                      <p:rCtr x="-378" y="-10278"/>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1" nodeType="clickEffect">
                                  <p:stCondLst>
                                    <p:cond delay="0"/>
                                  </p:stCondLst>
                                  <p:childTnLst>
                                    <p:animMotion origin="layout" path="M 4.58333E-6 2.96296E-6 L 0.00065 0.34305 " pathEditMode="relative" rAng="0" ptsTypes="AA">
                                      <p:cBhvr>
                                        <p:cTn id="51" dur="2000" fill="hold"/>
                                        <p:tgtEl>
                                          <p:spTgt spid="44"/>
                                        </p:tgtEl>
                                        <p:attrNameLst>
                                          <p:attrName>ppt_x</p:attrName>
                                          <p:attrName>ppt_y</p:attrName>
                                        </p:attrNameLst>
                                      </p:cBhvr>
                                      <p:rCtr x="26" y="17153"/>
                                    </p:animMotion>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7"/>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0"/>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animBg="1"/>
      <p:bldP spid="40" grpId="0" animBg="1"/>
      <p:bldP spid="41" grpId="0" animBg="1"/>
      <p:bldP spid="43" grpId="0" animBg="1"/>
      <p:bldP spid="44" grpId="0" animBg="1"/>
      <p:bldP spid="4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pic>
        <p:nvPicPr>
          <p:cNvPr id="19" name="Picture 18">
            <a:extLst>
              <a:ext uri="{FF2B5EF4-FFF2-40B4-BE49-F238E27FC236}">
                <a16:creationId xmlns:a16="http://schemas.microsoft.com/office/drawing/2014/main" id="{85D1BFED-292C-4E2A-9481-3E16F1105455}"/>
              </a:ext>
            </a:extLst>
          </p:cNvPr>
          <p:cNvPicPr>
            <a:picLocks noChangeAspect="1"/>
          </p:cNvPicPr>
          <p:nvPr/>
        </p:nvPicPr>
        <p:blipFill rotWithShape="1">
          <a:blip r:embed="rId4">
            <a:extLst>
              <a:ext uri="{28A0092B-C50C-407E-A947-70E740481C1C}">
                <a14:useLocalDpi xmlns:a14="http://schemas.microsoft.com/office/drawing/2010/main" val="0"/>
              </a:ext>
            </a:extLst>
          </a:blip>
          <a:srcRect r="26035"/>
          <a:stretch/>
        </p:blipFill>
        <p:spPr>
          <a:xfrm>
            <a:off x="2471735" y="-112734"/>
            <a:ext cx="8545840" cy="6505721"/>
          </a:xfrm>
          <a:prstGeom prst="rect">
            <a:avLst/>
          </a:prstGeom>
        </p:spPr>
      </p:pic>
      <p:pic>
        <p:nvPicPr>
          <p:cNvPr id="20" name="Picture 19">
            <a:extLst>
              <a:ext uri="{FF2B5EF4-FFF2-40B4-BE49-F238E27FC236}">
                <a16:creationId xmlns:a16="http://schemas.microsoft.com/office/drawing/2014/main" id="{74EB1482-58C5-4113-A94D-286D67E23BA9}"/>
              </a:ext>
            </a:extLst>
          </p:cNvPr>
          <p:cNvPicPr>
            <a:picLocks noChangeAspect="1"/>
          </p:cNvPicPr>
          <p:nvPr/>
        </p:nvPicPr>
        <p:blipFill rotWithShape="1">
          <a:blip r:embed="rId4">
            <a:extLst>
              <a:ext uri="{28A0092B-C50C-407E-A947-70E740481C1C}">
                <a14:useLocalDpi xmlns:a14="http://schemas.microsoft.com/office/drawing/2010/main" val="0"/>
              </a:ext>
            </a:extLst>
          </a:blip>
          <a:srcRect l="24779"/>
          <a:stretch/>
        </p:blipFill>
        <p:spPr>
          <a:xfrm>
            <a:off x="300444" y="-112734"/>
            <a:ext cx="8690943" cy="650572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535" y="1227332"/>
            <a:ext cx="3105603" cy="174949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4326" y="1679510"/>
            <a:ext cx="3105603" cy="174949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6645" y="581608"/>
            <a:ext cx="3105603" cy="174949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6914" y="1421363"/>
            <a:ext cx="3105603" cy="174949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4003" y="675692"/>
            <a:ext cx="3105603" cy="174949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3443" y="3092635"/>
            <a:ext cx="6548211" cy="3687147"/>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42419" r="36028"/>
          <a:stretch/>
        </p:blipFill>
        <p:spPr>
          <a:xfrm>
            <a:off x="10086607" y="1603609"/>
            <a:ext cx="2040347" cy="5330291"/>
          </a:xfrm>
          <a:prstGeom prst="rect">
            <a:avLst/>
          </a:prstGeom>
        </p:spPr>
      </p:pic>
      <p:sp>
        <p:nvSpPr>
          <p:cNvPr id="16" name="Oval 15">
            <a:extLst>
              <a:ext uri="{FF2B5EF4-FFF2-40B4-BE49-F238E27FC236}">
                <a16:creationId xmlns:a16="http://schemas.microsoft.com/office/drawing/2014/main" id="{38EF0F0C-637C-4514-9B74-E6FD0D6FDDE0}"/>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0166C6DB-D5AC-426E-97FB-732692FA0F28}"/>
              </a:ext>
            </a:extLst>
          </p:cNvPr>
          <p:cNvSpPr/>
          <p:nvPr/>
        </p:nvSpPr>
        <p:spPr>
          <a:xfrm>
            <a:off x="4341499" y="6508800"/>
            <a:ext cx="3510769" cy="276999"/>
          </a:xfrm>
          <a:prstGeom prst="rect">
            <a:avLst/>
          </a:prstGeom>
        </p:spPr>
        <p:txBody>
          <a:bodyPr wrap="none">
            <a:spAutoFit/>
          </a:bodyPr>
          <a:lstStyle/>
          <a:p>
            <a:pPr algn="ctr"/>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384397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54167E-6 -2.22222E-6 L -0.25807 0.46991 " pathEditMode="relative" rAng="0" ptsTypes="AA">
                                      <p:cBhvr>
                                        <p:cTn id="6" dur="3000" fill="hold"/>
                                        <p:tgtEl>
                                          <p:spTgt spid="7"/>
                                        </p:tgtEl>
                                        <p:attrNameLst>
                                          <p:attrName>ppt_x</p:attrName>
                                          <p:attrName>ppt_y</p:attrName>
                                        </p:attrNameLst>
                                      </p:cBhvr>
                                      <p:rCtr x="-12904" y="23495"/>
                                    </p:animMotion>
                                  </p:childTnLst>
                                </p:cTn>
                              </p:par>
                            </p:childTnLst>
                          </p:cTn>
                        </p:par>
                        <p:par>
                          <p:cTn id="7" fill="hold">
                            <p:stCondLst>
                              <p:cond delay="3000"/>
                            </p:stCondLst>
                            <p:childTnLst>
                              <p:par>
                                <p:cTn id="8" presetID="42" presetClass="path" presetSubtype="0" accel="50000" decel="50000" fill="hold" nodeType="afterEffect">
                                  <p:stCondLst>
                                    <p:cond delay="0"/>
                                  </p:stCondLst>
                                  <p:childTnLst>
                                    <p:animMotion origin="layout" path="M 4.79167E-6 -3.7037E-6 L -0.12748 0.475 " pathEditMode="relative" rAng="0" ptsTypes="AA">
                                      <p:cBhvr>
                                        <p:cTn id="9" dur="3000" fill="hold"/>
                                        <p:tgtEl>
                                          <p:spTgt spid="5"/>
                                        </p:tgtEl>
                                        <p:attrNameLst>
                                          <p:attrName>ppt_x</p:attrName>
                                          <p:attrName>ppt_y</p:attrName>
                                        </p:attrNameLst>
                                      </p:cBhvr>
                                      <p:rCtr x="-6380" y="23750"/>
                                    </p:animMotion>
                                  </p:childTnLst>
                                </p:cTn>
                              </p:par>
                            </p:childTnLst>
                          </p:cTn>
                        </p:par>
                        <p:par>
                          <p:cTn id="10" fill="hold">
                            <p:stCondLst>
                              <p:cond delay="6000"/>
                            </p:stCondLst>
                            <p:childTnLst>
                              <p:par>
                                <p:cTn id="11" presetID="42" presetClass="path" presetSubtype="0" accel="50000" decel="50000" fill="hold" nodeType="afterEffect">
                                  <p:stCondLst>
                                    <p:cond delay="0"/>
                                  </p:stCondLst>
                                  <p:childTnLst>
                                    <p:animMotion origin="layout" path="M -2.08333E-6 1.48148E-6 L -0.1164 0.63333 " pathEditMode="relative" rAng="0" ptsTypes="AA">
                                      <p:cBhvr>
                                        <p:cTn id="12" dur="3000" fill="hold"/>
                                        <p:tgtEl>
                                          <p:spTgt spid="6"/>
                                        </p:tgtEl>
                                        <p:attrNameLst>
                                          <p:attrName>ppt_x</p:attrName>
                                          <p:attrName>ppt_y</p:attrName>
                                        </p:attrNameLst>
                                      </p:cBhvr>
                                      <p:rCtr x="-5820" y="31667"/>
                                    </p:animMotion>
                                  </p:childTnLst>
                                </p:cTn>
                              </p:par>
                            </p:childTnLst>
                          </p:cTn>
                        </p:par>
                        <p:par>
                          <p:cTn id="13" fill="hold">
                            <p:stCondLst>
                              <p:cond delay="9000"/>
                            </p:stCondLst>
                            <p:childTnLst>
                              <p:par>
                                <p:cTn id="14" presetID="42" presetClass="path" presetSubtype="0" accel="50000" decel="50000" fill="hold" nodeType="afterEffect">
                                  <p:stCondLst>
                                    <p:cond delay="0"/>
                                  </p:stCondLst>
                                  <p:childTnLst>
                                    <p:animMotion origin="layout" path="M 2.29167E-6 2.59259E-6 L -0.17018 0.60486 " pathEditMode="relative" rAng="0" ptsTypes="AA">
                                      <p:cBhvr>
                                        <p:cTn id="15" dur="3000" fill="hold"/>
                                        <p:tgtEl>
                                          <p:spTgt spid="8"/>
                                        </p:tgtEl>
                                        <p:attrNameLst>
                                          <p:attrName>ppt_x</p:attrName>
                                          <p:attrName>ppt_y</p:attrName>
                                        </p:attrNameLst>
                                      </p:cBhvr>
                                      <p:rCtr x="-8516" y="30231"/>
                                    </p:animMotion>
                                  </p:childTnLst>
                                </p:cTn>
                              </p:par>
                            </p:childTnLst>
                          </p:cTn>
                        </p:par>
                        <p:par>
                          <p:cTn id="16" fill="hold">
                            <p:stCondLst>
                              <p:cond delay="12000"/>
                            </p:stCondLst>
                            <p:childTnLst>
                              <p:par>
                                <p:cTn id="17" presetID="1"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2B2F1581-11C6-472C-B674-4230D39B4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5753" cy="68580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1194" t="11356" r="35693" b="6611"/>
          <a:stretch/>
        </p:blipFill>
        <p:spPr>
          <a:xfrm>
            <a:off x="7196239" y="439270"/>
            <a:ext cx="3175669" cy="6346530"/>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38275" t="9208" r="40402" b="5710"/>
          <a:stretch/>
        </p:blipFill>
        <p:spPr>
          <a:xfrm>
            <a:off x="9172260" y="27406"/>
            <a:ext cx="2597093" cy="5834869"/>
          </a:xfrm>
          <a:prstGeom prst="rect">
            <a:avLst/>
          </a:prstGeom>
        </p:spPr>
      </p:pic>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10589" y="4284105"/>
            <a:ext cx="4760342" cy="2681660"/>
          </a:xfrm>
          <a:prstGeom prst="rect">
            <a:avLst/>
          </a:prstGeom>
        </p:spPr>
      </p:pic>
      <p:pic>
        <p:nvPicPr>
          <p:cNvPr id="13" name="Picture 12"/>
          <p:cNvPicPr>
            <a:picLocks noChangeAspect="1"/>
          </p:cNvPicPr>
          <p:nvPr/>
        </p:nvPicPr>
        <p:blipFill>
          <a:blip r:embed="rId7"/>
          <a:stretch>
            <a:fillRect/>
          </a:stretch>
        </p:blipFill>
        <p:spPr>
          <a:xfrm>
            <a:off x="196583" y="3835680"/>
            <a:ext cx="3036071" cy="2719052"/>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42438" y="5529264"/>
            <a:ext cx="152224" cy="708289"/>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34735" y="4109954"/>
            <a:ext cx="416334" cy="673645"/>
          </a:xfrm>
          <a:prstGeom prst="rect">
            <a:avLst/>
          </a:prstGeom>
        </p:spPr>
      </p:pic>
      <p:sp>
        <p:nvSpPr>
          <p:cNvPr id="6" name="Rectangle 5"/>
          <p:cNvSpPr/>
          <p:nvPr/>
        </p:nvSpPr>
        <p:spPr>
          <a:xfrm>
            <a:off x="2110855" y="406680"/>
            <a:ext cx="4921880" cy="13062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37850" y="712685"/>
            <a:ext cx="604705" cy="716390"/>
          </a:xfrm>
          <a:prstGeom prst="rect">
            <a:avLst/>
          </a:prstGeom>
        </p:spPr>
      </p:pic>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13115" y="680641"/>
            <a:ext cx="416334" cy="673645"/>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3303" y="5588112"/>
            <a:ext cx="530332" cy="716475"/>
          </a:xfrm>
          <a:prstGeom prst="rect">
            <a:avLst/>
          </a:prstGeom>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58712" y="676390"/>
            <a:ext cx="530332" cy="716475"/>
          </a:xfrm>
          <a:prstGeom prst="rect">
            <a:avLst/>
          </a:prstGeom>
        </p:spPr>
      </p:pic>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70849" y="679315"/>
            <a:ext cx="152224" cy="708289"/>
          </a:xfrm>
          <a:prstGeom prst="rect">
            <a:avLst/>
          </a:prstGeom>
        </p:spPr>
      </p:pic>
      <p:pic>
        <p:nvPicPr>
          <p:cNvPr id="38" name="Picture 37"/>
          <p:cNvPicPr>
            <a:picLocks noChangeAspect="1"/>
          </p:cNvPicPr>
          <p:nvPr/>
        </p:nvPicPr>
        <p:blipFill>
          <a:blip r:embed="rId12"/>
          <a:stretch>
            <a:fillRect/>
          </a:stretch>
        </p:blipFill>
        <p:spPr>
          <a:xfrm>
            <a:off x="2110855" y="1914791"/>
            <a:ext cx="4954522" cy="2003048"/>
          </a:xfrm>
          <a:prstGeom prst="rect">
            <a:avLst/>
          </a:prstGeom>
        </p:spPr>
      </p:pic>
      <p:sp>
        <p:nvSpPr>
          <p:cNvPr id="39" name="Oval 38"/>
          <p:cNvSpPr/>
          <p:nvPr/>
        </p:nvSpPr>
        <p:spPr>
          <a:xfrm>
            <a:off x="2299485" y="2091993"/>
            <a:ext cx="646621" cy="586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3250327" y="2091993"/>
            <a:ext cx="646621" cy="586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4217738" y="2105247"/>
            <a:ext cx="646621" cy="586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5205292" y="2122661"/>
            <a:ext cx="646621" cy="586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6119013" y="2105247"/>
            <a:ext cx="646621" cy="586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80153" y="597421"/>
            <a:ext cx="615054" cy="879257"/>
          </a:xfrm>
          <a:prstGeom prst="rect">
            <a:avLst/>
          </a:prstGeom>
        </p:spPr>
      </p:pic>
      <p:sp>
        <p:nvSpPr>
          <p:cNvPr id="25" name="Oval 24">
            <a:extLst>
              <a:ext uri="{FF2B5EF4-FFF2-40B4-BE49-F238E27FC236}">
                <a16:creationId xmlns:a16="http://schemas.microsoft.com/office/drawing/2014/main" id="{A69770C9-FB62-4E88-8228-9698DC014524}"/>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Rectangle 25">
            <a:extLst>
              <a:ext uri="{FF2B5EF4-FFF2-40B4-BE49-F238E27FC236}">
                <a16:creationId xmlns:a16="http://schemas.microsoft.com/office/drawing/2014/main" id="{D2A07022-99F1-4E27-ADBB-D6E9AD07CD0A}"/>
              </a:ext>
            </a:extLst>
          </p:cNvPr>
          <p:cNvSpPr/>
          <p:nvPr/>
        </p:nvSpPr>
        <p:spPr>
          <a:xfrm>
            <a:off x="4341499" y="6508800"/>
            <a:ext cx="3510769" cy="276999"/>
          </a:xfrm>
          <a:prstGeom prst="rect">
            <a:avLst/>
          </a:prstGeom>
        </p:spPr>
        <p:txBody>
          <a:bodyPr wrap="none">
            <a:spAutoFit/>
          </a:bodyPr>
          <a:lstStyle/>
          <a:p>
            <a:pPr algn="ctr"/>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69918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4.16667E-6 -0.00023 C 0.00352 -0.11667 0.0198 -0.18079 0.05092 -0.26134 C 0.05026 -0.28912 0.15105 -0.45347 0.22774 0.16389 " pathEditMode="relative" rAng="0" ptsTypes="AAA">
                                      <p:cBhvr>
                                        <p:cTn id="13" dur="2000" fill="hold"/>
                                        <p:tgtEl>
                                          <p:spTgt spid="2"/>
                                        </p:tgtEl>
                                        <p:attrNameLst>
                                          <p:attrName>ppt_x</p:attrName>
                                          <p:attrName>ppt_y</p:attrName>
                                        </p:attrNameLst>
                                      </p:cBhvr>
                                      <p:rCtr x="11380" y="-6875"/>
                                    </p:animMotion>
                                  </p:childTnLst>
                                </p:cTn>
                              </p:par>
                            </p:childTnLst>
                          </p:cTn>
                        </p:par>
                        <p:par>
                          <p:cTn id="14" fill="hold">
                            <p:stCondLst>
                              <p:cond delay="2000"/>
                            </p:stCondLst>
                            <p:childTnLst>
                              <p:par>
                                <p:cTn id="15" presetID="42" presetClass="path" presetSubtype="0" accel="50000" decel="50000" autoRev="1" fill="hold" nodeType="afterEffect">
                                  <p:stCondLst>
                                    <p:cond delay="0"/>
                                  </p:stCondLst>
                                  <p:childTnLst>
                                    <p:animMotion origin="layout" path="M 3.33333E-6 1.11111E-6 L 3.33333E-6 -0.22778 " pathEditMode="relative" rAng="0" ptsTypes="AA">
                                      <p:cBhvr>
                                        <p:cTn id="16" dur="2000" fill="hold"/>
                                        <p:tgtEl>
                                          <p:spTgt spid="37"/>
                                        </p:tgtEl>
                                        <p:attrNameLst>
                                          <p:attrName>ppt_x</p:attrName>
                                          <p:attrName>ppt_y</p:attrName>
                                        </p:attrNameLst>
                                      </p:cBhvr>
                                      <p:rCtr x="0" y="-11389"/>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0" nodeType="clickEffect">
                                  <p:stCondLst>
                                    <p:cond delay="0"/>
                                  </p:stCondLst>
                                  <p:childTnLst>
                                    <p:animMotion origin="layout" path="M 1.04167E-6 4.81481E-6 L 0.00286 0.28564 " pathEditMode="relative" rAng="0" ptsTypes="AA">
                                      <p:cBhvr>
                                        <p:cTn id="52" dur="2000" fill="hold"/>
                                        <p:tgtEl>
                                          <p:spTgt spid="40"/>
                                        </p:tgtEl>
                                        <p:attrNameLst>
                                          <p:attrName>ppt_x</p:attrName>
                                          <p:attrName>ppt_y</p:attrName>
                                        </p:attrNameLst>
                                      </p:cBhvr>
                                      <p:rCtr x="143" y="14282"/>
                                    </p:animMotion>
                                  </p:childTnLst>
                                </p:cTn>
                              </p:par>
                              <p:par>
                                <p:cTn id="53" presetID="42" presetClass="path" presetSubtype="0" accel="50000" decel="50000" fill="hold" grpId="0" nodeType="withEffect">
                                  <p:stCondLst>
                                    <p:cond delay="0"/>
                                  </p:stCondLst>
                                  <p:childTnLst>
                                    <p:animMotion origin="layout" path="M 4.16667E-6 2.96296E-6 L 0.00247 0.28194 " pathEditMode="relative" rAng="0" ptsTypes="AA">
                                      <p:cBhvr>
                                        <p:cTn id="54" dur="2000" fill="hold"/>
                                        <p:tgtEl>
                                          <p:spTgt spid="41"/>
                                        </p:tgtEl>
                                        <p:attrNameLst>
                                          <p:attrName>ppt_x</p:attrName>
                                          <p:attrName>ppt_y</p:attrName>
                                        </p:attrNameLst>
                                      </p:cBhvr>
                                      <p:rCtr x="117" y="14097"/>
                                    </p:animMotion>
                                  </p:childTnLst>
                                </p:cTn>
                              </p:par>
                              <p:par>
                                <p:cTn id="55" presetID="42" presetClass="path" presetSubtype="0" accel="50000" decel="50000" fill="hold" grpId="0" nodeType="withEffect">
                                  <p:stCondLst>
                                    <p:cond delay="0"/>
                                  </p:stCondLst>
                                  <p:childTnLst>
                                    <p:animMotion origin="layout" path="M 4.58333E-6 -3.33333E-6 L -0.00326 0.2794 " pathEditMode="relative" rAng="0" ptsTypes="AA">
                                      <p:cBhvr>
                                        <p:cTn id="56" dur="2000" fill="hold"/>
                                        <p:tgtEl>
                                          <p:spTgt spid="43"/>
                                        </p:tgtEl>
                                        <p:attrNameLst>
                                          <p:attrName>ppt_x</p:attrName>
                                          <p:attrName>ppt_y</p:attrName>
                                        </p:attrNameLst>
                                      </p:cBhvr>
                                      <p:rCtr x="-169" y="13958"/>
                                    </p:animMotion>
                                  </p:childTnLst>
                                </p:cTn>
                              </p:par>
                              <p:par>
                                <p:cTn id="57" presetID="42" presetClass="path" presetSubtype="0" accel="50000" decel="50000" fill="hold" grpId="0" nodeType="withEffect">
                                  <p:stCondLst>
                                    <p:cond delay="0"/>
                                  </p:stCondLst>
                                  <p:childTnLst>
                                    <p:animMotion origin="layout" path="M 4.58333E-6 2.96296E-6 L 0.00104 0.28194 " pathEditMode="relative" rAng="0" ptsTypes="AA">
                                      <p:cBhvr>
                                        <p:cTn id="58" dur="2000" fill="hold"/>
                                        <p:tgtEl>
                                          <p:spTgt spid="44"/>
                                        </p:tgtEl>
                                        <p:attrNameLst>
                                          <p:attrName>ppt_x</p:attrName>
                                          <p:attrName>ppt_y</p:attrName>
                                        </p:attrNameLst>
                                      </p:cBhvr>
                                      <p:rCtr x="52" y="14097"/>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animBg="1"/>
      <p:bldP spid="40" grpId="0" animBg="1"/>
      <p:bldP spid="40" grpId="1" animBg="1"/>
      <p:bldP spid="41" grpId="0" animBg="1"/>
      <p:bldP spid="41" grpId="1" animBg="1"/>
      <p:bldP spid="43" grpId="0" animBg="1"/>
      <p:bldP spid="43" grpId="1" animBg="1"/>
      <p:bldP spid="44" grpId="0" animBg="1"/>
      <p:bldP spid="4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a:stretch>
            <a:fillRect/>
          </a:stretch>
        </p:blipFill>
        <p:spPr>
          <a:xfrm>
            <a:off x="1178731" y="266325"/>
            <a:ext cx="2013227" cy="1803011"/>
          </a:xfrm>
          <a:prstGeom prst="rect">
            <a:avLst/>
          </a:prstGeom>
        </p:spPr>
      </p:pic>
      <p:pic>
        <p:nvPicPr>
          <p:cNvPr id="61" name="Picture 60"/>
          <p:cNvPicPr>
            <a:picLocks noChangeAspect="1"/>
          </p:cNvPicPr>
          <p:nvPr/>
        </p:nvPicPr>
        <p:blipFill>
          <a:blip r:embed="rId4"/>
          <a:stretch>
            <a:fillRect/>
          </a:stretch>
        </p:blipFill>
        <p:spPr>
          <a:xfrm>
            <a:off x="7806425" y="266325"/>
            <a:ext cx="2013227" cy="1803011"/>
          </a:xfrm>
          <a:prstGeom prst="rect">
            <a:avLst/>
          </a:prstGeom>
        </p:spPr>
      </p:pic>
      <p:pic>
        <p:nvPicPr>
          <p:cNvPr id="62" name="Picture 61"/>
          <p:cNvPicPr>
            <a:picLocks noChangeAspect="1"/>
          </p:cNvPicPr>
          <p:nvPr/>
        </p:nvPicPr>
        <p:blipFill>
          <a:blip r:embed="rId5"/>
          <a:stretch>
            <a:fillRect/>
          </a:stretch>
        </p:blipFill>
        <p:spPr>
          <a:xfrm>
            <a:off x="1172634" y="3497442"/>
            <a:ext cx="2013227" cy="1803011"/>
          </a:xfrm>
          <a:prstGeom prst="rect">
            <a:avLst/>
          </a:prstGeom>
        </p:spPr>
      </p:pic>
      <p:pic>
        <p:nvPicPr>
          <p:cNvPr id="63" name="Picture 62"/>
          <p:cNvPicPr>
            <a:picLocks noChangeAspect="1"/>
          </p:cNvPicPr>
          <p:nvPr/>
        </p:nvPicPr>
        <p:blipFill>
          <a:blip r:embed="rId6"/>
          <a:stretch>
            <a:fillRect/>
          </a:stretch>
        </p:blipFill>
        <p:spPr>
          <a:xfrm>
            <a:off x="7806425" y="3654531"/>
            <a:ext cx="2013227" cy="1803011"/>
          </a:xfrm>
          <a:prstGeom prst="rect">
            <a:avLst/>
          </a:prstGeom>
        </p:spPr>
      </p:pic>
      <p:pic>
        <p:nvPicPr>
          <p:cNvPr id="92" name="Picture 91"/>
          <p:cNvPicPr>
            <a:picLocks noChangeAspect="1"/>
          </p:cNvPicPr>
          <p:nvPr/>
        </p:nvPicPr>
        <p:blipFill>
          <a:blip r:embed="rId7"/>
          <a:stretch>
            <a:fillRect/>
          </a:stretch>
        </p:blipFill>
        <p:spPr>
          <a:xfrm>
            <a:off x="3862770" y="706682"/>
            <a:ext cx="3143740" cy="843253"/>
          </a:xfrm>
          <a:prstGeom prst="rect">
            <a:avLst/>
          </a:prstGeom>
          <a:ln w="76200">
            <a:solidFill>
              <a:schemeClr val="tx1"/>
            </a:solidFill>
          </a:ln>
        </p:spPr>
      </p:pic>
      <p:pic>
        <p:nvPicPr>
          <p:cNvPr id="93" name="Picture 92"/>
          <p:cNvPicPr>
            <a:picLocks noChangeAspect="1"/>
          </p:cNvPicPr>
          <p:nvPr/>
        </p:nvPicPr>
        <p:blipFill>
          <a:blip r:embed="rId8"/>
          <a:stretch>
            <a:fillRect/>
          </a:stretch>
        </p:blipFill>
        <p:spPr>
          <a:xfrm>
            <a:off x="3868866" y="1942422"/>
            <a:ext cx="3147627" cy="843253"/>
          </a:xfrm>
          <a:prstGeom prst="rect">
            <a:avLst/>
          </a:prstGeom>
          <a:ln w="76200">
            <a:solidFill>
              <a:schemeClr val="tx1"/>
            </a:solidFill>
          </a:ln>
        </p:spPr>
      </p:pic>
      <p:pic>
        <p:nvPicPr>
          <p:cNvPr id="94" name="Picture 93"/>
          <p:cNvPicPr>
            <a:picLocks noChangeAspect="1"/>
          </p:cNvPicPr>
          <p:nvPr/>
        </p:nvPicPr>
        <p:blipFill>
          <a:blip r:embed="rId9"/>
          <a:stretch>
            <a:fillRect/>
          </a:stretch>
        </p:blipFill>
        <p:spPr>
          <a:xfrm>
            <a:off x="3868867" y="3395671"/>
            <a:ext cx="3143740" cy="843253"/>
          </a:xfrm>
          <a:prstGeom prst="rect">
            <a:avLst/>
          </a:prstGeom>
          <a:ln w="76200">
            <a:solidFill>
              <a:schemeClr val="tx1"/>
            </a:solidFill>
          </a:ln>
        </p:spPr>
      </p:pic>
      <p:pic>
        <p:nvPicPr>
          <p:cNvPr id="95" name="Picture 94"/>
          <p:cNvPicPr>
            <a:picLocks noChangeAspect="1"/>
          </p:cNvPicPr>
          <p:nvPr/>
        </p:nvPicPr>
        <p:blipFill>
          <a:blip r:embed="rId10"/>
          <a:stretch>
            <a:fillRect/>
          </a:stretch>
        </p:blipFill>
        <p:spPr>
          <a:xfrm>
            <a:off x="3862769" y="4848920"/>
            <a:ext cx="3147627" cy="839367"/>
          </a:xfrm>
          <a:prstGeom prst="rect">
            <a:avLst/>
          </a:prstGeom>
          <a:ln w="76200">
            <a:solidFill>
              <a:schemeClr val="tx1"/>
            </a:solidFill>
          </a:ln>
        </p:spPr>
      </p:pic>
      <p:sp>
        <p:nvSpPr>
          <p:cNvPr id="12" name="Oval 11">
            <a:extLst>
              <a:ext uri="{FF2B5EF4-FFF2-40B4-BE49-F238E27FC236}">
                <a16:creationId xmlns:a16="http://schemas.microsoft.com/office/drawing/2014/main" id="{D3725C89-B596-437C-AA6E-2E30E4A55868}"/>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6749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Episode 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Autofit/>
          </a:bodyPr>
          <a:lstStyle/>
          <a:p>
            <a:pPr>
              <a:lnSpc>
                <a:spcPct val="100000"/>
              </a:lnSpc>
            </a:pPr>
            <a:r>
              <a:rPr lang="en-GB" sz="2400" dirty="0" err="1"/>
              <a:t>Numberblocks</a:t>
            </a:r>
            <a:r>
              <a:rPr lang="en-GB" sz="2400" dirty="0"/>
              <a:t> </a:t>
            </a:r>
            <a:r>
              <a:rPr lang="en-GB" sz="2400" dirty="0">
                <a:solidFill>
                  <a:srgbClr val="FF0000"/>
                </a:solidFill>
              </a:rPr>
              <a:t>One</a:t>
            </a:r>
            <a:r>
              <a:rPr lang="en-GB" sz="2400" dirty="0"/>
              <a:t> to </a:t>
            </a:r>
            <a:r>
              <a:rPr lang="en-GB" sz="2400" dirty="0">
                <a:solidFill>
                  <a:srgbClr val="FF0000"/>
                </a:solidFill>
              </a:rPr>
              <a:t>Four</a:t>
            </a:r>
            <a:r>
              <a:rPr lang="en-GB" sz="2400" dirty="0"/>
              <a:t> are playing instruments but can't play in time with each other. They wish on a shooting star for someone to sort them out and, with a bit of number magic, </a:t>
            </a:r>
            <a:r>
              <a:rPr lang="en-GB" sz="2400" dirty="0">
                <a:solidFill>
                  <a:srgbClr val="FF0000"/>
                </a:solidFill>
              </a:rPr>
              <a:t>Five</a:t>
            </a:r>
            <a:r>
              <a:rPr lang="en-GB" sz="2400" dirty="0"/>
              <a:t> arrives to get the band together and the party starts. She sings a song, </a:t>
            </a:r>
            <a:r>
              <a:rPr lang="en-GB" sz="2400" i="1" dirty="0"/>
              <a:t>High</a:t>
            </a:r>
            <a:r>
              <a:rPr lang="en-GB" sz="2400" dirty="0"/>
              <a:t> </a:t>
            </a:r>
            <a:r>
              <a:rPr lang="en-GB" sz="2400" i="1" dirty="0"/>
              <a:t>Five</a:t>
            </a:r>
            <a:r>
              <a:rPr lang="en-GB" sz="2400" dirty="0"/>
              <a:t>, counting lots of five things (points on a star, fingers on a hand, and so on) and high-fiving the others, including some cheeky ‘too slow’ with </a:t>
            </a:r>
            <a:r>
              <a:rPr lang="en-GB" sz="2400" dirty="0">
                <a:solidFill>
                  <a:srgbClr val="FF0000"/>
                </a:solidFill>
              </a:rPr>
              <a:t>One</a:t>
            </a:r>
            <a:r>
              <a:rPr lang="en-GB" sz="2400" dirty="0"/>
              <a:t>, but she </a:t>
            </a:r>
            <a:r>
              <a:rPr lang="en-GB" sz="2400"/>
              <a:t>lets her </a:t>
            </a:r>
            <a:r>
              <a:rPr lang="en-GB" sz="2400" dirty="0"/>
              <a:t>high-five her in the end.</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5"/>
            <a:ext cx="10771275" cy="4849271"/>
          </a:xfrm>
        </p:spPr>
        <p:txBody>
          <a:bodyPr vert="horz" lIns="91440" tIns="45720" rIns="91440" bIns="45720" rtlCol="0" anchor="t">
            <a:normAutofit/>
          </a:bodyPr>
          <a:lstStyle/>
          <a:p>
            <a:pPr>
              <a:lnSpc>
                <a:spcPct val="100000"/>
              </a:lnSpc>
              <a:spcBef>
                <a:spcPts val="0"/>
              </a:spcBef>
            </a:pPr>
            <a:r>
              <a:rPr lang="en-GB" sz="2400" b="1" dirty="0">
                <a:latin typeface="Myriad Pro"/>
              </a:rPr>
              <a:t>‘</a:t>
            </a:r>
            <a:r>
              <a:rPr lang="en-GB" sz="2400" b="1" dirty="0" err="1">
                <a:latin typeface="Myriad Pro"/>
              </a:rPr>
              <a:t>Fiveness</a:t>
            </a:r>
            <a:r>
              <a:rPr lang="en-GB" sz="2400" b="1" dirty="0">
                <a:latin typeface="Myriad Pro"/>
              </a:rPr>
              <a:t>’ of 5</a:t>
            </a:r>
          </a:p>
          <a:p>
            <a:pPr>
              <a:lnSpc>
                <a:spcPct val="100000"/>
              </a:lnSpc>
              <a:spcBef>
                <a:spcPts val="0"/>
              </a:spcBef>
            </a:pPr>
            <a:r>
              <a:rPr lang="en-GB" sz="2400" dirty="0">
                <a:latin typeface="Myriad Pro"/>
              </a:rPr>
              <a:t>In this episode </a:t>
            </a:r>
            <a:r>
              <a:rPr lang="en-GB" sz="2400" dirty="0">
                <a:solidFill>
                  <a:srgbClr val="FF0000"/>
                </a:solidFill>
                <a:latin typeface="Myriad Pro"/>
              </a:rPr>
              <a:t>One</a:t>
            </a:r>
            <a:r>
              <a:rPr lang="en-GB" sz="2400" dirty="0">
                <a:latin typeface="Myriad Pro"/>
              </a:rPr>
              <a:t> and </a:t>
            </a:r>
            <a:r>
              <a:rPr lang="en-GB" sz="2400" dirty="0">
                <a:solidFill>
                  <a:srgbClr val="FF0000"/>
                </a:solidFill>
                <a:latin typeface="Myriad Pro"/>
              </a:rPr>
              <a:t>Four</a:t>
            </a:r>
            <a:r>
              <a:rPr lang="en-GB" sz="2400" dirty="0">
                <a:latin typeface="Myriad Pro"/>
              </a:rPr>
              <a:t> combine to make </a:t>
            </a:r>
            <a:r>
              <a:rPr lang="en-GB" sz="2400" dirty="0">
                <a:solidFill>
                  <a:srgbClr val="FF0000"/>
                </a:solidFill>
                <a:latin typeface="Myriad Pro"/>
              </a:rPr>
              <a:t>Five</a:t>
            </a:r>
            <a:r>
              <a:rPr lang="en-GB" sz="2400" dirty="0">
                <a:latin typeface="Myriad Pro"/>
              </a:rPr>
              <a:t>. </a:t>
            </a:r>
            <a:r>
              <a:rPr lang="en-GB" sz="2400" dirty="0">
                <a:solidFill>
                  <a:srgbClr val="FF0000"/>
                </a:solidFill>
                <a:latin typeface="Myriad Pro"/>
              </a:rPr>
              <a:t>Five</a:t>
            </a:r>
            <a:r>
              <a:rPr lang="en-GB" sz="2400" dirty="0">
                <a:latin typeface="Myriad Pro"/>
              </a:rPr>
              <a:t> sings about things that come in fives such as a 5-pointed star, 5 fingers on one hand, 5 seats in a car, 5 bars on a 5-bar gate…</a:t>
            </a:r>
          </a:p>
          <a:p>
            <a:pPr>
              <a:lnSpc>
                <a:spcPct val="100000"/>
              </a:lnSpc>
              <a:spcBef>
                <a:spcPts val="0"/>
              </a:spcBef>
            </a:pPr>
            <a:endParaRPr lang="en-GB" sz="2400" b="1" dirty="0">
              <a:latin typeface="Myriad Pro"/>
            </a:endParaRPr>
          </a:p>
          <a:p>
            <a:pPr>
              <a:lnSpc>
                <a:spcPct val="100000"/>
              </a:lnSpc>
              <a:spcBef>
                <a:spcPts val="0"/>
              </a:spcBef>
            </a:pPr>
            <a:r>
              <a:rPr lang="en-GB" sz="2400" b="1" dirty="0">
                <a:latin typeface="Myriad Pro"/>
              </a:rPr>
              <a:t>Ordering</a:t>
            </a:r>
          </a:p>
          <a:p>
            <a:pPr>
              <a:lnSpc>
                <a:spcPct val="100000"/>
              </a:lnSpc>
              <a:spcBef>
                <a:spcPts val="0"/>
              </a:spcBef>
            </a:pPr>
            <a:r>
              <a:rPr lang="en-GB" sz="2400" dirty="0">
                <a:solidFill>
                  <a:srgbClr val="FF0000"/>
                </a:solidFill>
                <a:latin typeface="Myriad Pro"/>
              </a:rPr>
              <a:t>Five </a:t>
            </a:r>
            <a:r>
              <a:rPr lang="en-GB" sz="2400" dirty="0">
                <a:latin typeface="Myriad Pro"/>
              </a:rPr>
              <a:t>is frequently seen standing next to </a:t>
            </a:r>
            <a:r>
              <a:rPr lang="en-GB" sz="2400" dirty="0">
                <a:solidFill>
                  <a:srgbClr val="FF0000"/>
                </a:solidFill>
                <a:latin typeface="Myriad Pro"/>
              </a:rPr>
              <a:t>Four</a:t>
            </a:r>
            <a:r>
              <a:rPr lang="en-GB" sz="2400" dirty="0">
                <a:latin typeface="Myriad Pro"/>
              </a:rPr>
              <a:t> so that the staircase image of the counting numbers is reinforced. The number names from 1 to 5 are also sung in order when </a:t>
            </a:r>
            <a:r>
              <a:rPr lang="en-GB" sz="2400" dirty="0">
                <a:solidFill>
                  <a:srgbClr val="FF0000"/>
                </a:solidFill>
                <a:latin typeface="Myriad Pro"/>
              </a:rPr>
              <a:t>Five</a:t>
            </a:r>
            <a:r>
              <a:rPr lang="en-GB" sz="2400" dirty="0">
                <a:latin typeface="Myriad Pro"/>
              </a:rPr>
              <a:t> is counting.</a:t>
            </a:r>
            <a:endParaRPr lang="en-GB" dirty="0">
              <a:latin typeface="Myriad Pro"/>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710554"/>
            <a:ext cx="10771275" cy="4849271"/>
          </a:xfrm>
        </p:spPr>
        <p:txBody>
          <a:bodyPr vert="horz" lIns="91440" tIns="45720" rIns="91440" bIns="45720" rtlCol="0" anchor="t">
            <a:normAutofit/>
          </a:bodyPr>
          <a:lstStyle/>
          <a:p>
            <a:r>
              <a:rPr lang="en-GB" sz="2400" dirty="0">
                <a:latin typeface="Myriad Pro"/>
              </a:rPr>
              <a:t>During this episode children will experience the part-part-whole relationship between </a:t>
            </a:r>
            <a:r>
              <a:rPr lang="en-GB" sz="2400" dirty="0">
                <a:solidFill>
                  <a:srgbClr val="FF0000"/>
                </a:solidFill>
                <a:latin typeface="Myriad Pro"/>
              </a:rPr>
              <a:t>One</a:t>
            </a:r>
            <a:r>
              <a:rPr lang="en-GB" sz="2400" dirty="0">
                <a:latin typeface="Myriad Pro"/>
              </a:rPr>
              <a:t>, </a:t>
            </a:r>
            <a:r>
              <a:rPr lang="en-GB" sz="2400" dirty="0">
                <a:solidFill>
                  <a:srgbClr val="FF0000"/>
                </a:solidFill>
                <a:latin typeface="Myriad Pro"/>
              </a:rPr>
              <a:t>Four</a:t>
            </a:r>
            <a:r>
              <a:rPr lang="en-GB" sz="2400" dirty="0">
                <a:latin typeface="Myriad Pro"/>
              </a:rPr>
              <a:t> and </a:t>
            </a:r>
            <a:r>
              <a:rPr lang="en-GB" sz="2400" dirty="0">
                <a:solidFill>
                  <a:srgbClr val="FF0000"/>
                </a:solidFill>
                <a:latin typeface="Myriad Pro"/>
              </a:rPr>
              <a:t>Five</a:t>
            </a:r>
            <a:r>
              <a:rPr lang="en-GB" sz="2400" dirty="0">
                <a:latin typeface="Myriad Pro"/>
              </a:rPr>
              <a:t>. Encourage children to use a stem sentence to capture these relationships when working with quantities.</a:t>
            </a:r>
          </a:p>
          <a:p>
            <a:endParaRPr lang="en-GB" sz="2400" dirty="0">
              <a:latin typeface="Myriad Pro"/>
            </a:endParaRPr>
          </a:p>
          <a:p>
            <a:r>
              <a:rPr lang="en-GB" sz="2400" dirty="0">
                <a:latin typeface="Myriad Pro"/>
              </a:rPr>
              <a:t>“One and four together make five”</a:t>
            </a:r>
          </a:p>
          <a:p>
            <a:endParaRPr lang="en-GB" sz="2400" dirty="0">
              <a:latin typeface="Myriad Pro"/>
            </a:endParaRPr>
          </a:p>
          <a:p>
            <a:r>
              <a:rPr lang="en-GB" sz="2400" dirty="0">
                <a:latin typeface="Myriad Pro"/>
              </a:rPr>
              <a:t>This can be extended to use the same vocabulary to describe this relationship using other contexts such as measures:</a:t>
            </a:r>
          </a:p>
          <a:p>
            <a:endParaRPr lang="en-GB" sz="2400" dirty="0">
              <a:latin typeface="Myriad Pro"/>
            </a:endParaRPr>
          </a:p>
          <a:p>
            <a:r>
              <a:rPr lang="en-GB" sz="2400">
                <a:latin typeface="Myriad Pro"/>
              </a:rPr>
              <a:t>“</a:t>
            </a:r>
            <a:r>
              <a:rPr lang="en-GB" sz="2400" dirty="0">
                <a:latin typeface="Myriad Pro"/>
              </a:rPr>
              <a:t>One cupful and four more </a:t>
            </a:r>
            <a:r>
              <a:rPr lang="en-GB" sz="2400" dirty="0" err="1">
                <a:latin typeface="Myriad Pro"/>
              </a:rPr>
              <a:t>cupfuls</a:t>
            </a:r>
            <a:r>
              <a:rPr lang="en-GB" sz="2400" dirty="0">
                <a:latin typeface="Myriad Pro"/>
              </a:rPr>
              <a:t> together make five </a:t>
            </a:r>
            <a:r>
              <a:rPr lang="en-GB" sz="2400" dirty="0" err="1">
                <a:latin typeface="Myriad Pro"/>
              </a:rPr>
              <a:t>cupfuls</a:t>
            </a:r>
            <a:r>
              <a:rPr lang="en-GB" sz="2400" dirty="0">
                <a:latin typeface="Myriad Pro"/>
              </a:rPr>
              <a:t>”</a:t>
            </a:r>
          </a:p>
          <a:p>
            <a:endParaRPr lang="en-GB" dirty="0">
              <a:latin typeface="Myriad Pro"/>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pPr>
              <a:lnSpc>
                <a:spcPct val="100000"/>
              </a:lnSpc>
            </a:pPr>
            <a:r>
              <a:rPr lang="en-GB" sz="2400" dirty="0">
                <a:latin typeface="Myriad Pro"/>
              </a:rPr>
              <a:t>Watch the episode of </a:t>
            </a:r>
            <a:r>
              <a:rPr lang="en-GB" sz="2400" dirty="0" err="1">
                <a:latin typeface="Myriad Pro"/>
              </a:rPr>
              <a:t>Numberblocks</a:t>
            </a:r>
            <a:r>
              <a:rPr lang="en-GB" sz="2400" dirty="0">
                <a:latin typeface="Myriad Pro"/>
              </a:rPr>
              <a:t>. First ask the children what they noticed and allow them to talk to you and each other. The following slides are designed to stimulate children and adults to talk about the episode and draw out some key aspects of the mathematics.</a:t>
            </a: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E19CBE9-CB11-451E-9DD0-02E7C4433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14" name="Oval 13">
            <a:extLst>
              <a:ext uri="{FF2B5EF4-FFF2-40B4-BE49-F238E27FC236}">
                <a16:creationId xmlns:a16="http://schemas.microsoft.com/office/drawing/2014/main" id="{2EBBCBA6-02F8-4212-8839-4B16A2F3672E}"/>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E7C73984-825B-47F3-B23E-72953146B571}"/>
              </a:ext>
            </a:extLst>
          </p:cNvPr>
          <p:cNvSpPr/>
          <p:nvPr/>
        </p:nvSpPr>
        <p:spPr>
          <a:xfrm>
            <a:off x="4341499" y="6508800"/>
            <a:ext cx="3510769" cy="276999"/>
          </a:xfrm>
          <a:prstGeom prst="rect">
            <a:avLst/>
          </a:prstGeom>
        </p:spPr>
        <p:txBody>
          <a:bodyPr wrap="none">
            <a:spAutoFit/>
          </a:bodyPr>
          <a:lstStyle/>
          <a:p>
            <a:pPr algn="ctr"/>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1511609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8" cy="6858000"/>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41031" r="41016" b="7299"/>
          <a:stretch/>
        </p:blipFill>
        <p:spPr>
          <a:xfrm>
            <a:off x="4847573" y="481094"/>
            <a:ext cx="2033327" cy="5911893"/>
          </a:xfrm>
          <a:prstGeom prst="rect">
            <a:avLst/>
          </a:prstGeom>
        </p:spPr>
      </p:pic>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4652" y="3918918"/>
            <a:ext cx="4760342" cy="2681660"/>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40164" t="9571" r="34574" b="6263"/>
          <a:stretch/>
        </p:blipFill>
        <p:spPr>
          <a:xfrm>
            <a:off x="6590495" y="314646"/>
            <a:ext cx="3263271" cy="6121953"/>
          </a:xfrm>
          <a:prstGeom prst="rect">
            <a:avLst/>
          </a:prstGeom>
        </p:spPr>
      </p:pic>
      <p:sp>
        <p:nvSpPr>
          <p:cNvPr id="11" name="Oval 10">
            <a:extLst>
              <a:ext uri="{FF2B5EF4-FFF2-40B4-BE49-F238E27FC236}">
                <a16:creationId xmlns:a16="http://schemas.microsoft.com/office/drawing/2014/main" id="{1FA06A8B-CEEF-483C-877A-8687D853E5D7}"/>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4EF98CA4-7D55-4D66-8249-9B1A8E0FC1E0}"/>
              </a:ext>
            </a:extLst>
          </p:cNvPr>
          <p:cNvSpPr/>
          <p:nvPr/>
        </p:nvSpPr>
        <p:spPr>
          <a:xfrm>
            <a:off x="4341499" y="6508800"/>
            <a:ext cx="3510769" cy="276999"/>
          </a:xfrm>
          <a:prstGeom prst="rect">
            <a:avLst/>
          </a:prstGeom>
        </p:spPr>
        <p:txBody>
          <a:bodyPr wrap="none">
            <a:spAutoFit/>
          </a:bodyPr>
          <a:lstStyle/>
          <a:p>
            <a:pPr algn="ctr"/>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96134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95833E-6 1.85185E-6 C -0.00494 -0.26343 -0.00989 -0.52662 0.01719 -0.625 C 0.04441 -0.72315 0.16289 -0.58935 0.16289 -0.58912 L 0.16289 -0.58935 " pathEditMode="relative" rAng="0" ptsTypes="AAAA">
                                      <p:cBhvr>
                                        <p:cTn id="6" dur="2000" fill="hold"/>
                                        <p:tgtEl>
                                          <p:spTgt spid="37"/>
                                        </p:tgtEl>
                                        <p:attrNameLst>
                                          <p:attrName>ppt_x</p:attrName>
                                          <p:attrName>ppt_y</p:attrName>
                                        </p:attrNameLst>
                                      </p:cBhvr>
                                      <p:rCtr x="7943" y="-33056"/>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8" ma:contentTypeDescription="Create a new document." ma:contentTypeScope="" ma:versionID="b4ba194cfc3263dcf3797180050d04dd">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3105b447a5cdbbfa678c6bc8ab399bb5"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3DA818-4492-48EC-8D76-E61CC75FC6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9E6FC4-CD24-4213-B870-9ED43E135DAA}">
  <ds:schemaRefs>
    <ds:schemaRef ds:uri="http://purl.org/dc/elements/1.1/"/>
    <ds:schemaRef ds:uri="http://schemas.microsoft.com/office/2006/metadata/properties"/>
    <ds:schemaRef ds:uri="448c4a6a-bcae-4211-8504-7e5193445ce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2029e86-67e7-4883-9866-832c3e79c701"/>
    <ds:schemaRef ds:uri="http://www.w3.org/XML/1998/namespace"/>
    <ds:schemaRef ds:uri="http://purl.org/dc/dcmitype/"/>
  </ds:schemaRefs>
</ds:datastoreItem>
</file>

<file path=customXml/itemProps3.xml><?xml version="1.0" encoding="utf-8"?>
<ds:datastoreItem xmlns:ds="http://schemas.openxmlformats.org/officeDocument/2006/customXml" ds:itemID="{3CC68516-5F9D-4AB6-BDC7-7425A1407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1545</TotalTime>
  <Words>1261</Words>
  <Application>Microsoft Office PowerPoint</Application>
  <PresentationFormat>Widescreen</PresentationFormat>
  <Paragraphs>141</Paragraphs>
  <Slides>19</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Calibri</vt:lpstr>
      <vt:lpstr>Calibri Light</vt:lpstr>
      <vt:lpstr>Century Gothic</vt:lpstr>
      <vt:lpstr>Myriad Pro</vt:lpstr>
      <vt:lpstr>Times New Roman</vt:lpstr>
      <vt:lpstr>Office Theme</vt:lpstr>
      <vt:lpstr>Custom Design</vt:lpstr>
      <vt:lpstr>1_Office Theme</vt:lpstr>
      <vt:lpstr>Numberblocks</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Numberblocks</dc:title>
  <dc:creator>Liam Benson</dc:creator>
  <cp:lastModifiedBy>Liam Benson</cp:lastModifiedBy>
  <cp:revision>133</cp:revision>
  <dcterms:created xsi:type="dcterms:W3CDTF">2018-02-20T10:26:52Z</dcterms:created>
  <dcterms:modified xsi:type="dcterms:W3CDTF">2018-07-30T11:51:24Z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y fmtid="{D5CDD505-2E9C-101B-9397-08002B2CF9AE}" pid="3" name="Order">
    <vt:r8>808900</vt:r8>
  </property>
  <property fmtid="{D5CDD505-2E9C-101B-9397-08002B2CF9AE}" pid="4" name="ComplianceAssetId">
    <vt:lpwstr/>
  </property>
</Properties>
</file>