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52"/>
  </p:notesMasterIdLst>
  <p:handoutMasterIdLst>
    <p:handoutMasterId r:id="rId53"/>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6CCE0"/>
    <a:srgbClr val="026591"/>
    <a:srgbClr val="386288"/>
    <a:srgbClr val="02628C"/>
    <a:srgbClr val="F4B183"/>
    <a:srgbClr val="FF3838"/>
    <a:srgbClr val="046590"/>
    <a:srgbClr val="04628B"/>
    <a:srgbClr val="E83C3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91F62-1417-412E-873E-E8D1ABD2E8B9}" v="497" dt="2018-09-18T10:29:06.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78" autoAdjust="0"/>
  </p:normalViewPr>
  <p:slideViewPr>
    <p:cSldViewPr snapToGrid="0">
      <p:cViewPr varScale="1">
        <p:scale>
          <a:sx n="53" d="100"/>
          <a:sy n="53" d="100"/>
        </p:scale>
        <p:origin x="1684" y="36"/>
      </p:cViewPr>
      <p:guideLst>
        <p:guide orient="horz" pos="2160"/>
        <p:guide pos="2880"/>
      </p:guideLst>
    </p:cSldViewPr>
  </p:slideViewPr>
  <p:notesTextViewPr>
    <p:cViewPr>
      <p:scale>
        <a:sx n="75" d="100"/>
        <a:sy n="75"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9/18/2018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9/18/2018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168198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400"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73140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400"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46773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400"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150482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What is the total mass of the mice, Minnie and Molly?</a:t>
            </a: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Which two pets’ combined mass is equal to that of Chuck the chipmunk?</a:t>
            </a: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How much greater is Roxie the rabbit’s mass than Ronnie the rabbit’s mass?</a:t>
            </a: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Connie the cat’s mass is 2.03 kg more than Roxie the rabbit’s mass. What is Connie’s mass?</a:t>
            </a: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How much greater is Larry the Labrador’s mass than Connie the cat’s mass?</a:t>
            </a: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2320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400"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164974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400"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67707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400"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82607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Who came third in the competition?</a:t>
            </a: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How much further did the winner jump compared to the child who came second?</a:t>
            </a:r>
          </a:p>
          <a:p>
            <a:pPr marL="171450" lvl="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What was difference between the longest and shortest jumps?</a:t>
            </a:r>
          </a:p>
          <a:p>
            <a:pPr marL="171450" indent="-171450">
              <a:buFont typeface="Arial" panose="020B0604020202020204" pitchFamily="34" charset="0"/>
              <a:buChar char="•"/>
            </a:pPr>
            <a:r>
              <a:rPr lang="en-GB" sz="1200" i="1" kern="1200" dirty="0">
                <a:solidFill>
                  <a:schemeClr val="tx1"/>
                </a:solidFill>
                <a:effectLst/>
                <a:latin typeface="Myriad Pro" panose="020B0503030403020204" pitchFamily="34" charset="0"/>
                <a:ea typeface="+mn-ea"/>
                <a:cs typeface="+mn-cs"/>
              </a:rPr>
              <a:t>How much further did Ilaria jump than Faisal?</a:t>
            </a:r>
            <a:endParaRPr lang="en-GB"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265228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208387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365055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66381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248268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How far did the winning girl jump?</a:t>
            </a:r>
          </a:p>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What was the difference between the two longest jumps?</a:t>
            </a:r>
            <a:endParaRPr lang="en-GB" sz="1200"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389537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Who has their lesson first?</a:t>
            </a:r>
          </a:p>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Who has their lesson last?</a:t>
            </a:r>
          </a:p>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Which two children have lessons between Suza and Hector?</a:t>
            </a:r>
          </a:p>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How long do you think a lesson lasts?</a:t>
            </a:r>
            <a:endParaRPr lang="en-GB" sz="1200"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244399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400"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7596354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
        <p:nvSpPr>
          <p:cNvPr id="6" name="Rectangle 5">
            <a:extLst>
              <a:ext uri="{FF2B5EF4-FFF2-40B4-BE49-F238E27FC236}">
                <a16:creationId xmlns:a16="http://schemas.microsoft.com/office/drawing/2014/main" id="{A90AE616-A478-4CF9-873E-FDCF63A3DC14}"/>
              </a:ext>
            </a:extLst>
          </p:cNvPr>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
        <p:nvSpPr>
          <p:cNvPr id="7" name="Rectangle 6">
            <a:extLst>
              <a:ext uri="{FF2B5EF4-FFF2-40B4-BE49-F238E27FC236}">
                <a16:creationId xmlns:a16="http://schemas.microsoft.com/office/drawing/2014/main" id="{B1309A9F-49E7-4DE4-9F67-E8A7A179A81A}"/>
              </a:ext>
            </a:extLst>
          </p:cNvPr>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png"/></Relationships>
</file>

<file path=ppt/slides/_rels/slide4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46.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4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4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1.24 Composition and calculation: hundredths and thousandths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5EC6B52E-9EC4-4FE8-A20A-6CCAD7ABC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971" y="974368"/>
            <a:ext cx="4090058" cy="3985314"/>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1:4</a:t>
            </a:r>
          </a:p>
        </p:txBody>
      </p:sp>
      <p:sp>
        <p:nvSpPr>
          <p:cNvPr id="12" name="TextBox 11">
            <a:extLst>
              <a:ext uri="{FF2B5EF4-FFF2-40B4-BE49-F238E27FC236}">
                <a16:creationId xmlns:a16="http://schemas.microsoft.com/office/drawing/2014/main" id="{EB848326-2965-4A9B-AEAC-C92C08CDB54B}"/>
              </a:ext>
            </a:extLst>
          </p:cNvPr>
          <p:cNvSpPr txBox="1"/>
          <p:nvPr/>
        </p:nvSpPr>
        <p:spPr bwMode="auto">
          <a:xfrm>
            <a:off x="2988085" y="5436933"/>
            <a:ext cx="2638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75 hundredths</a:t>
            </a:r>
          </a:p>
        </p:txBody>
      </p:sp>
    </p:spTree>
    <p:extLst>
      <p:ext uri="{BB962C8B-B14F-4D97-AF65-F5344CB8AC3E}">
        <p14:creationId xmlns:p14="http://schemas.microsoft.com/office/powerpoint/2010/main" val="754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D9902C4-BBCB-4186-8424-CA76D5300E4F}"/>
              </a:ext>
            </a:extLst>
          </p:cNvPr>
          <p:cNvGraphicFramePr>
            <a:graphicFrameLocks noGrp="1"/>
          </p:cNvGraphicFramePr>
          <p:nvPr>
            <p:extLst>
              <p:ext uri="{D42A27DB-BD31-4B8C-83A1-F6EECF244321}">
                <p14:modId xmlns:p14="http://schemas.microsoft.com/office/powerpoint/2010/main" val="573458433"/>
              </p:ext>
            </p:extLst>
          </p:nvPr>
        </p:nvGraphicFramePr>
        <p:xfrm>
          <a:off x="866277" y="1101043"/>
          <a:ext cx="7471275" cy="3452101"/>
        </p:xfrm>
        <a:graphic>
          <a:graphicData uri="http://schemas.openxmlformats.org/drawingml/2006/table">
            <a:tbl>
              <a:tblPr firstRow="1" bandRow="1">
                <a:tableStyleId>{5C22544A-7EE6-4342-B048-85BDC9FD1C3A}</a:tableStyleId>
              </a:tblPr>
              <a:tblGrid>
                <a:gridCol w="1124552">
                  <a:extLst>
                    <a:ext uri="{9D8B030D-6E8A-4147-A177-3AD203B41FA5}">
                      <a16:colId xmlns:a16="http://schemas.microsoft.com/office/drawing/2014/main" val="359674703"/>
                    </a:ext>
                  </a:extLst>
                </a:gridCol>
                <a:gridCol w="1124552">
                  <a:extLst>
                    <a:ext uri="{9D8B030D-6E8A-4147-A177-3AD203B41FA5}">
                      <a16:colId xmlns:a16="http://schemas.microsoft.com/office/drawing/2014/main" val="1381558999"/>
                    </a:ext>
                  </a:extLst>
                </a:gridCol>
                <a:gridCol w="1124552">
                  <a:extLst>
                    <a:ext uri="{9D8B030D-6E8A-4147-A177-3AD203B41FA5}">
                      <a16:colId xmlns:a16="http://schemas.microsoft.com/office/drawing/2014/main" val="2504133960"/>
                    </a:ext>
                  </a:extLst>
                </a:gridCol>
                <a:gridCol w="1124552">
                  <a:extLst>
                    <a:ext uri="{9D8B030D-6E8A-4147-A177-3AD203B41FA5}">
                      <a16:colId xmlns:a16="http://schemas.microsoft.com/office/drawing/2014/main" val="2064331815"/>
                    </a:ext>
                  </a:extLst>
                </a:gridCol>
                <a:gridCol w="1129093">
                  <a:extLst>
                    <a:ext uri="{9D8B030D-6E8A-4147-A177-3AD203B41FA5}">
                      <a16:colId xmlns:a16="http://schemas.microsoft.com/office/drawing/2014/main" val="4167189023"/>
                    </a:ext>
                  </a:extLst>
                </a:gridCol>
                <a:gridCol w="1843974">
                  <a:extLst>
                    <a:ext uri="{9D8B030D-6E8A-4147-A177-3AD203B41FA5}">
                      <a16:colId xmlns:a16="http://schemas.microsoft.com/office/drawing/2014/main" val="4225805780"/>
                    </a:ext>
                  </a:extLst>
                </a:gridCol>
              </a:tblGrid>
              <a:tr h="459586">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tenths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hundredths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299251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pic>
        <p:nvPicPr>
          <p:cNvPr id="72" name="Picture 71" descr="A picture containing weapon, brass knucks, projectile&#10;&#10;Description generated with very high confidence">
            <a:extLst>
              <a:ext uri="{FF2B5EF4-FFF2-40B4-BE49-F238E27FC236}">
                <a16:creationId xmlns:a16="http://schemas.microsoft.com/office/drawing/2014/main" id="{C0537354-73E9-415E-AD80-E7427288956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479592" y="2619766"/>
            <a:ext cx="414238" cy="414657"/>
          </a:xfrm>
          <a:prstGeom prst="rect">
            <a:avLst/>
          </a:prstGeom>
        </p:spPr>
      </p:pic>
      <p:pic>
        <p:nvPicPr>
          <p:cNvPr id="73" name="Picture 72" descr="A picture containing weapon, brass knucks, projectile&#10;&#10;Description generated with very high confidence">
            <a:extLst>
              <a:ext uri="{FF2B5EF4-FFF2-40B4-BE49-F238E27FC236}">
                <a16:creationId xmlns:a16="http://schemas.microsoft.com/office/drawing/2014/main" id="{D662C22D-E41E-471D-9293-783B164605F6}"/>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2384224" y="2143513"/>
            <a:ext cx="414238" cy="414657"/>
          </a:xfrm>
          <a:prstGeom prst="rect">
            <a:avLst/>
          </a:prstGeom>
        </p:spPr>
      </p:pic>
      <p:pic>
        <p:nvPicPr>
          <p:cNvPr id="78" name="Picture 77" descr="A picture containing weapon, brass knucks, projectile&#10;&#10;Description generated with very high confidence">
            <a:extLst>
              <a:ext uri="{FF2B5EF4-FFF2-40B4-BE49-F238E27FC236}">
                <a16:creationId xmlns:a16="http://schemas.microsoft.com/office/drawing/2014/main" id="{8E395178-53CE-46CE-915D-493EB459C6BE}"/>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611361" y="3117793"/>
            <a:ext cx="414238" cy="414657"/>
          </a:xfrm>
          <a:prstGeom prst="rect">
            <a:avLst/>
          </a:prstGeom>
        </p:spPr>
      </p:pic>
      <p:pic>
        <p:nvPicPr>
          <p:cNvPr id="84" name="Picture 83" descr="A picture containing weapon, brass knucks, projectile&#10;&#10;Description generated with very high confidence">
            <a:extLst>
              <a:ext uri="{FF2B5EF4-FFF2-40B4-BE49-F238E27FC236}">
                <a16:creationId xmlns:a16="http://schemas.microsoft.com/office/drawing/2014/main" id="{8B02CE18-9DAC-4AFC-8028-205A34D8E59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5720490" y="3616804"/>
            <a:ext cx="414238" cy="414657"/>
          </a:xfrm>
          <a:prstGeom prst="rect">
            <a:avLst/>
          </a:prstGeom>
        </p:spPr>
      </p:pic>
      <p:cxnSp>
        <p:nvCxnSpPr>
          <p:cNvPr id="20" name="Straight Connector 19">
            <a:extLst>
              <a:ext uri="{FF2B5EF4-FFF2-40B4-BE49-F238E27FC236}">
                <a16:creationId xmlns:a16="http://schemas.microsoft.com/office/drawing/2014/main" id="{54E8DDF7-D0C6-4543-A03F-2631C28B12A5}"/>
              </a:ext>
            </a:extLst>
          </p:cNvPr>
          <p:cNvCxnSpPr>
            <a:cxnSpLocks/>
          </p:cNvCxnSpPr>
          <p:nvPr/>
        </p:nvCxnSpPr>
        <p:spPr bwMode="auto">
          <a:xfrm>
            <a:off x="866277" y="2085098"/>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BD004264-05A4-4212-AF7E-C86AA301EA70}"/>
              </a:ext>
            </a:extLst>
          </p:cNvPr>
          <p:cNvCxnSpPr>
            <a:cxnSpLocks/>
          </p:cNvCxnSpPr>
          <p:nvPr/>
        </p:nvCxnSpPr>
        <p:spPr bwMode="auto">
          <a:xfrm>
            <a:off x="866277" y="257002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8D5A9378-AEDB-4B7F-9AF6-4B7D509F3DFE}"/>
              </a:ext>
            </a:extLst>
          </p:cNvPr>
          <p:cNvCxnSpPr>
            <a:cxnSpLocks/>
          </p:cNvCxnSpPr>
          <p:nvPr/>
        </p:nvCxnSpPr>
        <p:spPr bwMode="auto">
          <a:xfrm>
            <a:off x="866277" y="305897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E1E3DA93-AD0B-4B9C-BB9A-11E01361A527}"/>
              </a:ext>
            </a:extLst>
          </p:cNvPr>
          <p:cNvCxnSpPr>
            <a:cxnSpLocks/>
          </p:cNvCxnSpPr>
          <p:nvPr/>
        </p:nvCxnSpPr>
        <p:spPr bwMode="auto">
          <a:xfrm>
            <a:off x="866277" y="356062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E49E294F-7C26-4D86-8FBF-88E138A53A7F}"/>
              </a:ext>
            </a:extLst>
          </p:cNvPr>
          <p:cNvCxnSpPr>
            <a:cxnSpLocks/>
          </p:cNvCxnSpPr>
          <p:nvPr/>
        </p:nvCxnSpPr>
        <p:spPr bwMode="auto">
          <a:xfrm>
            <a:off x="866277" y="404957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9" name="Picture 68" descr="A picture containing weapon, brass knucks, projectile&#10;&#10;Description generated with very high confidence">
            <a:extLst>
              <a:ext uri="{FF2B5EF4-FFF2-40B4-BE49-F238E27FC236}">
                <a16:creationId xmlns:a16="http://schemas.microsoft.com/office/drawing/2014/main" id="{3B653DB9-A731-4722-B03C-4E0B0B4D585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201316" y="1645937"/>
            <a:ext cx="414238" cy="414657"/>
          </a:xfrm>
          <a:prstGeom prst="rect">
            <a:avLst/>
          </a:prstGeom>
        </p:spPr>
      </p:pic>
      <p:pic>
        <p:nvPicPr>
          <p:cNvPr id="63" name="Picture 62" descr="A picture containing weapon, brass knucks, projectile&#10;&#10;Description generated with very high confidence">
            <a:extLst>
              <a:ext uri="{FF2B5EF4-FFF2-40B4-BE49-F238E27FC236}">
                <a16:creationId xmlns:a16="http://schemas.microsoft.com/office/drawing/2014/main" id="{E57BCA56-5B8B-49D4-BF02-2447CE73AFAA}"/>
              </a:ext>
            </a:extLst>
          </p:cNvPr>
          <p:cNvPicPr>
            <a:picLocks noChangeAspect="1"/>
          </p:cNvPicPr>
          <p:nvPr/>
        </p:nvPicPr>
        <p:blipFill rotWithShape="1">
          <a:blip r:embed="rId4">
            <a:extLst>
              <a:ext uri="{28A0092B-C50C-407E-A947-70E740481C1C}">
                <a14:useLocalDpi xmlns:a14="http://schemas.microsoft.com/office/drawing/2010/main" val="0"/>
              </a:ext>
            </a:extLst>
          </a:blip>
          <a:srcRect l="-10915"/>
          <a:stretch/>
        </p:blipFill>
        <p:spPr>
          <a:xfrm>
            <a:off x="1156105" y="1645937"/>
            <a:ext cx="459449" cy="414657"/>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2:1</a:t>
            </a:r>
          </a:p>
        </p:txBody>
      </p:sp>
      <p:sp>
        <p:nvSpPr>
          <p:cNvPr id="64" name="TextBox 63">
            <a:extLst>
              <a:ext uri="{FF2B5EF4-FFF2-40B4-BE49-F238E27FC236}">
                <a16:creationId xmlns:a16="http://schemas.microsoft.com/office/drawing/2014/main" id="{DD560E6D-5F58-4533-9263-C5C2D006228D}"/>
              </a:ext>
            </a:extLst>
          </p:cNvPr>
          <p:cNvSpPr txBox="1"/>
          <p:nvPr/>
        </p:nvSpPr>
        <p:spPr bwMode="auto">
          <a:xfrm>
            <a:off x="1359035" y="4695806"/>
            <a:ext cx="1229631"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ten times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smaller</a:t>
            </a:r>
          </a:p>
          <a:p>
            <a:pPr algn="ctr">
              <a:buClr>
                <a:srgbClr val="82CBDD"/>
              </a:buClr>
              <a:buNone/>
            </a:pPr>
            <a:endParaRPr lang="en-GB" sz="1800" dirty="0">
              <a:latin typeface="Myriad Pro Semibold" charset="0"/>
              <a:ea typeface="Myriad Pro Semibold" charset="0"/>
              <a:cs typeface="Myriad Pro Semibold" charset="0"/>
            </a:endParaRPr>
          </a:p>
          <a:p>
            <a:pPr algn="ctr">
              <a:buClr>
                <a:srgbClr val="82CBDD"/>
              </a:buClr>
              <a:buNone/>
            </a:pPr>
            <a:r>
              <a:rPr lang="en-GB" sz="1800" dirty="0">
                <a:latin typeface="Myriad Pro Semibold" charset="0"/>
                <a:ea typeface="Myriad Pro Semibold" charset="0"/>
                <a:cs typeface="Myriad Pro Semibold" charset="0"/>
              </a:rPr>
              <a:t>one tenth </a:t>
            </a:r>
            <a:br>
              <a:rPr lang="en-GB" sz="1800" dirty="0">
                <a:latin typeface="Myriad Pro Semibold" charset="0"/>
                <a:ea typeface="Myriad Pro Semibold" charset="0"/>
                <a:cs typeface="Myriad Pro Semibold" charset="0"/>
              </a:rPr>
            </a:br>
            <a:r>
              <a:rPr lang="en-GB" sz="1800" dirty="0">
                <a:latin typeface="Myriad Pro Semibold" charset="0"/>
                <a:ea typeface="Myriad Pro Semibold" charset="0"/>
                <a:cs typeface="Myriad Pro Semibold" charset="0"/>
              </a:rPr>
              <a:t>the size</a:t>
            </a:r>
          </a:p>
        </p:txBody>
      </p:sp>
      <p:pic>
        <p:nvPicPr>
          <p:cNvPr id="68" name="Picture 67" descr="A picture containing electronics, calculator&#10;&#10;Description generated with high confidence">
            <a:extLst>
              <a:ext uri="{FF2B5EF4-FFF2-40B4-BE49-F238E27FC236}">
                <a16:creationId xmlns:a16="http://schemas.microsoft.com/office/drawing/2014/main" id="{F0006051-DB04-4933-9013-6A503CE1CEE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53654" y="5258389"/>
            <a:ext cx="812801" cy="531093"/>
          </a:xfrm>
          <a:prstGeom prst="rect">
            <a:avLst/>
          </a:prstGeom>
        </p:spPr>
      </p:pic>
    </p:spTree>
    <p:extLst>
      <p:ext uri="{BB962C8B-B14F-4D97-AF65-F5344CB8AC3E}">
        <p14:creationId xmlns:p14="http://schemas.microsoft.com/office/powerpoint/2010/main" val="243137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par>
                                <p:cTn id="18" presetID="42" presetClass="path" presetSubtype="0" accel="50000" decel="50000" fill="hold" nodeType="withEffect">
                                  <p:stCondLst>
                                    <p:cond delay="0"/>
                                  </p:stCondLst>
                                  <p:childTnLst>
                                    <p:animMotion origin="layout" path="M -2.5E-6 1.11111E-6 L 0.12969 0.07315 " pathEditMode="relative" rAng="0" ptsTypes="AA">
                                      <p:cBhvr>
                                        <p:cTn id="19" dur="2000" fill="hold"/>
                                        <p:tgtEl>
                                          <p:spTgt spid="63"/>
                                        </p:tgtEl>
                                        <p:attrNameLst>
                                          <p:attrName>ppt_x</p:attrName>
                                          <p:attrName>ppt_y</p:attrName>
                                        </p:attrNameLst>
                                      </p:cBhvr>
                                      <p:rCtr x="6285" y="3657"/>
                                    </p:animMotion>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69"/>
                                        </p:tgtEl>
                                      </p:cBhvr>
                                    </p:animEffect>
                                    <p:set>
                                      <p:cBhvr>
                                        <p:cTn id="23" dur="1" fill="hold">
                                          <p:stCondLst>
                                            <p:cond delay="499"/>
                                          </p:stCondLst>
                                        </p:cTn>
                                        <p:tgtEl>
                                          <p:spTgt spid="6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grpId="1" nodeType="clickEffect">
                                  <p:stCondLst>
                                    <p:cond delay="0"/>
                                  </p:stCondLst>
                                  <p:childTnLst>
                                    <p:animMotion origin="layout" path="M 1.38889E-6 -2.96296E-6 L 0.12239 -2.96296E-6 " pathEditMode="relative" rAng="0" ptsTypes="AA">
                                      <p:cBhvr>
                                        <p:cTn id="27" dur="2000" fill="hold"/>
                                        <p:tgtEl>
                                          <p:spTgt spid="64"/>
                                        </p:tgtEl>
                                        <p:attrNameLst>
                                          <p:attrName>ppt_x</p:attrName>
                                          <p:attrName>ppt_y</p:attrName>
                                        </p:attrNameLst>
                                      </p:cBhvr>
                                      <p:rCtr x="6111" y="0"/>
                                    </p:animMotion>
                                  </p:childTnLst>
                                </p:cTn>
                              </p:par>
                              <p:par>
                                <p:cTn id="28" presetID="63" presetClass="path" presetSubtype="0" accel="50000" decel="50000" fill="hold" nodeType="withEffect">
                                  <p:stCondLst>
                                    <p:cond delay="0"/>
                                  </p:stCondLst>
                                  <p:childTnLst>
                                    <p:animMotion origin="layout" path="M 2.77778E-6 -4.07407E-6 L 0.12187 -4.07407E-6 " pathEditMode="relative" rAng="0" ptsTypes="AA">
                                      <p:cBhvr>
                                        <p:cTn id="29" dur="2000" fill="hold"/>
                                        <p:tgtEl>
                                          <p:spTgt spid="68"/>
                                        </p:tgtEl>
                                        <p:attrNameLst>
                                          <p:attrName>ppt_x</p:attrName>
                                          <p:attrName>ppt_y</p:attrName>
                                        </p:attrNameLst>
                                      </p:cBhvr>
                                      <p:rCtr x="6094" y="0"/>
                                    </p:animMotion>
                                  </p:childTnLst>
                                </p:cTn>
                              </p:par>
                              <p:par>
                                <p:cTn id="30" presetID="1"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par>
                                <p:cTn id="32" presetID="42" presetClass="path" presetSubtype="0" accel="50000" decel="50000" fill="hold" nodeType="withEffect">
                                  <p:stCondLst>
                                    <p:cond delay="0"/>
                                  </p:stCondLst>
                                  <p:childTnLst>
                                    <p:animMotion origin="layout" path="M 0.12969 0.07315 L 0.25 0.14213 " pathEditMode="relative" rAng="0" ptsTypes="AA">
                                      <p:cBhvr>
                                        <p:cTn id="33" dur="2000" fill="hold"/>
                                        <p:tgtEl>
                                          <p:spTgt spid="63"/>
                                        </p:tgtEl>
                                        <p:attrNameLst>
                                          <p:attrName>ppt_x</p:attrName>
                                          <p:attrName>ppt_y</p:attrName>
                                        </p:attrNameLst>
                                      </p:cBhvr>
                                      <p:rCtr x="6007" y="3449"/>
                                    </p:animMotion>
                                  </p:childTnLst>
                                </p:cTn>
                              </p:par>
                            </p:childTnLst>
                          </p:cTn>
                        </p:par>
                        <p:par>
                          <p:cTn id="34" fill="hold">
                            <p:stCondLst>
                              <p:cond delay="2000"/>
                            </p:stCondLst>
                            <p:childTnLst>
                              <p:par>
                                <p:cTn id="35" presetID="10" presetClass="exit" presetSubtype="0" fill="hold" nodeType="afterEffect">
                                  <p:stCondLst>
                                    <p:cond delay="0"/>
                                  </p:stCondLst>
                                  <p:childTnLst>
                                    <p:animEffect transition="out" filter="fade">
                                      <p:cBhvr>
                                        <p:cTn id="36" dur="500"/>
                                        <p:tgtEl>
                                          <p:spTgt spid="73"/>
                                        </p:tgtEl>
                                      </p:cBhvr>
                                    </p:animEffect>
                                    <p:set>
                                      <p:cBhvr>
                                        <p:cTn id="37" dur="1" fill="hold">
                                          <p:stCondLst>
                                            <p:cond delay="499"/>
                                          </p:stCondLst>
                                        </p:cTn>
                                        <p:tgtEl>
                                          <p:spTgt spid="7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2" nodeType="clickEffect">
                                  <p:stCondLst>
                                    <p:cond delay="0"/>
                                  </p:stCondLst>
                                  <p:childTnLst>
                                    <p:animMotion origin="layout" path="M 0.12239 -2.96296E-6 L 0.24531 -2.96296E-6 " pathEditMode="relative" rAng="0" ptsTypes="AA">
                                      <p:cBhvr>
                                        <p:cTn id="41" dur="2000" fill="hold"/>
                                        <p:tgtEl>
                                          <p:spTgt spid="64"/>
                                        </p:tgtEl>
                                        <p:attrNameLst>
                                          <p:attrName>ppt_x</p:attrName>
                                          <p:attrName>ppt_y</p:attrName>
                                        </p:attrNameLst>
                                      </p:cBhvr>
                                      <p:rCtr x="6146" y="0"/>
                                    </p:animMotion>
                                  </p:childTnLst>
                                </p:cTn>
                              </p:par>
                              <p:par>
                                <p:cTn id="42" presetID="63" presetClass="path" presetSubtype="0" accel="50000" decel="50000" fill="hold" nodeType="withEffect">
                                  <p:stCondLst>
                                    <p:cond delay="0"/>
                                  </p:stCondLst>
                                  <p:childTnLst>
                                    <p:animMotion origin="layout" path="M 0.12187 -1.48148E-6 L 0.24323 -0.00023 " pathEditMode="relative" rAng="0" ptsTypes="AA">
                                      <p:cBhvr>
                                        <p:cTn id="43" dur="2000" fill="hold"/>
                                        <p:tgtEl>
                                          <p:spTgt spid="68"/>
                                        </p:tgtEl>
                                        <p:attrNameLst>
                                          <p:attrName>ppt_x</p:attrName>
                                          <p:attrName>ppt_y</p:attrName>
                                        </p:attrNameLst>
                                      </p:cBhvr>
                                      <p:rCtr x="5417" y="-1319"/>
                                    </p:animMotion>
                                  </p:childTnLst>
                                </p:cTn>
                              </p:par>
                              <p:par>
                                <p:cTn id="44" presetID="1" presetClass="entr" presetSubtype="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par>
                                <p:cTn id="46" presetID="42" presetClass="path" presetSubtype="0" accel="50000" decel="50000" fill="hold" nodeType="withEffect">
                                  <p:stCondLst>
                                    <p:cond delay="0"/>
                                  </p:stCondLst>
                                  <p:childTnLst>
                                    <p:animMotion origin="layout" path="M 0.25 0.14213 L 0.37292 0.21458 " pathEditMode="relative" rAng="0" ptsTypes="AA">
                                      <p:cBhvr>
                                        <p:cTn id="47" dur="2000" fill="hold"/>
                                        <p:tgtEl>
                                          <p:spTgt spid="63"/>
                                        </p:tgtEl>
                                        <p:attrNameLst>
                                          <p:attrName>ppt_x</p:attrName>
                                          <p:attrName>ppt_y</p:attrName>
                                        </p:attrNameLst>
                                      </p:cBhvr>
                                      <p:rCtr x="6146" y="3611"/>
                                    </p:animMotion>
                                  </p:childTnLst>
                                </p:cTn>
                              </p:par>
                            </p:childTnLst>
                          </p:cTn>
                        </p:par>
                        <p:par>
                          <p:cTn id="48" fill="hold">
                            <p:stCondLst>
                              <p:cond delay="2000"/>
                            </p:stCondLst>
                            <p:childTnLst>
                              <p:par>
                                <p:cTn id="49" presetID="10" presetClass="exit" presetSubtype="0" fill="hold" nodeType="afterEffect">
                                  <p:stCondLst>
                                    <p:cond delay="0"/>
                                  </p:stCondLst>
                                  <p:childTnLst>
                                    <p:animEffect transition="out" filter="fade">
                                      <p:cBhvr>
                                        <p:cTn id="50" dur="500"/>
                                        <p:tgtEl>
                                          <p:spTgt spid="72"/>
                                        </p:tgtEl>
                                      </p:cBhvr>
                                    </p:animEffect>
                                    <p:set>
                                      <p:cBhvr>
                                        <p:cTn id="51" dur="1" fill="hold">
                                          <p:stCondLst>
                                            <p:cond delay="499"/>
                                          </p:stCondLst>
                                        </p:cTn>
                                        <p:tgtEl>
                                          <p:spTgt spid="7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grpId="3" nodeType="clickEffect">
                                  <p:stCondLst>
                                    <p:cond delay="0"/>
                                  </p:stCondLst>
                                  <p:childTnLst>
                                    <p:animMotion origin="layout" path="M 0.24531 2.59259E-6 L 0.36337 -2.96296E-6 " pathEditMode="relative" rAng="0" ptsTypes="AA">
                                      <p:cBhvr>
                                        <p:cTn id="55" dur="2000" fill="hold"/>
                                        <p:tgtEl>
                                          <p:spTgt spid="64"/>
                                        </p:tgtEl>
                                        <p:attrNameLst>
                                          <p:attrName>ppt_x</p:attrName>
                                          <p:attrName>ppt_y</p:attrName>
                                        </p:attrNameLst>
                                      </p:cBhvr>
                                      <p:rCtr x="5417" y="-347"/>
                                    </p:animMotion>
                                  </p:childTnLst>
                                </p:cTn>
                              </p:par>
                              <p:par>
                                <p:cTn id="56" presetID="63" presetClass="path" presetSubtype="0" accel="50000" decel="50000" fill="hold" nodeType="withEffect">
                                  <p:stCondLst>
                                    <p:cond delay="0"/>
                                  </p:stCondLst>
                                  <p:childTnLst>
                                    <p:animMotion origin="layout" path="M 0.24323 -0.00024 L 0.36423 -4.07407E-6 " pathEditMode="relative" rAng="0" ptsTypes="AA">
                                      <p:cBhvr>
                                        <p:cTn id="57" dur="2000" fill="hold"/>
                                        <p:tgtEl>
                                          <p:spTgt spid="68"/>
                                        </p:tgtEl>
                                        <p:attrNameLst>
                                          <p:attrName>ppt_x</p:attrName>
                                          <p:attrName>ppt_y</p:attrName>
                                        </p:attrNameLst>
                                      </p:cBhvr>
                                      <p:rCtr x="5260" y="-324"/>
                                    </p:animMotion>
                                  </p:childTnLst>
                                </p:cTn>
                              </p:par>
                              <p:par>
                                <p:cTn id="58" presetID="1" presetClass="entr" presetSubtype="0"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childTnLst>
                                </p:cTn>
                              </p:par>
                              <p:par>
                                <p:cTn id="60" presetID="42" presetClass="path" presetSubtype="0" accel="50000" decel="50000" fill="hold" nodeType="withEffect">
                                  <p:stCondLst>
                                    <p:cond delay="0"/>
                                  </p:stCondLst>
                                  <p:childTnLst>
                                    <p:animMotion origin="layout" path="M 0.37292 0.21458 L 0.49462 0.28727 " pathEditMode="relative" rAng="0" ptsTypes="AA">
                                      <p:cBhvr>
                                        <p:cTn id="61" dur="2000" fill="hold"/>
                                        <p:tgtEl>
                                          <p:spTgt spid="63"/>
                                        </p:tgtEl>
                                        <p:attrNameLst>
                                          <p:attrName>ppt_x</p:attrName>
                                          <p:attrName>ppt_y</p:attrName>
                                        </p:attrNameLst>
                                      </p:cBhvr>
                                      <p:rCtr x="6076" y="3634"/>
                                    </p:animMotion>
                                  </p:childTnLst>
                                </p:cTn>
                              </p:par>
                            </p:childTnLst>
                          </p:cTn>
                        </p:par>
                        <p:par>
                          <p:cTn id="62" fill="hold">
                            <p:stCondLst>
                              <p:cond delay="2000"/>
                            </p:stCondLst>
                            <p:childTnLst>
                              <p:par>
                                <p:cTn id="63" presetID="10" presetClass="exit" presetSubtype="0" fill="hold" nodeType="afterEffect">
                                  <p:stCondLst>
                                    <p:cond delay="0"/>
                                  </p:stCondLst>
                                  <p:childTnLst>
                                    <p:animEffect transition="out" filter="fade">
                                      <p:cBhvr>
                                        <p:cTn id="64" dur="500"/>
                                        <p:tgtEl>
                                          <p:spTgt spid="78"/>
                                        </p:tgtEl>
                                      </p:cBhvr>
                                    </p:animEffect>
                                    <p:set>
                                      <p:cBhvr>
                                        <p:cTn id="65" dur="1" fill="hold">
                                          <p:stCondLst>
                                            <p:cond delay="499"/>
                                          </p:stCondLst>
                                        </p:cTn>
                                        <p:tgtEl>
                                          <p:spTgt spid="7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4" nodeType="clickEffect">
                                  <p:stCondLst>
                                    <p:cond delay="0"/>
                                  </p:stCondLst>
                                  <p:childTnLst>
                                    <p:animMotion origin="layout" path="M 0.36337 -2.96296E-6 L 0.49236 -2.96296E-6 " pathEditMode="relative" rAng="0" ptsTypes="AA">
                                      <p:cBhvr>
                                        <p:cTn id="69" dur="2000" fill="hold"/>
                                        <p:tgtEl>
                                          <p:spTgt spid="64"/>
                                        </p:tgtEl>
                                        <p:attrNameLst>
                                          <p:attrName>ppt_x</p:attrName>
                                          <p:attrName>ppt_y</p:attrName>
                                        </p:attrNameLst>
                                      </p:cBhvr>
                                      <p:rCtr x="6441" y="0"/>
                                    </p:animMotion>
                                  </p:childTnLst>
                                </p:cTn>
                              </p:par>
                              <p:par>
                                <p:cTn id="70" presetID="63" presetClass="path" presetSubtype="0" accel="50000" decel="50000" fill="hold" nodeType="withEffect">
                                  <p:stCondLst>
                                    <p:cond delay="0"/>
                                  </p:stCondLst>
                                  <p:childTnLst>
                                    <p:animMotion origin="layout" path="M 0.36423 -4.07407E-6 L 0.49166 -4.07407E-6 " pathEditMode="relative" rAng="0" ptsTypes="AA">
                                      <p:cBhvr>
                                        <p:cTn id="71" dur="2000" fill="hold"/>
                                        <p:tgtEl>
                                          <p:spTgt spid="68"/>
                                        </p:tgtEl>
                                        <p:attrNameLst>
                                          <p:attrName>ppt_x</p:attrName>
                                          <p:attrName>ppt_y</p:attrName>
                                        </p:attrNameLst>
                                      </p:cBhvr>
                                      <p:rCtr x="6372" y="0"/>
                                    </p:animMotion>
                                  </p:childTnLst>
                                </p:cTn>
                              </p:par>
                              <p:par>
                                <p:cTn id="72" presetID="1" presetClass="entr" presetSubtype="0" fill="hold" nodeType="withEffect">
                                  <p:stCondLst>
                                    <p:cond delay="0"/>
                                  </p:stCondLst>
                                  <p:childTnLst>
                                    <p:set>
                                      <p:cBhvr>
                                        <p:cTn id="73" dur="1" fill="hold">
                                          <p:stCondLst>
                                            <p:cond delay="0"/>
                                          </p:stCondLst>
                                        </p:cTn>
                                        <p:tgtEl>
                                          <p:spTgt spid="84"/>
                                        </p:tgtEl>
                                        <p:attrNameLst>
                                          <p:attrName>style.visibility</p:attrName>
                                        </p:attrNameLst>
                                      </p:cBhvr>
                                      <p:to>
                                        <p:strVal val="visible"/>
                                      </p:to>
                                    </p:set>
                                  </p:childTnLst>
                                </p:cTn>
                              </p:par>
                              <p:par>
                                <p:cTn id="74" presetID="42" presetClass="path" presetSubtype="0" accel="50000" decel="50000" fill="hold" nodeType="withEffect">
                                  <p:stCondLst>
                                    <p:cond delay="0"/>
                                  </p:stCondLst>
                                  <p:childTnLst>
                                    <p:animMotion origin="layout" path="M 0.49462 0.28727 L 0.6592 0.35833 " pathEditMode="relative" rAng="0" ptsTypes="AA">
                                      <p:cBhvr>
                                        <p:cTn id="75" dur="2000" fill="hold"/>
                                        <p:tgtEl>
                                          <p:spTgt spid="63"/>
                                        </p:tgtEl>
                                        <p:attrNameLst>
                                          <p:attrName>ppt_x</p:attrName>
                                          <p:attrName>ppt_y</p:attrName>
                                        </p:attrNameLst>
                                      </p:cBhvr>
                                      <p:rCtr x="8229" y="3356"/>
                                    </p:animMotion>
                                  </p:childTnLst>
                                </p:cTn>
                              </p:par>
                            </p:childTnLst>
                          </p:cTn>
                        </p:par>
                        <p:par>
                          <p:cTn id="76" fill="hold">
                            <p:stCondLst>
                              <p:cond delay="2000"/>
                            </p:stCondLst>
                            <p:childTnLst>
                              <p:par>
                                <p:cTn id="77" presetID="10" presetClass="exit" presetSubtype="0" fill="hold" nodeType="afterEffect">
                                  <p:stCondLst>
                                    <p:cond delay="0"/>
                                  </p:stCondLst>
                                  <p:childTnLst>
                                    <p:animEffect transition="out" filter="fade">
                                      <p:cBhvr>
                                        <p:cTn id="78" dur="500"/>
                                        <p:tgtEl>
                                          <p:spTgt spid="84"/>
                                        </p:tgtEl>
                                      </p:cBhvr>
                                    </p:animEffect>
                                    <p:set>
                                      <p:cBhvr>
                                        <p:cTn id="79"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64" grpId="2"/>
      <p:bldP spid="64" grpId="3"/>
      <p:bldP spid="64" grpId="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B73DB139-9748-4140-87FC-8E5385B85FA9}"/>
              </a:ext>
            </a:extLst>
          </p:cNvPr>
          <p:cNvGraphicFramePr>
            <a:graphicFrameLocks noGrp="1"/>
          </p:cNvGraphicFramePr>
          <p:nvPr>
            <p:extLst>
              <p:ext uri="{D42A27DB-BD31-4B8C-83A1-F6EECF244321}">
                <p14:modId xmlns:p14="http://schemas.microsoft.com/office/powerpoint/2010/main" val="4125855636"/>
              </p:ext>
            </p:extLst>
          </p:nvPr>
        </p:nvGraphicFramePr>
        <p:xfrm>
          <a:off x="866277" y="1101043"/>
          <a:ext cx="7471275" cy="3452101"/>
        </p:xfrm>
        <a:graphic>
          <a:graphicData uri="http://schemas.openxmlformats.org/drawingml/2006/table">
            <a:tbl>
              <a:tblPr firstRow="1" bandRow="1">
                <a:tableStyleId>{5C22544A-7EE6-4342-B048-85BDC9FD1C3A}</a:tableStyleId>
              </a:tblPr>
              <a:tblGrid>
                <a:gridCol w="1124552">
                  <a:extLst>
                    <a:ext uri="{9D8B030D-6E8A-4147-A177-3AD203B41FA5}">
                      <a16:colId xmlns:a16="http://schemas.microsoft.com/office/drawing/2014/main" val="359674703"/>
                    </a:ext>
                  </a:extLst>
                </a:gridCol>
                <a:gridCol w="1124552">
                  <a:extLst>
                    <a:ext uri="{9D8B030D-6E8A-4147-A177-3AD203B41FA5}">
                      <a16:colId xmlns:a16="http://schemas.microsoft.com/office/drawing/2014/main" val="1381558999"/>
                    </a:ext>
                  </a:extLst>
                </a:gridCol>
                <a:gridCol w="1124552">
                  <a:extLst>
                    <a:ext uri="{9D8B030D-6E8A-4147-A177-3AD203B41FA5}">
                      <a16:colId xmlns:a16="http://schemas.microsoft.com/office/drawing/2014/main" val="2504133960"/>
                    </a:ext>
                  </a:extLst>
                </a:gridCol>
                <a:gridCol w="1124552">
                  <a:extLst>
                    <a:ext uri="{9D8B030D-6E8A-4147-A177-3AD203B41FA5}">
                      <a16:colId xmlns:a16="http://schemas.microsoft.com/office/drawing/2014/main" val="2064331815"/>
                    </a:ext>
                  </a:extLst>
                </a:gridCol>
                <a:gridCol w="1129093">
                  <a:extLst>
                    <a:ext uri="{9D8B030D-6E8A-4147-A177-3AD203B41FA5}">
                      <a16:colId xmlns:a16="http://schemas.microsoft.com/office/drawing/2014/main" val="4167189023"/>
                    </a:ext>
                  </a:extLst>
                </a:gridCol>
                <a:gridCol w="1843974">
                  <a:extLst>
                    <a:ext uri="{9D8B030D-6E8A-4147-A177-3AD203B41FA5}">
                      <a16:colId xmlns:a16="http://schemas.microsoft.com/office/drawing/2014/main" val="4225805780"/>
                    </a:ext>
                  </a:extLst>
                </a:gridCol>
              </a:tblGrid>
              <a:tr h="459586">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tenths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hundredths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299251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cxnSp>
        <p:nvCxnSpPr>
          <p:cNvPr id="20" name="Straight Connector 19">
            <a:extLst>
              <a:ext uri="{FF2B5EF4-FFF2-40B4-BE49-F238E27FC236}">
                <a16:creationId xmlns:a16="http://schemas.microsoft.com/office/drawing/2014/main" id="{54E8DDF7-D0C6-4543-A03F-2631C28B12A5}"/>
              </a:ext>
            </a:extLst>
          </p:cNvPr>
          <p:cNvCxnSpPr>
            <a:cxnSpLocks/>
          </p:cNvCxnSpPr>
          <p:nvPr/>
        </p:nvCxnSpPr>
        <p:spPr bwMode="auto">
          <a:xfrm>
            <a:off x="866277" y="2085098"/>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BD004264-05A4-4212-AF7E-C86AA301EA70}"/>
              </a:ext>
            </a:extLst>
          </p:cNvPr>
          <p:cNvCxnSpPr>
            <a:cxnSpLocks/>
          </p:cNvCxnSpPr>
          <p:nvPr/>
        </p:nvCxnSpPr>
        <p:spPr bwMode="auto">
          <a:xfrm>
            <a:off x="866277" y="257002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8D5A9378-AEDB-4B7F-9AF6-4B7D509F3DFE}"/>
              </a:ext>
            </a:extLst>
          </p:cNvPr>
          <p:cNvCxnSpPr>
            <a:cxnSpLocks/>
          </p:cNvCxnSpPr>
          <p:nvPr/>
        </p:nvCxnSpPr>
        <p:spPr bwMode="auto">
          <a:xfrm>
            <a:off x="866277" y="305897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E1E3DA93-AD0B-4B9C-BB9A-11E01361A527}"/>
              </a:ext>
            </a:extLst>
          </p:cNvPr>
          <p:cNvCxnSpPr>
            <a:cxnSpLocks/>
          </p:cNvCxnSpPr>
          <p:nvPr/>
        </p:nvCxnSpPr>
        <p:spPr bwMode="auto">
          <a:xfrm>
            <a:off x="866277" y="356062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E49E294F-7C26-4D86-8FBF-88E138A53A7F}"/>
              </a:ext>
            </a:extLst>
          </p:cNvPr>
          <p:cNvCxnSpPr>
            <a:cxnSpLocks/>
          </p:cNvCxnSpPr>
          <p:nvPr/>
        </p:nvCxnSpPr>
        <p:spPr bwMode="auto">
          <a:xfrm>
            <a:off x="866277" y="4049572"/>
            <a:ext cx="74712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p:txBody>
          <a:bodyPr/>
          <a:lstStyle/>
          <a:p>
            <a:r>
              <a:rPr lang="en-GB" dirty="0"/>
              <a:t>1.24 Hundredths and thousandths – step 2:2</a:t>
            </a:r>
          </a:p>
        </p:txBody>
      </p:sp>
      <p:sp>
        <p:nvSpPr>
          <p:cNvPr id="26" name="TextBox 25">
            <a:extLst>
              <a:ext uri="{FF2B5EF4-FFF2-40B4-BE49-F238E27FC236}">
                <a16:creationId xmlns:a16="http://schemas.microsoft.com/office/drawing/2014/main" id="{B83E1220-92ED-4149-A66F-E221C6DA136A}"/>
              </a:ext>
            </a:extLst>
          </p:cNvPr>
          <p:cNvSpPr txBox="1"/>
          <p:nvPr/>
        </p:nvSpPr>
        <p:spPr bwMode="auto">
          <a:xfrm>
            <a:off x="1122146" y="159561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27" name="TextBox 26">
            <a:extLst>
              <a:ext uri="{FF2B5EF4-FFF2-40B4-BE49-F238E27FC236}">
                <a16:creationId xmlns:a16="http://schemas.microsoft.com/office/drawing/2014/main" id="{D88EB587-7450-4647-8479-85898BE71A00}"/>
              </a:ext>
            </a:extLst>
          </p:cNvPr>
          <p:cNvSpPr txBox="1"/>
          <p:nvPr/>
        </p:nvSpPr>
        <p:spPr bwMode="auto">
          <a:xfrm>
            <a:off x="2258796" y="15956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8" name="TextBox 27">
            <a:extLst>
              <a:ext uri="{FF2B5EF4-FFF2-40B4-BE49-F238E27FC236}">
                <a16:creationId xmlns:a16="http://schemas.microsoft.com/office/drawing/2014/main" id="{484A7AA5-3AEE-471E-9B98-C96AA601E907}"/>
              </a:ext>
            </a:extLst>
          </p:cNvPr>
          <p:cNvSpPr txBox="1"/>
          <p:nvPr/>
        </p:nvSpPr>
        <p:spPr bwMode="auto">
          <a:xfrm>
            <a:off x="3389096" y="15956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9" name="TextBox 28">
            <a:extLst>
              <a:ext uri="{FF2B5EF4-FFF2-40B4-BE49-F238E27FC236}">
                <a16:creationId xmlns:a16="http://schemas.microsoft.com/office/drawing/2014/main" id="{B6F6CF74-F1D2-4726-820E-7B0383FF1E91}"/>
              </a:ext>
            </a:extLst>
          </p:cNvPr>
          <p:cNvSpPr txBox="1"/>
          <p:nvPr/>
        </p:nvSpPr>
        <p:spPr bwMode="auto">
          <a:xfrm>
            <a:off x="4513100" y="15956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1" name="TextBox 30">
            <a:extLst>
              <a:ext uri="{FF2B5EF4-FFF2-40B4-BE49-F238E27FC236}">
                <a16:creationId xmlns:a16="http://schemas.microsoft.com/office/drawing/2014/main" id="{A0ACEFB8-2BDE-43F2-AEAD-C29588A7ECF0}"/>
              </a:ext>
            </a:extLst>
          </p:cNvPr>
          <p:cNvSpPr txBox="1"/>
          <p:nvPr/>
        </p:nvSpPr>
        <p:spPr bwMode="auto">
          <a:xfrm>
            <a:off x="2258796" y="20953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32" name="TextBox 31">
            <a:extLst>
              <a:ext uri="{FF2B5EF4-FFF2-40B4-BE49-F238E27FC236}">
                <a16:creationId xmlns:a16="http://schemas.microsoft.com/office/drawing/2014/main" id="{9B11383F-A920-45CB-9B6D-AD31B180DB1B}"/>
              </a:ext>
            </a:extLst>
          </p:cNvPr>
          <p:cNvSpPr txBox="1"/>
          <p:nvPr/>
        </p:nvSpPr>
        <p:spPr bwMode="auto">
          <a:xfrm>
            <a:off x="3389096" y="20953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3" name="TextBox 32">
            <a:extLst>
              <a:ext uri="{FF2B5EF4-FFF2-40B4-BE49-F238E27FC236}">
                <a16:creationId xmlns:a16="http://schemas.microsoft.com/office/drawing/2014/main" id="{44048432-7FBB-423D-B822-4D86F3CD0397}"/>
              </a:ext>
            </a:extLst>
          </p:cNvPr>
          <p:cNvSpPr txBox="1"/>
          <p:nvPr/>
        </p:nvSpPr>
        <p:spPr bwMode="auto">
          <a:xfrm>
            <a:off x="4513100" y="209537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6" name="TextBox 35">
            <a:extLst>
              <a:ext uri="{FF2B5EF4-FFF2-40B4-BE49-F238E27FC236}">
                <a16:creationId xmlns:a16="http://schemas.microsoft.com/office/drawing/2014/main" id="{CA6E0305-DC79-40F2-BDA0-46BA5BE9C79C}"/>
              </a:ext>
            </a:extLst>
          </p:cNvPr>
          <p:cNvSpPr txBox="1"/>
          <p:nvPr/>
        </p:nvSpPr>
        <p:spPr bwMode="auto">
          <a:xfrm>
            <a:off x="3389096" y="258878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37" name="TextBox 36">
            <a:extLst>
              <a:ext uri="{FF2B5EF4-FFF2-40B4-BE49-F238E27FC236}">
                <a16:creationId xmlns:a16="http://schemas.microsoft.com/office/drawing/2014/main" id="{AFF8672E-0F02-4C96-A552-92BDE911C3BC}"/>
              </a:ext>
            </a:extLst>
          </p:cNvPr>
          <p:cNvSpPr txBox="1"/>
          <p:nvPr/>
        </p:nvSpPr>
        <p:spPr bwMode="auto">
          <a:xfrm>
            <a:off x="4513100"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1" name="TextBox 40">
            <a:extLst>
              <a:ext uri="{FF2B5EF4-FFF2-40B4-BE49-F238E27FC236}">
                <a16:creationId xmlns:a16="http://schemas.microsoft.com/office/drawing/2014/main" id="{EE8C6E22-2540-4882-97DD-1CE4D51AE194}"/>
              </a:ext>
            </a:extLst>
          </p:cNvPr>
          <p:cNvSpPr txBox="1"/>
          <p:nvPr/>
        </p:nvSpPr>
        <p:spPr bwMode="auto">
          <a:xfrm>
            <a:off x="4513100" y="307925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42" name="TextBox 41">
            <a:extLst>
              <a:ext uri="{FF2B5EF4-FFF2-40B4-BE49-F238E27FC236}">
                <a16:creationId xmlns:a16="http://schemas.microsoft.com/office/drawing/2014/main" id="{45F4AEBE-5641-4BCD-9434-54946A87F33E}"/>
              </a:ext>
            </a:extLst>
          </p:cNvPr>
          <p:cNvSpPr txBox="1"/>
          <p:nvPr/>
        </p:nvSpPr>
        <p:spPr bwMode="auto">
          <a:xfrm>
            <a:off x="5637104" y="15956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3" name="TextBox 42">
            <a:extLst>
              <a:ext uri="{FF2B5EF4-FFF2-40B4-BE49-F238E27FC236}">
                <a16:creationId xmlns:a16="http://schemas.microsoft.com/office/drawing/2014/main" id="{09A6C70F-2903-4039-BC7C-CDEE5089B91A}"/>
              </a:ext>
            </a:extLst>
          </p:cNvPr>
          <p:cNvSpPr txBox="1"/>
          <p:nvPr/>
        </p:nvSpPr>
        <p:spPr bwMode="auto">
          <a:xfrm>
            <a:off x="7150721" y="15956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4" name="TextBox 43">
            <a:extLst>
              <a:ext uri="{FF2B5EF4-FFF2-40B4-BE49-F238E27FC236}">
                <a16:creationId xmlns:a16="http://schemas.microsoft.com/office/drawing/2014/main" id="{50192B41-2BE4-4D07-A7D8-F2E87AC06CEE}"/>
              </a:ext>
            </a:extLst>
          </p:cNvPr>
          <p:cNvSpPr txBox="1"/>
          <p:nvPr/>
        </p:nvSpPr>
        <p:spPr bwMode="auto">
          <a:xfrm>
            <a:off x="5637104" y="20953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5" name="TextBox 44">
            <a:extLst>
              <a:ext uri="{FF2B5EF4-FFF2-40B4-BE49-F238E27FC236}">
                <a16:creationId xmlns:a16="http://schemas.microsoft.com/office/drawing/2014/main" id="{B8914112-AFBA-4FE0-9A85-B8C73BC356D9}"/>
              </a:ext>
            </a:extLst>
          </p:cNvPr>
          <p:cNvSpPr txBox="1"/>
          <p:nvPr/>
        </p:nvSpPr>
        <p:spPr bwMode="auto">
          <a:xfrm>
            <a:off x="7150721" y="209537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6" name="TextBox 45">
            <a:extLst>
              <a:ext uri="{FF2B5EF4-FFF2-40B4-BE49-F238E27FC236}">
                <a16:creationId xmlns:a16="http://schemas.microsoft.com/office/drawing/2014/main" id="{3A9F9BE5-5F32-4E4F-9407-C65436D3C9C9}"/>
              </a:ext>
            </a:extLst>
          </p:cNvPr>
          <p:cNvSpPr txBox="1"/>
          <p:nvPr/>
        </p:nvSpPr>
        <p:spPr bwMode="auto">
          <a:xfrm>
            <a:off x="5637104" y="258878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7" name="TextBox 46">
            <a:extLst>
              <a:ext uri="{FF2B5EF4-FFF2-40B4-BE49-F238E27FC236}">
                <a16:creationId xmlns:a16="http://schemas.microsoft.com/office/drawing/2014/main" id="{EA38DFE2-CED1-4AEC-9A0A-91A7ABE8BEEE}"/>
              </a:ext>
            </a:extLst>
          </p:cNvPr>
          <p:cNvSpPr txBox="1"/>
          <p:nvPr/>
        </p:nvSpPr>
        <p:spPr bwMode="auto">
          <a:xfrm>
            <a:off x="7150721"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8" name="TextBox 47">
            <a:extLst>
              <a:ext uri="{FF2B5EF4-FFF2-40B4-BE49-F238E27FC236}">
                <a16:creationId xmlns:a16="http://schemas.microsoft.com/office/drawing/2014/main" id="{3509BA30-2D62-45BF-954F-F515F29CEDA4}"/>
              </a:ext>
            </a:extLst>
          </p:cNvPr>
          <p:cNvSpPr txBox="1"/>
          <p:nvPr/>
        </p:nvSpPr>
        <p:spPr bwMode="auto">
          <a:xfrm>
            <a:off x="5637104" y="307925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9" name="TextBox 48">
            <a:extLst>
              <a:ext uri="{FF2B5EF4-FFF2-40B4-BE49-F238E27FC236}">
                <a16:creationId xmlns:a16="http://schemas.microsoft.com/office/drawing/2014/main" id="{5D121089-D72A-499B-AE5B-C0BF3DADD5E5}"/>
              </a:ext>
            </a:extLst>
          </p:cNvPr>
          <p:cNvSpPr txBox="1"/>
          <p:nvPr/>
        </p:nvSpPr>
        <p:spPr bwMode="auto">
          <a:xfrm>
            <a:off x="7150721" y="307925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0" name="TextBox 49">
            <a:extLst>
              <a:ext uri="{FF2B5EF4-FFF2-40B4-BE49-F238E27FC236}">
                <a16:creationId xmlns:a16="http://schemas.microsoft.com/office/drawing/2014/main" id="{3AE55A72-E1A8-414D-B0EC-53A980FCF1C8}"/>
              </a:ext>
            </a:extLst>
          </p:cNvPr>
          <p:cNvSpPr txBox="1"/>
          <p:nvPr/>
        </p:nvSpPr>
        <p:spPr bwMode="auto">
          <a:xfrm>
            <a:off x="5637104" y="357774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51" name="TextBox 50">
            <a:extLst>
              <a:ext uri="{FF2B5EF4-FFF2-40B4-BE49-F238E27FC236}">
                <a16:creationId xmlns:a16="http://schemas.microsoft.com/office/drawing/2014/main" id="{206D34F7-5B0B-4289-8839-956ABFDEEAF3}"/>
              </a:ext>
            </a:extLst>
          </p:cNvPr>
          <p:cNvSpPr txBox="1"/>
          <p:nvPr/>
        </p:nvSpPr>
        <p:spPr bwMode="auto">
          <a:xfrm>
            <a:off x="7150721" y="357774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3" name="TextBox 52">
            <a:extLst>
              <a:ext uri="{FF2B5EF4-FFF2-40B4-BE49-F238E27FC236}">
                <a16:creationId xmlns:a16="http://schemas.microsoft.com/office/drawing/2014/main" id="{660E03D8-84B3-4EDF-A027-E1C0BC3D90DF}"/>
              </a:ext>
            </a:extLst>
          </p:cNvPr>
          <p:cNvSpPr txBox="1"/>
          <p:nvPr/>
        </p:nvSpPr>
        <p:spPr bwMode="auto">
          <a:xfrm>
            <a:off x="7150721" y="407177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5" name="Oval 4">
            <a:extLst>
              <a:ext uri="{FF2B5EF4-FFF2-40B4-BE49-F238E27FC236}">
                <a16:creationId xmlns:a16="http://schemas.microsoft.com/office/drawing/2014/main" id="{65F64D0C-AB89-4A04-A58B-F594CB3AFAD1}"/>
              </a:ext>
            </a:extLst>
          </p:cNvPr>
          <p:cNvSpPr/>
          <p:nvPr/>
        </p:nvSpPr>
        <p:spPr bwMode="auto">
          <a:xfrm>
            <a:off x="5291203" y="1754251"/>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5" name="Oval 54">
            <a:extLst>
              <a:ext uri="{FF2B5EF4-FFF2-40B4-BE49-F238E27FC236}">
                <a16:creationId xmlns:a16="http://schemas.microsoft.com/office/drawing/2014/main" id="{F95670D0-B42E-4A28-AE65-256FBA485CB3}"/>
              </a:ext>
            </a:extLst>
          </p:cNvPr>
          <p:cNvSpPr/>
          <p:nvPr/>
        </p:nvSpPr>
        <p:spPr bwMode="auto">
          <a:xfrm>
            <a:off x="5291203" y="2255925"/>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6" name="Oval 55">
            <a:extLst>
              <a:ext uri="{FF2B5EF4-FFF2-40B4-BE49-F238E27FC236}">
                <a16:creationId xmlns:a16="http://schemas.microsoft.com/office/drawing/2014/main" id="{26F46B3F-ED6D-4BC1-9B8C-FF4A9F81B3EA}"/>
              </a:ext>
            </a:extLst>
          </p:cNvPr>
          <p:cNvSpPr/>
          <p:nvPr/>
        </p:nvSpPr>
        <p:spPr bwMode="auto">
          <a:xfrm>
            <a:off x="5286439" y="2757574"/>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7" name="Oval 56">
            <a:extLst>
              <a:ext uri="{FF2B5EF4-FFF2-40B4-BE49-F238E27FC236}">
                <a16:creationId xmlns:a16="http://schemas.microsoft.com/office/drawing/2014/main" id="{6725F39D-93DF-4112-9BAC-E2BB57D817D4}"/>
              </a:ext>
            </a:extLst>
          </p:cNvPr>
          <p:cNvSpPr/>
          <p:nvPr/>
        </p:nvSpPr>
        <p:spPr bwMode="auto">
          <a:xfrm>
            <a:off x="5286439" y="3256747"/>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8" name="Oval 57">
            <a:extLst>
              <a:ext uri="{FF2B5EF4-FFF2-40B4-BE49-F238E27FC236}">
                <a16:creationId xmlns:a16="http://schemas.microsoft.com/office/drawing/2014/main" id="{6804526A-33DD-4B72-A94F-8331668CD193}"/>
              </a:ext>
            </a:extLst>
          </p:cNvPr>
          <p:cNvSpPr/>
          <p:nvPr/>
        </p:nvSpPr>
        <p:spPr bwMode="auto">
          <a:xfrm>
            <a:off x="5286439" y="3752098"/>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9" name="Oval 58">
            <a:extLst>
              <a:ext uri="{FF2B5EF4-FFF2-40B4-BE49-F238E27FC236}">
                <a16:creationId xmlns:a16="http://schemas.microsoft.com/office/drawing/2014/main" id="{0153EDE8-49CF-4968-BF0F-4475E797F835}"/>
              </a:ext>
            </a:extLst>
          </p:cNvPr>
          <p:cNvSpPr/>
          <p:nvPr/>
        </p:nvSpPr>
        <p:spPr bwMode="auto">
          <a:xfrm>
            <a:off x="5286439" y="4241047"/>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0" name="TextBox 59">
            <a:extLst>
              <a:ext uri="{FF2B5EF4-FFF2-40B4-BE49-F238E27FC236}">
                <a16:creationId xmlns:a16="http://schemas.microsoft.com/office/drawing/2014/main" id="{7C2FFE9C-18D5-406F-97FE-E50353B01528}"/>
              </a:ext>
            </a:extLst>
          </p:cNvPr>
          <p:cNvSpPr txBox="1"/>
          <p:nvPr/>
        </p:nvSpPr>
        <p:spPr bwMode="auto">
          <a:xfrm>
            <a:off x="4515529" y="357742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0</a:t>
            </a:r>
          </a:p>
        </p:txBody>
      </p:sp>
      <p:sp>
        <p:nvSpPr>
          <p:cNvPr id="61" name="TextBox 60">
            <a:extLst>
              <a:ext uri="{FF2B5EF4-FFF2-40B4-BE49-F238E27FC236}">
                <a16:creationId xmlns:a16="http://schemas.microsoft.com/office/drawing/2014/main" id="{517C3902-7256-443D-8B1E-317E3A1CD010}"/>
              </a:ext>
            </a:extLst>
          </p:cNvPr>
          <p:cNvSpPr txBox="1"/>
          <p:nvPr/>
        </p:nvSpPr>
        <p:spPr bwMode="auto">
          <a:xfrm>
            <a:off x="4515529" y="406789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0</a:t>
            </a:r>
          </a:p>
        </p:txBody>
      </p:sp>
      <p:sp>
        <p:nvSpPr>
          <p:cNvPr id="62" name="TextBox 61">
            <a:extLst>
              <a:ext uri="{FF2B5EF4-FFF2-40B4-BE49-F238E27FC236}">
                <a16:creationId xmlns:a16="http://schemas.microsoft.com/office/drawing/2014/main" id="{3203A30F-D1F4-46DC-B8A9-B20328CA5255}"/>
              </a:ext>
            </a:extLst>
          </p:cNvPr>
          <p:cNvSpPr txBox="1"/>
          <p:nvPr/>
        </p:nvSpPr>
        <p:spPr bwMode="auto">
          <a:xfrm>
            <a:off x="5639533" y="406789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0</a:t>
            </a:r>
          </a:p>
        </p:txBody>
      </p:sp>
      <p:sp>
        <p:nvSpPr>
          <p:cNvPr id="4" name="Rectangle 3">
            <a:extLst>
              <a:ext uri="{FF2B5EF4-FFF2-40B4-BE49-F238E27FC236}">
                <a16:creationId xmlns:a16="http://schemas.microsoft.com/office/drawing/2014/main" id="{566D1121-B173-421F-B571-D5BD2C493120}"/>
              </a:ext>
            </a:extLst>
          </p:cNvPr>
          <p:cNvSpPr/>
          <p:nvPr/>
        </p:nvSpPr>
        <p:spPr bwMode="auto">
          <a:xfrm>
            <a:off x="731406" y="772427"/>
            <a:ext cx="7748334" cy="77540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853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5" grpId="0" animBg="1"/>
      <p:bldP spid="56" grpId="0" animBg="1"/>
      <p:bldP spid="57" grpId="0" animBg="1"/>
      <p:bldP spid="58" grpId="0" animBg="1"/>
      <p:bldP spid="59" grpId="0" animBg="1"/>
      <p:bldP spid="60" grpId="0"/>
      <p:bldP spid="61" grpId="0"/>
      <p:bldP spid="6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D9902C4-BBCB-4186-8424-CA76D5300E4F}"/>
              </a:ext>
            </a:extLst>
          </p:cNvPr>
          <p:cNvGraphicFramePr>
            <a:graphicFrameLocks noGrp="1"/>
          </p:cNvGraphicFramePr>
          <p:nvPr>
            <p:extLst>
              <p:ext uri="{D42A27DB-BD31-4B8C-83A1-F6EECF244321}">
                <p14:modId xmlns:p14="http://schemas.microsoft.com/office/powerpoint/2010/main" val="207821736"/>
              </p:ext>
            </p:extLst>
          </p:nvPr>
        </p:nvGraphicFramePr>
        <p:xfrm>
          <a:off x="866277" y="1101046"/>
          <a:ext cx="7351296" cy="997519"/>
        </p:xfrm>
        <a:graphic>
          <a:graphicData uri="http://schemas.openxmlformats.org/drawingml/2006/table">
            <a:tbl>
              <a:tblPr firstRow="1" bandRow="1">
                <a:tableStyleId>{5C22544A-7EE6-4342-B048-85BDC9FD1C3A}</a:tableStyleId>
              </a:tblPr>
              <a:tblGrid>
                <a:gridCol w="1225216">
                  <a:extLst>
                    <a:ext uri="{9D8B030D-6E8A-4147-A177-3AD203B41FA5}">
                      <a16:colId xmlns:a16="http://schemas.microsoft.com/office/drawing/2014/main" val="359674703"/>
                    </a:ext>
                  </a:extLst>
                </a:gridCol>
                <a:gridCol w="1225216">
                  <a:extLst>
                    <a:ext uri="{9D8B030D-6E8A-4147-A177-3AD203B41FA5}">
                      <a16:colId xmlns:a16="http://schemas.microsoft.com/office/drawing/2014/main" val="1381558999"/>
                    </a:ext>
                  </a:extLst>
                </a:gridCol>
                <a:gridCol w="1225216">
                  <a:extLst>
                    <a:ext uri="{9D8B030D-6E8A-4147-A177-3AD203B41FA5}">
                      <a16:colId xmlns:a16="http://schemas.microsoft.com/office/drawing/2014/main" val="2504133960"/>
                    </a:ext>
                  </a:extLst>
                </a:gridCol>
                <a:gridCol w="1225216">
                  <a:extLst>
                    <a:ext uri="{9D8B030D-6E8A-4147-A177-3AD203B41FA5}">
                      <a16:colId xmlns:a16="http://schemas.microsoft.com/office/drawing/2014/main" val="2064331815"/>
                    </a:ext>
                  </a:extLst>
                </a:gridCol>
                <a:gridCol w="1225216">
                  <a:extLst>
                    <a:ext uri="{9D8B030D-6E8A-4147-A177-3AD203B41FA5}">
                      <a16:colId xmlns:a16="http://schemas.microsoft.com/office/drawing/2014/main" val="4167189023"/>
                    </a:ext>
                  </a:extLst>
                </a:gridCol>
                <a:gridCol w="1225216">
                  <a:extLst>
                    <a:ext uri="{9D8B030D-6E8A-4147-A177-3AD203B41FA5}">
                      <a16:colId xmlns:a16="http://schemas.microsoft.com/office/drawing/2014/main" val="4225805780"/>
                    </a:ext>
                  </a:extLst>
                </a:gridCol>
              </a:tblGrid>
              <a:tr h="443733">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540319">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sp>
        <p:nvSpPr>
          <p:cNvPr id="2" name="Text Placeholder 1"/>
          <p:cNvSpPr>
            <a:spLocks noGrp="1"/>
          </p:cNvSpPr>
          <p:nvPr>
            <p:ph type="body" sz="quarter" idx="11"/>
          </p:nvPr>
        </p:nvSpPr>
        <p:spPr/>
        <p:txBody>
          <a:bodyPr/>
          <a:lstStyle/>
          <a:p>
            <a:r>
              <a:rPr lang="en-GB" dirty="0"/>
              <a:t>1.24 Hundredths and thousandths – step 2:3</a:t>
            </a:r>
          </a:p>
        </p:txBody>
      </p:sp>
      <p:sp>
        <p:nvSpPr>
          <p:cNvPr id="65" name="Rectangle 64">
            <a:extLst>
              <a:ext uri="{FF2B5EF4-FFF2-40B4-BE49-F238E27FC236}">
                <a16:creationId xmlns:a16="http://schemas.microsoft.com/office/drawing/2014/main" id="{81FFEFB5-4A7B-4CBA-B7C9-DFADE062600B}"/>
              </a:ext>
            </a:extLst>
          </p:cNvPr>
          <p:cNvSpPr/>
          <p:nvPr/>
        </p:nvSpPr>
        <p:spPr bwMode="auto">
          <a:xfrm>
            <a:off x="529389" y="772427"/>
            <a:ext cx="7748334" cy="77540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7" name="TextBox 66">
            <a:extLst>
              <a:ext uri="{FF2B5EF4-FFF2-40B4-BE49-F238E27FC236}">
                <a16:creationId xmlns:a16="http://schemas.microsoft.com/office/drawing/2014/main" id="{59600E71-0464-4374-B461-4B9807A60A69}"/>
              </a:ext>
            </a:extLst>
          </p:cNvPr>
          <p:cNvSpPr txBox="1"/>
          <p:nvPr/>
        </p:nvSpPr>
        <p:spPr bwMode="auto">
          <a:xfrm>
            <a:off x="4867376" y="159818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72" name="TextBox 71">
            <a:extLst>
              <a:ext uri="{FF2B5EF4-FFF2-40B4-BE49-F238E27FC236}">
                <a16:creationId xmlns:a16="http://schemas.microsoft.com/office/drawing/2014/main" id="{2E1E8293-FD4A-499D-8A65-8F2FD45580B9}"/>
              </a:ext>
            </a:extLst>
          </p:cNvPr>
          <p:cNvSpPr txBox="1"/>
          <p:nvPr/>
        </p:nvSpPr>
        <p:spPr bwMode="auto">
          <a:xfrm>
            <a:off x="6118326" y="159818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73" name="TextBox 72">
            <a:extLst>
              <a:ext uri="{FF2B5EF4-FFF2-40B4-BE49-F238E27FC236}">
                <a16:creationId xmlns:a16="http://schemas.microsoft.com/office/drawing/2014/main" id="{1E9C4DB9-19E2-40E3-AE1D-BB2E1AF44949}"/>
              </a:ext>
            </a:extLst>
          </p:cNvPr>
          <p:cNvSpPr txBox="1"/>
          <p:nvPr/>
        </p:nvSpPr>
        <p:spPr bwMode="auto">
          <a:xfrm>
            <a:off x="7341336" y="159818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76" name="Oval 75">
            <a:extLst>
              <a:ext uri="{FF2B5EF4-FFF2-40B4-BE49-F238E27FC236}">
                <a16:creationId xmlns:a16="http://schemas.microsoft.com/office/drawing/2014/main" id="{925C1921-87E7-425E-9B15-94B5D5BE2DA4}"/>
              </a:ext>
            </a:extLst>
          </p:cNvPr>
          <p:cNvSpPr/>
          <p:nvPr/>
        </p:nvSpPr>
        <p:spPr bwMode="auto">
          <a:xfrm>
            <a:off x="5703236" y="1766969"/>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8106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animEffect transition="in" filter="fade">
                                      <p:cBhvr>
                                        <p:cTn id="17"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2:4</a:t>
            </a:r>
          </a:p>
        </p:txBody>
      </p:sp>
      <p:pic>
        <p:nvPicPr>
          <p:cNvPr id="4" name="Picture 3">
            <a:extLst>
              <a:ext uri="{FF2B5EF4-FFF2-40B4-BE49-F238E27FC236}">
                <a16:creationId xmlns:a16="http://schemas.microsoft.com/office/drawing/2014/main" id="{0B60F285-01A6-4D54-B672-322A7893B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00" y="1839600"/>
            <a:ext cx="7946021" cy="3182265"/>
          </a:xfrm>
          <a:prstGeom prst="rect">
            <a:avLst/>
          </a:prstGeom>
        </p:spPr>
      </p:pic>
    </p:spTree>
    <p:extLst>
      <p:ext uri="{BB962C8B-B14F-4D97-AF65-F5344CB8AC3E}">
        <p14:creationId xmlns:p14="http://schemas.microsoft.com/office/powerpoint/2010/main" val="3574129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25018B7-5835-4B82-BB6F-A927BCE85EF9}"/>
              </a:ext>
            </a:extLst>
          </p:cNvPr>
          <p:cNvGraphicFramePr>
            <a:graphicFrameLocks noGrp="1"/>
          </p:cNvGraphicFramePr>
          <p:nvPr>
            <p:extLst>
              <p:ext uri="{D42A27DB-BD31-4B8C-83A1-F6EECF244321}">
                <p14:modId xmlns:p14="http://schemas.microsoft.com/office/powerpoint/2010/main" val="3294790510"/>
              </p:ext>
            </p:extLst>
          </p:nvPr>
        </p:nvGraphicFramePr>
        <p:xfrm>
          <a:off x="866277" y="1101045"/>
          <a:ext cx="7351296" cy="1475283"/>
        </p:xfrm>
        <a:graphic>
          <a:graphicData uri="http://schemas.openxmlformats.org/drawingml/2006/table">
            <a:tbl>
              <a:tblPr firstRow="1" bandRow="1">
                <a:tableStyleId>{5C22544A-7EE6-4342-B048-85BDC9FD1C3A}</a:tableStyleId>
              </a:tblPr>
              <a:tblGrid>
                <a:gridCol w="1225216">
                  <a:extLst>
                    <a:ext uri="{9D8B030D-6E8A-4147-A177-3AD203B41FA5}">
                      <a16:colId xmlns:a16="http://schemas.microsoft.com/office/drawing/2014/main" val="359674703"/>
                    </a:ext>
                  </a:extLst>
                </a:gridCol>
                <a:gridCol w="1225216">
                  <a:extLst>
                    <a:ext uri="{9D8B030D-6E8A-4147-A177-3AD203B41FA5}">
                      <a16:colId xmlns:a16="http://schemas.microsoft.com/office/drawing/2014/main" val="1381558999"/>
                    </a:ext>
                  </a:extLst>
                </a:gridCol>
                <a:gridCol w="1225216">
                  <a:extLst>
                    <a:ext uri="{9D8B030D-6E8A-4147-A177-3AD203B41FA5}">
                      <a16:colId xmlns:a16="http://schemas.microsoft.com/office/drawing/2014/main" val="2504133960"/>
                    </a:ext>
                  </a:extLst>
                </a:gridCol>
                <a:gridCol w="1225216">
                  <a:extLst>
                    <a:ext uri="{9D8B030D-6E8A-4147-A177-3AD203B41FA5}">
                      <a16:colId xmlns:a16="http://schemas.microsoft.com/office/drawing/2014/main" val="2064331815"/>
                    </a:ext>
                  </a:extLst>
                </a:gridCol>
                <a:gridCol w="1225216">
                  <a:extLst>
                    <a:ext uri="{9D8B030D-6E8A-4147-A177-3AD203B41FA5}">
                      <a16:colId xmlns:a16="http://schemas.microsoft.com/office/drawing/2014/main" val="4167189023"/>
                    </a:ext>
                  </a:extLst>
                </a:gridCol>
                <a:gridCol w="1225216">
                  <a:extLst>
                    <a:ext uri="{9D8B030D-6E8A-4147-A177-3AD203B41FA5}">
                      <a16:colId xmlns:a16="http://schemas.microsoft.com/office/drawing/2014/main" val="4225805780"/>
                    </a:ext>
                  </a:extLst>
                </a:gridCol>
              </a:tblGrid>
              <a:tr h="450895">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01808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2:5</a:t>
            </a:r>
          </a:p>
        </p:txBody>
      </p:sp>
      <p:pic>
        <p:nvPicPr>
          <p:cNvPr id="8" name="Picture 7" descr="A picture containing weapon, brass knucks, projectile&#10;&#10;Description generated with very high confidence">
            <a:extLst>
              <a:ext uri="{FF2B5EF4-FFF2-40B4-BE49-F238E27FC236}">
                <a16:creationId xmlns:a16="http://schemas.microsoft.com/office/drawing/2014/main" id="{930F6B35-1F28-4B77-AB9D-C1530234E775}"/>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5907175" y="1645937"/>
            <a:ext cx="459449" cy="414657"/>
          </a:xfrm>
          <a:prstGeom prst="rect">
            <a:avLst/>
          </a:prstGeom>
        </p:spPr>
      </p:pic>
      <p:cxnSp>
        <p:nvCxnSpPr>
          <p:cNvPr id="9" name="Straight Connector 8">
            <a:extLst>
              <a:ext uri="{FF2B5EF4-FFF2-40B4-BE49-F238E27FC236}">
                <a16:creationId xmlns:a16="http://schemas.microsoft.com/office/drawing/2014/main" id="{6AF202D6-AF01-4AE8-97E2-D87B5BF7F567}"/>
              </a:ext>
            </a:extLst>
          </p:cNvPr>
          <p:cNvCxnSpPr>
            <a:cxnSpLocks/>
          </p:cNvCxnSpPr>
          <p:nvPr/>
        </p:nvCxnSpPr>
        <p:spPr bwMode="auto">
          <a:xfrm>
            <a:off x="866277" y="2570022"/>
            <a:ext cx="735129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descr="A picture containing weapon, brass knucks, projectile&#10;&#10;Description generated with very high confidence">
            <a:extLst>
              <a:ext uri="{FF2B5EF4-FFF2-40B4-BE49-F238E27FC236}">
                <a16:creationId xmlns:a16="http://schemas.microsoft.com/office/drawing/2014/main" id="{E5485050-D419-45BE-A8C5-50A5D7AF61D7}"/>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6381978" y="1645937"/>
            <a:ext cx="459449" cy="414657"/>
          </a:xfrm>
          <a:prstGeom prst="rect">
            <a:avLst/>
          </a:prstGeom>
        </p:spPr>
      </p:pic>
      <p:pic>
        <p:nvPicPr>
          <p:cNvPr id="11" name="Picture 10" descr="A picture containing weapon, brass knucks, projectile&#10;&#10;Description generated with very high confidence">
            <a:extLst>
              <a:ext uri="{FF2B5EF4-FFF2-40B4-BE49-F238E27FC236}">
                <a16:creationId xmlns:a16="http://schemas.microsoft.com/office/drawing/2014/main" id="{9E0EC203-1866-4E67-8903-6E1E6041A405}"/>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7128413" y="1645937"/>
            <a:ext cx="459449" cy="414657"/>
          </a:xfrm>
          <a:prstGeom prst="rect">
            <a:avLst/>
          </a:prstGeom>
        </p:spPr>
      </p:pic>
      <p:pic>
        <p:nvPicPr>
          <p:cNvPr id="12" name="Picture 11" descr="A picture containing weapon, brass knucks, projectile&#10;&#10;Description generated with very high confidence">
            <a:extLst>
              <a:ext uri="{FF2B5EF4-FFF2-40B4-BE49-F238E27FC236}">
                <a16:creationId xmlns:a16="http://schemas.microsoft.com/office/drawing/2014/main" id="{A5CB2EB5-8DA6-4EC2-9318-7F8985F0A520}"/>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7603216" y="1645937"/>
            <a:ext cx="459449" cy="414657"/>
          </a:xfrm>
          <a:prstGeom prst="rect">
            <a:avLst/>
          </a:prstGeom>
        </p:spPr>
      </p:pic>
      <p:pic>
        <p:nvPicPr>
          <p:cNvPr id="13" name="Picture 12" descr="A picture containing weapon, brass knucks, projectile&#10;&#10;Description generated with very high confidence">
            <a:extLst>
              <a:ext uri="{FF2B5EF4-FFF2-40B4-BE49-F238E27FC236}">
                <a16:creationId xmlns:a16="http://schemas.microsoft.com/office/drawing/2014/main" id="{300F939C-1DE1-4455-AF60-CD2C37217DAC}"/>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7367141" y="2060594"/>
            <a:ext cx="459449" cy="414657"/>
          </a:xfrm>
          <a:prstGeom prst="rect">
            <a:avLst/>
          </a:prstGeom>
        </p:spPr>
      </p:pic>
      <p:sp>
        <p:nvSpPr>
          <p:cNvPr id="14" name="TextBox 13">
            <a:extLst>
              <a:ext uri="{FF2B5EF4-FFF2-40B4-BE49-F238E27FC236}">
                <a16:creationId xmlns:a16="http://schemas.microsoft.com/office/drawing/2014/main" id="{5487F70F-14C9-485A-A3F4-22235C2B5FF6}"/>
              </a:ext>
            </a:extLst>
          </p:cNvPr>
          <p:cNvSpPr txBox="1"/>
          <p:nvPr/>
        </p:nvSpPr>
        <p:spPr bwMode="auto">
          <a:xfrm>
            <a:off x="4872456"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5" name="TextBox 14">
            <a:extLst>
              <a:ext uri="{FF2B5EF4-FFF2-40B4-BE49-F238E27FC236}">
                <a16:creationId xmlns:a16="http://schemas.microsoft.com/office/drawing/2014/main" id="{1297AFE5-43EE-4EAD-9903-3A4F762693A3}"/>
              </a:ext>
            </a:extLst>
          </p:cNvPr>
          <p:cNvSpPr txBox="1"/>
          <p:nvPr/>
        </p:nvSpPr>
        <p:spPr bwMode="auto">
          <a:xfrm>
            <a:off x="6122136" y="258878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6" name="TextBox 15">
            <a:extLst>
              <a:ext uri="{FF2B5EF4-FFF2-40B4-BE49-F238E27FC236}">
                <a16:creationId xmlns:a16="http://schemas.microsoft.com/office/drawing/2014/main" id="{EAAE4820-F99D-45DA-8CB6-C3E8598F39E5}"/>
              </a:ext>
            </a:extLst>
          </p:cNvPr>
          <p:cNvSpPr txBox="1"/>
          <p:nvPr/>
        </p:nvSpPr>
        <p:spPr bwMode="auto">
          <a:xfrm>
            <a:off x="7346416"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7" name="TextBox 16">
            <a:extLst>
              <a:ext uri="{FF2B5EF4-FFF2-40B4-BE49-F238E27FC236}">
                <a16:creationId xmlns:a16="http://schemas.microsoft.com/office/drawing/2014/main" id="{F10045D5-12E7-4A7D-A928-C5775454CF0F}"/>
              </a:ext>
            </a:extLst>
          </p:cNvPr>
          <p:cNvSpPr txBox="1"/>
          <p:nvPr/>
        </p:nvSpPr>
        <p:spPr bwMode="auto">
          <a:xfrm>
            <a:off x="5509149"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33035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2:5</a:t>
            </a:r>
          </a:p>
        </p:txBody>
      </p:sp>
      <p:pic>
        <p:nvPicPr>
          <p:cNvPr id="4" name="Picture 3" descr="A screen shot of a window&#10;&#10;Description generated with high confidence">
            <a:extLst>
              <a:ext uri="{FF2B5EF4-FFF2-40B4-BE49-F238E27FC236}">
                <a16:creationId xmlns:a16="http://schemas.microsoft.com/office/drawing/2014/main" id="{84C0644E-1DCF-48F5-BBE6-584F7BDAE8A3}"/>
              </a:ext>
            </a:extLst>
          </p:cNvPr>
          <p:cNvPicPr>
            <a:picLocks noChangeAspect="1"/>
          </p:cNvPicPr>
          <p:nvPr/>
        </p:nvPicPr>
        <p:blipFill rotWithShape="1">
          <a:blip r:embed="rId2">
            <a:extLst>
              <a:ext uri="{28A0092B-C50C-407E-A947-70E740481C1C}">
                <a14:useLocalDpi xmlns:a14="http://schemas.microsoft.com/office/drawing/2010/main" val="0"/>
              </a:ext>
            </a:extLst>
          </a:blip>
          <a:srcRect b="-1542"/>
          <a:stretch/>
        </p:blipFill>
        <p:spPr>
          <a:xfrm>
            <a:off x="2540537" y="1289940"/>
            <a:ext cx="4081342" cy="4602161"/>
          </a:xfrm>
          <a:prstGeom prst="rect">
            <a:avLst/>
          </a:prstGeom>
        </p:spPr>
      </p:pic>
      <p:sp>
        <p:nvSpPr>
          <p:cNvPr id="5" name="Rectangle 4">
            <a:extLst>
              <a:ext uri="{FF2B5EF4-FFF2-40B4-BE49-F238E27FC236}">
                <a16:creationId xmlns:a16="http://schemas.microsoft.com/office/drawing/2014/main" id="{2733FB58-30E3-474A-A8B4-546D3B28169C}"/>
              </a:ext>
            </a:extLst>
          </p:cNvPr>
          <p:cNvSpPr/>
          <p:nvPr/>
        </p:nvSpPr>
        <p:spPr bwMode="auto">
          <a:xfrm>
            <a:off x="4103959" y="5410200"/>
            <a:ext cx="969703" cy="48190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8" name="Picture 17" descr="A screen shot of a window&#10;&#10;Description generated with high confidence">
            <a:extLst>
              <a:ext uri="{FF2B5EF4-FFF2-40B4-BE49-F238E27FC236}">
                <a16:creationId xmlns:a16="http://schemas.microsoft.com/office/drawing/2014/main" id="{45051168-030F-46DC-84AE-E67A2235475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40537" y="1289939"/>
            <a:ext cx="1609774" cy="3975670"/>
          </a:xfrm>
          <a:prstGeom prst="rect">
            <a:avLst/>
          </a:prstGeom>
        </p:spPr>
      </p:pic>
      <p:pic>
        <p:nvPicPr>
          <p:cNvPr id="20" name="Picture 19" descr="A screen shot of a window&#10;&#10;Description generated with high confidence">
            <a:extLst>
              <a:ext uri="{FF2B5EF4-FFF2-40B4-BE49-F238E27FC236}">
                <a16:creationId xmlns:a16="http://schemas.microsoft.com/office/drawing/2014/main" id="{0DA8513A-17B4-4AED-B4EB-3E9C75C562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10297" y="1289939"/>
            <a:ext cx="1588017" cy="3975670"/>
          </a:xfrm>
          <a:prstGeom prst="rect">
            <a:avLst/>
          </a:prstGeom>
        </p:spPr>
      </p:pic>
      <p:pic>
        <p:nvPicPr>
          <p:cNvPr id="21" name="Picture 20" descr="A screen shot of a window&#10;&#10;Description generated with high confidence">
            <a:extLst>
              <a:ext uri="{FF2B5EF4-FFF2-40B4-BE49-F238E27FC236}">
                <a16:creationId xmlns:a16="http://schemas.microsoft.com/office/drawing/2014/main" id="{4B1BE048-576D-4D42-A49E-8EA1F4B0FD50}"/>
              </a:ext>
            </a:extLst>
          </p:cNvPr>
          <p:cNvPicPr>
            <a:picLocks noChangeAspect="1"/>
          </p:cNvPicPr>
          <p:nvPr/>
        </p:nvPicPr>
        <p:blipFill rotWithShape="1">
          <a:blip r:embed="rId5">
            <a:extLst>
              <a:ext uri="{28A0092B-C50C-407E-A947-70E740481C1C}">
                <a14:useLocalDpi xmlns:a14="http://schemas.microsoft.com/office/drawing/2010/main" val="0"/>
              </a:ext>
            </a:extLst>
          </a:blip>
          <a:srcRect b="-16964"/>
          <a:stretch/>
        </p:blipFill>
        <p:spPr>
          <a:xfrm>
            <a:off x="4103958" y="5410200"/>
            <a:ext cx="969703" cy="481901"/>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F17D5CAB-C65C-4FC7-8DCC-A20880A84CC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6200000">
            <a:off x="3925120" y="2674522"/>
            <a:ext cx="1206504" cy="3975670"/>
          </a:xfrm>
          <a:prstGeom prst="rect">
            <a:avLst/>
          </a:prstGeom>
        </p:spPr>
      </p:pic>
      <p:pic>
        <p:nvPicPr>
          <p:cNvPr id="24" name="Picture 23" descr="A screen shot of a window&#10;&#10;Description generated with high confidence">
            <a:extLst>
              <a:ext uri="{FF2B5EF4-FFF2-40B4-BE49-F238E27FC236}">
                <a16:creationId xmlns:a16="http://schemas.microsoft.com/office/drawing/2014/main" id="{35F3A266-6EE1-4716-8BB3-B2822F3E17C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40537" y="1289939"/>
            <a:ext cx="1206504" cy="3975670"/>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4F09A2C4-AA09-4AF5-92E5-277EB697D138}"/>
              </a:ext>
            </a:extLst>
          </p:cNvPr>
          <p:cNvPicPr>
            <a:picLocks noChangeAspect="1"/>
          </p:cNvPicPr>
          <p:nvPr/>
        </p:nvPicPr>
        <p:blipFill rotWithShape="1">
          <a:blip r:embed="rId7">
            <a:extLst>
              <a:ext uri="{28A0092B-C50C-407E-A947-70E740481C1C}">
                <a14:useLocalDpi xmlns:a14="http://schemas.microsoft.com/office/drawing/2010/main" val="0"/>
              </a:ext>
            </a:extLst>
          </a:blip>
          <a:srcRect b="-16964"/>
          <a:stretch/>
        </p:blipFill>
        <p:spPr>
          <a:xfrm>
            <a:off x="4103957" y="5410199"/>
            <a:ext cx="806340" cy="481901"/>
          </a:xfrm>
          <a:prstGeom prst="rect">
            <a:avLst/>
          </a:prstGeom>
        </p:spPr>
      </p:pic>
      <p:pic>
        <p:nvPicPr>
          <p:cNvPr id="27" name="Picture 26" descr="A screen shot of a window&#10;&#10;Description generated with high confidence">
            <a:extLst>
              <a:ext uri="{FF2B5EF4-FFF2-40B4-BE49-F238E27FC236}">
                <a16:creationId xmlns:a16="http://schemas.microsoft.com/office/drawing/2014/main" id="{F24C1A41-A52C-48CA-BC36-1FBA7F419B9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540538" y="1287864"/>
            <a:ext cx="3568432" cy="3996995"/>
          </a:xfrm>
          <a:prstGeom prst="rect">
            <a:avLst/>
          </a:prstGeom>
        </p:spPr>
      </p:pic>
      <p:pic>
        <p:nvPicPr>
          <p:cNvPr id="29" name="Picture 28" descr="A screen shot of a window&#10;&#10;Description generated with high confidence">
            <a:extLst>
              <a:ext uri="{FF2B5EF4-FFF2-40B4-BE49-F238E27FC236}">
                <a16:creationId xmlns:a16="http://schemas.microsoft.com/office/drawing/2014/main" id="{6CE249E5-565F-4870-9C3D-BF54553F9D8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540536" y="1287864"/>
            <a:ext cx="4081343" cy="3996996"/>
          </a:xfrm>
          <a:prstGeom prst="rect">
            <a:avLst/>
          </a:prstGeom>
        </p:spPr>
      </p:pic>
      <p:pic>
        <p:nvPicPr>
          <p:cNvPr id="31" name="Picture 30" descr="A screen shot of a window&#10;&#10;Description generated with high confidence">
            <a:extLst>
              <a:ext uri="{FF2B5EF4-FFF2-40B4-BE49-F238E27FC236}">
                <a16:creationId xmlns:a16="http://schemas.microsoft.com/office/drawing/2014/main" id="{9BE07417-7608-4B8D-B33F-9CE6F6B1B00A}"/>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874168" y="5347923"/>
            <a:ext cx="1637632" cy="481901"/>
          </a:xfrm>
          <a:prstGeom prst="rect">
            <a:avLst/>
          </a:prstGeom>
        </p:spPr>
      </p:pic>
      <p:pic>
        <p:nvPicPr>
          <p:cNvPr id="32" name="Picture 31" descr="A screen shot of a window&#10;&#10;Description generated with high confidence">
            <a:extLst>
              <a:ext uri="{FF2B5EF4-FFF2-40B4-BE49-F238E27FC236}">
                <a16:creationId xmlns:a16="http://schemas.microsoft.com/office/drawing/2014/main" id="{2B9BA940-3704-42B2-9882-3A0BE9C48B4A}"/>
              </a:ext>
            </a:extLst>
          </p:cNvPr>
          <p:cNvPicPr>
            <a:picLocks noChangeAspect="1"/>
          </p:cNvPicPr>
          <p:nvPr/>
        </p:nvPicPr>
        <p:blipFill rotWithShape="1">
          <a:blip r:embed="rId11">
            <a:extLst>
              <a:ext uri="{28A0092B-C50C-407E-A947-70E740481C1C}">
                <a14:useLocalDpi xmlns:a14="http://schemas.microsoft.com/office/drawing/2010/main" val="0"/>
              </a:ext>
            </a:extLst>
          </a:blip>
          <a:srcRect l="-4278" t="-2985"/>
          <a:stretch/>
        </p:blipFill>
        <p:spPr>
          <a:xfrm>
            <a:off x="2522646" y="1226876"/>
            <a:ext cx="436454" cy="2069778"/>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4271F29B-0F86-4B32-AC4C-1AD98DE76EC4}"/>
              </a:ext>
            </a:extLst>
          </p:cNvPr>
          <p:cNvPicPr>
            <a:picLocks noChangeAspect="1"/>
          </p:cNvPicPr>
          <p:nvPr/>
        </p:nvPicPr>
        <p:blipFill rotWithShape="1">
          <a:blip r:embed="rId12">
            <a:extLst>
              <a:ext uri="{28A0092B-C50C-407E-A947-70E740481C1C}">
                <a14:useLocalDpi xmlns:a14="http://schemas.microsoft.com/office/drawing/2010/main" val="0"/>
              </a:ext>
            </a:extLst>
          </a:blip>
          <a:srcRect l="-4278" t="-3004"/>
          <a:stretch/>
        </p:blipFill>
        <p:spPr>
          <a:xfrm rot="5400000">
            <a:off x="3354759" y="4014954"/>
            <a:ext cx="428625" cy="2057073"/>
          </a:xfrm>
          <a:prstGeom prst="rect">
            <a:avLst/>
          </a:prstGeom>
        </p:spPr>
      </p:pic>
    </p:spTree>
    <p:extLst>
      <p:ext uri="{BB962C8B-B14F-4D97-AF65-F5344CB8AC3E}">
        <p14:creationId xmlns:p14="http://schemas.microsoft.com/office/powerpoint/2010/main" val="163504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10" presetClass="entr"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2:5</a:t>
            </a:r>
          </a:p>
        </p:txBody>
      </p:sp>
      <p:pic>
        <p:nvPicPr>
          <p:cNvPr id="6" name="Picture 5">
            <a:extLst>
              <a:ext uri="{FF2B5EF4-FFF2-40B4-BE49-F238E27FC236}">
                <a16:creationId xmlns:a16="http://schemas.microsoft.com/office/drawing/2014/main" id="{46A5DB4D-3CBD-4A13-9241-6BD2E2EDA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62" y="2937195"/>
            <a:ext cx="7812676" cy="983610"/>
          </a:xfrm>
          <a:prstGeom prst="rect">
            <a:avLst/>
          </a:prstGeom>
        </p:spPr>
      </p:pic>
      <p:sp>
        <p:nvSpPr>
          <p:cNvPr id="17" name="TextBox 16">
            <a:extLst>
              <a:ext uri="{FF2B5EF4-FFF2-40B4-BE49-F238E27FC236}">
                <a16:creationId xmlns:a16="http://schemas.microsoft.com/office/drawing/2014/main" id="{C182F040-F0AD-4E55-87CC-7927E35D0B0F}"/>
              </a:ext>
            </a:extLst>
          </p:cNvPr>
          <p:cNvSpPr txBox="1"/>
          <p:nvPr/>
        </p:nvSpPr>
        <p:spPr bwMode="auto">
          <a:xfrm>
            <a:off x="3252779" y="1862661"/>
            <a:ext cx="2638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72 hundredths</a:t>
            </a:r>
          </a:p>
        </p:txBody>
      </p:sp>
      <p:cxnSp>
        <p:nvCxnSpPr>
          <p:cNvPr id="5" name="Straight Connector 4">
            <a:extLst>
              <a:ext uri="{FF2B5EF4-FFF2-40B4-BE49-F238E27FC236}">
                <a16:creationId xmlns:a16="http://schemas.microsoft.com/office/drawing/2014/main" id="{FE5CC595-7590-45DE-A924-B2A046841BC2}"/>
              </a:ext>
            </a:extLst>
          </p:cNvPr>
          <p:cNvCxnSpPr>
            <a:cxnSpLocks/>
          </p:cNvCxnSpPr>
          <p:nvPr/>
        </p:nvCxnSpPr>
        <p:spPr bwMode="auto">
          <a:xfrm>
            <a:off x="4570344" y="2339632"/>
            <a:ext cx="3313" cy="692055"/>
          </a:xfrm>
          <a:prstGeom prst="line">
            <a:avLst/>
          </a:pr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59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3:1</a:t>
            </a:r>
          </a:p>
        </p:txBody>
      </p:sp>
      <p:pic>
        <p:nvPicPr>
          <p:cNvPr id="4" name="Picture 3" descr="A black sign with white text&#10;&#10;Description generated with high confidence">
            <a:extLst>
              <a:ext uri="{FF2B5EF4-FFF2-40B4-BE49-F238E27FC236}">
                <a16:creationId xmlns:a16="http://schemas.microsoft.com/office/drawing/2014/main" id="{3E1BC968-D251-4C36-A5FE-87DE6E451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3077023"/>
            <a:ext cx="7907446" cy="703955"/>
          </a:xfrm>
          <a:prstGeom prst="rect">
            <a:avLst/>
          </a:prstGeom>
        </p:spPr>
      </p:pic>
    </p:spTree>
    <p:extLst>
      <p:ext uri="{BB962C8B-B14F-4D97-AF65-F5344CB8AC3E}">
        <p14:creationId xmlns:p14="http://schemas.microsoft.com/office/powerpoint/2010/main" val="3895463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3:2</a:t>
            </a:r>
          </a:p>
        </p:txBody>
      </p:sp>
      <p:pic>
        <p:nvPicPr>
          <p:cNvPr id="5" name="Picture 4" descr="A close up of a screen&#10;&#10;Description generated with high confidence">
            <a:extLst>
              <a:ext uri="{FF2B5EF4-FFF2-40B4-BE49-F238E27FC236}">
                <a16:creationId xmlns:a16="http://schemas.microsoft.com/office/drawing/2014/main" id="{BCA47041-D9DD-4A40-B6F7-027FEA314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90" y="2623791"/>
            <a:ext cx="7946021" cy="1610419"/>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110370F9-381A-4475-A2EE-BA82725E95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48479" y="3102169"/>
            <a:ext cx="670833" cy="677351"/>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7BAFBD45-216D-477E-A4EA-322F2BED90E6}"/>
              </a:ext>
            </a:extLst>
          </p:cNvPr>
          <p:cNvPicPr>
            <a:picLocks noChangeAspect="1"/>
          </p:cNvPicPr>
          <p:nvPr/>
        </p:nvPicPr>
        <p:blipFill rotWithShape="1">
          <a:blip r:embed="rId4">
            <a:extLst>
              <a:ext uri="{28A0092B-C50C-407E-A947-70E740481C1C}">
                <a14:useLocalDpi xmlns:a14="http://schemas.microsoft.com/office/drawing/2010/main" val="0"/>
              </a:ext>
            </a:extLst>
          </a:blip>
          <a:srcRect l="-3776" b="-4208"/>
          <a:stretch/>
        </p:blipFill>
        <p:spPr>
          <a:xfrm>
            <a:off x="1681481" y="3561080"/>
            <a:ext cx="828039" cy="8382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218E2DE7-A9F3-411C-B4E8-92B1C9DB78C1}"/>
              </a:ext>
            </a:extLst>
          </p:cNvPr>
          <p:cNvPicPr>
            <a:picLocks noChangeAspect="1"/>
          </p:cNvPicPr>
          <p:nvPr/>
        </p:nvPicPr>
        <p:blipFill rotWithShape="1">
          <a:blip r:embed="rId4">
            <a:extLst>
              <a:ext uri="{28A0092B-C50C-407E-A947-70E740481C1C}">
                <a14:useLocalDpi xmlns:a14="http://schemas.microsoft.com/office/drawing/2010/main" val="0"/>
              </a:ext>
            </a:extLst>
          </a:blip>
          <a:srcRect l="-3776" b="-4208"/>
          <a:stretch/>
        </p:blipFill>
        <p:spPr>
          <a:xfrm>
            <a:off x="3425601" y="3561080"/>
            <a:ext cx="828039" cy="8382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E1F7A4C0-DE19-4992-82EC-4F01F5C984D8}"/>
              </a:ext>
            </a:extLst>
          </p:cNvPr>
          <p:cNvPicPr>
            <a:picLocks noChangeAspect="1"/>
          </p:cNvPicPr>
          <p:nvPr/>
        </p:nvPicPr>
        <p:blipFill rotWithShape="1">
          <a:blip r:embed="rId4">
            <a:extLst>
              <a:ext uri="{28A0092B-C50C-407E-A947-70E740481C1C}">
                <a14:useLocalDpi xmlns:a14="http://schemas.microsoft.com/office/drawing/2010/main" val="0"/>
              </a:ext>
            </a:extLst>
          </a:blip>
          <a:srcRect l="-3776" b="-4208"/>
          <a:stretch/>
        </p:blipFill>
        <p:spPr>
          <a:xfrm>
            <a:off x="5197251" y="3561080"/>
            <a:ext cx="828039" cy="838200"/>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7BF6A841-E998-4673-9DD4-800957D5017C}"/>
              </a:ext>
            </a:extLst>
          </p:cNvPr>
          <p:cNvPicPr>
            <a:picLocks noChangeAspect="1"/>
          </p:cNvPicPr>
          <p:nvPr/>
        </p:nvPicPr>
        <p:blipFill rotWithShape="1">
          <a:blip r:embed="rId4">
            <a:extLst>
              <a:ext uri="{28A0092B-C50C-407E-A947-70E740481C1C}">
                <a14:useLocalDpi xmlns:a14="http://schemas.microsoft.com/office/drawing/2010/main" val="0"/>
              </a:ext>
            </a:extLst>
          </a:blip>
          <a:srcRect l="-3776" b="-4208"/>
          <a:stretch/>
        </p:blipFill>
        <p:spPr>
          <a:xfrm>
            <a:off x="6968901" y="3561080"/>
            <a:ext cx="828039" cy="838200"/>
          </a:xfrm>
          <a:prstGeom prst="rect">
            <a:avLst/>
          </a:prstGeom>
        </p:spPr>
      </p:pic>
    </p:spTree>
    <p:extLst>
      <p:ext uri="{BB962C8B-B14F-4D97-AF65-F5344CB8AC3E}">
        <p14:creationId xmlns:p14="http://schemas.microsoft.com/office/powerpoint/2010/main" val="331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1.24 Composition and calculation: hundredths and thousandths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3:3</a:t>
            </a:r>
          </a:p>
        </p:txBody>
      </p:sp>
      <p:pic>
        <p:nvPicPr>
          <p:cNvPr id="4" name="Picture 3" descr="A screen shot of a window&#10;&#10;Description generated with high confidence">
            <a:extLst>
              <a:ext uri="{FF2B5EF4-FFF2-40B4-BE49-F238E27FC236}">
                <a16:creationId xmlns:a16="http://schemas.microsoft.com/office/drawing/2014/main" id="{3869EF5F-64A8-43DD-A8EE-319D05B7AAD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18277" y="1529284"/>
            <a:ext cx="4639523" cy="3799432"/>
          </a:xfrm>
          <a:prstGeom prst="rect">
            <a:avLst/>
          </a:prstGeom>
        </p:spPr>
      </p:pic>
      <p:pic>
        <p:nvPicPr>
          <p:cNvPr id="13" name="Picture 12" descr="A screen shot of a window&#10;&#10;Description generated with high confidence">
            <a:extLst>
              <a:ext uri="{FF2B5EF4-FFF2-40B4-BE49-F238E27FC236}">
                <a16:creationId xmlns:a16="http://schemas.microsoft.com/office/drawing/2014/main" id="{41F1C1D8-40F2-4579-8CF1-5E709025B64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06716" y="1600200"/>
            <a:ext cx="409073" cy="300789"/>
          </a:xfrm>
          <a:prstGeom prst="rect">
            <a:avLst/>
          </a:prstGeom>
        </p:spPr>
      </p:pic>
      <p:pic>
        <p:nvPicPr>
          <p:cNvPr id="14" name="Picture 13" descr="A screen shot of a window&#10;&#10;Description generated with high confidence">
            <a:extLst>
              <a:ext uri="{FF2B5EF4-FFF2-40B4-BE49-F238E27FC236}">
                <a16:creationId xmlns:a16="http://schemas.microsoft.com/office/drawing/2014/main" id="{28E60A7B-22DB-421B-97E5-01A1A2D71DE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06715" y="1883610"/>
            <a:ext cx="409073" cy="300790"/>
          </a:xfrm>
          <a:prstGeom prst="rect">
            <a:avLst/>
          </a:prstGeom>
        </p:spPr>
      </p:pic>
      <p:pic>
        <p:nvPicPr>
          <p:cNvPr id="15" name="Picture 14" descr="A screen shot of a window&#10;&#10;Description generated with high confidence">
            <a:extLst>
              <a:ext uri="{FF2B5EF4-FFF2-40B4-BE49-F238E27FC236}">
                <a16:creationId xmlns:a16="http://schemas.microsoft.com/office/drawing/2014/main" id="{EDC45D0B-61E6-4A70-84CB-DF305E83CE4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06714" y="2161422"/>
            <a:ext cx="409073" cy="300790"/>
          </a:xfrm>
          <a:prstGeom prst="rect">
            <a:avLst/>
          </a:prstGeom>
        </p:spPr>
      </p:pic>
      <p:pic>
        <p:nvPicPr>
          <p:cNvPr id="16" name="Picture 15" descr="A screen shot of a window&#10;&#10;Description generated with high confidence">
            <a:extLst>
              <a:ext uri="{FF2B5EF4-FFF2-40B4-BE49-F238E27FC236}">
                <a16:creationId xmlns:a16="http://schemas.microsoft.com/office/drawing/2014/main" id="{C4F9F2F7-0D30-4445-BBA0-BD2FEABD005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06713" y="2439233"/>
            <a:ext cx="409073" cy="300789"/>
          </a:xfrm>
          <a:prstGeom prst="rect">
            <a:avLst/>
          </a:prstGeom>
        </p:spPr>
      </p:pic>
      <p:pic>
        <p:nvPicPr>
          <p:cNvPr id="17" name="Picture 16" descr="A screen shot of a window&#10;&#10;Description generated with high confidence">
            <a:extLst>
              <a:ext uri="{FF2B5EF4-FFF2-40B4-BE49-F238E27FC236}">
                <a16:creationId xmlns:a16="http://schemas.microsoft.com/office/drawing/2014/main" id="{5C85CAEA-75CF-4DD8-AD97-D03018E9FA8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06712" y="2723080"/>
            <a:ext cx="409073" cy="300790"/>
          </a:xfrm>
          <a:prstGeom prst="rect">
            <a:avLst/>
          </a:prstGeom>
        </p:spPr>
      </p:pic>
      <p:pic>
        <p:nvPicPr>
          <p:cNvPr id="18" name="Picture 17" descr="A screen shot of a window&#10;&#10;Description generated with high confidence">
            <a:extLst>
              <a:ext uri="{FF2B5EF4-FFF2-40B4-BE49-F238E27FC236}">
                <a16:creationId xmlns:a16="http://schemas.microsoft.com/office/drawing/2014/main" id="{B754AADE-73B0-4F22-BCDD-83150FCF696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06712" y="3000890"/>
            <a:ext cx="409073" cy="300792"/>
          </a:xfrm>
          <a:prstGeom prst="rect">
            <a:avLst/>
          </a:prstGeom>
        </p:spPr>
      </p:pic>
      <p:pic>
        <p:nvPicPr>
          <p:cNvPr id="19" name="Picture 18" descr="A screen shot of a window&#10;&#10;Description generated with high confidence">
            <a:extLst>
              <a:ext uri="{FF2B5EF4-FFF2-40B4-BE49-F238E27FC236}">
                <a16:creationId xmlns:a16="http://schemas.microsoft.com/office/drawing/2014/main" id="{6B0A4FC6-7103-4E8C-829E-92F38746AC4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06711" y="3280290"/>
            <a:ext cx="409073" cy="300792"/>
          </a:xfrm>
          <a:prstGeom prst="rect">
            <a:avLst/>
          </a:prstGeom>
        </p:spPr>
      </p:pic>
      <p:pic>
        <p:nvPicPr>
          <p:cNvPr id="20" name="Picture 19" descr="A screen shot of a window&#10;&#10;Description generated with high confidence">
            <a:extLst>
              <a:ext uri="{FF2B5EF4-FFF2-40B4-BE49-F238E27FC236}">
                <a16:creationId xmlns:a16="http://schemas.microsoft.com/office/drawing/2014/main" id="{13582506-50CB-41B4-9D54-88E0571354E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606711" y="3567630"/>
            <a:ext cx="409073" cy="292851"/>
          </a:xfrm>
          <a:prstGeom prst="rect">
            <a:avLst/>
          </a:prstGeom>
        </p:spPr>
      </p:pic>
      <p:pic>
        <p:nvPicPr>
          <p:cNvPr id="21" name="Picture 20" descr="A screen shot of a window&#10;&#10;Description generated with high confidence">
            <a:extLst>
              <a:ext uri="{FF2B5EF4-FFF2-40B4-BE49-F238E27FC236}">
                <a16:creationId xmlns:a16="http://schemas.microsoft.com/office/drawing/2014/main" id="{862F987C-F3F2-4ECA-8E8C-EB4036B60C2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606710" y="3851040"/>
            <a:ext cx="409073" cy="292851"/>
          </a:xfrm>
          <a:prstGeom prst="rect">
            <a:avLst/>
          </a:prstGeom>
        </p:spPr>
      </p:pic>
      <p:pic>
        <p:nvPicPr>
          <p:cNvPr id="22" name="Picture 21" descr="A screen shot of a window&#10;&#10;Description generated with high confidence">
            <a:extLst>
              <a:ext uri="{FF2B5EF4-FFF2-40B4-BE49-F238E27FC236}">
                <a16:creationId xmlns:a16="http://schemas.microsoft.com/office/drawing/2014/main" id="{F180B6C0-D26C-49BB-8214-23745E2C258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606710" y="4119323"/>
            <a:ext cx="409073" cy="306310"/>
          </a:xfrm>
          <a:prstGeom prst="rect">
            <a:avLst/>
          </a:prstGeom>
        </p:spPr>
      </p:pic>
      <p:pic>
        <p:nvPicPr>
          <p:cNvPr id="23" name="Picture 22" descr="A screen shot of a window&#10;&#10;Description generated with high confidence">
            <a:extLst>
              <a:ext uri="{FF2B5EF4-FFF2-40B4-BE49-F238E27FC236}">
                <a16:creationId xmlns:a16="http://schemas.microsoft.com/office/drawing/2014/main" id="{031B1540-5C56-4E3D-902F-11248937870E}"/>
              </a:ext>
            </a:extLst>
          </p:cNvPr>
          <p:cNvPicPr>
            <a:picLocks noChangeAspect="1"/>
          </p:cNvPicPr>
          <p:nvPr/>
        </p:nvPicPr>
        <p:blipFill rotWithShape="1">
          <a:blip r:embed="rId10">
            <a:extLst>
              <a:ext uri="{28A0092B-C50C-407E-A947-70E740481C1C}">
                <a14:useLocalDpi xmlns:a14="http://schemas.microsoft.com/office/drawing/2010/main" val="0"/>
              </a:ext>
            </a:extLst>
          </a:blip>
          <a:srcRect t="-1046"/>
          <a:stretch/>
        </p:blipFill>
        <p:spPr>
          <a:xfrm>
            <a:off x="6273800" y="1529284"/>
            <a:ext cx="654050" cy="432866"/>
          </a:xfrm>
          <a:prstGeom prst="rect">
            <a:avLst/>
          </a:prstGeom>
        </p:spPr>
      </p:pic>
      <p:pic>
        <p:nvPicPr>
          <p:cNvPr id="24" name="Picture 23" descr="A screen shot of a window&#10;&#10;Description generated with high confidence">
            <a:extLst>
              <a:ext uri="{FF2B5EF4-FFF2-40B4-BE49-F238E27FC236}">
                <a16:creationId xmlns:a16="http://schemas.microsoft.com/office/drawing/2014/main" id="{E482BBDF-A648-4188-8002-DCD8722AE42E}"/>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273800" y="1962149"/>
            <a:ext cx="654050" cy="477083"/>
          </a:xfrm>
          <a:prstGeom prst="rect">
            <a:avLst/>
          </a:prstGeom>
        </p:spPr>
      </p:pic>
      <p:pic>
        <p:nvPicPr>
          <p:cNvPr id="25" name="Picture 24" descr="A screen shot of a window&#10;&#10;Description generated with high confidence">
            <a:extLst>
              <a:ext uri="{FF2B5EF4-FFF2-40B4-BE49-F238E27FC236}">
                <a16:creationId xmlns:a16="http://schemas.microsoft.com/office/drawing/2014/main" id="{8A8DED30-5820-4CD0-BA89-A4A92D8DF8F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273800" y="2428568"/>
            <a:ext cx="654050" cy="432866"/>
          </a:xfrm>
          <a:prstGeom prst="rect">
            <a:avLst/>
          </a:prstGeom>
        </p:spPr>
      </p:pic>
    </p:spTree>
    <p:extLst>
      <p:ext uri="{BB962C8B-B14F-4D97-AF65-F5344CB8AC3E}">
        <p14:creationId xmlns:p14="http://schemas.microsoft.com/office/powerpoint/2010/main" val="32679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4250"/>
                            </p:stCondLst>
                            <p:childTnLst>
                              <p:par>
                                <p:cTn id="29" presetID="10" presetClass="entr" presetSubtype="0"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0"/>
                            </p:stCondLst>
                            <p:childTnLst>
                              <p:par>
                                <p:cTn id="33" presetID="10" presetClass="entr" presetSubtype="0" fill="hold"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5750"/>
                            </p:stCondLst>
                            <p:childTnLst>
                              <p:par>
                                <p:cTn id="37" presetID="10" presetClass="entr" presetSubtype="0" fill="hold" nodeType="afterEffect">
                                  <p:stCondLst>
                                    <p:cond delay="25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7250"/>
                            </p:stCondLst>
                            <p:childTnLst>
                              <p:par>
                                <p:cTn id="45" presetID="10" presetClass="entr" presetSubtype="0" fill="hold" nodeType="after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8000"/>
                            </p:stCondLst>
                            <p:childTnLst>
                              <p:par>
                                <p:cTn id="49" presetID="10" presetClass="entr" presetSubtype="0" fill="hold" nodeType="after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8750"/>
                            </p:stCondLst>
                            <p:childTnLst>
                              <p:par>
                                <p:cTn id="53" presetID="10" presetClass="entr" presetSubtype="0" fill="hold" nodeType="afterEffect">
                                  <p:stCondLst>
                                    <p:cond delay="25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3:4</a:t>
            </a:r>
          </a:p>
        </p:txBody>
      </p:sp>
      <p:graphicFrame>
        <p:nvGraphicFramePr>
          <p:cNvPr id="26" name="Table 25">
            <a:extLst>
              <a:ext uri="{FF2B5EF4-FFF2-40B4-BE49-F238E27FC236}">
                <a16:creationId xmlns:a16="http://schemas.microsoft.com/office/drawing/2014/main" id="{D40082F7-0B1C-494B-8974-8301B26FB8A8}"/>
              </a:ext>
            </a:extLst>
          </p:cNvPr>
          <p:cNvGraphicFramePr>
            <a:graphicFrameLocks noGrp="1"/>
          </p:cNvGraphicFramePr>
          <p:nvPr>
            <p:extLst>
              <p:ext uri="{D42A27DB-BD31-4B8C-83A1-F6EECF244321}">
                <p14:modId xmlns:p14="http://schemas.microsoft.com/office/powerpoint/2010/main" val="351478108"/>
              </p:ext>
            </p:extLst>
          </p:nvPr>
        </p:nvGraphicFramePr>
        <p:xfrm>
          <a:off x="866277" y="1101045"/>
          <a:ext cx="7351296" cy="1475283"/>
        </p:xfrm>
        <a:graphic>
          <a:graphicData uri="http://schemas.openxmlformats.org/drawingml/2006/table">
            <a:tbl>
              <a:tblPr firstRow="1" bandRow="1">
                <a:tableStyleId>{5C22544A-7EE6-4342-B048-85BDC9FD1C3A}</a:tableStyleId>
              </a:tblPr>
              <a:tblGrid>
                <a:gridCol w="1225216">
                  <a:extLst>
                    <a:ext uri="{9D8B030D-6E8A-4147-A177-3AD203B41FA5}">
                      <a16:colId xmlns:a16="http://schemas.microsoft.com/office/drawing/2014/main" val="359674703"/>
                    </a:ext>
                  </a:extLst>
                </a:gridCol>
                <a:gridCol w="1225216">
                  <a:extLst>
                    <a:ext uri="{9D8B030D-6E8A-4147-A177-3AD203B41FA5}">
                      <a16:colId xmlns:a16="http://schemas.microsoft.com/office/drawing/2014/main" val="1381558999"/>
                    </a:ext>
                  </a:extLst>
                </a:gridCol>
                <a:gridCol w="1225216">
                  <a:extLst>
                    <a:ext uri="{9D8B030D-6E8A-4147-A177-3AD203B41FA5}">
                      <a16:colId xmlns:a16="http://schemas.microsoft.com/office/drawing/2014/main" val="2504133960"/>
                    </a:ext>
                  </a:extLst>
                </a:gridCol>
                <a:gridCol w="1225216">
                  <a:extLst>
                    <a:ext uri="{9D8B030D-6E8A-4147-A177-3AD203B41FA5}">
                      <a16:colId xmlns:a16="http://schemas.microsoft.com/office/drawing/2014/main" val="2064331815"/>
                    </a:ext>
                  </a:extLst>
                </a:gridCol>
                <a:gridCol w="1225216">
                  <a:extLst>
                    <a:ext uri="{9D8B030D-6E8A-4147-A177-3AD203B41FA5}">
                      <a16:colId xmlns:a16="http://schemas.microsoft.com/office/drawing/2014/main" val="4167189023"/>
                    </a:ext>
                  </a:extLst>
                </a:gridCol>
                <a:gridCol w="1225216">
                  <a:extLst>
                    <a:ext uri="{9D8B030D-6E8A-4147-A177-3AD203B41FA5}">
                      <a16:colId xmlns:a16="http://schemas.microsoft.com/office/drawing/2014/main" val="4225805780"/>
                    </a:ext>
                  </a:extLst>
                </a:gridCol>
              </a:tblGrid>
              <a:tr h="361995">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01808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pic>
        <p:nvPicPr>
          <p:cNvPr id="27" name="Picture 26" descr="A picture containing weapon, brass knucks, projectile&#10;&#10;Description generated with very high confidence">
            <a:extLst>
              <a:ext uri="{FF2B5EF4-FFF2-40B4-BE49-F238E27FC236}">
                <a16:creationId xmlns:a16="http://schemas.microsoft.com/office/drawing/2014/main" id="{4BA7A2DE-11EE-4E50-B6DD-0692E9BAE243}"/>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5875053" y="1645936"/>
            <a:ext cx="459449" cy="414657"/>
          </a:xfrm>
          <a:prstGeom prst="rect">
            <a:avLst/>
          </a:prstGeom>
        </p:spPr>
      </p:pic>
      <p:cxnSp>
        <p:nvCxnSpPr>
          <p:cNvPr id="28" name="Straight Connector 27">
            <a:extLst>
              <a:ext uri="{FF2B5EF4-FFF2-40B4-BE49-F238E27FC236}">
                <a16:creationId xmlns:a16="http://schemas.microsoft.com/office/drawing/2014/main" id="{12D27C22-F49D-4FBD-8A22-31E46260E8D3}"/>
              </a:ext>
            </a:extLst>
          </p:cNvPr>
          <p:cNvCxnSpPr>
            <a:cxnSpLocks/>
          </p:cNvCxnSpPr>
          <p:nvPr/>
        </p:nvCxnSpPr>
        <p:spPr bwMode="auto">
          <a:xfrm>
            <a:off x="866277" y="2570022"/>
            <a:ext cx="735129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 name="Picture 29" descr="A picture containing weapon, brass knucks, projectile&#10;&#10;Description generated with very high confidence">
            <a:extLst>
              <a:ext uri="{FF2B5EF4-FFF2-40B4-BE49-F238E27FC236}">
                <a16:creationId xmlns:a16="http://schemas.microsoft.com/office/drawing/2014/main" id="{8E94B1BC-BA57-4438-9AF2-9ACC79DA0AF7}"/>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7119947" y="1645937"/>
            <a:ext cx="459449" cy="414657"/>
          </a:xfrm>
          <a:prstGeom prst="rect">
            <a:avLst/>
          </a:prstGeom>
        </p:spPr>
      </p:pic>
      <p:pic>
        <p:nvPicPr>
          <p:cNvPr id="31" name="Picture 30" descr="A picture containing weapon, brass knucks, projectile&#10;&#10;Description generated with very high confidence">
            <a:extLst>
              <a:ext uri="{FF2B5EF4-FFF2-40B4-BE49-F238E27FC236}">
                <a16:creationId xmlns:a16="http://schemas.microsoft.com/office/drawing/2014/main" id="{E7B25F2C-A46A-4556-852E-9D57EB519E28}"/>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7594750" y="1645937"/>
            <a:ext cx="459449" cy="414657"/>
          </a:xfrm>
          <a:prstGeom prst="rect">
            <a:avLst/>
          </a:prstGeom>
        </p:spPr>
      </p:pic>
      <p:pic>
        <p:nvPicPr>
          <p:cNvPr id="32" name="Picture 31" descr="A picture containing weapon, brass knucks, projectile&#10;&#10;Description generated with very high confidence">
            <a:extLst>
              <a:ext uri="{FF2B5EF4-FFF2-40B4-BE49-F238E27FC236}">
                <a16:creationId xmlns:a16="http://schemas.microsoft.com/office/drawing/2014/main" id="{E236C1CA-C427-4460-8012-539E061F1020}"/>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7119946" y="2107979"/>
            <a:ext cx="459449" cy="414657"/>
          </a:xfrm>
          <a:prstGeom prst="rect">
            <a:avLst/>
          </a:prstGeom>
        </p:spPr>
      </p:pic>
      <p:sp>
        <p:nvSpPr>
          <p:cNvPr id="33" name="TextBox 32">
            <a:extLst>
              <a:ext uri="{FF2B5EF4-FFF2-40B4-BE49-F238E27FC236}">
                <a16:creationId xmlns:a16="http://schemas.microsoft.com/office/drawing/2014/main" id="{03D1AF4D-44C4-4501-B8C5-FF591AA1C460}"/>
              </a:ext>
            </a:extLst>
          </p:cNvPr>
          <p:cNvSpPr txBox="1"/>
          <p:nvPr/>
        </p:nvSpPr>
        <p:spPr bwMode="auto">
          <a:xfrm>
            <a:off x="4897858"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34" name="TextBox 33">
            <a:extLst>
              <a:ext uri="{FF2B5EF4-FFF2-40B4-BE49-F238E27FC236}">
                <a16:creationId xmlns:a16="http://schemas.microsoft.com/office/drawing/2014/main" id="{8F476B13-9EB1-4D82-9FDF-2999612ED912}"/>
              </a:ext>
            </a:extLst>
          </p:cNvPr>
          <p:cNvSpPr txBox="1"/>
          <p:nvPr/>
        </p:nvSpPr>
        <p:spPr bwMode="auto">
          <a:xfrm>
            <a:off x="6069792" y="2585708"/>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35" name="TextBox 34">
            <a:extLst>
              <a:ext uri="{FF2B5EF4-FFF2-40B4-BE49-F238E27FC236}">
                <a16:creationId xmlns:a16="http://schemas.microsoft.com/office/drawing/2014/main" id="{EE8C2D08-2782-47A3-A5E7-AC0635F99F69}"/>
              </a:ext>
            </a:extLst>
          </p:cNvPr>
          <p:cNvSpPr txBox="1"/>
          <p:nvPr/>
        </p:nvSpPr>
        <p:spPr bwMode="auto">
          <a:xfrm>
            <a:off x="7304083"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36" name="TextBox 35">
            <a:extLst>
              <a:ext uri="{FF2B5EF4-FFF2-40B4-BE49-F238E27FC236}">
                <a16:creationId xmlns:a16="http://schemas.microsoft.com/office/drawing/2014/main" id="{27E77787-137E-4E2E-AC11-1B15E36BE1EE}"/>
              </a:ext>
            </a:extLst>
          </p:cNvPr>
          <p:cNvSpPr txBox="1"/>
          <p:nvPr/>
        </p:nvSpPr>
        <p:spPr bwMode="auto">
          <a:xfrm>
            <a:off x="5497300" y="258878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pic>
        <p:nvPicPr>
          <p:cNvPr id="37" name="Picture 36" descr="A picture containing weapon, brass knucks, projectile&#10;&#10;Description generated with very high confidence">
            <a:extLst>
              <a:ext uri="{FF2B5EF4-FFF2-40B4-BE49-F238E27FC236}">
                <a16:creationId xmlns:a16="http://schemas.microsoft.com/office/drawing/2014/main" id="{852DA54A-8A48-4CE1-BF77-95A6A7678651}"/>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7594749" y="2107979"/>
            <a:ext cx="459449" cy="414657"/>
          </a:xfrm>
          <a:prstGeom prst="rect">
            <a:avLst/>
          </a:prstGeom>
        </p:spPr>
      </p:pic>
      <p:pic>
        <p:nvPicPr>
          <p:cNvPr id="39" name="Picture 38" descr="A picture containing weapon, brass knucks, projectile&#10;&#10;Description generated with very high confidence">
            <a:extLst>
              <a:ext uri="{FF2B5EF4-FFF2-40B4-BE49-F238E27FC236}">
                <a16:creationId xmlns:a16="http://schemas.microsoft.com/office/drawing/2014/main" id="{CD97B305-DEAA-469A-96B8-F8EF1A067244}"/>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4668132" y="1628205"/>
            <a:ext cx="459449" cy="414657"/>
          </a:xfrm>
          <a:prstGeom prst="rect">
            <a:avLst/>
          </a:prstGeom>
        </p:spPr>
      </p:pic>
      <p:pic>
        <p:nvPicPr>
          <p:cNvPr id="40" name="Picture 39" descr="A picture containing weapon, brass knucks, projectile&#10;&#10;Description generated with very high confidence">
            <a:extLst>
              <a:ext uri="{FF2B5EF4-FFF2-40B4-BE49-F238E27FC236}">
                <a16:creationId xmlns:a16="http://schemas.microsoft.com/office/drawing/2014/main" id="{48001BA0-EF70-4DCE-BAA3-D9EBB0427DF6}"/>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5142935" y="1628205"/>
            <a:ext cx="459449" cy="414657"/>
          </a:xfrm>
          <a:prstGeom prst="rect">
            <a:avLst/>
          </a:prstGeom>
        </p:spPr>
      </p:pic>
      <p:pic>
        <p:nvPicPr>
          <p:cNvPr id="41" name="Picture 40" descr="A picture containing weapon, brass knucks, projectile&#10;&#10;Description generated with very high confidence">
            <a:extLst>
              <a:ext uri="{FF2B5EF4-FFF2-40B4-BE49-F238E27FC236}">
                <a16:creationId xmlns:a16="http://schemas.microsoft.com/office/drawing/2014/main" id="{B05B3E32-3C59-417F-BCB3-E757ADDAD1C4}"/>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4913533" y="2107979"/>
            <a:ext cx="459449" cy="414657"/>
          </a:xfrm>
          <a:prstGeom prst="rect">
            <a:avLst/>
          </a:prstGeom>
        </p:spPr>
      </p:pic>
      <p:pic>
        <p:nvPicPr>
          <p:cNvPr id="42" name="Picture 41" descr="A picture containing weapon, brass knucks, projectile&#10;&#10;Description generated with very high confidence">
            <a:extLst>
              <a:ext uri="{FF2B5EF4-FFF2-40B4-BE49-F238E27FC236}">
                <a16:creationId xmlns:a16="http://schemas.microsoft.com/office/drawing/2014/main" id="{E40008BA-5B77-4C55-9AB7-4100CB63E660}"/>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3445399" y="1628205"/>
            <a:ext cx="459449" cy="414657"/>
          </a:xfrm>
          <a:prstGeom prst="rect">
            <a:avLst/>
          </a:prstGeom>
        </p:spPr>
      </p:pic>
      <p:pic>
        <p:nvPicPr>
          <p:cNvPr id="43" name="Picture 42" descr="A picture containing weapon, brass knucks, projectile&#10;&#10;Description generated with very high confidence">
            <a:extLst>
              <a:ext uri="{FF2B5EF4-FFF2-40B4-BE49-F238E27FC236}">
                <a16:creationId xmlns:a16="http://schemas.microsoft.com/office/drawing/2014/main" id="{6D6DA6E8-2871-4A8D-848C-2C811A2028FA}"/>
              </a:ext>
            </a:extLst>
          </p:cNvPr>
          <p:cNvPicPr>
            <a:picLocks noChangeAspect="1"/>
          </p:cNvPicPr>
          <p:nvPr/>
        </p:nvPicPr>
        <p:blipFill rotWithShape="1">
          <a:blip r:embed="rId2">
            <a:extLst>
              <a:ext uri="{28A0092B-C50C-407E-A947-70E740481C1C}">
                <a14:useLocalDpi xmlns:a14="http://schemas.microsoft.com/office/drawing/2010/main" val="0"/>
              </a:ext>
            </a:extLst>
          </a:blip>
          <a:srcRect l="-10915"/>
          <a:stretch/>
        </p:blipFill>
        <p:spPr>
          <a:xfrm>
            <a:off x="3920202" y="1628205"/>
            <a:ext cx="459449" cy="414657"/>
          </a:xfrm>
          <a:prstGeom prst="rect">
            <a:avLst/>
          </a:prstGeom>
        </p:spPr>
      </p:pic>
      <p:sp>
        <p:nvSpPr>
          <p:cNvPr id="44" name="TextBox 43">
            <a:extLst>
              <a:ext uri="{FF2B5EF4-FFF2-40B4-BE49-F238E27FC236}">
                <a16:creationId xmlns:a16="http://schemas.microsoft.com/office/drawing/2014/main" id="{EF1FC351-14C9-45AC-9A46-441AE7841CFE}"/>
              </a:ext>
            </a:extLst>
          </p:cNvPr>
          <p:cNvSpPr txBox="1"/>
          <p:nvPr/>
        </p:nvSpPr>
        <p:spPr bwMode="auto">
          <a:xfrm>
            <a:off x="3661723" y="2585707"/>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Tree>
    <p:extLst>
      <p:ext uri="{BB962C8B-B14F-4D97-AF65-F5344CB8AC3E}">
        <p14:creationId xmlns:p14="http://schemas.microsoft.com/office/powerpoint/2010/main" val="23330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animEffect transition="in" filter="fade">
                                      <p:cBhvr>
                                        <p:cTn id="39" dur="500"/>
                                        <p:tgtEl>
                                          <p:spTgt spid="33">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nodeType="withEffect">
                                  <p:stCondLst>
                                    <p:cond delay="0"/>
                                  </p:stCondLst>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fade">
                                      <p:cBhvr>
                                        <p:cTn id="5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 52">
            <a:extLst>
              <a:ext uri="{FF2B5EF4-FFF2-40B4-BE49-F238E27FC236}">
                <a16:creationId xmlns:a16="http://schemas.microsoft.com/office/drawing/2014/main" id="{2AF628F5-9FBD-4DF9-BDA0-581BA13EF221}"/>
              </a:ext>
            </a:extLst>
          </p:cNvPr>
          <p:cNvGraphicFramePr>
            <a:graphicFrameLocks noGrp="1"/>
          </p:cNvGraphicFramePr>
          <p:nvPr>
            <p:extLst>
              <p:ext uri="{D42A27DB-BD31-4B8C-83A1-F6EECF244321}">
                <p14:modId xmlns:p14="http://schemas.microsoft.com/office/powerpoint/2010/main" val="3722497543"/>
              </p:ext>
            </p:extLst>
          </p:nvPr>
        </p:nvGraphicFramePr>
        <p:xfrm>
          <a:off x="866276" y="1101039"/>
          <a:ext cx="7351296" cy="1949064"/>
        </p:xfrm>
        <a:graphic>
          <a:graphicData uri="http://schemas.openxmlformats.org/drawingml/2006/table">
            <a:tbl>
              <a:tblPr firstRow="1" bandRow="1">
                <a:tableStyleId>{5C22544A-7EE6-4342-B048-85BDC9FD1C3A}</a:tableStyleId>
              </a:tblPr>
              <a:tblGrid>
                <a:gridCol w="1225216">
                  <a:extLst>
                    <a:ext uri="{9D8B030D-6E8A-4147-A177-3AD203B41FA5}">
                      <a16:colId xmlns:a16="http://schemas.microsoft.com/office/drawing/2014/main" val="359674703"/>
                    </a:ext>
                  </a:extLst>
                </a:gridCol>
                <a:gridCol w="1225216">
                  <a:extLst>
                    <a:ext uri="{9D8B030D-6E8A-4147-A177-3AD203B41FA5}">
                      <a16:colId xmlns:a16="http://schemas.microsoft.com/office/drawing/2014/main" val="1381558999"/>
                    </a:ext>
                  </a:extLst>
                </a:gridCol>
                <a:gridCol w="1225216">
                  <a:extLst>
                    <a:ext uri="{9D8B030D-6E8A-4147-A177-3AD203B41FA5}">
                      <a16:colId xmlns:a16="http://schemas.microsoft.com/office/drawing/2014/main" val="2504133960"/>
                    </a:ext>
                  </a:extLst>
                </a:gridCol>
                <a:gridCol w="1225216">
                  <a:extLst>
                    <a:ext uri="{9D8B030D-6E8A-4147-A177-3AD203B41FA5}">
                      <a16:colId xmlns:a16="http://schemas.microsoft.com/office/drawing/2014/main" val="2064331815"/>
                    </a:ext>
                  </a:extLst>
                </a:gridCol>
                <a:gridCol w="1225216">
                  <a:extLst>
                    <a:ext uri="{9D8B030D-6E8A-4147-A177-3AD203B41FA5}">
                      <a16:colId xmlns:a16="http://schemas.microsoft.com/office/drawing/2014/main" val="4167189023"/>
                    </a:ext>
                  </a:extLst>
                </a:gridCol>
                <a:gridCol w="1225216">
                  <a:extLst>
                    <a:ext uri="{9D8B030D-6E8A-4147-A177-3AD203B41FA5}">
                      <a16:colId xmlns:a16="http://schemas.microsoft.com/office/drawing/2014/main" val="4225805780"/>
                    </a:ext>
                  </a:extLst>
                </a:gridCol>
              </a:tblGrid>
              <a:tr h="0">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645214"/>
                  </a:ext>
                </a:extLst>
              </a:tr>
              <a:tr h="1491864">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graphicFrame>
        <p:nvGraphicFramePr>
          <p:cNvPr id="20" name="Table 19">
            <a:extLst>
              <a:ext uri="{FF2B5EF4-FFF2-40B4-BE49-F238E27FC236}">
                <a16:creationId xmlns:a16="http://schemas.microsoft.com/office/drawing/2014/main" id="{A7FBC7BD-18E9-4BAC-8DCE-F140D84A375D}"/>
              </a:ext>
            </a:extLst>
          </p:cNvPr>
          <p:cNvGraphicFramePr>
            <a:graphicFrameLocks noGrp="1"/>
          </p:cNvGraphicFramePr>
          <p:nvPr>
            <p:extLst>
              <p:ext uri="{D42A27DB-BD31-4B8C-83A1-F6EECF244321}">
                <p14:modId xmlns:p14="http://schemas.microsoft.com/office/powerpoint/2010/main" val="2060148877"/>
              </p:ext>
            </p:extLst>
          </p:nvPr>
        </p:nvGraphicFramePr>
        <p:xfrm>
          <a:off x="866277" y="1101043"/>
          <a:ext cx="7351296" cy="1949064"/>
        </p:xfrm>
        <a:graphic>
          <a:graphicData uri="http://schemas.openxmlformats.org/drawingml/2006/table">
            <a:tbl>
              <a:tblPr firstRow="1" bandRow="1">
                <a:tableStyleId>{5C22544A-7EE6-4342-B048-85BDC9FD1C3A}</a:tableStyleId>
              </a:tblPr>
              <a:tblGrid>
                <a:gridCol w="1225216">
                  <a:extLst>
                    <a:ext uri="{9D8B030D-6E8A-4147-A177-3AD203B41FA5}">
                      <a16:colId xmlns:a16="http://schemas.microsoft.com/office/drawing/2014/main" val="359674703"/>
                    </a:ext>
                  </a:extLst>
                </a:gridCol>
                <a:gridCol w="1225216">
                  <a:extLst>
                    <a:ext uri="{9D8B030D-6E8A-4147-A177-3AD203B41FA5}">
                      <a16:colId xmlns:a16="http://schemas.microsoft.com/office/drawing/2014/main" val="1381558999"/>
                    </a:ext>
                  </a:extLst>
                </a:gridCol>
                <a:gridCol w="1225216">
                  <a:extLst>
                    <a:ext uri="{9D8B030D-6E8A-4147-A177-3AD203B41FA5}">
                      <a16:colId xmlns:a16="http://schemas.microsoft.com/office/drawing/2014/main" val="2504133960"/>
                    </a:ext>
                  </a:extLst>
                </a:gridCol>
                <a:gridCol w="1225216">
                  <a:extLst>
                    <a:ext uri="{9D8B030D-6E8A-4147-A177-3AD203B41FA5}">
                      <a16:colId xmlns:a16="http://schemas.microsoft.com/office/drawing/2014/main" val="2064331815"/>
                    </a:ext>
                  </a:extLst>
                </a:gridCol>
                <a:gridCol w="1225216">
                  <a:extLst>
                    <a:ext uri="{9D8B030D-6E8A-4147-A177-3AD203B41FA5}">
                      <a16:colId xmlns:a16="http://schemas.microsoft.com/office/drawing/2014/main" val="4167189023"/>
                    </a:ext>
                  </a:extLst>
                </a:gridCol>
                <a:gridCol w="1225216">
                  <a:extLst>
                    <a:ext uri="{9D8B030D-6E8A-4147-A177-3AD203B41FA5}">
                      <a16:colId xmlns:a16="http://schemas.microsoft.com/office/drawing/2014/main" val="4225805780"/>
                    </a:ext>
                  </a:extLst>
                </a:gridCol>
              </a:tblGrid>
              <a:tr h="410123">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491864">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sp>
        <p:nvSpPr>
          <p:cNvPr id="2" name="Text Placeholder 1"/>
          <p:cNvSpPr>
            <a:spLocks noGrp="1"/>
          </p:cNvSpPr>
          <p:nvPr>
            <p:ph type="body" sz="quarter" idx="11"/>
          </p:nvPr>
        </p:nvSpPr>
        <p:spPr/>
        <p:txBody>
          <a:bodyPr/>
          <a:lstStyle/>
          <a:p>
            <a:r>
              <a:rPr lang="en-GB" dirty="0"/>
              <a:t>1.24 Hundredths and thousandths – step 3:7</a:t>
            </a:r>
          </a:p>
        </p:txBody>
      </p:sp>
      <p:cxnSp>
        <p:nvCxnSpPr>
          <p:cNvPr id="21" name="Straight Connector 20">
            <a:extLst>
              <a:ext uri="{FF2B5EF4-FFF2-40B4-BE49-F238E27FC236}">
                <a16:creationId xmlns:a16="http://schemas.microsoft.com/office/drawing/2014/main" id="{FCA5C1EA-948A-4A39-BD96-4FF74FCE4C58}"/>
              </a:ext>
            </a:extLst>
          </p:cNvPr>
          <p:cNvCxnSpPr>
            <a:cxnSpLocks/>
          </p:cNvCxnSpPr>
          <p:nvPr/>
        </p:nvCxnSpPr>
        <p:spPr bwMode="auto">
          <a:xfrm>
            <a:off x="866277" y="2085098"/>
            <a:ext cx="735129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A3E27D4D-258B-4D8A-89CE-A557AA92F1F3}"/>
              </a:ext>
            </a:extLst>
          </p:cNvPr>
          <p:cNvCxnSpPr>
            <a:cxnSpLocks/>
          </p:cNvCxnSpPr>
          <p:nvPr/>
        </p:nvCxnSpPr>
        <p:spPr bwMode="auto">
          <a:xfrm>
            <a:off x="866277" y="2570022"/>
            <a:ext cx="7351295"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2AF25533-7730-4199-BF12-FAFE6B3029DA}"/>
              </a:ext>
            </a:extLst>
          </p:cNvPr>
          <p:cNvCxnSpPr>
            <a:cxnSpLocks/>
          </p:cNvCxnSpPr>
          <p:nvPr/>
        </p:nvCxnSpPr>
        <p:spPr bwMode="auto">
          <a:xfrm>
            <a:off x="866277" y="3058972"/>
            <a:ext cx="735129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0E6D72B2-7AC2-429E-97DA-7C700CE3BB4C}"/>
              </a:ext>
            </a:extLst>
          </p:cNvPr>
          <p:cNvSpPr txBox="1"/>
          <p:nvPr/>
        </p:nvSpPr>
        <p:spPr bwMode="auto">
          <a:xfrm>
            <a:off x="6091656" y="15956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38" name="TextBox 37">
            <a:extLst>
              <a:ext uri="{FF2B5EF4-FFF2-40B4-BE49-F238E27FC236}">
                <a16:creationId xmlns:a16="http://schemas.microsoft.com/office/drawing/2014/main" id="{6CDC2DE8-76FC-4A0A-BABB-F85F8B52AF63}"/>
              </a:ext>
            </a:extLst>
          </p:cNvPr>
          <p:cNvSpPr txBox="1"/>
          <p:nvPr/>
        </p:nvSpPr>
        <p:spPr bwMode="auto">
          <a:xfrm>
            <a:off x="7310856" y="15956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49" name="Oval 48">
            <a:extLst>
              <a:ext uri="{FF2B5EF4-FFF2-40B4-BE49-F238E27FC236}">
                <a16:creationId xmlns:a16="http://schemas.microsoft.com/office/drawing/2014/main" id="{947C8DC5-C9F2-416E-A61F-122F6C8206BB}"/>
              </a:ext>
            </a:extLst>
          </p:cNvPr>
          <p:cNvSpPr/>
          <p:nvPr/>
        </p:nvSpPr>
        <p:spPr bwMode="auto">
          <a:xfrm>
            <a:off x="5697840" y="2255925"/>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6A264F2E-9E09-4DBB-BF4E-E748782CC174}"/>
              </a:ext>
            </a:extLst>
          </p:cNvPr>
          <p:cNvSpPr/>
          <p:nvPr/>
        </p:nvSpPr>
        <p:spPr bwMode="auto">
          <a:xfrm>
            <a:off x="5215556" y="2757574"/>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06ED4FB5-A576-465A-B4F7-235E4B134A31}"/>
              </a:ext>
            </a:extLst>
          </p:cNvPr>
          <p:cNvSpPr txBox="1"/>
          <p:nvPr/>
        </p:nvSpPr>
        <p:spPr bwMode="auto">
          <a:xfrm>
            <a:off x="4867376" y="15956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52" name="TextBox 51">
            <a:extLst>
              <a:ext uri="{FF2B5EF4-FFF2-40B4-BE49-F238E27FC236}">
                <a16:creationId xmlns:a16="http://schemas.microsoft.com/office/drawing/2014/main" id="{A2063C88-CB21-456C-B450-E07C80BBBD60}"/>
              </a:ext>
            </a:extLst>
          </p:cNvPr>
          <p:cNvSpPr txBox="1"/>
          <p:nvPr/>
        </p:nvSpPr>
        <p:spPr bwMode="auto">
          <a:xfrm>
            <a:off x="4864404" y="208959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55" name="Rectangle 54">
            <a:extLst>
              <a:ext uri="{FF2B5EF4-FFF2-40B4-BE49-F238E27FC236}">
                <a16:creationId xmlns:a16="http://schemas.microsoft.com/office/drawing/2014/main" id="{A214BF65-4A27-4420-B583-FFF62AB4C622}"/>
              </a:ext>
            </a:extLst>
          </p:cNvPr>
          <p:cNvSpPr/>
          <p:nvPr/>
        </p:nvSpPr>
        <p:spPr bwMode="auto">
          <a:xfrm>
            <a:off x="697833" y="2584555"/>
            <a:ext cx="7748334" cy="784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6" name="Oval 55">
            <a:extLst>
              <a:ext uri="{FF2B5EF4-FFF2-40B4-BE49-F238E27FC236}">
                <a16:creationId xmlns:a16="http://schemas.microsoft.com/office/drawing/2014/main" id="{D1B846EB-6692-4FBC-97FF-A5EFD1B933DB}"/>
              </a:ext>
            </a:extLst>
          </p:cNvPr>
          <p:cNvSpPr/>
          <p:nvPr/>
        </p:nvSpPr>
        <p:spPr bwMode="auto">
          <a:xfrm>
            <a:off x="5693076" y="1756075"/>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26FE8BAB-9171-40F4-801B-B9C0001B7CFF}"/>
              </a:ext>
            </a:extLst>
          </p:cNvPr>
          <p:cNvSpPr txBox="1"/>
          <p:nvPr/>
        </p:nvSpPr>
        <p:spPr bwMode="auto">
          <a:xfrm>
            <a:off x="6091656" y="20953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8" name="TextBox 57">
            <a:extLst>
              <a:ext uri="{FF2B5EF4-FFF2-40B4-BE49-F238E27FC236}">
                <a16:creationId xmlns:a16="http://schemas.microsoft.com/office/drawing/2014/main" id="{C5EA2D1B-B724-4F7C-8375-11D46A6D295B}"/>
              </a:ext>
            </a:extLst>
          </p:cNvPr>
          <p:cNvSpPr txBox="1"/>
          <p:nvPr/>
        </p:nvSpPr>
        <p:spPr bwMode="auto">
          <a:xfrm>
            <a:off x="7310856" y="209537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9" name="TextBox 58">
            <a:extLst>
              <a:ext uri="{FF2B5EF4-FFF2-40B4-BE49-F238E27FC236}">
                <a16:creationId xmlns:a16="http://schemas.microsoft.com/office/drawing/2014/main" id="{0425A7AA-9A8C-41D9-B8B0-60320C4A9B83}"/>
              </a:ext>
            </a:extLst>
          </p:cNvPr>
          <p:cNvSpPr txBox="1"/>
          <p:nvPr/>
        </p:nvSpPr>
        <p:spPr bwMode="auto">
          <a:xfrm>
            <a:off x="6964680" y="2588787"/>
            <a:ext cx="1252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1.69 &lt; 2</a:t>
            </a:r>
          </a:p>
        </p:txBody>
      </p:sp>
      <p:sp>
        <p:nvSpPr>
          <p:cNvPr id="19" name="Rectangle 18">
            <a:extLst>
              <a:ext uri="{FF2B5EF4-FFF2-40B4-BE49-F238E27FC236}">
                <a16:creationId xmlns:a16="http://schemas.microsoft.com/office/drawing/2014/main" id="{614C0599-54A8-4331-A6CC-E6E71890CBA3}"/>
              </a:ext>
            </a:extLst>
          </p:cNvPr>
          <p:cNvSpPr/>
          <p:nvPr/>
        </p:nvSpPr>
        <p:spPr bwMode="auto">
          <a:xfrm>
            <a:off x="529389" y="762903"/>
            <a:ext cx="7748334" cy="78479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84201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 grpId="0" animBg="1"/>
      <p:bldP spid="57" grpId="0"/>
      <p:bldP spid="58" grpId="0"/>
      <p:bldP spid="59"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 52">
            <a:extLst>
              <a:ext uri="{FF2B5EF4-FFF2-40B4-BE49-F238E27FC236}">
                <a16:creationId xmlns:a16="http://schemas.microsoft.com/office/drawing/2014/main" id="{2AF628F5-9FBD-4DF9-BDA0-581BA13EF221}"/>
              </a:ext>
            </a:extLst>
          </p:cNvPr>
          <p:cNvGraphicFramePr>
            <a:graphicFrameLocks noGrp="1"/>
          </p:cNvGraphicFramePr>
          <p:nvPr>
            <p:extLst>
              <p:ext uri="{D42A27DB-BD31-4B8C-83A1-F6EECF244321}">
                <p14:modId xmlns:p14="http://schemas.microsoft.com/office/powerpoint/2010/main" val="1062141406"/>
              </p:ext>
            </p:extLst>
          </p:nvPr>
        </p:nvGraphicFramePr>
        <p:xfrm>
          <a:off x="866276" y="1101039"/>
          <a:ext cx="7351296" cy="1949064"/>
        </p:xfrm>
        <a:graphic>
          <a:graphicData uri="http://schemas.openxmlformats.org/drawingml/2006/table">
            <a:tbl>
              <a:tblPr firstRow="1" bandRow="1">
                <a:tableStyleId>{5C22544A-7EE6-4342-B048-85BDC9FD1C3A}</a:tableStyleId>
              </a:tblPr>
              <a:tblGrid>
                <a:gridCol w="1225216">
                  <a:extLst>
                    <a:ext uri="{9D8B030D-6E8A-4147-A177-3AD203B41FA5}">
                      <a16:colId xmlns:a16="http://schemas.microsoft.com/office/drawing/2014/main" val="359674703"/>
                    </a:ext>
                  </a:extLst>
                </a:gridCol>
                <a:gridCol w="1225216">
                  <a:extLst>
                    <a:ext uri="{9D8B030D-6E8A-4147-A177-3AD203B41FA5}">
                      <a16:colId xmlns:a16="http://schemas.microsoft.com/office/drawing/2014/main" val="1381558999"/>
                    </a:ext>
                  </a:extLst>
                </a:gridCol>
                <a:gridCol w="1225216">
                  <a:extLst>
                    <a:ext uri="{9D8B030D-6E8A-4147-A177-3AD203B41FA5}">
                      <a16:colId xmlns:a16="http://schemas.microsoft.com/office/drawing/2014/main" val="2504133960"/>
                    </a:ext>
                  </a:extLst>
                </a:gridCol>
                <a:gridCol w="1225216">
                  <a:extLst>
                    <a:ext uri="{9D8B030D-6E8A-4147-A177-3AD203B41FA5}">
                      <a16:colId xmlns:a16="http://schemas.microsoft.com/office/drawing/2014/main" val="2064331815"/>
                    </a:ext>
                  </a:extLst>
                </a:gridCol>
                <a:gridCol w="1225216">
                  <a:extLst>
                    <a:ext uri="{9D8B030D-6E8A-4147-A177-3AD203B41FA5}">
                      <a16:colId xmlns:a16="http://schemas.microsoft.com/office/drawing/2014/main" val="4167189023"/>
                    </a:ext>
                  </a:extLst>
                </a:gridCol>
                <a:gridCol w="1225216">
                  <a:extLst>
                    <a:ext uri="{9D8B030D-6E8A-4147-A177-3AD203B41FA5}">
                      <a16:colId xmlns:a16="http://schemas.microsoft.com/office/drawing/2014/main" val="4225805780"/>
                    </a:ext>
                  </a:extLst>
                </a:gridCol>
              </a:tblGrid>
              <a:tr h="0">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Semibold"/>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9645214"/>
                  </a:ext>
                </a:extLst>
              </a:tr>
              <a:tr h="1491864">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graphicFrame>
        <p:nvGraphicFramePr>
          <p:cNvPr id="20" name="Table 19">
            <a:extLst>
              <a:ext uri="{FF2B5EF4-FFF2-40B4-BE49-F238E27FC236}">
                <a16:creationId xmlns:a16="http://schemas.microsoft.com/office/drawing/2014/main" id="{A7FBC7BD-18E9-4BAC-8DCE-F140D84A375D}"/>
              </a:ext>
            </a:extLst>
          </p:cNvPr>
          <p:cNvGraphicFramePr>
            <a:graphicFrameLocks noGrp="1"/>
          </p:cNvGraphicFramePr>
          <p:nvPr>
            <p:extLst>
              <p:ext uri="{D42A27DB-BD31-4B8C-83A1-F6EECF244321}">
                <p14:modId xmlns:p14="http://schemas.microsoft.com/office/powerpoint/2010/main" val="3062393454"/>
              </p:ext>
            </p:extLst>
          </p:nvPr>
        </p:nvGraphicFramePr>
        <p:xfrm>
          <a:off x="866277" y="1101043"/>
          <a:ext cx="7351296" cy="1949064"/>
        </p:xfrm>
        <a:graphic>
          <a:graphicData uri="http://schemas.openxmlformats.org/drawingml/2006/table">
            <a:tbl>
              <a:tblPr firstRow="1" bandRow="1">
                <a:tableStyleId>{5C22544A-7EE6-4342-B048-85BDC9FD1C3A}</a:tableStyleId>
              </a:tblPr>
              <a:tblGrid>
                <a:gridCol w="1225216">
                  <a:extLst>
                    <a:ext uri="{9D8B030D-6E8A-4147-A177-3AD203B41FA5}">
                      <a16:colId xmlns:a16="http://schemas.microsoft.com/office/drawing/2014/main" val="359674703"/>
                    </a:ext>
                  </a:extLst>
                </a:gridCol>
                <a:gridCol w="1225216">
                  <a:extLst>
                    <a:ext uri="{9D8B030D-6E8A-4147-A177-3AD203B41FA5}">
                      <a16:colId xmlns:a16="http://schemas.microsoft.com/office/drawing/2014/main" val="1381558999"/>
                    </a:ext>
                  </a:extLst>
                </a:gridCol>
                <a:gridCol w="1225216">
                  <a:extLst>
                    <a:ext uri="{9D8B030D-6E8A-4147-A177-3AD203B41FA5}">
                      <a16:colId xmlns:a16="http://schemas.microsoft.com/office/drawing/2014/main" val="2504133960"/>
                    </a:ext>
                  </a:extLst>
                </a:gridCol>
                <a:gridCol w="1225216">
                  <a:extLst>
                    <a:ext uri="{9D8B030D-6E8A-4147-A177-3AD203B41FA5}">
                      <a16:colId xmlns:a16="http://schemas.microsoft.com/office/drawing/2014/main" val="2064331815"/>
                    </a:ext>
                  </a:extLst>
                </a:gridCol>
                <a:gridCol w="1225216">
                  <a:extLst>
                    <a:ext uri="{9D8B030D-6E8A-4147-A177-3AD203B41FA5}">
                      <a16:colId xmlns:a16="http://schemas.microsoft.com/office/drawing/2014/main" val="4167189023"/>
                    </a:ext>
                  </a:extLst>
                </a:gridCol>
                <a:gridCol w="1225216">
                  <a:extLst>
                    <a:ext uri="{9D8B030D-6E8A-4147-A177-3AD203B41FA5}">
                      <a16:colId xmlns:a16="http://schemas.microsoft.com/office/drawing/2014/main" val="4225805780"/>
                    </a:ext>
                  </a:extLst>
                </a:gridCol>
              </a:tblGrid>
              <a:tr h="410123">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491864">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bl>
          </a:graphicData>
        </a:graphic>
      </p:graphicFrame>
      <p:sp>
        <p:nvSpPr>
          <p:cNvPr id="2" name="Text Placeholder 1"/>
          <p:cNvSpPr>
            <a:spLocks noGrp="1"/>
          </p:cNvSpPr>
          <p:nvPr>
            <p:ph type="body" sz="quarter" idx="11"/>
          </p:nvPr>
        </p:nvSpPr>
        <p:spPr/>
        <p:txBody>
          <a:bodyPr/>
          <a:lstStyle/>
          <a:p>
            <a:r>
              <a:rPr lang="en-GB" dirty="0"/>
              <a:t>1.24 Hundredths and thousandths – step 3:7</a:t>
            </a:r>
          </a:p>
        </p:txBody>
      </p:sp>
      <p:cxnSp>
        <p:nvCxnSpPr>
          <p:cNvPr id="21" name="Straight Connector 20">
            <a:extLst>
              <a:ext uri="{FF2B5EF4-FFF2-40B4-BE49-F238E27FC236}">
                <a16:creationId xmlns:a16="http://schemas.microsoft.com/office/drawing/2014/main" id="{FCA5C1EA-948A-4A39-BD96-4FF74FCE4C58}"/>
              </a:ext>
            </a:extLst>
          </p:cNvPr>
          <p:cNvCxnSpPr>
            <a:cxnSpLocks/>
          </p:cNvCxnSpPr>
          <p:nvPr/>
        </p:nvCxnSpPr>
        <p:spPr bwMode="auto">
          <a:xfrm>
            <a:off x="866277" y="2085098"/>
            <a:ext cx="735129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A3E27D4D-258B-4D8A-89CE-A557AA92F1F3}"/>
              </a:ext>
            </a:extLst>
          </p:cNvPr>
          <p:cNvCxnSpPr>
            <a:cxnSpLocks/>
          </p:cNvCxnSpPr>
          <p:nvPr/>
        </p:nvCxnSpPr>
        <p:spPr bwMode="auto">
          <a:xfrm>
            <a:off x="866277" y="2570022"/>
            <a:ext cx="7351295"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2AF25533-7730-4199-BF12-FAFE6B3029DA}"/>
              </a:ext>
            </a:extLst>
          </p:cNvPr>
          <p:cNvCxnSpPr>
            <a:cxnSpLocks/>
          </p:cNvCxnSpPr>
          <p:nvPr/>
        </p:nvCxnSpPr>
        <p:spPr bwMode="auto">
          <a:xfrm>
            <a:off x="866277" y="3058972"/>
            <a:ext cx="735129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0E6D72B2-7AC2-429E-97DA-7C700CE3BB4C}"/>
              </a:ext>
            </a:extLst>
          </p:cNvPr>
          <p:cNvSpPr txBox="1"/>
          <p:nvPr/>
        </p:nvSpPr>
        <p:spPr bwMode="auto">
          <a:xfrm>
            <a:off x="6084771" y="159561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38" name="TextBox 37">
            <a:extLst>
              <a:ext uri="{FF2B5EF4-FFF2-40B4-BE49-F238E27FC236}">
                <a16:creationId xmlns:a16="http://schemas.microsoft.com/office/drawing/2014/main" id="{6CDC2DE8-76FC-4A0A-BABB-F85F8B52AF63}"/>
              </a:ext>
            </a:extLst>
          </p:cNvPr>
          <p:cNvSpPr txBox="1"/>
          <p:nvPr/>
        </p:nvSpPr>
        <p:spPr bwMode="auto">
          <a:xfrm>
            <a:off x="7314131" y="15956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49" name="Oval 48">
            <a:extLst>
              <a:ext uri="{FF2B5EF4-FFF2-40B4-BE49-F238E27FC236}">
                <a16:creationId xmlns:a16="http://schemas.microsoft.com/office/drawing/2014/main" id="{947C8DC5-C9F2-416E-A61F-122F6C8206BB}"/>
              </a:ext>
            </a:extLst>
          </p:cNvPr>
          <p:cNvSpPr/>
          <p:nvPr/>
        </p:nvSpPr>
        <p:spPr bwMode="auto">
          <a:xfrm>
            <a:off x="5702921" y="2255925"/>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6A264F2E-9E09-4DBB-BF4E-E748782CC174}"/>
              </a:ext>
            </a:extLst>
          </p:cNvPr>
          <p:cNvSpPr/>
          <p:nvPr/>
        </p:nvSpPr>
        <p:spPr bwMode="auto">
          <a:xfrm>
            <a:off x="5215556" y="2757574"/>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06ED4FB5-A576-465A-B4F7-235E4B134A31}"/>
              </a:ext>
            </a:extLst>
          </p:cNvPr>
          <p:cNvSpPr txBox="1"/>
          <p:nvPr/>
        </p:nvSpPr>
        <p:spPr bwMode="auto">
          <a:xfrm>
            <a:off x="4874995" y="159560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52" name="TextBox 51">
            <a:extLst>
              <a:ext uri="{FF2B5EF4-FFF2-40B4-BE49-F238E27FC236}">
                <a16:creationId xmlns:a16="http://schemas.microsoft.com/office/drawing/2014/main" id="{A2063C88-CB21-456C-B450-E07C80BBBD60}"/>
              </a:ext>
            </a:extLst>
          </p:cNvPr>
          <p:cNvSpPr txBox="1"/>
          <p:nvPr/>
        </p:nvSpPr>
        <p:spPr bwMode="auto">
          <a:xfrm>
            <a:off x="4872023" y="208959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54" name="Rectangle 53">
            <a:extLst>
              <a:ext uri="{FF2B5EF4-FFF2-40B4-BE49-F238E27FC236}">
                <a16:creationId xmlns:a16="http://schemas.microsoft.com/office/drawing/2014/main" id="{0A6F5DC8-047B-4BE6-BD64-5AC544E10CF2}"/>
              </a:ext>
            </a:extLst>
          </p:cNvPr>
          <p:cNvSpPr/>
          <p:nvPr/>
        </p:nvSpPr>
        <p:spPr bwMode="auto">
          <a:xfrm>
            <a:off x="529389" y="762903"/>
            <a:ext cx="7748334" cy="78479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A214BF65-4A27-4420-B583-FFF62AB4C622}"/>
              </a:ext>
            </a:extLst>
          </p:cNvPr>
          <p:cNvSpPr/>
          <p:nvPr/>
        </p:nvSpPr>
        <p:spPr bwMode="auto">
          <a:xfrm>
            <a:off x="697833" y="2584555"/>
            <a:ext cx="7748334" cy="7848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6" name="Oval 55">
            <a:extLst>
              <a:ext uri="{FF2B5EF4-FFF2-40B4-BE49-F238E27FC236}">
                <a16:creationId xmlns:a16="http://schemas.microsoft.com/office/drawing/2014/main" id="{D1B846EB-6692-4FBC-97FF-A5EFD1B933DB}"/>
              </a:ext>
            </a:extLst>
          </p:cNvPr>
          <p:cNvSpPr/>
          <p:nvPr/>
        </p:nvSpPr>
        <p:spPr bwMode="auto">
          <a:xfrm>
            <a:off x="5698157" y="1756075"/>
            <a:ext cx="144379" cy="144379"/>
          </a:xfrm>
          <a:prstGeom prst="ellipse">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26FE8BAB-9171-40F4-801B-B9C0001B7CFF}"/>
              </a:ext>
            </a:extLst>
          </p:cNvPr>
          <p:cNvSpPr txBox="1"/>
          <p:nvPr/>
        </p:nvSpPr>
        <p:spPr bwMode="auto">
          <a:xfrm>
            <a:off x="6075146" y="2095373"/>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58" name="TextBox 57">
            <a:extLst>
              <a:ext uri="{FF2B5EF4-FFF2-40B4-BE49-F238E27FC236}">
                <a16:creationId xmlns:a16="http://schemas.microsoft.com/office/drawing/2014/main" id="{C5EA2D1B-B724-4F7C-8375-11D46A6D295B}"/>
              </a:ext>
            </a:extLst>
          </p:cNvPr>
          <p:cNvSpPr txBox="1"/>
          <p:nvPr/>
        </p:nvSpPr>
        <p:spPr bwMode="auto">
          <a:xfrm>
            <a:off x="7314131" y="2095372"/>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9" name="TextBox 58">
            <a:extLst>
              <a:ext uri="{FF2B5EF4-FFF2-40B4-BE49-F238E27FC236}">
                <a16:creationId xmlns:a16="http://schemas.microsoft.com/office/drawing/2014/main" id="{0425A7AA-9A8C-41D9-B8B0-60320C4A9B83}"/>
              </a:ext>
            </a:extLst>
          </p:cNvPr>
          <p:cNvSpPr txBox="1"/>
          <p:nvPr/>
        </p:nvSpPr>
        <p:spPr bwMode="auto">
          <a:xfrm>
            <a:off x="6838951" y="2588787"/>
            <a:ext cx="1502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1.69 &lt; 1.7</a:t>
            </a:r>
          </a:p>
        </p:txBody>
      </p:sp>
    </p:spTree>
    <p:extLst>
      <p:ext uri="{BB962C8B-B14F-4D97-AF65-F5344CB8AC3E}">
        <p14:creationId xmlns:p14="http://schemas.microsoft.com/office/powerpoint/2010/main" val="266614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58" grpId="0"/>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4:1</a:t>
            </a:r>
          </a:p>
        </p:txBody>
      </p:sp>
      <p:pic>
        <p:nvPicPr>
          <p:cNvPr id="4" name="Picture 3" descr="A close up of a logo&#10;&#10;Description generated with very high confidence">
            <a:extLst>
              <a:ext uri="{FF2B5EF4-FFF2-40B4-BE49-F238E27FC236}">
                <a16:creationId xmlns:a16="http://schemas.microsoft.com/office/drawing/2014/main" id="{DC49F64A-4425-4755-8390-08BDAAA02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883188"/>
            <a:ext cx="7907446" cy="5091625"/>
          </a:xfrm>
          <a:prstGeom prst="rect">
            <a:avLst/>
          </a:prstGeom>
        </p:spPr>
      </p:pic>
      <p:sp>
        <p:nvSpPr>
          <p:cNvPr id="25" name="TextBox 24">
            <a:extLst>
              <a:ext uri="{FF2B5EF4-FFF2-40B4-BE49-F238E27FC236}">
                <a16:creationId xmlns:a16="http://schemas.microsoft.com/office/drawing/2014/main" id="{5DFDB52E-489B-4414-932F-0F54479F6D3B}"/>
              </a:ext>
            </a:extLst>
          </p:cNvPr>
          <p:cNvSpPr txBox="1"/>
          <p:nvPr/>
        </p:nvSpPr>
        <p:spPr bwMode="auto">
          <a:xfrm>
            <a:off x="3663614" y="4747787"/>
            <a:ext cx="1816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1.43</a:t>
            </a:r>
          </a:p>
        </p:txBody>
      </p:sp>
    </p:spTree>
    <p:extLst>
      <p:ext uri="{BB962C8B-B14F-4D97-AF65-F5344CB8AC3E}">
        <p14:creationId xmlns:p14="http://schemas.microsoft.com/office/powerpoint/2010/main" val="41939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4:1</a:t>
            </a:r>
          </a:p>
        </p:txBody>
      </p:sp>
      <p:sp>
        <p:nvSpPr>
          <p:cNvPr id="23" name="TextBox 22">
            <a:extLst>
              <a:ext uri="{FF2B5EF4-FFF2-40B4-BE49-F238E27FC236}">
                <a16:creationId xmlns:a16="http://schemas.microsoft.com/office/drawing/2014/main" id="{BC4B203D-F33F-45CE-8DD5-09091FF53889}"/>
              </a:ext>
            </a:extLst>
          </p:cNvPr>
          <p:cNvSpPr txBox="1"/>
          <p:nvPr/>
        </p:nvSpPr>
        <p:spPr bwMode="auto">
          <a:xfrm>
            <a:off x="3663614" y="5154187"/>
            <a:ext cx="1816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1.43</a:t>
            </a:r>
          </a:p>
        </p:txBody>
      </p:sp>
      <p:pic>
        <p:nvPicPr>
          <p:cNvPr id="4" name="Picture 3" descr="A close up of a logo&#10;&#10;Description generated with very high confidence">
            <a:extLst>
              <a:ext uri="{FF2B5EF4-FFF2-40B4-BE49-F238E27FC236}">
                <a16:creationId xmlns:a16="http://schemas.microsoft.com/office/drawing/2014/main" id="{D01C4DA5-5341-4A15-BE78-99D2CA81F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238062"/>
            <a:ext cx="7974949" cy="2381877"/>
          </a:xfrm>
          <a:prstGeom prst="rect">
            <a:avLst/>
          </a:prstGeom>
        </p:spPr>
      </p:pic>
    </p:spTree>
    <p:extLst>
      <p:ext uri="{BB962C8B-B14F-4D97-AF65-F5344CB8AC3E}">
        <p14:creationId xmlns:p14="http://schemas.microsoft.com/office/powerpoint/2010/main" val="30739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A32E6F-C937-475E-BE5A-CCDAE27EC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00" y="1839600"/>
            <a:ext cx="7946021" cy="3182265"/>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4:1</a:t>
            </a:r>
          </a:p>
        </p:txBody>
      </p:sp>
      <p:pic>
        <p:nvPicPr>
          <p:cNvPr id="9" name="Picture 8" descr="A close up of a logo&#10;&#10;Description generated with very high confidence">
            <a:extLst>
              <a:ext uri="{FF2B5EF4-FFF2-40B4-BE49-F238E27FC236}">
                <a16:creationId xmlns:a16="http://schemas.microsoft.com/office/drawing/2014/main" id="{2BB2C2F7-8232-4B56-8582-FBAAD2DC6D7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8190" y="3385999"/>
            <a:ext cx="679442" cy="664633"/>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2775AE1F-99BD-435A-900F-0BD9BE5A59AA}"/>
              </a:ext>
            </a:extLst>
          </p:cNvPr>
          <p:cNvPicPr>
            <a:picLocks noChangeAspect="1"/>
          </p:cNvPicPr>
          <p:nvPr/>
        </p:nvPicPr>
        <p:blipFill rotWithShape="1">
          <a:blip r:embed="rId4">
            <a:extLst>
              <a:ext uri="{28A0092B-C50C-407E-A947-70E740481C1C}">
                <a14:useLocalDpi xmlns:a14="http://schemas.microsoft.com/office/drawing/2010/main" val="0"/>
              </a:ext>
            </a:extLst>
          </a:blip>
          <a:srcRect r="-1513"/>
          <a:stretch/>
        </p:blipFill>
        <p:spPr>
          <a:xfrm>
            <a:off x="3441032" y="3890433"/>
            <a:ext cx="711200" cy="664634"/>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2E9AED17-E13D-4DCF-AC7D-3023EF272D63}"/>
              </a:ext>
            </a:extLst>
          </p:cNvPr>
          <p:cNvPicPr>
            <a:picLocks noChangeAspect="1"/>
          </p:cNvPicPr>
          <p:nvPr/>
        </p:nvPicPr>
        <p:blipFill rotWithShape="1">
          <a:blip r:embed="rId5">
            <a:extLst>
              <a:ext uri="{28A0092B-C50C-407E-A947-70E740481C1C}">
                <a14:useLocalDpi xmlns:a14="http://schemas.microsoft.com/office/drawing/2010/main" val="0"/>
              </a:ext>
            </a:extLst>
          </a:blip>
          <a:srcRect b="-606"/>
          <a:stretch/>
        </p:blipFill>
        <p:spPr>
          <a:xfrm>
            <a:off x="2577432" y="4358997"/>
            <a:ext cx="863600" cy="808566"/>
          </a:xfrm>
          <a:prstGeom prst="rect">
            <a:avLst/>
          </a:prstGeom>
        </p:spPr>
      </p:pic>
      <p:sp>
        <p:nvSpPr>
          <p:cNvPr id="13" name="TextBox 12">
            <a:extLst>
              <a:ext uri="{FF2B5EF4-FFF2-40B4-BE49-F238E27FC236}">
                <a16:creationId xmlns:a16="http://schemas.microsoft.com/office/drawing/2014/main" id="{ACBBDCD4-28F2-47C2-9F34-3D293342087E}"/>
              </a:ext>
            </a:extLst>
          </p:cNvPr>
          <p:cNvSpPr txBox="1"/>
          <p:nvPr/>
        </p:nvSpPr>
        <p:spPr bwMode="auto">
          <a:xfrm>
            <a:off x="3663614" y="5446287"/>
            <a:ext cx="1816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1.43</a:t>
            </a:r>
          </a:p>
        </p:txBody>
      </p:sp>
    </p:spTree>
    <p:extLst>
      <p:ext uri="{BB962C8B-B14F-4D97-AF65-F5344CB8AC3E}">
        <p14:creationId xmlns:p14="http://schemas.microsoft.com/office/powerpoint/2010/main" val="368272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4:1</a:t>
            </a:r>
          </a:p>
        </p:txBody>
      </p:sp>
      <p:sp>
        <p:nvSpPr>
          <p:cNvPr id="13" name="TextBox 12">
            <a:extLst>
              <a:ext uri="{FF2B5EF4-FFF2-40B4-BE49-F238E27FC236}">
                <a16:creationId xmlns:a16="http://schemas.microsoft.com/office/drawing/2014/main" id="{ACBBDCD4-28F2-47C2-9F34-3D293342087E}"/>
              </a:ext>
            </a:extLst>
          </p:cNvPr>
          <p:cNvSpPr txBox="1"/>
          <p:nvPr/>
        </p:nvSpPr>
        <p:spPr bwMode="auto">
          <a:xfrm>
            <a:off x="3663614" y="926437"/>
            <a:ext cx="1816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1.43</a:t>
            </a:r>
          </a:p>
        </p:txBody>
      </p:sp>
      <p:pic>
        <p:nvPicPr>
          <p:cNvPr id="4" name="Picture 3" descr="A close up of a logo&#10;&#10;Description generated with very high confidence">
            <a:extLst>
              <a:ext uri="{FF2B5EF4-FFF2-40B4-BE49-F238E27FC236}">
                <a16:creationId xmlns:a16="http://schemas.microsoft.com/office/drawing/2014/main" id="{92D64D84-B0C6-4FEA-B3B6-4943B690820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32233" y="533744"/>
            <a:ext cx="1161840" cy="3072532"/>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027C360-B5F7-4D1C-BF27-F0C45CB1082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7972" y="2666585"/>
            <a:ext cx="2448055" cy="1437339"/>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1E2C045C-5564-4F6C-A92F-92298A703A3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01714" y="533744"/>
            <a:ext cx="1200485" cy="3072532"/>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EAF49574-9604-4CE3-B020-EDEE3EF8F9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82840" y="533744"/>
            <a:ext cx="1297260" cy="3072532"/>
          </a:xfrm>
          <a:prstGeom prst="rect">
            <a:avLst/>
          </a:prstGeom>
        </p:spPr>
      </p:pic>
      <p:pic>
        <p:nvPicPr>
          <p:cNvPr id="5" name="Picture 4">
            <a:extLst>
              <a:ext uri="{FF2B5EF4-FFF2-40B4-BE49-F238E27FC236}">
                <a16:creationId xmlns:a16="http://schemas.microsoft.com/office/drawing/2014/main" id="{6BEE69A0-9996-49C6-803F-1A4EC97D39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5200" y="4274327"/>
            <a:ext cx="4795013" cy="2001801"/>
          </a:xfrm>
          <a:prstGeom prst="rect">
            <a:avLst/>
          </a:prstGeom>
        </p:spPr>
      </p:pic>
    </p:spTree>
    <p:extLst>
      <p:ext uri="{BB962C8B-B14F-4D97-AF65-F5344CB8AC3E}">
        <p14:creationId xmlns:p14="http://schemas.microsoft.com/office/powerpoint/2010/main" val="4158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4:2</a:t>
            </a:r>
          </a:p>
        </p:txBody>
      </p:sp>
      <p:pic>
        <p:nvPicPr>
          <p:cNvPr id="5" name="Picture 4" descr="A screen door&#10;&#10;Description generated with high confidence">
            <a:extLst>
              <a:ext uri="{FF2B5EF4-FFF2-40B4-BE49-F238E27FC236}">
                <a16:creationId xmlns:a16="http://schemas.microsoft.com/office/drawing/2014/main" id="{06E0E983-32BE-448D-95CA-C13BDE35C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979620"/>
            <a:ext cx="7907446" cy="4898761"/>
          </a:xfrm>
          <a:prstGeom prst="rect">
            <a:avLst/>
          </a:prstGeom>
        </p:spPr>
      </p:pic>
      <p:sp>
        <p:nvSpPr>
          <p:cNvPr id="7" name="Rectangle 6">
            <a:extLst>
              <a:ext uri="{FF2B5EF4-FFF2-40B4-BE49-F238E27FC236}">
                <a16:creationId xmlns:a16="http://schemas.microsoft.com/office/drawing/2014/main" id="{B6D96CD3-9D74-4618-8EDC-9792275B8124}"/>
              </a:ext>
            </a:extLst>
          </p:cNvPr>
          <p:cNvSpPr/>
          <p:nvPr/>
        </p:nvSpPr>
        <p:spPr bwMode="auto">
          <a:xfrm>
            <a:off x="1888958" y="5402179"/>
            <a:ext cx="2093495" cy="82582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FBE792A1-E58D-4801-BD22-74256240CE18}"/>
              </a:ext>
            </a:extLst>
          </p:cNvPr>
          <p:cNvSpPr/>
          <p:nvPr/>
        </p:nvSpPr>
        <p:spPr bwMode="auto">
          <a:xfrm>
            <a:off x="4211051" y="5402179"/>
            <a:ext cx="2478504" cy="82582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B80850BE-FAF0-45C0-8424-AA2AD8F83167}"/>
              </a:ext>
            </a:extLst>
          </p:cNvPr>
          <p:cNvSpPr/>
          <p:nvPr/>
        </p:nvSpPr>
        <p:spPr bwMode="auto">
          <a:xfrm>
            <a:off x="4211051" y="838199"/>
            <a:ext cx="649706" cy="324050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44BDD552-CE66-415E-BCB8-BFAAE2059942}"/>
              </a:ext>
            </a:extLst>
          </p:cNvPr>
          <p:cNvSpPr/>
          <p:nvPr/>
        </p:nvSpPr>
        <p:spPr bwMode="auto">
          <a:xfrm>
            <a:off x="4936630" y="838199"/>
            <a:ext cx="2767263" cy="324050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0C30DE6D-F8D0-445D-B5A5-96545E2CEF67}"/>
              </a:ext>
            </a:extLst>
          </p:cNvPr>
          <p:cNvSpPr/>
          <p:nvPr/>
        </p:nvSpPr>
        <p:spPr bwMode="auto">
          <a:xfrm>
            <a:off x="1824792" y="838199"/>
            <a:ext cx="2290009" cy="421436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234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DEE3F-6055-4302-978D-5747BF0DFF5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18277" y="2180202"/>
            <a:ext cx="4254512" cy="1898502"/>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4:2</a:t>
            </a:r>
          </a:p>
        </p:txBody>
      </p:sp>
      <p:pic>
        <p:nvPicPr>
          <p:cNvPr id="13" name="Picture 12">
            <a:extLst>
              <a:ext uri="{FF2B5EF4-FFF2-40B4-BE49-F238E27FC236}">
                <a16:creationId xmlns:a16="http://schemas.microsoft.com/office/drawing/2014/main" id="{731280AE-5E4A-423B-B646-0230D7A3887E}"/>
              </a:ext>
            </a:extLst>
          </p:cNvPr>
          <p:cNvPicPr>
            <a:picLocks noChangeAspect="1"/>
          </p:cNvPicPr>
          <p:nvPr/>
        </p:nvPicPr>
        <p:blipFill rotWithShape="1">
          <a:blip r:embed="rId3">
            <a:extLst>
              <a:ext uri="{28A0092B-C50C-407E-A947-70E740481C1C}">
                <a14:useLocalDpi xmlns:a14="http://schemas.microsoft.com/office/drawing/2010/main" val="0"/>
              </a:ext>
            </a:extLst>
          </a:blip>
          <a:srcRect b="-77498"/>
          <a:stretch/>
        </p:blipFill>
        <p:spPr>
          <a:xfrm>
            <a:off x="956157" y="4194176"/>
            <a:ext cx="1592490" cy="858383"/>
          </a:xfrm>
          <a:prstGeom prst="rect">
            <a:avLst/>
          </a:prstGeom>
        </p:spPr>
      </p:pic>
      <p:pic>
        <p:nvPicPr>
          <p:cNvPr id="14" name="Picture 13">
            <a:extLst>
              <a:ext uri="{FF2B5EF4-FFF2-40B4-BE49-F238E27FC236}">
                <a16:creationId xmlns:a16="http://schemas.microsoft.com/office/drawing/2014/main" id="{00517225-ED87-4727-812B-A1B62B56038A}"/>
              </a:ext>
            </a:extLst>
          </p:cNvPr>
          <p:cNvPicPr>
            <a:picLocks noChangeAspect="1"/>
          </p:cNvPicPr>
          <p:nvPr/>
        </p:nvPicPr>
        <p:blipFill rotWithShape="1">
          <a:blip r:embed="rId4">
            <a:extLst>
              <a:ext uri="{28A0092B-C50C-407E-A947-70E740481C1C}">
                <a14:useLocalDpi xmlns:a14="http://schemas.microsoft.com/office/drawing/2010/main" val="0"/>
              </a:ext>
            </a:extLst>
          </a:blip>
          <a:srcRect b="-97638"/>
          <a:stretch/>
        </p:blipFill>
        <p:spPr>
          <a:xfrm>
            <a:off x="2548647" y="4293919"/>
            <a:ext cx="501004" cy="758639"/>
          </a:xfrm>
          <a:prstGeom prst="rect">
            <a:avLst/>
          </a:prstGeom>
        </p:spPr>
      </p:pic>
      <p:pic>
        <p:nvPicPr>
          <p:cNvPr id="16" name="Picture 15">
            <a:extLst>
              <a:ext uri="{FF2B5EF4-FFF2-40B4-BE49-F238E27FC236}">
                <a16:creationId xmlns:a16="http://schemas.microsoft.com/office/drawing/2014/main" id="{5F74920A-9B23-4E15-87B0-B8DB4ED50294}"/>
              </a:ext>
            </a:extLst>
          </p:cNvPr>
          <p:cNvPicPr>
            <a:picLocks noChangeAspect="1"/>
          </p:cNvPicPr>
          <p:nvPr/>
        </p:nvPicPr>
        <p:blipFill rotWithShape="1">
          <a:blip r:embed="rId5">
            <a:extLst>
              <a:ext uri="{28A0092B-C50C-407E-A947-70E740481C1C}">
                <a14:useLocalDpi xmlns:a14="http://schemas.microsoft.com/office/drawing/2010/main" val="0"/>
              </a:ext>
            </a:extLst>
          </a:blip>
          <a:srcRect b="-77498"/>
          <a:stretch/>
        </p:blipFill>
        <p:spPr>
          <a:xfrm>
            <a:off x="3387531" y="4194177"/>
            <a:ext cx="1254610" cy="858382"/>
          </a:xfrm>
          <a:prstGeom prst="rect">
            <a:avLst/>
          </a:prstGeom>
        </p:spPr>
      </p:pic>
      <p:pic>
        <p:nvPicPr>
          <p:cNvPr id="17" name="Picture 16">
            <a:extLst>
              <a:ext uri="{FF2B5EF4-FFF2-40B4-BE49-F238E27FC236}">
                <a16:creationId xmlns:a16="http://schemas.microsoft.com/office/drawing/2014/main" id="{B3DEAB7C-C2C2-45B1-B606-062CA4985C9F}"/>
              </a:ext>
            </a:extLst>
          </p:cNvPr>
          <p:cNvPicPr>
            <a:picLocks noChangeAspect="1"/>
          </p:cNvPicPr>
          <p:nvPr/>
        </p:nvPicPr>
        <p:blipFill rotWithShape="1">
          <a:blip r:embed="rId6">
            <a:extLst>
              <a:ext uri="{28A0092B-C50C-407E-A947-70E740481C1C}">
                <a14:useLocalDpi xmlns:a14="http://schemas.microsoft.com/office/drawing/2010/main" val="0"/>
              </a:ext>
            </a:extLst>
          </a:blip>
          <a:srcRect b="-75472"/>
          <a:stretch/>
        </p:blipFill>
        <p:spPr>
          <a:xfrm>
            <a:off x="5082700" y="4194176"/>
            <a:ext cx="350086" cy="871355"/>
          </a:xfrm>
          <a:prstGeom prst="rect">
            <a:avLst/>
          </a:prstGeom>
        </p:spPr>
      </p:pic>
      <p:pic>
        <p:nvPicPr>
          <p:cNvPr id="18" name="Picture 17">
            <a:extLst>
              <a:ext uri="{FF2B5EF4-FFF2-40B4-BE49-F238E27FC236}">
                <a16:creationId xmlns:a16="http://schemas.microsoft.com/office/drawing/2014/main" id="{349113E1-7171-469B-B7F5-E904E24EA9C0}"/>
              </a:ext>
            </a:extLst>
          </p:cNvPr>
          <p:cNvPicPr>
            <a:picLocks noChangeAspect="1"/>
          </p:cNvPicPr>
          <p:nvPr/>
        </p:nvPicPr>
        <p:blipFill rotWithShape="1">
          <a:blip r:embed="rId7">
            <a:extLst>
              <a:ext uri="{28A0092B-C50C-407E-A947-70E740481C1C}">
                <a14:useLocalDpi xmlns:a14="http://schemas.microsoft.com/office/drawing/2010/main" val="0"/>
              </a:ext>
            </a:extLst>
          </a:blip>
          <a:srcRect b="-75472"/>
          <a:stretch/>
        </p:blipFill>
        <p:spPr>
          <a:xfrm>
            <a:off x="5921584" y="4199060"/>
            <a:ext cx="1181860" cy="871355"/>
          </a:xfrm>
          <a:prstGeom prst="rect">
            <a:avLst/>
          </a:prstGeom>
        </p:spPr>
      </p:pic>
      <p:pic>
        <p:nvPicPr>
          <p:cNvPr id="11" name="Picture 10">
            <a:extLst>
              <a:ext uri="{FF2B5EF4-FFF2-40B4-BE49-F238E27FC236}">
                <a16:creationId xmlns:a16="http://schemas.microsoft.com/office/drawing/2014/main" id="{6AE8F384-76C7-4A98-99C7-2ADC88E9B94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751095" y="2180201"/>
            <a:ext cx="1552072" cy="1898502"/>
          </a:xfrm>
          <a:prstGeom prst="rect">
            <a:avLst/>
          </a:prstGeom>
        </p:spPr>
      </p:pic>
    </p:spTree>
    <p:extLst>
      <p:ext uri="{BB962C8B-B14F-4D97-AF65-F5344CB8AC3E}">
        <p14:creationId xmlns:p14="http://schemas.microsoft.com/office/powerpoint/2010/main" val="27295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2.5E-6 -4.07407E-6 L 0.02066 -4.07407E-6 " pathEditMode="relative" rAng="0" ptsTypes="AA">
                                      <p:cBhvr>
                                        <p:cTn id="30" dur="2000" fill="hold"/>
                                        <p:tgtEl>
                                          <p:spTgt spid="16"/>
                                        </p:tgtEl>
                                        <p:attrNameLst>
                                          <p:attrName>ppt_x</p:attrName>
                                          <p:attrName>ppt_y</p:attrName>
                                        </p:attrNameLst>
                                      </p:cBhvr>
                                      <p:rCtr x="1024" y="0"/>
                                    </p:animMotion>
                                  </p:childTnLst>
                                </p:cTn>
                              </p:par>
                              <p:par>
                                <p:cTn id="31" presetID="63" presetClass="path" presetSubtype="0" accel="50000" decel="50000" fill="hold" nodeType="withEffect">
                                  <p:stCondLst>
                                    <p:cond delay="0"/>
                                  </p:stCondLst>
                                  <p:childTnLst>
                                    <p:animMotion origin="layout" path="M 3.61111E-6 -1.48148E-6 L 0.06892 -1.48148E-6 " pathEditMode="relative" rAng="0" ptsTypes="AA">
                                      <p:cBhvr>
                                        <p:cTn id="32" dur="2000" fill="hold"/>
                                        <p:tgtEl>
                                          <p:spTgt spid="14"/>
                                        </p:tgtEl>
                                        <p:attrNameLst>
                                          <p:attrName>ppt_x</p:attrName>
                                          <p:attrName>ppt_y</p:attrName>
                                        </p:attrNameLst>
                                      </p:cBhvr>
                                      <p:rCtr x="3438" y="0"/>
                                    </p:animMotion>
                                  </p:childTnLst>
                                </p:cTn>
                              </p:par>
                              <p:par>
                                <p:cTn id="33" presetID="63" presetClass="path" presetSubtype="0" accel="50000" decel="50000" fill="hold" nodeType="withEffect">
                                  <p:stCondLst>
                                    <p:cond delay="0"/>
                                  </p:stCondLst>
                                  <p:childTnLst>
                                    <p:animMotion origin="layout" path="M -3.46945E-18 -4.07407E-6 L 0.10834 -4.07407E-6 " pathEditMode="relative" rAng="0" ptsTypes="AA">
                                      <p:cBhvr>
                                        <p:cTn id="34" dur="2000" fill="hold"/>
                                        <p:tgtEl>
                                          <p:spTgt spid="13"/>
                                        </p:tgtEl>
                                        <p:attrNameLst>
                                          <p:attrName>ppt_x</p:attrName>
                                          <p:attrName>ppt_y</p:attrName>
                                        </p:attrNameLst>
                                      </p:cBhvr>
                                      <p:rCtr x="4983" y="0"/>
                                    </p:animMotion>
                                  </p:childTnLst>
                                </p:cTn>
                              </p:par>
                              <p:par>
                                <p:cTn id="35" presetID="35" presetClass="path" presetSubtype="0" accel="50000" decel="50000" fill="hold" nodeType="withEffect">
                                  <p:stCondLst>
                                    <p:cond delay="0"/>
                                  </p:stCondLst>
                                  <p:childTnLst>
                                    <p:animMotion origin="layout" path="M 0 1.11022E-16 L -0.04306 1.11022E-16 " pathEditMode="relative" rAng="0" ptsTypes="AA">
                                      <p:cBhvr>
                                        <p:cTn id="36" dur="2000" fill="hold"/>
                                        <p:tgtEl>
                                          <p:spTgt spid="17"/>
                                        </p:tgtEl>
                                        <p:attrNameLst>
                                          <p:attrName>ppt_x</p:attrName>
                                          <p:attrName>ppt_y</p:attrName>
                                        </p:attrNameLst>
                                      </p:cBhvr>
                                      <p:rCtr x="-2153" y="0"/>
                                    </p:animMotion>
                                  </p:childTnLst>
                                </p:cTn>
                              </p:par>
                              <p:par>
                                <p:cTn id="37" presetID="35" presetClass="path" presetSubtype="0" accel="50000" decel="50000" fill="hold" nodeType="withEffect">
                                  <p:stCondLst>
                                    <p:cond delay="0"/>
                                  </p:stCondLst>
                                  <p:childTnLst>
                                    <p:animMotion origin="layout" path="M -2.77778E-6 -4.44444E-6 L -0.09479 -4.44444E-6 " pathEditMode="relative" rAng="0" ptsTypes="AA">
                                      <p:cBhvr>
                                        <p:cTn id="38" dur="2000" fill="hold"/>
                                        <p:tgtEl>
                                          <p:spTgt spid="18"/>
                                        </p:tgtEl>
                                        <p:attrNameLst>
                                          <p:attrName>ppt_x</p:attrName>
                                          <p:attrName>ppt_y</p:attrName>
                                        </p:attrNameLst>
                                      </p:cBhvr>
                                      <p:rCtr x="-4740" y="0"/>
                                    </p:animMotion>
                                  </p:childTnLst>
                                </p:cTn>
                              </p:par>
                              <p:par>
                                <p:cTn id="39" presetID="35" presetClass="path" presetSubtype="0" accel="50000" decel="50000" fill="hold" nodeType="withEffect">
                                  <p:stCondLst>
                                    <p:cond delay="0"/>
                                  </p:stCondLst>
                                  <p:childTnLst>
                                    <p:animMotion origin="layout" path="M -2.77778E-6 -4.44444E-6 L -0.09479 -4.44444E-6 " pathEditMode="relative" rAng="0" ptsTypes="AA">
                                      <p:cBhvr>
                                        <p:cTn id="40" dur="2000" fill="hold"/>
                                        <p:tgtEl>
                                          <p:spTgt spid="11"/>
                                        </p:tgtEl>
                                        <p:attrNameLst>
                                          <p:attrName>ppt_x</p:attrName>
                                          <p:attrName>ppt_y</p:attrName>
                                        </p:attrNameLst>
                                      </p:cBhvr>
                                      <p:rCtr x="-4740" y="0"/>
                                    </p:animMotion>
                                  </p:childTnLst>
                                </p:cTn>
                              </p:par>
                              <p:par>
                                <p:cTn id="41" presetID="63" presetClass="path" presetSubtype="0" accel="50000" decel="50000" fill="hold" nodeType="withEffect">
                                  <p:stCondLst>
                                    <p:cond delay="0"/>
                                  </p:stCondLst>
                                  <p:childTnLst>
                                    <p:animMotion origin="layout" path="M -2.5E-6 -4.07407E-6 L 0.02066 -4.07407E-6 " pathEditMode="relative" rAng="0" ptsTypes="AA">
                                      <p:cBhvr>
                                        <p:cTn id="42" dur="2000" fill="hold"/>
                                        <p:tgtEl>
                                          <p:spTgt spid="4"/>
                                        </p:tgtEl>
                                        <p:attrNameLst>
                                          <p:attrName>ppt_x</p:attrName>
                                          <p:attrName>ppt_y</p:attrName>
                                        </p:attrNameLst>
                                      </p:cBhvr>
                                      <p:rCtr x="10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9D4BACAD-2FF0-4C95-85BF-43B567846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4" y="2863068"/>
            <a:ext cx="7252373" cy="438934"/>
          </a:xfrm>
          <a:prstGeom prst="rect">
            <a:avLst/>
          </a:prstGeom>
        </p:spPr>
      </p:pic>
      <p:pic>
        <p:nvPicPr>
          <p:cNvPr id="4" name="Picture 3" descr="A close up of a logo&#10;&#10;Description generated with high confidence">
            <a:extLst>
              <a:ext uri="{FF2B5EF4-FFF2-40B4-BE49-F238E27FC236}">
                <a16:creationId xmlns:a16="http://schemas.microsoft.com/office/drawing/2014/main" id="{F912A370-DF1F-4EC0-AF94-6BCA5495F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26" y="2863033"/>
            <a:ext cx="7262348" cy="443921"/>
          </a:xfrm>
          <a:prstGeom prst="rect">
            <a:avLst/>
          </a:prstGeom>
        </p:spPr>
      </p:pic>
      <p:pic>
        <p:nvPicPr>
          <p:cNvPr id="7" name="Picture 6" descr="A close up of a curtain&#10;&#10;Description generated with high confidence">
            <a:extLst>
              <a:ext uri="{FF2B5EF4-FFF2-40B4-BE49-F238E27FC236}">
                <a16:creationId xmlns:a16="http://schemas.microsoft.com/office/drawing/2014/main" id="{64D3E4E9-62B3-4B30-9BED-9AFD0645E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14" y="2866392"/>
            <a:ext cx="7252373" cy="438934"/>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1:1</a:t>
            </a:r>
          </a:p>
        </p:txBody>
      </p:sp>
      <p:cxnSp>
        <p:nvCxnSpPr>
          <p:cNvPr id="13" name="Straight Connector 12">
            <a:extLst>
              <a:ext uri="{FF2B5EF4-FFF2-40B4-BE49-F238E27FC236}">
                <a16:creationId xmlns:a16="http://schemas.microsoft.com/office/drawing/2014/main" id="{D6ACC1D7-6240-47D8-9CE7-DEFA1760B343}"/>
              </a:ext>
            </a:extLst>
          </p:cNvPr>
          <p:cNvCxnSpPr>
            <a:cxnSpLocks/>
          </p:cNvCxnSpPr>
          <p:nvPr/>
        </p:nvCxnSpPr>
        <p:spPr bwMode="auto">
          <a:xfrm>
            <a:off x="985808" y="3305325"/>
            <a:ext cx="3313" cy="692055"/>
          </a:xfrm>
          <a:prstGeom prst="line">
            <a:avLst/>
          </a:pr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C2CA6EAF-D542-4FDD-8B98-3DAA01AA7660}"/>
              </a:ext>
            </a:extLst>
          </p:cNvPr>
          <p:cNvSpPr txBox="1"/>
          <p:nvPr/>
        </p:nvSpPr>
        <p:spPr bwMode="auto">
          <a:xfrm>
            <a:off x="223253" y="3981446"/>
            <a:ext cx="3250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hundredth</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4:3</a:t>
            </a:r>
          </a:p>
        </p:txBody>
      </p:sp>
      <p:pic>
        <p:nvPicPr>
          <p:cNvPr id="8" name="Picture 7" descr="A close up of a logo&#10;&#10;Description generated with very high confidence">
            <a:extLst>
              <a:ext uri="{FF2B5EF4-FFF2-40B4-BE49-F238E27FC236}">
                <a16:creationId xmlns:a16="http://schemas.microsoft.com/office/drawing/2014/main" id="{F3B40988-6A03-4ED3-B70F-49A5BFCDF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752" y="862428"/>
            <a:ext cx="6172497" cy="4548944"/>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D72D4565-8298-42D3-A042-56A7E9F6AC9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85753" y="3924300"/>
            <a:ext cx="1511448" cy="1034922"/>
          </a:xfrm>
          <a:prstGeom prst="rect">
            <a:avLst/>
          </a:prstGeom>
        </p:spPr>
      </p:pic>
      <p:sp>
        <p:nvSpPr>
          <p:cNvPr id="19" name="TextBox 18">
            <a:extLst>
              <a:ext uri="{FF2B5EF4-FFF2-40B4-BE49-F238E27FC236}">
                <a16:creationId xmlns:a16="http://schemas.microsoft.com/office/drawing/2014/main" id="{60648930-2C7C-4C20-BDAC-5FE06C57CB07}"/>
              </a:ext>
            </a:extLst>
          </p:cNvPr>
          <p:cNvSpPr txBox="1"/>
          <p:nvPr/>
        </p:nvSpPr>
        <p:spPr bwMode="auto">
          <a:xfrm>
            <a:off x="3440921" y="5649487"/>
            <a:ext cx="2262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0.46 = 0.4 + 0.06</a:t>
            </a:r>
          </a:p>
        </p:txBody>
      </p:sp>
      <p:sp>
        <p:nvSpPr>
          <p:cNvPr id="11" name="Rectangle 10">
            <a:extLst>
              <a:ext uri="{FF2B5EF4-FFF2-40B4-BE49-F238E27FC236}">
                <a16:creationId xmlns:a16="http://schemas.microsoft.com/office/drawing/2014/main" id="{C3633C4E-6742-44EA-9386-8FBDF71E707B}"/>
              </a:ext>
            </a:extLst>
          </p:cNvPr>
          <p:cNvSpPr/>
          <p:nvPr/>
        </p:nvSpPr>
        <p:spPr bwMode="auto">
          <a:xfrm>
            <a:off x="4394198" y="5411372"/>
            <a:ext cx="1549401" cy="8878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0" name="Picture 19" descr="A close up of a logo&#10;&#10;Description generated with high confidence">
            <a:extLst>
              <a:ext uri="{FF2B5EF4-FFF2-40B4-BE49-F238E27FC236}">
                <a16:creationId xmlns:a16="http://schemas.microsoft.com/office/drawing/2014/main" id="{D115A7CA-FFDE-4510-AD2D-F668DB04194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97201" y="3924300"/>
            <a:ext cx="558798" cy="520700"/>
          </a:xfrm>
          <a:prstGeom prst="rect">
            <a:avLst/>
          </a:prstGeom>
        </p:spPr>
      </p:pic>
      <p:pic>
        <p:nvPicPr>
          <p:cNvPr id="21" name="Picture 20" descr="A close up of a logo&#10;&#10;Description generated with high confidence">
            <a:extLst>
              <a:ext uri="{FF2B5EF4-FFF2-40B4-BE49-F238E27FC236}">
                <a16:creationId xmlns:a16="http://schemas.microsoft.com/office/drawing/2014/main" id="{7DBDC733-8579-4544-B21C-D56DBD460ED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97201" y="4438522"/>
            <a:ext cx="558798" cy="520700"/>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C49042DD-E02B-4523-BBD3-86DD76A7096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342467" y="3924300"/>
            <a:ext cx="1549400" cy="1034922"/>
          </a:xfrm>
          <a:prstGeom prst="rect">
            <a:avLst/>
          </a:prstGeom>
        </p:spPr>
      </p:pic>
      <p:sp>
        <p:nvSpPr>
          <p:cNvPr id="24" name="TextBox 23">
            <a:extLst>
              <a:ext uri="{FF2B5EF4-FFF2-40B4-BE49-F238E27FC236}">
                <a16:creationId xmlns:a16="http://schemas.microsoft.com/office/drawing/2014/main" id="{B994F18B-E249-41F9-98D5-B7B93019D02B}"/>
              </a:ext>
            </a:extLst>
          </p:cNvPr>
          <p:cNvSpPr txBox="1"/>
          <p:nvPr/>
        </p:nvSpPr>
        <p:spPr bwMode="auto">
          <a:xfrm>
            <a:off x="4286821" y="5649621"/>
            <a:ext cx="141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0.3 + 0.16</a:t>
            </a:r>
          </a:p>
        </p:txBody>
      </p:sp>
      <p:sp>
        <p:nvSpPr>
          <p:cNvPr id="12" name="TextBox 11">
            <a:extLst>
              <a:ext uri="{FF2B5EF4-FFF2-40B4-BE49-F238E27FC236}">
                <a16:creationId xmlns:a16="http://schemas.microsoft.com/office/drawing/2014/main" id="{C5691599-F578-499B-A1BE-E8E59DBF1CD4}"/>
              </a:ext>
            </a:extLst>
          </p:cNvPr>
          <p:cNvSpPr txBox="1"/>
          <p:nvPr/>
        </p:nvSpPr>
        <p:spPr bwMode="auto">
          <a:xfrm>
            <a:off x="4209682" y="1584652"/>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0.46</a:t>
            </a:r>
          </a:p>
        </p:txBody>
      </p:sp>
    </p:spTree>
    <p:extLst>
      <p:ext uri="{BB962C8B-B14F-4D97-AF65-F5344CB8AC3E}">
        <p14:creationId xmlns:p14="http://schemas.microsoft.com/office/powerpoint/2010/main" val="114709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3.33333E-6 4.81481E-6 L 0.31389 -0.05278 " pathEditMode="relative" rAng="0" ptsTypes="AA">
                                      <p:cBhvr>
                                        <p:cTn id="16" dur="2000" fill="hold"/>
                                        <p:tgtEl>
                                          <p:spTgt spid="20"/>
                                        </p:tgtEl>
                                        <p:attrNameLst>
                                          <p:attrName>ppt_x</p:attrName>
                                          <p:attrName>ppt_y</p:attrName>
                                        </p:attrNameLst>
                                      </p:cBhvr>
                                      <p:rCtr x="15694" y="-2639"/>
                                    </p:animMotion>
                                  </p:childTnLst>
                                </p:cTn>
                              </p:par>
                              <p:par>
                                <p:cTn id="17" presetID="42" presetClass="path" presetSubtype="0" accel="50000" decel="50000" fill="hold" nodeType="withEffect">
                                  <p:stCondLst>
                                    <p:cond delay="0"/>
                                  </p:stCondLst>
                                  <p:childTnLst>
                                    <p:animMotion origin="layout" path="M -3.61111E-6 4.81481E-6 L -3.61111E-6 0.01782 " pathEditMode="relative" rAng="0" ptsTypes="AA">
                                      <p:cBhvr>
                                        <p:cTn id="18" dur="2000" fill="hold"/>
                                        <p:tgtEl>
                                          <p:spTgt spid="22"/>
                                        </p:tgtEl>
                                        <p:attrNameLst>
                                          <p:attrName>ppt_x</p:attrName>
                                          <p:attrName>ppt_y</p:attrName>
                                        </p:attrNameLst>
                                      </p:cBhvr>
                                      <p:rCtr x="0" y="88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4:4</a:t>
            </a:r>
          </a:p>
        </p:txBody>
      </p:sp>
      <p:pic>
        <p:nvPicPr>
          <p:cNvPr id="4" name="Picture 3" descr="A close up of a logo&#10;&#10;Description generated with very high confidence">
            <a:extLst>
              <a:ext uri="{FF2B5EF4-FFF2-40B4-BE49-F238E27FC236}">
                <a16:creationId xmlns:a16="http://schemas.microsoft.com/office/drawing/2014/main" id="{C4F252E2-AD5F-419B-A8C7-B4F6D49DC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6" y="2238062"/>
            <a:ext cx="7974949" cy="2381877"/>
          </a:xfrm>
          <a:prstGeom prst="rect">
            <a:avLst/>
          </a:prstGeom>
        </p:spPr>
      </p:pic>
    </p:spTree>
    <p:extLst>
      <p:ext uri="{BB962C8B-B14F-4D97-AF65-F5344CB8AC3E}">
        <p14:creationId xmlns:p14="http://schemas.microsoft.com/office/powerpoint/2010/main" val="67996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4:4</a:t>
            </a:r>
          </a:p>
        </p:txBody>
      </p:sp>
      <p:pic>
        <p:nvPicPr>
          <p:cNvPr id="5" name="Picture 4" descr="A close up of a logo&#10;&#10;Description generated with very high confidence">
            <a:extLst>
              <a:ext uri="{FF2B5EF4-FFF2-40B4-BE49-F238E27FC236}">
                <a16:creationId xmlns:a16="http://schemas.microsoft.com/office/drawing/2014/main" id="{6AAC50B7-49BD-4A28-80FC-1D66CD9D9E8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68162" y="2276634"/>
            <a:ext cx="4492800" cy="2304732"/>
          </a:xfrm>
          <a:prstGeom prst="rect">
            <a:avLst/>
          </a:prstGeom>
        </p:spPr>
      </p:pic>
      <p:pic>
        <p:nvPicPr>
          <p:cNvPr id="7" name="Picture 6" descr="A picture containing pool ball&#10;&#10;Description generated with high confidence">
            <a:extLst>
              <a:ext uri="{FF2B5EF4-FFF2-40B4-BE49-F238E27FC236}">
                <a16:creationId xmlns:a16="http://schemas.microsoft.com/office/drawing/2014/main" id="{B15CD8BB-5A16-4665-AC0C-D286152BF9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66677" y="2276634"/>
            <a:ext cx="998622" cy="1152366"/>
          </a:xfrm>
          <a:prstGeom prst="rect">
            <a:avLst/>
          </a:prstGeom>
        </p:spPr>
      </p:pic>
      <p:sp>
        <p:nvSpPr>
          <p:cNvPr id="8" name="Rectangle 7">
            <a:extLst>
              <a:ext uri="{FF2B5EF4-FFF2-40B4-BE49-F238E27FC236}">
                <a16:creationId xmlns:a16="http://schemas.microsoft.com/office/drawing/2014/main" id="{22333A1B-3911-454E-A93A-66B11B364F43}"/>
              </a:ext>
            </a:extLst>
          </p:cNvPr>
          <p:cNvSpPr/>
          <p:nvPr/>
        </p:nvSpPr>
        <p:spPr bwMode="auto">
          <a:xfrm>
            <a:off x="2394284" y="1876926"/>
            <a:ext cx="4781554" cy="362150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9" name="Picture 8" descr="A close up of a logo&#10;&#10;Description generated with very high confidence">
            <a:extLst>
              <a:ext uri="{FF2B5EF4-FFF2-40B4-BE49-F238E27FC236}">
                <a16:creationId xmlns:a16="http://schemas.microsoft.com/office/drawing/2014/main" id="{82CE4908-515E-4689-94AC-15FBAF04673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56809" y="2276634"/>
            <a:ext cx="2370221" cy="2304732"/>
          </a:xfrm>
          <a:prstGeom prst="rect">
            <a:avLst/>
          </a:prstGeom>
        </p:spPr>
      </p:pic>
      <p:pic>
        <p:nvPicPr>
          <p:cNvPr id="11" name="Picture 10" descr="A picture containing pool ball&#10;&#10;Description generated with high confidence">
            <a:extLst>
              <a:ext uri="{FF2B5EF4-FFF2-40B4-BE49-F238E27FC236}">
                <a16:creationId xmlns:a16="http://schemas.microsoft.com/office/drawing/2014/main" id="{22BEDD8E-65A7-48A9-BCDA-83223814BA2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76537" y="3573378"/>
            <a:ext cx="950494" cy="1007988"/>
          </a:xfrm>
          <a:prstGeom prst="rect">
            <a:avLst/>
          </a:prstGeom>
        </p:spPr>
      </p:pic>
    </p:spTree>
    <p:extLst>
      <p:ext uri="{BB962C8B-B14F-4D97-AF65-F5344CB8AC3E}">
        <p14:creationId xmlns:p14="http://schemas.microsoft.com/office/powerpoint/2010/main" val="101171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4:4</a:t>
            </a:r>
          </a:p>
        </p:txBody>
      </p:sp>
      <p:pic>
        <p:nvPicPr>
          <p:cNvPr id="4" name="Picture 3" descr="A close up of a logo&#10;&#10;Description generated with very high confidence">
            <a:extLst>
              <a:ext uri="{FF2B5EF4-FFF2-40B4-BE49-F238E27FC236}">
                <a16:creationId xmlns:a16="http://schemas.microsoft.com/office/drawing/2014/main" id="{01C4006E-81D8-489A-99A7-0C4225647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47" y="1186950"/>
            <a:ext cx="7965307" cy="4484101"/>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C7F99295-737A-4577-B211-038E53CCF27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25489" y="4357124"/>
            <a:ext cx="240631" cy="481264"/>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5D070535-018C-4B8D-B349-67B3A38B1D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074161" y="4357124"/>
            <a:ext cx="192088" cy="481264"/>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13CFD4E3-8EC4-447C-BD0C-9970AAD71FE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64665" y="4357124"/>
            <a:ext cx="163512" cy="481264"/>
          </a:xfrm>
          <a:prstGeom prst="rect">
            <a:avLst/>
          </a:prstGeom>
        </p:spPr>
      </p:pic>
    </p:spTree>
    <p:extLst>
      <p:ext uri="{BB962C8B-B14F-4D97-AF65-F5344CB8AC3E}">
        <p14:creationId xmlns:p14="http://schemas.microsoft.com/office/powerpoint/2010/main" val="31315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EF4983-4524-45C2-BBA3-5E17688A8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55" y="2392353"/>
            <a:ext cx="7917090" cy="2073294"/>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5:1</a:t>
            </a:r>
          </a:p>
        </p:txBody>
      </p:sp>
      <p:pic>
        <p:nvPicPr>
          <p:cNvPr id="9" name="Picture 8">
            <a:extLst>
              <a:ext uri="{FF2B5EF4-FFF2-40B4-BE49-F238E27FC236}">
                <a16:creationId xmlns:a16="http://schemas.microsoft.com/office/drawing/2014/main" id="{6B24A0A1-F6D2-4772-B051-89FC3BABF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61" y="3206228"/>
            <a:ext cx="732886" cy="356800"/>
          </a:xfrm>
          <a:prstGeom prst="rect">
            <a:avLst/>
          </a:prstGeom>
        </p:spPr>
      </p:pic>
      <p:pic>
        <p:nvPicPr>
          <p:cNvPr id="13" name="Picture 12" descr="A close up of a device&#10;&#10;Description generated with very high confidence">
            <a:extLst>
              <a:ext uri="{FF2B5EF4-FFF2-40B4-BE49-F238E27FC236}">
                <a16:creationId xmlns:a16="http://schemas.microsoft.com/office/drawing/2014/main" id="{3C73B783-7134-41AE-8C69-6894A6F2B1F6}"/>
              </a:ext>
            </a:extLst>
          </p:cNvPr>
          <p:cNvPicPr>
            <a:picLocks noChangeAspect="1"/>
          </p:cNvPicPr>
          <p:nvPr/>
        </p:nvPicPr>
        <p:blipFill rotWithShape="1">
          <a:blip r:embed="rId4">
            <a:extLst>
              <a:ext uri="{28A0092B-C50C-407E-A947-70E740481C1C}">
                <a14:useLocalDpi xmlns:a14="http://schemas.microsoft.com/office/drawing/2010/main" val="0"/>
              </a:ext>
            </a:extLst>
          </a:blip>
          <a:srcRect t="-1329"/>
          <a:stretch/>
        </p:blipFill>
        <p:spPr>
          <a:xfrm>
            <a:off x="719530" y="2463800"/>
            <a:ext cx="7704940" cy="1905415"/>
          </a:xfrm>
          <a:prstGeom prst="rect">
            <a:avLst/>
          </a:prstGeom>
        </p:spPr>
      </p:pic>
      <p:pic>
        <p:nvPicPr>
          <p:cNvPr id="15" name="Picture 14">
            <a:extLst>
              <a:ext uri="{FF2B5EF4-FFF2-40B4-BE49-F238E27FC236}">
                <a16:creationId xmlns:a16="http://schemas.microsoft.com/office/drawing/2014/main" id="{F08D48F8-978D-430C-BE1C-B8F0AC52717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30904" y="2850935"/>
            <a:ext cx="2856085" cy="296333"/>
          </a:xfrm>
          <a:prstGeom prst="rect">
            <a:avLst/>
          </a:prstGeom>
        </p:spPr>
      </p:pic>
      <p:pic>
        <p:nvPicPr>
          <p:cNvPr id="16" name="Picture 15">
            <a:extLst>
              <a:ext uri="{FF2B5EF4-FFF2-40B4-BE49-F238E27FC236}">
                <a16:creationId xmlns:a16="http://schemas.microsoft.com/office/drawing/2014/main" id="{0B753FA0-EFCE-4E02-8F59-9A8F5E8D3CD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71599" y="3768560"/>
            <a:ext cx="1151467" cy="600655"/>
          </a:xfrm>
          <a:prstGeom prst="rect">
            <a:avLst/>
          </a:prstGeom>
        </p:spPr>
      </p:pic>
      <p:pic>
        <p:nvPicPr>
          <p:cNvPr id="17" name="Picture 16">
            <a:extLst>
              <a:ext uri="{FF2B5EF4-FFF2-40B4-BE49-F238E27FC236}">
                <a16:creationId xmlns:a16="http://schemas.microsoft.com/office/drawing/2014/main" id="{3D33ACFA-FF7F-4EAC-9E2B-AC036E64358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30904" y="2530890"/>
            <a:ext cx="1151467" cy="296333"/>
          </a:xfrm>
          <a:prstGeom prst="rect">
            <a:avLst/>
          </a:prstGeom>
        </p:spPr>
      </p:pic>
      <p:pic>
        <p:nvPicPr>
          <p:cNvPr id="10" name="Picture 9" descr="A close up of a device&#10;&#10;Description generated with very high confidence">
            <a:extLst>
              <a:ext uri="{FF2B5EF4-FFF2-40B4-BE49-F238E27FC236}">
                <a16:creationId xmlns:a16="http://schemas.microsoft.com/office/drawing/2014/main" id="{EF38BE09-8B2A-4C79-8273-B790B4EBA969}"/>
              </a:ext>
            </a:extLst>
          </p:cNvPr>
          <p:cNvPicPr>
            <a:picLocks noChangeAspect="1"/>
          </p:cNvPicPr>
          <p:nvPr/>
        </p:nvPicPr>
        <p:blipFill rotWithShape="1">
          <a:blip r:embed="rId7">
            <a:extLst>
              <a:ext uri="{28A0092B-C50C-407E-A947-70E740481C1C}">
                <a14:useLocalDpi xmlns:a14="http://schemas.microsoft.com/office/drawing/2010/main" val="0"/>
              </a:ext>
            </a:extLst>
          </a:blip>
          <a:srcRect t="-775"/>
          <a:stretch/>
        </p:blipFill>
        <p:spPr>
          <a:xfrm>
            <a:off x="1325156" y="2803819"/>
            <a:ext cx="1151467" cy="356801"/>
          </a:xfrm>
          <a:prstGeom prst="rect">
            <a:avLst/>
          </a:prstGeom>
        </p:spPr>
      </p:pic>
    </p:spTree>
    <p:extLst>
      <p:ext uri="{BB962C8B-B14F-4D97-AF65-F5344CB8AC3E}">
        <p14:creationId xmlns:p14="http://schemas.microsoft.com/office/powerpoint/2010/main" val="34791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5:2</a:t>
            </a:r>
          </a:p>
        </p:txBody>
      </p:sp>
      <p:pic>
        <p:nvPicPr>
          <p:cNvPr id="4" name="Picture 3">
            <a:extLst>
              <a:ext uri="{FF2B5EF4-FFF2-40B4-BE49-F238E27FC236}">
                <a16:creationId xmlns:a16="http://schemas.microsoft.com/office/drawing/2014/main" id="{E47FB6F5-1BC9-480A-BCD6-E69785793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77" y="3067380"/>
            <a:ext cx="7907446" cy="723241"/>
          </a:xfrm>
          <a:prstGeom prst="rect">
            <a:avLst/>
          </a:prstGeom>
        </p:spPr>
      </p:pic>
      <p:sp>
        <p:nvSpPr>
          <p:cNvPr id="14" name="TextBox 13">
            <a:extLst>
              <a:ext uri="{FF2B5EF4-FFF2-40B4-BE49-F238E27FC236}">
                <a16:creationId xmlns:a16="http://schemas.microsoft.com/office/drawing/2014/main" id="{804B22A2-6F1E-4A27-87E0-D7FD38724AD3}"/>
              </a:ext>
            </a:extLst>
          </p:cNvPr>
          <p:cNvSpPr txBox="1"/>
          <p:nvPr/>
        </p:nvSpPr>
        <p:spPr bwMode="auto">
          <a:xfrm>
            <a:off x="3337433" y="4620787"/>
            <a:ext cx="150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m 46 cm</a:t>
            </a:r>
          </a:p>
        </p:txBody>
      </p:sp>
      <p:sp>
        <p:nvSpPr>
          <p:cNvPr id="18" name="TextBox 17">
            <a:extLst>
              <a:ext uri="{FF2B5EF4-FFF2-40B4-BE49-F238E27FC236}">
                <a16:creationId xmlns:a16="http://schemas.microsoft.com/office/drawing/2014/main" id="{8CF7EC0C-A1B1-47BE-B63B-6B968177EA55}"/>
              </a:ext>
            </a:extLst>
          </p:cNvPr>
          <p:cNvSpPr txBox="1"/>
          <p:nvPr/>
        </p:nvSpPr>
        <p:spPr bwMode="auto">
          <a:xfrm>
            <a:off x="4714374" y="4620786"/>
            <a:ext cx="1290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3.46 m</a:t>
            </a:r>
          </a:p>
        </p:txBody>
      </p:sp>
    </p:spTree>
    <p:extLst>
      <p:ext uri="{BB962C8B-B14F-4D97-AF65-F5344CB8AC3E}">
        <p14:creationId xmlns:p14="http://schemas.microsoft.com/office/powerpoint/2010/main" val="7092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B8B7773B-655B-4CCA-AD8C-0E0F6524FD11}"/>
              </a:ext>
            </a:extLst>
          </p:cNvPr>
          <p:cNvGraphicFramePr>
            <a:graphicFrameLocks noGrp="1"/>
          </p:cNvGraphicFramePr>
          <p:nvPr>
            <p:extLst>
              <p:ext uri="{D42A27DB-BD31-4B8C-83A1-F6EECF244321}">
                <p14:modId xmlns:p14="http://schemas.microsoft.com/office/powerpoint/2010/main" val="3351276031"/>
              </p:ext>
            </p:extLst>
          </p:nvPr>
        </p:nvGraphicFramePr>
        <p:xfrm>
          <a:off x="2357188" y="859237"/>
          <a:ext cx="4429624" cy="5259846"/>
        </p:xfrm>
        <a:graphic>
          <a:graphicData uri="http://schemas.openxmlformats.org/drawingml/2006/table">
            <a:tbl>
              <a:tblPr firstRow="1" bandRow="1">
                <a:tableStyleId>{5C22544A-7EE6-4342-B048-85BDC9FD1C3A}</a:tableStyleId>
              </a:tblPr>
              <a:tblGrid>
                <a:gridCol w="2214812">
                  <a:extLst>
                    <a:ext uri="{9D8B030D-6E8A-4147-A177-3AD203B41FA5}">
                      <a16:colId xmlns:a16="http://schemas.microsoft.com/office/drawing/2014/main" val="359674703"/>
                    </a:ext>
                  </a:extLst>
                </a:gridCol>
                <a:gridCol w="2214812">
                  <a:extLst>
                    <a:ext uri="{9D8B030D-6E8A-4147-A177-3AD203B41FA5}">
                      <a16:colId xmlns:a16="http://schemas.microsoft.com/office/drawing/2014/main" val="1381558999"/>
                    </a:ext>
                  </a:extLst>
                </a:gridCol>
              </a:tblGrid>
              <a:tr h="1092194">
                <a:tc>
                  <a:txBody>
                    <a:bodyPr/>
                    <a:lstStyle/>
                    <a:p>
                      <a:pPr algn="ctr"/>
                      <a:r>
                        <a:rPr lang="en-GB" sz="2400" dirty="0">
                          <a:solidFill>
                            <a:schemeClr val="tx1"/>
                          </a:solidFill>
                          <a:latin typeface="Myriad Pro Semibold"/>
                        </a:rPr>
                        <a:t>Name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Distance jumped (m)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702117">
                <a:tc>
                  <a:txBody>
                    <a:bodyPr/>
                    <a:lstStyle/>
                    <a:p>
                      <a:pPr algn="l"/>
                      <a:r>
                        <a:rPr lang="en-GB" sz="2400" dirty="0">
                          <a:latin typeface="Myriad Pro" panose="020B0503030403020204" pitchFamily="34" charset="0"/>
                        </a:rPr>
                        <a:t>Jamal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3.04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693107">
                <a:tc>
                  <a:txBody>
                    <a:bodyPr/>
                    <a:lstStyle/>
                    <a:p>
                      <a:pPr algn="l"/>
                      <a:r>
                        <a:rPr lang="en-GB" sz="2400" dirty="0">
                          <a:latin typeface="Myriad Pro" panose="020B0503030403020204" pitchFamily="34" charset="0"/>
                        </a:rPr>
                        <a:t>Reyna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3.4</a:t>
                      </a:r>
                      <a:r>
                        <a:rPr lang="en-GB" sz="2400" dirty="0">
                          <a:solidFill>
                            <a:schemeClr val="bg1"/>
                          </a:solidFill>
                          <a:latin typeface="Myriad Pro" panose="020B0503030403020204" pitchFamily="34" charset="0"/>
                        </a:rPr>
                        <a:t>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693107">
                <a:tc>
                  <a:txBody>
                    <a:bodyPr/>
                    <a:lstStyle/>
                    <a:p>
                      <a:pPr algn="l"/>
                      <a:r>
                        <a:rPr lang="en-GB" sz="2400" dirty="0">
                          <a:latin typeface="Myriad Pro" panose="020B0503030403020204" pitchFamily="34" charset="0"/>
                        </a:rPr>
                        <a:t>Faisal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2.85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693107">
                <a:tc>
                  <a:txBody>
                    <a:bodyPr/>
                    <a:lstStyle/>
                    <a:p>
                      <a:pPr algn="l"/>
                      <a:r>
                        <a:rPr lang="en-GB" sz="2400" dirty="0">
                          <a:latin typeface="Myriad Pro" panose="020B0503030403020204" pitchFamily="34" charset="0"/>
                        </a:rPr>
                        <a:t>Ilaria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3.19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693107">
                <a:tc>
                  <a:txBody>
                    <a:bodyPr/>
                    <a:lstStyle/>
                    <a:p>
                      <a:pPr algn="l"/>
                      <a:r>
                        <a:rPr lang="en-GB" sz="2400" dirty="0">
                          <a:latin typeface="Myriad Pro" panose="020B0503030403020204" pitchFamily="34" charset="0"/>
                        </a:rPr>
                        <a:t>Charlie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3.09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693107">
                <a:tc>
                  <a:txBody>
                    <a:bodyPr/>
                    <a:lstStyle/>
                    <a:p>
                      <a:pPr algn="l"/>
                      <a:r>
                        <a:rPr lang="en-GB" sz="2400" dirty="0">
                          <a:latin typeface="Myriad Pro" panose="020B0503030403020204" pitchFamily="34" charset="0"/>
                        </a:rPr>
                        <a:t>Kagendo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2.9</a:t>
                      </a:r>
                      <a:r>
                        <a:rPr lang="en-GB" sz="2400" dirty="0">
                          <a:solidFill>
                            <a:schemeClr val="bg1"/>
                          </a:solidFill>
                          <a:latin typeface="Myriad Pro" panose="020B0503030403020204" pitchFamily="34" charset="0"/>
                        </a:rPr>
                        <a:t>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bl>
          </a:graphicData>
        </a:graphic>
      </p:graphicFrame>
      <p:sp>
        <p:nvSpPr>
          <p:cNvPr id="2" name="Text Placeholder 1"/>
          <p:cNvSpPr>
            <a:spLocks noGrp="1"/>
          </p:cNvSpPr>
          <p:nvPr>
            <p:ph type="body" sz="quarter" idx="11"/>
          </p:nvPr>
        </p:nvSpPr>
        <p:spPr/>
        <p:txBody>
          <a:bodyPr/>
          <a:lstStyle/>
          <a:p>
            <a:r>
              <a:rPr lang="en-GB" dirty="0"/>
              <a:t>1.24 Hundredths and thousandths – step 5:3</a:t>
            </a:r>
          </a:p>
        </p:txBody>
      </p:sp>
    </p:spTree>
    <p:extLst>
      <p:ext uri="{BB962C8B-B14F-4D97-AF65-F5344CB8AC3E}">
        <p14:creationId xmlns:p14="http://schemas.microsoft.com/office/powerpoint/2010/main" val="14966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5:5</a:t>
            </a:r>
          </a:p>
        </p:txBody>
      </p:sp>
      <p:pic>
        <p:nvPicPr>
          <p:cNvPr id="5" name="Picture 4">
            <a:extLst>
              <a:ext uri="{FF2B5EF4-FFF2-40B4-BE49-F238E27FC236}">
                <a16:creationId xmlns:a16="http://schemas.microsoft.com/office/drawing/2014/main" id="{9BC9CBE6-6ECB-4319-AF49-629D8240B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754" y="2353780"/>
            <a:ext cx="3500493" cy="2150440"/>
          </a:xfrm>
          <a:prstGeom prst="rect">
            <a:avLst/>
          </a:prstGeom>
        </p:spPr>
      </p:pic>
    </p:spTree>
    <p:extLst>
      <p:ext uri="{BB962C8B-B14F-4D97-AF65-F5344CB8AC3E}">
        <p14:creationId xmlns:p14="http://schemas.microsoft.com/office/powerpoint/2010/main" val="3961440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5:5</a:t>
            </a:r>
          </a:p>
        </p:txBody>
      </p:sp>
      <p:pic>
        <p:nvPicPr>
          <p:cNvPr id="5" name="Picture 4">
            <a:extLst>
              <a:ext uri="{FF2B5EF4-FFF2-40B4-BE49-F238E27FC236}">
                <a16:creationId xmlns:a16="http://schemas.microsoft.com/office/drawing/2014/main" id="{90FDDD45-B711-4000-B3DA-88ADE443F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754" y="2353780"/>
            <a:ext cx="3500493" cy="2150440"/>
          </a:xfrm>
          <a:prstGeom prst="rect">
            <a:avLst/>
          </a:prstGeom>
        </p:spPr>
      </p:pic>
    </p:spTree>
    <p:extLst>
      <p:ext uri="{BB962C8B-B14F-4D97-AF65-F5344CB8AC3E}">
        <p14:creationId xmlns:p14="http://schemas.microsoft.com/office/powerpoint/2010/main" val="556694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5:5</a:t>
            </a:r>
          </a:p>
        </p:txBody>
      </p:sp>
      <p:pic>
        <p:nvPicPr>
          <p:cNvPr id="5" name="Picture 4">
            <a:extLst>
              <a:ext uri="{FF2B5EF4-FFF2-40B4-BE49-F238E27FC236}">
                <a16:creationId xmlns:a16="http://schemas.microsoft.com/office/drawing/2014/main" id="{9FC58F9B-B928-4069-BC4B-51945B638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754" y="2353780"/>
            <a:ext cx="3500493" cy="2150440"/>
          </a:xfrm>
          <a:prstGeom prst="rect">
            <a:avLst/>
          </a:prstGeom>
        </p:spPr>
      </p:pic>
    </p:spTree>
    <p:extLst>
      <p:ext uri="{BB962C8B-B14F-4D97-AF65-F5344CB8AC3E}">
        <p14:creationId xmlns:p14="http://schemas.microsoft.com/office/powerpoint/2010/main" val="418643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1:1</a:t>
            </a:r>
          </a:p>
        </p:txBody>
      </p:sp>
      <p:pic>
        <p:nvPicPr>
          <p:cNvPr id="4" name="Picture 3" descr="A picture containing shoji&#10;&#10;Description generated with high confidence">
            <a:extLst>
              <a:ext uri="{FF2B5EF4-FFF2-40B4-BE49-F238E27FC236}">
                <a16:creationId xmlns:a16="http://schemas.microsoft.com/office/drawing/2014/main" id="{AFA07AC3-DD1B-45C5-BEA8-9FCE9239274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18277" y="2160916"/>
            <a:ext cx="3364176" cy="2536168"/>
          </a:xfrm>
          <a:prstGeom prst="rect">
            <a:avLst/>
          </a:prstGeom>
        </p:spPr>
      </p:pic>
      <p:pic>
        <p:nvPicPr>
          <p:cNvPr id="11" name="Picture 10" descr="A picture containing shoji&#10;&#10;Description generated with high confidence">
            <a:extLst>
              <a:ext uri="{FF2B5EF4-FFF2-40B4-BE49-F238E27FC236}">
                <a16:creationId xmlns:a16="http://schemas.microsoft.com/office/drawing/2014/main" id="{231D2DED-D04B-4FB1-8643-6C97C9628D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96531" y="4425950"/>
            <a:ext cx="242044" cy="311150"/>
          </a:xfrm>
          <a:prstGeom prst="rect">
            <a:avLst/>
          </a:prstGeom>
        </p:spPr>
      </p:pic>
      <p:pic>
        <p:nvPicPr>
          <p:cNvPr id="14" name="Picture 13" descr="A picture containing shoji&#10;&#10;Description generated with high confidence">
            <a:extLst>
              <a:ext uri="{FF2B5EF4-FFF2-40B4-BE49-F238E27FC236}">
                <a16:creationId xmlns:a16="http://schemas.microsoft.com/office/drawing/2014/main" id="{3B0C05B4-6318-488F-A718-AC5286A69AD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49002" y="2160916"/>
            <a:ext cx="3214837" cy="457156"/>
          </a:xfrm>
          <a:prstGeom prst="rect">
            <a:avLst/>
          </a:prstGeom>
        </p:spPr>
      </p:pic>
    </p:spTree>
    <p:extLst>
      <p:ext uri="{BB962C8B-B14F-4D97-AF65-F5344CB8AC3E}">
        <p14:creationId xmlns:p14="http://schemas.microsoft.com/office/powerpoint/2010/main" val="110709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4.44444E-6 L 0.27639 -0.24653 " pathEditMode="relative" rAng="0" ptsTypes="AA">
                                      <p:cBhvr>
                                        <p:cTn id="6" dur="2000" fill="hold"/>
                                        <p:tgtEl>
                                          <p:spTgt spid="11"/>
                                        </p:tgtEl>
                                        <p:attrNameLst>
                                          <p:attrName>ppt_x</p:attrName>
                                          <p:attrName>ppt_y</p:attrName>
                                        </p:attrNameLst>
                                      </p:cBhvr>
                                      <p:rCtr x="13819" y="-1233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5:8</a:t>
            </a:r>
          </a:p>
        </p:txBody>
      </p:sp>
      <p:pic>
        <p:nvPicPr>
          <p:cNvPr id="5" name="Picture 4">
            <a:extLst>
              <a:ext uri="{FF2B5EF4-FFF2-40B4-BE49-F238E27FC236}">
                <a16:creationId xmlns:a16="http://schemas.microsoft.com/office/drawing/2014/main" id="{E0F4C15A-2F09-4113-87B8-B7ADEBE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783601"/>
            <a:ext cx="7907446" cy="5290799"/>
          </a:xfrm>
          <a:prstGeom prst="rect">
            <a:avLst/>
          </a:prstGeom>
        </p:spPr>
      </p:pic>
      <p:sp>
        <p:nvSpPr>
          <p:cNvPr id="6" name="TextBox 5">
            <a:extLst>
              <a:ext uri="{FF2B5EF4-FFF2-40B4-BE49-F238E27FC236}">
                <a16:creationId xmlns:a16="http://schemas.microsoft.com/office/drawing/2014/main" id="{2F09015E-831D-42B6-9D89-F38C84DA48F3}"/>
              </a:ext>
            </a:extLst>
          </p:cNvPr>
          <p:cNvSpPr txBox="1"/>
          <p:nvPr/>
        </p:nvSpPr>
        <p:spPr bwMode="auto">
          <a:xfrm>
            <a:off x="3023491" y="2731829"/>
            <a:ext cx="663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m</a:t>
            </a:r>
          </a:p>
        </p:txBody>
      </p:sp>
      <p:sp>
        <p:nvSpPr>
          <p:cNvPr id="7" name="TextBox 6">
            <a:extLst>
              <a:ext uri="{FF2B5EF4-FFF2-40B4-BE49-F238E27FC236}">
                <a16:creationId xmlns:a16="http://schemas.microsoft.com/office/drawing/2014/main" id="{4875E37C-4030-473E-8BF5-374C5459A8F3}"/>
              </a:ext>
            </a:extLst>
          </p:cNvPr>
          <p:cNvSpPr txBox="1"/>
          <p:nvPr/>
        </p:nvSpPr>
        <p:spPr bwMode="auto">
          <a:xfrm>
            <a:off x="4050865" y="3317366"/>
            <a:ext cx="1042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0.75 m</a:t>
            </a:r>
          </a:p>
        </p:txBody>
      </p:sp>
      <p:sp>
        <p:nvSpPr>
          <p:cNvPr id="8" name="TextBox 7">
            <a:extLst>
              <a:ext uri="{FF2B5EF4-FFF2-40B4-BE49-F238E27FC236}">
                <a16:creationId xmlns:a16="http://schemas.microsoft.com/office/drawing/2014/main" id="{621DF8B5-5F1D-4741-861E-CA410F542F8B}"/>
              </a:ext>
            </a:extLst>
          </p:cNvPr>
          <p:cNvSpPr txBox="1"/>
          <p:nvPr/>
        </p:nvSpPr>
        <p:spPr bwMode="auto">
          <a:xfrm>
            <a:off x="5224611" y="2188835"/>
            <a:ext cx="1042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1.25 m</a:t>
            </a:r>
          </a:p>
        </p:txBody>
      </p:sp>
      <p:sp>
        <p:nvSpPr>
          <p:cNvPr id="9" name="TextBox 8">
            <a:extLst>
              <a:ext uri="{FF2B5EF4-FFF2-40B4-BE49-F238E27FC236}">
                <a16:creationId xmlns:a16="http://schemas.microsoft.com/office/drawing/2014/main" id="{729FBBE7-16CA-4F35-94CC-FBD2A6EDC47E}"/>
              </a:ext>
            </a:extLst>
          </p:cNvPr>
          <p:cNvSpPr txBox="1"/>
          <p:nvPr/>
        </p:nvSpPr>
        <p:spPr bwMode="auto">
          <a:xfrm>
            <a:off x="6494287" y="1572787"/>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 m</a:t>
            </a:r>
          </a:p>
        </p:txBody>
      </p:sp>
      <p:sp>
        <p:nvSpPr>
          <p:cNvPr id="10" name="TextBox 9">
            <a:extLst>
              <a:ext uri="{FF2B5EF4-FFF2-40B4-BE49-F238E27FC236}">
                <a16:creationId xmlns:a16="http://schemas.microsoft.com/office/drawing/2014/main" id="{74DB6A7D-D34B-4B79-B734-214D1F13D8ED}"/>
              </a:ext>
            </a:extLst>
          </p:cNvPr>
          <p:cNvSpPr txBox="1"/>
          <p:nvPr/>
        </p:nvSpPr>
        <p:spPr bwMode="auto">
          <a:xfrm>
            <a:off x="7673381" y="3870818"/>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0.5 m</a:t>
            </a:r>
          </a:p>
        </p:txBody>
      </p:sp>
    </p:spTree>
    <p:extLst>
      <p:ext uri="{BB962C8B-B14F-4D97-AF65-F5344CB8AC3E}">
        <p14:creationId xmlns:p14="http://schemas.microsoft.com/office/powerpoint/2010/main" val="375214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5:8</a:t>
            </a:r>
          </a:p>
        </p:txBody>
      </p:sp>
      <p:pic>
        <p:nvPicPr>
          <p:cNvPr id="4" name="Picture 3">
            <a:extLst>
              <a:ext uri="{FF2B5EF4-FFF2-40B4-BE49-F238E27FC236}">
                <a16:creationId xmlns:a16="http://schemas.microsoft.com/office/drawing/2014/main" id="{78FE203E-D6F9-4273-B9DA-17B02AB8C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839793"/>
            <a:ext cx="7907446" cy="5178414"/>
          </a:xfrm>
          <a:prstGeom prst="rect">
            <a:avLst/>
          </a:prstGeom>
        </p:spPr>
      </p:pic>
      <p:sp>
        <p:nvSpPr>
          <p:cNvPr id="11" name="TextBox 10">
            <a:extLst>
              <a:ext uri="{FF2B5EF4-FFF2-40B4-BE49-F238E27FC236}">
                <a16:creationId xmlns:a16="http://schemas.microsoft.com/office/drawing/2014/main" id="{A90BFC2C-9D14-4322-8F76-9D483EED3D33}"/>
              </a:ext>
            </a:extLst>
          </p:cNvPr>
          <p:cNvSpPr txBox="1"/>
          <p:nvPr/>
        </p:nvSpPr>
        <p:spPr bwMode="auto">
          <a:xfrm>
            <a:off x="7218947" y="1014549"/>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 m</a:t>
            </a:r>
          </a:p>
        </p:txBody>
      </p:sp>
      <p:sp>
        <p:nvSpPr>
          <p:cNvPr id="12" name="TextBox 11">
            <a:extLst>
              <a:ext uri="{FF2B5EF4-FFF2-40B4-BE49-F238E27FC236}">
                <a16:creationId xmlns:a16="http://schemas.microsoft.com/office/drawing/2014/main" id="{EA64C790-C0C8-49FE-ADD8-201E57A424C3}"/>
              </a:ext>
            </a:extLst>
          </p:cNvPr>
          <p:cNvSpPr txBox="1"/>
          <p:nvPr/>
        </p:nvSpPr>
        <p:spPr bwMode="auto">
          <a:xfrm>
            <a:off x="6449820" y="3114293"/>
            <a:ext cx="663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m</a:t>
            </a:r>
          </a:p>
        </p:txBody>
      </p:sp>
      <p:sp>
        <p:nvSpPr>
          <p:cNvPr id="13" name="TextBox 12">
            <a:extLst>
              <a:ext uri="{FF2B5EF4-FFF2-40B4-BE49-F238E27FC236}">
                <a16:creationId xmlns:a16="http://schemas.microsoft.com/office/drawing/2014/main" id="{94526C4A-6705-455E-8B8A-3A372137E57F}"/>
              </a:ext>
            </a:extLst>
          </p:cNvPr>
          <p:cNvSpPr txBox="1"/>
          <p:nvPr/>
        </p:nvSpPr>
        <p:spPr bwMode="auto">
          <a:xfrm>
            <a:off x="5918201" y="2404735"/>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 m</a:t>
            </a:r>
          </a:p>
        </p:txBody>
      </p:sp>
      <p:sp>
        <p:nvSpPr>
          <p:cNvPr id="14" name="TextBox 13">
            <a:extLst>
              <a:ext uri="{FF2B5EF4-FFF2-40B4-BE49-F238E27FC236}">
                <a16:creationId xmlns:a16="http://schemas.microsoft.com/office/drawing/2014/main" id="{8BC833BE-B72A-4683-B4A7-DD016DBA8082}"/>
              </a:ext>
            </a:extLst>
          </p:cNvPr>
          <p:cNvSpPr txBox="1"/>
          <p:nvPr/>
        </p:nvSpPr>
        <p:spPr bwMode="auto">
          <a:xfrm>
            <a:off x="7653740" y="1727170"/>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 m</a:t>
            </a:r>
          </a:p>
        </p:txBody>
      </p:sp>
      <p:sp>
        <p:nvSpPr>
          <p:cNvPr id="15" name="TextBox 14">
            <a:extLst>
              <a:ext uri="{FF2B5EF4-FFF2-40B4-BE49-F238E27FC236}">
                <a16:creationId xmlns:a16="http://schemas.microsoft.com/office/drawing/2014/main" id="{D87F2F90-FA0A-4727-B300-9D7D162D53A7}"/>
              </a:ext>
            </a:extLst>
          </p:cNvPr>
          <p:cNvSpPr txBox="1"/>
          <p:nvPr/>
        </p:nvSpPr>
        <p:spPr bwMode="auto">
          <a:xfrm>
            <a:off x="6793961" y="3831292"/>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2.2 m</a:t>
            </a:r>
          </a:p>
        </p:txBody>
      </p:sp>
      <p:sp>
        <p:nvSpPr>
          <p:cNvPr id="16" name="TextBox 15">
            <a:extLst>
              <a:ext uri="{FF2B5EF4-FFF2-40B4-BE49-F238E27FC236}">
                <a16:creationId xmlns:a16="http://schemas.microsoft.com/office/drawing/2014/main" id="{A5BBF552-205B-4E0F-90D0-393FCB306076}"/>
              </a:ext>
            </a:extLst>
          </p:cNvPr>
          <p:cNvSpPr txBox="1"/>
          <p:nvPr/>
        </p:nvSpPr>
        <p:spPr bwMode="auto">
          <a:xfrm>
            <a:off x="5498561" y="4513177"/>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 m</a:t>
            </a:r>
          </a:p>
        </p:txBody>
      </p:sp>
    </p:spTree>
    <p:extLst>
      <p:ext uri="{BB962C8B-B14F-4D97-AF65-F5344CB8AC3E}">
        <p14:creationId xmlns:p14="http://schemas.microsoft.com/office/powerpoint/2010/main" val="130523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72C0B9B7-352E-415F-A986-4D0051769D6E}"/>
              </a:ext>
            </a:extLst>
          </p:cNvPr>
          <p:cNvSpPr txBox="1"/>
          <p:nvPr/>
        </p:nvSpPr>
        <p:spPr bwMode="auto">
          <a:xfrm>
            <a:off x="4976197" y="4119844"/>
            <a:ext cx="1004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30</a:t>
            </a:r>
            <a:br>
              <a:rPr lang="en-GB" sz="1800" dirty="0">
                <a:solidFill>
                  <a:srgbClr val="386288"/>
                </a:solidFill>
                <a:latin typeface="Myriad Pro Semibold" charset="0"/>
                <a:ea typeface="Myriad Pro Semibold" charset="0"/>
                <a:cs typeface="Myriad Pro Semibold" charset="0"/>
              </a:rPr>
            </a:br>
            <a:r>
              <a:rPr lang="en-GB" sz="1800" dirty="0">
                <a:solidFill>
                  <a:srgbClr val="386288"/>
                </a:solidFill>
                <a:latin typeface="Myriad Pro Semibold" charset="0"/>
                <a:ea typeface="Myriad Pro Semibold" charset="0"/>
                <a:cs typeface="Myriad Pro Semibold" charset="0"/>
              </a:rPr>
              <a:t>minutes</a:t>
            </a:r>
          </a:p>
        </p:txBody>
      </p:sp>
      <p:sp>
        <p:nvSpPr>
          <p:cNvPr id="47" name="TextBox 46">
            <a:extLst>
              <a:ext uri="{FF2B5EF4-FFF2-40B4-BE49-F238E27FC236}">
                <a16:creationId xmlns:a16="http://schemas.microsoft.com/office/drawing/2014/main" id="{24795160-0A7E-473F-BDCB-527ABA29F5E1}"/>
              </a:ext>
            </a:extLst>
          </p:cNvPr>
          <p:cNvSpPr txBox="1"/>
          <p:nvPr/>
        </p:nvSpPr>
        <p:spPr bwMode="auto">
          <a:xfrm>
            <a:off x="4065439" y="4118469"/>
            <a:ext cx="1004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30</a:t>
            </a:r>
            <a:br>
              <a:rPr lang="en-GB" sz="1800" dirty="0">
                <a:solidFill>
                  <a:srgbClr val="386288"/>
                </a:solidFill>
                <a:latin typeface="Myriad Pro Semibold" charset="0"/>
                <a:ea typeface="Myriad Pro Semibold" charset="0"/>
                <a:cs typeface="Myriad Pro Semibold" charset="0"/>
              </a:rPr>
            </a:br>
            <a:r>
              <a:rPr lang="en-GB" sz="1800" dirty="0">
                <a:solidFill>
                  <a:srgbClr val="386288"/>
                </a:solidFill>
                <a:latin typeface="Myriad Pro Semibold" charset="0"/>
                <a:ea typeface="Myriad Pro Semibold" charset="0"/>
                <a:cs typeface="Myriad Pro Semibold" charset="0"/>
              </a:rPr>
              <a:t>minutes</a:t>
            </a:r>
          </a:p>
        </p:txBody>
      </p:sp>
      <p:sp>
        <p:nvSpPr>
          <p:cNvPr id="46" name="TextBox 45">
            <a:extLst>
              <a:ext uri="{FF2B5EF4-FFF2-40B4-BE49-F238E27FC236}">
                <a16:creationId xmlns:a16="http://schemas.microsoft.com/office/drawing/2014/main" id="{8BD1E0F2-B5BF-4262-9FF0-09705CEAFA38}"/>
              </a:ext>
            </a:extLst>
          </p:cNvPr>
          <p:cNvSpPr txBox="1"/>
          <p:nvPr/>
        </p:nvSpPr>
        <p:spPr bwMode="auto">
          <a:xfrm>
            <a:off x="3164798" y="4117871"/>
            <a:ext cx="1004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30</a:t>
            </a:r>
            <a:br>
              <a:rPr lang="en-GB" sz="1800" dirty="0">
                <a:solidFill>
                  <a:srgbClr val="386288"/>
                </a:solidFill>
                <a:latin typeface="Myriad Pro Semibold" charset="0"/>
                <a:ea typeface="Myriad Pro Semibold" charset="0"/>
                <a:cs typeface="Myriad Pro Semibold" charset="0"/>
              </a:rPr>
            </a:br>
            <a:r>
              <a:rPr lang="en-GB" sz="1800" dirty="0">
                <a:solidFill>
                  <a:srgbClr val="386288"/>
                </a:solidFill>
                <a:latin typeface="Myriad Pro Semibold" charset="0"/>
                <a:ea typeface="Myriad Pro Semibold" charset="0"/>
                <a:cs typeface="Myriad Pro Semibold" charset="0"/>
              </a:rPr>
              <a:t>minutes</a:t>
            </a:r>
          </a:p>
        </p:txBody>
      </p:sp>
      <p:sp>
        <p:nvSpPr>
          <p:cNvPr id="2" name="Text Placeholder 1"/>
          <p:cNvSpPr>
            <a:spLocks noGrp="1"/>
          </p:cNvSpPr>
          <p:nvPr>
            <p:ph type="body" sz="quarter" idx="11"/>
          </p:nvPr>
        </p:nvSpPr>
        <p:spPr/>
        <p:txBody>
          <a:bodyPr/>
          <a:lstStyle/>
          <a:p>
            <a:r>
              <a:rPr lang="en-GB" dirty="0"/>
              <a:t>1.24 Hundredths and thousandths – step 5:9</a:t>
            </a:r>
          </a:p>
        </p:txBody>
      </p:sp>
      <p:graphicFrame>
        <p:nvGraphicFramePr>
          <p:cNvPr id="10" name="Table 9">
            <a:extLst>
              <a:ext uri="{FF2B5EF4-FFF2-40B4-BE49-F238E27FC236}">
                <a16:creationId xmlns:a16="http://schemas.microsoft.com/office/drawing/2014/main" id="{E190CC7F-602E-4D79-B2F2-D2C7C0F61475}"/>
              </a:ext>
            </a:extLst>
          </p:cNvPr>
          <p:cNvGraphicFramePr>
            <a:graphicFrameLocks noGrp="1"/>
          </p:cNvGraphicFramePr>
          <p:nvPr>
            <p:extLst>
              <p:ext uri="{D42A27DB-BD31-4B8C-83A1-F6EECF244321}">
                <p14:modId xmlns:p14="http://schemas.microsoft.com/office/powerpoint/2010/main" val="894110446"/>
              </p:ext>
            </p:extLst>
          </p:nvPr>
        </p:nvGraphicFramePr>
        <p:xfrm>
          <a:off x="2357188" y="859237"/>
          <a:ext cx="4429624" cy="3200400"/>
        </p:xfrm>
        <a:graphic>
          <a:graphicData uri="http://schemas.openxmlformats.org/drawingml/2006/table">
            <a:tbl>
              <a:tblPr firstRow="1" bandRow="1">
                <a:tableStyleId>{5C22544A-7EE6-4342-B048-85BDC9FD1C3A}</a:tableStyleId>
              </a:tblPr>
              <a:tblGrid>
                <a:gridCol w="2214812">
                  <a:extLst>
                    <a:ext uri="{9D8B030D-6E8A-4147-A177-3AD203B41FA5}">
                      <a16:colId xmlns:a16="http://schemas.microsoft.com/office/drawing/2014/main" val="359674703"/>
                    </a:ext>
                  </a:extLst>
                </a:gridCol>
                <a:gridCol w="2214812">
                  <a:extLst>
                    <a:ext uri="{9D8B030D-6E8A-4147-A177-3AD203B41FA5}">
                      <a16:colId xmlns:a16="http://schemas.microsoft.com/office/drawing/2014/main" val="1381558999"/>
                    </a:ext>
                  </a:extLst>
                </a:gridCol>
              </a:tblGrid>
              <a:tr h="401580">
                <a:tc>
                  <a:txBody>
                    <a:bodyPr/>
                    <a:lstStyle/>
                    <a:p>
                      <a:pPr algn="ctr"/>
                      <a:r>
                        <a:rPr lang="en-GB" sz="2400" dirty="0">
                          <a:solidFill>
                            <a:schemeClr val="tx1"/>
                          </a:solidFill>
                          <a:latin typeface="Myriad Pro Semibold"/>
                        </a:rPr>
                        <a:t>Name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Time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158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40158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40158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40158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40158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40158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bl>
          </a:graphicData>
        </a:graphic>
      </p:graphicFrame>
      <p:pic>
        <p:nvPicPr>
          <p:cNvPr id="9" name="Picture 8">
            <a:extLst>
              <a:ext uri="{FF2B5EF4-FFF2-40B4-BE49-F238E27FC236}">
                <a16:creationId xmlns:a16="http://schemas.microsoft.com/office/drawing/2014/main" id="{D99F7B48-7786-42A5-9912-C657589E63C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12950" y="5387706"/>
            <a:ext cx="542758" cy="498746"/>
          </a:xfrm>
          <a:prstGeom prst="rect">
            <a:avLst/>
          </a:prstGeom>
        </p:spPr>
      </p:pic>
      <p:pic>
        <p:nvPicPr>
          <p:cNvPr id="21" name="Picture 20" descr="A picture containing device&#10;&#10;Description generated with high confidence">
            <a:extLst>
              <a:ext uri="{FF2B5EF4-FFF2-40B4-BE49-F238E27FC236}">
                <a16:creationId xmlns:a16="http://schemas.microsoft.com/office/drawing/2014/main" id="{1DEB69F4-7397-4F10-812F-74E56E47BD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72667" y="6006123"/>
            <a:ext cx="883041" cy="300567"/>
          </a:xfrm>
          <a:prstGeom prst="rect">
            <a:avLst/>
          </a:prstGeom>
        </p:spPr>
      </p:pic>
      <p:pic>
        <p:nvPicPr>
          <p:cNvPr id="24" name="Picture 23">
            <a:extLst>
              <a:ext uri="{FF2B5EF4-FFF2-40B4-BE49-F238E27FC236}">
                <a16:creationId xmlns:a16="http://schemas.microsoft.com/office/drawing/2014/main" id="{38C0A4F4-7922-4227-AE79-CFE28A68CC1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05125" y="5387706"/>
            <a:ext cx="542758" cy="498746"/>
          </a:xfrm>
          <a:prstGeom prst="rect">
            <a:avLst/>
          </a:prstGeom>
        </p:spPr>
      </p:pic>
      <p:pic>
        <p:nvPicPr>
          <p:cNvPr id="25" name="Picture 24" descr="A picture containing device&#10;&#10;Description generated with high confidence">
            <a:extLst>
              <a:ext uri="{FF2B5EF4-FFF2-40B4-BE49-F238E27FC236}">
                <a16:creationId xmlns:a16="http://schemas.microsoft.com/office/drawing/2014/main" id="{0FA0B524-35D0-4562-A582-2B42FAE30E0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19400" y="6006123"/>
            <a:ext cx="690880" cy="300567"/>
          </a:xfrm>
          <a:prstGeom prst="rect">
            <a:avLst/>
          </a:prstGeom>
        </p:spPr>
      </p:pic>
      <p:pic>
        <p:nvPicPr>
          <p:cNvPr id="26" name="Picture 25" descr="A picture containing device&#10;&#10;Description generated with high confidence">
            <a:extLst>
              <a:ext uri="{FF2B5EF4-FFF2-40B4-BE49-F238E27FC236}">
                <a16:creationId xmlns:a16="http://schemas.microsoft.com/office/drawing/2014/main" id="{E68B38C9-45BB-4045-B6C8-1880C9F3657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12949" y="4691323"/>
            <a:ext cx="1434933" cy="498746"/>
          </a:xfrm>
          <a:prstGeom prst="rect">
            <a:avLst/>
          </a:prstGeom>
        </p:spPr>
      </p:pic>
      <p:pic>
        <p:nvPicPr>
          <p:cNvPr id="31" name="Picture 30">
            <a:extLst>
              <a:ext uri="{FF2B5EF4-FFF2-40B4-BE49-F238E27FC236}">
                <a16:creationId xmlns:a16="http://schemas.microsoft.com/office/drawing/2014/main" id="{F7E93B87-8F47-49A2-8B0D-BA3584AD97D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16350" y="5385590"/>
            <a:ext cx="542758" cy="498746"/>
          </a:xfrm>
          <a:prstGeom prst="rect">
            <a:avLst/>
          </a:prstGeom>
        </p:spPr>
      </p:pic>
      <p:pic>
        <p:nvPicPr>
          <p:cNvPr id="33" name="Picture 32">
            <a:extLst>
              <a:ext uri="{FF2B5EF4-FFF2-40B4-BE49-F238E27FC236}">
                <a16:creationId xmlns:a16="http://schemas.microsoft.com/office/drawing/2014/main" id="{D9ABB68F-305C-4865-A54F-5348DEB16EAD}"/>
              </a:ext>
            </a:extLst>
          </p:cNvPr>
          <p:cNvPicPr>
            <a:picLocks noChangeAspect="1"/>
          </p:cNvPicPr>
          <p:nvPr/>
        </p:nvPicPr>
        <p:blipFill rotWithShape="1">
          <a:blip r:embed="rId7">
            <a:extLst>
              <a:ext uri="{28A0092B-C50C-407E-A947-70E740481C1C}">
                <a14:useLocalDpi xmlns:a14="http://schemas.microsoft.com/office/drawing/2010/main" val="0"/>
              </a:ext>
            </a:extLst>
          </a:blip>
          <a:srcRect b="-645"/>
          <a:stretch/>
        </p:blipFill>
        <p:spPr>
          <a:xfrm>
            <a:off x="3816350" y="5985936"/>
            <a:ext cx="542758" cy="320754"/>
          </a:xfrm>
          <a:prstGeom prst="rect">
            <a:avLst/>
          </a:prstGeom>
        </p:spPr>
      </p:pic>
      <p:pic>
        <p:nvPicPr>
          <p:cNvPr id="36" name="Picture 35" descr="A picture containing device&#10;&#10;Description generated with high confidence">
            <a:extLst>
              <a:ext uri="{FF2B5EF4-FFF2-40B4-BE49-F238E27FC236}">
                <a16:creationId xmlns:a16="http://schemas.microsoft.com/office/drawing/2014/main" id="{D35F04B7-9AF4-4759-8C37-9AA83193A62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24175" y="4691323"/>
            <a:ext cx="1434933" cy="498746"/>
          </a:xfrm>
          <a:prstGeom prst="rect">
            <a:avLst/>
          </a:prstGeom>
        </p:spPr>
      </p:pic>
      <p:pic>
        <p:nvPicPr>
          <p:cNvPr id="42" name="Picture 41">
            <a:extLst>
              <a:ext uri="{FF2B5EF4-FFF2-40B4-BE49-F238E27FC236}">
                <a16:creationId xmlns:a16="http://schemas.microsoft.com/office/drawing/2014/main" id="{E31B2907-B17E-4A60-8F62-BFF42814BFB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16991" y="5385590"/>
            <a:ext cx="542758" cy="498746"/>
          </a:xfrm>
          <a:prstGeom prst="rect">
            <a:avLst/>
          </a:prstGeom>
        </p:spPr>
      </p:pic>
      <p:pic>
        <p:nvPicPr>
          <p:cNvPr id="43" name="Picture 42">
            <a:extLst>
              <a:ext uri="{FF2B5EF4-FFF2-40B4-BE49-F238E27FC236}">
                <a16:creationId xmlns:a16="http://schemas.microsoft.com/office/drawing/2014/main" id="{957069DF-2A81-4FE4-A5D8-D225CBF9039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614333" y="6006123"/>
            <a:ext cx="787400" cy="280380"/>
          </a:xfrm>
          <a:prstGeom prst="rect">
            <a:avLst/>
          </a:prstGeom>
        </p:spPr>
      </p:pic>
      <p:pic>
        <p:nvPicPr>
          <p:cNvPr id="44" name="Picture 43" descr="A picture containing device&#10;&#10;Description generated with high confidence">
            <a:extLst>
              <a:ext uri="{FF2B5EF4-FFF2-40B4-BE49-F238E27FC236}">
                <a16:creationId xmlns:a16="http://schemas.microsoft.com/office/drawing/2014/main" id="{CE2350E3-1B23-430D-B844-D664C846D17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33283" y="4691323"/>
            <a:ext cx="1434933" cy="498746"/>
          </a:xfrm>
          <a:prstGeom prst="rect">
            <a:avLst/>
          </a:prstGeom>
        </p:spPr>
      </p:pic>
      <p:pic>
        <p:nvPicPr>
          <p:cNvPr id="48" name="Picture 47">
            <a:extLst>
              <a:ext uri="{FF2B5EF4-FFF2-40B4-BE49-F238E27FC236}">
                <a16:creationId xmlns:a16="http://schemas.microsoft.com/office/drawing/2014/main" id="{63C2EF96-58AF-4CC7-91AD-D6AEFC454D6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27749" y="5381365"/>
            <a:ext cx="542758" cy="498746"/>
          </a:xfrm>
          <a:prstGeom prst="rect">
            <a:avLst/>
          </a:prstGeom>
        </p:spPr>
      </p:pic>
      <p:pic>
        <p:nvPicPr>
          <p:cNvPr id="49" name="Picture 48">
            <a:extLst>
              <a:ext uri="{FF2B5EF4-FFF2-40B4-BE49-F238E27FC236}">
                <a16:creationId xmlns:a16="http://schemas.microsoft.com/office/drawing/2014/main" id="{CF2792F0-FB2D-4636-8982-682A554BA8C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487715" y="6021572"/>
            <a:ext cx="858519" cy="269667"/>
          </a:xfrm>
          <a:prstGeom prst="rect">
            <a:avLst/>
          </a:prstGeom>
        </p:spPr>
      </p:pic>
      <p:pic>
        <p:nvPicPr>
          <p:cNvPr id="51" name="Picture 50" descr="A picture containing device&#10;&#10;Description generated with high confidence">
            <a:extLst>
              <a:ext uri="{FF2B5EF4-FFF2-40B4-BE49-F238E27FC236}">
                <a16:creationId xmlns:a16="http://schemas.microsoft.com/office/drawing/2014/main" id="{DB58EADD-DC6D-421E-ACA1-C39F8A2B468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35574" y="4691323"/>
            <a:ext cx="1434933" cy="498746"/>
          </a:xfrm>
          <a:prstGeom prst="rect">
            <a:avLst/>
          </a:prstGeom>
        </p:spPr>
      </p:pic>
      <p:pic>
        <p:nvPicPr>
          <p:cNvPr id="55" name="Picture 54">
            <a:extLst>
              <a:ext uri="{FF2B5EF4-FFF2-40B4-BE49-F238E27FC236}">
                <a16:creationId xmlns:a16="http://schemas.microsoft.com/office/drawing/2014/main" id="{B657F6CF-BF3F-4EAC-8778-5F2FA200C2E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19924" y="5381365"/>
            <a:ext cx="542758" cy="498746"/>
          </a:xfrm>
          <a:prstGeom prst="rect">
            <a:avLst/>
          </a:prstGeom>
        </p:spPr>
      </p:pic>
      <p:pic>
        <p:nvPicPr>
          <p:cNvPr id="56" name="Picture 55">
            <a:extLst>
              <a:ext uri="{FF2B5EF4-FFF2-40B4-BE49-F238E27FC236}">
                <a16:creationId xmlns:a16="http://schemas.microsoft.com/office/drawing/2014/main" id="{DB060157-972F-44EF-937D-159AF5E923F3}"/>
              </a:ext>
            </a:extLst>
          </p:cNvPr>
          <p:cNvPicPr>
            <a:picLocks noChangeAspect="1"/>
          </p:cNvPicPr>
          <p:nvPr/>
        </p:nvPicPr>
        <p:blipFill rotWithShape="1">
          <a:blip r:embed="rId10">
            <a:extLst>
              <a:ext uri="{28A0092B-C50C-407E-A947-70E740481C1C}">
                <a14:useLocalDpi xmlns:a14="http://schemas.microsoft.com/office/drawing/2010/main" val="0"/>
              </a:ext>
            </a:extLst>
          </a:blip>
          <a:srcRect b="-4131"/>
          <a:stretch/>
        </p:blipFill>
        <p:spPr>
          <a:xfrm>
            <a:off x="6432216" y="6021572"/>
            <a:ext cx="750904" cy="300567"/>
          </a:xfrm>
          <a:prstGeom prst="rect">
            <a:avLst/>
          </a:prstGeom>
        </p:spPr>
      </p:pic>
      <p:pic>
        <p:nvPicPr>
          <p:cNvPr id="57" name="Picture 56" descr="A picture containing device&#10;&#10;Description generated with high confidence">
            <a:extLst>
              <a:ext uri="{FF2B5EF4-FFF2-40B4-BE49-F238E27FC236}">
                <a16:creationId xmlns:a16="http://schemas.microsoft.com/office/drawing/2014/main" id="{B12032E1-6AF7-4B7B-8488-99038FE5FD9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36214" y="4691323"/>
            <a:ext cx="1434933" cy="498746"/>
          </a:xfrm>
          <a:prstGeom prst="rect">
            <a:avLst/>
          </a:prstGeom>
        </p:spPr>
      </p:pic>
      <p:sp>
        <p:nvSpPr>
          <p:cNvPr id="3" name="Rectangle 2">
            <a:extLst>
              <a:ext uri="{FF2B5EF4-FFF2-40B4-BE49-F238E27FC236}">
                <a16:creationId xmlns:a16="http://schemas.microsoft.com/office/drawing/2014/main" id="{B37DADCF-9FF3-4E82-B2A0-5B04DA25C621}"/>
              </a:ext>
            </a:extLst>
          </p:cNvPr>
          <p:cNvSpPr/>
          <p:nvPr/>
        </p:nvSpPr>
        <p:spPr>
          <a:xfrm>
            <a:off x="2322791" y="1304077"/>
            <a:ext cx="1083950" cy="461665"/>
          </a:xfrm>
          <a:prstGeom prst="rect">
            <a:avLst/>
          </a:prstGeom>
        </p:spPr>
        <p:txBody>
          <a:bodyPr wrap="none">
            <a:spAutoFit/>
          </a:bodyPr>
          <a:lstStyle/>
          <a:p>
            <a:pPr>
              <a:buNone/>
            </a:pPr>
            <a:r>
              <a:rPr lang="en-GB" sz="2400" dirty="0">
                <a:latin typeface="Myriad Pro" panose="020B0503030403020204" pitchFamily="34" charset="0"/>
              </a:rPr>
              <a:t>Dipesh</a:t>
            </a:r>
          </a:p>
        </p:txBody>
      </p:sp>
      <p:sp>
        <p:nvSpPr>
          <p:cNvPr id="50" name="Rectangle 49">
            <a:extLst>
              <a:ext uri="{FF2B5EF4-FFF2-40B4-BE49-F238E27FC236}">
                <a16:creationId xmlns:a16="http://schemas.microsoft.com/office/drawing/2014/main" id="{43B9A15D-8491-42D7-902C-19A5F696BA2F}"/>
              </a:ext>
            </a:extLst>
          </p:cNvPr>
          <p:cNvSpPr/>
          <p:nvPr/>
        </p:nvSpPr>
        <p:spPr>
          <a:xfrm>
            <a:off x="2341756" y="1762938"/>
            <a:ext cx="815737" cy="461665"/>
          </a:xfrm>
          <a:prstGeom prst="rect">
            <a:avLst/>
          </a:prstGeom>
        </p:spPr>
        <p:txBody>
          <a:bodyPr wrap="none">
            <a:spAutoFit/>
          </a:bodyPr>
          <a:lstStyle/>
          <a:p>
            <a:pPr>
              <a:buNone/>
            </a:pPr>
            <a:r>
              <a:rPr lang="en-GB" sz="2400" dirty="0">
                <a:latin typeface="Myriad Pro" panose="020B0503030403020204" pitchFamily="34" charset="0"/>
              </a:rPr>
              <a:t>Vana</a:t>
            </a:r>
          </a:p>
        </p:txBody>
      </p:sp>
      <p:sp>
        <p:nvSpPr>
          <p:cNvPr id="59" name="Rectangle 58">
            <a:extLst>
              <a:ext uri="{FF2B5EF4-FFF2-40B4-BE49-F238E27FC236}">
                <a16:creationId xmlns:a16="http://schemas.microsoft.com/office/drawing/2014/main" id="{91CD2E89-BDA2-40AD-8173-F9C1D316CA28}"/>
              </a:ext>
            </a:extLst>
          </p:cNvPr>
          <p:cNvSpPr/>
          <p:nvPr/>
        </p:nvSpPr>
        <p:spPr>
          <a:xfrm>
            <a:off x="2327884" y="2232824"/>
            <a:ext cx="880370" cy="461665"/>
          </a:xfrm>
          <a:prstGeom prst="rect">
            <a:avLst/>
          </a:prstGeom>
        </p:spPr>
        <p:txBody>
          <a:bodyPr wrap="none">
            <a:spAutoFit/>
          </a:bodyPr>
          <a:lstStyle/>
          <a:p>
            <a:pPr>
              <a:buNone/>
            </a:pPr>
            <a:r>
              <a:rPr lang="en-GB" sz="2400" dirty="0">
                <a:latin typeface="Myriad Pro" panose="020B0503030403020204" pitchFamily="34" charset="0"/>
              </a:rPr>
              <a:t>Emily</a:t>
            </a:r>
          </a:p>
        </p:txBody>
      </p:sp>
      <p:sp>
        <p:nvSpPr>
          <p:cNvPr id="60" name="Rectangle 59">
            <a:extLst>
              <a:ext uri="{FF2B5EF4-FFF2-40B4-BE49-F238E27FC236}">
                <a16:creationId xmlns:a16="http://schemas.microsoft.com/office/drawing/2014/main" id="{6912953B-E3BF-4D23-B302-446F4F81B172}"/>
              </a:ext>
            </a:extLst>
          </p:cNvPr>
          <p:cNvSpPr/>
          <p:nvPr/>
        </p:nvSpPr>
        <p:spPr>
          <a:xfrm>
            <a:off x="2341756" y="2690010"/>
            <a:ext cx="787396" cy="461665"/>
          </a:xfrm>
          <a:prstGeom prst="rect">
            <a:avLst/>
          </a:prstGeom>
        </p:spPr>
        <p:txBody>
          <a:bodyPr wrap="none">
            <a:spAutoFit/>
          </a:bodyPr>
          <a:lstStyle/>
          <a:p>
            <a:pPr>
              <a:buNone/>
            </a:pPr>
            <a:r>
              <a:rPr lang="en-GB" sz="2400" dirty="0">
                <a:latin typeface="Myriad Pro" panose="020B0503030403020204" pitchFamily="34" charset="0"/>
              </a:rPr>
              <a:t>Suza</a:t>
            </a:r>
          </a:p>
        </p:txBody>
      </p:sp>
      <p:sp>
        <p:nvSpPr>
          <p:cNvPr id="61" name="Rectangle 60">
            <a:extLst>
              <a:ext uri="{FF2B5EF4-FFF2-40B4-BE49-F238E27FC236}">
                <a16:creationId xmlns:a16="http://schemas.microsoft.com/office/drawing/2014/main" id="{1EAA3F64-4E31-4BBA-B1D4-B6D0CC195DDF}"/>
              </a:ext>
            </a:extLst>
          </p:cNvPr>
          <p:cNvSpPr/>
          <p:nvPr/>
        </p:nvSpPr>
        <p:spPr>
          <a:xfrm>
            <a:off x="2335406" y="3132000"/>
            <a:ext cx="1050800" cy="461665"/>
          </a:xfrm>
          <a:prstGeom prst="rect">
            <a:avLst/>
          </a:prstGeom>
        </p:spPr>
        <p:txBody>
          <a:bodyPr wrap="none">
            <a:spAutoFit/>
          </a:bodyPr>
          <a:lstStyle/>
          <a:p>
            <a:pPr>
              <a:buNone/>
            </a:pPr>
            <a:r>
              <a:rPr lang="en-GB" sz="2400" dirty="0">
                <a:latin typeface="Myriad Pro" panose="020B0503030403020204" pitchFamily="34" charset="0"/>
              </a:rPr>
              <a:t>Hector</a:t>
            </a:r>
          </a:p>
        </p:txBody>
      </p:sp>
      <p:sp>
        <p:nvSpPr>
          <p:cNvPr id="63" name="Rectangle 62">
            <a:extLst>
              <a:ext uri="{FF2B5EF4-FFF2-40B4-BE49-F238E27FC236}">
                <a16:creationId xmlns:a16="http://schemas.microsoft.com/office/drawing/2014/main" id="{821DDC69-C82C-4319-9033-261BDA9D68B1}"/>
              </a:ext>
            </a:extLst>
          </p:cNvPr>
          <p:cNvSpPr/>
          <p:nvPr/>
        </p:nvSpPr>
        <p:spPr>
          <a:xfrm>
            <a:off x="2341756" y="3606193"/>
            <a:ext cx="661849" cy="461665"/>
          </a:xfrm>
          <a:prstGeom prst="rect">
            <a:avLst/>
          </a:prstGeom>
        </p:spPr>
        <p:txBody>
          <a:bodyPr wrap="none">
            <a:spAutoFit/>
          </a:bodyPr>
          <a:lstStyle/>
          <a:p>
            <a:pPr>
              <a:buNone/>
            </a:pPr>
            <a:r>
              <a:rPr lang="en-GB" sz="2400" dirty="0">
                <a:latin typeface="Myriad Pro" panose="020B0503030403020204" pitchFamily="34" charset="0"/>
              </a:rPr>
              <a:t>Tim</a:t>
            </a:r>
          </a:p>
        </p:txBody>
      </p:sp>
      <p:sp>
        <p:nvSpPr>
          <p:cNvPr id="64" name="Rectangle 63">
            <a:extLst>
              <a:ext uri="{FF2B5EF4-FFF2-40B4-BE49-F238E27FC236}">
                <a16:creationId xmlns:a16="http://schemas.microsoft.com/office/drawing/2014/main" id="{08D1674B-AA9C-48F5-B5F7-C4899E47A5A1}"/>
              </a:ext>
            </a:extLst>
          </p:cNvPr>
          <p:cNvSpPr/>
          <p:nvPr/>
        </p:nvSpPr>
        <p:spPr>
          <a:xfrm>
            <a:off x="5034191" y="1319140"/>
            <a:ext cx="1348447" cy="461665"/>
          </a:xfrm>
          <a:prstGeom prst="rect">
            <a:avLst/>
          </a:prstGeom>
        </p:spPr>
        <p:txBody>
          <a:bodyPr wrap="none">
            <a:spAutoFit/>
          </a:bodyPr>
          <a:lstStyle/>
          <a:p>
            <a:pPr algn="ctr">
              <a:buNone/>
            </a:pPr>
            <a:r>
              <a:rPr lang="en-GB" sz="2400" dirty="0">
                <a:latin typeface="Myriad Pro" panose="020B0503030403020204" pitchFamily="34" charset="0"/>
              </a:rPr>
              <a:t>10.15 am</a:t>
            </a:r>
          </a:p>
        </p:txBody>
      </p:sp>
      <p:sp>
        <p:nvSpPr>
          <p:cNvPr id="65" name="Rectangle 64">
            <a:extLst>
              <a:ext uri="{FF2B5EF4-FFF2-40B4-BE49-F238E27FC236}">
                <a16:creationId xmlns:a16="http://schemas.microsoft.com/office/drawing/2014/main" id="{5D7B9708-252C-4900-8219-73C5905BA2BD}"/>
              </a:ext>
            </a:extLst>
          </p:cNvPr>
          <p:cNvSpPr/>
          <p:nvPr/>
        </p:nvSpPr>
        <p:spPr>
          <a:xfrm>
            <a:off x="5176470" y="1775921"/>
            <a:ext cx="1191353" cy="461665"/>
          </a:xfrm>
          <a:prstGeom prst="rect">
            <a:avLst/>
          </a:prstGeom>
        </p:spPr>
        <p:txBody>
          <a:bodyPr wrap="none">
            <a:spAutoFit/>
          </a:bodyPr>
          <a:lstStyle/>
          <a:p>
            <a:pPr algn="ctr">
              <a:buNone/>
            </a:pPr>
            <a:r>
              <a:rPr lang="en-GB" sz="2400" dirty="0">
                <a:latin typeface="Myriad Pro" panose="020B0503030403020204" pitchFamily="34" charset="0"/>
              </a:rPr>
              <a:t>8.45 am</a:t>
            </a:r>
          </a:p>
        </p:txBody>
      </p:sp>
      <p:sp>
        <p:nvSpPr>
          <p:cNvPr id="66" name="Rectangle 65">
            <a:extLst>
              <a:ext uri="{FF2B5EF4-FFF2-40B4-BE49-F238E27FC236}">
                <a16:creationId xmlns:a16="http://schemas.microsoft.com/office/drawing/2014/main" id="{60CF3FD9-C85A-444E-AD17-BE0944F78076}"/>
              </a:ext>
            </a:extLst>
          </p:cNvPr>
          <p:cNvSpPr/>
          <p:nvPr/>
        </p:nvSpPr>
        <p:spPr>
          <a:xfrm>
            <a:off x="5019889" y="2232838"/>
            <a:ext cx="1348447" cy="461665"/>
          </a:xfrm>
          <a:prstGeom prst="rect">
            <a:avLst/>
          </a:prstGeom>
        </p:spPr>
        <p:txBody>
          <a:bodyPr wrap="none">
            <a:spAutoFit/>
          </a:bodyPr>
          <a:lstStyle/>
          <a:p>
            <a:pPr algn="ctr">
              <a:buNone/>
            </a:pPr>
            <a:r>
              <a:rPr lang="en-GB" sz="2400" dirty="0">
                <a:latin typeface="Myriad Pro" panose="020B0503030403020204" pitchFamily="34" charset="0"/>
              </a:rPr>
              <a:t>10.45 am</a:t>
            </a:r>
          </a:p>
        </p:txBody>
      </p:sp>
      <p:sp>
        <p:nvSpPr>
          <p:cNvPr id="67" name="Rectangle 66">
            <a:extLst>
              <a:ext uri="{FF2B5EF4-FFF2-40B4-BE49-F238E27FC236}">
                <a16:creationId xmlns:a16="http://schemas.microsoft.com/office/drawing/2014/main" id="{B4C52206-2478-4132-91BE-7B0201E9A4BE}"/>
              </a:ext>
            </a:extLst>
          </p:cNvPr>
          <p:cNvSpPr/>
          <p:nvPr/>
        </p:nvSpPr>
        <p:spPr>
          <a:xfrm>
            <a:off x="5179123" y="2680366"/>
            <a:ext cx="1191353" cy="461665"/>
          </a:xfrm>
          <a:prstGeom prst="rect">
            <a:avLst/>
          </a:prstGeom>
        </p:spPr>
        <p:txBody>
          <a:bodyPr wrap="none">
            <a:spAutoFit/>
          </a:bodyPr>
          <a:lstStyle/>
          <a:p>
            <a:pPr algn="ctr">
              <a:buNone/>
            </a:pPr>
            <a:r>
              <a:rPr lang="en-GB" sz="2400" dirty="0">
                <a:latin typeface="Myriad Pro" panose="020B0503030403020204" pitchFamily="34" charset="0"/>
              </a:rPr>
              <a:t>8.15 am</a:t>
            </a:r>
          </a:p>
        </p:txBody>
      </p:sp>
      <p:sp>
        <p:nvSpPr>
          <p:cNvPr id="68" name="Rectangle 67">
            <a:extLst>
              <a:ext uri="{FF2B5EF4-FFF2-40B4-BE49-F238E27FC236}">
                <a16:creationId xmlns:a16="http://schemas.microsoft.com/office/drawing/2014/main" id="{14263841-88E3-4934-9441-431258519DD6}"/>
              </a:ext>
            </a:extLst>
          </p:cNvPr>
          <p:cNvSpPr/>
          <p:nvPr/>
        </p:nvSpPr>
        <p:spPr>
          <a:xfrm>
            <a:off x="5182060" y="3139567"/>
            <a:ext cx="1191353" cy="461665"/>
          </a:xfrm>
          <a:prstGeom prst="rect">
            <a:avLst/>
          </a:prstGeom>
        </p:spPr>
        <p:txBody>
          <a:bodyPr wrap="none">
            <a:spAutoFit/>
          </a:bodyPr>
          <a:lstStyle/>
          <a:p>
            <a:pPr algn="ctr">
              <a:buNone/>
            </a:pPr>
            <a:r>
              <a:rPr lang="en-GB" sz="2400" dirty="0">
                <a:latin typeface="Myriad Pro" panose="020B0503030403020204" pitchFamily="34" charset="0"/>
              </a:rPr>
              <a:t>9.45 am</a:t>
            </a:r>
          </a:p>
        </p:txBody>
      </p:sp>
      <p:sp>
        <p:nvSpPr>
          <p:cNvPr id="69" name="Rectangle 68">
            <a:extLst>
              <a:ext uri="{FF2B5EF4-FFF2-40B4-BE49-F238E27FC236}">
                <a16:creationId xmlns:a16="http://schemas.microsoft.com/office/drawing/2014/main" id="{6D13F00F-C58C-4E23-9E7B-663772BE45D9}"/>
              </a:ext>
            </a:extLst>
          </p:cNvPr>
          <p:cNvSpPr/>
          <p:nvPr/>
        </p:nvSpPr>
        <p:spPr>
          <a:xfrm>
            <a:off x="5188409" y="3602205"/>
            <a:ext cx="1191353" cy="461665"/>
          </a:xfrm>
          <a:prstGeom prst="rect">
            <a:avLst/>
          </a:prstGeom>
        </p:spPr>
        <p:txBody>
          <a:bodyPr wrap="none">
            <a:spAutoFit/>
          </a:bodyPr>
          <a:lstStyle/>
          <a:p>
            <a:pPr algn="ctr">
              <a:buNone/>
            </a:pPr>
            <a:r>
              <a:rPr lang="en-GB" sz="2400" dirty="0">
                <a:latin typeface="Myriad Pro" panose="020B0503030403020204" pitchFamily="34" charset="0"/>
              </a:rPr>
              <a:t>9.15 am</a:t>
            </a:r>
          </a:p>
        </p:txBody>
      </p:sp>
      <p:sp>
        <p:nvSpPr>
          <p:cNvPr id="4" name="TextBox 3">
            <a:extLst>
              <a:ext uri="{FF2B5EF4-FFF2-40B4-BE49-F238E27FC236}">
                <a16:creationId xmlns:a16="http://schemas.microsoft.com/office/drawing/2014/main" id="{66991289-AA03-4C82-B86F-216B04B3D41E}"/>
              </a:ext>
            </a:extLst>
          </p:cNvPr>
          <p:cNvSpPr txBox="1"/>
          <p:nvPr/>
        </p:nvSpPr>
        <p:spPr bwMode="auto">
          <a:xfrm>
            <a:off x="2233698" y="4113983"/>
            <a:ext cx="1004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30</a:t>
            </a:r>
            <a:br>
              <a:rPr lang="en-GB" sz="1800" dirty="0">
                <a:solidFill>
                  <a:srgbClr val="386288"/>
                </a:solidFill>
                <a:latin typeface="Myriad Pro Semibold" charset="0"/>
                <a:ea typeface="Myriad Pro Semibold" charset="0"/>
                <a:cs typeface="Myriad Pro Semibold" charset="0"/>
              </a:rPr>
            </a:br>
            <a:r>
              <a:rPr lang="en-GB" sz="1800" dirty="0">
                <a:solidFill>
                  <a:srgbClr val="386288"/>
                </a:solidFill>
                <a:latin typeface="Myriad Pro Semibold" charset="0"/>
                <a:ea typeface="Myriad Pro Semibold" charset="0"/>
                <a:cs typeface="Myriad Pro Semibold" charset="0"/>
              </a:rPr>
              <a:t>minutes</a:t>
            </a:r>
          </a:p>
        </p:txBody>
      </p:sp>
      <p:sp>
        <p:nvSpPr>
          <p:cNvPr id="54" name="TextBox 53">
            <a:extLst>
              <a:ext uri="{FF2B5EF4-FFF2-40B4-BE49-F238E27FC236}">
                <a16:creationId xmlns:a16="http://schemas.microsoft.com/office/drawing/2014/main" id="{10D35375-5AE7-477F-A7D1-F1B626DA80DA}"/>
              </a:ext>
            </a:extLst>
          </p:cNvPr>
          <p:cNvSpPr txBox="1"/>
          <p:nvPr/>
        </p:nvSpPr>
        <p:spPr bwMode="auto">
          <a:xfrm>
            <a:off x="5874260" y="4112729"/>
            <a:ext cx="1004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30</a:t>
            </a:r>
            <a:br>
              <a:rPr lang="en-GB" sz="1800" dirty="0">
                <a:solidFill>
                  <a:srgbClr val="386288"/>
                </a:solidFill>
                <a:latin typeface="Myriad Pro Semibold" charset="0"/>
                <a:ea typeface="Myriad Pro Semibold" charset="0"/>
                <a:cs typeface="Myriad Pro Semibold" charset="0"/>
              </a:rPr>
            </a:br>
            <a:r>
              <a:rPr lang="en-GB" sz="1800" dirty="0">
                <a:solidFill>
                  <a:srgbClr val="386288"/>
                </a:solidFill>
                <a:latin typeface="Myriad Pro Semibold" charset="0"/>
                <a:ea typeface="Myriad Pro Semibold" charset="0"/>
                <a:cs typeface="Myriad Pro Semibold" charset="0"/>
              </a:rPr>
              <a:t>minutes</a:t>
            </a:r>
          </a:p>
        </p:txBody>
      </p:sp>
      <p:pic>
        <p:nvPicPr>
          <p:cNvPr id="5" name="Picture 4">
            <a:extLst>
              <a:ext uri="{FF2B5EF4-FFF2-40B4-BE49-F238E27FC236}">
                <a16:creationId xmlns:a16="http://schemas.microsoft.com/office/drawing/2014/main" id="{16BAEC85-1170-4861-9CD4-8369F4E6FD0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676689" y="5160430"/>
            <a:ext cx="5790622" cy="825505"/>
          </a:xfrm>
          <a:prstGeom prst="rect">
            <a:avLst/>
          </a:prstGeom>
        </p:spPr>
      </p:pic>
      <p:sp>
        <p:nvSpPr>
          <p:cNvPr id="6" name="Rectangle 5">
            <a:extLst>
              <a:ext uri="{FF2B5EF4-FFF2-40B4-BE49-F238E27FC236}">
                <a16:creationId xmlns:a16="http://schemas.microsoft.com/office/drawing/2014/main" id="{4070B2CD-FD1D-478B-B1C3-9FAE70A8BB75}"/>
              </a:ext>
            </a:extLst>
          </p:cNvPr>
          <p:cNvSpPr/>
          <p:nvPr/>
        </p:nvSpPr>
        <p:spPr bwMode="auto">
          <a:xfrm>
            <a:off x="7005320" y="5782736"/>
            <a:ext cx="580813" cy="22338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7" name="Picture 16">
            <a:extLst>
              <a:ext uri="{FF2B5EF4-FFF2-40B4-BE49-F238E27FC236}">
                <a16:creationId xmlns:a16="http://schemas.microsoft.com/office/drawing/2014/main" id="{EDF94F3C-F9BD-4D09-84D1-6EF55C4C334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086598" y="5782736"/>
            <a:ext cx="469611" cy="203200"/>
          </a:xfrm>
          <a:prstGeom prst="rect">
            <a:avLst/>
          </a:prstGeom>
        </p:spPr>
      </p:pic>
    </p:spTree>
    <p:extLst>
      <p:ext uri="{BB962C8B-B14F-4D97-AF65-F5344CB8AC3E}">
        <p14:creationId xmlns:p14="http://schemas.microsoft.com/office/powerpoint/2010/main" val="9390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60"/>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1000" fill="hold"/>
                                        <p:tgtEl>
                                          <p:spTgt spid="67"/>
                                        </p:tgtEl>
                                        <p:attrNameLst>
                                          <p:attrName>style.color</p:attrName>
                                        </p:attrNameLst>
                                      </p:cBhvr>
                                      <p:to>
                                        <a:srgbClr val="FF0000"/>
                                      </p:to>
                                    </p:animClr>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1000" fill="hold"/>
                                        <p:tgtEl>
                                          <p:spTgt spid="50"/>
                                        </p:tgtEl>
                                        <p:attrNameLst>
                                          <p:attrName>style.color</p:attrName>
                                        </p:attrNameLst>
                                      </p:cBhvr>
                                      <p:to>
                                        <a:srgbClr val="FF0000"/>
                                      </p:to>
                                    </p:animClr>
                                  </p:childTnLst>
                                </p:cTn>
                              </p:par>
                              <p:par>
                                <p:cTn id="19" presetID="3" presetClass="emph" presetSubtype="2" fill="hold" grpId="0" nodeType="withEffect">
                                  <p:stCondLst>
                                    <p:cond delay="0"/>
                                  </p:stCondLst>
                                  <p:childTnLst>
                                    <p:animClr clrSpc="rgb" dir="cw">
                                      <p:cBhvr override="childStyle">
                                        <p:cTn id="20" dur="1000" fill="hold"/>
                                        <p:tgtEl>
                                          <p:spTgt spid="65"/>
                                        </p:tgtEl>
                                        <p:attrNameLst>
                                          <p:attrName>style.color</p:attrName>
                                        </p:attrNameLst>
                                      </p:cBhvr>
                                      <p:to>
                                        <a:srgbClr val="FF0000"/>
                                      </p:to>
                                    </p:animClr>
                                  </p:childTnLst>
                                </p:cTn>
                              </p:par>
                              <p:par>
                                <p:cTn id="21" presetID="3" presetClass="emph" presetSubtype="2" fill="hold" grpId="1" nodeType="withEffect">
                                  <p:stCondLst>
                                    <p:cond delay="0"/>
                                  </p:stCondLst>
                                  <p:childTnLst>
                                    <p:animClr clrSpc="rgb" dir="cw">
                                      <p:cBhvr override="childStyle">
                                        <p:cTn id="22" dur="1000" fill="hold"/>
                                        <p:tgtEl>
                                          <p:spTgt spid="60"/>
                                        </p:tgtEl>
                                        <p:attrNameLst>
                                          <p:attrName>style.color</p:attrName>
                                        </p:attrNameLst>
                                      </p:cBhvr>
                                      <p:to>
                                        <a:schemeClr val="tx1"/>
                                      </p:to>
                                    </p:animClr>
                                  </p:childTnLst>
                                </p:cTn>
                              </p:par>
                              <p:par>
                                <p:cTn id="23" presetID="3" presetClass="emph" presetSubtype="2" fill="hold" grpId="1" nodeType="withEffect">
                                  <p:stCondLst>
                                    <p:cond delay="0"/>
                                  </p:stCondLst>
                                  <p:childTnLst>
                                    <p:animClr clrSpc="rgb" dir="cw">
                                      <p:cBhvr override="childStyle">
                                        <p:cTn id="24" dur="1000" fill="hold"/>
                                        <p:tgtEl>
                                          <p:spTgt spid="67"/>
                                        </p:tgtEl>
                                        <p:attrNameLst>
                                          <p:attrName>style.color</p:attrName>
                                        </p:attrNameLst>
                                      </p:cBhvr>
                                      <p:to>
                                        <a:schemeClr val="tx1"/>
                                      </p:to>
                                    </p:animClr>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mph" presetSubtype="2" fill="hold" grpId="0" nodeType="clickEffect">
                                  <p:stCondLst>
                                    <p:cond delay="0"/>
                                  </p:stCondLst>
                                  <p:childTnLst>
                                    <p:animClr clrSpc="rgb" dir="cw">
                                      <p:cBhvr override="childStyle">
                                        <p:cTn id="43" dur="1000" fill="hold"/>
                                        <p:tgtEl>
                                          <p:spTgt spid="63"/>
                                        </p:tgtEl>
                                        <p:attrNameLst>
                                          <p:attrName>style.color</p:attrName>
                                        </p:attrNameLst>
                                      </p:cBhvr>
                                      <p:to>
                                        <a:srgbClr val="FF0000"/>
                                      </p:to>
                                    </p:animClr>
                                  </p:childTnLst>
                                </p:cTn>
                              </p:par>
                              <p:par>
                                <p:cTn id="44" presetID="3" presetClass="emph" presetSubtype="2" fill="hold" grpId="0" nodeType="withEffect">
                                  <p:stCondLst>
                                    <p:cond delay="0"/>
                                  </p:stCondLst>
                                  <p:childTnLst>
                                    <p:animClr clrSpc="rgb" dir="cw">
                                      <p:cBhvr override="childStyle">
                                        <p:cTn id="45" dur="1000" fill="hold"/>
                                        <p:tgtEl>
                                          <p:spTgt spid="69"/>
                                        </p:tgtEl>
                                        <p:attrNameLst>
                                          <p:attrName>style.color</p:attrName>
                                        </p:attrNameLst>
                                      </p:cBhvr>
                                      <p:to>
                                        <a:srgbClr val="FF0000"/>
                                      </p:to>
                                    </p:animClr>
                                  </p:childTnLst>
                                </p:cTn>
                              </p:par>
                              <p:par>
                                <p:cTn id="46" presetID="3" presetClass="emph" presetSubtype="2" fill="hold" grpId="1" nodeType="withEffect">
                                  <p:stCondLst>
                                    <p:cond delay="0"/>
                                  </p:stCondLst>
                                  <p:childTnLst>
                                    <p:animClr clrSpc="rgb" dir="cw">
                                      <p:cBhvr override="childStyle">
                                        <p:cTn id="47" dur="1000" fill="hold"/>
                                        <p:tgtEl>
                                          <p:spTgt spid="50"/>
                                        </p:tgtEl>
                                        <p:attrNameLst>
                                          <p:attrName>style.color</p:attrName>
                                        </p:attrNameLst>
                                      </p:cBhvr>
                                      <p:to>
                                        <a:schemeClr val="tx1"/>
                                      </p:to>
                                    </p:animClr>
                                  </p:childTnLst>
                                </p:cTn>
                              </p:par>
                              <p:par>
                                <p:cTn id="48" presetID="3" presetClass="emph" presetSubtype="2" fill="hold" grpId="1" nodeType="withEffect">
                                  <p:stCondLst>
                                    <p:cond delay="0"/>
                                  </p:stCondLst>
                                  <p:childTnLst>
                                    <p:animClr clrSpc="rgb" dir="cw">
                                      <p:cBhvr override="childStyle">
                                        <p:cTn id="49" dur="1000" fill="hold"/>
                                        <p:tgtEl>
                                          <p:spTgt spid="65"/>
                                        </p:tgtEl>
                                        <p:attrNameLst>
                                          <p:attrName>style.color</p:attrName>
                                        </p:attrNameLst>
                                      </p:cBhvr>
                                      <p:to>
                                        <a:schemeClr val="tx1"/>
                                      </p:to>
                                    </p:animClr>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mph" presetSubtype="2" fill="hold" grpId="0" nodeType="clickEffect">
                                  <p:stCondLst>
                                    <p:cond delay="0"/>
                                  </p:stCondLst>
                                  <p:childTnLst>
                                    <p:animClr clrSpc="rgb" dir="cw">
                                      <p:cBhvr override="childStyle">
                                        <p:cTn id="68" dur="1000" fill="hold"/>
                                        <p:tgtEl>
                                          <p:spTgt spid="61"/>
                                        </p:tgtEl>
                                        <p:attrNameLst>
                                          <p:attrName>style.color</p:attrName>
                                        </p:attrNameLst>
                                      </p:cBhvr>
                                      <p:to>
                                        <a:srgbClr val="FF0000"/>
                                      </p:to>
                                    </p:animClr>
                                  </p:childTnLst>
                                </p:cTn>
                              </p:par>
                              <p:par>
                                <p:cTn id="69" presetID="3" presetClass="emph" presetSubtype="2" fill="hold" grpId="0" nodeType="withEffect">
                                  <p:stCondLst>
                                    <p:cond delay="0"/>
                                  </p:stCondLst>
                                  <p:childTnLst>
                                    <p:animClr clrSpc="rgb" dir="cw">
                                      <p:cBhvr override="childStyle">
                                        <p:cTn id="70" dur="1000" fill="hold"/>
                                        <p:tgtEl>
                                          <p:spTgt spid="68"/>
                                        </p:tgtEl>
                                        <p:attrNameLst>
                                          <p:attrName>style.color</p:attrName>
                                        </p:attrNameLst>
                                      </p:cBhvr>
                                      <p:to>
                                        <a:srgbClr val="FF0000"/>
                                      </p:to>
                                    </p:animClr>
                                  </p:childTnLst>
                                </p:cTn>
                              </p:par>
                              <p:par>
                                <p:cTn id="71" presetID="3" presetClass="emph" presetSubtype="2" fill="hold" grpId="1" nodeType="withEffect">
                                  <p:stCondLst>
                                    <p:cond delay="0"/>
                                  </p:stCondLst>
                                  <p:childTnLst>
                                    <p:animClr clrSpc="rgb" dir="cw">
                                      <p:cBhvr override="childStyle">
                                        <p:cTn id="72" dur="1000" fill="hold"/>
                                        <p:tgtEl>
                                          <p:spTgt spid="63"/>
                                        </p:tgtEl>
                                        <p:attrNameLst>
                                          <p:attrName>style.color</p:attrName>
                                        </p:attrNameLst>
                                      </p:cBhvr>
                                      <p:to>
                                        <a:schemeClr val="tx1"/>
                                      </p:to>
                                    </p:animClr>
                                  </p:childTnLst>
                                </p:cTn>
                              </p:par>
                              <p:par>
                                <p:cTn id="73" presetID="3" presetClass="emph" presetSubtype="2" fill="hold" grpId="1" nodeType="withEffect">
                                  <p:stCondLst>
                                    <p:cond delay="0"/>
                                  </p:stCondLst>
                                  <p:childTnLst>
                                    <p:animClr clrSpc="rgb" dir="cw">
                                      <p:cBhvr override="childStyle">
                                        <p:cTn id="74" dur="1000" fill="hold"/>
                                        <p:tgtEl>
                                          <p:spTgt spid="69"/>
                                        </p:tgtEl>
                                        <p:attrNameLst>
                                          <p:attrName>style.color</p:attrName>
                                        </p:attrNameLst>
                                      </p:cBhvr>
                                      <p:to>
                                        <a:schemeClr val="tx1"/>
                                      </p:to>
                                    </p:animClr>
                                  </p:childTnLst>
                                </p:cTn>
                              </p:par>
                              <p:par>
                                <p:cTn id="75" presetID="10"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left)">
                                      <p:cBhvr>
                                        <p:cTn id="85" dur="500"/>
                                        <p:tgtEl>
                                          <p:spTgt spid="44"/>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mph" presetSubtype="2" fill="hold" grpId="0" nodeType="clickEffect">
                                  <p:stCondLst>
                                    <p:cond delay="0"/>
                                  </p:stCondLst>
                                  <p:childTnLst>
                                    <p:animClr clrSpc="rgb" dir="cw">
                                      <p:cBhvr override="childStyle">
                                        <p:cTn id="93" dur="1000" fill="hold"/>
                                        <p:tgtEl>
                                          <p:spTgt spid="3"/>
                                        </p:tgtEl>
                                        <p:attrNameLst>
                                          <p:attrName>style.color</p:attrName>
                                        </p:attrNameLst>
                                      </p:cBhvr>
                                      <p:to>
                                        <a:srgbClr val="FF0000"/>
                                      </p:to>
                                    </p:animClr>
                                  </p:childTnLst>
                                </p:cTn>
                              </p:par>
                              <p:par>
                                <p:cTn id="94" presetID="3" presetClass="emph" presetSubtype="2" fill="hold" grpId="0" nodeType="withEffect">
                                  <p:stCondLst>
                                    <p:cond delay="0"/>
                                  </p:stCondLst>
                                  <p:childTnLst>
                                    <p:animClr clrSpc="rgb" dir="cw">
                                      <p:cBhvr override="childStyle">
                                        <p:cTn id="95" dur="1000" fill="hold"/>
                                        <p:tgtEl>
                                          <p:spTgt spid="64"/>
                                        </p:tgtEl>
                                        <p:attrNameLst>
                                          <p:attrName>style.color</p:attrName>
                                        </p:attrNameLst>
                                      </p:cBhvr>
                                      <p:to>
                                        <a:srgbClr val="FF0000"/>
                                      </p:to>
                                    </p:animClr>
                                  </p:childTnLst>
                                </p:cTn>
                              </p:par>
                              <p:par>
                                <p:cTn id="96" presetID="3" presetClass="emph" presetSubtype="2" fill="hold" grpId="1" nodeType="withEffect">
                                  <p:stCondLst>
                                    <p:cond delay="0"/>
                                  </p:stCondLst>
                                  <p:childTnLst>
                                    <p:animClr clrSpc="rgb" dir="cw">
                                      <p:cBhvr override="childStyle">
                                        <p:cTn id="97" dur="1000" fill="hold"/>
                                        <p:tgtEl>
                                          <p:spTgt spid="61"/>
                                        </p:tgtEl>
                                        <p:attrNameLst>
                                          <p:attrName>style.color</p:attrName>
                                        </p:attrNameLst>
                                      </p:cBhvr>
                                      <p:to>
                                        <a:schemeClr val="tx1"/>
                                      </p:to>
                                    </p:animClr>
                                  </p:childTnLst>
                                </p:cTn>
                              </p:par>
                              <p:par>
                                <p:cTn id="98" presetID="3" presetClass="emph" presetSubtype="2" fill="hold" grpId="1" nodeType="withEffect">
                                  <p:stCondLst>
                                    <p:cond delay="0"/>
                                  </p:stCondLst>
                                  <p:childTnLst>
                                    <p:animClr clrSpc="rgb" dir="cw">
                                      <p:cBhvr override="childStyle">
                                        <p:cTn id="99" dur="1000" fill="hold"/>
                                        <p:tgtEl>
                                          <p:spTgt spid="68"/>
                                        </p:tgtEl>
                                        <p:attrNameLst>
                                          <p:attrName>style.color</p:attrName>
                                        </p:attrNameLst>
                                      </p:cBhvr>
                                      <p:to>
                                        <a:schemeClr val="tx1"/>
                                      </p:to>
                                    </p:animClr>
                                  </p:childTnLst>
                                </p:cTn>
                              </p:par>
                              <p:par>
                                <p:cTn id="100" presetID="10" presetClass="entr" presetSubtype="0"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par>
                                <p:cTn id="103" presetID="10"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left)">
                                      <p:cBhvr>
                                        <p:cTn id="110" dur="500"/>
                                        <p:tgtEl>
                                          <p:spTgt spid="51"/>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mph" presetSubtype="2" fill="hold" grpId="0" nodeType="clickEffect">
                                  <p:stCondLst>
                                    <p:cond delay="0"/>
                                  </p:stCondLst>
                                  <p:childTnLst>
                                    <p:animClr clrSpc="rgb" dir="cw">
                                      <p:cBhvr override="childStyle">
                                        <p:cTn id="118" dur="1000" fill="hold"/>
                                        <p:tgtEl>
                                          <p:spTgt spid="59"/>
                                        </p:tgtEl>
                                        <p:attrNameLst>
                                          <p:attrName>style.color</p:attrName>
                                        </p:attrNameLst>
                                      </p:cBhvr>
                                      <p:to>
                                        <a:srgbClr val="FF0000"/>
                                      </p:to>
                                    </p:animClr>
                                  </p:childTnLst>
                                </p:cTn>
                              </p:par>
                              <p:par>
                                <p:cTn id="119" presetID="3" presetClass="emph" presetSubtype="2" fill="hold" grpId="0" nodeType="withEffect">
                                  <p:stCondLst>
                                    <p:cond delay="0"/>
                                  </p:stCondLst>
                                  <p:childTnLst>
                                    <p:animClr clrSpc="rgb" dir="cw">
                                      <p:cBhvr override="childStyle">
                                        <p:cTn id="120" dur="1000" fill="hold"/>
                                        <p:tgtEl>
                                          <p:spTgt spid="66"/>
                                        </p:tgtEl>
                                        <p:attrNameLst>
                                          <p:attrName>style.color</p:attrName>
                                        </p:attrNameLst>
                                      </p:cBhvr>
                                      <p:to>
                                        <a:srgbClr val="FF0000"/>
                                      </p:to>
                                    </p:animClr>
                                  </p:childTnLst>
                                </p:cTn>
                              </p:par>
                              <p:par>
                                <p:cTn id="121" presetID="3" presetClass="emph" presetSubtype="2" fill="hold" grpId="1" nodeType="withEffect">
                                  <p:stCondLst>
                                    <p:cond delay="0"/>
                                  </p:stCondLst>
                                  <p:childTnLst>
                                    <p:animClr clrSpc="rgb" dir="cw">
                                      <p:cBhvr override="childStyle">
                                        <p:cTn id="122" dur="1000" fill="hold"/>
                                        <p:tgtEl>
                                          <p:spTgt spid="3"/>
                                        </p:tgtEl>
                                        <p:attrNameLst>
                                          <p:attrName>style.color</p:attrName>
                                        </p:attrNameLst>
                                      </p:cBhvr>
                                      <p:to>
                                        <a:schemeClr val="tx1"/>
                                      </p:to>
                                    </p:animClr>
                                  </p:childTnLst>
                                </p:cTn>
                              </p:par>
                              <p:par>
                                <p:cTn id="123" presetID="3" presetClass="emph" presetSubtype="2" fill="hold" grpId="1" nodeType="withEffect">
                                  <p:stCondLst>
                                    <p:cond delay="0"/>
                                  </p:stCondLst>
                                  <p:childTnLst>
                                    <p:animClr clrSpc="rgb" dir="cw">
                                      <p:cBhvr override="childStyle">
                                        <p:cTn id="124" dur="1000" fill="hold"/>
                                        <p:tgtEl>
                                          <p:spTgt spid="64"/>
                                        </p:tgtEl>
                                        <p:attrNameLst>
                                          <p:attrName>style.color</p:attrName>
                                        </p:attrNameLst>
                                      </p:cBhvr>
                                      <p:to>
                                        <a:schemeClr val="tx1"/>
                                      </p:to>
                                    </p:animClr>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wipe(left)">
                                      <p:cBhvr>
                                        <p:cTn id="135" dur="500"/>
                                        <p:tgtEl>
                                          <p:spTgt spid="57"/>
                                        </p:tgtEl>
                                      </p:cBhvr>
                                    </p:animEffect>
                                  </p:childTnLst>
                                </p:cTn>
                              </p:par>
                            </p:childTnLst>
                          </p:cTn>
                        </p:par>
                        <p:par>
                          <p:cTn id="136" fill="hold">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500"/>
                                        <p:tgtEl>
                                          <p:spTgt spid="54"/>
                                        </p:tgtEl>
                                      </p:cBhvr>
                                    </p:animEffect>
                                  </p:childTnLst>
                                </p:cTn>
                              </p:par>
                            </p:childTnLst>
                          </p:cTn>
                        </p:par>
                        <p:par>
                          <p:cTn id="140" fill="hold">
                            <p:stCondLst>
                              <p:cond delay="1000"/>
                            </p:stCondLst>
                            <p:childTnLst>
                              <p:par>
                                <p:cTn id="141" presetID="3" presetClass="emph" presetSubtype="2" fill="hold" grpId="1" nodeType="afterEffect">
                                  <p:stCondLst>
                                    <p:cond delay="0"/>
                                  </p:stCondLst>
                                  <p:childTnLst>
                                    <p:animClr clrSpc="rgb" dir="cw">
                                      <p:cBhvr override="childStyle">
                                        <p:cTn id="142" dur="1000" fill="hold"/>
                                        <p:tgtEl>
                                          <p:spTgt spid="59"/>
                                        </p:tgtEl>
                                        <p:attrNameLst>
                                          <p:attrName>style.color</p:attrName>
                                        </p:attrNameLst>
                                      </p:cBhvr>
                                      <p:to>
                                        <a:schemeClr val="tx1"/>
                                      </p:to>
                                    </p:animClr>
                                  </p:childTnLst>
                                </p:cTn>
                              </p:par>
                              <p:par>
                                <p:cTn id="143" presetID="3" presetClass="emph" presetSubtype="2" fill="hold" grpId="1" nodeType="withEffect">
                                  <p:stCondLst>
                                    <p:cond delay="0"/>
                                  </p:stCondLst>
                                  <p:childTnLst>
                                    <p:animClr clrSpc="rgb" dir="cw">
                                      <p:cBhvr override="childStyle">
                                        <p:cTn id="144" dur="2000" fill="hold"/>
                                        <p:tgtEl>
                                          <p:spTgt spid="66"/>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7" grpId="0"/>
      <p:bldP spid="46" grpId="0"/>
      <p:bldP spid="3" grpId="0"/>
      <p:bldP spid="3" grpId="1"/>
      <p:bldP spid="50" grpId="0"/>
      <p:bldP spid="50" grpId="1"/>
      <p:bldP spid="59" grpId="0"/>
      <p:bldP spid="59" grpId="1"/>
      <p:bldP spid="60" grpId="0"/>
      <p:bldP spid="60" grpId="1"/>
      <p:bldP spid="61" grpId="0"/>
      <p:bldP spid="61" grpId="1"/>
      <p:bldP spid="63" grpId="0"/>
      <p:bldP spid="63" grpId="1"/>
      <p:bldP spid="64" grpId="0"/>
      <p:bldP spid="64" grpId="1"/>
      <p:bldP spid="65" grpId="0"/>
      <p:bldP spid="65" grpId="1"/>
      <p:bldP spid="66" grpId="0"/>
      <p:bldP spid="66" grpId="1"/>
      <p:bldP spid="67" grpId="0"/>
      <p:bldP spid="67" grpId="1"/>
      <p:bldP spid="68" grpId="0"/>
      <p:bldP spid="68" grpId="1"/>
      <p:bldP spid="69" grpId="0"/>
      <p:bldP spid="69" grpId="1"/>
      <p:bldP spid="4"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1.24 Hundredths and thousandths – step 6:1</a:t>
            </a:r>
          </a:p>
        </p:txBody>
      </p:sp>
      <p:pic>
        <p:nvPicPr>
          <p:cNvPr id="4" name="Picture 3" descr="A screenshot of a cell phone&#10;&#10;Description generated with very high confidence">
            <a:extLst>
              <a:ext uri="{FF2B5EF4-FFF2-40B4-BE49-F238E27FC236}">
                <a16:creationId xmlns:a16="http://schemas.microsoft.com/office/drawing/2014/main" id="{DD8047E4-E8F1-41E7-A451-D04301914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388" y="963742"/>
            <a:ext cx="5873225" cy="4930517"/>
          </a:xfrm>
          <a:prstGeom prst="rect">
            <a:avLst/>
          </a:prstGeom>
        </p:spPr>
      </p:pic>
      <p:sp>
        <p:nvSpPr>
          <p:cNvPr id="5" name="Rectangle 4">
            <a:extLst>
              <a:ext uri="{FF2B5EF4-FFF2-40B4-BE49-F238E27FC236}">
                <a16:creationId xmlns:a16="http://schemas.microsoft.com/office/drawing/2014/main" id="{291EFA3B-71D3-4BE1-A941-8283D19EAD58}"/>
              </a:ext>
            </a:extLst>
          </p:cNvPr>
          <p:cNvSpPr/>
          <p:nvPr/>
        </p:nvSpPr>
        <p:spPr bwMode="auto">
          <a:xfrm>
            <a:off x="1322962" y="2529191"/>
            <a:ext cx="6653719" cy="175097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05CB7D60-42BB-45E6-BB6A-D7BBFCF253BE}"/>
              </a:ext>
            </a:extLst>
          </p:cNvPr>
          <p:cNvSpPr/>
          <p:nvPr/>
        </p:nvSpPr>
        <p:spPr bwMode="auto">
          <a:xfrm>
            <a:off x="1322961" y="4384609"/>
            <a:ext cx="6653719" cy="175097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208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6:1</a:t>
            </a:r>
          </a:p>
        </p:txBody>
      </p:sp>
      <p:pic>
        <p:nvPicPr>
          <p:cNvPr id="4" name="Picture 3" descr="A close up of a calculator&#10;&#10;Description generated with high confidence">
            <a:extLst>
              <a:ext uri="{FF2B5EF4-FFF2-40B4-BE49-F238E27FC236}">
                <a16:creationId xmlns:a16="http://schemas.microsoft.com/office/drawing/2014/main" id="{050261D5-305C-465F-80B8-A2C1BF7627D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43877" y="1800338"/>
            <a:ext cx="1475218" cy="3541683"/>
          </a:xfrm>
          <a:prstGeom prst="rect">
            <a:avLst/>
          </a:prstGeom>
        </p:spPr>
      </p:pic>
      <p:sp>
        <p:nvSpPr>
          <p:cNvPr id="6" name="TextBox 5">
            <a:extLst>
              <a:ext uri="{FF2B5EF4-FFF2-40B4-BE49-F238E27FC236}">
                <a16:creationId xmlns:a16="http://schemas.microsoft.com/office/drawing/2014/main" id="{5A234082-5B43-4398-BA7B-4D16C1D41BC0}"/>
              </a:ext>
            </a:extLst>
          </p:cNvPr>
          <p:cNvSpPr txBox="1"/>
          <p:nvPr/>
        </p:nvSpPr>
        <p:spPr bwMode="auto">
          <a:xfrm>
            <a:off x="3427798" y="984336"/>
            <a:ext cx="785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0.06 </a:t>
            </a:r>
          </a:p>
        </p:txBody>
      </p:sp>
      <p:sp>
        <p:nvSpPr>
          <p:cNvPr id="5" name="Rectangle 4">
            <a:extLst>
              <a:ext uri="{FF2B5EF4-FFF2-40B4-BE49-F238E27FC236}">
                <a16:creationId xmlns:a16="http://schemas.microsoft.com/office/drawing/2014/main" id="{2DCE156C-2C73-4520-9DAC-0DA8D1B5CDB9}"/>
              </a:ext>
            </a:extLst>
          </p:cNvPr>
          <p:cNvSpPr/>
          <p:nvPr/>
        </p:nvSpPr>
        <p:spPr>
          <a:xfrm>
            <a:off x="4045148" y="984335"/>
            <a:ext cx="433132"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a:t>
            </a:r>
            <a:endParaRPr lang="en-GB" sz="2400" dirty="0"/>
          </a:p>
        </p:txBody>
      </p:sp>
      <p:sp>
        <p:nvSpPr>
          <p:cNvPr id="8" name="Rectangle 7">
            <a:extLst>
              <a:ext uri="{FF2B5EF4-FFF2-40B4-BE49-F238E27FC236}">
                <a16:creationId xmlns:a16="http://schemas.microsoft.com/office/drawing/2014/main" id="{9CAAF24E-FADD-40B2-B7E7-7C9E34BFC4E5}"/>
              </a:ext>
            </a:extLst>
          </p:cNvPr>
          <p:cNvSpPr/>
          <p:nvPr/>
        </p:nvSpPr>
        <p:spPr>
          <a:xfrm>
            <a:off x="4315679" y="984334"/>
            <a:ext cx="720069"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0.04</a:t>
            </a:r>
            <a:endParaRPr lang="en-GB" dirty="0"/>
          </a:p>
        </p:txBody>
      </p:sp>
      <p:pic>
        <p:nvPicPr>
          <p:cNvPr id="12" name="Picture 11" descr="A close up of a calculator&#10;&#10;Description generated with high confidence">
            <a:extLst>
              <a:ext uri="{FF2B5EF4-FFF2-40B4-BE49-F238E27FC236}">
                <a16:creationId xmlns:a16="http://schemas.microsoft.com/office/drawing/2014/main" id="{A1C9E007-6F33-4B02-A22A-395EAE980E9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28958" y="1800338"/>
            <a:ext cx="288757" cy="3541683"/>
          </a:xfrm>
          <a:prstGeom prst="rect">
            <a:avLst/>
          </a:prstGeom>
        </p:spPr>
      </p:pic>
      <p:pic>
        <p:nvPicPr>
          <p:cNvPr id="13" name="Picture 12" descr="A close up of a calculator&#10;&#10;Description generated with high confidence">
            <a:extLst>
              <a:ext uri="{FF2B5EF4-FFF2-40B4-BE49-F238E27FC236}">
                <a16:creationId xmlns:a16="http://schemas.microsoft.com/office/drawing/2014/main" id="{2BE55E3E-25A6-4597-B26B-9441D151C26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83595" y="1800338"/>
            <a:ext cx="1752468" cy="3541683"/>
          </a:xfrm>
          <a:prstGeom prst="rect">
            <a:avLst/>
          </a:prstGeom>
        </p:spPr>
      </p:pic>
      <p:sp>
        <p:nvSpPr>
          <p:cNvPr id="11" name="Rectangle 10">
            <a:extLst>
              <a:ext uri="{FF2B5EF4-FFF2-40B4-BE49-F238E27FC236}">
                <a16:creationId xmlns:a16="http://schemas.microsoft.com/office/drawing/2014/main" id="{EAAC561E-1FAE-4027-995B-7A0BF7B6D3ED}"/>
              </a:ext>
            </a:extLst>
          </p:cNvPr>
          <p:cNvSpPr/>
          <p:nvPr/>
        </p:nvSpPr>
        <p:spPr bwMode="auto">
          <a:xfrm>
            <a:off x="5565775" y="1844675"/>
            <a:ext cx="623942" cy="6097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6" name="Picture 15" descr="A close up of a calculator&#10;&#10;Description generated with high confidence">
            <a:extLst>
              <a:ext uri="{FF2B5EF4-FFF2-40B4-BE49-F238E27FC236}">
                <a16:creationId xmlns:a16="http://schemas.microsoft.com/office/drawing/2014/main" id="{30CEF055-958A-426D-9FFC-4B26E465847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65775" y="1844675"/>
            <a:ext cx="603612" cy="609767"/>
          </a:xfrm>
          <a:prstGeom prst="rect">
            <a:avLst/>
          </a:prstGeom>
        </p:spPr>
      </p:pic>
      <p:sp>
        <p:nvSpPr>
          <p:cNvPr id="18" name="Rectangle 17">
            <a:extLst>
              <a:ext uri="{FF2B5EF4-FFF2-40B4-BE49-F238E27FC236}">
                <a16:creationId xmlns:a16="http://schemas.microsoft.com/office/drawing/2014/main" id="{814C2C82-DCA6-47A5-AC18-BB967DF748AC}"/>
              </a:ext>
            </a:extLst>
          </p:cNvPr>
          <p:cNvSpPr/>
          <p:nvPr/>
        </p:nvSpPr>
        <p:spPr bwMode="auto">
          <a:xfrm>
            <a:off x="5575930" y="2540000"/>
            <a:ext cx="623942" cy="6097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BB4F95FE-3C34-46EA-B05D-259BDD431843}"/>
              </a:ext>
            </a:extLst>
          </p:cNvPr>
          <p:cNvSpPr/>
          <p:nvPr/>
        </p:nvSpPr>
        <p:spPr bwMode="auto">
          <a:xfrm>
            <a:off x="5565951" y="3225165"/>
            <a:ext cx="623942" cy="6097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18A5021-0E2E-49F7-B968-DED34DD4D0BA}"/>
              </a:ext>
            </a:extLst>
          </p:cNvPr>
          <p:cNvSpPr/>
          <p:nvPr/>
        </p:nvSpPr>
        <p:spPr bwMode="auto">
          <a:xfrm>
            <a:off x="5570855" y="3904705"/>
            <a:ext cx="623942" cy="60976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4" name="Picture 23" descr="A close up of a calculator&#10;&#10;Description generated with high confidence">
            <a:extLst>
              <a:ext uri="{FF2B5EF4-FFF2-40B4-BE49-F238E27FC236}">
                <a16:creationId xmlns:a16="http://schemas.microsoft.com/office/drawing/2014/main" id="{9AFF742D-A912-4B83-9791-08CA722CDB9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570860" y="2524215"/>
            <a:ext cx="603612" cy="625552"/>
          </a:xfrm>
          <a:prstGeom prst="rect">
            <a:avLst/>
          </a:prstGeom>
        </p:spPr>
      </p:pic>
      <p:pic>
        <p:nvPicPr>
          <p:cNvPr id="25" name="Picture 24" descr="A close up of a calculator&#10;&#10;Description generated with high confidence">
            <a:extLst>
              <a:ext uri="{FF2B5EF4-FFF2-40B4-BE49-F238E27FC236}">
                <a16:creationId xmlns:a16="http://schemas.microsoft.com/office/drawing/2014/main" id="{0A032E1C-6FEB-49D8-B29C-E9D383C52E1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570855" y="3219540"/>
            <a:ext cx="603612" cy="615392"/>
          </a:xfrm>
          <a:prstGeom prst="rect">
            <a:avLst/>
          </a:prstGeom>
        </p:spPr>
      </p:pic>
      <p:pic>
        <p:nvPicPr>
          <p:cNvPr id="26" name="Picture 25" descr="A close up of a calculator&#10;&#10;Description generated with high confidence">
            <a:extLst>
              <a:ext uri="{FF2B5EF4-FFF2-40B4-BE49-F238E27FC236}">
                <a16:creationId xmlns:a16="http://schemas.microsoft.com/office/drawing/2014/main" id="{B3DDE055-F0CE-4E6A-8C3F-96144DEBD6E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70850" y="3899080"/>
            <a:ext cx="603612" cy="615392"/>
          </a:xfrm>
          <a:prstGeom prst="rect">
            <a:avLst/>
          </a:prstGeom>
        </p:spPr>
      </p:pic>
      <p:sp>
        <p:nvSpPr>
          <p:cNvPr id="27" name="Rectangle 26">
            <a:extLst>
              <a:ext uri="{FF2B5EF4-FFF2-40B4-BE49-F238E27FC236}">
                <a16:creationId xmlns:a16="http://schemas.microsoft.com/office/drawing/2014/main" id="{A11B24E3-A38D-4269-A3A3-CD9ECA40F34E}"/>
              </a:ext>
            </a:extLst>
          </p:cNvPr>
          <p:cNvSpPr/>
          <p:nvPr/>
        </p:nvSpPr>
        <p:spPr>
          <a:xfrm>
            <a:off x="4909735" y="984335"/>
            <a:ext cx="433132"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a:t>
            </a:r>
            <a:endParaRPr lang="en-GB" sz="2400" dirty="0"/>
          </a:p>
        </p:txBody>
      </p:sp>
      <p:sp>
        <p:nvSpPr>
          <p:cNvPr id="28" name="Rectangle 27">
            <a:extLst>
              <a:ext uri="{FF2B5EF4-FFF2-40B4-BE49-F238E27FC236}">
                <a16:creationId xmlns:a16="http://schemas.microsoft.com/office/drawing/2014/main" id="{56A7B335-29F9-4A2E-BE68-AE0C12E687BF}"/>
              </a:ext>
            </a:extLst>
          </p:cNvPr>
          <p:cNvSpPr/>
          <p:nvPr/>
        </p:nvSpPr>
        <p:spPr>
          <a:xfrm>
            <a:off x="5180266" y="984334"/>
            <a:ext cx="562975"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0.1</a:t>
            </a:r>
            <a:endParaRPr lang="en-GB" dirty="0"/>
          </a:p>
        </p:txBody>
      </p:sp>
    </p:spTree>
    <p:extLst>
      <p:ext uri="{BB962C8B-B14F-4D97-AF65-F5344CB8AC3E}">
        <p14:creationId xmlns:p14="http://schemas.microsoft.com/office/powerpoint/2010/main" val="22851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 presetClass="emph" presetSubtype="2" fill="hold" grpId="0" nodeType="afterEffect">
                                  <p:stCondLst>
                                    <p:cond delay="0"/>
                                  </p:stCondLst>
                                  <p:childTnLst>
                                    <p:animClr clrSpc="rgb" dir="cw">
                                      <p:cBhvr override="childStyle">
                                        <p:cTn id="10" dur="1000" fill="hold"/>
                                        <p:tgtEl>
                                          <p:spTgt spid="6"/>
                                        </p:tgtEl>
                                        <p:attrNameLst>
                                          <p:attrName>style.color</p:attrName>
                                        </p:attrNameLst>
                                      </p:cBhvr>
                                      <p:to>
                                        <a:srgbClr val="FF0000"/>
                                      </p:to>
                                    </p:animClr>
                                  </p:childTnLst>
                                </p:cTn>
                              </p:par>
                            </p:childTnLst>
                          </p:cTn>
                        </p:par>
                        <p:par>
                          <p:cTn id="11" fill="hold">
                            <p:stCondLst>
                              <p:cond delay="1500"/>
                            </p:stCondLst>
                            <p:childTnLst>
                              <p:par>
                                <p:cTn id="12" presetID="3" presetClass="emph" presetSubtype="2" fill="hold" grpId="1" nodeType="afterEffect">
                                  <p:stCondLst>
                                    <p:cond delay="0"/>
                                  </p:stCondLst>
                                  <p:childTnLst>
                                    <p:animClr clrSpc="rgb" dir="cw">
                                      <p:cBhvr override="childStyle">
                                        <p:cTn id="13" dur="2000" fill="hold"/>
                                        <p:tgtEl>
                                          <p:spTgt spid="6"/>
                                        </p:tgtEl>
                                        <p:attrNameLst>
                                          <p:attrName>style.color</p:attrName>
                                        </p:attrNameLst>
                                      </p:cBhvr>
                                      <p:to>
                                        <a:schemeClr val="tx1"/>
                                      </p:to>
                                    </p:animClr>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1000"/>
                            </p:stCondLst>
                            <p:childTnLst>
                              <p:par>
                                <p:cTn id="36" presetID="3" presetClass="emph" presetSubtype="2" fill="hold" grpId="0" nodeType="afterEffect">
                                  <p:stCondLst>
                                    <p:cond delay="0"/>
                                  </p:stCondLst>
                                  <p:childTnLst>
                                    <p:animClr clrSpc="rgb" dir="cw">
                                      <p:cBhvr override="childStyle">
                                        <p:cTn id="37" dur="1000" fill="hold"/>
                                        <p:tgtEl>
                                          <p:spTgt spid="8"/>
                                        </p:tgtEl>
                                        <p:attrNameLst>
                                          <p:attrName>style.color</p:attrName>
                                        </p:attrNameLst>
                                      </p:cBhvr>
                                      <p:to>
                                        <a:srgbClr val="FF0000"/>
                                      </p:to>
                                    </p:animClr>
                                  </p:childTnLst>
                                </p:cTn>
                              </p:par>
                            </p:childTnLst>
                          </p:cTn>
                        </p:par>
                        <p:par>
                          <p:cTn id="38" fill="hold">
                            <p:stCondLst>
                              <p:cond delay="2000"/>
                            </p:stCondLst>
                            <p:childTnLst>
                              <p:par>
                                <p:cTn id="39" presetID="3" presetClass="emph" presetSubtype="2" fill="hold" grpId="1" nodeType="afterEffect">
                                  <p:stCondLst>
                                    <p:cond delay="0"/>
                                  </p:stCondLst>
                                  <p:childTnLst>
                                    <p:animClr clrSpc="rgb" dir="cw">
                                      <p:cBhvr override="childStyle">
                                        <p:cTn id="40" dur="2000" fill="hold"/>
                                        <p:tgtEl>
                                          <p:spTgt spid="8"/>
                                        </p:tgtEl>
                                        <p:attrNameLst>
                                          <p:attrName>style.color</p:attrName>
                                        </p:attrNameLst>
                                      </p:cBhvr>
                                      <p:to>
                                        <a:schemeClr val="tx1"/>
                                      </p:to>
                                    </p:animClr>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3.33333E-6 4.07407E-6 L -0.28473 0.09884 " pathEditMode="relative" rAng="0" ptsTypes="AA">
                                      <p:cBhvr>
                                        <p:cTn id="44" dur="2000" fill="hold"/>
                                        <p:tgtEl>
                                          <p:spTgt spid="16"/>
                                        </p:tgtEl>
                                        <p:attrNameLst>
                                          <p:attrName>ppt_x</p:attrName>
                                          <p:attrName>ppt_y</p:attrName>
                                        </p:attrNameLst>
                                      </p:cBhvr>
                                      <p:rCtr x="-14236" y="4931"/>
                                    </p:animMotion>
                                  </p:childTnLst>
                                </p:cTn>
                              </p:par>
                              <p:par>
                                <p:cTn id="45" presetID="35" presetClass="path" presetSubtype="0" accel="50000" decel="50000" fill="hold" nodeType="withEffect">
                                  <p:stCondLst>
                                    <p:cond delay="0"/>
                                  </p:stCondLst>
                                  <p:childTnLst>
                                    <p:animMotion origin="layout" path="M 2.5E-6 0.00139 L -0.28525 0.10208 " pathEditMode="relative" rAng="0" ptsTypes="AA">
                                      <p:cBhvr>
                                        <p:cTn id="46" dur="2000" fill="hold"/>
                                        <p:tgtEl>
                                          <p:spTgt spid="24"/>
                                        </p:tgtEl>
                                        <p:attrNameLst>
                                          <p:attrName>ppt_x</p:attrName>
                                          <p:attrName>ppt_y</p:attrName>
                                        </p:attrNameLst>
                                      </p:cBhvr>
                                      <p:rCtr x="-14271" y="5023"/>
                                    </p:animMotion>
                                  </p:childTnLst>
                                </p:cTn>
                              </p:par>
                              <p:par>
                                <p:cTn id="47" presetID="35" presetClass="path" presetSubtype="0" accel="50000" decel="50000" fill="hold" nodeType="withEffect">
                                  <p:stCondLst>
                                    <p:cond delay="0"/>
                                  </p:stCondLst>
                                  <p:childTnLst>
                                    <p:animMotion origin="layout" path="M 2.5E-6 0.00139 L -0.28455 0.10278 " pathEditMode="relative" rAng="0" ptsTypes="AA">
                                      <p:cBhvr>
                                        <p:cTn id="48" dur="2000" fill="hold"/>
                                        <p:tgtEl>
                                          <p:spTgt spid="25"/>
                                        </p:tgtEl>
                                        <p:attrNameLst>
                                          <p:attrName>ppt_x</p:attrName>
                                          <p:attrName>ppt_y</p:attrName>
                                        </p:attrNameLst>
                                      </p:cBhvr>
                                      <p:rCtr x="-14236" y="5069"/>
                                    </p:animMotion>
                                  </p:childTnLst>
                                </p:cTn>
                              </p:par>
                              <p:par>
                                <p:cTn id="49" presetID="35" presetClass="path" presetSubtype="0" accel="50000" decel="50000" fill="hold" nodeType="withEffect">
                                  <p:stCondLst>
                                    <p:cond delay="0"/>
                                  </p:stCondLst>
                                  <p:childTnLst>
                                    <p:animMotion origin="layout" path="M 8.33333E-7 -1.11111E-6 L -0.28525 0.10138 " pathEditMode="relative" rAng="0" ptsTypes="AA">
                                      <p:cBhvr>
                                        <p:cTn id="50" dur="2000" fill="hold"/>
                                        <p:tgtEl>
                                          <p:spTgt spid="26"/>
                                        </p:tgtEl>
                                        <p:attrNameLst>
                                          <p:attrName>ppt_x</p:attrName>
                                          <p:attrName>ppt_y</p:attrName>
                                        </p:attrNameLst>
                                      </p:cBhvr>
                                      <p:rCtr x="-14010" y="4560"/>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27"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6:1</a:t>
            </a:r>
          </a:p>
        </p:txBody>
      </p:sp>
      <p:sp>
        <p:nvSpPr>
          <p:cNvPr id="6" name="TextBox 5">
            <a:extLst>
              <a:ext uri="{FF2B5EF4-FFF2-40B4-BE49-F238E27FC236}">
                <a16:creationId xmlns:a16="http://schemas.microsoft.com/office/drawing/2014/main" id="{5A234082-5B43-4398-BA7B-4D16C1D41BC0}"/>
              </a:ext>
            </a:extLst>
          </p:cNvPr>
          <p:cNvSpPr txBox="1"/>
          <p:nvPr/>
        </p:nvSpPr>
        <p:spPr bwMode="auto">
          <a:xfrm>
            <a:off x="3351594" y="984336"/>
            <a:ext cx="785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0.12 </a:t>
            </a:r>
          </a:p>
        </p:txBody>
      </p:sp>
      <p:sp>
        <p:nvSpPr>
          <p:cNvPr id="5" name="Rectangle 4">
            <a:extLst>
              <a:ext uri="{FF2B5EF4-FFF2-40B4-BE49-F238E27FC236}">
                <a16:creationId xmlns:a16="http://schemas.microsoft.com/office/drawing/2014/main" id="{2DCE156C-2C73-4520-9DAC-0DA8D1B5CDB9}"/>
              </a:ext>
            </a:extLst>
          </p:cNvPr>
          <p:cNvSpPr/>
          <p:nvPr/>
        </p:nvSpPr>
        <p:spPr>
          <a:xfrm>
            <a:off x="3968945" y="984335"/>
            <a:ext cx="433132" cy="461665"/>
          </a:xfrm>
          <a:prstGeom prst="rect">
            <a:avLst/>
          </a:prstGeom>
        </p:spPr>
        <p:txBody>
          <a:bodyPr wrap="none">
            <a:spAutoFit/>
          </a:bodyPr>
          <a:lstStyle/>
          <a:p>
            <a:pPr>
              <a:buNone/>
            </a:pP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a:t>
            </a:r>
            <a:endParaRPr lang="en-GB" sz="2400" dirty="0"/>
          </a:p>
        </p:txBody>
      </p:sp>
      <p:sp>
        <p:nvSpPr>
          <p:cNvPr id="8" name="Rectangle 7">
            <a:extLst>
              <a:ext uri="{FF2B5EF4-FFF2-40B4-BE49-F238E27FC236}">
                <a16:creationId xmlns:a16="http://schemas.microsoft.com/office/drawing/2014/main" id="{9CAAF24E-FADD-40B2-B7E7-7C9E34BFC4E5}"/>
              </a:ext>
            </a:extLst>
          </p:cNvPr>
          <p:cNvSpPr/>
          <p:nvPr/>
        </p:nvSpPr>
        <p:spPr>
          <a:xfrm>
            <a:off x="4239476" y="984334"/>
            <a:ext cx="720069"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0.05</a:t>
            </a:r>
            <a:endParaRPr lang="en-GB" dirty="0"/>
          </a:p>
        </p:txBody>
      </p:sp>
      <p:sp>
        <p:nvSpPr>
          <p:cNvPr id="27" name="Rectangle 26">
            <a:extLst>
              <a:ext uri="{FF2B5EF4-FFF2-40B4-BE49-F238E27FC236}">
                <a16:creationId xmlns:a16="http://schemas.microsoft.com/office/drawing/2014/main" id="{A11B24E3-A38D-4269-A3A3-CD9ECA40F34E}"/>
              </a:ext>
            </a:extLst>
          </p:cNvPr>
          <p:cNvSpPr/>
          <p:nvPr/>
        </p:nvSpPr>
        <p:spPr>
          <a:xfrm>
            <a:off x="4833532" y="984335"/>
            <a:ext cx="433132"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a:t>
            </a:r>
            <a:endParaRPr lang="en-GB" sz="2400" dirty="0"/>
          </a:p>
        </p:txBody>
      </p:sp>
      <p:sp>
        <p:nvSpPr>
          <p:cNvPr id="28" name="Rectangle 27">
            <a:extLst>
              <a:ext uri="{FF2B5EF4-FFF2-40B4-BE49-F238E27FC236}">
                <a16:creationId xmlns:a16="http://schemas.microsoft.com/office/drawing/2014/main" id="{56A7B335-29F9-4A2E-BE68-AE0C12E687BF}"/>
              </a:ext>
            </a:extLst>
          </p:cNvPr>
          <p:cNvSpPr/>
          <p:nvPr/>
        </p:nvSpPr>
        <p:spPr>
          <a:xfrm>
            <a:off x="5104063" y="984334"/>
            <a:ext cx="720069"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0.07</a:t>
            </a:r>
            <a:endParaRPr lang="en-GB" dirty="0"/>
          </a:p>
        </p:txBody>
      </p:sp>
      <p:pic>
        <p:nvPicPr>
          <p:cNvPr id="10" name="Picture 9">
            <a:extLst>
              <a:ext uri="{FF2B5EF4-FFF2-40B4-BE49-F238E27FC236}">
                <a16:creationId xmlns:a16="http://schemas.microsoft.com/office/drawing/2014/main" id="{D53531E8-70DE-4B34-BC1A-BBC7D8E673C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18577" y="1791527"/>
            <a:ext cx="3350668" cy="3526432"/>
          </a:xfrm>
          <a:prstGeom prst="rect">
            <a:avLst/>
          </a:prstGeom>
        </p:spPr>
      </p:pic>
      <p:sp>
        <p:nvSpPr>
          <p:cNvPr id="17" name="Rectangle 16">
            <a:extLst>
              <a:ext uri="{FF2B5EF4-FFF2-40B4-BE49-F238E27FC236}">
                <a16:creationId xmlns:a16="http://schemas.microsoft.com/office/drawing/2014/main" id="{AA02498E-FD33-49B7-BB53-E9038DA8E1BA}"/>
              </a:ext>
            </a:extLst>
          </p:cNvPr>
          <p:cNvSpPr/>
          <p:nvPr/>
        </p:nvSpPr>
        <p:spPr bwMode="auto">
          <a:xfrm>
            <a:off x="3043978" y="1816928"/>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37A7E306-C4BB-48B0-AFD3-DD4B17A4B9C2}"/>
              </a:ext>
            </a:extLst>
          </p:cNvPr>
          <p:cNvSpPr/>
          <p:nvPr/>
        </p:nvSpPr>
        <p:spPr bwMode="auto">
          <a:xfrm>
            <a:off x="3728320" y="1825395"/>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473DF986-F1A1-418E-B43A-CA2F4A5434C9}"/>
              </a:ext>
            </a:extLst>
          </p:cNvPr>
          <p:cNvSpPr/>
          <p:nvPr/>
        </p:nvSpPr>
        <p:spPr bwMode="auto">
          <a:xfrm>
            <a:off x="3043978" y="2506197"/>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C7FB5BFF-3B29-4053-8ADC-A055CA447746}"/>
              </a:ext>
            </a:extLst>
          </p:cNvPr>
          <p:cNvSpPr/>
          <p:nvPr/>
        </p:nvSpPr>
        <p:spPr bwMode="auto">
          <a:xfrm>
            <a:off x="3728320" y="2514664"/>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DF8BF04B-0887-47F4-B61C-E05588BE9539}"/>
              </a:ext>
            </a:extLst>
          </p:cNvPr>
          <p:cNvSpPr/>
          <p:nvPr/>
        </p:nvSpPr>
        <p:spPr bwMode="auto">
          <a:xfrm>
            <a:off x="3043978" y="3212400"/>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4494AFF2-BB02-4E1D-BD7B-58E6584C3A29}"/>
              </a:ext>
            </a:extLst>
          </p:cNvPr>
          <p:cNvSpPr/>
          <p:nvPr/>
        </p:nvSpPr>
        <p:spPr bwMode="auto">
          <a:xfrm>
            <a:off x="3728320" y="3220867"/>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33AB7D8C-DE8A-4A48-ACA6-4067EB036E4C}"/>
              </a:ext>
            </a:extLst>
          </p:cNvPr>
          <p:cNvSpPr/>
          <p:nvPr/>
        </p:nvSpPr>
        <p:spPr bwMode="auto">
          <a:xfrm>
            <a:off x="3043978" y="3872737"/>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D5583190-5D43-4AC6-8C7D-36126D346345}"/>
              </a:ext>
            </a:extLst>
          </p:cNvPr>
          <p:cNvSpPr/>
          <p:nvPr/>
        </p:nvSpPr>
        <p:spPr bwMode="auto">
          <a:xfrm>
            <a:off x="3728320" y="3881204"/>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1495B884-342C-4F2A-B047-4720F0311D53}"/>
              </a:ext>
            </a:extLst>
          </p:cNvPr>
          <p:cNvSpPr/>
          <p:nvPr/>
        </p:nvSpPr>
        <p:spPr bwMode="auto">
          <a:xfrm>
            <a:off x="3043978" y="4578414"/>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8BB07F91-C15A-4680-871A-4056B8ABF4B7}"/>
              </a:ext>
            </a:extLst>
          </p:cNvPr>
          <p:cNvSpPr/>
          <p:nvPr/>
        </p:nvSpPr>
        <p:spPr bwMode="auto">
          <a:xfrm>
            <a:off x="3728320" y="4586881"/>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CF325D14-63D5-4ACA-B552-4BD2F62DC407}"/>
              </a:ext>
            </a:extLst>
          </p:cNvPr>
          <p:cNvSpPr/>
          <p:nvPr/>
        </p:nvSpPr>
        <p:spPr bwMode="auto">
          <a:xfrm>
            <a:off x="4801714" y="1845984"/>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C2BCBF0C-700E-42AB-BE8C-77C64ECAA77A}"/>
              </a:ext>
            </a:extLst>
          </p:cNvPr>
          <p:cNvSpPr/>
          <p:nvPr/>
        </p:nvSpPr>
        <p:spPr bwMode="auto">
          <a:xfrm>
            <a:off x="4801714" y="2513507"/>
            <a:ext cx="642632" cy="63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41" name="Picture 40">
            <a:extLst>
              <a:ext uri="{FF2B5EF4-FFF2-40B4-BE49-F238E27FC236}">
                <a16:creationId xmlns:a16="http://schemas.microsoft.com/office/drawing/2014/main" id="{CD0CDCE2-BC97-4924-87AF-D6CBD4CC5E1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59113" y="1857376"/>
            <a:ext cx="602095" cy="614954"/>
          </a:xfrm>
          <a:prstGeom prst="rect">
            <a:avLst/>
          </a:prstGeom>
        </p:spPr>
      </p:pic>
      <p:pic>
        <p:nvPicPr>
          <p:cNvPr id="42" name="Picture 41">
            <a:extLst>
              <a:ext uri="{FF2B5EF4-FFF2-40B4-BE49-F238E27FC236}">
                <a16:creationId xmlns:a16="http://schemas.microsoft.com/office/drawing/2014/main" id="{E7ADE180-C40E-40A6-98E8-F55667266A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59113" y="2512778"/>
            <a:ext cx="602095" cy="623418"/>
          </a:xfrm>
          <a:prstGeom prst="rect">
            <a:avLst/>
          </a:prstGeom>
        </p:spPr>
      </p:pic>
      <p:pic>
        <p:nvPicPr>
          <p:cNvPr id="43" name="Picture 42">
            <a:extLst>
              <a:ext uri="{FF2B5EF4-FFF2-40B4-BE49-F238E27FC236}">
                <a16:creationId xmlns:a16="http://schemas.microsoft.com/office/drawing/2014/main" id="{4280E5EB-D9BD-4E5A-B0BE-2DE342C1606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59112" y="3211873"/>
            <a:ext cx="602095" cy="610827"/>
          </a:xfrm>
          <a:prstGeom prst="rect">
            <a:avLst/>
          </a:prstGeom>
        </p:spPr>
      </p:pic>
      <p:pic>
        <p:nvPicPr>
          <p:cNvPr id="44" name="Picture 43">
            <a:extLst>
              <a:ext uri="{FF2B5EF4-FFF2-40B4-BE49-F238E27FC236}">
                <a16:creationId xmlns:a16="http://schemas.microsoft.com/office/drawing/2014/main" id="{3969211D-E5E6-4640-976F-46A58BB006D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62238" y="3211872"/>
            <a:ext cx="602095" cy="610827"/>
          </a:xfrm>
          <a:prstGeom prst="rect">
            <a:avLst/>
          </a:prstGeom>
        </p:spPr>
      </p:pic>
      <p:pic>
        <p:nvPicPr>
          <p:cNvPr id="45" name="Picture 44">
            <a:extLst>
              <a:ext uri="{FF2B5EF4-FFF2-40B4-BE49-F238E27FC236}">
                <a16:creationId xmlns:a16="http://schemas.microsoft.com/office/drawing/2014/main" id="{1622CE8D-304C-4941-A53F-2B3B4853DE7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55986" y="3898374"/>
            <a:ext cx="602095" cy="604363"/>
          </a:xfrm>
          <a:prstGeom prst="rect">
            <a:avLst/>
          </a:prstGeom>
        </p:spPr>
      </p:pic>
      <p:pic>
        <p:nvPicPr>
          <p:cNvPr id="46" name="Picture 45">
            <a:extLst>
              <a:ext uri="{FF2B5EF4-FFF2-40B4-BE49-F238E27FC236}">
                <a16:creationId xmlns:a16="http://schemas.microsoft.com/office/drawing/2014/main" id="{4B1E7EF2-6B84-422D-8B12-AFD8A097B39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054721" y="4578414"/>
            <a:ext cx="602095" cy="630000"/>
          </a:xfrm>
          <a:prstGeom prst="rect">
            <a:avLst/>
          </a:prstGeom>
        </p:spPr>
      </p:pic>
      <p:pic>
        <p:nvPicPr>
          <p:cNvPr id="47" name="Picture 46">
            <a:extLst>
              <a:ext uri="{FF2B5EF4-FFF2-40B4-BE49-F238E27FC236}">
                <a16:creationId xmlns:a16="http://schemas.microsoft.com/office/drawing/2014/main" id="{6F65EF09-1237-4896-A458-00D58EE01D6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758113" y="4578414"/>
            <a:ext cx="608445" cy="630000"/>
          </a:xfrm>
          <a:prstGeom prst="rect">
            <a:avLst/>
          </a:prstGeom>
        </p:spPr>
      </p:pic>
      <p:pic>
        <p:nvPicPr>
          <p:cNvPr id="48" name="Picture 47">
            <a:extLst>
              <a:ext uri="{FF2B5EF4-FFF2-40B4-BE49-F238E27FC236}">
                <a16:creationId xmlns:a16="http://schemas.microsoft.com/office/drawing/2014/main" id="{6A688E68-9913-4BE4-A623-ABB2F450A5C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753719" y="3898374"/>
            <a:ext cx="608445" cy="604363"/>
          </a:xfrm>
          <a:prstGeom prst="rect">
            <a:avLst/>
          </a:prstGeom>
        </p:spPr>
      </p:pic>
      <p:pic>
        <p:nvPicPr>
          <p:cNvPr id="49" name="Picture 48">
            <a:extLst>
              <a:ext uri="{FF2B5EF4-FFF2-40B4-BE49-F238E27FC236}">
                <a16:creationId xmlns:a16="http://schemas.microsoft.com/office/drawing/2014/main" id="{515AE3C7-3DA4-4B64-97D3-38814EB7B78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753719" y="3220342"/>
            <a:ext cx="608445" cy="593652"/>
          </a:xfrm>
          <a:prstGeom prst="rect">
            <a:avLst/>
          </a:prstGeom>
        </p:spPr>
      </p:pic>
      <p:pic>
        <p:nvPicPr>
          <p:cNvPr id="50" name="Picture 49">
            <a:extLst>
              <a:ext uri="{FF2B5EF4-FFF2-40B4-BE49-F238E27FC236}">
                <a16:creationId xmlns:a16="http://schemas.microsoft.com/office/drawing/2014/main" id="{B831CF5A-EEC8-4251-9811-F66F5FDACF7B}"/>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754036" y="2512778"/>
            <a:ext cx="608445" cy="623418"/>
          </a:xfrm>
          <a:prstGeom prst="rect">
            <a:avLst/>
          </a:prstGeom>
        </p:spPr>
      </p:pic>
      <p:pic>
        <p:nvPicPr>
          <p:cNvPr id="51" name="Picture 50">
            <a:extLst>
              <a:ext uri="{FF2B5EF4-FFF2-40B4-BE49-F238E27FC236}">
                <a16:creationId xmlns:a16="http://schemas.microsoft.com/office/drawing/2014/main" id="{99748533-9CF5-4835-B224-C4A972647C48}"/>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753718" y="1845984"/>
            <a:ext cx="608445" cy="617878"/>
          </a:xfrm>
          <a:prstGeom prst="rect">
            <a:avLst/>
          </a:prstGeom>
        </p:spPr>
      </p:pic>
      <p:pic>
        <p:nvPicPr>
          <p:cNvPr id="52" name="Picture 51">
            <a:extLst>
              <a:ext uri="{FF2B5EF4-FFF2-40B4-BE49-F238E27FC236}">
                <a16:creationId xmlns:a16="http://schemas.microsoft.com/office/drawing/2014/main" id="{7389AC2D-6449-4618-94B7-111F5D1162F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801714" y="1850218"/>
            <a:ext cx="614836" cy="617878"/>
          </a:xfrm>
          <a:prstGeom prst="rect">
            <a:avLst/>
          </a:prstGeom>
        </p:spPr>
      </p:pic>
      <p:pic>
        <p:nvPicPr>
          <p:cNvPr id="53" name="Picture 52">
            <a:extLst>
              <a:ext uri="{FF2B5EF4-FFF2-40B4-BE49-F238E27FC236}">
                <a16:creationId xmlns:a16="http://schemas.microsoft.com/office/drawing/2014/main" id="{99A52E1B-C647-4948-A17C-90E3384D187A}"/>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801714" y="2530440"/>
            <a:ext cx="614836" cy="605755"/>
          </a:xfrm>
          <a:prstGeom prst="rect">
            <a:avLst/>
          </a:prstGeom>
        </p:spPr>
      </p:pic>
    </p:spTree>
    <p:extLst>
      <p:ext uri="{BB962C8B-B14F-4D97-AF65-F5344CB8AC3E}">
        <p14:creationId xmlns:p14="http://schemas.microsoft.com/office/powerpoint/2010/main" val="21018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par>
                          <p:cTn id="47" fill="hold">
                            <p:stCondLst>
                              <p:cond delay="500"/>
                            </p:stCondLst>
                            <p:childTnLst>
                              <p:par>
                                <p:cTn id="48" presetID="3" presetClass="emph" presetSubtype="2" fill="hold" grpId="0" nodeType="afterEffect">
                                  <p:stCondLst>
                                    <p:cond delay="0"/>
                                  </p:stCondLst>
                                  <p:childTnLst>
                                    <p:animClr clrSpc="rgb" dir="cw">
                                      <p:cBhvr override="childStyle">
                                        <p:cTn id="49" dur="1000" fill="hold"/>
                                        <p:tgtEl>
                                          <p:spTgt spid="6"/>
                                        </p:tgtEl>
                                        <p:attrNameLst>
                                          <p:attrName>style.color</p:attrName>
                                        </p:attrNameLst>
                                      </p:cBhvr>
                                      <p:to>
                                        <a:srgbClr val="FF0000"/>
                                      </p:to>
                                    </p:animClr>
                                  </p:childTnLst>
                                </p:cTn>
                              </p:par>
                            </p:childTnLst>
                          </p:cTn>
                        </p:par>
                        <p:par>
                          <p:cTn id="50" fill="hold">
                            <p:stCondLst>
                              <p:cond delay="1500"/>
                            </p:stCondLst>
                            <p:childTnLst>
                              <p:par>
                                <p:cTn id="51" presetID="3" presetClass="emph" presetSubtype="2" fill="hold" grpId="1" nodeType="afterEffect">
                                  <p:stCondLst>
                                    <p:cond delay="0"/>
                                  </p:stCondLst>
                                  <p:childTnLst>
                                    <p:animClr clrSpc="rgb" dir="cw">
                                      <p:cBhvr override="childStyle">
                                        <p:cTn id="52" dur="2000" fill="hold"/>
                                        <p:tgtEl>
                                          <p:spTgt spid="6"/>
                                        </p:tgtEl>
                                        <p:attrNameLst>
                                          <p:attrName>style.color</p:attrName>
                                        </p:attrNameLst>
                                      </p:cBhvr>
                                      <p:to>
                                        <a:srgbClr val="000000"/>
                                      </p:to>
                                    </p:animClr>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1000" fill="hold"/>
                                        <p:tgtEl>
                                          <p:spTgt spid="8">
                                            <p:txEl>
                                              <p:pRg st="0" end="0"/>
                                            </p:txEl>
                                          </p:spTgt>
                                        </p:tgtEl>
                                        <p:attrNameLst>
                                          <p:attrName>style.color</p:attrName>
                                        </p:attrNameLst>
                                      </p:cBhvr>
                                      <p:to>
                                        <a:srgbClr val="FF0000"/>
                                      </p:to>
                                    </p:animClr>
                                  </p:childTnLst>
                                </p:cTn>
                              </p:par>
                              <p:par>
                                <p:cTn id="57" presetID="3" presetClass="emph" presetSubtype="2" fill="hold" grpId="0" nodeType="withEffect">
                                  <p:stCondLst>
                                    <p:cond delay="0"/>
                                  </p:stCondLst>
                                  <p:childTnLst>
                                    <p:animClr clrSpc="rgb" dir="cw">
                                      <p:cBhvr override="childStyle">
                                        <p:cTn id="58" dur="1000" fill="hold"/>
                                        <p:tgtEl>
                                          <p:spTgt spid="5"/>
                                        </p:tgtEl>
                                        <p:attrNameLst>
                                          <p:attrName>style.color</p:attrName>
                                        </p:attrNameLst>
                                      </p:cBhvr>
                                      <p:to>
                                        <a:srgbClr val="FF0000"/>
                                      </p:to>
                                    </p:animClr>
                                  </p:childTnLst>
                                </p:cTn>
                              </p:par>
                              <p:par>
                                <p:cTn id="59" presetID="10" presetClass="exit" presetSubtype="0" fill="hold" nodeType="withEffect">
                                  <p:stCondLst>
                                    <p:cond delay="0"/>
                                  </p:stCondLst>
                                  <p:childTnLst>
                                    <p:animEffect transition="out" filter="fade">
                                      <p:cBhvr>
                                        <p:cTn id="60" dur="500"/>
                                        <p:tgtEl>
                                          <p:spTgt spid="47"/>
                                        </p:tgtEl>
                                      </p:cBhvr>
                                    </p:animEffect>
                                    <p:set>
                                      <p:cBhvr>
                                        <p:cTn id="61" dur="1" fill="hold">
                                          <p:stCondLst>
                                            <p:cond delay="499"/>
                                          </p:stCondLst>
                                        </p:cTn>
                                        <p:tgtEl>
                                          <p:spTgt spid="4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8"/>
                                        </p:tgtEl>
                                      </p:cBhvr>
                                    </p:animEffect>
                                    <p:set>
                                      <p:cBhvr>
                                        <p:cTn id="64" dur="1" fill="hold">
                                          <p:stCondLst>
                                            <p:cond delay="499"/>
                                          </p:stCondLst>
                                        </p:cTn>
                                        <p:tgtEl>
                                          <p:spTgt spid="4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2"/>
                                        </p:tgtEl>
                                      </p:cBhvr>
                                    </p:animEffect>
                                    <p:set>
                                      <p:cBhvr>
                                        <p:cTn id="70" dur="1" fill="hold">
                                          <p:stCondLst>
                                            <p:cond delay="499"/>
                                          </p:stCondLst>
                                        </p:cTn>
                                        <p:tgtEl>
                                          <p:spTgt spid="5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3"/>
                                        </p:tgtEl>
                                      </p:cBhvr>
                                    </p:animEffect>
                                    <p:set>
                                      <p:cBhvr>
                                        <p:cTn id="73" dur="1" fill="hold">
                                          <p:stCondLst>
                                            <p:cond delay="499"/>
                                          </p:stCondLst>
                                        </p:cTn>
                                        <p:tgtEl>
                                          <p:spTgt spid="53"/>
                                        </p:tgtEl>
                                        <p:attrNameLst>
                                          <p:attrName>style.visibility</p:attrName>
                                        </p:attrNameLst>
                                      </p:cBhvr>
                                      <p:to>
                                        <p:strVal val="hidden"/>
                                      </p:to>
                                    </p:set>
                                  </p:childTnLst>
                                </p:cTn>
                              </p:par>
                            </p:childTnLst>
                          </p:cTn>
                        </p:par>
                        <p:par>
                          <p:cTn id="74" fill="hold">
                            <p:stCondLst>
                              <p:cond delay="1000"/>
                            </p:stCondLst>
                            <p:childTnLst>
                              <p:par>
                                <p:cTn id="75" presetID="3" presetClass="emph" presetSubtype="2" fill="hold" grpId="0" nodeType="afterEffect">
                                  <p:stCondLst>
                                    <p:cond delay="0"/>
                                  </p:stCondLst>
                                  <p:childTnLst>
                                    <p:animClr clrSpc="rgb" dir="cw">
                                      <p:cBhvr override="childStyle">
                                        <p:cTn id="76" dur="1000" fill="hold"/>
                                        <p:tgtEl>
                                          <p:spTgt spid="8">
                                            <p:txEl>
                                              <p:pRg st="0" end="0"/>
                                            </p:txEl>
                                          </p:spTgt>
                                        </p:tgtEl>
                                        <p:attrNameLst>
                                          <p:attrName>style.color</p:attrName>
                                        </p:attrNameLst>
                                      </p:cBhvr>
                                      <p:to>
                                        <a:schemeClr val="tx1"/>
                                      </p:to>
                                    </p:animClr>
                                  </p:childTnLst>
                                </p:cTn>
                              </p:par>
                              <p:par>
                                <p:cTn id="77" presetID="3" presetClass="emph" presetSubtype="2" fill="hold" grpId="1" nodeType="withEffect">
                                  <p:stCondLst>
                                    <p:cond delay="0"/>
                                  </p:stCondLst>
                                  <p:childTnLst>
                                    <p:animClr clrSpc="rgb" dir="cw">
                                      <p:cBhvr override="childStyle">
                                        <p:cTn id="78" dur="1000" fill="hold"/>
                                        <p:tgtEl>
                                          <p:spTgt spid="5"/>
                                        </p:tgtEl>
                                        <p:attrNameLst>
                                          <p:attrName>style.color</p:attrName>
                                        </p:attrNameLst>
                                      </p:cBhvr>
                                      <p:to>
                                        <a:schemeClr val="tx1"/>
                                      </p:to>
                                    </p:animClr>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P spid="8" grpId="0" build="allAtOnce"/>
      <p:bldP spid="27"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3AB59A-B102-4562-A703-796A69D2E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17" y="4225517"/>
            <a:ext cx="2858053" cy="364115"/>
          </a:xfrm>
          <a:prstGeom prst="rect">
            <a:avLst/>
          </a:prstGeom>
        </p:spPr>
      </p:pic>
      <p:pic>
        <p:nvPicPr>
          <p:cNvPr id="11" name="Picture 10" descr="A screenshot of text&#10;&#10;Description generated with very high confidence">
            <a:extLst>
              <a:ext uri="{FF2B5EF4-FFF2-40B4-BE49-F238E27FC236}">
                <a16:creationId xmlns:a16="http://schemas.microsoft.com/office/drawing/2014/main" id="{D029E3B0-FD49-4CE3-B5AE-9CD593B42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56" y="4204270"/>
            <a:ext cx="3601247" cy="1451472"/>
          </a:xfrm>
          <a:prstGeom prst="rect">
            <a:avLst/>
          </a:prstGeom>
        </p:spPr>
      </p:pic>
      <p:pic>
        <p:nvPicPr>
          <p:cNvPr id="14" name="Picture 13">
            <a:extLst>
              <a:ext uri="{FF2B5EF4-FFF2-40B4-BE49-F238E27FC236}">
                <a16:creationId xmlns:a16="http://schemas.microsoft.com/office/drawing/2014/main" id="{4C5F9C10-8D29-4D66-B487-5EB65E22D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38" y="2070754"/>
            <a:ext cx="3601247" cy="2518878"/>
          </a:xfrm>
          <a:prstGeom prst="rect">
            <a:avLst/>
          </a:prstGeom>
        </p:spPr>
      </p:pic>
      <p:pic>
        <p:nvPicPr>
          <p:cNvPr id="12" name="Picture 11">
            <a:extLst>
              <a:ext uri="{FF2B5EF4-FFF2-40B4-BE49-F238E27FC236}">
                <a16:creationId xmlns:a16="http://schemas.microsoft.com/office/drawing/2014/main" id="{AF690E17-5930-44DD-9F6B-077E8895A5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435" y="2064471"/>
            <a:ext cx="3591271" cy="3591271"/>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6:3</a:t>
            </a:r>
          </a:p>
        </p:txBody>
      </p:sp>
      <p:sp>
        <p:nvSpPr>
          <p:cNvPr id="54" name="TextBox 53">
            <a:extLst>
              <a:ext uri="{FF2B5EF4-FFF2-40B4-BE49-F238E27FC236}">
                <a16:creationId xmlns:a16="http://schemas.microsoft.com/office/drawing/2014/main" id="{21658B32-A7D1-4D6E-B108-AA2DE9E80B71}"/>
              </a:ext>
            </a:extLst>
          </p:cNvPr>
          <p:cNvSpPr txBox="1"/>
          <p:nvPr/>
        </p:nvSpPr>
        <p:spPr bwMode="auto">
          <a:xfrm>
            <a:off x="3354368" y="98433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55" name="Rectangle 54">
            <a:extLst>
              <a:ext uri="{FF2B5EF4-FFF2-40B4-BE49-F238E27FC236}">
                <a16:creationId xmlns:a16="http://schemas.microsoft.com/office/drawing/2014/main" id="{D6C93B6D-3481-4A3B-86BB-D95D4F347A07}"/>
              </a:ext>
            </a:extLst>
          </p:cNvPr>
          <p:cNvSpPr/>
          <p:nvPr/>
        </p:nvSpPr>
        <p:spPr>
          <a:xfrm>
            <a:off x="3571905" y="984335"/>
            <a:ext cx="433132" cy="461665"/>
          </a:xfrm>
          <a:prstGeom prst="rect">
            <a:avLst/>
          </a:prstGeom>
        </p:spPr>
        <p:txBody>
          <a:bodyPr wrap="none">
            <a:spAutoFit/>
          </a:bodyPr>
          <a:lstStyle/>
          <a:p>
            <a:pPr>
              <a:buNone/>
            </a:pPr>
            <a:r>
              <a:rPr lang="en-GB" sz="2400" dirty="0">
                <a:latin typeface="Myriad Pro" panose="020B0503030403020204" pitchFamily="34" charset="0"/>
              </a:rPr>
              <a:t>=</a:t>
            </a:r>
            <a:r>
              <a:rPr lang="en-GB" sz="2400" dirty="0">
                <a:latin typeface="Myriad Pro" panose="020B0503030403020204" pitchFamily="34" charset="0"/>
                <a:ea typeface="Myriad Pro Semibold" charset="0"/>
                <a:cs typeface="Myriad Pro Semibold" charset="0"/>
              </a:rPr>
              <a:t> </a:t>
            </a:r>
            <a:endParaRPr lang="en-GB" sz="2400" dirty="0"/>
          </a:p>
        </p:txBody>
      </p:sp>
      <p:sp>
        <p:nvSpPr>
          <p:cNvPr id="56" name="Rectangle 55">
            <a:extLst>
              <a:ext uri="{FF2B5EF4-FFF2-40B4-BE49-F238E27FC236}">
                <a16:creationId xmlns:a16="http://schemas.microsoft.com/office/drawing/2014/main" id="{054DCE93-7F24-4E2E-84B2-248712DE64D0}"/>
              </a:ext>
            </a:extLst>
          </p:cNvPr>
          <p:cNvSpPr/>
          <p:nvPr/>
        </p:nvSpPr>
        <p:spPr>
          <a:xfrm>
            <a:off x="3842436" y="984334"/>
            <a:ext cx="720069"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0.62</a:t>
            </a:r>
            <a:endParaRPr lang="en-GB" dirty="0"/>
          </a:p>
        </p:txBody>
      </p:sp>
      <p:sp>
        <p:nvSpPr>
          <p:cNvPr id="57" name="Rectangle 56">
            <a:extLst>
              <a:ext uri="{FF2B5EF4-FFF2-40B4-BE49-F238E27FC236}">
                <a16:creationId xmlns:a16="http://schemas.microsoft.com/office/drawing/2014/main" id="{9434D8BD-5B7E-4D2F-B498-7FD22CF6EF62}"/>
              </a:ext>
            </a:extLst>
          </p:cNvPr>
          <p:cNvSpPr/>
          <p:nvPr/>
        </p:nvSpPr>
        <p:spPr>
          <a:xfrm>
            <a:off x="4475177" y="984335"/>
            <a:ext cx="433132"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a:t>
            </a:r>
            <a:endParaRPr lang="en-GB" sz="2400" dirty="0"/>
          </a:p>
        </p:txBody>
      </p:sp>
      <p:sp>
        <p:nvSpPr>
          <p:cNvPr id="58" name="Rectangle 57">
            <a:extLst>
              <a:ext uri="{FF2B5EF4-FFF2-40B4-BE49-F238E27FC236}">
                <a16:creationId xmlns:a16="http://schemas.microsoft.com/office/drawing/2014/main" id="{418AEC65-1A72-4C8F-B679-E457F15F901F}"/>
              </a:ext>
            </a:extLst>
          </p:cNvPr>
          <p:cNvSpPr/>
          <p:nvPr/>
        </p:nvSpPr>
        <p:spPr>
          <a:xfrm>
            <a:off x="4846719" y="984334"/>
            <a:ext cx="309700"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a:t>
            </a:r>
            <a:endParaRPr lang="en-GB" dirty="0"/>
          </a:p>
        </p:txBody>
      </p:sp>
      <p:pic>
        <p:nvPicPr>
          <p:cNvPr id="5" name="Picture 4">
            <a:extLst>
              <a:ext uri="{FF2B5EF4-FFF2-40B4-BE49-F238E27FC236}">
                <a16:creationId xmlns:a16="http://schemas.microsoft.com/office/drawing/2014/main" id="{667D795F-46E4-43C9-B899-C599158AA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6384" y="3363265"/>
            <a:ext cx="4124974" cy="937721"/>
          </a:xfrm>
          <a:prstGeom prst="rect">
            <a:avLst/>
          </a:prstGeom>
        </p:spPr>
      </p:pic>
      <p:pic>
        <p:nvPicPr>
          <p:cNvPr id="9" name="Picture 8">
            <a:extLst>
              <a:ext uri="{FF2B5EF4-FFF2-40B4-BE49-F238E27FC236}">
                <a16:creationId xmlns:a16="http://schemas.microsoft.com/office/drawing/2014/main" id="{25CB772A-74FE-415B-A8A1-A749F7E8BA2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005705" y="2056001"/>
            <a:ext cx="488471" cy="2169516"/>
          </a:xfrm>
          <a:prstGeom prst="rect">
            <a:avLst/>
          </a:prstGeom>
        </p:spPr>
      </p:pic>
      <p:pic>
        <p:nvPicPr>
          <p:cNvPr id="19" name="Picture 18">
            <a:extLst>
              <a:ext uri="{FF2B5EF4-FFF2-40B4-BE49-F238E27FC236}">
                <a16:creationId xmlns:a16="http://schemas.microsoft.com/office/drawing/2014/main" id="{FBB090D7-ECBE-4380-A791-A8F0459486E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005704" y="4219234"/>
            <a:ext cx="488471" cy="364116"/>
          </a:xfrm>
          <a:prstGeom prst="rect">
            <a:avLst/>
          </a:prstGeom>
        </p:spPr>
      </p:pic>
      <p:pic>
        <p:nvPicPr>
          <p:cNvPr id="22" name="Picture 21">
            <a:extLst>
              <a:ext uri="{FF2B5EF4-FFF2-40B4-BE49-F238E27FC236}">
                <a16:creationId xmlns:a16="http://schemas.microsoft.com/office/drawing/2014/main" id="{0B62D065-DA4E-4D17-B197-77A19A93BF82}"/>
              </a:ext>
            </a:extLst>
          </p:cNvPr>
          <p:cNvPicPr>
            <a:picLocks noChangeAspect="1"/>
          </p:cNvPicPr>
          <p:nvPr/>
        </p:nvPicPr>
        <p:blipFill rotWithShape="1">
          <a:blip r:embed="rId10">
            <a:extLst>
              <a:ext uri="{28A0092B-C50C-407E-A947-70E740481C1C}">
                <a14:useLocalDpi xmlns:a14="http://schemas.microsoft.com/office/drawing/2010/main" val="0"/>
              </a:ext>
            </a:extLst>
          </a:blip>
          <a:srcRect b="-1412"/>
          <a:stretch/>
        </p:blipFill>
        <p:spPr>
          <a:xfrm>
            <a:off x="4003587" y="4583350"/>
            <a:ext cx="488471" cy="1091659"/>
          </a:xfrm>
          <a:prstGeom prst="rect">
            <a:avLst/>
          </a:prstGeom>
        </p:spPr>
      </p:pic>
      <p:sp>
        <p:nvSpPr>
          <p:cNvPr id="23" name="Rectangle 22">
            <a:extLst>
              <a:ext uri="{FF2B5EF4-FFF2-40B4-BE49-F238E27FC236}">
                <a16:creationId xmlns:a16="http://schemas.microsoft.com/office/drawing/2014/main" id="{0DB7F2FF-BF4A-4D36-BE7B-5859400DF33F}"/>
              </a:ext>
            </a:extLst>
          </p:cNvPr>
          <p:cNvSpPr/>
          <p:nvPr/>
        </p:nvSpPr>
        <p:spPr>
          <a:xfrm>
            <a:off x="4745708" y="985774"/>
            <a:ext cx="720069" cy="461665"/>
          </a:xfrm>
          <a:prstGeom prst="rect">
            <a:avLst/>
          </a:prstGeom>
          <a:solidFill>
            <a:schemeClr val="bg1"/>
          </a:solidFill>
        </p:spPr>
        <p:txBody>
          <a:bodyPr wrap="none">
            <a:spAutoFit/>
          </a:bodyPr>
          <a:lstStyle/>
          <a:p>
            <a:pPr>
              <a:buNone/>
            </a:pPr>
            <a:r>
              <a:rPr lang="en-GB" sz="2400" dirty="0">
                <a:latin typeface="Myriad Pro" panose="020B0503030403020204" pitchFamily="34" charset="0"/>
              </a:rPr>
              <a:t>0.38</a:t>
            </a:r>
          </a:p>
        </p:txBody>
      </p:sp>
      <p:pic>
        <p:nvPicPr>
          <p:cNvPr id="17" name="Picture 16">
            <a:extLst>
              <a:ext uri="{FF2B5EF4-FFF2-40B4-BE49-F238E27FC236}">
                <a16:creationId xmlns:a16="http://schemas.microsoft.com/office/drawing/2014/main" id="{4CCB79E2-6DBD-49E0-BE19-6B015FCE6B8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611532" y="3860800"/>
            <a:ext cx="753535" cy="358434"/>
          </a:xfrm>
          <a:prstGeom prst="rect">
            <a:avLst/>
          </a:prstGeom>
        </p:spPr>
      </p:pic>
    </p:spTree>
    <p:extLst>
      <p:ext uri="{BB962C8B-B14F-4D97-AF65-F5344CB8AC3E}">
        <p14:creationId xmlns:p14="http://schemas.microsoft.com/office/powerpoint/2010/main" val="23075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6:7</a:t>
            </a:r>
          </a:p>
        </p:txBody>
      </p:sp>
      <p:graphicFrame>
        <p:nvGraphicFramePr>
          <p:cNvPr id="10" name="Table 9">
            <a:extLst>
              <a:ext uri="{FF2B5EF4-FFF2-40B4-BE49-F238E27FC236}">
                <a16:creationId xmlns:a16="http://schemas.microsoft.com/office/drawing/2014/main" id="{38BDCE2A-481D-4A6D-B340-D00AE4EA44CD}"/>
              </a:ext>
            </a:extLst>
          </p:cNvPr>
          <p:cNvGraphicFramePr>
            <a:graphicFrameLocks noGrp="1"/>
          </p:cNvGraphicFramePr>
          <p:nvPr>
            <p:extLst>
              <p:ext uri="{D42A27DB-BD31-4B8C-83A1-F6EECF244321}">
                <p14:modId xmlns:p14="http://schemas.microsoft.com/office/powerpoint/2010/main" val="2387897837"/>
              </p:ext>
            </p:extLst>
          </p:nvPr>
        </p:nvGraphicFramePr>
        <p:xfrm>
          <a:off x="1488240" y="1355794"/>
          <a:ext cx="6167520" cy="4146412"/>
        </p:xfrm>
        <a:graphic>
          <a:graphicData uri="http://schemas.openxmlformats.org/drawingml/2006/table">
            <a:tbl>
              <a:tblPr firstRow="1" bandRow="1">
                <a:tableStyleId>{5C22544A-7EE6-4342-B048-85BDC9FD1C3A}</a:tableStyleId>
              </a:tblPr>
              <a:tblGrid>
                <a:gridCol w="3083760">
                  <a:extLst>
                    <a:ext uri="{9D8B030D-6E8A-4147-A177-3AD203B41FA5}">
                      <a16:colId xmlns:a16="http://schemas.microsoft.com/office/drawing/2014/main" val="359674703"/>
                    </a:ext>
                  </a:extLst>
                </a:gridCol>
                <a:gridCol w="3083760">
                  <a:extLst>
                    <a:ext uri="{9D8B030D-6E8A-4147-A177-3AD203B41FA5}">
                      <a16:colId xmlns:a16="http://schemas.microsoft.com/office/drawing/2014/main" val="1381558999"/>
                    </a:ext>
                  </a:extLst>
                </a:gridCol>
              </a:tblGrid>
              <a:tr h="319649">
                <a:tc>
                  <a:txBody>
                    <a:bodyPr/>
                    <a:lstStyle/>
                    <a:p>
                      <a:pPr algn="ctr"/>
                      <a:r>
                        <a:rPr lang="en-GB" sz="2400" dirty="0">
                          <a:solidFill>
                            <a:schemeClr val="tx1"/>
                          </a:solidFill>
                          <a:latin typeface="Myriad Pro Semibold"/>
                        </a:rPr>
                        <a:t>Pet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Mass (kg)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61716">
                <a:tc>
                  <a:txBody>
                    <a:bodyPr/>
                    <a:lstStyle/>
                    <a:p>
                      <a:pPr algn="l"/>
                      <a:r>
                        <a:rPr lang="en-GB" sz="2400" dirty="0">
                          <a:latin typeface="Myriad Pro" panose="020B0503030403020204" pitchFamily="34" charset="0"/>
                        </a:rPr>
                        <a:t>Minnie the mouse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0.02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461716">
                <a:tc>
                  <a:txBody>
                    <a:bodyPr/>
                    <a:lstStyle/>
                    <a:p>
                      <a:pPr algn="l"/>
                      <a:r>
                        <a:rPr lang="en-GB" sz="2400" dirty="0">
                          <a:latin typeface="Myriad Pro" panose="020B0503030403020204" pitchFamily="34" charset="0"/>
                        </a:rPr>
                        <a:t>Molly the mouse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0.04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461716">
                <a:tc>
                  <a:txBody>
                    <a:bodyPr/>
                    <a:lstStyle/>
                    <a:p>
                      <a:pPr algn="l"/>
                      <a:r>
                        <a:rPr lang="en-GB" sz="2400" dirty="0">
                          <a:latin typeface="Myriad Pro" panose="020B0503030403020204" pitchFamily="34" charset="0"/>
                        </a:rPr>
                        <a:t>Harvey the hamster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0.07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461716">
                <a:tc>
                  <a:txBody>
                    <a:bodyPr/>
                    <a:lstStyle/>
                    <a:p>
                      <a:pPr algn="l"/>
                      <a:r>
                        <a:rPr lang="en-GB" sz="2400" dirty="0">
                          <a:latin typeface="Myriad Pro" panose="020B0503030403020204" pitchFamily="34" charset="0"/>
                        </a:rPr>
                        <a:t>Harold the hamster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0.06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208298"/>
                  </a:ext>
                </a:extLst>
              </a:tr>
              <a:tr h="401233">
                <a:tc>
                  <a:txBody>
                    <a:bodyPr/>
                    <a:lstStyle/>
                    <a:p>
                      <a:pPr algn="l"/>
                      <a:r>
                        <a:rPr lang="en-GB" sz="2400" dirty="0">
                          <a:latin typeface="Myriad Pro" panose="020B0503030403020204" pitchFamily="34" charset="0"/>
                        </a:rPr>
                        <a:t>Chuck the chipmunk</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0.13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827243"/>
                  </a:ext>
                </a:extLst>
              </a:tr>
              <a:tr h="461716">
                <a:tc>
                  <a:txBody>
                    <a:bodyPr/>
                    <a:lstStyle/>
                    <a:p>
                      <a:pPr algn="l"/>
                      <a:r>
                        <a:rPr lang="en-GB" sz="2400" dirty="0">
                          <a:latin typeface="Myriad Pro" panose="020B0503030403020204" pitchFamily="34" charset="0"/>
                        </a:rPr>
                        <a:t>Ronnie the rabbit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1.45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9297167"/>
                  </a:ext>
                </a:extLst>
              </a:tr>
              <a:tr h="461716">
                <a:tc>
                  <a:txBody>
                    <a:bodyPr/>
                    <a:lstStyle/>
                    <a:p>
                      <a:pPr algn="l"/>
                      <a:r>
                        <a:rPr lang="en-GB" sz="2400" dirty="0">
                          <a:latin typeface="Myriad Pro" panose="020B0503030403020204" pitchFamily="34" charset="0"/>
                        </a:rPr>
                        <a:t>Roxie the rabbit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  2.32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514262"/>
                  </a:ext>
                </a:extLst>
              </a:tr>
              <a:tr h="461716">
                <a:tc>
                  <a:txBody>
                    <a:bodyPr/>
                    <a:lstStyle/>
                    <a:p>
                      <a:pPr algn="l"/>
                      <a:r>
                        <a:rPr lang="en-GB" sz="2400" dirty="0">
                          <a:latin typeface="Myriad Pro" panose="020B0503030403020204" pitchFamily="34" charset="0"/>
                        </a:rPr>
                        <a:t>Larry the Labrador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32.25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0417086"/>
                  </a:ext>
                </a:extLst>
              </a:tr>
            </a:tbl>
          </a:graphicData>
        </a:graphic>
      </p:graphicFrame>
    </p:spTree>
    <p:extLst>
      <p:ext uri="{BB962C8B-B14F-4D97-AF65-F5344CB8AC3E}">
        <p14:creationId xmlns:p14="http://schemas.microsoft.com/office/powerpoint/2010/main" val="2939764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802525B-A7B9-40B6-A60B-A2CC0C2F6B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93176" y="3680033"/>
            <a:ext cx="837397" cy="769493"/>
          </a:xfrm>
          <a:prstGeom prst="rect">
            <a:avLst/>
          </a:prstGeom>
          <a:noFill/>
        </p:spPr>
      </p:pic>
      <p:sp>
        <p:nvSpPr>
          <p:cNvPr id="44" name="TextBox 43">
            <a:extLst>
              <a:ext uri="{FF2B5EF4-FFF2-40B4-BE49-F238E27FC236}">
                <a16:creationId xmlns:a16="http://schemas.microsoft.com/office/drawing/2014/main" id="{0B08EB05-92AD-4FDC-93CD-D2DB93A0B641}"/>
              </a:ext>
            </a:extLst>
          </p:cNvPr>
          <p:cNvSpPr txBox="1"/>
          <p:nvPr/>
        </p:nvSpPr>
        <p:spPr bwMode="auto">
          <a:xfrm>
            <a:off x="3302048" y="4505323"/>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next tenth</a:t>
            </a:r>
          </a:p>
        </p:txBody>
      </p:sp>
      <p:pic>
        <p:nvPicPr>
          <p:cNvPr id="49" name="Picture 48">
            <a:extLst>
              <a:ext uri="{FF2B5EF4-FFF2-40B4-BE49-F238E27FC236}">
                <a16:creationId xmlns:a16="http://schemas.microsoft.com/office/drawing/2014/main" id="{22348076-1316-4034-9DF7-CD6B521F7D0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02543" y="3679829"/>
            <a:ext cx="837397" cy="769493"/>
          </a:xfrm>
          <a:prstGeom prst="rect">
            <a:avLst/>
          </a:prstGeom>
          <a:noFill/>
        </p:spPr>
      </p:pic>
      <p:sp>
        <p:nvSpPr>
          <p:cNvPr id="50" name="TextBox 49">
            <a:extLst>
              <a:ext uri="{FF2B5EF4-FFF2-40B4-BE49-F238E27FC236}">
                <a16:creationId xmlns:a16="http://schemas.microsoft.com/office/drawing/2014/main" id="{F226DC2C-B816-443E-BF39-89DAD8A0DCC8}"/>
              </a:ext>
            </a:extLst>
          </p:cNvPr>
          <p:cNvSpPr txBox="1"/>
          <p:nvPr/>
        </p:nvSpPr>
        <p:spPr bwMode="auto">
          <a:xfrm>
            <a:off x="7711415" y="4505119"/>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next tenth</a:t>
            </a:r>
          </a:p>
        </p:txBody>
      </p:sp>
      <p:pic>
        <p:nvPicPr>
          <p:cNvPr id="51" name="Picture 50">
            <a:extLst>
              <a:ext uri="{FF2B5EF4-FFF2-40B4-BE49-F238E27FC236}">
                <a16:creationId xmlns:a16="http://schemas.microsoft.com/office/drawing/2014/main" id="{5B9922BE-DCD3-4FA7-A1EB-62B45B3D997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36550" y="3679931"/>
            <a:ext cx="837397" cy="769493"/>
          </a:xfrm>
          <a:prstGeom prst="rect">
            <a:avLst/>
          </a:prstGeom>
          <a:noFill/>
        </p:spPr>
      </p:pic>
      <p:sp>
        <p:nvSpPr>
          <p:cNvPr id="52" name="TextBox 51">
            <a:extLst>
              <a:ext uri="{FF2B5EF4-FFF2-40B4-BE49-F238E27FC236}">
                <a16:creationId xmlns:a16="http://schemas.microsoft.com/office/drawing/2014/main" id="{F0B88AB0-CA98-4DB9-AA6B-C5C6F3E1EB82}"/>
              </a:ext>
            </a:extLst>
          </p:cNvPr>
          <p:cNvSpPr txBox="1"/>
          <p:nvPr/>
        </p:nvSpPr>
        <p:spPr bwMode="auto">
          <a:xfrm>
            <a:off x="6245422" y="4505221"/>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previous tenth</a:t>
            </a:r>
          </a:p>
        </p:txBody>
      </p:sp>
      <p:pic>
        <p:nvPicPr>
          <p:cNvPr id="45" name="Picture 44">
            <a:extLst>
              <a:ext uri="{FF2B5EF4-FFF2-40B4-BE49-F238E27FC236}">
                <a16:creationId xmlns:a16="http://schemas.microsoft.com/office/drawing/2014/main" id="{D95BEE29-CB98-482A-9C45-A36D80E5EF7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59169" y="3679931"/>
            <a:ext cx="837397" cy="769493"/>
          </a:xfrm>
          <a:prstGeom prst="rect">
            <a:avLst/>
          </a:prstGeom>
          <a:noFill/>
        </p:spPr>
      </p:pic>
      <p:sp>
        <p:nvSpPr>
          <p:cNvPr id="46" name="TextBox 45">
            <a:extLst>
              <a:ext uri="{FF2B5EF4-FFF2-40B4-BE49-F238E27FC236}">
                <a16:creationId xmlns:a16="http://schemas.microsoft.com/office/drawing/2014/main" id="{7AE4A96B-4244-4A24-9696-57E0B45D665D}"/>
              </a:ext>
            </a:extLst>
          </p:cNvPr>
          <p:cNvSpPr txBox="1"/>
          <p:nvPr/>
        </p:nvSpPr>
        <p:spPr bwMode="auto">
          <a:xfrm>
            <a:off x="4768041" y="4505221"/>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next tenth</a:t>
            </a:r>
          </a:p>
        </p:txBody>
      </p:sp>
      <p:pic>
        <p:nvPicPr>
          <p:cNvPr id="47" name="Picture 46">
            <a:extLst>
              <a:ext uri="{FF2B5EF4-FFF2-40B4-BE49-F238E27FC236}">
                <a16:creationId xmlns:a16="http://schemas.microsoft.com/office/drawing/2014/main" id="{9F040B6B-ECC3-4C5B-8F52-F38326D31E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91049" y="3679931"/>
            <a:ext cx="837397" cy="769493"/>
          </a:xfrm>
          <a:prstGeom prst="rect">
            <a:avLst/>
          </a:prstGeom>
          <a:noFill/>
        </p:spPr>
      </p:pic>
      <p:sp>
        <p:nvSpPr>
          <p:cNvPr id="48" name="TextBox 47">
            <a:extLst>
              <a:ext uri="{FF2B5EF4-FFF2-40B4-BE49-F238E27FC236}">
                <a16:creationId xmlns:a16="http://schemas.microsoft.com/office/drawing/2014/main" id="{8A661620-33D4-40E6-B9BC-13709FAC2E41}"/>
              </a:ext>
            </a:extLst>
          </p:cNvPr>
          <p:cNvSpPr txBox="1"/>
          <p:nvPr/>
        </p:nvSpPr>
        <p:spPr bwMode="auto">
          <a:xfrm>
            <a:off x="3299921" y="4505221"/>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previous tenth</a:t>
            </a:r>
          </a:p>
        </p:txBody>
      </p:sp>
      <p:pic>
        <p:nvPicPr>
          <p:cNvPr id="34" name="Picture 33">
            <a:extLst>
              <a:ext uri="{FF2B5EF4-FFF2-40B4-BE49-F238E27FC236}">
                <a16:creationId xmlns:a16="http://schemas.microsoft.com/office/drawing/2014/main" id="{031DDD11-4747-4D8B-8923-5F848D01BC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25056" y="3680033"/>
            <a:ext cx="837397" cy="769493"/>
          </a:xfrm>
          <a:prstGeom prst="rect">
            <a:avLst/>
          </a:prstGeom>
          <a:noFill/>
        </p:spPr>
      </p:pic>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7:1</a:t>
            </a:r>
          </a:p>
        </p:txBody>
      </p:sp>
      <p:pic>
        <p:nvPicPr>
          <p:cNvPr id="4" name="Picture 3">
            <a:extLst>
              <a:ext uri="{FF2B5EF4-FFF2-40B4-BE49-F238E27FC236}">
                <a16:creationId xmlns:a16="http://schemas.microsoft.com/office/drawing/2014/main" id="{E2CE305F-B52F-4A13-9218-40DFFC55D9F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6493" y="3509859"/>
            <a:ext cx="7811015" cy="738816"/>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52977860-FBD0-4436-B46D-709A784407F6}"/>
              </a:ext>
            </a:extLst>
          </p:cNvPr>
          <p:cNvPicPr>
            <a:picLocks noChangeAspect="1"/>
          </p:cNvPicPr>
          <p:nvPr/>
        </p:nvPicPr>
        <p:blipFill rotWithShape="1">
          <a:blip r:embed="rId5">
            <a:extLst>
              <a:ext uri="{28A0092B-C50C-407E-A947-70E740481C1C}">
                <a14:useLocalDpi xmlns:a14="http://schemas.microsoft.com/office/drawing/2010/main" val="0"/>
              </a:ext>
            </a:extLst>
          </a:blip>
          <a:srcRect t="-11717"/>
          <a:stretch/>
        </p:blipFill>
        <p:spPr>
          <a:xfrm>
            <a:off x="2466473" y="2514601"/>
            <a:ext cx="685801" cy="995361"/>
          </a:xfrm>
          <a:prstGeom prst="rect">
            <a:avLst/>
          </a:prstGeom>
        </p:spPr>
      </p:pic>
      <p:pic>
        <p:nvPicPr>
          <p:cNvPr id="21" name="Picture 20" descr="A close up of a sign&#10;&#10;Description generated with very high confidence">
            <a:extLst>
              <a:ext uri="{FF2B5EF4-FFF2-40B4-BE49-F238E27FC236}">
                <a16:creationId xmlns:a16="http://schemas.microsoft.com/office/drawing/2014/main" id="{7B401949-F503-40DB-96E1-0C8865E9D351}"/>
              </a:ext>
            </a:extLst>
          </p:cNvPr>
          <p:cNvPicPr>
            <a:picLocks noChangeAspect="1"/>
          </p:cNvPicPr>
          <p:nvPr/>
        </p:nvPicPr>
        <p:blipFill rotWithShape="1">
          <a:blip r:embed="rId6">
            <a:extLst>
              <a:ext uri="{28A0092B-C50C-407E-A947-70E740481C1C}">
                <a14:useLocalDpi xmlns:a14="http://schemas.microsoft.com/office/drawing/2010/main" val="0"/>
              </a:ext>
            </a:extLst>
          </a:blip>
          <a:srcRect t="-11717"/>
          <a:stretch/>
        </p:blipFill>
        <p:spPr>
          <a:xfrm>
            <a:off x="4331367" y="2514499"/>
            <a:ext cx="689366" cy="995361"/>
          </a:xfrm>
          <a:prstGeom prst="rect">
            <a:avLst/>
          </a:prstGeom>
        </p:spPr>
      </p:pic>
      <p:pic>
        <p:nvPicPr>
          <p:cNvPr id="30" name="Picture 29" descr="A close up of a sign&#10;&#10;Description generated with very high confidence">
            <a:extLst>
              <a:ext uri="{FF2B5EF4-FFF2-40B4-BE49-F238E27FC236}">
                <a16:creationId xmlns:a16="http://schemas.microsoft.com/office/drawing/2014/main" id="{644230D6-8BAC-41CB-B83E-544679986B14}"/>
              </a:ext>
            </a:extLst>
          </p:cNvPr>
          <p:cNvPicPr>
            <a:picLocks noChangeAspect="1"/>
          </p:cNvPicPr>
          <p:nvPr/>
        </p:nvPicPr>
        <p:blipFill rotWithShape="1">
          <a:blip r:embed="rId7">
            <a:extLst>
              <a:ext uri="{28A0092B-C50C-407E-A947-70E740481C1C}">
                <a14:useLocalDpi xmlns:a14="http://schemas.microsoft.com/office/drawing/2010/main" val="0"/>
              </a:ext>
            </a:extLst>
          </a:blip>
          <a:srcRect t="-11717"/>
          <a:stretch/>
        </p:blipFill>
        <p:spPr>
          <a:xfrm>
            <a:off x="6549489" y="2514498"/>
            <a:ext cx="689367" cy="995361"/>
          </a:xfrm>
          <a:prstGeom prst="rect">
            <a:avLst/>
          </a:prstGeom>
        </p:spPr>
      </p:pic>
      <p:sp>
        <p:nvSpPr>
          <p:cNvPr id="42" name="TextBox 41">
            <a:extLst>
              <a:ext uri="{FF2B5EF4-FFF2-40B4-BE49-F238E27FC236}">
                <a16:creationId xmlns:a16="http://schemas.microsoft.com/office/drawing/2014/main" id="{A7139FF7-E288-493C-AAFA-FA56B2CDEB0D}"/>
              </a:ext>
            </a:extLst>
          </p:cNvPr>
          <p:cNvSpPr txBox="1"/>
          <p:nvPr/>
        </p:nvSpPr>
        <p:spPr bwMode="auto">
          <a:xfrm>
            <a:off x="1833928" y="4505323"/>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previous tenth</a:t>
            </a:r>
          </a:p>
        </p:txBody>
      </p:sp>
    </p:spTree>
    <p:extLst>
      <p:ext uri="{BB962C8B-B14F-4D97-AF65-F5344CB8AC3E}">
        <p14:creationId xmlns:p14="http://schemas.microsoft.com/office/powerpoint/2010/main" val="88058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3"/>
                                        </p:tgtEl>
                                      </p:cBhvr>
                                    </p:animEffect>
                                    <p:set>
                                      <p:cBhvr>
                                        <p:cTn id="34" dur="1" fill="hold">
                                          <p:stCondLst>
                                            <p:cond delay="499"/>
                                          </p:stCondLst>
                                        </p:cTn>
                                        <p:tgtEl>
                                          <p:spTgt spid="4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44"/>
                                        </p:tgtEl>
                                      </p:cBhvr>
                                    </p:animEffect>
                                    <p:set>
                                      <p:cBhvr>
                                        <p:cTn id="37" dur="1" fill="hold">
                                          <p:stCondLst>
                                            <p:cond delay="499"/>
                                          </p:stCondLst>
                                        </p:cTn>
                                        <p:tgtEl>
                                          <p:spTgt spid="4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3"/>
                                        </p:tgtEl>
                                      </p:cBhvr>
                                    </p:animEffect>
                                    <p:set>
                                      <p:cBhvr>
                                        <p:cTn id="65" dur="1" fill="hold">
                                          <p:stCondLst>
                                            <p:cond delay="499"/>
                                          </p:stCondLst>
                                        </p:cTn>
                                        <p:tgtEl>
                                          <p:spTgt spid="43"/>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44"/>
                                        </p:tgtEl>
                                      </p:cBhvr>
                                    </p:animEffect>
                                    <p:set>
                                      <p:cBhvr>
                                        <p:cTn id="68" dur="1" fill="hold">
                                          <p:stCondLst>
                                            <p:cond delay="499"/>
                                          </p:stCondLst>
                                        </p:cTn>
                                        <p:tgtEl>
                                          <p:spTgt spid="4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5"/>
                                        </p:tgtEl>
                                      </p:cBhvr>
                                    </p:animEffect>
                                    <p:set>
                                      <p:cBhvr>
                                        <p:cTn id="71" dur="1" fill="hold">
                                          <p:stCondLst>
                                            <p:cond delay="499"/>
                                          </p:stCondLst>
                                        </p:cTn>
                                        <p:tgtEl>
                                          <p:spTgt spid="4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46"/>
                                        </p:tgtEl>
                                      </p:cBhvr>
                                    </p:animEffect>
                                    <p:set>
                                      <p:cBhvr>
                                        <p:cTn id="74" dur="1" fill="hold">
                                          <p:stCondLst>
                                            <p:cond delay="499"/>
                                          </p:stCondLst>
                                        </p:cTn>
                                        <p:tgtEl>
                                          <p:spTgt spid="4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47"/>
                                        </p:tgtEl>
                                      </p:cBhvr>
                                    </p:animEffect>
                                    <p:set>
                                      <p:cBhvr>
                                        <p:cTn id="80" dur="1" fill="hold">
                                          <p:stCondLst>
                                            <p:cond delay="499"/>
                                          </p:stCondLst>
                                        </p:cTn>
                                        <p:tgtEl>
                                          <p:spTgt spid="47"/>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48"/>
                                        </p:tgtEl>
                                      </p:cBhvr>
                                    </p:animEffect>
                                    <p:set>
                                      <p:cBhvr>
                                        <p:cTn id="83" dur="1" fill="hold">
                                          <p:stCondLst>
                                            <p:cond delay="499"/>
                                          </p:stCondLst>
                                        </p:cTn>
                                        <p:tgtEl>
                                          <p:spTgt spid="48"/>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fade">
                                      <p:cBhvr>
                                        <p:cTn id="92" dur="500"/>
                                        <p:tgtEl>
                                          <p:spTgt spid="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4" grpId="2"/>
      <p:bldP spid="50" grpId="0"/>
      <p:bldP spid="52" grpId="0"/>
      <p:bldP spid="46" grpId="0"/>
      <p:bldP spid="46" grpId="1"/>
      <p:bldP spid="48" grpId="0"/>
      <p:bldP spid="48" grpId="1"/>
      <p:bldP spid="42" grpId="0"/>
      <p:bldP spid="4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119650-F16A-4C61-851E-F2894E0308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66845" y="3671566"/>
            <a:ext cx="837397" cy="769493"/>
          </a:xfrm>
          <a:prstGeom prst="rect">
            <a:avLst/>
          </a:prstGeom>
          <a:noFill/>
        </p:spPr>
      </p:pic>
      <p:sp>
        <p:nvSpPr>
          <p:cNvPr id="27" name="TextBox 26">
            <a:extLst>
              <a:ext uri="{FF2B5EF4-FFF2-40B4-BE49-F238E27FC236}">
                <a16:creationId xmlns:a16="http://schemas.microsoft.com/office/drawing/2014/main" id="{65B48AD3-B728-477F-AAAF-A89B5532F02C}"/>
              </a:ext>
            </a:extLst>
          </p:cNvPr>
          <p:cNvSpPr txBox="1"/>
          <p:nvPr/>
        </p:nvSpPr>
        <p:spPr bwMode="auto">
          <a:xfrm>
            <a:off x="7644527" y="4511070"/>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next tenth</a:t>
            </a:r>
          </a:p>
        </p:txBody>
      </p:sp>
      <p:pic>
        <p:nvPicPr>
          <p:cNvPr id="24" name="Picture 23">
            <a:extLst>
              <a:ext uri="{FF2B5EF4-FFF2-40B4-BE49-F238E27FC236}">
                <a16:creationId xmlns:a16="http://schemas.microsoft.com/office/drawing/2014/main" id="{4435052C-8568-4A77-B63F-68FCC473C4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7256" y="3671566"/>
            <a:ext cx="837397" cy="769493"/>
          </a:xfrm>
          <a:prstGeom prst="rect">
            <a:avLst/>
          </a:prstGeom>
          <a:noFill/>
        </p:spPr>
      </p:pic>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7:1</a:t>
            </a:r>
          </a:p>
        </p:txBody>
      </p:sp>
      <p:pic>
        <p:nvPicPr>
          <p:cNvPr id="13" name="Picture 12" descr="A close up of a sign&#10;&#10;Description generated with very high confidence">
            <a:extLst>
              <a:ext uri="{FF2B5EF4-FFF2-40B4-BE49-F238E27FC236}">
                <a16:creationId xmlns:a16="http://schemas.microsoft.com/office/drawing/2014/main" id="{190B017E-844B-422D-8085-89DB0DB27CDD}"/>
              </a:ext>
            </a:extLst>
          </p:cNvPr>
          <p:cNvPicPr>
            <a:picLocks noChangeAspect="1"/>
          </p:cNvPicPr>
          <p:nvPr/>
        </p:nvPicPr>
        <p:blipFill rotWithShape="1">
          <a:blip r:embed="rId4">
            <a:extLst>
              <a:ext uri="{28A0092B-C50C-407E-A947-70E740481C1C}">
                <a14:useLocalDpi xmlns:a14="http://schemas.microsoft.com/office/drawing/2010/main" val="0"/>
              </a:ext>
            </a:extLst>
          </a:blip>
          <a:srcRect b="-2"/>
          <a:stretch/>
        </p:blipFill>
        <p:spPr>
          <a:xfrm>
            <a:off x="618277" y="3506787"/>
            <a:ext cx="7907446" cy="737065"/>
          </a:xfrm>
          <a:prstGeom prst="rect">
            <a:avLst/>
          </a:prstGeom>
        </p:spPr>
      </p:pic>
      <p:pic>
        <p:nvPicPr>
          <p:cNvPr id="46" name="Picture 45" descr="A close up of a sign&#10;&#10;Description generated with very high confidence">
            <a:extLst>
              <a:ext uri="{FF2B5EF4-FFF2-40B4-BE49-F238E27FC236}">
                <a16:creationId xmlns:a16="http://schemas.microsoft.com/office/drawing/2014/main" id="{F7330057-FE8A-443B-BFD5-24AB22352A4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64408" y="1551889"/>
            <a:ext cx="654518" cy="320664"/>
          </a:xfrm>
          <a:prstGeom prst="rect">
            <a:avLst/>
          </a:prstGeom>
        </p:spPr>
      </p:pic>
      <p:sp>
        <p:nvSpPr>
          <p:cNvPr id="19" name="Rectangle 18">
            <a:extLst>
              <a:ext uri="{FF2B5EF4-FFF2-40B4-BE49-F238E27FC236}">
                <a16:creationId xmlns:a16="http://schemas.microsoft.com/office/drawing/2014/main" id="{1F8A6E66-58B4-4993-B1C5-FE62B88E6C81}"/>
              </a:ext>
            </a:extLst>
          </p:cNvPr>
          <p:cNvSpPr/>
          <p:nvPr/>
        </p:nvSpPr>
        <p:spPr bwMode="auto">
          <a:xfrm>
            <a:off x="1424539" y="3554421"/>
            <a:ext cx="2557914" cy="737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7A19FC97-F6F3-47CB-B43A-49C09A0D1748}"/>
              </a:ext>
            </a:extLst>
          </p:cNvPr>
          <p:cNvSpPr/>
          <p:nvPr/>
        </p:nvSpPr>
        <p:spPr bwMode="auto">
          <a:xfrm>
            <a:off x="5905499" y="3556379"/>
            <a:ext cx="1813963" cy="737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1" name="Rectangle 50">
            <a:extLst>
              <a:ext uri="{FF2B5EF4-FFF2-40B4-BE49-F238E27FC236}">
                <a16:creationId xmlns:a16="http://schemas.microsoft.com/office/drawing/2014/main" id="{D85B8F41-771E-4C08-B3C7-0DA9BB137215}"/>
              </a:ext>
            </a:extLst>
          </p:cNvPr>
          <p:cNvSpPr/>
          <p:nvPr/>
        </p:nvSpPr>
        <p:spPr bwMode="auto">
          <a:xfrm>
            <a:off x="3982452" y="3557394"/>
            <a:ext cx="1051719" cy="737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52" name="Picture 51" descr="A close up of a sign&#10;&#10;Description generated with very high confidence">
            <a:extLst>
              <a:ext uri="{FF2B5EF4-FFF2-40B4-BE49-F238E27FC236}">
                <a16:creationId xmlns:a16="http://schemas.microsoft.com/office/drawing/2014/main" id="{BBB81500-96B1-49DD-A587-B91E4AED604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72279" y="3875319"/>
            <a:ext cx="654518" cy="320664"/>
          </a:xfrm>
          <a:prstGeom prst="rect">
            <a:avLst/>
          </a:prstGeom>
        </p:spPr>
      </p:pic>
      <p:sp>
        <p:nvSpPr>
          <p:cNvPr id="53" name="Rectangle 52">
            <a:extLst>
              <a:ext uri="{FF2B5EF4-FFF2-40B4-BE49-F238E27FC236}">
                <a16:creationId xmlns:a16="http://schemas.microsoft.com/office/drawing/2014/main" id="{4F258F7D-7EE5-4389-B3DB-EB29430D6311}"/>
              </a:ext>
            </a:extLst>
          </p:cNvPr>
          <p:cNvSpPr/>
          <p:nvPr/>
        </p:nvSpPr>
        <p:spPr bwMode="auto">
          <a:xfrm>
            <a:off x="4899259" y="3554421"/>
            <a:ext cx="792473" cy="7370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56" name="Picture 55" descr="A close up of a sign&#10;&#10;Description generated with very high confidence">
            <a:extLst>
              <a:ext uri="{FF2B5EF4-FFF2-40B4-BE49-F238E27FC236}">
                <a16:creationId xmlns:a16="http://schemas.microsoft.com/office/drawing/2014/main" id="{BCF88BB8-9656-4BF3-A583-A3E9F6679B2D}"/>
              </a:ext>
            </a:extLst>
          </p:cNvPr>
          <p:cNvPicPr>
            <a:picLocks noChangeAspect="1"/>
          </p:cNvPicPr>
          <p:nvPr/>
        </p:nvPicPr>
        <p:blipFill rotWithShape="1">
          <a:blip r:embed="rId6">
            <a:extLst>
              <a:ext uri="{28A0092B-C50C-407E-A947-70E740481C1C}">
                <a14:useLocalDpi xmlns:a14="http://schemas.microsoft.com/office/drawing/2010/main" val="0"/>
              </a:ext>
            </a:extLst>
          </a:blip>
          <a:srcRect l="-2"/>
          <a:stretch/>
        </p:blipFill>
        <p:spPr>
          <a:xfrm>
            <a:off x="618277" y="3140243"/>
            <a:ext cx="4662806" cy="296542"/>
          </a:xfrm>
          <a:prstGeom prst="rect">
            <a:avLst/>
          </a:prstGeom>
        </p:spPr>
      </p:pic>
      <p:pic>
        <p:nvPicPr>
          <p:cNvPr id="57" name="Picture 56" descr="A close up of a sign&#10;&#10;Description generated with very high confidence">
            <a:extLst>
              <a:ext uri="{FF2B5EF4-FFF2-40B4-BE49-F238E27FC236}">
                <a16:creationId xmlns:a16="http://schemas.microsoft.com/office/drawing/2014/main" id="{D11F8CAA-542E-49E5-82F6-FC89909B23E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325533" y="3140243"/>
            <a:ext cx="2988733" cy="287881"/>
          </a:xfrm>
          <a:prstGeom prst="rect">
            <a:avLst/>
          </a:prstGeom>
        </p:spPr>
      </p:pic>
      <p:sp>
        <p:nvSpPr>
          <p:cNvPr id="20" name="Rectangle 19">
            <a:extLst>
              <a:ext uri="{FF2B5EF4-FFF2-40B4-BE49-F238E27FC236}">
                <a16:creationId xmlns:a16="http://schemas.microsoft.com/office/drawing/2014/main" id="{FA9838F7-266C-4ED5-A6FA-5C2C05C093FD}"/>
              </a:ext>
            </a:extLst>
          </p:cNvPr>
          <p:cNvSpPr/>
          <p:nvPr/>
        </p:nvSpPr>
        <p:spPr bwMode="auto">
          <a:xfrm>
            <a:off x="4955941" y="1381984"/>
            <a:ext cx="685801" cy="685801"/>
          </a:xfrm>
          <a:prstGeom prst="rect">
            <a:avLst/>
          </a:prstGeom>
          <a:noFill/>
          <a:ln w="28575" cap="flat" cmpd="sng" algn="ctr">
            <a:solidFill>
              <a:srgbClr val="96CCE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22" name="Straight Connector 21">
            <a:extLst>
              <a:ext uri="{FF2B5EF4-FFF2-40B4-BE49-F238E27FC236}">
                <a16:creationId xmlns:a16="http://schemas.microsoft.com/office/drawing/2014/main" id="{DB858FE5-A486-4C9D-A9F7-4E78777AE3A9}"/>
              </a:ext>
            </a:extLst>
          </p:cNvPr>
          <p:cNvCxnSpPr>
            <a:cxnSpLocks/>
          </p:cNvCxnSpPr>
          <p:nvPr/>
        </p:nvCxnSpPr>
        <p:spPr bwMode="auto">
          <a:xfrm>
            <a:off x="5294607" y="2083179"/>
            <a:ext cx="0" cy="1420635"/>
          </a:xfrm>
          <a:prstGeom prst="line">
            <a:avLst/>
          </a:prstGeom>
          <a:ln w="19050">
            <a:solidFill>
              <a:srgbClr val="96CCE0"/>
            </a:solidFill>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23481600-DF90-4DD3-85F6-7B962331EF7C}"/>
              </a:ext>
            </a:extLst>
          </p:cNvPr>
          <p:cNvSpPr txBox="1"/>
          <p:nvPr/>
        </p:nvSpPr>
        <p:spPr bwMode="auto">
          <a:xfrm>
            <a:off x="354938" y="4511070"/>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previous tenth</a:t>
            </a:r>
          </a:p>
        </p:txBody>
      </p:sp>
      <p:sp>
        <p:nvSpPr>
          <p:cNvPr id="28" name="TextBox 27">
            <a:extLst>
              <a:ext uri="{FF2B5EF4-FFF2-40B4-BE49-F238E27FC236}">
                <a16:creationId xmlns:a16="http://schemas.microsoft.com/office/drawing/2014/main" id="{70DFC3CF-AA60-4336-9887-71CF968F4D53}"/>
              </a:ext>
            </a:extLst>
          </p:cNvPr>
          <p:cNvSpPr txBox="1"/>
          <p:nvPr/>
        </p:nvSpPr>
        <p:spPr bwMode="auto">
          <a:xfrm>
            <a:off x="7644526" y="4511070"/>
            <a:ext cx="1115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solidFill>
                  <a:srgbClr val="386288"/>
                </a:solidFill>
                <a:latin typeface="Myriad Pro Semibold" charset="0"/>
                <a:ea typeface="Myriad Pro Semibold" charset="0"/>
                <a:cs typeface="Myriad Pro Semibold" charset="0"/>
              </a:rPr>
              <a:t>closest tenth</a:t>
            </a:r>
          </a:p>
        </p:txBody>
      </p:sp>
    </p:spTree>
    <p:extLst>
      <p:ext uri="{BB962C8B-B14F-4D97-AF65-F5344CB8AC3E}">
        <p14:creationId xmlns:p14="http://schemas.microsoft.com/office/powerpoint/2010/main" val="13061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1"/>
                                        </p:tgtEl>
                                      </p:cBhvr>
                                    </p:animEffect>
                                    <p:set>
                                      <p:cBhvr>
                                        <p:cTn id="12" dur="1" fill="hold">
                                          <p:stCondLst>
                                            <p:cond delay="499"/>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51" grpId="0" animBg="1"/>
      <p:bldP spid="53" grpId="0" animBg="1"/>
      <p:bldP spid="20" grpId="0" animBg="1"/>
      <p:bldP spid="21" grpId="0"/>
      <p:bldP spid="21" grpId="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3A95BA0-72AF-4513-8721-24E408C76ACC}"/>
              </a:ext>
            </a:extLst>
          </p:cNvPr>
          <p:cNvSpPr txBox="1"/>
          <p:nvPr/>
        </p:nvSpPr>
        <p:spPr bwMode="auto">
          <a:xfrm>
            <a:off x="846666" y="2355845"/>
            <a:ext cx="1501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one tenth</a:t>
            </a:r>
          </a:p>
        </p:txBody>
      </p:sp>
      <p:sp>
        <p:nvSpPr>
          <p:cNvPr id="2" name="Text Placeholder 1"/>
          <p:cNvSpPr>
            <a:spLocks noGrp="1"/>
          </p:cNvSpPr>
          <p:nvPr>
            <p:ph type="body" sz="quarter" idx="11"/>
          </p:nvPr>
        </p:nvSpPr>
        <p:spPr/>
        <p:txBody>
          <a:bodyPr/>
          <a:lstStyle/>
          <a:p>
            <a:r>
              <a:rPr lang="en-GB" dirty="0"/>
              <a:t>1.24 Hundredths and thousandths – step 1:2</a:t>
            </a:r>
          </a:p>
        </p:txBody>
      </p:sp>
      <p:pic>
        <p:nvPicPr>
          <p:cNvPr id="5" name="Picture 4" descr="A close up of a logo&#10;&#10;Description generated with high confidence">
            <a:extLst>
              <a:ext uri="{FF2B5EF4-FFF2-40B4-BE49-F238E27FC236}">
                <a16:creationId xmlns:a16="http://schemas.microsoft.com/office/drawing/2014/main" id="{0362BFFB-BA1D-46F9-BA58-FB3D11A55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4" y="3209533"/>
            <a:ext cx="7252373" cy="438934"/>
          </a:xfrm>
          <a:prstGeom prst="rect">
            <a:avLst/>
          </a:prstGeom>
        </p:spPr>
      </p:pic>
      <p:sp>
        <p:nvSpPr>
          <p:cNvPr id="8" name="Right Brace 7">
            <a:extLst>
              <a:ext uri="{FF2B5EF4-FFF2-40B4-BE49-F238E27FC236}">
                <a16:creationId xmlns:a16="http://schemas.microsoft.com/office/drawing/2014/main" id="{FC190E98-2462-4D37-988B-172E24A5649C}"/>
              </a:ext>
            </a:extLst>
          </p:cNvPr>
          <p:cNvSpPr/>
          <p:nvPr/>
        </p:nvSpPr>
        <p:spPr bwMode="auto">
          <a:xfrm rot="16200000">
            <a:off x="1249009" y="2686041"/>
            <a:ext cx="124200" cy="730587"/>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dirty="0"/>
          </a:p>
        </p:txBody>
      </p:sp>
      <p:sp>
        <p:nvSpPr>
          <p:cNvPr id="16" name="TextBox 15">
            <a:extLst>
              <a:ext uri="{FF2B5EF4-FFF2-40B4-BE49-F238E27FC236}">
                <a16:creationId xmlns:a16="http://schemas.microsoft.com/office/drawing/2014/main" id="{06983BDE-9A5C-4A54-A46A-CB8A76CCDBB2}"/>
              </a:ext>
            </a:extLst>
          </p:cNvPr>
          <p:cNvSpPr txBox="1"/>
          <p:nvPr/>
        </p:nvSpPr>
        <p:spPr bwMode="auto">
          <a:xfrm>
            <a:off x="2221166" y="2373279"/>
            <a:ext cx="25602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ten hundredths</a:t>
            </a:r>
          </a:p>
        </p:txBody>
      </p:sp>
      <p:pic>
        <p:nvPicPr>
          <p:cNvPr id="4" name="Picture 3">
            <a:extLst>
              <a:ext uri="{FF2B5EF4-FFF2-40B4-BE49-F238E27FC236}">
                <a16:creationId xmlns:a16="http://schemas.microsoft.com/office/drawing/2014/main" id="{FCD2F588-76E9-4DEA-9F04-99CDF7088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320" y="3207937"/>
            <a:ext cx="7257361" cy="443921"/>
          </a:xfrm>
          <a:prstGeom prst="rect">
            <a:avLst/>
          </a:prstGeom>
        </p:spPr>
      </p:pic>
      <p:pic>
        <p:nvPicPr>
          <p:cNvPr id="7" name="Picture 6">
            <a:extLst>
              <a:ext uri="{FF2B5EF4-FFF2-40B4-BE49-F238E27FC236}">
                <a16:creationId xmlns:a16="http://schemas.microsoft.com/office/drawing/2014/main" id="{34E8ADE5-F76A-4622-910D-4F83ACE85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308" y="3207600"/>
            <a:ext cx="7247384" cy="438934"/>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id="{A52E9C38-DB56-4AFD-8FE7-E0C4E1554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814" y="3207600"/>
            <a:ext cx="7252373" cy="438934"/>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0384063-0DAC-4F45-B6BD-936C25CD23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814" y="3207600"/>
            <a:ext cx="7252373" cy="438934"/>
          </a:xfrm>
          <a:prstGeom prst="rect">
            <a:avLst/>
          </a:prstGeom>
        </p:spPr>
      </p:pic>
    </p:spTree>
    <p:extLst>
      <p:ext uri="{BB962C8B-B14F-4D97-AF65-F5344CB8AC3E}">
        <p14:creationId xmlns:p14="http://schemas.microsoft.com/office/powerpoint/2010/main" val="143896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0" presetClass="entr" presetSubtype="0" fill="hold"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1.24 Hundredths and thousandths – step 7:3</a:t>
            </a:r>
          </a:p>
        </p:txBody>
      </p:sp>
      <p:graphicFrame>
        <p:nvGraphicFramePr>
          <p:cNvPr id="21" name="Table 20">
            <a:extLst>
              <a:ext uri="{FF2B5EF4-FFF2-40B4-BE49-F238E27FC236}">
                <a16:creationId xmlns:a16="http://schemas.microsoft.com/office/drawing/2014/main" id="{97008F2B-8178-4C5E-8B3B-B75E0CD20F5E}"/>
              </a:ext>
            </a:extLst>
          </p:cNvPr>
          <p:cNvGraphicFramePr>
            <a:graphicFrameLocks noGrp="1"/>
          </p:cNvGraphicFramePr>
          <p:nvPr>
            <p:extLst>
              <p:ext uri="{D42A27DB-BD31-4B8C-83A1-F6EECF244321}">
                <p14:modId xmlns:p14="http://schemas.microsoft.com/office/powerpoint/2010/main" val="1001338732"/>
              </p:ext>
            </p:extLst>
          </p:nvPr>
        </p:nvGraphicFramePr>
        <p:xfrm>
          <a:off x="1287380" y="1965960"/>
          <a:ext cx="6569240" cy="2926080"/>
        </p:xfrm>
        <a:graphic>
          <a:graphicData uri="http://schemas.openxmlformats.org/drawingml/2006/table">
            <a:tbl>
              <a:tblPr firstRow="1" bandRow="1">
                <a:tableStyleId>{5C22544A-7EE6-4342-B048-85BDC9FD1C3A}</a:tableStyleId>
              </a:tblPr>
              <a:tblGrid>
                <a:gridCol w="1313848">
                  <a:extLst>
                    <a:ext uri="{9D8B030D-6E8A-4147-A177-3AD203B41FA5}">
                      <a16:colId xmlns:a16="http://schemas.microsoft.com/office/drawing/2014/main" val="359674703"/>
                    </a:ext>
                  </a:extLst>
                </a:gridCol>
                <a:gridCol w="1313848">
                  <a:extLst>
                    <a:ext uri="{9D8B030D-6E8A-4147-A177-3AD203B41FA5}">
                      <a16:colId xmlns:a16="http://schemas.microsoft.com/office/drawing/2014/main" val="1381558999"/>
                    </a:ext>
                  </a:extLst>
                </a:gridCol>
                <a:gridCol w="1313848">
                  <a:extLst>
                    <a:ext uri="{9D8B030D-6E8A-4147-A177-3AD203B41FA5}">
                      <a16:colId xmlns:a16="http://schemas.microsoft.com/office/drawing/2014/main" val="985368682"/>
                    </a:ext>
                  </a:extLst>
                </a:gridCol>
                <a:gridCol w="1313848">
                  <a:extLst>
                    <a:ext uri="{9D8B030D-6E8A-4147-A177-3AD203B41FA5}">
                      <a16:colId xmlns:a16="http://schemas.microsoft.com/office/drawing/2014/main" val="3950938921"/>
                    </a:ext>
                  </a:extLst>
                </a:gridCol>
                <a:gridCol w="1313848">
                  <a:extLst>
                    <a:ext uri="{9D8B030D-6E8A-4147-A177-3AD203B41FA5}">
                      <a16:colId xmlns:a16="http://schemas.microsoft.com/office/drawing/2014/main" val="1384658218"/>
                    </a:ext>
                  </a:extLst>
                </a:gridCol>
              </a:tblGrid>
              <a:tr h="401580">
                <a:tc>
                  <a:txBody>
                    <a:bodyPr/>
                    <a:lstStyle/>
                    <a:p>
                      <a:pPr algn="ctr"/>
                      <a:r>
                        <a:rPr lang="en-GB" sz="2400" dirty="0">
                          <a:solidFill>
                            <a:schemeClr val="tx1"/>
                          </a:solidFill>
                          <a:latin typeface="Myriad Pro Semibold"/>
                        </a:rPr>
                        <a:t>Ribbon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Length (m)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Length to the nearest 10 cm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Length to the nearest metre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Length to the nearest 10 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1580">
                <a:tc>
                  <a:txBody>
                    <a:bodyPr/>
                    <a:lstStyle/>
                    <a:p>
                      <a:pPr algn="l"/>
                      <a:r>
                        <a:rPr lang="en-GB" sz="2400" dirty="0">
                          <a:latin typeface="Myriad Pro" panose="020B0503030403020204" pitchFamily="34" charset="0"/>
                        </a:rPr>
                        <a:t>red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28.45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28.5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29</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30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401580">
                <a:tc>
                  <a:txBody>
                    <a:bodyPr/>
                    <a:lstStyle/>
                    <a:p>
                      <a:pPr algn="l"/>
                      <a:r>
                        <a:rPr lang="en-GB" sz="2400" dirty="0">
                          <a:latin typeface="Myriad Pro" panose="020B0503030403020204" pitchFamily="34" charset="0"/>
                        </a:rPr>
                        <a:t>blue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15.32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15.3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15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401580">
                <a:tc>
                  <a:txBody>
                    <a:bodyPr/>
                    <a:lstStyle/>
                    <a:p>
                      <a:pPr algn="l"/>
                      <a:r>
                        <a:rPr lang="en-GB" sz="2400" dirty="0">
                          <a:latin typeface="Myriad Pro" panose="020B0503030403020204" pitchFamily="34" charset="0"/>
                        </a:rPr>
                        <a:t>yellow</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12.02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12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latin typeface="Myriad Pro" panose="020B0503030403020204" pitchFamily="34" charset="0"/>
                        </a:rPr>
                        <a:t>10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bl>
          </a:graphicData>
        </a:graphic>
      </p:graphicFrame>
      <p:sp>
        <p:nvSpPr>
          <p:cNvPr id="24" name="Rectangle 23">
            <a:extLst>
              <a:ext uri="{FF2B5EF4-FFF2-40B4-BE49-F238E27FC236}">
                <a16:creationId xmlns:a16="http://schemas.microsoft.com/office/drawing/2014/main" id="{42597DC6-CC50-4CA9-8253-EFC0F2A19ADC}"/>
              </a:ext>
            </a:extLst>
          </p:cNvPr>
          <p:cNvSpPr/>
          <p:nvPr/>
        </p:nvSpPr>
        <p:spPr bwMode="auto">
          <a:xfrm>
            <a:off x="5531987" y="3617179"/>
            <a:ext cx="938462" cy="28875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0F3E9062-A269-484A-A064-8CB10CCE51EA}"/>
              </a:ext>
            </a:extLst>
          </p:cNvPr>
          <p:cNvSpPr/>
          <p:nvPr/>
        </p:nvSpPr>
        <p:spPr bwMode="auto">
          <a:xfrm>
            <a:off x="6854658" y="3578411"/>
            <a:ext cx="938462" cy="28875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6A20786D-3F43-4D51-BF5C-7674D87BA001}"/>
              </a:ext>
            </a:extLst>
          </p:cNvPr>
          <p:cNvSpPr/>
          <p:nvPr/>
        </p:nvSpPr>
        <p:spPr bwMode="auto">
          <a:xfrm>
            <a:off x="4199690" y="4043565"/>
            <a:ext cx="938462" cy="28875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E8BB14D5-5E35-4F16-B87B-49A054910F4E}"/>
              </a:ext>
            </a:extLst>
          </p:cNvPr>
          <p:cNvSpPr/>
          <p:nvPr/>
        </p:nvSpPr>
        <p:spPr bwMode="auto">
          <a:xfrm>
            <a:off x="6854658" y="4029529"/>
            <a:ext cx="938462" cy="28875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44374887-35F2-4161-9793-C50A59015924}"/>
              </a:ext>
            </a:extLst>
          </p:cNvPr>
          <p:cNvSpPr/>
          <p:nvPr/>
        </p:nvSpPr>
        <p:spPr bwMode="auto">
          <a:xfrm>
            <a:off x="4174290" y="4542778"/>
            <a:ext cx="938462" cy="28875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4CF78018-A9B2-47C3-ADA8-816C385874F0}"/>
              </a:ext>
            </a:extLst>
          </p:cNvPr>
          <p:cNvSpPr/>
          <p:nvPr/>
        </p:nvSpPr>
        <p:spPr bwMode="auto">
          <a:xfrm>
            <a:off x="5506587" y="4542778"/>
            <a:ext cx="938462" cy="28875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823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30"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device&#10;&#10;Description generated with high confidence">
            <a:extLst>
              <a:ext uri="{FF2B5EF4-FFF2-40B4-BE49-F238E27FC236}">
                <a16:creationId xmlns:a16="http://schemas.microsoft.com/office/drawing/2014/main" id="{3E551106-F2AE-4357-A58C-C6D5A7174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55" y="2392353"/>
            <a:ext cx="7917090" cy="2073294"/>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1:3</a:t>
            </a:r>
          </a:p>
        </p:txBody>
      </p:sp>
      <p:pic>
        <p:nvPicPr>
          <p:cNvPr id="4" name="Picture 3" descr="A close up of a device&#10;&#10;Description generated with high confidence">
            <a:extLst>
              <a:ext uri="{FF2B5EF4-FFF2-40B4-BE49-F238E27FC236}">
                <a16:creationId xmlns:a16="http://schemas.microsoft.com/office/drawing/2014/main" id="{1242448D-8803-4231-B8FE-F6135A28F0B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52500" y="3090333"/>
            <a:ext cx="97367" cy="423334"/>
          </a:xfrm>
          <a:prstGeom prst="rect">
            <a:avLst/>
          </a:prstGeom>
        </p:spPr>
      </p:pic>
      <p:cxnSp>
        <p:nvCxnSpPr>
          <p:cNvPr id="14" name="Straight Connector 13">
            <a:extLst>
              <a:ext uri="{FF2B5EF4-FFF2-40B4-BE49-F238E27FC236}">
                <a16:creationId xmlns:a16="http://schemas.microsoft.com/office/drawing/2014/main" id="{B2FEEE3D-1736-4E84-BAB8-B8F206C6E134}"/>
              </a:ext>
            </a:extLst>
          </p:cNvPr>
          <p:cNvCxnSpPr>
            <a:cxnSpLocks/>
          </p:cNvCxnSpPr>
          <p:nvPr/>
        </p:nvCxnSpPr>
        <p:spPr bwMode="auto">
          <a:xfrm flipH="1">
            <a:off x="986103" y="3468685"/>
            <a:ext cx="8729" cy="1458915"/>
          </a:xfrm>
          <a:prstGeom prst="line">
            <a:avLst/>
          </a:pr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0A9C0475-ADD3-4F2D-9845-EB598B1CEB22}"/>
              </a:ext>
            </a:extLst>
          </p:cNvPr>
          <p:cNvSpPr txBox="1"/>
          <p:nvPr/>
        </p:nvSpPr>
        <p:spPr bwMode="auto">
          <a:xfrm>
            <a:off x="846624" y="4898787"/>
            <a:ext cx="3821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one hundredth of a metre</a:t>
            </a:r>
          </a:p>
        </p:txBody>
      </p:sp>
    </p:spTree>
    <p:extLst>
      <p:ext uri="{BB962C8B-B14F-4D97-AF65-F5344CB8AC3E}">
        <p14:creationId xmlns:p14="http://schemas.microsoft.com/office/powerpoint/2010/main" val="6623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954C857C-CC68-4A90-8178-6EB4EFCCD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4" y="3207600"/>
            <a:ext cx="7252373" cy="438934"/>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666FD50C-84D8-485E-8C25-57247E290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4" y="3209533"/>
            <a:ext cx="7252373" cy="438934"/>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1:4</a:t>
            </a:r>
          </a:p>
        </p:txBody>
      </p:sp>
      <p:cxnSp>
        <p:nvCxnSpPr>
          <p:cNvPr id="11" name="Straight Connector 10">
            <a:extLst>
              <a:ext uri="{FF2B5EF4-FFF2-40B4-BE49-F238E27FC236}">
                <a16:creationId xmlns:a16="http://schemas.microsoft.com/office/drawing/2014/main" id="{6BB9F80A-6B51-47F9-8F1D-F2543414EAB9}"/>
              </a:ext>
            </a:extLst>
          </p:cNvPr>
          <p:cNvCxnSpPr>
            <a:cxnSpLocks/>
          </p:cNvCxnSpPr>
          <p:nvPr/>
        </p:nvCxnSpPr>
        <p:spPr bwMode="auto">
          <a:xfrm>
            <a:off x="1199591" y="3641875"/>
            <a:ext cx="3313" cy="692055"/>
          </a:xfrm>
          <a:prstGeom prst="line">
            <a:avLst/>
          </a:pr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B848326-2965-4A9B-AEAC-C92C08CDB54B}"/>
              </a:ext>
            </a:extLst>
          </p:cNvPr>
          <p:cNvSpPr txBox="1"/>
          <p:nvPr/>
        </p:nvSpPr>
        <p:spPr bwMode="auto">
          <a:xfrm>
            <a:off x="507735" y="4317996"/>
            <a:ext cx="2638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seven hundredths</a:t>
            </a:r>
          </a:p>
        </p:txBody>
      </p:sp>
    </p:spTree>
    <p:extLst>
      <p:ext uri="{BB962C8B-B14F-4D97-AF65-F5344CB8AC3E}">
        <p14:creationId xmlns:p14="http://schemas.microsoft.com/office/powerpoint/2010/main" val="118951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high confidence">
            <a:extLst>
              <a:ext uri="{FF2B5EF4-FFF2-40B4-BE49-F238E27FC236}">
                <a16:creationId xmlns:a16="http://schemas.microsoft.com/office/drawing/2014/main" id="{57073FDA-43C2-4381-99D0-203B664B1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4" y="3207600"/>
            <a:ext cx="7252373" cy="438934"/>
          </a:xfrm>
          <a:prstGeom prst="rect">
            <a:avLst/>
          </a:prstGeom>
        </p:spPr>
      </p:pic>
      <p:pic>
        <p:nvPicPr>
          <p:cNvPr id="4" name="Picture 3" descr="A close up of a logo&#10;&#10;Description generated with high confidence">
            <a:extLst>
              <a:ext uri="{FF2B5EF4-FFF2-40B4-BE49-F238E27FC236}">
                <a16:creationId xmlns:a16="http://schemas.microsoft.com/office/drawing/2014/main" id="{0ED9D78C-2E6E-430B-BA57-0B530DA02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4" y="3209533"/>
            <a:ext cx="7252373" cy="438934"/>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1:4</a:t>
            </a:r>
          </a:p>
        </p:txBody>
      </p:sp>
      <p:cxnSp>
        <p:nvCxnSpPr>
          <p:cNvPr id="11" name="Straight Connector 10">
            <a:extLst>
              <a:ext uri="{FF2B5EF4-FFF2-40B4-BE49-F238E27FC236}">
                <a16:creationId xmlns:a16="http://schemas.microsoft.com/office/drawing/2014/main" id="{6BB9F80A-6B51-47F9-8F1D-F2543414EAB9}"/>
              </a:ext>
            </a:extLst>
          </p:cNvPr>
          <p:cNvCxnSpPr>
            <a:cxnSpLocks/>
          </p:cNvCxnSpPr>
          <p:nvPr/>
        </p:nvCxnSpPr>
        <p:spPr bwMode="auto">
          <a:xfrm>
            <a:off x="7648016" y="3641875"/>
            <a:ext cx="3313" cy="692055"/>
          </a:xfrm>
          <a:prstGeom prst="line">
            <a:avLst/>
          </a:pr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B848326-2965-4A9B-AEAC-C92C08CDB54B}"/>
              </a:ext>
            </a:extLst>
          </p:cNvPr>
          <p:cNvSpPr txBox="1"/>
          <p:nvPr/>
        </p:nvSpPr>
        <p:spPr bwMode="auto">
          <a:xfrm>
            <a:off x="6547586" y="4317997"/>
            <a:ext cx="2259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15 hundredths</a:t>
            </a:r>
          </a:p>
        </p:txBody>
      </p:sp>
    </p:spTree>
    <p:extLst>
      <p:ext uri="{BB962C8B-B14F-4D97-AF65-F5344CB8AC3E}">
        <p14:creationId xmlns:p14="http://schemas.microsoft.com/office/powerpoint/2010/main" val="16906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583249CF-627D-40E0-A1A7-5DCD0977D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4" y="3207600"/>
            <a:ext cx="7252373" cy="438934"/>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8AA39C4E-C1A3-4008-9867-7524F8C1A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4" y="3209533"/>
            <a:ext cx="7252373" cy="438934"/>
          </a:xfrm>
          <a:prstGeom prst="rect">
            <a:avLst/>
          </a:prstGeom>
        </p:spPr>
      </p:pic>
      <p:sp>
        <p:nvSpPr>
          <p:cNvPr id="2" name="Text Placeholder 1"/>
          <p:cNvSpPr>
            <a:spLocks noGrp="1"/>
          </p:cNvSpPr>
          <p:nvPr>
            <p:ph type="body" sz="quarter" idx="11"/>
          </p:nvPr>
        </p:nvSpPr>
        <p:spPr/>
        <p:txBody>
          <a:bodyPr/>
          <a:lstStyle/>
          <a:p>
            <a:r>
              <a:rPr lang="en-GB" dirty="0"/>
              <a:t>1.24 Hundredths and thousandths – step 1:4</a:t>
            </a:r>
          </a:p>
        </p:txBody>
      </p:sp>
      <p:cxnSp>
        <p:nvCxnSpPr>
          <p:cNvPr id="11" name="Straight Connector 10">
            <a:extLst>
              <a:ext uri="{FF2B5EF4-FFF2-40B4-BE49-F238E27FC236}">
                <a16:creationId xmlns:a16="http://schemas.microsoft.com/office/drawing/2014/main" id="{6BB9F80A-6B51-47F9-8F1D-F2543414EAB9}"/>
              </a:ext>
            </a:extLst>
          </p:cNvPr>
          <p:cNvCxnSpPr>
            <a:cxnSpLocks/>
          </p:cNvCxnSpPr>
          <p:nvPr/>
        </p:nvCxnSpPr>
        <p:spPr bwMode="auto">
          <a:xfrm>
            <a:off x="4645527" y="3641875"/>
            <a:ext cx="3313" cy="692055"/>
          </a:xfrm>
          <a:prstGeom prst="line">
            <a:avLst/>
          </a:prstGeom>
          <a:ln>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B848326-2965-4A9B-AEAC-C92C08CDB54B}"/>
              </a:ext>
            </a:extLst>
          </p:cNvPr>
          <p:cNvSpPr txBox="1"/>
          <p:nvPr/>
        </p:nvSpPr>
        <p:spPr bwMode="auto">
          <a:xfrm>
            <a:off x="3329865" y="4317996"/>
            <a:ext cx="2638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62 hundredths</a:t>
            </a:r>
          </a:p>
        </p:txBody>
      </p:sp>
    </p:spTree>
    <p:extLst>
      <p:ext uri="{BB962C8B-B14F-4D97-AF65-F5344CB8AC3E}">
        <p14:creationId xmlns:p14="http://schemas.microsoft.com/office/powerpoint/2010/main" val="401839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1_y3_se19_pres_d1.potx" id="{1BF76CBD-272F-45EC-BC6E-B9EEE1860AC2}" vid="{4B2B12DC-7852-4560-8244-84C96FFAC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ncetm_mm_sp1_y3_se19_pres_d1</Template>
  <TotalTime>0</TotalTime>
  <Words>882</Words>
  <Application>Microsoft Office PowerPoint</Application>
  <PresentationFormat>On-screen Show (4:3)</PresentationFormat>
  <Paragraphs>307</Paragraphs>
  <Slides>50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Myriad Pro</vt:lpstr>
      <vt:lpstr>Myriad Pro Semibold</vt:lpstr>
      <vt:lpstr>nctem1</vt:lpstr>
      <vt:lpstr>1.24 Composition and calculation: hundredths and thousandths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2018-09-17T14:19:16Z</dcterms:created>
  <dcterms:modified xsi:type="dcterms:W3CDTF">2018-09-18T10:29:34Z</dcterms:modified>
</cp:coreProperties>
</file>