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4"/>
  </p:sldMasterIdLst>
  <p:notesMasterIdLst>
    <p:notesMasterId r:id="rId66"/>
  </p:notesMasterIdLst>
  <p:handoutMasterIdLst>
    <p:handoutMasterId r:id="rId67"/>
  </p:handoutMasterIdLst>
  <p:sldIdLst>
    <p:sldId id="256" r:id="rId5"/>
    <p:sldId id="266" r:id="rId6"/>
    <p:sldId id="326" r:id="rId7"/>
    <p:sldId id="267" r:id="rId8"/>
    <p:sldId id="268" r:id="rId9"/>
    <p:sldId id="269" r:id="rId10"/>
    <p:sldId id="270" r:id="rId11"/>
    <p:sldId id="271" r:id="rId12"/>
    <p:sldId id="272" r:id="rId13"/>
    <p:sldId id="273" r:id="rId14"/>
    <p:sldId id="274" r:id="rId15"/>
    <p:sldId id="275" r:id="rId16"/>
    <p:sldId id="319"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18" r:id="rId45"/>
    <p:sldId id="304" r:id="rId46"/>
    <p:sldId id="305" r:id="rId47"/>
    <p:sldId id="306" r:id="rId48"/>
    <p:sldId id="307" r:id="rId49"/>
    <p:sldId id="308" r:id="rId50"/>
    <p:sldId id="309" r:id="rId51"/>
    <p:sldId id="310" r:id="rId52"/>
    <p:sldId id="311" r:id="rId53"/>
    <p:sldId id="323" r:id="rId54"/>
    <p:sldId id="324" r:id="rId55"/>
    <p:sldId id="325" r:id="rId56"/>
    <p:sldId id="312" r:id="rId57"/>
    <p:sldId id="320" r:id="rId58"/>
    <p:sldId id="321" r:id="rId59"/>
    <p:sldId id="322" r:id="rId60"/>
    <p:sldId id="313" r:id="rId61"/>
    <p:sldId id="314" r:id="rId62"/>
    <p:sldId id="315" r:id="rId63"/>
    <p:sldId id="316" r:id="rId64"/>
    <p:sldId id="317" r:id="rId65"/>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030A0"/>
    <a:srgbClr val="00628C"/>
    <a:srgbClr val="82CBDD"/>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77564" autoAdjust="0"/>
  </p:normalViewPr>
  <p:slideViewPr>
    <p:cSldViewPr snapToGrid="0">
      <p:cViewPr varScale="1">
        <p:scale>
          <a:sx n="69" d="100"/>
          <a:sy n="69" d="100"/>
        </p:scale>
        <p:origin x="1908" y="72"/>
      </p:cViewPr>
      <p:guideLst>
        <p:guide orient="horz" pos="2160"/>
        <p:guide pos="2880"/>
      </p:guideLst>
    </p:cSldViewPr>
  </p:slideViewPr>
  <p:notesTextViewPr>
    <p:cViewPr>
      <p:scale>
        <a:sx n="100" d="100"/>
        <a:sy n="100"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22-Aug-19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22-Aug-19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Three times four ones is equal to twelve ones, </a:t>
            </a:r>
            <a:br>
              <a:rPr lang="en-GB" i="1" dirty="0"/>
            </a:br>
            <a:r>
              <a:rPr lang="en-GB" i="1" dirty="0"/>
              <a:t>so</a:t>
            </a:r>
            <a:r>
              <a:rPr lang="en-GB" i="1" baseline="0" dirty="0"/>
              <a:t> </a:t>
            </a:r>
            <a:r>
              <a:rPr lang="en-GB" i="1" dirty="0"/>
              <a:t>three times four tenths is equal to twelve tenths.</a:t>
            </a:r>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301393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One tenth of twelve metres is one-point-two metres.</a:t>
            </a:r>
          </a:p>
          <a:p>
            <a:r>
              <a:rPr lang="en-GB" i="1" dirty="0"/>
              <a:t>One tenth of twelve metres is twelve-tenths of a metre.</a:t>
            </a:r>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66385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Mary’s string is </a:t>
            </a:r>
            <a:r>
              <a:rPr lang="en-GB" b="1" i="1" dirty="0"/>
              <a:t>one-hundredth</a:t>
            </a:r>
            <a:r>
              <a:rPr lang="en-GB" i="1" dirty="0"/>
              <a:t> the length of William’s string.</a:t>
            </a:r>
          </a:p>
          <a:p>
            <a:r>
              <a:rPr lang="en-GB" i="1" dirty="0"/>
              <a:t>How long is Mary’s string?</a:t>
            </a:r>
          </a:p>
        </p:txBody>
      </p:sp>
      <p:sp>
        <p:nvSpPr>
          <p:cNvPr id="4" name="Slide Number Placeholder 3"/>
          <p:cNvSpPr>
            <a:spLocks noGrp="1"/>
          </p:cNvSpPr>
          <p:nvPr>
            <p:ph type="sldNum" sz="quarter" idx="5"/>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83076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Two-point-five is one-tenth the size of twenty-five, </a:t>
            </a:r>
          </a:p>
          <a:p>
            <a:r>
              <a:rPr lang="en-GB" i="1" dirty="0"/>
              <a:t>so</a:t>
            </a:r>
            <a:r>
              <a:rPr lang="en-GB" i="1" baseline="0" dirty="0"/>
              <a:t> </a:t>
            </a:r>
            <a:r>
              <a:rPr lang="en-GB" i="1" dirty="0"/>
              <a:t>four times two-point-five is one tenth the size of four times twenty-five.</a:t>
            </a:r>
          </a:p>
        </p:txBody>
      </p:sp>
      <p:sp>
        <p:nvSpPr>
          <p:cNvPr id="4" name="Slide Number Placeholder 3"/>
          <p:cNvSpPr>
            <a:spLocks noGrp="1"/>
          </p:cNvSpPr>
          <p:nvPr>
            <p:ph type="sldNum" sz="quarter" idx="5"/>
          </p:nvPr>
        </p:nvSpPr>
        <p:spPr/>
        <p:txBody>
          <a:bodyPr/>
          <a:lstStyle/>
          <a:p>
            <a:fld id="{38B2033A-FB0F-7949-A9F0-CBC790DC54B4}" type="slidenum">
              <a:rPr lang="en-US" smtClean="0"/>
              <a:t>32</a:t>
            </a:fld>
            <a:endParaRPr lang="en-US"/>
          </a:p>
        </p:txBody>
      </p:sp>
    </p:spTree>
    <p:extLst>
      <p:ext uri="{BB962C8B-B14F-4D97-AF65-F5344CB8AC3E}">
        <p14:creationId xmlns:p14="http://schemas.microsoft.com/office/powerpoint/2010/main" val="107093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Zero-point-two-five is one-hundredth the size of twenty-five, </a:t>
            </a:r>
          </a:p>
          <a:p>
            <a:r>
              <a:rPr lang="en-GB" i="1" dirty="0"/>
              <a:t>so four times zero-point-five is one hundredth the size of four times twenty-five.</a:t>
            </a:r>
          </a:p>
        </p:txBody>
      </p:sp>
      <p:sp>
        <p:nvSpPr>
          <p:cNvPr id="4" name="Slide Number Placeholder 3"/>
          <p:cNvSpPr>
            <a:spLocks noGrp="1"/>
          </p:cNvSpPr>
          <p:nvPr>
            <p:ph type="sldNum" sz="quarter" idx="5"/>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120818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For detailed progression and more examples to use in class, </a:t>
            </a:r>
            <a:br>
              <a:rPr lang="en-GB" i="1" dirty="0"/>
            </a:br>
            <a:r>
              <a:rPr lang="en-GB" i="1" dirty="0"/>
              <a:t>please refer to the teacher guide for </a:t>
            </a:r>
            <a:r>
              <a:rPr lang="en-GB" i="0" dirty="0"/>
              <a:t>2.19 Calculation: ×/÷ decimal fractions by whole numbers</a:t>
            </a:r>
            <a:r>
              <a:rPr lang="en-GB" i="1" dirty="0"/>
              <a:t>.</a:t>
            </a:r>
          </a:p>
        </p:txBody>
      </p:sp>
      <p:sp>
        <p:nvSpPr>
          <p:cNvPr id="4" name="Slide Number Placeholder 3"/>
          <p:cNvSpPr>
            <a:spLocks noGrp="1"/>
          </p:cNvSpPr>
          <p:nvPr>
            <p:ph type="sldNum" sz="quarter" idx="5"/>
          </p:nvPr>
        </p:nvSpPr>
        <p:spPr/>
        <p:txBody>
          <a:bodyPr/>
          <a:lstStyle/>
          <a:p>
            <a:fld id="{38B2033A-FB0F-7949-A9F0-CBC790DC54B4}" type="slidenum">
              <a:rPr lang="en-US" smtClean="0"/>
              <a:t>34</a:t>
            </a:fld>
            <a:endParaRPr lang="en-US"/>
          </a:p>
        </p:txBody>
      </p:sp>
    </p:spTree>
    <p:extLst>
      <p:ext uri="{BB962C8B-B14F-4D97-AF65-F5344CB8AC3E}">
        <p14:creationId xmlns:p14="http://schemas.microsoft.com/office/powerpoint/2010/main" val="150061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For detailed progression and more examples to use in class, </a:t>
            </a:r>
            <a:br>
              <a:rPr lang="en-GB" i="1" dirty="0"/>
            </a:br>
            <a:r>
              <a:rPr lang="en-GB" i="1" dirty="0"/>
              <a:t>please refer to the teacher guide for </a:t>
            </a:r>
            <a:r>
              <a:rPr lang="en-GB" i="0" dirty="0"/>
              <a:t>2.19 Calculation: ×/÷ decimal fractions by whole numbers</a:t>
            </a:r>
            <a:r>
              <a:rPr lang="en-GB" i="1" dirty="0"/>
              <a:t>.</a:t>
            </a:r>
          </a:p>
        </p:txBody>
      </p:sp>
      <p:sp>
        <p:nvSpPr>
          <p:cNvPr id="4" name="Slide Number Placeholder 3"/>
          <p:cNvSpPr>
            <a:spLocks noGrp="1"/>
          </p:cNvSpPr>
          <p:nvPr>
            <p:ph type="sldNum" sz="quarter" idx="5"/>
          </p:nvPr>
        </p:nvSpPr>
        <p:spPr/>
        <p:txBody>
          <a:bodyPr/>
          <a:lstStyle/>
          <a:p>
            <a:fld id="{38B2033A-FB0F-7949-A9F0-CBC790DC54B4}" type="slidenum">
              <a:rPr lang="en-US" smtClean="0"/>
              <a:t>35</a:t>
            </a:fld>
            <a:endParaRPr lang="en-US"/>
          </a:p>
        </p:txBody>
      </p:sp>
    </p:spTree>
    <p:extLst>
      <p:ext uri="{BB962C8B-B14F-4D97-AF65-F5344CB8AC3E}">
        <p14:creationId xmlns:p14="http://schemas.microsoft.com/office/powerpoint/2010/main" val="2661805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41</a:t>
            </a:fld>
            <a:endParaRPr lang="en-US"/>
          </a:p>
        </p:txBody>
      </p:sp>
    </p:spTree>
    <p:extLst>
      <p:ext uri="{BB962C8B-B14F-4D97-AF65-F5344CB8AC3E}">
        <p14:creationId xmlns:p14="http://schemas.microsoft.com/office/powerpoint/2010/main" val="1806271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3 × 6 hundredths = 18 hundredths</a:t>
            </a:r>
          </a:p>
          <a:p>
            <a:r>
              <a:rPr lang="en-GB" i="0" dirty="0"/>
              <a:t>18 hundredths = 1 tenth + 8 hundredths</a:t>
            </a:r>
          </a:p>
          <a:p>
            <a:r>
              <a:rPr lang="en-GB" i="1" dirty="0"/>
              <a:t>Write ‘1’ below the tenths column and ‘8’ in the hundredths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62358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3 × 4 tenths = 12 tenths</a:t>
            </a:r>
          </a:p>
          <a:p>
            <a:r>
              <a:rPr lang="en-GB" i="0" dirty="0"/>
              <a:t>12 tenths + 1 tenth = 13 tenths</a:t>
            </a:r>
          </a:p>
          <a:p>
            <a:r>
              <a:rPr lang="en-GB" i="0" dirty="0"/>
              <a:t>13 tenths = 1 one + 3 tenths</a:t>
            </a:r>
          </a:p>
          <a:p>
            <a:r>
              <a:rPr lang="en-GB" i="1" dirty="0"/>
              <a:t>Write ‘1’ below the ones column and ‘3’ in the tenths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43</a:t>
            </a:fld>
            <a:endParaRPr lang="en-US"/>
          </a:p>
        </p:txBody>
      </p:sp>
    </p:spTree>
    <p:extLst>
      <p:ext uri="{BB962C8B-B14F-4D97-AF65-F5344CB8AC3E}">
        <p14:creationId xmlns:p14="http://schemas.microsoft.com/office/powerpoint/2010/main" val="2897065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3 × 2 ones = 6 ones</a:t>
            </a:r>
          </a:p>
          <a:p>
            <a:r>
              <a:rPr lang="en-GB" i="0" dirty="0"/>
              <a:t>6 ones + 1 one = 7 ones</a:t>
            </a:r>
          </a:p>
          <a:p>
            <a:r>
              <a:rPr lang="en-GB" i="1" dirty="0"/>
              <a:t>Write ‘7’ in the ones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233744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Four times seven ones is equal to twenty-eight ones, </a:t>
            </a:r>
            <a:br>
              <a:rPr lang="en-GB" i="1" dirty="0"/>
            </a:br>
            <a:r>
              <a:rPr lang="en-GB" i="1" dirty="0"/>
              <a:t>so four times seven tenths is equal to twenty-eight tenths.</a:t>
            </a:r>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3334187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One-point-two is one-tenth the size of twelve,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so one-point-two divided by three is one-tenth the size of twelve divided by three.</a:t>
            </a:r>
            <a:endParaRPr lang="en-GB" sz="1200" kern="1200" dirty="0">
              <a:solidFill>
                <a:schemeClr val="tx1"/>
              </a:solidFill>
              <a:effectLst/>
              <a:latin typeface="+mn-lt"/>
              <a:ea typeface="+mn-ea"/>
              <a:cs typeface="+mn-cs"/>
            </a:endParaRPr>
          </a:p>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49</a:t>
            </a:fld>
            <a:endParaRPr lang="en-US"/>
          </a:p>
        </p:txBody>
      </p:sp>
    </p:spTree>
    <p:extLst>
      <p:ext uri="{BB962C8B-B14F-4D97-AF65-F5344CB8AC3E}">
        <p14:creationId xmlns:p14="http://schemas.microsoft.com/office/powerpoint/2010/main" val="2020451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Zero-point-one-two is one-hundredth the size of twelve,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so zero-point-one-two divided by three is one-hundredth the size of twelve divided by three.</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50</a:t>
            </a:fld>
            <a:endParaRPr lang="en-US"/>
          </a:p>
        </p:txBody>
      </p:sp>
    </p:spTree>
    <p:extLst>
      <p:ext uri="{BB962C8B-B14F-4D97-AF65-F5344CB8AC3E}">
        <p14:creationId xmlns:p14="http://schemas.microsoft.com/office/powerpoint/2010/main" val="2449744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For detailed progression and more examples to use in class,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please refer to the teacher guide for </a:t>
            </a:r>
            <a:r>
              <a:rPr lang="en-GB" sz="1200" kern="1200" dirty="0">
                <a:solidFill>
                  <a:schemeClr val="tx1"/>
                </a:solidFill>
                <a:effectLst/>
                <a:latin typeface="+mn-lt"/>
                <a:ea typeface="+mn-ea"/>
                <a:cs typeface="+mn-cs"/>
              </a:rPr>
              <a:t>2.19 Calculation: ×/÷ decimal fractions by whole numbers.</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51</a:t>
            </a:fld>
            <a:endParaRPr lang="en-US"/>
          </a:p>
        </p:txBody>
      </p:sp>
    </p:spTree>
    <p:extLst>
      <p:ext uri="{BB962C8B-B14F-4D97-AF65-F5344CB8AC3E}">
        <p14:creationId xmlns:p14="http://schemas.microsoft.com/office/powerpoint/2010/main" val="1482969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For detailed progression and more examples to use in class,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please refer to the teacher guide for </a:t>
            </a:r>
            <a:r>
              <a:rPr lang="en-GB" sz="1200" kern="1200" dirty="0">
                <a:solidFill>
                  <a:schemeClr val="tx1"/>
                </a:solidFill>
                <a:effectLst/>
                <a:latin typeface="+mn-lt"/>
                <a:ea typeface="+mn-ea"/>
                <a:cs typeface="+mn-cs"/>
              </a:rPr>
              <a:t>2.19 Calculation: ×/÷ decimal fractions by whole numbers.</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52</a:t>
            </a:fld>
            <a:endParaRPr lang="en-US"/>
          </a:p>
        </p:txBody>
      </p:sp>
    </p:spTree>
    <p:extLst>
      <p:ext uri="{BB962C8B-B14F-4D97-AF65-F5344CB8AC3E}">
        <p14:creationId xmlns:p14="http://schemas.microsoft.com/office/powerpoint/2010/main" val="2755963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2 ones ÷ 6 = 0 ones remainder 2 ones</a:t>
            </a:r>
          </a:p>
          <a:p>
            <a:r>
              <a:rPr lang="en-GB" i="1" dirty="0"/>
              <a:t>Write ‘0’ in the ones column, and write ‘2’ to the left of the tenths column to make 24 tenths.</a:t>
            </a:r>
          </a:p>
        </p:txBody>
      </p:sp>
      <p:sp>
        <p:nvSpPr>
          <p:cNvPr id="4" name="Slide Number Placeholder 3"/>
          <p:cNvSpPr>
            <a:spLocks noGrp="1"/>
          </p:cNvSpPr>
          <p:nvPr>
            <p:ph type="sldNum" sz="quarter" idx="5"/>
          </p:nvPr>
        </p:nvSpPr>
        <p:spPr/>
        <p:txBody>
          <a:bodyPr/>
          <a:lstStyle/>
          <a:p>
            <a:fld id="{38B2033A-FB0F-7949-A9F0-CBC790DC54B4}" type="slidenum">
              <a:rPr lang="en-US" smtClean="0"/>
              <a:t>59</a:t>
            </a:fld>
            <a:endParaRPr lang="en-US"/>
          </a:p>
        </p:txBody>
      </p:sp>
    </p:spTree>
    <p:extLst>
      <p:ext uri="{BB962C8B-B14F-4D97-AF65-F5344CB8AC3E}">
        <p14:creationId xmlns:p14="http://schemas.microsoft.com/office/powerpoint/2010/main" val="4134099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24 tenths ÷ 6 = 4 tenths</a:t>
            </a:r>
          </a:p>
          <a:p>
            <a:r>
              <a:rPr lang="en-GB" i="1" dirty="0"/>
              <a:t>Write ‘4’ in the tenths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60</a:t>
            </a:fld>
            <a:endParaRPr lang="en-US"/>
          </a:p>
        </p:txBody>
      </p:sp>
    </p:spTree>
    <p:extLst>
      <p:ext uri="{BB962C8B-B14F-4D97-AF65-F5344CB8AC3E}">
        <p14:creationId xmlns:p14="http://schemas.microsoft.com/office/powerpoint/2010/main" val="1033344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6 hundredths ÷ 6 = 1 hundredth</a:t>
            </a:r>
          </a:p>
          <a:p>
            <a:r>
              <a:rPr lang="en-GB" i="1" dirty="0"/>
              <a:t>Write ‘1’ in the hundredths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61</a:t>
            </a:fld>
            <a:endParaRPr lang="en-US"/>
          </a:p>
        </p:txBody>
      </p:sp>
    </p:spTree>
    <p:extLst>
      <p:ext uri="{BB962C8B-B14F-4D97-AF65-F5344CB8AC3E}">
        <p14:creationId xmlns:p14="http://schemas.microsoft.com/office/powerpoint/2010/main" val="261750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Six ones times five is equal to thirty ones, </a:t>
            </a:r>
            <a:br>
              <a:rPr lang="en-GB" i="1" dirty="0"/>
            </a:br>
            <a:r>
              <a:rPr lang="en-GB" i="1" dirty="0"/>
              <a:t>so</a:t>
            </a:r>
            <a:r>
              <a:rPr lang="en-GB" i="1" baseline="0" dirty="0"/>
              <a:t> </a:t>
            </a:r>
            <a:r>
              <a:rPr lang="en-GB" i="1" dirty="0"/>
              <a:t>six tenths times five is equal to thirty tenths. </a:t>
            </a:r>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183213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Three times four ones is equal to twelve ones, </a:t>
            </a:r>
            <a:br>
              <a:rPr lang="en-GB" i="1" dirty="0"/>
            </a:br>
            <a:r>
              <a:rPr lang="en-GB" i="1" dirty="0"/>
              <a:t>so three times four hundredths is equal to twelve hundredths.</a:t>
            </a:r>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264285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am building a tower out of blocks. Each block is 0.8</a:t>
            </a:r>
            <a:r>
              <a:rPr lang="en-GB" sz="600" i="1" dirty="0"/>
              <a:t> </a:t>
            </a:r>
            <a:r>
              <a:rPr lang="en-GB" i="1" dirty="0"/>
              <a:t>cm tall.</a:t>
            </a:r>
          </a:p>
          <a:p>
            <a:r>
              <a:rPr lang="en-GB" i="1" dirty="0"/>
              <a:t>How tall could the tower be?</a:t>
            </a:r>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74843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put 60</a:t>
            </a:r>
            <a:r>
              <a:rPr lang="en-GB" sz="600" i="1" dirty="0"/>
              <a:t> </a:t>
            </a:r>
            <a:r>
              <a:rPr lang="en-GB" i="1" dirty="0"/>
              <a:t>p in my money box each week. </a:t>
            </a:r>
          </a:p>
          <a:p>
            <a:r>
              <a:rPr lang="en-GB" i="1" dirty="0"/>
              <a:t>How much money could there be in my money box?</a:t>
            </a:r>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3913904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fill a jug with water using 0.3 litre cups.</a:t>
            </a:r>
          </a:p>
          <a:p>
            <a:r>
              <a:rPr lang="en-GB" i="1" dirty="0"/>
              <a:t>How much water could be in the jug.</a:t>
            </a:r>
          </a:p>
        </p:txBody>
      </p:sp>
      <p:sp>
        <p:nvSpPr>
          <p:cNvPr id="4" name="Slide Number Placeholder 3"/>
          <p:cNvSpPr>
            <a:spLocks noGrp="1"/>
          </p:cNvSpPr>
          <p:nvPr>
            <p:ph type="sldNum" sz="quarter" idx="5"/>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1476287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One tenth of one metre is zero-point-one metres.</a:t>
            </a:r>
          </a:p>
          <a:p>
            <a:r>
              <a:rPr lang="en-GB" i="1" dirty="0"/>
              <a:t>One tenth of one metre is one-tenth of a metre.</a:t>
            </a:r>
          </a:p>
        </p:txBody>
      </p:sp>
      <p:sp>
        <p:nvSpPr>
          <p:cNvPr id="4" name="Slide Number Placeholder 3"/>
          <p:cNvSpPr>
            <a:spLocks noGrp="1"/>
          </p:cNvSpPr>
          <p:nvPr>
            <p:ph type="sldNum" sz="quarter" idx="5"/>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768261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One tenth of two metres is zero-point-two metres.</a:t>
            </a:r>
          </a:p>
          <a:p>
            <a:r>
              <a:rPr lang="en-GB" i="1" dirty="0"/>
              <a:t>One tenth of two metres is two-tenths of a metre.</a:t>
            </a:r>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429666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srcRect l="50000" t="8949" b="8949"/>
          <a:stretch/>
        </p:blipFill>
        <p:spPr>
          <a:xfrm>
            <a:off x="0" y="0"/>
            <a:ext cx="1066570" cy="6885384"/>
          </a:xfrm>
          <a:prstGeom prst="rect">
            <a:avLst/>
          </a:prstGeom>
        </p:spPr>
      </p:pic>
      <p:pic>
        <p:nvPicPr>
          <p:cNvPr id="16" name="Picture 15"/>
          <p:cNvPicPr>
            <a:picLocks noChangeAspect="1"/>
          </p:cNvPicPr>
          <p:nvPr userDrawn="1"/>
        </p:nvPicPr>
        <p:blipFill>
          <a:blip r:embed="rId6"/>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2.19 Calculation: ×/÷ decimal fractions by whole numbers</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5</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84658C-D4C3-43B8-8FC0-0149542691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09636" y="981594"/>
            <a:ext cx="3967440" cy="5019050"/>
          </a:xfrm>
          <a:prstGeom prst="rect">
            <a:avLst/>
          </a:prstGeom>
        </p:spPr>
      </p:pic>
      <p:pic>
        <p:nvPicPr>
          <p:cNvPr id="10" name="Picture 9">
            <a:extLst>
              <a:ext uri="{FF2B5EF4-FFF2-40B4-BE49-F238E27FC236}">
                <a16:creationId xmlns:a16="http://schemas.microsoft.com/office/drawing/2014/main" id="{939426B1-0681-4739-A30D-65AEDC9241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1609" y="987497"/>
            <a:ext cx="3967440" cy="5019050"/>
          </a:xfrm>
          <a:prstGeom prst="rect">
            <a:avLst/>
          </a:prstGeom>
        </p:spPr>
      </p:pic>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1:5</a:t>
            </a:r>
          </a:p>
        </p:txBody>
      </p:sp>
      <p:sp>
        <p:nvSpPr>
          <p:cNvPr id="3" name="TextBox 2">
            <a:extLst>
              <a:ext uri="{FF2B5EF4-FFF2-40B4-BE49-F238E27FC236}">
                <a16:creationId xmlns:a16="http://schemas.microsoft.com/office/drawing/2014/main" id="{0799DEEF-85C2-4AE9-94FE-E32CB0A24628}"/>
              </a:ext>
            </a:extLst>
          </p:cNvPr>
          <p:cNvSpPr txBox="1"/>
          <p:nvPr/>
        </p:nvSpPr>
        <p:spPr bwMode="auto">
          <a:xfrm>
            <a:off x="1547180" y="4886521"/>
            <a:ext cx="1696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5 = 30 </a:t>
            </a:r>
          </a:p>
        </p:txBody>
      </p:sp>
      <p:sp>
        <p:nvSpPr>
          <p:cNvPr id="4" name="TextBox 3">
            <a:extLst>
              <a:ext uri="{FF2B5EF4-FFF2-40B4-BE49-F238E27FC236}">
                <a16:creationId xmlns:a16="http://schemas.microsoft.com/office/drawing/2014/main" id="{EDFF82BE-6A6C-453F-A02A-37697B61531C}"/>
              </a:ext>
            </a:extLst>
          </p:cNvPr>
          <p:cNvSpPr txBox="1"/>
          <p:nvPr/>
        </p:nvSpPr>
        <p:spPr bwMode="auto">
          <a:xfrm>
            <a:off x="749166" y="5446534"/>
            <a:ext cx="3158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ones × 5 = 30 ones </a:t>
            </a:r>
          </a:p>
        </p:txBody>
      </p:sp>
      <p:sp>
        <p:nvSpPr>
          <p:cNvPr id="5" name="TextBox 4">
            <a:extLst>
              <a:ext uri="{FF2B5EF4-FFF2-40B4-BE49-F238E27FC236}">
                <a16:creationId xmlns:a16="http://schemas.microsoft.com/office/drawing/2014/main" id="{B2F96392-1DDC-491F-B55D-5410899A5775}"/>
              </a:ext>
            </a:extLst>
          </p:cNvPr>
          <p:cNvSpPr txBox="1"/>
          <p:nvPr/>
        </p:nvSpPr>
        <p:spPr bwMode="auto">
          <a:xfrm>
            <a:off x="6140788" y="4886521"/>
            <a:ext cx="1997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0.5 = 3.0 </a:t>
            </a:r>
          </a:p>
        </p:txBody>
      </p:sp>
      <p:sp>
        <p:nvSpPr>
          <p:cNvPr id="6" name="TextBox 5">
            <a:extLst>
              <a:ext uri="{FF2B5EF4-FFF2-40B4-BE49-F238E27FC236}">
                <a16:creationId xmlns:a16="http://schemas.microsoft.com/office/drawing/2014/main" id="{907F242A-5997-4297-B896-C29037819464}"/>
              </a:ext>
            </a:extLst>
          </p:cNvPr>
          <p:cNvSpPr txBox="1"/>
          <p:nvPr/>
        </p:nvSpPr>
        <p:spPr bwMode="auto">
          <a:xfrm>
            <a:off x="5382669" y="5446534"/>
            <a:ext cx="368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tenths × 5 = 30 tenths </a:t>
            </a:r>
          </a:p>
        </p:txBody>
      </p:sp>
    </p:spTree>
    <p:extLst>
      <p:ext uri="{BB962C8B-B14F-4D97-AF65-F5344CB8AC3E}">
        <p14:creationId xmlns:p14="http://schemas.microsoft.com/office/powerpoint/2010/main" val="425215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1:6</a:t>
            </a:r>
          </a:p>
        </p:txBody>
      </p:sp>
      <p:pic>
        <p:nvPicPr>
          <p:cNvPr id="4" name="Picture 3">
            <a:extLst>
              <a:ext uri="{FF2B5EF4-FFF2-40B4-BE49-F238E27FC236}">
                <a16:creationId xmlns:a16="http://schemas.microsoft.com/office/drawing/2014/main" id="{38D4FE4B-8EA0-4AE9-A37C-26025C011C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521" b="5381"/>
          <a:stretch/>
        </p:blipFill>
        <p:spPr>
          <a:xfrm>
            <a:off x="1163617" y="735497"/>
            <a:ext cx="6816764" cy="2808896"/>
          </a:xfrm>
          <a:prstGeom prst="rect">
            <a:avLst/>
          </a:prstGeom>
        </p:spPr>
      </p:pic>
      <p:sp>
        <p:nvSpPr>
          <p:cNvPr id="5" name="Rectangle 4">
            <a:extLst>
              <a:ext uri="{FF2B5EF4-FFF2-40B4-BE49-F238E27FC236}">
                <a16:creationId xmlns:a16="http://schemas.microsoft.com/office/drawing/2014/main" id="{FEF24C86-6857-4F69-B211-28F9D64FBA6C}"/>
              </a:ext>
            </a:extLst>
          </p:cNvPr>
          <p:cNvSpPr/>
          <p:nvPr/>
        </p:nvSpPr>
        <p:spPr>
          <a:xfrm>
            <a:off x="2285999" y="3649890"/>
            <a:ext cx="4572000" cy="2694007"/>
          </a:xfrm>
          <a:prstGeom prst="rect">
            <a:avLst/>
          </a:prstGeom>
        </p:spPr>
        <p:txBody>
          <a:bodyPr>
            <a:spAutoFit/>
          </a:bodyPr>
          <a:lstStyle/>
          <a:p>
            <a:pPr defTabSz="984250">
              <a:lnSpc>
                <a:spcPct val="107000"/>
              </a:lnSpc>
              <a:spcBef>
                <a:spcPts val="200"/>
              </a:spcBef>
              <a:spcAft>
                <a:spcPts val="2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How long could the necklace be?</a:t>
            </a:r>
          </a:p>
          <a:p>
            <a:pPr algn="ctr" defTabSz="984250">
              <a:lnSpc>
                <a:spcPct val="107000"/>
              </a:lnSpc>
              <a:spcBef>
                <a:spcPts val="200"/>
              </a:spcBef>
              <a:spcAft>
                <a:spcPts val="200"/>
              </a:spcAft>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3.6 cm</a:t>
            </a:r>
          </a:p>
          <a:p>
            <a:pPr algn="ctr" defTabSz="984250">
              <a:lnSpc>
                <a:spcPct val="107000"/>
              </a:lnSpc>
              <a:spcBef>
                <a:spcPts val="200"/>
              </a:spcBef>
              <a:spcAft>
                <a:spcPts val="200"/>
              </a:spcAft>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4.6 cm</a:t>
            </a:r>
          </a:p>
          <a:p>
            <a:pPr algn="ctr" defTabSz="984250">
              <a:lnSpc>
                <a:spcPct val="107000"/>
              </a:lnSpc>
              <a:spcBef>
                <a:spcPts val="200"/>
              </a:spcBef>
              <a:spcAft>
                <a:spcPts val="200"/>
              </a:spcAft>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6.0 cm</a:t>
            </a:r>
          </a:p>
          <a:p>
            <a:pPr algn="ctr" defTabSz="984250">
              <a:lnSpc>
                <a:spcPct val="107000"/>
              </a:lnSpc>
              <a:spcBef>
                <a:spcPts val="200"/>
              </a:spcBef>
              <a:spcAft>
                <a:spcPts val="200"/>
              </a:spcAft>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3.2 cm</a:t>
            </a:r>
          </a:p>
          <a:p>
            <a:pPr algn="ctr" defTabSz="984250">
              <a:spcBef>
                <a:spcPts val="200"/>
              </a:spcBef>
              <a:spcAft>
                <a:spcPts val="200"/>
              </a:spcAft>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48 cm</a:t>
            </a:r>
            <a:endParaRPr lang="en-GB" sz="2400" dirty="0">
              <a:latin typeface="Myriad Pro" panose="020B0503030403020204" pitchFamily="34" charset="0"/>
            </a:endParaRPr>
          </a:p>
        </p:txBody>
      </p:sp>
    </p:spTree>
    <p:extLst>
      <p:ext uri="{BB962C8B-B14F-4D97-AF65-F5344CB8AC3E}">
        <p14:creationId xmlns:p14="http://schemas.microsoft.com/office/powerpoint/2010/main" val="201168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1:7</a:t>
            </a:r>
          </a:p>
        </p:txBody>
      </p:sp>
      <p:pic>
        <p:nvPicPr>
          <p:cNvPr id="4" name="Picture 3">
            <a:extLst>
              <a:ext uri="{FF2B5EF4-FFF2-40B4-BE49-F238E27FC236}">
                <a16:creationId xmlns:a16="http://schemas.microsoft.com/office/drawing/2014/main" id="{389409B4-0C98-47BC-834F-26614D811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03" y="2478560"/>
            <a:ext cx="8944593" cy="1900879"/>
          </a:xfrm>
          <a:prstGeom prst="rect">
            <a:avLst/>
          </a:prstGeom>
        </p:spPr>
      </p:pic>
    </p:spTree>
    <p:extLst>
      <p:ext uri="{BB962C8B-B14F-4D97-AF65-F5344CB8AC3E}">
        <p14:creationId xmlns:p14="http://schemas.microsoft.com/office/powerpoint/2010/main" val="1306843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1:7</a:t>
            </a:r>
          </a:p>
        </p:txBody>
      </p:sp>
      <p:pic>
        <p:nvPicPr>
          <p:cNvPr id="3" name="Picture 2">
            <a:extLst>
              <a:ext uri="{FF2B5EF4-FFF2-40B4-BE49-F238E27FC236}">
                <a16:creationId xmlns:a16="http://schemas.microsoft.com/office/drawing/2014/main" id="{65F785A8-DA0C-4AD4-8DAD-A0FEE9E6B2DF}"/>
              </a:ext>
            </a:extLst>
          </p:cNvPr>
          <p:cNvPicPr>
            <a:picLocks noChangeAspect="1"/>
          </p:cNvPicPr>
          <p:nvPr/>
        </p:nvPicPr>
        <p:blipFill>
          <a:blip r:embed="rId2"/>
          <a:stretch>
            <a:fillRect/>
          </a:stretch>
        </p:blipFill>
        <p:spPr>
          <a:xfrm>
            <a:off x="161161" y="2395638"/>
            <a:ext cx="8821677" cy="2066723"/>
          </a:xfrm>
          <a:prstGeom prst="rect">
            <a:avLst/>
          </a:prstGeom>
        </p:spPr>
      </p:pic>
    </p:spTree>
    <p:extLst>
      <p:ext uri="{BB962C8B-B14F-4D97-AF65-F5344CB8AC3E}">
        <p14:creationId xmlns:p14="http://schemas.microsoft.com/office/powerpoint/2010/main" val="172382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1:8</a:t>
            </a:r>
          </a:p>
        </p:txBody>
      </p:sp>
      <p:pic>
        <p:nvPicPr>
          <p:cNvPr id="4" name="Picture 3">
            <a:extLst>
              <a:ext uri="{FF2B5EF4-FFF2-40B4-BE49-F238E27FC236}">
                <a16:creationId xmlns:a16="http://schemas.microsoft.com/office/drawing/2014/main" id="{2C2DEC7E-336A-4F34-A1CB-63A182D71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18" y="3828852"/>
            <a:ext cx="6816764" cy="1803948"/>
          </a:xfrm>
          <a:prstGeom prst="rect">
            <a:avLst/>
          </a:prstGeom>
        </p:spPr>
      </p:pic>
      <p:pic>
        <p:nvPicPr>
          <p:cNvPr id="5" name="Picture 4">
            <a:extLst>
              <a:ext uri="{FF2B5EF4-FFF2-40B4-BE49-F238E27FC236}">
                <a16:creationId xmlns:a16="http://schemas.microsoft.com/office/drawing/2014/main" id="{21685CEE-35FC-4BDF-8007-43274246AE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63618" y="1325561"/>
            <a:ext cx="6816764" cy="1807730"/>
          </a:xfrm>
          <a:prstGeom prst="rect">
            <a:avLst/>
          </a:prstGeom>
        </p:spPr>
      </p:pic>
    </p:spTree>
    <p:extLst>
      <p:ext uri="{BB962C8B-B14F-4D97-AF65-F5344CB8AC3E}">
        <p14:creationId xmlns:p14="http://schemas.microsoft.com/office/powerpoint/2010/main" val="421761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1:9</a:t>
            </a:r>
          </a:p>
        </p:txBody>
      </p:sp>
      <p:pic>
        <p:nvPicPr>
          <p:cNvPr id="4" name="Picture 3">
            <a:extLst>
              <a:ext uri="{FF2B5EF4-FFF2-40B4-BE49-F238E27FC236}">
                <a16:creationId xmlns:a16="http://schemas.microsoft.com/office/drawing/2014/main" id="{282FF7DF-A28D-49FF-B9FA-529EFFF516DD}"/>
              </a:ext>
            </a:extLst>
          </p:cNvPr>
          <p:cNvPicPr>
            <a:picLocks noChangeAspect="1"/>
          </p:cNvPicPr>
          <p:nvPr/>
        </p:nvPicPr>
        <p:blipFill>
          <a:blip r:embed="rId2"/>
          <a:stretch>
            <a:fillRect/>
          </a:stretch>
        </p:blipFill>
        <p:spPr>
          <a:xfrm>
            <a:off x="2191305" y="911134"/>
            <a:ext cx="4761389" cy="5035732"/>
          </a:xfrm>
          <a:prstGeom prst="rect">
            <a:avLst/>
          </a:prstGeom>
        </p:spPr>
      </p:pic>
    </p:spTree>
    <p:extLst>
      <p:ext uri="{BB962C8B-B14F-4D97-AF65-F5344CB8AC3E}">
        <p14:creationId xmlns:p14="http://schemas.microsoft.com/office/powerpoint/2010/main" val="365634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1:10</a:t>
            </a:r>
          </a:p>
        </p:txBody>
      </p:sp>
      <p:pic>
        <p:nvPicPr>
          <p:cNvPr id="4" name="Picture 3">
            <a:extLst>
              <a:ext uri="{FF2B5EF4-FFF2-40B4-BE49-F238E27FC236}">
                <a16:creationId xmlns:a16="http://schemas.microsoft.com/office/drawing/2014/main" id="{A91811A9-DCB6-42C5-8886-41B89277B8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117" y="1491341"/>
            <a:ext cx="2544898" cy="3336474"/>
          </a:xfrm>
          <a:prstGeom prst="rect">
            <a:avLst/>
          </a:prstGeom>
        </p:spPr>
      </p:pic>
      <p:pic>
        <p:nvPicPr>
          <p:cNvPr id="6" name="Picture 5">
            <a:extLst>
              <a:ext uri="{FF2B5EF4-FFF2-40B4-BE49-F238E27FC236}">
                <a16:creationId xmlns:a16="http://schemas.microsoft.com/office/drawing/2014/main" id="{9C6CC8C5-1FAA-492B-86FA-6459DA024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106" y="1491341"/>
            <a:ext cx="2915830" cy="4091721"/>
          </a:xfrm>
          <a:prstGeom prst="rect">
            <a:avLst/>
          </a:prstGeom>
        </p:spPr>
      </p:pic>
      <p:pic>
        <p:nvPicPr>
          <p:cNvPr id="8" name="Picture 7">
            <a:extLst>
              <a:ext uri="{FF2B5EF4-FFF2-40B4-BE49-F238E27FC236}">
                <a16:creationId xmlns:a16="http://schemas.microsoft.com/office/drawing/2014/main" id="{9DFFCD0E-DC92-4DA5-9477-355F25C403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2032" y="1491341"/>
            <a:ext cx="2915830" cy="4091721"/>
          </a:xfrm>
          <a:prstGeom prst="rect">
            <a:avLst/>
          </a:prstGeom>
        </p:spPr>
      </p:pic>
      <p:sp>
        <p:nvSpPr>
          <p:cNvPr id="3" name="Rectangle 2">
            <a:extLst>
              <a:ext uri="{FF2B5EF4-FFF2-40B4-BE49-F238E27FC236}">
                <a16:creationId xmlns:a16="http://schemas.microsoft.com/office/drawing/2014/main" id="{ADB3B3D0-5A0C-4238-86E0-CE7AC02E1F49}"/>
              </a:ext>
            </a:extLst>
          </p:cNvPr>
          <p:cNvSpPr/>
          <p:nvPr/>
        </p:nvSpPr>
        <p:spPr>
          <a:xfrm>
            <a:off x="613410" y="4551783"/>
            <a:ext cx="1412566" cy="461665"/>
          </a:xfrm>
          <a:prstGeom prst="rect">
            <a:avLst/>
          </a:prstGeom>
        </p:spPr>
        <p:txBody>
          <a:bodyPr wrap="none">
            <a:spAutoFit/>
          </a:bodyPr>
          <a:lstStyle/>
          <a:p>
            <a:pPr>
              <a:buNone/>
            </a:pPr>
            <a:r>
              <a:rPr lang="en-GB" sz="2400" dirty="0">
                <a:latin typeface="Myriad Pro" panose="020B0503030403020204" pitchFamily="34" charset="0"/>
                <a:ea typeface="Calibri" panose="020F0502020204030204" pitchFamily="34" charset="0"/>
                <a:cs typeface="Times New Roman" panose="02020603050405020304" pitchFamily="18" charset="0"/>
              </a:rPr>
              <a:t>3 × 4 = 12</a:t>
            </a:r>
            <a:endParaRPr lang="en-GB" sz="2400" dirty="0"/>
          </a:p>
        </p:txBody>
      </p:sp>
      <p:sp>
        <p:nvSpPr>
          <p:cNvPr id="5" name="Rectangle 4">
            <a:extLst>
              <a:ext uri="{FF2B5EF4-FFF2-40B4-BE49-F238E27FC236}">
                <a16:creationId xmlns:a16="http://schemas.microsoft.com/office/drawing/2014/main" id="{0F9D0D01-9B38-42DF-BF8A-A21FF545B0A5}"/>
              </a:ext>
            </a:extLst>
          </p:cNvPr>
          <p:cNvSpPr/>
          <p:nvPr/>
        </p:nvSpPr>
        <p:spPr>
          <a:xfrm>
            <a:off x="163487" y="5063986"/>
            <a:ext cx="2343911" cy="400110"/>
          </a:xfrm>
          <a:prstGeom prst="rect">
            <a:avLst/>
          </a:prstGeom>
        </p:spPr>
        <p:txBody>
          <a:bodyPr wrap="none">
            <a:spAutoFit/>
          </a:bodyPr>
          <a:lstStyle/>
          <a:p>
            <a:pPr>
              <a:buNone/>
            </a:pPr>
            <a:r>
              <a:rPr lang="en-GB" sz="2000" dirty="0">
                <a:latin typeface="Myriad Pro" panose="020B0503030403020204" pitchFamily="34" charset="0"/>
                <a:ea typeface="Calibri" panose="020F0502020204030204" pitchFamily="34" charset="0"/>
                <a:cs typeface="Times New Roman" panose="02020603050405020304" pitchFamily="18" charset="0"/>
              </a:rPr>
              <a:t>3 × 4 ones = 12 ones</a:t>
            </a:r>
            <a:endParaRPr lang="en-GB" sz="2000" dirty="0"/>
          </a:p>
        </p:txBody>
      </p:sp>
      <p:sp>
        <p:nvSpPr>
          <p:cNvPr id="7" name="Rectangle 6">
            <a:extLst>
              <a:ext uri="{FF2B5EF4-FFF2-40B4-BE49-F238E27FC236}">
                <a16:creationId xmlns:a16="http://schemas.microsoft.com/office/drawing/2014/main" id="{1B34E32E-A469-4F8D-961F-847D556A07A7}"/>
              </a:ext>
            </a:extLst>
          </p:cNvPr>
          <p:cNvSpPr/>
          <p:nvPr/>
        </p:nvSpPr>
        <p:spPr>
          <a:xfrm>
            <a:off x="3112693" y="4551783"/>
            <a:ext cx="1697901" cy="461665"/>
          </a:xfrm>
          <a:prstGeom prst="rect">
            <a:avLst/>
          </a:prstGeom>
        </p:spPr>
        <p:txBody>
          <a:bodyPr wrap="none">
            <a:spAutoFit/>
          </a:bodyPr>
          <a:lstStyle/>
          <a:p>
            <a:pPr>
              <a:buNone/>
            </a:pPr>
            <a:r>
              <a:rPr lang="en-GB" sz="2400" dirty="0">
                <a:latin typeface="Myriad Pro" panose="020B0503030403020204" pitchFamily="34" charset="0"/>
                <a:ea typeface="Calibri" panose="020F0502020204030204" pitchFamily="34" charset="0"/>
                <a:cs typeface="Times New Roman" panose="02020603050405020304" pitchFamily="18" charset="0"/>
              </a:rPr>
              <a:t>3 × 0.4 = 1.2</a:t>
            </a:r>
            <a:endParaRPr lang="en-GB" sz="2400" dirty="0"/>
          </a:p>
        </p:txBody>
      </p:sp>
      <p:sp>
        <p:nvSpPr>
          <p:cNvPr id="9" name="Rectangle 8">
            <a:extLst>
              <a:ext uri="{FF2B5EF4-FFF2-40B4-BE49-F238E27FC236}">
                <a16:creationId xmlns:a16="http://schemas.microsoft.com/office/drawing/2014/main" id="{3D15D9F7-671C-4DB1-A2CA-03ED731FB35E}"/>
              </a:ext>
            </a:extLst>
          </p:cNvPr>
          <p:cNvSpPr/>
          <p:nvPr/>
        </p:nvSpPr>
        <p:spPr>
          <a:xfrm>
            <a:off x="2728724" y="5063986"/>
            <a:ext cx="2681824" cy="400110"/>
          </a:xfrm>
          <a:prstGeom prst="rect">
            <a:avLst/>
          </a:prstGeom>
        </p:spPr>
        <p:txBody>
          <a:bodyPr wrap="none">
            <a:spAutoFit/>
          </a:bodyPr>
          <a:lstStyle/>
          <a:p>
            <a:pPr>
              <a:buNone/>
            </a:pPr>
            <a:r>
              <a:rPr lang="en-GB" sz="2000" dirty="0">
                <a:latin typeface="Myriad Pro" panose="020B0503030403020204" pitchFamily="34" charset="0"/>
                <a:ea typeface="Calibri" panose="020F0502020204030204" pitchFamily="34" charset="0"/>
                <a:cs typeface="Times New Roman" panose="02020603050405020304" pitchFamily="18" charset="0"/>
              </a:rPr>
              <a:t>3 × 4 tenths = 12 tenths</a:t>
            </a:r>
            <a:endParaRPr lang="en-GB" sz="2000" dirty="0"/>
          </a:p>
        </p:txBody>
      </p:sp>
      <p:sp>
        <p:nvSpPr>
          <p:cNvPr id="10" name="Rectangle 9">
            <a:extLst>
              <a:ext uri="{FF2B5EF4-FFF2-40B4-BE49-F238E27FC236}">
                <a16:creationId xmlns:a16="http://schemas.microsoft.com/office/drawing/2014/main" id="{ACE1AB31-7F64-44B3-9340-8943700A469A}"/>
              </a:ext>
            </a:extLst>
          </p:cNvPr>
          <p:cNvSpPr/>
          <p:nvPr/>
        </p:nvSpPr>
        <p:spPr>
          <a:xfrm>
            <a:off x="6683902" y="4566204"/>
            <a:ext cx="2012089" cy="461665"/>
          </a:xfrm>
          <a:prstGeom prst="rect">
            <a:avLst/>
          </a:prstGeom>
        </p:spPr>
        <p:txBody>
          <a:bodyPr wrap="none">
            <a:spAutoFit/>
          </a:bodyPr>
          <a:lstStyle/>
          <a:p>
            <a:pPr>
              <a:buNone/>
            </a:pPr>
            <a:r>
              <a:rPr lang="en-GB" sz="2400" dirty="0">
                <a:latin typeface="Myriad Pro" panose="020B0503030403020204" pitchFamily="34" charset="0"/>
                <a:ea typeface="Calibri" panose="020F0502020204030204" pitchFamily="34" charset="0"/>
                <a:cs typeface="Times New Roman" panose="02020603050405020304" pitchFamily="18" charset="0"/>
              </a:rPr>
              <a:t>3 × 0.04 = 0.12</a:t>
            </a:r>
            <a:endParaRPr lang="en-GB" sz="2400" dirty="0"/>
          </a:p>
        </p:txBody>
      </p:sp>
      <p:grpSp>
        <p:nvGrpSpPr>
          <p:cNvPr id="11" name="Group 10"/>
          <p:cNvGrpSpPr/>
          <p:nvPr/>
        </p:nvGrpSpPr>
        <p:grpSpPr>
          <a:xfrm>
            <a:off x="5484559" y="5063986"/>
            <a:ext cx="3736555" cy="653499"/>
            <a:chOff x="5991340" y="5226435"/>
            <a:chExt cx="3736555" cy="653499"/>
          </a:xfrm>
        </p:grpSpPr>
        <p:sp>
          <p:nvSpPr>
            <p:cNvPr id="12" name="Rectangle 11">
              <a:extLst>
                <a:ext uri="{FF2B5EF4-FFF2-40B4-BE49-F238E27FC236}">
                  <a16:creationId xmlns:a16="http://schemas.microsoft.com/office/drawing/2014/main" id="{25CF07C2-3628-4748-B9EE-F65B4E9F558F}"/>
                </a:ext>
              </a:extLst>
            </p:cNvPr>
            <p:cNvSpPr/>
            <p:nvPr/>
          </p:nvSpPr>
          <p:spPr>
            <a:xfrm>
              <a:off x="6411817" y="5479824"/>
              <a:ext cx="1707615" cy="400110"/>
            </a:xfrm>
            <a:prstGeom prst="rect">
              <a:avLst/>
            </a:prstGeom>
          </p:spPr>
          <p:txBody>
            <a:bodyPr wrap="square">
              <a:spAutoFit/>
            </a:bodyPr>
            <a:lstStyle/>
            <a:p>
              <a:pPr algn="ctr">
                <a:buNone/>
              </a:pPr>
              <a:r>
                <a:rPr lang="en-GB" sz="2000" dirty="0">
                  <a:latin typeface="Myriad Pro" panose="020B0503030403020204" pitchFamily="34" charset="0"/>
                  <a:ea typeface="Calibri" panose="020F0502020204030204" pitchFamily="34" charset="0"/>
                  <a:cs typeface="Times New Roman" panose="02020603050405020304" pitchFamily="18" charset="0"/>
                </a:rPr>
                <a:t>hundredths</a:t>
              </a:r>
              <a:endParaRPr lang="en-GB" sz="2000" dirty="0"/>
            </a:p>
          </p:txBody>
        </p:sp>
        <p:sp>
          <p:nvSpPr>
            <p:cNvPr id="13" name="Rectangle 12">
              <a:extLst>
                <a:ext uri="{FF2B5EF4-FFF2-40B4-BE49-F238E27FC236}">
                  <a16:creationId xmlns:a16="http://schemas.microsoft.com/office/drawing/2014/main" id="{25CF07C2-3628-4748-B9EE-F65B4E9F558F}"/>
                </a:ext>
              </a:extLst>
            </p:cNvPr>
            <p:cNvSpPr/>
            <p:nvPr/>
          </p:nvSpPr>
          <p:spPr>
            <a:xfrm>
              <a:off x="5991340" y="5226435"/>
              <a:ext cx="3305059" cy="400110"/>
            </a:xfrm>
            <a:prstGeom prst="rect">
              <a:avLst/>
            </a:prstGeom>
          </p:spPr>
          <p:txBody>
            <a:bodyPr wrap="square">
              <a:spAutoFit/>
            </a:bodyPr>
            <a:lstStyle/>
            <a:p>
              <a:pPr algn="ctr">
                <a:buNone/>
              </a:pPr>
              <a:r>
                <a:rPr lang="en-GB" sz="2000" dirty="0">
                  <a:latin typeface="Myriad Pro" panose="020B0503030403020204" pitchFamily="34" charset="0"/>
                  <a:ea typeface="Calibri" panose="020F0502020204030204" pitchFamily="34" charset="0"/>
                  <a:cs typeface="Times New Roman" panose="02020603050405020304" pitchFamily="18" charset="0"/>
                </a:rPr>
                <a:t>3 ×            4            =            12</a:t>
              </a:r>
              <a:endParaRPr lang="en-GB" sz="2000" dirty="0"/>
            </a:p>
          </p:txBody>
        </p:sp>
        <p:sp>
          <p:nvSpPr>
            <p:cNvPr id="14" name="Rectangle 13">
              <a:extLst>
                <a:ext uri="{FF2B5EF4-FFF2-40B4-BE49-F238E27FC236}">
                  <a16:creationId xmlns:a16="http://schemas.microsoft.com/office/drawing/2014/main" id="{25CF07C2-3628-4748-B9EE-F65B4E9F558F}"/>
                </a:ext>
              </a:extLst>
            </p:cNvPr>
            <p:cNvSpPr/>
            <p:nvPr/>
          </p:nvSpPr>
          <p:spPr>
            <a:xfrm>
              <a:off x="8040479" y="5479824"/>
              <a:ext cx="1687416" cy="400110"/>
            </a:xfrm>
            <a:prstGeom prst="rect">
              <a:avLst/>
            </a:prstGeom>
          </p:spPr>
          <p:txBody>
            <a:bodyPr wrap="square">
              <a:spAutoFit/>
            </a:bodyPr>
            <a:lstStyle/>
            <a:p>
              <a:pPr algn="ctr">
                <a:buNone/>
              </a:pPr>
              <a:r>
                <a:rPr lang="en-GB" sz="2000" dirty="0">
                  <a:latin typeface="Myriad Pro" panose="020B0503030403020204" pitchFamily="34" charset="0"/>
                  <a:ea typeface="Calibri" panose="020F0502020204030204" pitchFamily="34" charset="0"/>
                  <a:cs typeface="Times New Roman" panose="02020603050405020304" pitchFamily="18" charset="0"/>
                </a:rPr>
                <a:t>hundredths</a:t>
              </a:r>
              <a:endParaRPr lang="en-GB" sz="2000" dirty="0"/>
            </a:p>
          </p:txBody>
        </p:sp>
      </p:grpSp>
    </p:spTree>
    <p:extLst>
      <p:ext uri="{BB962C8B-B14F-4D97-AF65-F5344CB8AC3E}">
        <p14:creationId xmlns:p14="http://schemas.microsoft.com/office/powerpoint/2010/main" val="1144922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1:14</a:t>
            </a:r>
          </a:p>
        </p:txBody>
      </p:sp>
      <p:pic>
        <p:nvPicPr>
          <p:cNvPr id="4" name="Picture 3">
            <a:extLst>
              <a:ext uri="{FF2B5EF4-FFF2-40B4-BE49-F238E27FC236}">
                <a16:creationId xmlns:a16="http://schemas.microsoft.com/office/drawing/2014/main" id="{617D1B71-66D1-48B4-9752-B677FC3C0048}"/>
              </a:ext>
            </a:extLst>
          </p:cNvPr>
          <p:cNvPicPr>
            <a:picLocks noChangeAspect="1"/>
          </p:cNvPicPr>
          <p:nvPr/>
        </p:nvPicPr>
        <p:blipFill>
          <a:blip r:embed="rId3"/>
          <a:stretch>
            <a:fillRect/>
          </a:stretch>
        </p:blipFill>
        <p:spPr>
          <a:xfrm>
            <a:off x="1142703" y="1862192"/>
            <a:ext cx="6858594" cy="3133616"/>
          </a:xfrm>
          <a:prstGeom prst="rect">
            <a:avLst/>
          </a:prstGeom>
        </p:spPr>
      </p:pic>
    </p:spTree>
    <p:extLst>
      <p:ext uri="{BB962C8B-B14F-4D97-AF65-F5344CB8AC3E}">
        <p14:creationId xmlns:p14="http://schemas.microsoft.com/office/powerpoint/2010/main" val="162389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1:14</a:t>
            </a:r>
          </a:p>
        </p:txBody>
      </p:sp>
      <p:pic>
        <p:nvPicPr>
          <p:cNvPr id="4" name="Picture 3">
            <a:extLst>
              <a:ext uri="{FF2B5EF4-FFF2-40B4-BE49-F238E27FC236}">
                <a16:creationId xmlns:a16="http://schemas.microsoft.com/office/drawing/2014/main" id="{44095261-BE9B-41AB-B059-D8B845FD16CC}"/>
              </a:ext>
            </a:extLst>
          </p:cNvPr>
          <p:cNvPicPr>
            <a:picLocks noChangeAspect="1"/>
          </p:cNvPicPr>
          <p:nvPr/>
        </p:nvPicPr>
        <p:blipFill>
          <a:blip r:embed="rId3"/>
          <a:stretch>
            <a:fillRect/>
          </a:stretch>
        </p:blipFill>
        <p:spPr>
          <a:xfrm>
            <a:off x="1139654" y="1861200"/>
            <a:ext cx="6864691" cy="3596952"/>
          </a:xfrm>
          <a:prstGeom prst="rect">
            <a:avLst/>
          </a:prstGeom>
        </p:spPr>
      </p:pic>
    </p:spTree>
    <p:extLst>
      <p:ext uri="{BB962C8B-B14F-4D97-AF65-F5344CB8AC3E}">
        <p14:creationId xmlns:p14="http://schemas.microsoft.com/office/powerpoint/2010/main" val="2684350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1:14</a:t>
            </a:r>
          </a:p>
        </p:txBody>
      </p:sp>
      <p:pic>
        <p:nvPicPr>
          <p:cNvPr id="6" name="Picture 5">
            <a:extLst>
              <a:ext uri="{FF2B5EF4-FFF2-40B4-BE49-F238E27FC236}">
                <a16:creationId xmlns:a16="http://schemas.microsoft.com/office/drawing/2014/main" id="{FF9BA3C3-5D52-47C8-897D-AF3A3F515434}"/>
              </a:ext>
            </a:extLst>
          </p:cNvPr>
          <p:cNvPicPr>
            <a:picLocks noChangeAspect="1"/>
          </p:cNvPicPr>
          <p:nvPr/>
        </p:nvPicPr>
        <p:blipFill>
          <a:blip r:embed="rId3"/>
          <a:stretch>
            <a:fillRect/>
          </a:stretch>
        </p:blipFill>
        <p:spPr>
          <a:xfrm>
            <a:off x="1142703" y="1861200"/>
            <a:ext cx="6858594" cy="3170195"/>
          </a:xfrm>
          <a:prstGeom prst="rect">
            <a:avLst/>
          </a:prstGeom>
        </p:spPr>
      </p:pic>
    </p:spTree>
    <p:extLst>
      <p:ext uri="{BB962C8B-B14F-4D97-AF65-F5344CB8AC3E}">
        <p14:creationId xmlns:p14="http://schemas.microsoft.com/office/powerpoint/2010/main" val="341190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2.19 Calculation: ×/÷ decimal fractions by whole numbers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38907B-0DBC-4E2B-BD41-1DA2D9E34E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230" y="2602800"/>
            <a:ext cx="6605820" cy="2034431"/>
          </a:xfrm>
          <a:prstGeom prst="rect">
            <a:avLst/>
          </a:prstGeom>
        </p:spPr>
      </p:pic>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2:1</a:t>
            </a:r>
          </a:p>
        </p:txBody>
      </p:sp>
      <p:sp>
        <p:nvSpPr>
          <p:cNvPr id="4" name="TextBox 3">
            <a:extLst>
              <a:ext uri="{FF2B5EF4-FFF2-40B4-BE49-F238E27FC236}">
                <a16:creationId xmlns:a16="http://schemas.microsoft.com/office/drawing/2014/main" id="{A53B897A-CDBB-401D-A061-024039EC4CA6}"/>
              </a:ext>
            </a:extLst>
          </p:cNvPr>
          <p:cNvSpPr txBox="1"/>
          <p:nvPr/>
        </p:nvSpPr>
        <p:spPr bwMode="auto">
          <a:xfrm>
            <a:off x="938634" y="1178068"/>
            <a:ext cx="726673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Mary’s string is </a:t>
            </a:r>
            <a:r>
              <a:rPr lang="en-GB" sz="2400" b="1" dirty="0">
                <a:latin typeface="Myriad Pro" panose="020B0503030403020204" pitchFamily="34" charset="0"/>
                <a:ea typeface="Myriad Pro Semibold" charset="0"/>
                <a:cs typeface="Myriad Pro Semibold" charset="0"/>
              </a:rPr>
              <a:t>one-tenth</a:t>
            </a:r>
            <a:r>
              <a:rPr lang="en-GB" sz="2400" dirty="0">
                <a:latin typeface="Myriad Pro" panose="020B0503030403020204" pitchFamily="34" charset="0"/>
                <a:ea typeface="Myriad Pro Semibold" charset="0"/>
                <a:cs typeface="Myriad Pro Semibold" charset="0"/>
              </a:rPr>
              <a:t> the length of William’s string.</a:t>
            </a:r>
          </a:p>
          <a:p>
            <a:pPr algn="ctr">
              <a:buClr>
                <a:srgbClr val="82CBDD"/>
              </a:buClr>
              <a:buNone/>
            </a:pPr>
            <a:r>
              <a:rPr lang="en-GB" sz="2400" dirty="0">
                <a:latin typeface="Myriad Pro" panose="020B0503030403020204" pitchFamily="34" charset="0"/>
                <a:ea typeface="Myriad Pro Semibold" charset="0"/>
                <a:cs typeface="Myriad Pro Semibold" charset="0"/>
              </a:rPr>
              <a:t>How long is Mary’s string?</a:t>
            </a:r>
          </a:p>
        </p:txBody>
      </p:sp>
      <p:sp>
        <p:nvSpPr>
          <p:cNvPr id="5" name="TextBox 4">
            <a:extLst>
              <a:ext uri="{FF2B5EF4-FFF2-40B4-BE49-F238E27FC236}">
                <a16:creationId xmlns:a16="http://schemas.microsoft.com/office/drawing/2014/main" id="{F085856E-6D99-46EB-B301-6CEBFBA4FFAB}"/>
              </a:ext>
            </a:extLst>
          </p:cNvPr>
          <p:cNvSpPr txBox="1"/>
          <p:nvPr/>
        </p:nvSpPr>
        <p:spPr bwMode="auto">
          <a:xfrm>
            <a:off x="2830862" y="4340447"/>
            <a:ext cx="30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6" name="TextBox 5">
            <a:extLst>
              <a:ext uri="{FF2B5EF4-FFF2-40B4-BE49-F238E27FC236}">
                <a16:creationId xmlns:a16="http://schemas.microsoft.com/office/drawing/2014/main" id="{10021F69-5B97-4C35-9EAE-5A952EF1A01D}"/>
              </a:ext>
            </a:extLst>
          </p:cNvPr>
          <p:cNvSpPr txBox="1"/>
          <p:nvPr/>
        </p:nvSpPr>
        <p:spPr bwMode="auto">
          <a:xfrm>
            <a:off x="2803145" y="4324025"/>
            <a:ext cx="239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m × 0.1 = 0.1 m</a:t>
            </a:r>
          </a:p>
        </p:txBody>
      </p:sp>
      <p:sp>
        <p:nvSpPr>
          <p:cNvPr id="8" name="TextBox 7">
            <a:extLst>
              <a:ext uri="{FF2B5EF4-FFF2-40B4-BE49-F238E27FC236}">
                <a16:creationId xmlns:a16="http://schemas.microsoft.com/office/drawing/2014/main" id="{590536AA-0F1D-4A36-881C-9F01FBEF7840}"/>
              </a:ext>
            </a:extLst>
          </p:cNvPr>
          <p:cNvSpPr txBox="1"/>
          <p:nvPr/>
        </p:nvSpPr>
        <p:spPr bwMode="auto">
          <a:xfrm>
            <a:off x="6473044" y="3862360"/>
            <a:ext cx="2703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William’s string: 1 m</a:t>
            </a:r>
          </a:p>
        </p:txBody>
      </p:sp>
      <p:sp>
        <p:nvSpPr>
          <p:cNvPr id="9" name="TextBox 8">
            <a:extLst>
              <a:ext uri="{FF2B5EF4-FFF2-40B4-BE49-F238E27FC236}">
                <a16:creationId xmlns:a16="http://schemas.microsoft.com/office/drawing/2014/main" id="{B24D300C-4BF5-4260-9D02-623FB4224C65}"/>
              </a:ext>
            </a:extLst>
          </p:cNvPr>
          <p:cNvSpPr txBox="1"/>
          <p:nvPr/>
        </p:nvSpPr>
        <p:spPr bwMode="auto">
          <a:xfrm>
            <a:off x="1035817" y="4332236"/>
            <a:ext cx="1880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Mary’s string:</a:t>
            </a:r>
          </a:p>
        </p:txBody>
      </p:sp>
    </p:spTree>
    <p:extLst>
      <p:ext uri="{BB962C8B-B14F-4D97-AF65-F5344CB8AC3E}">
        <p14:creationId xmlns:p14="http://schemas.microsoft.com/office/powerpoint/2010/main" val="168904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972A30-70E0-476A-AE15-5B859EF700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600" y="3946617"/>
            <a:ext cx="6581761" cy="875373"/>
          </a:xfrm>
          <a:prstGeom prst="rect">
            <a:avLst/>
          </a:prstGeom>
        </p:spPr>
      </p:pic>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2:1</a:t>
            </a:r>
          </a:p>
        </p:txBody>
      </p:sp>
      <p:sp>
        <p:nvSpPr>
          <p:cNvPr id="15" name="TextBox 14">
            <a:extLst>
              <a:ext uri="{FF2B5EF4-FFF2-40B4-BE49-F238E27FC236}">
                <a16:creationId xmlns:a16="http://schemas.microsoft.com/office/drawing/2014/main" id="{EAD85F13-2393-4D41-B1ED-B22A329B05F4}"/>
              </a:ext>
            </a:extLst>
          </p:cNvPr>
          <p:cNvSpPr txBox="1"/>
          <p:nvPr/>
        </p:nvSpPr>
        <p:spPr bwMode="auto">
          <a:xfrm>
            <a:off x="2830862" y="4342175"/>
            <a:ext cx="30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6" name="TextBox 15">
            <a:extLst>
              <a:ext uri="{FF2B5EF4-FFF2-40B4-BE49-F238E27FC236}">
                <a16:creationId xmlns:a16="http://schemas.microsoft.com/office/drawing/2014/main" id="{3B538C61-09E8-4CE4-A555-6C8230BA6FE9}"/>
              </a:ext>
            </a:extLst>
          </p:cNvPr>
          <p:cNvSpPr txBox="1"/>
          <p:nvPr/>
        </p:nvSpPr>
        <p:spPr bwMode="auto">
          <a:xfrm>
            <a:off x="2809562" y="4342175"/>
            <a:ext cx="239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m × 0.1 = 0.2 m</a:t>
            </a:r>
          </a:p>
        </p:txBody>
      </p:sp>
      <p:sp>
        <p:nvSpPr>
          <p:cNvPr id="17" name="TextBox 16">
            <a:extLst>
              <a:ext uri="{FF2B5EF4-FFF2-40B4-BE49-F238E27FC236}">
                <a16:creationId xmlns:a16="http://schemas.microsoft.com/office/drawing/2014/main" id="{54A5D46E-CFC7-4C50-9C6D-D73B8FCA1A7B}"/>
              </a:ext>
            </a:extLst>
          </p:cNvPr>
          <p:cNvSpPr txBox="1"/>
          <p:nvPr/>
        </p:nvSpPr>
        <p:spPr bwMode="auto">
          <a:xfrm>
            <a:off x="6473044" y="3862800"/>
            <a:ext cx="2703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William’s string: 2 m</a:t>
            </a:r>
          </a:p>
        </p:txBody>
      </p:sp>
      <p:sp>
        <p:nvSpPr>
          <p:cNvPr id="18" name="TextBox 17">
            <a:extLst>
              <a:ext uri="{FF2B5EF4-FFF2-40B4-BE49-F238E27FC236}">
                <a16:creationId xmlns:a16="http://schemas.microsoft.com/office/drawing/2014/main" id="{D00A82AB-C952-4DBE-A442-8FC78CE52C87}"/>
              </a:ext>
            </a:extLst>
          </p:cNvPr>
          <p:cNvSpPr txBox="1"/>
          <p:nvPr/>
        </p:nvSpPr>
        <p:spPr bwMode="auto">
          <a:xfrm>
            <a:off x="1035817" y="4342175"/>
            <a:ext cx="1880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Mary’s string:</a:t>
            </a:r>
          </a:p>
        </p:txBody>
      </p:sp>
      <p:sp>
        <p:nvSpPr>
          <p:cNvPr id="9" name="TextBox 8">
            <a:extLst>
              <a:ext uri="{FF2B5EF4-FFF2-40B4-BE49-F238E27FC236}">
                <a16:creationId xmlns:a16="http://schemas.microsoft.com/office/drawing/2014/main" id="{9466549C-B63A-425D-BBB8-5E0BBB99F7F2}"/>
              </a:ext>
            </a:extLst>
          </p:cNvPr>
          <p:cNvSpPr txBox="1"/>
          <p:nvPr/>
        </p:nvSpPr>
        <p:spPr bwMode="auto">
          <a:xfrm>
            <a:off x="938634" y="1178068"/>
            <a:ext cx="726673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Mary’s string is </a:t>
            </a:r>
            <a:r>
              <a:rPr lang="en-GB" sz="2400" b="1" dirty="0">
                <a:latin typeface="Myriad Pro" panose="020B0503030403020204" pitchFamily="34" charset="0"/>
                <a:ea typeface="Myriad Pro Semibold" charset="0"/>
                <a:cs typeface="Myriad Pro Semibold" charset="0"/>
              </a:rPr>
              <a:t>one-tenth</a:t>
            </a:r>
            <a:r>
              <a:rPr lang="en-GB" sz="2400" dirty="0">
                <a:latin typeface="Myriad Pro" panose="020B0503030403020204" pitchFamily="34" charset="0"/>
                <a:ea typeface="Myriad Pro Semibold" charset="0"/>
                <a:cs typeface="Myriad Pro Semibold" charset="0"/>
              </a:rPr>
              <a:t> the length of William’s string.</a:t>
            </a:r>
          </a:p>
          <a:p>
            <a:pPr algn="ctr">
              <a:buClr>
                <a:srgbClr val="82CBDD"/>
              </a:buClr>
              <a:buNone/>
            </a:pPr>
            <a:r>
              <a:rPr lang="en-GB" sz="2400" dirty="0">
                <a:latin typeface="Myriad Pro" panose="020B0503030403020204" pitchFamily="34" charset="0"/>
                <a:ea typeface="Myriad Pro Semibold" charset="0"/>
                <a:cs typeface="Myriad Pro Semibold" charset="0"/>
              </a:rPr>
              <a:t>How long is Mary’s string?</a:t>
            </a:r>
          </a:p>
        </p:txBody>
      </p:sp>
    </p:spTree>
    <p:extLst>
      <p:ext uri="{BB962C8B-B14F-4D97-AF65-F5344CB8AC3E}">
        <p14:creationId xmlns:p14="http://schemas.microsoft.com/office/powerpoint/2010/main" val="302992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2:1</a:t>
            </a:r>
          </a:p>
        </p:txBody>
      </p:sp>
      <p:pic>
        <p:nvPicPr>
          <p:cNvPr id="5" name="Picture 4">
            <a:extLst>
              <a:ext uri="{FF2B5EF4-FFF2-40B4-BE49-F238E27FC236}">
                <a16:creationId xmlns:a16="http://schemas.microsoft.com/office/drawing/2014/main" id="{0099EAD2-72E1-43EB-8AFD-00D7CA85E1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93" y="3946617"/>
            <a:ext cx="6581761" cy="875373"/>
          </a:xfrm>
          <a:prstGeom prst="rect">
            <a:avLst/>
          </a:prstGeom>
        </p:spPr>
      </p:pic>
      <p:sp>
        <p:nvSpPr>
          <p:cNvPr id="8" name="TextBox 7">
            <a:extLst>
              <a:ext uri="{FF2B5EF4-FFF2-40B4-BE49-F238E27FC236}">
                <a16:creationId xmlns:a16="http://schemas.microsoft.com/office/drawing/2014/main" id="{5B7F388D-F1BD-48F2-95C1-0315947804DA}"/>
              </a:ext>
            </a:extLst>
          </p:cNvPr>
          <p:cNvSpPr txBox="1"/>
          <p:nvPr/>
        </p:nvSpPr>
        <p:spPr bwMode="auto">
          <a:xfrm>
            <a:off x="2810984" y="4341600"/>
            <a:ext cx="30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9" name="TextBox 8">
            <a:extLst>
              <a:ext uri="{FF2B5EF4-FFF2-40B4-BE49-F238E27FC236}">
                <a16:creationId xmlns:a16="http://schemas.microsoft.com/office/drawing/2014/main" id="{394591CF-2A36-4637-AE14-A7E5C71F245C}"/>
              </a:ext>
            </a:extLst>
          </p:cNvPr>
          <p:cNvSpPr txBox="1"/>
          <p:nvPr/>
        </p:nvSpPr>
        <p:spPr bwMode="auto">
          <a:xfrm>
            <a:off x="2728966" y="4341600"/>
            <a:ext cx="24881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r>
              <a:rPr lang="en-GB" sz="12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Myriad Pro Semibold" charset="0"/>
                <a:cs typeface="Myriad Pro Semibold" charset="0"/>
              </a:rPr>
              <a:t>m × 0.1 = 1.2</a:t>
            </a:r>
            <a:r>
              <a:rPr lang="en-GB" sz="12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Myriad Pro Semibold" charset="0"/>
                <a:cs typeface="Myriad Pro Semibold" charset="0"/>
              </a:rPr>
              <a:t>m</a:t>
            </a:r>
          </a:p>
        </p:txBody>
      </p:sp>
      <p:sp>
        <p:nvSpPr>
          <p:cNvPr id="10" name="TextBox 9">
            <a:extLst>
              <a:ext uri="{FF2B5EF4-FFF2-40B4-BE49-F238E27FC236}">
                <a16:creationId xmlns:a16="http://schemas.microsoft.com/office/drawing/2014/main" id="{BF4DE9E6-E711-460D-A058-FEAB23515C2A}"/>
              </a:ext>
            </a:extLst>
          </p:cNvPr>
          <p:cNvSpPr txBox="1"/>
          <p:nvPr/>
        </p:nvSpPr>
        <p:spPr bwMode="auto">
          <a:xfrm>
            <a:off x="6354741" y="3862800"/>
            <a:ext cx="2860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William’s string: 12 m</a:t>
            </a:r>
          </a:p>
        </p:txBody>
      </p:sp>
      <p:sp>
        <p:nvSpPr>
          <p:cNvPr id="11" name="TextBox 10">
            <a:extLst>
              <a:ext uri="{FF2B5EF4-FFF2-40B4-BE49-F238E27FC236}">
                <a16:creationId xmlns:a16="http://schemas.microsoft.com/office/drawing/2014/main" id="{38BE91FD-84A6-46A8-B3CF-581625665341}"/>
              </a:ext>
            </a:extLst>
          </p:cNvPr>
          <p:cNvSpPr txBox="1"/>
          <p:nvPr/>
        </p:nvSpPr>
        <p:spPr bwMode="auto">
          <a:xfrm>
            <a:off x="1036800" y="4342175"/>
            <a:ext cx="1880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Mary’s string:</a:t>
            </a:r>
          </a:p>
        </p:txBody>
      </p:sp>
      <p:sp>
        <p:nvSpPr>
          <p:cNvPr id="12" name="TextBox 11">
            <a:extLst>
              <a:ext uri="{FF2B5EF4-FFF2-40B4-BE49-F238E27FC236}">
                <a16:creationId xmlns:a16="http://schemas.microsoft.com/office/drawing/2014/main" id="{F947F536-F208-4EE9-97F3-58302DC47206}"/>
              </a:ext>
            </a:extLst>
          </p:cNvPr>
          <p:cNvSpPr txBox="1"/>
          <p:nvPr/>
        </p:nvSpPr>
        <p:spPr bwMode="auto">
          <a:xfrm>
            <a:off x="938634" y="1178068"/>
            <a:ext cx="726673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Mary’s string is </a:t>
            </a:r>
            <a:r>
              <a:rPr lang="en-GB" sz="2400" b="1" dirty="0">
                <a:latin typeface="Myriad Pro" panose="020B0503030403020204" pitchFamily="34" charset="0"/>
                <a:ea typeface="Myriad Pro Semibold" charset="0"/>
                <a:cs typeface="Myriad Pro Semibold" charset="0"/>
              </a:rPr>
              <a:t>one-tenth</a:t>
            </a:r>
            <a:r>
              <a:rPr lang="en-GB" sz="2400" dirty="0">
                <a:latin typeface="Myriad Pro" panose="020B0503030403020204" pitchFamily="34" charset="0"/>
                <a:ea typeface="Myriad Pro Semibold" charset="0"/>
                <a:cs typeface="Myriad Pro Semibold" charset="0"/>
              </a:rPr>
              <a:t> the length of William’s string.</a:t>
            </a:r>
          </a:p>
          <a:p>
            <a:pPr algn="ctr">
              <a:buClr>
                <a:srgbClr val="82CBDD"/>
              </a:buClr>
              <a:buNone/>
            </a:pPr>
            <a:r>
              <a:rPr lang="en-GB" sz="2400" dirty="0">
                <a:latin typeface="Myriad Pro" panose="020B0503030403020204" pitchFamily="34" charset="0"/>
                <a:ea typeface="Myriad Pro Semibold" charset="0"/>
                <a:cs typeface="Myriad Pro Semibold" charset="0"/>
              </a:rPr>
              <a:t>How long is Mary’s string?</a:t>
            </a:r>
          </a:p>
        </p:txBody>
      </p:sp>
    </p:spTree>
    <p:extLst>
      <p:ext uri="{BB962C8B-B14F-4D97-AF65-F5344CB8AC3E}">
        <p14:creationId xmlns:p14="http://schemas.microsoft.com/office/powerpoint/2010/main" val="352211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7BD14F-4497-44D1-A0BC-9433A7D791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62661" y="1678041"/>
            <a:ext cx="5150545" cy="2568756"/>
          </a:xfrm>
          <a:prstGeom prst="rect">
            <a:avLst/>
          </a:prstGeom>
        </p:spPr>
      </p:pic>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2:2</a:t>
            </a:r>
          </a:p>
        </p:txBody>
      </p:sp>
      <p:sp>
        <p:nvSpPr>
          <p:cNvPr id="4" name="TextBox 3">
            <a:extLst>
              <a:ext uri="{FF2B5EF4-FFF2-40B4-BE49-F238E27FC236}">
                <a16:creationId xmlns:a16="http://schemas.microsoft.com/office/drawing/2014/main" id="{038064A4-7B72-4AA7-8991-48708F0399D5}"/>
              </a:ext>
            </a:extLst>
          </p:cNvPr>
          <p:cNvSpPr txBox="1"/>
          <p:nvPr/>
        </p:nvSpPr>
        <p:spPr bwMode="auto">
          <a:xfrm>
            <a:off x="2316689" y="4578449"/>
            <a:ext cx="1191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20 × 0.1</a:t>
            </a:r>
            <a:endParaRPr lang="en-GB" sz="2400" dirty="0">
              <a:latin typeface="Myriad Pro" panose="020B0503030403020204" pitchFamily="34" charset="0"/>
              <a:ea typeface="Myriad Pro Semibold" charset="0"/>
              <a:cs typeface="Myriad Pro Semibold" charset="0"/>
            </a:endParaRPr>
          </a:p>
        </p:txBody>
      </p:sp>
      <p:sp>
        <p:nvSpPr>
          <p:cNvPr id="7" name="TextBox 6">
            <a:extLst>
              <a:ext uri="{FF2B5EF4-FFF2-40B4-BE49-F238E27FC236}">
                <a16:creationId xmlns:a16="http://schemas.microsoft.com/office/drawing/2014/main" id="{A64D5F75-AAE8-405A-9AD3-0AB45ED05B0B}"/>
              </a:ext>
            </a:extLst>
          </p:cNvPr>
          <p:cNvSpPr txBox="1"/>
          <p:nvPr/>
        </p:nvSpPr>
        <p:spPr bwMode="auto">
          <a:xfrm>
            <a:off x="5031411" y="4578449"/>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20 ÷ 10</a:t>
            </a:r>
            <a:endParaRPr lang="en-GB" sz="2400" dirty="0">
              <a:latin typeface="Myriad Pro" panose="020B0503030403020204" pitchFamily="34" charset="0"/>
              <a:ea typeface="Myriad Pro Semibold" charset="0"/>
              <a:cs typeface="Myriad Pro Semibold" charset="0"/>
            </a:endParaRPr>
          </a:p>
        </p:txBody>
      </p:sp>
      <p:sp>
        <p:nvSpPr>
          <p:cNvPr id="8" name="TextBox 7">
            <a:extLst>
              <a:ext uri="{FF2B5EF4-FFF2-40B4-BE49-F238E27FC236}">
                <a16:creationId xmlns:a16="http://schemas.microsoft.com/office/drawing/2014/main" id="{186C89C0-9405-4625-B7A0-DE1B34227FAE}"/>
              </a:ext>
            </a:extLst>
          </p:cNvPr>
          <p:cNvSpPr txBox="1"/>
          <p:nvPr/>
        </p:nvSpPr>
        <p:spPr bwMode="auto">
          <a:xfrm>
            <a:off x="4938009" y="2962419"/>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2</a:t>
            </a:r>
            <a:endParaRPr lang="en-GB" sz="2400" dirty="0">
              <a:latin typeface="Myriad Pro" panose="020B0503030403020204" pitchFamily="34" charset="0"/>
              <a:ea typeface="Myriad Pro Semibold" charset="0"/>
              <a:cs typeface="Myriad Pro Semibold" charset="0"/>
            </a:endParaRPr>
          </a:p>
        </p:txBody>
      </p:sp>
      <p:sp>
        <p:nvSpPr>
          <p:cNvPr id="9" name="TextBox 8">
            <a:extLst>
              <a:ext uri="{FF2B5EF4-FFF2-40B4-BE49-F238E27FC236}">
                <a16:creationId xmlns:a16="http://schemas.microsoft.com/office/drawing/2014/main" id="{F1325830-9E8B-4404-A18C-F879523A0755}"/>
              </a:ext>
            </a:extLst>
          </p:cNvPr>
          <p:cNvSpPr txBox="1"/>
          <p:nvPr/>
        </p:nvSpPr>
        <p:spPr bwMode="auto">
          <a:xfrm>
            <a:off x="6208009" y="2962419"/>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0</a:t>
            </a:r>
            <a:endParaRPr lang="en-GB" sz="2400" dirty="0">
              <a:latin typeface="Myriad Pro" panose="020B0503030403020204" pitchFamily="34" charset="0"/>
              <a:ea typeface="Myriad Pro Semibold" charset="0"/>
              <a:cs typeface="Myriad Pro Semibold" charset="0"/>
            </a:endParaRPr>
          </a:p>
        </p:txBody>
      </p:sp>
      <p:sp>
        <p:nvSpPr>
          <p:cNvPr id="3" name="Rectangle 2">
            <a:extLst>
              <a:ext uri="{FF2B5EF4-FFF2-40B4-BE49-F238E27FC236}">
                <a16:creationId xmlns:a16="http://schemas.microsoft.com/office/drawing/2014/main" id="{A8024917-9A7A-460F-9D45-0B663C06056D}"/>
              </a:ext>
            </a:extLst>
          </p:cNvPr>
          <p:cNvSpPr/>
          <p:nvPr/>
        </p:nvSpPr>
        <p:spPr>
          <a:xfrm>
            <a:off x="3395156" y="4584628"/>
            <a:ext cx="590226" cy="461665"/>
          </a:xfrm>
          <a:prstGeom prst="rect">
            <a:avLst/>
          </a:prstGeom>
        </p:spPr>
        <p:txBody>
          <a:bodyPr wrap="none">
            <a:spAutoFit/>
          </a:bodyPr>
          <a:lstStyle/>
          <a:p>
            <a:pPr>
              <a:buNone/>
            </a:pPr>
            <a:r>
              <a:rPr lang="en-GB" sz="2400" dirty="0">
                <a:latin typeface="Myriad Pro" panose="020B0503030403020204" pitchFamily="34" charset="0"/>
              </a:rPr>
              <a:t>= 2</a:t>
            </a:r>
            <a:endParaRPr lang="en-GB" sz="2400" dirty="0"/>
          </a:p>
        </p:txBody>
      </p:sp>
      <p:sp>
        <p:nvSpPr>
          <p:cNvPr id="10" name="Rectangle 9">
            <a:extLst>
              <a:ext uri="{FF2B5EF4-FFF2-40B4-BE49-F238E27FC236}">
                <a16:creationId xmlns:a16="http://schemas.microsoft.com/office/drawing/2014/main" id="{A31A22DC-09E0-4D1E-AE80-BF6A555AC8B1}"/>
              </a:ext>
            </a:extLst>
          </p:cNvPr>
          <p:cNvSpPr/>
          <p:nvPr/>
        </p:nvSpPr>
        <p:spPr>
          <a:xfrm>
            <a:off x="6070003" y="4578449"/>
            <a:ext cx="590226" cy="461665"/>
          </a:xfrm>
          <a:prstGeom prst="rect">
            <a:avLst/>
          </a:prstGeom>
        </p:spPr>
        <p:txBody>
          <a:bodyPr wrap="none">
            <a:spAutoFit/>
          </a:bodyPr>
          <a:lstStyle/>
          <a:p>
            <a:pPr>
              <a:buNone/>
            </a:pPr>
            <a:r>
              <a:rPr lang="en-GB" sz="2400" dirty="0">
                <a:latin typeface="Myriad Pro" panose="020B0503030403020204" pitchFamily="34" charset="0"/>
              </a:rPr>
              <a:t>= 2</a:t>
            </a:r>
            <a:endParaRPr lang="en-GB" sz="2400" dirty="0"/>
          </a:p>
        </p:txBody>
      </p:sp>
    </p:spTree>
    <p:extLst>
      <p:ext uri="{BB962C8B-B14F-4D97-AF65-F5344CB8AC3E}">
        <p14:creationId xmlns:p14="http://schemas.microsoft.com/office/powerpoint/2010/main" val="232472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1" nodeType="clickEffect">
                                  <p:stCondLst>
                                    <p:cond delay="0"/>
                                  </p:stCondLst>
                                  <p:childTnLst>
                                    <p:animMotion origin="layout" path="M -5.55556E-7 7.40741E-7 L 0.13889 7.40741E-7 " pathEditMode="relative" rAng="0" ptsTypes="AA">
                                      <p:cBhvr>
                                        <p:cTn id="6" dur="2000" fill="hold"/>
                                        <p:tgtEl>
                                          <p:spTgt spid="8"/>
                                        </p:tgtEl>
                                        <p:attrNameLst>
                                          <p:attrName>ppt_x</p:attrName>
                                          <p:attrName>ppt_y</p:attrName>
                                        </p:attrNameLst>
                                      </p:cBhvr>
                                      <p:rCtr x="6944" y="0"/>
                                    </p:animMotion>
                                  </p:childTnLst>
                                </p:cTn>
                              </p:par>
                              <p:par>
                                <p:cTn id="7" presetID="63" presetClass="path" presetSubtype="0" accel="50000" decel="50000" fill="hold" grpId="1" nodeType="withEffect">
                                  <p:stCondLst>
                                    <p:cond delay="0"/>
                                  </p:stCondLst>
                                  <p:childTnLst>
                                    <p:animMotion origin="layout" path="M 5.55556E-7 7.40741E-7 L 0.14323 7.40741E-7 " pathEditMode="relative" rAng="0" ptsTypes="AA">
                                      <p:cBhvr>
                                        <p:cTn id="8" dur="2000" fill="hold"/>
                                        <p:tgtEl>
                                          <p:spTgt spid="9"/>
                                        </p:tgtEl>
                                        <p:attrNameLst>
                                          <p:attrName>ppt_x</p:attrName>
                                          <p:attrName>ppt_y</p:attrName>
                                        </p:attrNameLst>
                                      </p:cBhvr>
                                      <p:rCtr x="7153" y="0"/>
                                    </p:animMotion>
                                  </p:childTnLst>
                                </p:cTn>
                              </p:par>
                            </p:childTnLst>
                          </p:cTn>
                        </p:par>
                        <p:par>
                          <p:cTn id="9" fill="hold">
                            <p:stCondLst>
                              <p:cond delay="2000"/>
                            </p:stCondLst>
                            <p:childTnLst>
                              <p:par>
                                <p:cTn id="10" presetID="3" presetClass="emph" presetSubtype="2" fill="hold" grpId="2" nodeType="afterEffect">
                                  <p:stCondLst>
                                    <p:cond delay="200"/>
                                  </p:stCondLst>
                                  <p:childTnLst>
                                    <p:animClr clrSpc="rgb" dir="cw">
                                      <p:cBhvr override="childStyle">
                                        <p:cTn id="11" dur="500" fill="hold"/>
                                        <p:tgtEl>
                                          <p:spTgt spid="9"/>
                                        </p:tgtEl>
                                        <p:attrNameLst>
                                          <p:attrName>style.color</p:attrName>
                                        </p:attrNameLst>
                                      </p:cBhvr>
                                      <p:to>
                                        <a:schemeClr val="folHlink"/>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9" grpId="1"/>
      <p:bldP spid="9" grpId="2"/>
      <p:bldP spid="3"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2:2</a:t>
            </a:r>
          </a:p>
        </p:txBody>
      </p:sp>
      <p:pic>
        <p:nvPicPr>
          <p:cNvPr id="4" name="Picture 3">
            <a:extLst>
              <a:ext uri="{FF2B5EF4-FFF2-40B4-BE49-F238E27FC236}">
                <a16:creationId xmlns:a16="http://schemas.microsoft.com/office/drawing/2014/main" id="{C210851A-A5A0-4386-A76E-C5AC8DA627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48291" y="1677600"/>
            <a:ext cx="6402262" cy="2593696"/>
          </a:xfrm>
          <a:prstGeom prst="rect">
            <a:avLst/>
          </a:prstGeom>
        </p:spPr>
      </p:pic>
      <p:sp>
        <p:nvSpPr>
          <p:cNvPr id="5" name="TextBox 4">
            <a:extLst>
              <a:ext uri="{FF2B5EF4-FFF2-40B4-BE49-F238E27FC236}">
                <a16:creationId xmlns:a16="http://schemas.microsoft.com/office/drawing/2014/main" id="{D4A50C73-3C37-4E1E-AC62-04EE84FB65AB}"/>
              </a:ext>
            </a:extLst>
          </p:cNvPr>
          <p:cNvSpPr txBox="1"/>
          <p:nvPr/>
        </p:nvSpPr>
        <p:spPr bwMode="auto">
          <a:xfrm>
            <a:off x="4427871" y="2968063"/>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1</a:t>
            </a:r>
            <a:endParaRPr lang="en-GB" sz="2400" dirty="0">
              <a:latin typeface="Myriad Pro" panose="020B0503030403020204" pitchFamily="34" charset="0"/>
              <a:ea typeface="Myriad Pro Semibold" charset="0"/>
              <a:cs typeface="Myriad Pro Semibold" charset="0"/>
            </a:endParaRPr>
          </a:p>
        </p:txBody>
      </p:sp>
      <p:sp>
        <p:nvSpPr>
          <p:cNvPr id="6" name="TextBox 5">
            <a:extLst>
              <a:ext uri="{FF2B5EF4-FFF2-40B4-BE49-F238E27FC236}">
                <a16:creationId xmlns:a16="http://schemas.microsoft.com/office/drawing/2014/main" id="{2CF5756F-0035-42CB-84A9-0B79B1F71911}"/>
              </a:ext>
            </a:extLst>
          </p:cNvPr>
          <p:cNvSpPr txBox="1"/>
          <p:nvPr/>
        </p:nvSpPr>
        <p:spPr bwMode="auto">
          <a:xfrm>
            <a:off x="5697871" y="2968063"/>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2</a:t>
            </a:r>
            <a:endParaRPr lang="en-GB" sz="2400" dirty="0">
              <a:latin typeface="Myriad Pro" panose="020B0503030403020204" pitchFamily="34" charset="0"/>
              <a:ea typeface="Myriad Pro Semibold" charset="0"/>
              <a:cs typeface="Myriad Pro Semibold" charset="0"/>
            </a:endParaRPr>
          </a:p>
        </p:txBody>
      </p:sp>
      <p:sp>
        <p:nvSpPr>
          <p:cNvPr id="7" name="TextBox 6">
            <a:extLst>
              <a:ext uri="{FF2B5EF4-FFF2-40B4-BE49-F238E27FC236}">
                <a16:creationId xmlns:a16="http://schemas.microsoft.com/office/drawing/2014/main" id="{0A11C21C-A4B0-4B56-8F43-72F05B8E38B6}"/>
              </a:ext>
            </a:extLst>
          </p:cNvPr>
          <p:cNvSpPr txBox="1"/>
          <p:nvPr/>
        </p:nvSpPr>
        <p:spPr bwMode="auto">
          <a:xfrm>
            <a:off x="2095775" y="4617379"/>
            <a:ext cx="1191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12 × 0.1</a:t>
            </a:r>
            <a:endParaRPr lang="en-GB" sz="2400" dirty="0">
              <a:latin typeface="Myriad Pro" panose="020B0503030403020204" pitchFamily="34" charset="0"/>
              <a:ea typeface="Myriad Pro Semibold" charset="0"/>
              <a:cs typeface="Myriad Pro Semibold" charset="0"/>
            </a:endParaRPr>
          </a:p>
        </p:txBody>
      </p:sp>
      <p:sp>
        <p:nvSpPr>
          <p:cNvPr id="8" name="TextBox 7">
            <a:extLst>
              <a:ext uri="{FF2B5EF4-FFF2-40B4-BE49-F238E27FC236}">
                <a16:creationId xmlns:a16="http://schemas.microsoft.com/office/drawing/2014/main" id="{F00034F7-D128-4E16-AA8C-8D017B49407E}"/>
              </a:ext>
            </a:extLst>
          </p:cNvPr>
          <p:cNvSpPr txBox="1"/>
          <p:nvPr/>
        </p:nvSpPr>
        <p:spPr bwMode="auto">
          <a:xfrm>
            <a:off x="5349581" y="4622911"/>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12 ÷ 10</a:t>
            </a:r>
            <a:endParaRPr lang="en-GB" sz="2400" dirty="0">
              <a:latin typeface="Myriad Pro" panose="020B0503030403020204" pitchFamily="34" charset="0"/>
              <a:ea typeface="Myriad Pro Semibold" charset="0"/>
              <a:cs typeface="Myriad Pro Semibold" charset="0"/>
            </a:endParaRPr>
          </a:p>
        </p:txBody>
      </p:sp>
      <p:sp>
        <p:nvSpPr>
          <p:cNvPr id="9" name="Rectangle 8">
            <a:extLst>
              <a:ext uri="{FF2B5EF4-FFF2-40B4-BE49-F238E27FC236}">
                <a16:creationId xmlns:a16="http://schemas.microsoft.com/office/drawing/2014/main" id="{4DB25C93-EFE2-43C2-83A0-C48A12D27681}"/>
              </a:ext>
            </a:extLst>
          </p:cNvPr>
          <p:cNvSpPr/>
          <p:nvPr/>
        </p:nvSpPr>
        <p:spPr>
          <a:xfrm>
            <a:off x="3165587" y="4612298"/>
            <a:ext cx="811441" cy="461665"/>
          </a:xfrm>
          <a:prstGeom prst="rect">
            <a:avLst/>
          </a:prstGeom>
        </p:spPr>
        <p:txBody>
          <a:bodyPr wrap="none">
            <a:spAutoFit/>
          </a:bodyPr>
          <a:lstStyle/>
          <a:p>
            <a:pPr>
              <a:buNone/>
            </a:pPr>
            <a:r>
              <a:rPr lang="en-GB" sz="2400" dirty="0">
                <a:latin typeface="Myriad Pro" panose="020B0503030403020204" pitchFamily="34" charset="0"/>
              </a:rPr>
              <a:t>= 1.2</a:t>
            </a:r>
            <a:endParaRPr lang="en-GB" sz="2400" dirty="0"/>
          </a:p>
        </p:txBody>
      </p:sp>
      <p:sp>
        <p:nvSpPr>
          <p:cNvPr id="10" name="Rectangle 9">
            <a:extLst>
              <a:ext uri="{FF2B5EF4-FFF2-40B4-BE49-F238E27FC236}">
                <a16:creationId xmlns:a16="http://schemas.microsoft.com/office/drawing/2014/main" id="{DB51A02C-3B36-4B14-AFB9-A197E5593409}"/>
              </a:ext>
            </a:extLst>
          </p:cNvPr>
          <p:cNvSpPr/>
          <p:nvPr/>
        </p:nvSpPr>
        <p:spPr>
          <a:xfrm>
            <a:off x="6363921" y="4622910"/>
            <a:ext cx="811441" cy="461665"/>
          </a:xfrm>
          <a:prstGeom prst="rect">
            <a:avLst/>
          </a:prstGeom>
        </p:spPr>
        <p:txBody>
          <a:bodyPr wrap="none">
            <a:spAutoFit/>
          </a:bodyPr>
          <a:lstStyle/>
          <a:p>
            <a:pPr>
              <a:buNone/>
            </a:pPr>
            <a:r>
              <a:rPr lang="en-GB" sz="2400" dirty="0">
                <a:latin typeface="Myriad Pro" panose="020B0503030403020204" pitchFamily="34" charset="0"/>
              </a:rPr>
              <a:t>= 1.2</a:t>
            </a:r>
            <a:endParaRPr lang="en-GB" sz="2400" dirty="0"/>
          </a:p>
        </p:txBody>
      </p:sp>
    </p:spTree>
    <p:extLst>
      <p:ext uri="{BB962C8B-B14F-4D97-AF65-F5344CB8AC3E}">
        <p14:creationId xmlns:p14="http://schemas.microsoft.com/office/powerpoint/2010/main" val="408251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22222E-6 4.81481E-6 L 0.13889 4.81481E-6 " pathEditMode="relative" rAng="0" ptsTypes="AA">
                                      <p:cBhvr>
                                        <p:cTn id="6" dur="2000" fill="hold"/>
                                        <p:tgtEl>
                                          <p:spTgt spid="5"/>
                                        </p:tgtEl>
                                        <p:attrNameLst>
                                          <p:attrName>ppt_x</p:attrName>
                                          <p:attrName>ppt_y</p:attrName>
                                        </p:attrNameLst>
                                      </p:cBhvr>
                                      <p:rCtr x="6944" y="0"/>
                                    </p:animMotion>
                                  </p:childTnLst>
                                </p:cTn>
                              </p:par>
                              <p:par>
                                <p:cTn id="7" presetID="63" presetClass="path" presetSubtype="0" accel="50000" decel="50000" fill="hold" grpId="0" nodeType="withEffect">
                                  <p:stCondLst>
                                    <p:cond delay="0"/>
                                  </p:stCondLst>
                                  <p:childTnLst>
                                    <p:animMotion origin="layout" path="M 3.33333E-6 4.81481E-6 L 0.14323 4.81481E-6 " pathEditMode="relative" rAng="0" ptsTypes="AA">
                                      <p:cBhvr>
                                        <p:cTn id="8" dur="2000" fill="hold"/>
                                        <p:tgtEl>
                                          <p:spTgt spid="6"/>
                                        </p:tgtEl>
                                        <p:attrNameLst>
                                          <p:attrName>ppt_x</p:attrName>
                                          <p:attrName>ppt_y</p:attrName>
                                        </p:attrNameLst>
                                      </p:cBhvr>
                                      <p:rCtr x="7153"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2:2</a:t>
            </a:r>
          </a:p>
        </p:txBody>
      </p:sp>
      <p:pic>
        <p:nvPicPr>
          <p:cNvPr id="4" name="Picture 3">
            <a:extLst>
              <a:ext uri="{FF2B5EF4-FFF2-40B4-BE49-F238E27FC236}">
                <a16:creationId xmlns:a16="http://schemas.microsoft.com/office/drawing/2014/main" id="{B86021E2-3B5A-417E-9B90-57AE3B26C4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a:stretch/>
        </p:blipFill>
        <p:spPr>
          <a:xfrm>
            <a:off x="383822" y="1677600"/>
            <a:ext cx="8489241" cy="3549706"/>
          </a:xfrm>
          <a:prstGeom prst="rect">
            <a:avLst/>
          </a:prstGeom>
        </p:spPr>
      </p:pic>
      <p:grpSp>
        <p:nvGrpSpPr>
          <p:cNvPr id="3" name="Group 2"/>
          <p:cNvGrpSpPr/>
          <p:nvPr/>
        </p:nvGrpSpPr>
        <p:grpSpPr>
          <a:xfrm>
            <a:off x="2114392" y="5286918"/>
            <a:ext cx="4733476" cy="461665"/>
            <a:chOff x="2299640" y="5286918"/>
            <a:chExt cx="4733476" cy="461665"/>
          </a:xfrm>
        </p:grpSpPr>
        <p:sp>
          <p:nvSpPr>
            <p:cNvPr id="5" name="TextBox 4">
              <a:extLst>
                <a:ext uri="{FF2B5EF4-FFF2-40B4-BE49-F238E27FC236}">
                  <a16:creationId xmlns:a16="http://schemas.microsoft.com/office/drawing/2014/main" id="{0A11C21C-A4B0-4B56-8F43-72F05B8E38B6}"/>
                </a:ext>
              </a:extLst>
            </p:cNvPr>
            <p:cNvSpPr txBox="1"/>
            <p:nvPr/>
          </p:nvSpPr>
          <p:spPr bwMode="auto">
            <a:xfrm>
              <a:off x="2299640" y="5286918"/>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4 × 0.1 = 0.4</a:t>
              </a:r>
              <a:endParaRPr lang="en-GB" sz="2400" dirty="0">
                <a:latin typeface="Myriad Pro" panose="020B0503030403020204" pitchFamily="34" charset="0"/>
                <a:ea typeface="Myriad Pro Semibold" charset="0"/>
                <a:cs typeface="Myriad Pro Semibold" charset="0"/>
              </a:endParaRPr>
            </a:p>
          </p:txBody>
        </p:sp>
        <p:sp>
          <p:nvSpPr>
            <p:cNvPr id="6" name="TextBox 5">
              <a:extLst>
                <a:ext uri="{FF2B5EF4-FFF2-40B4-BE49-F238E27FC236}">
                  <a16:creationId xmlns:a16="http://schemas.microsoft.com/office/drawing/2014/main" id="{F00034F7-D128-4E16-AA8C-8D017B49407E}"/>
                </a:ext>
              </a:extLst>
            </p:cNvPr>
            <p:cNvSpPr txBox="1"/>
            <p:nvPr/>
          </p:nvSpPr>
          <p:spPr bwMode="auto">
            <a:xfrm>
              <a:off x="5370481" y="5286918"/>
              <a:ext cx="1662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4 ÷ 10 = 0.4</a:t>
              </a:r>
              <a:endParaRPr lang="en-GB" sz="2400" dirty="0">
                <a:latin typeface="Myriad Pro" panose="020B0503030403020204" pitchFamily="34" charset="0"/>
                <a:ea typeface="Myriad Pro Semibold" charset="0"/>
                <a:cs typeface="Myriad Pro Semibold" charset="0"/>
              </a:endParaRPr>
            </a:p>
          </p:txBody>
        </p:sp>
      </p:grpSp>
    </p:spTree>
    <p:extLst>
      <p:ext uri="{BB962C8B-B14F-4D97-AF65-F5344CB8AC3E}">
        <p14:creationId xmlns:p14="http://schemas.microsoft.com/office/powerpoint/2010/main" val="222212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2:3</a:t>
            </a:r>
          </a:p>
        </p:txBody>
      </p:sp>
      <p:pic>
        <p:nvPicPr>
          <p:cNvPr id="3" name="Picture 2">
            <a:extLst>
              <a:ext uri="{FF2B5EF4-FFF2-40B4-BE49-F238E27FC236}">
                <a16:creationId xmlns:a16="http://schemas.microsoft.com/office/drawing/2014/main" id="{FD06EC16-B68A-453C-91BE-B75AD27FE8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155" y="1677600"/>
            <a:ext cx="9130374" cy="3225494"/>
          </a:xfrm>
          <a:prstGeom prst="rect">
            <a:avLst/>
          </a:prstGeom>
        </p:spPr>
      </p:pic>
      <p:grpSp>
        <p:nvGrpSpPr>
          <p:cNvPr id="4" name="Group 3"/>
          <p:cNvGrpSpPr/>
          <p:nvPr/>
        </p:nvGrpSpPr>
        <p:grpSpPr>
          <a:xfrm>
            <a:off x="2241331" y="5286918"/>
            <a:ext cx="5111785" cy="461665"/>
            <a:chOff x="2110487" y="5286918"/>
            <a:chExt cx="5111785" cy="461665"/>
          </a:xfrm>
        </p:grpSpPr>
        <p:sp>
          <p:nvSpPr>
            <p:cNvPr id="5" name="TextBox 4">
              <a:extLst>
                <a:ext uri="{FF2B5EF4-FFF2-40B4-BE49-F238E27FC236}">
                  <a16:creationId xmlns:a16="http://schemas.microsoft.com/office/drawing/2014/main" id="{0A11C21C-A4B0-4B56-8F43-72F05B8E38B6}"/>
                </a:ext>
              </a:extLst>
            </p:cNvPr>
            <p:cNvSpPr txBox="1"/>
            <p:nvPr/>
          </p:nvSpPr>
          <p:spPr bwMode="auto">
            <a:xfrm>
              <a:off x="2110487" y="5286918"/>
              <a:ext cx="2105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0.9 × 0.1 = 0.09</a:t>
              </a:r>
              <a:endParaRPr lang="en-GB" sz="2400" dirty="0">
                <a:latin typeface="Myriad Pro" panose="020B0503030403020204" pitchFamily="34" charset="0"/>
                <a:ea typeface="Myriad Pro Semibold" charset="0"/>
                <a:cs typeface="Myriad Pro Semibold" charset="0"/>
              </a:endParaRPr>
            </a:p>
          </p:txBody>
        </p:sp>
        <p:sp>
          <p:nvSpPr>
            <p:cNvPr id="6" name="TextBox 5">
              <a:extLst>
                <a:ext uri="{FF2B5EF4-FFF2-40B4-BE49-F238E27FC236}">
                  <a16:creationId xmlns:a16="http://schemas.microsoft.com/office/drawing/2014/main" id="{F00034F7-D128-4E16-AA8C-8D017B49407E}"/>
                </a:ext>
              </a:extLst>
            </p:cNvPr>
            <p:cNvSpPr txBox="1"/>
            <p:nvPr/>
          </p:nvSpPr>
          <p:spPr bwMode="auto">
            <a:xfrm>
              <a:off x="5181328" y="5286918"/>
              <a:ext cx="20409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0.9 ÷ 10 = 0.09</a:t>
              </a:r>
              <a:endParaRPr lang="en-GB" sz="2400" dirty="0">
                <a:latin typeface="Myriad Pro" panose="020B0503030403020204" pitchFamily="34" charset="0"/>
                <a:ea typeface="Myriad Pro Semibold" charset="0"/>
                <a:cs typeface="Myriad Pro Semibold" charset="0"/>
              </a:endParaRPr>
            </a:p>
          </p:txBody>
        </p:sp>
      </p:grpSp>
    </p:spTree>
    <p:extLst>
      <p:ext uri="{BB962C8B-B14F-4D97-AF65-F5344CB8AC3E}">
        <p14:creationId xmlns:p14="http://schemas.microsoft.com/office/powerpoint/2010/main" val="3768316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2:4</a:t>
            </a:r>
          </a:p>
        </p:txBody>
      </p:sp>
      <p:pic>
        <p:nvPicPr>
          <p:cNvPr id="5" name="Picture 4">
            <a:extLst>
              <a:ext uri="{FF2B5EF4-FFF2-40B4-BE49-F238E27FC236}">
                <a16:creationId xmlns:a16="http://schemas.microsoft.com/office/drawing/2014/main" id="{1CF67891-76E4-4B82-BD20-6360944C0052}"/>
              </a:ext>
            </a:extLst>
          </p:cNvPr>
          <p:cNvPicPr>
            <a:picLocks noChangeAspect="1"/>
          </p:cNvPicPr>
          <p:nvPr/>
        </p:nvPicPr>
        <p:blipFill>
          <a:blip r:embed="rId3"/>
          <a:stretch>
            <a:fillRect/>
          </a:stretch>
        </p:blipFill>
        <p:spPr>
          <a:xfrm>
            <a:off x="234320" y="2605968"/>
            <a:ext cx="8675360" cy="1646063"/>
          </a:xfrm>
          <a:prstGeom prst="rect">
            <a:avLst/>
          </a:prstGeom>
        </p:spPr>
      </p:pic>
      <p:sp>
        <p:nvSpPr>
          <p:cNvPr id="6" name="Rectangle 5">
            <a:extLst>
              <a:ext uri="{FF2B5EF4-FFF2-40B4-BE49-F238E27FC236}">
                <a16:creationId xmlns:a16="http://schemas.microsoft.com/office/drawing/2014/main" id="{87DBEDD7-75D1-490D-AF86-A42B0F5C2C18}"/>
              </a:ext>
            </a:extLst>
          </p:cNvPr>
          <p:cNvSpPr/>
          <p:nvPr/>
        </p:nvSpPr>
        <p:spPr>
          <a:xfrm>
            <a:off x="592666" y="1156318"/>
            <a:ext cx="7958667" cy="461665"/>
          </a:xfrm>
          <a:prstGeom prst="rect">
            <a:avLst/>
          </a:prstGeom>
        </p:spPr>
        <p:txBody>
          <a:bodyPr wrap="square">
            <a:spAutoFit/>
          </a:bodyPr>
          <a:lstStyle/>
          <a:p>
            <a:pPr algn="ctr">
              <a:buNone/>
            </a:pPr>
            <a:r>
              <a:rPr lang="en-GB" sz="2400" dirty="0">
                <a:latin typeface="Myriad Pro" panose="020B0503030403020204" pitchFamily="34" charset="0"/>
              </a:rPr>
              <a:t>Mary’s string is </a:t>
            </a:r>
            <a:r>
              <a:rPr lang="en-GB" sz="2400" b="1" dirty="0">
                <a:latin typeface="Myriad Pro" panose="020B0503030403020204" pitchFamily="34" charset="0"/>
              </a:rPr>
              <a:t>one-hundredth</a:t>
            </a:r>
            <a:r>
              <a:rPr lang="en-GB" sz="2400" dirty="0">
                <a:latin typeface="Myriad Pro" panose="020B0503030403020204" pitchFamily="34" charset="0"/>
              </a:rPr>
              <a:t> the length of William’s string.</a:t>
            </a:r>
          </a:p>
        </p:txBody>
      </p:sp>
    </p:spTree>
    <p:extLst>
      <p:ext uri="{BB962C8B-B14F-4D97-AF65-F5344CB8AC3E}">
        <p14:creationId xmlns:p14="http://schemas.microsoft.com/office/powerpoint/2010/main" val="103504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2:4</a:t>
            </a:r>
          </a:p>
        </p:txBody>
      </p:sp>
      <p:pic>
        <p:nvPicPr>
          <p:cNvPr id="4" name="Picture 3">
            <a:extLst>
              <a:ext uri="{FF2B5EF4-FFF2-40B4-BE49-F238E27FC236}">
                <a16:creationId xmlns:a16="http://schemas.microsoft.com/office/drawing/2014/main" id="{E35967A4-5E74-4A45-92ED-760EA28F76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38489" y="1832400"/>
            <a:ext cx="5146908" cy="2543818"/>
          </a:xfrm>
          <a:prstGeom prst="rect">
            <a:avLst/>
          </a:prstGeom>
        </p:spPr>
      </p:pic>
      <p:sp>
        <p:nvSpPr>
          <p:cNvPr id="5" name="TextBox 4">
            <a:extLst>
              <a:ext uri="{FF2B5EF4-FFF2-40B4-BE49-F238E27FC236}">
                <a16:creationId xmlns:a16="http://schemas.microsoft.com/office/drawing/2014/main" id="{F81B1EAB-CFAA-42E0-B96F-5E7E5E1E4607}"/>
              </a:ext>
            </a:extLst>
          </p:cNvPr>
          <p:cNvSpPr txBox="1"/>
          <p:nvPr/>
        </p:nvSpPr>
        <p:spPr bwMode="auto">
          <a:xfrm>
            <a:off x="3562180" y="3119049"/>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2</a:t>
            </a:r>
            <a:endParaRPr lang="en-GB" sz="2400" dirty="0">
              <a:latin typeface="Myriad Pro" panose="020B0503030403020204" pitchFamily="34" charset="0"/>
              <a:ea typeface="Myriad Pro Semibold" charset="0"/>
              <a:cs typeface="Myriad Pro Semibold" charset="0"/>
            </a:endParaRPr>
          </a:p>
        </p:txBody>
      </p:sp>
      <p:sp>
        <p:nvSpPr>
          <p:cNvPr id="6" name="TextBox 5">
            <a:extLst>
              <a:ext uri="{FF2B5EF4-FFF2-40B4-BE49-F238E27FC236}">
                <a16:creationId xmlns:a16="http://schemas.microsoft.com/office/drawing/2014/main" id="{33B51563-69AE-4B3B-A462-6D6FA7CBA121}"/>
              </a:ext>
            </a:extLst>
          </p:cNvPr>
          <p:cNvSpPr txBox="1"/>
          <p:nvPr/>
        </p:nvSpPr>
        <p:spPr bwMode="auto">
          <a:xfrm>
            <a:off x="4819480" y="3119049"/>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0</a:t>
            </a:r>
            <a:endParaRPr lang="en-GB" sz="2400" dirty="0">
              <a:latin typeface="Myriad Pro" panose="020B0503030403020204" pitchFamily="34" charset="0"/>
              <a:ea typeface="Myriad Pro Semibold" charset="0"/>
              <a:cs typeface="Myriad Pro Semibold" charset="0"/>
            </a:endParaRPr>
          </a:p>
        </p:txBody>
      </p:sp>
      <p:sp>
        <p:nvSpPr>
          <p:cNvPr id="7" name="TextBox 6">
            <a:extLst>
              <a:ext uri="{FF2B5EF4-FFF2-40B4-BE49-F238E27FC236}">
                <a16:creationId xmlns:a16="http://schemas.microsoft.com/office/drawing/2014/main" id="{8B1E792C-186A-4319-A16A-BCC74F72E57F}"/>
              </a:ext>
            </a:extLst>
          </p:cNvPr>
          <p:cNvSpPr txBox="1"/>
          <p:nvPr/>
        </p:nvSpPr>
        <p:spPr bwMode="auto">
          <a:xfrm>
            <a:off x="6076780" y="3119049"/>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0</a:t>
            </a:r>
            <a:endParaRPr lang="en-GB" sz="2400" dirty="0">
              <a:latin typeface="Myriad Pro" panose="020B0503030403020204" pitchFamily="34" charset="0"/>
              <a:ea typeface="Myriad Pro Semibold" charset="0"/>
              <a:cs typeface="Myriad Pro Semibold" charset="0"/>
            </a:endParaRPr>
          </a:p>
        </p:txBody>
      </p:sp>
      <p:sp>
        <p:nvSpPr>
          <p:cNvPr id="8" name="Rectangle 7">
            <a:extLst>
              <a:ext uri="{FF2B5EF4-FFF2-40B4-BE49-F238E27FC236}">
                <a16:creationId xmlns:a16="http://schemas.microsoft.com/office/drawing/2014/main" id="{B3198D1C-2651-44C6-B3B8-FFA822196E1E}"/>
              </a:ext>
            </a:extLst>
          </p:cNvPr>
          <p:cNvSpPr/>
          <p:nvPr/>
        </p:nvSpPr>
        <p:spPr>
          <a:xfrm>
            <a:off x="4818739" y="5138603"/>
            <a:ext cx="1441420" cy="461665"/>
          </a:xfrm>
          <a:prstGeom prst="rect">
            <a:avLst/>
          </a:prstGeom>
        </p:spPr>
        <p:txBody>
          <a:bodyPr wrap="none">
            <a:spAutoFit/>
          </a:bodyPr>
          <a:lstStyle/>
          <a:p>
            <a:pPr>
              <a:buNone/>
            </a:pPr>
            <a:r>
              <a:rPr lang="en-GB" sz="2400" dirty="0">
                <a:latin typeface="Myriad Pro" panose="020B0503030403020204" pitchFamily="34" charset="0"/>
              </a:rPr>
              <a:t>200 ÷ 100</a:t>
            </a:r>
          </a:p>
        </p:txBody>
      </p:sp>
      <p:sp>
        <p:nvSpPr>
          <p:cNvPr id="9" name="Rectangle 8">
            <a:extLst>
              <a:ext uri="{FF2B5EF4-FFF2-40B4-BE49-F238E27FC236}">
                <a16:creationId xmlns:a16="http://schemas.microsoft.com/office/drawing/2014/main" id="{9AC60245-2038-4EDB-94A7-9BEE43F00BD5}"/>
              </a:ext>
            </a:extLst>
          </p:cNvPr>
          <p:cNvSpPr/>
          <p:nvPr/>
        </p:nvSpPr>
        <p:spPr>
          <a:xfrm>
            <a:off x="1940416" y="5138604"/>
            <a:ext cx="1571264" cy="461665"/>
          </a:xfrm>
          <a:prstGeom prst="rect">
            <a:avLst/>
          </a:prstGeom>
        </p:spPr>
        <p:txBody>
          <a:bodyPr wrap="none">
            <a:spAutoFit/>
          </a:bodyPr>
          <a:lstStyle/>
          <a:p>
            <a:pPr>
              <a:buNone/>
            </a:pPr>
            <a:r>
              <a:rPr lang="en-GB" sz="2400" dirty="0">
                <a:latin typeface="Myriad Pro" panose="020B0503030403020204" pitchFamily="34" charset="0"/>
              </a:rPr>
              <a:t>200 × 0.01 </a:t>
            </a:r>
          </a:p>
        </p:txBody>
      </p:sp>
      <p:sp>
        <p:nvSpPr>
          <p:cNvPr id="10" name="Rectangle 9">
            <a:extLst>
              <a:ext uri="{FF2B5EF4-FFF2-40B4-BE49-F238E27FC236}">
                <a16:creationId xmlns:a16="http://schemas.microsoft.com/office/drawing/2014/main" id="{F5DFE3F7-B1DA-4A2B-868A-B1A5219168B1}"/>
              </a:ext>
            </a:extLst>
          </p:cNvPr>
          <p:cNvSpPr/>
          <p:nvPr/>
        </p:nvSpPr>
        <p:spPr>
          <a:xfrm>
            <a:off x="3304844" y="5115208"/>
            <a:ext cx="590226" cy="461665"/>
          </a:xfrm>
          <a:prstGeom prst="rect">
            <a:avLst/>
          </a:prstGeom>
        </p:spPr>
        <p:txBody>
          <a:bodyPr wrap="none">
            <a:spAutoFit/>
          </a:bodyPr>
          <a:lstStyle/>
          <a:p>
            <a:pPr>
              <a:buNone/>
            </a:pPr>
            <a:r>
              <a:rPr lang="en-GB" sz="2400" dirty="0">
                <a:latin typeface="Myriad Pro" panose="020B0503030403020204" pitchFamily="34" charset="0"/>
              </a:rPr>
              <a:t>= 2</a:t>
            </a:r>
            <a:endParaRPr lang="en-GB" sz="2400" dirty="0"/>
          </a:p>
        </p:txBody>
      </p:sp>
      <p:sp>
        <p:nvSpPr>
          <p:cNvPr id="11" name="Rectangle 10">
            <a:extLst>
              <a:ext uri="{FF2B5EF4-FFF2-40B4-BE49-F238E27FC236}">
                <a16:creationId xmlns:a16="http://schemas.microsoft.com/office/drawing/2014/main" id="{08583805-ED7F-4353-A89A-8C6F7F5CDA5F}"/>
              </a:ext>
            </a:extLst>
          </p:cNvPr>
          <p:cNvSpPr/>
          <p:nvPr/>
        </p:nvSpPr>
        <p:spPr>
          <a:xfrm>
            <a:off x="6149026" y="5109029"/>
            <a:ext cx="590226" cy="461665"/>
          </a:xfrm>
          <a:prstGeom prst="rect">
            <a:avLst/>
          </a:prstGeom>
        </p:spPr>
        <p:txBody>
          <a:bodyPr wrap="none">
            <a:spAutoFit/>
          </a:bodyPr>
          <a:lstStyle/>
          <a:p>
            <a:pPr>
              <a:buNone/>
            </a:pPr>
            <a:r>
              <a:rPr lang="en-GB" sz="2400" dirty="0">
                <a:latin typeface="Myriad Pro" panose="020B0503030403020204" pitchFamily="34" charset="0"/>
              </a:rPr>
              <a:t>= 2</a:t>
            </a:r>
            <a:endParaRPr lang="en-GB" sz="2400" dirty="0"/>
          </a:p>
        </p:txBody>
      </p:sp>
    </p:spTree>
    <p:extLst>
      <p:ext uri="{BB962C8B-B14F-4D97-AF65-F5344CB8AC3E}">
        <p14:creationId xmlns:p14="http://schemas.microsoft.com/office/powerpoint/2010/main" val="397783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77778E-7 4.07407E-6 L 0.275 -0.00417 " pathEditMode="relative" rAng="0" ptsTypes="AA">
                                      <p:cBhvr>
                                        <p:cTn id="6" dur="2000" fill="hold"/>
                                        <p:tgtEl>
                                          <p:spTgt spid="5"/>
                                        </p:tgtEl>
                                        <p:attrNameLst>
                                          <p:attrName>ppt_x</p:attrName>
                                          <p:attrName>ppt_y</p:attrName>
                                        </p:attrNameLst>
                                      </p:cBhvr>
                                      <p:rCtr x="13750" y="-208"/>
                                    </p:animMotion>
                                  </p:childTnLst>
                                </p:cTn>
                              </p:par>
                              <p:par>
                                <p:cTn id="7" presetID="63" presetClass="path" presetSubtype="0" accel="50000" decel="50000" fill="hold" grpId="0" nodeType="withEffect">
                                  <p:stCondLst>
                                    <p:cond delay="0"/>
                                  </p:stCondLst>
                                  <p:childTnLst>
                                    <p:animMotion origin="layout" path="M 2.77778E-7 4.07407E-6 L 0.27934 4.07407E-6 " pathEditMode="relative" rAng="0" ptsTypes="AA">
                                      <p:cBhvr>
                                        <p:cTn id="8" dur="2000" fill="hold"/>
                                        <p:tgtEl>
                                          <p:spTgt spid="6"/>
                                        </p:tgtEl>
                                        <p:attrNameLst>
                                          <p:attrName>ppt_x</p:attrName>
                                          <p:attrName>ppt_y</p:attrName>
                                        </p:attrNameLst>
                                      </p:cBhvr>
                                      <p:rCtr x="13958" y="0"/>
                                    </p:animMotion>
                                  </p:childTnLst>
                                </p:cTn>
                              </p:par>
                              <p:par>
                                <p:cTn id="9" presetID="63" presetClass="path" presetSubtype="0" accel="50000" decel="50000" fill="hold" grpId="0" nodeType="withEffect">
                                  <p:stCondLst>
                                    <p:cond delay="0"/>
                                  </p:stCondLst>
                                  <p:childTnLst>
                                    <p:animMotion origin="layout" path="M 2.77778E-7 4.07407E-6 L 0.26406 0.00162 " pathEditMode="relative" rAng="0" ptsTypes="AA">
                                      <p:cBhvr>
                                        <p:cTn id="10" dur="2000" fill="hold"/>
                                        <p:tgtEl>
                                          <p:spTgt spid="7"/>
                                        </p:tgtEl>
                                        <p:attrNameLst>
                                          <p:attrName>ppt_x</p:attrName>
                                          <p:attrName>ppt_y</p:attrName>
                                        </p:attrNameLst>
                                      </p:cBhvr>
                                      <p:rCtr x="13194" y="69"/>
                                    </p:animMotion>
                                  </p:childTnLst>
                                </p:cTn>
                              </p:par>
                            </p:childTnLst>
                          </p:cTn>
                        </p:par>
                        <p:par>
                          <p:cTn id="11" fill="hold">
                            <p:stCondLst>
                              <p:cond delay="2000"/>
                            </p:stCondLst>
                            <p:childTnLst>
                              <p:par>
                                <p:cTn id="12" presetID="3" presetClass="emph" presetSubtype="2" fill="hold" grpId="1" nodeType="afterEffect">
                                  <p:stCondLst>
                                    <p:cond delay="200"/>
                                  </p:stCondLst>
                                  <p:childTnLst>
                                    <p:animClr clrSpc="rgb" dir="cw">
                                      <p:cBhvr override="childStyle">
                                        <p:cTn id="13" dur="500" fill="hold"/>
                                        <p:tgtEl>
                                          <p:spTgt spid="6"/>
                                        </p:tgtEl>
                                        <p:attrNameLst>
                                          <p:attrName>style.color</p:attrName>
                                        </p:attrNameLst>
                                      </p:cBhvr>
                                      <p:to>
                                        <a:schemeClr val="folHlink"/>
                                      </p:to>
                                    </p:animClr>
                                  </p:childTnLst>
                                </p:cTn>
                              </p:par>
                              <p:par>
                                <p:cTn id="14" presetID="3" presetClass="emph" presetSubtype="2" fill="hold" grpId="1" nodeType="withEffect">
                                  <p:stCondLst>
                                    <p:cond delay="200"/>
                                  </p:stCondLst>
                                  <p:childTnLst>
                                    <p:animClr clrSpc="rgb" dir="cw">
                                      <p:cBhvr override="childStyle">
                                        <p:cTn id="15" dur="500" fill="hold"/>
                                        <p:tgtEl>
                                          <p:spTgt spid="7"/>
                                        </p:tgtEl>
                                        <p:attrNameLst>
                                          <p:attrName>style.color</p:attrName>
                                        </p:attrNameLst>
                                      </p:cBhvr>
                                      <p:to>
                                        <a:schemeClr val="folHlink"/>
                                      </p:to>
                                    </p:animClr>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2:4</a:t>
            </a:r>
          </a:p>
        </p:txBody>
      </p:sp>
      <p:pic>
        <p:nvPicPr>
          <p:cNvPr id="4" name="Picture 3">
            <a:extLst>
              <a:ext uri="{FF2B5EF4-FFF2-40B4-BE49-F238E27FC236}">
                <a16:creationId xmlns:a16="http://schemas.microsoft.com/office/drawing/2014/main" id="{034378E4-643D-4A7C-843F-F0049FB2EC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350"/>
          <a:stretch/>
        </p:blipFill>
        <p:spPr>
          <a:xfrm>
            <a:off x="110843" y="1832400"/>
            <a:ext cx="9144000" cy="3208868"/>
          </a:xfrm>
          <a:prstGeom prst="rect">
            <a:avLst/>
          </a:prstGeom>
        </p:spPr>
      </p:pic>
      <p:sp>
        <p:nvSpPr>
          <p:cNvPr id="6" name="Rectangle 5">
            <a:extLst>
              <a:ext uri="{FF2B5EF4-FFF2-40B4-BE49-F238E27FC236}">
                <a16:creationId xmlns:a16="http://schemas.microsoft.com/office/drawing/2014/main" id="{1673D8A6-23A3-4A47-BE23-B2DE4CA3A9ED}"/>
              </a:ext>
            </a:extLst>
          </p:cNvPr>
          <p:cNvSpPr/>
          <p:nvPr/>
        </p:nvSpPr>
        <p:spPr>
          <a:xfrm>
            <a:off x="1704068" y="5124678"/>
            <a:ext cx="2169184" cy="461665"/>
          </a:xfrm>
          <a:prstGeom prst="rect">
            <a:avLst/>
          </a:prstGeom>
        </p:spPr>
        <p:txBody>
          <a:bodyPr wrap="none">
            <a:spAutoFit/>
          </a:bodyPr>
          <a:lstStyle/>
          <a:p>
            <a:pPr>
              <a:buNone/>
            </a:pPr>
            <a:r>
              <a:rPr lang="en-GB" sz="2400" dirty="0">
                <a:latin typeface="Myriad Pro" panose="020B0503030403020204" pitchFamily="34" charset="0"/>
                <a:ea typeface="Calibri" panose="020F0502020204030204" pitchFamily="34" charset="0"/>
                <a:cs typeface="Times New Roman" panose="02020603050405020304" pitchFamily="18" charset="0"/>
              </a:rPr>
              <a:t>120 × 0.01 = 1.2</a:t>
            </a:r>
            <a:endParaRPr lang="en-GB" sz="2400" dirty="0"/>
          </a:p>
        </p:txBody>
      </p:sp>
      <p:sp>
        <p:nvSpPr>
          <p:cNvPr id="7" name="Rectangle 6">
            <a:extLst>
              <a:ext uri="{FF2B5EF4-FFF2-40B4-BE49-F238E27FC236}">
                <a16:creationId xmlns:a16="http://schemas.microsoft.com/office/drawing/2014/main" id="{34B7E349-8E5A-4E0F-B382-A2E9F54FFDA6}"/>
              </a:ext>
            </a:extLst>
          </p:cNvPr>
          <p:cNvSpPr/>
          <p:nvPr/>
        </p:nvSpPr>
        <p:spPr>
          <a:xfrm>
            <a:off x="6271312" y="5124678"/>
            <a:ext cx="2105063" cy="461665"/>
          </a:xfrm>
          <a:prstGeom prst="rect">
            <a:avLst/>
          </a:prstGeom>
        </p:spPr>
        <p:txBody>
          <a:bodyPr wrap="none">
            <a:spAutoFit/>
          </a:bodyPr>
          <a:lstStyle/>
          <a:p>
            <a:pPr algn="ctr">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120 ÷ 100 = 1.2</a:t>
            </a:r>
          </a:p>
        </p:txBody>
      </p:sp>
    </p:spTree>
    <p:extLst>
      <p:ext uri="{BB962C8B-B14F-4D97-AF65-F5344CB8AC3E}">
        <p14:creationId xmlns:p14="http://schemas.microsoft.com/office/powerpoint/2010/main" val="9951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BC521F-C766-461C-81B3-37F32EB70720}"/>
              </a:ext>
            </a:extLst>
          </p:cNvPr>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1:1</a:t>
            </a:r>
          </a:p>
        </p:txBody>
      </p:sp>
      <p:pic>
        <p:nvPicPr>
          <p:cNvPr id="4" name="Picture 3">
            <a:extLst>
              <a:ext uri="{FF2B5EF4-FFF2-40B4-BE49-F238E27FC236}">
                <a16:creationId xmlns:a16="http://schemas.microsoft.com/office/drawing/2014/main" id="{710499CF-E726-48F6-9FB3-0DF2140E0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2" y="2757290"/>
            <a:ext cx="8998836" cy="656488"/>
          </a:xfrm>
          <a:prstGeom prst="rect">
            <a:avLst/>
          </a:prstGeom>
        </p:spPr>
      </p:pic>
    </p:spTree>
    <p:extLst>
      <p:ext uri="{BB962C8B-B14F-4D97-AF65-F5344CB8AC3E}">
        <p14:creationId xmlns:p14="http://schemas.microsoft.com/office/powerpoint/2010/main" val="899106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2:4</a:t>
            </a:r>
          </a:p>
        </p:txBody>
      </p:sp>
      <p:pic>
        <p:nvPicPr>
          <p:cNvPr id="3" name="Picture 2">
            <a:extLst>
              <a:ext uri="{FF2B5EF4-FFF2-40B4-BE49-F238E27FC236}">
                <a16:creationId xmlns:a16="http://schemas.microsoft.com/office/drawing/2014/main" id="{66ADE762-90F4-4D5A-A3F2-45448F3623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350"/>
          <a:stretch/>
        </p:blipFill>
        <p:spPr>
          <a:xfrm>
            <a:off x="111600" y="1832563"/>
            <a:ext cx="9144000" cy="3308624"/>
          </a:xfrm>
          <a:prstGeom prst="rect">
            <a:avLst/>
          </a:prstGeom>
        </p:spPr>
      </p:pic>
      <p:sp>
        <p:nvSpPr>
          <p:cNvPr id="4" name="Rectangle 3">
            <a:extLst>
              <a:ext uri="{FF2B5EF4-FFF2-40B4-BE49-F238E27FC236}">
                <a16:creationId xmlns:a16="http://schemas.microsoft.com/office/drawing/2014/main" id="{A39110FB-36CD-4A20-A615-AD141422969F}"/>
              </a:ext>
            </a:extLst>
          </p:cNvPr>
          <p:cNvSpPr/>
          <p:nvPr/>
        </p:nvSpPr>
        <p:spPr>
          <a:xfrm>
            <a:off x="1702800" y="5126400"/>
            <a:ext cx="2198038" cy="461665"/>
          </a:xfrm>
          <a:prstGeom prst="rect">
            <a:avLst/>
          </a:prstGeom>
        </p:spPr>
        <p:txBody>
          <a:bodyPr wrap="none">
            <a:spAutoFit/>
          </a:bodyPr>
          <a:lstStyle/>
          <a:p>
            <a:pPr>
              <a:buNone/>
            </a:pPr>
            <a:r>
              <a:rPr lang="en-GB" sz="2400" dirty="0">
                <a:latin typeface="Myriad Pro" panose="020B0503030403020204" pitchFamily="34" charset="0"/>
              </a:rPr>
              <a:t>12 × 0.01 = 0.12</a:t>
            </a:r>
          </a:p>
        </p:txBody>
      </p:sp>
      <p:sp>
        <p:nvSpPr>
          <p:cNvPr id="5" name="Rectangle 4">
            <a:extLst>
              <a:ext uri="{FF2B5EF4-FFF2-40B4-BE49-F238E27FC236}">
                <a16:creationId xmlns:a16="http://schemas.microsoft.com/office/drawing/2014/main" id="{36306E69-1695-4F4D-85E2-429824C3EF01}"/>
              </a:ext>
            </a:extLst>
          </p:cNvPr>
          <p:cNvSpPr/>
          <p:nvPr/>
        </p:nvSpPr>
        <p:spPr>
          <a:xfrm>
            <a:off x="6271200" y="5126400"/>
            <a:ext cx="2105064" cy="461665"/>
          </a:xfrm>
          <a:prstGeom prst="rect">
            <a:avLst/>
          </a:prstGeom>
        </p:spPr>
        <p:txBody>
          <a:bodyPr wrap="none">
            <a:spAutoFit/>
          </a:bodyPr>
          <a:lstStyle/>
          <a:p>
            <a:pPr algn="ctr">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12 ÷ 100 = 0.12</a:t>
            </a:r>
          </a:p>
        </p:txBody>
      </p:sp>
    </p:spTree>
    <p:extLst>
      <p:ext uri="{BB962C8B-B14F-4D97-AF65-F5344CB8AC3E}">
        <p14:creationId xmlns:p14="http://schemas.microsoft.com/office/powerpoint/2010/main" val="3778244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2:4</a:t>
            </a:r>
          </a:p>
        </p:txBody>
      </p:sp>
      <p:sp>
        <p:nvSpPr>
          <p:cNvPr id="5" name="Rectangle 4">
            <a:extLst>
              <a:ext uri="{FF2B5EF4-FFF2-40B4-BE49-F238E27FC236}">
                <a16:creationId xmlns:a16="http://schemas.microsoft.com/office/drawing/2014/main" id="{35737F15-20AE-4B4A-99D6-5225C094387D}"/>
              </a:ext>
            </a:extLst>
          </p:cNvPr>
          <p:cNvSpPr/>
          <p:nvPr/>
        </p:nvSpPr>
        <p:spPr>
          <a:xfrm>
            <a:off x="1702800" y="5124678"/>
            <a:ext cx="2040943" cy="461665"/>
          </a:xfrm>
          <a:prstGeom prst="rect">
            <a:avLst/>
          </a:prstGeom>
        </p:spPr>
        <p:txBody>
          <a:bodyPr wrap="none">
            <a:spAutoFit/>
          </a:bodyPr>
          <a:lstStyle/>
          <a:p>
            <a:pPr>
              <a:buNone/>
            </a:pPr>
            <a:r>
              <a:rPr lang="en-GB" sz="2400" dirty="0">
                <a:latin typeface="Myriad Pro" panose="020B0503030403020204" pitchFamily="34" charset="0"/>
              </a:rPr>
              <a:t>4 × 0.01 = 0.04</a:t>
            </a:r>
          </a:p>
        </p:txBody>
      </p:sp>
      <p:sp>
        <p:nvSpPr>
          <p:cNvPr id="6" name="Rectangle 5">
            <a:extLst>
              <a:ext uri="{FF2B5EF4-FFF2-40B4-BE49-F238E27FC236}">
                <a16:creationId xmlns:a16="http://schemas.microsoft.com/office/drawing/2014/main" id="{B222FE44-0268-4A49-A286-35B22D20AB8C}"/>
              </a:ext>
            </a:extLst>
          </p:cNvPr>
          <p:cNvSpPr/>
          <p:nvPr/>
        </p:nvSpPr>
        <p:spPr>
          <a:xfrm>
            <a:off x="6271200" y="5124678"/>
            <a:ext cx="1947969" cy="461665"/>
          </a:xfrm>
          <a:prstGeom prst="rect">
            <a:avLst/>
          </a:prstGeom>
        </p:spPr>
        <p:txBody>
          <a:bodyPr wrap="none">
            <a:spAutoFit/>
          </a:bodyPr>
          <a:lstStyle/>
          <a:p>
            <a:pPr algn="ctr">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4 ÷ 100 = 0.04</a:t>
            </a:r>
          </a:p>
        </p:txBody>
      </p:sp>
      <p:pic>
        <p:nvPicPr>
          <p:cNvPr id="7" name="Picture 6">
            <a:extLst>
              <a:ext uri="{FF2B5EF4-FFF2-40B4-BE49-F238E27FC236}">
                <a16:creationId xmlns:a16="http://schemas.microsoft.com/office/drawing/2014/main" id="{6CF08498-78AC-44BC-9117-487797B7B7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2000" y="1825200"/>
            <a:ext cx="9186117" cy="3341878"/>
          </a:xfrm>
          <a:prstGeom prst="rect">
            <a:avLst/>
          </a:prstGeom>
        </p:spPr>
      </p:pic>
    </p:spTree>
    <p:extLst>
      <p:ext uri="{BB962C8B-B14F-4D97-AF65-F5344CB8AC3E}">
        <p14:creationId xmlns:p14="http://schemas.microsoft.com/office/powerpoint/2010/main" val="2565903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3:1</a:t>
            </a:r>
          </a:p>
        </p:txBody>
      </p:sp>
      <p:pic>
        <p:nvPicPr>
          <p:cNvPr id="4" name="Picture 3">
            <a:extLst>
              <a:ext uri="{FF2B5EF4-FFF2-40B4-BE49-F238E27FC236}">
                <a16:creationId xmlns:a16="http://schemas.microsoft.com/office/drawing/2014/main" id="{BDCE425C-DE61-4B77-A57D-9E979B8F8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2352450"/>
            <a:ext cx="6816764" cy="2153100"/>
          </a:xfrm>
          <a:prstGeom prst="rect">
            <a:avLst/>
          </a:prstGeom>
        </p:spPr>
      </p:pic>
    </p:spTree>
    <p:extLst>
      <p:ext uri="{BB962C8B-B14F-4D97-AF65-F5344CB8AC3E}">
        <p14:creationId xmlns:p14="http://schemas.microsoft.com/office/powerpoint/2010/main" val="2028670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3:1</a:t>
            </a:r>
          </a:p>
        </p:txBody>
      </p:sp>
      <p:pic>
        <p:nvPicPr>
          <p:cNvPr id="4" name="Picture 3">
            <a:extLst>
              <a:ext uri="{FF2B5EF4-FFF2-40B4-BE49-F238E27FC236}">
                <a16:creationId xmlns:a16="http://schemas.microsoft.com/office/drawing/2014/main" id="{2E713693-EAC7-47C5-BFDA-853E7A26D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2281788"/>
            <a:ext cx="6816764" cy="2294424"/>
          </a:xfrm>
          <a:prstGeom prst="rect">
            <a:avLst/>
          </a:prstGeom>
        </p:spPr>
      </p:pic>
    </p:spTree>
    <p:extLst>
      <p:ext uri="{BB962C8B-B14F-4D97-AF65-F5344CB8AC3E}">
        <p14:creationId xmlns:p14="http://schemas.microsoft.com/office/powerpoint/2010/main" val="718097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3:2</a:t>
            </a:r>
          </a:p>
        </p:txBody>
      </p:sp>
      <p:pic>
        <p:nvPicPr>
          <p:cNvPr id="4" name="Picture 3">
            <a:extLst>
              <a:ext uri="{FF2B5EF4-FFF2-40B4-BE49-F238E27FC236}">
                <a16:creationId xmlns:a16="http://schemas.microsoft.com/office/drawing/2014/main" id="{D1FA809E-4D91-4B41-8DCC-CAD838406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2140465"/>
            <a:ext cx="6816764" cy="2577070"/>
          </a:xfrm>
          <a:prstGeom prst="rect">
            <a:avLst/>
          </a:prstGeom>
        </p:spPr>
      </p:pic>
    </p:spTree>
    <p:extLst>
      <p:ext uri="{BB962C8B-B14F-4D97-AF65-F5344CB8AC3E}">
        <p14:creationId xmlns:p14="http://schemas.microsoft.com/office/powerpoint/2010/main" val="3737530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3:5</a:t>
            </a:r>
          </a:p>
        </p:txBody>
      </p:sp>
      <p:pic>
        <p:nvPicPr>
          <p:cNvPr id="4" name="Picture 3">
            <a:extLst>
              <a:ext uri="{FF2B5EF4-FFF2-40B4-BE49-F238E27FC236}">
                <a16:creationId xmlns:a16="http://schemas.microsoft.com/office/drawing/2014/main" id="{A9205BB7-3548-49DB-A76E-43964BE49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912024"/>
            <a:ext cx="6816764" cy="5445098"/>
          </a:xfrm>
          <a:prstGeom prst="rect">
            <a:avLst/>
          </a:prstGeom>
        </p:spPr>
      </p:pic>
    </p:spTree>
    <p:extLst>
      <p:ext uri="{BB962C8B-B14F-4D97-AF65-F5344CB8AC3E}">
        <p14:creationId xmlns:p14="http://schemas.microsoft.com/office/powerpoint/2010/main" val="3026220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3:7</a:t>
            </a:r>
          </a:p>
        </p:txBody>
      </p:sp>
      <p:pic>
        <p:nvPicPr>
          <p:cNvPr id="4" name="Picture 3">
            <a:extLst>
              <a:ext uri="{FF2B5EF4-FFF2-40B4-BE49-F238E27FC236}">
                <a16:creationId xmlns:a16="http://schemas.microsoft.com/office/drawing/2014/main" id="{52466C57-A142-41B3-8E66-27AD67348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2467"/>
            <a:ext cx="5046068" cy="1779010"/>
          </a:xfrm>
          <a:prstGeom prst="rect">
            <a:avLst/>
          </a:prstGeom>
        </p:spPr>
      </p:pic>
      <p:pic>
        <p:nvPicPr>
          <p:cNvPr id="6" name="Picture 5">
            <a:extLst>
              <a:ext uri="{FF2B5EF4-FFF2-40B4-BE49-F238E27FC236}">
                <a16:creationId xmlns:a16="http://schemas.microsoft.com/office/drawing/2014/main" id="{BB4D5E15-2CC3-451A-99D5-C3FAEF4F2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932" y="1562467"/>
            <a:ext cx="5046068" cy="1779010"/>
          </a:xfrm>
          <a:prstGeom prst="rect">
            <a:avLst/>
          </a:prstGeom>
        </p:spPr>
      </p:pic>
      <p:sp>
        <p:nvSpPr>
          <p:cNvPr id="5" name="Rectangle 4"/>
          <p:cNvSpPr/>
          <p:nvPr/>
        </p:nvSpPr>
        <p:spPr>
          <a:xfrm>
            <a:off x="870558" y="3889554"/>
            <a:ext cx="4572000" cy="1900007"/>
          </a:xfrm>
          <a:prstGeom prst="rect">
            <a:avLst/>
          </a:prstGeom>
        </p:spPr>
        <p:txBody>
          <a:bodyPr>
            <a:spAutoFit/>
          </a:bodyPr>
          <a:lstStyle/>
          <a:p>
            <a:pPr marL="263525">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57 ones × 3 = 171 ones</a:t>
            </a:r>
          </a:p>
          <a:p>
            <a:pPr>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so 	</a:t>
            </a:r>
          </a:p>
          <a:p>
            <a:pPr marL="142875" indent="120650">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57 tenths × 3 = 171 tenths</a:t>
            </a:r>
          </a:p>
          <a:p>
            <a:pPr marL="263525">
              <a:spcAft>
                <a:spcPts val="8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5.7 × 3 = 17.1</a:t>
            </a:r>
            <a:r>
              <a:rPr lang="en-GB" sz="2400" dirty="0">
                <a:latin typeface="Myriad Pro" panose="020B0503030403020204" pitchFamily="34" charset="0"/>
              </a:rPr>
              <a:t> </a:t>
            </a:r>
            <a:r>
              <a:rPr lang="en-GB" sz="2400" dirty="0">
                <a:solidFill>
                  <a:srgbClr val="00628C"/>
                </a:solidFill>
                <a:latin typeface="Myriad Pro" panose="020B0503030403020204" pitchFamily="34" charset="0"/>
                <a:ea typeface="Calibri" panose="020F0502020204030204" pitchFamily="34" charset="0"/>
                <a:cs typeface="Times New Roman" panose="02020603050405020304" pitchFamily="18" charset="0"/>
              </a:rPr>
              <a:t> </a:t>
            </a:r>
            <a:endParaRPr lang="en-GB" sz="2400" dirty="0">
              <a:solidFill>
                <a:srgbClr val="00628C"/>
              </a:solidFill>
              <a:effectLst/>
              <a:latin typeface="Myriad Pro" panose="020B05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3286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3:7</a:t>
            </a:r>
          </a:p>
        </p:txBody>
      </p:sp>
      <p:pic>
        <p:nvPicPr>
          <p:cNvPr id="3" name="Picture 2">
            <a:extLst>
              <a:ext uri="{FF2B5EF4-FFF2-40B4-BE49-F238E27FC236}">
                <a16:creationId xmlns:a16="http://schemas.microsoft.com/office/drawing/2014/main" id="{B6BE58ED-2A22-402A-8E78-1DA7777A9B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562400"/>
            <a:ext cx="5046068" cy="1779010"/>
          </a:xfrm>
          <a:prstGeom prst="rect">
            <a:avLst/>
          </a:prstGeom>
        </p:spPr>
      </p:pic>
      <p:pic>
        <p:nvPicPr>
          <p:cNvPr id="4" name="Picture 3">
            <a:extLst>
              <a:ext uri="{FF2B5EF4-FFF2-40B4-BE49-F238E27FC236}">
                <a16:creationId xmlns:a16="http://schemas.microsoft.com/office/drawing/2014/main" id="{FE7479F8-119C-4511-AF57-57129B13AD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97932" y="1562400"/>
            <a:ext cx="5046068" cy="1779010"/>
          </a:xfrm>
          <a:prstGeom prst="rect">
            <a:avLst/>
          </a:prstGeom>
        </p:spPr>
      </p:pic>
      <p:sp>
        <p:nvSpPr>
          <p:cNvPr id="5" name="Rectangle 4"/>
          <p:cNvSpPr/>
          <p:nvPr/>
        </p:nvSpPr>
        <p:spPr>
          <a:xfrm>
            <a:off x="870557" y="3889554"/>
            <a:ext cx="6194121" cy="1900007"/>
          </a:xfrm>
          <a:prstGeom prst="rect">
            <a:avLst/>
          </a:prstGeom>
        </p:spPr>
        <p:txBody>
          <a:bodyPr wrap="square">
            <a:spAutoFit/>
          </a:bodyPr>
          <a:lstStyle/>
          <a:p>
            <a:pPr marL="263525">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62 ones × 8 = 496 ones</a:t>
            </a:r>
          </a:p>
          <a:p>
            <a:pPr>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so 	</a:t>
            </a:r>
          </a:p>
          <a:p>
            <a:pPr marL="142875" indent="120650">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62 hundredths × 8 = 496 hundredths</a:t>
            </a:r>
          </a:p>
          <a:p>
            <a:pPr marL="263525">
              <a:spcAft>
                <a:spcPts val="8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0.62 × 8 = 4.96</a:t>
            </a:r>
            <a:r>
              <a:rPr lang="en-GB" sz="2400" dirty="0">
                <a:latin typeface="Myriad Pro" panose="020B0503030403020204" pitchFamily="34" charset="0"/>
              </a:rPr>
              <a:t> </a:t>
            </a:r>
            <a:r>
              <a:rPr lang="en-GB" sz="2400" dirty="0">
                <a:solidFill>
                  <a:srgbClr val="00628C"/>
                </a:solidFill>
                <a:latin typeface="Myriad Pro" panose="020B0503030403020204" pitchFamily="34" charset="0"/>
                <a:ea typeface="Calibri" panose="020F0502020204030204" pitchFamily="34" charset="0"/>
                <a:cs typeface="Times New Roman" panose="02020603050405020304" pitchFamily="18" charset="0"/>
              </a:rPr>
              <a:t> </a:t>
            </a:r>
            <a:endParaRPr lang="en-GB" sz="2400" dirty="0">
              <a:solidFill>
                <a:srgbClr val="00628C"/>
              </a:solidFill>
              <a:effectLst/>
              <a:latin typeface="Myriad Pro" panose="020B05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036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3:7</a:t>
            </a:r>
          </a:p>
        </p:txBody>
      </p:sp>
      <p:pic>
        <p:nvPicPr>
          <p:cNvPr id="3" name="Picture 2">
            <a:extLst>
              <a:ext uri="{FF2B5EF4-FFF2-40B4-BE49-F238E27FC236}">
                <a16:creationId xmlns:a16="http://schemas.microsoft.com/office/drawing/2014/main" id="{4467B0FD-6A0E-4AFB-80A7-DFDA20EDB6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562400"/>
            <a:ext cx="5046068" cy="1779010"/>
          </a:xfrm>
          <a:prstGeom prst="rect">
            <a:avLst/>
          </a:prstGeom>
        </p:spPr>
      </p:pic>
      <p:pic>
        <p:nvPicPr>
          <p:cNvPr id="4" name="Picture 3">
            <a:extLst>
              <a:ext uri="{FF2B5EF4-FFF2-40B4-BE49-F238E27FC236}">
                <a16:creationId xmlns:a16="http://schemas.microsoft.com/office/drawing/2014/main" id="{3ED2FAE1-4A49-4C13-81F0-43C42FC378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97932" y="1562400"/>
            <a:ext cx="5046068" cy="1779010"/>
          </a:xfrm>
          <a:prstGeom prst="rect">
            <a:avLst/>
          </a:prstGeom>
        </p:spPr>
      </p:pic>
      <p:sp>
        <p:nvSpPr>
          <p:cNvPr id="5" name="Rectangle 4"/>
          <p:cNvSpPr/>
          <p:nvPr/>
        </p:nvSpPr>
        <p:spPr>
          <a:xfrm>
            <a:off x="870557" y="3889554"/>
            <a:ext cx="6194121" cy="1900007"/>
          </a:xfrm>
          <a:prstGeom prst="rect">
            <a:avLst/>
          </a:prstGeom>
        </p:spPr>
        <p:txBody>
          <a:bodyPr wrap="square">
            <a:spAutoFit/>
          </a:bodyPr>
          <a:lstStyle/>
          <a:p>
            <a:pPr marL="263525">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127 ones × 6 = 762 ones</a:t>
            </a:r>
          </a:p>
          <a:p>
            <a:pPr>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so 	</a:t>
            </a:r>
          </a:p>
          <a:p>
            <a:pPr marL="142875" indent="120650">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127 tenths × 6 = 762 tenths</a:t>
            </a:r>
          </a:p>
          <a:p>
            <a:pPr marL="263525">
              <a:spcAft>
                <a:spcPts val="8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12.7 × 6 = 76.2</a:t>
            </a:r>
            <a:r>
              <a:rPr lang="en-GB" sz="2400" dirty="0">
                <a:latin typeface="Myriad Pro" panose="020B0503030403020204" pitchFamily="34" charset="0"/>
              </a:rPr>
              <a:t> </a:t>
            </a:r>
            <a:r>
              <a:rPr lang="en-GB" sz="2400" dirty="0">
                <a:solidFill>
                  <a:srgbClr val="00628C"/>
                </a:solidFill>
                <a:latin typeface="Myriad Pro" panose="020B0503030403020204" pitchFamily="34" charset="0"/>
                <a:ea typeface="Calibri" panose="020F0502020204030204" pitchFamily="34" charset="0"/>
                <a:cs typeface="Times New Roman" panose="02020603050405020304" pitchFamily="18" charset="0"/>
              </a:rPr>
              <a:t> </a:t>
            </a:r>
            <a:endParaRPr lang="en-GB" sz="2400" dirty="0">
              <a:solidFill>
                <a:srgbClr val="00628C"/>
              </a:solidFill>
              <a:effectLst/>
              <a:latin typeface="Myriad Pro" panose="020B05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9863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3:7</a:t>
            </a:r>
          </a:p>
        </p:txBody>
      </p:sp>
      <p:pic>
        <p:nvPicPr>
          <p:cNvPr id="3" name="Picture 2">
            <a:extLst>
              <a:ext uri="{FF2B5EF4-FFF2-40B4-BE49-F238E27FC236}">
                <a16:creationId xmlns:a16="http://schemas.microsoft.com/office/drawing/2014/main" id="{31D95FBA-02D0-4DD4-AF11-2DC1A40E9A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562400"/>
            <a:ext cx="5046068" cy="1779010"/>
          </a:xfrm>
          <a:prstGeom prst="rect">
            <a:avLst/>
          </a:prstGeom>
        </p:spPr>
      </p:pic>
      <p:pic>
        <p:nvPicPr>
          <p:cNvPr id="4" name="Picture 3">
            <a:extLst>
              <a:ext uri="{FF2B5EF4-FFF2-40B4-BE49-F238E27FC236}">
                <a16:creationId xmlns:a16="http://schemas.microsoft.com/office/drawing/2014/main" id="{1D7CEB6A-5F77-48B0-9ADA-229BCFDD1B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97932" y="1562400"/>
            <a:ext cx="5046068" cy="1779010"/>
          </a:xfrm>
          <a:prstGeom prst="rect">
            <a:avLst/>
          </a:prstGeom>
        </p:spPr>
      </p:pic>
      <p:sp>
        <p:nvSpPr>
          <p:cNvPr id="5" name="Rectangle 4"/>
          <p:cNvSpPr/>
          <p:nvPr/>
        </p:nvSpPr>
        <p:spPr>
          <a:xfrm>
            <a:off x="870557" y="3889554"/>
            <a:ext cx="6194121" cy="1900007"/>
          </a:xfrm>
          <a:prstGeom prst="rect">
            <a:avLst/>
          </a:prstGeom>
        </p:spPr>
        <p:txBody>
          <a:bodyPr wrap="square">
            <a:spAutoFit/>
          </a:bodyPr>
          <a:lstStyle/>
          <a:p>
            <a:pPr marL="263525">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456 ones × 4 = 1,824 ones</a:t>
            </a:r>
          </a:p>
          <a:p>
            <a:pPr>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so 	</a:t>
            </a:r>
          </a:p>
          <a:p>
            <a:pPr marL="142875" indent="120650">
              <a:spcBef>
                <a:spcPts val="400"/>
              </a:spcBef>
              <a:spcAft>
                <a:spcPts val="4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456 hundredths × 4 = 1,824 hundredths</a:t>
            </a:r>
          </a:p>
          <a:p>
            <a:pPr marL="263525">
              <a:spcAft>
                <a:spcPts val="800"/>
              </a:spcAft>
              <a:buNone/>
            </a:pPr>
            <a:r>
              <a:rPr lang="en-GB" sz="2400" dirty="0">
                <a:latin typeface="Myriad Pro" panose="020B0503030403020204" pitchFamily="34" charset="0"/>
                <a:ea typeface="Calibri" panose="020F0502020204030204" pitchFamily="34" charset="0"/>
                <a:cs typeface="Times New Roman" panose="02020603050405020304" pitchFamily="18" charset="0"/>
              </a:rPr>
              <a:t>4.56 × 4 = 18.24</a:t>
            </a:r>
            <a:r>
              <a:rPr lang="en-GB" sz="2400" dirty="0">
                <a:latin typeface="Myriad Pro" panose="020B0503030403020204" pitchFamily="34" charset="0"/>
              </a:rPr>
              <a:t> </a:t>
            </a:r>
            <a:r>
              <a:rPr lang="en-GB" sz="2400" dirty="0">
                <a:solidFill>
                  <a:srgbClr val="00628C"/>
                </a:solidFill>
                <a:latin typeface="Myriad Pro" panose="020B0503030403020204" pitchFamily="34" charset="0"/>
                <a:ea typeface="Calibri" panose="020F0502020204030204" pitchFamily="34" charset="0"/>
                <a:cs typeface="Times New Roman" panose="02020603050405020304" pitchFamily="18" charset="0"/>
              </a:rPr>
              <a:t> </a:t>
            </a:r>
            <a:endParaRPr lang="en-GB" sz="2400" dirty="0">
              <a:solidFill>
                <a:srgbClr val="00628C"/>
              </a:solidFill>
              <a:effectLst/>
              <a:latin typeface="Myriad Pro" panose="020B05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145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1:1</a:t>
            </a:r>
          </a:p>
        </p:txBody>
      </p:sp>
      <p:pic>
        <p:nvPicPr>
          <p:cNvPr id="3" name="Picture 2">
            <a:extLst>
              <a:ext uri="{FF2B5EF4-FFF2-40B4-BE49-F238E27FC236}">
                <a16:creationId xmlns:a16="http://schemas.microsoft.com/office/drawing/2014/main" id="{04738473-5723-4A4D-83D1-294B5F16D231}"/>
              </a:ext>
            </a:extLst>
          </p:cNvPr>
          <p:cNvPicPr>
            <a:picLocks noChangeAspect="1"/>
          </p:cNvPicPr>
          <p:nvPr/>
        </p:nvPicPr>
        <p:blipFill>
          <a:blip r:embed="rId2"/>
          <a:stretch>
            <a:fillRect/>
          </a:stretch>
        </p:blipFill>
        <p:spPr>
          <a:xfrm>
            <a:off x="161161" y="2548051"/>
            <a:ext cx="8821677" cy="1761897"/>
          </a:xfrm>
          <a:prstGeom prst="rect">
            <a:avLst/>
          </a:prstGeom>
        </p:spPr>
      </p:pic>
    </p:spTree>
    <p:extLst>
      <p:ext uri="{BB962C8B-B14F-4D97-AF65-F5344CB8AC3E}">
        <p14:creationId xmlns:p14="http://schemas.microsoft.com/office/powerpoint/2010/main" val="241470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3:8</a:t>
            </a:r>
          </a:p>
        </p:txBody>
      </p:sp>
      <p:sp>
        <p:nvSpPr>
          <p:cNvPr id="3" name="TextBox 2">
            <a:extLst>
              <a:ext uri="{FF2B5EF4-FFF2-40B4-BE49-F238E27FC236}">
                <a16:creationId xmlns:a16="http://schemas.microsoft.com/office/drawing/2014/main" id="{5CDF6987-11E5-4207-ADF8-DA60665D8E2E}"/>
              </a:ext>
            </a:extLst>
          </p:cNvPr>
          <p:cNvSpPr txBox="1"/>
          <p:nvPr/>
        </p:nvSpPr>
        <p:spPr bwMode="auto">
          <a:xfrm>
            <a:off x="2520004" y="1550601"/>
            <a:ext cx="4104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Step 1 – lay out the calculation</a:t>
            </a:r>
          </a:p>
        </p:txBody>
      </p:sp>
      <p:sp>
        <p:nvSpPr>
          <p:cNvPr id="4" name="TextBox 3">
            <a:extLst>
              <a:ext uri="{FF2B5EF4-FFF2-40B4-BE49-F238E27FC236}">
                <a16:creationId xmlns:a16="http://schemas.microsoft.com/office/drawing/2014/main" id="{F2EAD919-8EC0-4BE0-A463-3FAA2D459857}"/>
              </a:ext>
            </a:extLst>
          </p:cNvPr>
          <p:cNvSpPr txBox="1"/>
          <p:nvPr/>
        </p:nvSpPr>
        <p:spPr bwMode="auto">
          <a:xfrm>
            <a:off x="3962698" y="915913"/>
            <a:ext cx="1218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2.46 × 3</a:t>
            </a:r>
          </a:p>
        </p:txBody>
      </p:sp>
      <p:grpSp>
        <p:nvGrpSpPr>
          <p:cNvPr id="8" name="Group 7"/>
          <p:cNvGrpSpPr/>
          <p:nvPr/>
        </p:nvGrpSpPr>
        <p:grpSpPr>
          <a:xfrm>
            <a:off x="2048966" y="2403237"/>
            <a:ext cx="5046068" cy="3128750"/>
            <a:chOff x="2048966" y="2403237"/>
            <a:chExt cx="5046068" cy="3128750"/>
          </a:xfrm>
        </p:grpSpPr>
        <p:pic>
          <p:nvPicPr>
            <p:cNvPr id="5" name="Picture 4">
              <a:extLst>
                <a:ext uri="{FF2B5EF4-FFF2-40B4-BE49-F238E27FC236}">
                  <a16:creationId xmlns:a16="http://schemas.microsoft.com/office/drawing/2014/main" id="{BA39FCC7-7589-4993-AC7B-E7D95BC7CD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48966" y="2522635"/>
              <a:ext cx="5046068" cy="3009352"/>
            </a:xfrm>
            <a:prstGeom prst="rect">
              <a:avLst/>
            </a:prstGeom>
          </p:spPr>
        </p:pic>
        <p:sp>
          <p:nvSpPr>
            <p:cNvPr id="7" name="TextBox 6">
              <a:extLst>
                <a:ext uri="{FF2B5EF4-FFF2-40B4-BE49-F238E27FC236}">
                  <a16:creationId xmlns:a16="http://schemas.microsoft.com/office/drawing/2014/main" id="{660B3DDB-F53C-41A4-B3E0-6E411DB99944}"/>
                </a:ext>
              </a:extLst>
            </p:cNvPr>
            <p:cNvSpPr txBox="1"/>
            <p:nvPr/>
          </p:nvSpPr>
          <p:spPr bwMode="auto">
            <a:xfrm>
              <a:off x="4398963" y="2403237"/>
              <a:ext cx="27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panose="020B0503030403020204" pitchFamily="34" charset="0"/>
                  <a:ea typeface="Myriad Pro Semibold" charset="0"/>
                  <a:cs typeface="Myriad Pro Semibold" charset="0"/>
                </a:rPr>
                <a:t>.</a:t>
              </a:r>
            </a:p>
          </p:txBody>
        </p:sp>
      </p:grpSp>
    </p:spTree>
    <p:extLst>
      <p:ext uri="{BB962C8B-B14F-4D97-AF65-F5344CB8AC3E}">
        <p14:creationId xmlns:p14="http://schemas.microsoft.com/office/powerpoint/2010/main" val="86436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3:8</a:t>
            </a:r>
          </a:p>
        </p:txBody>
      </p:sp>
      <p:pic>
        <p:nvPicPr>
          <p:cNvPr id="4" name="Picture 3">
            <a:extLst>
              <a:ext uri="{FF2B5EF4-FFF2-40B4-BE49-F238E27FC236}">
                <a16:creationId xmlns:a16="http://schemas.microsoft.com/office/drawing/2014/main" id="{7ACEE339-D88B-441A-ACEC-6F4A4C1477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48966" y="2522635"/>
            <a:ext cx="5046068" cy="3009352"/>
          </a:xfrm>
          <a:prstGeom prst="rect">
            <a:avLst/>
          </a:prstGeom>
        </p:spPr>
      </p:pic>
      <p:sp>
        <p:nvSpPr>
          <p:cNvPr id="5" name="TextBox 4">
            <a:extLst>
              <a:ext uri="{FF2B5EF4-FFF2-40B4-BE49-F238E27FC236}">
                <a16:creationId xmlns:a16="http://schemas.microsoft.com/office/drawing/2014/main" id="{57AACE4F-DD70-4E38-9FA8-F73AE367FC2C}"/>
              </a:ext>
            </a:extLst>
          </p:cNvPr>
          <p:cNvSpPr txBox="1"/>
          <p:nvPr/>
        </p:nvSpPr>
        <p:spPr bwMode="auto">
          <a:xfrm>
            <a:off x="1439411" y="1551600"/>
            <a:ext cx="6265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Step 2 – </a:t>
            </a:r>
            <a:r>
              <a:rPr lang="en-US" sz="2400" dirty="0">
                <a:latin typeface="Myriad Pro" panose="020B0503030403020204" pitchFamily="34" charset="0"/>
                <a:ea typeface="Myriad Pro Semibold" charset="0"/>
                <a:cs typeface="Myriad Pro Semibold" charset="0"/>
              </a:rPr>
              <a:t>write the decimal point for the product</a:t>
            </a:r>
            <a:endParaRPr lang="en-GB" sz="2400" dirty="0">
              <a:latin typeface="Myriad Pro" panose="020B0503030403020204" pitchFamily="34" charset="0"/>
              <a:ea typeface="Myriad Pro Semibold" charset="0"/>
              <a:cs typeface="Myriad Pro Semibold" charset="0"/>
            </a:endParaRPr>
          </a:p>
        </p:txBody>
      </p:sp>
      <p:sp>
        <p:nvSpPr>
          <p:cNvPr id="7" name="TextBox 6">
            <a:extLst>
              <a:ext uri="{FF2B5EF4-FFF2-40B4-BE49-F238E27FC236}">
                <a16:creationId xmlns:a16="http://schemas.microsoft.com/office/drawing/2014/main" id="{660B3DDB-F53C-41A4-B3E0-6E411DB99944}"/>
              </a:ext>
            </a:extLst>
          </p:cNvPr>
          <p:cNvSpPr txBox="1"/>
          <p:nvPr/>
        </p:nvSpPr>
        <p:spPr bwMode="auto">
          <a:xfrm>
            <a:off x="4398963" y="2403237"/>
            <a:ext cx="27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panose="020B0503030403020204" pitchFamily="34" charset="0"/>
                <a:ea typeface="Myriad Pro Semibold" charset="0"/>
                <a:cs typeface="Myriad Pro Semibold" charset="0"/>
              </a:rPr>
              <a:t>.</a:t>
            </a:r>
          </a:p>
        </p:txBody>
      </p:sp>
      <p:sp>
        <p:nvSpPr>
          <p:cNvPr id="6" name="TextBox 5">
            <a:extLst>
              <a:ext uri="{FF2B5EF4-FFF2-40B4-BE49-F238E27FC236}">
                <a16:creationId xmlns:a16="http://schemas.microsoft.com/office/drawing/2014/main" id="{5C5E9067-E45F-4D03-9E5B-C08A867550A3}"/>
              </a:ext>
            </a:extLst>
          </p:cNvPr>
          <p:cNvSpPr txBox="1"/>
          <p:nvPr/>
        </p:nvSpPr>
        <p:spPr bwMode="auto">
          <a:xfrm>
            <a:off x="3962698" y="915913"/>
            <a:ext cx="1218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2.46 × 3</a:t>
            </a:r>
          </a:p>
        </p:txBody>
      </p:sp>
      <p:sp>
        <p:nvSpPr>
          <p:cNvPr id="8" name="TextBox 7">
            <a:extLst>
              <a:ext uri="{FF2B5EF4-FFF2-40B4-BE49-F238E27FC236}">
                <a16:creationId xmlns:a16="http://schemas.microsoft.com/office/drawing/2014/main" id="{A5A70406-A7D5-4896-BB7E-8C5B6C76A1D6}"/>
              </a:ext>
            </a:extLst>
          </p:cNvPr>
          <p:cNvSpPr txBox="1"/>
          <p:nvPr/>
        </p:nvSpPr>
        <p:spPr bwMode="auto">
          <a:xfrm>
            <a:off x="2520004" y="1550601"/>
            <a:ext cx="4104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Step 1 – lay out the calculation</a:t>
            </a:r>
          </a:p>
        </p:txBody>
      </p:sp>
      <p:sp>
        <p:nvSpPr>
          <p:cNvPr id="10" name="TextBox 9">
            <a:extLst>
              <a:ext uri="{FF2B5EF4-FFF2-40B4-BE49-F238E27FC236}">
                <a16:creationId xmlns:a16="http://schemas.microsoft.com/office/drawing/2014/main" id="{660B3DDB-F53C-41A4-B3E0-6E411DB99944}"/>
              </a:ext>
            </a:extLst>
          </p:cNvPr>
          <p:cNvSpPr txBox="1"/>
          <p:nvPr/>
        </p:nvSpPr>
        <p:spPr bwMode="auto">
          <a:xfrm>
            <a:off x="4399200" y="2404800"/>
            <a:ext cx="27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83091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4.16667E-6 4.07407E-6 L -4.16667E-6 0.14861 " pathEditMode="relative" rAng="0" ptsTypes="AA">
                                      <p:cBhvr>
                                        <p:cTn id="15" dur="2000" fill="hold"/>
                                        <p:tgtEl>
                                          <p:spTgt spid="7"/>
                                        </p:tgtEl>
                                        <p:attrNameLst>
                                          <p:attrName>ppt_x</p:attrName>
                                          <p:attrName>ppt_y</p:attrName>
                                        </p:attrNameLst>
                                      </p:cBhvr>
                                      <p:rCtr x="0" y="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964828B-244B-422B-A91A-C7303F6E2AC6}"/>
              </a:ext>
            </a:extLst>
          </p:cNvPr>
          <p:cNvSpPr txBox="1"/>
          <p:nvPr/>
        </p:nvSpPr>
        <p:spPr bwMode="auto">
          <a:xfrm>
            <a:off x="1439411" y="1551600"/>
            <a:ext cx="6265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Step 2 – </a:t>
            </a:r>
            <a:r>
              <a:rPr lang="en-US" sz="2400" dirty="0">
                <a:latin typeface="Myriad Pro" panose="020B0503030403020204" pitchFamily="34" charset="0"/>
                <a:ea typeface="Myriad Pro Semibold" charset="0"/>
                <a:cs typeface="Myriad Pro Semibold" charset="0"/>
              </a:rPr>
              <a:t>write the decimal point for the product</a:t>
            </a:r>
            <a:endParaRPr lang="en-GB" sz="2400" dirty="0">
              <a:latin typeface="Myriad Pro" panose="020B0503030403020204" pitchFamily="34"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3:8</a:t>
            </a:r>
          </a:p>
        </p:txBody>
      </p:sp>
      <p:pic>
        <p:nvPicPr>
          <p:cNvPr id="3" name="Picture 2">
            <a:extLst>
              <a:ext uri="{FF2B5EF4-FFF2-40B4-BE49-F238E27FC236}">
                <a16:creationId xmlns:a16="http://schemas.microsoft.com/office/drawing/2014/main" id="{594983F7-C6AB-458B-BC13-A7E24C3EF3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48966" y="2523600"/>
            <a:ext cx="5046068" cy="3009352"/>
          </a:xfrm>
          <a:prstGeom prst="rect">
            <a:avLst/>
          </a:prstGeom>
        </p:spPr>
      </p:pic>
      <p:sp>
        <p:nvSpPr>
          <p:cNvPr id="4" name="TextBox 3">
            <a:extLst>
              <a:ext uri="{FF2B5EF4-FFF2-40B4-BE49-F238E27FC236}">
                <a16:creationId xmlns:a16="http://schemas.microsoft.com/office/drawing/2014/main" id="{775F2601-B8CF-4AB5-99CA-0062D68018FC}"/>
              </a:ext>
            </a:extLst>
          </p:cNvPr>
          <p:cNvSpPr txBox="1"/>
          <p:nvPr/>
        </p:nvSpPr>
        <p:spPr bwMode="auto">
          <a:xfrm>
            <a:off x="1514475" y="1542783"/>
            <a:ext cx="6115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3</a:t>
            </a:r>
            <a:r>
              <a:rPr lang="en-GB" sz="2400" dirty="0">
                <a:latin typeface="Myriad Pro" panose="020B0503030403020204" pitchFamily="34" charset="0"/>
                <a:ea typeface="Myriad Pro Semibold" charset="0"/>
                <a:cs typeface="Myriad Pro Semibold" charset="0"/>
              </a:rPr>
              <a:t> – </a:t>
            </a:r>
            <a:r>
              <a:rPr lang="en-US" sz="2400" dirty="0">
                <a:latin typeface="Myriad Pro" panose="020B0503030403020204" pitchFamily="34" charset="0"/>
                <a:ea typeface="Myriad Pro Semibold" charset="0"/>
                <a:cs typeface="Myriad Pro Semibold" charset="0"/>
              </a:rPr>
              <a:t>perform the calculation with </a:t>
            </a:r>
            <a:r>
              <a:rPr lang="en-US" sz="2400" dirty="0" err="1">
                <a:latin typeface="Myriad Pro" panose="020B0503030403020204" pitchFamily="34" charset="0"/>
                <a:ea typeface="Myriad Pro Semibold" charset="0"/>
                <a:cs typeface="Myriad Pro Semibold" charset="0"/>
              </a:rPr>
              <a:t>unitising</a:t>
            </a:r>
            <a:endParaRPr lang="en-GB" sz="2400" dirty="0">
              <a:latin typeface="Myriad Pro" panose="020B0503030403020204" pitchFamily="34" charset="0"/>
              <a:ea typeface="Myriad Pro Semibold" charset="0"/>
              <a:cs typeface="Myriad Pro Semibold" charset="0"/>
            </a:endParaRPr>
          </a:p>
        </p:txBody>
      </p:sp>
      <p:sp>
        <p:nvSpPr>
          <p:cNvPr id="5" name="TextBox 4">
            <a:extLst>
              <a:ext uri="{FF2B5EF4-FFF2-40B4-BE49-F238E27FC236}">
                <a16:creationId xmlns:a16="http://schemas.microsoft.com/office/drawing/2014/main" id="{BCBF3B4D-BDA2-4C42-8A56-7011979DDE06}"/>
              </a:ext>
            </a:extLst>
          </p:cNvPr>
          <p:cNvSpPr txBox="1"/>
          <p:nvPr/>
        </p:nvSpPr>
        <p:spPr bwMode="auto">
          <a:xfrm>
            <a:off x="5181942" y="2440979"/>
            <a:ext cx="27588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6</a:t>
            </a:r>
          </a:p>
        </p:txBody>
      </p:sp>
      <p:sp>
        <p:nvSpPr>
          <p:cNvPr id="6" name="TextBox 5">
            <a:extLst>
              <a:ext uri="{FF2B5EF4-FFF2-40B4-BE49-F238E27FC236}">
                <a16:creationId xmlns:a16="http://schemas.microsoft.com/office/drawing/2014/main" id="{C9143970-A380-4C52-B6CE-133796F8B0FD}"/>
              </a:ext>
            </a:extLst>
          </p:cNvPr>
          <p:cNvSpPr txBox="1"/>
          <p:nvPr/>
        </p:nvSpPr>
        <p:spPr bwMode="auto">
          <a:xfrm>
            <a:off x="5197817" y="2952154"/>
            <a:ext cx="27588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3</a:t>
            </a:r>
          </a:p>
        </p:txBody>
      </p:sp>
      <p:sp>
        <p:nvSpPr>
          <p:cNvPr id="7" name="TextBox 6">
            <a:extLst>
              <a:ext uri="{FF2B5EF4-FFF2-40B4-BE49-F238E27FC236}">
                <a16:creationId xmlns:a16="http://schemas.microsoft.com/office/drawing/2014/main" id="{535CD7E3-9BDE-44A3-859D-6D4DD3712473}"/>
              </a:ext>
            </a:extLst>
          </p:cNvPr>
          <p:cNvSpPr txBox="1"/>
          <p:nvPr/>
        </p:nvSpPr>
        <p:spPr bwMode="auto">
          <a:xfrm>
            <a:off x="4826342" y="3974400"/>
            <a:ext cx="275883" cy="369332"/>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solidFill>
                  <a:srgbClr val="0070C0"/>
                </a:solidFill>
                <a:latin typeface="Myriad Pro" panose="020B0503030403020204" pitchFamily="34" charset="0"/>
                <a:ea typeface="Myriad Pro Semibold" charset="0"/>
                <a:cs typeface="Myriad Pro Semibold" charset="0"/>
              </a:rPr>
              <a:t>1</a:t>
            </a:r>
          </a:p>
        </p:txBody>
      </p:sp>
      <p:sp>
        <p:nvSpPr>
          <p:cNvPr id="10" name="TextBox 9">
            <a:extLst>
              <a:ext uri="{FF2B5EF4-FFF2-40B4-BE49-F238E27FC236}">
                <a16:creationId xmlns:a16="http://schemas.microsoft.com/office/drawing/2014/main" id="{65902622-4B2A-49B3-B8E0-9CDC0FB90D22}"/>
              </a:ext>
            </a:extLst>
          </p:cNvPr>
          <p:cNvSpPr txBox="1"/>
          <p:nvPr/>
        </p:nvSpPr>
        <p:spPr bwMode="auto">
          <a:xfrm>
            <a:off x="5229567" y="3460293"/>
            <a:ext cx="275883"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8</a:t>
            </a:r>
          </a:p>
        </p:txBody>
      </p:sp>
      <p:sp>
        <p:nvSpPr>
          <p:cNvPr id="11" name="TextBox 10">
            <a:extLst>
              <a:ext uri="{FF2B5EF4-FFF2-40B4-BE49-F238E27FC236}">
                <a16:creationId xmlns:a16="http://schemas.microsoft.com/office/drawing/2014/main" id="{D253B280-A2B7-4DC0-A641-95A473780936}"/>
              </a:ext>
            </a:extLst>
          </p:cNvPr>
          <p:cNvSpPr txBox="1"/>
          <p:nvPr/>
        </p:nvSpPr>
        <p:spPr bwMode="auto">
          <a:xfrm>
            <a:off x="3962698" y="915913"/>
            <a:ext cx="1218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2.46 × 3</a:t>
            </a:r>
          </a:p>
        </p:txBody>
      </p:sp>
    </p:spTree>
    <p:extLst>
      <p:ext uri="{BB962C8B-B14F-4D97-AF65-F5344CB8AC3E}">
        <p14:creationId xmlns:p14="http://schemas.microsoft.com/office/powerpoint/2010/main" val="21600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2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200"/>
                            </p:stCondLst>
                            <p:childTnLst>
                              <p:par>
                                <p:cTn id="25" presetID="10" presetClass="entr" presetSubtype="0" fill="hold" grpId="0" nodeType="afterEffect">
                                  <p:stCondLst>
                                    <p:cond delay="2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animBg="1"/>
      <p:bldP spid="6" grpId="0" animBg="1"/>
      <p:bldP spid="7"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3:8</a:t>
            </a:r>
          </a:p>
        </p:txBody>
      </p:sp>
      <p:pic>
        <p:nvPicPr>
          <p:cNvPr id="3" name="Picture 2">
            <a:extLst>
              <a:ext uri="{FF2B5EF4-FFF2-40B4-BE49-F238E27FC236}">
                <a16:creationId xmlns:a16="http://schemas.microsoft.com/office/drawing/2014/main" id="{FA853F6C-9CE8-4035-A0FD-085AFE5F11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48966" y="2523600"/>
            <a:ext cx="5046068" cy="3009352"/>
          </a:xfrm>
          <a:prstGeom prst="rect">
            <a:avLst/>
          </a:prstGeom>
        </p:spPr>
      </p:pic>
      <p:sp>
        <p:nvSpPr>
          <p:cNvPr id="5" name="TextBox 4">
            <a:extLst>
              <a:ext uri="{FF2B5EF4-FFF2-40B4-BE49-F238E27FC236}">
                <a16:creationId xmlns:a16="http://schemas.microsoft.com/office/drawing/2014/main" id="{FC441111-5094-4AA2-A2A7-FF923E87AF0B}"/>
              </a:ext>
            </a:extLst>
          </p:cNvPr>
          <p:cNvSpPr txBox="1"/>
          <p:nvPr/>
        </p:nvSpPr>
        <p:spPr bwMode="auto">
          <a:xfrm>
            <a:off x="5181942" y="2440985"/>
            <a:ext cx="27588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6</a:t>
            </a:r>
          </a:p>
        </p:txBody>
      </p:sp>
      <p:sp>
        <p:nvSpPr>
          <p:cNvPr id="6" name="TextBox 5">
            <a:extLst>
              <a:ext uri="{FF2B5EF4-FFF2-40B4-BE49-F238E27FC236}">
                <a16:creationId xmlns:a16="http://schemas.microsoft.com/office/drawing/2014/main" id="{21B1C171-2F36-41D7-B18A-B6010ACE0214}"/>
              </a:ext>
            </a:extLst>
          </p:cNvPr>
          <p:cNvSpPr txBox="1"/>
          <p:nvPr/>
        </p:nvSpPr>
        <p:spPr bwMode="auto">
          <a:xfrm>
            <a:off x="5197817" y="2952160"/>
            <a:ext cx="27588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3</a:t>
            </a:r>
          </a:p>
        </p:txBody>
      </p:sp>
      <p:sp>
        <p:nvSpPr>
          <p:cNvPr id="7" name="TextBox 6">
            <a:extLst>
              <a:ext uri="{FF2B5EF4-FFF2-40B4-BE49-F238E27FC236}">
                <a16:creationId xmlns:a16="http://schemas.microsoft.com/office/drawing/2014/main" id="{0A8B3FD7-FD1F-48E0-B102-F117356B4A00}"/>
              </a:ext>
            </a:extLst>
          </p:cNvPr>
          <p:cNvSpPr txBox="1"/>
          <p:nvPr/>
        </p:nvSpPr>
        <p:spPr bwMode="auto">
          <a:xfrm>
            <a:off x="4826342" y="3972982"/>
            <a:ext cx="275883" cy="369332"/>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solidFill>
                  <a:srgbClr val="0070C0"/>
                </a:solidFill>
                <a:latin typeface="Myriad Pro" panose="020B0503030403020204" pitchFamily="34" charset="0"/>
                <a:ea typeface="Myriad Pro Semibold" charset="0"/>
                <a:cs typeface="Myriad Pro Semibold" charset="0"/>
              </a:rPr>
              <a:t>1          </a:t>
            </a:r>
          </a:p>
        </p:txBody>
      </p:sp>
      <p:sp>
        <p:nvSpPr>
          <p:cNvPr id="8" name="TextBox 7">
            <a:extLst>
              <a:ext uri="{FF2B5EF4-FFF2-40B4-BE49-F238E27FC236}">
                <a16:creationId xmlns:a16="http://schemas.microsoft.com/office/drawing/2014/main" id="{4C717A14-3CBB-4997-9951-C93B51E5941C}"/>
              </a:ext>
            </a:extLst>
          </p:cNvPr>
          <p:cNvSpPr txBox="1"/>
          <p:nvPr/>
        </p:nvSpPr>
        <p:spPr bwMode="auto">
          <a:xfrm>
            <a:off x="5229567" y="3460299"/>
            <a:ext cx="275883"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8</a:t>
            </a:r>
          </a:p>
        </p:txBody>
      </p:sp>
      <p:sp>
        <p:nvSpPr>
          <p:cNvPr id="9" name="TextBox 8">
            <a:extLst>
              <a:ext uri="{FF2B5EF4-FFF2-40B4-BE49-F238E27FC236}">
                <a16:creationId xmlns:a16="http://schemas.microsoft.com/office/drawing/2014/main" id="{479523B4-47D0-4454-BF26-09E39657B57A}"/>
              </a:ext>
            </a:extLst>
          </p:cNvPr>
          <p:cNvSpPr txBox="1"/>
          <p:nvPr/>
        </p:nvSpPr>
        <p:spPr bwMode="auto">
          <a:xfrm>
            <a:off x="4785409" y="2450510"/>
            <a:ext cx="27588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solidFill>
                  <a:srgbClr val="0070C0"/>
                </a:solidFill>
                <a:latin typeface="Myriad Pro" panose="020B0503030403020204" pitchFamily="34" charset="0"/>
                <a:ea typeface="Myriad Pro Semibold" charset="0"/>
                <a:cs typeface="Myriad Pro Semibold" charset="0"/>
              </a:rPr>
              <a:t>4</a:t>
            </a:r>
          </a:p>
        </p:txBody>
      </p:sp>
      <p:sp>
        <p:nvSpPr>
          <p:cNvPr id="10" name="TextBox 9">
            <a:extLst>
              <a:ext uri="{FF2B5EF4-FFF2-40B4-BE49-F238E27FC236}">
                <a16:creationId xmlns:a16="http://schemas.microsoft.com/office/drawing/2014/main" id="{4163FBD9-9ADF-4C41-AFEA-2B1D7BC928C3}"/>
              </a:ext>
            </a:extLst>
          </p:cNvPr>
          <p:cNvSpPr txBox="1"/>
          <p:nvPr/>
        </p:nvSpPr>
        <p:spPr bwMode="auto">
          <a:xfrm>
            <a:off x="3892892" y="3972982"/>
            <a:ext cx="275883" cy="369332"/>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solidFill>
                  <a:srgbClr val="FF0000"/>
                </a:solidFill>
                <a:latin typeface="Myriad Pro" panose="020B0503030403020204" pitchFamily="34" charset="0"/>
                <a:ea typeface="Myriad Pro Semibold" charset="0"/>
                <a:cs typeface="Myriad Pro Semibold" charset="0"/>
              </a:rPr>
              <a:t>1 </a:t>
            </a:r>
          </a:p>
        </p:txBody>
      </p:sp>
      <p:sp>
        <p:nvSpPr>
          <p:cNvPr id="11" name="TextBox 10">
            <a:extLst>
              <a:ext uri="{FF2B5EF4-FFF2-40B4-BE49-F238E27FC236}">
                <a16:creationId xmlns:a16="http://schemas.microsoft.com/office/drawing/2014/main" id="{4076C1C0-ED7A-4777-AD99-114D1F560B52}"/>
              </a:ext>
            </a:extLst>
          </p:cNvPr>
          <p:cNvSpPr txBox="1"/>
          <p:nvPr/>
        </p:nvSpPr>
        <p:spPr bwMode="auto">
          <a:xfrm>
            <a:off x="4826341" y="3460805"/>
            <a:ext cx="275883"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70C0"/>
                </a:solidFill>
                <a:latin typeface="Myriad Pro" panose="020B0503030403020204" pitchFamily="34" charset="0"/>
                <a:ea typeface="Myriad Pro Semibold" charset="0"/>
                <a:cs typeface="Myriad Pro Semibold" charset="0"/>
              </a:rPr>
              <a:t>3</a:t>
            </a:r>
          </a:p>
        </p:txBody>
      </p:sp>
      <p:sp>
        <p:nvSpPr>
          <p:cNvPr id="12" name="TextBox 11">
            <a:extLst>
              <a:ext uri="{FF2B5EF4-FFF2-40B4-BE49-F238E27FC236}">
                <a16:creationId xmlns:a16="http://schemas.microsoft.com/office/drawing/2014/main" id="{88C9852D-ABCD-4231-8257-072B3D7859E1}"/>
              </a:ext>
            </a:extLst>
          </p:cNvPr>
          <p:cNvSpPr txBox="1"/>
          <p:nvPr/>
        </p:nvSpPr>
        <p:spPr bwMode="auto">
          <a:xfrm>
            <a:off x="1514475" y="1542783"/>
            <a:ext cx="6115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3</a:t>
            </a:r>
            <a:r>
              <a:rPr lang="en-GB" sz="2400" dirty="0">
                <a:latin typeface="Myriad Pro" panose="020B0503030403020204" pitchFamily="34" charset="0"/>
                <a:ea typeface="Myriad Pro Semibold" charset="0"/>
                <a:cs typeface="Myriad Pro Semibold" charset="0"/>
              </a:rPr>
              <a:t> – </a:t>
            </a:r>
            <a:r>
              <a:rPr lang="en-US" sz="2400" dirty="0">
                <a:latin typeface="Myriad Pro" panose="020B0503030403020204" pitchFamily="34" charset="0"/>
                <a:ea typeface="Myriad Pro Semibold" charset="0"/>
                <a:cs typeface="Myriad Pro Semibold" charset="0"/>
              </a:rPr>
              <a:t>perform the calculation with </a:t>
            </a:r>
            <a:r>
              <a:rPr lang="en-US" sz="2400" dirty="0" err="1">
                <a:latin typeface="Myriad Pro" panose="020B0503030403020204" pitchFamily="34" charset="0"/>
                <a:ea typeface="Myriad Pro Semibold" charset="0"/>
                <a:cs typeface="Myriad Pro Semibold" charset="0"/>
              </a:rPr>
              <a:t>unitising</a:t>
            </a:r>
            <a:endParaRPr lang="en-GB" sz="2400" dirty="0">
              <a:latin typeface="Myriad Pro" panose="020B0503030403020204" pitchFamily="34" charset="0"/>
              <a:ea typeface="Myriad Pro Semibold" charset="0"/>
              <a:cs typeface="Myriad Pro Semibold" charset="0"/>
            </a:endParaRPr>
          </a:p>
        </p:txBody>
      </p:sp>
      <p:sp>
        <p:nvSpPr>
          <p:cNvPr id="13" name="TextBox 12">
            <a:extLst>
              <a:ext uri="{FF2B5EF4-FFF2-40B4-BE49-F238E27FC236}">
                <a16:creationId xmlns:a16="http://schemas.microsoft.com/office/drawing/2014/main" id="{91E044CE-63FE-4175-9FBC-A646DC99EF12}"/>
              </a:ext>
            </a:extLst>
          </p:cNvPr>
          <p:cNvSpPr txBox="1"/>
          <p:nvPr/>
        </p:nvSpPr>
        <p:spPr bwMode="auto">
          <a:xfrm>
            <a:off x="3962698" y="915913"/>
            <a:ext cx="1218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2.46 × 3</a:t>
            </a:r>
          </a:p>
        </p:txBody>
      </p:sp>
    </p:spTree>
    <p:extLst>
      <p:ext uri="{BB962C8B-B14F-4D97-AF65-F5344CB8AC3E}">
        <p14:creationId xmlns:p14="http://schemas.microsoft.com/office/powerpoint/2010/main" val="300996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200"/>
                            </p:stCondLst>
                            <p:childTnLst>
                              <p:par>
                                <p:cTn id="13" presetID="10" presetClass="entr" presetSubtype="0" fill="hold" grpId="0" nodeType="after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3A16C1-AB0A-4DAF-8B79-A550C4490E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48966" y="2523600"/>
            <a:ext cx="5046068" cy="3009352"/>
          </a:xfrm>
          <a:prstGeom prst="rect">
            <a:avLst/>
          </a:prstGeom>
        </p:spPr>
      </p:pic>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3:8</a:t>
            </a:r>
          </a:p>
        </p:txBody>
      </p:sp>
      <p:sp>
        <p:nvSpPr>
          <p:cNvPr id="4" name="TextBox 3">
            <a:extLst>
              <a:ext uri="{FF2B5EF4-FFF2-40B4-BE49-F238E27FC236}">
                <a16:creationId xmlns:a16="http://schemas.microsoft.com/office/drawing/2014/main" id="{E4D02ED3-6A5A-4444-BFB2-3A50D4002C2A}"/>
              </a:ext>
            </a:extLst>
          </p:cNvPr>
          <p:cNvSpPr txBox="1"/>
          <p:nvPr/>
        </p:nvSpPr>
        <p:spPr bwMode="auto">
          <a:xfrm>
            <a:off x="5181942" y="2452270"/>
            <a:ext cx="27588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endParaRPr lang="en-GB" sz="2400" dirty="0">
              <a:solidFill>
                <a:srgbClr val="7030A0"/>
              </a:solidFill>
              <a:latin typeface="Myriad Pro" panose="020B0503030403020204" pitchFamily="34" charset="0"/>
              <a:ea typeface="Myriad Pro Semibold" charset="0"/>
              <a:cs typeface="Myriad Pro Semibold" charset="0"/>
            </a:endParaRPr>
          </a:p>
        </p:txBody>
      </p:sp>
      <p:sp>
        <p:nvSpPr>
          <p:cNvPr id="12" name="TextBox 11">
            <a:extLst>
              <a:ext uri="{FF2B5EF4-FFF2-40B4-BE49-F238E27FC236}">
                <a16:creationId xmlns:a16="http://schemas.microsoft.com/office/drawing/2014/main" id="{C8EBEA00-C1C5-4A11-89B3-EFCCED85B6A5}"/>
              </a:ext>
            </a:extLst>
          </p:cNvPr>
          <p:cNvSpPr txBox="1"/>
          <p:nvPr/>
        </p:nvSpPr>
        <p:spPr bwMode="auto">
          <a:xfrm>
            <a:off x="3854791" y="2450506"/>
            <a:ext cx="27588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2</a:t>
            </a:r>
          </a:p>
        </p:txBody>
      </p:sp>
      <p:sp>
        <p:nvSpPr>
          <p:cNvPr id="13" name="TextBox 12">
            <a:extLst>
              <a:ext uri="{FF2B5EF4-FFF2-40B4-BE49-F238E27FC236}">
                <a16:creationId xmlns:a16="http://schemas.microsoft.com/office/drawing/2014/main" id="{FA4B1B9E-397C-4B65-87AE-F5B763286C25}"/>
              </a:ext>
            </a:extLst>
          </p:cNvPr>
          <p:cNvSpPr txBox="1"/>
          <p:nvPr/>
        </p:nvSpPr>
        <p:spPr bwMode="auto">
          <a:xfrm>
            <a:off x="3867491" y="3476544"/>
            <a:ext cx="275883"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7</a:t>
            </a:r>
          </a:p>
        </p:txBody>
      </p:sp>
      <p:sp>
        <p:nvSpPr>
          <p:cNvPr id="14" name="TextBox 13">
            <a:extLst>
              <a:ext uri="{FF2B5EF4-FFF2-40B4-BE49-F238E27FC236}">
                <a16:creationId xmlns:a16="http://schemas.microsoft.com/office/drawing/2014/main" id="{5DBD4090-E277-4883-9061-91CA1DDA05B5}"/>
              </a:ext>
            </a:extLst>
          </p:cNvPr>
          <p:cNvSpPr txBox="1"/>
          <p:nvPr/>
        </p:nvSpPr>
        <p:spPr bwMode="auto">
          <a:xfrm>
            <a:off x="1514475" y="1542783"/>
            <a:ext cx="6115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3</a:t>
            </a:r>
            <a:r>
              <a:rPr lang="en-GB" sz="2400" dirty="0">
                <a:latin typeface="Myriad Pro" panose="020B0503030403020204" pitchFamily="34" charset="0"/>
                <a:ea typeface="Myriad Pro Semibold" charset="0"/>
                <a:cs typeface="Myriad Pro Semibold" charset="0"/>
              </a:rPr>
              <a:t> – </a:t>
            </a:r>
            <a:r>
              <a:rPr lang="en-US" sz="2400" dirty="0">
                <a:latin typeface="Myriad Pro" panose="020B0503030403020204" pitchFamily="34" charset="0"/>
                <a:ea typeface="Myriad Pro Semibold" charset="0"/>
                <a:cs typeface="Myriad Pro Semibold" charset="0"/>
              </a:rPr>
              <a:t>perform the calculation with </a:t>
            </a:r>
            <a:r>
              <a:rPr lang="en-US" sz="2400" dirty="0" err="1">
                <a:latin typeface="Myriad Pro" panose="020B0503030403020204" pitchFamily="34" charset="0"/>
                <a:ea typeface="Myriad Pro Semibold" charset="0"/>
                <a:cs typeface="Myriad Pro Semibold" charset="0"/>
              </a:rPr>
              <a:t>unitising</a:t>
            </a:r>
            <a:endParaRPr lang="en-GB" sz="2400" dirty="0">
              <a:latin typeface="Myriad Pro" panose="020B0503030403020204" pitchFamily="34" charset="0"/>
              <a:ea typeface="Myriad Pro Semibold" charset="0"/>
              <a:cs typeface="Myriad Pro Semibold" charset="0"/>
            </a:endParaRPr>
          </a:p>
        </p:txBody>
      </p:sp>
      <p:sp>
        <p:nvSpPr>
          <p:cNvPr id="15" name="TextBox 14">
            <a:extLst>
              <a:ext uri="{FF2B5EF4-FFF2-40B4-BE49-F238E27FC236}">
                <a16:creationId xmlns:a16="http://schemas.microsoft.com/office/drawing/2014/main" id="{25625CA3-0E34-4DC4-9EB9-9A8DC791C34D}"/>
              </a:ext>
            </a:extLst>
          </p:cNvPr>
          <p:cNvSpPr txBox="1"/>
          <p:nvPr/>
        </p:nvSpPr>
        <p:spPr bwMode="auto">
          <a:xfrm>
            <a:off x="3962698" y="915913"/>
            <a:ext cx="1218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2.46 × 3</a:t>
            </a:r>
          </a:p>
        </p:txBody>
      </p:sp>
      <p:sp>
        <p:nvSpPr>
          <p:cNvPr id="16" name="TextBox 15">
            <a:extLst>
              <a:ext uri="{FF2B5EF4-FFF2-40B4-BE49-F238E27FC236}">
                <a16:creationId xmlns:a16="http://schemas.microsoft.com/office/drawing/2014/main" id="{2F6EE437-B5CF-427B-A328-EFD981411DC0}"/>
              </a:ext>
            </a:extLst>
          </p:cNvPr>
          <p:cNvSpPr txBox="1"/>
          <p:nvPr/>
        </p:nvSpPr>
        <p:spPr bwMode="auto">
          <a:xfrm>
            <a:off x="5181942" y="2440985"/>
            <a:ext cx="27588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6</a:t>
            </a:r>
          </a:p>
        </p:txBody>
      </p:sp>
      <p:sp>
        <p:nvSpPr>
          <p:cNvPr id="17" name="TextBox 16">
            <a:extLst>
              <a:ext uri="{FF2B5EF4-FFF2-40B4-BE49-F238E27FC236}">
                <a16:creationId xmlns:a16="http://schemas.microsoft.com/office/drawing/2014/main" id="{E71952A8-DDC1-4B4E-BF55-80BD9FC1788E}"/>
              </a:ext>
            </a:extLst>
          </p:cNvPr>
          <p:cNvSpPr txBox="1"/>
          <p:nvPr/>
        </p:nvSpPr>
        <p:spPr bwMode="auto">
          <a:xfrm>
            <a:off x="5197817" y="2952160"/>
            <a:ext cx="27588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3</a:t>
            </a:r>
          </a:p>
        </p:txBody>
      </p:sp>
      <p:sp>
        <p:nvSpPr>
          <p:cNvPr id="18" name="TextBox 17">
            <a:extLst>
              <a:ext uri="{FF2B5EF4-FFF2-40B4-BE49-F238E27FC236}">
                <a16:creationId xmlns:a16="http://schemas.microsoft.com/office/drawing/2014/main" id="{84569337-D11E-4D76-885A-ADC317F5227D}"/>
              </a:ext>
            </a:extLst>
          </p:cNvPr>
          <p:cNvSpPr txBox="1"/>
          <p:nvPr/>
        </p:nvSpPr>
        <p:spPr bwMode="auto">
          <a:xfrm>
            <a:off x="4826342" y="3972982"/>
            <a:ext cx="275883" cy="369332"/>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solidFill>
                  <a:srgbClr val="0070C0"/>
                </a:solidFill>
                <a:latin typeface="Myriad Pro" panose="020B0503030403020204" pitchFamily="34" charset="0"/>
                <a:ea typeface="Myriad Pro Semibold" charset="0"/>
                <a:cs typeface="Myriad Pro Semibold" charset="0"/>
              </a:rPr>
              <a:t>1</a:t>
            </a:r>
          </a:p>
        </p:txBody>
      </p:sp>
      <p:sp>
        <p:nvSpPr>
          <p:cNvPr id="19" name="TextBox 18">
            <a:extLst>
              <a:ext uri="{FF2B5EF4-FFF2-40B4-BE49-F238E27FC236}">
                <a16:creationId xmlns:a16="http://schemas.microsoft.com/office/drawing/2014/main" id="{7567D769-E646-4B30-9539-99424AC162A2}"/>
              </a:ext>
            </a:extLst>
          </p:cNvPr>
          <p:cNvSpPr txBox="1"/>
          <p:nvPr/>
        </p:nvSpPr>
        <p:spPr bwMode="auto">
          <a:xfrm>
            <a:off x="5229567" y="3460299"/>
            <a:ext cx="275883"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8</a:t>
            </a:r>
          </a:p>
        </p:txBody>
      </p:sp>
      <p:sp>
        <p:nvSpPr>
          <p:cNvPr id="20" name="TextBox 19">
            <a:extLst>
              <a:ext uri="{FF2B5EF4-FFF2-40B4-BE49-F238E27FC236}">
                <a16:creationId xmlns:a16="http://schemas.microsoft.com/office/drawing/2014/main" id="{744EED4C-D118-49CA-858E-A3F1F4F96D47}"/>
              </a:ext>
            </a:extLst>
          </p:cNvPr>
          <p:cNvSpPr txBox="1"/>
          <p:nvPr/>
        </p:nvSpPr>
        <p:spPr bwMode="auto">
          <a:xfrm>
            <a:off x="4785409" y="2450510"/>
            <a:ext cx="275883"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solidFill>
                  <a:srgbClr val="0070C0"/>
                </a:solidFill>
                <a:latin typeface="Myriad Pro" panose="020B0503030403020204" pitchFamily="34" charset="0"/>
                <a:ea typeface="Myriad Pro Semibold" charset="0"/>
                <a:cs typeface="Myriad Pro Semibold" charset="0"/>
              </a:rPr>
              <a:t>4</a:t>
            </a:r>
          </a:p>
        </p:txBody>
      </p:sp>
      <p:sp>
        <p:nvSpPr>
          <p:cNvPr id="21" name="TextBox 20">
            <a:extLst>
              <a:ext uri="{FF2B5EF4-FFF2-40B4-BE49-F238E27FC236}">
                <a16:creationId xmlns:a16="http://schemas.microsoft.com/office/drawing/2014/main" id="{BC2F6B94-8B7E-49C7-8AFA-7D04D641A235}"/>
              </a:ext>
            </a:extLst>
          </p:cNvPr>
          <p:cNvSpPr txBox="1"/>
          <p:nvPr/>
        </p:nvSpPr>
        <p:spPr bwMode="auto">
          <a:xfrm>
            <a:off x="3892892" y="3972982"/>
            <a:ext cx="275883" cy="369332"/>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solidFill>
                  <a:srgbClr val="FF0000"/>
                </a:solidFill>
                <a:latin typeface="Myriad Pro" panose="020B0503030403020204" pitchFamily="34" charset="0"/>
                <a:ea typeface="Myriad Pro Semibold" charset="0"/>
                <a:cs typeface="Myriad Pro Semibold" charset="0"/>
              </a:rPr>
              <a:t>1</a:t>
            </a:r>
          </a:p>
        </p:txBody>
      </p:sp>
      <p:sp>
        <p:nvSpPr>
          <p:cNvPr id="22" name="TextBox 21">
            <a:extLst>
              <a:ext uri="{FF2B5EF4-FFF2-40B4-BE49-F238E27FC236}">
                <a16:creationId xmlns:a16="http://schemas.microsoft.com/office/drawing/2014/main" id="{BD6058B4-F268-4D75-BE0C-86D5B83E3B02}"/>
              </a:ext>
            </a:extLst>
          </p:cNvPr>
          <p:cNvSpPr txBox="1"/>
          <p:nvPr/>
        </p:nvSpPr>
        <p:spPr bwMode="auto">
          <a:xfrm>
            <a:off x="4826341" y="3460805"/>
            <a:ext cx="275883"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70C0"/>
                </a:solidFill>
                <a:latin typeface="Myriad Pro" panose="020B0503030403020204" pitchFamily="34" charset="0"/>
                <a:ea typeface="Myriad Pro Semibold" charset="0"/>
                <a:cs typeface="Myriad Pro Semibold" charset="0"/>
              </a:rPr>
              <a:t>3</a:t>
            </a:r>
            <a:endParaRPr lang="en-GB" sz="2400" dirty="0">
              <a:solidFill>
                <a:srgbClr val="FF000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116155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4:1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7" y="2503125"/>
            <a:ext cx="9065466" cy="18517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7" y="2503125"/>
            <a:ext cx="9065466" cy="185175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7" y="2503125"/>
            <a:ext cx="9065466" cy="185175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67" y="2503125"/>
            <a:ext cx="9065466" cy="185175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67" y="2503125"/>
            <a:ext cx="9065466" cy="1851750"/>
          </a:xfrm>
          <a:prstGeom prst="rect">
            <a:avLst/>
          </a:prstGeom>
        </p:spPr>
      </p:pic>
    </p:spTree>
    <p:extLst>
      <p:ext uri="{BB962C8B-B14F-4D97-AF65-F5344CB8AC3E}">
        <p14:creationId xmlns:p14="http://schemas.microsoft.com/office/powerpoint/2010/main" val="39152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4:1</a:t>
            </a:r>
          </a:p>
        </p:txBody>
      </p:sp>
      <p:pic>
        <p:nvPicPr>
          <p:cNvPr id="4" name="Picture 3">
            <a:extLst>
              <a:ext uri="{FF2B5EF4-FFF2-40B4-BE49-F238E27FC236}">
                <a16:creationId xmlns:a16="http://schemas.microsoft.com/office/drawing/2014/main" id="{4D751F5F-6240-40BF-BBD9-3D479EA83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 y="2195036"/>
            <a:ext cx="8926286" cy="2467928"/>
          </a:xfrm>
          <a:prstGeom prst="rect">
            <a:avLst/>
          </a:prstGeom>
        </p:spPr>
      </p:pic>
    </p:spTree>
    <p:extLst>
      <p:ext uri="{BB962C8B-B14F-4D97-AF65-F5344CB8AC3E}">
        <p14:creationId xmlns:p14="http://schemas.microsoft.com/office/powerpoint/2010/main" val="1326711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D60DAD-F81D-4C2F-9049-34BE64FE9D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67774" y="1122107"/>
            <a:ext cx="6808452" cy="4613786"/>
          </a:xfrm>
          <a:prstGeom prst="rect">
            <a:avLst/>
          </a:prstGeom>
        </p:spPr>
      </p:pic>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4:2</a:t>
            </a:r>
          </a:p>
        </p:txBody>
      </p:sp>
      <p:pic>
        <p:nvPicPr>
          <p:cNvPr id="4" name="Picture 3">
            <a:extLst>
              <a:ext uri="{FF2B5EF4-FFF2-40B4-BE49-F238E27FC236}">
                <a16:creationId xmlns:a16="http://schemas.microsoft.com/office/drawing/2014/main" id="{13C17F73-B7B9-475A-8C58-D473D93095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67774" y="1122107"/>
            <a:ext cx="6808452" cy="2695150"/>
          </a:xfrm>
          <a:prstGeom prst="rect">
            <a:avLst/>
          </a:prstGeom>
        </p:spPr>
      </p:pic>
      <p:pic>
        <p:nvPicPr>
          <p:cNvPr id="5" name="Picture 4">
            <a:extLst>
              <a:ext uri="{FF2B5EF4-FFF2-40B4-BE49-F238E27FC236}">
                <a16:creationId xmlns:a16="http://schemas.microsoft.com/office/drawing/2014/main" id="{D5803856-AEAE-4612-8CE4-825C945088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7774" y="3817257"/>
            <a:ext cx="6808452" cy="1918636"/>
          </a:xfrm>
          <a:prstGeom prst="rect">
            <a:avLst/>
          </a:prstGeom>
        </p:spPr>
      </p:pic>
    </p:spTree>
    <p:extLst>
      <p:ext uri="{BB962C8B-B14F-4D97-AF65-F5344CB8AC3E}">
        <p14:creationId xmlns:p14="http://schemas.microsoft.com/office/powerpoint/2010/main" val="17520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D9038A-DAB9-445C-A1C4-B6D079FB17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63618" y="973844"/>
            <a:ext cx="6816764" cy="5519916"/>
          </a:xfrm>
          <a:prstGeom prst="rect">
            <a:avLst/>
          </a:prstGeom>
        </p:spPr>
      </p:pic>
      <p:pic>
        <p:nvPicPr>
          <p:cNvPr id="4" name="Picture 3">
            <a:extLst>
              <a:ext uri="{FF2B5EF4-FFF2-40B4-BE49-F238E27FC236}">
                <a16:creationId xmlns:a16="http://schemas.microsoft.com/office/drawing/2014/main" id="{B0C24141-6263-450E-9180-A41316E23F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63618" y="973844"/>
            <a:ext cx="6816764" cy="2930499"/>
          </a:xfrm>
          <a:prstGeom prst="rect">
            <a:avLst/>
          </a:prstGeom>
        </p:spPr>
      </p:pic>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4:3</a:t>
            </a:r>
          </a:p>
        </p:txBody>
      </p:sp>
      <p:pic>
        <p:nvPicPr>
          <p:cNvPr id="7" name="Picture 6">
            <a:extLst>
              <a:ext uri="{FF2B5EF4-FFF2-40B4-BE49-F238E27FC236}">
                <a16:creationId xmlns:a16="http://schemas.microsoft.com/office/drawing/2014/main" id="{834F4BBA-E77D-4B13-B9F4-9365615A40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3618" y="3904342"/>
            <a:ext cx="6816764" cy="2589417"/>
          </a:xfrm>
          <a:prstGeom prst="rect">
            <a:avLst/>
          </a:prstGeom>
        </p:spPr>
      </p:pic>
    </p:spTree>
    <p:extLst>
      <p:ext uri="{BB962C8B-B14F-4D97-AF65-F5344CB8AC3E}">
        <p14:creationId xmlns:p14="http://schemas.microsoft.com/office/powerpoint/2010/main" val="229615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5:1</a:t>
            </a:r>
          </a:p>
        </p:txBody>
      </p:sp>
      <p:pic>
        <p:nvPicPr>
          <p:cNvPr id="4" name="Picture 3">
            <a:extLst>
              <a:ext uri="{FF2B5EF4-FFF2-40B4-BE49-F238E27FC236}">
                <a16:creationId xmlns:a16="http://schemas.microsoft.com/office/drawing/2014/main" id="{F9AE3312-29C4-4531-8F0A-7DAA93302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2427268"/>
            <a:ext cx="6816764" cy="2003464"/>
          </a:xfrm>
          <a:prstGeom prst="rect">
            <a:avLst/>
          </a:prstGeom>
        </p:spPr>
      </p:pic>
    </p:spTree>
    <p:extLst>
      <p:ext uri="{BB962C8B-B14F-4D97-AF65-F5344CB8AC3E}">
        <p14:creationId xmlns:p14="http://schemas.microsoft.com/office/powerpoint/2010/main" val="317355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1:2</a:t>
            </a:r>
          </a:p>
        </p:txBody>
      </p:sp>
      <p:pic>
        <p:nvPicPr>
          <p:cNvPr id="4" name="Picture 3">
            <a:extLst>
              <a:ext uri="{FF2B5EF4-FFF2-40B4-BE49-F238E27FC236}">
                <a16:creationId xmlns:a16="http://schemas.microsoft.com/office/drawing/2014/main" id="{62B9CE21-DB6F-4063-AC49-181B278871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49925" y="1314537"/>
            <a:ext cx="6816764" cy="1873238"/>
          </a:xfrm>
          <a:prstGeom prst="rect">
            <a:avLst/>
          </a:prstGeom>
        </p:spPr>
      </p:pic>
      <p:pic>
        <p:nvPicPr>
          <p:cNvPr id="6" name="Picture 5">
            <a:extLst>
              <a:ext uri="{FF2B5EF4-FFF2-40B4-BE49-F238E27FC236}">
                <a16:creationId xmlns:a16="http://schemas.microsoft.com/office/drawing/2014/main" id="{2BAD1E05-6403-466D-83BF-84B050CA32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49925" y="3468757"/>
            <a:ext cx="6816764" cy="2082886"/>
          </a:xfrm>
          <a:prstGeom prst="rect">
            <a:avLst/>
          </a:prstGeom>
        </p:spPr>
      </p:pic>
    </p:spTree>
    <p:extLst>
      <p:ext uri="{BB962C8B-B14F-4D97-AF65-F5344CB8AC3E}">
        <p14:creationId xmlns:p14="http://schemas.microsoft.com/office/powerpoint/2010/main" val="124151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5:1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800" y="2426400"/>
            <a:ext cx="6816764" cy="2119848"/>
          </a:xfrm>
          <a:prstGeom prst="rect">
            <a:avLst/>
          </a:prstGeom>
        </p:spPr>
      </p:pic>
    </p:spTree>
    <p:extLst>
      <p:ext uri="{BB962C8B-B14F-4D97-AF65-F5344CB8AC3E}">
        <p14:creationId xmlns:p14="http://schemas.microsoft.com/office/powerpoint/2010/main" val="2162320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5:2</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a:stretch/>
        </p:blipFill>
        <p:spPr bwMode="auto">
          <a:xfrm>
            <a:off x="1163618" y="2206109"/>
            <a:ext cx="6816764" cy="24457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570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5:5</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163618" y="1109637"/>
            <a:ext cx="6816764" cy="4638726"/>
          </a:xfrm>
          <a:prstGeom prst="rect">
            <a:avLst/>
          </a:prstGeom>
          <a:noFill/>
          <a:ln>
            <a:noFill/>
          </a:ln>
        </p:spPr>
      </p:pic>
    </p:spTree>
    <p:extLst>
      <p:ext uri="{BB962C8B-B14F-4D97-AF65-F5344CB8AC3E}">
        <p14:creationId xmlns:p14="http://schemas.microsoft.com/office/powerpoint/2010/main" val="3537475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5:7</a:t>
            </a:r>
          </a:p>
        </p:txBody>
      </p:sp>
      <p:sp>
        <p:nvSpPr>
          <p:cNvPr id="6" name="Rectangle 5">
            <a:extLst>
              <a:ext uri="{FF2B5EF4-FFF2-40B4-BE49-F238E27FC236}">
                <a16:creationId xmlns:a16="http://schemas.microsoft.com/office/drawing/2014/main" id="{C905C306-D0E9-4E26-BC95-882AFE2CEF50}"/>
              </a:ext>
            </a:extLst>
          </p:cNvPr>
          <p:cNvSpPr/>
          <p:nvPr/>
        </p:nvSpPr>
        <p:spPr>
          <a:xfrm>
            <a:off x="747486" y="2533370"/>
            <a:ext cx="4572000" cy="1791260"/>
          </a:xfrm>
          <a:prstGeom prst="rect">
            <a:avLst/>
          </a:prstGeom>
        </p:spPr>
        <p:txBody>
          <a:bodyPr>
            <a:spAutoFit/>
          </a:bodyPr>
          <a:lstStyle/>
          <a:p>
            <a:pPr>
              <a:buNone/>
              <a:tabLst>
                <a:tab pos="363538" algn="l"/>
              </a:tabLst>
            </a:pPr>
            <a:r>
              <a:rPr lang="en-US" sz="2400" dirty="0">
                <a:latin typeface="Myriad Pro" panose="020B0503030403020204" pitchFamily="34" charset="0"/>
              </a:rPr>
              <a:t>	63 ones ÷ 3 = 21 ones</a:t>
            </a:r>
          </a:p>
          <a:p>
            <a:pPr>
              <a:buNone/>
            </a:pPr>
            <a:r>
              <a:rPr lang="en-US" sz="2400" dirty="0">
                <a:latin typeface="Myriad Pro" panose="020B0503030403020204" pitchFamily="34" charset="0"/>
              </a:rPr>
              <a:t>so</a:t>
            </a:r>
          </a:p>
          <a:p>
            <a:pPr>
              <a:buNone/>
              <a:tabLst>
                <a:tab pos="363538" algn="l"/>
              </a:tabLst>
            </a:pPr>
            <a:r>
              <a:rPr lang="en-US" sz="2400" dirty="0">
                <a:latin typeface="Myriad Pro" panose="020B0503030403020204" pitchFamily="34" charset="0"/>
              </a:rPr>
              <a:t>	63 tenths ÷ 3 = 21 tenths</a:t>
            </a:r>
          </a:p>
          <a:p>
            <a:pPr>
              <a:buNone/>
              <a:tabLst>
                <a:tab pos="363538" algn="l"/>
              </a:tabLst>
            </a:pPr>
            <a:r>
              <a:rPr lang="en-US" sz="2400" dirty="0">
                <a:latin typeface="Myriad Pro" panose="020B0503030403020204" pitchFamily="34" charset="0"/>
              </a:rPr>
              <a:t>	6.3 ÷ 3 = 2.1 </a:t>
            </a:r>
          </a:p>
        </p:txBody>
      </p:sp>
      <p:pic>
        <p:nvPicPr>
          <p:cNvPr id="8" name="Picture 7">
            <a:extLst>
              <a:ext uri="{FF2B5EF4-FFF2-40B4-BE49-F238E27FC236}">
                <a16:creationId xmlns:a16="http://schemas.microsoft.com/office/drawing/2014/main" id="{854813FD-E224-43AF-9E3C-03ADFC1FB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630" y="1664361"/>
            <a:ext cx="1055768" cy="407344"/>
          </a:xfrm>
          <a:prstGeom prst="rect">
            <a:avLst/>
          </a:prstGeom>
        </p:spPr>
      </p:pic>
      <p:sp>
        <p:nvSpPr>
          <p:cNvPr id="9" name="Rectangle 8">
            <a:extLst>
              <a:ext uri="{FF2B5EF4-FFF2-40B4-BE49-F238E27FC236}">
                <a16:creationId xmlns:a16="http://schemas.microsoft.com/office/drawing/2014/main" id="{8EDCA418-2DE9-46B7-9C4A-0DF12948FDF8}"/>
              </a:ext>
            </a:extLst>
          </p:cNvPr>
          <p:cNvSpPr/>
          <p:nvPr/>
        </p:nvSpPr>
        <p:spPr>
          <a:xfrm>
            <a:off x="1439599" y="1217210"/>
            <a:ext cx="1055768"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2       1</a:t>
            </a:r>
          </a:p>
        </p:txBody>
      </p:sp>
      <p:sp>
        <p:nvSpPr>
          <p:cNvPr id="10" name="Rectangle 9">
            <a:extLst>
              <a:ext uri="{FF2B5EF4-FFF2-40B4-BE49-F238E27FC236}">
                <a16:creationId xmlns:a16="http://schemas.microsoft.com/office/drawing/2014/main" id="{D9C0F627-F736-44F8-93EE-4466FC299DCB}"/>
              </a:ext>
            </a:extLst>
          </p:cNvPr>
          <p:cNvSpPr/>
          <p:nvPr/>
        </p:nvSpPr>
        <p:spPr>
          <a:xfrm>
            <a:off x="1447654" y="1635212"/>
            <a:ext cx="1055768"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6       3</a:t>
            </a:r>
          </a:p>
        </p:txBody>
      </p:sp>
      <p:sp>
        <p:nvSpPr>
          <p:cNvPr id="11" name="Rectangle 10">
            <a:extLst>
              <a:ext uri="{FF2B5EF4-FFF2-40B4-BE49-F238E27FC236}">
                <a16:creationId xmlns:a16="http://schemas.microsoft.com/office/drawing/2014/main" id="{4B8838D5-F6A9-430F-9DDA-34CA02092CA1}"/>
              </a:ext>
            </a:extLst>
          </p:cNvPr>
          <p:cNvSpPr/>
          <p:nvPr/>
        </p:nvSpPr>
        <p:spPr>
          <a:xfrm>
            <a:off x="1088572" y="1642530"/>
            <a:ext cx="464164"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3</a:t>
            </a:r>
          </a:p>
        </p:txBody>
      </p:sp>
      <p:pic>
        <p:nvPicPr>
          <p:cNvPr id="12" name="Picture 11">
            <a:extLst>
              <a:ext uri="{FF2B5EF4-FFF2-40B4-BE49-F238E27FC236}">
                <a16:creationId xmlns:a16="http://schemas.microsoft.com/office/drawing/2014/main" id="{FA2094A7-EFB8-496A-8C2C-3FC975449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438" y="1659520"/>
            <a:ext cx="1055768" cy="407344"/>
          </a:xfrm>
          <a:prstGeom prst="rect">
            <a:avLst/>
          </a:prstGeom>
        </p:spPr>
      </p:pic>
      <p:sp>
        <p:nvSpPr>
          <p:cNvPr id="13" name="Rectangle 12">
            <a:extLst>
              <a:ext uri="{FF2B5EF4-FFF2-40B4-BE49-F238E27FC236}">
                <a16:creationId xmlns:a16="http://schemas.microsoft.com/office/drawing/2014/main" id="{94FF04C6-C5F2-465B-A0D4-2D8A83CF3A49}"/>
              </a:ext>
            </a:extLst>
          </p:cNvPr>
          <p:cNvSpPr/>
          <p:nvPr/>
        </p:nvSpPr>
        <p:spPr>
          <a:xfrm>
            <a:off x="7160407" y="1212369"/>
            <a:ext cx="1055768"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2   .   1</a:t>
            </a:r>
          </a:p>
        </p:txBody>
      </p:sp>
      <p:sp>
        <p:nvSpPr>
          <p:cNvPr id="14" name="Rectangle 13">
            <a:extLst>
              <a:ext uri="{FF2B5EF4-FFF2-40B4-BE49-F238E27FC236}">
                <a16:creationId xmlns:a16="http://schemas.microsoft.com/office/drawing/2014/main" id="{F85BFBA5-CF52-4BA3-B6D5-65F62DC9D08E}"/>
              </a:ext>
            </a:extLst>
          </p:cNvPr>
          <p:cNvSpPr/>
          <p:nvPr/>
        </p:nvSpPr>
        <p:spPr>
          <a:xfrm>
            <a:off x="7168462" y="1630371"/>
            <a:ext cx="1055768"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6   .   3</a:t>
            </a:r>
          </a:p>
        </p:txBody>
      </p:sp>
      <p:sp>
        <p:nvSpPr>
          <p:cNvPr id="15" name="Rectangle 14">
            <a:extLst>
              <a:ext uri="{FF2B5EF4-FFF2-40B4-BE49-F238E27FC236}">
                <a16:creationId xmlns:a16="http://schemas.microsoft.com/office/drawing/2014/main" id="{6D9370F1-C81D-4A21-9099-0FD91103E02C}"/>
              </a:ext>
            </a:extLst>
          </p:cNvPr>
          <p:cNvSpPr/>
          <p:nvPr/>
        </p:nvSpPr>
        <p:spPr>
          <a:xfrm>
            <a:off x="6809380" y="1637689"/>
            <a:ext cx="464164"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3</a:t>
            </a:r>
          </a:p>
        </p:txBody>
      </p:sp>
    </p:spTree>
    <p:extLst>
      <p:ext uri="{BB962C8B-B14F-4D97-AF65-F5344CB8AC3E}">
        <p14:creationId xmlns:p14="http://schemas.microsoft.com/office/powerpoint/2010/main" val="2340609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5:7</a:t>
            </a:r>
          </a:p>
        </p:txBody>
      </p:sp>
      <p:sp>
        <p:nvSpPr>
          <p:cNvPr id="6" name="Rectangle 5">
            <a:extLst>
              <a:ext uri="{FF2B5EF4-FFF2-40B4-BE49-F238E27FC236}">
                <a16:creationId xmlns:a16="http://schemas.microsoft.com/office/drawing/2014/main" id="{C905C306-D0E9-4E26-BC95-882AFE2CEF50}"/>
              </a:ext>
            </a:extLst>
          </p:cNvPr>
          <p:cNvSpPr/>
          <p:nvPr/>
        </p:nvSpPr>
        <p:spPr>
          <a:xfrm>
            <a:off x="747485" y="2533370"/>
            <a:ext cx="5493657" cy="1791260"/>
          </a:xfrm>
          <a:prstGeom prst="rect">
            <a:avLst/>
          </a:prstGeom>
        </p:spPr>
        <p:txBody>
          <a:bodyPr wrap="square">
            <a:spAutoFit/>
          </a:bodyPr>
          <a:lstStyle/>
          <a:p>
            <a:pPr>
              <a:buNone/>
              <a:tabLst>
                <a:tab pos="363538" algn="l"/>
              </a:tabLst>
            </a:pPr>
            <a:r>
              <a:rPr lang="en-US" sz="2400" dirty="0">
                <a:latin typeface="Myriad Pro" panose="020B0503030403020204" pitchFamily="34" charset="0"/>
              </a:rPr>
              <a:t>	85 ones ÷ 5 = 17 ones</a:t>
            </a:r>
          </a:p>
          <a:p>
            <a:pPr>
              <a:buNone/>
            </a:pPr>
            <a:r>
              <a:rPr lang="en-US" sz="2400" dirty="0">
                <a:latin typeface="Myriad Pro" panose="020B0503030403020204" pitchFamily="34" charset="0"/>
              </a:rPr>
              <a:t>so</a:t>
            </a:r>
          </a:p>
          <a:p>
            <a:pPr>
              <a:buNone/>
              <a:tabLst>
                <a:tab pos="363538" algn="l"/>
              </a:tabLst>
            </a:pPr>
            <a:r>
              <a:rPr lang="en-US" sz="2400" dirty="0">
                <a:latin typeface="Myriad Pro" panose="020B0503030403020204" pitchFamily="34" charset="0"/>
              </a:rPr>
              <a:t>	</a:t>
            </a:r>
            <a:r>
              <a:rPr lang="en-GB" sz="2400" dirty="0">
                <a:latin typeface="Myriad Pro" panose="020B0503030403020204" pitchFamily="34" charset="0"/>
              </a:rPr>
              <a:t>85 hundredths ÷ 5 = 17 hundredths</a:t>
            </a:r>
          </a:p>
          <a:p>
            <a:pPr>
              <a:buNone/>
              <a:tabLst>
                <a:tab pos="363538" algn="l"/>
              </a:tabLst>
            </a:pPr>
            <a:r>
              <a:rPr lang="en-GB" sz="2400" dirty="0">
                <a:latin typeface="Myriad Pro" panose="020B0503030403020204" pitchFamily="34" charset="0"/>
              </a:rPr>
              <a:t>	0.85 ÷ 5 = 0.17</a:t>
            </a:r>
            <a:endParaRPr lang="en-US" sz="2400" dirty="0">
              <a:latin typeface="Myriad Pro" panose="020B0503030403020204" pitchFamily="34" charset="0"/>
            </a:endParaRPr>
          </a:p>
        </p:txBody>
      </p:sp>
      <p:pic>
        <p:nvPicPr>
          <p:cNvPr id="8" name="Picture 7">
            <a:extLst>
              <a:ext uri="{FF2B5EF4-FFF2-40B4-BE49-F238E27FC236}">
                <a16:creationId xmlns:a16="http://schemas.microsoft.com/office/drawing/2014/main" id="{854813FD-E224-43AF-9E3C-03ADFC1FBD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5010" y="1682045"/>
            <a:ext cx="1621060" cy="407344"/>
          </a:xfrm>
          <a:prstGeom prst="rect">
            <a:avLst/>
          </a:prstGeom>
        </p:spPr>
      </p:pic>
      <p:sp>
        <p:nvSpPr>
          <p:cNvPr id="9" name="Rectangle 8">
            <a:extLst>
              <a:ext uri="{FF2B5EF4-FFF2-40B4-BE49-F238E27FC236}">
                <a16:creationId xmlns:a16="http://schemas.microsoft.com/office/drawing/2014/main" id="{8EDCA418-2DE9-46B7-9C4A-0DF12948FDF8}"/>
              </a:ext>
            </a:extLst>
          </p:cNvPr>
          <p:cNvSpPr/>
          <p:nvPr/>
        </p:nvSpPr>
        <p:spPr>
          <a:xfrm>
            <a:off x="1439598" y="1217210"/>
            <a:ext cx="1629113" cy="461665"/>
          </a:xfrm>
          <a:prstGeom prst="rect">
            <a:avLst/>
          </a:prstGeom>
        </p:spPr>
        <p:txBody>
          <a:bodyPr wrap="square">
            <a:spAutoFit/>
          </a:bodyPr>
          <a:lstStyle/>
          <a:p>
            <a:pPr>
              <a:buNone/>
              <a:tabLst>
                <a:tab pos="363538" algn="l"/>
              </a:tabLst>
            </a:pPr>
            <a:r>
              <a:rPr lang="en-US" sz="2400" dirty="0">
                <a:solidFill>
                  <a:schemeClr val="bg1"/>
                </a:solidFill>
                <a:latin typeface="Myriad Pro" panose="020B0503030403020204" pitchFamily="34" charset="0"/>
              </a:rPr>
              <a:t>0</a:t>
            </a:r>
            <a:r>
              <a:rPr lang="en-US" sz="2400" dirty="0">
                <a:latin typeface="Myriad Pro" panose="020B0503030403020204" pitchFamily="34" charset="0"/>
              </a:rPr>
              <a:t>       1       7</a:t>
            </a:r>
          </a:p>
        </p:txBody>
      </p:sp>
      <p:sp>
        <p:nvSpPr>
          <p:cNvPr id="10" name="Rectangle 9">
            <a:extLst>
              <a:ext uri="{FF2B5EF4-FFF2-40B4-BE49-F238E27FC236}">
                <a16:creationId xmlns:a16="http://schemas.microsoft.com/office/drawing/2014/main" id="{D9C0F627-F736-44F8-93EE-4466FC299DCB}"/>
              </a:ext>
            </a:extLst>
          </p:cNvPr>
          <p:cNvSpPr/>
          <p:nvPr/>
        </p:nvSpPr>
        <p:spPr>
          <a:xfrm>
            <a:off x="1447653" y="1635212"/>
            <a:ext cx="1621059" cy="461665"/>
          </a:xfrm>
          <a:prstGeom prst="rect">
            <a:avLst/>
          </a:prstGeom>
        </p:spPr>
        <p:txBody>
          <a:bodyPr wrap="square">
            <a:spAutoFit/>
          </a:bodyPr>
          <a:lstStyle/>
          <a:p>
            <a:pPr>
              <a:buNone/>
              <a:tabLst>
                <a:tab pos="363538" algn="l"/>
              </a:tabLst>
            </a:pPr>
            <a:r>
              <a:rPr lang="en-US" sz="2400" dirty="0">
                <a:solidFill>
                  <a:schemeClr val="bg1"/>
                </a:solidFill>
                <a:latin typeface="Myriad Pro" panose="020B0503030403020204" pitchFamily="34" charset="0"/>
              </a:rPr>
              <a:t>0</a:t>
            </a:r>
            <a:r>
              <a:rPr lang="en-US" sz="2400" dirty="0">
                <a:latin typeface="Myriad Pro" panose="020B0503030403020204" pitchFamily="34" charset="0"/>
              </a:rPr>
              <a:t>       8       5</a:t>
            </a:r>
          </a:p>
        </p:txBody>
      </p:sp>
      <p:sp>
        <p:nvSpPr>
          <p:cNvPr id="11" name="Rectangle 10">
            <a:extLst>
              <a:ext uri="{FF2B5EF4-FFF2-40B4-BE49-F238E27FC236}">
                <a16:creationId xmlns:a16="http://schemas.microsoft.com/office/drawing/2014/main" id="{4B8838D5-F6A9-430F-9DDA-34CA02092CA1}"/>
              </a:ext>
            </a:extLst>
          </p:cNvPr>
          <p:cNvSpPr/>
          <p:nvPr/>
        </p:nvSpPr>
        <p:spPr>
          <a:xfrm>
            <a:off x="1088572" y="1642530"/>
            <a:ext cx="464164"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5</a:t>
            </a:r>
          </a:p>
        </p:txBody>
      </p:sp>
      <p:sp>
        <p:nvSpPr>
          <p:cNvPr id="3" name="Rectangle 2">
            <a:extLst>
              <a:ext uri="{FF2B5EF4-FFF2-40B4-BE49-F238E27FC236}">
                <a16:creationId xmlns:a16="http://schemas.microsoft.com/office/drawing/2014/main" id="{E9358A5F-3560-4CB5-9929-56C4012B0312}"/>
              </a:ext>
            </a:extLst>
          </p:cNvPr>
          <p:cNvSpPr/>
          <p:nvPr/>
        </p:nvSpPr>
        <p:spPr>
          <a:xfrm>
            <a:off x="2570114" y="1644280"/>
            <a:ext cx="276038" cy="307777"/>
          </a:xfrm>
          <a:prstGeom prst="rect">
            <a:avLst/>
          </a:prstGeom>
        </p:spPr>
        <p:txBody>
          <a:bodyPr wrap="none">
            <a:spAutoFit/>
          </a:bodyPr>
          <a:lstStyle/>
          <a:p>
            <a:pPr>
              <a:buNone/>
            </a:pPr>
            <a:r>
              <a:rPr lang="en-US" sz="1400" dirty="0">
                <a:latin typeface="Myriad Pro" panose="020B0503030403020204" pitchFamily="34" charset="0"/>
              </a:rPr>
              <a:t>3</a:t>
            </a:r>
            <a:endParaRPr lang="en-GB" sz="1400" dirty="0"/>
          </a:p>
        </p:txBody>
      </p:sp>
      <p:pic>
        <p:nvPicPr>
          <p:cNvPr id="16" name="Picture 15">
            <a:extLst>
              <a:ext uri="{FF2B5EF4-FFF2-40B4-BE49-F238E27FC236}">
                <a16:creationId xmlns:a16="http://schemas.microsoft.com/office/drawing/2014/main" id="{6AEDC1F5-A293-4D1C-9187-51665F3593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11728" y="1718497"/>
            <a:ext cx="1621060" cy="407344"/>
          </a:xfrm>
          <a:prstGeom prst="rect">
            <a:avLst/>
          </a:prstGeom>
        </p:spPr>
      </p:pic>
      <p:sp>
        <p:nvSpPr>
          <p:cNvPr id="17" name="Rectangle 16">
            <a:extLst>
              <a:ext uri="{FF2B5EF4-FFF2-40B4-BE49-F238E27FC236}">
                <a16:creationId xmlns:a16="http://schemas.microsoft.com/office/drawing/2014/main" id="{2ABFB33A-2586-4C71-A98F-ECCBAB6CC1D1}"/>
              </a:ext>
            </a:extLst>
          </p:cNvPr>
          <p:cNvSpPr/>
          <p:nvPr/>
        </p:nvSpPr>
        <p:spPr>
          <a:xfrm>
            <a:off x="6426316" y="1253662"/>
            <a:ext cx="1629113"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0   .   1       7</a:t>
            </a:r>
          </a:p>
        </p:txBody>
      </p:sp>
      <p:sp>
        <p:nvSpPr>
          <p:cNvPr id="18" name="Rectangle 17">
            <a:extLst>
              <a:ext uri="{FF2B5EF4-FFF2-40B4-BE49-F238E27FC236}">
                <a16:creationId xmlns:a16="http://schemas.microsoft.com/office/drawing/2014/main" id="{27A0212D-C829-462C-8FA0-67C0EB7D98A7}"/>
              </a:ext>
            </a:extLst>
          </p:cNvPr>
          <p:cNvSpPr/>
          <p:nvPr/>
        </p:nvSpPr>
        <p:spPr>
          <a:xfrm>
            <a:off x="6434371" y="1671664"/>
            <a:ext cx="1621059"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0   .   8       5</a:t>
            </a:r>
          </a:p>
        </p:txBody>
      </p:sp>
      <p:sp>
        <p:nvSpPr>
          <p:cNvPr id="19" name="Rectangle 18">
            <a:extLst>
              <a:ext uri="{FF2B5EF4-FFF2-40B4-BE49-F238E27FC236}">
                <a16:creationId xmlns:a16="http://schemas.microsoft.com/office/drawing/2014/main" id="{9764F434-08E1-478E-888A-F06CF96F1432}"/>
              </a:ext>
            </a:extLst>
          </p:cNvPr>
          <p:cNvSpPr/>
          <p:nvPr/>
        </p:nvSpPr>
        <p:spPr>
          <a:xfrm>
            <a:off x="6075290" y="1678982"/>
            <a:ext cx="464164"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5</a:t>
            </a:r>
          </a:p>
        </p:txBody>
      </p:sp>
      <p:sp>
        <p:nvSpPr>
          <p:cNvPr id="20" name="Rectangle 19">
            <a:extLst>
              <a:ext uri="{FF2B5EF4-FFF2-40B4-BE49-F238E27FC236}">
                <a16:creationId xmlns:a16="http://schemas.microsoft.com/office/drawing/2014/main" id="{EFC6C380-0956-42B3-AFB4-733D65578B79}"/>
              </a:ext>
            </a:extLst>
          </p:cNvPr>
          <p:cNvSpPr/>
          <p:nvPr/>
        </p:nvSpPr>
        <p:spPr>
          <a:xfrm>
            <a:off x="7556832" y="1680732"/>
            <a:ext cx="276038" cy="307777"/>
          </a:xfrm>
          <a:prstGeom prst="rect">
            <a:avLst/>
          </a:prstGeom>
        </p:spPr>
        <p:txBody>
          <a:bodyPr wrap="none">
            <a:spAutoFit/>
          </a:bodyPr>
          <a:lstStyle/>
          <a:p>
            <a:pPr>
              <a:buNone/>
            </a:pPr>
            <a:r>
              <a:rPr lang="en-US" sz="1400" dirty="0">
                <a:latin typeface="Myriad Pro" panose="020B0503030403020204" pitchFamily="34" charset="0"/>
              </a:rPr>
              <a:t>3</a:t>
            </a:r>
            <a:endParaRPr lang="en-GB" sz="1400" dirty="0"/>
          </a:p>
        </p:txBody>
      </p:sp>
    </p:spTree>
    <p:extLst>
      <p:ext uri="{BB962C8B-B14F-4D97-AF65-F5344CB8AC3E}">
        <p14:creationId xmlns:p14="http://schemas.microsoft.com/office/powerpoint/2010/main" val="3630715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5:7</a:t>
            </a:r>
          </a:p>
        </p:txBody>
      </p:sp>
      <p:sp>
        <p:nvSpPr>
          <p:cNvPr id="6" name="Rectangle 5">
            <a:extLst>
              <a:ext uri="{FF2B5EF4-FFF2-40B4-BE49-F238E27FC236}">
                <a16:creationId xmlns:a16="http://schemas.microsoft.com/office/drawing/2014/main" id="{C905C306-D0E9-4E26-BC95-882AFE2CEF50}"/>
              </a:ext>
            </a:extLst>
          </p:cNvPr>
          <p:cNvSpPr/>
          <p:nvPr/>
        </p:nvSpPr>
        <p:spPr>
          <a:xfrm>
            <a:off x="747485" y="2533370"/>
            <a:ext cx="5493657" cy="1791260"/>
          </a:xfrm>
          <a:prstGeom prst="rect">
            <a:avLst/>
          </a:prstGeom>
        </p:spPr>
        <p:txBody>
          <a:bodyPr wrap="square">
            <a:spAutoFit/>
          </a:bodyPr>
          <a:lstStyle/>
          <a:p>
            <a:pPr>
              <a:buNone/>
              <a:tabLst>
                <a:tab pos="363538" algn="l"/>
              </a:tabLst>
            </a:pPr>
            <a:r>
              <a:rPr lang="en-US" sz="2400" dirty="0">
                <a:latin typeface="Myriad Pro" panose="020B0503030403020204" pitchFamily="34" charset="0"/>
              </a:rPr>
              <a:t>	255 ones ÷ 5 = 51 ones</a:t>
            </a:r>
          </a:p>
          <a:p>
            <a:pPr>
              <a:buNone/>
              <a:tabLst>
                <a:tab pos="363538" algn="l"/>
              </a:tabLst>
            </a:pPr>
            <a:r>
              <a:rPr lang="en-US" sz="2400" dirty="0">
                <a:latin typeface="Myriad Pro" panose="020B0503030403020204" pitchFamily="34" charset="0"/>
              </a:rPr>
              <a:t>so</a:t>
            </a:r>
          </a:p>
          <a:p>
            <a:pPr>
              <a:buNone/>
              <a:tabLst>
                <a:tab pos="358775" algn="l"/>
              </a:tabLst>
            </a:pPr>
            <a:r>
              <a:rPr lang="en-US" sz="2400" dirty="0">
                <a:latin typeface="Myriad Pro" panose="020B0503030403020204" pitchFamily="34" charset="0"/>
              </a:rPr>
              <a:t>	255 tenths ÷ 5 = 51 tenths</a:t>
            </a:r>
          </a:p>
          <a:p>
            <a:pPr>
              <a:buNone/>
              <a:tabLst>
                <a:tab pos="358775" algn="l"/>
              </a:tabLst>
            </a:pPr>
            <a:r>
              <a:rPr lang="en-US" sz="2400" dirty="0">
                <a:latin typeface="Myriad Pro" panose="020B0503030403020204" pitchFamily="34" charset="0"/>
              </a:rPr>
              <a:t>	25.5 ÷ 5 = 5.1</a:t>
            </a:r>
          </a:p>
        </p:txBody>
      </p:sp>
      <p:pic>
        <p:nvPicPr>
          <p:cNvPr id="8" name="Picture 7">
            <a:extLst>
              <a:ext uri="{FF2B5EF4-FFF2-40B4-BE49-F238E27FC236}">
                <a16:creationId xmlns:a16="http://schemas.microsoft.com/office/drawing/2014/main" id="{854813FD-E224-43AF-9E3C-03ADFC1FBD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5010" y="1682045"/>
            <a:ext cx="1621060" cy="407344"/>
          </a:xfrm>
          <a:prstGeom prst="rect">
            <a:avLst/>
          </a:prstGeom>
        </p:spPr>
      </p:pic>
      <p:sp>
        <p:nvSpPr>
          <p:cNvPr id="9" name="Rectangle 8">
            <a:extLst>
              <a:ext uri="{FF2B5EF4-FFF2-40B4-BE49-F238E27FC236}">
                <a16:creationId xmlns:a16="http://schemas.microsoft.com/office/drawing/2014/main" id="{8EDCA418-2DE9-46B7-9C4A-0DF12948FDF8}"/>
              </a:ext>
            </a:extLst>
          </p:cNvPr>
          <p:cNvSpPr/>
          <p:nvPr/>
        </p:nvSpPr>
        <p:spPr>
          <a:xfrm>
            <a:off x="1464650" y="1217210"/>
            <a:ext cx="1629113"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0       5       1</a:t>
            </a:r>
          </a:p>
        </p:txBody>
      </p:sp>
      <p:sp>
        <p:nvSpPr>
          <p:cNvPr id="10" name="Rectangle 9">
            <a:extLst>
              <a:ext uri="{FF2B5EF4-FFF2-40B4-BE49-F238E27FC236}">
                <a16:creationId xmlns:a16="http://schemas.microsoft.com/office/drawing/2014/main" id="{D9C0F627-F736-44F8-93EE-4466FC299DCB}"/>
              </a:ext>
            </a:extLst>
          </p:cNvPr>
          <p:cNvSpPr/>
          <p:nvPr/>
        </p:nvSpPr>
        <p:spPr>
          <a:xfrm>
            <a:off x="1447653" y="1635212"/>
            <a:ext cx="1621059"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2       5       5</a:t>
            </a:r>
          </a:p>
        </p:txBody>
      </p:sp>
      <p:sp>
        <p:nvSpPr>
          <p:cNvPr id="11" name="Rectangle 10">
            <a:extLst>
              <a:ext uri="{FF2B5EF4-FFF2-40B4-BE49-F238E27FC236}">
                <a16:creationId xmlns:a16="http://schemas.microsoft.com/office/drawing/2014/main" id="{4B8838D5-F6A9-430F-9DDA-34CA02092CA1}"/>
              </a:ext>
            </a:extLst>
          </p:cNvPr>
          <p:cNvSpPr/>
          <p:nvPr/>
        </p:nvSpPr>
        <p:spPr>
          <a:xfrm>
            <a:off x="1088572" y="1642530"/>
            <a:ext cx="464164"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5</a:t>
            </a:r>
          </a:p>
        </p:txBody>
      </p:sp>
      <p:sp>
        <p:nvSpPr>
          <p:cNvPr id="3" name="Rectangle 2">
            <a:extLst>
              <a:ext uri="{FF2B5EF4-FFF2-40B4-BE49-F238E27FC236}">
                <a16:creationId xmlns:a16="http://schemas.microsoft.com/office/drawing/2014/main" id="{E9358A5F-3560-4CB5-9929-56C4012B0312}"/>
              </a:ext>
            </a:extLst>
          </p:cNvPr>
          <p:cNvSpPr/>
          <p:nvPr/>
        </p:nvSpPr>
        <p:spPr>
          <a:xfrm>
            <a:off x="1945274" y="1644280"/>
            <a:ext cx="276038" cy="307777"/>
          </a:xfrm>
          <a:prstGeom prst="rect">
            <a:avLst/>
          </a:prstGeom>
        </p:spPr>
        <p:txBody>
          <a:bodyPr wrap="none">
            <a:spAutoFit/>
          </a:bodyPr>
          <a:lstStyle/>
          <a:p>
            <a:pPr>
              <a:buNone/>
            </a:pPr>
            <a:r>
              <a:rPr lang="en-US" sz="1400" dirty="0">
                <a:latin typeface="Myriad Pro" panose="020B0503030403020204" pitchFamily="34" charset="0"/>
              </a:rPr>
              <a:t>2</a:t>
            </a:r>
            <a:endParaRPr lang="en-GB" sz="1400" dirty="0"/>
          </a:p>
        </p:txBody>
      </p:sp>
      <p:pic>
        <p:nvPicPr>
          <p:cNvPr id="16" name="Picture 15">
            <a:extLst>
              <a:ext uri="{FF2B5EF4-FFF2-40B4-BE49-F238E27FC236}">
                <a16:creationId xmlns:a16="http://schemas.microsoft.com/office/drawing/2014/main" id="{6AEDC1F5-A293-4D1C-9187-51665F3593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11728" y="1718497"/>
            <a:ext cx="1621060" cy="407344"/>
          </a:xfrm>
          <a:prstGeom prst="rect">
            <a:avLst/>
          </a:prstGeom>
        </p:spPr>
      </p:pic>
      <p:sp>
        <p:nvSpPr>
          <p:cNvPr id="17" name="Rectangle 16">
            <a:extLst>
              <a:ext uri="{FF2B5EF4-FFF2-40B4-BE49-F238E27FC236}">
                <a16:creationId xmlns:a16="http://schemas.microsoft.com/office/drawing/2014/main" id="{2ABFB33A-2586-4C71-A98F-ECCBAB6CC1D1}"/>
              </a:ext>
            </a:extLst>
          </p:cNvPr>
          <p:cNvSpPr/>
          <p:nvPr/>
        </p:nvSpPr>
        <p:spPr>
          <a:xfrm>
            <a:off x="6438842" y="1253662"/>
            <a:ext cx="1629113"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0       5   .   1</a:t>
            </a:r>
          </a:p>
        </p:txBody>
      </p:sp>
      <p:sp>
        <p:nvSpPr>
          <p:cNvPr id="18" name="Rectangle 17">
            <a:extLst>
              <a:ext uri="{FF2B5EF4-FFF2-40B4-BE49-F238E27FC236}">
                <a16:creationId xmlns:a16="http://schemas.microsoft.com/office/drawing/2014/main" id="{27A0212D-C829-462C-8FA0-67C0EB7D98A7}"/>
              </a:ext>
            </a:extLst>
          </p:cNvPr>
          <p:cNvSpPr/>
          <p:nvPr/>
        </p:nvSpPr>
        <p:spPr>
          <a:xfrm>
            <a:off x="6434371" y="1671664"/>
            <a:ext cx="1621059"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2       5   .   5</a:t>
            </a:r>
          </a:p>
        </p:txBody>
      </p:sp>
      <p:sp>
        <p:nvSpPr>
          <p:cNvPr id="19" name="Rectangle 18">
            <a:extLst>
              <a:ext uri="{FF2B5EF4-FFF2-40B4-BE49-F238E27FC236}">
                <a16:creationId xmlns:a16="http://schemas.microsoft.com/office/drawing/2014/main" id="{9764F434-08E1-478E-888A-F06CF96F1432}"/>
              </a:ext>
            </a:extLst>
          </p:cNvPr>
          <p:cNvSpPr/>
          <p:nvPr/>
        </p:nvSpPr>
        <p:spPr>
          <a:xfrm>
            <a:off x="6075290" y="1678982"/>
            <a:ext cx="464164"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5</a:t>
            </a:r>
          </a:p>
        </p:txBody>
      </p:sp>
      <p:sp>
        <p:nvSpPr>
          <p:cNvPr id="20" name="Rectangle 19">
            <a:extLst>
              <a:ext uri="{FF2B5EF4-FFF2-40B4-BE49-F238E27FC236}">
                <a16:creationId xmlns:a16="http://schemas.microsoft.com/office/drawing/2014/main" id="{EFC6C380-0956-42B3-AFB4-733D65578B79}"/>
              </a:ext>
            </a:extLst>
          </p:cNvPr>
          <p:cNvSpPr/>
          <p:nvPr/>
        </p:nvSpPr>
        <p:spPr>
          <a:xfrm>
            <a:off x="6939612" y="1680732"/>
            <a:ext cx="276038" cy="307777"/>
          </a:xfrm>
          <a:prstGeom prst="rect">
            <a:avLst/>
          </a:prstGeom>
        </p:spPr>
        <p:txBody>
          <a:bodyPr wrap="none">
            <a:spAutoFit/>
          </a:bodyPr>
          <a:lstStyle/>
          <a:p>
            <a:pPr>
              <a:buNone/>
            </a:pPr>
            <a:r>
              <a:rPr lang="en-US" sz="1400" dirty="0">
                <a:latin typeface="Myriad Pro" panose="020B0503030403020204" pitchFamily="34" charset="0"/>
              </a:rPr>
              <a:t>2</a:t>
            </a:r>
            <a:endParaRPr lang="en-GB" sz="1400" dirty="0"/>
          </a:p>
        </p:txBody>
      </p:sp>
    </p:spTree>
    <p:extLst>
      <p:ext uri="{BB962C8B-B14F-4D97-AF65-F5344CB8AC3E}">
        <p14:creationId xmlns:p14="http://schemas.microsoft.com/office/powerpoint/2010/main" val="3204410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5:7</a:t>
            </a:r>
          </a:p>
        </p:txBody>
      </p:sp>
      <p:sp>
        <p:nvSpPr>
          <p:cNvPr id="6" name="Rectangle 5">
            <a:extLst>
              <a:ext uri="{FF2B5EF4-FFF2-40B4-BE49-F238E27FC236}">
                <a16:creationId xmlns:a16="http://schemas.microsoft.com/office/drawing/2014/main" id="{C905C306-D0E9-4E26-BC95-882AFE2CEF50}"/>
              </a:ext>
            </a:extLst>
          </p:cNvPr>
          <p:cNvSpPr/>
          <p:nvPr/>
        </p:nvSpPr>
        <p:spPr>
          <a:xfrm>
            <a:off x="747485" y="2533370"/>
            <a:ext cx="5493657" cy="1791260"/>
          </a:xfrm>
          <a:prstGeom prst="rect">
            <a:avLst/>
          </a:prstGeom>
        </p:spPr>
        <p:txBody>
          <a:bodyPr wrap="square">
            <a:spAutoFit/>
          </a:bodyPr>
          <a:lstStyle/>
          <a:p>
            <a:pPr>
              <a:buNone/>
              <a:tabLst>
                <a:tab pos="363538" algn="l"/>
              </a:tabLst>
            </a:pPr>
            <a:r>
              <a:rPr lang="en-US" sz="2400" dirty="0">
                <a:latin typeface="Myriad Pro" panose="020B0503030403020204" pitchFamily="34" charset="0"/>
              </a:rPr>
              <a:t>	356 ones ÷ 4 = 89 ones</a:t>
            </a:r>
          </a:p>
          <a:p>
            <a:pPr>
              <a:buNone/>
              <a:tabLst>
                <a:tab pos="363538" algn="l"/>
              </a:tabLst>
            </a:pPr>
            <a:r>
              <a:rPr lang="en-US" sz="2400" dirty="0">
                <a:latin typeface="Myriad Pro" panose="020B0503030403020204" pitchFamily="34" charset="0"/>
              </a:rPr>
              <a:t>so</a:t>
            </a:r>
          </a:p>
          <a:p>
            <a:pPr>
              <a:buNone/>
              <a:tabLst>
                <a:tab pos="358775" algn="l"/>
              </a:tabLst>
            </a:pPr>
            <a:r>
              <a:rPr lang="en-US" sz="2400" dirty="0">
                <a:latin typeface="Myriad Pro" panose="020B0503030403020204" pitchFamily="34" charset="0"/>
              </a:rPr>
              <a:t>	356 hundredths ÷ 4 = 89 hundredths</a:t>
            </a:r>
          </a:p>
          <a:p>
            <a:pPr>
              <a:buNone/>
              <a:tabLst>
                <a:tab pos="358775" algn="l"/>
              </a:tabLst>
            </a:pPr>
            <a:r>
              <a:rPr lang="en-US" sz="2400" dirty="0">
                <a:latin typeface="Myriad Pro" panose="020B0503030403020204" pitchFamily="34" charset="0"/>
              </a:rPr>
              <a:t>	3.56 ÷ 4 = 0.89</a:t>
            </a:r>
          </a:p>
        </p:txBody>
      </p:sp>
      <p:pic>
        <p:nvPicPr>
          <p:cNvPr id="8" name="Picture 7">
            <a:extLst>
              <a:ext uri="{FF2B5EF4-FFF2-40B4-BE49-F238E27FC236}">
                <a16:creationId xmlns:a16="http://schemas.microsoft.com/office/drawing/2014/main" id="{854813FD-E224-43AF-9E3C-03ADFC1FBD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5010" y="1682045"/>
            <a:ext cx="1621060" cy="407344"/>
          </a:xfrm>
          <a:prstGeom prst="rect">
            <a:avLst/>
          </a:prstGeom>
        </p:spPr>
      </p:pic>
      <p:sp>
        <p:nvSpPr>
          <p:cNvPr id="9" name="Rectangle 8">
            <a:extLst>
              <a:ext uri="{FF2B5EF4-FFF2-40B4-BE49-F238E27FC236}">
                <a16:creationId xmlns:a16="http://schemas.microsoft.com/office/drawing/2014/main" id="{8EDCA418-2DE9-46B7-9C4A-0DF12948FDF8}"/>
              </a:ext>
            </a:extLst>
          </p:cNvPr>
          <p:cNvSpPr/>
          <p:nvPr/>
        </p:nvSpPr>
        <p:spPr>
          <a:xfrm>
            <a:off x="1464650" y="1217210"/>
            <a:ext cx="1629113"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0       8       9</a:t>
            </a:r>
          </a:p>
        </p:txBody>
      </p:sp>
      <p:sp>
        <p:nvSpPr>
          <p:cNvPr id="10" name="Rectangle 9">
            <a:extLst>
              <a:ext uri="{FF2B5EF4-FFF2-40B4-BE49-F238E27FC236}">
                <a16:creationId xmlns:a16="http://schemas.microsoft.com/office/drawing/2014/main" id="{D9C0F627-F736-44F8-93EE-4466FC299DCB}"/>
              </a:ext>
            </a:extLst>
          </p:cNvPr>
          <p:cNvSpPr/>
          <p:nvPr/>
        </p:nvSpPr>
        <p:spPr>
          <a:xfrm>
            <a:off x="1447653" y="1635212"/>
            <a:ext cx="1621059"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3       5       6</a:t>
            </a:r>
          </a:p>
        </p:txBody>
      </p:sp>
      <p:sp>
        <p:nvSpPr>
          <p:cNvPr id="11" name="Rectangle 10">
            <a:extLst>
              <a:ext uri="{FF2B5EF4-FFF2-40B4-BE49-F238E27FC236}">
                <a16:creationId xmlns:a16="http://schemas.microsoft.com/office/drawing/2014/main" id="{4B8838D5-F6A9-430F-9DDA-34CA02092CA1}"/>
              </a:ext>
            </a:extLst>
          </p:cNvPr>
          <p:cNvSpPr/>
          <p:nvPr/>
        </p:nvSpPr>
        <p:spPr>
          <a:xfrm>
            <a:off x="1088572" y="1642530"/>
            <a:ext cx="464164"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4</a:t>
            </a:r>
          </a:p>
        </p:txBody>
      </p:sp>
      <p:sp>
        <p:nvSpPr>
          <p:cNvPr id="3" name="Rectangle 2">
            <a:extLst>
              <a:ext uri="{FF2B5EF4-FFF2-40B4-BE49-F238E27FC236}">
                <a16:creationId xmlns:a16="http://schemas.microsoft.com/office/drawing/2014/main" id="{E9358A5F-3560-4CB5-9929-56C4012B0312}"/>
              </a:ext>
            </a:extLst>
          </p:cNvPr>
          <p:cNvSpPr/>
          <p:nvPr/>
        </p:nvSpPr>
        <p:spPr>
          <a:xfrm>
            <a:off x="1945274" y="1644280"/>
            <a:ext cx="276038" cy="307777"/>
          </a:xfrm>
          <a:prstGeom prst="rect">
            <a:avLst/>
          </a:prstGeom>
        </p:spPr>
        <p:txBody>
          <a:bodyPr wrap="none">
            <a:spAutoFit/>
          </a:bodyPr>
          <a:lstStyle/>
          <a:p>
            <a:pPr>
              <a:buNone/>
            </a:pPr>
            <a:r>
              <a:rPr lang="en-US" sz="1400" dirty="0">
                <a:latin typeface="Myriad Pro" panose="020B0503030403020204" pitchFamily="34" charset="0"/>
              </a:rPr>
              <a:t>3</a:t>
            </a:r>
            <a:endParaRPr lang="en-GB" sz="1400" dirty="0"/>
          </a:p>
        </p:txBody>
      </p:sp>
      <p:pic>
        <p:nvPicPr>
          <p:cNvPr id="16" name="Picture 15">
            <a:extLst>
              <a:ext uri="{FF2B5EF4-FFF2-40B4-BE49-F238E27FC236}">
                <a16:creationId xmlns:a16="http://schemas.microsoft.com/office/drawing/2014/main" id="{6AEDC1F5-A293-4D1C-9187-51665F3593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11728" y="1718497"/>
            <a:ext cx="1621060" cy="407344"/>
          </a:xfrm>
          <a:prstGeom prst="rect">
            <a:avLst/>
          </a:prstGeom>
        </p:spPr>
      </p:pic>
      <p:sp>
        <p:nvSpPr>
          <p:cNvPr id="17" name="Rectangle 16">
            <a:extLst>
              <a:ext uri="{FF2B5EF4-FFF2-40B4-BE49-F238E27FC236}">
                <a16:creationId xmlns:a16="http://schemas.microsoft.com/office/drawing/2014/main" id="{2ABFB33A-2586-4C71-A98F-ECCBAB6CC1D1}"/>
              </a:ext>
            </a:extLst>
          </p:cNvPr>
          <p:cNvSpPr/>
          <p:nvPr/>
        </p:nvSpPr>
        <p:spPr>
          <a:xfrm>
            <a:off x="6438842" y="1253662"/>
            <a:ext cx="1629113"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0   .   8       9</a:t>
            </a:r>
          </a:p>
        </p:txBody>
      </p:sp>
      <p:sp>
        <p:nvSpPr>
          <p:cNvPr id="18" name="Rectangle 17">
            <a:extLst>
              <a:ext uri="{FF2B5EF4-FFF2-40B4-BE49-F238E27FC236}">
                <a16:creationId xmlns:a16="http://schemas.microsoft.com/office/drawing/2014/main" id="{27A0212D-C829-462C-8FA0-67C0EB7D98A7}"/>
              </a:ext>
            </a:extLst>
          </p:cNvPr>
          <p:cNvSpPr/>
          <p:nvPr/>
        </p:nvSpPr>
        <p:spPr>
          <a:xfrm>
            <a:off x="6434371" y="1671664"/>
            <a:ext cx="1621059"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3   .   5       6</a:t>
            </a:r>
          </a:p>
        </p:txBody>
      </p:sp>
      <p:sp>
        <p:nvSpPr>
          <p:cNvPr id="19" name="Rectangle 18">
            <a:extLst>
              <a:ext uri="{FF2B5EF4-FFF2-40B4-BE49-F238E27FC236}">
                <a16:creationId xmlns:a16="http://schemas.microsoft.com/office/drawing/2014/main" id="{9764F434-08E1-478E-888A-F06CF96F1432}"/>
              </a:ext>
            </a:extLst>
          </p:cNvPr>
          <p:cNvSpPr/>
          <p:nvPr/>
        </p:nvSpPr>
        <p:spPr>
          <a:xfrm>
            <a:off x="6075290" y="1678982"/>
            <a:ext cx="464164"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4</a:t>
            </a:r>
          </a:p>
        </p:txBody>
      </p:sp>
      <p:sp>
        <p:nvSpPr>
          <p:cNvPr id="14" name="Rectangle 13">
            <a:extLst>
              <a:ext uri="{FF2B5EF4-FFF2-40B4-BE49-F238E27FC236}">
                <a16:creationId xmlns:a16="http://schemas.microsoft.com/office/drawing/2014/main" id="{E61CEB5D-9F41-4BEF-AC11-D3B7C7FF6757}"/>
              </a:ext>
            </a:extLst>
          </p:cNvPr>
          <p:cNvSpPr/>
          <p:nvPr/>
        </p:nvSpPr>
        <p:spPr>
          <a:xfrm>
            <a:off x="2547254" y="1642832"/>
            <a:ext cx="276038" cy="307777"/>
          </a:xfrm>
          <a:prstGeom prst="rect">
            <a:avLst/>
          </a:prstGeom>
        </p:spPr>
        <p:txBody>
          <a:bodyPr wrap="none">
            <a:spAutoFit/>
          </a:bodyPr>
          <a:lstStyle/>
          <a:p>
            <a:pPr>
              <a:buNone/>
            </a:pPr>
            <a:r>
              <a:rPr lang="en-US" sz="1400" dirty="0">
                <a:latin typeface="Myriad Pro" panose="020B0503030403020204" pitchFamily="34" charset="0"/>
              </a:rPr>
              <a:t>3</a:t>
            </a:r>
            <a:endParaRPr lang="en-GB" sz="1400" dirty="0"/>
          </a:p>
        </p:txBody>
      </p:sp>
      <p:sp>
        <p:nvSpPr>
          <p:cNvPr id="15" name="Rectangle 14">
            <a:extLst>
              <a:ext uri="{FF2B5EF4-FFF2-40B4-BE49-F238E27FC236}">
                <a16:creationId xmlns:a16="http://schemas.microsoft.com/office/drawing/2014/main" id="{4FD4EFD0-DD8A-444B-82DB-7BA9E280D494}"/>
              </a:ext>
            </a:extLst>
          </p:cNvPr>
          <p:cNvSpPr/>
          <p:nvPr/>
        </p:nvSpPr>
        <p:spPr>
          <a:xfrm>
            <a:off x="6934809" y="1682219"/>
            <a:ext cx="272146" cy="307777"/>
          </a:xfrm>
          <a:prstGeom prst="rect">
            <a:avLst/>
          </a:prstGeom>
        </p:spPr>
        <p:txBody>
          <a:bodyPr wrap="square">
            <a:spAutoFit/>
          </a:bodyPr>
          <a:lstStyle/>
          <a:p>
            <a:pPr>
              <a:buNone/>
            </a:pPr>
            <a:r>
              <a:rPr lang="en-US" sz="1400" dirty="0">
                <a:latin typeface="Myriad Pro" panose="020B0503030403020204" pitchFamily="34" charset="0"/>
              </a:rPr>
              <a:t>3</a:t>
            </a:r>
            <a:endParaRPr lang="en-GB" sz="1400" dirty="0"/>
          </a:p>
        </p:txBody>
      </p:sp>
      <p:sp>
        <p:nvSpPr>
          <p:cNvPr id="21" name="Rectangle 20">
            <a:extLst>
              <a:ext uri="{FF2B5EF4-FFF2-40B4-BE49-F238E27FC236}">
                <a16:creationId xmlns:a16="http://schemas.microsoft.com/office/drawing/2014/main" id="{FA67C64D-CC4F-4AA0-B852-8C003B402CC3}"/>
              </a:ext>
            </a:extLst>
          </p:cNvPr>
          <p:cNvSpPr/>
          <p:nvPr/>
        </p:nvSpPr>
        <p:spPr>
          <a:xfrm>
            <a:off x="7536789" y="1680771"/>
            <a:ext cx="272146" cy="307777"/>
          </a:xfrm>
          <a:prstGeom prst="rect">
            <a:avLst/>
          </a:prstGeom>
        </p:spPr>
        <p:txBody>
          <a:bodyPr wrap="square">
            <a:spAutoFit/>
          </a:bodyPr>
          <a:lstStyle/>
          <a:p>
            <a:pPr>
              <a:buNone/>
            </a:pPr>
            <a:r>
              <a:rPr lang="en-US" sz="1400" dirty="0">
                <a:latin typeface="Myriad Pro" panose="020B0503030403020204" pitchFamily="34" charset="0"/>
              </a:rPr>
              <a:t>3</a:t>
            </a:r>
            <a:endParaRPr lang="en-GB" sz="1400" dirty="0"/>
          </a:p>
        </p:txBody>
      </p:sp>
    </p:spTree>
    <p:extLst>
      <p:ext uri="{BB962C8B-B14F-4D97-AF65-F5344CB8AC3E}">
        <p14:creationId xmlns:p14="http://schemas.microsoft.com/office/powerpoint/2010/main" val="3602715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5:8</a:t>
            </a:r>
          </a:p>
        </p:txBody>
      </p:sp>
      <p:sp>
        <p:nvSpPr>
          <p:cNvPr id="3" name="TextBox 2">
            <a:extLst>
              <a:ext uri="{FF2B5EF4-FFF2-40B4-BE49-F238E27FC236}">
                <a16:creationId xmlns:a16="http://schemas.microsoft.com/office/drawing/2014/main" id="{9645C128-7DC0-42AD-9B13-3AB44C525472}"/>
              </a:ext>
            </a:extLst>
          </p:cNvPr>
          <p:cNvSpPr txBox="1"/>
          <p:nvPr/>
        </p:nvSpPr>
        <p:spPr bwMode="auto">
          <a:xfrm>
            <a:off x="1588060" y="1550186"/>
            <a:ext cx="596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Step 1 – write the divisor, dividend and frame</a:t>
            </a:r>
          </a:p>
        </p:txBody>
      </p:sp>
      <p:grpSp>
        <p:nvGrpSpPr>
          <p:cNvPr id="4" name="Group 3"/>
          <p:cNvGrpSpPr/>
          <p:nvPr/>
        </p:nvGrpSpPr>
        <p:grpSpPr>
          <a:xfrm>
            <a:off x="3406417" y="3264174"/>
            <a:ext cx="1932678" cy="523220"/>
            <a:chOff x="3406417" y="3264174"/>
            <a:chExt cx="1932678" cy="523220"/>
          </a:xfrm>
        </p:grpSpPr>
        <p:pic>
          <p:nvPicPr>
            <p:cNvPr id="17" name="Picture 16">
              <a:extLst>
                <a:ext uri="{FF2B5EF4-FFF2-40B4-BE49-F238E27FC236}">
                  <a16:creationId xmlns:a16="http://schemas.microsoft.com/office/drawing/2014/main" id="{1C7EB6E2-624A-40D5-B552-A1D1F438B8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42855" y="3347272"/>
              <a:ext cx="1621060" cy="407344"/>
            </a:xfrm>
            <a:prstGeom prst="rect">
              <a:avLst/>
            </a:prstGeom>
          </p:spPr>
        </p:pic>
        <p:sp>
          <p:nvSpPr>
            <p:cNvPr id="18" name="Rectangle 17">
              <a:extLst>
                <a:ext uri="{FF2B5EF4-FFF2-40B4-BE49-F238E27FC236}">
                  <a16:creationId xmlns:a16="http://schemas.microsoft.com/office/drawing/2014/main" id="{8CA10DB6-05EE-4C01-9CA1-A9E0D9595A85}"/>
                </a:ext>
              </a:extLst>
            </p:cNvPr>
            <p:cNvSpPr/>
            <p:nvPr/>
          </p:nvSpPr>
          <p:spPr>
            <a:xfrm>
              <a:off x="3406417" y="3307757"/>
              <a:ext cx="464164"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6</a:t>
              </a:r>
            </a:p>
          </p:txBody>
        </p:sp>
        <p:sp>
          <p:nvSpPr>
            <p:cNvPr id="21" name="Rectangle 20">
              <a:extLst>
                <a:ext uri="{FF2B5EF4-FFF2-40B4-BE49-F238E27FC236}">
                  <a16:creationId xmlns:a16="http://schemas.microsoft.com/office/drawing/2014/main" id="{3BB50D99-DF29-41A6-A1D1-D7170FFE4493}"/>
                </a:ext>
              </a:extLst>
            </p:cNvPr>
            <p:cNvSpPr/>
            <p:nvPr/>
          </p:nvSpPr>
          <p:spPr>
            <a:xfrm>
              <a:off x="3765498" y="3297551"/>
              <a:ext cx="395355" cy="461665"/>
            </a:xfrm>
            <a:prstGeom prst="rect">
              <a:avLst/>
            </a:prstGeom>
            <a:noFill/>
          </p:spPr>
          <p:txBody>
            <a:bodyPr wrap="square">
              <a:spAutoFit/>
            </a:bodyPr>
            <a:lstStyle/>
            <a:p>
              <a:pPr>
                <a:buNone/>
                <a:tabLst>
                  <a:tab pos="363538" algn="l"/>
                </a:tabLst>
              </a:pPr>
              <a:r>
                <a:rPr lang="en-US" sz="2400" dirty="0">
                  <a:latin typeface="Myriad Pro" panose="020B0503030403020204" pitchFamily="34" charset="0"/>
                </a:rPr>
                <a:t>2</a:t>
              </a:r>
            </a:p>
          </p:txBody>
        </p:sp>
        <p:sp>
          <p:nvSpPr>
            <p:cNvPr id="22" name="Rectangle 21">
              <a:extLst>
                <a:ext uri="{FF2B5EF4-FFF2-40B4-BE49-F238E27FC236}">
                  <a16:creationId xmlns:a16="http://schemas.microsoft.com/office/drawing/2014/main" id="{82836949-3B69-41D1-A7E4-5809B2F7F3AE}"/>
                </a:ext>
              </a:extLst>
            </p:cNvPr>
            <p:cNvSpPr/>
            <p:nvPr/>
          </p:nvSpPr>
          <p:spPr>
            <a:xfrm>
              <a:off x="4377888" y="3294650"/>
              <a:ext cx="395355" cy="461665"/>
            </a:xfrm>
            <a:prstGeom prst="rect">
              <a:avLst/>
            </a:prstGeom>
            <a:noFill/>
          </p:spPr>
          <p:txBody>
            <a:bodyPr wrap="square">
              <a:spAutoFit/>
            </a:bodyPr>
            <a:lstStyle/>
            <a:p>
              <a:pPr>
                <a:buNone/>
                <a:tabLst>
                  <a:tab pos="363538" algn="l"/>
                </a:tabLst>
              </a:pPr>
              <a:r>
                <a:rPr lang="en-US" sz="2400" dirty="0">
                  <a:latin typeface="Myriad Pro" panose="020B0503030403020204" pitchFamily="34" charset="0"/>
                </a:rPr>
                <a:t>4</a:t>
              </a:r>
            </a:p>
          </p:txBody>
        </p:sp>
        <p:sp>
          <p:nvSpPr>
            <p:cNvPr id="23" name="Rectangle 22">
              <a:extLst>
                <a:ext uri="{FF2B5EF4-FFF2-40B4-BE49-F238E27FC236}">
                  <a16:creationId xmlns:a16="http://schemas.microsoft.com/office/drawing/2014/main" id="{AB6CD74E-4D91-4A10-AF98-0E0707DB6A4C}"/>
                </a:ext>
              </a:extLst>
            </p:cNvPr>
            <p:cNvSpPr/>
            <p:nvPr/>
          </p:nvSpPr>
          <p:spPr>
            <a:xfrm>
              <a:off x="4943740" y="3294650"/>
              <a:ext cx="395355" cy="461665"/>
            </a:xfrm>
            <a:prstGeom prst="rect">
              <a:avLst/>
            </a:prstGeom>
            <a:noFill/>
          </p:spPr>
          <p:txBody>
            <a:bodyPr wrap="square">
              <a:spAutoFit/>
            </a:bodyPr>
            <a:lstStyle/>
            <a:p>
              <a:pPr>
                <a:buNone/>
                <a:tabLst>
                  <a:tab pos="363538" algn="l"/>
                </a:tabLst>
              </a:pPr>
              <a:r>
                <a:rPr lang="en-US" sz="2400" dirty="0">
                  <a:latin typeface="Myriad Pro" panose="020B0503030403020204" pitchFamily="34" charset="0"/>
                </a:rPr>
                <a:t>6</a:t>
              </a:r>
            </a:p>
          </p:txBody>
        </p:sp>
        <p:sp>
          <p:nvSpPr>
            <p:cNvPr id="24" name="TextBox 23">
              <a:extLst>
                <a:ext uri="{FF2B5EF4-FFF2-40B4-BE49-F238E27FC236}">
                  <a16:creationId xmlns:a16="http://schemas.microsoft.com/office/drawing/2014/main" id="{9CDB635D-A173-4362-A14E-17045A14B870}"/>
                </a:ext>
              </a:extLst>
            </p:cNvPr>
            <p:cNvSpPr txBox="1"/>
            <p:nvPr/>
          </p:nvSpPr>
          <p:spPr bwMode="auto">
            <a:xfrm>
              <a:off x="4108450" y="3264174"/>
              <a:ext cx="27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panose="020B0503030403020204" pitchFamily="34" charset="0"/>
                  <a:ea typeface="Myriad Pro Semibold" charset="0"/>
                  <a:cs typeface="Myriad Pro Semibold" charset="0"/>
                </a:rPr>
                <a:t>.</a:t>
              </a:r>
            </a:p>
          </p:txBody>
        </p:sp>
      </p:grpSp>
      <p:sp>
        <p:nvSpPr>
          <p:cNvPr id="10" name="TextBox 9">
            <a:extLst>
              <a:ext uri="{FF2B5EF4-FFF2-40B4-BE49-F238E27FC236}">
                <a16:creationId xmlns:a16="http://schemas.microsoft.com/office/drawing/2014/main" id="{9DFF99B9-0768-4F13-ABC7-DF504BBC9E41}"/>
              </a:ext>
            </a:extLst>
          </p:cNvPr>
          <p:cNvSpPr txBox="1"/>
          <p:nvPr/>
        </p:nvSpPr>
        <p:spPr bwMode="auto">
          <a:xfrm>
            <a:off x="3962698" y="915913"/>
            <a:ext cx="1218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2.46 ÷ 6</a:t>
            </a:r>
          </a:p>
        </p:txBody>
      </p:sp>
    </p:spTree>
    <p:extLst>
      <p:ext uri="{BB962C8B-B14F-4D97-AF65-F5344CB8AC3E}">
        <p14:creationId xmlns:p14="http://schemas.microsoft.com/office/powerpoint/2010/main" val="200694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5:8</a:t>
            </a:r>
          </a:p>
        </p:txBody>
      </p:sp>
      <p:pic>
        <p:nvPicPr>
          <p:cNvPr id="14" name="Picture 13">
            <a:extLst>
              <a:ext uri="{FF2B5EF4-FFF2-40B4-BE49-F238E27FC236}">
                <a16:creationId xmlns:a16="http://schemas.microsoft.com/office/drawing/2014/main" id="{448B98D9-C277-44C8-882C-E7C6158A8B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42855" y="3347272"/>
            <a:ext cx="1621060" cy="407344"/>
          </a:xfrm>
          <a:prstGeom prst="rect">
            <a:avLst/>
          </a:prstGeom>
        </p:spPr>
      </p:pic>
      <p:sp>
        <p:nvSpPr>
          <p:cNvPr id="15" name="Rectangle 14">
            <a:extLst>
              <a:ext uri="{FF2B5EF4-FFF2-40B4-BE49-F238E27FC236}">
                <a16:creationId xmlns:a16="http://schemas.microsoft.com/office/drawing/2014/main" id="{F00A6D8E-C640-4350-A6E1-F761779BBCE8}"/>
              </a:ext>
            </a:extLst>
          </p:cNvPr>
          <p:cNvSpPr/>
          <p:nvPr/>
        </p:nvSpPr>
        <p:spPr>
          <a:xfrm>
            <a:off x="3406417" y="3307757"/>
            <a:ext cx="464164"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6</a:t>
            </a:r>
          </a:p>
        </p:txBody>
      </p:sp>
      <p:sp>
        <p:nvSpPr>
          <p:cNvPr id="18" name="Rectangle 17">
            <a:extLst>
              <a:ext uri="{FF2B5EF4-FFF2-40B4-BE49-F238E27FC236}">
                <a16:creationId xmlns:a16="http://schemas.microsoft.com/office/drawing/2014/main" id="{E539DC08-CA4F-4E0D-8A3C-516616E6B4BE}"/>
              </a:ext>
            </a:extLst>
          </p:cNvPr>
          <p:cNvSpPr/>
          <p:nvPr/>
        </p:nvSpPr>
        <p:spPr>
          <a:xfrm>
            <a:off x="3765498" y="3297551"/>
            <a:ext cx="395355" cy="461665"/>
          </a:xfrm>
          <a:prstGeom prst="rect">
            <a:avLst/>
          </a:prstGeom>
          <a:noFill/>
        </p:spPr>
        <p:txBody>
          <a:bodyPr wrap="square">
            <a:spAutoFit/>
          </a:bodyPr>
          <a:lstStyle/>
          <a:p>
            <a:pPr>
              <a:buNone/>
              <a:tabLst>
                <a:tab pos="363538" algn="l"/>
              </a:tabLst>
            </a:pPr>
            <a:r>
              <a:rPr lang="en-US" sz="2400" dirty="0">
                <a:latin typeface="Myriad Pro" panose="020B0503030403020204" pitchFamily="34" charset="0"/>
              </a:rPr>
              <a:t>2</a:t>
            </a:r>
          </a:p>
        </p:txBody>
      </p:sp>
      <p:sp>
        <p:nvSpPr>
          <p:cNvPr id="19" name="Rectangle 18">
            <a:extLst>
              <a:ext uri="{FF2B5EF4-FFF2-40B4-BE49-F238E27FC236}">
                <a16:creationId xmlns:a16="http://schemas.microsoft.com/office/drawing/2014/main" id="{3752A73E-2F7D-45C3-A711-4C74E607ED07}"/>
              </a:ext>
            </a:extLst>
          </p:cNvPr>
          <p:cNvSpPr/>
          <p:nvPr/>
        </p:nvSpPr>
        <p:spPr>
          <a:xfrm>
            <a:off x="4377888" y="3294650"/>
            <a:ext cx="395355" cy="461665"/>
          </a:xfrm>
          <a:prstGeom prst="rect">
            <a:avLst/>
          </a:prstGeom>
          <a:noFill/>
        </p:spPr>
        <p:txBody>
          <a:bodyPr wrap="square">
            <a:spAutoFit/>
          </a:bodyPr>
          <a:lstStyle/>
          <a:p>
            <a:pPr>
              <a:buNone/>
              <a:tabLst>
                <a:tab pos="363538" algn="l"/>
              </a:tabLst>
            </a:pPr>
            <a:r>
              <a:rPr lang="en-US" sz="2400" dirty="0">
                <a:latin typeface="Myriad Pro" panose="020B0503030403020204" pitchFamily="34" charset="0"/>
              </a:rPr>
              <a:t>4</a:t>
            </a:r>
          </a:p>
        </p:txBody>
      </p:sp>
      <p:sp>
        <p:nvSpPr>
          <p:cNvPr id="20" name="Rectangle 19">
            <a:extLst>
              <a:ext uri="{FF2B5EF4-FFF2-40B4-BE49-F238E27FC236}">
                <a16:creationId xmlns:a16="http://schemas.microsoft.com/office/drawing/2014/main" id="{31BF44EC-D826-4E75-B478-25A1354E52C6}"/>
              </a:ext>
            </a:extLst>
          </p:cNvPr>
          <p:cNvSpPr/>
          <p:nvPr/>
        </p:nvSpPr>
        <p:spPr>
          <a:xfrm>
            <a:off x="4943740" y="3294650"/>
            <a:ext cx="395355" cy="461665"/>
          </a:xfrm>
          <a:prstGeom prst="rect">
            <a:avLst/>
          </a:prstGeom>
          <a:noFill/>
        </p:spPr>
        <p:txBody>
          <a:bodyPr wrap="square">
            <a:spAutoFit/>
          </a:bodyPr>
          <a:lstStyle/>
          <a:p>
            <a:pPr>
              <a:buNone/>
              <a:tabLst>
                <a:tab pos="363538" algn="l"/>
              </a:tabLst>
            </a:pPr>
            <a:r>
              <a:rPr lang="en-US" sz="2400" dirty="0">
                <a:latin typeface="Myriad Pro" panose="020B0503030403020204" pitchFamily="34" charset="0"/>
              </a:rPr>
              <a:t>6</a:t>
            </a:r>
          </a:p>
        </p:txBody>
      </p:sp>
      <p:sp>
        <p:nvSpPr>
          <p:cNvPr id="21" name="TextBox 20">
            <a:extLst>
              <a:ext uri="{FF2B5EF4-FFF2-40B4-BE49-F238E27FC236}">
                <a16:creationId xmlns:a16="http://schemas.microsoft.com/office/drawing/2014/main" id="{1231C2CB-D862-409F-912E-4D792ADD0330}"/>
              </a:ext>
            </a:extLst>
          </p:cNvPr>
          <p:cNvSpPr txBox="1"/>
          <p:nvPr/>
        </p:nvSpPr>
        <p:spPr bwMode="auto">
          <a:xfrm>
            <a:off x="4108450" y="3264174"/>
            <a:ext cx="27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panose="020B0503030403020204" pitchFamily="34" charset="0"/>
                <a:ea typeface="Myriad Pro Semibold" charset="0"/>
                <a:cs typeface="Myriad Pro Semibold" charset="0"/>
              </a:rPr>
              <a:t>.</a:t>
            </a:r>
          </a:p>
        </p:txBody>
      </p:sp>
      <p:sp>
        <p:nvSpPr>
          <p:cNvPr id="11" name="TextBox 10">
            <a:extLst>
              <a:ext uri="{FF2B5EF4-FFF2-40B4-BE49-F238E27FC236}">
                <a16:creationId xmlns:a16="http://schemas.microsoft.com/office/drawing/2014/main" id="{20D9B9E1-5434-435A-A9DC-91CA8056C7B5}"/>
              </a:ext>
            </a:extLst>
          </p:cNvPr>
          <p:cNvSpPr txBox="1"/>
          <p:nvPr/>
        </p:nvSpPr>
        <p:spPr bwMode="auto">
          <a:xfrm>
            <a:off x="1397207" y="1550186"/>
            <a:ext cx="6349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2 – write the decimal point for the quotient</a:t>
            </a:r>
          </a:p>
        </p:txBody>
      </p:sp>
      <p:sp>
        <p:nvSpPr>
          <p:cNvPr id="12" name="TextBox 11">
            <a:extLst>
              <a:ext uri="{FF2B5EF4-FFF2-40B4-BE49-F238E27FC236}">
                <a16:creationId xmlns:a16="http://schemas.microsoft.com/office/drawing/2014/main" id="{687CA29C-9B8A-41F5-82A5-4E8175BF8658}"/>
              </a:ext>
            </a:extLst>
          </p:cNvPr>
          <p:cNvSpPr txBox="1"/>
          <p:nvPr/>
        </p:nvSpPr>
        <p:spPr bwMode="auto">
          <a:xfrm>
            <a:off x="3962698" y="915913"/>
            <a:ext cx="1218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2.46 ÷ 6</a:t>
            </a:r>
          </a:p>
        </p:txBody>
      </p:sp>
      <p:sp>
        <p:nvSpPr>
          <p:cNvPr id="13" name="TextBox 12">
            <a:extLst>
              <a:ext uri="{FF2B5EF4-FFF2-40B4-BE49-F238E27FC236}">
                <a16:creationId xmlns:a16="http://schemas.microsoft.com/office/drawing/2014/main" id="{F67845F7-4748-4BEC-927C-A3CE384D3B61}"/>
              </a:ext>
            </a:extLst>
          </p:cNvPr>
          <p:cNvSpPr txBox="1"/>
          <p:nvPr/>
        </p:nvSpPr>
        <p:spPr bwMode="auto">
          <a:xfrm>
            <a:off x="1588060" y="1550186"/>
            <a:ext cx="596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Step 1 – write the divisor, dividend and frame</a:t>
            </a:r>
          </a:p>
        </p:txBody>
      </p:sp>
      <p:sp>
        <p:nvSpPr>
          <p:cNvPr id="22" name="TextBox 21">
            <a:extLst>
              <a:ext uri="{FF2B5EF4-FFF2-40B4-BE49-F238E27FC236}">
                <a16:creationId xmlns:a16="http://schemas.microsoft.com/office/drawing/2014/main" id="{B356E31B-9992-4D12-B8D5-CBD9A6B2E61B}"/>
              </a:ext>
            </a:extLst>
          </p:cNvPr>
          <p:cNvSpPr txBox="1"/>
          <p:nvPr/>
        </p:nvSpPr>
        <p:spPr bwMode="auto">
          <a:xfrm>
            <a:off x="4109331" y="3263823"/>
            <a:ext cx="27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393297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grpId="0" nodeType="clickEffect">
                                  <p:stCondLst>
                                    <p:cond delay="0"/>
                                  </p:stCondLst>
                                  <p:childTnLst>
                                    <p:animMotion origin="layout" path="M 3.05556E-6 -3.7037E-7 L 3.05556E-6 -0.06481 " pathEditMode="relative" rAng="0" ptsTypes="AA">
                                      <p:cBhvr>
                                        <p:cTn id="15" dur="2000" fill="hold"/>
                                        <p:tgtEl>
                                          <p:spTgt spid="22"/>
                                        </p:tgtEl>
                                        <p:attrNameLst>
                                          <p:attrName>ppt_x</p:attrName>
                                          <p:attrName>ppt_y</p:attrName>
                                        </p:attrNameLst>
                                      </p:cBhvr>
                                      <p:rCtr x="0" y="-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250307A-FD64-49EC-994B-09C6E7D34A38}"/>
              </a:ext>
            </a:extLst>
          </p:cNvPr>
          <p:cNvSpPr txBox="1"/>
          <p:nvPr/>
        </p:nvSpPr>
        <p:spPr bwMode="auto">
          <a:xfrm>
            <a:off x="1397187" y="1550185"/>
            <a:ext cx="6349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2 – write the decimal point for the quotient</a:t>
            </a:r>
          </a:p>
        </p:txBody>
      </p:sp>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5:8</a:t>
            </a:r>
          </a:p>
        </p:txBody>
      </p:sp>
      <p:pic>
        <p:nvPicPr>
          <p:cNvPr id="9" name="Picture 8">
            <a:extLst>
              <a:ext uri="{FF2B5EF4-FFF2-40B4-BE49-F238E27FC236}">
                <a16:creationId xmlns:a16="http://schemas.microsoft.com/office/drawing/2014/main" id="{4226A2F5-F074-4F75-8E0D-9293BCCC61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42855" y="3347272"/>
            <a:ext cx="1621060" cy="407344"/>
          </a:xfrm>
          <a:prstGeom prst="rect">
            <a:avLst/>
          </a:prstGeom>
        </p:spPr>
      </p:pic>
      <p:sp>
        <p:nvSpPr>
          <p:cNvPr id="11" name="Rectangle 10">
            <a:extLst>
              <a:ext uri="{FF2B5EF4-FFF2-40B4-BE49-F238E27FC236}">
                <a16:creationId xmlns:a16="http://schemas.microsoft.com/office/drawing/2014/main" id="{69F870F3-90A0-45DE-BE2B-171B3832B9D4}"/>
              </a:ext>
            </a:extLst>
          </p:cNvPr>
          <p:cNvSpPr/>
          <p:nvPr/>
        </p:nvSpPr>
        <p:spPr>
          <a:xfrm>
            <a:off x="3406417" y="3307757"/>
            <a:ext cx="464164"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6</a:t>
            </a:r>
          </a:p>
        </p:txBody>
      </p:sp>
      <p:sp>
        <p:nvSpPr>
          <p:cNvPr id="12" name="Rectangle 11">
            <a:extLst>
              <a:ext uri="{FF2B5EF4-FFF2-40B4-BE49-F238E27FC236}">
                <a16:creationId xmlns:a16="http://schemas.microsoft.com/office/drawing/2014/main" id="{6C5CF44A-CC57-477C-BF17-96076B1BA705}"/>
              </a:ext>
            </a:extLst>
          </p:cNvPr>
          <p:cNvSpPr/>
          <p:nvPr/>
        </p:nvSpPr>
        <p:spPr>
          <a:xfrm>
            <a:off x="4265936" y="3310994"/>
            <a:ext cx="272146" cy="307777"/>
          </a:xfrm>
          <a:prstGeom prst="rect">
            <a:avLst/>
          </a:prstGeom>
        </p:spPr>
        <p:txBody>
          <a:bodyPr wrap="square">
            <a:spAutoFit/>
          </a:bodyPr>
          <a:lstStyle/>
          <a:p>
            <a:pPr>
              <a:buNone/>
            </a:pPr>
            <a:r>
              <a:rPr lang="en-US" sz="1400" dirty="0">
                <a:solidFill>
                  <a:srgbClr val="00628C"/>
                </a:solidFill>
                <a:latin typeface="Myriad Pro" panose="020B0503030403020204" pitchFamily="34" charset="0"/>
              </a:rPr>
              <a:t>2</a:t>
            </a:r>
            <a:endParaRPr lang="en-GB" sz="1400" dirty="0">
              <a:solidFill>
                <a:srgbClr val="00628C"/>
              </a:solidFill>
            </a:endParaRPr>
          </a:p>
        </p:txBody>
      </p:sp>
      <p:sp>
        <p:nvSpPr>
          <p:cNvPr id="13" name="TextBox 12">
            <a:extLst>
              <a:ext uri="{FF2B5EF4-FFF2-40B4-BE49-F238E27FC236}">
                <a16:creationId xmlns:a16="http://schemas.microsoft.com/office/drawing/2014/main" id="{442DA2D4-5059-4F38-A2E5-56E580DC52E1}"/>
              </a:ext>
            </a:extLst>
          </p:cNvPr>
          <p:cNvSpPr txBox="1"/>
          <p:nvPr/>
        </p:nvSpPr>
        <p:spPr bwMode="auto">
          <a:xfrm>
            <a:off x="4110214" y="2818800"/>
            <a:ext cx="27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panose="020B0503030403020204" pitchFamily="34" charset="0"/>
                <a:ea typeface="Myriad Pro Semibold" charset="0"/>
                <a:cs typeface="Myriad Pro Semibold" charset="0"/>
              </a:rPr>
              <a:t>.</a:t>
            </a:r>
          </a:p>
        </p:txBody>
      </p:sp>
      <p:sp>
        <p:nvSpPr>
          <p:cNvPr id="15" name="Rectangle 14">
            <a:extLst>
              <a:ext uri="{FF2B5EF4-FFF2-40B4-BE49-F238E27FC236}">
                <a16:creationId xmlns:a16="http://schemas.microsoft.com/office/drawing/2014/main" id="{EF287F29-DDD5-4A5B-9DD5-9F55F93A3927}"/>
              </a:ext>
            </a:extLst>
          </p:cNvPr>
          <p:cNvSpPr/>
          <p:nvPr/>
        </p:nvSpPr>
        <p:spPr>
          <a:xfrm>
            <a:off x="3765498" y="3297551"/>
            <a:ext cx="395355" cy="461665"/>
          </a:xfrm>
          <a:prstGeom prst="rect">
            <a:avLst/>
          </a:prstGeom>
          <a:noFill/>
        </p:spPr>
        <p:txBody>
          <a:bodyPr wrap="square">
            <a:spAutoFit/>
          </a:bodyPr>
          <a:lstStyle/>
          <a:p>
            <a:pPr>
              <a:buNone/>
              <a:tabLst>
                <a:tab pos="363538" algn="l"/>
              </a:tabLst>
            </a:pPr>
            <a:r>
              <a:rPr lang="en-US" sz="2400" dirty="0">
                <a:latin typeface="Myriad Pro" panose="020B0503030403020204" pitchFamily="34" charset="0"/>
              </a:rPr>
              <a:t>2</a:t>
            </a:r>
          </a:p>
        </p:txBody>
      </p:sp>
      <p:sp>
        <p:nvSpPr>
          <p:cNvPr id="19" name="Rectangle 18">
            <a:extLst>
              <a:ext uri="{FF2B5EF4-FFF2-40B4-BE49-F238E27FC236}">
                <a16:creationId xmlns:a16="http://schemas.microsoft.com/office/drawing/2014/main" id="{345D2FF6-25B8-4764-80EB-13C36396C595}"/>
              </a:ext>
            </a:extLst>
          </p:cNvPr>
          <p:cNvSpPr/>
          <p:nvPr/>
        </p:nvSpPr>
        <p:spPr>
          <a:xfrm>
            <a:off x="4377888" y="3294650"/>
            <a:ext cx="395355" cy="461665"/>
          </a:xfrm>
          <a:prstGeom prst="rect">
            <a:avLst/>
          </a:prstGeom>
          <a:noFill/>
        </p:spPr>
        <p:txBody>
          <a:bodyPr wrap="square">
            <a:spAutoFit/>
          </a:bodyPr>
          <a:lstStyle/>
          <a:p>
            <a:pPr>
              <a:buNone/>
              <a:tabLst>
                <a:tab pos="363538" algn="l"/>
              </a:tabLst>
            </a:pPr>
            <a:r>
              <a:rPr lang="en-US" sz="2400" dirty="0">
                <a:latin typeface="Myriad Pro" panose="020B0503030403020204" pitchFamily="34" charset="0"/>
              </a:rPr>
              <a:t>4</a:t>
            </a:r>
          </a:p>
        </p:txBody>
      </p:sp>
      <p:sp>
        <p:nvSpPr>
          <p:cNvPr id="20" name="Rectangle 19">
            <a:extLst>
              <a:ext uri="{FF2B5EF4-FFF2-40B4-BE49-F238E27FC236}">
                <a16:creationId xmlns:a16="http://schemas.microsoft.com/office/drawing/2014/main" id="{F49A3CF3-71DF-45C0-A0D3-5D0730FBA8B5}"/>
              </a:ext>
            </a:extLst>
          </p:cNvPr>
          <p:cNvSpPr/>
          <p:nvPr/>
        </p:nvSpPr>
        <p:spPr>
          <a:xfrm>
            <a:off x="4943740" y="3294650"/>
            <a:ext cx="395355" cy="461665"/>
          </a:xfrm>
          <a:prstGeom prst="rect">
            <a:avLst/>
          </a:prstGeom>
          <a:noFill/>
        </p:spPr>
        <p:txBody>
          <a:bodyPr wrap="square">
            <a:spAutoFit/>
          </a:bodyPr>
          <a:lstStyle/>
          <a:p>
            <a:pPr>
              <a:buNone/>
              <a:tabLst>
                <a:tab pos="363538" algn="l"/>
              </a:tabLst>
            </a:pPr>
            <a:r>
              <a:rPr lang="en-US" sz="2400" dirty="0">
                <a:latin typeface="Myriad Pro" panose="020B0503030403020204" pitchFamily="34" charset="0"/>
              </a:rPr>
              <a:t>6</a:t>
            </a:r>
          </a:p>
        </p:txBody>
      </p:sp>
      <p:sp>
        <p:nvSpPr>
          <p:cNvPr id="21" name="TextBox 20">
            <a:extLst>
              <a:ext uri="{FF2B5EF4-FFF2-40B4-BE49-F238E27FC236}">
                <a16:creationId xmlns:a16="http://schemas.microsoft.com/office/drawing/2014/main" id="{4295CB20-D207-475F-A1BD-8B4AAA83AEA3}"/>
              </a:ext>
            </a:extLst>
          </p:cNvPr>
          <p:cNvSpPr txBox="1"/>
          <p:nvPr/>
        </p:nvSpPr>
        <p:spPr bwMode="auto">
          <a:xfrm>
            <a:off x="4108450" y="3264174"/>
            <a:ext cx="27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panose="020B0503030403020204" pitchFamily="34" charset="0"/>
                <a:ea typeface="Myriad Pro Semibold" charset="0"/>
                <a:cs typeface="Myriad Pro Semibold" charset="0"/>
              </a:rPr>
              <a:t>.</a:t>
            </a:r>
          </a:p>
        </p:txBody>
      </p:sp>
      <p:sp>
        <p:nvSpPr>
          <p:cNvPr id="22" name="Rectangle 21">
            <a:extLst>
              <a:ext uri="{FF2B5EF4-FFF2-40B4-BE49-F238E27FC236}">
                <a16:creationId xmlns:a16="http://schemas.microsoft.com/office/drawing/2014/main" id="{C32D9B2F-EF41-45B4-9AE2-8CC3C163FC08}"/>
              </a:ext>
            </a:extLst>
          </p:cNvPr>
          <p:cNvSpPr/>
          <p:nvPr/>
        </p:nvSpPr>
        <p:spPr>
          <a:xfrm>
            <a:off x="3760540" y="2887370"/>
            <a:ext cx="395355" cy="461665"/>
          </a:xfrm>
          <a:prstGeom prst="rect">
            <a:avLst/>
          </a:prstGeom>
          <a:noFill/>
        </p:spPr>
        <p:txBody>
          <a:bodyPr wrap="square">
            <a:spAutoFit/>
          </a:bodyPr>
          <a:lstStyle/>
          <a:p>
            <a:pPr>
              <a:buNone/>
              <a:tabLst>
                <a:tab pos="363538" algn="l"/>
              </a:tabLst>
            </a:pPr>
            <a:r>
              <a:rPr lang="en-US" sz="2400" dirty="0">
                <a:solidFill>
                  <a:srgbClr val="FF0000"/>
                </a:solidFill>
                <a:latin typeface="Myriad Pro" panose="020B0503030403020204" pitchFamily="34" charset="0"/>
              </a:rPr>
              <a:t>0</a:t>
            </a:r>
          </a:p>
        </p:txBody>
      </p:sp>
      <p:sp>
        <p:nvSpPr>
          <p:cNvPr id="14" name="TextBox 13">
            <a:extLst>
              <a:ext uri="{FF2B5EF4-FFF2-40B4-BE49-F238E27FC236}">
                <a16:creationId xmlns:a16="http://schemas.microsoft.com/office/drawing/2014/main" id="{D73CB38D-43A4-4272-BA7C-5B5F731A7C9D}"/>
              </a:ext>
            </a:extLst>
          </p:cNvPr>
          <p:cNvSpPr txBox="1"/>
          <p:nvPr/>
        </p:nvSpPr>
        <p:spPr bwMode="auto">
          <a:xfrm>
            <a:off x="1397207" y="1550186"/>
            <a:ext cx="6349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3 – perform the calculation, with </a:t>
            </a:r>
            <a:r>
              <a:rPr lang="en-US" sz="2400" dirty="0" err="1">
                <a:latin typeface="Myriad Pro" panose="020B0503030403020204" pitchFamily="34" charset="0"/>
                <a:ea typeface="Myriad Pro Semibold" charset="0"/>
                <a:cs typeface="Myriad Pro Semibold" charset="0"/>
              </a:rPr>
              <a:t>unitising</a:t>
            </a:r>
            <a:endParaRPr lang="en-US" sz="2400" dirty="0">
              <a:latin typeface="Myriad Pro" panose="020B0503030403020204" pitchFamily="34" charset="0"/>
              <a:ea typeface="Myriad Pro Semibold" charset="0"/>
              <a:cs typeface="Myriad Pro Semibold" charset="0"/>
            </a:endParaRPr>
          </a:p>
        </p:txBody>
      </p:sp>
      <p:sp>
        <p:nvSpPr>
          <p:cNvPr id="16" name="TextBox 15">
            <a:extLst>
              <a:ext uri="{FF2B5EF4-FFF2-40B4-BE49-F238E27FC236}">
                <a16:creationId xmlns:a16="http://schemas.microsoft.com/office/drawing/2014/main" id="{2A709147-BF3B-4558-8A23-3F57C8FC2804}"/>
              </a:ext>
            </a:extLst>
          </p:cNvPr>
          <p:cNvSpPr txBox="1"/>
          <p:nvPr/>
        </p:nvSpPr>
        <p:spPr bwMode="auto">
          <a:xfrm>
            <a:off x="3962698" y="915913"/>
            <a:ext cx="1218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2.46 ÷ 6</a:t>
            </a:r>
          </a:p>
        </p:txBody>
      </p:sp>
    </p:spTree>
    <p:extLst>
      <p:ext uri="{BB962C8B-B14F-4D97-AF65-F5344CB8AC3E}">
        <p14:creationId xmlns:p14="http://schemas.microsoft.com/office/powerpoint/2010/main" val="26360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0" nodeType="clickEffect">
                                  <p:stCondLst>
                                    <p:cond delay="0"/>
                                  </p:stCondLst>
                                  <p:childTnLst>
                                    <p:animClr clrSpc="rgb" dir="cw">
                                      <p:cBhvr override="childStyle">
                                        <p:cTn id="15" dur="500" fill="hold"/>
                                        <p:tgtEl>
                                          <p:spTgt spid="15"/>
                                        </p:tgtEl>
                                        <p:attrNameLst>
                                          <p:attrName>style.color</p:attrName>
                                        </p:attrNameLst>
                                      </p:cBhvr>
                                      <p:to>
                                        <a:srgbClr val="FF0000"/>
                                      </p:to>
                                    </p:animClr>
                                  </p:childTnLst>
                                </p:cTn>
                              </p:par>
                            </p:childTnLst>
                          </p:cTn>
                        </p:par>
                        <p:par>
                          <p:cTn id="16" fill="hold">
                            <p:stCondLst>
                              <p:cond delay="500"/>
                            </p:stCondLst>
                            <p:childTnLst>
                              <p:par>
                                <p:cTn id="17" presetID="10" presetClass="entr" presetSubtype="0" fill="hold" grpId="0" nodeType="afterEffect">
                                  <p:stCondLst>
                                    <p:cond delay="2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200"/>
                            </p:stCondLst>
                            <p:childTnLst>
                              <p:par>
                                <p:cTn id="21" presetID="10" presetClass="entr" presetSubtype="0" fill="hold" grpId="0" nodeType="afterEffect">
                                  <p:stCondLst>
                                    <p:cond delay="2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p:bldP spid="15" grpId="0"/>
      <p:bldP spid="2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1:3</a:t>
            </a:r>
          </a:p>
        </p:txBody>
      </p:sp>
      <p:pic>
        <p:nvPicPr>
          <p:cNvPr id="3" name="Picture 2">
            <a:extLst>
              <a:ext uri="{FF2B5EF4-FFF2-40B4-BE49-F238E27FC236}">
                <a16:creationId xmlns:a16="http://schemas.microsoft.com/office/drawing/2014/main" id="{46F811FE-AA96-469A-A48B-0821FF986E5F}"/>
              </a:ext>
            </a:extLst>
          </p:cNvPr>
          <p:cNvPicPr>
            <a:picLocks noChangeAspect="1"/>
          </p:cNvPicPr>
          <p:nvPr/>
        </p:nvPicPr>
        <p:blipFill>
          <a:blip r:embed="rId2"/>
          <a:stretch>
            <a:fillRect/>
          </a:stretch>
        </p:blipFill>
        <p:spPr>
          <a:xfrm>
            <a:off x="2191305" y="911134"/>
            <a:ext cx="4761389" cy="5035732"/>
          </a:xfrm>
          <a:prstGeom prst="rect">
            <a:avLst/>
          </a:prstGeom>
        </p:spPr>
      </p:pic>
    </p:spTree>
    <p:extLst>
      <p:ext uri="{BB962C8B-B14F-4D97-AF65-F5344CB8AC3E}">
        <p14:creationId xmlns:p14="http://schemas.microsoft.com/office/powerpoint/2010/main" val="4063622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5:8</a:t>
            </a:r>
          </a:p>
        </p:txBody>
      </p:sp>
      <p:pic>
        <p:nvPicPr>
          <p:cNvPr id="4" name="Picture 3">
            <a:extLst>
              <a:ext uri="{FF2B5EF4-FFF2-40B4-BE49-F238E27FC236}">
                <a16:creationId xmlns:a16="http://schemas.microsoft.com/office/drawing/2014/main" id="{04DE8878-0142-41E1-90C2-6C7AD81685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42855" y="3347272"/>
            <a:ext cx="1621060" cy="407344"/>
          </a:xfrm>
          <a:prstGeom prst="rect">
            <a:avLst/>
          </a:prstGeom>
        </p:spPr>
      </p:pic>
      <p:sp>
        <p:nvSpPr>
          <p:cNvPr id="5" name="Rectangle 4">
            <a:extLst>
              <a:ext uri="{FF2B5EF4-FFF2-40B4-BE49-F238E27FC236}">
                <a16:creationId xmlns:a16="http://schemas.microsoft.com/office/drawing/2014/main" id="{AB7FBD7C-3025-4066-A2AD-FA78695F9FA4}"/>
              </a:ext>
            </a:extLst>
          </p:cNvPr>
          <p:cNvSpPr/>
          <p:nvPr/>
        </p:nvSpPr>
        <p:spPr>
          <a:xfrm>
            <a:off x="3406417" y="3307757"/>
            <a:ext cx="464164"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6</a:t>
            </a:r>
          </a:p>
        </p:txBody>
      </p:sp>
      <p:sp>
        <p:nvSpPr>
          <p:cNvPr id="6" name="Rectangle 5">
            <a:extLst>
              <a:ext uri="{FF2B5EF4-FFF2-40B4-BE49-F238E27FC236}">
                <a16:creationId xmlns:a16="http://schemas.microsoft.com/office/drawing/2014/main" id="{6DC56C8F-B66F-4EC1-AA3D-A2C37DA92688}"/>
              </a:ext>
            </a:extLst>
          </p:cNvPr>
          <p:cNvSpPr/>
          <p:nvPr/>
        </p:nvSpPr>
        <p:spPr>
          <a:xfrm>
            <a:off x="4265936" y="3310994"/>
            <a:ext cx="272146" cy="307777"/>
          </a:xfrm>
          <a:prstGeom prst="rect">
            <a:avLst/>
          </a:prstGeom>
        </p:spPr>
        <p:txBody>
          <a:bodyPr wrap="square">
            <a:spAutoFit/>
          </a:bodyPr>
          <a:lstStyle/>
          <a:p>
            <a:pPr>
              <a:buNone/>
            </a:pPr>
            <a:r>
              <a:rPr lang="en-US" sz="1400" dirty="0">
                <a:solidFill>
                  <a:srgbClr val="00628C"/>
                </a:solidFill>
                <a:latin typeface="Myriad Pro" panose="020B0503030403020204" pitchFamily="34" charset="0"/>
              </a:rPr>
              <a:t>2</a:t>
            </a:r>
            <a:endParaRPr lang="en-GB" sz="1400" dirty="0">
              <a:solidFill>
                <a:srgbClr val="00628C"/>
              </a:solidFill>
            </a:endParaRPr>
          </a:p>
        </p:txBody>
      </p:sp>
      <p:sp>
        <p:nvSpPr>
          <p:cNvPr id="7" name="TextBox 6">
            <a:extLst>
              <a:ext uri="{FF2B5EF4-FFF2-40B4-BE49-F238E27FC236}">
                <a16:creationId xmlns:a16="http://schemas.microsoft.com/office/drawing/2014/main" id="{86F1A594-F203-463D-A5C7-D205C2A06AFF}"/>
              </a:ext>
            </a:extLst>
          </p:cNvPr>
          <p:cNvSpPr txBox="1"/>
          <p:nvPr/>
        </p:nvSpPr>
        <p:spPr bwMode="auto">
          <a:xfrm>
            <a:off x="4110214" y="2820019"/>
            <a:ext cx="27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panose="020B0503030403020204" pitchFamily="34" charset="0"/>
                <a:ea typeface="Myriad Pro Semibold" charset="0"/>
                <a:cs typeface="Myriad Pro Semibold" charset="0"/>
              </a:rPr>
              <a:t>.</a:t>
            </a:r>
          </a:p>
        </p:txBody>
      </p:sp>
      <p:sp>
        <p:nvSpPr>
          <p:cNvPr id="8" name="Rectangle 7">
            <a:extLst>
              <a:ext uri="{FF2B5EF4-FFF2-40B4-BE49-F238E27FC236}">
                <a16:creationId xmlns:a16="http://schemas.microsoft.com/office/drawing/2014/main" id="{12363566-1682-4350-8227-21D6B3CAEC59}"/>
              </a:ext>
            </a:extLst>
          </p:cNvPr>
          <p:cNvSpPr/>
          <p:nvPr/>
        </p:nvSpPr>
        <p:spPr>
          <a:xfrm>
            <a:off x="3765498" y="3297551"/>
            <a:ext cx="395355" cy="461665"/>
          </a:xfrm>
          <a:prstGeom prst="rect">
            <a:avLst/>
          </a:prstGeom>
          <a:noFill/>
        </p:spPr>
        <p:txBody>
          <a:bodyPr wrap="square">
            <a:spAutoFit/>
          </a:bodyPr>
          <a:lstStyle/>
          <a:p>
            <a:pPr>
              <a:buNone/>
              <a:tabLst>
                <a:tab pos="363538" algn="l"/>
              </a:tabLst>
            </a:pPr>
            <a:r>
              <a:rPr lang="en-US" sz="2400" dirty="0">
                <a:solidFill>
                  <a:srgbClr val="FF0000"/>
                </a:solidFill>
                <a:latin typeface="Myriad Pro" panose="020B0503030403020204" pitchFamily="34" charset="0"/>
              </a:rPr>
              <a:t>2</a:t>
            </a:r>
          </a:p>
        </p:txBody>
      </p:sp>
      <p:sp>
        <p:nvSpPr>
          <p:cNvPr id="9" name="Rectangle 8">
            <a:extLst>
              <a:ext uri="{FF2B5EF4-FFF2-40B4-BE49-F238E27FC236}">
                <a16:creationId xmlns:a16="http://schemas.microsoft.com/office/drawing/2014/main" id="{83E7C896-16EA-4950-8256-2C15DB44D1AA}"/>
              </a:ext>
            </a:extLst>
          </p:cNvPr>
          <p:cNvSpPr/>
          <p:nvPr/>
        </p:nvSpPr>
        <p:spPr>
          <a:xfrm>
            <a:off x="4377888" y="3294650"/>
            <a:ext cx="395355" cy="461665"/>
          </a:xfrm>
          <a:prstGeom prst="rect">
            <a:avLst/>
          </a:prstGeom>
          <a:noFill/>
        </p:spPr>
        <p:txBody>
          <a:bodyPr wrap="square">
            <a:spAutoFit/>
          </a:bodyPr>
          <a:lstStyle/>
          <a:p>
            <a:pPr>
              <a:buNone/>
              <a:tabLst>
                <a:tab pos="363538" algn="l"/>
              </a:tabLst>
            </a:pPr>
            <a:r>
              <a:rPr lang="en-US" sz="2400" dirty="0">
                <a:latin typeface="Myriad Pro" panose="020B0503030403020204" pitchFamily="34" charset="0"/>
              </a:rPr>
              <a:t>4</a:t>
            </a:r>
          </a:p>
        </p:txBody>
      </p:sp>
      <p:sp>
        <p:nvSpPr>
          <p:cNvPr id="10" name="Rectangle 9">
            <a:extLst>
              <a:ext uri="{FF2B5EF4-FFF2-40B4-BE49-F238E27FC236}">
                <a16:creationId xmlns:a16="http://schemas.microsoft.com/office/drawing/2014/main" id="{38CDBF9A-5E45-42BD-84C1-62B847AA0FE1}"/>
              </a:ext>
            </a:extLst>
          </p:cNvPr>
          <p:cNvSpPr/>
          <p:nvPr/>
        </p:nvSpPr>
        <p:spPr>
          <a:xfrm>
            <a:off x="4943740" y="3294650"/>
            <a:ext cx="395355" cy="461665"/>
          </a:xfrm>
          <a:prstGeom prst="rect">
            <a:avLst/>
          </a:prstGeom>
          <a:noFill/>
        </p:spPr>
        <p:txBody>
          <a:bodyPr wrap="square">
            <a:spAutoFit/>
          </a:bodyPr>
          <a:lstStyle/>
          <a:p>
            <a:pPr>
              <a:buNone/>
              <a:tabLst>
                <a:tab pos="363538" algn="l"/>
              </a:tabLst>
            </a:pPr>
            <a:r>
              <a:rPr lang="en-US" sz="2400" dirty="0">
                <a:latin typeface="Myriad Pro" panose="020B0503030403020204" pitchFamily="34" charset="0"/>
              </a:rPr>
              <a:t>6</a:t>
            </a:r>
          </a:p>
        </p:txBody>
      </p:sp>
      <p:sp>
        <p:nvSpPr>
          <p:cNvPr id="11" name="TextBox 10">
            <a:extLst>
              <a:ext uri="{FF2B5EF4-FFF2-40B4-BE49-F238E27FC236}">
                <a16:creationId xmlns:a16="http://schemas.microsoft.com/office/drawing/2014/main" id="{6328BAE5-46AD-4890-838D-2B821719B3D2}"/>
              </a:ext>
            </a:extLst>
          </p:cNvPr>
          <p:cNvSpPr txBox="1"/>
          <p:nvPr/>
        </p:nvSpPr>
        <p:spPr bwMode="auto">
          <a:xfrm>
            <a:off x="4108450" y="3264174"/>
            <a:ext cx="27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panose="020B0503030403020204" pitchFamily="34" charset="0"/>
                <a:ea typeface="Myriad Pro Semibold" charset="0"/>
                <a:cs typeface="Myriad Pro Semibold" charset="0"/>
              </a:rPr>
              <a:t>.</a:t>
            </a:r>
          </a:p>
        </p:txBody>
      </p:sp>
      <p:sp>
        <p:nvSpPr>
          <p:cNvPr id="12" name="Rectangle 11">
            <a:extLst>
              <a:ext uri="{FF2B5EF4-FFF2-40B4-BE49-F238E27FC236}">
                <a16:creationId xmlns:a16="http://schemas.microsoft.com/office/drawing/2014/main" id="{F622CEDE-CD4D-4C00-ADFC-EA24168C82A1}"/>
              </a:ext>
            </a:extLst>
          </p:cNvPr>
          <p:cNvSpPr/>
          <p:nvPr/>
        </p:nvSpPr>
        <p:spPr>
          <a:xfrm>
            <a:off x="3760540" y="2887370"/>
            <a:ext cx="395355" cy="461665"/>
          </a:xfrm>
          <a:prstGeom prst="rect">
            <a:avLst/>
          </a:prstGeom>
          <a:noFill/>
        </p:spPr>
        <p:txBody>
          <a:bodyPr wrap="square">
            <a:spAutoFit/>
          </a:bodyPr>
          <a:lstStyle/>
          <a:p>
            <a:pPr>
              <a:buNone/>
              <a:tabLst>
                <a:tab pos="363538" algn="l"/>
              </a:tabLst>
            </a:pPr>
            <a:r>
              <a:rPr lang="en-US" sz="2400" dirty="0">
                <a:solidFill>
                  <a:srgbClr val="FF0000"/>
                </a:solidFill>
                <a:latin typeface="Myriad Pro" panose="020B0503030403020204" pitchFamily="34" charset="0"/>
              </a:rPr>
              <a:t>0</a:t>
            </a:r>
          </a:p>
        </p:txBody>
      </p:sp>
      <p:sp>
        <p:nvSpPr>
          <p:cNvPr id="13" name="Rectangle 12">
            <a:extLst>
              <a:ext uri="{FF2B5EF4-FFF2-40B4-BE49-F238E27FC236}">
                <a16:creationId xmlns:a16="http://schemas.microsoft.com/office/drawing/2014/main" id="{744E2DE4-91DA-4A4C-AD39-0FE679E88898}"/>
              </a:ext>
            </a:extLst>
          </p:cNvPr>
          <p:cNvSpPr/>
          <p:nvPr/>
        </p:nvSpPr>
        <p:spPr>
          <a:xfrm>
            <a:off x="4370194" y="2887369"/>
            <a:ext cx="395355" cy="461665"/>
          </a:xfrm>
          <a:prstGeom prst="rect">
            <a:avLst/>
          </a:prstGeom>
          <a:noFill/>
        </p:spPr>
        <p:txBody>
          <a:bodyPr wrap="square">
            <a:spAutoFit/>
          </a:bodyPr>
          <a:lstStyle/>
          <a:p>
            <a:pPr>
              <a:buNone/>
              <a:tabLst>
                <a:tab pos="363538" algn="l"/>
              </a:tabLst>
            </a:pPr>
            <a:r>
              <a:rPr lang="en-US" sz="2400" dirty="0">
                <a:solidFill>
                  <a:srgbClr val="00628C"/>
                </a:solidFill>
                <a:latin typeface="Myriad Pro" panose="020B0503030403020204" pitchFamily="34" charset="0"/>
              </a:rPr>
              <a:t>4</a:t>
            </a:r>
          </a:p>
        </p:txBody>
      </p:sp>
      <p:sp>
        <p:nvSpPr>
          <p:cNvPr id="14" name="TextBox 13">
            <a:extLst>
              <a:ext uri="{FF2B5EF4-FFF2-40B4-BE49-F238E27FC236}">
                <a16:creationId xmlns:a16="http://schemas.microsoft.com/office/drawing/2014/main" id="{B3800CE1-DFFE-425B-82E5-1587EE7A7239}"/>
              </a:ext>
            </a:extLst>
          </p:cNvPr>
          <p:cNvSpPr txBox="1"/>
          <p:nvPr/>
        </p:nvSpPr>
        <p:spPr bwMode="auto">
          <a:xfrm>
            <a:off x="1397207" y="1550186"/>
            <a:ext cx="6349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3 – perform the calculation, with </a:t>
            </a:r>
            <a:r>
              <a:rPr lang="en-US" sz="2400" dirty="0" err="1">
                <a:latin typeface="Myriad Pro" panose="020B0503030403020204" pitchFamily="34" charset="0"/>
                <a:ea typeface="Myriad Pro Semibold" charset="0"/>
                <a:cs typeface="Myriad Pro Semibold" charset="0"/>
              </a:rPr>
              <a:t>unitising</a:t>
            </a:r>
            <a:endParaRPr lang="en-US" sz="2400" dirty="0">
              <a:latin typeface="Myriad Pro" panose="020B0503030403020204" pitchFamily="34" charset="0"/>
              <a:ea typeface="Myriad Pro Semibold" charset="0"/>
              <a:cs typeface="Myriad Pro Semibold" charset="0"/>
            </a:endParaRPr>
          </a:p>
        </p:txBody>
      </p:sp>
      <p:sp>
        <p:nvSpPr>
          <p:cNvPr id="15" name="TextBox 14">
            <a:extLst>
              <a:ext uri="{FF2B5EF4-FFF2-40B4-BE49-F238E27FC236}">
                <a16:creationId xmlns:a16="http://schemas.microsoft.com/office/drawing/2014/main" id="{8F9C06C0-CF69-453E-BF19-B89A79D34BBC}"/>
              </a:ext>
            </a:extLst>
          </p:cNvPr>
          <p:cNvSpPr txBox="1"/>
          <p:nvPr/>
        </p:nvSpPr>
        <p:spPr bwMode="auto">
          <a:xfrm>
            <a:off x="3962698" y="915913"/>
            <a:ext cx="1218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2.46 ÷ 6</a:t>
            </a:r>
          </a:p>
        </p:txBody>
      </p:sp>
    </p:spTree>
    <p:extLst>
      <p:ext uri="{BB962C8B-B14F-4D97-AF65-F5344CB8AC3E}">
        <p14:creationId xmlns:p14="http://schemas.microsoft.com/office/powerpoint/2010/main" val="44713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500" fill="hold"/>
                                        <p:tgtEl>
                                          <p:spTgt spid="9"/>
                                        </p:tgtEl>
                                        <p:attrNameLst>
                                          <p:attrName>style.color</p:attrName>
                                        </p:attrNameLst>
                                      </p:cBhvr>
                                      <p:to>
                                        <a:schemeClr val="hlink"/>
                                      </p:to>
                                    </p:animClr>
                                  </p:childTnLst>
                                </p:cTn>
                              </p:par>
                            </p:childTnLst>
                          </p:cTn>
                        </p:par>
                        <p:par>
                          <p:cTn id="7" fill="hold">
                            <p:stCondLst>
                              <p:cond delay="500"/>
                            </p:stCondLst>
                            <p:childTnLst>
                              <p:par>
                                <p:cTn id="8" presetID="10" presetClass="entr" presetSubtype="0" fill="hold" grpId="1" nodeType="after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5:8</a:t>
            </a:r>
          </a:p>
        </p:txBody>
      </p:sp>
      <p:pic>
        <p:nvPicPr>
          <p:cNvPr id="4" name="Picture 3">
            <a:extLst>
              <a:ext uri="{FF2B5EF4-FFF2-40B4-BE49-F238E27FC236}">
                <a16:creationId xmlns:a16="http://schemas.microsoft.com/office/drawing/2014/main" id="{2FB1CEE8-5315-4966-8981-69DB728A7C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42855" y="3347272"/>
            <a:ext cx="1621060" cy="407344"/>
          </a:xfrm>
          <a:prstGeom prst="rect">
            <a:avLst/>
          </a:prstGeom>
        </p:spPr>
      </p:pic>
      <p:sp>
        <p:nvSpPr>
          <p:cNvPr id="5" name="Rectangle 4">
            <a:extLst>
              <a:ext uri="{FF2B5EF4-FFF2-40B4-BE49-F238E27FC236}">
                <a16:creationId xmlns:a16="http://schemas.microsoft.com/office/drawing/2014/main" id="{17248FDE-7941-42DC-A171-F7310307C803}"/>
              </a:ext>
            </a:extLst>
          </p:cNvPr>
          <p:cNvSpPr/>
          <p:nvPr/>
        </p:nvSpPr>
        <p:spPr>
          <a:xfrm>
            <a:off x="3406417" y="3307757"/>
            <a:ext cx="464164" cy="461665"/>
          </a:xfrm>
          <a:prstGeom prst="rect">
            <a:avLst/>
          </a:prstGeom>
        </p:spPr>
        <p:txBody>
          <a:bodyPr wrap="square">
            <a:spAutoFit/>
          </a:bodyPr>
          <a:lstStyle/>
          <a:p>
            <a:pPr>
              <a:buNone/>
              <a:tabLst>
                <a:tab pos="363538" algn="l"/>
              </a:tabLst>
            </a:pPr>
            <a:r>
              <a:rPr lang="en-US" sz="2400" dirty="0">
                <a:latin typeface="Myriad Pro" panose="020B0503030403020204" pitchFamily="34" charset="0"/>
              </a:rPr>
              <a:t>6</a:t>
            </a:r>
          </a:p>
        </p:txBody>
      </p:sp>
      <p:sp>
        <p:nvSpPr>
          <p:cNvPr id="6" name="Rectangle 5">
            <a:extLst>
              <a:ext uri="{FF2B5EF4-FFF2-40B4-BE49-F238E27FC236}">
                <a16:creationId xmlns:a16="http://schemas.microsoft.com/office/drawing/2014/main" id="{A0B8245B-717F-429C-A20D-7FCEF594CA46}"/>
              </a:ext>
            </a:extLst>
          </p:cNvPr>
          <p:cNvSpPr/>
          <p:nvPr/>
        </p:nvSpPr>
        <p:spPr>
          <a:xfrm>
            <a:off x="4265936" y="3310994"/>
            <a:ext cx="272146" cy="307777"/>
          </a:xfrm>
          <a:prstGeom prst="rect">
            <a:avLst/>
          </a:prstGeom>
        </p:spPr>
        <p:txBody>
          <a:bodyPr wrap="square">
            <a:spAutoFit/>
          </a:bodyPr>
          <a:lstStyle/>
          <a:p>
            <a:pPr>
              <a:buNone/>
            </a:pPr>
            <a:r>
              <a:rPr lang="en-US" sz="1400" dirty="0">
                <a:solidFill>
                  <a:srgbClr val="00628C"/>
                </a:solidFill>
                <a:latin typeface="Myriad Pro" panose="020B0503030403020204" pitchFamily="34" charset="0"/>
              </a:rPr>
              <a:t>2</a:t>
            </a:r>
            <a:endParaRPr lang="en-GB" sz="1400" dirty="0">
              <a:solidFill>
                <a:srgbClr val="00628C"/>
              </a:solidFill>
            </a:endParaRPr>
          </a:p>
        </p:txBody>
      </p:sp>
      <p:sp>
        <p:nvSpPr>
          <p:cNvPr id="7" name="TextBox 6">
            <a:extLst>
              <a:ext uri="{FF2B5EF4-FFF2-40B4-BE49-F238E27FC236}">
                <a16:creationId xmlns:a16="http://schemas.microsoft.com/office/drawing/2014/main" id="{EC910E58-DDA2-4A8D-A25A-29D68EACF50B}"/>
              </a:ext>
            </a:extLst>
          </p:cNvPr>
          <p:cNvSpPr txBox="1"/>
          <p:nvPr/>
        </p:nvSpPr>
        <p:spPr bwMode="auto">
          <a:xfrm>
            <a:off x="4110214" y="2818800"/>
            <a:ext cx="27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panose="020B0503030403020204" pitchFamily="34" charset="0"/>
                <a:ea typeface="Myriad Pro Semibold" charset="0"/>
                <a:cs typeface="Myriad Pro Semibold" charset="0"/>
              </a:rPr>
              <a:t>.</a:t>
            </a:r>
          </a:p>
        </p:txBody>
      </p:sp>
      <p:sp>
        <p:nvSpPr>
          <p:cNvPr id="8" name="Rectangle 7">
            <a:extLst>
              <a:ext uri="{FF2B5EF4-FFF2-40B4-BE49-F238E27FC236}">
                <a16:creationId xmlns:a16="http://schemas.microsoft.com/office/drawing/2014/main" id="{F458D984-AC7D-47B8-9289-6C20528096A6}"/>
              </a:ext>
            </a:extLst>
          </p:cNvPr>
          <p:cNvSpPr/>
          <p:nvPr/>
        </p:nvSpPr>
        <p:spPr>
          <a:xfrm>
            <a:off x="3765498" y="3297551"/>
            <a:ext cx="395355" cy="461665"/>
          </a:xfrm>
          <a:prstGeom prst="rect">
            <a:avLst/>
          </a:prstGeom>
          <a:noFill/>
        </p:spPr>
        <p:txBody>
          <a:bodyPr wrap="square">
            <a:spAutoFit/>
          </a:bodyPr>
          <a:lstStyle/>
          <a:p>
            <a:pPr>
              <a:buNone/>
              <a:tabLst>
                <a:tab pos="363538" algn="l"/>
              </a:tabLst>
            </a:pPr>
            <a:r>
              <a:rPr lang="en-US" sz="2400" dirty="0">
                <a:solidFill>
                  <a:srgbClr val="FF0000"/>
                </a:solidFill>
                <a:latin typeface="Myriad Pro" panose="020B0503030403020204" pitchFamily="34" charset="0"/>
              </a:rPr>
              <a:t>2</a:t>
            </a:r>
          </a:p>
        </p:txBody>
      </p:sp>
      <p:sp>
        <p:nvSpPr>
          <p:cNvPr id="9" name="Rectangle 8">
            <a:extLst>
              <a:ext uri="{FF2B5EF4-FFF2-40B4-BE49-F238E27FC236}">
                <a16:creationId xmlns:a16="http://schemas.microsoft.com/office/drawing/2014/main" id="{C7128D49-D229-4C58-98AB-00EA7BC027CB}"/>
              </a:ext>
            </a:extLst>
          </p:cNvPr>
          <p:cNvSpPr/>
          <p:nvPr/>
        </p:nvSpPr>
        <p:spPr>
          <a:xfrm>
            <a:off x="4377888" y="3294650"/>
            <a:ext cx="395355" cy="461665"/>
          </a:xfrm>
          <a:prstGeom prst="rect">
            <a:avLst/>
          </a:prstGeom>
          <a:noFill/>
        </p:spPr>
        <p:txBody>
          <a:bodyPr wrap="square">
            <a:spAutoFit/>
          </a:bodyPr>
          <a:lstStyle/>
          <a:p>
            <a:pPr>
              <a:buNone/>
              <a:tabLst>
                <a:tab pos="363538" algn="l"/>
              </a:tabLst>
            </a:pPr>
            <a:r>
              <a:rPr lang="en-US" sz="2400" dirty="0">
                <a:solidFill>
                  <a:srgbClr val="00628C"/>
                </a:solidFill>
                <a:latin typeface="Myriad Pro" panose="020B0503030403020204" pitchFamily="34" charset="0"/>
              </a:rPr>
              <a:t>4</a:t>
            </a:r>
          </a:p>
        </p:txBody>
      </p:sp>
      <p:sp>
        <p:nvSpPr>
          <p:cNvPr id="10" name="Rectangle 9">
            <a:extLst>
              <a:ext uri="{FF2B5EF4-FFF2-40B4-BE49-F238E27FC236}">
                <a16:creationId xmlns:a16="http://schemas.microsoft.com/office/drawing/2014/main" id="{7DD6AD54-5B6C-4713-96C0-07D365E65603}"/>
              </a:ext>
            </a:extLst>
          </p:cNvPr>
          <p:cNvSpPr/>
          <p:nvPr/>
        </p:nvSpPr>
        <p:spPr>
          <a:xfrm>
            <a:off x="4943740" y="3294650"/>
            <a:ext cx="395355" cy="461665"/>
          </a:xfrm>
          <a:prstGeom prst="rect">
            <a:avLst/>
          </a:prstGeom>
          <a:noFill/>
        </p:spPr>
        <p:txBody>
          <a:bodyPr wrap="square">
            <a:spAutoFit/>
          </a:bodyPr>
          <a:lstStyle/>
          <a:p>
            <a:pPr>
              <a:buNone/>
              <a:tabLst>
                <a:tab pos="363538" algn="l"/>
              </a:tabLst>
            </a:pPr>
            <a:r>
              <a:rPr lang="en-US" sz="2400" dirty="0">
                <a:latin typeface="Myriad Pro" panose="020B0503030403020204" pitchFamily="34" charset="0"/>
              </a:rPr>
              <a:t>6</a:t>
            </a:r>
          </a:p>
        </p:txBody>
      </p:sp>
      <p:sp>
        <p:nvSpPr>
          <p:cNvPr id="11" name="TextBox 10">
            <a:extLst>
              <a:ext uri="{FF2B5EF4-FFF2-40B4-BE49-F238E27FC236}">
                <a16:creationId xmlns:a16="http://schemas.microsoft.com/office/drawing/2014/main" id="{5106F307-B18E-4056-B8A7-82086A91FE5D}"/>
              </a:ext>
            </a:extLst>
          </p:cNvPr>
          <p:cNvSpPr txBox="1"/>
          <p:nvPr/>
        </p:nvSpPr>
        <p:spPr bwMode="auto">
          <a:xfrm>
            <a:off x="4108450" y="3264174"/>
            <a:ext cx="27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panose="020B0503030403020204" pitchFamily="34" charset="0"/>
                <a:ea typeface="Myriad Pro Semibold" charset="0"/>
                <a:cs typeface="Myriad Pro Semibold" charset="0"/>
              </a:rPr>
              <a:t>.</a:t>
            </a:r>
          </a:p>
        </p:txBody>
      </p:sp>
      <p:sp>
        <p:nvSpPr>
          <p:cNvPr id="12" name="Rectangle 11">
            <a:extLst>
              <a:ext uri="{FF2B5EF4-FFF2-40B4-BE49-F238E27FC236}">
                <a16:creationId xmlns:a16="http://schemas.microsoft.com/office/drawing/2014/main" id="{C791857C-DFE4-42B4-B8E2-F702A7C1F624}"/>
              </a:ext>
            </a:extLst>
          </p:cNvPr>
          <p:cNvSpPr/>
          <p:nvPr/>
        </p:nvSpPr>
        <p:spPr>
          <a:xfrm>
            <a:off x="3760540" y="2887370"/>
            <a:ext cx="395355" cy="461665"/>
          </a:xfrm>
          <a:prstGeom prst="rect">
            <a:avLst/>
          </a:prstGeom>
          <a:noFill/>
        </p:spPr>
        <p:txBody>
          <a:bodyPr wrap="square">
            <a:spAutoFit/>
          </a:bodyPr>
          <a:lstStyle/>
          <a:p>
            <a:pPr>
              <a:buNone/>
              <a:tabLst>
                <a:tab pos="363538" algn="l"/>
              </a:tabLst>
            </a:pPr>
            <a:r>
              <a:rPr lang="en-US" sz="2400" dirty="0">
                <a:solidFill>
                  <a:srgbClr val="FF0000"/>
                </a:solidFill>
                <a:latin typeface="Myriad Pro" panose="020B0503030403020204" pitchFamily="34" charset="0"/>
              </a:rPr>
              <a:t>0</a:t>
            </a:r>
          </a:p>
        </p:txBody>
      </p:sp>
      <p:sp>
        <p:nvSpPr>
          <p:cNvPr id="15" name="Rectangle 14">
            <a:extLst>
              <a:ext uri="{FF2B5EF4-FFF2-40B4-BE49-F238E27FC236}">
                <a16:creationId xmlns:a16="http://schemas.microsoft.com/office/drawing/2014/main" id="{84F324A9-F3D7-4F99-B4EA-059E1D404232}"/>
              </a:ext>
            </a:extLst>
          </p:cNvPr>
          <p:cNvSpPr/>
          <p:nvPr/>
        </p:nvSpPr>
        <p:spPr>
          <a:xfrm>
            <a:off x="4370194" y="2887369"/>
            <a:ext cx="395355" cy="461665"/>
          </a:xfrm>
          <a:prstGeom prst="rect">
            <a:avLst/>
          </a:prstGeom>
          <a:noFill/>
        </p:spPr>
        <p:txBody>
          <a:bodyPr wrap="square">
            <a:spAutoFit/>
          </a:bodyPr>
          <a:lstStyle/>
          <a:p>
            <a:pPr>
              <a:buNone/>
              <a:tabLst>
                <a:tab pos="363538" algn="l"/>
              </a:tabLst>
            </a:pPr>
            <a:r>
              <a:rPr lang="en-US" sz="2400" dirty="0">
                <a:solidFill>
                  <a:srgbClr val="00628C"/>
                </a:solidFill>
                <a:latin typeface="Myriad Pro" panose="020B0503030403020204" pitchFamily="34" charset="0"/>
              </a:rPr>
              <a:t>4</a:t>
            </a:r>
          </a:p>
        </p:txBody>
      </p:sp>
      <p:sp>
        <p:nvSpPr>
          <p:cNvPr id="16" name="Rectangle 15">
            <a:extLst>
              <a:ext uri="{FF2B5EF4-FFF2-40B4-BE49-F238E27FC236}">
                <a16:creationId xmlns:a16="http://schemas.microsoft.com/office/drawing/2014/main" id="{24302715-215E-4C59-BDF0-6DE9B06FFAF6}"/>
              </a:ext>
            </a:extLst>
          </p:cNvPr>
          <p:cNvSpPr/>
          <p:nvPr/>
        </p:nvSpPr>
        <p:spPr>
          <a:xfrm>
            <a:off x="4943676" y="2887369"/>
            <a:ext cx="395355" cy="461665"/>
          </a:xfrm>
          <a:prstGeom prst="rect">
            <a:avLst/>
          </a:prstGeom>
          <a:noFill/>
        </p:spPr>
        <p:txBody>
          <a:bodyPr wrap="square">
            <a:spAutoFit/>
          </a:bodyPr>
          <a:lstStyle/>
          <a:p>
            <a:pPr>
              <a:buNone/>
              <a:tabLst>
                <a:tab pos="363538" algn="l"/>
              </a:tabLst>
            </a:pPr>
            <a:r>
              <a:rPr lang="en-US" sz="2400" dirty="0">
                <a:solidFill>
                  <a:srgbClr val="7030A0"/>
                </a:solidFill>
                <a:latin typeface="Myriad Pro" panose="020B0503030403020204" pitchFamily="34" charset="0"/>
              </a:rPr>
              <a:t>1</a:t>
            </a:r>
          </a:p>
        </p:txBody>
      </p:sp>
      <p:sp>
        <p:nvSpPr>
          <p:cNvPr id="17" name="TextBox 16">
            <a:extLst>
              <a:ext uri="{FF2B5EF4-FFF2-40B4-BE49-F238E27FC236}">
                <a16:creationId xmlns:a16="http://schemas.microsoft.com/office/drawing/2014/main" id="{4AEB8971-D6C2-4473-8547-ADDA24B47F87}"/>
              </a:ext>
            </a:extLst>
          </p:cNvPr>
          <p:cNvSpPr txBox="1"/>
          <p:nvPr/>
        </p:nvSpPr>
        <p:spPr bwMode="auto">
          <a:xfrm>
            <a:off x="1397207" y="1550186"/>
            <a:ext cx="6349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US" sz="2400" dirty="0">
                <a:latin typeface="Myriad Pro" panose="020B0503030403020204" pitchFamily="34" charset="0"/>
                <a:ea typeface="Myriad Pro Semibold" charset="0"/>
                <a:cs typeface="Myriad Pro Semibold" charset="0"/>
              </a:rPr>
              <a:t>Step 3 – perform the calculation, with </a:t>
            </a:r>
            <a:r>
              <a:rPr lang="en-US" sz="2400" dirty="0" err="1">
                <a:latin typeface="Myriad Pro" panose="020B0503030403020204" pitchFamily="34" charset="0"/>
                <a:ea typeface="Myriad Pro Semibold" charset="0"/>
                <a:cs typeface="Myriad Pro Semibold" charset="0"/>
              </a:rPr>
              <a:t>unitising</a:t>
            </a:r>
            <a:endParaRPr lang="en-US" sz="2400" dirty="0">
              <a:latin typeface="Myriad Pro" panose="020B0503030403020204" pitchFamily="34" charset="0"/>
              <a:ea typeface="Myriad Pro Semibold" charset="0"/>
              <a:cs typeface="Myriad Pro Semibold" charset="0"/>
            </a:endParaRPr>
          </a:p>
        </p:txBody>
      </p:sp>
      <p:sp>
        <p:nvSpPr>
          <p:cNvPr id="18" name="TextBox 17">
            <a:extLst>
              <a:ext uri="{FF2B5EF4-FFF2-40B4-BE49-F238E27FC236}">
                <a16:creationId xmlns:a16="http://schemas.microsoft.com/office/drawing/2014/main" id="{552F37AB-5E13-45A8-96AE-4007C7694257}"/>
              </a:ext>
            </a:extLst>
          </p:cNvPr>
          <p:cNvSpPr txBox="1"/>
          <p:nvPr/>
        </p:nvSpPr>
        <p:spPr bwMode="auto">
          <a:xfrm>
            <a:off x="3962698" y="915913"/>
            <a:ext cx="1218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2.46 ÷ 6</a:t>
            </a:r>
          </a:p>
        </p:txBody>
      </p:sp>
    </p:spTree>
    <p:extLst>
      <p:ext uri="{BB962C8B-B14F-4D97-AF65-F5344CB8AC3E}">
        <p14:creationId xmlns:p14="http://schemas.microsoft.com/office/powerpoint/2010/main" val="241011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500" fill="hold"/>
                                        <p:tgtEl>
                                          <p:spTgt spid="10"/>
                                        </p:tgtEl>
                                        <p:attrNameLst>
                                          <p:attrName>style.color</p:attrName>
                                        </p:attrNameLst>
                                      </p:cBhvr>
                                      <p:to>
                                        <a:srgbClr val="6600CC"/>
                                      </p:to>
                                    </p:animClr>
                                  </p:childTnLst>
                                </p:cTn>
                              </p:par>
                            </p:childTnLst>
                          </p:cTn>
                        </p:par>
                        <p:par>
                          <p:cTn id="7" fill="hold">
                            <p:stCondLst>
                              <p:cond delay="500"/>
                            </p:stCondLst>
                            <p:childTnLst>
                              <p:par>
                                <p:cTn id="8" presetID="10" presetClass="entr" presetSubtype="0" fill="hold" grpId="0" nodeType="afterEffect">
                                  <p:stCondLst>
                                    <p:cond delay="2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1:3</a:t>
            </a:r>
          </a:p>
        </p:txBody>
      </p:sp>
      <p:pic>
        <p:nvPicPr>
          <p:cNvPr id="5" name="Picture 4">
            <a:extLst>
              <a:ext uri="{FF2B5EF4-FFF2-40B4-BE49-F238E27FC236}">
                <a16:creationId xmlns:a16="http://schemas.microsoft.com/office/drawing/2014/main" id="{7F9B879D-82FD-4F64-9DED-5FB8401142DD}"/>
              </a:ext>
            </a:extLst>
          </p:cNvPr>
          <p:cNvPicPr>
            <a:picLocks noChangeAspect="1"/>
          </p:cNvPicPr>
          <p:nvPr/>
        </p:nvPicPr>
        <p:blipFill>
          <a:blip r:embed="rId2"/>
          <a:stretch>
            <a:fillRect/>
          </a:stretch>
        </p:blipFill>
        <p:spPr>
          <a:xfrm>
            <a:off x="2191305" y="911134"/>
            <a:ext cx="4761389" cy="5035732"/>
          </a:xfrm>
          <a:prstGeom prst="rect">
            <a:avLst/>
          </a:prstGeom>
        </p:spPr>
      </p:pic>
    </p:spTree>
    <p:extLst>
      <p:ext uri="{BB962C8B-B14F-4D97-AF65-F5344CB8AC3E}">
        <p14:creationId xmlns:p14="http://schemas.microsoft.com/office/powerpoint/2010/main" val="107589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F8BF47-ED96-496E-8EF3-FB621ABF1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60" y="929868"/>
            <a:ext cx="3967440" cy="4091721"/>
          </a:xfrm>
          <a:prstGeom prst="rect">
            <a:avLst/>
          </a:prstGeom>
        </p:spPr>
      </p:pic>
      <p:pic>
        <p:nvPicPr>
          <p:cNvPr id="9" name="Picture 8">
            <a:extLst>
              <a:ext uri="{FF2B5EF4-FFF2-40B4-BE49-F238E27FC236}">
                <a16:creationId xmlns:a16="http://schemas.microsoft.com/office/drawing/2014/main" id="{1C85E5F4-EDCB-4E3B-813C-0E1391A538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63038" y="992406"/>
            <a:ext cx="3967440" cy="4091720"/>
          </a:xfrm>
          <a:prstGeom prst="rect">
            <a:avLst/>
          </a:prstGeom>
        </p:spPr>
      </p:pic>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1:4</a:t>
            </a:r>
          </a:p>
        </p:txBody>
      </p:sp>
      <p:sp>
        <p:nvSpPr>
          <p:cNvPr id="3" name="TextBox 2">
            <a:extLst>
              <a:ext uri="{FF2B5EF4-FFF2-40B4-BE49-F238E27FC236}">
                <a16:creationId xmlns:a16="http://schemas.microsoft.com/office/drawing/2014/main" id="{81980868-EC9E-428D-B263-1EBBC3B06EA3}"/>
              </a:ext>
            </a:extLst>
          </p:cNvPr>
          <p:cNvSpPr txBox="1"/>
          <p:nvPr/>
        </p:nvSpPr>
        <p:spPr bwMode="auto">
          <a:xfrm>
            <a:off x="1740131" y="4081719"/>
            <a:ext cx="1696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4 = 12 </a:t>
            </a:r>
          </a:p>
        </p:txBody>
      </p:sp>
      <p:sp>
        <p:nvSpPr>
          <p:cNvPr id="4" name="TextBox 3">
            <a:extLst>
              <a:ext uri="{FF2B5EF4-FFF2-40B4-BE49-F238E27FC236}">
                <a16:creationId xmlns:a16="http://schemas.microsoft.com/office/drawing/2014/main" id="{1AD68420-8C25-4DDF-B9B6-8B5C61793CCA}"/>
              </a:ext>
            </a:extLst>
          </p:cNvPr>
          <p:cNvSpPr txBox="1"/>
          <p:nvPr/>
        </p:nvSpPr>
        <p:spPr bwMode="auto">
          <a:xfrm>
            <a:off x="998429" y="4589741"/>
            <a:ext cx="3158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4 ones = 12 ones </a:t>
            </a:r>
          </a:p>
        </p:txBody>
      </p:sp>
      <p:sp>
        <p:nvSpPr>
          <p:cNvPr id="5" name="TextBox 4">
            <a:extLst>
              <a:ext uri="{FF2B5EF4-FFF2-40B4-BE49-F238E27FC236}">
                <a16:creationId xmlns:a16="http://schemas.microsoft.com/office/drawing/2014/main" id="{7A7AD28B-46D3-46D4-8F9D-424E46DEA6E8}"/>
              </a:ext>
            </a:extLst>
          </p:cNvPr>
          <p:cNvSpPr txBox="1"/>
          <p:nvPr/>
        </p:nvSpPr>
        <p:spPr bwMode="auto">
          <a:xfrm>
            <a:off x="5692375" y="4078383"/>
            <a:ext cx="1997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0.4 = 1.2 </a:t>
            </a:r>
          </a:p>
        </p:txBody>
      </p:sp>
      <p:sp>
        <p:nvSpPr>
          <p:cNvPr id="6" name="TextBox 5">
            <a:extLst>
              <a:ext uri="{FF2B5EF4-FFF2-40B4-BE49-F238E27FC236}">
                <a16:creationId xmlns:a16="http://schemas.microsoft.com/office/drawing/2014/main" id="{D3D1979D-BEE5-467A-A918-7A77B277BE35}"/>
              </a:ext>
            </a:extLst>
          </p:cNvPr>
          <p:cNvSpPr txBox="1"/>
          <p:nvPr/>
        </p:nvSpPr>
        <p:spPr bwMode="auto">
          <a:xfrm>
            <a:off x="5001998" y="4589740"/>
            <a:ext cx="355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4 tenths = 12 tenths </a:t>
            </a:r>
          </a:p>
        </p:txBody>
      </p:sp>
    </p:spTree>
    <p:extLst>
      <p:ext uri="{BB962C8B-B14F-4D97-AF65-F5344CB8AC3E}">
        <p14:creationId xmlns:p14="http://schemas.microsoft.com/office/powerpoint/2010/main" val="88077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F5FCB0-CC44-4C1F-838B-C1ACAA54B3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70490" y="785612"/>
            <a:ext cx="3967440" cy="5411015"/>
          </a:xfrm>
          <a:prstGeom prst="rect">
            <a:avLst/>
          </a:prstGeom>
        </p:spPr>
      </p:pic>
      <p:pic>
        <p:nvPicPr>
          <p:cNvPr id="4" name="Picture 3">
            <a:extLst>
              <a:ext uri="{FF2B5EF4-FFF2-40B4-BE49-F238E27FC236}">
                <a16:creationId xmlns:a16="http://schemas.microsoft.com/office/drawing/2014/main" id="{C983CC97-5C9F-4B9A-B6B6-1AAF2407F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09" y="791515"/>
            <a:ext cx="3967440" cy="5411015"/>
          </a:xfrm>
          <a:prstGeom prst="rect">
            <a:avLst/>
          </a:prstGeom>
        </p:spPr>
      </p:pic>
      <p:sp>
        <p:nvSpPr>
          <p:cNvPr id="2" name="Text Placeholder 1"/>
          <p:cNvSpPr>
            <a:spLocks noGrp="1"/>
          </p:cNvSpPr>
          <p:nvPr>
            <p:ph type="body" sz="quarter" idx="11"/>
          </p:nvPr>
        </p:nvSpPr>
        <p:spPr/>
        <p:txBody>
          <a:bodyPr/>
          <a:lstStyle/>
          <a:p>
            <a:r>
              <a:rPr lang="en-US" dirty="0"/>
              <a:t>2.19 </a:t>
            </a:r>
            <a:r>
              <a:rPr lang="en-GB" dirty="0"/>
              <a:t>Calculation: ×/÷ decimal fractions	</a:t>
            </a:r>
            <a:r>
              <a:rPr lang="en-US" dirty="0">
                <a:solidFill>
                  <a:srgbClr val="00628C"/>
                </a:solidFill>
              </a:rPr>
              <a:t>Step 1:5</a:t>
            </a:r>
          </a:p>
        </p:txBody>
      </p:sp>
      <p:sp>
        <p:nvSpPr>
          <p:cNvPr id="7" name="TextBox 6">
            <a:extLst>
              <a:ext uri="{FF2B5EF4-FFF2-40B4-BE49-F238E27FC236}">
                <a16:creationId xmlns:a16="http://schemas.microsoft.com/office/drawing/2014/main" id="{0C95DD92-14BC-417B-BCE9-06C3A67E0EE2}"/>
              </a:ext>
            </a:extLst>
          </p:cNvPr>
          <p:cNvSpPr txBox="1"/>
          <p:nvPr/>
        </p:nvSpPr>
        <p:spPr bwMode="auto">
          <a:xfrm>
            <a:off x="1374683" y="5198188"/>
            <a:ext cx="1696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7 = 28 </a:t>
            </a:r>
          </a:p>
        </p:txBody>
      </p:sp>
      <p:sp>
        <p:nvSpPr>
          <p:cNvPr id="8" name="TextBox 7">
            <a:extLst>
              <a:ext uri="{FF2B5EF4-FFF2-40B4-BE49-F238E27FC236}">
                <a16:creationId xmlns:a16="http://schemas.microsoft.com/office/drawing/2014/main" id="{12C2970B-CF98-4E14-881A-7FD2125FDDD8}"/>
              </a:ext>
            </a:extLst>
          </p:cNvPr>
          <p:cNvSpPr txBox="1"/>
          <p:nvPr/>
        </p:nvSpPr>
        <p:spPr bwMode="auto">
          <a:xfrm>
            <a:off x="643712" y="5711699"/>
            <a:ext cx="3158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7 ones = 28 ones </a:t>
            </a:r>
          </a:p>
        </p:txBody>
      </p:sp>
      <p:sp>
        <p:nvSpPr>
          <p:cNvPr id="9" name="TextBox 8">
            <a:extLst>
              <a:ext uri="{FF2B5EF4-FFF2-40B4-BE49-F238E27FC236}">
                <a16:creationId xmlns:a16="http://schemas.microsoft.com/office/drawing/2014/main" id="{F64C0D03-71A9-4D39-BEF2-09A4260E2487}"/>
              </a:ext>
            </a:extLst>
          </p:cNvPr>
          <p:cNvSpPr txBox="1"/>
          <p:nvPr/>
        </p:nvSpPr>
        <p:spPr bwMode="auto">
          <a:xfrm>
            <a:off x="5682881" y="5198187"/>
            <a:ext cx="1997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0.7 = 2.8 </a:t>
            </a:r>
          </a:p>
        </p:txBody>
      </p:sp>
      <p:sp>
        <p:nvSpPr>
          <p:cNvPr id="10" name="TextBox 9">
            <a:extLst>
              <a:ext uri="{FF2B5EF4-FFF2-40B4-BE49-F238E27FC236}">
                <a16:creationId xmlns:a16="http://schemas.microsoft.com/office/drawing/2014/main" id="{3A58E1BD-E889-4271-9D2E-EA52FE182F76}"/>
              </a:ext>
            </a:extLst>
          </p:cNvPr>
          <p:cNvSpPr txBox="1"/>
          <p:nvPr/>
        </p:nvSpPr>
        <p:spPr bwMode="auto">
          <a:xfrm>
            <a:off x="4999380" y="5685775"/>
            <a:ext cx="355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7 tenths = 28 tenths </a:t>
            </a:r>
          </a:p>
        </p:txBody>
      </p:sp>
    </p:spTree>
    <p:extLst>
      <p:ext uri="{BB962C8B-B14F-4D97-AF65-F5344CB8AC3E}">
        <p14:creationId xmlns:p14="http://schemas.microsoft.com/office/powerpoint/2010/main" val="12249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FA0D8704-5250-4D61-B0C5-B3664A5F0233}" vid="{7D2B2404-A8D5-4794-ABF7-DABD9F1951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8" ma:contentTypeDescription="Create a new document." ma:contentTypeScope="" ma:versionID="4c0ffbf977b116f889ea8d5ef7926049">
  <xsd:schema xmlns:xsd="http://www.w3.org/2001/XMLSchema" xmlns:xs="http://www.w3.org/2001/XMLSchema" xmlns:p="http://schemas.microsoft.com/office/2006/metadata/properties" xmlns:ns3="3c072653-a566-48ef-af88-69e39a133ebb" targetNamespace="http://schemas.microsoft.com/office/2006/metadata/properties" ma:root="true" ma:fieldsID="a7f63537dd51e17a894edb4015c33252"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006FCC-3D73-4D81-9625-3FFA8D16A6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8B9103-798D-40B0-8EB0-A707D2CA2BAF}">
  <ds:schemaRefs>
    <ds:schemaRef ds:uri="http://schemas.microsoft.com/sharepoint/v3/contenttype/forms"/>
  </ds:schemaRefs>
</ds:datastoreItem>
</file>

<file path=customXml/itemProps3.xml><?xml version="1.0" encoding="utf-8"?>
<ds:datastoreItem xmlns:ds="http://schemas.openxmlformats.org/officeDocument/2006/customXml" ds:itemID="{74CA38FE-0F46-4156-8194-413DE8B4C055}">
  <ds:schemaRefs>
    <ds:schemaRef ds:uri="http://schemas.microsoft.com/office/2006/documentManagement/types"/>
    <ds:schemaRef ds:uri="http://purl.org/dc/terms/"/>
    <ds:schemaRef ds:uri="3c072653-a566-48ef-af88-69e39a133ebb"/>
    <ds:schemaRef ds:uri="http://purl.org/dc/elements/1.1/"/>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1435</Words>
  <Application>Microsoft Office PowerPoint</Application>
  <PresentationFormat>On-screen Show (4:3)</PresentationFormat>
  <Paragraphs>357</Paragraphs>
  <Slides>61</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Myriad Pro</vt:lpstr>
      <vt:lpstr>Myriad Pro Semibold</vt:lpstr>
      <vt:lpstr>nctem1</vt:lpstr>
      <vt:lpstr>2.19 Calculation: ×/÷ decimal fractions by whole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2019-08-22T09:30:38Z</dcterms:created>
  <dcterms:modified xsi:type="dcterms:W3CDTF">2019-08-22T11:37:35Z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