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8"/>
  </p:notesMasterIdLst>
  <p:sldIdLst>
    <p:sldId id="455" r:id="rId6"/>
    <p:sldId id="257" r:id="rId7"/>
    <p:sldId id="258" r:id="rId8"/>
    <p:sldId id="267" r:id="rId9"/>
    <p:sldId id="268" r:id="rId10"/>
    <p:sldId id="266" r:id="rId11"/>
    <p:sldId id="270" r:id="rId12"/>
    <p:sldId id="442" r:id="rId13"/>
    <p:sldId id="426" r:id="rId14"/>
    <p:sldId id="272" r:id="rId15"/>
    <p:sldId id="273" r:id="rId16"/>
    <p:sldId id="411" r:id="rId17"/>
    <p:sldId id="421" r:id="rId18"/>
    <p:sldId id="443" r:id="rId19"/>
    <p:sldId id="444" r:id="rId20"/>
    <p:sldId id="445" r:id="rId21"/>
    <p:sldId id="440" r:id="rId22"/>
    <p:sldId id="427" r:id="rId23"/>
    <p:sldId id="446" r:id="rId24"/>
    <p:sldId id="447" r:id="rId25"/>
    <p:sldId id="448" r:id="rId26"/>
    <p:sldId id="44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ySVKzMey6AunFKwsfPlHNQ==" hashData="fiSEY0Cjy6dPpJvygzZ/z0riejIIuKn2gnQEosqaGK3/iA1E/YWLTCtMG8Dfltsv5Gq9JporyLQ3rprptfIfYA=="/>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E7E2"/>
    <a:srgbClr val="585858"/>
    <a:srgbClr val="007195"/>
    <a:srgbClr val="FA8F23"/>
    <a:srgbClr val="D4BD12"/>
    <a:srgbClr val="FFFFFF"/>
    <a:srgbClr val="FE9327"/>
    <a:srgbClr val="EB2BA1"/>
    <a:srgbClr val="45DD00"/>
    <a:srgbClr val="E9D7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2" autoAdjust="0"/>
    <p:restoredTop sz="92022" autoAdjust="0"/>
  </p:normalViewPr>
  <p:slideViewPr>
    <p:cSldViewPr snapToGrid="0">
      <p:cViewPr varScale="1">
        <p:scale>
          <a:sx n="79" d="100"/>
          <a:sy n="79" d="100"/>
        </p:scale>
        <p:origin x="710" y="67"/>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18</a:t>
            </a:fld>
            <a:endParaRPr lang="en-GB" dirty="0"/>
          </a:p>
        </p:txBody>
      </p:sp>
    </p:spTree>
    <p:extLst>
      <p:ext uri="{BB962C8B-B14F-4D97-AF65-F5344CB8AC3E}">
        <p14:creationId xmlns:p14="http://schemas.microsoft.com/office/powerpoint/2010/main" val="3879406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apply knowledge of pattern to predict hidden information.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One unit is hidden. What colour is block 7?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do you notice about the orange blocks? (the orange blocks are odd numbers)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do you notice about the red blocks? (the red blocks are even numbers)</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Click 1: First unit is revealed.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Click 2: Second unit is revealed. What colour will 7 will 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Click 3: Third unit is removed. Does this help to work out the colour of 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Click 4: 7 changes to orange.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colour would the 20</a:t>
            </a:r>
            <a:r>
              <a:rPr lang="en-GB" sz="1200" baseline="30000" dirty="0">
                <a:effectLst/>
                <a:latin typeface="Myriad Pro" panose="020B0503030403020204"/>
                <a:ea typeface="Calibri" panose="020F0502020204030204" pitchFamily="34" charset="0"/>
                <a:cs typeface="Times New Roman" panose="02020603050405020304" pitchFamily="18" charset="0"/>
              </a:rPr>
              <a:t>th</a:t>
            </a:r>
            <a:r>
              <a:rPr lang="en-GB" sz="1200" dirty="0">
                <a:effectLst/>
                <a:latin typeface="Myriad Pro" panose="020B0503030403020204"/>
                <a:ea typeface="Calibri" panose="020F0502020204030204" pitchFamily="34" charset="0"/>
                <a:cs typeface="Times New Roman" panose="02020603050405020304" pitchFamily="18" charset="0"/>
              </a:rPr>
              <a:t> block be? (red – even)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colour would the 99</a:t>
            </a:r>
            <a:r>
              <a:rPr lang="en-GB" sz="1200" baseline="30000" dirty="0">
                <a:effectLst/>
                <a:latin typeface="Myriad Pro" panose="020B0503030403020204"/>
                <a:ea typeface="Calibri" panose="020F0502020204030204" pitchFamily="34" charset="0"/>
                <a:cs typeface="Times New Roman" panose="02020603050405020304" pitchFamily="18" charset="0"/>
              </a:rPr>
              <a:t>th</a:t>
            </a:r>
            <a:r>
              <a:rPr lang="en-GB" sz="1200" dirty="0">
                <a:effectLst/>
                <a:latin typeface="Myriad Pro" panose="020B0503030403020204"/>
                <a:ea typeface="Calibri" panose="020F0502020204030204" pitchFamily="34" charset="0"/>
                <a:cs typeface="Times New Roman" panose="02020603050405020304" pitchFamily="18" charset="0"/>
              </a:rPr>
              <a:t> block? (orange – odd)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dirty="0"/>
          </a:p>
        </p:txBody>
      </p:sp>
    </p:spTree>
    <p:extLst>
      <p:ext uri="{BB962C8B-B14F-4D97-AF65-F5344CB8AC3E}">
        <p14:creationId xmlns:p14="http://schemas.microsoft.com/office/powerpoint/2010/main" val="4155474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One unit is hidden. What colour is block 2? How do you know?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Click 1: remove hidden unit.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about the yellow blocks? (in the 3 times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do you notice about the red blocks? (1 more than a number in the 3 times table)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What colour would block 12 be?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Can you suggest a number that would be 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dirty="0"/>
          </a:p>
        </p:txBody>
      </p:sp>
    </p:spTree>
    <p:extLst>
      <p:ext uri="{BB962C8B-B14F-4D97-AF65-F5344CB8AC3E}">
        <p14:creationId xmlns:p14="http://schemas.microsoft.com/office/powerpoint/2010/main" val="2494223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Use this slide to challenge thinking and reason about how units work.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There are 3 blocks in a unit.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Some of the cubes in the first unit are hidden and one cube in the second unit is hidden. </a:t>
            </a:r>
          </a:p>
          <a:p>
            <a:pPr>
              <a:lnSpc>
                <a:spcPct val="150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do you think could be hidden?</a:t>
            </a: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Click 1: reveals the first unit. (Does this help you?)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Click 2: reveals the second unit. (Does this help you?)</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Can you work out where the hidden yellow 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Can you work out what number the hidden yellow is?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1200" dirty="0">
                <a:effectLst/>
                <a:latin typeface="Myriad Pro"/>
                <a:ea typeface="Calibri" panose="020F0502020204030204" pitchFamily="34" charset="0"/>
                <a:cs typeface="Times New Roman" panose="02020603050405020304" pitchFamily="18" charset="0"/>
              </a:rPr>
              <a:t>Click 3: reveal the hidden blocks. Now it is possible to confirm a prediction.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Myriad Pro"/>
                <a:ea typeface="Calibri" panose="020F0502020204030204" pitchFamily="34" charset="0"/>
                <a:cs typeface="Times New Roman" panose="02020603050405020304" pitchFamily="18" charset="0"/>
              </a:rPr>
              <a:t>What colour would block 20 be?</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dirty="0"/>
          </a:p>
        </p:txBody>
      </p:sp>
    </p:spTree>
    <p:extLst>
      <p:ext uri="{BB962C8B-B14F-4D97-AF65-F5344CB8AC3E}">
        <p14:creationId xmlns:p14="http://schemas.microsoft.com/office/powerpoint/2010/main" val="3678758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160446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This set of slides introduces children to the idea of a unit of pattern, by noticing how the pattern starts and how it is repeated or develops.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1573567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Discuss: </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was the same about the patterns that the </a:t>
            </a:r>
            <a:r>
              <a:rPr lang="en-GB" sz="1200" dirty="0" err="1">
                <a:effectLst/>
                <a:latin typeface="Myriad Pro" panose="020B0503030403020204"/>
                <a:ea typeface="Calibri" panose="020F0502020204030204" pitchFamily="34" charset="0"/>
                <a:cs typeface="Times New Roman" panose="02020603050405020304" pitchFamily="18" charset="0"/>
              </a:rPr>
              <a:t>Numberblocks</a:t>
            </a:r>
            <a:r>
              <a:rPr lang="en-GB" sz="1200" dirty="0">
                <a:effectLst/>
                <a:latin typeface="Myriad Pro" panose="020B0503030403020204"/>
                <a:ea typeface="Calibri" panose="020F0502020204030204" pitchFamily="34" charset="0"/>
                <a:cs typeface="Times New Roman" panose="02020603050405020304" pitchFamily="18" charset="0"/>
              </a:rPr>
              <a:t> had to unlock?</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Whose pattern was easiest? Whose pattern was hardest?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1644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develop the idea of a </a:t>
            </a:r>
            <a:r>
              <a:rPr lang="en-GB" sz="1200" b="1" dirty="0">
                <a:effectLst/>
                <a:latin typeface="Myriad Pro" panose="020B0503030403020204"/>
                <a:ea typeface="Calibri" panose="020F0502020204030204" pitchFamily="34" charset="0"/>
                <a:cs typeface="Times New Roman" panose="02020603050405020304" pitchFamily="18" charset="0"/>
              </a:rPr>
              <a:t>unit</a:t>
            </a:r>
            <a:r>
              <a:rPr lang="en-GB" sz="1200" dirty="0">
                <a:effectLst/>
                <a:latin typeface="Myriad Pro" panose="020B0503030403020204"/>
                <a:ea typeface="Calibri" panose="020F0502020204030204" pitchFamily="34" charset="0"/>
                <a:cs typeface="Times New Roman" panose="02020603050405020304" pitchFamily="18" charset="0"/>
              </a:rPr>
              <a:t> of pattern.</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Can you describe the pattern? (Orange, red, orange, red, orange, 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colour does the pattern start on? (orange) What comes next? (red)</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many colours in the unit? (There are two colours in the unit).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many units are there? (There are three units).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Ask the children to build the pattern and continue it using connecting cubes.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04924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Use this slide to describe the pattern and identify the unit of the pattern.</a:t>
            </a: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Can you describe the pattern? (red, orange, yellow, red, orange, yellow.)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colour does the pattern start on? (red)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comes next? (orange)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What comes next? (yellow)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many colours in the unit? (There are three colours in the unit.)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How many units are there? (There are two units.)</a:t>
            </a:r>
          </a:p>
          <a:p>
            <a:pPr>
              <a:lnSpc>
                <a:spcPct val="107000"/>
              </a:lnSpc>
              <a:spcAft>
                <a:spcPts val="800"/>
              </a:spcAft>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effectLst/>
                <a:latin typeface="Myriad Pro" panose="020B0503030403020204"/>
                <a:ea typeface="Calibri" panose="020F0502020204030204" pitchFamily="34" charset="0"/>
                <a:cs typeface="Times New Roman" panose="02020603050405020304" pitchFamily="18" charset="0"/>
              </a:rPr>
              <a:t>Ask the children to build the pattern and continue the pattern using connecting cubes.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158350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Ask the children to arrange the 3 cubes to make the first unit in a pattern.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154328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Use this slide to frame the different examples of units that the children found, and model by building the blocks with connecting cubes.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364911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F) Numberblocks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2" name="Title 1">
            <a:extLst>
              <a:ext uri="{FF2B5EF4-FFF2-40B4-BE49-F238E27FC236}">
                <a16:creationId xmlns:a16="http://schemas.microsoft.com/office/drawing/2014/main" id="{05153868-194D-4660-BD60-4A42411D2551}"/>
              </a:ext>
            </a:extLst>
          </p:cNvPr>
          <p:cNvSpPr>
            <a:spLocks noGrp="1"/>
          </p:cNvSpPr>
          <p:nvPr>
            <p:ph type="ctrTitle" hasCustomPrompt="1"/>
          </p:nvPr>
        </p:nvSpPr>
        <p:spPr>
          <a:xfrm>
            <a:off x="641023" y="593889"/>
            <a:ext cx="7428321" cy="744717"/>
          </a:xfrm>
        </p:spPr>
        <p:txBody>
          <a:bodyPr anchor="t">
            <a:normAutofit/>
          </a:bodyPr>
          <a:lstStyle>
            <a:lvl1pPr algn="l">
              <a:defRPr sz="5400"/>
            </a:lvl1pPr>
          </a:lstStyle>
          <a:p>
            <a:r>
              <a:rPr lang="en-US" dirty="0" err="1"/>
              <a:t>Numberblocks</a:t>
            </a:r>
            <a:endParaRPr lang="en-GB" dirty="0"/>
          </a:p>
        </p:txBody>
      </p:sp>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1668544"/>
            <a:ext cx="7428321" cy="3589256"/>
          </a:xfrm>
        </p:spPr>
        <p:txBody>
          <a:bodyPr>
            <a:normAutofit/>
          </a:bodyPr>
          <a:lstStyle>
            <a:lvl1pPr marL="0" indent="0" algn="l">
              <a:buNone/>
              <a:defRPr sz="4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11/04/2021</a:t>
            </a:fld>
            <a:endParaRPr lang="en-GB" dirty="0"/>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11" name="TextBox 10">
            <a:extLst>
              <a:ext uri="{FF2B5EF4-FFF2-40B4-BE49-F238E27FC236}">
                <a16:creationId xmlns:a16="http://schemas.microsoft.com/office/drawing/2014/main" id="{AE432B76-CB69-4CEB-8612-85E87B3974E9}"/>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2" name="Oval 11">
            <a:extLst>
              <a:ext uri="{FF2B5EF4-FFF2-40B4-BE49-F238E27FC236}">
                <a16:creationId xmlns:a16="http://schemas.microsoft.com/office/drawing/2014/main" id="{AAFEAD2B-E965-4761-9C7D-A7FA065626DB}"/>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65049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624420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fontAlgn="base">
              <a:spcBef>
                <a:spcPct val="0"/>
              </a:spcBef>
              <a:spcAft>
                <a:spcPct val="0"/>
              </a:spcAft>
              <a:defRPr/>
            </a:pPr>
            <a:fld id="{4842CEEE-46D8-4902-AD29-CBFFF8B3C125}" type="slidenum">
              <a:rPr lang="en-GB" sz="675">
                <a:solidFill>
                  <a:srgbClr val="000000"/>
                </a:solidFill>
              </a:rPr>
              <a:pPr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876966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24719"/>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76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455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572365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753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p:nvPr>
        </p:nvSpPr>
        <p:spPr>
          <a:xfrm>
            <a:off x="609603" y="2300114"/>
            <a:ext cx="5599812" cy="1152130"/>
          </a:xfrm>
        </p:spPr>
        <p:txBody>
          <a:bodyPr>
            <a:normAutofit/>
          </a:bodyPr>
          <a:lstStyle>
            <a:lvl1pPr marL="0" indent="0">
              <a:buNone/>
              <a:defRPr sz="3600" b="1">
                <a:solidFill>
                  <a:schemeClr val="bg1"/>
                </a:solidFill>
                <a:latin typeface="Arial" panose="020B0604020202020204" pitchFamily="34" charset="0"/>
                <a:cs typeface="Arial" panose="020B0604020202020204" pitchFamily="34" charset="0"/>
              </a:defRPr>
            </a:lvl1pPr>
          </a:lstStyle>
          <a:p>
            <a:pPr lvl="0"/>
            <a:r>
              <a:rPr lang="en-GB" noProof="0" dirty="0"/>
              <a:t>Click to edit Master subtitle style</a:t>
            </a:r>
          </a:p>
        </p:txBody>
      </p:sp>
    </p:spTree>
    <p:extLst>
      <p:ext uri="{BB962C8B-B14F-4D97-AF65-F5344CB8AC3E}">
        <p14:creationId xmlns:p14="http://schemas.microsoft.com/office/powerpoint/2010/main" val="31135182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30869975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t>11/04/2021</a:t>
            </a:fld>
            <a:endParaRPr lang="en-GB" dirty="0"/>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397016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F) Numberblocks Sub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9932BBC-EA44-4AB2-9000-01C044EDD8C2}"/>
              </a:ext>
            </a:extLst>
          </p:cNvPr>
          <p:cNvSpPr>
            <a:spLocks noGrp="1"/>
          </p:cNvSpPr>
          <p:nvPr>
            <p:ph type="ctrTitle" hasCustomPrompt="1"/>
          </p:nvPr>
        </p:nvSpPr>
        <p:spPr>
          <a:xfrm>
            <a:off x="719999" y="669878"/>
            <a:ext cx="7556734" cy="612169"/>
          </a:xfrm>
        </p:spPr>
        <p:txBody>
          <a:bodyPr anchor="t">
            <a:normAutofit/>
          </a:bodyPr>
          <a:lstStyle>
            <a:lvl1pPr algn="l">
              <a:defRPr sz="4000">
                <a:solidFill>
                  <a:srgbClr val="007195"/>
                </a:solidFill>
              </a:defRPr>
            </a:lvl1pPr>
          </a:lstStyle>
          <a:p>
            <a:r>
              <a:rPr lang="en-US" dirty="0"/>
              <a:t>[Sub Title]</a:t>
            </a:r>
            <a:endParaRPr lang="en-GB" dirty="0"/>
          </a:p>
        </p:txBody>
      </p:sp>
      <p:sp>
        <p:nvSpPr>
          <p:cNvPr id="3" name="Subtitle 2">
            <a:extLst>
              <a:ext uri="{FF2B5EF4-FFF2-40B4-BE49-F238E27FC236}">
                <a16:creationId xmlns:a16="http://schemas.microsoft.com/office/drawing/2014/main" id="{F1EDCBBE-DC00-4448-9D2D-94ACA0377D9E}"/>
              </a:ext>
            </a:extLst>
          </p:cNvPr>
          <p:cNvSpPr>
            <a:spLocks noGrp="1"/>
          </p:cNvSpPr>
          <p:nvPr>
            <p:ph type="subTitle" idx="1" hasCustomPrompt="1"/>
          </p:nvPr>
        </p:nvSpPr>
        <p:spPr>
          <a:xfrm>
            <a:off x="719999" y="1809946"/>
            <a:ext cx="10771275"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u="none">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endParaRPr lang="en-US" b="0"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11/04/2021</a:t>
            </a:fld>
            <a:endParaRPr lang="en-GB" dirty="0"/>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dirty="0"/>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Tree>
    <p:extLst>
      <p:ext uri="{BB962C8B-B14F-4D97-AF65-F5344CB8AC3E}">
        <p14:creationId xmlns:p14="http://schemas.microsoft.com/office/powerpoint/2010/main" val="3195795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3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t>11/04/2021</a:t>
            </a:fld>
            <a:endParaRPr lang="en-GB" dirty="0"/>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t>‹#›</a:t>
            </a:fld>
            <a:endParaRPr lang="en-GB" dirty="0"/>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2617641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a16="http://schemas.microsoft.com/office/drawing/2014/main" id="{C799426A-290E-4017-B895-A9F86C4B3DC0}"/>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70058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842CEEE-46D8-4902-AD29-CBFFF8B3C125}" type="slidenum">
              <a:rPr kumimoji="0" lang="en-GB" sz="675"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675"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767646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521660-2EBD-4693-8437-75AC21009C9C}"/>
              </a:ext>
            </a:extLst>
          </p:cNvPr>
          <p:cNvSpPr>
            <a:spLocks noGrp="1"/>
          </p:cNvSpPr>
          <p:nvPr>
            <p:ph type="dt" sz="half" idx="10"/>
          </p:nvPr>
        </p:nvSpPr>
        <p:spPr/>
        <p:txBody>
          <a:bodyPr/>
          <a:lstStyle/>
          <a:p>
            <a:fld id="{6321E4E8-D20B-465A-9FCE-9254949E055D}" type="datetimeFigureOut">
              <a:rPr lang="en-GB" smtClean="0"/>
              <a:t>11/04/2021</a:t>
            </a:fld>
            <a:endParaRPr lang="en-GB" dirty="0"/>
          </a:p>
        </p:txBody>
      </p:sp>
      <p:sp>
        <p:nvSpPr>
          <p:cNvPr id="3" name="Footer Placeholder 2">
            <a:extLst>
              <a:ext uri="{FF2B5EF4-FFF2-40B4-BE49-F238E27FC236}">
                <a16:creationId xmlns:a16="http://schemas.microsoft.com/office/drawing/2014/main" id="{09404057-BDA6-49D9-A80B-BFC063026B8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8EFC229-E527-49B5-9EF0-AA843DB61010}"/>
              </a:ext>
            </a:extLst>
          </p:cNvPr>
          <p:cNvSpPr>
            <a:spLocks noGrp="1"/>
          </p:cNvSpPr>
          <p:nvPr>
            <p:ph type="sldNum" sz="quarter" idx="12"/>
          </p:nvPr>
        </p:nvSpPr>
        <p:spPr/>
        <p:txBody>
          <a:bodyPr/>
          <a:lstStyle/>
          <a:p>
            <a:fld id="{4962E716-2F9C-4F93-A690-74A7E23E3F59}" type="slidenum">
              <a:rPr lang="en-GB" smtClean="0"/>
              <a:t>‹#›</a:t>
            </a:fld>
            <a:endParaRPr lang="en-GB" dirty="0"/>
          </a:p>
        </p:txBody>
      </p:sp>
    </p:spTree>
    <p:extLst>
      <p:ext uri="{BB962C8B-B14F-4D97-AF65-F5344CB8AC3E}">
        <p14:creationId xmlns:p14="http://schemas.microsoft.com/office/powerpoint/2010/main" val="298193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F) Numberblocks Sub Page Title Slide">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1A65881E-7522-4349-8822-AA93EBC587FF}"/>
              </a:ext>
            </a:extLst>
          </p:cNvPr>
          <p:cNvPicPr>
            <a:picLocks noChangeAspect="1" noChangeArrowheads="1"/>
          </p:cNvPicPr>
          <p:nvPr userDrawn="1"/>
        </p:nvPicPr>
        <p:blipFill>
          <a:blip r:embed="rId2" cstate="print"/>
          <a:srcRect/>
          <a:stretch>
            <a:fillRect/>
          </a:stretch>
        </p:blipFill>
        <p:spPr bwMode="auto">
          <a:xfrm>
            <a:off x="0" y="-1"/>
            <a:ext cx="12192000" cy="6858001"/>
          </a:xfrm>
          <a:prstGeom prst="rect">
            <a:avLst/>
          </a:prstGeom>
          <a:noFill/>
          <a:ln w="9525">
            <a:noFill/>
            <a:miter lim="800000"/>
            <a:headEnd/>
            <a:tailEnd/>
          </a:ln>
        </p:spPr>
      </p:pic>
      <p:sp>
        <p:nvSpPr>
          <p:cNvPr id="3" name="Subtitle 2">
            <a:extLst>
              <a:ext uri="{FF2B5EF4-FFF2-40B4-BE49-F238E27FC236}">
                <a16:creationId xmlns:a16="http://schemas.microsoft.com/office/drawing/2014/main" id="{D8D32C4F-FF9B-4B77-AF65-05CD14496A52}"/>
              </a:ext>
            </a:extLst>
          </p:cNvPr>
          <p:cNvSpPr>
            <a:spLocks noGrp="1"/>
          </p:cNvSpPr>
          <p:nvPr>
            <p:ph type="subTitle" idx="1" hasCustomPrompt="1"/>
          </p:nvPr>
        </p:nvSpPr>
        <p:spPr>
          <a:xfrm>
            <a:off x="641023" y="0"/>
            <a:ext cx="7428321" cy="5213024"/>
          </a:xfrm>
          <a:prstGeom prst="rect">
            <a:avLst/>
          </a:prstGeom>
        </p:spPr>
        <p:txBody>
          <a:bodyPr anchor="ctr">
            <a:normAutofit/>
          </a:bodyPr>
          <a:lstStyle>
            <a:lvl1pPr marL="0" indent="0" algn="l">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[Sub Page Title]</a:t>
            </a:r>
            <a:endParaRPr lang="en-US" dirty="0"/>
          </a:p>
        </p:txBody>
      </p:sp>
      <p:sp>
        <p:nvSpPr>
          <p:cNvPr id="4" name="Date Placeholder 3">
            <a:extLst>
              <a:ext uri="{FF2B5EF4-FFF2-40B4-BE49-F238E27FC236}">
                <a16:creationId xmlns:a16="http://schemas.microsoft.com/office/drawing/2014/main" id="{8A0842E8-EF05-4F86-BECC-D7DFE17EF6AE}"/>
              </a:ext>
            </a:extLst>
          </p:cNvPr>
          <p:cNvSpPr>
            <a:spLocks noGrp="1"/>
          </p:cNvSpPr>
          <p:nvPr>
            <p:ph type="dt" sz="half" idx="10"/>
          </p:nvPr>
        </p:nvSpPr>
        <p:spPr/>
        <p:txBody>
          <a:bodyPr/>
          <a:lstStyle/>
          <a:p>
            <a:fld id="{A9C2CB67-6008-4C65-B386-40B2CDC997BB}" type="datetimeFigureOut">
              <a:rPr lang="en-GB" smtClean="0">
                <a:solidFill>
                  <a:prstClr val="black">
                    <a:tint val="75000"/>
                  </a:prstClr>
                </a:solidFill>
              </a:rPr>
              <a:pPr/>
              <a:t>11/04/2021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95E35945-B2AB-48A9-AE20-E8A7C2998CBF}"/>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94100A6F-C458-471F-BCAD-8FA806CE7F31}"/>
              </a:ext>
            </a:extLst>
          </p:cNvPr>
          <p:cNvSpPr>
            <a:spLocks noGrp="1"/>
          </p:cNvSpPr>
          <p:nvPr>
            <p:ph type="sldNum" sz="quarter" idx="12"/>
          </p:nvPr>
        </p:nvSpPr>
        <p:spPr/>
        <p:txBody>
          <a:bodyPr/>
          <a:lstStyle/>
          <a:p>
            <a:fld id="{5C230F27-F2EF-4FB2-B0F0-95F3A04EB741}"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98E9246C-D8FB-4134-89A4-5A86B199917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Tree>
    <p:extLst>
      <p:ext uri="{BB962C8B-B14F-4D97-AF65-F5344CB8AC3E}">
        <p14:creationId xmlns:p14="http://schemas.microsoft.com/office/powerpoint/2010/main" val="288941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F) Numberblocks Sub Copy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2A4ACD4-2C4F-4485-9709-CC4506B2361D}"/>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4" name="Date Placeholder 3">
            <a:extLst>
              <a:ext uri="{FF2B5EF4-FFF2-40B4-BE49-F238E27FC236}">
                <a16:creationId xmlns:a16="http://schemas.microsoft.com/office/drawing/2014/main" id="{6C23A859-6B35-4AC3-915C-EFCEC498CA8E}"/>
              </a:ext>
            </a:extLst>
          </p:cNvPr>
          <p:cNvSpPr>
            <a:spLocks noGrp="1"/>
          </p:cNvSpPr>
          <p:nvPr>
            <p:ph type="dt" sz="half" idx="10"/>
          </p:nvPr>
        </p:nvSpPr>
        <p:spPr/>
        <p:txBody>
          <a:bodyPr/>
          <a:lstStyle/>
          <a:p>
            <a:fld id="{7BC57250-3DAC-4938-9AAB-07FD2AEFF9C5}" type="datetimeFigureOut">
              <a:rPr lang="en-GB" smtClean="0">
                <a:solidFill>
                  <a:prstClr val="black">
                    <a:tint val="75000"/>
                  </a:prstClr>
                </a:solidFill>
              </a:rPr>
              <a:pPr/>
              <a:t>11/04/2021</a:t>
            </a:fld>
            <a:endParaRPr lang="en-GB" dirty="0">
              <a:solidFill>
                <a:prstClr val="black">
                  <a:tint val="75000"/>
                </a:prstClr>
              </a:solidFill>
            </a:endParaRPr>
          </a:p>
        </p:txBody>
      </p:sp>
      <p:sp>
        <p:nvSpPr>
          <p:cNvPr id="5" name="Footer Placeholder 4">
            <a:extLst>
              <a:ext uri="{FF2B5EF4-FFF2-40B4-BE49-F238E27FC236}">
                <a16:creationId xmlns:a16="http://schemas.microsoft.com/office/drawing/2014/main" id="{2FD1344D-A5A4-44DC-925F-8BBD1BBCB9F8}"/>
              </a:ext>
            </a:extLst>
          </p:cNvPr>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a:extLst>
              <a:ext uri="{FF2B5EF4-FFF2-40B4-BE49-F238E27FC236}">
                <a16:creationId xmlns:a16="http://schemas.microsoft.com/office/drawing/2014/main" id="{EFBE6948-336B-48EE-8876-DE6181302A24}"/>
              </a:ext>
            </a:extLst>
          </p:cNvPr>
          <p:cNvSpPr>
            <a:spLocks noGrp="1"/>
          </p:cNvSpPr>
          <p:nvPr>
            <p:ph type="sldNum" sz="quarter" idx="12"/>
          </p:nvPr>
        </p:nvSpPr>
        <p:spPr/>
        <p:txBody>
          <a:bodyPr/>
          <a:lstStyle/>
          <a:p>
            <a:fld id="{C3A30449-9787-4473-919B-E44049928983}" type="slidenum">
              <a:rPr lang="en-GB" smtClean="0">
                <a:solidFill>
                  <a:prstClr val="black">
                    <a:tint val="75000"/>
                  </a:prstClr>
                </a:solidFill>
              </a:rPr>
              <a:pPr/>
              <a:t>‹#›</a:t>
            </a:fld>
            <a:endParaRPr lang="en-GB" dirty="0">
              <a:solidFill>
                <a:prstClr val="black">
                  <a:tint val="75000"/>
                </a:prstClr>
              </a:solidFill>
            </a:endParaRPr>
          </a:p>
        </p:txBody>
      </p:sp>
      <p:pic>
        <p:nvPicPr>
          <p:cNvPr id="8" name="Picture 8">
            <a:extLst>
              <a:ext uri="{FF2B5EF4-FFF2-40B4-BE49-F238E27FC236}">
                <a16:creationId xmlns:a16="http://schemas.microsoft.com/office/drawing/2014/main" id="{BC197F86-8E70-43F1-A657-B7C78418795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9491451" y="207839"/>
            <a:ext cx="2511972" cy="1295899"/>
          </a:xfrm>
          <a:prstGeom prst="rect">
            <a:avLst/>
          </a:prstGeom>
          <a:noFill/>
          <a:ln w="9525">
            <a:noFill/>
            <a:miter lim="800000"/>
            <a:headEnd/>
            <a:tailEnd/>
          </a:ln>
        </p:spPr>
      </p:pic>
      <p:sp>
        <p:nvSpPr>
          <p:cNvPr id="11" name="Subtitle 2">
            <a:extLst>
              <a:ext uri="{FF2B5EF4-FFF2-40B4-BE49-F238E27FC236}">
                <a16:creationId xmlns:a16="http://schemas.microsoft.com/office/drawing/2014/main" id="{74C39FB4-F412-4297-9C9B-0AD08E5C42A0}"/>
              </a:ext>
            </a:extLst>
          </p:cNvPr>
          <p:cNvSpPr>
            <a:spLocks noGrp="1"/>
          </p:cNvSpPr>
          <p:nvPr>
            <p:ph type="subTitle" idx="1" hasCustomPrompt="1"/>
          </p:nvPr>
        </p:nvSpPr>
        <p:spPr>
          <a:xfrm>
            <a:off x="720000" y="1809946"/>
            <a:ext cx="10771274" cy="401581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b="0">
                <a:solidFill>
                  <a:srgbClr val="00719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en-US" dirty="0"/>
              <a:t>[Sub copy]</a:t>
            </a:r>
          </a:p>
          <a:p>
            <a:pPr marL="0" marR="0" lvl="0" indent="0" algn="l" defTabSz="914400" rtl="0" eaLnBrk="1" fontAlgn="auto" latinLnBrk="0" hangingPunct="1">
              <a:lnSpc>
                <a:spcPct val="90000"/>
              </a:lnSpc>
              <a:spcBef>
                <a:spcPts val="1000"/>
              </a:spcBef>
              <a:spcAft>
                <a:spcPts val="0"/>
              </a:spcAft>
              <a:buClrTx/>
              <a:buSzTx/>
              <a:buFontTx/>
              <a:buNone/>
              <a:tabLst/>
              <a:defRPr/>
            </a:pPr>
            <a:endParaRPr lang="en-US" dirty="0"/>
          </a:p>
        </p:txBody>
      </p:sp>
    </p:spTree>
    <p:extLst>
      <p:ext uri="{BB962C8B-B14F-4D97-AF65-F5344CB8AC3E}">
        <p14:creationId xmlns:p14="http://schemas.microsoft.com/office/powerpoint/2010/main" val="1642793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3D6A1AC-B7A5-433A-8D53-1A749BF139CF}"/>
              </a:ext>
            </a:extLst>
          </p:cNvPr>
          <p:cNvPicPr>
            <a:picLocks noChangeAspect="1" noChangeArrowheads="1"/>
          </p:cNvPicPr>
          <p:nvPr userDrawn="1"/>
        </p:nvPicPr>
        <p:blipFill>
          <a:blip r:embed="rId13" cstate="print"/>
          <a:srcRect/>
          <a:stretch>
            <a:fillRect/>
          </a:stretch>
        </p:blipFill>
        <p:spPr bwMode="auto">
          <a:xfrm>
            <a:off x="0" y="-1"/>
            <a:ext cx="12192000" cy="6858001"/>
          </a:xfrm>
          <a:prstGeom prst="rect">
            <a:avLst/>
          </a:prstGeom>
          <a:noFill/>
          <a:ln w="9525">
            <a:noFill/>
            <a:miter lim="800000"/>
            <a:headEnd/>
            <a:tailEnd/>
          </a:ln>
        </p:spPr>
      </p:pic>
      <p:sp>
        <p:nvSpPr>
          <p:cNvPr id="2" name="Title Placeholder 1">
            <a:extLst>
              <a:ext uri="{FF2B5EF4-FFF2-40B4-BE49-F238E27FC236}">
                <a16:creationId xmlns:a16="http://schemas.microsoft.com/office/drawing/2014/main" id="{C8D32649-CD8D-4B44-98FA-71235C43B9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err="1"/>
              <a:t>Numberblocks</a:t>
            </a:r>
            <a:endParaRPr lang="en-GB" dirty="0"/>
          </a:p>
        </p:txBody>
      </p:sp>
      <p:sp>
        <p:nvSpPr>
          <p:cNvPr id="3" name="Text Placeholder 2">
            <a:extLst>
              <a:ext uri="{FF2B5EF4-FFF2-40B4-BE49-F238E27FC236}">
                <a16:creationId xmlns:a16="http://schemas.microsoft.com/office/drawing/2014/main" id="{927D1698-938C-4E9F-9B92-7F45D3F54E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US" dirty="0"/>
              <a:t>Support Materials</a:t>
            </a:r>
            <a:br>
              <a:rPr lang="en-US" dirty="0"/>
            </a:br>
            <a:r>
              <a:rPr lang="en-US" dirty="0"/>
              <a:t>Episode [XX]</a:t>
            </a:r>
            <a:br>
              <a:rPr lang="en-GB" dirty="0"/>
            </a:br>
            <a:r>
              <a:rPr lang="en-GB" dirty="0"/>
              <a:t>[Name]</a:t>
            </a:r>
            <a:endParaRPr lang="en-US" dirty="0"/>
          </a:p>
        </p:txBody>
      </p:sp>
      <p:sp>
        <p:nvSpPr>
          <p:cNvPr id="4" name="Date Placeholder 3">
            <a:extLst>
              <a:ext uri="{FF2B5EF4-FFF2-40B4-BE49-F238E27FC236}">
                <a16:creationId xmlns:a16="http://schemas.microsoft.com/office/drawing/2014/main" id="{5E0326B5-4F59-4E28-86D4-1C55175B2A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2CB67-6008-4C65-B386-40B2CDC997BB}" type="datetimeFigureOut">
              <a:rPr lang="en-GB" smtClean="0"/>
              <a:t>11/04/2021</a:t>
            </a:fld>
            <a:endParaRPr lang="en-GB" dirty="0"/>
          </a:p>
        </p:txBody>
      </p:sp>
      <p:sp>
        <p:nvSpPr>
          <p:cNvPr id="5" name="Footer Placeholder 4">
            <a:extLst>
              <a:ext uri="{FF2B5EF4-FFF2-40B4-BE49-F238E27FC236}">
                <a16:creationId xmlns:a16="http://schemas.microsoft.com/office/drawing/2014/main" id="{7ED505A3-0A36-43E5-96AE-30ACAF41BE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2933109-192F-4347-9E52-61BBA4E58C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30F27-F2EF-4FB2-B0F0-95F3A04EB741}" type="slidenum">
              <a:rPr lang="en-GB" smtClean="0"/>
              <a:t>‹#›</a:t>
            </a:fld>
            <a:endParaRPr lang="en-GB" dirty="0"/>
          </a:p>
        </p:txBody>
      </p:sp>
      <p:pic>
        <p:nvPicPr>
          <p:cNvPr id="8" name="Picture 8">
            <a:extLst>
              <a:ext uri="{FF2B5EF4-FFF2-40B4-BE49-F238E27FC236}">
                <a16:creationId xmlns:a16="http://schemas.microsoft.com/office/drawing/2014/main" id="{9C02F278-FF45-4090-ABB7-F1C40F30DE3D}"/>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8796969" y="4478204"/>
            <a:ext cx="3206454" cy="1654175"/>
          </a:xfrm>
          <a:prstGeom prst="rect">
            <a:avLst/>
          </a:prstGeom>
          <a:noFill/>
          <a:ln w="9525">
            <a:noFill/>
            <a:miter lim="800000"/>
            <a:headEnd/>
            <a:tailEnd/>
          </a:ln>
        </p:spPr>
      </p:pic>
      <p:sp>
        <p:nvSpPr>
          <p:cNvPr id="9" name="TextBox 8">
            <a:extLst>
              <a:ext uri="{FF2B5EF4-FFF2-40B4-BE49-F238E27FC236}">
                <a16:creationId xmlns:a16="http://schemas.microsoft.com/office/drawing/2014/main" id="{FD5BBD1D-A04D-4426-9A87-4EE63F4EDE28}"/>
              </a:ext>
            </a:extLst>
          </p:cNvPr>
          <p:cNvSpPr txBox="1"/>
          <p:nvPr userDrawn="1"/>
        </p:nvSpPr>
        <p:spPr>
          <a:xfrm>
            <a:off x="5416732" y="6405461"/>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EC0C6E0F-1A1A-41EA-BDAE-2FC6D1ACBAB8}"/>
              </a:ext>
            </a:extLst>
          </p:cNvPr>
          <p:cNvSpPr/>
          <p:nvPr userDrawn="1"/>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80481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64" r:id="rId4"/>
    <p:sldLayoutId id="2147483673" r:id="rId5"/>
    <p:sldLayoutId id="2147483674" r:id="rId6"/>
    <p:sldLayoutId id="2147483683" r:id="rId7"/>
    <p:sldLayoutId id="2147483678" r:id="rId8"/>
    <p:sldLayoutId id="2147483680" r:id="rId9"/>
    <p:sldLayoutId id="2147483681" r:id="rId10"/>
    <p:sldLayoutId id="2147483682" r:id="rId11"/>
  </p:sldLayoutIdLst>
  <p:txStyles>
    <p:titleStyle>
      <a:lvl1pPr algn="l" defTabSz="914400" rtl="0" eaLnBrk="1" latinLnBrk="0" hangingPunct="1">
        <a:lnSpc>
          <a:spcPct val="90000"/>
        </a:lnSpc>
        <a:spcBef>
          <a:spcPct val="0"/>
        </a:spcBef>
        <a:buNone/>
        <a:defRPr sz="5600" b="1" kern="1200">
          <a:solidFill>
            <a:schemeClr val="bg1"/>
          </a:solidFill>
          <a:latin typeface="Myriad Pro" panose="020B0503030403020204" pitchFamily="34" charset="0"/>
          <a:ea typeface="+mj-ea"/>
          <a:cs typeface="+mj-cs"/>
        </a:defRPr>
      </a:lvl1pPr>
    </p:titleStyle>
    <p:bodyStyle>
      <a:lvl1pPr marL="0" indent="0" algn="l" defTabSz="914400" rtl="0" eaLnBrk="1" latinLnBrk="0" hangingPunct="1">
        <a:lnSpc>
          <a:spcPct val="90000"/>
        </a:lnSpc>
        <a:spcBef>
          <a:spcPts val="1000"/>
        </a:spcBef>
        <a:buFontTx/>
        <a:buNone/>
        <a:defRPr sz="4000" kern="1200">
          <a:solidFill>
            <a:schemeClr val="bg1"/>
          </a:solidFill>
          <a:latin typeface="Myriad Pro" panose="020B0503030403020204" pitchFamily="34" charset="0"/>
          <a:ea typeface="+mn-ea"/>
          <a:cs typeface="+mn-cs"/>
        </a:defRPr>
      </a:lvl1pPr>
      <a:lvl2pPr marL="4572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2pPr>
      <a:lvl3pPr marL="9144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3pPr>
      <a:lvl4pPr marL="13716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4pPr>
      <a:lvl5pPr marL="1828800" indent="0" algn="l" defTabSz="914400" rtl="0" eaLnBrk="1" latinLnBrk="0" hangingPunct="1">
        <a:lnSpc>
          <a:spcPct val="90000"/>
        </a:lnSpc>
        <a:spcBef>
          <a:spcPts val="500"/>
        </a:spcBef>
        <a:buFontTx/>
        <a:buNone/>
        <a:defRPr sz="4000" kern="1200">
          <a:solidFill>
            <a:schemeClr val="bg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900103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17</a:t>
            </a:r>
          </a:p>
          <a:p>
            <a:r>
              <a:rPr lang="en-GB" dirty="0"/>
              <a:t>Pattern Palace</a:t>
            </a:r>
          </a:p>
          <a:p>
            <a:endParaRPr lang="en-GB" dirty="0"/>
          </a:p>
        </p:txBody>
      </p:sp>
    </p:spTree>
    <p:extLst>
      <p:ext uri="{BB962C8B-B14F-4D97-AF65-F5344CB8AC3E}">
        <p14:creationId xmlns:p14="http://schemas.microsoft.com/office/powerpoint/2010/main" val="3112708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77967"/>
            <a:ext cx="10972800" cy="3888432"/>
          </a:xfrm>
        </p:spPr>
        <p:txBody>
          <a:bodyPr vert="horz" lIns="91440" tIns="45720" rIns="91440" bIns="45720" rtlCol="0" anchor="t">
            <a:noAutofit/>
          </a:bodyPr>
          <a:lstStyle/>
          <a:p>
            <a:pPr marL="0" indent="0">
              <a:lnSpc>
                <a:spcPct val="100000"/>
              </a:lnSpc>
              <a:spcBef>
                <a:spcPts val="0"/>
              </a:spcBef>
              <a:buNone/>
            </a:pPr>
            <a:r>
              <a:rPr lang="en-GB" sz="2200" b="1" dirty="0">
                <a:latin typeface="+mn-lt"/>
              </a:rPr>
              <a:t>Playing and Exploring</a:t>
            </a:r>
          </a:p>
          <a:p>
            <a:pPr marL="0" indent="0">
              <a:lnSpc>
                <a:spcPct val="100000"/>
              </a:lnSpc>
              <a:spcBef>
                <a:spcPts val="0"/>
              </a:spcBef>
              <a:buNone/>
            </a:pPr>
            <a:r>
              <a:rPr lang="en-GB" sz="2200" dirty="0">
                <a:latin typeface="+mn-lt"/>
              </a:rPr>
              <a:t>Leave out treasure boxes with small interesting and natural materials (pebbles, pinecones etc.) for children to explore pattern with on the ground.</a:t>
            </a:r>
          </a:p>
          <a:p>
            <a:pPr marL="0" indent="0">
              <a:lnSpc>
                <a:spcPct val="100000"/>
              </a:lnSpc>
              <a:spcBef>
                <a:spcPts val="1800"/>
              </a:spcBef>
              <a:buNone/>
            </a:pPr>
            <a:r>
              <a:rPr lang="en-GB" sz="2200" b="1" dirty="0">
                <a:latin typeface="+mn-lt"/>
              </a:rPr>
              <a:t>Active Learning</a:t>
            </a:r>
            <a:endParaRPr lang="en-GB" sz="2200" dirty="0">
              <a:latin typeface="+mn-lt"/>
            </a:endParaRPr>
          </a:p>
          <a:p>
            <a:pPr marL="0" indent="0">
              <a:lnSpc>
                <a:spcPct val="100000"/>
              </a:lnSpc>
              <a:spcBef>
                <a:spcPts val="0"/>
              </a:spcBef>
              <a:buNone/>
            </a:pPr>
            <a:r>
              <a:rPr lang="en-GB" sz="2200" dirty="0">
                <a:latin typeface="+mn-lt"/>
              </a:rPr>
              <a:t>Notice when the children use pattern in their play – in their wordplay, in making sounds with different objects, or arranging shapes colour or number to make a pattern.</a:t>
            </a:r>
          </a:p>
          <a:p>
            <a:pPr marL="0" indent="0">
              <a:lnSpc>
                <a:spcPct val="100000"/>
              </a:lnSpc>
              <a:spcBef>
                <a:spcPts val="1800"/>
              </a:spcBef>
              <a:buNone/>
            </a:pPr>
            <a:r>
              <a:rPr lang="en-GB" sz="2200" b="1" dirty="0">
                <a:latin typeface="+mn-lt"/>
              </a:rPr>
              <a:t>Creating and Thinking Critically</a:t>
            </a:r>
          </a:p>
          <a:p>
            <a:pPr marL="0" indent="0">
              <a:lnSpc>
                <a:spcPct val="100000"/>
              </a:lnSpc>
              <a:spcBef>
                <a:spcPts val="0"/>
              </a:spcBef>
              <a:buNone/>
            </a:pPr>
            <a:r>
              <a:rPr lang="en-GB" sz="2200" dirty="0">
                <a:latin typeface="+mn-lt"/>
              </a:rPr>
              <a:t>Decorate the edge of plates with different types of patterns – paints, stickers etc. Provide bead strings partly made with two units of a repeated pattern (A,B or ABB, or ABC) - can you continue to add beads using the same pattern? Can you use the same colours but in a different pattern?</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latin typeface="Century Gothic" panose="020B0502020202020204" pitchFamily="34" charset="0"/>
              </a:rPr>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87CC145E-53B0-496B-86E8-472538CEAC9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dirty="0">
              <a:solidFill>
                <a:prstClr val="black"/>
              </a:solidFill>
              <a:latin typeface="Arial" charset="0"/>
            </a:endParaRPr>
          </a:p>
        </p:txBody>
      </p:sp>
      <p:pic>
        <p:nvPicPr>
          <p:cNvPr id="9" name="Picture 8" descr="A picture containing website  Description automatically generated">
            <a:extLst>
              <a:ext uri="{FF2B5EF4-FFF2-40B4-BE49-F238E27FC236}">
                <a16:creationId xmlns:a16="http://schemas.microsoft.com/office/drawing/2014/main" id="{D43F328A-C9B8-4A1D-8535-E931104F90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Oval 7">
            <a:extLst>
              <a:ext uri="{FF2B5EF4-FFF2-40B4-BE49-F238E27FC236}">
                <a16:creationId xmlns:a16="http://schemas.microsoft.com/office/drawing/2014/main" id="{D2242E4D-E8F9-413E-A46F-7D3CCCEA7D17}"/>
              </a:ext>
            </a:extLst>
          </p:cNvPr>
          <p:cNvSpPr/>
          <p:nvPr/>
        </p:nvSpPr>
        <p:spPr bwMode="auto">
          <a:xfrm>
            <a:off x="11677914"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6" name="Rectangle 5">
            <a:extLst>
              <a:ext uri="{FF2B5EF4-FFF2-40B4-BE49-F238E27FC236}">
                <a16:creationId xmlns:a16="http://schemas.microsoft.com/office/drawing/2014/main" id="{4AE878D0-C2B2-489C-B4E4-F8E5CFEB9E72}"/>
              </a:ext>
            </a:extLst>
          </p:cNvPr>
          <p:cNvSpPr/>
          <p:nvPr/>
        </p:nvSpPr>
        <p:spPr>
          <a:xfrm>
            <a:off x="3981439" y="6488121"/>
            <a:ext cx="3818481" cy="276999"/>
          </a:xfrm>
          <a:prstGeom prst="rect">
            <a:avLst/>
          </a:prstGeom>
        </p:spPr>
        <p:txBody>
          <a:bodyPr wrap="none">
            <a:spAutoFit/>
          </a:bodyPr>
          <a:lstStyle/>
          <a:p>
            <a:pPr algn="ctr"/>
            <a:r>
              <a:rPr lang="en-GB" sz="1200" i="1" dirty="0">
                <a:solidFill>
                  <a:schemeClr val="bg1"/>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7796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  Description automatically generated">
            <a:extLst>
              <a:ext uri="{FF2B5EF4-FFF2-40B4-BE49-F238E27FC236}">
                <a16:creationId xmlns:a16="http://schemas.microsoft.com/office/drawing/2014/main" id="{95A251FF-DF9C-4E34-87C8-F94EF92FB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14" name="Speech Bubble: Oval 13">
            <a:extLst>
              <a:ext uri="{FF2B5EF4-FFF2-40B4-BE49-F238E27FC236}">
                <a16:creationId xmlns:a16="http://schemas.microsoft.com/office/drawing/2014/main" id="{B2EE5FB1-E870-4AB5-9556-AED92B85D252}"/>
              </a:ext>
            </a:extLst>
          </p:cNvPr>
          <p:cNvSpPr/>
          <p:nvPr/>
        </p:nvSpPr>
        <p:spPr>
          <a:xfrm>
            <a:off x="6388102" y="1155581"/>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Unlock the pattern!</a:t>
            </a:r>
          </a:p>
        </p:txBody>
      </p:sp>
      <p:sp>
        <p:nvSpPr>
          <p:cNvPr id="25" name="Speech Bubble: Oval 24">
            <a:extLst>
              <a:ext uri="{FF2B5EF4-FFF2-40B4-BE49-F238E27FC236}">
                <a16:creationId xmlns:a16="http://schemas.microsoft.com/office/drawing/2014/main" id="{B54E92B7-EB4A-40EC-B674-1FEF092B21F2}"/>
              </a:ext>
            </a:extLst>
          </p:cNvPr>
          <p:cNvSpPr/>
          <p:nvPr/>
        </p:nvSpPr>
        <p:spPr>
          <a:xfrm>
            <a:off x="1587967" y="693603"/>
            <a:ext cx="4573418" cy="1722760"/>
          </a:xfrm>
          <a:prstGeom prst="wedgeEllipseCallout">
            <a:avLst>
              <a:gd name="adj1" fmla="val -31687"/>
              <a:gd name="adj2" fmla="val 149049"/>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A8F23"/>
                </a:solidFill>
                <a:latin typeface="Century Gothic" panose="020B0502020202020204" pitchFamily="34" charset="0"/>
              </a:rPr>
              <a:t>Orange</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red</a:t>
            </a:r>
            <a:r>
              <a:rPr lang="en-GB" sz="3200" dirty="0">
                <a:solidFill>
                  <a:schemeClr val="tx1"/>
                </a:solidFill>
                <a:latin typeface="Century Gothic" panose="020B0502020202020204" pitchFamily="34" charset="0"/>
              </a:rPr>
              <a:t>, </a:t>
            </a:r>
            <a:r>
              <a:rPr lang="en-GB" sz="3200" dirty="0">
                <a:solidFill>
                  <a:srgbClr val="FA8F23"/>
                </a:solidFill>
                <a:latin typeface="Century Gothic" panose="020B0502020202020204" pitchFamily="34" charset="0"/>
              </a:rPr>
              <a:t>orange</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red</a:t>
            </a:r>
            <a:r>
              <a:rPr lang="en-GB" sz="3200" dirty="0">
                <a:solidFill>
                  <a:schemeClr val="tx1"/>
                </a:solidFill>
                <a:latin typeface="Century Gothic" panose="020B0502020202020204" pitchFamily="34" charset="0"/>
              </a:rPr>
              <a:t>, </a:t>
            </a:r>
            <a:r>
              <a:rPr lang="en-GB" sz="3200" dirty="0">
                <a:solidFill>
                  <a:srgbClr val="FA8F23"/>
                </a:solidFill>
                <a:latin typeface="Century Gothic" panose="020B0502020202020204" pitchFamily="34" charset="0"/>
              </a:rPr>
              <a:t>orange</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red</a:t>
            </a:r>
            <a:r>
              <a:rPr lang="en-GB" sz="3200" dirty="0">
                <a:solidFill>
                  <a:schemeClr val="tx1"/>
                </a:solidFill>
                <a:latin typeface="Century Gothic" panose="020B0502020202020204" pitchFamily="34" charset="0"/>
              </a:rPr>
              <a:t>.</a:t>
            </a:r>
          </a:p>
        </p:txBody>
      </p:sp>
      <p:sp>
        <p:nvSpPr>
          <p:cNvPr id="19" name="Oval 18">
            <a:extLst>
              <a:ext uri="{FF2B5EF4-FFF2-40B4-BE49-F238E27FC236}">
                <a16:creationId xmlns:a16="http://schemas.microsoft.com/office/drawing/2014/main" id="{961D3FA4-12AB-403B-BB20-BE6C51B898EB}"/>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5" name="Rectangle: Rounded Corners 34">
            <a:extLst>
              <a:ext uri="{FF2B5EF4-FFF2-40B4-BE49-F238E27FC236}">
                <a16:creationId xmlns:a16="http://schemas.microsoft.com/office/drawing/2014/main" id="{C8D6B029-E0E1-4C1A-AF11-11584745E612}"/>
              </a:ext>
            </a:extLst>
          </p:cNvPr>
          <p:cNvSpPr>
            <a:spLocks noChangeAspect="1"/>
          </p:cNvSpPr>
          <p:nvPr/>
        </p:nvSpPr>
        <p:spPr>
          <a:xfrm>
            <a:off x="3874676" y="522570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Rounded Corners 35">
            <a:extLst>
              <a:ext uri="{FF2B5EF4-FFF2-40B4-BE49-F238E27FC236}">
                <a16:creationId xmlns:a16="http://schemas.microsoft.com/office/drawing/2014/main" id="{C2DAA2EB-23BE-404D-A474-51D29E0B3F05}"/>
              </a:ext>
            </a:extLst>
          </p:cNvPr>
          <p:cNvSpPr>
            <a:spLocks noChangeAspect="1"/>
          </p:cNvSpPr>
          <p:nvPr/>
        </p:nvSpPr>
        <p:spPr>
          <a:xfrm>
            <a:off x="2914649" y="5225704"/>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Rounded Corners 36">
            <a:extLst>
              <a:ext uri="{FF2B5EF4-FFF2-40B4-BE49-F238E27FC236}">
                <a16:creationId xmlns:a16="http://schemas.microsoft.com/office/drawing/2014/main" id="{D5071284-3AD0-4B88-B091-C9BEF522D3B7}"/>
              </a:ext>
            </a:extLst>
          </p:cNvPr>
          <p:cNvSpPr>
            <a:spLocks noChangeAspect="1"/>
          </p:cNvSpPr>
          <p:nvPr/>
        </p:nvSpPr>
        <p:spPr>
          <a:xfrm>
            <a:off x="5794730" y="522570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Rounded Corners 37">
            <a:extLst>
              <a:ext uri="{FF2B5EF4-FFF2-40B4-BE49-F238E27FC236}">
                <a16:creationId xmlns:a16="http://schemas.microsoft.com/office/drawing/2014/main" id="{4D9B6364-AC30-46A5-984F-E947E9EC4547}"/>
              </a:ext>
            </a:extLst>
          </p:cNvPr>
          <p:cNvSpPr>
            <a:spLocks noChangeAspect="1"/>
          </p:cNvSpPr>
          <p:nvPr/>
        </p:nvSpPr>
        <p:spPr>
          <a:xfrm>
            <a:off x="4834703" y="5225704"/>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Rounded Corners 38">
            <a:extLst>
              <a:ext uri="{FF2B5EF4-FFF2-40B4-BE49-F238E27FC236}">
                <a16:creationId xmlns:a16="http://schemas.microsoft.com/office/drawing/2014/main" id="{C70A8512-5FE2-4F44-A334-F4E2D9239FA1}"/>
              </a:ext>
            </a:extLst>
          </p:cNvPr>
          <p:cNvSpPr>
            <a:spLocks noChangeAspect="1"/>
          </p:cNvSpPr>
          <p:nvPr/>
        </p:nvSpPr>
        <p:spPr>
          <a:xfrm>
            <a:off x="7719276" y="522570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Rounded Corners 39">
            <a:extLst>
              <a:ext uri="{FF2B5EF4-FFF2-40B4-BE49-F238E27FC236}">
                <a16:creationId xmlns:a16="http://schemas.microsoft.com/office/drawing/2014/main" id="{30C05CB2-059A-447C-8708-D18BF0D525C2}"/>
              </a:ext>
            </a:extLst>
          </p:cNvPr>
          <p:cNvSpPr>
            <a:spLocks noChangeAspect="1"/>
          </p:cNvSpPr>
          <p:nvPr/>
        </p:nvSpPr>
        <p:spPr>
          <a:xfrm>
            <a:off x="6760185" y="5225703"/>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EF11EB94-BB88-4E3C-BB4B-FD505D28BD26}"/>
              </a:ext>
            </a:extLst>
          </p:cNvPr>
          <p:cNvSpPr/>
          <p:nvPr/>
        </p:nvSpPr>
        <p:spPr>
          <a:xfrm>
            <a:off x="2914649" y="5035550"/>
            <a:ext cx="1920054" cy="1255783"/>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C1460FFC-98EB-4944-918F-6AC6E75C5E8E}"/>
              </a:ext>
            </a:extLst>
          </p:cNvPr>
          <p:cNvSpPr/>
          <p:nvPr/>
        </p:nvSpPr>
        <p:spPr>
          <a:xfrm>
            <a:off x="4830706" y="5056117"/>
            <a:ext cx="1924050" cy="1255783"/>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3" name="Rectangle 42">
            <a:extLst>
              <a:ext uri="{FF2B5EF4-FFF2-40B4-BE49-F238E27FC236}">
                <a16:creationId xmlns:a16="http://schemas.microsoft.com/office/drawing/2014/main" id="{A1B1B924-E749-4CC8-A5B6-7CC3977EE250}"/>
              </a:ext>
            </a:extLst>
          </p:cNvPr>
          <p:cNvSpPr/>
          <p:nvPr/>
        </p:nvSpPr>
        <p:spPr>
          <a:xfrm>
            <a:off x="6754756" y="5056117"/>
            <a:ext cx="1924051" cy="1255783"/>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16" name="Rectangle 15">
            <a:extLst>
              <a:ext uri="{FF2B5EF4-FFF2-40B4-BE49-F238E27FC236}">
                <a16:creationId xmlns:a16="http://schemas.microsoft.com/office/drawing/2014/main" id="{062EEC76-993C-4190-B236-A1E757A3C25E}"/>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70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 hydrant  Description automatically generated">
            <a:extLst>
              <a:ext uri="{FF2B5EF4-FFF2-40B4-BE49-F238E27FC236}">
                <a16:creationId xmlns:a16="http://schemas.microsoft.com/office/drawing/2014/main" id="{984D0A9E-1FE9-4DDA-B73B-65966463C4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7" name="Rectangle: Rounded Corners 6">
            <a:extLst>
              <a:ext uri="{FF2B5EF4-FFF2-40B4-BE49-F238E27FC236}">
                <a16:creationId xmlns:a16="http://schemas.microsoft.com/office/drawing/2014/main" id="{403AC2C4-B58D-490A-A82E-46B9C7A82523}"/>
              </a:ext>
            </a:extLst>
          </p:cNvPr>
          <p:cNvSpPr>
            <a:spLocks noChangeAspect="1"/>
          </p:cNvSpPr>
          <p:nvPr/>
        </p:nvSpPr>
        <p:spPr>
          <a:xfrm>
            <a:off x="2910652" y="5220971"/>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E8D0362-8888-4488-BC17-ED2D9037FE16}"/>
              </a:ext>
            </a:extLst>
          </p:cNvPr>
          <p:cNvSpPr>
            <a:spLocks noChangeAspect="1"/>
          </p:cNvSpPr>
          <p:nvPr/>
        </p:nvSpPr>
        <p:spPr>
          <a:xfrm>
            <a:off x="4863096" y="5220971"/>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D640A32-99CE-4B5E-A889-BE603D532169}"/>
              </a:ext>
            </a:extLst>
          </p:cNvPr>
          <p:cNvSpPr>
            <a:spLocks noChangeAspect="1"/>
          </p:cNvSpPr>
          <p:nvPr/>
        </p:nvSpPr>
        <p:spPr>
          <a:xfrm>
            <a:off x="3881735" y="5220971"/>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peech Bubble: Oval 13">
            <a:extLst>
              <a:ext uri="{FF2B5EF4-FFF2-40B4-BE49-F238E27FC236}">
                <a16:creationId xmlns:a16="http://schemas.microsoft.com/office/drawing/2014/main" id="{B2EE5FB1-E870-4AB5-9556-AED92B85D252}"/>
              </a:ext>
            </a:extLst>
          </p:cNvPr>
          <p:cNvSpPr/>
          <p:nvPr/>
        </p:nvSpPr>
        <p:spPr>
          <a:xfrm>
            <a:off x="6388102" y="1155581"/>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Unlock the pattern!</a:t>
            </a:r>
          </a:p>
        </p:txBody>
      </p:sp>
      <p:sp>
        <p:nvSpPr>
          <p:cNvPr id="17" name="Rectangle: Rounded Corners 16">
            <a:extLst>
              <a:ext uri="{FF2B5EF4-FFF2-40B4-BE49-F238E27FC236}">
                <a16:creationId xmlns:a16="http://schemas.microsoft.com/office/drawing/2014/main" id="{AF495F26-0C46-4360-A0A1-5C0A354392CA}"/>
              </a:ext>
            </a:extLst>
          </p:cNvPr>
          <p:cNvSpPr>
            <a:spLocks noChangeAspect="1"/>
          </p:cNvSpPr>
          <p:nvPr/>
        </p:nvSpPr>
        <p:spPr>
          <a:xfrm>
            <a:off x="5844457" y="5218336"/>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5320F3B8-A11C-4E57-A201-AEFF26870CD5}"/>
              </a:ext>
            </a:extLst>
          </p:cNvPr>
          <p:cNvSpPr>
            <a:spLocks noChangeAspect="1"/>
          </p:cNvSpPr>
          <p:nvPr/>
        </p:nvSpPr>
        <p:spPr>
          <a:xfrm>
            <a:off x="6815540" y="5233072"/>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24B343AC-59DC-4C78-8ED6-056F2939BB88}"/>
              </a:ext>
            </a:extLst>
          </p:cNvPr>
          <p:cNvSpPr/>
          <p:nvPr/>
        </p:nvSpPr>
        <p:spPr>
          <a:xfrm>
            <a:off x="2910652" y="5038724"/>
            <a:ext cx="2933805" cy="1287787"/>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EC1FE7D-C53D-4B0E-9CA3-FDC702734857}"/>
              </a:ext>
            </a:extLst>
          </p:cNvPr>
          <p:cNvSpPr/>
          <p:nvPr/>
        </p:nvSpPr>
        <p:spPr>
          <a:xfrm>
            <a:off x="5844458" y="5038725"/>
            <a:ext cx="2897956" cy="1287786"/>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4CF41D1D-83F5-408E-82A0-EEC59AA5D552}"/>
              </a:ext>
            </a:extLst>
          </p:cNvPr>
          <p:cNvSpPr>
            <a:spLocks noChangeAspect="1"/>
          </p:cNvSpPr>
          <p:nvPr/>
        </p:nvSpPr>
        <p:spPr>
          <a:xfrm>
            <a:off x="7782387" y="5233072"/>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Speech Bubble: Oval 25">
            <a:extLst>
              <a:ext uri="{FF2B5EF4-FFF2-40B4-BE49-F238E27FC236}">
                <a16:creationId xmlns:a16="http://schemas.microsoft.com/office/drawing/2014/main" id="{2D622DE7-3CA8-4E0C-8D4E-3BC0714E868F}"/>
              </a:ext>
            </a:extLst>
          </p:cNvPr>
          <p:cNvSpPr/>
          <p:nvPr/>
        </p:nvSpPr>
        <p:spPr>
          <a:xfrm>
            <a:off x="190500" y="693603"/>
            <a:ext cx="6036879" cy="2184738"/>
          </a:xfrm>
          <a:prstGeom prst="wedgeEllipseCallout">
            <a:avLst>
              <a:gd name="adj1" fmla="val -21158"/>
              <a:gd name="adj2" fmla="val 7580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Red</a:t>
            </a:r>
            <a:r>
              <a:rPr lang="en-GB" sz="3200" dirty="0">
                <a:solidFill>
                  <a:schemeClr val="tx1"/>
                </a:solidFill>
                <a:latin typeface="Century Gothic" panose="020B0502020202020204" pitchFamily="34" charset="0"/>
              </a:rPr>
              <a:t>, </a:t>
            </a:r>
            <a:r>
              <a:rPr lang="en-GB" sz="3200" dirty="0">
                <a:solidFill>
                  <a:srgbClr val="FA8F23"/>
                </a:solidFill>
                <a:latin typeface="Century Gothic" panose="020B0502020202020204" pitchFamily="34" charset="0"/>
              </a:rPr>
              <a:t>orange</a:t>
            </a:r>
            <a:r>
              <a:rPr lang="en-GB" sz="3200" dirty="0">
                <a:solidFill>
                  <a:schemeClr val="tx1"/>
                </a:solidFill>
                <a:latin typeface="Century Gothic" panose="020B0502020202020204" pitchFamily="34" charset="0"/>
              </a:rPr>
              <a:t>, </a:t>
            </a:r>
            <a:r>
              <a:rPr lang="en-GB" sz="3200" dirty="0">
                <a:solidFill>
                  <a:srgbClr val="D4BD12"/>
                </a:solidFill>
                <a:latin typeface="Century Gothic" panose="020B0502020202020204" pitchFamily="34" charset="0"/>
              </a:rPr>
              <a:t>yellow</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red</a:t>
            </a:r>
            <a:r>
              <a:rPr lang="en-GB" sz="3200" dirty="0">
                <a:solidFill>
                  <a:schemeClr val="tx1"/>
                </a:solidFill>
                <a:latin typeface="Century Gothic" panose="020B0502020202020204" pitchFamily="34" charset="0"/>
              </a:rPr>
              <a:t>, </a:t>
            </a:r>
            <a:r>
              <a:rPr lang="en-GB" sz="3200" dirty="0">
                <a:solidFill>
                  <a:srgbClr val="FA8F23"/>
                </a:solidFill>
                <a:latin typeface="Century Gothic" panose="020B0502020202020204" pitchFamily="34" charset="0"/>
              </a:rPr>
              <a:t>orange</a:t>
            </a:r>
            <a:r>
              <a:rPr lang="en-GB" sz="3200" dirty="0">
                <a:solidFill>
                  <a:schemeClr val="tx1"/>
                </a:solidFill>
                <a:latin typeface="Century Gothic" panose="020B0502020202020204" pitchFamily="34" charset="0"/>
              </a:rPr>
              <a:t>, </a:t>
            </a:r>
            <a:r>
              <a:rPr lang="en-GB" sz="3200" dirty="0">
                <a:solidFill>
                  <a:srgbClr val="D4BD12"/>
                </a:solidFill>
                <a:latin typeface="Century Gothic" panose="020B0502020202020204" pitchFamily="34" charset="0"/>
              </a:rPr>
              <a:t>yellow</a:t>
            </a:r>
            <a:r>
              <a:rPr lang="en-GB" sz="3200" dirty="0">
                <a:solidFill>
                  <a:schemeClr val="tx1"/>
                </a:solidFill>
                <a:latin typeface="Century Gothic" panose="020B0502020202020204" pitchFamily="34" charset="0"/>
              </a:rPr>
              <a:t>.</a:t>
            </a:r>
          </a:p>
        </p:txBody>
      </p:sp>
      <p:sp>
        <p:nvSpPr>
          <p:cNvPr id="19" name="Oval 18">
            <a:extLst>
              <a:ext uri="{FF2B5EF4-FFF2-40B4-BE49-F238E27FC236}">
                <a16:creationId xmlns:a16="http://schemas.microsoft.com/office/drawing/2014/main" id="{A619E5DA-5927-4B9B-8B7E-06420C195DB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29" name="Rectangle 28">
            <a:extLst>
              <a:ext uri="{FF2B5EF4-FFF2-40B4-BE49-F238E27FC236}">
                <a16:creationId xmlns:a16="http://schemas.microsoft.com/office/drawing/2014/main" id="{74C29163-934C-403A-9995-32583C3BDC70}"/>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47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Description automatically generated">
            <a:extLst>
              <a:ext uri="{FF2B5EF4-FFF2-40B4-BE49-F238E27FC236}">
                <a16:creationId xmlns:a16="http://schemas.microsoft.com/office/drawing/2014/main" id="{CFF7B859-0619-4C8F-B557-83E761C21C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 y="3048"/>
            <a:ext cx="12155424" cy="6851904"/>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7" name="Rectangle: Rounded Corners 6">
            <a:extLst>
              <a:ext uri="{FF2B5EF4-FFF2-40B4-BE49-F238E27FC236}">
                <a16:creationId xmlns:a16="http://schemas.microsoft.com/office/drawing/2014/main" id="{403AC2C4-B58D-490A-A82E-46B9C7A82523}"/>
              </a:ext>
            </a:extLst>
          </p:cNvPr>
          <p:cNvSpPr>
            <a:spLocks noChangeAspect="1"/>
          </p:cNvSpPr>
          <p:nvPr/>
        </p:nvSpPr>
        <p:spPr>
          <a:xfrm>
            <a:off x="4450640" y="495597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D640A32-99CE-4B5E-A889-BE603D532169}"/>
              </a:ext>
            </a:extLst>
          </p:cNvPr>
          <p:cNvSpPr>
            <a:spLocks noChangeAspect="1"/>
          </p:cNvSpPr>
          <p:nvPr/>
        </p:nvSpPr>
        <p:spPr>
          <a:xfrm>
            <a:off x="4930653" y="3848707"/>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peech Bubble: Oval 13">
            <a:extLst>
              <a:ext uri="{FF2B5EF4-FFF2-40B4-BE49-F238E27FC236}">
                <a16:creationId xmlns:a16="http://schemas.microsoft.com/office/drawing/2014/main" id="{B2EE5FB1-E870-4AB5-9556-AED92B85D252}"/>
              </a:ext>
            </a:extLst>
          </p:cNvPr>
          <p:cNvSpPr/>
          <p:nvPr/>
        </p:nvSpPr>
        <p:spPr>
          <a:xfrm>
            <a:off x="6646748" y="369879"/>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Make a pattern for </a:t>
            </a:r>
            <a:r>
              <a:rPr lang="en-GB" sz="3200" dirty="0">
                <a:solidFill>
                  <a:srgbClr val="FF0000"/>
                </a:solidFill>
                <a:latin typeface="Century Gothic" panose="020B0502020202020204" pitchFamily="34" charset="0"/>
              </a:rPr>
              <a:t>Five</a:t>
            </a:r>
            <a:r>
              <a:rPr lang="en-GB" sz="3200" dirty="0">
                <a:solidFill>
                  <a:schemeClr val="tx1"/>
                </a:solidFill>
                <a:latin typeface="Century Gothic" panose="020B0502020202020204" pitchFamily="34" charset="0"/>
              </a:rPr>
              <a:t>.</a:t>
            </a:r>
          </a:p>
        </p:txBody>
      </p:sp>
      <p:sp>
        <p:nvSpPr>
          <p:cNvPr id="16" name="Rectangle: Rounded Corners 15">
            <a:extLst>
              <a:ext uri="{FF2B5EF4-FFF2-40B4-BE49-F238E27FC236}">
                <a16:creationId xmlns:a16="http://schemas.microsoft.com/office/drawing/2014/main" id="{54C18AE1-7A5D-4C2E-94EE-6014B0A46D1E}"/>
              </a:ext>
            </a:extLst>
          </p:cNvPr>
          <p:cNvSpPr/>
          <p:nvPr/>
        </p:nvSpPr>
        <p:spPr>
          <a:xfrm>
            <a:off x="5617534" y="4959002"/>
            <a:ext cx="956931" cy="935665"/>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a16="http://schemas.microsoft.com/office/drawing/2014/main" id="{6CEEDA72-7B80-4F15-A764-0D978C79739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Tree>
    <p:extLst>
      <p:ext uri="{BB962C8B-B14F-4D97-AF65-F5344CB8AC3E}">
        <p14:creationId xmlns:p14="http://schemas.microsoft.com/office/powerpoint/2010/main" val="2478369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09B999BE-83B2-45A0-B679-588A879D2570}"/>
              </a:ext>
            </a:extLst>
          </p:cNvPr>
          <p:cNvSpPr>
            <a:spLocks noChangeAspect="1"/>
          </p:cNvSpPr>
          <p:nvPr/>
        </p:nvSpPr>
        <p:spPr>
          <a:xfrm>
            <a:off x="8998744" y="3290812"/>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6F803C20-957D-4A36-8EED-BDC64231A077}"/>
              </a:ext>
            </a:extLst>
          </p:cNvPr>
          <p:cNvSpPr>
            <a:spLocks noChangeAspect="1"/>
          </p:cNvSpPr>
          <p:nvPr/>
        </p:nvSpPr>
        <p:spPr>
          <a:xfrm>
            <a:off x="9902703" y="1846724"/>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Rounded Corners 5">
            <a:extLst>
              <a:ext uri="{FF2B5EF4-FFF2-40B4-BE49-F238E27FC236}">
                <a16:creationId xmlns:a16="http://schemas.microsoft.com/office/drawing/2014/main" id="{BA6851D3-C1A2-4A46-9DC8-EDE66C14EE6E}"/>
              </a:ext>
            </a:extLst>
          </p:cNvPr>
          <p:cNvSpPr/>
          <p:nvPr/>
        </p:nvSpPr>
        <p:spPr>
          <a:xfrm>
            <a:off x="10563889" y="3290812"/>
            <a:ext cx="956931" cy="935665"/>
          </a:xfrm>
          <a:prstGeom prst="roundRect">
            <a:avLst/>
          </a:prstGeom>
          <a:solidFill>
            <a:srgbClr val="50D8F8"/>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Rounded Corners 6">
            <a:extLst>
              <a:ext uri="{FF2B5EF4-FFF2-40B4-BE49-F238E27FC236}">
                <a16:creationId xmlns:a16="http://schemas.microsoft.com/office/drawing/2014/main" id="{1DBD30CA-75CC-49B2-8F79-9A35D9D10778}"/>
              </a:ext>
            </a:extLst>
          </p:cNvPr>
          <p:cNvSpPr/>
          <p:nvPr/>
        </p:nvSpPr>
        <p:spPr>
          <a:xfrm>
            <a:off x="1407884" y="820639"/>
            <a:ext cx="5002007"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is the first block.</a:t>
            </a:r>
          </a:p>
        </p:txBody>
      </p:sp>
      <p:sp>
        <p:nvSpPr>
          <p:cNvPr id="8" name="Rectangle: Rounded Corners 7">
            <a:extLst>
              <a:ext uri="{FF2B5EF4-FFF2-40B4-BE49-F238E27FC236}">
                <a16:creationId xmlns:a16="http://schemas.microsoft.com/office/drawing/2014/main" id="{54ADA702-6C5F-4C2B-A81E-3E9A68C59900}"/>
              </a:ext>
            </a:extLst>
          </p:cNvPr>
          <p:cNvSpPr/>
          <p:nvPr/>
        </p:nvSpPr>
        <p:spPr>
          <a:xfrm>
            <a:off x="1407884" y="2116039"/>
            <a:ext cx="5196114"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is the next block.</a:t>
            </a:r>
          </a:p>
        </p:txBody>
      </p:sp>
      <p:sp>
        <p:nvSpPr>
          <p:cNvPr id="9" name="Rectangle: Rounded Corners 8">
            <a:extLst>
              <a:ext uri="{FF2B5EF4-FFF2-40B4-BE49-F238E27FC236}">
                <a16:creationId xmlns:a16="http://schemas.microsoft.com/office/drawing/2014/main" id="{AD3AEC52-9F7F-4464-878E-A1B8B9BA778A}"/>
              </a:ext>
            </a:extLst>
          </p:cNvPr>
          <p:cNvSpPr/>
          <p:nvPr/>
        </p:nvSpPr>
        <p:spPr>
          <a:xfrm>
            <a:off x="1407884" y="3411439"/>
            <a:ext cx="5002007" cy="112509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is the last block.</a:t>
            </a:r>
          </a:p>
        </p:txBody>
      </p:sp>
      <p:sp>
        <p:nvSpPr>
          <p:cNvPr id="10" name="Rectangle: Rounded Corners 9">
            <a:extLst>
              <a:ext uri="{FF2B5EF4-FFF2-40B4-BE49-F238E27FC236}">
                <a16:creationId xmlns:a16="http://schemas.microsoft.com/office/drawing/2014/main" id="{33127914-D609-483A-B85A-026C73736CDD}"/>
              </a:ext>
            </a:extLst>
          </p:cNvPr>
          <p:cNvSpPr/>
          <p:nvPr/>
        </p:nvSpPr>
        <p:spPr>
          <a:xfrm>
            <a:off x="1769658" y="3499223"/>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AAEF5CF5-8193-4F37-AA95-9360A6AC2888}"/>
              </a:ext>
            </a:extLst>
          </p:cNvPr>
          <p:cNvSpPr/>
          <p:nvPr/>
        </p:nvSpPr>
        <p:spPr>
          <a:xfrm>
            <a:off x="1769657" y="2213597"/>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Rounded Corners 11">
            <a:extLst>
              <a:ext uri="{FF2B5EF4-FFF2-40B4-BE49-F238E27FC236}">
                <a16:creationId xmlns:a16="http://schemas.microsoft.com/office/drawing/2014/main" id="{501C632C-42CA-44BE-A753-3885ECF87535}"/>
              </a:ext>
            </a:extLst>
          </p:cNvPr>
          <p:cNvSpPr/>
          <p:nvPr/>
        </p:nvSpPr>
        <p:spPr>
          <a:xfrm>
            <a:off x="1769657" y="911059"/>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Rounded Corners 12">
            <a:extLst>
              <a:ext uri="{FF2B5EF4-FFF2-40B4-BE49-F238E27FC236}">
                <a16:creationId xmlns:a16="http://schemas.microsoft.com/office/drawing/2014/main" id="{A0D5C19F-0643-4CFF-9A58-7C07295AE3FE}"/>
              </a:ext>
            </a:extLst>
          </p:cNvPr>
          <p:cNvSpPr/>
          <p:nvPr/>
        </p:nvSpPr>
        <p:spPr>
          <a:xfrm>
            <a:off x="1407307" y="5101696"/>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7E9D8F87-07A3-479F-9A70-6E9BC2F81069}"/>
              </a:ext>
            </a:extLst>
          </p:cNvPr>
          <p:cNvSpPr/>
          <p:nvPr/>
        </p:nvSpPr>
        <p:spPr>
          <a:xfrm>
            <a:off x="2364238" y="5101696"/>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69D81095-6E24-4759-B159-55D5BDF3A52A}"/>
              </a:ext>
            </a:extLst>
          </p:cNvPr>
          <p:cNvSpPr/>
          <p:nvPr/>
        </p:nvSpPr>
        <p:spPr>
          <a:xfrm>
            <a:off x="3321169" y="5106028"/>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Rounded Corners 15">
            <a:extLst>
              <a:ext uri="{FF2B5EF4-FFF2-40B4-BE49-F238E27FC236}">
                <a16:creationId xmlns:a16="http://schemas.microsoft.com/office/drawing/2014/main" id="{2BFF4686-6469-43E3-A2CD-87667D4A05D0}"/>
              </a:ext>
            </a:extLst>
          </p:cNvPr>
          <p:cNvSpPr/>
          <p:nvPr/>
        </p:nvSpPr>
        <p:spPr>
          <a:xfrm>
            <a:off x="4278100" y="5117288"/>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C5A5D869-9056-4944-95AC-A0859E0E0E03}"/>
              </a:ext>
            </a:extLst>
          </p:cNvPr>
          <p:cNvSpPr/>
          <p:nvPr/>
        </p:nvSpPr>
        <p:spPr>
          <a:xfrm>
            <a:off x="5235031" y="5135476"/>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EFB97A96-06FD-4F89-A266-E310FC5E6240}"/>
              </a:ext>
            </a:extLst>
          </p:cNvPr>
          <p:cNvSpPr/>
          <p:nvPr/>
        </p:nvSpPr>
        <p:spPr>
          <a:xfrm>
            <a:off x="6191962" y="5134614"/>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DED3F4CB-CB63-4583-AA3E-0C9F5C6EB14C}"/>
              </a:ext>
            </a:extLst>
          </p:cNvPr>
          <p:cNvSpPr/>
          <p:nvPr/>
        </p:nvSpPr>
        <p:spPr>
          <a:xfrm>
            <a:off x="7148893" y="5135476"/>
            <a:ext cx="956931" cy="93566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Oval 19">
            <a:extLst>
              <a:ext uri="{FF2B5EF4-FFF2-40B4-BE49-F238E27FC236}">
                <a16:creationId xmlns:a16="http://schemas.microsoft.com/office/drawing/2014/main" id="{56B85070-6B33-4A61-9CCE-0E73EE35023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Tree>
    <p:extLst>
      <p:ext uri="{BB962C8B-B14F-4D97-AF65-F5344CB8AC3E}">
        <p14:creationId xmlns:p14="http://schemas.microsoft.com/office/powerpoint/2010/main" val="1588577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1200"/>
              </a:spcAft>
              <a:buFont typeface="Arial" panose="020B0604020202020204" pitchFamily="34" charset="0"/>
              <a:buChar char="•"/>
            </a:pPr>
            <a:r>
              <a:rPr lang="en-GB" dirty="0"/>
              <a:t>Design units of repeating patterns for each </a:t>
            </a:r>
            <a:r>
              <a:rPr lang="en-GB" dirty="0" err="1"/>
              <a:t>Numberblock</a:t>
            </a:r>
            <a:r>
              <a:rPr lang="en-GB" dirty="0"/>
              <a:t>. For example, the unit must contain the colour of the </a:t>
            </a:r>
            <a:r>
              <a:rPr lang="en-GB" dirty="0" err="1"/>
              <a:t>Numberblock</a:t>
            </a:r>
            <a:r>
              <a:rPr lang="en-GB" dirty="0"/>
              <a:t> or the number of cubes that the </a:t>
            </a:r>
            <a:r>
              <a:rPr lang="en-GB" dirty="0" err="1"/>
              <a:t>Numberblock</a:t>
            </a:r>
            <a:r>
              <a:rPr lang="en-GB" dirty="0"/>
              <a:t> represents.</a:t>
            </a:r>
          </a:p>
          <a:p>
            <a:pPr marL="342900" indent="-342900">
              <a:lnSpc>
                <a:spcPct val="100000"/>
              </a:lnSpc>
              <a:spcBef>
                <a:spcPts val="0"/>
              </a:spcBef>
              <a:spcAft>
                <a:spcPts val="1200"/>
              </a:spcAft>
              <a:buFont typeface="Arial" panose="020B0604020202020204" pitchFamily="34" charset="0"/>
              <a:buChar char="•"/>
            </a:pPr>
            <a:r>
              <a:rPr lang="en-GB" dirty="0"/>
              <a:t>Describe repeating patterns of shapes. Circle the units of each pattern. Say the first shape in the unit and the last shape in the unit.</a:t>
            </a:r>
          </a:p>
          <a:p>
            <a:pPr marL="342900" indent="-342900">
              <a:lnSpc>
                <a:spcPct val="100000"/>
              </a:lnSpc>
              <a:spcBef>
                <a:spcPts val="0"/>
              </a:spcBef>
              <a:spcAft>
                <a:spcPts val="1200"/>
              </a:spcAft>
              <a:buFont typeface="Arial" panose="020B0604020202020204" pitchFamily="34" charset="0"/>
              <a:buChar char="•"/>
            </a:pPr>
            <a:r>
              <a:rPr lang="en-GB" dirty="0"/>
              <a:t>Describe and make repeating sound patterns using objects or body sounds. Choose three sounds to make a repeating sound pattern with. Record the pattern. Play back to the class to identify the order of the objects or body sounds.</a:t>
            </a:r>
          </a:p>
          <a:p>
            <a:pPr marL="342900" indent="-342900">
              <a:lnSpc>
                <a:spcPct val="100000"/>
              </a:lnSpc>
              <a:spcBef>
                <a:spcPts val="0"/>
              </a:spcBef>
              <a:spcAft>
                <a:spcPts val="1200"/>
              </a:spcAft>
              <a:buFont typeface="Arial" panose="020B0604020202020204" pitchFamily="34" charset="0"/>
              <a:buChar char="•"/>
            </a:pPr>
            <a:endParaRPr lang="en-GB" dirty="0"/>
          </a:p>
          <a:p>
            <a:pPr>
              <a:lnSpc>
                <a:spcPct val="100000"/>
              </a:lnSpc>
              <a:spcBef>
                <a:spcPts val="0"/>
              </a:spcBef>
            </a:pPr>
            <a:endParaRPr lang="en-GB" sz="2400" dirty="0"/>
          </a:p>
        </p:txBody>
      </p:sp>
    </p:spTree>
    <p:extLst>
      <p:ext uri="{BB962C8B-B14F-4D97-AF65-F5344CB8AC3E}">
        <p14:creationId xmlns:p14="http://schemas.microsoft.com/office/powerpoint/2010/main" val="2671267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latin typeface="Century Gothic" panose="020B0502020202020204" pitchFamily="34" charset="0"/>
              </a:rPr>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Background pattern  Description automatically generated">
            <a:extLst>
              <a:ext uri="{FF2B5EF4-FFF2-40B4-BE49-F238E27FC236}">
                <a16:creationId xmlns:a16="http://schemas.microsoft.com/office/drawing/2014/main" id="{3EE2E3ED-1588-4A8D-BA2C-7668667D3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 y="0"/>
            <a:ext cx="12179808" cy="6858000"/>
          </a:xfrm>
          <a:prstGeom prst="rect">
            <a:avLst/>
          </a:prstGeom>
        </p:spPr>
      </p:pic>
      <p:sp>
        <p:nvSpPr>
          <p:cNvPr id="7" name="Rectangle: Rounded Corners 6">
            <a:extLst>
              <a:ext uri="{FF2B5EF4-FFF2-40B4-BE49-F238E27FC236}">
                <a16:creationId xmlns:a16="http://schemas.microsoft.com/office/drawing/2014/main" id="{403AC2C4-B58D-490A-A82E-46B9C7A82523}"/>
              </a:ext>
            </a:extLst>
          </p:cNvPr>
          <p:cNvSpPr>
            <a:spLocks noChangeAspect="1"/>
          </p:cNvSpPr>
          <p:nvPr/>
        </p:nvSpPr>
        <p:spPr>
          <a:xfrm>
            <a:off x="3889190" y="522570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Rounded Corners 7">
            <a:extLst>
              <a:ext uri="{FF2B5EF4-FFF2-40B4-BE49-F238E27FC236}">
                <a16:creationId xmlns:a16="http://schemas.microsoft.com/office/drawing/2014/main" id="{B345FF42-BE78-4FAB-B82A-9D69B63ADB21}"/>
              </a:ext>
            </a:extLst>
          </p:cNvPr>
          <p:cNvSpPr>
            <a:spLocks noChangeAspect="1"/>
          </p:cNvSpPr>
          <p:nvPr/>
        </p:nvSpPr>
        <p:spPr>
          <a:xfrm>
            <a:off x="2929163" y="5225704"/>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E8D0362-8888-4488-BC17-ED2D9037FE16}"/>
              </a:ext>
            </a:extLst>
          </p:cNvPr>
          <p:cNvSpPr>
            <a:spLocks noChangeAspect="1"/>
          </p:cNvSpPr>
          <p:nvPr/>
        </p:nvSpPr>
        <p:spPr>
          <a:xfrm>
            <a:off x="5809244" y="5225704"/>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D640A32-99CE-4B5E-A889-BE603D532169}"/>
              </a:ext>
            </a:extLst>
          </p:cNvPr>
          <p:cNvSpPr>
            <a:spLocks noChangeAspect="1"/>
          </p:cNvSpPr>
          <p:nvPr/>
        </p:nvSpPr>
        <p:spPr>
          <a:xfrm>
            <a:off x="4849217" y="5225704"/>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peech Bubble: Oval 13">
            <a:extLst>
              <a:ext uri="{FF2B5EF4-FFF2-40B4-BE49-F238E27FC236}">
                <a16:creationId xmlns:a16="http://schemas.microsoft.com/office/drawing/2014/main" id="{B2EE5FB1-E870-4AB5-9556-AED92B85D252}"/>
              </a:ext>
            </a:extLst>
          </p:cNvPr>
          <p:cNvSpPr/>
          <p:nvPr/>
        </p:nvSpPr>
        <p:spPr>
          <a:xfrm>
            <a:off x="6388102" y="1155581"/>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Unlock the pattern!</a:t>
            </a:r>
          </a:p>
        </p:txBody>
      </p:sp>
      <p:sp>
        <p:nvSpPr>
          <p:cNvPr id="15" name="Rectangle 14">
            <a:extLst>
              <a:ext uri="{FF2B5EF4-FFF2-40B4-BE49-F238E27FC236}">
                <a16:creationId xmlns:a16="http://schemas.microsoft.com/office/drawing/2014/main" id="{24B343AC-59DC-4C78-8ED6-056F2939BB88}"/>
              </a:ext>
            </a:extLst>
          </p:cNvPr>
          <p:cNvSpPr/>
          <p:nvPr/>
        </p:nvSpPr>
        <p:spPr>
          <a:xfrm>
            <a:off x="2923521" y="5079442"/>
            <a:ext cx="1925696" cy="1199245"/>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EC1FE7D-C53D-4B0E-9CA3-FDC702734857}"/>
              </a:ext>
            </a:extLst>
          </p:cNvPr>
          <p:cNvSpPr/>
          <p:nvPr/>
        </p:nvSpPr>
        <p:spPr>
          <a:xfrm>
            <a:off x="4845220" y="5100009"/>
            <a:ext cx="1924050" cy="1199245"/>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Rounded Corners 18">
            <a:extLst>
              <a:ext uri="{FF2B5EF4-FFF2-40B4-BE49-F238E27FC236}">
                <a16:creationId xmlns:a16="http://schemas.microsoft.com/office/drawing/2014/main" id="{7A2C6F7F-4694-4855-9829-722DCF52B1B5}"/>
              </a:ext>
            </a:extLst>
          </p:cNvPr>
          <p:cNvSpPr>
            <a:spLocks noChangeAspect="1"/>
          </p:cNvSpPr>
          <p:nvPr/>
        </p:nvSpPr>
        <p:spPr>
          <a:xfrm>
            <a:off x="8709791" y="5232221"/>
            <a:ext cx="960027" cy="93869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7</a:t>
            </a:r>
          </a:p>
        </p:txBody>
      </p:sp>
      <p:sp>
        <p:nvSpPr>
          <p:cNvPr id="20" name="Rectangle: Rounded Corners 19">
            <a:extLst>
              <a:ext uri="{FF2B5EF4-FFF2-40B4-BE49-F238E27FC236}">
                <a16:creationId xmlns:a16="http://schemas.microsoft.com/office/drawing/2014/main" id="{BDC6382B-1902-42C0-A1F1-F182624A6C9D}"/>
              </a:ext>
            </a:extLst>
          </p:cNvPr>
          <p:cNvSpPr>
            <a:spLocks noChangeAspect="1"/>
          </p:cNvSpPr>
          <p:nvPr/>
        </p:nvSpPr>
        <p:spPr>
          <a:xfrm>
            <a:off x="7740892" y="5214310"/>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Rounded Corners 25">
            <a:extLst>
              <a:ext uri="{FF2B5EF4-FFF2-40B4-BE49-F238E27FC236}">
                <a16:creationId xmlns:a16="http://schemas.microsoft.com/office/drawing/2014/main" id="{D5BFBBB6-10DD-4632-B467-6C5B31D2D022}"/>
              </a:ext>
            </a:extLst>
          </p:cNvPr>
          <p:cNvSpPr>
            <a:spLocks noChangeAspect="1"/>
          </p:cNvSpPr>
          <p:nvPr/>
        </p:nvSpPr>
        <p:spPr>
          <a:xfrm>
            <a:off x="6781801" y="5214309"/>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extLst>
              <a:ext uri="{FF2B5EF4-FFF2-40B4-BE49-F238E27FC236}">
                <a16:creationId xmlns:a16="http://schemas.microsoft.com/office/drawing/2014/main" id="{DA226878-AF20-4EB1-A723-621B2CAE214F}"/>
              </a:ext>
            </a:extLst>
          </p:cNvPr>
          <p:cNvSpPr txBox="1"/>
          <p:nvPr/>
        </p:nvSpPr>
        <p:spPr>
          <a:xfrm>
            <a:off x="3194972" y="5360489"/>
            <a:ext cx="424412" cy="646331"/>
          </a:xfrm>
          <a:prstGeom prst="rect">
            <a:avLst/>
          </a:prstGeom>
          <a:noFill/>
        </p:spPr>
        <p:txBody>
          <a:bodyPr wrap="square" rtlCol="0">
            <a:spAutoFit/>
          </a:bodyPr>
          <a:lstStyle/>
          <a:p>
            <a:pPr algn="ctr"/>
            <a:r>
              <a:rPr lang="en-GB" sz="3600" dirty="0">
                <a:latin typeface="Century Gothic" panose="020B0502020202020204" pitchFamily="34" charset="0"/>
              </a:rPr>
              <a:t>1</a:t>
            </a:r>
          </a:p>
        </p:txBody>
      </p:sp>
      <p:sp>
        <p:nvSpPr>
          <p:cNvPr id="27" name="TextBox 26">
            <a:extLst>
              <a:ext uri="{FF2B5EF4-FFF2-40B4-BE49-F238E27FC236}">
                <a16:creationId xmlns:a16="http://schemas.microsoft.com/office/drawing/2014/main" id="{E2D8D8AB-360E-44EC-81FB-899640B877E7}"/>
              </a:ext>
            </a:extLst>
          </p:cNvPr>
          <p:cNvSpPr txBox="1"/>
          <p:nvPr/>
        </p:nvSpPr>
        <p:spPr>
          <a:xfrm>
            <a:off x="4158995" y="5371884"/>
            <a:ext cx="424412" cy="646331"/>
          </a:xfrm>
          <a:prstGeom prst="rect">
            <a:avLst/>
          </a:prstGeom>
          <a:noFill/>
        </p:spPr>
        <p:txBody>
          <a:bodyPr wrap="square" rtlCol="0">
            <a:spAutoFit/>
          </a:bodyPr>
          <a:lstStyle/>
          <a:p>
            <a:pPr algn="ctr"/>
            <a:r>
              <a:rPr lang="en-GB" sz="3600" dirty="0">
                <a:latin typeface="Century Gothic" panose="020B0502020202020204" pitchFamily="34" charset="0"/>
              </a:rPr>
              <a:t>2</a:t>
            </a:r>
          </a:p>
        </p:txBody>
      </p:sp>
      <p:sp>
        <p:nvSpPr>
          <p:cNvPr id="28" name="TextBox 27">
            <a:extLst>
              <a:ext uri="{FF2B5EF4-FFF2-40B4-BE49-F238E27FC236}">
                <a16:creationId xmlns:a16="http://schemas.microsoft.com/office/drawing/2014/main" id="{0624E1A9-1928-49D6-8160-52FFF09BD709}"/>
              </a:ext>
            </a:extLst>
          </p:cNvPr>
          <p:cNvSpPr txBox="1"/>
          <p:nvPr/>
        </p:nvSpPr>
        <p:spPr>
          <a:xfrm>
            <a:off x="5119878" y="5371883"/>
            <a:ext cx="424412" cy="646331"/>
          </a:xfrm>
          <a:prstGeom prst="rect">
            <a:avLst/>
          </a:prstGeom>
          <a:noFill/>
        </p:spPr>
        <p:txBody>
          <a:bodyPr wrap="square" rtlCol="0">
            <a:spAutoFit/>
          </a:bodyPr>
          <a:lstStyle/>
          <a:p>
            <a:pPr algn="ctr"/>
            <a:r>
              <a:rPr lang="en-GB" sz="3600" dirty="0">
                <a:latin typeface="Century Gothic" panose="020B0502020202020204" pitchFamily="34" charset="0"/>
              </a:rPr>
              <a:t>3</a:t>
            </a:r>
          </a:p>
        </p:txBody>
      </p:sp>
      <p:sp>
        <p:nvSpPr>
          <p:cNvPr id="29" name="TextBox 28">
            <a:extLst>
              <a:ext uri="{FF2B5EF4-FFF2-40B4-BE49-F238E27FC236}">
                <a16:creationId xmlns:a16="http://schemas.microsoft.com/office/drawing/2014/main" id="{D8DA7FC1-A2D3-4640-825F-BAFDDC3175C2}"/>
              </a:ext>
            </a:extLst>
          </p:cNvPr>
          <p:cNvSpPr txBox="1"/>
          <p:nvPr/>
        </p:nvSpPr>
        <p:spPr>
          <a:xfrm>
            <a:off x="6059684" y="5345283"/>
            <a:ext cx="424412" cy="646331"/>
          </a:xfrm>
          <a:prstGeom prst="rect">
            <a:avLst/>
          </a:prstGeom>
          <a:noFill/>
        </p:spPr>
        <p:txBody>
          <a:bodyPr wrap="square" rtlCol="0">
            <a:spAutoFit/>
          </a:bodyPr>
          <a:lstStyle/>
          <a:p>
            <a:pPr algn="ctr"/>
            <a:r>
              <a:rPr lang="en-GB" sz="3600" dirty="0">
                <a:latin typeface="Century Gothic" panose="020B0502020202020204" pitchFamily="34" charset="0"/>
              </a:rPr>
              <a:t>4</a:t>
            </a:r>
          </a:p>
        </p:txBody>
      </p:sp>
      <p:sp>
        <p:nvSpPr>
          <p:cNvPr id="30" name="Speech Bubble: Oval 29">
            <a:extLst>
              <a:ext uri="{FF2B5EF4-FFF2-40B4-BE49-F238E27FC236}">
                <a16:creationId xmlns:a16="http://schemas.microsoft.com/office/drawing/2014/main" id="{621EF3A5-67E1-4E28-8D95-ABD1CBD6C453}"/>
              </a:ext>
            </a:extLst>
          </p:cNvPr>
          <p:cNvSpPr/>
          <p:nvPr/>
        </p:nvSpPr>
        <p:spPr>
          <a:xfrm>
            <a:off x="857250" y="512466"/>
            <a:ext cx="5218045" cy="2233824"/>
          </a:xfrm>
          <a:prstGeom prst="wedgeEllipseCallout">
            <a:avLst>
              <a:gd name="adj1" fmla="val -32192"/>
              <a:gd name="adj2" fmla="val 863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wonder what colour 7 should be?</a:t>
            </a:r>
          </a:p>
        </p:txBody>
      </p:sp>
      <p:sp>
        <p:nvSpPr>
          <p:cNvPr id="31" name="Rectangle: Rounded Corners 30">
            <a:extLst>
              <a:ext uri="{FF2B5EF4-FFF2-40B4-BE49-F238E27FC236}">
                <a16:creationId xmlns:a16="http://schemas.microsoft.com/office/drawing/2014/main" id="{503EB98C-FCC2-49A9-9E0B-8D6D2AC504D1}"/>
              </a:ext>
            </a:extLst>
          </p:cNvPr>
          <p:cNvSpPr>
            <a:spLocks noChangeAspect="1"/>
          </p:cNvSpPr>
          <p:nvPr/>
        </p:nvSpPr>
        <p:spPr>
          <a:xfrm>
            <a:off x="8709791" y="5232221"/>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7</a:t>
            </a:r>
          </a:p>
        </p:txBody>
      </p:sp>
      <p:sp>
        <p:nvSpPr>
          <p:cNvPr id="25" name="TextBox 24">
            <a:extLst>
              <a:ext uri="{FF2B5EF4-FFF2-40B4-BE49-F238E27FC236}">
                <a16:creationId xmlns:a16="http://schemas.microsoft.com/office/drawing/2014/main" id="{6C4B8710-5C15-407A-9BD5-71A10FB60826}"/>
              </a:ext>
            </a:extLst>
          </p:cNvPr>
          <p:cNvSpPr txBox="1"/>
          <p:nvPr/>
        </p:nvSpPr>
        <p:spPr>
          <a:xfrm>
            <a:off x="7036336" y="5367102"/>
            <a:ext cx="424412" cy="646331"/>
          </a:xfrm>
          <a:prstGeom prst="rect">
            <a:avLst/>
          </a:prstGeom>
          <a:noFill/>
        </p:spPr>
        <p:txBody>
          <a:bodyPr wrap="square" rtlCol="0">
            <a:spAutoFit/>
          </a:bodyPr>
          <a:lstStyle/>
          <a:p>
            <a:pPr algn="ctr"/>
            <a:r>
              <a:rPr lang="en-GB" sz="3600" dirty="0">
                <a:latin typeface="Century Gothic" panose="020B0502020202020204" pitchFamily="34" charset="0"/>
              </a:rPr>
              <a:t>5</a:t>
            </a:r>
          </a:p>
        </p:txBody>
      </p:sp>
      <p:sp>
        <p:nvSpPr>
          <p:cNvPr id="32" name="TextBox 31">
            <a:extLst>
              <a:ext uri="{FF2B5EF4-FFF2-40B4-BE49-F238E27FC236}">
                <a16:creationId xmlns:a16="http://schemas.microsoft.com/office/drawing/2014/main" id="{343D1796-1CE8-4802-99C8-474BD7DA751B}"/>
              </a:ext>
            </a:extLst>
          </p:cNvPr>
          <p:cNvSpPr txBox="1"/>
          <p:nvPr/>
        </p:nvSpPr>
        <p:spPr>
          <a:xfrm>
            <a:off x="8029232" y="5350657"/>
            <a:ext cx="424412" cy="646331"/>
          </a:xfrm>
          <a:prstGeom prst="rect">
            <a:avLst/>
          </a:prstGeom>
          <a:noFill/>
        </p:spPr>
        <p:txBody>
          <a:bodyPr wrap="square" rtlCol="0">
            <a:spAutoFit/>
          </a:bodyPr>
          <a:lstStyle/>
          <a:p>
            <a:pPr algn="ctr"/>
            <a:r>
              <a:rPr lang="en-GB" sz="3600" dirty="0">
                <a:latin typeface="Century Gothic" panose="020B0502020202020204" pitchFamily="34" charset="0"/>
              </a:rPr>
              <a:t>6</a:t>
            </a:r>
          </a:p>
        </p:txBody>
      </p:sp>
      <p:sp>
        <p:nvSpPr>
          <p:cNvPr id="24" name="Rectangle 23">
            <a:extLst>
              <a:ext uri="{FF2B5EF4-FFF2-40B4-BE49-F238E27FC236}">
                <a16:creationId xmlns:a16="http://schemas.microsoft.com/office/drawing/2014/main" id="{DCA85BFE-AB4B-4161-BED5-FC8210C401ED}"/>
              </a:ext>
            </a:extLst>
          </p:cNvPr>
          <p:cNvSpPr/>
          <p:nvPr/>
        </p:nvSpPr>
        <p:spPr>
          <a:xfrm>
            <a:off x="6746762" y="5100009"/>
            <a:ext cx="1992055" cy="1199245"/>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C6A6706A-FF9E-46FA-B58F-6DAF7AFDA7EE}"/>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4" name="Rectangle 33">
            <a:extLst>
              <a:ext uri="{FF2B5EF4-FFF2-40B4-BE49-F238E27FC236}">
                <a16:creationId xmlns:a16="http://schemas.microsoft.com/office/drawing/2014/main" id="{BF78065B-232C-4D99-AD16-637FF4F4D054}"/>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094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P spid="31"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latin typeface="Century Gothic" panose="020B0502020202020204" pitchFamily="34" charset="0"/>
              </a:rPr>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icture containing toy, hydrant  Description automatically generated">
            <a:extLst>
              <a:ext uri="{FF2B5EF4-FFF2-40B4-BE49-F238E27FC236}">
                <a16:creationId xmlns:a16="http://schemas.microsoft.com/office/drawing/2014/main" id="{DDDCEC81-3FEC-4BF7-938A-27C8BB86BC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7" name="Rectangle: Rounded Corners 6">
            <a:extLst>
              <a:ext uri="{FF2B5EF4-FFF2-40B4-BE49-F238E27FC236}">
                <a16:creationId xmlns:a16="http://schemas.microsoft.com/office/drawing/2014/main" id="{403AC2C4-B58D-490A-A82E-46B9C7A82523}"/>
              </a:ext>
            </a:extLst>
          </p:cNvPr>
          <p:cNvSpPr>
            <a:spLocks noChangeAspect="1"/>
          </p:cNvSpPr>
          <p:nvPr/>
        </p:nvSpPr>
        <p:spPr>
          <a:xfrm>
            <a:off x="2910652" y="5220971"/>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E8D0362-8888-4488-BC17-ED2D9037FE16}"/>
              </a:ext>
            </a:extLst>
          </p:cNvPr>
          <p:cNvSpPr>
            <a:spLocks noChangeAspect="1"/>
          </p:cNvSpPr>
          <p:nvPr/>
        </p:nvSpPr>
        <p:spPr>
          <a:xfrm>
            <a:off x="4863096" y="5220971"/>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D640A32-99CE-4B5E-A889-BE603D532169}"/>
              </a:ext>
            </a:extLst>
          </p:cNvPr>
          <p:cNvSpPr>
            <a:spLocks noChangeAspect="1"/>
          </p:cNvSpPr>
          <p:nvPr/>
        </p:nvSpPr>
        <p:spPr>
          <a:xfrm>
            <a:off x="3881735" y="5220971"/>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peech Bubble: Oval 13">
            <a:extLst>
              <a:ext uri="{FF2B5EF4-FFF2-40B4-BE49-F238E27FC236}">
                <a16:creationId xmlns:a16="http://schemas.microsoft.com/office/drawing/2014/main" id="{B2EE5FB1-E870-4AB5-9556-AED92B85D252}"/>
              </a:ext>
            </a:extLst>
          </p:cNvPr>
          <p:cNvSpPr/>
          <p:nvPr/>
        </p:nvSpPr>
        <p:spPr>
          <a:xfrm>
            <a:off x="6388102" y="1155581"/>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Unlock the pattern!</a:t>
            </a:r>
          </a:p>
        </p:txBody>
      </p:sp>
      <p:sp>
        <p:nvSpPr>
          <p:cNvPr id="17" name="Rectangle: Rounded Corners 16">
            <a:extLst>
              <a:ext uri="{FF2B5EF4-FFF2-40B4-BE49-F238E27FC236}">
                <a16:creationId xmlns:a16="http://schemas.microsoft.com/office/drawing/2014/main" id="{AF495F26-0C46-4360-A0A1-5C0A354392CA}"/>
              </a:ext>
            </a:extLst>
          </p:cNvPr>
          <p:cNvSpPr>
            <a:spLocks noChangeAspect="1"/>
          </p:cNvSpPr>
          <p:nvPr/>
        </p:nvSpPr>
        <p:spPr>
          <a:xfrm>
            <a:off x="5844457" y="5218336"/>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5320F3B8-A11C-4E57-A201-AEFF26870CD5}"/>
              </a:ext>
            </a:extLst>
          </p:cNvPr>
          <p:cNvSpPr>
            <a:spLocks noChangeAspect="1"/>
          </p:cNvSpPr>
          <p:nvPr/>
        </p:nvSpPr>
        <p:spPr>
          <a:xfrm>
            <a:off x="6815540" y="5233072"/>
            <a:ext cx="960027" cy="938693"/>
          </a:xfrm>
          <a:prstGeom prst="roundRect">
            <a:avLst/>
          </a:prstGeom>
          <a:solidFill>
            <a:srgbClr val="FA8F23"/>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EC1FE7D-C53D-4B0E-9CA3-FDC702734857}"/>
              </a:ext>
            </a:extLst>
          </p:cNvPr>
          <p:cNvSpPr/>
          <p:nvPr/>
        </p:nvSpPr>
        <p:spPr>
          <a:xfrm>
            <a:off x="5844457" y="5080000"/>
            <a:ext cx="2912471" cy="1227514"/>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4CF41D1D-83F5-408E-82A0-EEC59AA5D552}"/>
              </a:ext>
            </a:extLst>
          </p:cNvPr>
          <p:cNvSpPr>
            <a:spLocks noChangeAspect="1"/>
          </p:cNvSpPr>
          <p:nvPr/>
        </p:nvSpPr>
        <p:spPr>
          <a:xfrm>
            <a:off x="7796901" y="5233072"/>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616B5DC-80DD-4290-853C-96D74CA65A80}"/>
              </a:ext>
            </a:extLst>
          </p:cNvPr>
          <p:cNvSpPr txBox="1"/>
          <p:nvPr/>
        </p:nvSpPr>
        <p:spPr>
          <a:xfrm>
            <a:off x="6089809" y="5357721"/>
            <a:ext cx="424412" cy="646331"/>
          </a:xfrm>
          <a:prstGeom prst="rect">
            <a:avLst/>
          </a:prstGeom>
          <a:noFill/>
        </p:spPr>
        <p:txBody>
          <a:bodyPr wrap="square" rtlCol="0">
            <a:spAutoFit/>
          </a:bodyPr>
          <a:lstStyle/>
          <a:p>
            <a:pPr algn="ctr"/>
            <a:r>
              <a:rPr lang="en-GB" sz="3600" dirty="0">
                <a:latin typeface="Century Gothic" panose="020B0502020202020204" pitchFamily="34" charset="0"/>
              </a:rPr>
              <a:t>4</a:t>
            </a:r>
          </a:p>
        </p:txBody>
      </p:sp>
      <p:sp>
        <p:nvSpPr>
          <p:cNvPr id="20" name="TextBox 19">
            <a:extLst>
              <a:ext uri="{FF2B5EF4-FFF2-40B4-BE49-F238E27FC236}">
                <a16:creationId xmlns:a16="http://schemas.microsoft.com/office/drawing/2014/main" id="{A47246E3-B9C7-4384-81AD-A11F60ADA724}"/>
              </a:ext>
            </a:extLst>
          </p:cNvPr>
          <p:cNvSpPr txBox="1"/>
          <p:nvPr/>
        </p:nvSpPr>
        <p:spPr>
          <a:xfrm>
            <a:off x="7082860" y="5369116"/>
            <a:ext cx="424412" cy="646331"/>
          </a:xfrm>
          <a:prstGeom prst="rect">
            <a:avLst/>
          </a:prstGeom>
          <a:noFill/>
        </p:spPr>
        <p:txBody>
          <a:bodyPr wrap="square" rtlCol="0">
            <a:spAutoFit/>
          </a:bodyPr>
          <a:lstStyle/>
          <a:p>
            <a:pPr algn="ctr"/>
            <a:r>
              <a:rPr lang="en-GB" sz="3600" dirty="0">
                <a:latin typeface="Century Gothic" panose="020B0502020202020204" pitchFamily="34" charset="0"/>
              </a:rPr>
              <a:t>5</a:t>
            </a:r>
          </a:p>
        </p:txBody>
      </p:sp>
      <p:sp>
        <p:nvSpPr>
          <p:cNvPr id="24" name="TextBox 23">
            <a:extLst>
              <a:ext uri="{FF2B5EF4-FFF2-40B4-BE49-F238E27FC236}">
                <a16:creationId xmlns:a16="http://schemas.microsoft.com/office/drawing/2014/main" id="{BDB46B66-CB02-4106-B4C3-982B63CB9532}"/>
              </a:ext>
            </a:extLst>
          </p:cNvPr>
          <p:cNvSpPr txBox="1"/>
          <p:nvPr/>
        </p:nvSpPr>
        <p:spPr>
          <a:xfrm>
            <a:off x="8043743" y="5369115"/>
            <a:ext cx="424412" cy="646331"/>
          </a:xfrm>
          <a:prstGeom prst="rect">
            <a:avLst/>
          </a:prstGeom>
          <a:noFill/>
        </p:spPr>
        <p:txBody>
          <a:bodyPr wrap="square" rtlCol="0">
            <a:spAutoFit/>
          </a:bodyPr>
          <a:lstStyle/>
          <a:p>
            <a:pPr algn="ctr"/>
            <a:r>
              <a:rPr lang="en-GB" sz="3600" dirty="0">
                <a:latin typeface="Century Gothic" panose="020B0502020202020204" pitchFamily="34" charset="0"/>
              </a:rPr>
              <a:t>6</a:t>
            </a:r>
          </a:p>
        </p:txBody>
      </p:sp>
      <p:sp>
        <p:nvSpPr>
          <p:cNvPr id="27" name="TextBox 26">
            <a:extLst>
              <a:ext uri="{FF2B5EF4-FFF2-40B4-BE49-F238E27FC236}">
                <a16:creationId xmlns:a16="http://schemas.microsoft.com/office/drawing/2014/main" id="{99F4E077-819E-4008-B80A-6BAB44E405BC}"/>
              </a:ext>
            </a:extLst>
          </p:cNvPr>
          <p:cNvSpPr txBox="1"/>
          <p:nvPr/>
        </p:nvSpPr>
        <p:spPr>
          <a:xfrm>
            <a:off x="3180458" y="5360489"/>
            <a:ext cx="424412" cy="646331"/>
          </a:xfrm>
          <a:prstGeom prst="rect">
            <a:avLst/>
          </a:prstGeom>
          <a:noFill/>
        </p:spPr>
        <p:txBody>
          <a:bodyPr wrap="square" rtlCol="0">
            <a:spAutoFit/>
          </a:bodyPr>
          <a:lstStyle/>
          <a:p>
            <a:pPr algn="ctr"/>
            <a:r>
              <a:rPr lang="en-GB" sz="3600" dirty="0">
                <a:latin typeface="Century Gothic" panose="020B0502020202020204" pitchFamily="34" charset="0"/>
              </a:rPr>
              <a:t>1</a:t>
            </a:r>
          </a:p>
        </p:txBody>
      </p:sp>
      <p:sp>
        <p:nvSpPr>
          <p:cNvPr id="28" name="TextBox 27">
            <a:extLst>
              <a:ext uri="{FF2B5EF4-FFF2-40B4-BE49-F238E27FC236}">
                <a16:creationId xmlns:a16="http://schemas.microsoft.com/office/drawing/2014/main" id="{315C0D81-1916-4C98-8FA0-DCC314E3D56A}"/>
              </a:ext>
            </a:extLst>
          </p:cNvPr>
          <p:cNvSpPr txBox="1"/>
          <p:nvPr/>
        </p:nvSpPr>
        <p:spPr>
          <a:xfrm>
            <a:off x="4144481" y="5371884"/>
            <a:ext cx="424412" cy="646331"/>
          </a:xfrm>
          <a:prstGeom prst="rect">
            <a:avLst/>
          </a:prstGeom>
          <a:noFill/>
        </p:spPr>
        <p:txBody>
          <a:bodyPr wrap="square" rtlCol="0">
            <a:spAutoFit/>
          </a:bodyPr>
          <a:lstStyle/>
          <a:p>
            <a:pPr algn="ctr"/>
            <a:r>
              <a:rPr lang="en-GB" sz="3600" dirty="0">
                <a:latin typeface="Century Gothic" panose="020B0502020202020204" pitchFamily="34" charset="0"/>
              </a:rPr>
              <a:t>2</a:t>
            </a:r>
          </a:p>
        </p:txBody>
      </p:sp>
      <p:sp>
        <p:nvSpPr>
          <p:cNvPr id="29" name="TextBox 28">
            <a:extLst>
              <a:ext uri="{FF2B5EF4-FFF2-40B4-BE49-F238E27FC236}">
                <a16:creationId xmlns:a16="http://schemas.microsoft.com/office/drawing/2014/main" id="{28D409F2-1C66-4ACB-8FB8-C512B6F59D1C}"/>
              </a:ext>
            </a:extLst>
          </p:cNvPr>
          <p:cNvSpPr txBox="1"/>
          <p:nvPr/>
        </p:nvSpPr>
        <p:spPr>
          <a:xfrm>
            <a:off x="5119878" y="5371883"/>
            <a:ext cx="424412" cy="646331"/>
          </a:xfrm>
          <a:prstGeom prst="rect">
            <a:avLst/>
          </a:prstGeom>
          <a:noFill/>
        </p:spPr>
        <p:txBody>
          <a:bodyPr wrap="square" rtlCol="0">
            <a:spAutoFit/>
          </a:bodyPr>
          <a:lstStyle/>
          <a:p>
            <a:pPr algn="ctr"/>
            <a:r>
              <a:rPr lang="en-GB" sz="3600" dirty="0">
                <a:latin typeface="Century Gothic" panose="020B0502020202020204" pitchFamily="34" charset="0"/>
              </a:rPr>
              <a:t>3</a:t>
            </a:r>
          </a:p>
        </p:txBody>
      </p:sp>
      <p:sp>
        <p:nvSpPr>
          <p:cNvPr id="15" name="Rectangle 14">
            <a:extLst>
              <a:ext uri="{FF2B5EF4-FFF2-40B4-BE49-F238E27FC236}">
                <a16:creationId xmlns:a16="http://schemas.microsoft.com/office/drawing/2014/main" id="{24B343AC-59DC-4C78-8ED6-056F2939BB88}"/>
              </a:ext>
            </a:extLst>
          </p:cNvPr>
          <p:cNvSpPr/>
          <p:nvPr/>
        </p:nvSpPr>
        <p:spPr>
          <a:xfrm>
            <a:off x="2827378" y="5079676"/>
            <a:ext cx="3017079" cy="1227514"/>
          </a:xfrm>
          <a:prstGeom prst="rect">
            <a:avLst/>
          </a:prstGeom>
          <a:solidFill>
            <a:schemeClr val="bg1"/>
          </a:solid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Speech Bubble: Oval 29">
            <a:extLst>
              <a:ext uri="{FF2B5EF4-FFF2-40B4-BE49-F238E27FC236}">
                <a16:creationId xmlns:a16="http://schemas.microsoft.com/office/drawing/2014/main" id="{F8C1FF25-3E70-4900-8CAC-EAF2BC357B53}"/>
              </a:ext>
            </a:extLst>
          </p:cNvPr>
          <p:cNvSpPr/>
          <p:nvPr/>
        </p:nvSpPr>
        <p:spPr>
          <a:xfrm>
            <a:off x="857250" y="512466"/>
            <a:ext cx="5218045" cy="2233824"/>
          </a:xfrm>
          <a:prstGeom prst="wedgeEllipseCallout">
            <a:avLst>
              <a:gd name="adj1" fmla="val -32192"/>
              <a:gd name="adj2" fmla="val 863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wonder what colour block 2 should be?</a:t>
            </a:r>
          </a:p>
        </p:txBody>
      </p:sp>
      <p:sp>
        <p:nvSpPr>
          <p:cNvPr id="26" name="Oval 25">
            <a:extLst>
              <a:ext uri="{FF2B5EF4-FFF2-40B4-BE49-F238E27FC236}">
                <a16:creationId xmlns:a16="http://schemas.microsoft.com/office/drawing/2014/main" id="{A578DB1E-9222-4321-AD47-52C92D037E6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1" name="Rectangle 30">
            <a:extLst>
              <a:ext uri="{FF2B5EF4-FFF2-40B4-BE49-F238E27FC236}">
                <a16:creationId xmlns:a16="http://schemas.microsoft.com/office/drawing/2014/main" id="{A1BC4A1F-201A-43EA-9837-4B4B69C52A0D}"/>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5801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toy, hydrant  Description automatically generated">
            <a:extLst>
              <a:ext uri="{FF2B5EF4-FFF2-40B4-BE49-F238E27FC236}">
                <a16:creationId xmlns:a16="http://schemas.microsoft.com/office/drawing/2014/main" id="{9C3519F1-A092-43E4-95B4-ED22D64E0D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36"/>
            <a:ext cx="12192000" cy="6847728"/>
          </a:xfrm>
          <a:prstGeom prst="rect">
            <a:avLst/>
          </a:prstGeom>
        </p:spPr>
      </p:pic>
      <p:sp>
        <p:nvSpPr>
          <p:cNvPr id="7" name="Rectangle: Rounded Corners 6">
            <a:extLst>
              <a:ext uri="{FF2B5EF4-FFF2-40B4-BE49-F238E27FC236}">
                <a16:creationId xmlns:a16="http://schemas.microsoft.com/office/drawing/2014/main" id="{403AC2C4-B58D-490A-A82E-46B9C7A82523}"/>
              </a:ext>
            </a:extLst>
          </p:cNvPr>
          <p:cNvSpPr>
            <a:spLocks noChangeAspect="1"/>
          </p:cNvSpPr>
          <p:nvPr/>
        </p:nvSpPr>
        <p:spPr>
          <a:xfrm>
            <a:off x="2910652" y="5220971"/>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Rounded Corners 8">
            <a:extLst>
              <a:ext uri="{FF2B5EF4-FFF2-40B4-BE49-F238E27FC236}">
                <a16:creationId xmlns:a16="http://schemas.microsoft.com/office/drawing/2014/main" id="{DE8D0362-8888-4488-BC17-ED2D9037FE16}"/>
              </a:ext>
            </a:extLst>
          </p:cNvPr>
          <p:cNvSpPr>
            <a:spLocks noChangeAspect="1"/>
          </p:cNvSpPr>
          <p:nvPr/>
        </p:nvSpPr>
        <p:spPr>
          <a:xfrm>
            <a:off x="4863096" y="5220971"/>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Rounded Corners 9">
            <a:extLst>
              <a:ext uri="{FF2B5EF4-FFF2-40B4-BE49-F238E27FC236}">
                <a16:creationId xmlns:a16="http://schemas.microsoft.com/office/drawing/2014/main" id="{9D640A32-99CE-4B5E-A889-BE603D532169}"/>
              </a:ext>
            </a:extLst>
          </p:cNvPr>
          <p:cNvSpPr>
            <a:spLocks noChangeAspect="1"/>
          </p:cNvSpPr>
          <p:nvPr/>
        </p:nvSpPr>
        <p:spPr>
          <a:xfrm>
            <a:off x="3881735" y="5220971"/>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peech Bubble: Oval 13">
            <a:extLst>
              <a:ext uri="{FF2B5EF4-FFF2-40B4-BE49-F238E27FC236}">
                <a16:creationId xmlns:a16="http://schemas.microsoft.com/office/drawing/2014/main" id="{B2EE5FB1-E870-4AB5-9556-AED92B85D252}"/>
              </a:ext>
            </a:extLst>
          </p:cNvPr>
          <p:cNvSpPr/>
          <p:nvPr/>
        </p:nvSpPr>
        <p:spPr>
          <a:xfrm>
            <a:off x="6388102" y="1155581"/>
            <a:ext cx="4573418" cy="1722760"/>
          </a:xfrm>
          <a:prstGeom prst="wedgeEllipseCallout">
            <a:avLst>
              <a:gd name="adj1" fmla="val 37458"/>
              <a:gd name="adj2" fmla="val 87125"/>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Unlock the pattern!</a:t>
            </a:r>
          </a:p>
        </p:txBody>
      </p:sp>
      <p:sp>
        <p:nvSpPr>
          <p:cNvPr id="17" name="Rectangle: Rounded Corners 16">
            <a:extLst>
              <a:ext uri="{FF2B5EF4-FFF2-40B4-BE49-F238E27FC236}">
                <a16:creationId xmlns:a16="http://schemas.microsoft.com/office/drawing/2014/main" id="{AF495F26-0C46-4360-A0A1-5C0A354392CA}"/>
              </a:ext>
            </a:extLst>
          </p:cNvPr>
          <p:cNvSpPr>
            <a:spLocks noChangeAspect="1"/>
          </p:cNvSpPr>
          <p:nvPr/>
        </p:nvSpPr>
        <p:spPr>
          <a:xfrm>
            <a:off x="5844457" y="5218336"/>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Rounded Corners 17">
            <a:extLst>
              <a:ext uri="{FF2B5EF4-FFF2-40B4-BE49-F238E27FC236}">
                <a16:creationId xmlns:a16="http://schemas.microsoft.com/office/drawing/2014/main" id="{5320F3B8-A11C-4E57-A201-AEFF26870CD5}"/>
              </a:ext>
            </a:extLst>
          </p:cNvPr>
          <p:cNvSpPr>
            <a:spLocks noChangeAspect="1"/>
          </p:cNvSpPr>
          <p:nvPr/>
        </p:nvSpPr>
        <p:spPr>
          <a:xfrm>
            <a:off x="6815540" y="5233072"/>
            <a:ext cx="960027" cy="938693"/>
          </a:xfrm>
          <a:prstGeom prst="round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DEC1FE7D-C53D-4B0E-9CA3-FDC702734857}"/>
              </a:ext>
            </a:extLst>
          </p:cNvPr>
          <p:cNvSpPr/>
          <p:nvPr/>
        </p:nvSpPr>
        <p:spPr>
          <a:xfrm>
            <a:off x="2913713" y="5026277"/>
            <a:ext cx="2909410" cy="1382837"/>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Rounded Corners 24">
            <a:extLst>
              <a:ext uri="{FF2B5EF4-FFF2-40B4-BE49-F238E27FC236}">
                <a16:creationId xmlns:a16="http://schemas.microsoft.com/office/drawing/2014/main" id="{4CF41D1D-83F5-408E-82A0-EEC59AA5D552}"/>
              </a:ext>
            </a:extLst>
          </p:cNvPr>
          <p:cNvSpPr>
            <a:spLocks noChangeAspect="1"/>
          </p:cNvSpPr>
          <p:nvPr/>
        </p:nvSpPr>
        <p:spPr>
          <a:xfrm>
            <a:off x="7796901" y="5233072"/>
            <a:ext cx="960027" cy="938693"/>
          </a:xfrm>
          <a:prstGeom prst="roundRect">
            <a:avLst/>
          </a:prstGeom>
          <a:solidFill>
            <a:srgbClr val="D4BD1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4616B5DC-80DD-4290-853C-96D74CA65A80}"/>
              </a:ext>
            </a:extLst>
          </p:cNvPr>
          <p:cNvSpPr txBox="1"/>
          <p:nvPr/>
        </p:nvSpPr>
        <p:spPr>
          <a:xfrm>
            <a:off x="6075295" y="5357721"/>
            <a:ext cx="424412" cy="646331"/>
          </a:xfrm>
          <a:prstGeom prst="rect">
            <a:avLst/>
          </a:prstGeom>
          <a:noFill/>
        </p:spPr>
        <p:txBody>
          <a:bodyPr wrap="square" rtlCol="0">
            <a:spAutoFit/>
          </a:bodyPr>
          <a:lstStyle/>
          <a:p>
            <a:pPr algn="ctr"/>
            <a:r>
              <a:rPr lang="en-GB" sz="3600" dirty="0">
                <a:latin typeface="Century Gothic" panose="020B0502020202020204" pitchFamily="34" charset="0"/>
              </a:rPr>
              <a:t>4</a:t>
            </a:r>
          </a:p>
        </p:txBody>
      </p:sp>
      <p:sp>
        <p:nvSpPr>
          <p:cNvPr id="20" name="TextBox 19">
            <a:extLst>
              <a:ext uri="{FF2B5EF4-FFF2-40B4-BE49-F238E27FC236}">
                <a16:creationId xmlns:a16="http://schemas.microsoft.com/office/drawing/2014/main" id="{A47246E3-B9C7-4384-81AD-A11F60ADA724}"/>
              </a:ext>
            </a:extLst>
          </p:cNvPr>
          <p:cNvSpPr txBox="1"/>
          <p:nvPr/>
        </p:nvSpPr>
        <p:spPr>
          <a:xfrm>
            <a:off x="7039318" y="5369116"/>
            <a:ext cx="424412" cy="646331"/>
          </a:xfrm>
          <a:prstGeom prst="rect">
            <a:avLst/>
          </a:prstGeom>
          <a:noFill/>
        </p:spPr>
        <p:txBody>
          <a:bodyPr wrap="square" rtlCol="0">
            <a:spAutoFit/>
          </a:bodyPr>
          <a:lstStyle/>
          <a:p>
            <a:pPr algn="ctr"/>
            <a:r>
              <a:rPr lang="en-GB" sz="3600" dirty="0">
                <a:latin typeface="Century Gothic" panose="020B0502020202020204" pitchFamily="34" charset="0"/>
              </a:rPr>
              <a:t>5</a:t>
            </a:r>
          </a:p>
        </p:txBody>
      </p:sp>
      <p:sp>
        <p:nvSpPr>
          <p:cNvPr id="24" name="TextBox 23">
            <a:extLst>
              <a:ext uri="{FF2B5EF4-FFF2-40B4-BE49-F238E27FC236}">
                <a16:creationId xmlns:a16="http://schemas.microsoft.com/office/drawing/2014/main" id="{BDB46B66-CB02-4106-B4C3-982B63CB9532}"/>
              </a:ext>
            </a:extLst>
          </p:cNvPr>
          <p:cNvSpPr txBox="1"/>
          <p:nvPr/>
        </p:nvSpPr>
        <p:spPr>
          <a:xfrm>
            <a:off x="8014715" y="5369115"/>
            <a:ext cx="424412" cy="646331"/>
          </a:xfrm>
          <a:prstGeom prst="rect">
            <a:avLst/>
          </a:prstGeom>
          <a:noFill/>
        </p:spPr>
        <p:txBody>
          <a:bodyPr wrap="square" rtlCol="0">
            <a:spAutoFit/>
          </a:bodyPr>
          <a:lstStyle/>
          <a:p>
            <a:pPr algn="ctr"/>
            <a:r>
              <a:rPr lang="en-GB" sz="3600" dirty="0">
                <a:latin typeface="Century Gothic" panose="020B0502020202020204" pitchFamily="34" charset="0"/>
              </a:rPr>
              <a:t>6</a:t>
            </a:r>
          </a:p>
        </p:txBody>
      </p:sp>
      <p:sp>
        <p:nvSpPr>
          <p:cNvPr id="27" name="TextBox 26">
            <a:extLst>
              <a:ext uri="{FF2B5EF4-FFF2-40B4-BE49-F238E27FC236}">
                <a16:creationId xmlns:a16="http://schemas.microsoft.com/office/drawing/2014/main" id="{99F4E077-819E-4008-B80A-6BAB44E405BC}"/>
              </a:ext>
            </a:extLst>
          </p:cNvPr>
          <p:cNvSpPr txBox="1"/>
          <p:nvPr/>
        </p:nvSpPr>
        <p:spPr>
          <a:xfrm>
            <a:off x="3180458" y="5360489"/>
            <a:ext cx="424412" cy="646331"/>
          </a:xfrm>
          <a:prstGeom prst="rect">
            <a:avLst/>
          </a:prstGeom>
          <a:noFill/>
        </p:spPr>
        <p:txBody>
          <a:bodyPr wrap="square" rtlCol="0">
            <a:spAutoFit/>
          </a:bodyPr>
          <a:lstStyle/>
          <a:p>
            <a:pPr algn="ctr"/>
            <a:r>
              <a:rPr lang="en-GB" sz="3600" dirty="0">
                <a:latin typeface="Century Gothic" panose="020B0502020202020204" pitchFamily="34" charset="0"/>
              </a:rPr>
              <a:t>1</a:t>
            </a:r>
          </a:p>
        </p:txBody>
      </p:sp>
      <p:sp>
        <p:nvSpPr>
          <p:cNvPr id="28" name="TextBox 27">
            <a:extLst>
              <a:ext uri="{FF2B5EF4-FFF2-40B4-BE49-F238E27FC236}">
                <a16:creationId xmlns:a16="http://schemas.microsoft.com/office/drawing/2014/main" id="{315C0D81-1916-4C98-8FA0-DCC314E3D56A}"/>
              </a:ext>
            </a:extLst>
          </p:cNvPr>
          <p:cNvSpPr txBox="1"/>
          <p:nvPr/>
        </p:nvSpPr>
        <p:spPr>
          <a:xfrm>
            <a:off x="4144481" y="5371884"/>
            <a:ext cx="424412" cy="646331"/>
          </a:xfrm>
          <a:prstGeom prst="rect">
            <a:avLst/>
          </a:prstGeom>
          <a:noFill/>
        </p:spPr>
        <p:txBody>
          <a:bodyPr wrap="square" rtlCol="0">
            <a:spAutoFit/>
          </a:bodyPr>
          <a:lstStyle/>
          <a:p>
            <a:pPr algn="ctr"/>
            <a:r>
              <a:rPr lang="en-GB" sz="3600" dirty="0">
                <a:latin typeface="Century Gothic" panose="020B0502020202020204" pitchFamily="34" charset="0"/>
              </a:rPr>
              <a:t>2</a:t>
            </a:r>
          </a:p>
        </p:txBody>
      </p:sp>
      <p:sp>
        <p:nvSpPr>
          <p:cNvPr id="29" name="TextBox 28">
            <a:extLst>
              <a:ext uri="{FF2B5EF4-FFF2-40B4-BE49-F238E27FC236}">
                <a16:creationId xmlns:a16="http://schemas.microsoft.com/office/drawing/2014/main" id="{28D409F2-1C66-4ACB-8FB8-C512B6F59D1C}"/>
              </a:ext>
            </a:extLst>
          </p:cNvPr>
          <p:cNvSpPr txBox="1"/>
          <p:nvPr/>
        </p:nvSpPr>
        <p:spPr>
          <a:xfrm>
            <a:off x="5119878" y="5371883"/>
            <a:ext cx="424412" cy="646331"/>
          </a:xfrm>
          <a:prstGeom prst="rect">
            <a:avLst/>
          </a:prstGeom>
          <a:noFill/>
        </p:spPr>
        <p:txBody>
          <a:bodyPr wrap="square" rtlCol="0">
            <a:spAutoFit/>
          </a:bodyPr>
          <a:lstStyle/>
          <a:p>
            <a:pPr algn="ctr"/>
            <a:r>
              <a:rPr lang="en-GB" sz="3600" dirty="0">
                <a:latin typeface="Century Gothic" panose="020B0502020202020204" pitchFamily="34" charset="0"/>
              </a:rPr>
              <a:t>3</a:t>
            </a:r>
          </a:p>
        </p:txBody>
      </p:sp>
      <p:sp>
        <p:nvSpPr>
          <p:cNvPr id="15" name="Rectangle 14">
            <a:extLst>
              <a:ext uri="{FF2B5EF4-FFF2-40B4-BE49-F238E27FC236}">
                <a16:creationId xmlns:a16="http://schemas.microsoft.com/office/drawing/2014/main" id="{24B343AC-59DC-4C78-8ED6-056F2939BB88}"/>
              </a:ext>
            </a:extLst>
          </p:cNvPr>
          <p:cNvSpPr/>
          <p:nvPr/>
        </p:nvSpPr>
        <p:spPr>
          <a:xfrm>
            <a:off x="3892013" y="5144291"/>
            <a:ext cx="2933805" cy="1141716"/>
          </a:xfrm>
          <a:prstGeom prst="rect">
            <a:avLst/>
          </a:prstGeom>
          <a:solidFill>
            <a:schemeClr val="bg1"/>
          </a:solidFill>
          <a:ln w="571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2B8F8A8D-A710-448E-AAE8-C2347E0F151F}"/>
              </a:ext>
            </a:extLst>
          </p:cNvPr>
          <p:cNvSpPr/>
          <p:nvPr/>
        </p:nvSpPr>
        <p:spPr>
          <a:xfrm>
            <a:off x="5827436" y="5026277"/>
            <a:ext cx="2909410" cy="1382837"/>
          </a:xfrm>
          <a:prstGeom prst="rect">
            <a:avLst/>
          </a:prstGeom>
          <a:noFill/>
          <a:ln w="571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Speech Bubble: Oval 29">
            <a:extLst>
              <a:ext uri="{FF2B5EF4-FFF2-40B4-BE49-F238E27FC236}">
                <a16:creationId xmlns:a16="http://schemas.microsoft.com/office/drawing/2014/main" id="{559B9988-9176-42BC-8CC5-08A8C1B06DAA}"/>
              </a:ext>
            </a:extLst>
          </p:cNvPr>
          <p:cNvSpPr/>
          <p:nvPr/>
        </p:nvSpPr>
        <p:spPr>
          <a:xfrm>
            <a:off x="857250" y="512466"/>
            <a:ext cx="5218045" cy="2233824"/>
          </a:xfrm>
          <a:prstGeom prst="wedgeEllipseCallout">
            <a:avLst>
              <a:gd name="adj1" fmla="val -32192"/>
              <a:gd name="adj2" fmla="val 86374"/>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latin typeface="Century Gothic" panose="020B0502020202020204" pitchFamily="34" charset="0"/>
              </a:rPr>
              <a:t>I wonder what number the hidden yellow is?</a:t>
            </a:r>
          </a:p>
        </p:txBody>
      </p:sp>
      <p:sp>
        <p:nvSpPr>
          <p:cNvPr id="31" name="Oval 30">
            <a:extLst>
              <a:ext uri="{FF2B5EF4-FFF2-40B4-BE49-F238E27FC236}">
                <a16:creationId xmlns:a16="http://schemas.microsoft.com/office/drawing/2014/main" id="{46A5827B-A26C-4258-81E2-C117AA3AD94C}"/>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lvl="0" indent="-285744" algn="l" defTabSz="914377"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dirty="0">
              <a:ln>
                <a:noFill/>
              </a:ln>
              <a:solidFill>
                <a:srgbClr val="585858"/>
              </a:solidFill>
              <a:effectLst/>
              <a:uLnTx/>
              <a:uFillTx/>
              <a:latin typeface="Arial" charset="0"/>
              <a:ea typeface="+mn-ea"/>
              <a:cs typeface="+mn-cs"/>
            </a:endParaRPr>
          </a:p>
        </p:txBody>
      </p:sp>
      <p:sp>
        <p:nvSpPr>
          <p:cNvPr id="32" name="Rectangle 31">
            <a:extLst>
              <a:ext uri="{FF2B5EF4-FFF2-40B4-BE49-F238E27FC236}">
                <a16:creationId xmlns:a16="http://schemas.microsoft.com/office/drawing/2014/main" id="{ECD2872F-F963-4BC7-9EF5-5BE3583B098D}"/>
              </a:ext>
            </a:extLst>
          </p:cNvPr>
          <p:cNvSpPr/>
          <p:nvPr/>
        </p:nvSpPr>
        <p:spPr>
          <a:xfrm>
            <a:off x="3981439" y="6502635"/>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9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spcAft>
                <a:spcPts val="1200"/>
              </a:spcAft>
              <a:buFont typeface="Arial" panose="020B0604020202020204" pitchFamily="34" charset="0"/>
              <a:buChar char="•"/>
            </a:pPr>
            <a:r>
              <a:rPr lang="en-GB" dirty="0"/>
              <a:t>Make a pattern with 2 reds, 2 oranges and 2 yellows for your partner. Continue the pattern.</a:t>
            </a:r>
          </a:p>
          <a:p>
            <a:pPr marL="342900" indent="-342900">
              <a:lnSpc>
                <a:spcPct val="100000"/>
              </a:lnSpc>
              <a:spcBef>
                <a:spcPts val="0"/>
              </a:spcBef>
              <a:spcAft>
                <a:spcPts val="1200"/>
              </a:spcAft>
              <a:buFont typeface="Arial" panose="020B0604020202020204" pitchFamily="34" charset="0"/>
              <a:buChar char="•"/>
            </a:pPr>
            <a:r>
              <a:rPr lang="en-GB" dirty="0"/>
              <a:t>Make a pattern with 3 units of 4 colours. Cover 2 blocks from your partner. Work out which blocks are hiding.</a:t>
            </a:r>
          </a:p>
          <a:p>
            <a:pPr marL="342900" indent="-342900">
              <a:lnSpc>
                <a:spcPct val="100000"/>
              </a:lnSpc>
              <a:spcBef>
                <a:spcPts val="0"/>
              </a:spcBef>
              <a:spcAft>
                <a:spcPts val="1200"/>
              </a:spcAft>
              <a:buFont typeface="Arial" panose="020B0604020202020204" pitchFamily="34" charset="0"/>
              <a:buChar char="•"/>
            </a:pPr>
            <a:r>
              <a:rPr lang="en-GB" dirty="0"/>
              <a:t>Explore same tasks using different shapes (same colour).</a:t>
            </a:r>
          </a:p>
          <a:p>
            <a:pPr marL="342900" indent="-342900">
              <a:lnSpc>
                <a:spcPct val="100000"/>
              </a:lnSpc>
              <a:spcBef>
                <a:spcPts val="0"/>
              </a:spcBef>
              <a:spcAft>
                <a:spcPts val="1200"/>
              </a:spcAft>
              <a:buFont typeface="Arial" panose="020B0604020202020204" pitchFamily="34" charset="0"/>
              <a:buChar char="•"/>
            </a:pPr>
            <a:r>
              <a:rPr lang="en-GB" dirty="0"/>
              <a:t>Explore same tasks using different shapes and different colours, that is, 3 shapes in a unit and alternating colours (this is hard!).</a:t>
            </a:r>
          </a:p>
          <a:p>
            <a:pPr marL="0" indent="0">
              <a:lnSpc>
                <a:spcPct val="100000"/>
              </a:lnSpc>
              <a:spcBef>
                <a:spcPts val="0"/>
              </a:spcBef>
              <a:buNone/>
            </a:pPr>
            <a:endParaRPr lang="en-GB" dirty="0"/>
          </a:p>
          <a:p>
            <a:pPr marL="342900" indent="-342900">
              <a:lnSpc>
                <a:spcPct val="100000"/>
              </a:lnSpc>
              <a:spcBef>
                <a:spcPts val="0"/>
              </a:spcBef>
              <a:buFont typeface="Arial" panose="020B0604020202020204" pitchFamily="34" charset="0"/>
              <a:buChar char="•"/>
            </a:pPr>
            <a:endParaRPr lang="en-GB" sz="2400" dirty="0"/>
          </a:p>
          <a:p>
            <a:pPr>
              <a:lnSpc>
                <a:spcPct val="100000"/>
              </a:lnSpc>
              <a:spcBef>
                <a:spcPts val="0"/>
              </a:spcBef>
            </a:pPr>
            <a:endParaRPr lang="en-GB" sz="2400" dirty="0"/>
          </a:p>
        </p:txBody>
      </p:sp>
    </p:spTree>
    <p:extLst>
      <p:ext uri="{BB962C8B-B14F-4D97-AF65-F5344CB8AC3E}">
        <p14:creationId xmlns:p14="http://schemas.microsoft.com/office/powerpoint/2010/main" val="2579937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Epis</a:t>
            </a:r>
            <a:r>
              <a:rPr lang="en-GB" dirty="0">
                <a:solidFill>
                  <a:schemeClr val="tx1"/>
                </a:solidFill>
                <a:latin typeface="Century Gothic" panose="020B0502020202020204" pitchFamily="34" charset="0"/>
              </a:rPr>
              <a:t>o</a:t>
            </a:r>
            <a:r>
              <a:rPr lang="en-GB" dirty="0">
                <a:latin typeface="Century Gothic" panose="020B0502020202020204" pitchFamily="34" charset="0"/>
              </a:rPr>
              <a:t>de 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solidFill>
                  <a:srgbClr val="FF0000"/>
                </a:solidFill>
              </a:rPr>
              <a:t>Six</a:t>
            </a:r>
            <a:r>
              <a:rPr lang="en-GB" dirty="0"/>
              <a:t> sets a challenge for </a:t>
            </a:r>
            <a:r>
              <a:rPr lang="en-GB" dirty="0">
                <a:solidFill>
                  <a:srgbClr val="FF0000"/>
                </a:solidFill>
              </a:rPr>
              <a:t>One</a:t>
            </a:r>
            <a:r>
              <a:rPr lang="en-GB" dirty="0"/>
              <a:t>, </a:t>
            </a:r>
            <a:r>
              <a:rPr lang="en-GB" dirty="0">
                <a:solidFill>
                  <a:srgbClr val="FF0000"/>
                </a:solidFill>
              </a:rPr>
              <a:t>Two</a:t>
            </a:r>
            <a:r>
              <a:rPr lang="en-GB" dirty="0"/>
              <a:t>, </a:t>
            </a:r>
            <a:r>
              <a:rPr lang="en-GB" dirty="0">
                <a:solidFill>
                  <a:srgbClr val="FF0000"/>
                </a:solidFill>
              </a:rPr>
              <a:t>Three</a:t>
            </a:r>
            <a:r>
              <a:rPr lang="en-GB" dirty="0"/>
              <a:t>, </a:t>
            </a:r>
            <a:r>
              <a:rPr lang="en-GB" dirty="0">
                <a:solidFill>
                  <a:srgbClr val="FF0000"/>
                </a:solidFill>
              </a:rPr>
              <a:t>Four</a:t>
            </a:r>
            <a:r>
              <a:rPr lang="en-GB" dirty="0"/>
              <a:t> and </a:t>
            </a:r>
            <a:r>
              <a:rPr lang="en-GB" dirty="0">
                <a:solidFill>
                  <a:srgbClr val="FF0000"/>
                </a:solidFill>
              </a:rPr>
              <a:t>Five </a:t>
            </a:r>
            <a:r>
              <a:rPr lang="en-GB" dirty="0"/>
              <a:t>to unlock a pattern. Each </a:t>
            </a:r>
            <a:r>
              <a:rPr lang="en-GB" dirty="0" err="1"/>
              <a:t>Numberblock</a:t>
            </a:r>
            <a:r>
              <a:rPr lang="en-GB" dirty="0"/>
              <a:t> has to follow the pattern, describe it and predict the next step in the pattern to reach the other side of the river.</a:t>
            </a:r>
            <a:endParaRPr lang="en-GB" dirty="0">
              <a:solidFill>
                <a:srgbClr val="FF0000"/>
              </a:solidFill>
            </a:endParaRP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spcBef>
                <a:spcPts val="1800"/>
              </a:spcBef>
              <a:buNone/>
            </a:pPr>
            <a:r>
              <a:rPr lang="en-GB" sz="2000" b="1" dirty="0">
                <a:latin typeface="+mj-lt"/>
              </a:rPr>
              <a:t>Describing Pattern</a:t>
            </a:r>
          </a:p>
          <a:p>
            <a:pPr marL="0" indent="0">
              <a:spcBef>
                <a:spcPts val="1800"/>
              </a:spcBef>
              <a:buNone/>
            </a:pPr>
            <a:r>
              <a:rPr lang="en-GB" sz="2000" dirty="0">
                <a:latin typeface="+mj-lt"/>
              </a:rPr>
              <a:t>This episode can be used to stimulate interest in repeating patterns and growing patterns by saying aloud each step to ‘hear’ the pattern and describe it. Repeated patterns are often designed as A; A; A… or A,B; A,B... or A,B,C; A,B,C… Growing patterns are more complex and include a repeat but with an additional element such as A,B; ABB; ABBB…</a:t>
            </a:r>
          </a:p>
          <a:p>
            <a:pPr marL="0" indent="0">
              <a:spcBef>
                <a:spcPts val="1800"/>
              </a:spcBef>
              <a:buNone/>
            </a:pPr>
            <a:r>
              <a:rPr lang="en-GB" sz="2000" b="1" dirty="0">
                <a:latin typeface="+mj-lt"/>
              </a:rPr>
              <a:t>Using Pattern to predict</a:t>
            </a:r>
          </a:p>
          <a:p>
            <a:pPr marL="0" indent="0">
              <a:spcBef>
                <a:spcPts val="1800"/>
              </a:spcBef>
              <a:buNone/>
            </a:pPr>
            <a:r>
              <a:rPr lang="en-GB" sz="2000" dirty="0">
                <a:latin typeface="+mj-lt"/>
              </a:rPr>
              <a:t>When a pattern can be described the next step in a repeating or growing pattern can be predicted by looking back at the previous steps to notice what needs to stay the same. Asking the question “What is the rule for the pattern?” prompts children to describe the structure of the pattern.</a:t>
            </a:r>
          </a:p>
          <a:p>
            <a:pPr>
              <a:spcBef>
                <a:spcPts val="1800"/>
              </a:spcBef>
            </a:pPr>
            <a:endParaRPr lang="en-GB" dirty="0">
              <a:latin typeface="Myriad Pro"/>
            </a:endParaRPr>
          </a:p>
          <a:p>
            <a:pPr>
              <a:spcBef>
                <a:spcPts val="1800"/>
              </a:spcBef>
            </a:pPr>
            <a:endParaRPr lang="en-GB" sz="2400" b="1" dirty="0">
              <a:latin typeface="Myriad Pro"/>
            </a:endParaRP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n-lt"/>
              </a:rPr>
              <a:t>Use these stem sentences to rehearse the mathematical ideas in the programme:</a:t>
            </a:r>
          </a:p>
          <a:p>
            <a:endParaRPr lang="en-GB" dirty="0">
              <a:latin typeface="+mn-lt"/>
            </a:endParaRPr>
          </a:p>
          <a:p>
            <a:pPr marL="0" indent="0">
              <a:buNone/>
            </a:pPr>
            <a:r>
              <a:rPr lang="en-GB" dirty="0">
                <a:latin typeface="+mn-lt"/>
              </a:rPr>
              <a:t>“The pattern is &lt;red&gt;, &lt;yellow&gt;, &lt;red&gt;, &lt;yellow&gt;.”</a:t>
            </a:r>
          </a:p>
          <a:p>
            <a:endParaRPr lang="en-GB" dirty="0">
              <a:latin typeface="+mn-lt"/>
            </a:endParaRPr>
          </a:p>
          <a:p>
            <a:pPr marL="0" indent="0">
              <a:buNone/>
            </a:pPr>
            <a:r>
              <a:rPr lang="en-GB" dirty="0">
                <a:latin typeface="+mn-lt"/>
              </a:rPr>
              <a:t>“The unit in the pattern has 2 colours.”</a:t>
            </a:r>
          </a:p>
          <a:p>
            <a:endParaRPr lang="en-GB" dirty="0">
              <a:latin typeface="+mn-lt"/>
            </a:endParaRPr>
          </a:p>
          <a:p>
            <a:pPr marL="0" indent="0">
              <a:buNone/>
            </a:pPr>
            <a:r>
              <a:rPr lang="en-GB" dirty="0">
                <a:latin typeface="+mn-lt"/>
              </a:rPr>
              <a:t>“The next step in the pattern is… because…”</a:t>
            </a: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a:xfrm>
            <a:off x="609602" y="2300114"/>
            <a:ext cx="5955789" cy="1152130"/>
          </a:xfrm>
        </p:spPr>
        <p:txBody>
          <a:bodyPr/>
          <a:lstStyle/>
          <a:p>
            <a:r>
              <a:rPr lang="en-GB" dirty="0">
                <a:latin typeface="Century Gothic" panose="020B0502020202020204" pitchFamily="34" charset="0"/>
              </a:rPr>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buNone/>
            </a:pPr>
            <a:r>
              <a:rPr lang="en-GB" dirty="0">
                <a:latin typeface="+mn-lt"/>
              </a:rPr>
              <a:t>Watch the episode of </a:t>
            </a:r>
            <a:r>
              <a:rPr lang="en-GB" dirty="0" err="1">
                <a:latin typeface="+mn-lt"/>
              </a:rPr>
              <a:t>Numberblocks</a:t>
            </a:r>
            <a:r>
              <a:rPr lang="en-GB" dirty="0">
                <a:latin typeface="+mn-lt"/>
              </a:rPr>
              <a:t>. First ask the children what they noticed and allow them to talk to you and each other. </a:t>
            </a:r>
            <a:br>
              <a:rPr lang="en-GB" dirty="0">
                <a:latin typeface="+mn-lt"/>
              </a:rPr>
            </a:br>
            <a:br>
              <a:rPr lang="en-GB" dirty="0">
                <a:latin typeface="+mn-lt"/>
              </a:rPr>
            </a:br>
            <a:r>
              <a:rPr lang="en-GB" dirty="0">
                <a:latin typeface="+mn-lt"/>
              </a:rPr>
              <a:t>What did the </a:t>
            </a:r>
            <a:r>
              <a:rPr lang="en-GB" dirty="0" err="1">
                <a:latin typeface="+mn-lt"/>
              </a:rPr>
              <a:t>Numberblocks</a:t>
            </a:r>
            <a:r>
              <a:rPr lang="en-GB" dirty="0">
                <a:latin typeface="+mn-lt"/>
              </a:rPr>
              <a:t> have to do to get to Pattern Palace?</a:t>
            </a:r>
            <a:br>
              <a:rPr lang="en-GB" dirty="0">
                <a:latin typeface="+mn-lt"/>
              </a:rPr>
            </a:br>
            <a:br>
              <a:rPr lang="en-GB" dirty="0">
                <a:latin typeface="+mn-lt"/>
              </a:rPr>
            </a:br>
            <a:r>
              <a:rPr lang="en-GB" dirty="0">
                <a:latin typeface="+mn-lt"/>
              </a:rPr>
              <a:t>The following slides are designed to stimulate children and adults to talk about the episode and draw out some key aspects of the mathematics.</a:t>
            </a:r>
          </a:p>
          <a:p>
            <a:endParaRPr lang="en-GB" sz="2400" dirty="0">
              <a:latin typeface="Myriad Pro"/>
            </a:endParaRP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28C7292-DCFB-4154-99D5-D3D04129AF7A}"/>
              </a:ext>
            </a:extLst>
          </p:cNvPr>
          <p:cNvGrpSpPr/>
          <p:nvPr/>
        </p:nvGrpSpPr>
        <p:grpSpPr>
          <a:xfrm>
            <a:off x="0" y="1673"/>
            <a:ext cx="12192000" cy="6854653"/>
            <a:chOff x="0" y="1673"/>
            <a:chExt cx="12192000" cy="6854653"/>
          </a:xfrm>
        </p:grpSpPr>
        <p:pic>
          <p:nvPicPr>
            <p:cNvPr id="3" name="Picture 2">
              <a:extLst>
                <a:ext uri="{FF2B5EF4-FFF2-40B4-BE49-F238E27FC236}">
                  <a16:creationId xmlns:a16="http://schemas.microsoft.com/office/drawing/2014/main" id="{9E4A6C65-10E7-468E-A1E9-B415FCB663B9}"/>
                </a:ext>
              </a:extLst>
            </p:cNvPr>
            <p:cNvPicPr>
              <a:picLocks noChangeAspect="1"/>
            </p:cNvPicPr>
            <p:nvPr/>
          </p:nvPicPr>
          <p:blipFill>
            <a:blip r:embed="rId2"/>
            <a:stretch>
              <a:fillRect/>
            </a:stretch>
          </p:blipFill>
          <p:spPr>
            <a:xfrm>
              <a:off x="0" y="1673"/>
              <a:ext cx="12192000" cy="6854653"/>
            </a:xfrm>
            <a:prstGeom prst="rect">
              <a:avLst/>
            </a:prstGeom>
          </p:spPr>
        </p:pic>
        <p:sp>
          <p:nvSpPr>
            <p:cNvPr id="2" name="Rectangle 1">
              <a:extLst>
                <a:ext uri="{FF2B5EF4-FFF2-40B4-BE49-F238E27FC236}">
                  <a16:creationId xmlns:a16="http://schemas.microsoft.com/office/drawing/2014/main" id="{2EAE211F-8283-49A3-BE15-C65B1C53A1AE}"/>
                </a:ext>
              </a:extLst>
            </p:cNvPr>
            <p:cNvSpPr/>
            <p:nvPr/>
          </p:nvSpPr>
          <p:spPr>
            <a:xfrm>
              <a:off x="235131" y="235131"/>
              <a:ext cx="966652" cy="365760"/>
            </a:xfrm>
            <a:prstGeom prst="rect">
              <a:avLst/>
            </a:prstGeom>
            <a:solidFill>
              <a:srgbClr val="8EE7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75EF903-DC9A-4861-A062-50800518AB73}"/>
              </a:ext>
            </a:extLst>
          </p:cNvPr>
          <p:cNvSpPr/>
          <p:nvPr/>
        </p:nvSpPr>
        <p:spPr>
          <a:xfrm>
            <a:off x="3981439" y="6488121"/>
            <a:ext cx="3818481" cy="276999"/>
          </a:xfrm>
          <a:prstGeom prst="rect">
            <a:avLst/>
          </a:prstGeom>
        </p:spPr>
        <p:txBody>
          <a:bodyPr wrap="none">
            <a:spAutoFit/>
          </a:bodyPr>
          <a:lstStyle/>
          <a:p>
            <a:pPr algn="ctr"/>
            <a:r>
              <a:rPr lang="en-GB" sz="1200" i="1" dirty="0">
                <a:solidFill>
                  <a:srgbClr val="969798"/>
                </a:solidFill>
                <a:latin typeface="Arial" panose="020B0604020202020204" pitchFamily="34" charset="0"/>
                <a:ea typeface="Calibri" panose="020F0502020204030204" pitchFamily="34" charset="0"/>
                <a:cs typeface="Arial" panose="020B0604020202020204" pitchFamily="34" charset="0"/>
              </a:rPr>
              <a:t>Images © 2017 Alphablocks Ltd. All Rights Reserved.</a:t>
            </a:r>
            <a:endParaRPr lang="en-GB" sz="1200" i="1" dirty="0">
              <a:solidFill>
                <a:srgbClr val="96979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562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latin typeface="Century Gothic" panose="020B0502020202020204" pitchFamily="34" charset="0"/>
              </a:rPr>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3822</TotalTime>
  <Words>1533</Words>
  <Application>Microsoft Office PowerPoint</Application>
  <PresentationFormat>Widescreen</PresentationFormat>
  <Paragraphs>148</Paragraphs>
  <Slides>22</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Century Gothic</vt:lpstr>
      <vt:lpstr>Myriad Pro</vt:lpstr>
      <vt:lpstr>Office Theme</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348</cp:revision>
  <dcterms:created xsi:type="dcterms:W3CDTF">2018-02-20T10:26:52Z</dcterms:created>
  <dcterms:modified xsi:type="dcterms:W3CDTF">2021-04-11T15:29:37Z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