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5"/>
  </p:notesMasterIdLst>
  <p:sldIdLst>
    <p:sldId id="263" r:id="rId6"/>
    <p:sldId id="629" r:id="rId7"/>
    <p:sldId id="588" r:id="rId8"/>
    <p:sldId id="294" r:id="rId9"/>
    <p:sldId id="305" r:id="rId10"/>
    <p:sldId id="269" r:id="rId11"/>
    <p:sldId id="658" r:id="rId12"/>
    <p:sldId id="659" r:id="rId13"/>
    <p:sldId id="277" r:id="rId14"/>
    <p:sldId id="278" r:id="rId15"/>
    <p:sldId id="279" r:id="rId16"/>
    <p:sldId id="657" r:id="rId17"/>
    <p:sldId id="664" r:id="rId18"/>
    <p:sldId id="280" r:id="rId19"/>
    <p:sldId id="281" r:id="rId20"/>
    <p:sldId id="282" r:id="rId21"/>
    <p:sldId id="663" r:id="rId22"/>
    <p:sldId id="580" r:id="rId23"/>
    <p:sldId id="579" r:id="rId24"/>
    <p:sldId id="639" r:id="rId25"/>
    <p:sldId id="640" r:id="rId26"/>
    <p:sldId id="641" r:id="rId27"/>
    <p:sldId id="642" r:id="rId28"/>
    <p:sldId id="643" r:id="rId29"/>
    <p:sldId id="644" r:id="rId30"/>
    <p:sldId id="645" r:id="rId31"/>
    <p:sldId id="646" r:id="rId32"/>
    <p:sldId id="647" r:id="rId33"/>
    <p:sldId id="648" r:id="rId34"/>
    <p:sldId id="660" r:id="rId35"/>
    <p:sldId id="649" r:id="rId36"/>
    <p:sldId id="661" r:id="rId37"/>
    <p:sldId id="662" r:id="rId38"/>
    <p:sldId id="650" r:id="rId39"/>
    <p:sldId id="651" r:id="rId40"/>
    <p:sldId id="652" r:id="rId41"/>
    <p:sldId id="653" r:id="rId42"/>
    <p:sldId id="654" r:id="rId43"/>
    <p:sldId id="655" r:id="rId44"/>
    <p:sldId id="656" r:id="rId45"/>
    <p:sldId id="286" r:id="rId46"/>
    <p:sldId id="265" r:id="rId47"/>
    <p:sldId id="287" r:id="rId48"/>
    <p:sldId id="288" r:id="rId49"/>
    <p:sldId id="638" r:id="rId50"/>
    <p:sldId id="289" r:id="rId51"/>
    <p:sldId id="618" r:id="rId52"/>
    <p:sldId id="619" r:id="rId53"/>
    <p:sldId id="291" r:id="rId5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3" autoAdjust="0"/>
    <p:restoredTop sz="77992" autoAdjust="0"/>
  </p:normalViewPr>
  <p:slideViewPr>
    <p:cSldViewPr>
      <p:cViewPr varScale="1">
        <p:scale>
          <a:sx n="56" d="100"/>
          <a:sy n="56" d="100"/>
        </p:scale>
        <p:origin x="96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F23DBE66-312B-404E-91C1-B660F1447944}"/>
    <pc:docChg chg="modSld">
      <pc:chgData name="Steve McCormack" userId="a36034f6-e157-44c0-92e0-583c4185333c" providerId="ADAL" clId="{F23DBE66-312B-404E-91C1-B660F1447944}" dt="2021-10-07T16:41:40.530" v="77" actId="6549"/>
      <pc:docMkLst>
        <pc:docMk/>
      </pc:docMkLst>
      <pc:sldChg chg="modSp mod">
        <pc:chgData name="Steve McCormack" userId="a36034f6-e157-44c0-92e0-583c4185333c" providerId="ADAL" clId="{F23DBE66-312B-404E-91C1-B660F1447944}" dt="2021-10-07T16:37:49.170" v="33" actId="20577"/>
        <pc:sldMkLst>
          <pc:docMk/>
          <pc:sldMk cId="387169446" sldId="281"/>
        </pc:sldMkLst>
        <pc:spChg chg="mod">
          <ac:chgData name="Steve McCormack" userId="a36034f6-e157-44c0-92e0-583c4185333c" providerId="ADAL" clId="{F23DBE66-312B-404E-91C1-B660F1447944}" dt="2021-10-07T16:37:49.170" v="33" actId="20577"/>
          <ac:spMkLst>
            <pc:docMk/>
            <pc:sldMk cId="387169446" sldId="281"/>
            <ac:spMk id="3" creationId="{EC771724-309D-4EC6-8089-365C4C85F6A6}"/>
          </ac:spMkLst>
        </pc:spChg>
      </pc:sldChg>
      <pc:sldChg chg="modSp mod">
        <pc:chgData name="Steve McCormack" userId="a36034f6-e157-44c0-92e0-583c4185333c" providerId="ADAL" clId="{F23DBE66-312B-404E-91C1-B660F1447944}" dt="2021-10-07T16:38:11.105" v="36" actId="6549"/>
        <pc:sldMkLst>
          <pc:docMk/>
          <pc:sldMk cId="2445168101" sldId="282"/>
        </pc:sldMkLst>
        <pc:spChg chg="mod">
          <ac:chgData name="Steve McCormack" userId="a36034f6-e157-44c0-92e0-583c4185333c" providerId="ADAL" clId="{F23DBE66-312B-404E-91C1-B660F1447944}" dt="2021-10-07T16:38:11.105" v="36" actId="6549"/>
          <ac:spMkLst>
            <pc:docMk/>
            <pc:sldMk cId="2445168101" sldId="282"/>
            <ac:spMk id="3" creationId="{EC771724-309D-4EC6-8089-365C4C85F6A6}"/>
          </ac:spMkLst>
        </pc:spChg>
      </pc:sldChg>
      <pc:sldChg chg="modSp mod">
        <pc:chgData name="Steve McCormack" userId="a36034f6-e157-44c0-92e0-583c4185333c" providerId="ADAL" clId="{F23DBE66-312B-404E-91C1-B660F1447944}" dt="2021-10-07T16:41:22.063" v="69" actId="6549"/>
        <pc:sldMkLst>
          <pc:docMk/>
          <pc:sldMk cId="1792976774" sldId="288"/>
        </pc:sldMkLst>
        <pc:spChg chg="mod">
          <ac:chgData name="Steve McCormack" userId="a36034f6-e157-44c0-92e0-583c4185333c" providerId="ADAL" clId="{F23DBE66-312B-404E-91C1-B660F1447944}" dt="2021-10-07T16:41:22.063" v="69" actId="6549"/>
          <ac:spMkLst>
            <pc:docMk/>
            <pc:sldMk cId="1792976774" sldId="288"/>
            <ac:spMk id="2" creationId="{3D3B0D61-9420-4B06-8555-667429430C87}"/>
          </ac:spMkLst>
        </pc:spChg>
      </pc:sldChg>
      <pc:sldChg chg="modSp mod">
        <pc:chgData name="Steve McCormack" userId="a36034f6-e157-44c0-92e0-583c4185333c" providerId="ADAL" clId="{F23DBE66-312B-404E-91C1-B660F1447944}" dt="2021-10-07T16:41:40.530" v="77" actId="6549"/>
        <pc:sldMkLst>
          <pc:docMk/>
          <pc:sldMk cId="309275939" sldId="291"/>
        </pc:sldMkLst>
        <pc:spChg chg="mod">
          <ac:chgData name="Steve McCormack" userId="a36034f6-e157-44c0-92e0-583c4185333c" providerId="ADAL" clId="{F23DBE66-312B-404E-91C1-B660F1447944}" dt="2021-10-07T16:41:40.530" v="77" actId="6549"/>
          <ac:spMkLst>
            <pc:docMk/>
            <pc:sldMk cId="309275939" sldId="291"/>
            <ac:spMk id="2" creationId="{2FC8153A-3089-4481-8DDB-FCA2DBF5BD26}"/>
          </ac:spMkLst>
        </pc:spChg>
      </pc:sldChg>
      <pc:sldChg chg="modNotesTx">
        <pc:chgData name="Steve McCormack" userId="a36034f6-e157-44c0-92e0-583c4185333c" providerId="ADAL" clId="{F23DBE66-312B-404E-91C1-B660F1447944}" dt="2021-10-07T16:36:12.872" v="7" actId="6549"/>
        <pc:sldMkLst>
          <pc:docMk/>
          <pc:sldMk cId="3469055233" sldId="294"/>
        </pc:sldMkLst>
      </pc:sldChg>
      <pc:sldChg chg="modSp mod">
        <pc:chgData name="Steve McCormack" userId="a36034f6-e157-44c0-92e0-583c4185333c" providerId="ADAL" clId="{F23DBE66-312B-404E-91C1-B660F1447944}" dt="2021-10-07T16:38:35.569" v="38" actId="20577"/>
        <pc:sldMkLst>
          <pc:docMk/>
          <pc:sldMk cId="1972075379" sldId="579"/>
        </pc:sldMkLst>
        <pc:spChg chg="mod">
          <ac:chgData name="Steve McCormack" userId="a36034f6-e157-44c0-92e0-583c4185333c" providerId="ADAL" clId="{F23DBE66-312B-404E-91C1-B660F1447944}" dt="2021-10-07T16:38:35.569" v="38" actId="20577"/>
          <ac:spMkLst>
            <pc:docMk/>
            <pc:sldMk cId="1972075379" sldId="579"/>
            <ac:spMk id="7" creationId="{6D3A18F8-9802-4F4F-99DA-3E8EDC1FE079}"/>
          </ac:spMkLst>
        </pc:spChg>
      </pc:sldChg>
      <pc:sldChg chg="modSp mod">
        <pc:chgData name="Steve McCormack" userId="a36034f6-e157-44c0-92e0-583c4185333c" providerId="ADAL" clId="{F23DBE66-312B-404E-91C1-B660F1447944}" dt="2021-10-07T16:38:30.612" v="37" actId="20577"/>
        <pc:sldMkLst>
          <pc:docMk/>
          <pc:sldMk cId="717258061" sldId="580"/>
        </pc:sldMkLst>
        <pc:spChg chg="mod">
          <ac:chgData name="Steve McCormack" userId="a36034f6-e157-44c0-92e0-583c4185333c" providerId="ADAL" clId="{F23DBE66-312B-404E-91C1-B660F1447944}" dt="2021-10-07T16:38:30.612" v="37" actId="20577"/>
          <ac:spMkLst>
            <pc:docMk/>
            <pc:sldMk cId="717258061" sldId="580"/>
            <ac:spMk id="2" creationId="{23A84928-1FCA-4634-9C2E-8162352F2955}"/>
          </ac:spMkLst>
        </pc:spChg>
      </pc:sldChg>
      <pc:sldChg chg="modSp mod">
        <pc:chgData name="Steve McCormack" userId="a36034f6-e157-44c0-92e0-583c4185333c" providerId="ADAL" clId="{F23DBE66-312B-404E-91C1-B660F1447944}" dt="2021-10-07T16:41:31.445" v="73" actId="6549"/>
        <pc:sldMkLst>
          <pc:docMk/>
          <pc:sldMk cId="509748868" sldId="618"/>
        </pc:sldMkLst>
        <pc:spChg chg="mod">
          <ac:chgData name="Steve McCormack" userId="a36034f6-e157-44c0-92e0-583c4185333c" providerId="ADAL" clId="{F23DBE66-312B-404E-91C1-B660F1447944}" dt="2021-10-07T16:41:31.445" v="73" actId="6549"/>
          <ac:spMkLst>
            <pc:docMk/>
            <pc:sldMk cId="509748868" sldId="618"/>
            <ac:spMk id="2" creationId="{468AD34D-48AC-4C34-99A5-DF560A5DFC10}"/>
          </ac:spMkLst>
        </pc:spChg>
      </pc:sldChg>
      <pc:sldChg chg="modSp mod">
        <pc:chgData name="Steve McCormack" userId="a36034f6-e157-44c0-92e0-583c4185333c" providerId="ADAL" clId="{F23DBE66-312B-404E-91C1-B660F1447944}" dt="2021-10-07T16:41:36.421" v="75" actId="6549"/>
        <pc:sldMkLst>
          <pc:docMk/>
          <pc:sldMk cId="2480461137" sldId="619"/>
        </pc:sldMkLst>
        <pc:spChg chg="mod">
          <ac:chgData name="Steve McCormack" userId="a36034f6-e157-44c0-92e0-583c4185333c" providerId="ADAL" clId="{F23DBE66-312B-404E-91C1-B660F1447944}" dt="2021-10-07T16:41:36.421" v="75" actId="6549"/>
          <ac:spMkLst>
            <pc:docMk/>
            <pc:sldMk cId="2480461137" sldId="619"/>
            <ac:spMk id="2" creationId="{468AD34D-48AC-4C34-99A5-DF560A5DFC10}"/>
          </ac:spMkLst>
        </pc:spChg>
      </pc:sldChg>
      <pc:sldChg chg="modSp mod">
        <pc:chgData name="Steve McCormack" userId="a36034f6-e157-44c0-92e0-583c4185333c" providerId="ADAL" clId="{F23DBE66-312B-404E-91C1-B660F1447944}" dt="2021-10-07T16:36:05.509" v="5" actId="6549"/>
        <pc:sldMkLst>
          <pc:docMk/>
          <pc:sldMk cId="1630544299" sldId="629"/>
        </pc:sldMkLst>
        <pc:spChg chg="mod">
          <ac:chgData name="Steve McCormack" userId="a36034f6-e157-44c0-92e0-583c4185333c" providerId="ADAL" clId="{F23DBE66-312B-404E-91C1-B660F1447944}" dt="2021-10-07T16:36:05.509" v="5" actId="6549"/>
          <ac:spMkLst>
            <pc:docMk/>
            <pc:sldMk cId="1630544299" sldId="629"/>
            <ac:spMk id="5" creationId="{F3AEFA3D-6E0E-40FE-BDA2-AC1662A877CD}"/>
          </ac:spMkLst>
        </pc:spChg>
      </pc:sldChg>
      <pc:sldChg chg="modSp mod">
        <pc:chgData name="Steve McCormack" userId="a36034f6-e157-44c0-92e0-583c4185333c" providerId="ADAL" clId="{F23DBE66-312B-404E-91C1-B660F1447944}" dt="2021-10-07T16:41:25.932" v="71" actId="6549"/>
        <pc:sldMkLst>
          <pc:docMk/>
          <pc:sldMk cId="548044516" sldId="638"/>
        </pc:sldMkLst>
        <pc:spChg chg="mod">
          <ac:chgData name="Steve McCormack" userId="a36034f6-e157-44c0-92e0-583c4185333c" providerId="ADAL" clId="{F23DBE66-312B-404E-91C1-B660F1447944}" dt="2021-10-07T16:41:25.932" v="71" actId="6549"/>
          <ac:spMkLst>
            <pc:docMk/>
            <pc:sldMk cId="548044516" sldId="638"/>
            <ac:spMk id="2" creationId="{3D3B0D61-9420-4B06-8555-667429430C87}"/>
          </ac:spMkLst>
        </pc:spChg>
      </pc:sldChg>
      <pc:sldChg chg="modSp mod">
        <pc:chgData name="Steve McCormack" userId="a36034f6-e157-44c0-92e0-583c4185333c" providerId="ADAL" clId="{F23DBE66-312B-404E-91C1-B660F1447944}" dt="2021-10-07T16:38:44.381" v="39" actId="20577"/>
        <pc:sldMkLst>
          <pc:docMk/>
          <pc:sldMk cId="717811286" sldId="639"/>
        </pc:sldMkLst>
        <pc:spChg chg="mod">
          <ac:chgData name="Steve McCormack" userId="a36034f6-e157-44c0-92e0-583c4185333c" providerId="ADAL" clId="{F23DBE66-312B-404E-91C1-B660F1447944}" dt="2021-10-07T16:38:44.381" v="39" actId="20577"/>
          <ac:spMkLst>
            <pc:docMk/>
            <pc:sldMk cId="717811286" sldId="639"/>
            <ac:spMk id="2" creationId="{23A84928-1FCA-4634-9C2E-8162352F2955}"/>
          </ac:spMkLst>
        </pc:spChg>
      </pc:sldChg>
      <pc:sldChg chg="modSp mod">
        <pc:chgData name="Steve McCormack" userId="a36034f6-e157-44c0-92e0-583c4185333c" providerId="ADAL" clId="{F23DBE66-312B-404E-91C1-B660F1447944}" dt="2021-10-07T16:38:47.258" v="40" actId="20577"/>
        <pc:sldMkLst>
          <pc:docMk/>
          <pc:sldMk cId="1991418481" sldId="640"/>
        </pc:sldMkLst>
        <pc:spChg chg="mod">
          <ac:chgData name="Steve McCormack" userId="a36034f6-e157-44c0-92e0-583c4185333c" providerId="ADAL" clId="{F23DBE66-312B-404E-91C1-B660F1447944}" dt="2021-10-07T16:38:47.258" v="40" actId="20577"/>
          <ac:spMkLst>
            <pc:docMk/>
            <pc:sldMk cId="1991418481" sldId="640"/>
            <ac:spMk id="7" creationId="{6D3A18F8-9802-4F4F-99DA-3E8EDC1FE079}"/>
          </ac:spMkLst>
        </pc:spChg>
      </pc:sldChg>
      <pc:sldChg chg="modSp mod">
        <pc:chgData name="Steve McCormack" userId="a36034f6-e157-44c0-92e0-583c4185333c" providerId="ADAL" clId="{F23DBE66-312B-404E-91C1-B660F1447944}" dt="2021-10-07T16:38:55.547" v="41" actId="20577"/>
        <pc:sldMkLst>
          <pc:docMk/>
          <pc:sldMk cId="2087712338" sldId="641"/>
        </pc:sldMkLst>
        <pc:spChg chg="mod">
          <ac:chgData name="Steve McCormack" userId="a36034f6-e157-44c0-92e0-583c4185333c" providerId="ADAL" clId="{F23DBE66-312B-404E-91C1-B660F1447944}" dt="2021-10-07T16:38:55.547" v="41" actId="20577"/>
          <ac:spMkLst>
            <pc:docMk/>
            <pc:sldMk cId="2087712338" sldId="641"/>
            <ac:spMk id="2" creationId="{23A84928-1FCA-4634-9C2E-8162352F2955}"/>
          </ac:spMkLst>
        </pc:spChg>
      </pc:sldChg>
      <pc:sldChg chg="modSp mod">
        <pc:chgData name="Steve McCormack" userId="a36034f6-e157-44c0-92e0-583c4185333c" providerId="ADAL" clId="{F23DBE66-312B-404E-91C1-B660F1447944}" dt="2021-10-07T16:39:03.632" v="42" actId="20577"/>
        <pc:sldMkLst>
          <pc:docMk/>
          <pc:sldMk cId="1387502591" sldId="642"/>
        </pc:sldMkLst>
        <pc:spChg chg="mod">
          <ac:chgData name="Steve McCormack" userId="a36034f6-e157-44c0-92e0-583c4185333c" providerId="ADAL" clId="{F23DBE66-312B-404E-91C1-B660F1447944}" dt="2021-10-07T16:39:03.632" v="42" actId="20577"/>
          <ac:spMkLst>
            <pc:docMk/>
            <pc:sldMk cId="1387502591" sldId="642"/>
            <ac:spMk id="7" creationId="{6D3A18F8-9802-4F4F-99DA-3E8EDC1FE079}"/>
          </ac:spMkLst>
        </pc:spChg>
      </pc:sldChg>
      <pc:sldChg chg="modSp mod">
        <pc:chgData name="Steve McCormack" userId="a36034f6-e157-44c0-92e0-583c4185333c" providerId="ADAL" clId="{F23DBE66-312B-404E-91C1-B660F1447944}" dt="2021-10-07T16:39:09.890" v="43" actId="20577"/>
        <pc:sldMkLst>
          <pc:docMk/>
          <pc:sldMk cId="1928678346" sldId="643"/>
        </pc:sldMkLst>
        <pc:spChg chg="mod">
          <ac:chgData name="Steve McCormack" userId="a36034f6-e157-44c0-92e0-583c4185333c" providerId="ADAL" clId="{F23DBE66-312B-404E-91C1-B660F1447944}" dt="2021-10-07T16:39:09.890" v="43" actId="20577"/>
          <ac:spMkLst>
            <pc:docMk/>
            <pc:sldMk cId="1928678346" sldId="643"/>
            <ac:spMk id="2" creationId="{23A84928-1FCA-4634-9C2E-8162352F2955}"/>
          </ac:spMkLst>
        </pc:spChg>
      </pc:sldChg>
      <pc:sldChg chg="modSp mod">
        <pc:chgData name="Steve McCormack" userId="a36034f6-e157-44c0-92e0-583c4185333c" providerId="ADAL" clId="{F23DBE66-312B-404E-91C1-B660F1447944}" dt="2021-10-07T16:39:16.529" v="44" actId="20577"/>
        <pc:sldMkLst>
          <pc:docMk/>
          <pc:sldMk cId="4191872029" sldId="644"/>
        </pc:sldMkLst>
        <pc:spChg chg="mod">
          <ac:chgData name="Steve McCormack" userId="a36034f6-e157-44c0-92e0-583c4185333c" providerId="ADAL" clId="{F23DBE66-312B-404E-91C1-B660F1447944}" dt="2021-10-07T16:39:16.529" v="44" actId="20577"/>
          <ac:spMkLst>
            <pc:docMk/>
            <pc:sldMk cId="4191872029" sldId="644"/>
            <ac:spMk id="7" creationId="{6D3A18F8-9802-4F4F-99DA-3E8EDC1FE079}"/>
          </ac:spMkLst>
        </pc:spChg>
      </pc:sldChg>
      <pc:sldChg chg="modSp mod">
        <pc:chgData name="Steve McCormack" userId="a36034f6-e157-44c0-92e0-583c4185333c" providerId="ADAL" clId="{F23DBE66-312B-404E-91C1-B660F1447944}" dt="2021-10-07T16:39:23.267" v="45" actId="20577"/>
        <pc:sldMkLst>
          <pc:docMk/>
          <pc:sldMk cId="2533204853" sldId="645"/>
        </pc:sldMkLst>
        <pc:spChg chg="mod">
          <ac:chgData name="Steve McCormack" userId="a36034f6-e157-44c0-92e0-583c4185333c" providerId="ADAL" clId="{F23DBE66-312B-404E-91C1-B660F1447944}" dt="2021-10-07T16:39:23.267" v="45" actId="20577"/>
          <ac:spMkLst>
            <pc:docMk/>
            <pc:sldMk cId="2533204853" sldId="645"/>
            <ac:spMk id="2" creationId="{23A84928-1FCA-4634-9C2E-8162352F2955}"/>
          </ac:spMkLst>
        </pc:spChg>
      </pc:sldChg>
      <pc:sldChg chg="modSp mod">
        <pc:chgData name="Steve McCormack" userId="a36034f6-e157-44c0-92e0-583c4185333c" providerId="ADAL" clId="{F23DBE66-312B-404E-91C1-B660F1447944}" dt="2021-10-07T16:39:27.181" v="46" actId="20577"/>
        <pc:sldMkLst>
          <pc:docMk/>
          <pc:sldMk cId="4180239600" sldId="646"/>
        </pc:sldMkLst>
        <pc:spChg chg="mod">
          <ac:chgData name="Steve McCormack" userId="a36034f6-e157-44c0-92e0-583c4185333c" providerId="ADAL" clId="{F23DBE66-312B-404E-91C1-B660F1447944}" dt="2021-10-07T16:39:27.181" v="46" actId="20577"/>
          <ac:spMkLst>
            <pc:docMk/>
            <pc:sldMk cId="4180239600" sldId="646"/>
            <ac:spMk id="7" creationId="{6D3A18F8-9802-4F4F-99DA-3E8EDC1FE079}"/>
          </ac:spMkLst>
        </pc:spChg>
      </pc:sldChg>
      <pc:sldChg chg="modSp mod">
        <pc:chgData name="Steve McCormack" userId="a36034f6-e157-44c0-92e0-583c4185333c" providerId="ADAL" clId="{F23DBE66-312B-404E-91C1-B660F1447944}" dt="2021-10-07T16:39:34.395" v="47" actId="20577"/>
        <pc:sldMkLst>
          <pc:docMk/>
          <pc:sldMk cId="384769745" sldId="647"/>
        </pc:sldMkLst>
        <pc:spChg chg="mod">
          <ac:chgData name="Steve McCormack" userId="a36034f6-e157-44c0-92e0-583c4185333c" providerId="ADAL" clId="{F23DBE66-312B-404E-91C1-B660F1447944}" dt="2021-10-07T16:39:34.395" v="47" actId="20577"/>
          <ac:spMkLst>
            <pc:docMk/>
            <pc:sldMk cId="384769745" sldId="647"/>
            <ac:spMk id="2" creationId="{23A84928-1FCA-4634-9C2E-8162352F2955}"/>
          </ac:spMkLst>
        </pc:spChg>
      </pc:sldChg>
      <pc:sldChg chg="modSp mod">
        <pc:chgData name="Steve McCormack" userId="a36034f6-e157-44c0-92e0-583c4185333c" providerId="ADAL" clId="{F23DBE66-312B-404E-91C1-B660F1447944}" dt="2021-10-07T16:39:40.209" v="48" actId="20577"/>
        <pc:sldMkLst>
          <pc:docMk/>
          <pc:sldMk cId="3489498041" sldId="648"/>
        </pc:sldMkLst>
        <pc:spChg chg="mod">
          <ac:chgData name="Steve McCormack" userId="a36034f6-e157-44c0-92e0-583c4185333c" providerId="ADAL" clId="{F23DBE66-312B-404E-91C1-B660F1447944}" dt="2021-10-07T16:39:40.209" v="48" actId="20577"/>
          <ac:spMkLst>
            <pc:docMk/>
            <pc:sldMk cId="3489498041" sldId="648"/>
            <ac:spMk id="7" creationId="{6D3A18F8-9802-4F4F-99DA-3E8EDC1FE079}"/>
          </ac:spMkLst>
        </pc:spChg>
      </pc:sldChg>
      <pc:sldChg chg="modSp mod">
        <pc:chgData name="Steve McCormack" userId="a36034f6-e157-44c0-92e0-583c4185333c" providerId="ADAL" clId="{F23DBE66-312B-404E-91C1-B660F1447944}" dt="2021-10-07T16:39:58.604" v="54" actId="6549"/>
        <pc:sldMkLst>
          <pc:docMk/>
          <pc:sldMk cId="1885186760" sldId="649"/>
        </pc:sldMkLst>
        <pc:spChg chg="mod">
          <ac:chgData name="Steve McCormack" userId="a36034f6-e157-44c0-92e0-583c4185333c" providerId="ADAL" clId="{F23DBE66-312B-404E-91C1-B660F1447944}" dt="2021-10-07T16:39:55.090" v="50" actId="20577"/>
          <ac:spMkLst>
            <pc:docMk/>
            <pc:sldMk cId="1885186760" sldId="649"/>
            <ac:spMk id="2" creationId="{23A84928-1FCA-4634-9C2E-8162352F2955}"/>
          </ac:spMkLst>
        </pc:spChg>
        <pc:spChg chg="mod">
          <ac:chgData name="Steve McCormack" userId="a36034f6-e157-44c0-92e0-583c4185333c" providerId="ADAL" clId="{F23DBE66-312B-404E-91C1-B660F1447944}" dt="2021-10-07T16:39:58.604" v="54" actId="6549"/>
          <ac:spMkLst>
            <pc:docMk/>
            <pc:sldMk cId="1885186760" sldId="649"/>
            <ac:spMk id="6" creationId="{2B57B72E-B50F-42D2-AB99-91A92106BB09}"/>
          </ac:spMkLst>
        </pc:spChg>
      </pc:sldChg>
      <pc:sldChg chg="modSp mod">
        <pc:chgData name="Steve McCormack" userId="a36034f6-e157-44c0-92e0-583c4185333c" providerId="ADAL" clId="{F23DBE66-312B-404E-91C1-B660F1447944}" dt="2021-10-07T16:40:26.065" v="61" actId="20577"/>
        <pc:sldMkLst>
          <pc:docMk/>
          <pc:sldMk cId="2375450950" sldId="650"/>
        </pc:sldMkLst>
        <pc:spChg chg="mod">
          <ac:chgData name="Steve McCormack" userId="a36034f6-e157-44c0-92e0-583c4185333c" providerId="ADAL" clId="{F23DBE66-312B-404E-91C1-B660F1447944}" dt="2021-10-07T16:40:26.065" v="61" actId="20577"/>
          <ac:spMkLst>
            <pc:docMk/>
            <pc:sldMk cId="2375450950" sldId="650"/>
            <ac:spMk id="7" creationId="{6D3A18F8-9802-4F4F-99DA-3E8EDC1FE079}"/>
          </ac:spMkLst>
        </pc:spChg>
      </pc:sldChg>
      <pc:sldChg chg="modSp mod">
        <pc:chgData name="Steve McCormack" userId="a36034f6-e157-44c0-92e0-583c4185333c" providerId="ADAL" clId="{F23DBE66-312B-404E-91C1-B660F1447944}" dt="2021-10-07T16:40:34.050" v="62" actId="20577"/>
        <pc:sldMkLst>
          <pc:docMk/>
          <pc:sldMk cId="3177812516" sldId="651"/>
        </pc:sldMkLst>
        <pc:spChg chg="mod">
          <ac:chgData name="Steve McCormack" userId="a36034f6-e157-44c0-92e0-583c4185333c" providerId="ADAL" clId="{F23DBE66-312B-404E-91C1-B660F1447944}" dt="2021-10-07T16:40:34.050" v="62" actId="20577"/>
          <ac:spMkLst>
            <pc:docMk/>
            <pc:sldMk cId="3177812516" sldId="651"/>
            <ac:spMk id="2" creationId="{23A84928-1FCA-4634-9C2E-8162352F2955}"/>
          </ac:spMkLst>
        </pc:spChg>
      </pc:sldChg>
      <pc:sldChg chg="modSp mod">
        <pc:chgData name="Steve McCormack" userId="a36034f6-e157-44c0-92e0-583c4185333c" providerId="ADAL" clId="{F23DBE66-312B-404E-91C1-B660F1447944}" dt="2021-10-07T16:40:41.873" v="63" actId="20577"/>
        <pc:sldMkLst>
          <pc:docMk/>
          <pc:sldMk cId="2145074638" sldId="652"/>
        </pc:sldMkLst>
        <pc:spChg chg="mod">
          <ac:chgData name="Steve McCormack" userId="a36034f6-e157-44c0-92e0-583c4185333c" providerId="ADAL" clId="{F23DBE66-312B-404E-91C1-B660F1447944}" dt="2021-10-07T16:40:41.873" v="63" actId="20577"/>
          <ac:spMkLst>
            <pc:docMk/>
            <pc:sldMk cId="2145074638" sldId="652"/>
            <ac:spMk id="7" creationId="{6D3A18F8-9802-4F4F-99DA-3E8EDC1FE079}"/>
          </ac:spMkLst>
        </pc:spChg>
      </pc:sldChg>
      <pc:sldChg chg="modSp mod">
        <pc:chgData name="Steve McCormack" userId="a36034f6-e157-44c0-92e0-583c4185333c" providerId="ADAL" clId="{F23DBE66-312B-404E-91C1-B660F1447944}" dt="2021-10-07T16:40:45.614" v="64" actId="20577"/>
        <pc:sldMkLst>
          <pc:docMk/>
          <pc:sldMk cId="2017950184" sldId="653"/>
        </pc:sldMkLst>
        <pc:spChg chg="mod">
          <ac:chgData name="Steve McCormack" userId="a36034f6-e157-44c0-92e0-583c4185333c" providerId="ADAL" clId="{F23DBE66-312B-404E-91C1-B660F1447944}" dt="2021-10-07T16:40:45.614" v="64" actId="20577"/>
          <ac:spMkLst>
            <pc:docMk/>
            <pc:sldMk cId="2017950184" sldId="653"/>
            <ac:spMk id="2" creationId="{23A84928-1FCA-4634-9C2E-8162352F2955}"/>
          </ac:spMkLst>
        </pc:spChg>
      </pc:sldChg>
      <pc:sldChg chg="modSp mod">
        <pc:chgData name="Steve McCormack" userId="a36034f6-e157-44c0-92e0-583c4185333c" providerId="ADAL" clId="{F23DBE66-312B-404E-91C1-B660F1447944}" dt="2021-10-07T16:40:54.656" v="65" actId="20577"/>
        <pc:sldMkLst>
          <pc:docMk/>
          <pc:sldMk cId="1920620661" sldId="654"/>
        </pc:sldMkLst>
        <pc:spChg chg="mod">
          <ac:chgData name="Steve McCormack" userId="a36034f6-e157-44c0-92e0-583c4185333c" providerId="ADAL" clId="{F23DBE66-312B-404E-91C1-B660F1447944}" dt="2021-10-07T16:40:54.656" v="65" actId="20577"/>
          <ac:spMkLst>
            <pc:docMk/>
            <pc:sldMk cId="1920620661" sldId="654"/>
            <ac:spMk id="7" creationId="{6D3A18F8-9802-4F4F-99DA-3E8EDC1FE079}"/>
          </ac:spMkLst>
        </pc:spChg>
      </pc:sldChg>
      <pc:sldChg chg="modSp mod">
        <pc:chgData name="Steve McCormack" userId="a36034f6-e157-44c0-92e0-583c4185333c" providerId="ADAL" clId="{F23DBE66-312B-404E-91C1-B660F1447944}" dt="2021-10-07T16:40:59.556" v="66" actId="20577"/>
        <pc:sldMkLst>
          <pc:docMk/>
          <pc:sldMk cId="335908147" sldId="655"/>
        </pc:sldMkLst>
        <pc:spChg chg="mod">
          <ac:chgData name="Steve McCormack" userId="a36034f6-e157-44c0-92e0-583c4185333c" providerId="ADAL" clId="{F23DBE66-312B-404E-91C1-B660F1447944}" dt="2021-10-07T16:40:59.556" v="66" actId="20577"/>
          <ac:spMkLst>
            <pc:docMk/>
            <pc:sldMk cId="335908147" sldId="655"/>
            <ac:spMk id="2" creationId="{23A84928-1FCA-4634-9C2E-8162352F2955}"/>
          </ac:spMkLst>
        </pc:spChg>
      </pc:sldChg>
      <pc:sldChg chg="modSp mod">
        <pc:chgData name="Steve McCormack" userId="a36034f6-e157-44c0-92e0-583c4185333c" providerId="ADAL" clId="{F23DBE66-312B-404E-91C1-B660F1447944}" dt="2021-10-07T16:41:13.108" v="67" actId="20577"/>
        <pc:sldMkLst>
          <pc:docMk/>
          <pc:sldMk cId="1334083124" sldId="656"/>
        </pc:sldMkLst>
        <pc:spChg chg="mod">
          <ac:chgData name="Steve McCormack" userId="a36034f6-e157-44c0-92e0-583c4185333c" providerId="ADAL" clId="{F23DBE66-312B-404E-91C1-B660F1447944}" dt="2021-10-07T16:41:13.108" v="67" actId="20577"/>
          <ac:spMkLst>
            <pc:docMk/>
            <pc:sldMk cId="1334083124" sldId="656"/>
            <ac:spMk id="7" creationId="{6D3A18F8-9802-4F4F-99DA-3E8EDC1FE079}"/>
          </ac:spMkLst>
        </pc:spChg>
      </pc:sldChg>
      <pc:sldChg chg="modSp mod">
        <pc:chgData name="Steve McCormack" userId="a36034f6-e157-44c0-92e0-583c4185333c" providerId="ADAL" clId="{F23DBE66-312B-404E-91C1-B660F1447944}" dt="2021-10-07T16:36:32.768" v="10" actId="6549"/>
        <pc:sldMkLst>
          <pc:docMk/>
          <pc:sldMk cId="744753951" sldId="659"/>
        </pc:sldMkLst>
        <pc:spChg chg="mod">
          <ac:chgData name="Steve McCormack" userId="a36034f6-e157-44c0-92e0-583c4185333c" providerId="ADAL" clId="{F23DBE66-312B-404E-91C1-B660F1447944}" dt="2021-10-07T16:36:32.768" v="10" actId="6549"/>
          <ac:spMkLst>
            <pc:docMk/>
            <pc:sldMk cId="744753951" sldId="659"/>
            <ac:spMk id="3" creationId="{EB44B3B3-8ACA-46E1-8E92-0FF42D42762E}"/>
          </ac:spMkLst>
        </pc:spChg>
      </pc:sldChg>
      <pc:sldChg chg="modSp mod">
        <pc:chgData name="Steve McCormack" userId="a36034f6-e157-44c0-92e0-583c4185333c" providerId="ADAL" clId="{F23DBE66-312B-404E-91C1-B660F1447944}" dt="2021-10-07T16:39:46.576" v="49" actId="20577"/>
        <pc:sldMkLst>
          <pc:docMk/>
          <pc:sldMk cId="2217018295" sldId="660"/>
        </pc:sldMkLst>
        <pc:spChg chg="mod">
          <ac:chgData name="Steve McCormack" userId="a36034f6-e157-44c0-92e0-583c4185333c" providerId="ADAL" clId="{F23DBE66-312B-404E-91C1-B660F1447944}" dt="2021-10-07T16:39:46.576" v="49" actId="20577"/>
          <ac:spMkLst>
            <pc:docMk/>
            <pc:sldMk cId="2217018295" sldId="660"/>
            <ac:spMk id="7" creationId="{6D3A18F8-9802-4F4F-99DA-3E8EDC1FE079}"/>
          </ac:spMkLst>
        </pc:spChg>
      </pc:sldChg>
      <pc:sldChg chg="modSp mod">
        <pc:chgData name="Steve McCormack" userId="a36034f6-e157-44c0-92e0-583c4185333c" providerId="ADAL" clId="{F23DBE66-312B-404E-91C1-B660F1447944}" dt="2021-10-07T16:40:13.264" v="59" actId="6549"/>
        <pc:sldMkLst>
          <pc:docMk/>
          <pc:sldMk cId="3570939209" sldId="661"/>
        </pc:sldMkLst>
        <pc:spChg chg="mod">
          <ac:chgData name="Steve McCormack" userId="a36034f6-e157-44c0-92e0-583c4185333c" providerId="ADAL" clId="{F23DBE66-312B-404E-91C1-B660F1447944}" dt="2021-10-07T16:40:09.760" v="55" actId="20577"/>
          <ac:spMkLst>
            <pc:docMk/>
            <pc:sldMk cId="3570939209" sldId="661"/>
            <ac:spMk id="2" creationId="{23A84928-1FCA-4634-9C2E-8162352F2955}"/>
          </ac:spMkLst>
        </pc:spChg>
        <pc:spChg chg="mod">
          <ac:chgData name="Steve McCormack" userId="a36034f6-e157-44c0-92e0-583c4185333c" providerId="ADAL" clId="{F23DBE66-312B-404E-91C1-B660F1447944}" dt="2021-10-07T16:40:13.264" v="59" actId="6549"/>
          <ac:spMkLst>
            <pc:docMk/>
            <pc:sldMk cId="3570939209" sldId="661"/>
            <ac:spMk id="6" creationId="{2B57B72E-B50F-42D2-AB99-91A92106BB09}"/>
          </ac:spMkLst>
        </pc:spChg>
      </pc:sldChg>
      <pc:sldChg chg="modSp mod">
        <pc:chgData name="Steve McCormack" userId="a36034f6-e157-44c0-92e0-583c4185333c" providerId="ADAL" clId="{F23DBE66-312B-404E-91C1-B660F1447944}" dt="2021-10-07T16:40:22.257" v="60" actId="20577"/>
        <pc:sldMkLst>
          <pc:docMk/>
          <pc:sldMk cId="598420704" sldId="662"/>
        </pc:sldMkLst>
        <pc:spChg chg="mod">
          <ac:chgData name="Steve McCormack" userId="a36034f6-e157-44c0-92e0-583c4185333c" providerId="ADAL" clId="{F23DBE66-312B-404E-91C1-B660F1447944}" dt="2021-10-07T16:40:22.257" v="60" actId="20577"/>
          <ac:spMkLst>
            <pc:docMk/>
            <pc:sldMk cId="598420704" sldId="662"/>
            <ac:spMk id="2" creationId="{23A84928-1FCA-4634-9C2E-8162352F29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b) NCETM primary assessment materials: Year 6, page 27</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90136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c) NCETM primary assessment materials: Year 6, page 27</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13 of the 4.1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13 of the 4.1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71652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calculation could you do for the 17</a:t>
            </a:r>
            <a:r>
              <a:rPr lang="en-GB" sz="1200" baseline="30000" dirty="0">
                <a:solidFill>
                  <a:srgbClr val="008080"/>
                </a:solidFill>
                <a:latin typeface="Myriad Pro"/>
              </a:rPr>
              <a:t>th</a:t>
            </a:r>
            <a:r>
              <a:rPr lang="en-GB" sz="1200" dirty="0">
                <a:solidFill>
                  <a:srgbClr val="008080"/>
                </a:solidFill>
                <a:latin typeface="Myriad Pro"/>
              </a:rPr>
              <a:t>? What might the calculation be for the 25</a:t>
            </a:r>
            <a:r>
              <a:rPr lang="en-GB" sz="1200" baseline="30000" dirty="0">
                <a:solidFill>
                  <a:srgbClr val="008080"/>
                </a:solidFill>
                <a:latin typeface="Myriad Pro"/>
              </a:rPr>
              <a:t>th</a:t>
            </a:r>
            <a:r>
              <a:rPr lang="en-GB" sz="1200" dirty="0">
                <a:solidFill>
                  <a:srgbClr val="008080"/>
                </a:solidFill>
                <a:latin typeface="Myriad Pro"/>
              </a:rPr>
              <a:t>? Or 100th? Or 999</a:t>
            </a:r>
            <a:r>
              <a:rPr lang="en-GB" sz="1200" baseline="30000" dirty="0">
                <a:solidFill>
                  <a:srgbClr val="008080"/>
                </a:solidFill>
                <a:latin typeface="Myriad Pro"/>
              </a:rPr>
              <a:t>th</a:t>
            </a:r>
            <a:r>
              <a:rPr lang="en-GB" sz="1200" dirty="0">
                <a:solidFill>
                  <a:srgbClr val="008080"/>
                </a:solidFill>
                <a:latin typeface="Myriad Pro"/>
              </a:rPr>
              <a:t>? How about the nth?</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purpose of the diagrams in example 1 is to support students in seeing a common structure in each of the terms of the sequence. Asking students to draw the 17th diagram (or any diagram further along in the sequence) will help them to focus on the structure of the 17th term. It will be important to discuss the various answers that students come up with in order to draw their attention to the role that the ‘17’ plays. For example, some students may draw one stick followed by 17 groups of three sticks, and this might give rise to them writing the calculation: 1 + 17 × 3 or 17 × 3 + 1. In these calculations that students devise, the ‘17’ is acting almost like an honorary variable.</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14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What is the same about each sequence? What is different?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How many 3s will have been added to generate the 17th term? How many 3s would have been added for the 25</a:t>
            </a:r>
            <a:r>
              <a:rPr lang="en-GB" sz="1200" baseline="30000" dirty="0">
                <a:solidFill>
                  <a:srgbClr val="000000"/>
                </a:solidFill>
                <a:effectLst/>
                <a:latin typeface="Myriad Pro"/>
                <a:ea typeface="Calibri" panose="020F0502020204030204" pitchFamily="34" charset="0"/>
                <a:cs typeface="Arial" panose="020B0604020202020204" pitchFamily="34" charset="0"/>
              </a:rPr>
              <a:t>th</a:t>
            </a:r>
            <a:r>
              <a:rPr lang="en-GB" sz="1200" dirty="0">
                <a:solidFill>
                  <a:srgbClr val="000000"/>
                </a:solidFill>
                <a:effectLst/>
                <a:latin typeface="Myriad Pro"/>
                <a:ea typeface="Calibri" panose="020F0502020204030204" pitchFamily="34" charset="0"/>
                <a:cs typeface="Arial" panose="020B0604020202020204" pitchFamily="34" charset="0"/>
              </a:rPr>
              <a:t> term? The 100</a:t>
            </a:r>
            <a:r>
              <a:rPr lang="en-GB" sz="1200" baseline="30000" dirty="0">
                <a:solidFill>
                  <a:srgbClr val="000000"/>
                </a:solidFill>
                <a:effectLst/>
                <a:latin typeface="Myriad Pro"/>
                <a:ea typeface="Calibri" panose="020F0502020204030204" pitchFamily="34" charset="0"/>
                <a:cs typeface="Arial" panose="020B0604020202020204" pitchFamily="34" charset="0"/>
              </a:rPr>
              <a:t>th</a:t>
            </a:r>
            <a:r>
              <a:rPr lang="en-GB" sz="1200" dirty="0">
                <a:solidFill>
                  <a:srgbClr val="000000"/>
                </a:solidFill>
                <a:effectLst/>
                <a:latin typeface="Myriad Pro"/>
                <a:ea typeface="Calibri" panose="020F0502020204030204" pitchFamily="34" charset="0"/>
                <a:cs typeface="Arial" panose="020B0604020202020204" pitchFamily="34" charset="0"/>
              </a:rPr>
              <a:t>? Etc.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By keeping the constant difference the same in all parts of </a:t>
            </a:r>
            <a:r>
              <a:rPr lang="en-GB" sz="1800" i="0" dirty="0">
                <a:solidFill>
                  <a:srgbClr val="000000"/>
                </a:solidFill>
                <a:effectLst/>
                <a:latin typeface="Myriad Pro"/>
                <a:ea typeface="Calibri" panose="020F0502020204030204" pitchFamily="34" charset="0"/>
                <a:cs typeface="Arial" panose="020B0604020202020204" pitchFamily="34" charset="0"/>
              </a:rPr>
              <a:t>example 2</a:t>
            </a:r>
            <a:r>
              <a:rPr lang="en-GB" sz="1800" dirty="0">
                <a:solidFill>
                  <a:srgbClr val="000000"/>
                </a:solidFill>
                <a:effectLst/>
                <a:latin typeface="Myriad Pro"/>
                <a:ea typeface="Calibri" panose="020F0502020204030204" pitchFamily="34" charset="0"/>
                <a:cs typeface="Arial" panose="020B0604020202020204" pitchFamily="34" charset="0"/>
              </a:rPr>
              <a:t>, it is intended that students will see that three is the </a:t>
            </a:r>
            <a:r>
              <a:rPr lang="en-GB" sz="1800" i="1" dirty="0">
                <a:solidFill>
                  <a:srgbClr val="000000"/>
                </a:solidFill>
                <a:effectLst/>
                <a:latin typeface="Myriad Pro"/>
                <a:ea typeface="Calibri" panose="020F0502020204030204" pitchFamily="34" charset="0"/>
                <a:cs typeface="Arial" panose="020B0604020202020204" pitchFamily="34" charset="0"/>
              </a:rPr>
              <a:t>multiplier</a:t>
            </a:r>
            <a:r>
              <a:rPr lang="en-GB" sz="1800" dirty="0">
                <a:solidFill>
                  <a:srgbClr val="000000"/>
                </a:solidFill>
                <a:effectLst/>
                <a:latin typeface="Myriad Pro"/>
                <a:ea typeface="Calibri" panose="020F0502020204030204" pitchFamily="34" charset="0"/>
                <a:cs typeface="Arial" panose="020B0604020202020204" pitchFamily="34" charset="0"/>
              </a:rPr>
              <a:t> in the 17th term, because three is added each time. By the 17th term, seventeen 3s will have been added. It may help to draw students’ attention to the fact that, as each term has been increased by three, it is possible to write each term in such a way to show the ‘3’s, e.g.: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4 = 1 + 3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7 = 1 + 3 + 3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10 = 1 + 3 + 3 + 3,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and to ask, ‘How many 3s will have been added to generate the 17th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It would be beneficial to probe students’ understanding a bit deeper by asking for the 25th (or 50th, or 100th, or 347th, etc.) term and then to generalise this to the nth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347258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15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560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isn’t the amount that is added telling us the common difference? What is this added amount actually telling us?</a:t>
            </a:r>
          </a:p>
          <a:p>
            <a:pPr>
              <a:spcBef>
                <a:spcPts val="400"/>
              </a:spcBef>
              <a:spcAft>
                <a:spcPts val="400"/>
              </a:spcAft>
            </a:pPr>
            <a:r>
              <a:rPr lang="en-GB" sz="1200" dirty="0">
                <a:solidFill>
                  <a:srgbClr val="008080"/>
                </a:solidFill>
                <a:latin typeface="Myriad Pro"/>
              </a:rPr>
              <a:t>What is the same and different about each sequence?</a:t>
            </a:r>
          </a:p>
          <a:p>
            <a:pPr>
              <a:spcBef>
                <a:spcPts val="400"/>
              </a:spcBef>
              <a:spcAft>
                <a:spcPts val="400"/>
              </a:spcAft>
            </a:pPr>
            <a:r>
              <a:rPr lang="en-GB" sz="1200" dirty="0">
                <a:solidFill>
                  <a:srgbClr val="008080"/>
                </a:solidFill>
                <a:latin typeface="Myriad Pro"/>
              </a:rPr>
              <a:t>What does the 2 in 2n represent each time?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By keeping the coefficient of n constant and only varying the constant term in Example 3, students’ attention can be drawn to which aspect of the nth term is determining the difference between successive terms.</a:t>
            </a:r>
          </a:p>
          <a:p>
            <a:r>
              <a:rPr lang="en-GB" dirty="0"/>
              <a:t>In order to address the possible misconception referred to previously, it will be useful to get students to think about the question, ‘Why isn’t the amount that is added telling us the common difference?’ and to ask, ‘What is this added amount telling us?’. In order to support students in fully generalising the idea of an arithmetic sequence, it will be important for students not to see decreasing sequences (parts g) and h)) as separate or different, but to see them as sequences formed by adding a negative number each time rather than a positive one.</a:t>
            </a:r>
          </a:p>
          <a:p>
            <a:r>
              <a:rPr lang="en-GB" dirty="0"/>
              <a:t>An example of using a graphical representation to explore the common differences is given on page 16 of the 4.1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83514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including how you might use graphical representations to explore common difference, can be found on pages 15 and 16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384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9479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happens to each term as n increases? </a:t>
            </a:r>
          </a:p>
          <a:p>
            <a:r>
              <a:rPr lang="en-GB" sz="2000" b="0" dirty="0">
                <a:solidFill>
                  <a:srgbClr val="008080"/>
                </a:solidFill>
                <a:latin typeface="Myriad Pro"/>
              </a:rPr>
              <a:t>What part of the nth term determines how much your sequence increases/decreases by?* </a:t>
            </a:r>
          </a:p>
          <a:p>
            <a:r>
              <a:rPr lang="en-GB" sz="2000" b="0" dirty="0">
                <a:solidFill>
                  <a:srgbClr val="008080"/>
                </a:solidFill>
                <a:latin typeface="Myriad Pro"/>
              </a:rPr>
              <a:t>*see notes on example 3 – you may wish to think about the language you use, for example in talking about decreasing sequences by ‘adding negatives’ each term.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To support their developing understanding, it is important for students to articulate clearly what happens to each term as n increases and to realise that the coefficient of n determines the increase value. Sentences of the form ‘As the value of n increases by one, the value of each term increases (or decreases) by _’ should be encouraged. </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58882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16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4714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What will be the same and different about the nth term each time?</a:t>
            </a:r>
          </a:p>
          <a:p>
            <a:pPr>
              <a:spcBef>
                <a:spcPts val="400"/>
              </a:spcBef>
              <a:spcAft>
                <a:spcPts val="400"/>
              </a:spcAft>
            </a:pPr>
            <a:r>
              <a:rPr lang="en-GB" sz="1200" dirty="0">
                <a:solidFill>
                  <a:srgbClr val="008080"/>
                </a:solidFill>
                <a:latin typeface="Myriad Pro"/>
              </a:rPr>
              <a:t>What will be the next term in each sequence? What will be the 10</a:t>
            </a:r>
            <a:r>
              <a:rPr lang="en-GB" sz="1200" baseline="30000" dirty="0">
                <a:solidFill>
                  <a:srgbClr val="008080"/>
                </a:solidFill>
                <a:latin typeface="Myriad Pro"/>
              </a:rPr>
              <a:t>th</a:t>
            </a:r>
            <a:r>
              <a:rPr lang="en-GB" sz="1200" dirty="0">
                <a:solidFill>
                  <a:srgbClr val="008080"/>
                </a:solidFill>
                <a:latin typeface="Myriad Pro"/>
              </a:rPr>
              <a:t> term?</a:t>
            </a:r>
          </a:p>
          <a:p>
            <a:pPr>
              <a:spcBef>
                <a:spcPts val="400"/>
              </a:spcBef>
              <a:spcAft>
                <a:spcPts val="400"/>
              </a:spcAft>
            </a:pPr>
            <a:r>
              <a:rPr lang="en-GB" sz="1200" dirty="0">
                <a:solidFill>
                  <a:srgbClr val="008080"/>
                </a:solidFill>
                <a:latin typeface="Myriad Pro"/>
              </a:rPr>
              <a:t>Will there be a number in all three sequences?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Working with sets of clearly related sequences will help students to discern between the coefficient of n and the constant term.</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73233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16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02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sequences in this set are multiples of three?</a:t>
            </a:r>
          </a:p>
          <a:p>
            <a:pPr>
              <a:spcBef>
                <a:spcPts val="400"/>
              </a:spcBef>
              <a:spcAft>
                <a:spcPts val="400"/>
              </a:spcAft>
            </a:pPr>
            <a:r>
              <a:rPr lang="en-GB" sz="1200" dirty="0">
                <a:solidFill>
                  <a:srgbClr val="008080"/>
                </a:solidFill>
                <a:latin typeface="Myriad Pro"/>
              </a:rPr>
              <a:t>Why are some sequences not multiples of three even though they go up in 3s?</a:t>
            </a:r>
          </a:p>
          <a:p>
            <a:pPr>
              <a:spcBef>
                <a:spcPts val="400"/>
              </a:spcBef>
              <a:spcAft>
                <a:spcPts val="400"/>
              </a:spcAft>
            </a:pPr>
            <a:r>
              <a:rPr lang="en-GB" sz="1200" dirty="0">
                <a:solidFill>
                  <a:srgbClr val="008080"/>
                </a:solidFill>
                <a:latin typeface="Myriad Pro"/>
              </a:rPr>
              <a:t>Can you find some more nth terms that will result in generating multiples of three?</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t>What </a:t>
            </a:r>
            <a:r>
              <a:rPr lang="en-GB" sz="1200" i="1" dirty="0"/>
              <a:t>n</a:t>
            </a:r>
            <a:r>
              <a:rPr lang="en-GB" sz="1200" dirty="0"/>
              <a:t>th term would generate a </a:t>
            </a:r>
            <a:r>
              <a:rPr lang="en-GB" sz="1200" u="sng" dirty="0"/>
              <a:t>descending</a:t>
            </a:r>
            <a:r>
              <a:rPr lang="en-GB" sz="1200" dirty="0"/>
              <a:t> sequence of multiples of three?</a:t>
            </a:r>
          </a:p>
          <a:p>
            <a:pPr>
              <a:spcBef>
                <a:spcPts val="400"/>
              </a:spcBef>
              <a:spcAft>
                <a:spcPts val="400"/>
              </a:spcAft>
            </a:pP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It will be important to draw students’ attention to what is the same and what is different in each of these sequences in order to help them become aware that, while multiples of three increase by three each time, sequences that increase by three do not necessarily contain multiples of three. Using representations such as the one pictured on page 17 of the 4.1 Core Concept document, will help students to see that every third diagram gives the set of multiples of three.</a:t>
            </a:r>
          </a:p>
          <a:p>
            <a:r>
              <a:rPr lang="en-GB" dirty="0"/>
              <a:t>While carefully crafted explanations from the teacher may be useful for some students, other students may listen and watch passively without engaging with the thinking that is necessary. Therefore, it is vital that students are given the opportunity to use these diagrams themselves to support their own reasoning through whole-class dialogue and discussion. Avoid merely presenting these diagrams as a form of teacher demonstration.</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244200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17 and 18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931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17 and 18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1132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the 4 represent? What does the 6 represent? How could you change Mo’s nth term to be correct?</a:t>
            </a:r>
          </a:p>
          <a:p>
            <a:r>
              <a:rPr lang="en-GB" sz="2000" b="0" dirty="0">
                <a:solidFill>
                  <a:srgbClr val="008080"/>
                </a:solidFill>
                <a:latin typeface="Myriad Pro"/>
              </a:rPr>
              <a:t>What is the coefficient of n in n + 5? What does it represent? What does the 5 represent? How could you change Olivia’s nth term to be correct?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An aspect of variation is to vary ‘what it’s not’ (as well as what it is) to help students clarify the idea in their minds. </a:t>
            </a:r>
          </a:p>
          <a:p>
            <a:r>
              <a:rPr lang="en-GB" dirty="0"/>
              <a:t>Example 7, part a) is designed to encourage students to notice that although the difference between the terms is four, the term-to-term rule is ‘subtract four’ rather than ‘add four’. The rule 4n + 6 will generate the 1st term correctly but will not generate subsequent terms accurately. </a:t>
            </a:r>
          </a:p>
          <a:p>
            <a:r>
              <a:rPr lang="en-GB" dirty="0"/>
              <a:t>Part b) is designed to encourage students to pay attention to the position of each term in the sequence and not the term-to-term rule.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62837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the ‘5’ in ‘5n’ represent? </a:t>
            </a:r>
          </a:p>
          <a:p>
            <a:pPr>
              <a:spcBef>
                <a:spcPts val="400"/>
              </a:spcBef>
              <a:spcAft>
                <a:spcPts val="400"/>
              </a:spcAft>
            </a:pPr>
            <a:r>
              <a:rPr lang="en-GB" sz="1200" dirty="0">
                <a:solidFill>
                  <a:srgbClr val="008080"/>
                </a:solidFill>
                <a:latin typeface="Myriad Pro"/>
              </a:rPr>
              <a:t>Why might someone think 38 is the 10th term of the sequence in d? What is a valid method for checking?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An aspect of variation is to vary ‘what it’s not’ (as well as what it is) to help students clarify the idea in their minds. </a:t>
            </a:r>
          </a:p>
          <a:p>
            <a:r>
              <a:rPr lang="en-GB" dirty="0"/>
              <a:t>Part c) is designed to encourage students to pay attention to the position of each term in the sequence and not the term-to-term rule.</a:t>
            </a:r>
          </a:p>
          <a:p>
            <a:r>
              <a:rPr lang="en-GB" dirty="0"/>
              <a:t>Part d) is designed to highlight the misconception that the 10th term is twice the 5th term.</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5067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This is a version of example 7 on one slide; it might be more suited to printing. See the previous two slides for suggested questions and prompts to think about.</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238921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046646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18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4723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stays the same each time? What is different?</a:t>
            </a:r>
          </a:p>
          <a:p>
            <a:r>
              <a:rPr lang="en-GB" sz="2000" b="0" dirty="0">
                <a:solidFill>
                  <a:srgbClr val="008080"/>
                </a:solidFill>
                <a:latin typeface="Myriad Pro"/>
              </a:rPr>
              <a:t>How many more chairs are needed for every table?</a:t>
            </a:r>
          </a:p>
          <a:p>
            <a:r>
              <a:rPr lang="en-GB" sz="2000" b="0" dirty="0">
                <a:solidFill>
                  <a:srgbClr val="008080"/>
                </a:solidFill>
                <a:latin typeface="Myriad Pro"/>
              </a:rPr>
              <a:t>How could you describe this using a term-to-term rule? How could you describe this using a position-to-term rule?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Problems provide opportunities for students to intelligently practise their understanding of a concept (rather than mechanical repetition), to focus on relationships – not just the procedure – and make connections. How might you draw students’ attention to the 2 being added each time?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3663532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18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075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will be the first number in each sequence? What will be the second number?</a:t>
            </a:r>
          </a:p>
          <a:p>
            <a:r>
              <a:rPr lang="en-GB" sz="2000" b="0" dirty="0">
                <a:solidFill>
                  <a:srgbClr val="008080"/>
                </a:solidFill>
                <a:latin typeface="Myriad Pro"/>
              </a:rPr>
              <a:t>How do you know whether the same number is in both sequences? Can you convince me? Can you convince me a </a:t>
            </a:r>
            <a:r>
              <a:rPr lang="en-GB" sz="2000" b="1" dirty="0">
                <a:solidFill>
                  <a:srgbClr val="008080"/>
                </a:solidFill>
                <a:latin typeface="Myriad Pro"/>
              </a:rPr>
              <a:t>different</a:t>
            </a:r>
            <a:r>
              <a:rPr lang="en-GB" sz="2000" b="0" dirty="0">
                <a:solidFill>
                  <a:srgbClr val="008080"/>
                </a:solidFill>
                <a:latin typeface="Myriad Pro"/>
              </a:rPr>
              <a:t> way?</a:t>
            </a:r>
          </a:p>
          <a:p>
            <a:r>
              <a:rPr lang="en-GB" sz="2000" b="0" dirty="0">
                <a:solidFill>
                  <a:srgbClr val="008080"/>
                </a:solidFill>
                <a:latin typeface="Myriad Pro"/>
              </a:rPr>
              <a:t>(Once it has been established they don’t share a term) Can you change one of the nth terms so that they DO share a term?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For students who have demonstrated a secure understanding of finding the </a:t>
            </a:r>
            <a:r>
              <a:rPr lang="en-GB" sz="1800" i="1" dirty="0">
                <a:effectLst/>
                <a:latin typeface="Myriad Pro"/>
                <a:ea typeface="Calibri" panose="020F0502020204030204" pitchFamily="34" charset="0"/>
                <a:cs typeface="Times New Roman" panose="02020603050405020304" pitchFamily="18" charset="0"/>
              </a:rPr>
              <a:t>n</a:t>
            </a:r>
            <a:r>
              <a:rPr lang="en-GB" sz="1800" dirty="0">
                <a:effectLst/>
                <a:latin typeface="Myriad Pro"/>
                <a:ea typeface="Calibri" panose="020F0502020204030204" pitchFamily="34" charset="0"/>
                <a:cs typeface="Times New Roman" panose="02020603050405020304" pitchFamily="18" charset="0"/>
              </a:rPr>
              <a:t>th term of a linear sequence, you could encourage them to go deeper by solving more complex problems, such as exploring all possibilities, creating their own examples and testing conjectures. For problems such as </a:t>
            </a:r>
            <a:r>
              <a:rPr lang="en-GB" sz="1800" i="1" dirty="0">
                <a:effectLst/>
                <a:latin typeface="Myriad Pro"/>
                <a:ea typeface="Calibri" panose="020F0502020204030204" pitchFamily="34" charset="0"/>
                <a:cs typeface="Times New Roman" panose="02020603050405020304" pitchFamily="18" charset="0"/>
              </a:rPr>
              <a:t>Example 9</a:t>
            </a:r>
            <a:r>
              <a:rPr lang="en-GB" sz="1800" dirty="0">
                <a:effectLst/>
                <a:latin typeface="Myriad Pro"/>
                <a:ea typeface="Calibri" panose="020F0502020204030204" pitchFamily="34" charset="0"/>
                <a:cs typeface="Times New Roman" panose="02020603050405020304" pitchFamily="18" charset="0"/>
              </a:rPr>
              <a:t>, students could be encouraged to find a convincing argument or proof.</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641251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19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6158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could the first term be? Could there be a term between the two terms you’ve been given?</a:t>
            </a:r>
          </a:p>
          <a:p>
            <a:pPr>
              <a:spcBef>
                <a:spcPts val="400"/>
              </a:spcBef>
              <a:spcAft>
                <a:spcPts val="400"/>
              </a:spcAft>
            </a:pPr>
            <a:r>
              <a:rPr lang="en-GB" sz="1200" dirty="0">
                <a:solidFill>
                  <a:srgbClr val="008080"/>
                </a:solidFill>
                <a:latin typeface="Myriad Pro"/>
              </a:rPr>
              <a:t>How many different ways can you answer this question? Can you create a decreasing sequence?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For problems such as </a:t>
            </a:r>
            <a:r>
              <a:rPr lang="en-GB" sz="1800" i="0" dirty="0">
                <a:effectLst/>
                <a:latin typeface="Myriad Pro"/>
                <a:ea typeface="Calibri" panose="020F0502020204030204" pitchFamily="34" charset="0"/>
                <a:cs typeface="Times New Roman" panose="02020603050405020304" pitchFamily="18" charset="0"/>
              </a:rPr>
              <a:t>example 10, </a:t>
            </a:r>
            <a:r>
              <a:rPr lang="en-GB" sz="1800" dirty="0">
                <a:effectLst/>
                <a:latin typeface="Myriad Pro"/>
                <a:ea typeface="Calibri" panose="020F0502020204030204" pitchFamily="34" charset="0"/>
                <a:cs typeface="Times New Roman" panose="02020603050405020304" pitchFamily="18" charset="0"/>
              </a:rPr>
              <a:t>students could be encouraged to find non-integer values and ‘unique’ solutions (i.e. ones that no one else in the class will find!).</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3042628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19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2790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a:p>
        </p:txBody>
      </p:sp>
    </p:spTree>
    <p:extLst>
      <p:ext uri="{BB962C8B-B14F-4D97-AF65-F5344CB8AC3E}">
        <p14:creationId xmlns:p14="http://schemas.microsoft.com/office/powerpoint/2010/main" val="1577129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a:p>
        </p:txBody>
      </p:sp>
    </p:spTree>
    <p:extLst>
      <p:ext uri="{BB962C8B-B14F-4D97-AF65-F5344CB8AC3E}">
        <p14:creationId xmlns:p14="http://schemas.microsoft.com/office/powerpoint/2010/main" val="229218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Sequences can be found on page 2 of the 4.1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4.1.1 Understand the features of a sequence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4.1.2 Recognise and describe arithmetic sequences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4.1.3 Recognise and describe other types of sequences (non-arithmetic) –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Sequences can be found on page 2 of the 4.1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4.1.1 Understand the features of a sequence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4.1.2 Recognise and describe arithmetic sequences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4.1.3 Recognise and describe other types of sequences (non-arithmetic) –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97339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You can find further details regarding prior learning in the following segments of the NCETM primary mastery professional development </a:t>
            </a:r>
            <a:r>
              <a:rPr lang="en-GB" sz="1800">
                <a:effectLst/>
                <a:latin typeface="Myriad Pro"/>
                <a:ea typeface="Calibri" panose="020F0502020204030204" pitchFamily="34" charset="0"/>
                <a:cs typeface="Times New Roman" panose="02020603050405020304" pitchFamily="18" charset="0"/>
              </a:rPr>
              <a:t>materials:</a:t>
            </a:r>
            <a:endParaRPr lang="en-GB" sz="1800" dirty="0">
              <a:effectLst/>
              <a:latin typeface="Myriad Pro"/>
              <a:ea typeface="Calibri" panose="020F0502020204030204" pitchFamily="34" charset="0"/>
              <a:cs typeface="Times New Roman" panose="02020603050405020304" pitchFamily="18" charset="0"/>
            </a:endParaRP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2.21 Factors, multiples, prime numbers and composite numbers</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1.31 Problems with two unknowns</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27</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120146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1lufojeh/ncetm_ks3_cc_4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media/zeeniedj/ncetm_ks3_cc_1_4.pdf" TargetMode="External"/><Relationship Id="rId5" Type="http://schemas.openxmlformats.org/officeDocument/2006/relationships/hyperlink" Target="https://www.ncetm.org.uk/media/dexn0sbp/ncetm_ks3_cc_1_2.pdf" TargetMode="External"/><Relationship Id="rId4" Type="http://schemas.openxmlformats.org/officeDocument/2006/relationships/hyperlink" Target="https://www.ncetm.org.uk/media/1lufojeh/ncetm_ks3_cc_4_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lufojeh/ncetm_ks3_cc_4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48880"/>
            <a:ext cx="6049764" cy="648071"/>
          </a:xfrm>
        </p:spPr>
        <p:txBody>
          <a:bodyPr>
            <a:normAutofit fontScale="90000"/>
          </a:bodyPr>
          <a:lstStyle/>
          <a:p>
            <a:r>
              <a:rPr lang="en-GB" dirty="0"/>
              <a:t>Position-to-term rule for arithmetic sequences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4.1 Sequences)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582564945"/>
              </p:ext>
            </p:extLst>
          </p:nvPr>
        </p:nvGraphicFramePr>
        <p:xfrm>
          <a:off x="660693" y="1745422"/>
          <a:ext cx="6160612" cy="37501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1.2.1 Understand multiples</a:t>
                      </a:r>
                    </a:p>
                  </a:txBody>
                  <a:tcPr anchor="ct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1.2.2 Understand integer exponents and roots</a:t>
                      </a:r>
                    </a:p>
                  </a:txBody>
                  <a:tcPr anchor="ct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nchor="ctr"/>
                </a:tc>
                <a:extLst>
                  <a:ext uri="{0D108BD9-81ED-4DB2-BD59-A6C34878D82A}">
                    <a16:rowId xmlns:a16="http://schemas.microsoft.com/office/drawing/2014/main" val="2537917201"/>
                  </a:ext>
                </a:extLst>
              </a:tr>
              <a:tr h="777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mn-lt"/>
                          <a:ea typeface="Calibri" panose="020F0502020204030204" pitchFamily="34" charset="0"/>
                          <a:cs typeface="Times New Roman" panose="02020603050405020304" pitchFamily="18" charset="0"/>
                        </a:rPr>
                        <a:t>Please note:</a:t>
                      </a:r>
                      <a:r>
                        <a:rPr lang="en-GB" sz="1800" dirty="0">
                          <a:effectLst/>
                          <a:latin typeface="+mn-lt"/>
                          <a:ea typeface="Calibri" panose="020F0502020204030204" pitchFamily="34" charset="0"/>
                          <a:cs typeface="Times New Roman" panose="02020603050405020304" pitchFamily="18" charset="0"/>
                        </a:rPr>
                        <a:t> Numerical codes refer to statements of knowledge, skills and understanding in the NCETM breakdown of Key Stage 3 mathematics.</a:t>
                      </a:r>
                      <a:endParaRPr lang="en-GB" dirty="0">
                        <a:latin typeface="+mn-lt"/>
                      </a:endParaRPr>
                    </a:p>
                  </a:txBody>
                  <a:tcPr anchor="ctr"/>
                </a:tc>
                <a:extLst>
                  <a:ext uri="{0D108BD9-81ED-4DB2-BD59-A6C34878D82A}">
                    <a16:rowId xmlns:a16="http://schemas.microsoft.com/office/drawing/2014/main" val="4235366548"/>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8" name="TextBox 7">
            <a:extLst>
              <a:ext uri="{FF2B5EF4-FFF2-40B4-BE49-F238E27FC236}">
                <a16:creationId xmlns:a16="http://schemas.microsoft.com/office/drawing/2014/main" id="{397AF45D-A0E6-44A5-A1E9-995BE7976B5F}"/>
              </a:ext>
            </a:extLst>
          </p:cNvPr>
          <p:cNvSpPr txBox="1"/>
          <p:nvPr/>
        </p:nvSpPr>
        <p:spPr>
          <a:xfrm>
            <a:off x="1199456" y="1556792"/>
            <a:ext cx="10009112" cy="3293209"/>
          </a:xfrm>
          <a:prstGeom prst="rect">
            <a:avLst/>
          </a:prstGeom>
          <a:noFill/>
        </p:spPr>
        <p:txBody>
          <a:bodyPr wrap="square">
            <a:spAutoFit/>
          </a:bodyPr>
          <a:lstStyle/>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Ramesh is exploring two sequence-generating rules.</a:t>
            </a:r>
          </a:p>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Rule A is: ‘Start at 2, and then add on 5, and another 5, and another 5, and so on.’</a:t>
            </a:r>
          </a:p>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Rule B is: ‘Write out the numbers that are in the five times table, and then subtract 2 from each number.’</a:t>
            </a:r>
          </a:p>
          <a:p>
            <a:pPr>
              <a:spcBef>
                <a:spcPts val="400"/>
              </a:spcBef>
              <a:spcAft>
                <a:spcPts val="1200"/>
              </a:spcAft>
              <a:buNone/>
            </a:pPr>
            <a:r>
              <a:rPr lang="en-GB" sz="2400" dirty="0">
                <a:effectLst/>
                <a:latin typeface="+mj-lt"/>
                <a:ea typeface="Calibri" panose="020F0502020204030204" pitchFamily="34" charset="0"/>
                <a:cs typeface="Times New Roman" panose="02020603050405020304" pitchFamily="18" charset="0"/>
              </a:rPr>
              <a:t>What’s the same and what’s different about the sequences generated by these two rules?</a:t>
            </a:r>
            <a:endParaRPr lang="en-GB" sz="2400" dirty="0">
              <a:latin typeface="+mj-lt"/>
            </a:endParaRPr>
          </a:p>
        </p:txBody>
      </p:sp>
      <p:sp>
        <p:nvSpPr>
          <p:cNvPr id="6" name="TextBox 5">
            <a:extLst>
              <a:ext uri="{FF2B5EF4-FFF2-40B4-BE49-F238E27FC236}">
                <a16:creationId xmlns:a16="http://schemas.microsoft.com/office/drawing/2014/main" id="{FE98A605-6E8C-4F9E-9C38-BE50266F07B6}"/>
              </a:ext>
            </a:extLst>
          </p:cNvPr>
          <p:cNvSpPr txBox="1"/>
          <p:nvPr/>
        </p:nvSpPr>
        <p:spPr>
          <a:xfrm>
            <a:off x="661503" y="1509498"/>
            <a:ext cx="742714" cy="461665"/>
          </a:xfrm>
          <a:prstGeom prst="rect">
            <a:avLst/>
          </a:prstGeom>
          <a:noFill/>
        </p:spPr>
        <p:txBody>
          <a:bodyPr wrap="square">
            <a:spAutoFit/>
          </a:bodyPr>
          <a:lstStyle/>
          <a:p>
            <a:pPr>
              <a:buNone/>
            </a:pPr>
            <a:r>
              <a:rPr lang="en-GB" sz="2400" dirty="0">
                <a:solidFill>
                  <a:srgbClr val="00628C"/>
                </a:solidFill>
              </a:rPr>
              <a:t>a)</a:t>
            </a:r>
          </a:p>
        </p:txBody>
      </p:sp>
    </p:spTree>
    <p:extLst>
      <p:ext uri="{BB962C8B-B14F-4D97-AF65-F5344CB8AC3E}">
        <p14:creationId xmlns:p14="http://schemas.microsoft.com/office/powerpoint/2010/main" val="14275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5" name="TextBox 4">
            <a:extLst>
              <a:ext uri="{FF2B5EF4-FFF2-40B4-BE49-F238E27FC236}">
                <a16:creationId xmlns:a16="http://schemas.microsoft.com/office/drawing/2014/main" id="{330337F2-37D8-498E-B624-CDEE721BEAB3}"/>
              </a:ext>
            </a:extLst>
          </p:cNvPr>
          <p:cNvSpPr txBox="1"/>
          <p:nvPr/>
        </p:nvSpPr>
        <p:spPr>
          <a:xfrm>
            <a:off x="1127448" y="1513605"/>
            <a:ext cx="10715313" cy="4327338"/>
          </a:xfrm>
          <a:prstGeom prst="rect">
            <a:avLst/>
          </a:prstGeom>
          <a:noFill/>
        </p:spPr>
        <p:txBody>
          <a:bodyPr wrap="square">
            <a:spAutoFit/>
          </a:bodyPr>
          <a:lstStyle/>
          <a:p>
            <a:pPr>
              <a:spcAft>
                <a:spcPts val="1200"/>
              </a:spcAft>
              <a:buNone/>
            </a:pPr>
            <a:r>
              <a:rPr lang="en-GB" sz="2400" dirty="0"/>
              <a:t>Roshni and Darren are using sequence-generating rules.</a:t>
            </a:r>
          </a:p>
          <a:p>
            <a:pPr>
              <a:spcAft>
                <a:spcPts val="1200"/>
              </a:spcAft>
              <a:buNone/>
            </a:pPr>
            <a:r>
              <a:rPr lang="en-GB" sz="2400" dirty="0"/>
              <a:t>Roshni’s rule is: ‘Start at 4, and then add on 5, and another 5, and another 5, and so on.’</a:t>
            </a:r>
          </a:p>
          <a:p>
            <a:pPr>
              <a:spcAft>
                <a:spcPts val="1200"/>
              </a:spcAft>
              <a:buNone/>
            </a:pPr>
            <a:r>
              <a:rPr lang="en-GB" sz="2400" dirty="0"/>
              <a:t>Darren’s rule is: ‘Write out the numbers that are multiples of 5, starting with 5, and then subtract 1 from each number.’</a:t>
            </a:r>
          </a:p>
          <a:p>
            <a:pPr>
              <a:spcAft>
                <a:spcPts val="1200"/>
              </a:spcAft>
              <a:buNone/>
            </a:pPr>
            <a:r>
              <a:rPr lang="en-GB" sz="2400" dirty="0"/>
              <a:t>Roshni and Darren notice that the first few numbers in the sequences generated by each of their rules are the same. They think that all the numbers in the sequences generated by each of their rules will be the same.</a:t>
            </a:r>
          </a:p>
          <a:p>
            <a:pPr>
              <a:spcAft>
                <a:spcPts val="1200"/>
              </a:spcAft>
              <a:buNone/>
            </a:pPr>
            <a:r>
              <a:rPr lang="en-GB" sz="2400" dirty="0"/>
              <a:t>Do you agree? Explain your decision.</a:t>
            </a:r>
          </a:p>
        </p:txBody>
      </p:sp>
      <p:sp>
        <p:nvSpPr>
          <p:cNvPr id="6" name="TextBox 5">
            <a:extLst>
              <a:ext uri="{FF2B5EF4-FFF2-40B4-BE49-F238E27FC236}">
                <a16:creationId xmlns:a16="http://schemas.microsoft.com/office/drawing/2014/main" id="{0FCBCEED-CA80-4FCF-8B9F-BA08080E29D7}"/>
              </a:ext>
            </a:extLst>
          </p:cNvPr>
          <p:cNvSpPr txBox="1"/>
          <p:nvPr/>
        </p:nvSpPr>
        <p:spPr>
          <a:xfrm>
            <a:off x="661503" y="1509498"/>
            <a:ext cx="742714" cy="461665"/>
          </a:xfrm>
          <a:prstGeom prst="rect">
            <a:avLst/>
          </a:prstGeom>
          <a:noFill/>
        </p:spPr>
        <p:txBody>
          <a:bodyPr wrap="square">
            <a:spAutoFit/>
          </a:bodyPr>
          <a:lstStyle/>
          <a:p>
            <a:pPr>
              <a:buNone/>
            </a:pPr>
            <a:r>
              <a:rPr lang="en-GB" sz="2400" dirty="0">
                <a:solidFill>
                  <a:srgbClr val="00628C"/>
                </a:solidFill>
              </a:rPr>
              <a:t>b)</a:t>
            </a:r>
          </a:p>
        </p:txBody>
      </p:sp>
    </p:spTree>
    <p:extLst>
      <p:ext uri="{BB962C8B-B14F-4D97-AF65-F5344CB8AC3E}">
        <p14:creationId xmlns:p14="http://schemas.microsoft.com/office/powerpoint/2010/main" val="139575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(3)</a:t>
            </a:r>
          </a:p>
        </p:txBody>
      </p:sp>
      <p:sp>
        <p:nvSpPr>
          <p:cNvPr id="7" name="TextBox 6">
            <a:extLst>
              <a:ext uri="{FF2B5EF4-FFF2-40B4-BE49-F238E27FC236}">
                <a16:creationId xmlns:a16="http://schemas.microsoft.com/office/drawing/2014/main" id="{58E1BCCE-3566-438F-8666-7E452F209F29}"/>
              </a:ext>
            </a:extLst>
          </p:cNvPr>
          <p:cNvSpPr txBox="1"/>
          <p:nvPr/>
        </p:nvSpPr>
        <p:spPr>
          <a:xfrm>
            <a:off x="1127636" y="1509498"/>
            <a:ext cx="10369152" cy="3008003"/>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On New Year’s Eve, Polly has £3.50 in her money box. On 1 January she puts 30p into her money box. On 2 January she puts another 30p into her money box. She continues putting in 30p every day.</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How much money is in the box on 10 January?</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How much money is in the box on 10 February?</a:t>
            </a:r>
          </a:p>
          <a:p>
            <a:pPr>
              <a:buNone/>
            </a:pPr>
            <a:r>
              <a:rPr lang="en-GB" sz="2400" dirty="0">
                <a:effectLst/>
                <a:latin typeface="+mj-lt"/>
                <a:ea typeface="Calibri" panose="020F0502020204030204" pitchFamily="34" charset="0"/>
                <a:cs typeface="Times New Roman" panose="02020603050405020304" pitchFamily="18" charset="0"/>
              </a:rPr>
              <a:t>Write a sequence-generating rule for working out the amount of money in the money box on any day in January.</a:t>
            </a:r>
            <a:endParaRPr lang="en-GB" sz="2400" dirty="0">
              <a:latin typeface="+mj-lt"/>
            </a:endParaRPr>
          </a:p>
        </p:txBody>
      </p:sp>
      <p:sp>
        <p:nvSpPr>
          <p:cNvPr id="5" name="TextBox 4">
            <a:extLst>
              <a:ext uri="{FF2B5EF4-FFF2-40B4-BE49-F238E27FC236}">
                <a16:creationId xmlns:a16="http://schemas.microsoft.com/office/drawing/2014/main" id="{7C4B75D8-60A5-43E1-BB7E-E4C65EEB43FE}"/>
              </a:ext>
            </a:extLst>
          </p:cNvPr>
          <p:cNvSpPr txBox="1"/>
          <p:nvPr/>
        </p:nvSpPr>
        <p:spPr>
          <a:xfrm>
            <a:off x="661503" y="1509498"/>
            <a:ext cx="742714" cy="461665"/>
          </a:xfrm>
          <a:prstGeom prst="rect">
            <a:avLst/>
          </a:prstGeom>
          <a:noFill/>
        </p:spPr>
        <p:txBody>
          <a:bodyPr wrap="square">
            <a:spAutoFit/>
          </a:bodyPr>
          <a:lstStyle/>
          <a:p>
            <a:pPr>
              <a:buNone/>
            </a:pPr>
            <a:r>
              <a:rPr lang="en-GB" sz="2400" dirty="0">
                <a:solidFill>
                  <a:srgbClr val="00628C"/>
                </a:solidFill>
              </a:rPr>
              <a:t>c)</a:t>
            </a:r>
          </a:p>
        </p:txBody>
      </p:sp>
    </p:spTree>
    <p:extLst>
      <p:ext uri="{BB962C8B-B14F-4D97-AF65-F5344CB8AC3E}">
        <p14:creationId xmlns:p14="http://schemas.microsoft.com/office/powerpoint/2010/main" val="193489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Not understanding the constant difference is represented by the coefficient</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752528"/>
          </a:xfrm>
        </p:spPr>
        <p:txBody>
          <a:bodyPr>
            <a:normAutofit fontScale="92500"/>
          </a:bodyPr>
          <a:lstStyle/>
          <a:p>
            <a:r>
              <a:rPr lang="en-GB" dirty="0"/>
              <a:t>When examining arithmetic sequences where each term is obtained by adding a fixed amount (constant difference) to the previous term, it is natural for students to express the rule in terms of this fixed amount. For example, students may see the sequence 4, 7, 10, 13, … as ‘Add three’ and think that, therefore, the nth term is n + 3 rather than the correct 3n + 1.</a:t>
            </a:r>
          </a:p>
          <a:p>
            <a:r>
              <a:rPr lang="en-GB" dirty="0"/>
              <a:t>This misconception can be explored by examining the three times table (i.e. 3 (3 × 1), 6 (3 × 2), 9 (3 × 3), 12 (3 × 4), 15 (3 × 5), …, 3n) and a range of other sequences that consist of terms in the three times table with one, two, three, etc. added (or subtracted). </a:t>
            </a:r>
          </a:p>
          <a:p>
            <a:r>
              <a:rPr lang="en-GB" dirty="0"/>
              <a:t>Students should be encouraged to notice what is the same and what is different, i.e. it is the ‘3</a:t>
            </a:r>
            <a:r>
              <a:rPr lang="en-GB" i="1" dirty="0"/>
              <a:t>n</a:t>
            </a:r>
            <a:r>
              <a:rPr lang="en-GB" dirty="0"/>
              <a:t>’ that determines the ‘increasing by three’. </a:t>
            </a:r>
          </a:p>
          <a:p>
            <a:r>
              <a:rPr lang="en-GB" dirty="0"/>
              <a:t>It will then be helpful for students to experience substituting </a:t>
            </a:r>
            <a:r>
              <a:rPr lang="en-GB" i="1" dirty="0"/>
              <a:t>n</a:t>
            </a:r>
            <a:r>
              <a:rPr lang="en-GB" dirty="0"/>
              <a:t> = 1, 2, 3, etc. into the expression ‘</a:t>
            </a:r>
            <a:r>
              <a:rPr lang="en-GB" i="1" dirty="0"/>
              <a:t>n</a:t>
            </a:r>
            <a:r>
              <a:rPr lang="en-GB" dirty="0"/>
              <a:t> + 3’ to realise that this will give a sequence which begins at four and increases by one, rather than beginning at four and increasing by three. </a:t>
            </a:r>
          </a:p>
        </p:txBody>
      </p:sp>
    </p:spTree>
    <p:extLst>
      <p:ext uri="{BB962C8B-B14F-4D97-AF65-F5344CB8AC3E}">
        <p14:creationId xmlns:p14="http://schemas.microsoft.com/office/powerpoint/2010/main" val="244516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 </a:t>
            </a:r>
            <a:r>
              <a:rPr lang="en-GB" dirty="0" err="1"/>
              <a:t>cont</a:t>
            </a:r>
            <a:r>
              <a:rPr lang="en-GB" dirty="0"/>
              <a:t>)</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752528"/>
          </a:xfrm>
        </p:spPr>
        <p:txBody>
          <a:bodyPr>
            <a:normAutofit fontScale="92500" lnSpcReduction="10000"/>
          </a:bodyPr>
          <a:lstStyle/>
          <a:p>
            <a:r>
              <a:rPr lang="en-GB" dirty="0"/>
              <a:t>The fundamental awareness here is that, in the general statement 3</a:t>
            </a:r>
            <a:r>
              <a:rPr lang="en-GB" i="1" dirty="0"/>
              <a:t>n</a:t>
            </a:r>
            <a:r>
              <a:rPr lang="en-GB" dirty="0"/>
              <a:t> + 1, the common difference is represented by the ‘3’ (the coefficient of </a:t>
            </a:r>
            <a:r>
              <a:rPr lang="en-GB" i="1" dirty="0"/>
              <a:t>n</a:t>
            </a:r>
            <a:r>
              <a:rPr lang="en-GB" dirty="0"/>
              <a:t>) because as </a:t>
            </a:r>
            <a:r>
              <a:rPr lang="en-GB" i="1" dirty="0"/>
              <a:t>n</a:t>
            </a:r>
            <a:r>
              <a:rPr lang="en-GB" dirty="0"/>
              <a:t> increases, the value of the whole expression increases by three. It will be important to explore the potential confusion between multiples of three (for example) and numbers which increase by three, and to recognise that these are not necessarily the same thing.</a:t>
            </a:r>
          </a:p>
          <a:p>
            <a:r>
              <a:rPr lang="en-GB" dirty="0"/>
              <a:t>The use of growing shape patterns that generate such sequences of numbers can support students in seeing what is constant in each term and what varies. For example: ‘How many squares are needed to make each shape in this sequence?’</a:t>
            </a:r>
          </a:p>
          <a:p>
            <a:endParaRPr lang="en-GB" dirty="0"/>
          </a:p>
          <a:p>
            <a:endParaRPr lang="en-GB" dirty="0"/>
          </a:p>
          <a:p>
            <a:endParaRPr lang="en-GB" dirty="0"/>
          </a:p>
          <a:p>
            <a:r>
              <a:rPr lang="en-GB" dirty="0"/>
              <a:t>Rewriting each of the numerical terms to reveal the structure, e.g. 1 + (1 × 3), 1 + (2 × 3), 1 + (3 × 3), 1 + (4 × 3), … can also assist in developing this awareness.</a:t>
            </a:r>
          </a:p>
        </p:txBody>
      </p:sp>
      <p:pic>
        <p:nvPicPr>
          <p:cNvPr id="4" name="Picture 3">
            <a:extLst>
              <a:ext uri="{FF2B5EF4-FFF2-40B4-BE49-F238E27FC236}">
                <a16:creationId xmlns:a16="http://schemas.microsoft.com/office/drawing/2014/main" id="{9235F99A-0FD1-4911-AA2A-6F600BFF4B5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99422" y="3861048"/>
            <a:ext cx="6193155" cy="996950"/>
          </a:xfrm>
          <a:prstGeom prst="rect">
            <a:avLst/>
          </a:prstGeom>
        </p:spPr>
      </p:pic>
    </p:spTree>
    <p:extLst>
      <p:ext uri="{BB962C8B-B14F-4D97-AF65-F5344CB8AC3E}">
        <p14:creationId xmlns:p14="http://schemas.microsoft.com/office/powerpoint/2010/main" val="251254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7D41D6DC-C6B2-4360-868E-B6B50CB9E4FE}"/>
              </a:ext>
            </a:extLst>
          </p:cNvPr>
          <p:cNvSpPr txBox="1"/>
          <p:nvPr/>
        </p:nvSpPr>
        <p:spPr>
          <a:xfrm>
            <a:off x="280150" y="1556792"/>
            <a:ext cx="11648497"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following sequence of growing shapes is made up of sticks.</a:t>
            </a:r>
          </a:p>
        </p:txBody>
      </p:sp>
      <p:pic>
        <p:nvPicPr>
          <p:cNvPr id="4" name="Picture 3">
            <a:extLst>
              <a:ext uri="{FF2B5EF4-FFF2-40B4-BE49-F238E27FC236}">
                <a16:creationId xmlns:a16="http://schemas.microsoft.com/office/drawing/2014/main" id="{D6A23113-48DD-43BA-B9EC-683944AD6FEC}"/>
              </a:ext>
            </a:extLst>
          </p:cNvPr>
          <p:cNvPicPr>
            <a:picLocks noChangeAspect="1"/>
          </p:cNvPicPr>
          <p:nvPr/>
        </p:nvPicPr>
        <p:blipFill>
          <a:blip r:embed="rId3"/>
          <a:stretch>
            <a:fillRect/>
          </a:stretch>
        </p:blipFill>
        <p:spPr>
          <a:xfrm>
            <a:off x="-240704" y="2243499"/>
            <a:ext cx="4796004" cy="3881160"/>
          </a:xfrm>
          <a:prstGeom prst="rect">
            <a:avLst/>
          </a:prstGeom>
        </p:spPr>
      </p:pic>
      <p:sp>
        <p:nvSpPr>
          <p:cNvPr id="8" name="TextBox 7">
            <a:extLst>
              <a:ext uri="{FF2B5EF4-FFF2-40B4-BE49-F238E27FC236}">
                <a16:creationId xmlns:a16="http://schemas.microsoft.com/office/drawing/2014/main" id="{4476ACFD-AF8B-40FC-A5DD-232337DA88B7}"/>
              </a:ext>
            </a:extLst>
          </p:cNvPr>
          <p:cNvSpPr txBox="1"/>
          <p:nvPr/>
        </p:nvSpPr>
        <p:spPr>
          <a:xfrm>
            <a:off x="4079776" y="2243499"/>
            <a:ext cx="7632847" cy="3508653"/>
          </a:xfrm>
          <a:prstGeom prst="rect">
            <a:avLst/>
          </a:prstGeom>
          <a:noFill/>
        </p:spPr>
        <p:txBody>
          <a:bodyPr wrap="square">
            <a:spAutoFit/>
          </a:bodyPr>
          <a:lstStyle/>
          <a:p>
            <a:pPr>
              <a:spcBef>
                <a:spcPts val="0"/>
              </a:spcBef>
              <a:spcAft>
                <a:spcPts val="1200"/>
              </a:spcAft>
              <a:buNone/>
            </a:pPr>
            <a:r>
              <a:rPr lang="en-GB" sz="2400" dirty="0"/>
              <a:t>It generates the following sequence of numbers (the number of sticks): </a:t>
            </a:r>
          </a:p>
          <a:p>
            <a:pPr algn="ctr">
              <a:spcBef>
                <a:spcPts val="0"/>
              </a:spcBef>
              <a:spcAft>
                <a:spcPts val="1200"/>
              </a:spcAft>
              <a:buNone/>
            </a:pPr>
            <a:r>
              <a:rPr lang="en-GB" sz="2400" b="1" dirty="0"/>
              <a:t>4, 7, 10, 13, …</a:t>
            </a:r>
          </a:p>
          <a:p>
            <a:pPr marL="457200" indent="-457200">
              <a:spcBef>
                <a:spcPts val="0"/>
              </a:spcBef>
              <a:spcAft>
                <a:spcPts val="1200"/>
              </a:spcAft>
              <a:buFont typeface="+mj-lt"/>
              <a:buAutoNum type="alphaLcParenR"/>
            </a:pPr>
            <a:r>
              <a:rPr lang="en-GB" sz="2400" dirty="0"/>
              <a:t>Draw the 17th diagram. Think about the structure of the diagram as you draw it.</a:t>
            </a:r>
          </a:p>
          <a:p>
            <a:pPr marL="457200" indent="-457200">
              <a:spcBef>
                <a:spcPts val="0"/>
              </a:spcBef>
              <a:spcAft>
                <a:spcPts val="1200"/>
              </a:spcAft>
              <a:buFont typeface="+mj-lt"/>
              <a:buAutoNum type="alphaLcParenR"/>
            </a:pPr>
            <a:r>
              <a:rPr lang="en-GB" sz="2400" dirty="0"/>
              <a:t>How would you work out the number of sticks in the 17th diagram without counting them one by one? What calculation would you perform?</a:t>
            </a:r>
          </a:p>
        </p:txBody>
      </p:sp>
    </p:spTree>
    <p:extLst>
      <p:ext uri="{BB962C8B-B14F-4D97-AF65-F5344CB8AC3E}">
        <p14:creationId xmlns:p14="http://schemas.microsoft.com/office/powerpoint/2010/main" val="71725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ways that students might draw the 17th diagram:</a:t>
            </a:r>
          </a:p>
          <a:p>
            <a:pPr marL="817200" lvl="2" fontAlgn="auto">
              <a:lnSpc>
                <a:spcPct val="100000"/>
              </a:lnSpc>
              <a:spcBef>
                <a:spcPts val="0"/>
              </a:spcBef>
              <a:spcAft>
                <a:spcPts val="1200"/>
              </a:spcAft>
              <a:buClrTx/>
            </a:pPr>
            <a:r>
              <a:rPr lang="en-GB" sz="2200" dirty="0"/>
              <a:t>What different calculations might arise? Would these all lead to the same algebraic expression for the nth term? </a:t>
            </a:r>
          </a:p>
          <a:p>
            <a:pPr marL="360000" lvl="1" fontAlgn="auto">
              <a:lnSpc>
                <a:spcPct val="100000"/>
              </a:lnSpc>
              <a:spcBef>
                <a:spcPts val="0"/>
              </a:spcBef>
              <a:spcAft>
                <a:spcPts val="1200"/>
              </a:spcAft>
              <a:buClrTx/>
            </a:pPr>
            <a:r>
              <a:rPr lang="en-GB" sz="2400" dirty="0"/>
              <a:t>What questions might you ask to build the students towards generalising the nth term?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4" y="1708080"/>
            <a:ext cx="6408713" cy="438521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8ABACEF4-20C9-48BA-85DF-E8A10C23EB0A}"/>
              </a:ext>
            </a:extLst>
          </p:cNvPr>
          <p:cNvSpPr txBox="1"/>
          <p:nvPr/>
        </p:nvSpPr>
        <p:spPr>
          <a:xfrm>
            <a:off x="479376" y="1791124"/>
            <a:ext cx="6341932" cy="646331"/>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The following sequence of growing shapes is made up of sticks.</a:t>
            </a:r>
          </a:p>
        </p:txBody>
      </p:sp>
      <p:pic>
        <p:nvPicPr>
          <p:cNvPr id="8" name="Picture 7">
            <a:extLst>
              <a:ext uri="{FF2B5EF4-FFF2-40B4-BE49-F238E27FC236}">
                <a16:creationId xmlns:a16="http://schemas.microsoft.com/office/drawing/2014/main" id="{670D21CC-222E-47AE-BA03-5A5863A6CEB6}"/>
              </a:ext>
            </a:extLst>
          </p:cNvPr>
          <p:cNvPicPr>
            <a:picLocks noChangeAspect="1"/>
          </p:cNvPicPr>
          <p:nvPr/>
        </p:nvPicPr>
        <p:blipFill>
          <a:blip r:embed="rId4"/>
          <a:stretch>
            <a:fillRect/>
          </a:stretch>
        </p:blipFill>
        <p:spPr>
          <a:xfrm>
            <a:off x="-96688" y="2588743"/>
            <a:ext cx="3327405" cy="2692698"/>
          </a:xfrm>
          <a:prstGeom prst="rect">
            <a:avLst/>
          </a:prstGeom>
        </p:spPr>
      </p:pic>
      <p:sp>
        <p:nvSpPr>
          <p:cNvPr id="9" name="TextBox 8">
            <a:extLst>
              <a:ext uri="{FF2B5EF4-FFF2-40B4-BE49-F238E27FC236}">
                <a16:creationId xmlns:a16="http://schemas.microsoft.com/office/drawing/2014/main" id="{7C8DB4F6-B5BD-4556-BE96-EB20B4541375}"/>
              </a:ext>
            </a:extLst>
          </p:cNvPr>
          <p:cNvSpPr txBox="1"/>
          <p:nvPr/>
        </p:nvSpPr>
        <p:spPr>
          <a:xfrm>
            <a:off x="2495601" y="2428238"/>
            <a:ext cx="4325706" cy="3600986"/>
          </a:xfrm>
          <a:prstGeom prst="rect">
            <a:avLst/>
          </a:prstGeom>
          <a:noFill/>
        </p:spPr>
        <p:txBody>
          <a:bodyPr wrap="square">
            <a:spAutoFit/>
          </a:bodyPr>
          <a:lstStyle/>
          <a:p>
            <a:pPr>
              <a:spcBef>
                <a:spcPts val="0"/>
              </a:spcBef>
              <a:spcAft>
                <a:spcPts val="1200"/>
              </a:spcAft>
              <a:buNone/>
            </a:pPr>
            <a:r>
              <a:rPr lang="en-GB" sz="1800" dirty="0"/>
              <a:t>It generates the following sequence of numbers (the number of sticks): </a:t>
            </a:r>
          </a:p>
          <a:p>
            <a:pPr algn="ctr">
              <a:spcBef>
                <a:spcPts val="0"/>
              </a:spcBef>
              <a:spcAft>
                <a:spcPts val="1200"/>
              </a:spcAft>
              <a:buNone/>
            </a:pPr>
            <a:r>
              <a:rPr lang="en-GB" sz="1800" b="1" dirty="0"/>
              <a:t>4, 7, 10, 13, …</a:t>
            </a:r>
          </a:p>
          <a:p>
            <a:pPr marL="457200" indent="-457200">
              <a:spcBef>
                <a:spcPts val="0"/>
              </a:spcBef>
              <a:spcAft>
                <a:spcPts val="1200"/>
              </a:spcAft>
              <a:buFont typeface="+mj-lt"/>
              <a:buAutoNum type="alphaLcParenR"/>
            </a:pPr>
            <a:r>
              <a:rPr lang="en-GB" sz="1800" dirty="0"/>
              <a:t>Draw the 17th diagram. Think about the structure of the diagram as you draw it.</a:t>
            </a:r>
          </a:p>
          <a:p>
            <a:pPr marL="457200" indent="-457200">
              <a:spcBef>
                <a:spcPts val="0"/>
              </a:spcBef>
              <a:spcAft>
                <a:spcPts val="1200"/>
              </a:spcAft>
              <a:buFont typeface="+mj-lt"/>
              <a:buAutoNum type="alphaLcParenR"/>
            </a:pPr>
            <a:r>
              <a:rPr lang="en-GB" sz="1800" dirty="0"/>
              <a:t>How would you work out the number of sticks in the 17th diagram without counting them one by one? What calculation would you perform?</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052736"/>
            <a:ext cx="10972800" cy="3888432"/>
          </a:xfrm>
        </p:spPr>
        <p:txBody>
          <a:bodyPr>
            <a:noAutofit/>
          </a:bodyPr>
          <a:lstStyle/>
          <a:p>
            <a:r>
              <a:rPr lang="en-GB" dirty="0"/>
              <a:t>These slides are designed to complement the </a:t>
            </a:r>
            <a:r>
              <a:rPr lang="en-GB" dirty="0">
                <a:hlinkClick r:id="rId2"/>
              </a:rPr>
              <a:t>4.1 Sequences</a:t>
            </a:r>
            <a:r>
              <a:rPr lang="en-GB" dirty="0"/>
              <a:t> Core Concept document and its associated Theme Overview document </a:t>
            </a:r>
            <a:r>
              <a:rPr lang="en-GB" dirty="0">
                <a:hlinkClick r:id="rId3"/>
              </a:rPr>
              <a:t>4 Sequences and Graphs</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630544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grpSp>
        <p:nvGrpSpPr>
          <p:cNvPr id="10" name="Group 9">
            <a:extLst>
              <a:ext uri="{FF2B5EF4-FFF2-40B4-BE49-F238E27FC236}">
                <a16:creationId xmlns:a16="http://schemas.microsoft.com/office/drawing/2014/main" id="{5FC9CD0B-155E-4CFB-8741-5D1B62C3D2E2}"/>
              </a:ext>
            </a:extLst>
          </p:cNvPr>
          <p:cNvGrpSpPr/>
          <p:nvPr/>
        </p:nvGrpSpPr>
        <p:grpSpPr>
          <a:xfrm>
            <a:off x="263352" y="1757422"/>
            <a:ext cx="11589671" cy="3831818"/>
            <a:chOff x="263352" y="1757422"/>
            <a:chExt cx="11589671" cy="3831818"/>
          </a:xfrm>
        </p:grpSpPr>
        <p:sp>
          <p:nvSpPr>
            <p:cNvPr id="5" name="TextBox 4">
              <a:extLst>
                <a:ext uri="{FF2B5EF4-FFF2-40B4-BE49-F238E27FC236}">
                  <a16:creationId xmlns:a16="http://schemas.microsoft.com/office/drawing/2014/main" id="{24C536D1-7B91-428A-AE31-E0806A6FE9D7}"/>
                </a:ext>
              </a:extLst>
            </p:cNvPr>
            <p:cNvSpPr txBox="1"/>
            <p:nvPr/>
          </p:nvSpPr>
          <p:spPr>
            <a:xfrm>
              <a:off x="263352" y="1757422"/>
              <a:ext cx="11589671" cy="3831818"/>
            </a:xfrm>
            <a:prstGeom prst="rect">
              <a:avLst/>
            </a:prstGeom>
            <a:noFill/>
          </p:spPr>
          <p:txBody>
            <a:bodyPr wrap="square">
              <a:spAutoFit/>
            </a:bodyPr>
            <a:lstStyle/>
            <a:p>
              <a:pPr>
                <a:spcBef>
                  <a:spcPts val="600"/>
                </a:spcBef>
                <a:spcAft>
                  <a:spcPts val="1200"/>
                </a:spcAft>
                <a:buNone/>
              </a:pPr>
              <a:r>
                <a:rPr lang="en-GB" sz="2400" dirty="0"/>
                <a:t>The terms in each of these sequences are generated by adding 3 each time and the 17th term is circled.</a:t>
              </a:r>
            </a:p>
            <a:p>
              <a:pPr marL="914400" lvl="1" indent="-457200">
                <a:spcBef>
                  <a:spcPts val="600"/>
                </a:spcBef>
                <a:spcAft>
                  <a:spcPts val="1200"/>
                </a:spcAft>
                <a:buFont typeface="+mj-lt"/>
                <a:buAutoNum type="alphaLcParenR"/>
              </a:pPr>
              <a:r>
                <a:rPr lang="en-GB" sz="2400" dirty="0"/>
                <a:t>4, 7, 10, 13, 16, …, 52</a:t>
              </a:r>
            </a:p>
            <a:p>
              <a:pPr marL="914400" lvl="1" indent="-457200">
                <a:spcBef>
                  <a:spcPts val="600"/>
                </a:spcBef>
                <a:spcAft>
                  <a:spcPts val="1200"/>
                </a:spcAft>
                <a:buFont typeface="+mj-lt"/>
                <a:buAutoNum type="alphaLcParenR"/>
              </a:pPr>
              <a:r>
                <a:rPr lang="en-GB" sz="2400" dirty="0"/>
                <a:t>5, 8, 11, 14, 17, …, 53</a:t>
              </a:r>
            </a:p>
            <a:p>
              <a:pPr marL="914400" lvl="1" indent="-457200">
                <a:spcBef>
                  <a:spcPts val="600"/>
                </a:spcBef>
                <a:spcAft>
                  <a:spcPts val="1200"/>
                </a:spcAft>
                <a:buFont typeface="+mj-lt"/>
                <a:buAutoNum type="alphaLcParenR"/>
              </a:pPr>
              <a:r>
                <a:rPr lang="en-GB" sz="2400" dirty="0"/>
                <a:t>14, 17, 20, 23, 26, …, 62</a:t>
              </a:r>
            </a:p>
            <a:p>
              <a:pPr marL="914400" lvl="1" indent="-457200">
                <a:spcBef>
                  <a:spcPts val="600"/>
                </a:spcBef>
                <a:spcAft>
                  <a:spcPts val="1200"/>
                </a:spcAft>
                <a:buFont typeface="+mj-lt"/>
                <a:buAutoNum type="alphaLcParenR"/>
              </a:pPr>
              <a:r>
                <a:rPr lang="en-GB" sz="2400" dirty="0"/>
                <a:t>27, 30, 33, 36, 39, …, 75</a:t>
              </a:r>
            </a:p>
            <a:p>
              <a:pPr>
                <a:spcBef>
                  <a:spcPts val="600"/>
                </a:spcBef>
                <a:spcAft>
                  <a:spcPts val="1200"/>
                </a:spcAft>
                <a:buNone/>
              </a:pPr>
              <a:r>
                <a:rPr lang="en-GB" sz="2400" dirty="0"/>
                <a:t>For each sequence, write the 17th term as an expression involving 17.</a:t>
              </a:r>
            </a:p>
          </p:txBody>
        </p:sp>
        <p:sp>
          <p:nvSpPr>
            <p:cNvPr id="4" name="Oval 3">
              <a:extLst>
                <a:ext uri="{FF2B5EF4-FFF2-40B4-BE49-F238E27FC236}">
                  <a16:creationId xmlns:a16="http://schemas.microsoft.com/office/drawing/2014/main" id="{C426293C-D489-4169-89CE-A0094FC43DAC}"/>
                </a:ext>
              </a:extLst>
            </p:cNvPr>
            <p:cNvSpPr/>
            <p:nvPr/>
          </p:nvSpPr>
          <p:spPr>
            <a:xfrm>
              <a:off x="3881970" y="2716380"/>
              <a:ext cx="468000" cy="468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A8D2ECA-4350-42B0-BD40-C5B63892C921}"/>
                </a:ext>
              </a:extLst>
            </p:cNvPr>
            <p:cNvSpPr/>
            <p:nvPr/>
          </p:nvSpPr>
          <p:spPr>
            <a:xfrm>
              <a:off x="3871212" y="3320580"/>
              <a:ext cx="468000" cy="468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747A6F6-5073-41C5-8649-0B5454A7A61E}"/>
                </a:ext>
              </a:extLst>
            </p:cNvPr>
            <p:cNvSpPr/>
            <p:nvPr/>
          </p:nvSpPr>
          <p:spPr>
            <a:xfrm>
              <a:off x="4224757" y="3914022"/>
              <a:ext cx="468000" cy="468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2642FE4-F0BF-4F71-BD84-AA5AE0242315}"/>
                </a:ext>
              </a:extLst>
            </p:cNvPr>
            <p:cNvSpPr/>
            <p:nvPr/>
          </p:nvSpPr>
          <p:spPr>
            <a:xfrm>
              <a:off x="4224757" y="4498595"/>
              <a:ext cx="468000" cy="468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7811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Think about the choice of numbers here: there is a constant difference of 3 and the 17</a:t>
            </a:r>
            <a:r>
              <a:rPr lang="en-GB" sz="2400" baseline="30000" dirty="0"/>
              <a:t>th</a:t>
            </a:r>
            <a:r>
              <a:rPr lang="en-GB" sz="2400" dirty="0"/>
              <a:t> term is referred to each time. What is students’ attention being drawn to? </a:t>
            </a:r>
          </a:p>
          <a:p>
            <a:pPr marL="360000" lvl="1" fontAlgn="auto">
              <a:lnSpc>
                <a:spcPct val="100000"/>
              </a:lnSpc>
              <a:spcBef>
                <a:spcPts val="0"/>
              </a:spcBef>
              <a:spcAft>
                <a:spcPts val="1200"/>
              </a:spcAft>
              <a:buClrTx/>
            </a:pPr>
            <a:r>
              <a:rPr lang="en-GB" sz="2400" dirty="0"/>
              <a:t>How might you use your questioning to build students towards generalising here?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grpSp>
        <p:nvGrpSpPr>
          <p:cNvPr id="6" name="Group 5">
            <a:extLst>
              <a:ext uri="{FF2B5EF4-FFF2-40B4-BE49-F238E27FC236}">
                <a16:creationId xmlns:a16="http://schemas.microsoft.com/office/drawing/2014/main" id="{9FB6DA13-4024-409C-AC87-1CD3EF889E22}"/>
              </a:ext>
            </a:extLst>
          </p:cNvPr>
          <p:cNvGrpSpPr/>
          <p:nvPr/>
        </p:nvGrpSpPr>
        <p:grpSpPr>
          <a:xfrm>
            <a:off x="654801" y="1824413"/>
            <a:ext cx="6094325" cy="3462486"/>
            <a:chOff x="263352" y="1757422"/>
            <a:chExt cx="6094325" cy="3462486"/>
          </a:xfrm>
        </p:grpSpPr>
        <p:sp>
          <p:nvSpPr>
            <p:cNvPr id="8" name="TextBox 7">
              <a:extLst>
                <a:ext uri="{FF2B5EF4-FFF2-40B4-BE49-F238E27FC236}">
                  <a16:creationId xmlns:a16="http://schemas.microsoft.com/office/drawing/2014/main" id="{3CA67B5B-D161-416F-B7A2-897407F562C3}"/>
                </a:ext>
              </a:extLst>
            </p:cNvPr>
            <p:cNvSpPr txBox="1"/>
            <p:nvPr/>
          </p:nvSpPr>
          <p:spPr>
            <a:xfrm>
              <a:off x="263352" y="1757422"/>
              <a:ext cx="6094325" cy="3462486"/>
            </a:xfrm>
            <a:prstGeom prst="rect">
              <a:avLst/>
            </a:prstGeom>
            <a:noFill/>
          </p:spPr>
          <p:txBody>
            <a:bodyPr wrap="square">
              <a:spAutoFit/>
            </a:bodyPr>
            <a:lstStyle/>
            <a:p>
              <a:pPr>
                <a:spcBef>
                  <a:spcPts val="600"/>
                </a:spcBef>
                <a:spcAft>
                  <a:spcPts val="1200"/>
                </a:spcAft>
                <a:buNone/>
              </a:pPr>
              <a:r>
                <a:rPr lang="en-GB" sz="1800" dirty="0"/>
                <a:t>The terms in each of these sequences are generated by adding 3 each time and the 17th term is circled.</a:t>
              </a:r>
            </a:p>
            <a:p>
              <a:pPr marL="914400" lvl="1" indent="-457200">
                <a:spcBef>
                  <a:spcPts val="600"/>
                </a:spcBef>
                <a:spcAft>
                  <a:spcPts val="1200"/>
                </a:spcAft>
                <a:buFont typeface="+mj-lt"/>
                <a:buAutoNum type="alphaLcParenR"/>
              </a:pPr>
              <a:r>
                <a:rPr lang="en-GB" sz="1800" dirty="0"/>
                <a:t>4, 7, 10, 13, 16, …, 52</a:t>
              </a:r>
            </a:p>
            <a:p>
              <a:pPr marL="914400" lvl="1" indent="-457200">
                <a:spcBef>
                  <a:spcPts val="600"/>
                </a:spcBef>
                <a:spcAft>
                  <a:spcPts val="1200"/>
                </a:spcAft>
                <a:buFont typeface="+mj-lt"/>
                <a:buAutoNum type="alphaLcParenR"/>
              </a:pPr>
              <a:r>
                <a:rPr lang="en-GB" sz="1800" dirty="0"/>
                <a:t>5, 8, 11, 14, 17, …, 53</a:t>
              </a:r>
            </a:p>
            <a:p>
              <a:pPr marL="914400" lvl="1" indent="-457200">
                <a:spcBef>
                  <a:spcPts val="600"/>
                </a:spcBef>
                <a:spcAft>
                  <a:spcPts val="1200"/>
                </a:spcAft>
                <a:buFont typeface="+mj-lt"/>
                <a:buAutoNum type="alphaLcParenR"/>
              </a:pPr>
              <a:r>
                <a:rPr lang="en-GB" sz="1800" dirty="0"/>
                <a:t>14, 17, 20, 23, 26, …, 62</a:t>
              </a:r>
            </a:p>
            <a:p>
              <a:pPr marL="914400" lvl="1" indent="-457200">
                <a:spcBef>
                  <a:spcPts val="600"/>
                </a:spcBef>
                <a:spcAft>
                  <a:spcPts val="1200"/>
                </a:spcAft>
                <a:buFont typeface="+mj-lt"/>
                <a:buAutoNum type="alphaLcParenR"/>
              </a:pPr>
              <a:r>
                <a:rPr lang="en-GB" sz="1800" dirty="0"/>
                <a:t>27, 30, 33, 36, 39, …, 75</a:t>
              </a:r>
            </a:p>
            <a:p>
              <a:pPr>
                <a:spcBef>
                  <a:spcPts val="600"/>
                </a:spcBef>
                <a:spcAft>
                  <a:spcPts val="1200"/>
                </a:spcAft>
                <a:buNone/>
              </a:pPr>
              <a:r>
                <a:rPr lang="en-GB" sz="1800" dirty="0"/>
                <a:t>For each sequence, write the 17th term as an expression involving 17.</a:t>
              </a:r>
            </a:p>
          </p:txBody>
        </p:sp>
        <p:sp>
          <p:nvSpPr>
            <p:cNvPr id="9" name="Oval 8">
              <a:extLst>
                <a:ext uri="{FF2B5EF4-FFF2-40B4-BE49-F238E27FC236}">
                  <a16:creationId xmlns:a16="http://schemas.microsoft.com/office/drawing/2014/main" id="{9E5973B3-58E2-4287-8EF0-F08495261A5C}"/>
                </a:ext>
              </a:extLst>
            </p:cNvPr>
            <p:cNvSpPr/>
            <p:nvPr/>
          </p:nvSpPr>
          <p:spPr>
            <a:xfrm>
              <a:off x="3205787" y="2508671"/>
              <a:ext cx="396000" cy="396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 name="Oval 9">
              <a:extLst>
                <a:ext uri="{FF2B5EF4-FFF2-40B4-BE49-F238E27FC236}">
                  <a16:creationId xmlns:a16="http://schemas.microsoft.com/office/drawing/2014/main" id="{319157CF-9939-47C8-8C28-BE4A146E21FB}"/>
                </a:ext>
              </a:extLst>
            </p:cNvPr>
            <p:cNvSpPr/>
            <p:nvPr/>
          </p:nvSpPr>
          <p:spPr>
            <a:xfrm>
              <a:off x="3205787" y="3010292"/>
              <a:ext cx="396000" cy="396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 name="Oval 10">
              <a:extLst>
                <a:ext uri="{FF2B5EF4-FFF2-40B4-BE49-F238E27FC236}">
                  <a16:creationId xmlns:a16="http://schemas.microsoft.com/office/drawing/2014/main" id="{5E6CFCB5-6D72-47AD-8F14-F75EBA5F05EF}"/>
                </a:ext>
              </a:extLst>
            </p:cNvPr>
            <p:cNvSpPr/>
            <p:nvPr/>
          </p:nvSpPr>
          <p:spPr>
            <a:xfrm>
              <a:off x="3439787" y="3510864"/>
              <a:ext cx="396000" cy="396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2" name="Oval 11">
              <a:extLst>
                <a:ext uri="{FF2B5EF4-FFF2-40B4-BE49-F238E27FC236}">
                  <a16:creationId xmlns:a16="http://schemas.microsoft.com/office/drawing/2014/main" id="{1B2E63F1-33D8-4971-A497-3D1B11BFADBA}"/>
                </a:ext>
              </a:extLst>
            </p:cNvPr>
            <p:cNvSpPr/>
            <p:nvPr/>
          </p:nvSpPr>
          <p:spPr>
            <a:xfrm>
              <a:off x="3439787" y="4012485"/>
              <a:ext cx="396000" cy="396000"/>
            </a:xfrm>
            <a:prstGeom prst="ellipse">
              <a:avLst/>
            </a:prstGeom>
            <a:noFill/>
            <a:ln w="1905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spTree>
    <p:custDataLst>
      <p:tags r:id="rId1"/>
    </p:custDataLst>
    <p:extLst>
      <p:ext uri="{BB962C8B-B14F-4D97-AF65-F5344CB8AC3E}">
        <p14:creationId xmlns:p14="http://schemas.microsoft.com/office/powerpoint/2010/main" val="199141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BEC18C-2482-4BF8-B247-3405A06BA70F}"/>
                  </a:ext>
                </a:extLst>
              </p:cNvPr>
              <p:cNvSpPr txBox="1"/>
              <p:nvPr/>
            </p:nvSpPr>
            <p:spPr>
              <a:xfrm>
                <a:off x="2757276" y="2462428"/>
                <a:ext cx="7200800" cy="2287421"/>
              </a:xfrm>
              <a:prstGeom prst="rect">
                <a:avLst/>
              </a:prstGeom>
              <a:noFill/>
            </p:spPr>
            <p:txBody>
              <a:bodyPr wrap="square" numCol="2">
                <a:spAutoFit/>
              </a:bodyPr>
              <a:lstStyle/>
              <a:p>
                <a:pPr marL="514350" indent="-514350">
                  <a:buFont typeface="+mj-lt"/>
                  <a:buAutoNum type="alphaLcParenR"/>
                </a:pPr>
                <a:r>
                  <a:rPr lang="en-GB" dirty="0"/>
                  <a:t>	2</a:t>
                </a:r>
                <a:r>
                  <a:rPr lang="en-GB" i="1" dirty="0"/>
                  <a:t>n</a:t>
                </a:r>
                <a:r>
                  <a:rPr lang="en-GB" dirty="0"/>
                  <a:t> + 1</a:t>
                </a:r>
              </a:p>
              <a:p>
                <a:pPr marL="514350" indent="-514350">
                  <a:buFont typeface="+mj-lt"/>
                  <a:buAutoNum type="alphaLcParenR"/>
                </a:pPr>
                <a:r>
                  <a:rPr lang="en-GB" dirty="0"/>
                  <a:t>	2</a:t>
                </a:r>
                <a:r>
                  <a:rPr lang="en-GB" i="1" dirty="0"/>
                  <a:t>n</a:t>
                </a:r>
                <a:r>
                  <a:rPr lang="en-GB" dirty="0"/>
                  <a:t> + 5</a:t>
                </a:r>
              </a:p>
              <a:p>
                <a:pPr marL="514350" indent="-514350">
                  <a:buFont typeface="+mj-lt"/>
                  <a:buAutoNum type="alphaLcParenR"/>
                </a:pPr>
                <a:r>
                  <a:rPr lang="en-GB" dirty="0"/>
                  <a:t>	2</a:t>
                </a:r>
                <a:r>
                  <a:rPr lang="en-GB" i="1" dirty="0"/>
                  <a:t>n</a:t>
                </a:r>
                <a:r>
                  <a:rPr lang="en-GB" dirty="0"/>
                  <a:t> + 7</a:t>
                </a:r>
              </a:p>
              <a:p>
                <a:pPr marL="514350" indent="-514350">
                  <a:buFont typeface="+mj-lt"/>
                  <a:buAutoNum type="alphaLcParenR"/>
                </a:pPr>
                <a:r>
                  <a:rPr lang="en-GB" dirty="0"/>
                  <a:t>	2</a:t>
                </a:r>
                <a:r>
                  <a:rPr lang="en-GB" i="1" dirty="0"/>
                  <a:t>n</a:t>
                </a:r>
                <a:r>
                  <a:rPr lang="en-GB" dirty="0"/>
                  <a:t> +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oMath>
                </a14:m>
                <a:r>
                  <a:rPr lang="en-GB" dirty="0"/>
                  <a:t> </a:t>
                </a:r>
              </a:p>
              <a:p>
                <a:pPr marL="514350" indent="-514350">
                  <a:buFont typeface="+mj-lt"/>
                  <a:buAutoNum type="alphaLcParenR"/>
                </a:pPr>
                <a:r>
                  <a:rPr lang="en-GB" dirty="0"/>
                  <a:t>	2</a:t>
                </a:r>
                <a:r>
                  <a:rPr lang="en-GB" i="1" dirty="0"/>
                  <a:t>n</a:t>
                </a:r>
                <a:r>
                  <a:rPr lang="en-GB" dirty="0"/>
                  <a:t> + </a:t>
                </a:r>
                <a14:m>
                  <m:oMath xmlns:m="http://schemas.openxmlformats.org/officeDocument/2006/math">
                    <m:f>
                      <m:fPr>
                        <m:ctrlPr>
                          <a:rPr lang="en-GB" i="1" smtClean="0">
                            <a:latin typeface="Cambria Math" panose="02040503050406030204" pitchFamily="18" charset="0"/>
                          </a:rPr>
                        </m:ctrlPr>
                      </m:fPr>
                      <m:num>
                        <m:r>
                          <a:rPr lang="en-GB" b="0" i="0" smtClean="0">
                            <a:latin typeface="Cambria Math" panose="02040503050406030204" pitchFamily="18" charset="0"/>
                          </a:rPr>
                          <m:t>3</m:t>
                        </m:r>
                      </m:num>
                      <m:den>
                        <m:r>
                          <a:rPr lang="en-GB" b="0" i="0" smtClean="0">
                            <a:latin typeface="Cambria Math" panose="02040503050406030204" pitchFamily="18" charset="0"/>
                          </a:rPr>
                          <m:t>4</m:t>
                        </m:r>
                      </m:den>
                    </m:f>
                  </m:oMath>
                </a14:m>
                <a:r>
                  <a:rPr lang="en-GB" dirty="0"/>
                  <a:t>  </a:t>
                </a:r>
              </a:p>
              <a:p>
                <a:pPr marL="514350" indent="-514350">
                  <a:buFont typeface="+mj-lt"/>
                  <a:buAutoNum type="alphaLcParenR"/>
                </a:pPr>
                <a:r>
                  <a:rPr lang="en-GB" dirty="0"/>
                  <a:t>	2</a:t>
                </a:r>
                <a:r>
                  <a:rPr lang="en-GB" i="1" dirty="0"/>
                  <a:t>n</a:t>
                </a:r>
                <a:r>
                  <a:rPr lang="en-GB" dirty="0"/>
                  <a:t> + 0.7</a:t>
                </a:r>
              </a:p>
              <a:p>
                <a:pPr marL="514350" indent="-514350">
                  <a:buFont typeface="+mj-lt"/>
                  <a:buAutoNum type="alphaLcParenR"/>
                </a:pPr>
                <a:r>
                  <a:rPr lang="en-GB" dirty="0"/>
                  <a:t>	−2</a:t>
                </a:r>
                <a:r>
                  <a:rPr lang="en-GB" i="1" dirty="0"/>
                  <a:t>n</a:t>
                </a:r>
                <a:r>
                  <a:rPr lang="en-GB" dirty="0"/>
                  <a:t> + 5</a:t>
                </a:r>
              </a:p>
              <a:p>
                <a:pPr marL="514350" indent="-514350">
                  <a:buFont typeface="+mj-lt"/>
                  <a:buAutoNum type="alphaLcParenR"/>
                </a:pPr>
                <a:r>
                  <a:rPr lang="en-GB" dirty="0"/>
                  <a:t>	0.7 − 2</a:t>
                </a:r>
                <a:r>
                  <a:rPr lang="en-GB" i="1" dirty="0"/>
                  <a:t>n</a:t>
                </a:r>
              </a:p>
            </p:txBody>
          </p:sp>
        </mc:Choice>
        <mc:Fallback xmlns="">
          <p:sp>
            <p:nvSpPr>
              <p:cNvPr id="5" name="TextBox 4">
                <a:extLst>
                  <a:ext uri="{FF2B5EF4-FFF2-40B4-BE49-F238E27FC236}">
                    <a16:creationId xmlns:a16="http://schemas.microsoft.com/office/drawing/2014/main" id="{56BEC18C-2482-4BF8-B247-3405A06BA70F}"/>
                  </a:ext>
                </a:extLst>
              </p:cNvPr>
              <p:cNvSpPr txBox="1">
                <a:spLocks noRot="1" noChangeAspect="1" noMove="1" noResize="1" noEditPoints="1" noAdjustHandles="1" noChangeArrowheads="1" noChangeShapeType="1" noTextEdit="1"/>
              </p:cNvSpPr>
              <p:nvPr/>
            </p:nvSpPr>
            <p:spPr>
              <a:xfrm>
                <a:off x="2757276" y="2462428"/>
                <a:ext cx="7200800" cy="2287421"/>
              </a:xfrm>
              <a:prstGeom prst="rect">
                <a:avLst/>
              </a:prstGeom>
              <a:blipFill>
                <a:blip r:embed="rId3"/>
                <a:stretch>
                  <a:fillRect l="-1523" t="-2933" b="-5067"/>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900AFE8F-838F-4A0C-9964-8F5021F19682}"/>
              </a:ext>
            </a:extLst>
          </p:cNvPr>
          <p:cNvSpPr txBox="1"/>
          <p:nvPr/>
        </p:nvSpPr>
        <p:spPr>
          <a:xfrm>
            <a:off x="3047104" y="5013176"/>
            <a:ext cx="6094206" cy="523220"/>
          </a:xfrm>
          <a:prstGeom prst="rect">
            <a:avLst/>
          </a:prstGeom>
          <a:noFill/>
        </p:spPr>
        <p:txBody>
          <a:bodyPr wrap="square">
            <a:spAutoFit/>
          </a:bodyPr>
          <a:lstStyle/>
          <a:p>
            <a:pPr>
              <a:buNone/>
            </a:pPr>
            <a:r>
              <a:rPr lang="en-GB" dirty="0"/>
              <a:t>How do these sequences increase?</a:t>
            </a:r>
          </a:p>
        </p:txBody>
      </p:sp>
      <p:sp>
        <p:nvSpPr>
          <p:cNvPr id="11" name="TextBox 10">
            <a:extLst>
              <a:ext uri="{FF2B5EF4-FFF2-40B4-BE49-F238E27FC236}">
                <a16:creationId xmlns:a16="http://schemas.microsoft.com/office/drawing/2014/main" id="{96318F75-6796-4AB2-A8A1-84CD7F99A297}"/>
              </a:ext>
            </a:extLst>
          </p:cNvPr>
          <p:cNvSpPr txBox="1"/>
          <p:nvPr/>
        </p:nvSpPr>
        <p:spPr>
          <a:xfrm>
            <a:off x="1053647" y="1797939"/>
            <a:ext cx="10081120" cy="523220"/>
          </a:xfrm>
          <a:prstGeom prst="rect">
            <a:avLst/>
          </a:prstGeom>
          <a:noFill/>
        </p:spPr>
        <p:txBody>
          <a:bodyPr wrap="square">
            <a:spAutoFit/>
          </a:bodyPr>
          <a:lstStyle/>
          <a:p>
            <a:pPr algn="ctr">
              <a:buNone/>
            </a:pPr>
            <a:r>
              <a:rPr lang="en-GB" dirty="0"/>
              <a:t>The following are the </a:t>
            </a:r>
            <a:r>
              <a:rPr lang="en-GB" i="1" dirty="0"/>
              <a:t>n</a:t>
            </a:r>
            <a:r>
              <a:rPr lang="en-GB" dirty="0"/>
              <a:t>th terms of different sequences.</a:t>
            </a:r>
          </a:p>
        </p:txBody>
      </p:sp>
    </p:spTree>
    <p:extLst>
      <p:ext uri="{BB962C8B-B14F-4D97-AF65-F5344CB8AC3E}">
        <p14:creationId xmlns:p14="http://schemas.microsoft.com/office/powerpoint/2010/main" val="208771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Here, the coefficient of n remains constant but the constant term varies. How can you use this variation to draw students’ attention to the structure of the nth term?</a:t>
            </a:r>
          </a:p>
          <a:p>
            <a:pPr marL="360000" lvl="1" fontAlgn="auto">
              <a:lnSpc>
                <a:spcPct val="100000"/>
              </a:lnSpc>
              <a:spcBef>
                <a:spcPts val="0"/>
              </a:spcBef>
              <a:spcAft>
                <a:spcPts val="1200"/>
              </a:spcAft>
              <a:buClrTx/>
            </a:pPr>
            <a:r>
              <a:rPr lang="en-GB" sz="2400" dirty="0"/>
              <a:t>Why is it important to include decreasing sequences in students’ experience of the nth term?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4505" y="1741531"/>
            <a:ext cx="6485946"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D0B24B-F6D8-492C-9E3D-094458BC66A6}"/>
                  </a:ext>
                </a:extLst>
              </p:cNvPr>
              <p:cNvSpPr txBox="1"/>
              <p:nvPr/>
            </p:nvSpPr>
            <p:spPr>
              <a:xfrm>
                <a:off x="1058664" y="2609651"/>
                <a:ext cx="5299012" cy="1660326"/>
              </a:xfrm>
              <a:prstGeom prst="rect">
                <a:avLst/>
              </a:prstGeom>
              <a:noFill/>
            </p:spPr>
            <p:txBody>
              <a:bodyPr wrap="square" numCol="2">
                <a:spAutoFit/>
              </a:bodyPr>
              <a:lstStyle/>
              <a:p>
                <a:pPr marL="514350" indent="-514350">
                  <a:buFont typeface="+mj-lt"/>
                  <a:buAutoNum type="alphaLcParenR"/>
                </a:pPr>
                <a:r>
                  <a:rPr lang="en-GB" sz="2000" dirty="0"/>
                  <a:t>	2</a:t>
                </a:r>
                <a:r>
                  <a:rPr lang="en-GB" sz="2000" i="1" dirty="0"/>
                  <a:t>n</a:t>
                </a:r>
                <a:r>
                  <a:rPr lang="en-GB" sz="2000" dirty="0"/>
                  <a:t> + 1</a:t>
                </a:r>
              </a:p>
              <a:p>
                <a:pPr marL="514350" indent="-514350">
                  <a:buFont typeface="+mj-lt"/>
                  <a:buAutoNum type="alphaLcParenR"/>
                </a:pPr>
                <a:r>
                  <a:rPr lang="en-GB" sz="2000" dirty="0"/>
                  <a:t>	2</a:t>
                </a:r>
                <a:r>
                  <a:rPr lang="en-GB" sz="2000" i="1" dirty="0"/>
                  <a:t>n</a:t>
                </a:r>
                <a:r>
                  <a:rPr lang="en-GB" sz="2000" dirty="0"/>
                  <a:t> + 5</a:t>
                </a:r>
              </a:p>
              <a:p>
                <a:pPr marL="514350" indent="-514350">
                  <a:buFont typeface="+mj-lt"/>
                  <a:buAutoNum type="alphaLcParenR"/>
                </a:pPr>
                <a:r>
                  <a:rPr lang="en-GB" sz="2000" dirty="0"/>
                  <a:t>	2</a:t>
                </a:r>
                <a:r>
                  <a:rPr lang="en-GB" sz="2000" i="1" dirty="0"/>
                  <a:t>n</a:t>
                </a:r>
                <a:r>
                  <a:rPr lang="en-GB" sz="2000" dirty="0"/>
                  <a:t> + 7</a:t>
                </a:r>
              </a:p>
              <a:p>
                <a:pPr marL="514350" indent="-514350">
                  <a:buFont typeface="+mj-lt"/>
                  <a:buAutoNum type="alphaLcParenR"/>
                </a:pPr>
                <a:r>
                  <a:rPr lang="en-GB" sz="2000" dirty="0"/>
                  <a:t>	2</a:t>
                </a:r>
                <a:r>
                  <a:rPr lang="en-GB" sz="2000" i="1" dirty="0"/>
                  <a:t>n</a:t>
                </a:r>
                <a:r>
                  <a:rPr lang="en-GB" sz="2000" dirty="0"/>
                  <a:t> +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1</m:t>
                        </m:r>
                      </m:num>
                      <m:den>
                        <m:r>
                          <a:rPr lang="en-GB" sz="2000" b="0" i="0" smtClean="0">
                            <a:latin typeface="Cambria Math" panose="02040503050406030204" pitchFamily="18" charset="0"/>
                          </a:rPr>
                          <m:t>2</m:t>
                        </m:r>
                      </m:den>
                    </m:f>
                  </m:oMath>
                </a14:m>
                <a:r>
                  <a:rPr lang="en-GB" sz="2000" dirty="0"/>
                  <a:t> </a:t>
                </a:r>
              </a:p>
              <a:p>
                <a:pPr marL="514350" indent="-514350">
                  <a:buFont typeface="+mj-lt"/>
                  <a:buAutoNum type="alphaLcParenR"/>
                </a:pPr>
                <a:r>
                  <a:rPr lang="en-GB" sz="2000" dirty="0"/>
                  <a:t>	2</a:t>
                </a:r>
                <a:r>
                  <a:rPr lang="en-GB" sz="2000" i="1" dirty="0"/>
                  <a:t>n</a:t>
                </a:r>
                <a:r>
                  <a:rPr lang="en-GB" sz="2000" dirty="0"/>
                  <a:t> + </a:t>
                </a:r>
                <a14:m>
                  <m:oMath xmlns:m="http://schemas.openxmlformats.org/officeDocument/2006/math">
                    <m:f>
                      <m:fPr>
                        <m:ctrlPr>
                          <a:rPr lang="en-GB" sz="2000" i="1" smtClean="0">
                            <a:latin typeface="Cambria Math" panose="02040503050406030204" pitchFamily="18" charset="0"/>
                          </a:rPr>
                        </m:ctrlPr>
                      </m:fPr>
                      <m:num>
                        <m:r>
                          <a:rPr lang="en-GB" sz="2000" b="0" i="0" smtClean="0">
                            <a:latin typeface="Cambria Math" panose="02040503050406030204" pitchFamily="18" charset="0"/>
                          </a:rPr>
                          <m:t>3</m:t>
                        </m:r>
                      </m:num>
                      <m:den>
                        <m:r>
                          <a:rPr lang="en-GB" sz="2000" b="0" i="0" smtClean="0">
                            <a:latin typeface="Cambria Math" panose="02040503050406030204" pitchFamily="18" charset="0"/>
                          </a:rPr>
                          <m:t>4</m:t>
                        </m:r>
                      </m:den>
                    </m:f>
                  </m:oMath>
                </a14:m>
                <a:r>
                  <a:rPr lang="en-GB" sz="2000" dirty="0"/>
                  <a:t>  </a:t>
                </a:r>
              </a:p>
              <a:p>
                <a:pPr marL="514350" indent="-514350">
                  <a:buFont typeface="+mj-lt"/>
                  <a:buAutoNum type="alphaLcParenR"/>
                </a:pPr>
                <a:r>
                  <a:rPr lang="en-GB" sz="2000" dirty="0"/>
                  <a:t>	2</a:t>
                </a:r>
                <a:r>
                  <a:rPr lang="en-GB" sz="2000" i="1" dirty="0"/>
                  <a:t>n</a:t>
                </a:r>
                <a:r>
                  <a:rPr lang="en-GB" sz="2000" dirty="0"/>
                  <a:t> + 0.7</a:t>
                </a:r>
              </a:p>
              <a:p>
                <a:pPr marL="514350" indent="-514350">
                  <a:buFont typeface="+mj-lt"/>
                  <a:buAutoNum type="alphaLcParenR"/>
                </a:pPr>
                <a:r>
                  <a:rPr lang="en-GB" sz="2000" dirty="0"/>
                  <a:t>	−2</a:t>
                </a:r>
                <a:r>
                  <a:rPr lang="en-GB" sz="2000" i="1" dirty="0"/>
                  <a:t>n</a:t>
                </a:r>
                <a:r>
                  <a:rPr lang="en-GB" sz="2000" dirty="0"/>
                  <a:t> + 5</a:t>
                </a:r>
              </a:p>
              <a:p>
                <a:pPr marL="514350" indent="-514350">
                  <a:buFont typeface="+mj-lt"/>
                  <a:buAutoNum type="alphaLcParenR"/>
                </a:pPr>
                <a:r>
                  <a:rPr lang="en-GB" sz="2000" dirty="0"/>
                  <a:t>	0.7 − 2</a:t>
                </a:r>
                <a:r>
                  <a:rPr lang="en-GB" sz="2000" i="1" dirty="0"/>
                  <a:t>n</a:t>
                </a:r>
              </a:p>
            </p:txBody>
          </p:sp>
        </mc:Choice>
        <mc:Fallback xmlns="">
          <p:sp>
            <p:nvSpPr>
              <p:cNvPr id="9" name="TextBox 8">
                <a:extLst>
                  <a:ext uri="{FF2B5EF4-FFF2-40B4-BE49-F238E27FC236}">
                    <a16:creationId xmlns:a16="http://schemas.microsoft.com/office/drawing/2014/main" id="{3CD0B24B-F6D8-492C-9E3D-094458BC66A6}"/>
                  </a:ext>
                </a:extLst>
              </p:cNvPr>
              <p:cNvSpPr txBox="1">
                <a:spLocks noRot="1" noChangeAspect="1" noMove="1" noResize="1" noEditPoints="1" noAdjustHandles="1" noChangeArrowheads="1" noChangeShapeType="1" noTextEdit="1"/>
              </p:cNvSpPr>
              <p:nvPr/>
            </p:nvSpPr>
            <p:spPr>
              <a:xfrm>
                <a:off x="1058664" y="2609651"/>
                <a:ext cx="5299012" cy="1660326"/>
              </a:xfrm>
              <a:prstGeom prst="rect">
                <a:avLst/>
              </a:prstGeom>
              <a:blipFill>
                <a:blip r:embed="rId4"/>
                <a:stretch>
                  <a:fillRect l="-1036" t="-1471" b="-4412"/>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C18C797D-8994-439F-BBB1-DDAAA398BB51}"/>
              </a:ext>
            </a:extLst>
          </p:cNvPr>
          <p:cNvSpPr txBox="1"/>
          <p:nvPr/>
        </p:nvSpPr>
        <p:spPr>
          <a:xfrm>
            <a:off x="1274963" y="4681580"/>
            <a:ext cx="4484678" cy="400110"/>
          </a:xfrm>
          <a:prstGeom prst="rect">
            <a:avLst/>
          </a:prstGeom>
          <a:noFill/>
        </p:spPr>
        <p:txBody>
          <a:bodyPr wrap="square">
            <a:spAutoFit/>
          </a:bodyPr>
          <a:lstStyle/>
          <a:p>
            <a:pPr>
              <a:buNone/>
            </a:pPr>
            <a:r>
              <a:rPr lang="en-GB" sz="2000" dirty="0"/>
              <a:t>How do these sequences increase?</a:t>
            </a:r>
          </a:p>
        </p:txBody>
      </p:sp>
      <p:sp>
        <p:nvSpPr>
          <p:cNvPr id="11" name="TextBox 10">
            <a:extLst>
              <a:ext uri="{FF2B5EF4-FFF2-40B4-BE49-F238E27FC236}">
                <a16:creationId xmlns:a16="http://schemas.microsoft.com/office/drawing/2014/main" id="{0EE92140-9899-4C9D-A88E-164AF9454366}"/>
              </a:ext>
            </a:extLst>
          </p:cNvPr>
          <p:cNvSpPr txBox="1"/>
          <p:nvPr/>
        </p:nvSpPr>
        <p:spPr>
          <a:xfrm>
            <a:off x="335360" y="1797939"/>
            <a:ext cx="6485092" cy="400110"/>
          </a:xfrm>
          <a:prstGeom prst="rect">
            <a:avLst/>
          </a:prstGeom>
          <a:noFill/>
        </p:spPr>
        <p:txBody>
          <a:bodyPr wrap="square">
            <a:spAutoFit/>
          </a:bodyPr>
          <a:lstStyle/>
          <a:p>
            <a:pPr algn="ctr">
              <a:buNone/>
            </a:pPr>
            <a:r>
              <a:rPr lang="en-GB" sz="2000" dirty="0"/>
              <a:t>The following are the </a:t>
            </a:r>
            <a:r>
              <a:rPr lang="en-GB" sz="2000" i="1" dirty="0"/>
              <a:t>n</a:t>
            </a:r>
            <a:r>
              <a:rPr lang="en-GB" sz="2000" dirty="0"/>
              <a:t>th terms of different sequences.</a:t>
            </a:r>
          </a:p>
        </p:txBody>
      </p:sp>
    </p:spTree>
    <p:custDataLst>
      <p:tags r:id="rId1"/>
    </p:custDataLst>
    <p:extLst>
      <p:ext uri="{BB962C8B-B14F-4D97-AF65-F5344CB8AC3E}">
        <p14:creationId xmlns:p14="http://schemas.microsoft.com/office/powerpoint/2010/main" val="138750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E03428A4-0353-42D8-9D1C-D4410245401A}"/>
              </a:ext>
            </a:extLst>
          </p:cNvPr>
          <p:cNvSpPr txBox="1"/>
          <p:nvPr/>
        </p:nvSpPr>
        <p:spPr>
          <a:xfrm>
            <a:off x="1199456" y="1988840"/>
            <a:ext cx="9793088" cy="3077766"/>
          </a:xfrm>
          <a:prstGeom prst="rect">
            <a:avLst/>
          </a:prstGeom>
          <a:noFill/>
        </p:spPr>
        <p:txBody>
          <a:bodyPr wrap="square">
            <a:spAutoFit/>
          </a:bodyPr>
          <a:lstStyle/>
          <a:p>
            <a:pPr>
              <a:spcBef>
                <a:spcPts val="0"/>
              </a:spcBef>
              <a:spcAft>
                <a:spcPts val="1200"/>
              </a:spcAft>
              <a:buNone/>
            </a:pPr>
            <a:r>
              <a:rPr lang="en-GB" sz="2400" dirty="0"/>
              <a:t>How do these sequences increase (or decrease)?</a:t>
            </a:r>
          </a:p>
          <a:p>
            <a:pPr marL="457200" indent="-457200">
              <a:spcBef>
                <a:spcPts val="0"/>
              </a:spcBef>
              <a:spcAft>
                <a:spcPts val="1200"/>
              </a:spcAft>
              <a:buFont typeface="+mj-lt"/>
              <a:buAutoNum type="alphaLcParenR"/>
            </a:pPr>
            <a:r>
              <a:rPr lang="en-GB" sz="2400" dirty="0"/>
              <a:t>5</a:t>
            </a:r>
            <a:r>
              <a:rPr lang="en-GB" sz="2400" i="1" dirty="0"/>
              <a:t>n</a:t>
            </a:r>
            <a:r>
              <a:rPr lang="en-GB" sz="2400" dirty="0"/>
              <a:t> + 3</a:t>
            </a:r>
          </a:p>
          <a:p>
            <a:pPr marL="457200" indent="-457200">
              <a:spcBef>
                <a:spcPts val="0"/>
              </a:spcBef>
              <a:spcAft>
                <a:spcPts val="1200"/>
              </a:spcAft>
              <a:buFont typeface="+mj-lt"/>
              <a:buAutoNum type="alphaLcParenR"/>
            </a:pPr>
            <a:r>
              <a:rPr lang="en-GB" sz="2400" dirty="0"/>
              <a:t>−7</a:t>
            </a:r>
            <a:r>
              <a:rPr lang="en-GB" sz="2400" i="1" dirty="0"/>
              <a:t>n</a:t>
            </a:r>
            <a:r>
              <a:rPr lang="en-GB" sz="2400" dirty="0"/>
              <a:t> + 3</a:t>
            </a:r>
          </a:p>
          <a:p>
            <a:pPr marL="457200" indent="-457200">
              <a:spcBef>
                <a:spcPts val="0"/>
              </a:spcBef>
              <a:spcAft>
                <a:spcPts val="1200"/>
              </a:spcAft>
              <a:buFont typeface="+mj-lt"/>
              <a:buAutoNum type="alphaLcParenR"/>
            </a:pPr>
            <a:r>
              <a:rPr lang="en-GB" sz="2400" dirty="0"/>
              <a:t>0.9</a:t>
            </a:r>
            <a:r>
              <a:rPr lang="en-GB" sz="2400" i="1" dirty="0"/>
              <a:t>n</a:t>
            </a:r>
            <a:r>
              <a:rPr lang="en-GB" sz="2400" dirty="0"/>
              <a:t> – 3</a:t>
            </a:r>
          </a:p>
          <a:p>
            <a:pPr marL="457200" indent="-457200">
              <a:spcBef>
                <a:spcPts val="0"/>
              </a:spcBef>
              <a:spcAft>
                <a:spcPts val="1200"/>
              </a:spcAft>
              <a:buFont typeface="+mj-lt"/>
              <a:buAutoNum type="alphaLcParenR"/>
            </a:pPr>
            <a:r>
              <a:rPr lang="en-GB" sz="2400" dirty="0"/>
              <a:t>−</a:t>
            </a:r>
            <a:r>
              <a:rPr lang="en-GB" sz="2400" i="1" dirty="0"/>
              <a:t>n</a:t>
            </a:r>
            <a:r>
              <a:rPr lang="en-GB" sz="2400" dirty="0"/>
              <a:t> + 3</a:t>
            </a:r>
          </a:p>
          <a:p>
            <a:pPr>
              <a:spcBef>
                <a:spcPts val="0"/>
              </a:spcBef>
              <a:spcAft>
                <a:spcPts val="1200"/>
              </a:spcAft>
              <a:buNone/>
            </a:pPr>
            <a:r>
              <a:rPr lang="en-GB" sz="2400" dirty="0"/>
              <a:t>How can you tell just by looking at the </a:t>
            </a:r>
            <a:r>
              <a:rPr lang="en-GB" sz="2400" i="1" dirty="0"/>
              <a:t>n</a:t>
            </a:r>
            <a:r>
              <a:rPr lang="en-GB" sz="2400" dirty="0"/>
              <a:t>th term?</a:t>
            </a:r>
          </a:p>
        </p:txBody>
      </p:sp>
    </p:spTree>
    <p:extLst>
      <p:ext uri="{BB962C8B-B14F-4D97-AF65-F5344CB8AC3E}">
        <p14:creationId xmlns:p14="http://schemas.microsoft.com/office/powerpoint/2010/main" val="1928678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will you expect students to use to answer this question? How will you model this?</a:t>
            </a:r>
          </a:p>
          <a:p>
            <a:pPr marL="360000" lvl="1" fontAlgn="auto">
              <a:lnSpc>
                <a:spcPct val="100000"/>
              </a:lnSpc>
              <a:spcBef>
                <a:spcPts val="0"/>
              </a:spcBef>
              <a:spcAft>
                <a:spcPts val="1200"/>
              </a:spcAft>
              <a:buClrTx/>
            </a:pPr>
            <a:r>
              <a:rPr lang="en-GB" sz="2400" dirty="0"/>
              <a:t>Why is clarity and precision of language so important, particularly in a topic such as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9DB98262-9535-4D4C-AFC1-50C5C8C0486A}"/>
              </a:ext>
            </a:extLst>
          </p:cNvPr>
          <p:cNvSpPr txBox="1"/>
          <p:nvPr/>
        </p:nvSpPr>
        <p:spPr>
          <a:xfrm>
            <a:off x="809938" y="2204864"/>
            <a:ext cx="6011369" cy="2708434"/>
          </a:xfrm>
          <a:prstGeom prst="rect">
            <a:avLst/>
          </a:prstGeom>
          <a:noFill/>
        </p:spPr>
        <p:txBody>
          <a:bodyPr wrap="square">
            <a:spAutoFit/>
          </a:bodyPr>
          <a:lstStyle/>
          <a:p>
            <a:pPr>
              <a:spcBef>
                <a:spcPts val="0"/>
              </a:spcBef>
              <a:spcAft>
                <a:spcPts val="1200"/>
              </a:spcAft>
              <a:buNone/>
            </a:pPr>
            <a:r>
              <a:rPr lang="en-GB" sz="2000" dirty="0"/>
              <a:t>How do these sequences increase (or decrease)?</a:t>
            </a:r>
          </a:p>
          <a:p>
            <a:pPr marL="457200" indent="-457200">
              <a:spcBef>
                <a:spcPts val="0"/>
              </a:spcBef>
              <a:spcAft>
                <a:spcPts val="1200"/>
              </a:spcAft>
              <a:buFont typeface="+mj-lt"/>
              <a:buAutoNum type="alphaLcParenR"/>
            </a:pPr>
            <a:r>
              <a:rPr lang="en-GB" sz="2000" dirty="0"/>
              <a:t>5</a:t>
            </a:r>
            <a:r>
              <a:rPr lang="en-GB" sz="2000" i="1" dirty="0"/>
              <a:t>n</a:t>
            </a:r>
            <a:r>
              <a:rPr lang="en-GB" sz="2000" dirty="0"/>
              <a:t> + 3</a:t>
            </a:r>
          </a:p>
          <a:p>
            <a:pPr marL="457200" indent="-457200">
              <a:spcBef>
                <a:spcPts val="0"/>
              </a:spcBef>
              <a:spcAft>
                <a:spcPts val="1200"/>
              </a:spcAft>
              <a:buFont typeface="+mj-lt"/>
              <a:buAutoNum type="alphaLcParenR"/>
            </a:pPr>
            <a:r>
              <a:rPr lang="en-GB" sz="2000" dirty="0"/>
              <a:t>−7</a:t>
            </a:r>
            <a:r>
              <a:rPr lang="en-GB" sz="2000" i="1" dirty="0"/>
              <a:t>n</a:t>
            </a:r>
            <a:r>
              <a:rPr lang="en-GB" sz="2000" dirty="0"/>
              <a:t> + 3</a:t>
            </a:r>
          </a:p>
          <a:p>
            <a:pPr marL="457200" indent="-457200">
              <a:spcBef>
                <a:spcPts val="0"/>
              </a:spcBef>
              <a:spcAft>
                <a:spcPts val="1200"/>
              </a:spcAft>
              <a:buFont typeface="+mj-lt"/>
              <a:buAutoNum type="alphaLcParenR"/>
            </a:pPr>
            <a:r>
              <a:rPr lang="en-GB" sz="2000" dirty="0"/>
              <a:t>0.9</a:t>
            </a:r>
            <a:r>
              <a:rPr lang="en-GB" sz="2000" i="1" dirty="0"/>
              <a:t>n</a:t>
            </a:r>
            <a:r>
              <a:rPr lang="en-GB" sz="2000" dirty="0"/>
              <a:t> – 3</a:t>
            </a:r>
          </a:p>
          <a:p>
            <a:pPr marL="457200" indent="-457200">
              <a:spcBef>
                <a:spcPts val="0"/>
              </a:spcBef>
              <a:spcAft>
                <a:spcPts val="1200"/>
              </a:spcAft>
              <a:buFont typeface="+mj-lt"/>
              <a:buAutoNum type="alphaLcParenR"/>
            </a:pPr>
            <a:r>
              <a:rPr lang="en-GB" sz="2000" dirty="0"/>
              <a:t>−</a:t>
            </a:r>
            <a:r>
              <a:rPr lang="en-GB" sz="2000" i="1" dirty="0"/>
              <a:t>n </a:t>
            </a:r>
            <a:r>
              <a:rPr lang="en-GB" sz="2000" dirty="0"/>
              <a:t>+ 3</a:t>
            </a:r>
          </a:p>
          <a:p>
            <a:pPr>
              <a:spcBef>
                <a:spcPts val="0"/>
              </a:spcBef>
              <a:spcAft>
                <a:spcPts val="1200"/>
              </a:spcAft>
              <a:buNone/>
            </a:pPr>
            <a:r>
              <a:rPr lang="en-GB" sz="2000" dirty="0"/>
              <a:t>How can you tell just by looking at the </a:t>
            </a:r>
            <a:r>
              <a:rPr lang="en-GB" sz="2000" i="1" dirty="0"/>
              <a:t>n</a:t>
            </a:r>
            <a:r>
              <a:rPr lang="en-GB" sz="2000" dirty="0"/>
              <a:t>th term?</a:t>
            </a:r>
          </a:p>
        </p:txBody>
      </p:sp>
    </p:spTree>
    <p:custDataLst>
      <p:tags r:id="rId1"/>
    </p:custDataLst>
    <p:extLst>
      <p:ext uri="{BB962C8B-B14F-4D97-AF65-F5344CB8AC3E}">
        <p14:creationId xmlns:p14="http://schemas.microsoft.com/office/powerpoint/2010/main" val="419187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11" name="TextBox 10">
            <a:extLst>
              <a:ext uri="{FF2B5EF4-FFF2-40B4-BE49-F238E27FC236}">
                <a16:creationId xmlns:a16="http://schemas.microsoft.com/office/drawing/2014/main" id="{E6E9847B-2AEA-4DE7-96BA-0C7DE6668EC9}"/>
              </a:ext>
            </a:extLst>
          </p:cNvPr>
          <p:cNvSpPr txBox="1"/>
          <p:nvPr/>
        </p:nvSpPr>
        <p:spPr>
          <a:xfrm>
            <a:off x="911424" y="1916832"/>
            <a:ext cx="10369152" cy="523220"/>
          </a:xfrm>
          <a:prstGeom prst="rect">
            <a:avLst/>
          </a:prstGeom>
          <a:noFill/>
        </p:spPr>
        <p:txBody>
          <a:bodyPr wrap="square">
            <a:spAutoFit/>
          </a:bodyPr>
          <a:lstStyle/>
          <a:p>
            <a:pPr algn="ctr">
              <a:buNone/>
            </a:pPr>
            <a:r>
              <a:rPr lang="en-GB" dirty="0"/>
              <a:t>What’s the same and what’s different about these sequences?</a:t>
            </a:r>
          </a:p>
        </p:txBody>
      </p:sp>
      <mc:AlternateContent xmlns:mc="http://schemas.openxmlformats.org/markup-compatibility/2006" xmlns:a14="http://schemas.microsoft.com/office/drawing/2010/main">
        <mc:Choice Requires="a14">
          <p:graphicFrame>
            <p:nvGraphicFramePr>
              <p:cNvPr id="12" name="Table 12">
                <a:extLst>
                  <a:ext uri="{FF2B5EF4-FFF2-40B4-BE49-F238E27FC236}">
                    <a16:creationId xmlns:a16="http://schemas.microsoft.com/office/drawing/2014/main" id="{C8FB5E7A-6433-400D-9709-D980C3502CF6}"/>
                  </a:ext>
                </a:extLst>
              </p:cNvPr>
              <p:cNvGraphicFramePr>
                <a:graphicFrameLocks noGrp="1"/>
              </p:cNvGraphicFramePr>
              <p:nvPr>
                <p:extLst>
                  <p:ext uri="{D42A27DB-BD31-4B8C-83A1-F6EECF244321}">
                    <p14:modId xmlns:p14="http://schemas.microsoft.com/office/powerpoint/2010/main" val="1190704932"/>
                  </p:ext>
                </p:extLst>
              </p:nvPr>
            </p:nvGraphicFramePr>
            <p:xfrm>
              <a:off x="3504000" y="2800092"/>
              <a:ext cx="5184000" cy="2376265"/>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628989245"/>
                        </a:ext>
                      </a:extLst>
                    </a:gridCol>
                    <a:gridCol w="864000">
                      <a:extLst>
                        <a:ext uri="{9D8B030D-6E8A-4147-A177-3AD203B41FA5}">
                          <a16:colId xmlns:a16="http://schemas.microsoft.com/office/drawing/2014/main" val="4024508107"/>
                        </a:ext>
                      </a:extLst>
                    </a:gridCol>
                    <a:gridCol w="864000">
                      <a:extLst>
                        <a:ext uri="{9D8B030D-6E8A-4147-A177-3AD203B41FA5}">
                          <a16:colId xmlns:a16="http://schemas.microsoft.com/office/drawing/2014/main" val="1732438246"/>
                        </a:ext>
                      </a:extLst>
                    </a:gridCol>
                    <a:gridCol w="864000">
                      <a:extLst>
                        <a:ext uri="{9D8B030D-6E8A-4147-A177-3AD203B41FA5}">
                          <a16:colId xmlns:a16="http://schemas.microsoft.com/office/drawing/2014/main" val="1595415931"/>
                        </a:ext>
                      </a:extLst>
                    </a:gridCol>
                    <a:gridCol w="864000">
                      <a:extLst>
                        <a:ext uri="{9D8B030D-6E8A-4147-A177-3AD203B41FA5}">
                          <a16:colId xmlns:a16="http://schemas.microsoft.com/office/drawing/2014/main" val="1569579561"/>
                        </a:ext>
                      </a:extLst>
                    </a:gridCol>
                    <a:gridCol w="864000">
                      <a:extLst>
                        <a:ext uri="{9D8B030D-6E8A-4147-A177-3AD203B41FA5}">
                          <a16:colId xmlns:a16="http://schemas.microsoft.com/office/drawing/2014/main" val="3501897485"/>
                        </a:ext>
                      </a:extLst>
                    </a:gridCol>
                  </a:tblGrid>
                  <a:tr h="776179">
                    <a:tc>
                      <a:txBody>
                        <a:bodyPr/>
                        <a:lstStyle/>
                        <a:p>
                          <a:r>
                            <a:rPr lang="en-GB" sz="2400" i="0"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464301"/>
                      </a:ext>
                    </a:extLst>
                  </a:tr>
                  <a:tr h="776179">
                    <a:tc>
                      <a:txBody>
                        <a:bodyPr/>
                        <a:lstStyle/>
                        <a:p>
                          <a:r>
                            <a:rPr lang="en-GB" sz="2400" i="0"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9365392"/>
                      </a:ext>
                    </a:extLst>
                  </a:tr>
                  <a:tr h="823907">
                    <a:tc>
                      <a:txBody>
                        <a:bodyPr/>
                        <a:lstStyle/>
                        <a:p>
                          <a:r>
                            <a:rPr lang="en-GB" sz="2400" i="0"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0" smtClean="0">
                                        <a:latin typeface="Cambria Math" panose="02040503050406030204" pitchFamily="18" charset="0"/>
                                      </a:rPr>
                                      <m:t>5</m:t>
                                    </m:r>
                                    <m:f>
                                      <m:fPr>
                                        <m:ctrlPr>
                                          <a:rPr lang="en-GB" sz="3200" i="1" smtClean="0">
                                            <a:latin typeface="Cambria Math" panose="02040503050406030204" pitchFamily="18" charset="0"/>
                                          </a:rPr>
                                        </m:ctrlPr>
                                      </m:fPr>
                                      <m:num>
                                        <m:r>
                                          <a:rPr lang="en-GB" sz="3200" b="0" i="0" smtClean="0">
                                            <a:latin typeface="Cambria Math" panose="02040503050406030204" pitchFamily="18" charset="0"/>
                                          </a:rPr>
                                          <m:t>1</m:t>
                                        </m:r>
                                      </m:num>
                                      <m:den>
                                        <m:r>
                                          <a:rPr lang="en-GB" sz="3200" b="0" i="0" smtClean="0">
                                            <a:latin typeface="Cambria Math" panose="02040503050406030204" pitchFamily="18" charset="0"/>
                                          </a:rPr>
                                          <m:t>2</m:t>
                                        </m:r>
                                      </m:den>
                                    </m:f>
                                  </m:e>
                                </m:box>
                              </m:oMath>
                            </m:oMathPara>
                          </a14:m>
                          <a:endParaRPr lang="en-GB" sz="32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a:rPr lang="en-GB" sz="3200" b="0" i="0" smtClean="0">
                                        <a:latin typeface="Cambria Math" panose="02040503050406030204" pitchFamily="18" charset="0"/>
                                      </a:rPr>
                                      <m:t>9</m:t>
                                    </m:r>
                                    <m:f>
                                      <m:fPr>
                                        <m:ctrlPr>
                                          <a:rPr lang="en-GB" sz="3200" i="1" smtClean="0">
                                            <a:latin typeface="Cambria Math" panose="02040503050406030204" pitchFamily="18" charset="0"/>
                                          </a:rPr>
                                        </m:ctrlPr>
                                      </m:fPr>
                                      <m:num>
                                        <m:r>
                                          <a:rPr lang="en-GB" sz="3200" b="0" i="0" smtClean="0">
                                            <a:latin typeface="Cambria Math" panose="02040503050406030204" pitchFamily="18" charset="0"/>
                                          </a:rPr>
                                          <m:t>1</m:t>
                                        </m:r>
                                      </m:num>
                                      <m:den>
                                        <m:r>
                                          <a:rPr lang="en-GB" sz="3200" b="0" i="0" smtClean="0">
                                            <a:latin typeface="Cambria Math" panose="02040503050406030204" pitchFamily="18" charset="0"/>
                                          </a:rPr>
                                          <m:t>2</m:t>
                                        </m:r>
                                      </m:den>
                                    </m:f>
                                  </m:e>
                                </m:box>
                              </m:oMath>
                            </m:oMathPara>
                          </a14:m>
                          <a:endParaRPr lang="en-GB" sz="32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0" smtClean="0">
                                        <a:latin typeface="Cambria Math" panose="02040503050406030204" pitchFamily="18" charset="0"/>
                                      </a:rPr>
                                      <m:t>1</m:t>
                                    </m:r>
                                    <m:r>
                                      <a:rPr lang="en-GB" sz="3200" b="0" i="0" smtClean="0">
                                        <a:latin typeface="Cambria Math" panose="02040503050406030204" pitchFamily="18" charset="0"/>
                                      </a:rPr>
                                      <m:t>3</m:t>
                                    </m:r>
                                    <m:f>
                                      <m:fPr>
                                        <m:ctrlPr>
                                          <a:rPr lang="en-GB" sz="3200" i="1" smtClean="0">
                                            <a:latin typeface="Cambria Math" panose="02040503050406030204" pitchFamily="18" charset="0"/>
                                          </a:rPr>
                                        </m:ctrlPr>
                                      </m:fPr>
                                      <m:num>
                                        <m:r>
                                          <a:rPr lang="en-GB" sz="3200" b="0" i="0" smtClean="0">
                                            <a:latin typeface="Cambria Math" panose="02040503050406030204" pitchFamily="18" charset="0"/>
                                          </a:rPr>
                                          <m:t>1</m:t>
                                        </m:r>
                                      </m:num>
                                      <m:den>
                                        <m:r>
                                          <a:rPr lang="en-GB" sz="3200" b="0" i="0" smtClean="0">
                                            <a:latin typeface="Cambria Math" panose="02040503050406030204" pitchFamily="18" charset="0"/>
                                          </a:rPr>
                                          <m:t>2</m:t>
                                        </m:r>
                                      </m:den>
                                    </m:f>
                                  </m:e>
                                </m:box>
                              </m:oMath>
                            </m:oMathPara>
                          </a14:m>
                          <a:endParaRPr lang="en-GB" sz="32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0" smtClean="0">
                                        <a:latin typeface="Cambria Math" panose="02040503050406030204" pitchFamily="18" charset="0"/>
                                      </a:rPr>
                                      <m:t>1</m:t>
                                    </m:r>
                                    <m:r>
                                      <a:rPr lang="en-GB" sz="3200" b="0" i="0" smtClean="0">
                                        <a:latin typeface="Cambria Math" panose="02040503050406030204" pitchFamily="18" charset="0"/>
                                      </a:rPr>
                                      <m:t>7</m:t>
                                    </m:r>
                                    <m:f>
                                      <m:fPr>
                                        <m:ctrlPr>
                                          <a:rPr lang="en-GB" sz="3200" i="1" smtClean="0">
                                            <a:latin typeface="Cambria Math" panose="02040503050406030204" pitchFamily="18" charset="0"/>
                                          </a:rPr>
                                        </m:ctrlPr>
                                      </m:fPr>
                                      <m:num>
                                        <m:r>
                                          <a:rPr lang="en-GB" sz="3200" b="0" i="0" smtClean="0">
                                            <a:latin typeface="Cambria Math" panose="02040503050406030204" pitchFamily="18" charset="0"/>
                                          </a:rPr>
                                          <m:t>1</m:t>
                                        </m:r>
                                      </m:num>
                                      <m:den>
                                        <m:r>
                                          <a:rPr lang="en-GB" sz="3200" b="0" i="0" smtClean="0">
                                            <a:latin typeface="Cambria Math" panose="02040503050406030204" pitchFamily="18" charset="0"/>
                                          </a:rPr>
                                          <m:t>2</m:t>
                                        </m:r>
                                      </m:den>
                                    </m:f>
                                  </m:e>
                                </m:box>
                              </m:oMath>
                            </m:oMathPara>
                          </a14:m>
                          <a:endParaRPr lang="en-GB" sz="32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11232"/>
                      </a:ext>
                    </a:extLst>
                  </a:tr>
                </a:tbl>
              </a:graphicData>
            </a:graphic>
          </p:graphicFrame>
        </mc:Choice>
        <mc:Fallback xmlns="">
          <p:graphicFrame>
            <p:nvGraphicFramePr>
              <p:cNvPr id="12" name="Table 12">
                <a:extLst>
                  <a:ext uri="{FF2B5EF4-FFF2-40B4-BE49-F238E27FC236}">
                    <a16:creationId xmlns:a16="http://schemas.microsoft.com/office/drawing/2014/main" id="{C8FB5E7A-6433-400D-9709-D980C3502CF6}"/>
                  </a:ext>
                </a:extLst>
              </p:cNvPr>
              <p:cNvGraphicFramePr>
                <a:graphicFrameLocks noGrp="1"/>
              </p:cNvGraphicFramePr>
              <p:nvPr>
                <p:extLst>
                  <p:ext uri="{D42A27DB-BD31-4B8C-83A1-F6EECF244321}">
                    <p14:modId xmlns:p14="http://schemas.microsoft.com/office/powerpoint/2010/main" val="1190704932"/>
                  </p:ext>
                </p:extLst>
              </p:nvPr>
            </p:nvGraphicFramePr>
            <p:xfrm>
              <a:off x="3504000" y="2800092"/>
              <a:ext cx="5184000" cy="2376265"/>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628989245"/>
                        </a:ext>
                      </a:extLst>
                    </a:gridCol>
                    <a:gridCol w="864000">
                      <a:extLst>
                        <a:ext uri="{9D8B030D-6E8A-4147-A177-3AD203B41FA5}">
                          <a16:colId xmlns:a16="http://schemas.microsoft.com/office/drawing/2014/main" val="4024508107"/>
                        </a:ext>
                      </a:extLst>
                    </a:gridCol>
                    <a:gridCol w="864000">
                      <a:extLst>
                        <a:ext uri="{9D8B030D-6E8A-4147-A177-3AD203B41FA5}">
                          <a16:colId xmlns:a16="http://schemas.microsoft.com/office/drawing/2014/main" val="1732438246"/>
                        </a:ext>
                      </a:extLst>
                    </a:gridCol>
                    <a:gridCol w="864000">
                      <a:extLst>
                        <a:ext uri="{9D8B030D-6E8A-4147-A177-3AD203B41FA5}">
                          <a16:colId xmlns:a16="http://schemas.microsoft.com/office/drawing/2014/main" val="1595415931"/>
                        </a:ext>
                      </a:extLst>
                    </a:gridCol>
                    <a:gridCol w="864000">
                      <a:extLst>
                        <a:ext uri="{9D8B030D-6E8A-4147-A177-3AD203B41FA5}">
                          <a16:colId xmlns:a16="http://schemas.microsoft.com/office/drawing/2014/main" val="1569579561"/>
                        </a:ext>
                      </a:extLst>
                    </a:gridCol>
                    <a:gridCol w="864000">
                      <a:extLst>
                        <a:ext uri="{9D8B030D-6E8A-4147-A177-3AD203B41FA5}">
                          <a16:colId xmlns:a16="http://schemas.microsoft.com/office/drawing/2014/main" val="3501897485"/>
                        </a:ext>
                      </a:extLst>
                    </a:gridCol>
                  </a:tblGrid>
                  <a:tr h="776179">
                    <a:tc>
                      <a:txBody>
                        <a:bodyPr/>
                        <a:lstStyle/>
                        <a:p>
                          <a:r>
                            <a:rPr lang="en-GB" sz="2400" i="0"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464301"/>
                      </a:ext>
                    </a:extLst>
                  </a:tr>
                  <a:tr h="776179">
                    <a:tc>
                      <a:txBody>
                        <a:bodyPr/>
                        <a:lstStyle/>
                        <a:p>
                          <a:r>
                            <a:rPr lang="en-GB" sz="2400" i="0"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9365392"/>
                      </a:ext>
                    </a:extLst>
                  </a:tr>
                  <a:tr h="823907">
                    <a:tc>
                      <a:txBody>
                        <a:bodyPr/>
                        <a:lstStyle/>
                        <a:p>
                          <a:r>
                            <a:rPr lang="en-GB" sz="2400" i="0"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192647" r="-400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00000" t="-192647" r="-300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0000" t="-192647" r="-200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400000" t="-192647" r="-100000"/>
                          </a:stretch>
                        </a:blipFill>
                      </a:tcPr>
                    </a:tc>
                    <a:tc>
                      <a:txBody>
                        <a:bodyPr/>
                        <a:lstStyle/>
                        <a:p>
                          <a:pPr algn="ctr"/>
                          <a:r>
                            <a:rPr lang="en-GB" sz="24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11232"/>
                      </a:ext>
                    </a:extLst>
                  </a:tr>
                </a:tbl>
              </a:graphicData>
            </a:graphic>
          </p:graphicFrame>
        </mc:Fallback>
      </mc:AlternateContent>
    </p:spTree>
    <p:extLst>
      <p:ext uri="{BB962C8B-B14F-4D97-AF65-F5344CB8AC3E}">
        <p14:creationId xmlns:p14="http://schemas.microsoft.com/office/powerpoint/2010/main" val="253320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i="1"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it be beneficial for students to work with sets of clearly related sequences?</a:t>
            </a:r>
          </a:p>
          <a:p>
            <a:pPr marL="360000" lvl="1" fontAlgn="auto">
              <a:lnSpc>
                <a:spcPct val="100000"/>
              </a:lnSpc>
              <a:spcBef>
                <a:spcPts val="0"/>
              </a:spcBef>
              <a:spcAft>
                <a:spcPts val="1200"/>
              </a:spcAft>
              <a:buClrTx/>
            </a:pPr>
            <a:r>
              <a:rPr lang="en-GB" sz="2400" dirty="0"/>
              <a:t>Design your own set of related sequences. What would you want students to notice?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i="1"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0590E0B8-EDAE-4BBF-AEF2-5AD63390FD20}"/>
              </a:ext>
            </a:extLst>
          </p:cNvPr>
          <p:cNvSpPr txBox="1"/>
          <p:nvPr/>
        </p:nvSpPr>
        <p:spPr>
          <a:xfrm>
            <a:off x="911424" y="1916832"/>
            <a:ext cx="5760640" cy="707886"/>
          </a:xfrm>
          <a:prstGeom prst="rect">
            <a:avLst/>
          </a:prstGeom>
          <a:noFill/>
        </p:spPr>
        <p:txBody>
          <a:bodyPr wrap="square">
            <a:spAutoFit/>
          </a:bodyPr>
          <a:lstStyle/>
          <a:p>
            <a:pPr algn="ctr">
              <a:buNone/>
            </a:pPr>
            <a:r>
              <a:rPr lang="en-GB" sz="2000" dirty="0"/>
              <a:t>What’s the same and what’s different about these sequences?</a:t>
            </a:r>
          </a:p>
        </p:txBody>
      </p:sp>
      <mc:AlternateContent xmlns:mc="http://schemas.openxmlformats.org/markup-compatibility/2006" xmlns:a14="http://schemas.microsoft.com/office/drawing/2010/main">
        <mc:Choice Requires="a14">
          <p:graphicFrame>
            <p:nvGraphicFramePr>
              <p:cNvPr id="8" name="Table 12">
                <a:extLst>
                  <a:ext uri="{FF2B5EF4-FFF2-40B4-BE49-F238E27FC236}">
                    <a16:creationId xmlns:a16="http://schemas.microsoft.com/office/drawing/2014/main" id="{7E079FA9-B461-44D5-B3DA-DA5A1216636C}"/>
                  </a:ext>
                </a:extLst>
              </p:cNvPr>
              <p:cNvGraphicFramePr>
                <a:graphicFrameLocks noGrp="1"/>
              </p:cNvGraphicFramePr>
              <p:nvPr>
                <p:extLst>
                  <p:ext uri="{D42A27DB-BD31-4B8C-83A1-F6EECF244321}">
                    <p14:modId xmlns:p14="http://schemas.microsoft.com/office/powerpoint/2010/main" val="1780955439"/>
                  </p:ext>
                </p:extLst>
              </p:nvPr>
            </p:nvGraphicFramePr>
            <p:xfrm>
              <a:off x="1271464" y="2924301"/>
              <a:ext cx="5184000" cy="2376265"/>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628989245"/>
                        </a:ext>
                      </a:extLst>
                    </a:gridCol>
                    <a:gridCol w="864000">
                      <a:extLst>
                        <a:ext uri="{9D8B030D-6E8A-4147-A177-3AD203B41FA5}">
                          <a16:colId xmlns:a16="http://schemas.microsoft.com/office/drawing/2014/main" val="4024508107"/>
                        </a:ext>
                      </a:extLst>
                    </a:gridCol>
                    <a:gridCol w="864000">
                      <a:extLst>
                        <a:ext uri="{9D8B030D-6E8A-4147-A177-3AD203B41FA5}">
                          <a16:colId xmlns:a16="http://schemas.microsoft.com/office/drawing/2014/main" val="1732438246"/>
                        </a:ext>
                      </a:extLst>
                    </a:gridCol>
                    <a:gridCol w="864000">
                      <a:extLst>
                        <a:ext uri="{9D8B030D-6E8A-4147-A177-3AD203B41FA5}">
                          <a16:colId xmlns:a16="http://schemas.microsoft.com/office/drawing/2014/main" val="1595415931"/>
                        </a:ext>
                      </a:extLst>
                    </a:gridCol>
                    <a:gridCol w="864000">
                      <a:extLst>
                        <a:ext uri="{9D8B030D-6E8A-4147-A177-3AD203B41FA5}">
                          <a16:colId xmlns:a16="http://schemas.microsoft.com/office/drawing/2014/main" val="1569579561"/>
                        </a:ext>
                      </a:extLst>
                    </a:gridCol>
                    <a:gridCol w="864000">
                      <a:extLst>
                        <a:ext uri="{9D8B030D-6E8A-4147-A177-3AD203B41FA5}">
                          <a16:colId xmlns:a16="http://schemas.microsoft.com/office/drawing/2014/main" val="3501897485"/>
                        </a:ext>
                      </a:extLst>
                    </a:gridCol>
                  </a:tblGrid>
                  <a:tr h="776179">
                    <a:tc>
                      <a:txBody>
                        <a:bodyPr/>
                        <a:lstStyle/>
                        <a:p>
                          <a:r>
                            <a:rPr lang="en-GB" sz="2400" i="1"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464301"/>
                      </a:ext>
                    </a:extLst>
                  </a:tr>
                  <a:tr h="776179">
                    <a:tc>
                      <a:txBody>
                        <a:bodyPr/>
                        <a:lstStyle/>
                        <a:p>
                          <a:r>
                            <a:rPr lang="en-GB" sz="2400" i="1"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9365392"/>
                      </a:ext>
                    </a:extLst>
                  </a:tr>
                  <a:tr h="823907">
                    <a:tc>
                      <a:txBody>
                        <a:bodyPr/>
                        <a:lstStyle/>
                        <a:p>
                          <a:r>
                            <a:rPr lang="en-GB" sz="2400" i="1"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1" smtClean="0">
                                        <a:latin typeface="Cambria Math" panose="02040503050406030204" pitchFamily="18" charset="0"/>
                                      </a:rPr>
                                      <m:t>5</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e>
                                </m:box>
                              </m:oMath>
                            </m:oMathPara>
                          </a14:m>
                          <a:endParaRPr lang="en-GB" sz="32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a:rPr lang="en-GB" sz="3200" b="0" i="1" smtClean="0">
                                        <a:latin typeface="Cambria Math" panose="02040503050406030204" pitchFamily="18" charset="0"/>
                                      </a:rPr>
                                      <m:t>9</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e>
                                </m:box>
                              </m:oMath>
                            </m:oMathPara>
                          </a14:m>
                          <a:endParaRPr lang="en-GB" sz="32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1" smtClean="0">
                                        <a:latin typeface="Cambria Math" panose="02040503050406030204" pitchFamily="18" charset="0"/>
                                      </a:rPr>
                                      <m:t>1</m:t>
                                    </m:r>
                                    <m:r>
                                      <a:rPr lang="en-GB" sz="3200" b="0" i="1" smtClean="0">
                                        <a:latin typeface="Cambria Math" panose="02040503050406030204" pitchFamily="18" charset="0"/>
                                      </a:rPr>
                                      <m:t>3</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e>
                                </m:box>
                              </m:oMath>
                            </m:oMathPara>
                          </a14:m>
                          <a:endParaRPr lang="en-GB" sz="32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box>
                                  <m:boxPr>
                                    <m:ctrlPr>
                                      <a:rPr lang="en-GB" sz="3200" i="1" smtClean="0">
                                        <a:latin typeface="Cambria Math" panose="02040503050406030204" pitchFamily="18" charset="0"/>
                                      </a:rPr>
                                    </m:ctrlPr>
                                  </m:boxPr>
                                  <m:e>
                                    <m:argPr>
                                      <m:argSz m:val="-1"/>
                                    </m:argPr>
                                    <m:r>
                                      <m:rPr>
                                        <m:brk m:alnAt="63"/>
                                      </m:rPr>
                                      <a:rPr lang="en-GB" sz="3200" b="0" i="1" smtClean="0">
                                        <a:latin typeface="Cambria Math" panose="02040503050406030204" pitchFamily="18" charset="0"/>
                                      </a:rPr>
                                      <m:t>1</m:t>
                                    </m:r>
                                    <m:r>
                                      <a:rPr lang="en-GB" sz="3200" b="0" i="1" smtClean="0">
                                        <a:latin typeface="Cambria Math" panose="02040503050406030204" pitchFamily="18" charset="0"/>
                                      </a:rPr>
                                      <m:t>7</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e>
                                </m:box>
                              </m:oMath>
                            </m:oMathPara>
                          </a14:m>
                          <a:endParaRPr lang="en-GB" sz="32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11232"/>
                      </a:ext>
                    </a:extLst>
                  </a:tr>
                </a:tbl>
              </a:graphicData>
            </a:graphic>
          </p:graphicFrame>
        </mc:Choice>
        <mc:Fallback xmlns="">
          <p:graphicFrame>
            <p:nvGraphicFramePr>
              <p:cNvPr id="8" name="Table 12">
                <a:extLst>
                  <a:ext uri="{FF2B5EF4-FFF2-40B4-BE49-F238E27FC236}">
                    <a16:creationId xmlns:a16="http://schemas.microsoft.com/office/drawing/2014/main" id="{7E079FA9-B461-44D5-B3DA-DA5A1216636C}"/>
                  </a:ext>
                </a:extLst>
              </p:cNvPr>
              <p:cNvGraphicFramePr>
                <a:graphicFrameLocks noGrp="1"/>
              </p:cNvGraphicFramePr>
              <p:nvPr>
                <p:extLst>
                  <p:ext uri="{D42A27DB-BD31-4B8C-83A1-F6EECF244321}">
                    <p14:modId xmlns:p14="http://schemas.microsoft.com/office/powerpoint/2010/main" val="1780955439"/>
                  </p:ext>
                </p:extLst>
              </p:nvPr>
            </p:nvGraphicFramePr>
            <p:xfrm>
              <a:off x="1271464" y="2924301"/>
              <a:ext cx="5184000" cy="2376265"/>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2628989245"/>
                        </a:ext>
                      </a:extLst>
                    </a:gridCol>
                    <a:gridCol w="864000">
                      <a:extLst>
                        <a:ext uri="{9D8B030D-6E8A-4147-A177-3AD203B41FA5}">
                          <a16:colId xmlns:a16="http://schemas.microsoft.com/office/drawing/2014/main" val="4024508107"/>
                        </a:ext>
                      </a:extLst>
                    </a:gridCol>
                    <a:gridCol w="864000">
                      <a:extLst>
                        <a:ext uri="{9D8B030D-6E8A-4147-A177-3AD203B41FA5}">
                          <a16:colId xmlns:a16="http://schemas.microsoft.com/office/drawing/2014/main" val="1732438246"/>
                        </a:ext>
                      </a:extLst>
                    </a:gridCol>
                    <a:gridCol w="864000">
                      <a:extLst>
                        <a:ext uri="{9D8B030D-6E8A-4147-A177-3AD203B41FA5}">
                          <a16:colId xmlns:a16="http://schemas.microsoft.com/office/drawing/2014/main" val="1595415931"/>
                        </a:ext>
                      </a:extLst>
                    </a:gridCol>
                    <a:gridCol w="864000">
                      <a:extLst>
                        <a:ext uri="{9D8B030D-6E8A-4147-A177-3AD203B41FA5}">
                          <a16:colId xmlns:a16="http://schemas.microsoft.com/office/drawing/2014/main" val="1569579561"/>
                        </a:ext>
                      </a:extLst>
                    </a:gridCol>
                    <a:gridCol w="864000">
                      <a:extLst>
                        <a:ext uri="{9D8B030D-6E8A-4147-A177-3AD203B41FA5}">
                          <a16:colId xmlns:a16="http://schemas.microsoft.com/office/drawing/2014/main" val="3501897485"/>
                        </a:ext>
                      </a:extLst>
                    </a:gridCol>
                  </a:tblGrid>
                  <a:tr h="776179">
                    <a:tc>
                      <a:txBody>
                        <a:bodyPr/>
                        <a:lstStyle/>
                        <a:p>
                          <a:r>
                            <a:rPr lang="en-GB" sz="2400" i="1"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6464301"/>
                      </a:ext>
                    </a:extLst>
                  </a:tr>
                  <a:tr h="776179">
                    <a:tc>
                      <a:txBody>
                        <a:bodyPr/>
                        <a:lstStyle/>
                        <a:p>
                          <a:r>
                            <a:rPr lang="en-GB" sz="2400" i="1"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17.2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9365392"/>
                      </a:ext>
                    </a:extLst>
                  </a:tr>
                  <a:tr h="823907">
                    <a:tc>
                      <a:txBody>
                        <a:bodyPr/>
                        <a:lstStyle/>
                        <a:p>
                          <a:r>
                            <a:rPr lang="en-GB" sz="2400" i="1"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191912" r="-39929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200000" t="-191912" r="-29929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302128" t="-191912" r="-20141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399296" t="-191912" r="-100000"/>
                          </a:stretch>
                        </a:blipFill>
                      </a:tcPr>
                    </a:tc>
                    <a:tc>
                      <a:txBody>
                        <a:bodyPr/>
                        <a:lstStyle/>
                        <a:p>
                          <a:pPr algn="ctr"/>
                          <a:r>
                            <a:rPr lang="en-GB" sz="2400" i="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011232"/>
                      </a:ext>
                    </a:extLst>
                  </a:tr>
                </a:tbl>
              </a:graphicData>
            </a:graphic>
          </p:graphicFrame>
        </mc:Fallback>
      </mc:AlternateContent>
    </p:spTree>
    <p:custDataLst>
      <p:tags r:id="rId1"/>
    </p:custDataLst>
    <p:extLst>
      <p:ext uri="{BB962C8B-B14F-4D97-AF65-F5344CB8AC3E}">
        <p14:creationId xmlns:p14="http://schemas.microsoft.com/office/powerpoint/2010/main" val="418023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C959AB7E-7CDB-4ADD-877A-97E3583EE4D9}"/>
              </a:ext>
            </a:extLst>
          </p:cNvPr>
          <p:cNvSpPr txBox="1"/>
          <p:nvPr/>
        </p:nvSpPr>
        <p:spPr>
          <a:xfrm>
            <a:off x="335360" y="1781834"/>
            <a:ext cx="11521280" cy="3600986"/>
          </a:xfrm>
          <a:prstGeom prst="rect">
            <a:avLst/>
          </a:prstGeom>
          <a:noFill/>
        </p:spPr>
        <p:txBody>
          <a:bodyPr wrap="square">
            <a:spAutoFit/>
          </a:bodyPr>
          <a:lstStyle/>
          <a:p>
            <a:pPr>
              <a:spcBef>
                <a:spcPts val="0"/>
              </a:spcBef>
              <a:spcAft>
                <a:spcPts val="1200"/>
              </a:spcAft>
              <a:buNone/>
            </a:pPr>
            <a:r>
              <a:rPr lang="en-GB" sz="2400" dirty="0"/>
              <a:t>What sequences of numbers are produced from the following </a:t>
            </a:r>
            <a:r>
              <a:rPr lang="en-GB" sz="2400" i="1" dirty="0"/>
              <a:t>n</a:t>
            </a:r>
            <a:r>
              <a:rPr lang="en-GB" sz="2400" dirty="0"/>
              <a:t>th terms?</a:t>
            </a:r>
          </a:p>
          <a:p>
            <a:pPr marL="914400" lvl="1" indent="-457200">
              <a:spcBef>
                <a:spcPts val="0"/>
              </a:spcBef>
              <a:spcAft>
                <a:spcPts val="1200"/>
              </a:spcAft>
              <a:buFont typeface="+mj-lt"/>
              <a:buAutoNum type="alphaLcParenR"/>
            </a:pPr>
            <a:r>
              <a:rPr lang="en-GB" sz="2400" dirty="0"/>
              <a:t>3</a:t>
            </a:r>
            <a:r>
              <a:rPr lang="en-GB" sz="2400" i="1" dirty="0"/>
              <a:t>n</a:t>
            </a:r>
          </a:p>
          <a:p>
            <a:pPr marL="914400" lvl="1" indent="-457200">
              <a:spcBef>
                <a:spcPts val="0"/>
              </a:spcBef>
              <a:spcAft>
                <a:spcPts val="1200"/>
              </a:spcAft>
              <a:buFont typeface="+mj-lt"/>
              <a:buAutoNum type="alphaLcParenR"/>
            </a:pPr>
            <a:r>
              <a:rPr lang="en-GB" sz="2400" dirty="0"/>
              <a:t>3</a:t>
            </a:r>
            <a:r>
              <a:rPr lang="en-GB" sz="2400" i="1" dirty="0"/>
              <a:t>n</a:t>
            </a:r>
            <a:r>
              <a:rPr lang="en-GB" sz="2400" dirty="0"/>
              <a:t> + 1</a:t>
            </a:r>
          </a:p>
          <a:p>
            <a:pPr marL="914400" lvl="1" indent="-457200">
              <a:spcBef>
                <a:spcPts val="0"/>
              </a:spcBef>
              <a:spcAft>
                <a:spcPts val="1200"/>
              </a:spcAft>
              <a:buFont typeface="+mj-lt"/>
              <a:buAutoNum type="alphaLcParenR"/>
            </a:pPr>
            <a:r>
              <a:rPr lang="en-GB" sz="2400" dirty="0"/>
              <a:t>3</a:t>
            </a:r>
            <a:r>
              <a:rPr lang="en-GB" sz="2400" i="1" dirty="0"/>
              <a:t>n</a:t>
            </a:r>
            <a:r>
              <a:rPr lang="en-GB" sz="2400" dirty="0"/>
              <a:t> + 2</a:t>
            </a:r>
          </a:p>
          <a:p>
            <a:pPr marL="914400" lvl="1" indent="-457200">
              <a:spcBef>
                <a:spcPts val="0"/>
              </a:spcBef>
              <a:spcAft>
                <a:spcPts val="1200"/>
              </a:spcAft>
              <a:buFont typeface="+mj-lt"/>
              <a:buAutoNum type="alphaLcParenR"/>
            </a:pPr>
            <a:r>
              <a:rPr lang="en-GB" sz="2400" dirty="0"/>
              <a:t>3</a:t>
            </a:r>
            <a:r>
              <a:rPr lang="en-GB" sz="2400" i="1" dirty="0"/>
              <a:t>n</a:t>
            </a:r>
            <a:r>
              <a:rPr lang="en-GB" sz="2400" dirty="0"/>
              <a:t> + 3</a:t>
            </a:r>
          </a:p>
          <a:p>
            <a:pPr marL="914400" lvl="1" indent="-457200">
              <a:spcBef>
                <a:spcPts val="0"/>
              </a:spcBef>
              <a:spcAft>
                <a:spcPts val="1200"/>
              </a:spcAft>
              <a:buFont typeface="+mj-lt"/>
              <a:buAutoNum type="alphaLcParenR"/>
            </a:pPr>
            <a:r>
              <a:rPr lang="en-GB" sz="2400" dirty="0"/>
              <a:t>3</a:t>
            </a:r>
            <a:r>
              <a:rPr lang="en-GB" sz="2400" i="1" dirty="0"/>
              <a:t>n</a:t>
            </a:r>
            <a:r>
              <a:rPr lang="en-GB" sz="2400" dirty="0"/>
              <a:t> + 4</a:t>
            </a:r>
          </a:p>
          <a:p>
            <a:pPr marL="914400" lvl="1" indent="-457200">
              <a:spcBef>
                <a:spcPts val="0"/>
              </a:spcBef>
              <a:spcAft>
                <a:spcPts val="1200"/>
              </a:spcAft>
              <a:buFont typeface="+mj-lt"/>
              <a:buAutoNum type="alphaLcParenR"/>
            </a:pPr>
            <a:endParaRPr lang="en-GB" sz="2400" dirty="0"/>
          </a:p>
        </p:txBody>
      </p:sp>
    </p:spTree>
    <p:extLst>
      <p:ext uri="{BB962C8B-B14F-4D97-AF65-F5344CB8AC3E}">
        <p14:creationId xmlns:p14="http://schemas.microsoft.com/office/powerpoint/2010/main" val="38476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 you want to draw students’ attention to here? </a:t>
            </a:r>
          </a:p>
          <a:p>
            <a:pPr marL="360000" lvl="1" fontAlgn="auto">
              <a:lnSpc>
                <a:spcPct val="100000"/>
              </a:lnSpc>
              <a:spcBef>
                <a:spcPts val="0"/>
              </a:spcBef>
              <a:spcAft>
                <a:spcPts val="1200"/>
              </a:spcAft>
              <a:buClrTx/>
            </a:pPr>
            <a:r>
              <a:rPr lang="en-GB" sz="2400" dirty="0"/>
              <a:t>What questions might you ask in order to do this?</a:t>
            </a:r>
          </a:p>
          <a:p>
            <a:pPr marL="360000" lvl="1" fontAlgn="auto">
              <a:lnSpc>
                <a:spcPct val="100000"/>
              </a:lnSpc>
              <a:spcBef>
                <a:spcPts val="0"/>
              </a:spcBef>
              <a:spcAft>
                <a:spcPts val="1200"/>
              </a:spcAft>
              <a:buClrTx/>
            </a:pPr>
            <a:r>
              <a:rPr lang="en-GB" sz="2400" dirty="0"/>
              <a:t>What representations might you use to model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5708" y="1556792"/>
            <a:ext cx="6160612" cy="32316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9D8A47CF-EA1F-43CC-BC11-3C77B976E339}"/>
              </a:ext>
            </a:extLst>
          </p:cNvPr>
          <p:cNvSpPr txBox="1"/>
          <p:nvPr/>
        </p:nvSpPr>
        <p:spPr>
          <a:xfrm>
            <a:off x="670720" y="1762174"/>
            <a:ext cx="6150587" cy="3231654"/>
          </a:xfrm>
          <a:prstGeom prst="rect">
            <a:avLst/>
          </a:prstGeom>
          <a:noFill/>
        </p:spPr>
        <p:txBody>
          <a:bodyPr wrap="square">
            <a:spAutoFit/>
          </a:bodyPr>
          <a:lstStyle/>
          <a:p>
            <a:pPr>
              <a:spcBef>
                <a:spcPts val="0"/>
              </a:spcBef>
              <a:spcAft>
                <a:spcPts val="1200"/>
              </a:spcAft>
              <a:buNone/>
            </a:pPr>
            <a:r>
              <a:rPr lang="en-GB" sz="1800" dirty="0"/>
              <a:t>What sequences of numbers are produced from the following </a:t>
            </a:r>
            <a:r>
              <a:rPr lang="en-GB" sz="1800" i="1" dirty="0"/>
              <a:t>n</a:t>
            </a:r>
            <a:r>
              <a:rPr lang="en-GB" sz="1800" dirty="0"/>
              <a:t>th terms?</a:t>
            </a:r>
          </a:p>
          <a:p>
            <a:pPr marL="914400" lvl="1" indent="-457200">
              <a:spcBef>
                <a:spcPts val="0"/>
              </a:spcBef>
              <a:spcAft>
                <a:spcPts val="1200"/>
              </a:spcAft>
              <a:buFont typeface="+mj-lt"/>
              <a:buAutoNum type="alphaLcParenR"/>
            </a:pPr>
            <a:r>
              <a:rPr lang="en-GB" sz="1800" dirty="0"/>
              <a:t>3</a:t>
            </a:r>
            <a:r>
              <a:rPr lang="en-GB" sz="1800" i="1" dirty="0"/>
              <a:t>n</a:t>
            </a:r>
          </a:p>
          <a:p>
            <a:pPr marL="914400" lvl="1" indent="-457200">
              <a:spcBef>
                <a:spcPts val="0"/>
              </a:spcBef>
              <a:spcAft>
                <a:spcPts val="1200"/>
              </a:spcAft>
              <a:buFont typeface="+mj-lt"/>
              <a:buAutoNum type="alphaLcParenR"/>
            </a:pPr>
            <a:r>
              <a:rPr lang="en-GB" sz="1800" dirty="0"/>
              <a:t>3</a:t>
            </a:r>
            <a:r>
              <a:rPr lang="en-GB" sz="1800" i="1" dirty="0"/>
              <a:t>n</a:t>
            </a:r>
            <a:r>
              <a:rPr lang="en-GB" sz="1800" dirty="0"/>
              <a:t> + 1</a:t>
            </a:r>
          </a:p>
          <a:p>
            <a:pPr marL="914400" lvl="1" indent="-457200">
              <a:spcBef>
                <a:spcPts val="0"/>
              </a:spcBef>
              <a:spcAft>
                <a:spcPts val="1200"/>
              </a:spcAft>
              <a:buFont typeface="+mj-lt"/>
              <a:buAutoNum type="alphaLcParenR"/>
            </a:pPr>
            <a:r>
              <a:rPr lang="en-GB" sz="1800" dirty="0"/>
              <a:t>3</a:t>
            </a:r>
            <a:r>
              <a:rPr lang="en-GB" sz="1800" i="1" dirty="0"/>
              <a:t>n</a:t>
            </a:r>
            <a:r>
              <a:rPr lang="en-GB" sz="1800" dirty="0"/>
              <a:t> + 2</a:t>
            </a:r>
          </a:p>
          <a:p>
            <a:pPr marL="914400" lvl="1" indent="-457200">
              <a:spcBef>
                <a:spcPts val="0"/>
              </a:spcBef>
              <a:spcAft>
                <a:spcPts val="1200"/>
              </a:spcAft>
              <a:buFont typeface="+mj-lt"/>
              <a:buAutoNum type="alphaLcParenR"/>
            </a:pPr>
            <a:r>
              <a:rPr lang="en-GB" sz="1800" dirty="0"/>
              <a:t>3</a:t>
            </a:r>
            <a:r>
              <a:rPr lang="en-GB" sz="1800" i="1" dirty="0"/>
              <a:t>n</a:t>
            </a:r>
            <a:r>
              <a:rPr lang="en-GB" sz="1800" dirty="0"/>
              <a:t> + 3</a:t>
            </a:r>
          </a:p>
          <a:p>
            <a:pPr marL="914400" lvl="1" indent="-457200">
              <a:spcBef>
                <a:spcPts val="0"/>
              </a:spcBef>
              <a:spcAft>
                <a:spcPts val="1200"/>
              </a:spcAft>
              <a:buFont typeface="+mj-lt"/>
              <a:buAutoNum type="alphaLcParenR"/>
            </a:pPr>
            <a:r>
              <a:rPr lang="en-GB" sz="1800" dirty="0"/>
              <a:t>3</a:t>
            </a:r>
            <a:r>
              <a:rPr lang="en-GB" sz="1800" i="1" dirty="0"/>
              <a:t>n</a:t>
            </a:r>
            <a:r>
              <a:rPr lang="en-GB" sz="1800" dirty="0"/>
              <a:t> + 4</a:t>
            </a:r>
          </a:p>
          <a:p>
            <a:pPr marL="914400" lvl="1" indent="-457200">
              <a:spcBef>
                <a:spcPts val="0"/>
              </a:spcBef>
              <a:spcAft>
                <a:spcPts val="1200"/>
              </a:spcAft>
              <a:buFont typeface="+mj-lt"/>
              <a:buAutoNum type="alphaLcParenR"/>
            </a:pPr>
            <a:endParaRPr lang="en-GB" sz="1800" dirty="0"/>
          </a:p>
        </p:txBody>
      </p:sp>
    </p:spTree>
    <p:custDataLst>
      <p:tags r:id="rId1"/>
    </p:custDataLst>
    <p:extLst>
      <p:ext uri="{BB962C8B-B14F-4D97-AF65-F5344CB8AC3E}">
        <p14:creationId xmlns:p14="http://schemas.microsoft.com/office/powerpoint/2010/main" val="34894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752183" y="1741531"/>
            <a:ext cx="3960441"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This is an example of a representation you might use.</a:t>
            </a:r>
          </a:p>
          <a:p>
            <a:pPr marL="360000" lvl="1" fontAlgn="auto">
              <a:lnSpc>
                <a:spcPct val="100000"/>
              </a:lnSpc>
              <a:spcBef>
                <a:spcPts val="0"/>
              </a:spcBef>
              <a:spcAft>
                <a:spcPts val="1200"/>
              </a:spcAft>
              <a:buClrTx/>
            </a:pPr>
            <a:r>
              <a:rPr lang="en-GB" sz="2400" dirty="0"/>
              <a:t>How would you plan to enable students to engage in the representations, rather than just being a form of teacher demonstration?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12421" y="1781834"/>
            <a:ext cx="4343419" cy="308732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9D8A47CF-EA1F-43CC-BC11-3C77B976E339}"/>
              </a:ext>
            </a:extLst>
          </p:cNvPr>
          <p:cNvSpPr txBox="1"/>
          <p:nvPr/>
        </p:nvSpPr>
        <p:spPr>
          <a:xfrm>
            <a:off x="479375" y="1813173"/>
            <a:ext cx="4176465" cy="3231654"/>
          </a:xfrm>
          <a:prstGeom prst="rect">
            <a:avLst/>
          </a:prstGeom>
          <a:noFill/>
        </p:spPr>
        <p:txBody>
          <a:bodyPr wrap="square">
            <a:spAutoFit/>
          </a:bodyPr>
          <a:lstStyle/>
          <a:p>
            <a:pPr>
              <a:spcBef>
                <a:spcPts val="0"/>
              </a:spcBef>
              <a:spcAft>
                <a:spcPts val="1200"/>
              </a:spcAft>
              <a:buNone/>
            </a:pPr>
            <a:r>
              <a:rPr lang="en-GB" sz="1800" dirty="0"/>
              <a:t>What sequences of numbers are produced from the following nth terms?</a:t>
            </a:r>
          </a:p>
          <a:p>
            <a:pPr marL="914400" lvl="1" indent="-457200">
              <a:spcBef>
                <a:spcPts val="0"/>
              </a:spcBef>
              <a:spcAft>
                <a:spcPts val="1200"/>
              </a:spcAft>
              <a:buFont typeface="+mj-lt"/>
              <a:buAutoNum type="alphaLcParenR"/>
            </a:pPr>
            <a:r>
              <a:rPr lang="en-GB" sz="1800" dirty="0"/>
              <a:t>3n</a:t>
            </a:r>
          </a:p>
          <a:p>
            <a:pPr marL="914400" lvl="1" indent="-457200">
              <a:spcBef>
                <a:spcPts val="0"/>
              </a:spcBef>
              <a:spcAft>
                <a:spcPts val="1200"/>
              </a:spcAft>
              <a:buFont typeface="+mj-lt"/>
              <a:buAutoNum type="alphaLcParenR"/>
            </a:pPr>
            <a:r>
              <a:rPr lang="en-GB" sz="1800" dirty="0"/>
              <a:t>3n + 1</a:t>
            </a:r>
          </a:p>
          <a:p>
            <a:pPr marL="914400" lvl="1" indent="-457200">
              <a:spcBef>
                <a:spcPts val="0"/>
              </a:spcBef>
              <a:spcAft>
                <a:spcPts val="1200"/>
              </a:spcAft>
              <a:buFont typeface="+mj-lt"/>
              <a:buAutoNum type="alphaLcParenR"/>
            </a:pPr>
            <a:r>
              <a:rPr lang="en-GB" sz="1800" dirty="0"/>
              <a:t>3n + 2</a:t>
            </a:r>
          </a:p>
          <a:p>
            <a:pPr marL="914400" lvl="1" indent="-457200">
              <a:spcBef>
                <a:spcPts val="0"/>
              </a:spcBef>
              <a:spcAft>
                <a:spcPts val="1200"/>
              </a:spcAft>
              <a:buFont typeface="+mj-lt"/>
              <a:buAutoNum type="alphaLcParenR"/>
            </a:pPr>
            <a:r>
              <a:rPr lang="en-GB" sz="1800" dirty="0"/>
              <a:t>3n + 3</a:t>
            </a:r>
          </a:p>
          <a:p>
            <a:pPr marL="914400" lvl="1" indent="-457200">
              <a:spcBef>
                <a:spcPts val="0"/>
              </a:spcBef>
              <a:spcAft>
                <a:spcPts val="1200"/>
              </a:spcAft>
              <a:buFont typeface="+mj-lt"/>
              <a:buAutoNum type="alphaLcParenR"/>
            </a:pPr>
            <a:r>
              <a:rPr lang="en-GB" sz="1800" dirty="0"/>
              <a:t>3n + 4</a:t>
            </a:r>
          </a:p>
          <a:p>
            <a:pPr marL="914400" lvl="1" indent="-457200">
              <a:spcBef>
                <a:spcPts val="0"/>
              </a:spcBef>
              <a:spcAft>
                <a:spcPts val="1200"/>
              </a:spcAft>
              <a:buFont typeface="+mj-lt"/>
              <a:buAutoNum type="alphaLcParenR"/>
            </a:pPr>
            <a:endParaRPr lang="en-GB" sz="1800" i="1" dirty="0"/>
          </a:p>
        </p:txBody>
      </p:sp>
      <p:pic>
        <p:nvPicPr>
          <p:cNvPr id="2" name="Picture 1">
            <a:extLst>
              <a:ext uri="{FF2B5EF4-FFF2-40B4-BE49-F238E27FC236}">
                <a16:creationId xmlns:a16="http://schemas.microsoft.com/office/drawing/2014/main" id="{F8D69E37-8689-4B6F-A028-50E5DAAD3ADD}"/>
              </a:ext>
            </a:extLst>
          </p:cNvPr>
          <p:cNvPicPr>
            <a:picLocks noChangeAspect="1"/>
          </p:cNvPicPr>
          <p:nvPr/>
        </p:nvPicPr>
        <p:blipFill>
          <a:blip r:embed="rId4"/>
          <a:stretch>
            <a:fillRect/>
          </a:stretch>
        </p:blipFill>
        <p:spPr>
          <a:xfrm>
            <a:off x="4183563" y="1420274"/>
            <a:ext cx="4682134" cy="4962574"/>
          </a:xfrm>
          <a:prstGeom prst="rect">
            <a:avLst/>
          </a:prstGeom>
        </p:spPr>
      </p:pic>
    </p:spTree>
    <p:custDataLst>
      <p:tags r:id="rId1"/>
    </p:custDataLst>
    <p:extLst>
      <p:ext uri="{BB962C8B-B14F-4D97-AF65-F5344CB8AC3E}">
        <p14:creationId xmlns:p14="http://schemas.microsoft.com/office/powerpoint/2010/main" val="221701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 and b</a:t>
            </a:r>
            <a:endParaRPr lang="en-GB" dirty="0"/>
          </a:p>
        </p:txBody>
      </p:sp>
      <p:sp>
        <p:nvSpPr>
          <p:cNvPr id="5" name="TextBox 4">
            <a:extLst>
              <a:ext uri="{FF2B5EF4-FFF2-40B4-BE49-F238E27FC236}">
                <a16:creationId xmlns:a16="http://schemas.microsoft.com/office/drawing/2014/main" id="{B27E8D93-D624-43E5-99F0-8113F5BCD04F}"/>
              </a:ext>
            </a:extLst>
          </p:cNvPr>
          <p:cNvSpPr txBox="1"/>
          <p:nvPr/>
        </p:nvSpPr>
        <p:spPr>
          <a:xfrm>
            <a:off x="279351" y="1758123"/>
            <a:ext cx="9865096" cy="3120854"/>
          </a:xfrm>
          <a:prstGeom prst="rect">
            <a:avLst/>
          </a:prstGeom>
          <a:noFill/>
        </p:spPr>
        <p:txBody>
          <a:bodyPr wrap="square">
            <a:spAutoFit/>
          </a:bodyPr>
          <a:lstStyle/>
          <a:p>
            <a:pPr marL="457200" indent="-457200">
              <a:buFont typeface="+mj-lt"/>
              <a:buAutoNum type="alphaLcParenR"/>
            </a:pPr>
            <a:r>
              <a:rPr lang="en-GB" sz="2400" dirty="0"/>
              <a:t>Mo thinks the </a:t>
            </a:r>
            <a:r>
              <a:rPr lang="en-GB" sz="2400" i="1" dirty="0"/>
              <a:t>n</a:t>
            </a:r>
            <a:r>
              <a:rPr lang="en-GB" sz="2400" dirty="0"/>
              <a:t>th term of the sequence </a:t>
            </a:r>
          </a:p>
          <a:p>
            <a:pPr>
              <a:buNone/>
            </a:pPr>
            <a:r>
              <a:rPr lang="en-GB" sz="2400" dirty="0"/>
              <a:t>	</a:t>
            </a:r>
            <a:r>
              <a:rPr lang="en-GB" sz="2400" b="1" dirty="0"/>
              <a:t>10, 6, 2, −2, … </a:t>
            </a:r>
            <a:r>
              <a:rPr lang="en-GB" sz="2400" dirty="0"/>
              <a:t>is 4</a:t>
            </a:r>
            <a:r>
              <a:rPr lang="en-GB" sz="2400" i="1" dirty="0"/>
              <a:t>n</a:t>
            </a:r>
            <a:r>
              <a:rPr lang="en-GB" sz="2400" dirty="0"/>
              <a:t> + 6. </a:t>
            </a:r>
          </a:p>
          <a:p>
            <a:pPr>
              <a:buNone/>
            </a:pPr>
            <a:r>
              <a:rPr lang="en-GB" sz="2400" dirty="0"/>
              <a:t>	Do you agree? Explain your reasoning.</a:t>
            </a:r>
          </a:p>
          <a:p>
            <a:pPr>
              <a:buNone/>
            </a:pPr>
            <a:r>
              <a:rPr lang="en-GB" sz="2400" dirty="0"/>
              <a:t> </a:t>
            </a:r>
          </a:p>
          <a:p>
            <a:pPr marL="457200" indent="-457200">
              <a:buFont typeface="+mj-lt"/>
              <a:buAutoNum type="alphaLcParenR" startAt="2"/>
            </a:pPr>
            <a:r>
              <a:rPr lang="en-GB" sz="2400" dirty="0"/>
              <a:t>Olivia thinks the </a:t>
            </a:r>
            <a:r>
              <a:rPr lang="en-GB" sz="2400" i="1" dirty="0"/>
              <a:t>n</a:t>
            </a:r>
            <a:r>
              <a:rPr lang="en-GB" sz="2400" dirty="0"/>
              <a:t>th term of the sequence </a:t>
            </a:r>
          </a:p>
          <a:p>
            <a:pPr>
              <a:buNone/>
            </a:pPr>
            <a:r>
              <a:rPr lang="en-GB" sz="2400" dirty="0"/>
              <a:t>	</a:t>
            </a:r>
            <a:r>
              <a:rPr lang="en-GB" sz="2400" b="1" dirty="0"/>
              <a:t>2, 7, 12, 17, … </a:t>
            </a:r>
            <a:r>
              <a:rPr lang="en-GB" sz="2400" dirty="0"/>
              <a:t>is </a:t>
            </a:r>
            <a:r>
              <a:rPr lang="en-GB" sz="2400" i="1" dirty="0"/>
              <a:t>n</a:t>
            </a:r>
            <a:r>
              <a:rPr lang="en-GB" sz="2400" dirty="0"/>
              <a:t> + 5. </a:t>
            </a:r>
          </a:p>
          <a:p>
            <a:pPr>
              <a:buNone/>
            </a:pPr>
            <a:r>
              <a:rPr lang="en-GB" sz="2400" dirty="0"/>
              <a:t>	Explain why Olivia is incorrect.</a:t>
            </a:r>
          </a:p>
        </p:txBody>
      </p:sp>
    </p:spTree>
    <p:extLst>
      <p:ext uri="{BB962C8B-B14F-4D97-AF65-F5344CB8AC3E}">
        <p14:creationId xmlns:p14="http://schemas.microsoft.com/office/powerpoint/2010/main" val="188518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7c and d</a:t>
            </a:r>
            <a:endParaRPr lang="en-GB" dirty="0"/>
          </a:p>
        </p:txBody>
      </p:sp>
      <p:sp>
        <p:nvSpPr>
          <p:cNvPr id="5" name="TextBox 4">
            <a:extLst>
              <a:ext uri="{FF2B5EF4-FFF2-40B4-BE49-F238E27FC236}">
                <a16:creationId xmlns:a16="http://schemas.microsoft.com/office/drawing/2014/main" id="{B27E8D93-D624-43E5-99F0-8113F5BCD04F}"/>
              </a:ext>
            </a:extLst>
          </p:cNvPr>
          <p:cNvSpPr txBox="1"/>
          <p:nvPr/>
        </p:nvSpPr>
        <p:spPr>
          <a:xfrm>
            <a:off x="839416" y="1700808"/>
            <a:ext cx="10369152" cy="4376583"/>
          </a:xfrm>
          <a:prstGeom prst="rect">
            <a:avLst/>
          </a:prstGeom>
          <a:noFill/>
        </p:spPr>
        <p:txBody>
          <a:bodyPr wrap="square">
            <a:spAutoFit/>
          </a:bodyPr>
          <a:lstStyle/>
          <a:p>
            <a:pPr lvl="1">
              <a:buNone/>
            </a:pPr>
            <a:r>
              <a:rPr lang="en-GB" sz="2400" b="1" dirty="0"/>
              <a:t>0, 5, 10, 15, 20, … </a:t>
            </a:r>
          </a:p>
          <a:p>
            <a:pPr lvl="1">
              <a:buNone/>
            </a:pPr>
            <a:r>
              <a:rPr lang="en-GB" sz="2400" b="1" dirty="0"/>
              <a:t>10, 15, 20, 25, ….</a:t>
            </a:r>
          </a:p>
          <a:p>
            <a:pPr lvl="1">
              <a:buNone/>
            </a:pPr>
            <a:r>
              <a:rPr lang="en-GB" sz="2400" b="1" dirty="0"/>
              <a:t>−5, 0, 5, 10, 15, …</a:t>
            </a:r>
          </a:p>
          <a:p>
            <a:pPr lvl="1">
              <a:buNone/>
            </a:pPr>
            <a:r>
              <a:rPr lang="en-GB" sz="2400" b="1" dirty="0"/>
              <a:t>−25, −20, −15, 10, −5, …</a:t>
            </a:r>
          </a:p>
          <a:p>
            <a:pPr>
              <a:buNone/>
            </a:pPr>
            <a:r>
              <a:rPr lang="en-GB" sz="2400" dirty="0"/>
              <a:t>Liam thinks all the sequences can be described using the </a:t>
            </a:r>
            <a:r>
              <a:rPr lang="en-GB" sz="2400" i="1" dirty="0"/>
              <a:t>n</a:t>
            </a:r>
            <a:r>
              <a:rPr lang="en-GB" sz="2400" dirty="0"/>
              <a:t>th term ‘5</a:t>
            </a:r>
            <a:r>
              <a:rPr lang="en-GB" sz="2400" i="1" dirty="0"/>
              <a:t>n</a:t>
            </a:r>
            <a:r>
              <a:rPr lang="en-GB" sz="2400" dirty="0"/>
              <a:t>’ as they all ‘increase by 5’. </a:t>
            </a:r>
          </a:p>
          <a:p>
            <a:pPr>
              <a:buNone/>
            </a:pPr>
            <a:r>
              <a:rPr lang="en-GB" sz="2400" dirty="0"/>
              <a:t>Do you agree? Explain your answer.</a:t>
            </a:r>
          </a:p>
          <a:p>
            <a:pPr>
              <a:buNone/>
            </a:pPr>
            <a:endParaRPr lang="en-GB" sz="2400" dirty="0"/>
          </a:p>
          <a:p>
            <a:pPr>
              <a:buNone/>
            </a:pPr>
            <a:r>
              <a:rPr lang="en-GB" sz="2400" dirty="0"/>
              <a:t>True or false?</a:t>
            </a:r>
          </a:p>
          <a:p>
            <a:pPr>
              <a:buNone/>
            </a:pPr>
            <a:r>
              <a:rPr lang="en-GB" sz="2400" dirty="0"/>
              <a:t>The 10th term of the sequence 3, 7, 11, 15, 19, … is 38.</a:t>
            </a:r>
          </a:p>
        </p:txBody>
      </p:sp>
      <p:sp>
        <p:nvSpPr>
          <p:cNvPr id="3" name="TextBox 2">
            <a:extLst>
              <a:ext uri="{FF2B5EF4-FFF2-40B4-BE49-F238E27FC236}">
                <a16:creationId xmlns:a16="http://schemas.microsoft.com/office/drawing/2014/main" id="{6C738A8A-D8F3-4371-851E-BB77739AB3FE}"/>
              </a:ext>
            </a:extLst>
          </p:cNvPr>
          <p:cNvSpPr txBox="1"/>
          <p:nvPr/>
        </p:nvSpPr>
        <p:spPr>
          <a:xfrm>
            <a:off x="398270" y="1700808"/>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7" name="TextBox 6">
            <a:extLst>
              <a:ext uri="{FF2B5EF4-FFF2-40B4-BE49-F238E27FC236}">
                <a16:creationId xmlns:a16="http://schemas.microsoft.com/office/drawing/2014/main" id="{52DB8816-7C36-4BC9-B4B4-CBC62624458E}"/>
              </a:ext>
            </a:extLst>
          </p:cNvPr>
          <p:cNvSpPr txBox="1"/>
          <p:nvPr/>
        </p:nvSpPr>
        <p:spPr>
          <a:xfrm>
            <a:off x="398270" y="5138974"/>
            <a:ext cx="458780" cy="461665"/>
          </a:xfrm>
          <a:prstGeom prst="rect">
            <a:avLst/>
          </a:prstGeom>
          <a:noFill/>
        </p:spPr>
        <p:txBody>
          <a:bodyPr wrap="none" rtlCol="0">
            <a:spAutoFit/>
          </a:bodyPr>
          <a:lstStyle/>
          <a:p>
            <a:pPr>
              <a:buNone/>
            </a:pPr>
            <a:r>
              <a:rPr lang="en-GB" sz="2400" dirty="0">
                <a:solidFill>
                  <a:srgbClr val="00628C"/>
                </a:solidFill>
              </a:rPr>
              <a:t>d)</a:t>
            </a:r>
          </a:p>
        </p:txBody>
      </p:sp>
    </p:spTree>
    <p:extLst>
      <p:ext uri="{BB962C8B-B14F-4D97-AF65-F5344CB8AC3E}">
        <p14:creationId xmlns:p14="http://schemas.microsoft.com/office/powerpoint/2010/main" val="3570939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B27E8D93-D624-43E5-99F0-8113F5BCD04F}"/>
              </a:ext>
            </a:extLst>
          </p:cNvPr>
          <p:cNvSpPr txBox="1"/>
          <p:nvPr/>
        </p:nvSpPr>
        <p:spPr>
          <a:xfrm>
            <a:off x="5591944" y="1695123"/>
            <a:ext cx="5910144" cy="3970318"/>
          </a:xfrm>
          <a:prstGeom prst="rect">
            <a:avLst/>
          </a:prstGeom>
          <a:noFill/>
        </p:spPr>
        <p:txBody>
          <a:bodyPr wrap="square">
            <a:spAutoFit/>
          </a:bodyPr>
          <a:lstStyle/>
          <a:p>
            <a:pPr lvl="1">
              <a:buNone/>
            </a:pPr>
            <a:r>
              <a:rPr lang="en-GB" sz="2000" b="1" dirty="0"/>
              <a:t>0, 5, 10, 15, 20, … </a:t>
            </a:r>
          </a:p>
          <a:p>
            <a:pPr lvl="1">
              <a:buNone/>
            </a:pPr>
            <a:r>
              <a:rPr lang="en-GB" sz="2000" b="1" dirty="0"/>
              <a:t>10, 15, 20, 25, ….</a:t>
            </a:r>
          </a:p>
          <a:p>
            <a:pPr lvl="1">
              <a:buNone/>
            </a:pPr>
            <a:r>
              <a:rPr lang="en-GB" sz="2000" b="1" dirty="0"/>
              <a:t>−5, 0, 5, 10, 15, …</a:t>
            </a:r>
          </a:p>
          <a:p>
            <a:pPr lvl="1">
              <a:buNone/>
            </a:pPr>
            <a:r>
              <a:rPr lang="en-GB" sz="2000" b="1" dirty="0"/>
              <a:t>−25, −20, −15, 10, −5, …</a:t>
            </a:r>
          </a:p>
          <a:p>
            <a:pPr>
              <a:buNone/>
            </a:pPr>
            <a:r>
              <a:rPr lang="en-GB" sz="2000" dirty="0"/>
              <a:t>Liam thinks all the sequences can be described using the </a:t>
            </a:r>
            <a:r>
              <a:rPr lang="en-GB" sz="2000" i="1" dirty="0"/>
              <a:t>n</a:t>
            </a:r>
            <a:r>
              <a:rPr lang="en-GB" sz="2000" dirty="0"/>
              <a:t>th term ‘5</a:t>
            </a:r>
            <a:r>
              <a:rPr lang="en-GB" sz="2000" i="1" dirty="0"/>
              <a:t>n</a:t>
            </a:r>
            <a:r>
              <a:rPr lang="en-GB" sz="2000" dirty="0"/>
              <a:t>’ as they all ‘increase by 5’. </a:t>
            </a:r>
          </a:p>
          <a:p>
            <a:pPr>
              <a:buNone/>
            </a:pPr>
            <a:r>
              <a:rPr lang="en-GB" sz="2000" dirty="0"/>
              <a:t>Do you agree? Explain your answer.</a:t>
            </a:r>
          </a:p>
          <a:p>
            <a:pPr>
              <a:buNone/>
            </a:pPr>
            <a:endParaRPr lang="en-GB" sz="2000" dirty="0"/>
          </a:p>
          <a:p>
            <a:pPr>
              <a:buNone/>
            </a:pPr>
            <a:r>
              <a:rPr lang="en-GB" sz="2000" dirty="0"/>
              <a:t>True or false?</a:t>
            </a:r>
          </a:p>
          <a:p>
            <a:pPr>
              <a:buNone/>
            </a:pPr>
            <a:r>
              <a:rPr lang="en-GB" sz="2000" dirty="0"/>
              <a:t>The 10th term of the sequence 3, 7, 11, 15, 19, … is 38.</a:t>
            </a:r>
          </a:p>
        </p:txBody>
      </p:sp>
      <p:sp>
        <p:nvSpPr>
          <p:cNvPr id="3" name="TextBox 2">
            <a:extLst>
              <a:ext uri="{FF2B5EF4-FFF2-40B4-BE49-F238E27FC236}">
                <a16:creationId xmlns:a16="http://schemas.microsoft.com/office/drawing/2014/main" id="{6C738A8A-D8F3-4371-851E-BB77739AB3FE}"/>
              </a:ext>
            </a:extLst>
          </p:cNvPr>
          <p:cNvSpPr txBox="1"/>
          <p:nvPr/>
        </p:nvSpPr>
        <p:spPr>
          <a:xfrm>
            <a:off x="5303912" y="1695123"/>
            <a:ext cx="397866" cy="400110"/>
          </a:xfrm>
          <a:prstGeom prst="rect">
            <a:avLst/>
          </a:prstGeom>
          <a:noFill/>
        </p:spPr>
        <p:txBody>
          <a:bodyPr wrap="none" rtlCol="0">
            <a:spAutoFit/>
          </a:bodyPr>
          <a:lstStyle/>
          <a:p>
            <a:pPr>
              <a:buNone/>
            </a:pPr>
            <a:r>
              <a:rPr lang="en-GB" sz="2000" dirty="0">
                <a:solidFill>
                  <a:srgbClr val="00628C"/>
                </a:solidFill>
              </a:rPr>
              <a:t>c)</a:t>
            </a:r>
          </a:p>
        </p:txBody>
      </p:sp>
      <p:sp>
        <p:nvSpPr>
          <p:cNvPr id="7" name="TextBox 6">
            <a:extLst>
              <a:ext uri="{FF2B5EF4-FFF2-40B4-BE49-F238E27FC236}">
                <a16:creationId xmlns:a16="http://schemas.microsoft.com/office/drawing/2014/main" id="{52DB8816-7C36-4BC9-B4B4-CBC62624458E}"/>
              </a:ext>
            </a:extLst>
          </p:cNvPr>
          <p:cNvSpPr txBox="1"/>
          <p:nvPr/>
        </p:nvSpPr>
        <p:spPr>
          <a:xfrm>
            <a:off x="5303912" y="4562713"/>
            <a:ext cx="412292" cy="400110"/>
          </a:xfrm>
          <a:prstGeom prst="rect">
            <a:avLst/>
          </a:prstGeom>
          <a:noFill/>
        </p:spPr>
        <p:txBody>
          <a:bodyPr wrap="none" rtlCol="0">
            <a:spAutoFit/>
          </a:bodyPr>
          <a:lstStyle/>
          <a:p>
            <a:pPr>
              <a:buNone/>
            </a:pPr>
            <a:r>
              <a:rPr lang="en-GB" sz="2000" dirty="0">
                <a:solidFill>
                  <a:srgbClr val="00628C"/>
                </a:solidFill>
              </a:rPr>
              <a:t>d)</a:t>
            </a:r>
          </a:p>
        </p:txBody>
      </p:sp>
      <p:sp>
        <p:nvSpPr>
          <p:cNvPr id="8" name="TextBox 7">
            <a:extLst>
              <a:ext uri="{FF2B5EF4-FFF2-40B4-BE49-F238E27FC236}">
                <a16:creationId xmlns:a16="http://schemas.microsoft.com/office/drawing/2014/main" id="{1CB65D9D-D0B0-4F52-A374-5320E54CAFE4}"/>
              </a:ext>
            </a:extLst>
          </p:cNvPr>
          <p:cNvSpPr txBox="1"/>
          <p:nvPr/>
        </p:nvSpPr>
        <p:spPr>
          <a:xfrm>
            <a:off x="644785" y="1722811"/>
            <a:ext cx="4253986" cy="3539430"/>
          </a:xfrm>
          <a:prstGeom prst="rect">
            <a:avLst/>
          </a:prstGeom>
          <a:noFill/>
        </p:spPr>
        <p:txBody>
          <a:bodyPr wrap="square">
            <a:spAutoFit/>
          </a:bodyPr>
          <a:lstStyle/>
          <a:p>
            <a:pPr>
              <a:buNone/>
            </a:pPr>
            <a:r>
              <a:rPr lang="en-GB" sz="2000" dirty="0"/>
              <a:t>Mo thinks the </a:t>
            </a:r>
            <a:r>
              <a:rPr lang="en-GB" sz="2000" i="1" dirty="0"/>
              <a:t>n</a:t>
            </a:r>
            <a:r>
              <a:rPr lang="en-GB" sz="2000" dirty="0"/>
              <a:t>th term of the sequence </a:t>
            </a:r>
          </a:p>
          <a:p>
            <a:pPr>
              <a:buNone/>
            </a:pPr>
            <a:r>
              <a:rPr lang="en-GB" sz="2000" b="1" dirty="0"/>
              <a:t>10, 6, 2, −2, … </a:t>
            </a:r>
            <a:r>
              <a:rPr lang="en-GB" sz="2000" dirty="0"/>
              <a:t>is 4</a:t>
            </a:r>
            <a:r>
              <a:rPr lang="en-GB" sz="2000" i="1" dirty="0"/>
              <a:t>n</a:t>
            </a:r>
            <a:r>
              <a:rPr lang="en-GB" sz="2000" dirty="0"/>
              <a:t> + 6. </a:t>
            </a:r>
          </a:p>
          <a:p>
            <a:pPr>
              <a:buNone/>
            </a:pPr>
            <a:r>
              <a:rPr lang="en-GB" sz="2000" dirty="0"/>
              <a:t>Do you agree? Explain your reasoning.</a:t>
            </a:r>
          </a:p>
          <a:p>
            <a:pPr>
              <a:buNone/>
            </a:pPr>
            <a:r>
              <a:rPr lang="en-GB" sz="2000" dirty="0"/>
              <a:t> </a:t>
            </a:r>
          </a:p>
          <a:p>
            <a:pPr>
              <a:buNone/>
            </a:pPr>
            <a:r>
              <a:rPr lang="en-GB" sz="2000" dirty="0"/>
              <a:t>Olivia thinks the </a:t>
            </a:r>
            <a:r>
              <a:rPr lang="en-GB" sz="2000" i="1" dirty="0"/>
              <a:t>n</a:t>
            </a:r>
            <a:r>
              <a:rPr lang="en-GB" sz="2000" dirty="0"/>
              <a:t>th term of the sequence </a:t>
            </a:r>
          </a:p>
          <a:p>
            <a:pPr>
              <a:buNone/>
            </a:pPr>
            <a:r>
              <a:rPr lang="en-GB" sz="2000" b="1" dirty="0"/>
              <a:t>2, 7, 12, 17, …</a:t>
            </a:r>
            <a:r>
              <a:rPr lang="en-GB" sz="2000" dirty="0"/>
              <a:t> is </a:t>
            </a:r>
            <a:r>
              <a:rPr lang="en-GB" sz="2000" i="1" dirty="0"/>
              <a:t>n</a:t>
            </a:r>
            <a:r>
              <a:rPr lang="en-GB" sz="2000" dirty="0"/>
              <a:t> + 5. </a:t>
            </a:r>
          </a:p>
          <a:p>
            <a:pPr>
              <a:buNone/>
            </a:pPr>
            <a:r>
              <a:rPr lang="en-GB" sz="2000" dirty="0"/>
              <a:t>Explain why Olivia is incorrect.</a:t>
            </a:r>
          </a:p>
        </p:txBody>
      </p:sp>
      <p:sp>
        <p:nvSpPr>
          <p:cNvPr id="9" name="TextBox 8">
            <a:extLst>
              <a:ext uri="{FF2B5EF4-FFF2-40B4-BE49-F238E27FC236}">
                <a16:creationId xmlns:a16="http://schemas.microsoft.com/office/drawing/2014/main" id="{E56FBDBA-44CC-4E9E-AD6F-54F1E9F6B633}"/>
              </a:ext>
            </a:extLst>
          </p:cNvPr>
          <p:cNvSpPr txBox="1"/>
          <p:nvPr/>
        </p:nvSpPr>
        <p:spPr>
          <a:xfrm>
            <a:off x="263352" y="1713216"/>
            <a:ext cx="412292" cy="400110"/>
          </a:xfrm>
          <a:prstGeom prst="rect">
            <a:avLst/>
          </a:prstGeom>
          <a:noFill/>
        </p:spPr>
        <p:txBody>
          <a:bodyPr wrap="none" rtlCol="0">
            <a:spAutoFit/>
          </a:bodyPr>
          <a:lstStyle/>
          <a:p>
            <a:pPr>
              <a:buNone/>
            </a:pPr>
            <a:r>
              <a:rPr lang="en-GB" sz="2000" dirty="0">
                <a:solidFill>
                  <a:srgbClr val="00628C"/>
                </a:solidFill>
              </a:rPr>
              <a:t>a)</a:t>
            </a:r>
          </a:p>
        </p:txBody>
      </p:sp>
      <p:sp>
        <p:nvSpPr>
          <p:cNvPr id="10" name="TextBox 9">
            <a:extLst>
              <a:ext uri="{FF2B5EF4-FFF2-40B4-BE49-F238E27FC236}">
                <a16:creationId xmlns:a16="http://schemas.microsoft.com/office/drawing/2014/main" id="{D387A830-2658-4AC3-8C04-C2AF42FFE044}"/>
              </a:ext>
            </a:extLst>
          </p:cNvPr>
          <p:cNvSpPr txBox="1"/>
          <p:nvPr/>
        </p:nvSpPr>
        <p:spPr>
          <a:xfrm>
            <a:off x="264757" y="3429000"/>
            <a:ext cx="412292" cy="400110"/>
          </a:xfrm>
          <a:prstGeom prst="rect">
            <a:avLst/>
          </a:prstGeom>
          <a:noFill/>
        </p:spPr>
        <p:txBody>
          <a:bodyPr wrap="none" rtlCol="0">
            <a:spAutoFit/>
          </a:bodyPr>
          <a:lstStyle/>
          <a:p>
            <a:pPr>
              <a:buNone/>
            </a:pPr>
            <a:r>
              <a:rPr lang="en-GB" sz="2000" dirty="0">
                <a:solidFill>
                  <a:srgbClr val="00628C"/>
                </a:solidFill>
              </a:rPr>
              <a:t>b)</a:t>
            </a:r>
          </a:p>
        </p:txBody>
      </p:sp>
    </p:spTree>
    <p:extLst>
      <p:ext uri="{BB962C8B-B14F-4D97-AF65-F5344CB8AC3E}">
        <p14:creationId xmlns:p14="http://schemas.microsoft.com/office/powerpoint/2010/main" val="59842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63352" y="4548273"/>
            <a:ext cx="11663890" cy="1678721"/>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features of the nth term are being highlighted here? What questions might you want to ask to make the most of these questions?</a:t>
            </a:r>
          </a:p>
          <a:p>
            <a:pPr marL="360000" lvl="1" fontAlgn="auto">
              <a:lnSpc>
                <a:spcPct val="100000"/>
              </a:lnSpc>
              <a:spcBef>
                <a:spcPts val="0"/>
              </a:spcBef>
              <a:spcAft>
                <a:spcPts val="1200"/>
              </a:spcAft>
              <a:buClrTx/>
            </a:pPr>
            <a:r>
              <a:rPr lang="en-GB" sz="2400" dirty="0"/>
              <a:t>Construct other ‘what it’s not’ examples that highlight the importance of identifying the position of a term in a sequence.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11663890" cy="278802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Appreciate that each term in an arithmetic sequence has the same structure and that the expression of that structure in terms of its position in the sequence is the nth term</a:t>
            </a:r>
          </a:p>
        </p:txBody>
      </p:sp>
      <p:sp>
        <p:nvSpPr>
          <p:cNvPr id="6" name="TextBox 5">
            <a:extLst>
              <a:ext uri="{FF2B5EF4-FFF2-40B4-BE49-F238E27FC236}">
                <a16:creationId xmlns:a16="http://schemas.microsoft.com/office/drawing/2014/main" id="{C8DB052C-7FCD-4B66-A0D3-12237333D332}"/>
              </a:ext>
            </a:extLst>
          </p:cNvPr>
          <p:cNvSpPr txBox="1"/>
          <p:nvPr/>
        </p:nvSpPr>
        <p:spPr>
          <a:xfrm>
            <a:off x="5087888" y="1695123"/>
            <a:ext cx="6839354" cy="2585323"/>
          </a:xfrm>
          <a:prstGeom prst="rect">
            <a:avLst/>
          </a:prstGeom>
          <a:noFill/>
        </p:spPr>
        <p:txBody>
          <a:bodyPr wrap="square">
            <a:spAutoFit/>
          </a:bodyPr>
          <a:lstStyle/>
          <a:p>
            <a:pPr lvl="1">
              <a:buNone/>
            </a:pPr>
            <a:r>
              <a:rPr lang="en-GB" sz="1800" b="1" dirty="0"/>
              <a:t>0, 5, 10, 15, 20, … 		10, 15, 20, 25, ….</a:t>
            </a:r>
          </a:p>
          <a:p>
            <a:pPr lvl="1">
              <a:buNone/>
            </a:pPr>
            <a:r>
              <a:rPr lang="en-GB" sz="1800" b="1" dirty="0"/>
              <a:t>−5, 0, 5, 10, 15, …		−25, −20, −15, 10, −5, …</a:t>
            </a:r>
          </a:p>
          <a:p>
            <a:pPr>
              <a:buNone/>
            </a:pPr>
            <a:r>
              <a:rPr lang="en-GB" sz="1800" dirty="0"/>
              <a:t>Liam thinks all the sequences can be described using the </a:t>
            </a:r>
            <a:r>
              <a:rPr lang="en-GB" sz="1800" i="1" dirty="0"/>
              <a:t>n</a:t>
            </a:r>
            <a:r>
              <a:rPr lang="en-GB" sz="1800" dirty="0"/>
              <a:t>th term ‘5</a:t>
            </a:r>
            <a:r>
              <a:rPr lang="en-GB" sz="1800" i="1" dirty="0"/>
              <a:t>n</a:t>
            </a:r>
            <a:r>
              <a:rPr lang="en-GB" sz="1800" dirty="0"/>
              <a:t>’ as they all ‘increase by 5’. </a:t>
            </a:r>
          </a:p>
          <a:p>
            <a:pPr>
              <a:buNone/>
            </a:pPr>
            <a:r>
              <a:rPr lang="en-GB" sz="1800" dirty="0"/>
              <a:t>Do you agree? Explain your answer.</a:t>
            </a:r>
          </a:p>
          <a:p>
            <a:pPr>
              <a:buNone/>
            </a:pPr>
            <a:endParaRPr lang="en-GB" sz="1800" dirty="0"/>
          </a:p>
          <a:p>
            <a:pPr>
              <a:buNone/>
            </a:pPr>
            <a:r>
              <a:rPr lang="en-GB" sz="1800" dirty="0"/>
              <a:t>True or false? The 10th term of the sequence 3, 7, 11, 15, 19, … is 38.</a:t>
            </a:r>
          </a:p>
        </p:txBody>
      </p:sp>
      <p:sp>
        <p:nvSpPr>
          <p:cNvPr id="8" name="TextBox 7">
            <a:extLst>
              <a:ext uri="{FF2B5EF4-FFF2-40B4-BE49-F238E27FC236}">
                <a16:creationId xmlns:a16="http://schemas.microsoft.com/office/drawing/2014/main" id="{2C37B5BD-C77C-4214-9414-6C4AD48C4465}"/>
              </a:ext>
            </a:extLst>
          </p:cNvPr>
          <p:cNvSpPr txBox="1"/>
          <p:nvPr/>
        </p:nvSpPr>
        <p:spPr>
          <a:xfrm>
            <a:off x="4817567" y="1713216"/>
            <a:ext cx="377026" cy="369332"/>
          </a:xfrm>
          <a:prstGeom prst="rect">
            <a:avLst/>
          </a:prstGeom>
          <a:noFill/>
        </p:spPr>
        <p:txBody>
          <a:bodyPr wrap="none" rtlCol="0">
            <a:spAutoFit/>
          </a:bodyPr>
          <a:lstStyle/>
          <a:p>
            <a:pPr>
              <a:buNone/>
            </a:pPr>
            <a:r>
              <a:rPr lang="en-GB" sz="1800" dirty="0">
                <a:solidFill>
                  <a:srgbClr val="00628C"/>
                </a:solidFill>
              </a:rPr>
              <a:t>c)</a:t>
            </a:r>
          </a:p>
        </p:txBody>
      </p:sp>
      <p:sp>
        <p:nvSpPr>
          <p:cNvPr id="9" name="TextBox 8">
            <a:extLst>
              <a:ext uri="{FF2B5EF4-FFF2-40B4-BE49-F238E27FC236}">
                <a16:creationId xmlns:a16="http://schemas.microsoft.com/office/drawing/2014/main" id="{05723922-5ABB-4F2A-BE3B-F043B7E8241F}"/>
              </a:ext>
            </a:extLst>
          </p:cNvPr>
          <p:cNvSpPr txBox="1"/>
          <p:nvPr/>
        </p:nvSpPr>
        <p:spPr>
          <a:xfrm>
            <a:off x="4811155" y="3604992"/>
            <a:ext cx="389850" cy="369332"/>
          </a:xfrm>
          <a:prstGeom prst="rect">
            <a:avLst/>
          </a:prstGeom>
          <a:noFill/>
        </p:spPr>
        <p:txBody>
          <a:bodyPr wrap="square" rtlCol="0">
            <a:spAutoFit/>
          </a:bodyPr>
          <a:lstStyle/>
          <a:p>
            <a:pPr>
              <a:buNone/>
            </a:pPr>
            <a:r>
              <a:rPr lang="en-GB" sz="1800" dirty="0">
                <a:solidFill>
                  <a:srgbClr val="00628C"/>
                </a:solidFill>
              </a:rPr>
              <a:t>d)</a:t>
            </a:r>
          </a:p>
        </p:txBody>
      </p:sp>
      <p:sp>
        <p:nvSpPr>
          <p:cNvPr id="10" name="TextBox 9">
            <a:extLst>
              <a:ext uri="{FF2B5EF4-FFF2-40B4-BE49-F238E27FC236}">
                <a16:creationId xmlns:a16="http://schemas.microsoft.com/office/drawing/2014/main" id="{863E74CD-13E4-4B9D-9DAB-5BC717FA23C8}"/>
              </a:ext>
            </a:extLst>
          </p:cNvPr>
          <p:cNvSpPr txBox="1"/>
          <p:nvPr/>
        </p:nvSpPr>
        <p:spPr>
          <a:xfrm>
            <a:off x="644785" y="1722811"/>
            <a:ext cx="4253986" cy="2640723"/>
          </a:xfrm>
          <a:prstGeom prst="rect">
            <a:avLst/>
          </a:prstGeom>
          <a:noFill/>
        </p:spPr>
        <p:txBody>
          <a:bodyPr wrap="square">
            <a:spAutoFit/>
          </a:bodyPr>
          <a:lstStyle/>
          <a:p>
            <a:pPr>
              <a:buNone/>
            </a:pPr>
            <a:r>
              <a:rPr lang="en-GB" sz="1800" dirty="0"/>
              <a:t>Mo thinks the </a:t>
            </a:r>
            <a:r>
              <a:rPr lang="en-GB" sz="1800" i="1" dirty="0"/>
              <a:t>n</a:t>
            </a:r>
            <a:r>
              <a:rPr lang="en-GB" sz="1800" dirty="0"/>
              <a:t>th term of the sequence </a:t>
            </a:r>
          </a:p>
          <a:p>
            <a:pPr>
              <a:buNone/>
            </a:pPr>
            <a:r>
              <a:rPr lang="en-GB" sz="1800" b="1" dirty="0"/>
              <a:t>10, 6, 2, −2, … </a:t>
            </a:r>
            <a:r>
              <a:rPr lang="en-GB" sz="1800" dirty="0"/>
              <a:t>is 4</a:t>
            </a:r>
            <a:r>
              <a:rPr lang="en-GB" sz="1800" i="1" dirty="0"/>
              <a:t>n</a:t>
            </a:r>
            <a:r>
              <a:rPr lang="en-GB" sz="1800" dirty="0"/>
              <a:t> + 6. </a:t>
            </a:r>
          </a:p>
          <a:p>
            <a:pPr>
              <a:buNone/>
            </a:pPr>
            <a:r>
              <a:rPr lang="en-GB" sz="1800" dirty="0"/>
              <a:t>Do you agree? Explain your reasoning.</a:t>
            </a:r>
          </a:p>
          <a:p>
            <a:pPr>
              <a:buNone/>
            </a:pPr>
            <a:r>
              <a:rPr lang="en-GB" sz="1800" dirty="0"/>
              <a:t> </a:t>
            </a:r>
          </a:p>
          <a:p>
            <a:pPr>
              <a:buNone/>
            </a:pPr>
            <a:r>
              <a:rPr lang="en-GB" sz="1800" dirty="0"/>
              <a:t>Olivia thinks the </a:t>
            </a:r>
            <a:r>
              <a:rPr lang="en-GB" sz="1800" i="1" dirty="0"/>
              <a:t>n</a:t>
            </a:r>
            <a:r>
              <a:rPr lang="en-GB" sz="1800" dirty="0"/>
              <a:t>th term of the sequence </a:t>
            </a:r>
          </a:p>
          <a:p>
            <a:pPr>
              <a:buNone/>
            </a:pPr>
            <a:r>
              <a:rPr lang="en-GB" sz="1800" b="1" dirty="0"/>
              <a:t>2, 7, 12, 17, …</a:t>
            </a:r>
            <a:r>
              <a:rPr lang="en-GB" sz="1800" dirty="0"/>
              <a:t> is </a:t>
            </a:r>
            <a:r>
              <a:rPr lang="en-GB" sz="1800" i="1" dirty="0"/>
              <a:t>n</a:t>
            </a:r>
            <a:r>
              <a:rPr lang="en-GB" sz="1800" dirty="0"/>
              <a:t> + 5. </a:t>
            </a:r>
          </a:p>
          <a:p>
            <a:pPr>
              <a:buNone/>
            </a:pPr>
            <a:r>
              <a:rPr lang="en-GB" sz="1800" dirty="0"/>
              <a:t>Explain why Olivia is incorrect.</a:t>
            </a:r>
          </a:p>
        </p:txBody>
      </p:sp>
      <p:sp>
        <p:nvSpPr>
          <p:cNvPr id="11" name="TextBox 10">
            <a:extLst>
              <a:ext uri="{FF2B5EF4-FFF2-40B4-BE49-F238E27FC236}">
                <a16:creationId xmlns:a16="http://schemas.microsoft.com/office/drawing/2014/main" id="{A995D9DD-909B-4753-8DA9-1BF2527C439B}"/>
              </a:ext>
            </a:extLst>
          </p:cNvPr>
          <p:cNvSpPr txBox="1"/>
          <p:nvPr/>
        </p:nvSpPr>
        <p:spPr>
          <a:xfrm>
            <a:off x="263352" y="1713216"/>
            <a:ext cx="389850" cy="369332"/>
          </a:xfrm>
          <a:prstGeom prst="rect">
            <a:avLst/>
          </a:prstGeom>
          <a:noFill/>
        </p:spPr>
        <p:txBody>
          <a:bodyPr wrap="none" rtlCol="0">
            <a:spAutoFit/>
          </a:bodyPr>
          <a:lstStyle/>
          <a:p>
            <a:pPr>
              <a:buNone/>
            </a:pPr>
            <a:r>
              <a:rPr lang="en-GB" sz="1800" dirty="0">
                <a:solidFill>
                  <a:srgbClr val="00628C"/>
                </a:solidFill>
              </a:rPr>
              <a:t>a)</a:t>
            </a:r>
          </a:p>
        </p:txBody>
      </p:sp>
      <p:sp>
        <p:nvSpPr>
          <p:cNvPr id="12" name="TextBox 11">
            <a:extLst>
              <a:ext uri="{FF2B5EF4-FFF2-40B4-BE49-F238E27FC236}">
                <a16:creationId xmlns:a16="http://schemas.microsoft.com/office/drawing/2014/main" id="{B567A5EC-926D-49A4-BC24-9B33AFDAA67F}"/>
              </a:ext>
            </a:extLst>
          </p:cNvPr>
          <p:cNvSpPr txBox="1"/>
          <p:nvPr/>
        </p:nvSpPr>
        <p:spPr>
          <a:xfrm>
            <a:off x="264757" y="3429000"/>
            <a:ext cx="389850" cy="369332"/>
          </a:xfrm>
          <a:prstGeom prst="rect">
            <a:avLst/>
          </a:prstGeom>
          <a:noFill/>
        </p:spPr>
        <p:txBody>
          <a:bodyPr wrap="none" rtlCol="0">
            <a:spAutoFit/>
          </a:bodyPr>
          <a:lstStyle/>
          <a:p>
            <a:pPr>
              <a:buNone/>
            </a:pPr>
            <a:r>
              <a:rPr lang="en-GB" sz="1800" dirty="0">
                <a:solidFill>
                  <a:srgbClr val="00628C"/>
                </a:solidFill>
              </a:rPr>
              <a:t>b)</a:t>
            </a:r>
          </a:p>
        </p:txBody>
      </p:sp>
    </p:spTree>
    <p:custDataLst>
      <p:tags r:id="rId1"/>
    </p:custDataLst>
    <p:extLst>
      <p:ext uri="{BB962C8B-B14F-4D97-AF65-F5344CB8AC3E}">
        <p14:creationId xmlns:p14="http://schemas.microsoft.com/office/powerpoint/2010/main" val="2375450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Solve familiar and unfamiliar problems, including real-life applications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538067C5-A1AC-4A30-87C0-ECE4B4AFCD2B}"/>
              </a:ext>
            </a:extLst>
          </p:cNvPr>
          <p:cNvSpPr txBox="1"/>
          <p:nvPr/>
        </p:nvSpPr>
        <p:spPr>
          <a:xfrm>
            <a:off x="263470" y="1781834"/>
            <a:ext cx="11593170" cy="830997"/>
          </a:xfrm>
          <a:prstGeom prst="rect">
            <a:avLst/>
          </a:prstGeom>
          <a:noFill/>
        </p:spPr>
        <p:txBody>
          <a:bodyPr wrap="square">
            <a:spAutoFit/>
          </a:bodyPr>
          <a:lstStyle/>
          <a:p>
            <a:pPr>
              <a:buNone/>
            </a:pPr>
            <a:r>
              <a:rPr lang="en-GB" sz="2400" dirty="0"/>
              <a:t>Each table seats 4 people. The diagram below shows how many people can be seated around different numbers of tables when they are put together.</a:t>
            </a:r>
          </a:p>
        </p:txBody>
      </p:sp>
      <p:pic>
        <p:nvPicPr>
          <p:cNvPr id="4" name="Picture 3">
            <a:extLst>
              <a:ext uri="{FF2B5EF4-FFF2-40B4-BE49-F238E27FC236}">
                <a16:creationId xmlns:a16="http://schemas.microsoft.com/office/drawing/2014/main" id="{6AF8B1F7-7354-47C4-9796-B0E0938B1715}"/>
              </a:ext>
            </a:extLst>
          </p:cNvPr>
          <p:cNvPicPr>
            <a:picLocks noChangeAspect="1"/>
          </p:cNvPicPr>
          <p:nvPr/>
        </p:nvPicPr>
        <p:blipFill>
          <a:blip r:embed="rId3"/>
          <a:stretch>
            <a:fillRect/>
          </a:stretch>
        </p:blipFill>
        <p:spPr>
          <a:xfrm>
            <a:off x="2315203" y="3021653"/>
            <a:ext cx="7561594" cy="1456955"/>
          </a:xfrm>
          <a:prstGeom prst="rect">
            <a:avLst/>
          </a:prstGeom>
        </p:spPr>
      </p:pic>
      <p:sp>
        <p:nvSpPr>
          <p:cNvPr id="8" name="TextBox 7">
            <a:extLst>
              <a:ext uri="{FF2B5EF4-FFF2-40B4-BE49-F238E27FC236}">
                <a16:creationId xmlns:a16="http://schemas.microsoft.com/office/drawing/2014/main" id="{59DFD014-4B61-4BA2-B587-B5AF580B3AB6}"/>
              </a:ext>
            </a:extLst>
          </p:cNvPr>
          <p:cNvSpPr txBox="1"/>
          <p:nvPr/>
        </p:nvSpPr>
        <p:spPr>
          <a:xfrm>
            <a:off x="1451484" y="4492792"/>
            <a:ext cx="9289032" cy="904863"/>
          </a:xfrm>
          <a:prstGeom prst="rect">
            <a:avLst/>
          </a:prstGeom>
          <a:noFill/>
        </p:spPr>
        <p:txBody>
          <a:bodyPr wrap="square">
            <a:spAutoFit/>
          </a:bodyPr>
          <a:lstStyle/>
          <a:p>
            <a:pPr algn="ctr">
              <a:buNone/>
            </a:pPr>
            <a:r>
              <a:rPr lang="en-GB" sz="2400" dirty="0"/>
              <a:t>How many chairs are needed for 15 tables?</a:t>
            </a:r>
          </a:p>
          <a:p>
            <a:pPr algn="ctr">
              <a:buNone/>
            </a:pPr>
            <a:r>
              <a:rPr lang="en-GB" sz="2400" dirty="0"/>
              <a:t>What is the largest number of tables needed for 37 chairs?</a:t>
            </a:r>
          </a:p>
        </p:txBody>
      </p:sp>
    </p:spTree>
    <p:extLst>
      <p:ext uri="{BB962C8B-B14F-4D97-AF65-F5344CB8AC3E}">
        <p14:creationId xmlns:p14="http://schemas.microsoft.com/office/powerpoint/2010/main" val="3177812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16545" y="1531339"/>
            <a:ext cx="4891318" cy="424847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support students who are struggling to connect their learning on the nth term with this example?</a:t>
            </a:r>
          </a:p>
          <a:p>
            <a:pPr marL="360000" lvl="1" fontAlgn="auto">
              <a:lnSpc>
                <a:spcPct val="100000"/>
              </a:lnSpc>
              <a:spcBef>
                <a:spcPts val="0"/>
              </a:spcBef>
              <a:spcAft>
                <a:spcPts val="1200"/>
              </a:spcAft>
              <a:buClrTx/>
            </a:pPr>
            <a:r>
              <a:rPr lang="en-GB" sz="2400" dirty="0"/>
              <a:t>What other contexts are there where there is a genuine need to calculate the nth term of a linear sequence? </a:t>
            </a:r>
          </a:p>
          <a:p>
            <a:pPr marL="360000" lvl="1" fontAlgn="auto">
              <a:lnSpc>
                <a:spcPct val="100000"/>
              </a:lnSpc>
              <a:spcBef>
                <a:spcPts val="0"/>
              </a:spcBef>
              <a:spcAft>
                <a:spcPts val="1200"/>
              </a:spcAft>
              <a:buClrTx/>
            </a:pPr>
            <a:r>
              <a:rPr lang="en-GB" sz="2400" dirty="0"/>
              <a:t>To what extent does it matter if the contexts are genuine or contrived?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a:bodyPr>
          <a:lstStyle/>
          <a:p>
            <a:r>
              <a:rPr lang="en-GB" sz="2000" b="1" dirty="0"/>
              <a:t>Solve familiar and unfamiliar problems, including real-life applications</a:t>
            </a:r>
          </a:p>
        </p:txBody>
      </p:sp>
      <p:sp>
        <p:nvSpPr>
          <p:cNvPr id="6" name="TextBox 5">
            <a:extLst>
              <a:ext uri="{FF2B5EF4-FFF2-40B4-BE49-F238E27FC236}">
                <a16:creationId xmlns:a16="http://schemas.microsoft.com/office/drawing/2014/main" id="{B7FD7AC6-DCB5-4D4C-A927-E3B81EBD80D1}"/>
              </a:ext>
            </a:extLst>
          </p:cNvPr>
          <p:cNvSpPr txBox="1"/>
          <p:nvPr/>
        </p:nvSpPr>
        <p:spPr>
          <a:xfrm>
            <a:off x="660694" y="1781834"/>
            <a:ext cx="6155851" cy="923330"/>
          </a:xfrm>
          <a:prstGeom prst="rect">
            <a:avLst/>
          </a:prstGeom>
          <a:noFill/>
        </p:spPr>
        <p:txBody>
          <a:bodyPr wrap="square">
            <a:spAutoFit/>
          </a:bodyPr>
          <a:lstStyle/>
          <a:p>
            <a:pPr>
              <a:buNone/>
            </a:pPr>
            <a:r>
              <a:rPr lang="en-GB" sz="1800" dirty="0"/>
              <a:t>Each table seats 4 people. The diagram below shows how many people can be seated around different numbers of tables when they are put together.</a:t>
            </a:r>
          </a:p>
        </p:txBody>
      </p:sp>
      <p:pic>
        <p:nvPicPr>
          <p:cNvPr id="8" name="Picture 7">
            <a:extLst>
              <a:ext uri="{FF2B5EF4-FFF2-40B4-BE49-F238E27FC236}">
                <a16:creationId xmlns:a16="http://schemas.microsoft.com/office/drawing/2014/main" id="{C5BD8E6C-33EE-4541-A134-DE56E7DE7F1F}"/>
              </a:ext>
            </a:extLst>
          </p:cNvPr>
          <p:cNvPicPr>
            <a:picLocks noChangeAspect="1"/>
          </p:cNvPicPr>
          <p:nvPr/>
        </p:nvPicPr>
        <p:blipFill>
          <a:blip r:embed="rId4"/>
          <a:stretch>
            <a:fillRect/>
          </a:stretch>
        </p:blipFill>
        <p:spPr>
          <a:xfrm>
            <a:off x="839416" y="2843448"/>
            <a:ext cx="5977129" cy="1151663"/>
          </a:xfrm>
          <a:prstGeom prst="rect">
            <a:avLst/>
          </a:prstGeom>
        </p:spPr>
      </p:pic>
      <p:sp>
        <p:nvSpPr>
          <p:cNvPr id="9" name="TextBox 8">
            <a:extLst>
              <a:ext uri="{FF2B5EF4-FFF2-40B4-BE49-F238E27FC236}">
                <a16:creationId xmlns:a16="http://schemas.microsoft.com/office/drawing/2014/main" id="{E9D696FB-E9A6-44CA-97FD-90E53BCD8643}"/>
              </a:ext>
            </a:extLst>
          </p:cNvPr>
          <p:cNvSpPr txBox="1"/>
          <p:nvPr/>
        </p:nvSpPr>
        <p:spPr>
          <a:xfrm>
            <a:off x="655934" y="4492792"/>
            <a:ext cx="6160612" cy="701731"/>
          </a:xfrm>
          <a:prstGeom prst="rect">
            <a:avLst/>
          </a:prstGeom>
          <a:noFill/>
        </p:spPr>
        <p:txBody>
          <a:bodyPr wrap="square">
            <a:spAutoFit/>
          </a:bodyPr>
          <a:lstStyle/>
          <a:p>
            <a:pPr algn="ctr">
              <a:buNone/>
            </a:pPr>
            <a:r>
              <a:rPr lang="en-GB" sz="1800" dirty="0"/>
              <a:t>How many chairs are needed for 15 tables?</a:t>
            </a:r>
          </a:p>
          <a:p>
            <a:pPr algn="ctr">
              <a:buNone/>
            </a:pPr>
            <a:r>
              <a:rPr lang="en-GB" sz="1800" dirty="0"/>
              <a:t>What is the largest number of tables needed for 37 chairs?</a:t>
            </a:r>
          </a:p>
        </p:txBody>
      </p:sp>
    </p:spTree>
    <p:custDataLst>
      <p:tags r:id="rId1"/>
    </p:custDataLst>
    <p:extLst>
      <p:ext uri="{BB962C8B-B14F-4D97-AF65-F5344CB8AC3E}">
        <p14:creationId xmlns:p14="http://schemas.microsoft.com/office/powerpoint/2010/main" val="2145074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where there are elements of experimentation, investigation, checking, reasoning, proof, etc</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50EB0262-8B37-4E62-9E0B-55C678567EC6}"/>
              </a:ext>
            </a:extLst>
          </p:cNvPr>
          <p:cNvSpPr txBox="1"/>
          <p:nvPr/>
        </p:nvSpPr>
        <p:spPr>
          <a:xfrm>
            <a:off x="1055440" y="2003994"/>
            <a:ext cx="10081120" cy="2123658"/>
          </a:xfrm>
          <a:prstGeom prst="rect">
            <a:avLst/>
          </a:prstGeom>
          <a:noFill/>
        </p:spPr>
        <p:txBody>
          <a:bodyPr wrap="square">
            <a:spAutoFit/>
          </a:bodyPr>
          <a:lstStyle/>
          <a:p>
            <a:pPr algn="ctr">
              <a:spcBef>
                <a:spcPts val="0"/>
              </a:spcBef>
              <a:spcAft>
                <a:spcPts val="1200"/>
              </a:spcAft>
              <a:buNone/>
            </a:pPr>
            <a:r>
              <a:rPr lang="en-GB" dirty="0"/>
              <a:t>Two sequences are given by the </a:t>
            </a:r>
            <a:r>
              <a:rPr lang="en-GB" i="1" dirty="0"/>
              <a:t>n</a:t>
            </a:r>
            <a:r>
              <a:rPr lang="en-GB" dirty="0"/>
              <a:t>th terms 4</a:t>
            </a:r>
            <a:r>
              <a:rPr lang="en-GB" i="1" dirty="0"/>
              <a:t>n</a:t>
            </a:r>
            <a:r>
              <a:rPr lang="en-GB" dirty="0"/>
              <a:t> + 6 and 6</a:t>
            </a:r>
            <a:r>
              <a:rPr lang="en-GB" i="1" dirty="0"/>
              <a:t>n</a:t>
            </a:r>
            <a:r>
              <a:rPr lang="en-GB" dirty="0"/>
              <a:t> − 3. Is the following statement true or false? </a:t>
            </a:r>
          </a:p>
          <a:p>
            <a:pPr algn="ctr">
              <a:spcBef>
                <a:spcPts val="0"/>
              </a:spcBef>
              <a:spcAft>
                <a:spcPts val="1200"/>
              </a:spcAft>
              <a:buNone/>
            </a:pPr>
            <a:r>
              <a:rPr lang="en-GB" b="1" dirty="0"/>
              <a:t>‘There is at least one number that is in both sequences.’ </a:t>
            </a:r>
          </a:p>
          <a:p>
            <a:pPr algn="ctr">
              <a:spcBef>
                <a:spcPts val="0"/>
              </a:spcBef>
              <a:spcAft>
                <a:spcPts val="1200"/>
              </a:spcAft>
              <a:buNone/>
            </a:pPr>
            <a:r>
              <a:rPr lang="en-GB" dirty="0"/>
              <a:t>Construct a convincing argument to support your answer.</a:t>
            </a:r>
          </a:p>
        </p:txBody>
      </p:sp>
    </p:spTree>
    <p:extLst>
      <p:ext uri="{BB962C8B-B14F-4D97-AF65-F5344CB8AC3E}">
        <p14:creationId xmlns:p14="http://schemas.microsoft.com/office/powerpoint/2010/main" val="201795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structure this task in the classroom?</a:t>
            </a:r>
          </a:p>
          <a:p>
            <a:pPr marL="360000" lvl="1" fontAlgn="auto">
              <a:lnSpc>
                <a:spcPct val="100000"/>
              </a:lnSpc>
              <a:spcBef>
                <a:spcPts val="0"/>
              </a:spcBef>
              <a:spcAft>
                <a:spcPts val="1200"/>
              </a:spcAft>
              <a:buClrTx/>
            </a:pPr>
            <a:r>
              <a:rPr lang="en-GB" sz="2400" dirty="0"/>
              <a:t>How will you model this to students? What different approaches might they take?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where there are elements of experimentation, investigation, checking, reasoning, proof, etc</a:t>
            </a:r>
          </a:p>
        </p:txBody>
      </p:sp>
      <p:sp>
        <p:nvSpPr>
          <p:cNvPr id="6" name="TextBox 5">
            <a:extLst>
              <a:ext uri="{FF2B5EF4-FFF2-40B4-BE49-F238E27FC236}">
                <a16:creationId xmlns:a16="http://schemas.microsoft.com/office/drawing/2014/main" id="{32F9646B-5B27-43C0-8F69-552481A421D1}"/>
              </a:ext>
            </a:extLst>
          </p:cNvPr>
          <p:cNvSpPr txBox="1"/>
          <p:nvPr/>
        </p:nvSpPr>
        <p:spPr>
          <a:xfrm>
            <a:off x="839416" y="2003994"/>
            <a:ext cx="5760640" cy="2985433"/>
          </a:xfrm>
          <a:prstGeom prst="rect">
            <a:avLst/>
          </a:prstGeom>
          <a:noFill/>
        </p:spPr>
        <p:txBody>
          <a:bodyPr wrap="square">
            <a:spAutoFit/>
          </a:bodyPr>
          <a:lstStyle/>
          <a:p>
            <a:pPr algn="ctr">
              <a:spcBef>
                <a:spcPts val="0"/>
              </a:spcBef>
              <a:spcAft>
                <a:spcPts val="1200"/>
              </a:spcAft>
              <a:buNone/>
            </a:pPr>
            <a:r>
              <a:rPr lang="en-GB" sz="2400" dirty="0"/>
              <a:t>Two sequences are given by the </a:t>
            </a:r>
            <a:r>
              <a:rPr lang="en-GB" sz="2400" i="1" dirty="0"/>
              <a:t>n</a:t>
            </a:r>
            <a:r>
              <a:rPr lang="en-GB" sz="2400" dirty="0"/>
              <a:t>th terms 4</a:t>
            </a:r>
            <a:r>
              <a:rPr lang="en-GB" sz="2400" i="1" dirty="0"/>
              <a:t>n</a:t>
            </a:r>
            <a:r>
              <a:rPr lang="en-GB" sz="2400" dirty="0"/>
              <a:t> + 6 and 6</a:t>
            </a:r>
            <a:r>
              <a:rPr lang="en-GB" sz="2400" i="1" dirty="0"/>
              <a:t>n</a:t>
            </a:r>
            <a:r>
              <a:rPr lang="en-GB" sz="2400" dirty="0"/>
              <a:t> − 3. Is the following statement true or false? </a:t>
            </a:r>
          </a:p>
          <a:p>
            <a:pPr algn="ctr">
              <a:spcBef>
                <a:spcPts val="0"/>
              </a:spcBef>
              <a:spcAft>
                <a:spcPts val="1200"/>
              </a:spcAft>
              <a:buNone/>
            </a:pPr>
            <a:r>
              <a:rPr lang="en-GB" sz="2400" b="1" dirty="0"/>
              <a:t>‘There is at least one number that is in both sequences.’ </a:t>
            </a:r>
          </a:p>
          <a:p>
            <a:pPr algn="ctr">
              <a:spcBef>
                <a:spcPts val="0"/>
              </a:spcBef>
              <a:spcAft>
                <a:spcPts val="1200"/>
              </a:spcAft>
              <a:buNone/>
            </a:pPr>
            <a:r>
              <a:rPr lang="en-GB" sz="2400" dirty="0"/>
              <a:t>Construct a convincing argument to support your answer.</a:t>
            </a:r>
          </a:p>
        </p:txBody>
      </p:sp>
    </p:spTree>
    <p:custDataLst>
      <p:tags r:id="rId1"/>
    </p:custDataLst>
    <p:extLst>
      <p:ext uri="{BB962C8B-B14F-4D97-AF65-F5344CB8AC3E}">
        <p14:creationId xmlns:p14="http://schemas.microsoft.com/office/powerpoint/2010/main" val="192062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where there are elements of experimentation, investigation, checking, reasoning, proof, etc</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0667AC9C-9912-48A1-8116-4982B9AAE45A}"/>
              </a:ext>
            </a:extLst>
          </p:cNvPr>
          <p:cNvSpPr txBox="1"/>
          <p:nvPr/>
        </p:nvSpPr>
        <p:spPr>
          <a:xfrm>
            <a:off x="767408" y="1781834"/>
            <a:ext cx="10945216" cy="3553793"/>
          </a:xfrm>
          <a:prstGeom prst="rect">
            <a:avLst/>
          </a:prstGeom>
          <a:noFill/>
        </p:spPr>
        <p:txBody>
          <a:bodyPr wrap="square">
            <a:spAutoFit/>
          </a:bodyPr>
          <a:lstStyle/>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One term of a linear sequence is 3 and another term is 8. The </a:t>
            </a:r>
            <a:r>
              <a:rPr lang="en-GB" sz="2800" i="1" dirty="0">
                <a:effectLst/>
                <a:latin typeface="+mj-lt"/>
                <a:ea typeface="Calibri" panose="020F0502020204030204" pitchFamily="34" charset="0"/>
                <a:cs typeface="Times New Roman" panose="02020603050405020304" pitchFamily="18" charset="0"/>
              </a:rPr>
              <a:t>n</a:t>
            </a:r>
            <a:r>
              <a:rPr lang="en-GB" sz="2800" dirty="0">
                <a:effectLst/>
                <a:latin typeface="+mj-lt"/>
                <a:ea typeface="Calibri" panose="020F0502020204030204" pitchFamily="34" charset="0"/>
                <a:cs typeface="Times New Roman" panose="02020603050405020304" pitchFamily="18" charset="0"/>
              </a:rPr>
              <a:t>th term of a linear sequence </a:t>
            </a:r>
            <a:r>
              <a:rPr lang="en-GB" sz="2800" dirty="0" err="1">
                <a:effectLst/>
                <a:latin typeface="+mj-lt"/>
                <a:ea typeface="Calibri" panose="020F0502020204030204" pitchFamily="34" charset="0"/>
                <a:cs typeface="Times New Roman" panose="02020603050405020304" pitchFamily="18" charset="0"/>
              </a:rPr>
              <a:t>is</a:t>
            </a:r>
            <a:r>
              <a:rPr lang="en-GB" sz="2800" dirty="0" err="1">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800" i="1" dirty="0" err="1">
                <a:effectLst/>
                <a:latin typeface="Myriad Pro" panose="020B0503030403020204"/>
                <a:ea typeface="Calibri" panose="020F0502020204030204" pitchFamily="34" charset="0"/>
                <a:cs typeface="Times New Roman" panose="02020603050405020304" pitchFamily="18" charset="0"/>
              </a:rPr>
              <a:t>an</a:t>
            </a:r>
            <a:r>
              <a:rPr lang="en-GB" sz="2800" dirty="0">
                <a:effectLst/>
                <a:latin typeface="Myriad Pro" panose="020B0503030403020204"/>
                <a:ea typeface="Calibri" panose="020F0502020204030204" pitchFamily="34" charset="0"/>
                <a:cs typeface="Times New Roman" panose="02020603050405020304" pitchFamily="18" charset="0"/>
              </a:rPr>
              <a:t> ± </a:t>
            </a:r>
            <a:r>
              <a:rPr lang="en-GB" sz="2800" i="1" dirty="0">
                <a:effectLst/>
                <a:latin typeface="Myriad Pro" panose="020B0503030403020204"/>
                <a:ea typeface="Calibri" panose="020F0502020204030204" pitchFamily="34" charset="0"/>
                <a:cs typeface="Times New Roman" panose="02020603050405020304" pitchFamily="18" charset="0"/>
              </a:rPr>
              <a:t>b</a:t>
            </a:r>
            <a:r>
              <a:rPr lang="en-GB" sz="2800" dirty="0">
                <a:effectLst/>
                <a:latin typeface="+mj-lt"/>
                <a:ea typeface="Calibri" panose="020F0502020204030204" pitchFamily="34" charset="0"/>
                <a:cs typeface="Times New Roman" panose="02020603050405020304" pitchFamily="18" charset="0"/>
              </a:rPr>
              <a:t>.</a:t>
            </a:r>
          </a:p>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Find possible values for </a:t>
            </a:r>
            <a:r>
              <a:rPr lang="en-GB" sz="2800" i="1" dirty="0">
                <a:effectLst/>
                <a:latin typeface="Myriad Pro" panose="020B0503030403020204"/>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Myriad Pro" panose="020B0503030403020204"/>
                <a:ea typeface="Calibri" panose="020F0502020204030204" pitchFamily="34" charset="0"/>
                <a:cs typeface="Times New Roman" panose="02020603050405020304" pitchFamily="18" charset="0"/>
              </a:rPr>
              <a:t>b</a:t>
            </a:r>
            <a:r>
              <a:rPr lang="en-GB" sz="2800" dirty="0">
                <a:effectLst/>
                <a:latin typeface="+mj-lt"/>
                <a:ea typeface="Calibri" panose="020F0502020204030204" pitchFamily="34" charset="0"/>
                <a:cs typeface="Times New Roman" panose="02020603050405020304" pitchFamily="18" charset="0"/>
              </a:rPr>
              <a:t>.</a:t>
            </a:r>
          </a:p>
          <a:p>
            <a:pPr>
              <a:spcBef>
                <a:spcPts val="400"/>
              </a:spcBef>
              <a:spcAft>
                <a:spcPts val="400"/>
              </a:spcAft>
              <a:buNone/>
            </a:pPr>
            <a:endParaRPr lang="en-GB" sz="2800" dirty="0">
              <a:effectLst/>
              <a:latin typeface="+mj-lt"/>
              <a:ea typeface="Calibri" panose="020F0502020204030204" pitchFamily="34" charset="0"/>
              <a:cs typeface="Times New Roman" panose="02020603050405020304" pitchFamily="18" charset="0"/>
            </a:endParaRPr>
          </a:p>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One term of a linear sequence is −2 and another term is 1.5. The </a:t>
            </a:r>
            <a:r>
              <a:rPr lang="en-GB" sz="2800" i="1" dirty="0">
                <a:effectLst/>
                <a:latin typeface="+mj-lt"/>
                <a:ea typeface="Calibri" panose="020F0502020204030204" pitchFamily="34" charset="0"/>
                <a:cs typeface="Times New Roman" panose="02020603050405020304" pitchFamily="18" charset="0"/>
              </a:rPr>
              <a:t>n</a:t>
            </a:r>
            <a:r>
              <a:rPr lang="en-GB" sz="2800" dirty="0">
                <a:effectLst/>
                <a:latin typeface="+mj-lt"/>
                <a:ea typeface="Calibri" panose="020F0502020204030204" pitchFamily="34" charset="0"/>
                <a:cs typeface="Times New Roman" panose="02020603050405020304" pitchFamily="18" charset="0"/>
              </a:rPr>
              <a:t>th term of a linear sequence is </a:t>
            </a:r>
            <a:r>
              <a:rPr lang="en-GB" sz="2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GB" sz="2800" i="1" dirty="0" err="1">
                <a:effectLst/>
                <a:latin typeface="Myriad Pro" panose="020B0503030403020204"/>
                <a:ea typeface="Calibri" panose="020F0502020204030204" pitchFamily="34" charset="0"/>
                <a:cs typeface="Times New Roman" panose="02020603050405020304" pitchFamily="18" charset="0"/>
              </a:rPr>
              <a:t>n</a:t>
            </a:r>
            <a:r>
              <a:rPr lang="en-GB" sz="2800" dirty="0">
                <a:effectLst/>
                <a:latin typeface="+mj-lt"/>
                <a:ea typeface="Calibri" panose="020F0502020204030204" pitchFamily="34" charset="0"/>
                <a:cs typeface="Times New Roman" panose="02020603050405020304" pitchFamily="18" charset="0"/>
              </a:rPr>
              <a:t> +</a:t>
            </a:r>
            <a:r>
              <a:rPr lang="en-GB"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a:t>
            </a:r>
            <a:r>
              <a:rPr lang="en-GB" sz="2800" dirty="0">
                <a:effectLst/>
                <a:latin typeface="+mj-lt"/>
                <a:ea typeface="Calibri" panose="020F0502020204030204" pitchFamily="34" charset="0"/>
                <a:cs typeface="Times New Roman" panose="02020603050405020304" pitchFamily="18" charset="0"/>
                <a:sym typeface="Symbol" panose="05050102010706020507" pitchFamily="18" charset="2"/>
              </a:rPr>
              <a:t></a:t>
            </a:r>
            <a:endParaRPr lang="en-GB" sz="2800" dirty="0">
              <a:effectLst/>
              <a:latin typeface="+mj-lt"/>
              <a:ea typeface="Calibri" panose="020F0502020204030204" pitchFamily="34" charset="0"/>
              <a:cs typeface="Times New Roman" panose="02020603050405020304" pitchFamily="18" charset="0"/>
            </a:endParaRPr>
          </a:p>
          <a:p>
            <a:pPr>
              <a:buNone/>
            </a:pPr>
            <a:r>
              <a:rPr lang="en-GB" sz="2800" dirty="0">
                <a:effectLst/>
                <a:latin typeface="+mj-lt"/>
                <a:ea typeface="Calibri" panose="020F0502020204030204" pitchFamily="34" charset="0"/>
                <a:cs typeface="Times New Roman" panose="02020603050405020304" pitchFamily="18" charset="0"/>
              </a:rPr>
              <a:t>Find possible values for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a:t>
            </a:r>
            <a:endParaRPr lang="en-GB" dirty="0">
              <a:latin typeface="+mj-lt"/>
            </a:endParaRPr>
          </a:p>
        </p:txBody>
      </p:sp>
      <p:sp>
        <p:nvSpPr>
          <p:cNvPr id="7" name="TextBox 6">
            <a:extLst>
              <a:ext uri="{FF2B5EF4-FFF2-40B4-BE49-F238E27FC236}">
                <a16:creationId xmlns:a16="http://schemas.microsoft.com/office/drawing/2014/main" id="{5442DD5A-340E-4985-BA1A-17AE2E225CA6}"/>
              </a:ext>
            </a:extLst>
          </p:cNvPr>
          <p:cNvSpPr txBox="1"/>
          <p:nvPr/>
        </p:nvSpPr>
        <p:spPr>
          <a:xfrm>
            <a:off x="263352" y="1747743"/>
            <a:ext cx="528616" cy="523220"/>
          </a:xfrm>
          <a:prstGeom prst="rect">
            <a:avLst/>
          </a:prstGeom>
          <a:noFill/>
        </p:spPr>
        <p:txBody>
          <a:bodyPr wrap="square">
            <a:spAutoFit/>
          </a:bodyPr>
          <a:lstStyle/>
          <a:p>
            <a:pPr>
              <a:buNone/>
            </a:pPr>
            <a:r>
              <a:rPr lang="en-GB" sz="2800" dirty="0">
                <a:solidFill>
                  <a:srgbClr val="00628C"/>
                </a:solidFill>
                <a:effectLst/>
                <a:latin typeface="+mj-lt"/>
                <a:ea typeface="Calibri" panose="020F0502020204030204" pitchFamily="34" charset="0"/>
                <a:cs typeface="Times New Roman" panose="02020603050405020304" pitchFamily="18" charset="0"/>
              </a:rPr>
              <a:t>a)</a:t>
            </a:r>
            <a:endParaRPr lang="en-GB" dirty="0">
              <a:solidFill>
                <a:srgbClr val="00628C"/>
              </a:solidFill>
            </a:endParaRPr>
          </a:p>
        </p:txBody>
      </p:sp>
      <p:sp>
        <p:nvSpPr>
          <p:cNvPr id="8" name="TextBox 7">
            <a:extLst>
              <a:ext uri="{FF2B5EF4-FFF2-40B4-BE49-F238E27FC236}">
                <a16:creationId xmlns:a16="http://schemas.microsoft.com/office/drawing/2014/main" id="{292CBAF7-B651-4E04-B9F9-61928FBA2A21}"/>
              </a:ext>
            </a:extLst>
          </p:cNvPr>
          <p:cNvSpPr txBox="1"/>
          <p:nvPr/>
        </p:nvSpPr>
        <p:spPr>
          <a:xfrm>
            <a:off x="263352" y="3789040"/>
            <a:ext cx="528616" cy="523220"/>
          </a:xfrm>
          <a:prstGeom prst="rect">
            <a:avLst/>
          </a:prstGeom>
          <a:noFill/>
        </p:spPr>
        <p:txBody>
          <a:bodyPr wrap="square">
            <a:spAutoFit/>
          </a:bodyPr>
          <a:lstStyle/>
          <a:p>
            <a:pPr>
              <a:buNone/>
            </a:pPr>
            <a:r>
              <a:rPr lang="en-GB" sz="2800" dirty="0">
                <a:solidFill>
                  <a:srgbClr val="00628C"/>
                </a:solidFill>
                <a:effectLst/>
                <a:latin typeface="+mj-lt"/>
                <a:ea typeface="Calibri" panose="020F0502020204030204" pitchFamily="34" charset="0"/>
                <a:cs typeface="Times New Roman" panose="02020603050405020304" pitchFamily="18" charset="0"/>
              </a:rPr>
              <a:t>b)</a:t>
            </a:r>
            <a:endParaRPr lang="en-GB" dirty="0">
              <a:solidFill>
                <a:srgbClr val="00628C"/>
              </a:solidFill>
            </a:endParaRPr>
          </a:p>
        </p:txBody>
      </p:sp>
    </p:spTree>
    <p:extLst>
      <p:ext uri="{BB962C8B-B14F-4D97-AF65-F5344CB8AC3E}">
        <p14:creationId xmlns:p14="http://schemas.microsoft.com/office/powerpoint/2010/main" val="33590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4.1	Graphical representations</a:t>
            </a:r>
          </a:p>
          <a:p>
            <a:endParaRPr lang="en-GB" dirty="0"/>
          </a:p>
        </p:txBody>
      </p:sp>
    </p:spTree>
    <p:extLst>
      <p:ext uri="{BB962C8B-B14F-4D97-AF65-F5344CB8AC3E}">
        <p14:creationId xmlns:p14="http://schemas.microsoft.com/office/powerpoint/2010/main" val="3469055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answers might your students give you here?</a:t>
            </a:r>
          </a:p>
          <a:p>
            <a:pPr marL="360000" lvl="1" fontAlgn="auto">
              <a:lnSpc>
                <a:spcPct val="100000"/>
              </a:lnSpc>
              <a:spcBef>
                <a:spcPts val="0"/>
              </a:spcBef>
              <a:spcAft>
                <a:spcPts val="1200"/>
              </a:spcAft>
              <a:buClrTx/>
            </a:pPr>
            <a:r>
              <a:rPr lang="en-GB" sz="2400" dirty="0"/>
              <a:t>How can you encourage them to find alternative solutions?</a:t>
            </a:r>
          </a:p>
          <a:p>
            <a:pPr marL="360000" lvl="1" fontAlgn="auto">
              <a:lnSpc>
                <a:spcPct val="100000"/>
              </a:lnSpc>
              <a:spcBef>
                <a:spcPts val="0"/>
              </a:spcBef>
              <a:spcAft>
                <a:spcPts val="1200"/>
              </a:spcAft>
              <a:buClrTx/>
            </a:pPr>
            <a:r>
              <a:rPr lang="en-GB" sz="2400" dirty="0"/>
              <a:t>What might you learn about their understanding of the nth term from this task?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where there are elements of experimentation, investigation, checking, reasoning, proof, etc</a:t>
            </a:r>
          </a:p>
        </p:txBody>
      </p:sp>
      <p:sp>
        <p:nvSpPr>
          <p:cNvPr id="8" name="TextBox 7">
            <a:extLst>
              <a:ext uri="{FF2B5EF4-FFF2-40B4-BE49-F238E27FC236}">
                <a16:creationId xmlns:a16="http://schemas.microsoft.com/office/drawing/2014/main" id="{E192EF08-6A2E-419D-ACD7-1951B48540FC}"/>
              </a:ext>
            </a:extLst>
          </p:cNvPr>
          <p:cNvSpPr txBox="1"/>
          <p:nvPr/>
        </p:nvSpPr>
        <p:spPr>
          <a:xfrm>
            <a:off x="767408" y="2028405"/>
            <a:ext cx="504056" cy="400110"/>
          </a:xfrm>
          <a:prstGeom prst="rect">
            <a:avLst/>
          </a:prstGeom>
          <a:noFill/>
        </p:spPr>
        <p:txBody>
          <a:bodyPr wrap="square">
            <a:spAutoFit/>
          </a:bodyPr>
          <a:lstStyle/>
          <a:p>
            <a:pPr>
              <a:buNone/>
            </a:pPr>
            <a:r>
              <a:rPr lang="en-GB" sz="2000" i="1" dirty="0">
                <a:solidFill>
                  <a:srgbClr val="00628C"/>
                </a:solidFill>
                <a:effectLst/>
                <a:latin typeface="+mj-lt"/>
                <a:ea typeface="Calibri" panose="020F0502020204030204" pitchFamily="34" charset="0"/>
                <a:cs typeface="Times New Roman" panose="02020603050405020304" pitchFamily="18" charset="0"/>
              </a:rPr>
              <a:t>a)</a:t>
            </a:r>
            <a:endParaRPr lang="en-GB" sz="2000" dirty="0">
              <a:solidFill>
                <a:srgbClr val="00628C"/>
              </a:solidFill>
            </a:endParaRPr>
          </a:p>
        </p:txBody>
      </p:sp>
      <p:sp>
        <p:nvSpPr>
          <p:cNvPr id="9" name="TextBox 8">
            <a:extLst>
              <a:ext uri="{FF2B5EF4-FFF2-40B4-BE49-F238E27FC236}">
                <a16:creationId xmlns:a16="http://schemas.microsoft.com/office/drawing/2014/main" id="{34343379-13D2-40B2-AE10-194BB2A0B011}"/>
              </a:ext>
            </a:extLst>
          </p:cNvPr>
          <p:cNvSpPr txBox="1"/>
          <p:nvPr/>
        </p:nvSpPr>
        <p:spPr>
          <a:xfrm>
            <a:off x="767408" y="3853678"/>
            <a:ext cx="504056" cy="400110"/>
          </a:xfrm>
          <a:prstGeom prst="rect">
            <a:avLst/>
          </a:prstGeom>
          <a:noFill/>
        </p:spPr>
        <p:txBody>
          <a:bodyPr wrap="square">
            <a:spAutoFit/>
          </a:bodyPr>
          <a:lstStyle/>
          <a:p>
            <a:pPr>
              <a:buNone/>
            </a:pPr>
            <a:r>
              <a:rPr lang="en-GB" sz="2000" i="1" dirty="0">
                <a:solidFill>
                  <a:srgbClr val="00628C"/>
                </a:solidFill>
                <a:effectLst/>
                <a:latin typeface="+mj-lt"/>
                <a:ea typeface="Calibri" panose="020F0502020204030204" pitchFamily="34" charset="0"/>
                <a:cs typeface="Times New Roman" panose="02020603050405020304" pitchFamily="18" charset="0"/>
              </a:rPr>
              <a:t>b)</a:t>
            </a:r>
            <a:endParaRPr lang="en-GB" sz="2000" dirty="0">
              <a:solidFill>
                <a:srgbClr val="00628C"/>
              </a:solidFill>
            </a:endParaRPr>
          </a:p>
        </p:txBody>
      </p:sp>
      <p:sp>
        <p:nvSpPr>
          <p:cNvPr id="10" name="TextBox 9">
            <a:extLst>
              <a:ext uri="{FF2B5EF4-FFF2-40B4-BE49-F238E27FC236}">
                <a16:creationId xmlns:a16="http://schemas.microsoft.com/office/drawing/2014/main" id="{041B9D44-97CB-4907-A6B7-9334BEA8CF56}"/>
              </a:ext>
            </a:extLst>
          </p:cNvPr>
          <p:cNvSpPr txBox="1"/>
          <p:nvPr/>
        </p:nvSpPr>
        <p:spPr>
          <a:xfrm>
            <a:off x="1212799" y="2028404"/>
            <a:ext cx="5459265" cy="328295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One term of a linear sequence is 3 and another term is 8. The </a:t>
            </a:r>
            <a:r>
              <a:rPr lang="en-GB" sz="2000" i="1" dirty="0">
                <a:effectLst/>
                <a:latin typeface="+mj-lt"/>
                <a:ea typeface="Calibri" panose="020F0502020204030204" pitchFamily="34" charset="0"/>
                <a:cs typeface="Times New Roman" panose="02020603050405020304" pitchFamily="18" charset="0"/>
              </a:rPr>
              <a:t>n</a:t>
            </a:r>
            <a:r>
              <a:rPr lang="en-GB" sz="2000" dirty="0">
                <a:effectLst/>
                <a:latin typeface="+mj-lt"/>
                <a:ea typeface="Calibri" panose="020F0502020204030204" pitchFamily="34" charset="0"/>
                <a:cs typeface="Times New Roman" panose="02020603050405020304" pitchFamily="18" charset="0"/>
              </a:rPr>
              <a:t>th term of a linear sequence </a:t>
            </a:r>
            <a:r>
              <a:rPr lang="en-GB" sz="2000" dirty="0" err="1">
                <a:effectLst/>
                <a:latin typeface="+mj-lt"/>
                <a:ea typeface="Calibri" panose="020F0502020204030204" pitchFamily="34" charset="0"/>
                <a:cs typeface="Times New Roman" panose="02020603050405020304" pitchFamily="18" charset="0"/>
              </a:rPr>
              <a:t>is</a:t>
            </a:r>
            <a:r>
              <a:rPr lang="en-GB" sz="2000" dirty="0" err="1">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000" i="1" dirty="0" err="1">
                <a:effectLst/>
                <a:latin typeface="Myriad Pro" panose="020B0503030403020204"/>
                <a:ea typeface="Calibri" panose="020F0502020204030204" pitchFamily="34" charset="0"/>
                <a:cs typeface="Times New Roman" panose="02020603050405020304" pitchFamily="18" charset="0"/>
              </a:rPr>
              <a:t>an</a:t>
            </a:r>
            <a:r>
              <a:rPr lang="en-GB" sz="2000" dirty="0">
                <a:effectLst/>
                <a:latin typeface="Myriad Pro" panose="020B0503030403020204"/>
                <a:ea typeface="Calibri" panose="020F0502020204030204" pitchFamily="34" charset="0"/>
                <a:cs typeface="Times New Roman" panose="02020603050405020304" pitchFamily="18" charset="0"/>
              </a:rPr>
              <a:t> ± </a:t>
            </a:r>
            <a:r>
              <a:rPr lang="en-GB" sz="2000" i="1" dirty="0">
                <a:effectLst/>
                <a:latin typeface="Myriad Pro" panose="020B0503030403020204"/>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a:t>
            </a:r>
          </a:p>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Find possible values for </a:t>
            </a:r>
            <a:r>
              <a:rPr lang="en-GB" sz="2000" i="1" dirty="0">
                <a:effectLst/>
                <a:latin typeface="Myriad Pro" panose="020B0503030403020204"/>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Myriad Pro" panose="020B0503030403020204"/>
                <a:ea typeface="Calibri" panose="020F0502020204030204" pitchFamily="34" charset="0"/>
                <a:cs typeface="Times New Roman" panose="02020603050405020304" pitchFamily="18" charset="0"/>
              </a:rPr>
              <a:t>b</a:t>
            </a:r>
            <a:r>
              <a:rPr lang="en-GB" sz="2000" dirty="0">
                <a:effectLst/>
                <a:latin typeface="+mj-lt"/>
                <a:ea typeface="Calibri" panose="020F0502020204030204" pitchFamily="34" charset="0"/>
                <a:cs typeface="Times New Roman" panose="02020603050405020304" pitchFamily="18" charset="0"/>
              </a:rPr>
              <a:t>.</a:t>
            </a:r>
          </a:p>
          <a:p>
            <a:pPr>
              <a:spcBef>
                <a:spcPts val="400"/>
              </a:spcBef>
              <a:spcAft>
                <a:spcPts val="400"/>
              </a:spcAft>
              <a:buNone/>
            </a:pPr>
            <a:endParaRPr lang="en-GB" sz="2000" dirty="0">
              <a:effectLst/>
              <a:latin typeface="+mj-lt"/>
              <a:ea typeface="Calibri" panose="020F0502020204030204" pitchFamily="34" charset="0"/>
              <a:cs typeface="Times New Roman" panose="02020603050405020304" pitchFamily="18" charset="0"/>
            </a:endParaRPr>
          </a:p>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One term of a linear sequence is −2 and another term is 1.5. The </a:t>
            </a:r>
            <a:r>
              <a:rPr lang="en-GB" sz="2000" i="1" dirty="0">
                <a:effectLst/>
                <a:latin typeface="+mj-lt"/>
                <a:ea typeface="Calibri" panose="020F0502020204030204" pitchFamily="34" charset="0"/>
                <a:cs typeface="Times New Roman" panose="02020603050405020304" pitchFamily="18" charset="0"/>
              </a:rPr>
              <a:t>n</a:t>
            </a:r>
            <a:r>
              <a:rPr lang="en-GB" sz="2000" dirty="0">
                <a:effectLst/>
                <a:latin typeface="+mj-lt"/>
                <a:ea typeface="Calibri" panose="020F0502020204030204" pitchFamily="34" charset="0"/>
                <a:cs typeface="Times New Roman" panose="02020603050405020304" pitchFamily="18" charset="0"/>
              </a:rPr>
              <a:t>th term of a linear sequence is </a:t>
            </a:r>
            <a:r>
              <a:rPr lang="en-GB" sz="20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err="1">
                <a:effectLst/>
                <a:latin typeface="Myriad Pro" panose="020B0503030403020204"/>
                <a:ea typeface="Calibri" panose="020F0502020204030204" pitchFamily="34" charset="0"/>
                <a:cs typeface="Times New Roman" panose="02020603050405020304" pitchFamily="18" charset="0"/>
              </a:rPr>
              <a:t>n</a:t>
            </a:r>
            <a:r>
              <a:rPr lang="en-GB" sz="2000" dirty="0">
                <a:effectLst/>
                <a:latin typeface="+mj-lt"/>
                <a:ea typeface="Calibri" panose="020F0502020204030204" pitchFamily="34" charset="0"/>
                <a:cs typeface="Times New Roman" panose="02020603050405020304" pitchFamily="18" charset="0"/>
              </a:rPr>
              <a: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a:t>
            </a:r>
            <a:r>
              <a:rPr lang="en-GB" sz="2000" dirty="0">
                <a:effectLst/>
                <a:latin typeface="+mj-lt"/>
                <a:ea typeface="Calibri" panose="020F0502020204030204" pitchFamily="34" charset="0"/>
                <a:cs typeface="Times New Roman" panose="02020603050405020304" pitchFamily="18" charset="0"/>
                <a:sym typeface="Symbol" panose="05050102010706020507" pitchFamily="18" charset="2"/>
              </a:rPr>
              <a:t></a:t>
            </a:r>
            <a:endParaRPr lang="en-GB" sz="2000" dirty="0">
              <a:effectLst/>
              <a:latin typeface="+mj-lt"/>
              <a:ea typeface="Calibri" panose="020F0502020204030204" pitchFamily="34" charset="0"/>
              <a:cs typeface="Times New Roman" panose="02020603050405020304" pitchFamily="18" charset="0"/>
            </a:endParaRPr>
          </a:p>
          <a:p>
            <a:pPr>
              <a:buNone/>
            </a:pPr>
            <a:r>
              <a:rPr lang="en-GB" sz="2000" dirty="0">
                <a:effectLst/>
                <a:latin typeface="+mj-lt"/>
                <a:ea typeface="Calibri" panose="020F0502020204030204" pitchFamily="34" charset="0"/>
                <a:cs typeface="Times New Roman" panose="02020603050405020304" pitchFamily="18" charset="0"/>
              </a:rPr>
              <a:t>Find possible values for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a:t>
            </a:r>
            <a:endParaRPr lang="en-GB" sz="2000" dirty="0">
              <a:latin typeface="+mj-lt"/>
            </a:endParaRPr>
          </a:p>
        </p:txBody>
      </p:sp>
    </p:spTree>
    <p:custDataLst>
      <p:tags r:id="rId1"/>
    </p:custDataLst>
    <p:extLst>
      <p:ext uri="{BB962C8B-B14F-4D97-AF65-F5344CB8AC3E}">
        <p14:creationId xmlns:p14="http://schemas.microsoft.com/office/powerpoint/2010/main" val="1334083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533911974"/>
              </p:ext>
            </p:extLst>
          </p:nvPr>
        </p:nvGraphicFramePr>
        <p:xfrm>
          <a:off x="335360" y="1023620"/>
          <a:ext cx="11521279" cy="4597400"/>
        </p:xfrm>
        <a:graphic>
          <a:graphicData uri="http://schemas.openxmlformats.org/drawingml/2006/table">
            <a:tbl>
              <a:tblPr firstRow="1" bandRow="1">
                <a:tableStyleId>{E8B1032C-EA38-4F05-BA0D-38AFFFC7BED3}</a:tableStyleId>
              </a:tblPr>
              <a:tblGrid>
                <a:gridCol w="1060248">
                  <a:extLst>
                    <a:ext uri="{9D8B030D-6E8A-4147-A177-3AD203B41FA5}">
                      <a16:colId xmlns:a16="http://schemas.microsoft.com/office/drawing/2014/main" val="2438572298"/>
                    </a:ext>
                  </a:extLst>
                </a:gridCol>
                <a:gridCol w="10461031">
                  <a:extLst>
                    <a:ext uri="{9D8B030D-6E8A-4147-A177-3AD203B41FA5}">
                      <a16:colId xmlns:a16="http://schemas.microsoft.com/office/drawing/2014/main" val="1416496605"/>
                    </a:ext>
                  </a:extLst>
                </a:gridCol>
              </a:tblGrid>
              <a:tr h="370840">
                <a:tc>
                  <a:txBody>
                    <a:bodyPr/>
                    <a:lstStyle/>
                    <a:p>
                      <a:r>
                        <a:rPr lang="en-GB" dirty="0">
                          <a:solidFill>
                            <a:srgbClr val="585858"/>
                          </a:solidFill>
                        </a:rPr>
                        <a:t>Term</a:t>
                      </a:r>
                    </a:p>
                  </a:txBody>
                  <a:tcPr/>
                </a:tc>
                <a:tc>
                  <a:txBody>
                    <a:bodyPr/>
                    <a:lstStyle/>
                    <a:p>
                      <a:r>
                        <a:rPr lang="en-GB" dirty="0">
                          <a:solidFill>
                            <a:srgbClr val="585858"/>
                          </a:solidFill>
                        </a:rPr>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arithmetic 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sequence of numbers in which successive terms are generated by adding or subtracting a constant amount to/from the preceding term.</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3, 11, 19, 27, 35, …, where 8 is added.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 4, −1, −6, −11, …, where 5 is subtracted (or −5 has been added).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The sequence can be generated by giving one term (usually the first term) and the constant that is added (or subtracted) to give the subsequent terms.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Also called an ‘arithmetic progression’.</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cube number</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can be expressed as the product of three equal integers.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27 = 3 × 3 × 3. Consequently, 27 is a cube number. It is the cube of 3 or 3-cubed. This is written compactly as 27 = 3</a:t>
                      </a:r>
                      <a:r>
                        <a:rPr lang="en-GB" sz="1400" baseline="30000" dirty="0">
                          <a:solidFill>
                            <a:srgbClr val="585858"/>
                          </a:solidFill>
                          <a:effectLst/>
                          <a:latin typeface="+mj-lt"/>
                          <a:ea typeface="Calibri" panose="020F0502020204030204" pitchFamily="34" charset="0"/>
                          <a:cs typeface="Times New Roman" panose="02020603050405020304" pitchFamily="18" charset="0"/>
                        </a:rPr>
                        <a:t>3</a:t>
                      </a:r>
                      <a:r>
                        <a:rPr lang="en-GB" sz="1400" dirty="0">
                          <a:solidFill>
                            <a:srgbClr val="585858"/>
                          </a:solidFill>
                          <a:effectLst/>
                          <a:latin typeface="+mj-lt"/>
                          <a:ea typeface="Calibri" panose="020F0502020204030204" pitchFamily="34" charset="0"/>
                          <a:cs typeface="Times New Roman" panose="02020603050405020304" pitchFamily="18" charset="0"/>
                        </a:rPr>
                        <a:t>, using index (or power) notation.</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geometric 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series of terms in which each term is a constant multiple of the previous term (known as the common ratio) is called a geometric sequence, sometimes also called a ‘geometric progression’.</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1, 5, 25, 125, 625, …, where the constant multiplier is 5.</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 1, −3, 9, −27, 81, …, where the constant multiplier is −3.</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geometric sequence may have a finite number of terms or it may go on forever, in which case it is an infinite geometric sequence. In an infinite geometric sequence with a common ratio strictly between zero and one, all the terms add to a finite sum.</a:t>
                      </a:r>
                    </a:p>
                  </a:txBody>
                  <a:tcPr marL="68580" marR="68580" marT="0" marB="0"/>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83557520"/>
              </p:ext>
            </p:extLst>
          </p:nvPr>
        </p:nvGraphicFramePr>
        <p:xfrm>
          <a:off x="335360" y="1340768"/>
          <a:ext cx="11521279" cy="3754120"/>
        </p:xfrm>
        <a:graphic>
          <a:graphicData uri="http://schemas.openxmlformats.org/drawingml/2006/table">
            <a:tbl>
              <a:tblPr firstRow="1" bandRow="1">
                <a:tableStyleId>{E8B1032C-EA38-4F05-BA0D-38AFFFC7BED3}</a:tableStyleId>
              </a:tblPr>
              <a:tblGrid>
                <a:gridCol w="1060248">
                  <a:extLst>
                    <a:ext uri="{9D8B030D-6E8A-4147-A177-3AD203B41FA5}">
                      <a16:colId xmlns:a16="http://schemas.microsoft.com/office/drawing/2014/main" val="2438572298"/>
                    </a:ext>
                  </a:extLst>
                </a:gridCol>
                <a:gridCol w="10461031">
                  <a:extLst>
                    <a:ext uri="{9D8B030D-6E8A-4147-A177-3AD203B41FA5}">
                      <a16:colId xmlns:a16="http://schemas.microsoft.com/office/drawing/2014/main" val="1416496605"/>
                    </a:ext>
                  </a:extLst>
                </a:gridCol>
              </a:tblGrid>
              <a:tr h="370840">
                <a:tc>
                  <a:txBody>
                    <a:bodyPr/>
                    <a:lstStyle/>
                    <a:p>
                      <a:r>
                        <a:rPr lang="en-GB" dirty="0">
                          <a:solidFill>
                            <a:srgbClr val="585858"/>
                          </a:solidFill>
                        </a:rPr>
                        <a:t>Term</a:t>
                      </a:r>
                    </a:p>
                  </a:txBody>
                  <a:tcPr/>
                </a:tc>
                <a:tc>
                  <a:txBody>
                    <a:bodyPr/>
                    <a:lstStyle/>
                    <a:p>
                      <a:r>
                        <a:rPr lang="en-GB" dirty="0">
                          <a:solidFill>
                            <a:srgbClr val="585858"/>
                          </a:solidFill>
                        </a:rPr>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term of a sequence</a:t>
                      </a:r>
                    </a:p>
                  </a:txBody>
                  <a:tcPr marL="68580" marR="68580" marT="0" marB="0"/>
                </a:tc>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This is the name for the term that is in the </a:t>
                      </a: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position starting the count of terms from the first term.</a:t>
                      </a:r>
                    </a:p>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The </a:t>
                      </a: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term is sometimes represented by the symbol </a:t>
                      </a:r>
                      <a:r>
                        <a:rPr lang="en-GB" sz="1400" i="1">
                          <a:solidFill>
                            <a:srgbClr val="585858"/>
                          </a:solidFill>
                          <a:effectLst/>
                          <a:latin typeface="+mj-lt"/>
                          <a:ea typeface="Calibri" panose="020F0502020204030204" pitchFamily="34" charset="0"/>
                          <a:cs typeface="Times New Roman" panose="02020603050405020304" pitchFamily="18" charset="0"/>
                        </a:rPr>
                        <a:t>u</a:t>
                      </a:r>
                      <a:r>
                        <a:rPr lang="en-GB" sz="1400" i="1" baseline="-25000">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prime number</a:t>
                      </a:r>
                    </a:p>
                  </a:txBody>
                  <a:tcPr marL="68580" marR="68580" marT="0" marB="0"/>
                </a:tc>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A whole number greater than one that has exactly two factors: itself and one.</a:t>
                      </a:r>
                    </a:p>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Examples: 2 (factors 2, 1), 3 (factors 3, 1). 51 is not prime (factors 51, 17, 3, 1).</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succession of terms formed according to a rule. There is a definite relation between one term and the next and between each term and its position in the sequence.</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4, 9, 16, 25, …</a:t>
                      </a:r>
                    </a:p>
                  </a:txBody>
                  <a:tcPr marL="68580" marR="68580" marT="0" marB="0"/>
                </a:tc>
                <a:extLst>
                  <a:ext uri="{0D108BD9-81ED-4DB2-BD59-A6C34878D82A}">
                    <a16:rowId xmlns:a16="http://schemas.microsoft.com/office/drawing/2014/main" val="404107335"/>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square number</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can be expressed as the product of two equal numbers.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36 = 6 × 6 and so 36 is a square number or ‘6 squared’.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square number can be represented by dots in a square array.</a:t>
                      </a:r>
                    </a:p>
                  </a:txBody>
                  <a:tcPr marL="68580" marR="68580" marT="0" marB="0"/>
                </a:tc>
                <a:extLst>
                  <a:ext uri="{0D108BD9-81ED-4DB2-BD59-A6C34878D82A}">
                    <a16:rowId xmlns:a16="http://schemas.microsoft.com/office/drawing/2014/main" val="919407381"/>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term</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term is either a single number or variable, or the product of several numbers or variables. Terms are separated by a + or − sign in an overall expression.</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In 3 + 4</a:t>
                      </a:r>
                      <a:r>
                        <a:rPr lang="en-GB" sz="1400" i="1" dirty="0">
                          <a:solidFill>
                            <a:srgbClr val="585858"/>
                          </a:solidFill>
                          <a:effectLst/>
                          <a:latin typeface="+mj-lt"/>
                          <a:ea typeface="Calibri" panose="020F0502020204030204" pitchFamily="34" charset="0"/>
                          <a:cs typeface="Times New Roman" panose="02020603050405020304" pitchFamily="18" charset="0"/>
                        </a:rPr>
                        <a:t>x</a:t>
                      </a:r>
                      <a:r>
                        <a:rPr lang="en-GB" sz="1400" dirty="0">
                          <a:solidFill>
                            <a:srgbClr val="585858"/>
                          </a:solidFill>
                          <a:effectLst/>
                          <a:latin typeface="+mj-lt"/>
                          <a:ea typeface="Calibri" panose="020F0502020204030204" pitchFamily="34" charset="0"/>
                          <a:cs typeface="Times New Roman" panose="02020603050405020304" pitchFamily="18" charset="0"/>
                        </a:rPr>
                        <a:t> + 5</a:t>
                      </a:r>
                      <a:r>
                        <a:rPr lang="en-GB" sz="1400" i="1" dirty="0">
                          <a:solidFill>
                            <a:srgbClr val="585858"/>
                          </a:solidFill>
                          <a:effectLst/>
                          <a:latin typeface="+mj-lt"/>
                          <a:ea typeface="Calibri" panose="020F0502020204030204" pitchFamily="34" charset="0"/>
                          <a:cs typeface="Times New Roman" panose="02020603050405020304" pitchFamily="18" charset="0"/>
                        </a:rPr>
                        <a:t>yzw</a:t>
                      </a:r>
                      <a:r>
                        <a:rPr lang="en-GB" sz="1400" dirty="0">
                          <a:solidFill>
                            <a:srgbClr val="585858"/>
                          </a:solidFill>
                          <a:effectLst/>
                          <a:latin typeface="+mj-lt"/>
                          <a:ea typeface="Calibri" panose="020F0502020204030204" pitchFamily="34" charset="0"/>
                          <a:cs typeface="Times New Roman" panose="02020603050405020304" pitchFamily="18" charset="0"/>
                        </a:rPr>
                        <a:t>; 3, 4</a:t>
                      </a:r>
                      <a:r>
                        <a:rPr lang="en-GB" sz="1400" i="1" dirty="0">
                          <a:solidFill>
                            <a:srgbClr val="585858"/>
                          </a:solidFill>
                          <a:effectLst/>
                          <a:latin typeface="+mj-lt"/>
                          <a:ea typeface="Calibri" panose="020F0502020204030204" pitchFamily="34" charset="0"/>
                          <a:cs typeface="Times New Roman" panose="02020603050405020304" pitchFamily="18" charset="0"/>
                        </a:rPr>
                        <a:t>x</a:t>
                      </a:r>
                      <a:r>
                        <a:rPr lang="en-GB" sz="1400" dirty="0">
                          <a:solidFill>
                            <a:srgbClr val="585858"/>
                          </a:solidFill>
                          <a:effectLst/>
                          <a:latin typeface="+mj-lt"/>
                          <a:ea typeface="Calibri" panose="020F0502020204030204" pitchFamily="34" charset="0"/>
                          <a:cs typeface="Times New Roman" panose="02020603050405020304" pitchFamily="18" charset="0"/>
                        </a:rPr>
                        <a:t> and 5</a:t>
                      </a:r>
                      <a:r>
                        <a:rPr lang="en-GB" sz="1400" i="1" dirty="0">
                          <a:solidFill>
                            <a:srgbClr val="585858"/>
                          </a:solidFill>
                          <a:effectLst/>
                          <a:latin typeface="+mj-lt"/>
                          <a:ea typeface="Calibri" panose="020F0502020204030204" pitchFamily="34" charset="0"/>
                          <a:cs typeface="Times New Roman" panose="02020603050405020304" pitchFamily="18" charset="0"/>
                        </a:rPr>
                        <a:t>yzw</a:t>
                      </a:r>
                      <a:r>
                        <a:rPr lang="en-GB" sz="1400" dirty="0">
                          <a:solidFill>
                            <a:srgbClr val="585858"/>
                          </a:solidFill>
                          <a:effectLst/>
                          <a:latin typeface="+mj-lt"/>
                          <a:ea typeface="Calibri" panose="020F0502020204030204" pitchFamily="34" charset="0"/>
                          <a:cs typeface="Times New Roman" panose="02020603050405020304" pitchFamily="18" charset="0"/>
                        </a:rPr>
                        <a:t> are three separate terms.</a:t>
                      </a:r>
                    </a:p>
                  </a:txBody>
                  <a:tcPr marL="68580" marR="68580" marT="0" marB="0"/>
                </a:tc>
                <a:extLst>
                  <a:ext uri="{0D108BD9-81ED-4DB2-BD59-A6C34878D82A}">
                    <a16:rowId xmlns:a16="http://schemas.microsoft.com/office/drawing/2014/main" val="2824511158"/>
                  </a:ext>
                </a:extLst>
              </a:tr>
            </a:tbl>
          </a:graphicData>
        </a:graphic>
      </p:graphicFrame>
    </p:spTree>
    <p:extLst>
      <p:ext uri="{BB962C8B-B14F-4D97-AF65-F5344CB8AC3E}">
        <p14:creationId xmlns:p14="http://schemas.microsoft.com/office/powerpoint/2010/main" val="548044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pic>
        <p:nvPicPr>
          <p:cNvPr id="7" name="Picture 6">
            <a:extLst>
              <a:ext uri="{FF2B5EF4-FFF2-40B4-BE49-F238E27FC236}">
                <a16:creationId xmlns:a16="http://schemas.microsoft.com/office/drawing/2014/main" id="{20840E04-D2D8-4EA6-AFF1-7A494B672570}"/>
              </a:ext>
            </a:extLst>
          </p:cNvPr>
          <p:cNvPicPr>
            <a:picLocks noChangeAspect="1"/>
          </p:cNvPicPr>
          <p:nvPr/>
        </p:nvPicPr>
        <p:blipFill>
          <a:blip r:embed="rId3"/>
          <a:stretch>
            <a:fillRect/>
          </a:stretch>
        </p:blipFill>
        <p:spPr>
          <a:xfrm>
            <a:off x="6816080" y="2270828"/>
            <a:ext cx="4596550" cy="3396465"/>
          </a:xfrm>
          <a:prstGeom prst="rect">
            <a:avLst/>
          </a:prstGeom>
        </p:spPr>
      </p:pic>
      <p:sp>
        <p:nvSpPr>
          <p:cNvPr id="11" name="TextBox 10">
            <a:extLst>
              <a:ext uri="{FF2B5EF4-FFF2-40B4-BE49-F238E27FC236}">
                <a16:creationId xmlns:a16="http://schemas.microsoft.com/office/drawing/2014/main" id="{C530848E-7B08-4F64-85C6-6A43B2AD6562}"/>
              </a:ext>
            </a:extLst>
          </p:cNvPr>
          <p:cNvSpPr txBox="1"/>
          <p:nvPr/>
        </p:nvSpPr>
        <p:spPr>
          <a:xfrm>
            <a:off x="601035" y="2250877"/>
            <a:ext cx="5855005" cy="3710759"/>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Tables of values, graphs, sequences and structured pictorial arrangements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It is important for students to see multiple representations of the same structure, as in the diagram, and to connect them. </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Prompts such as ‘Where is the 3 in this representation?’ and ‘Where is the 1?’ can support students in making these connections and understanding that each representation has the same underpinning structure.</a:t>
            </a:r>
          </a:p>
        </p:txBody>
      </p:sp>
    </p:spTree>
    <p:extLst>
      <p:ext uri="{BB962C8B-B14F-4D97-AF65-F5344CB8AC3E}">
        <p14:creationId xmlns:p14="http://schemas.microsoft.com/office/powerpoint/2010/main" val="2638343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50974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buNone/>
                </a:pPr>
                <a:r>
                  <a:rPr lang="en-GB" sz="1800" dirty="0"/>
                  <a:t>Please note: Braces { } indicate additional mathematical content to be taught to more 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611" t="-1570" r="-278" b="-30298"/>
                </a:stretch>
              </a:blipFill>
            </p:spPr>
            <p:txBody>
              <a:bodyPr/>
              <a:lstStyle/>
              <a:p>
                <a:r>
                  <a:rPr lang="en-GB">
                    <a:noFill/>
                  </a:rPr>
                  <a:t> </a:t>
                </a:r>
              </a:p>
            </p:txBody>
          </p:sp>
        </mc:Fallback>
      </mc:AlternateContent>
    </p:spTree>
    <p:extLst>
      <p:ext uri="{BB962C8B-B14F-4D97-AF65-F5344CB8AC3E}">
        <p14:creationId xmlns:p14="http://schemas.microsoft.com/office/powerpoint/2010/main" val="2480461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4.1 Sequences Core Concept Document</a:t>
            </a:r>
            <a:endParaRPr lang="en-GB" dirty="0"/>
          </a:p>
          <a:p>
            <a:pPr lvl="2">
              <a:lnSpc>
                <a:spcPct val="100000"/>
              </a:lnSpc>
            </a:pPr>
            <a:r>
              <a:rPr lang="en-GB" dirty="0">
                <a:hlinkClick r:id="rId5"/>
              </a:rPr>
              <a:t>1.2 Properties of number Core Concept Document</a:t>
            </a:r>
            <a:endParaRPr lang="en-GB" dirty="0"/>
          </a:p>
          <a:p>
            <a:pPr lvl="2">
              <a:lnSpc>
                <a:spcPct val="100000"/>
              </a:lnSpc>
            </a:pPr>
            <a:r>
              <a:rPr lang="en-GB" dirty="0">
                <a:hlinkClick r:id="rId6"/>
              </a:rPr>
              <a:t>1.4 Simplifying and manipulating expressions, equations and formulae Core Concept Document</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F5F033-42DA-4C73-9F17-CA8BB320A827}"/>
              </a:ext>
            </a:extLst>
          </p:cNvPr>
          <p:cNvPicPr>
            <a:picLocks noChangeAspect="1"/>
          </p:cNvPicPr>
          <p:nvPr/>
        </p:nvPicPr>
        <p:blipFill>
          <a:blip r:embed="rId3"/>
          <a:stretch>
            <a:fillRect/>
          </a:stretch>
        </p:blipFill>
        <p:spPr>
          <a:xfrm>
            <a:off x="257175" y="1196752"/>
            <a:ext cx="11677650" cy="22987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4.1 Sequences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24069" y="1556792"/>
            <a:ext cx="5176187"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70975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659442" cy="475113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4.1.2.2 Understand that any term in an arithmetic sequence can be expressed in terms of its position in the sequence (nth term)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Appreciate that each term in an arithmetic sequence has the same structure and that the expression of that structure in terms of its position in the sequence is the nth term.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familiar and unfamiliar problems, including real-life applications.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problems where there is more than one answer and where there are elements of experimentation, investigation, checking, reasoning, proof, etc.</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259470"/>
            <a:ext cx="10972800" cy="5184576"/>
          </a:xfrm>
        </p:spPr>
        <p:txBody>
          <a:bodyPr>
            <a:normAutofit lnSpcReduction="10000"/>
          </a:bodyPr>
          <a:lstStyle/>
          <a:p>
            <a:r>
              <a:rPr lang="en-GB" dirty="0"/>
              <a:t>A fundamental feature of algebra and algebraic thinking is the recognition and expression of generality. When studying sequences, students are asked to discern what is the same about a collection of different terms, what links them together and what makes them examples of the same thing. </a:t>
            </a:r>
          </a:p>
          <a:p>
            <a:r>
              <a:rPr lang="en-GB" dirty="0"/>
              <a:t>As such, it is a context that provides an accessible and powerful introduction to using algebraic symbolism which builds on intuitive ideas of generality, many of which have been laid down at primary school. While introduced in Year 6, algebra is developed further at Key Stage 3 and is a key element of conceptual development essential for success at Key Stage 4.</a:t>
            </a:r>
          </a:p>
          <a:p>
            <a:r>
              <a:rPr lang="en-GB" dirty="0"/>
              <a:t>When working with sequences, a powerful and important distinction that students will make is figuring out what is needed to generate the next term in the sequence and describing any term in the sequence in relation to its position in that sequence. Such a generalisation requires seeing and expressing a common structure behind each term of a sequence and is an important precursor to proof.</a:t>
            </a:r>
          </a:p>
        </p:txBody>
      </p:sp>
    </p:spTree>
    <p:extLst>
      <p:ext uri="{BB962C8B-B14F-4D97-AF65-F5344CB8AC3E}">
        <p14:creationId xmlns:p14="http://schemas.microsoft.com/office/powerpoint/2010/main" val="139060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4896544"/>
          </a:xfrm>
        </p:spPr>
        <p:txBody>
          <a:bodyPr>
            <a:normAutofit fontScale="85000" lnSpcReduction="10000"/>
          </a:bodyPr>
          <a:lstStyle/>
          <a:p>
            <a:r>
              <a:rPr lang="en-GB" dirty="0"/>
              <a:t>While students will have encountered sequences in various forms throughout Key Stages 1 and 2, the extent to which students have previously explored them in depth may vary. </a:t>
            </a:r>
          </a:p>
          <a:p>
            <a:r>
              <a:rPr lang="en-GB" dirty="0"/>
              <a:t>Therefore, students should consolidate, secure and deepen their understanding of linear sequences and how to find and use term-to-term rules to generate the next term. </a:t>
            </a:r>
          </a:p>
          <a:p>
            <a:r>
              <a:rPr lang="en-GB" dirty="0"/>
              <a:t>Then, they can progress on to describing any term in the sequence directly in relation to its position in the sequence.</a:t>
            </a:r>
          </a:p>
          <a:p>
            <a:r>
              <a:rPr lang="en-GB" dirty="0"/>
              <a:t>This key idea extends students’ knowledge of sequences through exploration of the mathematical structure, not just by spotting the patterns that the structure creates. </a:t>
            </a:r>
          </a:p>
          <a:p>
            <a:r>
              <a:rPr lang="en-GB" dirty="0"/>
              <a:t>Algebraic notation is used to express the structure, and students should become familiar with finding and using the nth term of a linear sequence. It is important that students have time to develop a full understanding of the connection between the notation and the sequence, and come to see the nth term as a way of expressing the structure of every term in the sequence. </a:t>
            </a:r>
          </a:p>
          <a:p>
            <a:r>
              <a:rPr lang="en-GB" dirty="0"/>
              <a:t>This learning has connections to other areas of algebra, particularly solving equations (when checking if a number is a term in a sequence) and straight line graphs. Work on sequences in Key Stage 3 provides the foundation for exploring quadratic sequences and simple geometric progressions in Key Stage 4.</a:t>
            </a:r>
          </a:p>
        </p:txBody>
      </p:sp>
    </p:spTree>
    <p:extLst>
      <p:ext uri="{BB962C8B-B14F-4D97-AF65-F5344CB8AC3E}">
        <p14:creationId xmlns:p14="http://schemas.microsoft.com/office/powerpoint/2010/main" val="74475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101699023"/>
              </p:ext>
            </p:extLst>
          </p:nvPr>
        </p:nvGraphicFramePr>
        <p:xfrm>
          <a:off x="660695" y="1982128"/>
          <a:ext cx="6160612" cy="26990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Generate and describe linear number sequences</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simple formulae</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Describe positions on the full coordinate grid (all four quadrants)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999</TotalTime>
  <Words>8711</Words>
  <Application>Microsoft Office PowerPoint</Application>
  <PresentationFormat>Widescreen</PresentationFormat>
  <Paragraphs>661</Paragraphs>
  <Slides>49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 Math</vt:lpstr>
      <vt:lpstr>Myriad Pro</vt:lpstr>
      <vt:lpstr>Symbol</vt:lpstr>
      <vt:lpstr>Times New Roman</vt:lpstr>
      <vt:lpstr>Custom Design</vt:lpstr>
      <vt:lpstr>Position-to-term rule for arithmetic sequences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 (1)</vt:lpstr>
      <vt:lpstr>Checking prior learning (2)</vt:lpstr>
      <vt:lpstr>Checking prior learning (3)</vt:lpstr>
      <vt:lpstr>Common difficulties and misconceptions</vt:lpstr>
      <vt:lpstr>Common difficulties and misconceptions (1)</vt:lpstr>
      <vt:lpstr>Common difficulties and misconceptions (1 cont)</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Appreciate that each term in an arithmetic sequence has the same structure and that the expression of that structure in terms of its position in the sequence is the nth term</vt:lpstr>
      <vt:lpstr>Solve familiar and unfamiliar problems, including real-life applications</vt:lpstr>
      <vt:lpstr>Solve familiar and unfamiliar problems, including real-life applications</vt:lpstr>
      <vt:lpstr>Solve problems where there is more than one answer and where there are elements of experimentation, investigation, checking, reasoning, proof, etc</vt:lpstr>
      <vt:lpstr>Solve problems where there is more than one answer and where there are elements of experimentation, investigation, checking, reasoning, proof, etc</vt:lpstr>
      <vt:lpstr>Solve problems where there is more than one answer and where there are elements of experimentation, investigation, checking, reasoning, proof, etc</vt:lpstr>
      <vt:lpstr>Solve problems where there is more than one answer and where there are elements of experimentation, investigation, checking, reasoning, proof, etc</vt:lpstr>
      <vt:lpstr>Reflection questions</vt:lpstr>
      <vt:lpstr>PowerPoint Presentation</vt:lpstr>
      <vt:lpstr>Appendices</vt:lpstr>
      <vt:lpstr>Key vocabulary (1) </vt:lpstr>
      <vt:lpstr>Key vocabulary (2)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sequences</dc:title>
  <dc:creator>Rebecca Donaldson</dc:creator>
  <cp:lastModifiedBy>Steve McCormack</cp:lastModifiedBy>
  <cp:revision>9</cp:revision>
  <dcterms:created xsi:type="dcterms:W3CDTF">2021-04-28T12:08:54Z</dcterms:created>
  <dcterms:modified xsi:type="dcterms:W3CDTF">2021-10-07T16:41:46Z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