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28"/>
  </p:notesMasterIdLst>
  <p:sldIdLst>
    <p:sldId id="312" r:id="rId7"/>
    <p:sldId id="257" r:id="rId8"/>
    <p:sldId id="258" r:id="rId9"/>
    <p:sldId id="267" r:id="rId10"/>
    <p:sldId id="268" r:id="rId11"/>
    <p:sldId id="266" r:id="rId12"/>
    <p:sldId id="270" r:id="rId13"/>
    <p:sldId id="353" r:id="rId14"/>
    <p:sldId id="352" r:id="rId15"/>
    <p:sldId id="358" r:id="rId16"/>
    <p:sldId id="359" r:id="rId17"/>
    <p:sldId id="360" r:id="rId18"/>
    <p:sldId id="343" r:id="rId19"/>
    <p:sldId id="269" r:id="rId20"/>
    <p:sldId id="272" r:id="rId21"/>
    <p:sldId id="273" r:id="rId22"/>
    <p:sldId id="354" r:id="rId23"/>
    <p:sldId id="355" r:id="rId24"/>
    <p:sldId id="356" r:id="rId25"/>
    <p:sldId id="357" r:id="rId26"/>
    <p:sldId id="34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ek3ASj2uqRYW59Cc/LxNkQ==" hashData="rKZG9nomvhwbfpGLy7v6pHho5co="/>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009500"/>
    <a:srgbClr val="FE6E02"/>
    <a:srgbClr val="00FF00"/>
    <a:srgbClr val="72AF2F"/>
    <a:srgbClr val="6622C0"/>
    <a:srgbClr val="9637D1"/>
    <a:srgbClr val="C692E6"/>
    <a:srgbClr val="FF33CC"/>
    <a:srgbClr val="47C6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DE5FF-7542-45EA-BE12-BFB8C054D2C7}" v="19" dt="2019-01-16T10:23:12.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5CBE5B08-9EF9-484C-8539-C90911C75F56}"/>
    <pc:docChg chg="modSld">
      <pc:chgData name="Andrew Young" userId="3d7dab09-352b-4858-b937-4a4f8b94e613" providerId="ADAL" clId="{5CBE5B08-9EF9-484C-8539-C90911C75F56}" dt="2019-01-29T11:03:28.463" v="0"/>
      <pc:docMkLst>
        <pc:docMk/>
      </pc:docMkLst>
      <pc:sldChg chg="modSp">
        <pc:chgData name="Andrew Young" userId="3d7dab09-352b-4858-b937-4a4f8b94e613" providerId="ADAL" clId="{5CBE5B08-9EF9-484C-8539-C90911C75F56}" dt="2019-01-29T11:03:28.463" v="0"/>
        <pc:sldMkLst>
          <pc:docMk/>
          <pc:sldMk cId="2123406602" sldId="258"/>
        </pc:sldMkLst>
        <pc:spChg chg="mod">
          <ac:chgData name="Andrew Young" userId="3d7dab09-352b-4858-b937-4a4f8b94e613" providerId="ADAL" clId="{5CBE5B08-9EF9-484C-8539-C90911C75F56}" dt="2019-01-29T11:03:28.463" v="0"/>
          <ac:spMkLst>
            <pc:docMk/>
            <pc:sldMk cId="2123406602" sldId="258"/>
            <ac:spMk id="4" creationId="{4CBDBFE0-B079-403B-A6E3-9AB0F94B0B31}"/>
          </ac:spMkLst>
        </pc:spChg>
      </pc:sldChg>
    </pc:docChg>
  </pc:docChgLst>
  <pc:docChgLst>
    <pc:chgData name="Andrew Young" userId="3d7dab09-352b-4858-b937-4a4f8b94e613" providerId="ADAL" clId="{71F9F5C3-243F-4C60-948E-C3896D3150A3}"/>
    <pc:docChg chg="undo custSel modSld">
      <pc:chgData name="Andrew Young" userId="3d7dab09-352b-4858-b937-4a4f8b94e613" providerId="ADAL" clId="{71F9F5C3-243F-4C60-948E-C3896D3150A3}" dt="2018-11-27T15:15:14.543" v="203" actId="20577"/>
      <pc:docMkLst>
        <pc:docMk/>
      </pc:docMkLst>
      <pc:sldChg chg="modSp">
        <pc:chgData name="Andrew Young" userId="3d7dab09-352b-4858-b937-4a4f8b94e613" providerId="ADAL" clId="{71F9F5C3-243F-4C60-948E-C3896D3150A3}" dt="2018-11-27T14:37:11.842" v="20" actId="20577"/>
        <pc:sldMkLst>
          <pc:docMk/>
          <pc:sldMk cId="2123406602" sldId="258"/>
        </pc:sldMkLst>
        <pc:spChg chg="mod">
          <ac:chgData name="Andrew Young" userId="3d7dab09-352b-4858-b937-4a4f8b94e613" providerId="ADAL" clId="{71F9F5C3-243F-4C60-948E-C3896D3150A3}" dt="2018-11-27T14:37:11.842" v="20" actId="20577"/>
          <ac:spMkLst>
            <pc:docMk/>
            <pc:sldMk cId="2123406602" sldId="258"/>
            <ac:spMk id="4" creationId="{4CBDBFE0-B079-403B-A6E3-9AB0F94B0B31}"/>
          </ac:spMkLst>
        </pc:spChg>
      </pc:sldChg>
      <pc:sldChg chg="modSp">
        <pc:chgData name="Andrew Young" userId="3d7dab09-352b-4858-b937-4a4f8b94e613" providerId="ADAL" clId="{71F9F5C3-243F-4C60-948E-C3896D3150A3}" dt="2018-11-27T14:38:53.058" v="40" actId="6549"/>
        <pc:sldMkLst>
          <pc:docMk/>
          <pc:sldMk cId="1392128073" sldId="267"/>
        </pc:sldMkLst>
        <pc:spChg chg="mod">
          <ac:chgData name="Andrew Young" userId="3d7dab09-352b-4858-b937-4a4f8b94e613" providerId="ADAL" clId="{71F9F5C3-243F-4C60-948E-C3896D3150A3}" dt="2018-11-27T14:38:53.058" v="40" actId="6549"/>
          <ac:spMkLst>
            <pc:docMk/>
            <pc:sldMk cId="1392128073" sldId="267"/>
            <ac:spMk id="4" creationId="{4CBDBFE0-B079-403B-A6E3-9AB0F94B0B31}"/>
          </ac:spMkLst>
        </pc:spChg>
      </pc:sldChg>
      <pc:sldChg chg="modSp">
        <pc:chgData name="Andrew Young" userId="3d7dab09-352b-4858-b937-4a4f8b94e613" providerId="ADAL" clId="{71F9F5C3-243F-4C60-948E-C3896D3150A3}" dt="2018-11-27T14:40:16.933" v="53" actId="20577"/>
        <pc:sldMkLst>
          <pc:docMk/>
          <pc:sldMk cId="2941912297" sldId="268"/>
        </pc:sldMkLst>
        <pc:spChg chg="mod">
          <ac:chgData name="Andrew Young" userId="3d7dab09-352b-4858-b937-4a4f8b94e613" providerId="ADAL" clId="{71F9F5C3-243F-4C60-948E-C3896D3150A3}" dt="2018-11-27T14:40:16.933" v="53" actId="20577"/>
          <ac:spMkLst>
            <pc:docMk/>
            <pc:sldMk cId="2941912297" sldId="268"/>
            <ac:spMk id="4" creationId="{4CBDBFE0-B079-403B-A6E3-9AB0F94B0B31}"/>
          </ac:spMkLst>
        </pc:spChg>
      </pc:sldChg>
      <pc:sldChg chg="modSp">
        <pc:chgData name="Andrew Young" userId="3d7dab09-352b-4858-b937-4a4f8b94e613" providerId="ADAL" clId="{71F9F5C3-243F-4C60-948E-C3896D3150A3}" dt="2018-11-27T14:40:25.126" v="54" actId="114"/>
        <pc:sldMkLst>
          <pc:docMk/>
          <pc:sldMk cId="4200486555" sldId="270"/>
        </pc:sldMkLst>
        <pc:spChg chg="mod">
          <ac:chgData name="Andrew Young" userId="3d7dab09-352b-4858-b937-4a4f8b94e613" providerId="ADAL" clId="{71F9F5C3-243F-4C60-948E-C3896D3150A3}" dt="2018-11-27T14:40:25.126" v="54" actId="114"/>
          <ac:spMkLst>
            <pc:docMk/>
            <pc:sldMk cId="4200486555" sldId="270"/>
            <ac:spMk id="4" creationId="{4CBDBFE0-B079-403B-A6E3-9AB0F94B0B31}"/>
          </ac:spMkLst>
        </pc:spChg>
      </pc:sldChg>
      <pc:sldChg chg="modSp">
        <pc:chgData name="Andrew Young" userId="3d7dab09-352b-4858-b937-4a4f8b94e613" providerId="ADAL" clId="{71F9F5C3-243F-4C60-948E-C3896D3150A3}" dt="2018-11-27T15:11:15.101" v="173" actId="313"/>
        <pc:sldMkLst>
          <pc:docMk/>
          <pc:sldMk cId="3525258294" sldId="272"/>
        </pc:sldMkLst>
        <pc:spChg chg="mod">
          <ac:chgData name="Andrew Young" userId="3d7dab09-352b-4858-b937-4a4f8b94e613" providerId="ADAL" clId="{71F9F5C3-243F-4C60-948E-C3896D3150A3}" dt="2018-11-27T15:11:15.101" v="173" actId="313"/>
          <ac:spMkLst>
            <pc:docMk/>
            <pc:sldMk cId="3525258294" sldId="272"/>
            <ac:spMk id="4" creationId="{4CBDBFE0-B079-403B-A6E3-9AB0F94B0B31}"/>
          </ac:spMkLst>
        </pc:spChg>
      </pc:sldChg>
      <pc:sldChg chg="modSp">
        <pc:chgData name="Andrew Young" userId="3d7dab09-352b-4858-b937-4a4f8b94e613" providerId="ADAL" clId="{71F9F5C3-243F-4C60-948E-C3896D3150A3}" dt="2018-11-27T14:36:14.973" v="14" actId="20577"/>
        <pc:sldMkLst>
          <pc:docMk/>
          <pc:sldMk cId="1834715527" sldId="312"/>
        </pc:sldMkLst>
        <pc:spChg chg="mod">
          <ac:chgData name="Andrew Young" userId="3d7dab09-352b-4858-b937-4a4f8b94e613" providerId="ADAL" clId="{71F9F5C3-243F-4C60-948E-C3896D3150A3}" dt="2018-11-27T14:36:14.973" v="14" actId="20577"/>
          <ac:spMkLst>
            <pc:docMk/>
            <pc:sldMk cId="1834715527" sldId="312"/>
            <ac:spMk id="40" creationId="{8F245EBA-CC2C-4115-BB37-E58ED6375191}"/>
          </ac:spMkLst>
        </pc:spChg>
      </pc:sldChg>
      <pc:sldChg chg="modNotesTx">
        <pc:chgData name="Andrew Young" userId="3d7dab09-352b-4858-b937-4a4f8b94e613" providerId="ADAL" clId="{71F9F5C3-243F-4C60-948E-C3896D3150A3}" dt="2018-11-27T15:15:14.543" v="203" actId="20577"/>
        <pc:sldMkLst>
          <pc:docMk/>
          <pc:sldMk cId="2669331869" sldId="340"/>
        </pc:sldMkLst>
      </pc:sldChg>
      <pc:sldChg chg="modNotesTx">
        <pc:chgData name="Andrew Young" userId="3d7dab09-352b-4858-b937-4a4f8b94e613" providerId="ADAL" clId="{71F9F5C3-243F-4C60-948E-C3896D3150A3}" dt="2018-11-27T15:05:15.894" v="130" actId="20577"/>
        <pc:sldMkLst>
          <pc:docMk/>
          <pc:sldMk cId="2590451393" sldId="343"/>
        </pc:sldMkLst>
      </pc:sldChg>
      <pc:sldChg chg="modNotesTx">
        <pc:chgData name="Andrew Young" userId="3d7dab09-352b-4858-b937-4a4f8b94e613" providerId="ADAL" clId="{71F9F5C3-243F-4C60-948E-C3896D3150A3}" dt="2018-11-27T15:03:31.124" v="116" actId="20577"/>
        <pc:sldMkLst>
          <pc:docMk/>
          <pc:sldMk cId="3332949757" sldId="352"/>
        </pc:sldMkLst>
      </pc:sldChg>
      <pc:sldChg chg="modNotesTx">
        <pc:chgData name="Andrew Young" userId="3d7dab09-352b-4858-b937-4a4f8b94e613" providerId="ADAL" clId="{71F9F5C3-243F-4C60-948E-C3896D3150A3}" dt="2018-11-27T14:42:10.474" v="92" actId="20577"/>
        <pc:sldMkLst>
          <pc:docMk/>
          <pc:sldMk cId="2418516017" sldId="353"/>
        </pc:sldMkLst>
      </pc:sldChg>
      <pc:sldChg chg="modNotesTx">
        <pc:chgData name="Andrew Young" userId="3d7dab09-352b-4858-b937-4a4f8b94e613" providerId="ADAL" clId="{71F9F5C3-243F-4C60-948E-C3896D3150A3}" dt="2018-11-27T15:13:17.787" v="202" actId="20577"/>
        <pc:sldMkLst>
          <pc:docMk/>
          <pc:sldMk cId="1562863238" sldId="354"/>
        </pc:sldMkLst>
      </pc:sldChg>
    </pc:docChg>
  </pc:docChgLst>
  <pc:docChgLst>
    <pc:chgData name="Andrew Young" userId="3d7dab09-352b-4858-b937-4a4f8b94e613" providerId="ADAL" clId="{E54DE5FF-7542-45EA-BE12-BFB8C054D2C7}"/>
    <pc:docChg chg="modSld">
      <pc:chgData name="Andrew Young" userId="3d7dab09-352b-4858-b937-4a4f8b94e613" providerId="ADAL" clId="{E54DE5FF-7542-45EA-BE12-BFB8C054D2C7}" dt="2019-01-16T10:23:12.628" v="19" actId="6549"/>
      <pc:docMkLst>
        <pc:docMk/>
      </pc:docMkLst>
      <pc:sldChg chg="modSp">
        <pc:chgData name="Andrew Young" userId="3d7dab09-352b-4858-b937-4a4f8b94e613" providerId="ADAL" clId="{E54DE5FF-7542-45EA-BE12-BFB8C054D2C7}" dt="2019-01-16T10:17:51.447" v="3" actId="20577"/>
        <pc:sldMkLst>
          <pc:docMk/>
          <pc:sldMk cId="1392128073" sldId="267"/>
        </pc:sldMkLst>
        <pc:spChg chg="mod">
          <ac:chgData name="Andrew Young" userId="3d7dab09-352b-4858-b937-4a4f8b94e613" providerId="ADAL" clId="{E54DE5FF-7542-45EA-BE12-BFB8C054D2C7}" dt="2019-01-16T10:17:51.447" v="3" actId="20577"/>
          <ac:spMkLst>
            <pc:docMk/>
            <pc:sldMk cId="1392128073" sldId="267"/>
            <ac:spMk id="4" creationId="{4CBDBFE0-B079-403B-A6E3-9AB0F94B0B31}"/>
          </ac:spMkLst>
        </pc:spChg>
      </pc:sldChg>
      <pc:sldChg chg="modSp">
        <pc:chgData name="Andrew Young" userId="3d7dab09-352b-4858-b937-4a4f8b94e613" providerId="ADAL" clId="{E54DE5FF-7542-45EA-BE12-BFB8C054D2C7}" dt="2019-01-16T10:18:32.088" v="7" actId="20577"/>
        <pc:sldMkLst>
          <pc:docMk/>
          <pc:sldMk cId="2941912297" sldId="268"/>
        </pc:sldMkLst>
        <pc:spChg chg="mod">
          <ac:chgData name="Andrew Young" userId="3d7dab09-352b-4858-b937-4a4f8b94e613" providerId="ADAL" clId="{E54DE5FF-7542-45EA-BE12-BFB8C054D2C7}" dt="2019-01-16T10:18:32.088" v="7" actId="20577"/>
          <ac:spMkLst>
            <pc:docMk/>
            <pc:sldMk cId="2941912297" sldId="268"/>
            <ac:spMk id="4" creationId="{4CBDBFE0-B079-403B-A6E3-9AB0F94B0B31}"/>
          </ac:spMkLst>
        </pc:spChg>
      </pc:sldChg>
      <pc:sldChg chg="modNotesTx">
        <pc:chgData name="Andrew Young" userId="3d7dab09-352b-4858-b937-4a4f8b94e613" providerId="ADAL" clId="{E54DE5FF-7542-45EA-BE12-BFB8C054D2C7}" dt="2019-01-16T10:22:35.826" v="17" actId="114"/>
        <pc:sldMkLst>
          <pc:docMk/>
          <pc:sldMk cId="2590451393" sldId="343"/>
        </pc:sldMkLst>
      </pc:sldChg>
      <pc:sldChg chg="modNotesTx">
        <pc:chgData name="Andrew Young" userId="3d7dab09-352b-4858-b937-4a4f8b94e613" providerId="ADAL" clId="{E54DE5FF-7542-45EA-BE12-BFB8C054D2C7}" dt="2019-01-16T10:21:51.921" v="12" actId="20577"/>
        <pc:sldMkLst>
          <pc:docMk/>
          <pc:sldMk cId="3332949757" sldId="352"/>
        </pc:sldMkLst>
      </pc:sldChg>
      <pc:sldChg chg="modNotesTx">
        <pc:chgData name="Andrew Young" userId="3d7dab09-352b-4858-b937-4a4f8b94e613" providerId="ADAL" clId="{E54DE5FF-7542-45EA-BE12-BFB8C054D2C7}" dt="2019-01-16T10:18:46.048" v="8" actId="20577"/>
        <pc:sldMkLst>
          <pc:docMk/>
          <pc:sldMk cId="2418516017" sldId="353"/>
        </pc:sldMkLst>
      </pc:sldChg>
      <pc:sldChg chg="modNotesTx">
        <pc:chgData name="Andrew Young" userId="3d7dab09-352b-4858-b937-4a4f8b94e613" providerId="ADAL" clId="{E54DE5FF-7542-45EA-BE12-BFB8C054D2C7}" dt="2019-01-16T10:23:12.628" v="19" actId="6549"/>
        <pc:sldMkLst>
          <pc:docMk/>
          <pc:sldMk cId="1562863238"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29/01/2019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This and the next three slides are animated to demonstrate the partitioning of Numberblocks into Two and the remaining part. The structures of the part-part-whole, tens frame and equation are used to demonstrate the same mathematics.</a:t>
            </a:r>
          </a:p>
          <a:p>
            <a:r>
              <a:rPr lang="en-GB" sz="1200" kern="1200">
                <a:solidFill>
                  <a:schemeClr val="tx1"/>
                </a:solidFill>
                <a:effectLst/>
                <a:latin typeface="+mn-lt"/>
                <a:ea typeface="+mn-ea"/>
                <a:cs typeface="+mn-cs"/>
              </a:rPr>
              <a:t>Encourage the children to predict the next step before clicking, and discuss or write the equation before showing.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Accompany the animations with the stem sentence. Include actions - </a:t>
            </a:r>
            <a:r>
              <a:rPr lang="en-GB" sz="1200"/>
              <a:t>holding the 8 in one hand and the 2 in the other, bringing together and separating to show the whole and the parts.</a:t>
            </a: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“10 is the whole: 2 is a part and 8 is a part and 10 is the whole”</a:t>
            </a:r>
          </a:p>
          <a:p>
            <a:r>
              <a:rPr lang="en-GB" sz="1200" kern="1200">
                <a:solidFill>
                  <a:schemeClr val="tx1"/>
                </a:solidFill>
                <a:effectLst/>
                <a:latin typeface="+mn-lt"/>
                <a:ea typeface="+mn-ea"/>
                <a:cs typeface="+mn-cs"/>
              </a:rPr>
              <a:t>“8 is the whole: 2 is a part and 6 is a part and 8 is the whole”</a:t>
            </a:r>
          </a:p>
          <a:p>
            <a:r>
              <a:rPr lang="en-GB" sz="1200" kern="1200">
                <a:solidFill>
                  <a:schemeClr val="tx1"/>
                </a:solidFill>
                <a:effectLst/>
                <a:latin typeface="+mn-lt"/>
                <a:ea typeface="+mn-ea"/>
                <a:cs typeface="+mn-cs"/>
              </a:rPr>
              <a:t>“7 is the whole: 2 is a part and 5 is a part and 7 is the whole”</a:t>
            </a:r>
          </a:p>
          <a:p>
            <a:r>
              <a:rPr lang="en-GB" sz="1200" kern="1200">
                <a:solidFill>
                  <a:schemeClr val="tx1"/>
                </a:solidFill>
                <a:effectLst/>
                <a:latin typeface="+mn-lt"/>
                <a:ea typeface="+mn-ea"/>
                <a:cs typeface="+mn-cs"/>
              </a:rPr>
              <a:t>“5 is the whole: 2 is a part and 3 is a part and 5 is the whole”.</a:t>
            </a:r>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3757985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99271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89773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375460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children</a:t>
            </a:r>
            <a:r>
              <a:rPr lang="en-GB" baseline="0"/>
              <a:t> to work independently on this task. Discuss what they notice about odd and even numbers. 2 subtracted from an odd number is an odd number, 2 subtracted from an even number is an even number.</a:t>
            </a:r>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70410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5</a:t>
            </a:fld>
            <a:endParaRPr lang="en-GB"/>
          </a:p>
        </p:txBody>
      </p:sp>
    </p:spTree>
    <p:extLst>
      <p:ext uri="{BB962C8B-B14F-4D97-AF65-F5344CB8AC3E}">
        <p14:creationId xmlns:p14="http://schemas.microsoft.com/office/powerpoint/2010/main" val="330311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Discuss the episode.</a:t>
            </a:r>
            <a:r>
              <a:rPr lang="en-GB" baseline="0"/>
              <a:t> What did you notice?</a:t>
            </a:r>
          </a:p>
          <a:p>
            <a:r>
              <a:rPr lang="en-GB"/>
              <a:t>Which</a:t>
            </a:r>
            <a:r>
              <a:rPr lang="en-GB" baseline="0"/>
              <a:t> games or sports do you know that have scores?</a:t>
            </a:r>
          </a:p>
          <a:p>
            <a:endParaRPr lang="en-GB" baseline="0"/>
          </a:p>
          <a:p>
            <a:r>
              <a:rPr lang="en-GB" baseline="0"/>
              <a:t>In the episode the Numberblocks kept removing a Two to play their game.</a:t>
            </a:r>
          </a:p>
          <a:p>
            <a:endParaRPr lang="en-GB" baseline="0"/>
          </a:p>
          <a:p>
            <a:r>
              <a:rPr lang="en-GB" baseline="0"/>
              <a:t>In advance prepare a part-part-whole image large enough for groups of children to stand inside.</a:t>
            </a:r>
          </a:p>
          <a:p>
            <a:r>
              <a:rPr lang="en-GB" baseline="0"/>
              <a:t>In a large space ask 10 children to stand close together to fit inside a circle (this could be lined out with rope, ribbon etc).</a:t>
            </a:r>
          </a:p>
          <a:p>
            <a:r>
              <a:rPr lang="en-GB" baseline="0"/>
              <a:t>Ask two children to walk down the path to a new circle. How many are left to walk down the other path?</a:t>
            </a:r>
          </a:p>
          <a:p>
            <a:endParaRPr lang="en-GB"/>
          </a:p>
          <a:p>
            <a:r>
              <a:rPr lang="en-GB"/>
              <a:t>Repeat</a:t>
            </a:r>
            <a:r>
              <a:rPr lang="en-GB" baseline="0"/>
              <a:t> for other pairs of numbers.</a:t>
            </a:r>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03342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and the next three slides are animated to demonstrate the partitioning of Numberblocks into Two and the remaining part.</a:t>
            </a:r>
          </a:p>
          <a:p>
            <a:endParaRPr lang="en-GB"/>
          </a:p>
          <a:p>
            <a:r>
              <a:rPr lang="en-GB" baseline="0"/>
              <a:t>Encourage the children to predict the next step before clicking, reminding them of the activity they just did.</a:t>
            </a:r>
          </a:p>
          <a:p>
            <a:r>
              <a:rPr lang="en-GB" baseline="0"/>
              <a:t>Provide some Numberblocks, made from linking cubes, to partition to help them.</a:t>
            </a:r>
          </a:p>
          <a:p>
            <a:endParaRPr lang="en-GB"/>
          </a:p>
          <a:p>
            <a:r>
              <a:rPr lang="en-GB"/>
              <a:t>Accompany the animations with the stem sentence:</a:t>
            </a:r>
          </a:p>
          <a:p>
            <a:r>
              <a:rPr lang="en-GB"/>
              <a:t>“4 is the whole: 2 is a part and 2 is a part and 4 is the whole”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“6 is the whole: 2 is a part and 4 is a part and 6 is the whole”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“8 is the whole: 2 is a part and 6 is a part and 8 is the whole”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“10 is the whole: 2 is a part and 8 is a part and 10 is the whole”.</a:t>
            </a:r>
          </a:p>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267811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41288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205764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100408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is animated to accompany the song </a:t>
            </a:r>
            <a:r>
              <a:rPr lang="en-GB" i="1"/>
              <a:t>10 Fat Sausages</a:t>
            </a:r>
            <a:r>
              <a:rPr lang="en-GB" i="1" baseline="0"/>
              <a:t> sizzling in a pan</a:t>
            </a:r>
            <a:r>
              <a:rPr lang="en-GB" baseline="0"/>
              <a:t>. Sing to the tune of </a:t>
            </a:r>
            <a:r>
              <a:rPr lang="en-GB" i="1" baseline="0"/>
              <a:t>10 Green Bottles</a:t>
            </a:r>
            <a:r>
              <a:rPr lang="en-GB" baseline="0"/>
              <a:t>.</a:t>
            </a:r>
          </a:p>
          <a:p>
            <a:endParaRPr lang="en-GB" baseline="0"/>
          </a:p>
          <a:p>
            <a:r>
              <a:rPr lang="en-GB" i="1" baseline="0"/>
              <a:t>10 fat sausages sizzling in a pan,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baseline="0"/>
              <a:t>10 fat sausages sizzling in a pan,</a:t>
            </a:r>
          </a:p>
          <a:p>
            <a:r>
              <a:rPr lang="en-GB" i="1" baseline="0"/>
              <a:t>One went pop, another went bang.</a:t>
            </a:r>
          </a:p>
          <a:p>
            <a:r>
              <a:rPr lang="en-GB" i="1" baseline="0"/>
              <a:t>Now there are _____ fat sausages sizzling in the pan.</a:t>
            </a:r>
          </a:p>
          <a:p>
            <a:endParaRPr lang="en-GB" baseline="0"/>
          </a:p>
          <a:p>
            <a:r>
              <a:rPr lang="en-GB" baseline="0"/>
              <a:t>Click on the sausages from right to left to make them disappear. The pop and bang explosions will appear too. Click on the pop or bang to make them disappear and sing the next stage of the song.</a:t>
            </a:r>
          </a:p>
          <a:p>
            <a:endParaRPr lang="en-GB" baseline="0"/>
          </a:p>
          <a:p>
            <a:r>
              <a:rPr lang="en-GB" baseline="0"/>
              <a:t>Encourage the children to count in ones or twos to see how many are left.</a:t>
            </a: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4016329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err="1"/>
              <a:t>Numberblocks</a:t>
            </a:r>
            <a:endParaRPr lang="en-GB"/>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 Materials</a:t>
            </a:r>
            <a:br>
              <a:rPr lang="en-US"/>
            </a:br>
            <a:r>
              <a:rPr lang="en-US"/>
              <a:t>Episode [XX]</a:t>
            </a:r>
            <a:br>
              <a:rPr lang="en-GB"/>
            </a:br>
            <a:r>
              <a:rPr lang="en-GB"/>
              <a:t>[Name]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29/01/2019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F77AA49F-1FB0-478A-B412-239C7F15620A}"/>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a:t>Insert ‘</a:t>
            </a:r>
            <a:r>
              <a:rPr lang="en-US" err="1"/>
              <a:t>Numberblocks</a:t>
            </a:r>
            <a:r>
              <a:rPr lang="en-US"/>
              <a:t>’</a:t>
            </a:r>
            <a:endParaRPr lang="en-GB"/>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‘Support Materials’</a:t>
            </a:r>
            <a:br>
              <a:rPr lang="en-US"/>
            </a:br>
            <a:r>
              <a:rPr lang="en-US"/>
              <a:t>Insert ‘Episode [XX]’</a:t>
            </a:r>
            <a:br>
              <a:rPr lang="en-GB"/>
            </a:br>
            <a:r>
              <a:rPr lang="en-GB"/>
              <a:t>Insert ‘[Name]’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C5DD8755-16B0-439F-8575-43A437624D06}"/>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Page Title]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a:t>[Sub Title]</a:t>
            </a:r>
            <a:endParaRPr lang="en-GB"/>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endParaRPr lang="en-US" b="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Page Title]</a:t>
            </a:r>
            <a:endParaRPr lang="en-US"/>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29/01/2019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a:t>[Sub Title]</a:t>
            </a:r>
            <a:endParaRPr lang="en-GB"/>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endParaRPr lang="en-US" b="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BC7578C-D6D1-4BB2-B8AF-34E889DA75C7}"/>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29/01/2019</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a:t>Sub copy header</a:t>
            </a:r>
            <a:br>
              <a:rPr lang="en-US"/>
            </a:br>
            <a:endParaRPr lang="en-US"/>
          </a:p>
          <a:p>
            <a:pPr lvl="0"/>
            <a:r>
              <a:rPr lang="en-US" b="0" err="1"/>
              <a:t>fsaf</a:t>
            </a:r>
            <a:endParaRPr lang="en-US"/>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Numberblocks</a:t>
            </a:r>
            <a:endParaRPr lang="en-GB"/>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a:t>Support Materials</a:t>
            </a:r>
            <a:br>
              <a:rPr lang="en-US"/>
            </a:br>
            <a:r>
              <a:rPr lang="en-US"/>
              <a:t>Episode [XX]</a:t>
            </a:r>
            <a:br>
              <a:rPr lang="en-GB"/>
            </a:br>
            <a:r>
              <a:rPr lang="en-GB"/>
              <a:t>[Name]</a:t>
            </a:r>
            <a:endParaRPr lang="en-US"/>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29/01/2019</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C2697B48-B58E-406F-BD26-2DB7210F8003}"/>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a:solidFill>
                <a:prstClr val="white"/>
              </a:solidFill>
            </a:endParaRPr>
          </a:p>
        </p:txBody>
      </p:sp>
      <p:sp>
        <p:nvSpPr>
          <p:cNvPr id="13" name="Oval 12">
            <a:extLst>
              <a:ext uri="{FF2B5EF4-FFF2-40B4-BE49-F238E27FC236}">
                <a16:creationId xmlns:a16="http://schemas.microsoft.com/office/drawing/2014/main" id="{AC3B78CD-4DE4-4B69-B600-636D351BE6B9}"/>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a:t>Support Materials</a:t>
            </a:r>
          </a:p>
          <a:p>
            <a:r>
              <a:rPr lang="en-GB"/>
              <a:t>Series 2, Episode 14</a:t>
            </a:r>
          </a:p>
          <a:p>
            <a:r>
              <a:rPr lang="en-GB"/>
              <a:t>The Two Tree</a:t>
            </a:r>
          </a:p>
          <a:p>
            <a:endParaRPr lang="en-GB"/>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446F349-E279-4496-B5AA-33BB65A9D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7999"/>
          </a:xfrm>
          <a:prstGeom prst="rect">
            <a:avLst/>
          </a:prstGeom>
        </p:spPr>
      </p:pic>
      <p:pic>
        <p:nvPicPr>
          <p:cNvPr id="12" name="Picture 11"/>
          <p:cNvPicPr>
            <a:picLocks noChangeAspect="1"/>
          </p:cNvPicPr>
          <p:nvPr/>
        </p:nvPicPr>
        <p:blipFill>
          <a:blip r:embed="rId4"/>
          <a:stretch>
            <a:fillRect/>
          </a:stretch>
        </p:blipFill>
        <p:spPr>
          <a:xfrm>
            <a:off x="5207823" y="423881"/>
            <a:ext cx="6710981" cy="601023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9907" t="4389"/>
          <a:stretch/>
        </p:blipFill>
        <p:spPr>
          <a:xfrm>
            <a:off x="63417" y="3701143"/>
            <a:ext cx="4529834" cy="3040940"/>
          </a:xfrm>
          <a:prstGeom prst="rect">
            <a:avLst/>
          </a:prstGeom>
        </p:spPr>
      </p:pic>
      <p:pic>
        <p:nvPicPr>
          <p:cNvPr id="13"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816629" y="3113555"/>
            <a:ext cx="1930370" cy="2533361"/>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14"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9968256" y="4245584"/>
            <a:ext cx="1030697" cy="1352657"/>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1555" y="848444"/>
            <a:ext cx="3086314" cy="1738624"/>
          </a:xfrm>
          <a:prstGeom prst="rect">
            <a:avLst/>
          </a:prstGeom>
        </p:spPr>
      </p:pic>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13307" b="5231"/>
          <a:stretch/>
        </p:blipFill>
        <p:spPr>
          <a:xfrm>
            <a:off x="63417" y="4226534"/>
            <a:ext cx="4080204" cy="2512619"/>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2825" y="4207484"/>
            <a:ext cx="2904661" cy="1636293"/>
          </a:xfrm>
          <a:prstGeom prst="rect">
            <a:avLst/>
          </a:prstGeom>
        </p:spPr>
      </p:pic>
      <p:sp>
        <p:nvSpPr>
          <p:cNvPr id="11" name="Rectangle 10">
            <a:extLst>
              <a:ext uri="{FF2B5EF4-FFF2-40B4-BE49-F238E27FC236}">
                <a16:creationId xmlns:a16="http://schemas.microsoft.com/office/drawing/2014/main" id="{50C2BD58-C52A-4871-9508-E0FF15FABF18}"/>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16" name="Oval 15">
            <a:extLst>
              <a:ext uri="{FF2B5EF4-FFF2-40B4-BE49-F238E27FC236}">
                <a16:creationId xmlns:a16="http://schemas.microsoft.com/office/drawing/2014/main" id="{69EC0951-B18E-4BA0-936E-E3492BB6EF05}"/>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0287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75E-6 1.11111E-6 C 0.11954 -0.02778 0.23933 -0.05556 0.35834 -0.04815 C 0.47774 -0.04074 0.59649 0.00185 0.71537 0.04444 " pathEditMode="relative" rAng="0" ptsTypes="AAA">
                                      <p:cBhvr>
                                        <p:cTn id="14" dur="2000" fill="hold"/>
                                        <p:tgtEl>
                                          <p:spTgt spid="13"/>
                                        </p:tgtEl>
                                        <p:attrNameLst>
                                          <p:attrName>ppt_x</p:attrName>
                                          <p:attrName>ppt_y</p:attrName>
                                        </p:attrNameLst>
                                      </p:cBhvr>
                                      <p:rCtr x="35768" y="-255"/>
                                    </p:animMotion>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nodeType="clickEffect">
                                  <p:stCondLst>
                                    <p:cond delay="0"/>
                                  </p:stCondLst>
                                  <p:childTnLst>
                                    <p:animMotion origin="layout" path="M 3.95833E-6 4.44444E-6 L 0.10208 -0.07987 C 0.12317 -0.09792 0.15573 -0.11366 0.1901 -0.12107 C 0.22994 -0.12963 0.2625 -0.12825 0.28489 -0.11991 L 0.39505 -0.08635 " pathEditMode="relative" rAng="21180000" ptsTypes="AAAAA">
                                      <p:cBhvr>
                                        <p:cTn id="24" dur="2000" fill="hold"/>
                                        <p:tgtEl>
                                          <p:spTgt spid="4"/>
                                        </p:tgtEl>
                                        <p:attrNameLst>
                                          <p:attrName>ppt_x</p:attrName>
                                          <p:attrName>ppt_y</p:attrName>
                                        </p:attrNameLst>
                                      </p:cBhvr>
                                      <p:rCtr x="19479" y="-8241"/>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4.58333E-6 -2.59259E-6 C 0.08984 -0.21365 0.17981 -0.42708 0.26966 -0.51319 C 0.35937 -0.5993 0.44882 -0.5581 0.53854 -0.5169 " pathEditMode="relative" rAng="0" ptsTypes="AAA">
                                      <p:cBhvr>
                                        <p:cTn id="34" dur="2000" fill="hold"/>
                                        <p:tgtEl>
                                          <p:spTgt spid="2"/>
                                        </p:tgtEl>
                                        <p:attrNameLst>
                                          <p:attrName>ppt_x</p:attrName>
                                          <p:attrName>ppt_y</p:attrName>
                                        </p:attrNameLst>
                                      </p:cBhvr>
                                      <p:rCtr x="26927" y="-28194"/>
                                    </p:animMotion>
                                  </p:childTnLst>
                                </p:cTn>
                              </p:par>
                            </p:childTnLst>
                          </p:cTn>
                        </p:par>
                        <p:par>
                          <p:cTn id="35" fill="hold">
                            <p:stCondLst>
                              <p:cond delay="2000"/>
                            </p:stCondLst>
                            <p:childTnLst>
                              <p:par>
                                <p:cTn id="36" presetID="1" presetClass="exit" presetSubtype="0" fill="hold" nodeType="afterEffect">
                                  <p:stCondLst>
                                    <p:cond delay="0"/>
                                  </p:stCondLst>
                                  <p:childTnLst>
                                    <p:set>
                                      <p:cBhvr>
                                        <p:cTn id="37" dur="1" fill="hold">
                                          <p:stCondLst>
                                            <p:cond delay="0"/>
                                          </p:stCondLst>
                                        </p:cTn>
                                        <p:tgtEl>
                                          <p:spTgt spid="2"/>
                                        </p:tgtEl>
                                        <p:attrNameLst>
                                          <p:attrName>style.visibility</p:attrName>
                                        </p:attrNameLst>
                                      </p:cBhvr>
                                      <p:to>
                                        <p:strVal val="hidden"/>
                                      </p:to>
                                    </p:set>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 y="0"/>
            <a:ext cx="12192000" cy="6858000"/>
          </a:xfrm>
          <a:prstGeom prst="rect">
            <a:avLst/>
          </a:prstGeom>
        </p:spPr>
      </p:pic>
      <p:pic>
        <p:nvPicPr>
          <p:cNvPr id="12" name="Picture 11"/>
          <p:cNvPicPr>
            <a:picLocks noChangeAspect="1"/>
          </p:cNvPicPr>
          <p:nvPr/>
        </p:nvPicPr>
        <p:blipFill>
          <a:blip r:embed="rId4"/>
          <a:stretch>
            <a:fillRect/>
          </a:stretch>
        </p:blipFill>
        <p:spPr>
          <a:xfrm>
            <a:off x="5207823" y="423881"/>
            <a:ext cx="6710981" cy="6010237"/>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6821"/>
          <a:stretch/>
        </p:blipFill>
        <p:spPr>
          <a:xfrm>
            <a:off x="424413" y="2428704"/>
            <a:ext cx="5428713" cy="4171757"/>
          </a:xfrm>
          <a:prstGeom prst="rect">
            <a:avLst/>
          </a:prstGeom>
        </p:spPr>
      </p:pic>
      <p:pic>
        <p:nvPicPr>
          <p:cNvPr id="13"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1161377" y="2159804"/>
            <a:ext cx="1910623" cy="2507446"/>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14"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9972066" y="4230344"/>
            <a:ext cx="1030697" cy="1352657"/>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8292" y="4144094"/>
            <a:ext cx="3090887" cy="173862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9559" y="477163"/>
            <a:ext cx="4215088" cy="2370987"/>
          </a:xfrm>
          <a:prstGeom prst="rect">
            <a:avLst/>
          </a:prstGeom>
        </p:spPr>
      </p:pic>
      <p:sp>
        <p:nvSpPr>
          <p:cNvPr id="17" name="Rectangle 16">
            <a:extLst>
              <a:ext uri="{FF2B5EF4-FFF2-40B4-BE49-F238E27FC236}">
                <a16:creationId xmlns:a16="http://schemas.microsoft.com/office/drawing/2014/main" id="{F3ADB2F1-7897-4B66-8F58-0611957E0B8B}"/>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18" name="Oval 17">
            <a:extLst>
              <a:ext uri="{FF2B5EF4-FFF2-40B4-BE49-F238E27FC236}">
                <a16:creationId xmlns:a16="http://schemas.microsoft.com/office/drawing/2014/main" id="{16F0DC59-3A00-4845-9426-20B21D9EEB6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l="17670"/>
          <a:stretch/>
        </p:blipFill>
        <p:spPr>
          <a:xfrm>
            <a:off x="254964" y="3282676"/>
            <a:ext cx="4698849" cy="3209515"/>
          </a:xfrm>
          <a:prstGeom prst="rect">
            <a:avLst/>
          </a:prstGeom>
        </p:spPr>
      </p:pic>
    </p:spTree>
    <p:extLst>
      <p:ext uri="{BB962C8B-B14F-4D97-AF65-F5344CB8AC3E}">
        <p14:creationId xmlns:p14="http://schemas.microsoft.com/office/powerpoint/2010/main" val="290859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29167E-6 4.81481E-6 C 0.1138 -0.02987 0.22773 -0.05996 0.34101 -0.02755 C 0.45429 0.00486 0.56706 0.09976 0.67982 0.1949 " pathEditMode="relative" rAng="0" ptsTypes="AAA">
                                      <p:cBhvr>
                                        <p:cTn id="14" dur="2000" fill="hold"/>
                                        <p:tgtEl>
                                          <p:spTgt spid="13"/>
                                        </p:tgtEl>
                                        <p:attrNameLst>
                                          <p:attrName>ppt_x</p:attrName>
                                          <p:attrName>ppt_y</p:attrName>
                                        </p:attrNameLst>
                                      </p:cBhvr>
                                      <p:rCtr x="33984" y="7662"/>
                                    </p:animMotion>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4" presetClass="path" presetSubtype="0" accel="50000" decel="50000" fill="hold" nodeType="clickEffect">
                                  <p:stCondLst>
                                    <p:cond delay="0"/>
                                  </p:stCondLst>
                                  <p:childTnLst>
                                    <p:animMotion origin="layout" path="M -1.25E-6 1.11111E-6 L 0.09714 -0.05046 C 0.11732 -0.06134 0.14779 -0.06736 0.17969 -0.06736 C 0.21589 -0.06736 0.24505 -0.06134 0.26524 -0.05046 L 0.3625 1.11111E-6 " pathEditMode="relative" rAng="0" ptsTypes="AAAAA">
                                      <p:cBhvr>
                                        <p:cTn id="24" dur="2000" fill="hold"/>
                                        <p:tgtEl>
                                          <p:spTgt spid="2"/>
                                        </p:tgtEl>
                                        <p:attrNameLst>
                                          <p:attrName>ppt_x</p:attrName>
                                          <p:attrName>ppt_y</p:attrName>
                                        </p:attrNameLst>
                                      </p:cBhvr>
                                      <p:rCtr x="18125" y="-3380"/>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
                                        </p:tgtEl>
                                        <p:attrNameLst>
                                          <p:attrName>style.visibility</p:attrName>
                                        </p:attrNameLst>
                                      </p:cBhvr>
                                      <p:to>
                                        <p:strVal val="hidden"/>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4" presetClass="path" presetSubtype="0" accel="50000" decel="50000" fill="hold" nodeType="clickEffect">
                                  <p:stCondLst>
                                    <p:cond delay="0"/>
                                  </p:stCondLst>
                                  <p:childTnLst>
                                    <p:animMotion origin="layout" path="M -0.00013 -3.33333E-6 L 0.11628 -0.19398 C 0.13985 -0.23333 0.18138 -0.27662 0.2263 -0.31041 C 0.27813 -0.34953 0.32084 -0.37245 0.35521 -0.37199 L 0.51524 -0.38449 " pathEditMode="relative" rAng="20220000" ptsTypes="AAAAA">
                                      <p:cBhvr>
                                        <p:cTn id="34" dur="2000" fill="hold"/>
                                        <p:tgtEl>
                                          <p:spTgt spid="11"/>
                                        </p:tgtEl>
                                        <p:attrNameLst>
                                          <p:attrName>ppt_x</p:attrName>
                                          <p:attrName>ppt_y</p:attrName>
                                        </p:attrNameLst>
                                      </p:cBhvr>
                                      <p:rCtr x="24349" y="-25139"/>
                                    </p:animMotion>
                                  </p:childTnLst>
                                </p:cTn>
                              </p:par>
                            </p:childTnLst>
                          </p:cTn>
                        </p:par>
                        <p:par>
                          <p:cTn id="35" fill="hold">
                            <p:stCondLst>
                              <p:cond delay="2000"/>
                            </p:stCondLst>
                            <p:childTnLst>
                              <p:par>
                                <p:cTn id="36" presetID="1" presetClass="exit" presetSubtype="0" fill="hold" nodeType="afterEffect">
                                  <p:stCondLst>
                                    <p:cond delay="0"/>
                                  </p:stCondLst>
                                  <p:childTnLst>
                                    <p:set>
                                      <p:cBhvr>
                                        <p:cTn id="37" dur="1" fill="hold">
                                          <p:stCondLst>
                                            <p:cond delay="0"/>
                                          </p:stCondLst>
                                        </p:cTn>
                                        <p:tgtEl>
                                          <p:spTgt spid="11"/>
                                        </p:tgtEl>
                                        <p:attrNameLst>
                                          <p:attrName>style.visibility</p:attrName>
                                        </p:attrNameLst>
                                      </p:cBhvr>
                                      <p:to>
                                        <p:strVal val="hidden"/>
                                      </p:to>
                                    </p:set>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5C888BA-7FC2-4DE2-B97E-08C89F6FC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 y="0"/>
            <a:ext cx="12192000" cy="6858000"/>
          </a:xfrm>
          <a:prstGeom prst="rect">
            <a:avLst/>
          </a:prstGeom>
        </p:spPr>
      </p:pic>
      <p:pic>
        <p:nvPicPr>
          <p:cNvPr id="13" name="Picture 12"/>
          <p:cNvPicPr>
            <a:picLocks noChangeAspect="1"/>
          </p:cNvPicPr>
          <p:nvPr/>
        </p:nvPicPr>
        <p:blipFill>
          <a:blip r:embed="rId4"/>
          <a:stretch>
            <a:fillRect/>
          </a:stretch>
        </p:blipFill>
        <p:spPr>
          <a:xfrm>
            <a:off x="5207823" y="423881"/>
            <a:ext cx="6710981" cy="6010237"/>
          </a:xfrm>
          <a:prstGeom prst="rect">
            <a:avLst/>
          </a:prstGeom>
        </p:spPr>
      </p:pic>
      <p:sp>
        <p:nvSpPr>
          <p:cNvPr id="16" name="Oval 15">
            <a:extLst>
              <a:ext uri="{FF2B5EF4-FFF2-40B4-BE49-F238E27FC236}">
                <a16:creationId xmlns:a16="http://schemas.microsoft.com/office/drawing/2014/main" id="{1523A2C5-1FC4-4C3C-B245-4AA0667812D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960" y="1631147"/>
            <a:ext cx="8906264" cy="5014912"/>
          </a:xfrm>
          <a:prstGeom prst="rect">
            <a:avLst/>
          </a:prstGeom>
        </p:spPr>
      </p:pic>
      <p:pic>
        <p:nvPicPr>
          <p:cNvPr id="10"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1304734" y="1530181"/>
            <a:ext cx="1925880" cy="2527469"/>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1835" y="2497938"/>
            <a:ext cx="7418395" cy="4171757"/>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5215" y="3854100"/>
            <a:ext cx="3791051" cy="2135626"/>
          </a:xfrm>
          <a:prstGeom prst="rect">
            <a:avLst/>
          </a:prstGeom>
        </p:spPr>
      </p:pic>
      <p:pic>
        <p:nvPicPr>
          <p:cNvPr id="21"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9975251" y="4245584"/>
            <a:ext cx="1030697" cy="1352657"/>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0640" y="621487"/>
            <a:ext cx="3608866" cy="2032995"/>
          </a:xfrm>
          <a:prstGeom prst="rect">
            <a:avLst/>
          </a:prstGeom>
        </p:spPr>
      </p:pic>
      <p:sp>
        <p:nvSpPr>
          <p:cNvPr id="14" name="Rectangle 13">
            <a:extLst>
              <a:ext uri="{FF2B5EF4-FFF2-40B4-BE49-F238E27FC236}">
                <a16:creationId xmlns:a16="http://schemas.microsoft.com/office/drawing/2014/main" id="{BE0C03E1-C711-4AE3-969F-AE29D61C44AD}"/>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Tree>
    <p:extLst>
      <p:ext uri="{BB962C8B-B14F-4D97-AF65-F5344CB8AC3E}">
        <p14:creationId xmlns:p14="http://schemas.microsoft.com/office/powerpoint/2010/main" val="254867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5E-6 2.59259E-6 C 0.11159 -0.04028 0.22344 -0.08079 0.33489 -0.03334 C 0.44635 0.01412 0.55755 0.1493 0.66849 0.28449 " pathEditMode="relative" rAng="0" ptsTypes="AAA">
                                      <p:cBhvr>
                                        <p:cTn id="14" dur="2000" fill="hold"/>
                                        <p:tgtEl>
                                          <p:spTgt spid="10"/>
                                        </p:tgtEl>
                                        <p:attrNameLst>
                                          <p:attrName>ppt_x</p:attrName>
                                          <p:attrName>ppt_y</p:attrName>
                                        </p:attrNameLst>
                                      </p:cBhvr>
                                      <p:rCtr x="33424" y="11481"/>
                                    </p:animMotion>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4" presetClass="path" presetSubtype="0" accel="50000" decel="50000" fill="hold" nodeType="clickEffect">
                                  <p:stCondLst>
                                    <p:cond delay="0"/>
                                  </p:stCondLst>
                                  <p:childTnLst>
                                    <p:animMotion origin="layout" path="M -3.27081E-6 -3.27088E-6 L 0.09535 -0.04071 C 0.11502 -0.04973 0.14511 -0.05436 0.1765 -0.05436 C 0.21194 -0.05436 0.24072 -0.04973 0.26039 -0.04071 L 0.35626 -3.27088E-6 " pathEditMode="relative" rAng="0" ptsTypes="AAAAA">
                                      <p:cBhvr>
                                        <p:cTn id="24" dur="2000" fill="hold"/>
                                        <p:tgtEl>
                                          <p:spTgt spid="11"/>
                                        </p:tgtEl>
                                        <p:attrNameLst>
                                          <p:attrName>ppt_x</p:attrName>
                                          <p:attrName>ppt_y</p:attrName>
                                        </p:attrNameLst>
                                      </p:cBhvr>
                                      <p:rCtr x="17806" y="-2730"/>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4" presetClass="path" presetSubtype="0" accel="50000" decel="50000" fill="hold" nodeType="clickEffect">
                                  <p:stCondLst>
                                    <p:cond delay="0"/>
                                  </p:stCondLst>
                                  <p:childTnLst>
                                    <p:animMotion origin="layout" path="M 0.00065 0.0044 L 0.11841 -0.16632 C 0.14276 -0.20356 0.18327 -0.23872 0.22717 -0.2637 C 0.27784 -0.29169 0.32031 -0.30071 0.35235 -0.29447 L 0.50528 -0.27064 " pathEditMode="relative" rAng="20580000" ptsTypes="AAAAA">
                                      <p:cBhvr>
                                        <p:cTn id="34" dur="2000" fill="hold"/>
                                        <p:tgtEl>
                                          <p:spTgt spid="5"/>
                                        </p:tgtEl>
                                        <p:attrNameLst>
                                          <p:attrName>ppt_x</p:attrName>
                                          <p:attrName>ppt_y</p:attrName>
                                        </p:attrNameLst>
                                      </p:cBhvr>
                                      <p:rCtr x="24085" y="-20356"/>
                                    </p:animMotion>
                                  </p:childTnLst>
                                </p:cTn>
                              </p:par>
                            </p:childTnLst>
                          </p:cTn>
                        </p:par>
                        <p:par>
                          <p:cTn id="35" fill="hold">
                            <p:stCondLst>
                              <p:cond delay="2000"/>
                            </p:stCondLst>
                            <p:childTnLst>
                              <p:par>
                                <p:cTn id="36" presetID="1" presetClass="exit" presetSubtype="0" fill="hold" nodeType="afterEffect">
                                  <p:stCondLst>
                                    <p:cond delay="0"/>
                                  </p:stCondLst>
                                  <p:childTnLst>
                                    <p:set>
                                      <p:cBhvr>
                                        <p:cTn id="37" dur="1" fill="hold">
                                          <p:stCondLst>
                                            <p:cond delay="0"/>
                                          </p:stCondLst>
                                        </p:cTn>
                                        <p:tgtEl>
                                          <p:spTgt spid="5"/>
                                        </p:tgtEl>
                                        <p:attrNameLst>
                                          <p:attrName>style.visibility</p:attrName>
                                        </p:attrNameLst>
                                      </p:cBhvr>
                                      <p:to>
                                        <p:strVal val="hidden"/>
                                      </p:to>
                                    </p:set>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EA1E04A-4BC9-4937-BDBA-5D6FAAAB4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7999"/>
          </a:xfrm>
          <a:prstGeom prst="rect">
            <a:avLst/>
          </a:prstGeom>
        </p:spPr>
      </p:pic>
      <p:grpSp>
        <p:nvGrpSpPr>
          <p:cNvPr id="20" name="Group 19"/>
          <p:cNvGrpSpPr/>
          <p:nvPr/>
        </p:nvGrpSpPr>
        <p:grpSpPr>
          <a:xfrm>
            <a:off x="733402" y="3406582"/>
            <a:ext cx="400346" cy="3047559"/>
            <a:chOff x="733402" y="3406582"/>
            <a:chExt cx="400346" cy="3047559"/>
          </a:xfrm>
        </p:grpSpPr>
        <p:sp>
          <p:nvSpPr>
            <p:cNvPr id="2" name="Flowchart: Alternate Process 1"/>
            <p:cNvSpPr/>
            <p:nvPr/>
          </p:nvSpPr>
          <p:spPr>
            <a:xfrm rot="16200000">
              <a:off x="265812" y="3874172"/>
              <a:ext cx="1317816" cy="382635"/>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Alternate Process 8"/>
            <p:cNvSpPr/>
            <p:nvPr/>
          </p:nvSpPr>
          <p:spPr>
            <a:xfrm rot="16200000">
              <a:off x="279490" y="5599883"/>
              <a:ext cx="1325881" cy="382635"/>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1484515" y="3406582"/>
            <a:ext cx="400346" cy="3047559"/>
            <a:chOff x="1484515" y="3406582"/>
            <a:chExt cx="400346" cy="3047559"/>
          </a:xfrm>
        </p:grpSpPr>
        <p:sp>
          <p:nvSpPr>
            <p:cNvPr id="5" name="Flowchart: Alternate Process 4"/>
            <p:cNvSpPr/>
            <p:nvPr/>
          </p:nvSpPr>
          <p:spPr>
            <a:xfrm rot="16200000">
              <a:off x="1016925" y="3874172"/>
              <a:ext cx="1317816" cy="382635"/>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Alternate Process 9"/>
            <p:cNvSpPr/>
            <p:nvPr/>
          </p:nvSpPr>
          <p:spPr>
            <a:xfrm rot="16200000">
              <a:off x="1030603" y="5599883"/>
              <a:ext cx="1325881" cy="382635"/>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2253339" y="3406582"/>
            <a:ext cx="407681" cy="3047559"/>
            <a:chOff x="2253339" y="3406582"/>
            <a:chExt cx="407681" cy="3047559"/>
          </a:xfrm>
        </p:grpSpPr>
        <p:sp>
          <p:nvSpPr>
            <p:cNvPr id="6" name="Flowchart: Alternate Process 5"/>
            <p:cNvSpPr/>
            <p:nvPr/>
          </p:nvSpPr>
          <p:spPr>
            <a:xfrm rot="16200000">
              <a:off x="1810794" y="3874172"/>
              <a:ext cx="1317816" cy="382636"/>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Alternate Process 10"/>
            <p:cNvSpPr/>
            <p:nvPr/>
          </p:nvSpPr>
          <p:spPr>
            <a:xfrm rot="16200000">
              <a:off x="1781716" y="5599883"/>
              <a:ext cx="1325881" cy="382635"/>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p:cNvGrpSpPr/>
          <p:nvPr/>
        </p:nvGrpSpPr>
        <p:grpSpPr>
          <a:xfrm>
            <a:off x="3029497" y="3406582"/>
            <a:ext cx="382636" cy="3047558"/>
            <a:chOff x="3029497" y="3406582"/>
            <a:chExt cx="382636" cy="3047558"/>
          </a:xfrm>
        </p:grpSpPr>
        <p:sp>
          <p:nvSpPr>
            <p:cNvPr id="7" name="Flowchart: Alternate Process 6"/>
            <p:cNvSpPr/>
            <p:nvPr/>
          </p:nvSpPr>
          <p:spPr>
            <a:xfrm rot="16200000">
              <a:off x="2561908" y="3874172"/>
              <a:ext cx="1317816" cy="382635"/>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Alternate Process 11"/>
            <p:cNvSpPr/>
            <p:nvPr/>
          </p:nvSpPr>
          <p:spPr>
            <a:xfrm rot="16200000">
              <a:off x="2557874" y="5599882"/>
              <a:ext cx="1325881" cy="382635"/>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3769789" y="3406582"/>
            <a:ext cx="393456" cy="3047558"/>
            <a:chOff x="3769789" y="3406582"/>
            <a:chExt cx="393456" cy="3047558"/>
          </a:xfrm>
        </p:grpSpPr>
        <p:sp>
          <p:nvSpPr>
            <p:cNvPr id="8" name="Flowchart: Alternate Process 7"/>
            <p:cNvSpPr/>
            <p:nvPr/>
          </p:nvSpPr>
          <p:spPr>
            <a:xfrm rot="16200000">
              <a:off x="3307609" y="3868762"/>
              <a:ext cx="1317816" cy="393456"/>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Alternate Process 12"/>
            <p:cNvSpPr/>
            <p:nvPr/>
          </p:nvSpPr>
          <p:spPr>
            <a:xfrm rot="16200000">
              <a:off x="3308987" y="5599882"/>
              <a:ext cx="1325881" cy="382635"/>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844456" y="375913"/>
            <a:ext cx="10854038" cy="3418981"/>
            <a:chOff x="867732" y="641300"/>
            <a:chExt cx="10854038" cy="3418981"/>
          </a:xfrm>
        </p:grpSpPr>
        <p:sp>
          <p:nvSpPr>
            <p:cNvPr id="14" name="Explosion 1 13"/>
            <p:cNvSpPr/>
            <p:nvPr/>
          </p:nvSpPr>
          <p:spPr>
            <a:xfrm rot="20675368">
              <a:off x="867732" y="641300"/>
              <a:ext cx="3200400" cy="2743200"/>
            </a:xfrm>
            <a:prstGeom prst="irregularSeal1">
              <a:avLst/>
            </a:prstGeom>
            <a:solidFill>
              <a:schemeClr val="accent4"/>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1"/>
                  </a:solidFill>
                  <a:latin typeface="Century Gothic" panose="020B0502020202020204" pitchFamily="34" charset="0"/>
                </a:rPr>
                <a:t>pop!</a:t>
              </a:r>
            </a:p>
          </p:txBody>
        </p:sp>
        <p:sp>
          <p:nvSpPr>
            <p:cNvPr id="15" name="Explosion 1 14"/>
            <p:cNvSpPr/>
            <p:nvPr/>
          </p:nvSpPr>
          <p:spPr>
            <a:xfrm rot="845281">
              <a:off x="7768606" y="1317081"/>
              <a:ext cx="3953164" cy="2743200"/>
            </a:xfrm>
            <a:prstGeom prst="irregularSeal1">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1"/>
                  </a:solidFill>
                  <a:latin typeface="Century Gothic" panose="020B0502020202020204" pitchFamily="34" charset="0"/>
                </a:rPr>
                <a:t>bang!</a:t>
              </a:r>
            </a:p>
          </p:txBody>
        </p:sp>
      </p:gr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24" name="TextBox 23">
            <a:extLst>
              <a:ext uri="{FF2B5EF4-FFF2-40B4-BE49-F238E27FC236}">
                <a16:creationId xmlns:a16="http://schemas.microsoft.com/office/drawing/2014/main" id="{E484F31F-86E0-4680-BBF3-A92DF5F578F8}"/>
              </a:ext>
            </a:extLst>
          </p:cNvPr>
          <p:cNvSpPr txBox="1"/>
          <p:nvPr/>
        </p:nvSpPr>
        <p:spPr>
          <a:xfrm>
            <a:off x="3769789" y="242492"/>
            <a:ext cx="4652423" cy="369332"/>
          </a:xfrm>
          <a:prstGeom prst="rect">
            <a:avLst/>
          </a:prstGeom>
          <a:noFill/>
        </p:spPr>
        <p:txBody>
          <a:bodyPr wrap="square" rtlCol="0">
            <a:spAutoFit/>
          </a:bodyPr>
          <a:lstStyle/>
          <a:p>
            <a:pPr algn="ctr"/>
            <a:r>
              <a:rPr lang="en-GB">
                <a:latin typeface="Century Gothic" panose="020B0502020202020204" pitchFamily="34" charset="0"/>
              </a:rPr>
              <a:t>Click on the sausages and then on pop</a:t>
            </a:r>
          </a:p>
        </p:txBody>
      </p:sp>
      <p:sp>
        <p:nvSpPr>
          <p:cNvPr id="25" name="Oval 24">
            <a:extLst>
              <a:ext uri="{FF2B5EF4-FFF2-40B4-BE49-F238E27FC236}">
                <a16:creationId xmlns:a16="http://schemas.microsoft.com/office/drawing/2014/main" id="{8101D443-2051-4B24-A39D-2F4857EC60E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904513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7"/>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9"/>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Enabling Environments</a:t>
            </a:r>
          </a:p>
        </p:txBody>
      </p:sp>
    </p:spTree>
    <p:extLst>
      <p:ext uri="{BB962C8B-B14F-4D97-AF65-F5344CB8AC3E}">
        <p14:creationId xmlns:p14="http://schemas.microsoft.com/office/powerpoint/2010/main" val="215753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227610"/>
          </a:xfrm>
        </p:spPr>
        <p:txBody>
          <a:bodyPr vert="horz" lIns="91440" tIns="45720" rIns="91440" bIns="45720" rtlCol="0" anchor="t">
            <a:noAutofit/>
          </a:bodyPr>
          <a:lstStyle/>
          <a:p>
            <a:pPr>
              <a:lnSpc>
                <a:spcPct val="100000"/>
              </a:lnSpc>
              <a:spcBef>
                <a:spcPts val="0"/>
              </a:spcBef>
            </a:pPr>
            <a:r>
              <a:rPr lang="en-GB" sz="2400" b="1">
                <a:latin typeface="Myriad Pro"/>
              </a:rPr>
              <a:t>Playing and Exploring</a:t>
            </a:r>
          </a:p>
          <a:p>
            <a:pPr>
              <a:lnSpc>
                <a:spcPct val="100000"/>
              </a:lnSpc>
              <a:spcBef>
                <a:spcPts val="0"/>
              </a:spcBef>
            </a:pPr>
            <a:r>
              <a:rPr lang="en-GB" sz="2400">
                <a:latin typeface="Myriad Pro"/>
              </a:rPr>
              <a:t>Provide a carpet-sized part-part-whole model (e.g. using PE hoops) for the children to explore partitioning collections of things, e.g. shells, cars, conkers etc.</a:t>
            </a:r>
          </a:p>
          <a:p>
            <a:pPr>
              <a:lnSpc>
                <a:spcPct val="100000"/>
              </a:lnSpc>
              <a:spcBef>
                <a:spcPts val="1800"/>
              </a:spcBef>
            </a:pPr>
            <a:r>
              <a:rPr lang="en-GB" sz="2400" b="1">
                <a:latin typeface="Myriad Pro"/>
              </a:rPr>
              <a:t>Active Learning</a:t>
            </a:r>
            <a:endParaRPr lang="en-GB" sz="2400">
              <a:latin typeface="Myriad Pro"/>
            </a:endParaRPr>
          </a:p>
          <a:p>
            <a:pPr>
              <a:lnSpc>
                <a:spcPct val="100000"/>
              </a:lnSpc>
              <a:spcBef>
                <a:spcPts val="0"/>
              </a:spcBef>
            </a:pPr>
            <a:r>
              <a:rPr lang="en-GB" sz="2400">
                <a:latin typeface="Myriad Pro"/>
              </a:rPr>
              <a:t>Notice when children partition a group of two objects from a collection they are playing with, e.g. animals in a farm yard or small world people in rooms in a doll’s house.</a:t>
            </a:r>
          </a:p>
          <a:p>
            <a:pPr>
              <a:lnSpc>
                <a:spcPct val="100000"/>
              </a:lnSpc>
              <a:spcBef>
                <a:spcPts val="1800"/>
              </a:spcBef>
            </a:pPr>
            <a:r>
              <a:rPr lang="en-GB" sz="2400" b="1">
                <a:latin typeface="Myriad Pro"/>
              </a:rPr>
              <a:t>Creating and Thinking Critically</a:t>
            </a:r>
          </a:p>
          <a:p>
            <a:pPr>
              <a:lnSpc>
                <a:spcPct val="100000"/>
              </a:lnSpc>
              <a:spcBef>
                <a:spcPts val="0"/>
              </a:spcBef>
            </a:pPr>
            <a:r>
              <a:rPr lang="en-GB" sz="2400">
                <a:latin typeface="Myriad Pro"/>
              </a:rPr>
              <a:t>Set the limit in a play area to 2 children. When there are more than 2 children, ask children to work out how many will have to come back later.</a:t>
            </a:r>
          </a:p>
          <a:p>
            <a:pPr>
              <a:lnSpc>
                <a:spcPct val="100000"/>
              </a:lnSpc>
              <a:spcBef>
                <a:spcPts val="1800"/>
              </a:spcBef>
            </a:pPr>
            <a:endParaRPr lang="en-GB" sz="2400" b="1">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7AD33842-3BC8-4B50-9B49-268EDECFB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pic>
        <p:nvPicPr>
          <p:cNvPr id="12" name="Picture 11"/>
          <p:cNvPicPr>
            <a:picLocks noChangeAspect="1"/>
          </p:cNvPicPr>
          <p:nvPr/>
        </p:nvPicPr>
        <p:blipFill>
          <a:blip r:embed="rId4"/>
          <a:stretch>
            <a:fillRect/>
          </a:stretch>
        </p:blipFill>
        <p:spPr>
          <a:xfrm>
            <a:off x="1143617" y="155773"/>
            <a:ext cx="2365110" cy="2118151"/>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9494" b="3857"/>
          <a:stretch/>
        </p:blipFill>
        <p:spPr>
          <a:xfrm>
            <a:off x="0" y="1917659"/>
            <a:ext cx="6279456" cy="4821494"/>
          </a:xfrm>
          <a:prstGeom prst="rect">
            <a:avLst/>
          </a:prstGeom>
        </p:spPr>
      </p:pic>
      <p:pic>
        <p:nvPicPr>
          <p:cNvPr id="10"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810613" y="1839834"/>
            <a:ext cx="1917897" cy="2516992"/>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31439" b="2803"/>
          <a:stretch/>
        </p:blipFill>
        <p:spPr>
          <a:xfrm>
            <a:off x="424413" y="2803156"/>
            <a:ext cx="5086087" cy="4054844"/>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102559188"/>
              </p:ext>
            </p:extLst>
          </p:nvPr>
        </p:nvGraphicFramePr>
        <p:xfrm>
          <a:off x="6215399" y="389469"/>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Oval 13"/>
          <p:cNvSpPr/>
          <p:nvPr/>
        </p:nvSpPr>
        <p:spPr>
          <a:xfrm>
            <a:off x="6358968" y="563478"/>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436556" y="569902"/>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525996" y="563478"/>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622601" y="56347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0684298" y="55815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391471" y="1634608"/>
            <a:ext cx="772304" cy="693683"/>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469059" y="1656272"/>
            <a:ext cx="772304" cy="693683"/>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543259" y="1665088"/>
            <a:ext cx="772304" cy="693683"/>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9643674" y="1649847"/>
            <a:ext cx="772304" cy="693683"/>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0699457" y="1629280"/>
            <a:ext cx="772304" cy="693683"/>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797284" y="4998328"/>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37486" y="5338854"/>
            <a:ext cx="604705" cy="716390"/>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3964" y="5227516"/>
            <a:ext cx="891248" cy="846962"/>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71391" y="5172356"/>
            <a:ext cx="557748" cy="910940"/>
          </a:xfrm>
          <a:prstGeom prst="rect">
            <a:avLst/>
          </a:prstGeom>
        </p:spPr>
      </p:pic>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90651" y="5151087"/>
            <a:ext cx="563995" cy="904158"/>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0713" y="5174448"/>
            <a:ext cx="666706" cy="953097"/>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1181" y="444332"/>
            <a:ext cx="444753" cy="423970"/>
          </a:xfrm>
          <a:prstGeom prst="rect">
            <a:avLst/>
          </a:prstGeom>
        </p:spPr>
      </p:pic>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81335" y="1499584"/>
            <a:ext cx="297195" cy="475927"/>
          </a:xfrm>
          <a:prstGeom prst="rect">
            <a:avLst/>
          </a:prstGeom>
        </p:spPr>
      </p:pic>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9498" y="1547211"/>
            <a:ext cx="278490" cy="455144"/>
          </a:xfrm>
          <a:prstGeom prst="rect">
            <a:avLst/>
          </a:prstGeom>
        </p:spPr>
      </p:pic>
      <p:sp>
        <p:nvSpPr>
          <p:cNvPr id="28" name="Rectangle 27">
            <a:extLst>
              <a:ext uri="{FF2B5EF4-FFF2-40B4-BE49-F238E27FC236}">
                <a16:creationId xmlns:a16="http://schemas.microsoft.com/office/drawing/2014/main" id="{F4BD5E00-55D1-4A92-AD1C-F0B58AFC0303}"/>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30" name="Oval 29">
            <a:extLst>
              <a:ext uri="{FF2B5EF4-FFF2-40B4-BE49-F238E27FC236}">
                <a16:creationId xmlns:a16="http://schemas.microsoft.com/office/drawing/2014/main" id="{C60DDD4A-CF07-4A44-8943-3B7FF5219CC5}"/>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628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29167E-6 -3.7037E-7 C 0.05183 -0.05046 0.10378 -0.10093 0.1569 -0.04213 C 0.21003 0.01667 0.31888 0.35347 0.31888 0.3537 L 0.31888 0.35347 L 0.31888 0.3537 " pathEditMode="relative" rAng="0" ptsTypes="AAAAA">
                                      <p:cBhvr>
                                        <p:cTn id="14" dur="2000" fill="hold"/>
                                        <p:tgtEl>
                                          <p:spTgt spid="10"/>
                                        </p:tgtEl>
                                        <p:attrNameLst>
                                          <p:attrName>ppt_x</p:attrName>
                                          <p:attrName>ppt_y</p:attrName>
                                        </p:attrNameLst>
                                      </p:cBhvr>
                                      <p:rCtr x="15937" y="14236"/>
                                    </p:animMotion>
                                  </p:childTnLst>
                                </p:cTn>
                              </p:par>
                            </p:childTnLst>
                          </p:cTn>
                        </p:par>
                      </p:childTnLst>
                    </p:cTn>
                  </p:par>
                  <p:par>
                    <p:cTn id="15" fill="hold">
                      <p:stCondLst>
                        <p:cond delay="indefinite"/>
                      </p:stCondLst>
                      <p:childTnLst>
                        <p:par>
                          <p:cTn id="16" fill="hold">
                            <p:stCondLst>
                              <p:cond delay="0"/>
                            </p:stCondLst>
                            <p:childTnLst>
                              <p:par>
                                <p:cTn id="17" presetID="44" presetClass="path" presetSubtype="0" accel="50000" decel="50000" fill="hold" nodeType="clickEffect">
                                  <p:stCondLst>
                                    <p:cond delay="0"/>
                                  </p:stCondLst>
                                  <p:childTnLst>
                                    <p:animMotion origin="layout" path="M 6.25E-7 1.85185E-6 L 0.04193 -0.06597 C 0.05065 -0.08056 0.06393 -0.08796 0.07786 -0.08796 C 0.09349 -0.08796 0.10625 -0.08056 0.11471 -0.06597 L 0.15729 1.85185E-6 " pathEditMode="relative" rAng="0" ptsTypes="AAAAA">
                                      <p:cBhvr>
                                        <p:cTn id="18" dur="2000" fill="hold"/>
                                        <p:tgtEl>
                                          <p:spTgt spid="11"/>
                                        </p:tgtEl>
                                        <p:attrNameLst>
                                          <p:attrName>ppt_x</p:attrName>
                                          <p:attrName>ppt_y</p:attrName>
                                        </p:attrNameLst>
                                      </p:cBhvr>
                                      <p:rCtr x="7865" y="-4398"/>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3.75E-6 -2.22222E-6 L 3.75E-6 0.25 " pathEditMode="relative" rAng="0" ptsTypes="AA">
                                      <p:cBhvr>
                                        <p:cTn id="49" dur="2000" fill="hold"/>
                                        <p:tgtEl>
                                          <p:spTgt spid="25"/>
                                        </p:tgtEl>
                                        <p:attrNameLst>
                                          <p:attrName>ppt_x</p:attrName>
                                          <p:attrName>ppt_y</p:attrName>
                                        </p:attrNameLst>
                                      </p:cBhvr>
                                      <p:rCtr x="0" y="12500"/>
                                    </p:animMotion>
                                  </p:childTnLst>
                                </p:cTn>
                              </p:par>
                              <p:par>
                                <p:cTn id="50" presetID="42" presetClass="path" presetSubtype="0" accel="50000" decel="50000" fill="hold" grpId="1" nodeType="withEffect">
                                  <p:stCondLst>
                                    <p:cond delay="0"/>
                                  </p:stCondLst>
                                  <p:childTnLst>
                                    <p:animMotion origin="layout" path="M 0 0 L 0 0.25 E" pathEditMode="relative" ptsTypes="">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2" grpId="0" animBg="1"/>
      <p:bldP spid="23" grpId="0" animBg="1"/>
      <p:bldP spid="25" grpId="0" animBg="1"/>
      <p:bldP spid="25" grpId="1" animBg="1"/>
      <p:bldP spid="26" grpId="0" animBg="1"/>
      <p:bldP spid="26" grpId="1"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FB3E614-1B43-4260-8B52-1B0F05D9D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7999"/>
          </a:xfrm>
          <a:prstGeom prst="rect">
            <a:avLst/>
          </a:prstGeom>
        </p:spPr>
      </p:pic>
      <p:pic>
        <p:nvPicPr>
          <p:cNvPr id="12" name="Picture 11"/>
          <p:cNvPicPr>
            <a:picLocks noChangeAspect="1"/>
          </p:cNvPicPr>
          <p:nvPr/>
        </p:nvPicPr>
        <p:blipFill>
          <a:blip r:embed="rId4"/>
          <a:stretch>
            <a:fillRect/>
          </a:stretch>
        </p:blipFill>
        <p:spPr>
          <a:xfrm>
            <a:off x="1143617" y="155773"/>
            <a:ext cx="2365110" cy="2118151"/>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102559188"/>
              </p:ext>
            </p:extLst>
          </p:nvPr>
        </p:nvGraphicFramePr>
        <p:xfrm>
          <a:off x="6215399" y="389469"/>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Oval 13"/>
          <p:cNvSpPr/>
          <p:nvPr/>
        </p:nvSpPr>
        <p:spPr>
          <a:xfrm>
            <a:off x="6358968" y="563478"/>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436556" y="569902"/>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533616" y="563478"/>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603551" y="56347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0691918" y="58101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391471" y="1649848"/>
            <a:ext cx="772304" cy="693683"/>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469059" y="1656272"/>
            <a:ext cx="772304" cy="693683"/>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543259" y="1649848"/>
            <a:ext cx="772304" cy="693683"/>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797284" y="4998328"/>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5086" y="5338854"/>
            <a:ext cx="604705" cy="71639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7307" y="5203030"/>
            <a:ext cx="557748" cy="910940"/>
          </a:xfrm>
          <a:prstGeom prst="rect">
            <a:avLst/>
          </a:prstGeom>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8251" y="5151087"/>
            <a:ext cx="563995" cy="904158"/>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8313" y="5174448"/>
            <a:ext cx="666706" cy="953097"/>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1335" y="1499584"/>
            <a:ext cx="297195" cy="475927"/>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7291" y="405511"/>
            <a:ext cx="278490" cy="455144"/>
          </a:xfrm>
          <a:prstGeom prst="rect">
            <a:avLst/>
          </a:prstGeom>
        </p:spPr>
      </p:pic>
      <p:pic>
        <p:nvPicPr>
          <p:cNvPr id="27" name="Picture 26"/>
          <p:cNvPicPr>
            <a:picLocks noChangeAspect="1"/>
          </p:cNvPicPr>
          <p:nvPr/>
        </p:nvPicPr>
        <p:blipFill rotWithShape="1">
          <a:blip r:embed="rId9">
            <a:extLst>
              <a:ext uri="{28A0092B-C50C-407E-A947-70E740481C1C}">
                <a14:useLocalDpi xmlns:a14="http://schemas.microsoft.com/office/drawing/2010/main" val="0"/>
              </a:ext>
            </a:extLst>
          </a:blip>
          <a:srcRect l="33585" b="5658"/>
          <a:stretch/>
        </p:blipFill>
        <p:spPr>
          <a:xfrm>
            <a:off x="357671" y="2849056"/>
            <a:ext cx="4921880" cy="3936743"/>
          </a:xfrm>
          <a:prstGeom prst="rect">
            <a:avLst/>
          </a:prstGeom>
        </p:spPr>
      </p:pic>
      <p:pic>
        <p:nvPicPr>
          <p:cNvPr id="10" name="Picture 2" descr="NUM_195_STL_001_010_145"/>
          <p:cNvPicPr>
            <a:picLocks noChangeAspect="1" noChangeArrowheads="1"/>
          </p:cNvPicPr>
          <p:nvPr/>
        </p:nvPicPr>
        <p:blipFill>
          <a:blip r:embed="rId10">
            <a:extLst>
              <a:ext uri="{28A0092B-C50C-407E-A947-70E740481C1C}">
                <a14:useLocalDpi xmlns:a14="http://schemas.microsoft.com/office/drawing/2010/main" val="0"/>
              </a:ext>
            </a:extLst>
          </a:blip>
          <a:srcRect l="10135" t="50960" r="81993" b="30688"/>
          <a:stretch>
            <a:fillRect/>
          </a:stretch>
        </p:blipFill>
        <p:spPr bwMode="auto">
          <a:xfrm>
            <a:off x="601238" y="2534313"/>
            <a:ext cx="1884787" cy="2473539"/>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28" name="Picture 27"/>
          <p:cNvPicPr>
            <a:picLocks noChangeAspect="1"/>
          </p:cNvPicPr>
          <p:nvPr/>
        </p:nvPicPr>
        <p:blipFill rotWithShape="1">
          <a:blip r:embed="rId11">
            <a:extLst>
              <a:ext uri="{28A0092B-C50C-407E-A947-70E740481C1C}">
                <a14:useLocalDpi xmlns:a14="http://schemas.microsoft.com/office/drawing/2010/main" val="0"/>
              </a:ext>
            </a:extLst>
          </a:blip>
          <a:srcRect l="27723" b="5075"/>
          <a:stretch/>
        </p:blipFill>
        <p:spPr>
          <a:xfrm>
            <a:off x="217170" y="3622830"/>
            <a:ext cx="4231005" cy="3124869"/>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20474" y="5167129"/>
            <a:ext cx="575181" cy="872003"/>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58961" y="1566674"/>
            <a:ext cx="286803" cy="436439"/>
          </a:xfrm>
          <a:prstGeom prst="rect">
            <a:avLst/>
          </a:prstGeom>
        </p:spPr>
      </p:pic>
      <p:sp>
        <p:nvSpPr>
          <p:cNvPr id="26" name="Rectangle 25">
            <a:extLst>
              <a:ext uri="{FF2B5EF4-FFF2-40B4-BE49-F238E27FC236}">
                <a16:creationId xmlns:a16="http://schemas.microsoft.com/office/drawing/2014/main" id="{56E616C8-806A-4EC8-9C49-7D4DBAD6A5E6}"/>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30" name="Oval 29">
            <a:extLst>
              <a:ext uri="{FF2B5EF4-FFF2-40B4-BE49-F238E27FC236}">
                <a16:creationId xmlns:a16="http://schemas.microsoft.com/office/drawing/2014/main" id="{0B57DD9E-3D15-4BC8-92D2-758D45D677EA}"/>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301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5E-6 -0.00579 L -2.5E-6 -0.00533 C 0.00495 -0.00833 0.01016 -0.01134 0.01524 -0.01412 C 0.01862 -0.01597 0.02344 -0.0206 0.02761 -0.02246 C 0.0293 -0.02338 0.03086 -0.02361 0.03282 -0.02384 C 0.04623 -0.02894 0.03672 -0.02662 0.05183 -0.02917 C 0.05443 -0.03033 0.05638 -0.03195 0.05899 -0.03264 C 0.07722 -0.03542 0.09831 -0.03357 0.11641 -0.03264 C 0.12018 -0.03171 0.13972 -0.02755 0.14427 -0.0257 C 0.15456 -0.0213 0.1638 -0.01505 0.17409 -0.01065 C 0.17956 -0.00833 0.18464 -0.00671 0.18985 -0.00394 C 0.19427 -0.00162 0.19792 0.00162 0.20196 0.0044 C 0.21341 0.01157 0.22865 0.01875 0.23698 0.0294 L 0.25612 0.0544 C 0.275 0.07893 0.25977 0.05741 0.28203 0.09444 C 0.28555 0.1 0.29063 0.10509 0.29271 0.11111 C 0.29466 0.11667 0.29584 0.12222 0.29792 0.12778 C 0.29974 0.1331 0.30196 0.13773 0.30326 0.14305 C 0.31823 0.19977 0.29518 0.12454 0.31185 0.17801 C 0.31237 0.18264 0.31328 0.18796 0.3138 0.19305 C 0.31433 0.20092 0.31615 0.25023 0.31706 0.26111 C 0.31758 0.26829 0.31979 0.27477 0.32058 0.28148 C 0.32123 0.28634 0.32136 0.29143 0.32201 0.29653 C 0.32253 0.29792 0.32357 0.29907 0.32461 0.30023 L 0.32461 0.30069 " pathEditMode="relative" rAng="0" ptsTypes="AAAAAAAAAAAAAAAAAAAAAAAAA">
                                      <p:cBhvr>
                                        <p:cTn id="14" dur="2000" fill="hold"/>
                                        <p:tgtEl>
                                          <p:spTgt spid="10"/>
                                        </p:tgtEl>
                                        <p:attrNameLst>
                                          <p:attrName>ppt_x</p:attrName>
                                          <p:attrName>ppt_y</p:attrName>
                                        </p:attrNameLst>
                                      </p:cBhvr>
                                      <p:rCtr x="16224" y="13889"/>
                                    </p:animMotion>
                                  </p:childTnLst>
                                </p:cTn>
                              </p:par>
                            </p:childTnLst>
                          </p:cTn>
                        </p:par>
                      </p:childTnLst>
                    </p:cTn>
                  </p:par>
                  <p:par>
                    <p:cTn id="15" fill="hold">
                      <p:stCondLst>
                        <p:cond delay="indefinite"/>
                      </p:stCondLst>
                      <p:childTnLst>
                        <p:par>
                          <p:cTn id="16" fill="hold">
                            <p:stCondLst>
                              <p:cond delay="0"/>
                            </p:stCondLst>
                            <p:childTnLst>
                              <p:par>
                                <p:cTn id="17" presetID="44" presetClass="path" presetSubtype="0" accel="50000" decel="50000" fill="hold" nodeType="clickEffect">
                                  <p:stCondLst>
                                    <p:cond delay="0"/>
                                  </p:stCondLst>
                                  <p:childTnLst>
                                    <p:animMotion origin="layout" path="M 3.95833E-6 0.00787 L 0.04362 -0.0382 C 0.05273 -0.04838 0.0664 -0.05394 0.08073 -0.05394 C 0.097 -0.05394 0.11015 -0.04838 0.11927 -0.0382 L 0.16302 0.00787 " pathEditMode="relative" rAng="0" ptsTypes="AAAAA">
                                      <p:cBhvr>
                                        <p:cTn id="18" dur="2000" fill="hold"/>
                                        <p:tgtEl>
                                          <p:spTgt spid="28"/>
                                        </p:tgtEl>
                                        <p:attrNameLst>
                                          <p:attrName>ppt_x</p:attrName>
                                          <p:attrName>ppt_y</p:attrName>
                                        </p:attrNameLst>
                                      </p:cBhvr>
                                      <p:rCtr x="8151" y="-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2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0 0 L 0 0.25 E" pathEditMode="relative" ptsTypes="">
                                      <p:cBhvr>
                                        <p:cTn id="45" dur="2000" fill="hold"/>
                                        <p:tgtEl>
                                          <p:spTgt spid="22"/>
                                        </p:tgtEl>
                                        <p:attrNameLst>
                                          <p:attrName>ppt_x</p:attrName>
                                          <p:attrName>ppt_y</p:attrName>
                                        </p:attrNameLst>
                                      </p:cBhvr>
                                    </p:animMotion>
                                  </p:childTnLst>
                                </p:cTn>
                              </p:par>
                              <p:par>
                                <p:cTn id="46" presetID="42" presetClass="path" presetSubtype="0" accel="50000" decel="50000" fill="hold" grpId="1" nodeType="withEffect">
                                  <p:stCondLst>
                                    <p:cond delay="0"/>
                                  </p:stCondLst>
                                  <p:childTnLst>
                                    <p:animMotion origin="layout" path="M -1.875E-6 -2.22222E-6 L -1.875E-6 0.25 " pathEditMode="relative" rAng="0" ptsTypes="AA">
                                      <p:cBhvr>
                                        <p:cTn id="47" dur="2000" fill="hold"/>
                                        <p:tgtEl>
                                          <p:spTgt spid="23"/>
                                        </p:tgtEl>
                                        <p:attrNameLst>
                                          <p:attrName>ppt_x</p:attrName>
                                          <p:attrName>ppt_y</p:attrName>
                                        </p:attrNameLst>
                                      </p:cBhvr>
                                      <p:rCtr x="0" y="12500"/>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2" grpId="0" animBg="1"/>
      <p:bldP spid="22" grpId="1" animBg="1"/>
      <p:bldP spid="23" grpId="0" animBg="1"/>
      <p:bldP spid="23" grpId="1"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95389ED-7B8D-4F35-ABDD-2DB5DFBBA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7999"/>
          </a:xfrm>
          <a:prstGeom prst="rect">
            <a:avLst/>
          </a:prstGeom>
        </p:spPr>
      </p:pic>
      <p:pic>
        <p:nvPicPr>
          <p:cNvPr id="12" name="Picture 11"/>
          <p:cNvPicPr>
            <a:picLocks noChangeAspect="1"/>
          </p:cNvPicPr>
          <p:nvPr/>
        </p:nvPicPr>
        <p:blipFill>
          <a:blip r:embed="rId4"/>
          <a:stretch>
            <a:fillRect/>
          </a:stretch>
        </p:blipFill>
        <p:spPr>
          <a:xfrm>
            <a:off x="1143617" y="155773"/>
            <a:ext cx="2365110" cy="2118151"/>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102559188"/>
              </p:ext>
            </p:extLst>
          </p:nvPr>
        </p:nvGraphicFramePr>
        <p:xfrm>
          <a:off x="6215399" y="389469"/>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Oval 13"/>
          <p:cNvSpPr/>
          <p:nvPr/>
        </p:nvSpPr>
        <p:spPr>
          <a:xfrm>
            <a:off x="6358968" y="563478"/>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436556" y="569902"/>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533616" y="563478"/>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641651" y="56347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0730018" y="54291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391471" y="1649848"/>
            <a:ext cx="772304" cy="693683"/>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469059" y="1656272"/>
            <a:ext cx="772304" cy="693683"/>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797284" y="4998328"/>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2236" y="5357904"/>
            <a:ext cx="604705" cy="716390"/>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401" y="5170137"/>
            <a:ext cx="563995" cy="904158"/>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9211" y="5193498"/>
            <a:ext cx="666706" cy="953097"/>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1335" y="1499584"/>
            <a:ext cx="297195" cy="47592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27800455"/>
              </p:ext>
            </p:extLst>
          </p:nvPr>
        </p:nvGraphicFramePr>
        <p:xfrm>
          <a:off x="1417291" y="3284775"/>
          <a:ext cx="1440000" cy="288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tblGrid>
              <a:tr h="720000">
                <a:tc>
                  <a:txBody>
                    <a:bodyPr/>
                    <a:lstStyle/>
                    <a:p>
                      <a:endParaRPr lang="en-GB"/>
                    </a:p>
                  </a:txBody>
                  <a:tcPr>
                    <a:lnL w="76200" cap="flat" cmpd="sng" algn="ctr">
                      <a:no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C692E6"/>
                    </a:solidFill>
                  </a:tcPr>
                </a:tc>
                <a:extLst>
                  <a:ext uri="{0D108BD9-81ED-4DB2-BD59-A6C34878D82A}">
                    <a16:rowId xmlns:a16="http://schemas.microsoft.com/office/drawing/2014/main" val="10000"/>
                  </a:ext>
                </a:extLst>
              </a:tr>
              <a:tr h="72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6622C0"/>
                    </a:solidFill>
                  </a:tcPr>
                </a:tc>
                <a:extLst>
                  <a:ext uri="{0D108BD9-81ED-4DB2-BD59-A6C34878D82A}">
                    <a16:rowId xmlns:a16="http://schemas.microsoft.com/office/drawing/2014/main" val="10001"/>
                  </a:ext>
                </a:extLst>
              </a:tr>
              <a:tr h="72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10002"/>
                  </a:ext>
                </a:extLst>
              </a:tr>
              <a:tr h="72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E6E02"/>
                    </a:solidFill>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04140190"/>
              </p:ext>
            </p:extLst>
          </p:nvPr>
        </p:nvGraphicFramePr>
        <p:xfrm>
          <a:off x="1421025" y="5444190"/>
          <a:ext cx="1432573" cy="720000"/>
        </p:xfrm>
        <a:graphic>
          <a:graphicData uri="http://schemas.openxmlformats.org/drawingml/2006/table">
            <a:tbl>
              <a:tblPr firstRow="1" bandRow="1">
                <a:tableStyleId>{5C22544A-7EE6-4342-B048-85BDC9FD1C3A}</a:tableStyleId>
              </a:tblPr>
              <a:tblGrid>
                <a:gridCol w="719738">
                  <a:extLst>
                    <a:ext uri="{9D8B030D-6E8A-4147-A177-3AD203B41FA5}">
                      <a16:colId xmlns:a16="http://schemas.microsoft.com/office/drawing/2014/main" val="20000"/>
                    </a:ext>
                  </a:extLst>
                </a:gridCol>
                <a:gridCol w="712835">
                  <a:extLst>
                    <a:ext uri="{9D8B030D-6E8A-4147-A177-3AD203B41FA5}">
                      <a16:colId xmlns:a16="http://schemas.microsoft.com/office/drawing/2014/main" val="20001"/>
                    </a:ext>
                  </a:extLst>
                </a:gridCol>
              </a:tblGrid>
              <a:tr h="72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E6E02"/>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E6E02"/>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56020307"/>
              </p:ext>
            </p:extLst>
          </p:nvPr>
        </p:nvGraphicFramePr>
        <p:xfrm>
          <a:off x="1419193" y="3284190"/>
          <a:ext cx="144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tblGrid>
              <a:tr h="720000">
                <a:tc>
                  <a:txBody>
                    <a:bodyPr/>
                    <a:lstStyle/>
                    <a:p>
                      <a:endParaRPr lang="en-GB"/>
                    </a:p>
                  </a:txBody>
                  <a:tcPr>
                    <a:lnL w="76200" cap="flat" cmpd="sng" algn="ctr">
                      <a:no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2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72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bl>
          </a:graphicData>
        </a:graphic>
      </p:graphicFrame>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2408" y="419549"/>
            <a:ext cx="284725" cy="475927"/>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0224" y="1566089"/>
            <a:ext cx="253551" cy="409422"/>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6514" y="5260802"/>
            <a:ext cx="474174" cy="792598"/>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94144" y="5234556"/>
            <a:ext cx="507101" cy="818843"/>
          </a:xfrm>
          <a:prstGeom prst="rect">
            <a:avLst/>
          </a:prstGeom>
        </p:spPr>
      </p:pic>
      <p:sp>
        <p:nvSpPr>
          <p:cNvPr id="25" name="Rectangle 24">
            <a:extLst>
              <a:ext uri="{FF2B5EF4-FFF2-40B4-BE49-F238E27FC236}">
                <a16:creationId xmlns:a16="http://schemas.microsoft.com/office/drawing/2014/main" id="{A7FC4D62-8EF3-4330-B992-4C6788191CAC}"/>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26" name="Oval 25">
            <a:extLst>
              <a:ext uri="{FF2B5EF4-FFF2-40B4-BE49-F238E27FC236}">
                <a16:creationId xmlns:a16="http://schemas.microsoft.com/office/drawing/2014/main" id="{37C56D00-0CA7-491F-8F08-5BFDF552185A}"/>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309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1.66667E-6 3.7037E-6 L 0.25 3.7037E-6 " pathEditMode="relative" rAng="0" ptsTypes="AA">
                                      <p:cBhvr>
                                        <p:cTn id="14" dur="2000" fill="hold"/>
                                        <p:tgtEl>
                                          <p:spTgt spid="5"/>
                                        </p:tgtEl>
                                        <p:attrNameLst>
                                          <p:attrName>ppt_x</p:attrName>
                                          <p:attrName>ppt_y</p:attrName>
                                        </p:attrNameLst>
                                      </p:cBhvr>
                                      <p:rCtr x="12500" y="0"/>
                                    </p:animMotion>
                                  </p:childTnLst>
                                </p:cTn>
                              </p:par>
                              <p:par>
                                <p:cTn id="15" presetID="63" presetClass="path" presetSubtype="0" accel="50000" decel="50000" fill="hold" nodeType="withEffect">
                                  <p:stCondLst>
                                    <p:cond delay="0"/>
                                  </p:stCondLst>
                                  <p:childTnLst>
                                    <p:animMotion origin="layout" path="M 1.66667E-6 -2.59259E-6 L 0.25 -2.59259E-6 " pathEditMode="relative" rAng="0" ptsTypes="AA">
                                      <p:cBhvr>
                                        <p:cTn id="16" dur="2000" fill="hold"/>
                                        <p:tgtEl>
                                          <p:spTgt spid="6"/>
                                        </p:tgtEl>
                                        <p:attrNameLst>
                                          <p:attrName>ppt_x</p:attrName>
                                          <p:attrName>ppt_y</p:attrName>
                                        </p:attrNameLst>
                                      </p:cBhvr>
                                      <p:rCtr x="12500"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6.25E-7 -2.22222E-6 L 6.25E-7 0.25 " pathEditMode="relative" rAng="0" ptsTypes="AA">
                                      <p:cBhvr>
                                        <p:cTn id="38" dur="2000" fill="hold"/>
                                        <p:tgtEl>
                                          <p:spTgt spid="19"/>
                                        </p:tgtEl>
                                        <p:attrNameLst>
                                          <p:attrName>ppt_x</p:attrName>
                                          <p:attrName>ppt_y</p:attrName>
                                        </p:attrNameLst>
                                      </p:cBhvr>
                                      <p:rCtr x="0" y="12500"/>
                                    </p:animMotion>
                                  </p:childTnLst>
                                </p:cTn>
                              </p:par>
                              <p:par>
                                <p:cTn id="39" presetID="42" presetClass="path" presetSubtype="0" accel="50000" decel="50000" fill="hold" grpId="1" nodeType="withEffect">
                                  <p:stCondLst>
                                    <p:cond delay="0"/>
                                  </p:stCondLst>
                                  <p:childTnLst>
                                    <p:animMotion origin="layout" path="M -8.33333E-7 1.85185E-6 L -8.33333E-7 0.25 " pathEditMode="relative" rAng="0" ptsTypes="AA">
                                      <p:cBhvr>
                                        <p:cTn id="40" dur="2000" fill="hold"/>
                                        <p:tgtEl>
                                          <p:spTgt spid="22"/>
                                        </p:tgtEl>
                                        <p:attrNameLst>
                                          <p:attrName>ppt_x</p:attrName>
                                          <p:attrName>ppt_y</p:attrName>
                                        </p:attrNameLst>
                                      </p:cBhvr>
                                      <p:rCtr x="0" y="1250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19" grpId="1" animBg="1"/>
      <p:bldP spid="22" grpId="0" animBg="1"/>
      <p:bldP spid="22" grpId="1"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3C83D7D-6DD7-4674-949B-A3D05B6A8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7999"/>
          </a:xfrm>
          <a:prstGeom prst="rect">
            <a:avLst/>
          </a:prstGeom>
        </p:spPr>
      </p:pic>
      <p:pic>
        <p:nvPicPr>
          <p:cNvPr id="12" name="Picture 11"/>
          <p:cNvPicPr>
            <a:picLocks noChangeAspect="1"/>
          </p:cNvPicPr>
          <p:nvPr/>
        </p:nvPicPr>
        <p:blipFill>
          <a:blip r:embed="rId4"/>
          <a:stretch>
            <a:fillRect/>
          </a:stretch>
        </p:blipFill>
        <p:spPr>
          <a:xfrm>
            <a:off x="1143617" y="155773"/>
            <a:ext cx="2365110" cy="2118151"/>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102559188"/>
              </p:ext>
            </p:extLst>
          </p:nvPr>
        </p:nvGraphicFramePr>
        <p:xfrm>
          <a:off x="6215399" y="389469"/>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 name="Oval 13"/>
          <p:cNvSpPr/>
          <p:nvPr/>
        </p:nvSpPr>
        <p:spPr>
          <a:xfrm>
            <a:off x="6358968" y="563478"/>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436556" y="569902"/>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571716" y="563478"/>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641651" y="563477"/>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0730018" y="542910"/>
            <a:ext cx="772304" cy="69368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797284" y="4998328"/>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6036" y="5376954"/>
            <a:ext cx="604705" cy="716390"/>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9201" y="5189187"/>
            <a:ext cx="563995" cy="904158"/>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3011" y="5212548"/>
            <a:ext cx="666706" cy="953097"/>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1335" y="1499584"/>
            <a:ext cx="297195" cy="47592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355313167"/>
              </p:ext>
            </p:extLst>
          </p:nvPr>
        </p:nvGraphicFramePr>
        <p:xfrm>
          <a:off x="1096291" y="4404825"/>
          <a:ext cx="144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tblGrid>
              <a:tr h="720000">
                <a:tc>
                  <a:txBody>
                    <a:bodyPr/>
                    <a:lstStyle/>
                    <a:p>
                      <a:endParaRPr lang="en-GB"/>
                    </a:p>
                  </a:txBody>
                  <a:tcPr>
                    <a:lnL w="76200" cap="flat" cmpd="sng" algn="ctr">
                      <a:no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2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72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bl>
          </a:graphicData>
        </a:graphic>
      </p:graphicFrame>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1296" y="442229"/>
            <a:ext cx="253551" cy="409422"/>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8438" y="5274501"/>
            <a:ext cx="507101" cy="818843"/>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1951213007"/>
              </p:ext>
            </p:extLst>
          </p:nvPr>
        </p:nvGraphicFramePr>
        <p:xfrm>
          <a:off x="1097601" y="5845059"/>
          <a:ext cx="1433095" cy="72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13095">
                  <a:extLst>
                    <a:ext uri="{9D8B030D-6E8A-4147-A177-3AD203B41FA5}">
                      <a16:colId xmlns:a16="http://schemas.microsoft.com/office/drawing/2014/main" val="20001"/>
                    </a:ext>
                  </a:extLst>
                </a:gridCol>
              </a:tblGrid>
              <a:tr h="72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E6E02"/>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E6E02"/>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13674273"/>
              </p:ext>
            </p:extLst>
          </p:nvPr>
        </p:nvGraphicFramePr>
        <p:xfrm>
          <a:off x="1101885" y="4404591"/>
          <a:ext cx="1440000" cy="144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tblGrid>
              <a:tr h="720000">
                <a:tc>
                  <a:txBody>
                    <a:bodyPr/>
                    <a:lstStyle/>
                    <a:p>
                      <a:endParaRPr lang="en-GB"/>
                    </a:p>
                  </a:txBody>
                  <a:tcPr>
                    <a:lnL w="76200" cap="flat" cmpd="sng" algn="ctr">
                      <a:no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72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bl>
          </a:graphicData>
        </a:graphic>
      </p:graphicFrame>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9310" y="1542676"/>
            <a:ext cx="288881" cy="48631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09139" y="5160781"/>
            <a:ext cx="577762" cy="972636"/>
          </a:xfrm>
          <a:prstGeom prst="rect">
            <a:avLst/>
          </a:prstGeom>
        </p:spPr>
      </p:pic>
      <p:sp>
        <p:nvSpPr>
          <p:cNvPr id="23" name="Rectangle 22">
            <a:extLst>
              <a:ext uri="{FF2B5EF4-FFF2-40B4-BE49-F238E27FC236}">
                <a16:creationId xmlns:a16="http://schemas.microsoft.com/office/drawing/2014/main" id="{6D8A2402-8DC1-4970-B838-B2C262E215BF}"/>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25" name="Oval 24">
            <a:extLst>
              <a:ext uri="{FF2B5EF4-FFF2-40B4-BE49-F238E27FC236}">
                <a16:creationId xmlns:a16="http://schemas.microsoft.com/office/drawing/2014/main" id="{9281BA23-8234-4407-AC46-C6A7CF734696}"/>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9866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1.25E-6 -1.85185E-6 L 0.25 -1.85185E-6 " pathEditMode="relative" rAng="0" ptsTypes="AA">
                                      <p:cBhvr>
                                        <p:cTn id="14" dur="2000" fill="hold"/>
                                        <p:tgtEl>
                                          <p:spTgt spid="24"/>
                                        </p:tgtEl>
                                        <p:attrNameLst>
                                          <p:attrName>ppt_x</p:attrName>
                                          <p:attrName>ppt_y</p:attrName>
                                        </p:attrNameLst>
                                      </p:cBhvr>
                                      <p:rCtr x="12500" y="0"/>
                                    </p:animMotion>
                                  </p:childTnLst>
                                </p:cTn>
                              </p:par>
                              <p:par>
                                <p:cTn id="15" presetID="63" presetClass="path" presetSubtype="0" accel="50000" decel="50000" fill="hold" nodeType="withEffect">
                                  <p:stCondLst>
                                    <p:cond delay="0"/>
                                  </p:stCondLst>
                                  <p:childTnLst>
                                    <p:animMotion origin="layout" path="M 0 0 L 0.25 0 E" pathEditMode="relative" ptsTypes="">
                                      <p:cBhvr>
                                        <p:cTn id="16" dur="2000" fill="hold"/>
                                        <p:tgtEl>
                                          <p:spTgt spid="7"/>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4.16667E-6 1.11111E-6 L 0.00091 0.33125 " pathEditMode="relative" rAng="0" ptsTypes="AA">
                                      <p:cBhvr>
                                        <p:cTn id="34" dur="2000" fill="hold"/>
                                        <p:tgtEl>
                                          <p:spTgt spid="17"/>
                                        </p:tgtEl>
                                        <p:attrNameLst>
                                          <p:attrName>ppt_x</p:attrName>
                                          <p:attrName>ppt_y</p:attrName>
                                        </p:attrNameLst>
                                      </p:cBhvr>
                                      <p:rCtr x="39" y="16551"/>
                                    </p:animMotion>
                                  </p:childTnLst>
                                </p:cTn>
                              </p:par>
                              <p:par>
                                <p:cTn id="35" presetID="42" presetClass="path" presetSubtype="0" accel="50000" decel="50000" fill="hold" grpId="1" nodeType="withEffect">
                                  <p:stCondLst>
                                    <p:cond delay="0"/>
                                  </p:stCondLst>
                                  <p:childTnLst>
                                    <p:animMotion origin="layout" path="M 1.25E-6 3.7037E-7 L 0.00078 0.33148 " pathEditMode="relative" rAng="0" ptsTypes="AA">
                                      <p:cBhvr>
                                        <p:cTn id="36" dur="2000" fill="hold"/>
                                        <p:tgtEl>
                                          <p:spTgt spid="18"/>
                                        </p:tgtEl>
                                        <p:attrNameLst>
                                          <p:attrName>ppt_x</p:attrName>
                                          <p:attrName>ppt_y</p:attrName>
                                        </p:attrNameLst>
                                      </p:cBhvr>
                                      <p:rCtr x="39" y="16574"/>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7" grpId="1" animBg="1"/>
      <p:bldP spid="18" grpId="0" animBg="1"/>
      <p:bldP spid="18" grpId="1"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5044" y="350359"/>
            <a:ext cx="666055" cy="1587085"/>
          </a:xfrm>
          <a:prstGeom prst="rect">
            <a:avLst/>
          </a:prstGeom>
        </p:spPr>
      </p:pic>
      <p:pic>
        <p:nvPicPr>
          <p:cNvPr id="7" name="Picture 6"/>
          <p:cNvPicPr>
            <a:picLocks noChangeAspect="1"/>
          </p:cNvPicPr>
          <p:nvPr/>
        </p:nvPicPr>
        <p:blipFill>
          <a:blip r:embed="rId4"/>
          <a:stretch>
            <a:fillRect/>
          </a:stretch>
        </p:blipFill>
        <p:spPr>
          <a:xfrm>
            <a:off x="1832371" y="609302"/>
            <a:ext cx="2587229" cy="1069198"/>
          </a:xfrm>
          <a:prstGeom prst="rect">
            <a:avLst/>
          </a:prstGeom>
        </p:spPr>
      </p:pic>
      <p:pic>
        <p:nvPicPr>
          <p:cNvPr id="30" name="Picture 29"/>
          <p:cNvPicPr>
            <a:picLocks noChangeAspect="1"/>
          </p:cNvPicPr>
          <p:nvPr/>
        </p:nvPicPr>
        <p:blipFill>
          <a:blip r:embed="rId5"/>
          <a:stretch>
            <a:fillRect/>
          </a:stretch>
        </p:blipFill>
        <p:spPr>
          <a:xfrm>
            <a:off x="4610717" y="141975"/>
            <a:ext cx="2365110" cy="2118151"/>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8435" y="1493961"/>
            <a:ext cx="297195" cy="475927"/>
          </a:xfrm>
          <a:prstGeom prst="rect">
            <a:avLst/>
          </a:prstGeom>
        </p:spPr>
      </p:pic>
      <p:sp>
        <p:nvSpPr>
          <p:cNvPr id="32" name="Rectangle 31"/>
          <p:cNvSpPr/>
          <p:nvPr/>
        </p:nvSpPr>
        <p:spPr>
          <a:xfrm>
            <a:off x="7270662" y="523909"/>
            <a:ext cx="4730838" cy="114360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3927" y="641964"/>
            <a:ext cx="550581" cy="871047"/>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61965" y="769473"/>
            <a:ext cx="610760" cy="724488"/>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8752" y="667974"/>
            <a:ext cx="515792" cy="825987"/>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8473" y="653081"/>
            <a:ext cx="660894" cy="943540"/>
          </a:xfrm>
          <a:prstGeom prst="rect">
            <a:avLst/>
          </a:prstGeom>
        </p:spPr>
      </p:pic>
      <p:sp>
        <p:nvSpPr>
          <p:cNvPr id="8" name="Rounded Rectangle 7"/>
          <p:cNvSpPr/>
          <p:nvPr/>
        </p:nvSpPr>
        <p:spPr>
          <a:xfrm>
            <a:off x="10915650" y="667974"/>
            <a:ext cx="895350" cy="84503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10"/>
          <a:stretch>
            <a:fillRect/>
          </a:stretch>
        </p:blipFill>
        <p:spPr>
          <a:xfrm>
            <a:off x="515044" y="2660177"/>
            <a:ext cx="669689" cy="978374"/>
          </a:xfrm>
          <a:prstGeom prst="rect">
            <a:avLst/>
          </a:prstGeom>
        </p:spPr>
      </p:pic>
      <p:pic>
        <p:nvPicPr>
          <p:cNvPr id="11" name="Picture 10"/>
          <p:cNvPicPr>
            <a:picLocks noChangeAspect="1"/>
          </p:cNvPicPr>
          <p:nvPr/>
        </p:nvPicPr>
        <p:blipFill>
          <a:blip r:embed="rId11"/>
          <a:stretch>
            <a:fillRect/>
          </a:stretch>
        </p:blipFill>
        <p:spPr>
          <a:xfrm>
            <a:off x="1832370" y="2615355"/>
            <a:ext cx="2587230" cy="1068018"/>
          </a:xfrm>
          <a:prstGeom prst="rect">
            <a:avLst/>
          </a:prstGeom>
        </p:spPr>
      </p:pic>
      <p:pic>
        <p:nvPicPr>
          <p:cNvPr id="55" name="Picture 54"/>
          <p:cNvPicPr>
            <a:picLocks noChangeAspect="1"/>
          </p:cNvPicPr>
          <p:nvPr/>
        </p:nvPicPr>
        <p:blipFill>
          <a:blip r:embed="rId5"/>
          <a:stretch>
            <a:fillRect/>
          </a:stretch>
        </p:blipFill>
        <p:spPr>
          <a:xfrm>
            <a:off x="4662576" y="2262798"/>
            <a:ext cx="2365110" cy="2118151"/>
          </a:xfrm>
          <a:prstGeom prst="rect">
            <a:avLst/>
          </a:prstGeom>
        </p:spPr>
      </p:pic>
      <p:sp>
        <p:nvSpPr>
          <p:cNvPr id="56" name="Rectangle 55"/>
          <p:cNvSpPr/>
          <p:nvPr/>
        </p:nvSpPr>
        <p:spPr>
          <a:xfrm>
            <a:off x="7270662" y="2494949"/>
            <a:ext cx="4730838" cy="114360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61965" y="2740513"/>
            <a:ext cx="610760" cy="724488"/>
          </a:xfrm>
          <a:prstGeom prst="rect">
            <a:avLst/>
          </a:prstGeom>
        </p:spPr>
      </p:pic>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8752" y="2639014"/>
            <a:ext cx="515792" cy="825987"/>
          </a:xfrm>
          <a:prstGeom prst="rect">
            <a:avLst/>
          </a:prstGeom>
        </p:spPr>
      </p:pic>
      <p:pic>
        <p:nvPicPr>
          <p:cNvPr id="59" name="Pictur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3723" y="2624121"/>
            <a:ext cx="660894" cy="943540"/>
          </a:xfrm>
          <a:prstGeom prst="rect">
            <a:avLst/>
          </a:prstGeom>
        </p:spPr>
      </p:pic>
      <p:sp>
        <p:nvSpPr>
          <p:cNvPr id="60" name="Rounded Rectangle 59"/>
          <p:cNvSpPr/>
          <p:nvPr/>
        </p:nvSpPr>
        <p:spPr>
          <a:xfrm>
            <a:off x="10915650" y="2639014"/>
            <a:ext cx="895350" cy="84503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ounded Rectangle 60"/>
          <p:cNvSpPr/>
          <p:nvPr/>
        </p:nvSpPr>
        <p:spPr>
          <a:xfrm>
            <a:off x="7435887" y="2639014"/>
            <a:ext cx="895350" cy="84503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12"/>
          <a:stretch>
            <a:fillRect/>
          </a:stretch>
        </p:blipFill>
        <p:spPr>
          <a:xfrm>
            <a:off x="515044" y="4915248"/>
            <a:ext cx="666055" cy="666055"/>
          </a:xfrm>
          <a:prstGeom prst="rect">
            <a:avLst/>
          </a:prstGeom>
        </p:spPr>
      </p:pic>
      <p:pic>
        <p:nvPicPr>
          <p:cNvPr id="14" name="Picture 13"/>
          <p:cNvPicPr>
            <a:picLocks noChangeAspect="1"/>
          </p:cNvPicPr>
          <p:nvPr/>
        </p:nvPicPr>
        <p:blipFill>
          <a:blip r:embed="rId13"/>
          <a:stretch>
            <a:fillRect/>
          </a:stretch>
        </p:blipFill>
        <p:spPr>
          <a:xfrm>
            <a:off x="1832371" y="4834246"/>
            <a:ext cx="2587230" cy="1069198"/>
          </a:xfrm>
          <a:prstGeom prst="rect">
            <a:avLst/>
          </a:prstGeom>
        </p:spPr>
      </p:pic>
      <p:pic>
        <p:nvPicPr>
          <p:cNvPr id="73" name="Picture 72"/>
          <p:cNvPicPr>
            <a:picLocks noChangeAspect="1"/>
          </p:cNvPicPr>
          <p:nvPr/>
        </p:nvPicPr>
        <p:blipFill>
          <a:blip r:embed="rId5"/>
          <a:stretch>
            <a:fillRect/>
          </a:stretch>
        </p:blipFill>
        <p:spPr>
          <a:xfrm>
            <a:off x="4724400" y="4380949"/>
            <a:ext cx="2365110" cy="2118151"/>
          </a:xfrm>
          <a:prstGeom prst="rect">
            <a:avLst/>
          </a:prstGeom>
        </p:spPr>
      </p:pic>
      <p:sp>
        <p:nvSpPr>
          <p:cNvPr id="74" name="Rectangle 73"/>
          <p:cNvSpPr/>
          <p:nvPr/>
        </p:nvSpPr>
        <p:spPr>
          <a:xfrm>
            <a:off x="7270662" y="4649090"/>
            <a:ext cx="4730838" cy="114360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61965" y="4894654"/>
            <a:ext cx="610760" cy="724488"/>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8752" y="4793155"/>
            <a:ext cx="515792" cy="825987"/>
          </a:xfrm>
          <a:prstGeom prst="rect">
            <a:avLst/>
          </a:prstGeom>
        </p:spPr>
      </p:pic>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3723" y="4778262"/>
            <a:ext cx="660894" cy="943540"/>
          </a:xfrm>
          <a:prstGeom prst="rect">
            <a:avLst/>
          </a:prstGeom>
        </p:spPr>
      </p:pic>
      <p:sp>
        <p:nvSpPr>
          <p:cNvPr id="78" name="Rounded Rectangle 77"/>
          <p:cNvSpPr/>
          <p:nvPr/>
        </p:nvSpPr>
        <p:spPr>
          <a:xfrm>
            <a:off x="10915650" y="4793155"/>
            <a:ext cx="895350" cy="84503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ounded Rectangle 78"/>
          <p:cNvSpPr/>
          <p:nvPr/>
        </p:nvSpPr>
        <p:spPr>
          <a:xfrm>
            <a:off x="7435887" y="4793155"/>
            <a:ext cx="895350" cy="84503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3847294-C09F-416C-8CD8-4D07B92AE20D}"/>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Tree>
    <p:extLst>
      <p:ext uri="{BB962C8B-B14F-4D97-AF65-F5344CB8AC3E}">
        <p14:creationId xmlns:p14="http://schemas.microsoft.com/office/powerpoint/2010/main" val="266933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Autofit/>
          </a:bodyPr>
          <a:lstStyle/>
          <a:p>
            <a:r>
              <a:rPr lang="en-GB" sz="2400" dirty="0">
                <a:solidFill>
                  <a:srgbClr val="FF0000"/>
                </a:solidFill>
              </a:rPr>
              <a:t>Nine</a:t>
            </a:r>
            <a:r>
              <a:rPr lang="en-GB" sz="2400" dirty="0"/>
              <a:t> and </a:t>
            </a:r>
            <a:r>
              <a:rPr lang="en-GB" sz="2400" dirty="0">
                <a:solidFill>
                  <a:srgbClr val="FF0000"/>
                </a:solidFill>
              </a:rPr>
              <a:t>Ten</a:t>
            </a:r>
            <a:r>
              <a:rPr lang="en-GB" sz="2400" dirty="0"/>
              <a:t> meet at a special tree and agree to play Throwing </a:t>
            </a:r>
            <a:r>
              <a:rPr lang="en-GB" sz="2400" dirty="0">
                <a:solidFill>
                  <a:srgbClr val="FF0000"/>
                </a:solidFill>
              </a:rPr>
              <a:t>Two</a:t>
            </a:r>
            <a:r>
              <a:rPr lang="en-GB" sz="2400" dirty="0"/>
              <a:t>s. They take turns splitting to make a </a:t>
            </a:r>
            <a:r>
              <a:rPr lang="en-GB" sz="2400" dirty="0">
                <a:solidFill>
                  <a:srgbClr val="FF0000"/>
                </a:solidFill>
              </a:rPr>
              <a:t>Two</a:t>
            </a:r>
            <a:r>
              <a:rPr lang="en-GB" sz="2400" dirty="0"/>
              <a:t>, who turns into rugby-ball-shaped, then try to run with </a:t>
            </a:r>
            <a:r>
              <a:rPr lang="en-GB" sz="2400"/>
              <a:t>the ball-</a:t>
            </a:r>
            <a:r>
              <a:rPr lang="en-GB" sz="2400">
                <a:solidFill>
                  <a:srgbClr val="FF0000"/>
                </a:solidFill>
              </a:rPr>
              <a:t>Two</a:t>
            </a:r>
            <a:r>
              <a:rPr lang="en-GB" sz="2400"/>
              <a:t> </a:t>
            </a:r>
            <a:r>
              <a:rPr lang="en-GB" sz="2400" dirty="0"/>
              <a:t>and throw it into their side of the tree. The ball-</a:t>
            </a:r>
            <a:r>
              <a:rPr lang="en-GB" sz="2400" dirty="0">
                <a:solidFill>
                  <a:srgbClr val="FF0000"/>
                </a:solidFill>
              </a:rPr>
              <a:t>Two</a:t>
            </a:r>
            <a:r>
              <a:rPr lang="en-GB" sz="2400" dirty="0"/>
              <a:t> giggles and laughs throughout. The sporting action includes lots of action, different plays, intercepts and penalties. The ball-</a:t>
            </a:r>
            <a:r>
              <a:rPr lang="en-GB" sz="2400" dirty="0">
                <a:solidFill>
                  <a:srgbClr val="FF0000"/>
                </a:solidFill>
              </a:rPr>
              <a:t>Two</a:t>
            </a:r>
            <a:r>
              <a:rPr lang="en-GB" sz="2400" dirty="0"/>
              <a:t>s stack up on either side of the tree to show the score. Eventually, </a:t>
            </a:r>
            <a:r>
              <a:rPr lang="en-GB" sz="2400" dirty="0">
                <a:solidFill>
                  <a:srgbClr val="FF0000"/>
                </a:solidFill>
              </a:rPr>
              <a:t>Nine</a:t>
            </a:r>
            <a:r>
              <a:rPr lang="en-GB" sz="2400" dirty="0"/>
              <a:t> and </a:t>
            </a:r>
            <a:r>
              <a:rPr lang="en-GB" sz="2400" dirty="0">
                <a:solidFill>
                  <a:srgbClr val="FF0000"/>
                </a:solidFill>
              </a:rPr>
              <a:t>Ten</a:t>
            </a:r>
            <a:r>
              <a:rPr lang="en-GB" sz="2400" dirty="0"/>
              <a:t> are re-formed and they agree to play again the same time the next day.</a:t>
            </a:r>
          </a:p>
          <a:p>
            <a:endParaRPr lang="en-GB" sz="2400" dirty="0"/>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426731"/>
          </a:xfrm>
        </p:spPr>
        <p:txBody>
          <a:bodyPr vert="horz" lIns="91440" tIns="45720" rIns="91440" bIns="45720" rtlCol="0" anchor="t">
            <a:normAutofit/>
          </a:bodyPr>
          <a:lstStyle/>
          <a:p>
            <a:pPr>
              <a:spcBef>
                <a:spcPts val="1800"/>
              </a:spcBef>
            </a:pPr>
            <a:r>
              <a:rPr lang="en-GB" sz="2400" b="1">
                <a:latin typeface="Myriad Pro"/>
              </a:rPr>
              <a:t>Subtracting 2</a:t>
            </a:r>
          </a:p>
          <a:p>
            <a:pPr>
              <a:spcBef>
                <a:spcPts val="1800"/>
              </a:spcBef>
            </a:pPr>
            <a:r>
              <a:rPr lang="en-GB" sz="2400">
                <a:latin typeface="Myriad Pro"/>
              </a:rPr>
              <a:t>In this episode the Numberblocks partition themselves in sequence, starting with </a:t>
            </a:r>
            <a:r>
              <a:rPr lang="en-GB" sz="2400">
                <a:solidFill>
                  <a:srgbClr val="FF0000"/>
                </a:solidFill>
                <a:latin typeface="Myriad Pro"/>
              </a:rPr>
              <a:t>Ten</a:t>
            </a:r>
            <a:r>
              <a:rPr lang="en-GB" sz="2400">
                <a:latin typeface="Myriad Pro"/>
              </a:rPr>
              <a:t> splitting into </a:t>
            </a:r>
            <a:r>
              <a:rPr lang="en-GB" sz="2400">
                <a:solidFill>
                  <a:srgbClr val="FF0000"/>
                </a:solidFill>
                <a:latin typeface="Myriad Pro"/>
              </a:rPr>
              <a:t>Two</a:t>
            </a:r>
            <a:r>
              <a:rPr lang="en-GB" sz="2400">
                <a:latin typeface="Myriad Pro"/>
              </a:rPr>
              <a:t> and the remaining Numberblock (</a:t>
            </a:r>
            <a:r>
              <a:rPr lang="en-GB" sz="2400">
                <a:solidFill>
                  <a:srgbClr val="FF0000"/>
                </a:solidFill>
                <a:latin typeface="Myriad Pro"/>
              </a:rPr>
              <a:t>Eight</a:t>
            </a:r>
            <a:r>
              <a:rPr lang="en-GB" sz="2400">
                <a:latin typeface="Myriad Pro"/>
              </a:rPr>
              <a:t>).</a:t>
            </a:r>
            <a:r>
              <a:rPr lang="en-GB" sz="2400">
                <a:solidFill>
                  <a:srgbClr val="FF0000"/>
                </a:solidFill>
                <a:latin typeface="Myriad Pro"/>
              </a:rPr>
              <a:t> </a:t>
            </a:r>
            <a:r>
              <a:rPr lang="en-GB" sz="2400">
                <a:latin typeface="Myriad Pro"/>
              </a:rPr>
              <a:t>This is done in order to ‘take’ the </a:t>
            </a:r>
            <a:r>
              <a:rPr lang="en-GB" sz="2400">
                <a:solidFill>
                  <a:srgbClr val="FF0000"/>
                </a:solidFill>
                <a:latin typeface="Myriad Pro"/>
              </a:rPr>
              <a:t>Two</a:t>
            </a:r>
            <a:r>
              <a:rPr lang="en-GB" sz="2400">
                <a:latin typeface="Myriad Pro"/>
              </a:rPr>
              <a:t> and use it as a ‘rugby’ ball. </a:t>
            </a:r>
          </a:p>
          <a:p>
            <a:pPr>
              <a:spcBef>
                <a:spcPts val="1800"/>
              </a:spcBef>
            </a:pPr>
            <a:endParaRPr lang="en-GB" sz="2400">
              <a:latin typeface="Myriad Pro"/>
            </a:endParaRPr>
          </a:p>
          <a:p>
            <a:pPr>
              <a:spcBef>
                <a:spcPts val="1800"/>
              </a:spcBef>
            </a:pPr>
            <a:r>
              <a:rPr lang="en-GB" sz="2400" b="1">
                <a:latin typeface="Myriad Pro"/>
              </a:rPr>
              <a:t>Counting in 2s </a:t>
            </a:r>
          </a:p>
          <a:p>
            <a:pPr>
              <a:spcBef>
                <a:spcPts val="1800"/>
              </a:spcBef>
            </a:pPr>
            <a:r>
              <a:rPr lang="en-GB" sz="2400">
                <a:latin typeface="Myriad Pro"/>
              </a:rPr>
              <a:t>The game played involves scores of 2. A team’s score increases by 2 each time a goal is scored.</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845402" y="1830732"/>
            <a:ext cx="10771275" cy="4849271"/>
          </a:xfrm>
        </p:spPr>
        <p:txBody>
          <a:bodyPr vert="horz" lIns="91440" tIns="45720" rIns="91440" bIns="45720" rtlCol="0" anchor="t">
            <a:normAutofit/>
          </a:bodyPr>
          <a:lstStyle/>
          <a:p>
            <a:r>
              <a:rPr lang="en-GB" sz="2400">
                <a:latin typeface="Myriad Pro"/>
              </a:rPr>
              <a:t>During this episode children will experience partitioning numbers into 2 and another quantity.</a:t>
            </a:r>
          </a:p>
          <a:p>
            <a:r>
              <a:rPr lang="en-GB" sz="2400">
                <a:latin typeface="Myriad Pro"/>
              </a:rPr>
              <a:t>Children could use this stem sentence to describe this process:</a:t>
            </a:r>
          </a:p>
          <a:p>
            <a:r>
              <a:rPr lang="en-GB" sz="2400">
                <a:latin typeface="Myriad Pro"/>
              </a:rPr>
              <a:t>“</a:t>
            </a:r>
            <a:r>
              <a:rPr lang="en-GB" sz="2400"/>
              <a:t>8 is the whole: 2 is a part and 6 is a part and 8 is the whole”.</a:t>
            </a:r>
          </a:p>
          <a:p>
            <a:r>
              <a:rPr lang="en-GB" sz="2400"/>
              <a:t>(with actions – holding the 2 in one hand and the 6 in the other, bringing together and separating to show the whole and the parts).</a:t>
            </a:r>
          </a:p>
          <a:p>
            <a:endParaRPr lang="en-GB" sz="2400"/>
          </a:p>
          <a:p>
            <a:r>
              <a:rPr lang="en-GB" sz="2400"/>
              <a:t>Children could describe this process as subtraction:</a:t>
            </a:r>
          </a:p>
          <a:p>
            <a:r>
              <a:rPr lang="en-GB" sz="2400"/>
              <a:t>“8 minus 2 is 6” or “2 taken from 8 is 6”.</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a:latin typeface="Myriad Pro"/>
              </a:rPr>
              <a:t>Watch the episode of </a:t>
            </a:r>
            <a:r>
              <a:rPr lang="en-GB" sz="2400" i="1">
                <a:latin typeface="Myriad Pro"/>
              </a:rPr>
              <a:t>Numberblocks</a:t>
            </a:r>
            <a:r>
              <a:rPr lang="en-GB" sz="240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42FC73-FEB6-4BF4-8C70-7DA20F718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9" name="Oval 8">
            <a:extLst>
              <a:ext uri="{FF2B5EF4-FFF2-40B4-BE49-F238E27FC236}">
                <a16:creationId xmlns:a16="http://schemas.microsoft.com/office/drawing/2014/main" id="{268D80F1-39A1-49FC-8CD9-9566FA031676}"/>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1851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6FB3E26-FB2B-4070-804D-EDED314C8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7999"/>
          </a:xfrm>
          <a:prstGeom prst="rect">
            <a:avLst/>
          </a:prstGeom>
        </p:spPr>
      </p:pic>
      <p:pic>
        <p:nvPicPr>
          <p:cNvPr id="12" name="Picture 11"/>
          <p:cNvPicPr>
            <a:picLocks noChangeAspect="1"/>
          </p:cNvPicPr>
          <p:nvPr/>
        </p:nvPicPr>
        <p:blipFill>
          <a:blip r:embed="rId4"/>
          <a:stretch>
            <a:fillRect/>
          </a:stretch>
        </p:blipFill>
        <p:spPr>
          <a:xfrm>
            <a:off x="5207823" y="423881"/>
            <a:ext cx="6710981" cy="60102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332" y="3547126"/>
            <a:ext cx="4637424" cy="2612416"/>
          </a:xfrm>
          <a:prstGeom prst="rect">
            <a:avLst/>
          </a:prstGeom>
        </p:spPr>
      </p:pic>
      <p:pic>
        <p:nvPicPr>
          <p:cNvPr id="14"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9911106" y="4245584"/>
            <a:ext cx="1030697" cy="1352657"/>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2141" y="935456"/>
            <a:ext cx="2908965" cy="1636293"/>
          </a:xfrm>
          <a:prstGeom prst="rect">
            <a:avLst/>
          </a:prstGeom>
        </p:spPr>
      </p:pic>
      <p:pic>
        <p:nvPicPr>
          <p:cNvPr id="11"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6036027" y="4245584"/>
            <a:ext cx="1030697" cy="1352657"/>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16" name="Rectangle 15">
            <a:extLst>
              <a:ext uri="{FF2B5EF4-FFF2-40B4-BE49-F238E27FC236}">
                <a16:creationId xmlns:a16="http://schemas.microsoft.com/office/drawing/2014/main" id="{E5515264-FD63-4C6D-9167-CF13EA2780F4}"/>
              </a:ext>
            </a:extLst>
          </p:cNvPr>
          <p:cNvSpPr/>
          <p:nvPr/>
        </p:nvSpPr>
        <p:spPr>
          <a:xfrm>
            <a:off x="4190400" y="6508800"/>
            <a:ext cx="3812967" cy="276999"/>
          </a:xfrm>
          <a:prstGeom prst="rect">
            <a:avLst/>
          </a:prstGeom>
        </p:spPr>
        <p:txBody>
          <a:bodyPr wrap="none">
            <a:spAutoFit/>
          </a:bodyPr>
          <a:lstStyle/>
          <a:p>
            <a:r>
              <a:rPr lang="en-GB" sz="1200" i="1">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a:solidFill>
                <a:srgbClr val="969798"/>
              </a:solidFill>
            </a:endParaRPr>
          </a:p>
        </p:txBody>
      </p:sp>
      <p:sp>
        <p:nvSpPr>
          <p:cNvPr id="18" name="Oval 17">
            <a:extLst>
              <a:ext uri="{FF2B5EF4-FFF2-40B4-BE49-F238E27FC236}">
                <a16:creationId xmlns:a16="http://schemas.microsoft.com/office/drawing/2014/main" id="{EBF37669-A5E8-4E8A-B08D-E626E2129849}"/>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815961" y="3154645"/>
            <a:ext cx="1845390" cy="2421836"/>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10" name="Picture 2" descr="NUM_195_STL_001_010_145"/>
          <p:cNvPicPr>
            <a:picLocks noChangeAspect="1" noChangeArrowheads="1"/>
          </p:cNvPicPr>
          <p:nvPr/>
        </p:nvPicPr>
        <p:blipFill>
          <a:blip r:embed="rId6">
            <a:extLst>
              <a:ext uri="{28A0092B-C50C-407E-A947-70E740481C1C}">
                <a14:useLocalDpi xmlns:a14="http://schemas.microsoft.com/office/drawing/2010/main" val="0"/>
              </a:ext>
            </a:extLst>
          </a:blip>
          <a:srcRect l="10135" t="50960" r="81993" b="30688"/>
          <a:stretch>
            <a:fillRect/>
          </a:stretch>
        </p:blipFill>
        <p:spPr bwMode="auto">
          <a:xfrm>
            <a:off x="820250" y="3825391"/>
            <a:ext cx="1845390" cy="2421836"/>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3294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4000"/>
                            </p:stCond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875E-6 -4.07407E-6 C 0.11862 -0.03078 0.23737 -0.06203 0.35703 -0.05439 C 0.47669 -0.04629 0.59726 0.0007 0.71771 0.04769 " pathEditMode="relative" rAng="0" ptsTypes="AAA">
                                      <p:cBhvr>
                                        <p:cTn id="16" dur="2000" fill="hold"/>
                                        <p:tgtEl>
                                          <p:spTgt spid="13"/>
                                        </p:tgtEl>
                                        <p:attrNameLst>
                                          <p:attrName>ppt_x</p:attrName>
                                          <p:attrName>ppt_y</p:attrName>
                                        </p:attrNameLst>
                                      </p:cBhvr>
                                      <p:rCtr x="35885" y="-417"/>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25E-6 7.40741E-7 C 0.06029 -0.03009 0.1207 -0.05995 0.18646 -0.06713 C 0.25234 -0.07407 0.39505 -0.04259 0.39505 -0.04236 L 0.39505 -0.04259 L 0.39505 -0.04236 " pathEditMode="relative" rAng="0" ptsTypes="AAAAA">
                                      <p:cBhvr>
                                        <p:cTn id="26" dur="2000" fill="hold"/>
                                        <p:tgtEl>
                                          <p:spTgt spid="10"/>
                                        </p:tgtEl>
                                        <p:attrNameLst>
                                          <p:attrName>ppt_x</p:attrName>
                                          <p:attrName>ppt_y</p:attrName>
                                        </p:attrNameLst>
                                      </p:cBhvr>
                                      <p:rCtr x="19753" y="-3426"/>
                                    </p:animMotion>
                                  </p:child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par>
                          <p:cTn id="30" fill="hold">
                            <p:stCondLst>
                              <p:cond delay="2000"/>
                              <p:cond delay="4000"/>
                            </p:stCondLst>
                            <p:childTnLst>
                              <p:par>
                                <p:cTn id="31" presetID="1"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1.66667E-6 1.11111E-6 C 0.09063 -0.23472 0.18125 -0.46875 0.2724 -0.54306 C 0.36354 -0.61736 0.45521 -0.53171 0.54688 -0.44607 " pathEditMode="relative" rAng="0" ptsTypes="AAA">
                                      <p:cBhvr>
                                        <p:cTn id="36" dur="2000" fill="hold"/>
                                        <p:tgtEl>
                                          <p:spTgt spid="4"/>
                                        </p:tgtEl>
                                        <p:attrNameLst>
                                          <p:attrName>ppt_x</p:attrName>
                                          <p:attrName>ppt_y</p:attrName>
                                        </p:attrNameLst>
                                      </p:cBhvr>
                                      <p:rCtr x="27344" y="-28565"/>
                                    </p:animMotion>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http://purl.org/dc/elements/1.1/"/>
    <ds:schemaRef ds:uri="http://schemas.microsoft.com/office/2006/metadata/properties"/>
    <ds:schemaRef ds:uri="448c4a6a-bcae-4211-8504-7e5193445ce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2029e86-67e7-4883-9866-832c3e79c701"/>
    <ds:schemaRef ds:uri="http://www.w3.org/XML/1998/namespace"/>
    <ds:schemaRef ds:uri="http://purl.org/dc/dcmitype/"/>
  </ds:schemaRefs>
</ds:datastoreItem>
</file>

<file path=customXml/itemProps2.xml><?xml version="1.0" encoding="utf-8"?>
<ds:datastoreItem xmlns:ds="http://schemas.openxmlformats.org/officeDocument/2006/customXml" ds:itemID="{141C0A03-A9AA-4876-A735-03C79FF25414}">
  <ds:schemaRefs>
    <ds:schemaRef ds:uri="22029e86-67e7-4883-9866-832c3e79c701"/>
    <ds:schemaRef ds:uri="448c4a6a-bcae-4211-8504-7e5193445c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1204</Words>
  <Application>Microsoft Office PowerPoint</Application>
  <PresentationFormat>Widescreen</PresentationFormat>
  <Paragraphs>99</Paragraphs>
  <Slides>21</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Century Gothic</vt:lpstr>
      <vt:lpstr>Myriad Pro</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5</cp:revision>
  <dcterms:created xsi:type="dcterms:W3CDTF">2018-02-20T10:26:52Z</dcterms:created>
  <dcterms:modified xsi:type="dcterms:W3CDTF">2019-01-29T11:03:31Z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