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8" r:id="rId2"/>
    <p:sldId id="259" r:id="rId3"/>
    <p:sldId id="263"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70B184-2B09-4E01-B6A4-7CA3F41417EE}" type="datetimeFigureOut">
              <a:rPr lang="en-GB" smtClean="0"/>
              <a:t>17/02/2016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970AA-33DD-4CF4-8BAA-3D0DBBDAB4D0}" type="slidenum">
              <a:rPr lang="en-GB" smtClean="0"/>
              <a:t>‹#›</a:t>
            </a:fld>
            <a:endParaRPr lang="en-GB"/>
          </a:p>
        </p:txBody>
      </p:sp>
    </p:spTree>
    <p:extLst>
      <p:ext uri="{BB962C8B-B14F-4D97-AF65-F5344CB8AC3E}">
        <p14:creationId xmlns:p14="http://schemas.microsoft.com/office/powerpoint/2010/main" val="124694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Draw a diagram!</a:t>
            </a:r>
          </a:p>
          <a:p>
            <a:r>
              <a:rPr lang="en-GB" dirty="0" smtClean="0"/>
              <a:t>The theme</a:t>
            </a:r>
            <a:r>
              <a:rPr lang="en-GB" baseline="0" dirty="0" smtClean="0"/>
              <a:t> is pupils making sense of problems</a:t>
            </a:r>
          </a:p>
          <a:p>
            <a:r>
              <a:rPr lang="en-GB" baseline="0" dirty="0" smtClean="0"/>
              <a:t>And drawing a diagram is a key strategy</a:t>
            </a:r>
          </a:p>
          <a:p>
            <a:r>
              <a:rPr lang="en-GB" baseline="0" dirty="0" smtClean="0"/>
              <a:t>And not just any diagrams but moving pupils towards diagrams that are particularly fruitful in modelling proportional problems</a:t>
            </a:r>
            <a:endParaRPr lang="en-GB" dirty="0" smtClean="0"/>
          </a:p>
          <a:p>
            <a:r>
              <a:rPr lang="en-GB" dirty="0" smtClean="0"/>
              <a:t>Bar, DNL, ratio tables…</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There are some people who believe that as a general strategy this alone can make an immediate difference to pupils ability to solve problems, improving their resilience. June tests may or may not show this, however the main focus is the professional development of the teachers</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 the careful development of these models with children so they become the basis of them making sense of problems seeing the connections between them through the use of the same</a:t>
            </a:r>
            <a:r>
              <a:rPr lang="en-GB" baseline="0" dirty="0" smtClean="0"/>
              <a:t> underlying models and to deepen the understanding of the maths involved is the focus of the subject knowledge and pedagogy for teachers professional development</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idea is to give pupils and teachers a powerful tool</a:t>
            </a:r>
            <a:r>
              <a:rPr lang="en-GB" baseline="0" dirty="0" smtClean="0"/>
              <a:t> and coherent framework for developing understanding in these areas –connections, problem solving and the basis for addressing the maths and issues that underpin this that pupils find difficult </a:t>
            </a:r>
          </a:p>
          <a:p>
            <a:endParaRPr lang="en-GB" baseline="0" dirty="0" smtClean="0"/>
          </a:p>
          <a:p>
            <a:r>
              <a:rPr lang="en-GB" baseline="0" dirty="0" smtClean="0"/>
              <a:t>Clearly this does bring together research and effective practices from high performing countries.</a:t>
            </a:r>
          </a:p>
          <a:p>
            <a:r>
              <a:rPr lang="en-GB" dirty="0" smtClean="0"/>
              <a:t>The</a:t>
            </a:r>
            <a:r>
              <a:rPr lang="en-GB" baseline="0" dirty="0" smtClean="0"/>
              <a:t> lessons also outline the background research that has influenced the design the approaches in the lesson as part of the PD in SK.</a:t>
            </a:r>
          </a:p>
          <a:p>
            <a:endParaRPr lang="en-GB" baseline="0" dirty="0" smtClean="0"/>
          </a:p>
          <a:p>
            <a:r>
              <a:rPr lang="en-GB" baseline="0" dirty="0" smtClean="0"/>
              <a:t>In our workshops many teachers have told us:</a:t>
            </a:r>
          </a:p>
          <a:p>
            <a:r>
              <a:rPr lang="en-GB" i="1" baseline="0" dirty="0" smtClean="0"/>
              <a:t>Diagrams are often restricted to pizza diagrams and fraction walls </a:t>
            </a:r>
          </a:p>
          <a:p>
            <a:r>
              <a:rPr lang="en-GB" i="1" baseline="0" dirty="0" smtClean="0"/>
              <a:t>These are often used simply as an instructional device </a:t>
            </a:r>
          </a:p>
          <a:p>
            <a:r>
              <a:rPr lang="en-GB" i="1" baseline="0" dirty="0" smtClean="0"/>
              <a:t>Many misconceptions arise from the incorrect or over interpretation</a:t>
            </a:r>
          </a:p>
          <a:p>
            <a:endParaRPr lang="en-GB" baseline="0" dirty="0" smtClean="0"/>
          </a:p>
          <a:p>
            <a:r>
              <a:rPr lang="en-GB" baseline="0" dirty="0" smtClean="0"/>
              <a:t>Further possible points-</a:t>
            </a:r>
          </a:p>
          <a:p>
            <a:r>
              <a:rPr lang="en-GB" i="1" baseline="0" dirty="0" smtClean="0"/>
              <a:t>Yes recognised as best practice but not common practice. This on its own does not address the all that needs to be done though some of the key issues and difficulty are addressed it isn’t a project that attempts to systematically do that but does set the scene and need for that to be done</a:t>
            </a:r>
          </a:p>
          <a:p>
            <a:endParaRPr lang="en-GB" baseline="0" dirty="0" smtClean="0"/>
          </a:p>
          <a:p>
            <a:endParaRPr lang="en-GB" baseline="0" dirty="0" smtClean="0"/>
          </a:p>
          <a:p>
            <a:r>
              <a:rPr lang="en-GB" b="1" baseline="0" dirty="0" smtClean="0"/>
              <a:t>Exciting and participative</a:t>
            </a:r>
            <a:endParaRPr lang="en-GB" b="0" baseline="0" dirty="0" smtClean="0"/>
          </a:p>
        </p:txBody>
      </p:sp>
      <p:sp>
        <p:nvSpPr>
          <p:cNvPr id="4" name="Slide Number Placeholder 3"/>
          <p:cNvSpPr>
            <a:spLocks noGrp="1"/>
          </p:cNvSpPr>
          <p:nvPr>
            <p:ph type="sldNum" sz="quarter" idx="10"/>
          </p:nvPr>
        </p:nvSpPr>
        <p:spPr/>
        <p:txBody>
          <a:bodyPr/>
          <a:lstStyle/>
          <a:p>
            <a:fld id="{CC847C38-BBD8-48D0-A294-A3F3A0215F20}"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41187120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1.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 y="-142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767013" y="6149975"/>
            <a:ext cx="6297612"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4006850"/>
            <a:ext cx="3222625" cy="165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Rectangle 4"/>
          <p:cNvSpPr>
            <a:spLocks noGrp="1" noChangeArrowheads="1"/>
          </p:cNvSpPr>
          <p:nvPr>
            <p:ph type="ctrTitle"/>
          </p:nvPr>
        </p:nvSpPr>
        <p:spPr>
          <a:xfrm>
            <a:off x="466725" y="341313"/>
            <a:ext cx="7239000" cy="758825"/>
          </a:xfrm>
          <a:extLst/>
        </p:spPr>
        <p:txBody>
          <a:bodyPr/>
          <a:lstStyle>
            <a:lvl1pPr>
              <a:defRPr>
                <a:solidFill>
                  <a:schemeClr val="bg1"/>
                </a:solidFill>
              </a:defRPr>
            </a:lvl1pPr>
          </a:lstStyle>
          <a:p>
            <a:pPr lvl="0"/>
            <a:r>
              <a:rPr lang="en-GB" noProof="0" smtClean="0"/>
              <a:t>Click to edit Master title style</a:t>
            </a:r>
          </a:p>
        </p:txBody>
      </p:sp>
      <p:sp>
        <p:nvSpPr>
          <p:cNvPr id="44037" name="Rectangle 5"/>
          <p:cNvSpPr>
            <a:spLocks noGrp="1" noChangeArrowheads="1"/>
          </p:cNvSpPr>
          <p:nvPr>
            <p:ph type="subTitle" idx="1"/>
          </p:nvPr>
        </p:nvSpPr>
        <p:spPr>
          <a:xfrm>
            <a:off x="466725" y="1255713"/>
            <a:ext cx="7239000" cy="1600200"/>
          </a:xfrm>
        </p:spPr>
        <p:txBody>
          <a:bodyPr/>
          <a:lstStyle>
            <a:lvl1pPr marL="0" indent="0">
              <a:defRPr sz="3500">
                <a:solidFill>
                  <a:schemeClr val="bg1"/>
                </a:solidFill>
              </a:defRPr>
            </a:lvl1pPr>
          </a:lstStyle>
          <a:p>
            <a:pPr lvl="0"/>
            <a:r>
              <a:rPr lang="en-GB" noProof="0" smtClean="0"/>
              <a:t>Click to edit Master subtitle style</a:t>
            </a:r>
          </a:p>
        </p:txBody>
      </p:sp>
      <p:sp>
        <p:nvSpPr>
          <p:cNvPr id="7" name="Rectangle 6"/>
          <p:cNvSpPr>
            <a:spLocks noGrp="1" noChangeArrowheads="1"/>
          </p:cNvSpPr>
          <p:nvPr>
            <p:ph type="dt" sz="half" idx="10"/>
          </p:nvPr>
        </p:nvSpPr>
        <p:spPr/>
        <p:txBody>
          <a:bodyPr/>
          <a:lstStyle>
            <a:lvl1pPr>
              <a:defRPr>
                <a:solidFill>
                  <a:schemeClr val="accent2"/>
                </a:solidFill>
              </a:defRPr>
            </a:lvl1pPr>
          </a:lstStyle>
          <a:p>
            <a:pPr>
              <a:defRPr/>
            </a:pPr>
            <a:endParaRPr lang="en-GB">
              <a:solidFill>
                <a:srgbClr val="99CCCC"/>
              </a:solidFill>
            </a:endParaRPr>
          </a:p>
        </p:txBody>
      </p:sp>
      <p:sp>
        <p:nvSpPr>
          <p:cNvPr id="8" name="Rectangle 7"/>
          <p:cNvSpPr>
            <a:spLocks noGrp="1" noChangeArrowheads="1"/>
          </p:cNvSpPr>
          <p:nvPr>
            <p:ph type="ftr" sz="quarter" idx="11"/>
          </p:nvPr>
        </p:nvSpPr>
        <p:spPr>
          <a:xfrm>
            <a:off x="2627313" y="6248400"/>
            <a:ext cx="6408737" cy="457200"/>
          </a:xfrm>
        </p:spPr>
        <p:txBody>
          <a:bodyPr/>
          <a:lstStyle>
            <a:lvl1pPr>
              <a:defRPr>
                <a:solidFill>
                  <a:schemeClr val="accent2"/>
                </a:solidFill>
              </a:defRPr>
            </a:lvl1pPr>
          </a:lstStyle>
          <a:p>
            <a:pPr>
              <a:defRPr/>
            </a:pPr>
            <a:endParaRPr lang="en-GB">
              <a:solidFill>
                <a:srgbClr val="99CCCC"/>
              </a:solidFill>
            </a:endParaRPr>
          </a:p>
        </p:txBody>
      </p:sp>
    </p:spTree>
    <p:extLst>
      <p:ext uri="{BB962C8B-B14F-4D97-AF65-F5344CB8AC3E}">
        <p14:creationId xmlns:p14="http://schemas.microsoft.com/office/powerpoint/2010/main" val="396628662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5B71E62F-1F5E-44B9-97CE-A97DD37C411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79482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1625"/>
            <a:ext cx="1981200" cy="56403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301625"/>
            <a:ext cx="57912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E99DBA7-E7F4-4A42-A524-3C5E293A97A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43786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9EA70A2-DB71-4C04-8C5D-843965837FD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8999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05390372-F042-4B5D-9F06-2892711E1AF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7797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827213"/>
            <a:ext cx="3884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9013" y="1827213"/>
            <a:ext cx="3884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ECF4355-30F7-4EA2-99A1-79B3199F995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3155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9590849E-2BC6-4D72-84E9-ABB90F85656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976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98351CF4-D2F5-4A87-B234-E6ECF3C4E25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615819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C21E18B5-EBE1-4CE9-835A-6893B48F1C3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791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1EB69349-D3C0-4C92-A835-9E14492C71F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0458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A813E3B5-4AE9-4EB0-9238-693D8AC8EA5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874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029450" y="142875"/>
            <a:ext cx="20113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2052"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ClrTx/>
              <a:buFontTx/>
              <a:buNone/>
              <a:defRPr sz="1200">
                <a:latin typeface="Arial" charset="0"/>
              </a:defRPr>
            </a:lvl1pPr>
          </a:lstStyle>
          <a:p>
            <a:pPr fontAlgn="base">
              <a:spcAft>
                <a:spcPct val="0"/>
              </a:spcAft>
              <a:defRPr/>
            </a:pPr>
            <a:endParaRPr lang="en-GB">
              <a:solidFill>
                <a:srgbClr val="000000"/>
              </a:solidFill>
            </a:endParaRPr>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atin typeface="Arial" charset="0"/>
              </a:defRPr>
            </a:lvl1pPr>
          </a:lstStyle>
          <a:p>
            <a:pPr fontAlgn="base">
              <a:spcAft>
                <a:spcPct val="0"/>
              </a:spcAft>
              <a:defRPr/>
            </a:pPr>
            <a:endParaRPr lang="en-GB">
              <a:solidFill>
                <a:srgbClr val="000000"/>
              </a:solidFill>
            </a:endParaRPr>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atin typeface="Arial" charset="0"/>
              </a:defRPr>
            </a:lvl1pPr>
          </a:lstStyle>
          <a:p>
            <a:pPr fontAlgn="base">
              <a:spcAft>
                <a:spcPct val="0"/>
              </a:spcAft>
              <a:defRPr/>
            </a:pPr>
            <a:fld id="{C0AFCA3A-1215-493A-B9EC-4A19E31D4F09}" type="slidenum">
              <a:rPr lang="en-GB">
                <a:solidFill>
                  <a:srgbClr val="000000"/>
                </a:solidFill>
              </a:rPr>
              <a:pPr fontAlgn="base">
                <a:spcAft>
                  <a:spcPct val="0"/>
                </a:spcAft>
                <a:defRPr/>
              </a:pPr>
              <a:t>‹#›</a:t>
            </a:fld>
            <a:endParaRPr lang="en-GB">
              <a:solidFill>
                <a:srgbClr val="000000"/>
              </a:solidFill>
            </a:endParaRPr>
          </a:p>
        </p:txBody>
      </p:sp>
    </p:spTree>
    <p:extLst>
      <p:ext uri="{BB962C8B-B14F-4D97-AF65-F5344CB8AC3E}">
        <p14:creationId xmlns:p14="http://schemas.microsoft.com/office/powerpoint/2010/main" val="1966950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a:solidFill>
            <a:srgbClr val="00628C"/>
          </a:solidFill>
          <a:latin typeface="+mj-lt"/>
          <a:ea typeface="+mj-ea"/>
          <a:cs typeface="+mj-cs"/>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p:titleStyle>
    <p:bodyStyle>
      <a:lvl1pPr marL="342900" indent="-342900" algn="l" rtl="0" eaLnBrk="0" fontAlgn="base" hangingPunct="0">
        <a:spcBef>
          <a:spcPct val="20000"/>
        </a:spcBef>
        <a:spcAft>
          <a:spcPct val="0"/>
        </a:spcAft>
        <a:buClr>
          <a:schemeClr val="tx2"/>
        </a:buClr>
        <a:buFont typeface="Arial" pitchFamily="34"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628C"/>
        </a:buClr>
        <a:buFont typeface="Arial" pitchFamily="34" charset="0"/>
        <a:buChar char="●"/>
        <a:defRPr sz="2800">
          <a:solidFill>
            <a:schemeClr val="tx1"/>
          </a:solidFill>
          <a:latin typeface="+mn-lt"/>
        </a:defRPr>
      </a:lvl2pPr>
      <a:lvl3pPr marL="1143000" indent="-228600" algn="l" rtl="0" eaLnBrk="0" fontAlgn="base" hangingPunct="0">
        <a:spcBef>
          <a:spcPct val="20000"/>
        </a:spcBef>
        <a:spcAft>
          <a:spcPct val="0"/>
        </a:spcAft>
        <a:buClr>
          <a:srgbClr val="00628C"/>
        </a:buClr>
        <a:buFont typeface="Arial" pitchFamily="34" charset="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pitchFamily="34" charset="0"/>
        <a:buChar char="●"/>
        <a:defRPr sz="1900">
          <a:solidFill>
            <a:schemeClr val="tx1"/>
          </a:solidFill>
          <a:latin typeface="+mn-lt"/>
        </a:defRPr>
      </a:lvl4pPr>
      <a:lvl5pPr marL="2057400" indent="-228600" algn="l" rtl="0" eaLnBrk="0" fontAlgn="base" hangingPunct="0">
        <a:spcBef>
          <a:spcPct val="20000"/>
        </a:spcBef>
        <a:spcAft>
          <a:spcPct val="0"/>
        </a:spcAft>
        <a:buClr>
          <a:schemeClr val="tx2"/>
        </a:buClr>
        <a:buFont typeface="Arial" pitchFamily="34" charset="0"/>
        <a:buChar char="●"/>
        <a:defRPr sz="1900">
          <a:solidFill>
            <a:schemeClr val="tx1"/>
          </a:solidFill>
          <a:latin typeface="+mn-lt"/>
        </a:defRPr>
      </a:lvl5pPr>
      <a:lvl6pPr marL="2514600" indent="-228600" algn="l" rtl="0" fontAlgn="base">
        <a:spcBef>
          <a:spcPct val="20000"/>
        </a:spcBef>
        <a:spcAft>
          <a:spcPct val="0"/>
        </a:spcAft>
        <a:buClr>
          <a:schemeClr val="tx2"/>
        </a:buClr>
        <a:buFont typeface="Arial" charset="0"/>
        <a:buChar char="●"/>
        <a:defRPr sz="1900">
          <a:solidFill>
            <a:schemeClr val="tx1"/>
          </a:solidFill>
          <a:latin typeface="+mn-lt"/>
        </a:defRPr>
      </a:lvl6pPr>
      <a:lvl7pPr marL="2971800" indent="-228600" algn="l" rtl="0" fontAlgn="base">
        <a:spcBef>
          <a:spcPct val="20000"/>
        </a:spcBef>
        <a:spcAft>
          <a:spcPct val="0"/>
        </a:spcAft>
        <a:buClr>
          <a:schemeClr val="tx2"/>
        </a:buClr>
        <a:buFont typeface="Arial" charset="0"/>
        <a:buChar char="●"/>
        <a:defRPr sz="1900">
          <a:solidFill>
            <a:schemeClr val="tx1"/>
          </a:solidFill>
          <a:latin typeface="+mn-lt"/>
        </a:defRPr>
      </a:lvl7pPr>
      <a:lvl8pPr marL="3429000" indent="-228600" algn="l" rtl="0" fontAlgn="base">
        <a:spcBef>
          <a:spcPct val="20000"/>
        </a:spcBef>
        <a:spcAft>
          <a:spcPct val="0"/>
        </a:spcAft>
        <a:buClr>
          <a:schemeClr val="tx2"/>
        </a:buClr>
        <a:buFont typeface="Arial" charset="0"/>
        <a:buChar char="●"/>
        <a:defRPr sz="1900">
          <a:solidFill>
            <a:schemeClr val="tx1"/>
          </a:solidFill>
          <a:latin typeface="+mn-lt"/>
        </a:defRPr>
      </a:lvl8pPr>
      <a:lvl9pPr marL="3886200" indent="-228600" algn="l" rtl="0" fontAlgn="base">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556792"/>
            <a:ext cx="8330939" cy="4554115"/>
          </a:xfrm>
        </p:spPr>
        <p:txBody>
          <a:bodyPr/>
          <a:lstStyle/>
          <a:p>
            <a:pPr marL="266700" lvl="1" indent="0">
              <a:spcBef>
                <a:spcPts val="600"/>
              </a:spcBef>
              <a:spcAft>
                <a:spcPts val="600"/>
              </a:spcAft>
              <a:buNone/>
            </a:pPr>
            <a:r>
              <a:rPr lang="en-GB" sz="2400" dirty="0" smtClean="0">
                <a:solidFill>
                  <a:srgbClr val="002060"/>
                </a:solidFill>
              </a:rPr>
              <a:t>Supporting </a:t>
            </a:r>
            <a:r>
              <a:rPr lang="en-GB" sz="2400" dirty="0" smtClean="0">
                <a:solidFill>
                  <a:srgbClr val="002060"/>
                </a:solidFill>
              </a:rPr>
              <a:t>pupils to </a:t>
            </a:r>
            <a:r>
              <a:rPr lang="en-GB" sz="2600" b="1" dirty="0" smtClean="0">
                <a:solidFill>
                  <a:srgbClr val="002060"/>
                </a:solidFill>
              </a:rPr>
              <a:t>represent problems </a:t>
            </a:r>
            <a:r>
              <a:rPr lang="en-GB" sz="2400" dirty="0" smtClean="0">
                <a:solidFill>
                  <a:srgbClr val="002060"/>
                </a:solidFill>
              </a:rPr>
              <a:t>and</a:t>
            </a:r>
            <a:r>
              <a:rPr lang="en-GB" sz="2600" dirty="0" smtClean="0">
                <a:solidFill>
                  <a:srgbClr val="002060"/>
                </a:solidFill>
              </a:rPr>
              <a:t> </a:t>
            </a:r>
            <a:r>
              <a:rPr lang="en-GB" sz="2600" b="1" dirty="0" smtClean="0">
                <a:solidFill>
                  <a:srgbClr val="002060"/>
                </a:solidFill>
              </a:rPr>
              <a:t>justify </a:t>
            </a:r>
            <a:r>
              <a:rPr lang="en-GB" sz="2400" dirty="0" smtClean="0">
                <a:solidFill>
                  <a:srgbClr val="002060"/>
                </a:solidFill>
              </a:rPr>
              <a:t>approaches and solutions through the use of </a:t>
            </a:r>
            <a:r>
              <a:rPr lang="en-GB" sz="2600" b="1" dirty="0" smtClean="0">
                <a:solidFill>
                  <a:srgbClr val="002060"/>
                </a:solidFill>
              </a:rPr>
              <a:t>appropriate visual images</a:t>
            </a:r>
            <a:r>
              <a:rPr lang="en-GB" sz="2600" dirty="0" smtClean="0">
                <a:solidFill>
                  <a:srgbClr val="002060"/>
                </a:solidFill>
              </a:rPr>
              <a:t>. </a:t>
            </a:r>
            <a:endParaRPr lang="en-GB" sz="2600" dirty="0" smtClean="0">
              <a:solidFill>
                <a:srgbClr val="002060"/>
              </a:solidFill>
            </a:endParaRPr>
          </a:p>
          <a:p>
            <a:pPr marL="266700" lvl="1" indent="0">
              <a:spcBef>
                <a:spcPts val="0"/>
              </a:spcBef>
              <a:spcAft>
                <a:spcPts val="0"/>
              </a:spcAft>
              <a:buNone/>
            </a:pPr>
            <a:endParaRPr lang="en-GB" sz="2400" dirty="0" smtClean="0">
              <a:solidFill>
                <a:srgbClr val="002060"/>
              </a:solidFill>
            </a:endParaRPr>
          </a:p>
          <a:p>
            <a:pPr marL="266700" lvl="1" indent="0">
              <a:spcBef>
                <a:spcPts val="600"/>
              </a:spcBef>
              <a:spcAft>
                <a:spcPts val="600"/>
              </a:spcAft>
              <a:buNone/>
            </a:pPr>
            <a:r>
              <a:rPr lang="en-GB" sz="2400" dirty="0">
                <a:solidFill>
                  <a:srgbClr val="002060"/>
                </a:solidFill>
              </a:rPr>
              <a:t> </a:t>
            </a:r>
            <a:r>
              <a:rPr lang="en-GB" sz="2400" dirty="0" smtClean="0">
                <a:solidFill>
                  <a:srgbClr val="002060"/>
                </a:solidFill>
              </a:rPr>
              <a:t>   In particular the use of:- </a:t>
            </a:r>
          </a:p>
          <a:p>
            <a:pPr marL="1009650" lvl="2" indent="-342900">
              <a:spcBef>
                <a:spcPts val="600"/>
              </a:spcBef>
              <a:spcAft>
                <a:spcPts val="600"/>
              </a:spcAft>
              <a:buFont typeface="Wingdings" panose="05000000000000000000" pitchFamily="2" charset="2"/>
              <a:buChar char="q"/>
            </a:pPr>
            <a:r>
              <a:rPr lang="en-GB" sz="3200" b="1" dirty="0" smtClean="0">
                <a:solidFill>
                  <a:srgbClr val="0070C0"/>
                </a:solidFill>
              </a:rPr>
              <a:t>Bar</a:t>
            </a:r>
          </a:p>
          <a:p>
            <a:pPr marL="1009650" lvl="2" indent="-342900">
              <a:spcBef>
                <a:spcPts val="600"/>
              </a:spcBef>
              <a:spcAft>
                <a:spcPts val="600"/>
              </a:spcAft>
              <a:buFont typeface="Wingdings" panose="05000000000000000000" pitchFamily="2" charset="2"/>
              <a:buChar char="q"/>
            </a:pPr>
            <a:r>
              <a:rPr lang="en-GB" sz="3200" b="1" dirty="0" smtClean="0">
                <a:solidFill>
                  <a:srgbClr val="0070C0"/>
                </a:solidFill>
              </a:rPr>
              <a:t>double number line</a:t>
            </a:r>
            <a:endParaRPr lang="en-GB" sz="3200" dirty="0" smtClean="0">
              <a:solidFill>
                <a:srgbClr val="0070C0"/>
              </a:solidFill>
            </a:endParaRPr>
          </a:p>
          <a:p>
            <a:pPr marL="1009650" lvl="2" indent="-342900">
              <a:spcBef>
                <a:spcPts val="600"/>
              </a:spcBef>
              <a:spcAft>
                <a:spcPts val="600"/>
              </a:spcAft>
              <a:buFont typeface="Wingdings" panose="05000000000000000000" pitchFamily="2" charset="2"/>
              <a:buChar char="q"/>
            </a:pPr>
            <a:r>
              <a:rPr lang="en-GB" sz="3200" b="1" dirty="0" smtClean="0">
                <a:solidFill>
                  <a:srgbClr val="0070C0"/>
                </a:solidFill>
              </a:rPr>
              <a:t>ratio tables</a:t>
            </a:r>
            <a:r>
              <a:rPr lang="en-GB" sz="2000" b="1" dirty="0" smtClean="0">
                <a:solidFill>
                  <a:srgbClr val="0070C0"/>
                </a:solidFill>
              </a:rPr>
              <a:t>.</a:t>
            </a:r>
          </a:p>
        </p:txBody>
      </p:sp>
      <p:sp>
        <p:nvSpPr>
          <p:cNvPr id="4" name="Title 3"/>
          <p:cNvSpPr>
            <a:spLocks noGrp="1"/>
          </p:cNvSpPr>
          <p:nvPr>
            <p:ph type="title"/>
          </p:nvPr>
        </p:nvSpPr>
        <p:spPr>
          <a:xfrm>
            <a:off x="-252536" y="-99392"/>
            <a:ext cx="7924800" cy="1143000"/>
          </a:xfrm>
        </p:spPr>
        <p:txBody>
          <a:bodyPr/>
          <a:lstStyle/>
          <a:p>
            <a:pPr marL="0" indent="0" algn="ctr">
              <a:spcBef>
                <a:spcPts val="0"/>
              </a:spcBef>
              <a:spcAft>
                <a:spcPts val="600"/>
              </a:spcAft>
            </a:pPr>
            <a:r>
              <a:rPr lang="en-GB" sz="2800" dirty="0" smtClean="0">
                <a:solidFill>
                  <a:srgbClr val="002060"/>
                </a:solidFill>
              </a:rPr>
              <a:t>Visual images to support pupils to make sense of proportional problems</a:t>
            </a:r>
            <a:endParaRPr lang="en-GB" sz="2800" dirty="0"/>
          </a:p>
        </p:txBody>
      </p:sp>
    </p:spTree>
    <p:extLst>
      <p:ext uri="{BB962C8B-B14F-4D97-AF65-F5344CB8AC3E}">
        <p14:creationId xmlns:p14="http://schemas.microsoft.com/office/powerpoint/2010/main" val="261496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052" y="2781180"/>
            <a:ext cx="3093639" cy="20875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2956" y="4077071"/>
            <a:ext cx="4680520" cy="1701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268760"/>
            <a:ext cx="6323393" cy="2127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51520" y="450250"/>
            <a:ext cx="6768752" cy="523220"/>
          </a:xfrm>
          <a:prstGeom prst="rect">
            <a:avLst/>
          </a:prstGeom>
        </p:spPr>
        <p:txBody>
          <a:bodyPr wrap="square">
            <a:spAutoFit/>
          </a:bodyPr>
          <a:lstStyle/>
          <a:p>
            <a:pPr marL="0" lvl="2">
              <a:spcBef>
                <a:spcPts val="600"/>
              </a:spcBef>
              <a:spcAft>
                <a:spcPts val="600"/>
              </a:spcAft>
            </a:pPr>
            <a:r>
              <a:rPr lang="en-GB" sz="2800" b="1" dirty="0">
                <a:solidFill>
                  <a:srgbClr val="0070C0"/>
                </a:solidFill>
              </a:rPr>
              <a:t>Bar - Double number line</a:t>
            </a:r>
            <a:r>
              <a:rPr lang="en-GB" sz="2800" dirty="0">
                <a:solidFill>
                  <a:srgbClr val="0070C0"/>
                </a:solidFill>
              </a:rPr>
              <a:t> - </a:t>
            </a:r>
            <a:r>
              <a:rPr lang="en-GB" sz="2800" b="1" dirty="0">
                <a:solidFill>
                  <a:srgbClr val="0070C0"/>
                </a:solidFill>
              </a:rPr>
              <a:t>Ratio table</a:t>
            </a:r>
            <a:r>
              <a:rPr lang="en-GB" b="1" dirty="0">
                <a:solidFill>
                  <a:srgbClr val="0070C0"/>
                </a:solidFill>
              </a:rPr>
              <a:t>.</a:t>
            </a:r>
          </a:p>
        </p:txBody>
      </p:sp>
    </p:spTree>
    <p:extLst>
      <p:ext uri="{BB962C8B-B14F-4D97-AF65-F5344CB8AC3E}">
        <p14:creationId xmlns:p14="http://schemas.microsoft.com/office/powerpoint/2010/main" val="2167660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l="14304" t="13635" r="6944" b="2080"/>
          <a:stretch>
            <a:fillRect/>
          </a:stretch>
        </p:blipFill>
        <p:spPr bwMode="auto">
          <a:xfrm>
            <a:off x="372549" y="404663"/>
            <a:ext cx="7848872" cy="617712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802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nctem1">
  <a:themeElements>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7</TotalTime>
  <Words>381</Words>
  <Application>Microsoft Office PowerPoint</Application>
  <PresentationFormat>On-screen Show (4:3)</PresentationFormat>
  <Paragraphs>34</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nctem1</vt:lpstr>
      <vt:lpstr>Visual images to support pupils to make sense of proportional problems</vt:lpstr>
      <vt:lpstr>PowerPoint Presentation</vt:lpstr>
      <vt:lpstr>PowerPoint Presentation</vt:lpstr>
    </vt:vector>
  </TitlesOfParts>
  <Company>Tribal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images to support pupils to make sense of proportional problems</dc:title>
  <dc:creator>Rob Tait</dc:creator>
  <cp:lastModifiedBy>Rob Tait</cp:lastModifiedBy>
  <cp:revision>1</cp:revision>
  <dcterms:created xsi:type="dcterms:W3CDTF">2016-02-17T16:15:53Z</dcterms:created>
  <dcterms:modified xsi:type="dcterms:W3CDTF">2016-02-17T16:23:19Z</dcterms:modified>
</cp:coreProperties>
</file>