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0"/>
  </p:notesMasterIdLst>
  <p:sldIdLst>
    <p:sldId id="263" r:id="rId6"/>
    <p:sldId id="588" r:id="rId7"/>
    <p:sldId id="609" r:id="rId8"/>
    <p:sldId id="589" r:id="rId9"/>
    <p:sldId id="590" r:id="rId10"/>
    <p:sldId id="591" r:id="rId11"/>
    <p:sldId id="592" r:id="rId12"/>
    <p:sldId id="276" r:id="rId13"/>
    <p:sldId id="593" r:id="rId14"/>
    <p:sldId id="594" r:id="rId15"/>
    <p:sldId id="279" r:id="rId16"/>
    <p:sldId id="610" r:id="rId17"/>
    <p:sldId id="595" r:id="rId18"/>
    <p:sldId id="596" r:id="rId19"/>
    <p:sldId id="608" r:id="rId20"/>
    <p:sldId id="597" r:id="rId21"/>
    <p:sldId id="598" r:id="rId22"/>
    <p:sldId id="581" r:id="rId23"/>
    <p:sldId id="599" r:id="rId24"/>
    <p:sldId id="600" r:id="rId25"/>
    <p:sldId id="584" r:id="rId26"/>
    <p:sldId id="601" r:id="rId27"/>
    <p:sldId id="603" r:id="rId28"/>
    <p:sldId id="602" r:id="rId29"/>
    <p:sldId id="286" r:id="rId30"/>
    <p:sldId id="265" r:id="rId31"/>
    <p:sldId id="287" r:id="rId32"/>
    <p:sldId id="604" r:id="rId33"/>
    <p:sldId id="605" r:id="rId34"/>
    <p:sldId id="329" r:id="rId35"/>
    <p:sldId id="614" r:id="rId36"/>
    <p:sldId id="615" r:id="rId37"/>
    <p:sldId id="625" r:id="rId38"/>
    <p:sldId id="607" r:id="rId39"/>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2" autoAdjust="0"/>
    <p:restoredTop sz="82827" autoAdjust="0"/>
  </p:normalViewPr>
  <p:slideViewPr>
    <p:cSldViewPr>
      <p:cViewPr varScale="1">
        <p:scale>
          <a:sx n="59" d="100"/>
          <a:sy n="59" d="100"/>
        </p:scale>
        <p:origin x="1068"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CE376253-8477-4CD6-86F6-7CE34E50F5CD}"/>
    <pc:docChg chg="modSld">
      <pc:chgData name="Steve McCormack" userId="a36034f6-e157-44c0-92e0-583c4185333c" providerId="ADAL" clId="{CE376253-8477-4CD6-86F6-7CE34E50F5CD}" dt="2021-10-06T10:48:04.984" v="58" actId="6549"/>
      <pc:docMkLst>
        <pc:docMk/>
      </pc:docMkLst>
      <pc:sldChg chg="modSp mod">
        <pc:chgData name="Steve McCormack" userId="a36034f6-e157-44c0-92e0-583c4185333c" providerId="ADAL" clId="{CE376253-8477-4CD6-86F6-7CE34E50F5CD}" dt="2021-10-06T10:46:10.622" v="38" actId="20577"/>
        <pc:sldMkLst>
          <pc:docMk/>
          <pc:sldMk cId="1081920202" sldId="581"/>
        </pc:sldMkLst>
        <pc:spChg chg="mod">
          <ac:chgData name="Steve McCormack" userId="a36034f6-e157-44c0-92e0-583c4185333c" providerId="ADAL" clId="{CE376253-8477-4CD6-86F6-7CE34E50F5CD}" dt="2021-10-06T10:46:10.622" v="38" actId="20577"/>
          <ac:spMkLst>
            <pc:docMk/>
            <pc:sldMk cId="1081920202" sldId="581"/>
            <ac:spMk id="2" creationId="{23A84928-1FCA-4634-9C2E-8162352F2955}"/>
          </ac:spMkLst>
        </pc:spChg>
      </pc:sldChg>
      <pc:sldChg chg="modSp mod">
        <pc:chgData name="Steve McCormack" userId="a36034f6-e157-44c0-92e0-583c4185333c" providerId="ADAL" clId="{CE376253-8477-4CD6-86F6-7CE34E50F5CD}" dt="2021-10-06T10:46:57.899" v="41" actId="20577"/>
        <pc:sldMkLst>
          <pc:docMk/>
          <pc:sldMk cId="3215514747" sldId="584"/>
        </pc:sldMkLst>
        <pc:spChg chg="mod">
          <ac:chgData name="Steve McCormack" userId="a36034f6-e157-44c0-92e0-583c4185333c" providerId="ADAL" clId="{CE376253-8477-4CD6-86F6-7CE34E50F5CD}" dt="2021-10-06T10:46:57.899" v="41" actId="20577"/>
          <ac:spMkLst>
            <pc:docMk/>
            <pc:sldMk cId="3215514747" sldId="584"/>
            <ac:spMk id="46" creationId="{F54F07ED-8B66-4FB3-B9ED-20C6A6FEE49C}"/>
          </ac:spMkLst>
        </pc:spChg>
      </pc:sldChg>
      <pc:sldChg chg="modSp mod">
        <pc:chgData name="Steve McCormack" userId="a36034f6-e157-44c0-92e0-583c4185333c" providerId="ADAL" clId="{CE376253-8477-4CD6-86F6-7CE34E50F5CD}" dt="2021-10-06T10:44:25.497" v="5" actId="6549"/>
        <pc:sldMkLst>
          <pc:docMk/>
          <pc:sldMk cId="0" sldId="588"/>
        </pc:sldMkLst>
        <pc:spChg chg="mod">
          <ac:chgData name="Steve McCormack" userId="a36034f6-e157-44c0-92e0-583c4185333c" providerId="ADAL" clId="{CE376253-8477-4CD6-86F6-7CE34E50F5CD}" dt="2021-10-06T10:44:25.497" v="5" actId="6549"/>
          <ac:spMkLst>
            <pc:docMk/>
            <pc:sldMk cId="0" sldId="588"/>
            <ac:spMk id="5" creationId="{F3AEFA3D-6E0E-40FE-BDA2-AC1662A877CD}"/>
          </ac:spMkLst>
        </pc:spChg>
      </pc:sldChg>
      <pc:sldChg chg="modSp mod">
        <pc:chgData name="Steve McCormack" userId="a36034f6-e157-44c0-92e0-583c4185333c" providerId="ADAL" clId="{CE376253-8477-4CD6-86F6-7CE34E50F5CD}" dt="2021-10-06T10:45:29.694" v="35" actId="20577"/>
        <pc:sldMkLst>
          <pc:docMk/>
          <pc:sldMk cId="914403554" sldId="595"/>
        </pc:sldMkLst>
        <pc:spChg chg="mod">
          <ac:chgData name="Steve McCormack" userId="a36034f6-e157-44c0-92e0-583c4185333c" providerId="ADAL" clId="{CE376253-8477-4CD6-86F6-7CE34E50F5CD}" dt="2021-10-06T10:45:29.694" v="35" actId="20577"/>
          <ac:spMkLst>
            <pc:docMk/>
            <pc:sldMk cId="914403554" sldId="595"/>
            <ac:spMk id="3" creationId="{EC771724-309D-4EC6-8089-365C4C85F6A6}"/>
          </ac:spMkLst>
        </pc:spChg>
      </pc:sldChg>
      <pc:sldChg chg="modSp mod">
        <pc:chgData name="Steve McCormack" userId="a36034f6-e157-44c0-92e0-583c4185333c" providerId="ADAL" clId="{CE376253-8477-4CD6-86F6-7CE34E50F5CD}" dt="2021-10-06T10:45:56.368" v="36" actId="20577"/>
        <pc:sldMkLst>
          <pc:docMk/>
          <pc:sldMk cId="2568903289" sldId="597"/>
        </pc:sldMkLst>
        <pc:spChg chg="mod">
          <ac:chgData name="Steve McCormack" userId="a36034f6-e157-44c0-92e0-583c4185333c" providerId="ADAL" clId="{CE376253-8477-4CD6-86F6-7CE34E50F5CD}" dt="2021-10-06T10:45:56.368" v="36" actId="20577"/>
          <ac:spMkLst>
            <pc:docMk/>
            <pc:sldMk cId="2568903289" sldId="597"/>
            <ac:spMk id="2" creationId="{23A84928-1FCA-4634-9C2E-8162352F2955}"/>
          </ac:spMkLst>
        </pc:spChg>
      </pc:sldChg>
      <pc:sldChg chg="modSp mod">
        <pc:chgData name="Steve McCormack" userId="a36034f6-e157-44c0-92e0-583c4185333c" providerId="ADAL" clId="{CE376253-8477-4CD6-86F6-7CE34E50F5CD}" dt="2021-10-06T10:46:03.100" v="37" actId="20577"/>
        <pc:sldMkLst>
          <pc:docMk/>
          <pc:sldMk cId="2819145167" sldId="598"/>
        </pc:sldMkLst>
        <pc:spChg chg="mod">
          <ac:chgData name="Steve McCormack" userId="a36034f6-e157-44c0-92e0-583c4185333c" providerId="ADAL" clId="{CE376253-8477-4CD6-86F6-7CE34E50F5CD}" dt="2021-10-06T10:46:03.100" v="37" actId="20577"/>
          <ac:spMkLst>
            <pc:docMk/>
            <pc:sldMk cId="2819145167" sldId="598"/>
            <ac:spMk id="46" creationId="{F54F07ED-8B66-4FB3-B9ED-20C6A6FEE49C}"/>
          </ac:spMkLst>
        </pc:spChg>
      </pc:sldChg>
      <pc:sldChg chg="modSp mod">
        <pc:chgData name="Steve McCormack" userId="a36034f6-e157-44c0-92e0-583c4185333c" providerId="ADAL" clId="{CE376253-8477-4CD6-86F6-7CE34E50F5CD}" dt="2021-10-06T10:46:35.199" v="39" actId="20577"/>
        <pc:sldMkLst>
          <pc:docMk/>
          <pc:sldMk cId="1665107963" sldId="599"/>
        </pc:sldMkLst>
        <pc:spChg chg="mod">
          <ac:chgData name="Steve McCormack" userId="a36034f6-e157-44c0-92e0-583c4185333c" providerId="ADAL" clId="{CE376253-8477-4CD6-86F6-7CE34E50F5CD}" dt="2021-10-06T10:46:35.199" v="39" actId="20577"/>
          <ac:spMkLst>
            <pc:docMk/>
            <pc:sldMk cId="1665107963" sldId="599"/>
            <ac:spMk id="46" creationId="{F54F07ED-8B66-4FB3-B9ED-20C6A6FEE49C}"/>
          </ac:spMkLst>
        </pc:spChg>
      </pc:sldChg>
      <pc:sldChg chg="modSp mod">
        <pc:chgData name="Steve McCormack" userId="a36034f6-e157-44c0-92e0-583c4185333c" providerId="ADAL" clId="{CE376253-8477-4CD6-86F6-7CE34E50F5CD}" dt="2021-10-06T10:46:42.142" v="40" actId="6549"/>
        <pc:sldMkLst>
          <pc:docMk/>
          <pc:sldMk cId="1639930438" sldId="600"/>
        </pc:sldMkLst>
        <pc:spChg chg="mod">
          <ac:chgData name="Steve McCormack" userId="a36034f6-e157-44c0-92e0-583c4185333c" providerId="ADAL" clId="{CE376253-8477-4CD6-86F6-7CE34E50F5CD}" dt="2021-10-06T10:46:42.142" v="40" actId="6549"/>
          <ac:spMkLst>
            <pc:docMk/>
            <pc:sldMk cId="1639930438" sldId="600"/>
            <ac:spMk id="2" creationId="{23A84928-1FCA-4634-9C2E-8162352F2955}"/>
          </ac:spMkLst>
        </pc:spChg>
      </pc:sldChg>
      <pc:sldChg chg="modSp mod">
        <pc:chgData name="Steve McCormack" userId="a36034f6-e157-44c0-92e0-583c4185333c" providerId="ADAL" clId="{CE376253-8477-4CD6-86F6-7CE34E50F5CD}" dt="2021-10-06T10:47:07.962" v="42" actId="20577"/>
        <pc:sldMkLst>
          <pc:docMk/>
          <pc:sldMk cId="2027279003" sldId="601"/>
        </pc:sldMkLst>
        <pc:spChg chg="mod">
          <ac:chgData name="Steve McCormack" userId="a36034f6-e157-44c0-92e0-583c4185333c" providerId="ADAL" clId="{CE376253-8477-4CD6-86F6-7CE34E50F5CD}" dt="2021-10-06T10:47:07.962" v="42" actId="20577"/>
          <ac:spMkLst>
            <pc:docMk/>
            <pc:sldMk cId="2027279003" sldId="601"/>
            <ac:spMk id="2" creationId="{23A84928-1FCA-4634-9C2E-8162352F2955}"/>
          </ac:spMkLst>
        </pc:spChg>
      </pc:sldChg>
      <pc:sldChg chg="modSp mod">
        <pc:chgData name="Steve McCormack" userId="a36034f6-e157-44c0-92e0-583c4185333c" providerId="ADAL" clId="{CE376253-8477-4CD6-86F6-7CE34E50F5CD}" dt="2021-10-06T10:47:28.840" v="46" actId="20577"/>
        <pc:sldMkLst>
          <pc:docMk/>
          <pc:sldMk cId="2395355733" sldId="602"/>
        </pc:sldMkLst>
        <pc:spChg chg="mod">
          <ac:chgData name="Steve McCormack" userId="a36034f6-e157-44c0-92e0-583c4185333c" providerId="ADAL" clId="{CE376253-8477-4CD6-86F6-7CE34E50F5CD}" dt="2021-10-06T10:47:28.840" v="46" actId="20577"/>
          <ac:spMkLst>
            <pc:docMk/>
            <pc:sldMk cId="2395355733" sldId="602"/>
            <ac:spMk id="2" creationId="{23A84928-1FCA-4634-9C2E-8162352F2955}"/>
          </ac:spMkLst>
        </pc:spChg>
      </pc:sldChg>
      <pc:sldChg chg="modSp mod">
        <pc:chgData name="Steve McCormack" userId="a36034f6-e157-44c0-92e0-583c4185333c" providerId="ADAL" clId="{CE376253-8477-4CD6-86F6-7CE34E50F5CD}" dt="2021-10-06T10:47:23.408" v="44" actId="20577"/>
        <pc:sldMkLst>
          <pc:docMk/>
          <pc:sldMk cId="3054051945" sldId="603"/>
        </pc:sldMkLst>
        <pc:spChg chg="mod">
          <ac:chgData name="Steve McCormack" userId="a36034f6-e157-44c0-92e0-583c4185333c" providerId="ADAL" clId="{CE376253-8477-4CD6-86F6-7CE34E50F5CD}" dt="2021-10-06T10:47:23.408" v="44" actId="20577"/>
          <ac:spMkLst>
            <pc:docMk/>
            <pc:sldMk cId="3054051945" sldId="603"/>
            <ac:spMk id="46" creationId="{F54F07ED-8B66-4FB3-B9ED-20C6A6FEE49C}"/>
          </ac:spMkLst>
        </pc:spChg>
      </pc:sldChg>
      <pc:sldChg chg="modSp mod">
        <pc:chgData name="Steve McCormack" userId="a36034f6-e157-44c0-92e0-583c4185333c" providerId="ADAL" clId="{CE376253-8477-4CD6-86F6-7CE34E50F5CD}" dt="2021-10-06T10:47:39.689" v="48" actId="6549"/>
        <pc:sldMkLst>
          <pc:docMk/>
          <pc:sldMk cId="2411190267" sldId="604"/>
        </pc:sldMkLst>
        <pc:spChg chg="mod">
          <ac:chgData name="Steve McCormack" userId="a36034f6-e157-44c0-92e0-583c4185333c" providerId="ADAL" clId="{CE376253-8477-4CD6-86F6-7CE34E50F5CD}" dt="2021-10-06T10:47:39.689" v="48" actId="6549"/>
          <ac:spMkLst>
            <pc:docMk/>
            <pc:sldMk cId="2411190267" sldId="604"/>
            <ac:spMk id="2" creationId="{3D3B0D61-9420-4B06-8555-667429430C87}"/>
          </ac:spMkLst>
        </pc:spChg>
      </pc:sldChg>
      <pc:sldChg chg="modSp mod">
        <pc:chgData name="Steve McCormack" userId="a36034f6-e157-44c0-92e0-583c4185333c" providerId="ADAL" clId="{CE376253-8477-4CD6-86F6-7CE34E50F5CD}" dt="2021-10-06T10:47:43.484" v="50" actId="6549"/>
        <pc:sldMkLst>
          <pc:docMk/>
          <pc:sldMk cId="2051987934" sldId="605"/>
        </pc:sldMkLst>
        <pc:spChg chg="mod">
          <ac:chgData name="Steve McCormack" userId="a36034f6-e157-44c0-92e0-583c4185333c" providerId="ADAL" clId="{CE376253-8477-4CD6-86F6-7CE34E50F5CD}" dt="2021-10-06T10:47:43.484" v="50" actId="6549"/>
          <ac:spMkLst>
            <pc:docMk/>
            <pc:sldMk cId="2051987934" sldId="605"/>
            <ac:spMk id="2" creationId="{3D3B0D61-9420-4B06-8555-667429430C87}"/>
          </ac:spMkLst>
        </pc:spChg>
      </pc:sldChg>
      <pc:sldChg chg="modSp mod">
        <pc:chgData name="Steve McCormack" userId="a36034f6-e157-44c0-92e0-583c4185333c" providerId="ADAL" clId="{CE376253-8477-4CD6-86F6-7CE34E50F5CD}" dt="2021-10-06T10:48:04.984" v="58" actId="6549"/>
        <pc:sldMkLst>
          <pc:docMk/>
          <pc:sldMk cId="3766087956" sldId="607"/>
        </pc:sldMkLst>
        <pc:spChg chg="mod">
          <ac:chgData name="Steve McCormack" userId="a36034f6-e157-44c0-92e0-583c4185333c" providerId="ADAL" clId="{CE376253-8477-4CD6-86F6-7CE34E50F5CD}" dt="2021-10-06T10:48:04.984" v="58" actId="6549"/>
          <ac:spMkLst>
            <pc:docMk/>
            <pc:sldMk cId="3766087956" sldId="607"/>
            <ac:spMk id="2" creationId="{2FC8153A-3089-4481-8DDB-FCA2DBF5BD26}"/>
          </ac:spMkLst>
        </pc:spChg>
      </pc:sldChg>
      <pc:sldChg chg="modSp mod">
        <pc:chgData name="Steve McCormack" userId="a36034f6-e157-44c0-92e0-583c4185333c" providerId="ADAL" clId="{CE376253-8477-4CD6-86F6-7CE34E50F5CD}" dt="2021-10-06T10:47:49.440" v="52" actId="6549"/>
        <pc:sldMkLst>
          <pc:docMk/>
          <pc:sldMk cId="3258187742" sldId="614"/>
        </pc:sldMkLst>
        <pc:spChg chg="mod">
          <ac:chgData name="Steve McCormack" userId="a36034f6-e157-44c0-92e0-583c4185333c" providerId="ADAL" clId="{CE376253-8477-4CD6-86F6-7CE34E50F5CD}" dt="2021-10-06T10:47:49.440" v="52" actId="6549"/>
          <ac:spMkLst>
            <pc:docMk/>
            <pc:sldMk cId="3258187742" sldId="614"/>
            <ac:spMk id="2" creationId="{468AD34D-48AC-4C34-99A5-DF560A5DFC10}"/>
          </ac:spMkLst>
        </pc:spChg>
      </pc:sldChg>
      <pc:sldChg chg="modSp mod">
        <pc:chgData name="Steve McCormack" userId="a36034f6-e157-44c0-92e0-583c4185333c" providerId="ADAL" clId="{CE376253-8477-4CD6-86F6-7CE34E50F5CD}" dt="2021-10-06T10:47:52.701" v="54" actId="6549"/>
        <pc:sldMkLst>
          <pc:docMk/>
          <pc:sldMk cId="1375629310" sldId="615"/>
        </pc:sldMkLst>
        <pc:spChg chg="mod">
          <ac:chgData name="Steve McCormack" userId="a36034f6-e157-44c0-92e0-583c4185333c" providerId="ADAL" clId="{CE376253-8477-4CD6-86F6-7CE34E50F5CD}" dt="2021-10-06T10:47:52.701" v="54" actId="6549"/>
          <ac:spMkLst>
            <pc:docMk/>
            <pc:sldMk cId="1375629310" sldId="615"/>
            <ac:spMk id="2" creationId="{468AD34D-48AC-4C34-99A5-DF560A5DFC10}"/>
          </ac:spMkLst>
        </pc:spChg>
      </pc:sldChg>
      <pc:sldChg chg="modSp mod">
        <pc:chgData name="Steve McCormack" userId="a36034f6-e157-44c0-92e0-583c4185333c" providerId="ADAL" clId="{CE376253-8477-4CD6-86F6-7CE34E50F5CD}" dt="2021-10-06T10:47:58.128" v="56" actId="6549"/>
        <pc:sldMkLst>
          <pc:docMk/>
          <pc:sldMk cId="1109354515" sldId="625"/>
        </pc:sldMkLst>
        <pc:spChg chg="mod">
          <ac:chgData name="Steve McCormack" userId="a36034f6-e157-44c0-92e0-583c4185333c" providerId="ADAL" clId="{CE376253-8477-4CD6-86F6-7CE34E50F5CD}" dt="2021-10-06T10:47:58.128" v="56" actId="6549"/>
          <ac:spMkLst>
            <pc:docMk/>
            <pc:sldMk cId="1109354515" sldId="625"/>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tatistics.laerd.com/statistical-guides/types-of-variable.ph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found on page 18 of the 5.2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260285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found on page 18 of the 5.2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197284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Can you calculate all three averages for all three examples? Why or why not?</a:t>
            </a:r>
          </a:p>
          <a:p>
            <a:r>
              <a:rPr lang="en-GB" sz="2000" b="0" dirty="0">
                <a:solidFill>
                  <a:srgbClr val="008080"/>
                </a:solidFill>
                <a:latin typeface="Myriad Pro"/>
              </a:rPr>
              <a:t>When might the mean NOT be an appropriate measure to use?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1" dirty="0">
                <a:effectLst/>
                <a:latin typeface="Myriad Pro"/>
                <a:ea typeface="Calibri" panose="020F0502020204030204" pitchFamily="34" charset="0"/>
                <a:cs typeface="Times New Roman" panose="02020603050405020304" pitchFamily="18" charset="0"/>
              </a:rPr>
              <a:t>Example 1</a:t>
            </a:r>
            <a:r>
              <a:rPr lang="en-GB" sz="1800" dirty="0">
                <a:effectLst/>
                <a:latin typeface="Myriad Pro"/>
                <a:ea typeface="Calibri" panose="020F0502020204030204" pitchFamily="34" charset="0"/>
                <a:cs typeface="Times New Roman" panose="02020603050405020304" pitchFamily="18" charset="0"/>
              </a:rPr>
              <a:t> is designed so that two of the examples are quantitative and one qualitative to encourage students to notice that the mode is the only average that may be possible with qualitative data and that the mean is usually the best measure of central tendency to use when the data distribution is </a:t>
            </a:r>
            <a:r>
              <a:rPr lang="en-GB" sz="1800" u="none" kern="1200" dirty="0">
                <a:solidFill>
                  <a:schemeClr val="tx1"/>
                </a:solidFill>
                <a:effectLst/>
                <a:latin typeface="Myriad Pro"/>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continuous</a:t>
            </a:r>
            <a:r>
              <a:rPr lang="en-GB" sz="1800" kern="1200" dirty="0">
                <a:solidFill>
                  <a:schemeClr val="tx1"/>
                </a:solidFill>
                <a:effectLst/>
                <a:latin typeface="Myriad Pro"/>
                <a:ea typeface="Calibri" panose="020F0502020204030204" pitchFamily="34" charset="0"/>
                <a:cs typeface="Times New Roman" panose="02020603050405020304" pitchFamily="18" charset="0"/>
              </a:rPr>
              <a:t> and s</a:t>
            </a:r>
            <a:r>
              <a:rPr lang="en-GB" sz="1800" dirty="0">
                <a:effectLst/>
                <a:latin typeface="Myriad Pro"/>
                <a:ea typeface="Calibri" panose="020F0502020204030204" pitchFamily="34" charset="0"/>
                <a:cs typeface="Times New Roman" panose="02020603050405020304" pitchFamily="18" charset="0"/>
              </a:rPr>
              <a:t>ymmetrical.</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18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Why might the mean be higher than the median in this data set? Which is more representative?</a:t>
            </a:r>
          </a:p>
          <a:p>
            <a:pPr>
              <a:spcBef>
                <a:spcPts val="400"/>
              </a:spcBef>
              <a:spcAft>
                <a:spcPts val="400"/>
              </a:spcAft>
            </a:pPr>
            <a:r>
              <a:rPr lang="en-GB" sz="1200" dirty="0">
                <a:solidFill>
                  <a:srgbClr val="008080"/>
                </a:solidFill>
                <a:latin typeface="Myriad Pro"/>
              </a:rPr>
              <a:t>What is the mode of this data set?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indent="-280670">
              <a:spcBef>
                <a:spcPts val="400"/>
              </a:spcBef>
              <a:spcAft>
                <a:spcPts val="400"/>
              </a:spcAft>
            </a:pPr>
            <a:r>
              <a:rPr lang="en-GB" sz="1800" i="1" dirty="0">
                <a:solidFill>
                  <a:srgbClr val="000000"/>
                </a:solidFill>
                <a:effectLst/>
                <a:latin typeface="Myriad Pro"/>
                <a:ea typeface="Calibri" panose="020F0502020204030204" pitchFamily="34" charset="0"/>
                <a:cs typeface="Arial" panose="020B0604020202020204" pitchFamily="34" charset="0"/>
              </a:rPr>
              <a:t>Example 2</a:t>
            </a:r>
            <a:r>
              <a:rPr lang="en-GB" sz="1800" dirty="0">
                <a:solidFill>
                  <a:srgbClr val="000000"/>
                </a:solidFill>
                <a:effectLst/>
                <a:latin typeface="Myriad Pro"/>
                <a:ea typeface="Calibri" panose="020F0502020204030204" pitchFamily="34" charset="0"/>
                <a:cs typeface="Arial" panose="020B0604020202020204" pitchFamily="34" charset="0"/>
              </a:rPr>
              <a:t> is designed to encourage students to notice that the median is an appropriate measure when the data is skewed or distorted by outliers.</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(Note that the mode falls in the £26</a:t>
            </a:r>
            <a:r>
              <a:rPr lang="en-GB" sz="1800" baseline="30000"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000 to £27</a:t>
            </a:r>
            <a:r>
              <a:rPr lang="en-GB" sz="1800" baseline="30000"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000 bracket.)</a:t>
            </a:r>
          </a:p>
          <a:p>
            <a:endParaRPr lang="en-GB" dirty="0"/>
          </a:p>
          <a:p>
            <a:r>
              <a:rPr lang="en-GB" dirty="0"/>
              <a:t>https://</a:t>
            </a:r>
            <a:r>
              <a:rPr lang="en-GB" dirty="0" err="1"/>
              <a:t>www.ons.gov.uk</a:t>
            </a:r>
            <a:r>
              <a:rPr lang="en-GB" dirty="0"/>
              <a:t>/</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166471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19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833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lvl="0" indent="0">
              <a:spcBef>
                <a:spcPts val="400"/>
              </a:spcBef>
              <a:buClr>
                <a:srgbClr val="82CBDD"/>
              </a:buClr>
              <a:buFont typeface="Symbol" panose="05050102010706020507" pitchFamily="18" charset="2"/>
              <a:buNone/>
              <a:tabLst>
                <a:tab pos="228600" algn="l"/>
                <a:tab pos="457200" algn="l"/>
              </a:tabLst>
            </a:pPr>
            <a:r>
              <a:rPr lang="en-GB" sz="1800" i="0" dirty="0">
                <a:effectLst/>
                <a:latin typeface="Myriad Pro"/>
                <a:ea typeface="Calibri" panose="020F0502020204030204" pitchFamily="34" charset="0"/>
                <a:cs typeface="Arial" panose="020B0604020202020204" pitchFamily="34" charset="0"/>
              </a:rPr>
              <a:t>Where do you think the modal height might be on this graph? Why?</a:t>
            </a:r>
          </a:p>
          <a:p>
            <a:pPr marL="0" lvl="0" indent="0">
              <a:buClr>
                <a:srgbClr val="82CBDD"/>
              </a:buClr>
              <a:buFont typeface="Symbol" panose="05050102010706020507" pitchFamily="18" charset="2"/>
              <a:buNone/>
              <a:tabLst>
                <a:tab pos="228600" algn="l"/>
                <a:tab pos="457200" algn="l"/>
              </a:tabLst>
            </a:pPr>
            <a:r>
              <a:rPr lang="en-GB" sz="1800" i="0" dirty="0">
                <a:effectLst/>
                <a:latin typeface="Myriad Pro"/>
                <a:ea typeface="Calibri" panose="020F0502020204030204" pitchFamily="34" charset="0"/>
                <a:cs typeface="Arial" panose="020B0604020202020204" pitchFamily="34" charset="0"/>
              </a:rPr>
              <a:t>Where do you think the median is? Why?</a:t>
            </a:r>
          </a:p>
          <a:p>
            <a:pPr marL="0" lvl="0" indent="0">
              <a:spcAft>
                <a:spcPts val="200"/>
              </a:spcAft>
              <a:buClr>
                <a:srgbClr val="82CBDD"/>
              </a:buClr>
              <a:buFont typeface="Symbol" panose="05050102010706020507" pitchFamily="18" charset="2"/>
              <a:buNone/>
              <a:tabLst>
                <a:tab pos="228600" algn="l"/>
                <a:tab pos="457200" algn="l"/>
              </a:tabLst>
            </a:pPr>
            <a:r>
              <a:rPr lang="en-GB" sz="1800" i="0" dirty="0">
                <a:effectLst/>
                <a:latin typeface="Myriad Pro"/>
                <a:ea typeface="Calibri" panose="020F0502020204030204" pitchFamily="34" charset="0"/>
                <a:cs typeface="Arial" panose="020B0604020202020204" pitchFamily="34" charset="0"/>
              </a:rPr>
              <a:t>Can you say anything about the mean in this sort of distribution? Explain your reasoning.</a:t>
            </a:r>
          </a:p>
          <a:p>
            <a:pPr marL="0" lvl="0" indent="0">
              <a:spcAft>
                <a:spcPts val="200"/>
              </a:spcAft>
              <a:buClr>
                <a:srgbClr val="82CBDD"/>
              </a:buClr>
              <a:buFont typeface="Symbol" panose="05050102010706020507" pitchFamily="18" charset="2"/>
              <a:buNone/>
              <a:tabLst>
                <a:tab pos="228600" algn="l"/>
                <a:tab pos="457200" algn="l"/>
              </a:tabLst>
            </a:pPr>
            <a:r>
              <a:rPr lang="en-GB" sz="1800" b="0" i="0" dirty="0">
                <a:solidFill>
                  <a:srgbClr val="008080"/>
                </a:solidFill>
                <a:effectLst/>
                <a:latin typeface="Myriad Pro"/>
                <a:cs typeface="Arial" panose="020B0604020202020204" pitchFamily="34" charset="0"/>
              </a:rPr>
              <a:t>What do you notice about the shape of this graph? Why do you think this is?</a:t>
            </a:r>
            <a:endParaRPr lang="en-GB" sz="2000" b="0" i="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Myriad Pro"/>
                <a:ea typeface="Calibri" panose="020F0502020204030204" pitchFamily="34" charset="0"/>
                <a:cs typeface="Times New Roman" panose="02020603050405020304" pitchFamily="18" charset="0"/>
              </a:rPr>
              <a:t>Example 3</a:t>
            </a:r>
            <a:r>
              <a:rPr lang="en-GB" sz="1200" dirty="0">
                <a:effectLst/>
                <a:latin typeface="Myriad Pro"/>
                <a:ea typeface="Calibri" panose="020F0502020204030204" pitchFamily="34" charset="0"/>
                <a:cs typeface="Times New Roman" panose="02020603050405020304" pitchFamily="18" charset="0"/>
              </a:rPr>
              <a:t> encourages students to think more deeply about the meaning of the three averages (mean, median and mode). </a:t>
            </a:r>
            <a:r>
              <a:rPr lang="en-GB" sz="1800" dirty="0">
                <a:effectLst/>
                <a:latin typeface="Myriad Pro"/>
                <a:ea typeface="Calibri" panose="020F0502020204030204" pitchFamily="34" charset="0"/>
                <a:cs typeface="Times New Roman" panose="02020603050405020304" pitchFamily="18" charset="0"/>
              </a:rPr>
              <a:t>Note, in a normal distribution like this, the mode, median and mean all have the same value.</a:t>
            </a:r>
            <a:endParaRPr lang="en-GB" sz="12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78638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19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898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range for each player? What is the mean?</a:t>
            </a:r>
          </a:p>
          <a:p>
            <a:pPr>
              <a:spcBef>
                <a:spcPts val="400"/>
              </a:spcBef>
              <a:spcAft>
                <a:spcPts val="400"/>
              </a:spcAft>
            </a:pPr>
            <a:r>
              <a:rPr lang="en-GB" sz="1200" dirty="0">
                <a:solidFill>
                  <a:srgbClr val="008080"/>
                </a:solidFill>
                <a:latin typeface="Myriad Pro"/>
              </a:rPr>
              <a:t>What has Fatima noticed?</a:t>
            </a:r>
          </a:p>
          <a:p>
            <a:pPr>
              <a:spcBef>
                <a:spcPts val="400"/>
              </a:spcBef>
              <a:spcAft>
                <a:spcPts val="400"/>
              </a:spcAft>
            </a:pPr>
            <a:r>
              <a:rPr lang="en-GB" sz="1200" dirty="0">
                <a:solidFill>
                  <a:srgbClr val="008080"/>
                </a:solidFill>
                <a:latin typeface="Myriad Pro"/>
              </a:rPr>
              <a:t>What do you notice about Debbie’s scores? What do you notice about Eddie’s scores? Who is more likely to get a low score?</a:t>
            </a:r>
          </a:p>
          <a:p>
            <a:pPr>
              <a:spcBef>
                <a:spcPts val="400"/>
              </a:spcBef>
              <a:spcAft>
                <a:spcPts val="400"/>
              </a:spcAft>
            </a:pPr>
            <a:r>
              <a:rPr lang="en-GB" sz="1200" dirty="0">
                <a:solidFill>
                  <a:srgbClr val="008080"/>
                </a:solidFill>
                <a:latin typeface="Myriad Pro"/>
              </a:rPr>
              <a:t>What do you think ‘outlier’ means?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4</a:t>
            </a:r>
            <a:r>
              <a:rPr lang="en-GB" sz="1800" dirty="0">
                <a:effectLst/>
                <a:latin typeface="Myriad Pro"/>
                <a:ea typeface="Calibri" panose="020F0502020204030204" pitchFamily="34" charset="0"/>
                <a:cs typeface="Times New Roman" panose="02020603050405020304" pitchFamily="18" charset="0"/>
              </a:rPr>
              <a:t> both data sets have a range of seven. They also have the same mean of 5.2. This data set therefore gives an opportunity to discuss outliers – how might you represent the data to support students to notice what Fatima has noticed? The slide 24 suggests one representation that might help.</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40843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10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505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Statistics and probability..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289409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latin typeface="Myriad Pro"/>
              </a:rPr>
              <a:t>This slide offers a representation that you might like to use with students to support them to understand Fatima’s argument. </a:t>
            </a:r>
            <a:r>
              <a:rPr lang="en-GB" sz="1800" dirty="0">
                <a:effectLst/>
                <a:latin typeface="Myriad Pro"/>
                <a:ea typeface="Calibri" panose="020F0502020204030204" pitchFamily="34" charset="0"/>
                <a:cs typeface="Times New Roman" panose="02020603050405020304" pitchFamily="18" charset="0"/>
              </a:rPr>
              <a:t>Debbie seems more consistent because only her score of one was an extreme outlier and not representative of her set of scores.</a:t>
            </a: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449685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ea typeface="Calibri" panose="020F0502020204030204" pitchFamily="34" charset="0"/>
              </a:rPr>
              <a:t>More information about the representations and structure involved in this key idea can be found on pages 6-10 of </a:t>
            </a:r>
            <a:r>
              <a:rPr kumimoji="0" lang="en-GB"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the Statistics and probability Theme Overview document (link on final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264384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61134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3960485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4190018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330101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79800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a:p>
        </p:txBody>
      </p:sp>
    </p:spTree>
    <p:extLst>
      <p:ext uri="{BB962C8B-B14F-4D97-AF65-F5344CB8AC3E}">
        <p14:creationId xmlns:p14="http://schemas.microsoft.com/office/powerpoint/2010/main" val="148487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statistical analysis can be found on page 2 of the 5.3 Core Concept document. </a:t>
            </a:r>
          </a:p>
          <a:p>
            <a:endParaRPr lang="en-GB" dirty="0"/>
          </a:p>
          <a:p>
            <a:r>
              <a:rPr lang="en-GB" dirty="0"/>
              <a:t>The background to each key idea is also explored in more detail on the following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5.2.1 Interpret reasonably statistical measures and representations – page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5.2.2 Choose appropriately statistical measures and representations– pages 9-10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304693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statistical analysis can be found on page 2 of the 5.3 Core Concept document. </a:t>
            </a:r>
          </a:p>
          <a:p>
            <a:endParaRPr lang="en-GB" dirty="0"/>
          </a:p>
          <a:p>
            <a:r>
              <a:rPr lang="en-GB" dirty="0"/>
              <a:t>The background to each key idea is also explored in more detail on the following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5.2.1 Interpret reasonably statistical measures and representations – page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5.2.2 Choose appropriately statistical measures and representations– pages 9-10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371033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r>
              <a:rPr lang="en-GB" dirty="0"/>
              <a:t>• Year 2: 1.12 Subtraction as difference</a:t>
            </a:r>
          </a:p>
          <a:p>
            <a:r>
              <a:rPr lang="en-GB" dirty="0"/>
              <a:t>• Year 3: 1.17 Composition and calculation: 100 and bridging 100</a:t>
            </a:r>
          </a:p>
          <a:p>
            <a:r>
              <a:rPr lang="en-GB" dirty="0"/>
              <a:t>• Year 5: 1.27 Negative numbers: counting, comparing and calculating</a:t>
            </a:r>
          </a:p>
          <a:p>
            <a:r>
              <a:rPr lang="en-GB" dirty="0"/>
              <a:t>• Year 6: 2.26 Mean average and equal shares</a:t>
            </a:r>
          </a:p>
          <a:p>
            <a:endParaRPr lang="en-GB" dirty="0"/>
          </a:p>
          <a:p>
            <a:r>
              <a:rPr lang="en-GB" dirty="0"/>
              <a:t>Within the Statistics and Probability Theme Overview document, you can also find a broader description of students’ potential previous learning (page 4), alongside further information about key underpinning knowledge (page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21493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The above activity offers a useful idea for assessment, which you can use in your classes to check whether prior understanding is secure. </a:t>
            </a:r>
          </a:p>
          <a:p>
            <a:endParaRPr lang="en-GB" dirty="0"/>
          </a:p>
          <a:p>
            <a:r>
              <a:rPr lang="en-GB" dirty="0"/>
              <a:t>References to the questions (links on final slide):</a:t>
            </a:r>
          </a:p>
          <a:p>
            <a:r>
              <a:rPr lang="en-GB" dirty="0"/>
              <a:t>a) NCETM primary assessment materials: Year 6 page 38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899858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06/10/2021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 id="2147483972" r:id="rId8"/>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nationalarchives.gov.uk/doc/open-government-licence/version/3/"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hyperlink" Target="http://www.nationalarchives.gov.uk/doc/open-government-licence/version/3/"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hyperlink" Target="https://www.ncetm.org.uk/media/g5yf43cx/ncetm_ks3_cc_5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www.ncetm.org.uk/classroom-resources/secmm-using-mathematical-representations-at-ks3/" TargetMode="External"/><Relationship Id="rId3" Type="http://schemas.openxmlformats.org/officeDocument/2006/relationships/hyperlink" Target="https://www.ncetm.org.uk/teaching-for-mastery/mastery-materials/secondary-mastery-professional-development/" TargetMode="External"/><Relationship Id="rId7" Type="http://schemas.openxmlformats.org/officeDocument/2006/relationships/hyperlink" Target="https://www.ncetm.org.uk/media/aqpap5j5/ncetm_ks3_cc_5_1.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ncetm.org.uk/media/g5yf43cx/ncetm_ks3_cc_5_2.pdf" TargetMode="External"/><Relationship Id="rId11" Type="http://schemas.openxmlformats.org/officeDocument/2006/relationships/hyperlink" Target="https://www.ncetm.org.uk/resources/46689" TargetMode="External"/><Relationship Id="rId5" Type="http://schemas.openxmlformats.org/officeDocument/2006/relationships/hyperlink" Target="https://www.ncetm.org.uk/media/lyyj1i4x/ncetm_ks3_theme_5.pdf" TargetMode="External"/><Relationship Id="rId10" Type="http://schemas.openxmlformats.org/officeDocument/2006/relationships/hyperlink" Target="https://www.ncetm.org.uk/resources/50639" TargetMode="External"/><Relationship Id="rId4" Type="http://schemas.openxmlformats.org/officeDocument/2006/relationships/hyperlink" Target="https://www.ncetm.org.uk/media/q04f0vzn/ncetm_ks3_theme_4.pdf" TargetMode="External"/><Relationship Id="rId9" Type="http://schemas.openxmlformats.org/officeDocument/2006/relationships/hyperlink" Target="https://www.ncetm.org.uk/classroom-resources/insights-from-experienced-teach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g5yf43cx/ncetm_ks3_cc_5_2.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11424" y="2204864"/>
            <a:ext cx="6049764" cy="864097"/>
          </a:xfrm>
        </p:spPr>
        <p:txBody>
          <a:bodyPr>
            <a:normAutofit fontScale="90000"/>
          </a:bodyPr>
          <a:lstStyle/>
          <a:p>
            <a:r>
              <a:rPr lang="en-GB" dirty="0"/>
              <a:t>Choosing appropriate statistical measures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5.2 Statistical analysis)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5" y="1205513"/>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0"/>
          <a:ext cx="6160612" cy="3062324"/>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579129">
                <a:tc>
                  <a:txBody>
                    <a:bodyPr/>
                    <a:lstStyle/>
                    <a:p>
                      <a:pPr marL="285750" indent="-285750">
                        <a:buFont typeface="Arial" panose="020B0604020202020204" pitchFamily="34" charset="0"/>
                        <a:buChar char="•"/>
                      </a:pPr>
                      <a:r>
                        <a:rPr lang="en-GB" dirty="0"/>
                        <a:t>5.1.1 Understand and calculate accurately measures of central tendency and spread</a:t>
                      </a:r>
                    </a:p>
                    <a:p>
                      <a:pPr marL="285750" indent="-285750">
                        <a:buFont typeface="Arial" panose="020B0604020202020204" pitchFamily="34" charset="0"/>
                        <a:buChar char="•"/>
                      </a:pPr>
                      <a:endParaRPr lang="en-GB" dirty="0">
                        <a:highlight>
                          <a:srgbClr val="FFFF00"/>
                        </a:highlight>
                      </a:endParaRPr>
                    </a:p>
                  </a:txBody>
                  <a:tcPr/>
                </a:tc>
                <a:extLst>
                  <a:ext uri="{0D108BD9-81ED-4DB2-BD59-A6C34878D82A}">
                    <a16:rowId xmlns:a16="http://schemas.microsoft.com/office/drawing/2014/main" val="1387505252"/>
                  </a:ext>
                </a:extLst>
              </a:tr>
              <a:tr h="593444">
                <a:tc>
                  <a:txBody>
                    <a:bodyPr/>
                    <a:lstStyle/>
                    <a:p>
                      <a:pPr marL="285750" indent="-285750">
                        <a:buFont typeface="Arial" panose="020B0604020202020204" pitchFamily="34" charset="0"/>
                        <a:buChar char="•"/>
                      </a:pPr>
                      <a:r>
                        <a:rPr lang="en-GB" dirty="0"/>
                        <a:t>5.1.2 Construct accurately statistical representations</a:t>
                      </a:r>
                    </a:p>
                  </a:txBody>
                  <a:tcPr/>
                </a:tc>
                <a:extLst>
                  <a:ext uri="{0D108BD9-81ED-4DB2-BD59-A6C34878D82A}">
                    <a16:rowId xmlns:a16="http://schemas.microsoft.com/office/drawing/2014/main" val="502591801"/>
                  </a:ext>
                </a:extLst>
              </a:tr>
              <a:tr h="7777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a:t>
                      </a:r>
                      <a:r>
                        <a:rPr lang="en-GB" dirty="0"/>
                        <a:t>Numerical codes refer to statements of knowledge, skills and understanding in the NCETM breakdown of Key Stage 3 mathematics.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310223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p:txBody>
          <a:bodyPr>
            <a:noAutofit/>
          </a:bodyPr>
          <a:lstStyle/>
          <a:p>
            <a:pPr marL="0" indent="0">
              <a:buNone/>
            </a:pPr>
            <a:r>
              <a:rPr lang="en-GB" sz="2000" dirty="0">
                <a:solidFill>
                  <a:srgbClr val="00628C"/>
                </a:solidFill>
              </a:rPr>
              <a:t>a) </a:t>
            </a:r>
            <a:r>
              <a:rPr lang="en-GB" sz="2000" dirty="0"/>
              <a:t>Ten pupils take part in some races on Sports Day, and the following times are recorded.</a:t>
            </a:r>
          </a:p>
          <a:p>
            <a:pPr marL="0" indent="0">
              <a:buNone/>
            </a:pPr>
            <a:r>
              <a:rPr lang="en-GB" sz="2000" dirty="0"/>
              <a:t>	Time to run 100m (seconds): </a:t>
            </a:r>
          </a:p>
          <a:p>
            <a:pPr marL="400050" lvl="1" indent="0">
              <a:buNone/>
            </a:pPr>
            <a:r>
              <a:rPr lang="en-GB" dirty="0"/>
              <a:t>		23, 21, 21, 20, 21, 22, 24, 23, 22, 20.</a:t>
            </a:r>
          </a:p>
          <a:p>
            <a:pPr marL="0" indent="0">
              <a:buNone/>
            </a:pPr>
            <a:r>
              <a:rPr lang="en-GB" sz="2000" dirty="0"/>
              <a:t>	Time to run 100m holding an egg and spoon (seconds): 	</a:t>
            </a:r>
          </a:p>
          <a:p>
            <a:pPr marL="400050" lvl="1" indent="0">
              <a:buNone/>
            </a:pPr>
            <a:r>
              <a:rPr lang="en-GB" dirty="0"/>
              <a:t>		45, 47, 49, 43, 44, 46, 78, 46, 44, 48.</a:t>
            </a:r>
          </a:p>
          <a:p>
            <a:pPr marL="0" indent="0">
              <a:buNone/>
            </a:pPr>
            <a:r>
              <a:rPr lang="en-GB" sz="2000" dirty="0"/>
              <a:t>	Time to run 100m in a three-legged race (seconds): </a:t>
            </a:r>
          </a:p>
          <a:p>
            <a:pPr marL="400050" lvl="1" indent="0">
              <a:buNone/>
            </a:pPr>
            <a:r>
              <a:rPr lang="en-GB" dirty="0"/>
              <a:t>		50, 83, 79, 48, 53, 52, 85, 81, 49, 84.</a:t>
            </a:r>
          </a:p>
          <a:p>
            <a:pPr marL="400050" lvl="1" indent="0">
              <a:buNone/>
            </a:pPr>
            <a:endParaRPr lang="en-GB" dirty="0"/>
          </a:p>
          <a:p>
            <a:pPr marL="857250" lvl="1" indent="-457200">
              <a:buFont typeface="+mj-lt"/>
              <a:buAutoNum type="romanLcPeriod"/>
            </a:pPr>
            <a:r>
              <a:rPr lang="en-GB" sz="1800" dirty="0"/>
              <a:t>Calculate the mean average of the times recorded in each race.</a:t>
            </a:r>
          </a:p>
          <a:p>
            <a:pPr marL="857250" lvl="1" indent="-457200">
              <a:buFont typeface="+mj-lt"/>
              <a:buAutoNum type="romanLcPeriod"/>
            </a:pPr>
            <a:r>
              <a:rPr lang="en-GB" sz="1800" dirty="0"/>
              <a:t>For each race, do you think that the mean average of the times would give a useful summary of the ten individual times? Explain your decision.</a:t>
            </a:r>
          </a:p>
          <a:p>
            <a:pPr marL="457200" indent="-457200">
              <a:buFont typeface="+mj-lt"/>
              <a:buAutoNum type="alphaLcParenR"/>
            </a:pPr>
            <a:endParaRPr lang="en-GB" sz="2000" dirty="0"/>
          </a:p>
        </p:txBody>
      </p:sp>
    </p:spTree>
    <p:extLst>
      <p:ext uri="{BB962C8B-B14F-4D97-AF65-F5344CB8AC3E}">
        <p14:creationId xmlns:p14="http://schemas.microsoft.com/office/powerpoint/2010/main" val="56540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EFD97D83-4AA4-4D79-91B0-C3C5A234495C}"/>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Not appreciating the subtle differences between different averages</a:t>
            </a:r>
          </a:p>
          <a:p>
            <a:pPr marL="457200" indent="-457200" fontAlgn="auto">
              <a:spcAft>
                <a:spcPts val="0"/>
              </a:spcAft>
              <a:buClrTx/>
              <a:buFont typeface="+mj-lt"/>
              <a:buAutoNum type="arabicParenR"/>
            </a:pPr>
            <a:r>
              <a:rPr lang="en-GB" dirty="0"/>
              <a:t>Confusing range with measures of central tendency</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91440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6" name="Content Placeholder 5">
            <a:extLst>
              <a:ext uri="{FF2B5EF4-FFF2-40B4-BE49-F238E27FC236}">
                <a16:creationId xmlns:a16="http://schemas.microsoft.com/office/drawing/2014/main" id="{E3CD394C-1029-4B44-94A3-7DA75F3DB3C1}"/>
              </a:ext>
            </a:extLst>
          </p:cNvPr>
          <p:cNvSpPr>
            <a:spLocks noGrp="1"/>
          </p:cNvSpPr>
          <p:nvPr>
            <p:ph idx="1"/>
          </p:nvPr>
        </p:nvSpPr>
        <p:spPr>
          <a:xfrm>
            <a:off x="601035" y="1323510"/>
            <a:ext cx="10972800" cy="4210980"/>
          </a:xfrm>
        </p:spPr>
        <p:txBody>
          <a:bodyPr>
            <a:normAutofit/>
          </a:bodyPr>
          <a:lstStyle/>
          <a:p>
            <a:r>
              <a:rPr lang="en-GB" dirty="0"/>
              <a:t>Students may think that all statistical measures are equally valid and do not appreciate the subtle differences between them. For example, students may see the mode as too simplistic and not understand that it can be used for qualitative data, whereas mean and median cannot. </a:t>
            </a:r>
          </a:p>
          <a:p>
            <a:r>
              <a:rPr lang="en-GB" dirty="0"/>
              <a:t>Students need to understand that the mean is a way of ‘evening out’ the data (keeping the total the same but distributing everything evenly), but does not give a good measure of central tendency when there are extreme outliers or the data set is very skewed. The median is useful if the data is evenly spaced, but may give a distorted view of the data if not.</a:t>
            </a:r>
          </a:p>
          <a:p>
            <a:endParaRPr lang="en-GB" dirty="0"/>
          </a:p>
        </p:txBody>
      </p:sp>
    </p:spTree>
    <p:extLst>
      <p:ext uri="{BB962C8B-B14F-4D97-AF65-F5344CB8AC3E}">
        <p14:creationId xmlns:p14="http://schemas.microsoft.com/office/powerpoint/2010/main" val="58583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6" name="Content Placeholder 5">
            <a:extLst>
              <a:ext uri="{FF2B5EF4-FFF2-40B4-BE49-F238E27FC236}">
                <a16:creationId xmlns:a16="http://schemas.microsoft.com/office/drawing/2014/main" id="{E3CD394C-1029-4B44-94A3-7DA75F3DB3C1}"/>
              </a:ext>
            </a:extLst>
          </p:cNvPr>
          <p:cNvSpPr>
            <a:spLocks noGrp="1"/>
          </p:cNvSpPr>
          <p:nvPr>
            <p:ph idx="1"/>
          </p:nvPr>
        </p:nvSpPr>
        <p:spPr>
          <a:xfrm>
            <a:off x="601035" y="1323510"/>
            <a:ext cx="10972800" cy="4210980"/>
          </a:xfrm>
        </p:spPr>
        <p:txBody>
          <a:bodyPr>
            <a:normAutofit/>
          </a:bodyPr>
          <a:lstStyle/>
          <a:p>
            <a:r>
              <a:rPr lang="en-GB" dirty="0"/>
              <a:t>Students often confuse the range with measures of central tendency. </a:t>
            </a:r>
          </a:p>
          <a:p>
            <a:r>
              <a:rPr lang="en-GB" dirty="0"/>
              <a:t>Representing the data as points on a number line can help students to have a visual sense of the range and so more easily distinguish it from a measure of central tendency. When considering data sets with extreme outliers, it is helpful to ask students to consider what might be a more appropriate way of measuring how dispersed the data set is by ignoring the extremes and trying to measure the spread of the middle portion. This can provide a foundation for later study involving inter-quartile range and box plots in Key Stage 4.</a:t>
            </a:r>
          </a:p>
          <a:p>
            <a:endParaRPr lang="en-GB" dirty="0"/>
          </a:p>
        </p:txBody>
      </p:sp>
    </p:spTree>
    <p:extLst>
      <p:ext uri="{BB962C8B-B14F-4D97-AF65-F5344CB8AC3E}">
        <p14:creationId xmlns:p14="http://schemas.microsoft.com/office/powerpoint/2010/main" val="2821719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Explain why a certain average is the best choice of measure of central tendency</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84C083FB-F2AF-4A07-B2C4-554BD339B4F2}"/>
              </a:ext>
            </a:extLst>
          </p:cNvPr>
          <p:cNvSpPr txBox="1"/>
          <p:nvPr/>
        </p:nvSpPr>
        <p:spPr>
          <a:xfrm>
            <a:off x="788720" y="1868573"/>
            <a:ext cx="10614560" cy="3120854"/>
          </a:xfrm>
          <a:prstGeom prst="rect">
            <a:avLst/>
          </a:prstGeom>
          <a:noFill/>
        </p:spPr>
        <p:txBody>
          <a:bodyPr wrap="square">
            <a:spAutoFit/>
          </a:bodyPr>
          <a:lstStyle/>
          <a:p>
            <a:pPr>
              <a:buNone/>
            </a:pPr>
            <a:r>
              <a:rPr lang="en-GB" sz="2400" dirty="0"/>
              <a:t>Consider the following data sets on property for a given geographical area:</a:t>
            </a:r>
          </a:p>
          <a:p>
            <a:pPr marL="1257300" lvl="2" indent="-342900"/>
            <a:r>
              <a:rPr lang="en-GB" sz="2400" dirty="0"/>
              <a:t>Average type of property</a:t>
            </a:r>
          </a:p>
          <a:p>
            <a:pPr marL="1257300" lvl="2" indent="-342900"/>
            <a:r>
              <a:rPr lang="en-GB" sz="2400" dirty="0"/>
              <a:t>Average number of bedrooms</a:t>
            </a:r>
          </a:p>
          <a:p>
            <a:pPr marL="1257300" lvl="2" indent="-342900"/>
            <a:r>
              <a:rPr lang="en-GB" sz="2400" dirty="0"/>
              <a:t>Average property price</a:t>
            </a:r>
          </a:p>
          <a:p>
            <a:pPr lvl="2">
              <a:buNone/>
            </a:pPr>
            <a:endParaRPr lang="en-GB" sz="2400" dirty="0"/>
          </a:p>
          <a:p>
            <a:pPr>
              <a:buNone/>
            </a:pPr>
            <a:r>
              <a:rPr lang="en-GB" sz="2400" dirty="0"/>
              <a:t>For which data set would the </a:t>
            </a:r>
            <a:r>
              <a:rPr lang="en-GB" sz="2400" b="1" dirty="0"/>
              <a:t>mode</a:t>
            </a:r>
            <a:r>
              <a:rPr lang="en-GB" sz="2400" dirty="0"/>
              <a:t> be an appropriate average to use?</a:t>
            </a:r>
          </a:p>
          <a:p>
            <a:pPr>
              <a:buNone/>
            </a:pPr>
            <a:r>
              <a:rPr lang="en-GB" sz="2400" dirty="0"/>
              <a:t>For which data set would the </a:t>
            </a:r>
            <a:r>
              <a:rPr lang="en-GB" sz="2400" b="1" dirty="0"/>
              <a:t>mean</a:t>
            </a:r>
            <a:r>
              <a:rPr lang="en-GB" sz="2400" dirty="0"/>
              <a:t> be an appropriate average to use?</a:t>
            </a:r>
          </a:p>
        </p:txBody>
      </p:sp>
    </p:spTree>
    <p:extLst>
      <p:ext uri="{BB962C8B-B14F-4D97-AF65-F5344CB8AC3E}">
        <p14:creationId xmlns:p14="http://schemas.microsoft.com/office/powerpoint/2010/main" val="2568903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Explain why a certain average is the best choice of measure of central tendency</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95480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05887" y="1553539"/>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Students are often presented with questions about the mode, the mean and the median simultaneously. What are the advantages and disadvantages of asking students to calculate all three measures?</a:t>
            </a:r>
          </a:p>
          <a:p>
            <a:pPr lvl="1" fontAlgn="auto">
              <a:lnSpc>
                <a:spcPct val="100000"/>
              </a:lnSpc>
              <a:spcBef>
                <a:spcPts val="0"/>
              </a:spcBef>
              <a:spcAft>
                <a:spcPts val="1200"/>
              </a:spcAft>
              <a:buClrTx/>
            </a:pPr>
            <a:endParaRPr lang="en-GB" sz="2400" dirty="0"/>
          </a:p>
        </p:txBody>
      </p:sp>
      <p:grpSp>
        <p:nvGrpSpPr>
          <p:cNvPr id="2" name="Group 1">
            <a:extLst>
              <a:ext uri="{FF2B5EF4-FFF2-40B4-BE49-F238E27FC236}">
                <a16:creationId xmlns:a16="http://schemas.microsoft.com/office/drawing/2014/main" id="{593236FD-DD27-4B4F-B8A0-E416F73D4A4E}"/>
              </a:ext>
            </a:extLst>
          </p:cNvPr>
          <p:cNvGrpSpPr/>
          <p:nvPr/>
        </p:nvGrpSpPr>
        <p:grpSpPr>
          <a:xfrm>
            <a:off x="660695" y="1510299"/>
            <a:ext cx="6160612" cy="3847708"/>
            <a:chOff x="660695" y="1510299"/>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510299"/>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188C8B1-F759-4693-A576-0383996595D5}"/>
                </a:ext>
              </a:extLst>
            </p:cNvPr>
            <p:cNvSpPr txBox="1"/>
            <p:nvPr/>
          </p:nvSpPr>
          <p:spPr>
            <a:xfrm>
              <a:off x="765507" y="1836772"/>
              <a:ext cx="5904656" cy="3194721"/>
            </a:xfrm>
            <a:prstGeom prst="rect">
              <a:avLst/>
            </a:prstGeom>
            <a:noFill/>
          </p:spPr>
          <p:txBody>
            <a:bodyPr wrap="square">
              <a:spAutoFit/>
            </a:bodyPr>
            <a:lstStyle/>
            <a:p>
              <a:pPr>
                <a:buNone/>
              </a:pPr>
              <a:r>
                <a:rPr lang="en-GB" sz="1800" dirty="0"/>
                <a:t>Consider the following data sets on property for a given geographical area:</a:t>
              </a:r>
            </a:p>
            <a:p>
              <a:pPr marL="1257300" lvl="2" indent="-342900"/>
              <a:r>
                <a:rPr lang="en-GB" sz="1800" dirty="0"/>
                <a:t>Average type of property</a:t>
              </a:r>
            </a:p>
            <a:p>
              <a:pPr marL="1257300" lvl="2" indent="-342900"/>
              <a:r>
                <a:rPr lang="en-GB" sz="1800" dirty="0"/>
                <a:t>Average number of bedrooms</a:t>
              </a:r>
            </a:p>
            <a:p>
              <a:pPr marL="1257300" lvl="2" indent="-342900"/>
              <a:r>
                <a:rPr lang="en-GB" sz="1800" dirty="0"/>
                <a:t>Average property price</a:t>
              </a:r>
            </a:p>
            <a:p>
              <a:pPr lvl="2">
                <a:buNone/>
              </a:pPr>
              <a:endParaRPr lang="en-GB" sz="1800" dirty="0"/>
            </a:p>
            <a:p>
              <a:pPr>
                <a:buNone/>
              </a:pPr>
              <a:r>
                <a:rPr lang="en-GB" sz="1800" dirty="0"/>
                <a:t>For which data set would the </a:t>
              </a:r>
              <a:r>
                <a:rPr lang="en-GB" sz="1800" b="1" dirty="0"/>
                <a:t>mode</a:t>
              </a:r>
              <a:r>
                <a:rPr lang="en-GB" sz="1800" dirty="0"/>
                <a:t> be an appropriate average to use?</a:t>
              </a:r>
            </a:p>
            <a:p>
              <a:pPr>
                <a:buNone/>
              </a:pPr>
              <a:r>
                <a:rPr lang="en-GB" sz="1800" dirty="0"/>
                <a:t>For which data set would the </a:t>
              </a:r>
              <a:r>
                <a:rPr lang="en-GB" sz="1800" b="1" dirty="0"/>
                <a:t>mean</a:t>
              </a:r>
              <a:r>
                <a:rPr lang="en-GB" sz="1800" dirty="0"/>
                <a:t> be an appropriate average to use?</a:t>
              </a:r>
            </a:p>
          </p:txBody>
        </p:sp>
      </p:grpSp>
    </p:spTree>
    <p:custDataLst>
      <p:tags r:id="rId1"/>
    </p:custDataLst>
    <p:extLst>
      <p:ext uri="{BB962C8B-B14F-4D97-AF65-F5344CB8AC3E}">
        <p14:creationId xmlns:p14="http://schemas.microsoft.com/office/powerpoint/2010/main" val="281914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pPr fontAlgn="auto">
              <a:spcAft>
                <a:spcPts val="0"/>
              </a:spcAft>
              <a:buClrTx/>
              <a:buFontTx/>
            </a:pPr>
            <a:r>
              <a:rPr lang="en-GB" b="1" dirty="0"/>
              <a:t>Explain why a certain average is the best choice of measure of central tendency</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96790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68D3F5B4-518C-445F-86F8-9F4804431E31}"/>
              </a:ext>
            </a:extLst>
          </p:cNvPr>
          <p:cNvSpPr txBox="1"/>
          <p:nvPr/>
        </p:nvSpPr>
        <p:spPr>
          <a:xfrm>
            <a:off x="718226" y="1700808"/>
            <a:ext cx="5184576" cy="1938992"/>
          </a:xfrm>
          <a:prstGeom prst="rect">
            <a:avLst/>
          </a:prstGeom>
          <a:noFill/>
        </p:spPr>
        <p:txBody>
          <a:bodyPr wrap="square">
            <a:spAutoFit/>
          </a:bodyPr>
          <a:lstStyle/>
          <a:p>
            <a:pPr algn="ctr">
              <a:buNone/>
            </a:pPr>
            <a:r>
              <a:rPr lang="en-GB" sz="2400" dirty="0"/>
              <a:t>This graph is produced by the Office for National Statistics. It shows the distribution of UK household disposable income for the financial year ending 2018.</a:t>
            </a:r>
          </a:p>
        </p:txBody>
      </p:sp>
      <p:sp>
        <p:nvSpPr>
          <p:cNvPr id="9" name="TextBox 8">
            <a:extLst>
              <a:ext uri="{FF2B5EF4-FFF2-40B4-BE49-F238E27FC236}">
                <a16:creationId xmlns:a16="http://schemas.microsoft.com/office/drawing/2014/main" id="{26B58ED4-0EDA-4C33-937C-5FA139845D8B}"/>
              </a:ext>
            </a:extLst>
          </p:cNvPr>
          <p:cNvSpPr txBox="1"/>
          <p:nvPr/>
        </p:nvSpPr>
        <p:spPr>
          <a:xfrm>
            <a:off x="718226" y="3915126"/>
            <a:ext cx="5184576" cy="1938992"/>
          </a:xfrm>
          <a:prstGeom prst="rect">
            <a:avLst/>
          </a:prstGeom>
          <a:noFill/>
        </p:spPr>
        <p:txBody>
          <a:bodyPr wrap="square">
            <a:spAutoFit/>
          </a:bodyPr>
          <a:lstStyle/>
          <a:p>
            <a:pPr algn="ctr">
              <a:buNone/>
            </a:pPr>
            <a:r>
              <a:rPr lang="en-GB" sz="2400" dirty="0">
                <a:effectLst/>
                <a:latin typeface="+mj-lt"/>
                <a:ea typeface="Calibri" panose="020F0502020204030204" pitchFamily="34" charset="0"/>
                <a:cs typeface="Times New Roman" panose="02020603050405020304" pitchFamily="18" charset="0"/>
              </a:rPr>
              <a:t>When comparing household disposable incomes, why is the median often preferred over the mean to represent the ‘typical’ income?</a:t>
            </a:r>
            <a:endParaRPr lang="en-GB" sz="2400" dirty="0">
              <a:latin typeface="+mj-lt"/>
            </a:endParaRPr>
          </a:p>
        </p:txBody>
      </p:sp>
      <p:pic>
        <p:nvPicPr>
          <p:cNvPr id="5" name="Picture 4">
            <a:extLst>
              <a:ext uri="{FF2B5EF4-FFF2-40B4-BE49-F238E27FC236}">
                <a16:creationId xmlns:a16="http://schemas.microsoft.com/office/drawing/2014/main" id="{9CC18475-4F8D-49A0-AB17-D9BD112022A9}"/>
              </a:ext>
            </a:extLst>
          </p:cNvPr>
          <p:cNvPicPr>
            <a:picLocks noChangeAspect="1"/>
          </p:cNvPicPr>
          <p:nvPr/>
        </p:nvPicPr>
        <p:blipFill>
          <a:blip r:embed="rId3"/>
          <a:stretch>
            <a:fillRect/>
          </a:stretch>
        </p:blipFill>
        <p:spPr>
          <a:xfrm>
            <a:off x="6600056" y="1423579"/>
            <a:ext cx="3770674" cy="4424548"/>
          </a:xfrm>
          <a:prstGeom prst="rect">
            <a:avLst/>
          </a:prstGeom>
        </p:spPr>
      </p:pic>
      <p:sp>
        <p:nvSpPr>
          <p:cNvPr id="12" name="TextBox 11">
            <a:extLst>
              <a:ext uri="{FF2B5EF4-FFF2-40B4-BE49-F238E27FC236}">
                <a16:creationId xmlns:a16="http://schemas.microsoft.com/office/drawing/2014/main" id="{CA3D4660-E875-4071-86C5-9EDEE862AC63}"/>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Office for National Statistics</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4"/>
              </a:rPr>
              <a:t>Open Government Licence v3.0</a:t>
            </a:r>
            <a:endParaRPr lang="en-GB" sz="1200" dirty="0">
              <a:latin typeface="+mj-lt"/>
            </a:endParaRPr>
          </a:p>
        </p:txBody>
      </p:sp>
    </p:spTree>
    <p:extLst>
      <p:ext uri="{BB962C8B-B14F-4D97-AF65-F5344CB8AC3E}">
        <p14:creationId xmlns:p14="http://schemas.microsoft.com/office/powerpoint/2010/main" val="108192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Explain why a certain average is the best choice of measure of central tendency</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2311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449675" y="1741531"/>
            <a:ext cx="4262950" cy="420995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language might you use to explain how this distribution affects the mean/median?</a:t>
            </a:r>
          </a:p>
          <a:p>
            <a:pPr lvl="1" fontAlgn="auto">
              <a:lnSpc>
                <a:spcPct val="100000"/>
              </a:lnSpc>
              <a:spcBef>
                <a:spcPts val="0"/>
              </a:spcBef>
              <a:spcAft>
                <a:spcPts val="1200"/>
              </a:spcAft>
              <a:buClrTx/>
            </a:pPr>
            <a:r>
              <a:rPr lang="en-GB" sz="2400" dirty="0"/>
              <a:t>Some real contexts are more accessible to students than others. What other data sets would be relevant to your class?</a:t>
            </a:r>
          </a:p>
        </p:txBody>
      </p:sp>
      <p:grpSp>
        <p:nvGrpSpPr>
          <p:cNvPr id="2" name="Group 1">
            <a:extLst>
              <a:ext uri="{FF2B5EF4-FFF2-40B4-BE49-F238E27FC236}">
                <a16:creationId xmlns:a16="http://schemas.microsoft.com/office/drawing/2014/main" id="{DD0C42B2-062E-4953-BE29-5B81826B4C50}"/>
              </a:ext>
            </a:extLst>
          </p:cNvPr>
          <p:cNvGrpSpPr/>
          <p:nvPr/>
        </p:nvGrpSpPr>
        <p:grpSpPr>
          <a:xfrm>
            <a:off x="660694" y="1693240"/>
            <a:ext cx="6731449" cy="4209953"/>
            <a:chOff x="660694" y="1693240"/>
            <a:chExt cx="6731449" cy="4209953"/>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4" y="1693240"/>
              <a:ext cx="6731449" cy="420995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AC166F2-C305-403B-936D-89D96C2D7D12}"/>
                </a:ext>
              </a:extLst>
            </p:cNvPr>
            <p:cNvSpPr txBox="1"/>
            <p:nvPr/>
          </p:nvSpPr>
          <p:spPr>
            <a:xfrm>
              <a:off x="718226" y="2034714"/>
              <a:ext cx="3145526" cy="1754326"/>
            </a:xfrm>
            <a:prstGeom prst="rect">
              <a:avLst/>
            </a:prstGeom>
            <a:noFill/>
          </p:spPr>
          <p:txBody>
            <a:bodyPr wrap="square">
              <a:spAutoFit/>
            </a:bodyPr>
            <a:lstStyle/>
            <a:p>
              <a:pPr algn="ctr">
                <a:buNone/>
              </a:pPr>
              <a:r>
                <a:rPr lang="en-GB" sz="1800" dirty="0"/>
                <a:t>This graph is produced by the Office for National Statistics. It shows the distribution of UK household disposable income for the financial year ending 2018.</a:t>
              </a:r>
            </a:p>
          </p:txBody>
        </p:sp>
        <p:sp>
          <p:nvSpPr>
            <p:cNvPr id="9" name="TextBox 8">
              <a:extLst>
                <a:ext uri="{FF2B5EF4-FFF2-40B4-BE49-F238E27FC236}">
                  <a16:creationId xmlns:a16="http://schemas.microsoft.com/office/drawing/2014/main" id="{3A7F4770-821F-434C-87A8-B25A63445169}"/>
                </a:ext>
              </a:extLst>
            </p:cNvPr>
            <p:cNvSpPr txBox="1"/>
            <p:nvPr/>
          </p:nvSpPr>
          <p:spPr>
            <a:xfrm>
              <a:off x="718226" y="4111912"/>
              <a:ext cx="3145526" cy="1477328"/>
            </a:xfrm>
            <a:prstGeom prst="rect">
              <a:avLst/>
            </a:prstGeom>
            <a:noFill/>
          </p:spPr>
          <p:txBody>
            <a:bodyPr wrap="square">
              <a:spAutoFit/>
            </a:bodyPr>
            <a:lstStyle/>
            <a:p>
              <a:pPr algn="ctr">
                <a:buNone/>
              </a:pPr>
              <a:r>
                <a:rPr lang="en-GB" sz="1800" dirty="0">
                  <a:effectLst/>
                  <a:latin typeface="+mj-lt"/>
                  <a:ea typeface="Calibri" panose="020F0502020204030204" pitchFamily="34" charset="0"/>
                  <a:cs typeface="Times New Roman" panose="02020603050405020304" pitchFamily="18" charset="0"/>
                </a:rPr>
                <a:t>When comparing household disposable incomes, why is the median often preferred over the mean to represent the ‘typical’ income?</a:t>
              </a:r>
              <a:endParaRPr lang="en-GB" sz="1800" dirty="0">
                <a:latin typeface="+mj-lt"/>
              </a:endParaRPr>
            </a:p>
          </p:txBody>
        </p:sp>
        <p:pic>
          <p:nvPicPr>
            <p:cNvPr id="10" name="Picture 9">
              <a:extLst>
                <a:ext uri="{FF2B5EF4-FFF2-40B4-BE49-F238E27FC236}">
                  <a16:creationId xmlns:a16="http://schemas.microsoft.com/office/drawing/2014/main" id="{B6B88443-9505-415B-97B2-E07FDB73AEBB}"/>
                </a:ext>
              </a:extLst>
            </p:cNvPr>
            <p:cNvPicPr>
              <a:picLocks noChangeAspect="1"/>
            </p:cNvPicPr>
            <p:nvPr/>
          </p:nvPicPr>
          <p:blipFill>
            <a:blip r:embed="rId4"/>
            <a:stretch>
              <a:fillRect/>
            </a:stretch>
          </p:blipFill>
          <p:spPr>
            <a:xfrm>
              <a:off x="4001885" y="2034714"/>
              <a:ext cx="3145781" cy="3691292"/>
            </a:xfrm>
            <a:prstGeom prst="rect">
              <a:avLst/>
            </a:prstGeom>
          </p:spPr>
        </p:pic>
      </p:grpSp>
      <p:sp>
        <p:nvSpPr>
          <p:cNvPr id="11" name="TextBox 10">
            <a:extLst>
              <a:ext uri="{FF2B5EF4-FFF2-40B4-BE49-F238E27FC236}">
                <a16:creationId xmlns:a16="http://schemas.microsoft.com/office/drawing/2014/main" id="{543C811E-BAD6-42DC-8EAC-6666BC8628B6}"/>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Office for National Statistics</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5"/>
              </a:rPr>
              <a:t>Open Government Licence v3.0</a:t>
            </a:r>
            <a:endParaRPr lang="en-GB" sz="1200" dirty="0">
              <a:latin typeface="+mj-lt"/>
            </a:endParaRPr>
          </a:p>
        </p:txBody>
      </p:sp>
    </p:spTree>
    <p:custDataLst>
      <p:tags r:id="rId1"/>
    </p:custDataLst>
    <p:extLst>
      <p:ext uri="{BB962C8B-B14F-4D97-AF65-F5344CB8AC3E}">
        <p14:creationId xmlns:p14="http://schemas.microsoft.com/office/powerpoint/2010/main" val="166510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4608512"/>
          </a:xfrm>
        </p:spPr>
        <p:txBody>
          <a:bodyPr>
            <a:normAutofit lnSpcReduction="10000"/>
          </a:bodyPr>
          <a:lstStyle/>
          <a:p>
            <a:r>
              <a:rPr lang="en-GB" dirty="0"/>
              <a:t>These slides are designed to complement the </a:t>
            </a:r>
            <a:r>
              <a:rPr lang="en-GB" dirty="0">
                <a:hlinkClick r:id="rId2"/>
              </a:rPr>
              <a:t>5.2 Statistical analysis</a:t>
            </a:r>
            <a:r>
              <a:rPr lang="en-GB" dirty="0"/>
              <a:t> Core Concept document and its associated Theme Overview document </a:t>
            </a:r>
            <a:r>
              <a:rPr lang="en-GB" dirty="0">
                <a:hlinkClick r:id="rId3"/>
              </a:rPr>
              <a:t>5 Statistics and probability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pPr fontAlgn="auto">
              <a:spcAft>
                <a:spcPts val="0"/>
              </a:spcAft>
              <a:buClrTx/>
              <a:buFontTx/>
            </a:pPr>
            <a:r>
              <a:rPr lang="en-GB" b="1" dirty="0"/>
              <a:t>Explain why a certain average is the best choice of measure of central tendency</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48D0D029-EBA1-415C-893B-D687737EBB64}"/>
              </a:ext>
            </a:extLst>
          </p:cNvPr>
          <p:cNvSpPr txBox="1"/>
          <p:nvPr/>
        </p:nvSpPr>
        <p:spPr>
          <a:xfrm>
            <a:off x="1942271" y="1539576"/>
            <a:ext cx="8307457" cy="954107"/>
          </a:xfrm>
          <a:prstGeom prst="rect">
            <a:avLst/>
          </a:prstGeom>
          <a:noFill/>
        </p:spPr>
        <p:txBody>
          <a:bodyPr wrap="square">
            <a:spAutoFit/>
          </a:bodyPr>
          <a:lstStyle/>
          <a:p>
            <a:pPr algn="ctr">
              <a:buNone/>
            </a:pPr>
            <a:r>
              <a:rPr lang="en-GB" dirty="0"/>
              <a:t>What would be the best average to choose to represent the height of a ‘typical’ girl?</a:t>
            </a:r>
          </a:p>
        </p:txBody>
      </p:sp>
      <p:pic>
        <p:nvPicPr>
          <p:cNvPr id="4" name="Picture 3">
            <a:extLst>
              <a:ext uri="{FF2B5EF4-FFF2-40B4-BE49-F238E27FC236}">
                <a16:creationId xmlns:a16="http://schemas.microsoft.com/office/drawing/2014/main" id="{B5714AE2-6FC0-41F5-8D7F-ECBA26A0FFFE}"/>
              </a:ext>
            </a:extLst>
          </p:cNvPr>
          <p:cNvPicPr>
            <a:picLocks noChangeAspect="1"/>
          </p:cNvPicPr>
          <p:nvPr/>
        </p:nvPicPr>
        <p:blipFill>
          <a:blip r:embed="rId3"/>
          <a:stretch>
            <a:fillRect/>
          </a:stretch>
        </p:blipFill>
        <p:spPr>
          <a:xfrm>
            <a:off x="3287688" y="2630817"/>
            <a:ext cx="5332142" cy="3318463"/>
          </a:xfrm>
          <a:prstGeom prst="rect">
            <a:avLst/>
          </a:prstGeom>
        </p:spPr>
      </p:pic>
    </p:spTree>
    <p:extLst>
      <p:ext uri="{BB962C8B-B14F-4D97-AF65-F5344CB8AC3E}">
        <p14:creationId xmlns:p14="http://schemas.microsoft.com/office/powerpoint/2010/main" val="163993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Explain why a certain average is the best choice of measure of central tendency</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695554"/>
            <a:ext cx="4891318" cy="376038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How does using the normal distribution support students’ understanding of the structure of mean, median and mode?</a:t>
            </a:r>
          </a:p>
          <a:p>
            <a:pPr lvl="1" fontAlgn="auto">
              <a:lnSpc>
                <a:spcPct val="100000"/>
              </a:lnSpc>
              <a:spcBef>
                <a:spcPts val="0"/>
              </a:spcBef>
              <a:spcAft>
                <a:spcPts val="1200"/>
              </a:spcAft>
              <a:buClrTx/>
            </a:pPr>
            <a:r>
              <a:rPr lang="en-GB" sz="2400" dirty="0"/>
              <a:t>What questions might you ask to ensure students have understood this graph?</a:t>
            </a:r>
          </a:p>
        </p:txBody>
      </p:sp>
      <p:grpSp>
        <p:nvGrpSpPr>
          <p:cNvPr id="2" name="Group 1">
            <a:extLst>
              <a:ext uri="{FF2B5EF4-FFF2-40B4-BE49-F238E27FC236}">
                <a16:creationId xmlns:a16="http://schemas.microsoft.com/office/drawing/2014/main" id="{C2820DD6-CF45-49AE-83BD-3D2682E7F939}"/>
              </a:ext>
            </a:extLst>
          </p:cNvPr>
          <p:cNvGrpSpPr/>
          <p:nvPr/>
        </p:nvGrpSpPr>
        <p:grpSpPr>
          <a:xfrm>
            <a:off x="660695" y="1608229"/>
            <a:ext cx="6160612" cy="3847708"/>
            <a:chOff x="660695" y="1608229"/>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608229"/>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68C46BB-89D4-4F12-A7D0-EB542795EA07}"/>
                </a:ext>
              </a:extLst>
            </p:cNvPr>
            <p:cNvSpPr txBox="1"/>
            <p:nvPr/>
          </p:nvSpPr>
          <p:spPr>
            <a:xfrm>
              <a:off x="660695" y="1695554"/>
              <a:ext cx="6160612" cy="707886"/>
            </a:xfrm>
            <a:prstGeom prst="rect">
              <a:avLst/>
            </a:prstGeom>
            <a:noFill/>
          </p:spPr>
          <p:txBody>
            <a:bodyPr wrap="square">
              <a:spAutoFit/>
            </a:bodyPr>
            <a:lstStyle/>
            <a:p>
              <a:pPr algn="ctr">
                <a:buNone/>
              </a:pPr>
              <a:r>
                <a:rPr lang="en-GB" sz="2000" dirty="0"/>
                <a:t>What would be the best average to choose to represent the height of a ‘typical’ girl?</a:t>
              </a:r>
            </a:p>
          </p:txBody>
        </p:sp>
        <p:pic>
          <p:nvPicPr>
            <p:cNvPr id="10" name="Picture 9">
              <a:extLst>
                <a:ext uri="{FF2B5EF4-FFF2-40B4-BE49-F238E27FC236}">
                  <a16:creationId xmlns:a16="http://schemas.microsoft.com/office/drawing/2014/main" id="{6451874C-AA99-43D7-ABE9-41E282351234}"/>
                </a:ext>
              </a:extLst>
            </p:cNvPr>
            <p:cNvPicPr>
              <a:picLocks noChangeAspect="1"/>
            </p:cNvPicPr>
            <p:nvPr/>
          </p:nvPicPr>
          <p:blipFill>
            <a:blip r:embed="rId4"/>
            <a:stretch>
              <a:fillRect/>
            </a:stretch>
          </p:blipFill>
          <p:spPr>
            <a:xfrm>
              <a:off x="1253924" y="2475116"/>
              <a:ext cx="4773055" cy="2970515"/>
            </a:xfrm>
            <a:prstGeom prst="rect">
              <a:avLst/>
            </a:prstGeom>
          </p:spPr>
        </p:pic>
      </p:grpSp>
    </p:spTree>
    <p:custDataLst>
      <p:tags r:id="rId1"/>
    </p:custDataLst>
    <p:extLst>
      <p:ext uri="{BB962C8B-B14F-4D97-AF65-F5344CB8AC3E}">
        <p14:creationId xmlns:p14="http://schemas.microsoft.com/office/powerpoint/2010/main" val="321551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Explain why certain statistical measures give a better measure of dispersion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75156"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3EC195E0-0D8E-4DB6-A928-35B7B884D206}"/>
              </a:ext>
            </a:extLst>
          </p:cNvPr>
          <p:cNvSpPr txBox="1"/>
          <p:nvPr/>
        </p:nvSpPr>
        <p:spPr>
          <a:xfrm>
            <a:off x="983432" y="1690750"/>
            <a:ext cx="10225136" cy="3816429"/>
          </a:xfrm>
          <a:prstGeom prst="rect">
            <a:avLst/>
          </a:prstGeom>
          <a:noFill/>
        </p:spPr>
        <p:txBody>
          <a:bodyPr wrap="square">
            <a:spAutoFit/>
          </a:bodyPr>
          <a:lstStyle/>
          <a:p>
            <a:pPr>
              <a:spcBef>
                <a:spcPts val="0"/>
              </a:spcBef>
              <a:spcAft>
                <a:spcPts val="1200"/>
              </a:spcAft>
              <a:buNone/>
            </a:pPr>
            <a:r>
              <a:rPr lang="en-GB" sz="2400" dirty="0"/>
              <a:t>Two friends play a darts game and record their scores.</a:t>
            </a:r>
          </a:p>
          <a:p>
            <a:pPr lvl="1">
              <a:spcBef>
                <a:spcPts val="0"/>
              </a:spcBef>
              <a:spcAft>
                <a:spcPts val="1200"/>
              </a:spcAft>
              <a:buNone/>
            </a:pPr>
            <a:r>
              <a:rPr lang="en-GB" sz="2400" b="1" dirty="0"/>
              <a:t>Debbie: 	5, 1, 5, 6, 6, 5, 6, 5, 8, 5</a:t>
            </a:r>
          </a:p>
          <a:p>
            <a:pPr lvl="1">
              <a:spcBef>
                <a:spcPts val="0"/>
              </a:spcBef>
              <a:spcAft>
                <a:spcPts val="1200"/>
              </a:spcAft>
              <a:buNone/>
            </a:pPr>
            <a:r>
              <a:rPr lang="en-GB" sz="2400" b="1" dirty="0"/>
              <a:t>Eddie: 	4, 8, 3, 5, 6, 8, 9, 2, 2, 5</a:t>
            </a:r>
          </a:p>
          <a:p>
            <a:pPr>
              <a:spcBef>
                <a:spcPts val="0"/>
              </a:spcBef>
              <a:spcAft>
                <a:spcPts val="1200"/>
              </a:spcAft>
              <a:buNone/>
            </a:pPr>
            <a:r>
              <a:rPr lang="en-GB" sz="2400" dirty="0"/>
              <a:t>Fatima calculates the range for each person in order to compare who is the most consistent player. </a:t>
            </a:r>
          </a:p>
          <a:p>
            <a:pPr>
              <a:spcBef>
                <a:spcPts val="0"/>
              </a:spcBef>
              <a:spcAft>
                <a:spcPts val="1200"/>
              </a:spcAft>
              <a:buNone/>
            </a:pPr>
            <a:r>
              <a:rPr lang="en-GB" sz="2400" dirty="0"/>
              <a:t>She argues that, in this case, the range alone is not sufficient in considering who is the most consistent player.</a:t>
            </a:r>
          </a:p>
          <a:p>
            <a:pPr>
              <a:spcBef>
                <a:spcPts val="0"/>
              </a:spcBef>
              <a:spcAft>
                <a:spcPts val="1200"/>
              </a:spcAft>
              <a:buNone/>
            </a:pPr>
            <a:r>
              <a:rPr lang="en-GB" sz="2400" dirty="0"/>
              <a:t>Do you think that she is right? Explain your answer.</a:t>
            </a:r>
          </a:p>
        </p:txBody>
      </p:sp>
    </p:spTree>
    <p:extLst>
      <p:ext uri="{BB962C8B-B14F-4D97-AF65-F5344CB8AC3E}">
        <p14:creationId xmlns:p14="http://schemas.microsoft.com/office/powerpoint/2010/main" val="202727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Explain why certain statistical measures give a better measure of dispersion</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2311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12776"/>
            <a:ext cx="4891318" cy="449041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do you hope students will notice about these data sets?</a:t>
            </a:r>
          </a:p>
          <a:p>
            <a:pPr lvl="1" fontAlgn="auto">
              <a:lnSpc>
                <a:spcPct val="100000"/>
              </a:lnSpc>
              <a:spcBef>
                <a:spcPts val="0"/>
              </a:spcBef>
              <a:spcAft>
                <a:spcPts val="1200"/>
              </a:spcAft>
              <a:buClrTx/>
            </a:pPr>
            <a:r>
              <a:rPr lang="en-GB" sz="2400" dirty="0"/>
              <a:t>What questions or representations might you use to support them to recognise outliers?</a:t>
            </a:r>
          </a:p>
        </p:txBody>
      </p:sp>
      <p:grpSp>
        <p:nvGrpSpPr>
          <p:cNvPr id="2" name="Group 1">
            <a:extLst>
              <a:ext uri="{FF2B5EF4-FFF2-40B4-BE49-F238E27FC236}">
                <a16:creationId xmlns:a16="http://schemas.microsoft.com/office/drawing/2014/main" id="{D5F22A97-985B-4192-B3E7-BABC0CC975F0}"/>
              </a:ext>
            </a:extLst>
          </p:cNvPr>
          <p:cNvGrpSpPr/>
          <p:nvPr/>
        </p:nvGrpSpPr>
        <p:grpSpPr>
          <a:xfrm>
            <a:off x="660695" y="1510298"/>
            <a:ext cx="6160612" cy="4392895"/>
            <a:chOff x="660695" y="1510298"/>
            <a:chExt cx="6160612" cy="4392895"/>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510298"/>
              <a:ext cx="6160612" cy="439289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1DF1F21-8FF4-431D-BC45-8BB2D283793B}"/>
                </a:ext>
              </a:extLst>
            </p:cNvPr>
            <p:cNvSpPr txBox="1"/>
            <p:nvPr/>
          </p:nvSpPr>
          <p:spPr>
            <a:xfrm>
              <a:off x="767408" y="1628800"/>
              <a:ext cx="5976664" cy="4247317"/>
            </a:xfrm>
            <a:prstGeom prst="rect">
              <a:avLst/>
            </a:prstGeom>
            <a:noFill/>
          </p:spPr>
          <p:txBody>
            <a:bodyPr wrap="square">
              <a:spAutoFit/>
            </a:bodyPr>
            <a:lstStyle/>
            <a:p>
              <a:pPr>
                <a:spcBef>
                  <a:spcPts val="0"/>
                </a:spcBef>
                <a:spcAft>
                  <a:spcPts val="1200"/>
                </a:spcAft>
                <a:buNone/>
              </a:pPr>
              <a:r>
                <a:rPr lang="en-GB" sz="2000" dirty="0"/>
                <a:t>Two friends play a darts game and record their scores.</a:t>
              </a:r>
            </a:p>
            <a:p>
              <a:pPr lvl="1">
                <a:spcBef>
                  <a:spcPts val="0"/>
                </a:spcBef>
                <a:spcAft>
                  <a:spcPts val="1200"/>
                </a:spcAft>
                <a:buNone/>
              </a:pPr>
              <a:r>
                <a:rPr lang="en-GB" sz="2000" b="1" dirty="0"/>
                <a:t>Debbie: 	5, 1, 5, 6, 6, 5, 6, 5, 8, 5</a:t>
              </a:r>
            </a:p>
            <a:p>
              <a:pPr lvl="1">
                <a:spcBef>
                  <a:spcPts val="0"/>
                </a:spcBef>
                <a:spcAft>
                  <a:spcPts val="1200"/>
                </a:spcAft>
                <a:buNone/>
              </a:pPr>
              <a:r>
                <a:rPr lang="en-GB" sz="2000" b="1" dirty="0"/>
                <a:t>Eddie: 	4, 8, 3, 5, 6, 8, 9, 2, 2, 5</a:t>
              </a:r>
            </a:p>
            <a:p>
              <a:pPr>
                <a:spcBef>
                  <a:spcPts val="0"/>
                </a:spcBef>
                <a:spcAft>
                  <a:spcPts val="1200"/>
                </a:spcAft>
                <a:buNone/>
              </a:pPr>
              <a:r>
                <a:rPr lang="en-GB" sz="2000" dirty="0"/>
                <a:t>Fatima calculates the range for each person in order to compare who is the most consistent player. </a:t>
              </a:r>
            </a:p>
            <a:p>
              <a:pPr>
                <a:spcBef>
                  <a:spcPts val="0"/>
                </a:spcBef>
                <a:spcAft>
                  <a:spcPts val="1200"/>
                </a:spcAft>
                <a:buNone/>
              </a:pPr>
              <a:r>
                <a:rPr lang="en-GB" sz="2000" dirty="0"/>
                <a:t>She argues that, in this case, the range alone is not sufficient in considering who is the most consistent player.</a:t>
              </a:r>
            </a:p>
            <a:p>
              <a:pPr>
                <a:spcBef>
                  <a:spcPts val="0"/>
                </a:spcBef>
                <a:spcAft>
                  <a:spcPts val="1200"/>
                </a:spcAft>
                <a:buNone/>
              </a:pPr>
              <a:r>
                <a:rPr lang="en-GB" sz="2000" dirty="0"/>
                <a:t>Do you think that she is right? Explain your answer.</a:t>
              </a:r>
            </a:p>
          </p:txBody>
        </p:sp>
      </p:grpSp>
    </p:spTree>
    <p:custDataLst>
      <p:tags r:id="rId1"/>
    </p:custDataLst>
    <p:extLst>
      <p:ext uri="{BB962C8B-B14F-4D97-AF65-F5344CB8AC3E}">
        <p14:creationId xmlns:p14="http://schemas.microsoft.com/office/powerpoint/2010/main" val="3054051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Explain why certain statistical measures give a better measure of dispersion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75156"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a:t>
            </a:r>
            <a:endParaRPr lang="en-GB" dirty="0"/>
          </a:p>
        </p:txBody>
      </p:sp>
      <p:pic>
        <p:nvPicPr>
          <p:cNvPr id="3" name="Picture 2">
            <a:extLst>
              <a:ext uri="{FF2B5EF4-FFF2-40B4-BE49-F238E27FC236}">
                <a16:creationId xmlns:a16="http://schemas.microsoft.com/office/drawing/2014/main" id="{E93D2B17-DB07-4204-A11C-D8C4B032D680}"/>
              </a:ext>
            </a:extLst>
          </p:cNvPr>
          <p:cNvPicPr>
            <a:picLocks noChangeAspect="1"/>
          </p:cNvPicPr>
          <p:nvPr/>
        </p:nvPicPr>
        <p:blipFill>
          <a:blip r:embed="rId3"/>
          <a:stretch>
            <a:fillRect/>
          </a:stretch>
        </p:blipFill>
        <p:spPr>
          <a:xfrm>
            <a:off x="7328477" y="1808242"/>
            <a:ext cx="4358363" cy="1944216"/>
          </a:xfrm>
          <a:prstGeom prst="rect">
            <a:avLst/>
          </a:prstGeom>
        </p:spPr>
      </p:pic>
      <p:grpSp>
        <p:nvGrpSpPr>
          <p:cNvPr id="4" name="Group 3">
            <a:extLst>
              <a:ext uri="{FF2B5EF4-FFF2-40B4-BE49-F238E27FC236}">
                <a16:creationId xmlns:a16="http://schemas.microsoft.com/office/drawing/2014/main" id="{9FA024D4-CDE4-4F11-902F-F103F11B52D4}"/>
              </a:ext>
            </a:extLst>
          </p:cNvPr>
          <p:cNvGrpSpPr/>
          <p:nvPr/>
        </p:nvGrpSpPr>
        <p:grpSpPr>
          <a:xfrm>
            <a:off x="660695" y="1510298"/>
            <a:ext cx="6160612" cy="4392895"/>
            <a:chOff x="660695" y="1510298"/>
            <a:chExt cx="6160612" cy="4392895"/>
          </a:xfrm>
        </p:grpSpPr>
        <p:sp>
          <p:nvSpPr>
            <p:cNvPr id="11" name="Content Placeholder 2">
              <a:extLst>
                <a:ext uri="{FF2B5EF4-FFF2-40B4-BE49-F238E27FC236}">
                  <a16:creationId xmlns:a16="http://schemas.microsoft.com/office/drawing/2014/main" id="{39068F95-FFA1-455B-917F-6F5C24F46022}"/>
                </a:ext>
              </a:extLst>
            </p:cNvPr>
            <p:cNvSpPr txBox="1">
              <a:spLocks/>
            </p:cNvSpPr>
            <p:nvPr/>
          </p:nvSpPr>
          <p:spPr>
            <a:xfrm>
              <a:off x="660695" y="1510298"/>
              <a:ext cx="6160612" cy="439289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E30A5B3-EE48-4B27-9FD0-864B5EBD3BFB}"/>
                </a:ext>
              </a:extLst>
            </p:cNvPr>
            <p:cNvSpPr txBox="1"/>
            <p:nvPr/>
          </p:nvSpPr>
          <p:spPr>
            <a:xfrm>
              <a:off x="767408" y="1628800"/>
              <a:ext cx="5976664" cy="4247317"/>
            </a:xfrm>
            <a:prstGeom prst="rect">
              <a:avLst/>
            </a:prstGeom>
            <a:noFill/>
          </p:spPr>
          <p:txBody>
            <a:bodyPr wrap="square">
              <a:spAutoFit/>
            </a:bodyPr>
            <a:lstStyle/>
            <a:p>
              <a:pPr>
                <a:spcBef>
                  <a:spcPts val="0"/>
                </a:spcBef>
                <a:spcAft>
                  <a:spcPts val="1200"/>
                </a:spcAft>
                <a:buNone/>
              </a:pPr>
              <a:r>
                <a:rPr lang="en-GB" sz="2000" dirty="0"/>
                <a:t>Two friends play a darts game and record their scores.</a:t>
              </a:r>
            </a:p>
            <a:p>
              <a:pPr lvl="1">
                <a:spcBef>
                  <a:spcPts val="0"/>
                </a:spcBef>
                <a:spcAft>
                  <a:spcPts val="1200"/>
                </a:spcAft>
                <a:buNone/>
              </a:pPr>
              <a:r>
                <a:rPr lang="en-GB" sz="2000" b="1" dirty="0"/>
                <a:t>Debbie: 	5, 1, 5, 6, 6, 5, 6, 5, 8, 5</a:t>
              </a:r>
            </a:p>
            <a:p>
              <a:pPr lvl="1">
                <a:spcBef>
                  <a:spcPts val="0"/>
                </a:spcBef>
                <a:spcAft>
                  <a:spcPts val="1200"/>
                </a:spcAft>
                <a:buNone/>
              </a:pPr>
              <a:r>
                <a:rPr lang="en-GB" sz="2000" b="1" dirty="0"/>
                <a:t>Eddie: 	4, 8, 3, 5, 6, 8, 9, 2, 2, 5</a:t>
              </a:r>
            </a:p>
            <a:p>
              <a:pPr>
                <a:spcBef>
                  <a:spcPts val="0"/>
                </a:spcBef>
                <a:spcAft>
                  <a:spcPts val="1200"/>
                </a:spcAft>
                <a:buNone/>
              </a:pPr>
              <a:r>
                <a:rPr lang="en-GB" sz="2000" dirty="0"/>
                <a:t>Fatima calculates the range for each person in order to compare who is the most consistent player. </a:t>
              </a:r>
            </a:p>
            <a:p>
              <a:pPr>
                <a:spcBef>
                  <a:spcPts val="0"/>
                </a:spcBef>
                <a:spcAft>
                  <a:spcPts val="1200"/>
                </a:spcAft>
                <a:buNone/>
              </a:pPr>
              <a:r>
                <a:rPr lang="en-GB" sz="2000" dirty="0"/>
                <a:t>She argues that, in this case, the range alone is not sufficient in considering who is the most consistent player.</a:t>
              </a:r>
            </a:p>
            <a:p>
              <a:pPr>
                <a:spcBef>
                  <a:spcPts val="0"/>
                </a:spcBef>
                <a:spcAft>
                  <a:spcPts val="1200"/>
                </a:spcAft>
                <a:buNone/>
              </a:pPr>
              <a:r>
                <a:rPr lang="en-GB" sz="2000" dirty="0"/>
                <a:t>Do you think that she is right? Explain your answer.</a:t>
              </a:r>
            </a:p>
          </p:txBody>
        </p:sp>
      </p:grpSp>
      <p:sp>
        <p:nvSpPr>
          <p:cNvPr id="14" name="TextBox 13">
            <a:extLst>
              <a:ext uri="{FF2B5EF4-FFF2-40B4-BE49-F238E27FC236}">
                <a16:creationId xmlns:a16="http://schemas.microsoft.com/office/drawing/2014/main" id="{D38027BF-614D-4E7A-BF0D-78303607F465}"/>
              </a:ext>
            </a:extLst>
          </p:cNvPr>
          <p:cNvSpPr txBox="1"/>
          <p:nvPr/>
        </p:nvSpPr>
        <p:spPr>
          <a:xfrm>
            <a:off x="7345920" y="4100879"/>
            <a:ext cx="4438712" cy="1200329"/>
          </a:xfrm>
          <a:prstGeom prst="rect">
            <a:avLst/>
          </a:prstGeom>
          <a:noFill/>
        </p:spPr>
        <p:txBody>
          <a:bodyPr wrap="square">
            <a:spAutoFit/>
          </a:bodyPr>
          <a:lstStyle/>
          <a:p>
            <a:pPr algn="ctr">
              <a:buNone/>
            </a:pPr>
            <a:r>
              <a:rPr lang="en-GB" sz="2400" dirty="0"/>
              <a:t>How does the dot plot diagram help to show us what Fatima has noticed?</a:t>
            </a:r>
          </a:p>
        </p:txBody>
      </p:sp>
    </p:spTree>
    <p:extLst>
      <p:ext uri="{BB962C8B-B14F-4D97-AF65-F5344CB8AC3E}">
        <p14:creationId xmlns:p14="http://schemas.microsoft.com/office/powerpoint/2010/main" val="2395355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35360" y="469981"/>
            <a:ext cx="10972800" cy="982117"/>
          </a:xfrm>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456038" y="1196752"/>
          <a:ext cx="11256585" cy="3383280"/>
        </p:xfrm>
        <a:graphic>
          <a:graphicData uri="http://schemas.openxmlformats.org/drawingml/2006/table">
            <a:tbl>
              <a:tblPr firstRow="1" bandRow="1">
                <a:tableStyleId>{E8B1032C-EA38-4F05-BA0D-38AFFFC7BED3}</a:tableStyleId>
              </a:tblPr>
              <a:tblGrid>
                <a:gridCol w="1319482">
                  <a:extLst>
                    <a:ext uri="{9D8B030D-6E8A-4147-A177-3AD203B41FA5}">
                      <a16:colId xmlns:a16="http://schemas.microsoft.com/office/drawing/2014/main" val="2438572298"/>
                    </a:ext>
                  </a:extLst>
                </a:gridCol>
                <a:gridCol w="9937103">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(arithmetic) mean</a:t>
                      </a:r>
                    </a:p>
                  </a:txBody>
                  <a:tcPr marL="68580" marR="68580" marT="0" marB="0"/>
                </a:tc>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The sum of a set of numbers, or quantities, divided by the number of terms in the set.</a:t>
                      </a:r>
                    </a:p>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Example: The arithmetic mean of 5, 6, 14, 15 and 45 is (5 + 6 + 14 + 15 + 45) ÷ 5 i.e. 17.</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bivariate</a:t>
                      </a:r>
                    </a:p>
                  </a:txBody>
                  <a:tcPr marL="68580" marR="68580" marT="0" marB="0"/>
                </a:tc>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Involving two random variables; used in statistics as a bivariate distribution.</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dispersion</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Dispersion (also called ‘variability’, ‘scatter’ or ‘spread’) is the extent to which the data in a distribution is spread out. A simple measure of spread is the range. Other common measures are the variance, standard deviation and interquartile range.</a:t>
                      </a:r>
                    </a:p>
                  </a:txBody>
                  <a:tcPr marL="68580" marR="68580" marT="0" marB="0"/>
                </a:tc>
                <a:extLst>
                  <a:ext uri="{0D108BD9-81ED-4DB2-BD59-A6C34878D82A}">
                    <a16:rowId xmlns:a16="http://schemas.microsoft.com/office/drawing/2014/main" val="404107335"/>
                  </a:ext>
                </a:extLst>
              </a:tr>
              <a:tr h="370840">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measure of central tendency</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In statistics, a measure of how the values of a particular variable are located in terms of the values collected for a particular sample, or for the relevant population as a whole.</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In school mathematics up to Key Stage 4, there are three important measures of central tendency: the arithmetic mean, the median and the mode. These are all statistical averages and often one is more useful than another, depending on the spread of the values under consideration.</a:t>
                      </a:r>
                    </a:p>
                  </a:txBody>
                  <a:tcPr marL="68580" marR="68580" marT="0" marB="0"/>
                </a:tc>
                <a:extLst>
                  <a:ext uri="{0D108BD9-81ED-4DB2-BD59-A6C34878D82A}">
                    <a16:rowId xmlns:a16="http://schemas.microsoft.com/office/drawing/2014/main" val="2274887194"/>
                  </a:ext>
                </a:extLst>
              </a:tr>
            </a:tbl>
          </a:graphicData>
        </a:graphic>
      </p:graphicFrame>
    </p:spTree>
    <p:extLst>
      <p:ext uri="{BB962C8B-B14F-4D97-AF65-F5344CB8AC3E}">
        <p14:creationId xmlns:p14="http://schemas.microsoft.com/office/powerpoint/2010/main" val="241119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35360" y="469981"/>
            <a:ext cx="10972800" cy="982117"/>
          </a:xfrm>
        </p:spPr>
        <p:txBody>
          <a:bodyPr>
            <a:normAutofit fontScale="90000"/>
          </a:bodyPr>
          <a:lstStyle/>
          <a:p>
            <a:r>
              <a:rPr lang="en-GB" dirty="0"/>
              <a:t>Key vocabulary (2)</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467707" y="1059180"/>
          <a:ext cx="11256585" cy="4739640"/>
        </p:xfrm>
        <a:graphic>
          <a:graphicData uri="http://schemas.openxmlformats.org/drawingml/2006/table">
            <a:tbl>
              <a:tblPr firstRow="1" bandRow="1">
                <a:tableStyleId>{E8B1032C-EA38-4F05-BA0D-38AFFFC7BED3}</a:tableStyleId>
              </a:tblPr>
              <a:tblGrid>
                <a:gridCol w="1224136">
                  <a:extLst>
                    <a:ext uri="{9D8B030D-6E8A-4147-A177-3AD203B41FA5}">
                      <a16:colId xmlns:a16="http://schemas.microsoft.com/office/drawing/2014/main" val="2438572298"/>
                    </a:ext>
                  </a:extLst>
                </a:gridCol>
                <a:gridCol w="10032449">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median</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The middle number or value when all values in a set of data are arranged in ascending order.</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Example: The median of 5, 6, 14, 15 and 45 is 14.</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When there is an even number of values, the arithmetic mean of the two middle values is calculated.</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Example: The median of 5, 6, 7, 8, 14 and 45 is (7 + 8) ÷ 2, i.e. 7.5</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The median is one example of an average.</a:t>
                      </a:r>
                    </a:p>
                  </a:txBody>
                  <a:tcPr marL="68580" marR="68580" marT="0" marB="0"/>
                </a:tc>
                <a:extLst>
                  <a:ext uri="{0D108BD9-81ED-4DB2-BD59-A6C34878D82A}">
                    <a16:rowId xmlns:a16="http://schemas.microsoft.com/office/drawing/2014/main" val="1521738940"/>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mode</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The most commonly occurring value or class with the largest frequency.</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Example: The mode of this set of data: 2, 3, 3, 3, 4, 4, 5, 5, 6, 7, 8 is 3.</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Some sets of data may have more than one mode.</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outlier</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In statistical samples, an outlier is an exceptional trial result that lies beyond where most of the results are clustered.</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Example: Six people have the following salaries: £20</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£25</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600, £2</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£19</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£30</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£160</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The salary of £160</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is clearly out of line with the others and is an outlier. At the other end, £2</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is also well below the central cluster of values and so may also be considered as an outlier.</a:t>
                      </a:r>
                    </a:p>
                  </a:txBody>
                  <a:tcPr marL="68580" marR="68580" marT="0" marB="0"/>
                </a:tc>
                <a:extLst>
                  <a:ext uri="{0D108BD9-81ED-4DB2-BD59-A6C34878D82A}">
                    <a16:rowId xmlns:a16="http://schemas.microsoft.com/office/drawing/2014/main" val="404107335"/>
                  </a:ext>
                </a:extLst>
              </a:tr>
              <a:tr h="305276">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range</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A measure of spread in statistics. The difference between the greatest value and the least value in a set of numerical data.</a:t>
                      </a:r>
                    </a:p>
                  </a:txBody>
                  <a:tcPr marL="68580" marR="68580" marT="0" marB="0"/>
                </a:tc>
                <a:extLst>
                  <a:ext uri="{0D108BD9-81ED-4DB2-BD59-A6C34878D82A}">
                    <a16:rowId xmlns:a16="http://schemas.microsoft.com/office/drawing/2014/main" val="2274887194"/>
                  </a:ext>
                </a:extLst>
              </a:tr>
            </a:tbl>
          </a:graphicData>
        </a:graphic>
      </p:graphicFrame>
    </p:spTree>
    <p:extLst>
      <p:ext uri="{BB962C8B-B14F-4D97-AF65-F5344CB8AC3E}">
        <p14:creationId xmlns:p14="http://schemas.microsoft.com/office/powerpoint/2010/main" val="205198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331805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4608512"/>
          </a:xfrm>
        </p:spPr>
        <p:txBody>
          <a:bodyPr>
            <a:normAutofit fontScale="92500" lnSpcReduction="10000"/>
          </a:bodyPr>
          <a:lstStyle/>
          <a:p>
            <a:r>
              <a:rPr lang="en-GB" dirty="0"/>
              <a:t>There are a number of different statistical representations that students might encounter as part of their exploration of statistical analysis. It will be important that students understand how to identify measures of central tendency and spread, where possible, in each of these representations. </a:t>
            </a:r>
          </a:p>
          <a:p>
            <a:r>
              <a:rPr lang="en-GB" b="1" dirty="0"/>
              <a:t>Pie charts</a:t>
            </a:r>
          </a:p>
          <a:p>
            <a:pPr lvl="1"/>
            <a:r>
              <a:rPr lang="en-GB" dirty="0"/>
              <a:t>Pie charts allow for comparisons between proportions. They are particularly relevant for students when they are working with populations of different sizes, or for making multiplicative comparisons within the same population.</a:t>
            </a:r>
          </a:p>
          <a:p>
            <a:r>
              <a:rPr lang="en-GB" b="1" dirty="0"/>
              <a:t>Bar charts</a:t>
            </a:r>
          </a:p>
          <a:p>
            <a:pPr lvl="1"/>
            <a:r>
              <a:rPr lang="en-GB" dirty="0"/>
              <a:t>Bar charts can be used give students a sense of the ‘shape’ of the distribution of the data across a sample, to identify and compare frequencies. They give an opportunity for comparisons to be made using absolute values.</a:t>
            </a:r>
          </a:p>
          <a:p>
            <a:r>
              <a:rPr lang="en-GB" b="1" dirty="0"/>
              <a:t>Pictograms</a:t>
            </a:r>
          </a:p>
          <a:p>
            <a:pPr lvl="1"/>
            <a:r>
              <a:rPr lang="en-GB" dirty="0"/>
              <a:t>Pictograms are a simple way of recording frequencies, tabulating images that represent a certain frequency.</a:t>
            </a:r>
          </a:p>
          <a:p>
            <a:endParaRPr lang="en-GB" dirty="0"/>
          </a:p>
        </p:txBody>
      </p:sp>
    </p:spTree>
    <p:extLst>
      <p:ext uri="{BB962C8B-B14F-4D97-AF65-F5344CB8AC3E}">
        <p14:creationId xmlns:p14="http://schemas.microsoft.com/office/powerpoint/2010/main" val="2358269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77471" y="1124744"/>
            <a:ext cx="10972800" cy="3888432"/>
          </a:xfrm>
        </p:spPr>
        <p:txBody>
          <a:bodyPr>
            <a:normAutofit/>
          </a:bodyPr>
          <a:lstStyle/>
          <a:p>
            <a:pPr marL="0" indent="0">
              <a:buNone/>
            </a:pPr>
            <a:r>
              <a:rPr lang="en-GB" sz="2000" dirty="0"/>
              <a:t>From Upper Key Stage 2, students will bring experience of:</a:t>
            </a:r>
          </a:p>
          <a:p>
            <a:r>
              <a:rPr lang="en-GB" sz="1800" dirty="0"/>
              <a:t>interpreting and presenting discrete and continuous data using appropriate graphical methods, including bar charts, pictograms and time graphs</a:t>
            </a:r>
          </a:p>
          <a:p>
            <a:r>
              <a:rPr lang="en-GB" sz="1800" dirty="0"/>
              <a:t>solving comparison, sum and difference problems using information presented in bar charts, pictograms, tables and other graphs</a:t>
            </a:r>
          </a:p>
          <a:p>
            <a:r>
              <a:rPr lang="en-GB" sz="1800" dirty="0"/>
              <a:t>interpreting and constructing pie charts and line graphs, and using these to solve problems</a:t>
            </a:r>
          </a:p>
          <a:p>
            <a:r>
              <a:rPr lang="en-GB" sz="1800" dirty="0"/>
              <a:t>encountering and drawing graphs relating two variables, arising from their own enquiry and in other subjects (non-statutory guidance)</a:t>
            </a:r>
          </a:p>
          <a:p>
            <a:r>
              <a:rPr lang="en-GB" sz="1800" dirty="0"/>
              <a:t>calculating and interpreting the mean as an average</a:t>
            </a:r>
          </a:p>
          <a:p>
            <a:r>
              <a:rPr lang="en-GB" sz="1800" dirty="0"/>
              <a:t>knowing when it is appropriate to find the mean of a data set (non-statutory guidance).</a:t>
            </a:r>
          </a:p>
          <a:p>
            <a:endParaRPr lang="en-GB" dirty="0"/>
          </a:p>
        </p:txBody>
      </p:sp>
    </p:spTree>
    <p:extLst>
      <p:ext uri="{BB962C8B-B14F-4D97-AF65-F5344CB8AC3E}">
        <p14:creationId xmlns:p14="http://schemas.microsoft.com/office/powerpoint/2010/main" val="325818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dirty="0"/>
              <a:t>In KS4, students will build on the core concepts in this mathematical theme to:</a:t>
            </a:r>
          </a:p>
          <a:p>
            <a:r>
              <a:rPr lang="en-GB" sz="2000" dirty="0"/>
              <a:t>infer properties of populations or distributions from a sample, whilst knowing the limitations of sampling</a:t>
            </a:r>
          </a:p>
          <a:p>
            <a:r>
              <a:rPr lang="en-GB" sz="2000" dirty="0"/>
              <a:t>interpret and construct tables and line graphs for time series data</a:t>
            </a:r>
          </a:p>
          <a:p>
            <a:r>
              <a:rPr lang="en-GB" sz="2000" dirty="0"/>
              <a:t>{construct and interpret diagrams for grouped discrete data and continuous data, i.e. histograms with equal and unequal class intervals and cumulative frequency graphs, and know their appropriate use}</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375629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9101" y="1124744"/>
            <a:ext cx="10972800" cy="3888432"/>
          </a:xfrm>
        </p:spPr>
        <p:txBody>
          <a:bodyPr>
            <a:noAutofit/>
          </a:bodyPr>
          <a:lstStyle/>
          <a:p>
            <a:pPr marL="0" indent="0">
              <a:buNone/>
            </a:pPr>
            <a:r>
              <a:rPr lang="en-GB" dirty="0"/>
              <a:t>In KS4, students will build on the core concepts in this mathematical theme to:</a:t>
            </a:r>
          </a:p>
          <a:p>
            <a:r>
              <a:rPr lang="en-GB" sz="2000" dirty="0"/>
              <a:t>interpret, analyse and compare the distributions of data sets from univariate empirical distributions through:</a:t>
            </a:r>
          </a:p>
          <a:p>
            <a:pPr lvl="1"/>
            <a:r>
              <a:rPr lang="en-GB" dirty="0"/>
              <a:t>appropriate graphical representation involving discrete, continuous and grouped data, {including box plots}</a:t>
            </a:r>
          </a:p>
          <a:p>
            <a:pPr lvl="1"/>
            <a:r>
              <a:rPr lang="en-GB" dirty="0"/>
              <a:t>appropriate measures of central tendency (including modal class) and spread {including quartiles and inter-quartile range}</a:t>
            </a:r>
          </a:p>
          <a:p>
            <a:r>
              <a:rPr lang="en-GB" sz="2000" dirty="0"/>
              <a:t>apply statistics to describe a population</a:t>
            </a:r>
          </a:p>
          <a:p>
            <a:r>
              <a:rPr lang="en-GB" sz="2000" dirty="0"/>
              <a:t>use and interpret scatter graphs of bivariate data; recognise correlation and know that it does not indicate causation; draw estimated lines of best fit; make predictions; interpolate and extrapolate apparent trends whilst knowing the dangers of so doing</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109354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9445" y="1268760"/>
            <a:ext cx="10972800" cy="4536504"/>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3"/>
              </a:rPr>
              <a:t>NCETM Secondary Mastery Professional Development</a:t>
            </a:r>
            <a:endParaRPr lang="en-GB" dirty="0">
              <a:hlinkClick r:id="rId4"/>
            </a:endParaRPr>
          </a:p>
          <a:p>
            <a:pPr lvl="2"/>
            <a:r>
              <a:rPr lang="en-GB" dirty="0">
                <a:hlinkClick r:id="rId5"/>
              </a:rPr>
              <a:t>5 Statistics and probability Theme Overview Document</a:t>
            </a:r>
            <a:endParaRPr lang="en-GB" dirty="0"/>
          </a:p>
          <a:p>
            <a:pPr lvl="2"/>
            <a:r>
              <a:rPr lang="en-GB" dirty="0">
                <a:hlinkClick r:id="rId6"/>
              </a:rPr>
              <a:t>5.2 Statistical analysis Core Concept Document</a:t>
            </a:r>
            <a:endParaRPr lang="en-GB" dirty="0"/>
          </a:p>
          <a:p>
            <a:pPr lvl="2"/>
            <a:r>
              <a:rPr lang="en-GB" dirty="0">
                <a:hlinkClick r:id="rId7"/>
              </a:rPr>
              <a:t>5.1 Statistical representations and measures Core Concept Document</a:t>
            </a:r>
            <a:endParaRPr lang="en-GB" dirty="0"/>
          </a:p>
          <a:p>
            <a:pPr lvl="1"/>
            <a:r>
              <a:rPr lang="en-GB" dirty="0">
                <a:hlinkClick r:id="rId8"/>
              </a:rPr>
              <a:t>Using mathematical representations at KS3 | NCETM</a:t>
            </a:r>
            <a:endParaRPr lang="en-GB" dirty="0"/>
          </a:p>
          <a:p>
            <a:pPr lvl="1"/>
            <a:r>
              <a:rPr lang="en-GB" dirty="0">
                <a:hlinkClick r:id="rId9"/>
              </a:rPr>
              <a:t>Insights from experienced teachers | NCETM</a:t>
            </a:r>
            <a:r>
              <a:rPr lang="en-GB" dirty="0"/>
              <a:t> </a:t>
            </a:r>
          </a:p>
          <a:p>
            <a:pPr lvl="1"/>
            <a:r>
              <a:rPr lang="en-GB" dirty="0">
                <a:hlinkClick r:id="rId10"/>
              </a:rPr>
              <a:t>NCETM primary mastery professional development materials</a:t>
            </a:r>
            <a:endParaRPr lang="en-GB" dirty="0"/>
          </a:p>
          <a:p>
            <a:pPr lvl="1"/>
            <a:r>
              <a:rPr lang="en-GB" dirty="0">
                <a:hlinkClick r:id="rId11"/>
              </a:rPr>
              <a:t>NCETM primary assessment materials</a:t>
            </a:r>
            <a:endParaRPr lang="en-GB" dirty="0"/>
          </a:p>
        </p:txBody>
      </p:sp>
    </p:spTree>
    <p:extLst>
      <p:ext uri="{BB962C8B-B14F-4D97-AF65-F5344CB8AC3E}">
        <p14:creationId xmlns:p14="http://schemas.microsoft.com/office/powerpoint/2010/main" val="376608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fifth of these themes is </a:t>
            </a:r>
            <a:r>
              <a:rPr lang="en-GB" dirty="0">
                <a:hlinkClick r:id="rId3"/>
              </a:rPr>
              <a:t>Statistics and probability</a:t>
            </a:r>
            <a:r>
              <a:rPr lang="en-GB" dirty="0"/>
              <a:t>, which covers the following interconnected core concepts:</a:t>
            </a:r>
          </a:p>
          <a:p>
            <a:pPr marL="800100" lvl="2" indent="0">
              <a:buNone/>
            </a:pPr>
            <a:r>
              <a:rPr lang="en-GB" sz="2400" i="1" dirty="0"/>
              <a:t>5.1	Statistical representations and measures</a:t>
            </a:r>
          </a:p>
          <a:p>
            <a:pPr marL="800100" lvl="2" indent="0">
              <a:buNone/>
            </a:pPr>
            <a:r>
              <a:rPr lang="en-GB" sz="2400" i="1" dirty="0"/>
              <a:t>5.2	Statistical analysis</a:t>
            </a:r>
          </a:p>
          <a:p>
            <a:pPr marL="800100" lvl="2" indent="0">
              <a:buNone/>
            </a:pPr>
            <a:r>
              <a:rPr lang="en-GB" sz="2400" i="1" dirty="0"/>
              <a:t>5.3	Probability</a:t>
            </a:r>
          </a:p>
          <a:p>
            <a:endParaRPr lang="en-GB" dirty="0"/>
          </a:p>
        </p:txBody>
      </p:sp>
    </p:spTree>
    <p:extLst>
      <p:ext uri="{BB962C8B-B14F-4D97-AF65-F5344CB8AC3E}">
        <p14:creationId xmlns:p14="http://schemas.microsoft.com/office/powerpoint/2010/main" val="295746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0D391-EA37-47CB-9581-CC843D23D863}"/>
              </a:ext>
            </a:extLst>
          </p:cNvPr>
          <p:cNvPicPr>
            <a:picLocks noChangeAspect="1"/>
          </p:cNvPicPr>
          <p:nvPr/>
        </p:nvPicPr>
        <p:blipFill>
          <a:blip r:embed="rId3"/>
          <a:stretch>
            <a:fillRect/>
          </a:stretch>
        </p:blipFill>
        <p:spPr>
          <a:xfrm>
            <a:off x="255526" y="1124744"/>
            <a:ext cx="11680948" cy="249348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5.2 Statistical analysis</a:t>
            </a:r>
            <a:r>
              <a:rPr lang="en-GB" sz="1500" dirty="0"/>
              <a:t>, there are two statements of knowledge, skills and understanding. </a:t>
            </a:r>
          </a:p>
          <a:p>
            <a:pPr>
              <a:spcBef>
                <a:spcPts val="600"/>
              </a:spcBef>
            </a:pPr>
            <a:r>
              <a:rPr lang="en-GB" sz="1500" dirty="0"/>
              <a:t>These, in turn, are broken down into eleven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32458" y="3013730"/>
            <a:ext cx="5887878"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585858"/>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143966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r>
              <a:rPr lang="en-GB" b="1" dirty="0">
                <a:latin typeface="+mj-lt"/>
                <a:ea typeface="Calibri" panose="020F0502020204030204" pitchFamily="34" charset="0"/>
                <a:cs typeface="Times New Roman" panose="02020603050405020304" pitchFamily="18" charset="0"/>
              </a:rPr>
              <a:t>5.2.2.2 Given a statistical problem, choose appropriate statistical measures to explore that problem</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Explain why a certain average is the best choice of measure of central tendency.</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Explain why certain statistical measures give a better measure of dispersion. </a:t>
            </a:r>
          </a:p>
        </p:txBody>
      </p:sp>
    </p:spTree>
    <p:extLst>
      <p:ext uri="{BB962C8B-B14F-4D97-AF65-F5344CB8AC3E}">
        <p14:creationId xmlns:p14="http://schemas.microsoft.com/office/powerpoint/2010/main" val="411723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052736"/>
            <a:ext cx="10972800" cy="5040560"/>
          </a:xfrm>
        </p:spPr>
        <p:txBody>
          <a:bodyPr>
            <a:normAutofit fontScale="92500" lnSpcReduction="10000"/>
          </a:bodyPr>
          <a:lstStyle/>
          <a:p>
            <a:r>
              <a:rPr lang="en-GB" dirty="0"/>
              <a:t>A key skill for students to develop at Key Stage 3 is the ability to make an informed choice of what statistical analysis and representation to use for discrete, continuous and grouped data. Being able to construct representations and calculate values that indicate a measure of central tendency or measure of spread is important in order to represent and summarise data accurately. </a:t>
            </a:r>
          </a:p>
          <a:p>
            <a:r>
              <a:rPr lang="en-GB" dirty="0"/>
              <a:t>Just as important is the need for students to be able to make an informed choice about what statistical tools to use, and understand the effect that these choices have on the interpretation, and misinterpretation, of data, including the potential impact of outliers. </a:t>
            </a:r>
          </a:p>
          <a:p>
            <a:r>
              <a:rPr lang="en-GB" dirty="0"/>
              <a:t>Students should be presented with summary data to interrogate, so they can appreciate the limitations of such information when the raw data is no longer available. Dealing with inaccuracies, outliers and other contextual issues will give students a greater appreciation of the realistic nature of statistical analysis.</a:t>
            </a:r>
          </a:p>
          <a:p>
            <a:r>
              <a:rPr lang="en-GB" dirty="0"/>
              <a:t>Students should appreciate the differences between a frequency-based chart (such as a bar chart or pictogram) and a proportional chart (such as a pie chart) and how different aspects of the data can, and cannot, be inferred from each.</a:t>
            </a:r>
          </a:p>
          <a:p>
            <a:endParaRPr lang="en-GB" dirty="0"/>
          </a:p>
        </p:txBody>
      </p:sp>
    </p:spTree>
    <p:extLst>
      <p:ext uri="{BB962C8B-B14F-4D97-AF65-F5344CB8AC3E}">
        <p14:creationId xmlns:p14="http://schemas.microsoft.com/office/powerpoint/2010/main" val="151737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052736"/>
            <a:ext cx="10972800" cy="5040560"/>
          </a:xfrm>
        </p:spPr>
        <p:txBody>
          <a:bodyPr>
            <a:normAutofit/>
          </a:bodyPr>
          <a:lstStyle/>
          <a:p>
            <a:r>
              <a:rPr lang="en-GB" dirty="0"/>
              <a:t>Situations that require statistical techniques to be employed will probably begin with an issue, a question or a problem. These situations require a number of decisions to be made:</a:t>
            </a:r>
          </a:p>
          <a:p>
            <a:pPr lvl="1"/>
            <a:r>
              <a:rPr lang="en-GB" dirty="0"/>
              <a:t>Which data do I need to collect?</a:t>
            </a:r>
          </a:p>
          <a:p>
            <a:pPr lvl="1"/>
            <a:r>
              <a:rPr lang="en-GB" dirty="0"/>
              <a:t>How will I organise this data?</a:t>
            </a:r>
          </a:p>
          <a:p>
            <a:pPr lvl="1"/>
            <a:r>
              <a:rPr lang="en-GB" dirty="0"/>
              <a:t>How will I analyse this data in order to address the original question/problem?</a:t>
            </a:r>
          </a:p>
          <a:p>
            <a:pPr lvl="1"/>
            <a:r>
              <a:rPr lang="en-GB" dirty="0"/>
              <a:t>Which representation should I choose in order to address the original question/problem and communicate clearly my findings?</a:t>
            </a:r>
          </a:p>
          <a:p>
            <a:r>
              <a:rPr lang="en-GB" dirty="0"/>
              <a:t>Students should have the opportunity to consider all of these aspects at different stages of their work on statistics. The use of real-life contexts and issues are important to give statistics meaning.</a:t>
            </a:r>
          </a:p>
          <a:p>
            <a:r>
              <a:rPr lang="en-GB" dirty="0"/>
              <a:t>Students should be given opportunities to solve problems that do not necessarily have a correct answer, but be required to justify decisions made and be prepared to be challenged. </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5" y="1291556"/>
          <a:ext cx="6160612" cy="5135784"/>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45789">
                <a:tc>
                  <a:txBody>
                    <a:bodyPr/>
                    <a:lstStyle/>
                    <a:p>
                      <a:r>
                        <a:rPr lang="en-GB" dirty="0"/>
                        <a:t>Upper Key Stage 2 Learning Outcome</a:t>
                      </a:r>
                    </a:p>
                  </a:txBody>
                  <a:tcPr/>
                </a:tc>
                <a:extLst>
                  <a:ext uri="{0D108BD9-81ED-4DB2-BD59-A6C34878D82A}">
                    <a16:rowId xmlns:a16="http://schemas.microsoft.com/office/drawing/2014/main" val="1564221312"/>
                  </a:ext>
                </a:extLst>
              </a:tr>
              <a:tr h="864473">
                <a:tc>
                  <a:txBody>
                    <a:bodyPr/>
                    <a:lstStyle/>
                    <a:p>
                      <a:pPr marL="285750" indent="-285750">
                        <a:buFont typeface="Arial" panose="020B0604020202020204" pitchFamily="34" charset="0"/>
                        <a:buChar char="•"/>
                      </a:pPr>
                      <a:r>
                        <a:rPr lang="en-GB" dirty="0"/>
                        <a:t>Interpret and present discrete and continuous data using appropriate graphical methods, including bar charts and time graphs</a:t>
                      </a:r>
                    </a:p>
                  </a:txBody>
                  <a:tcPr/>
                </a:tc>
                <a:extLst>
                  <a:ext uri="{0D108BD9-81ED-4DB2-BD59-A6C34878D82A}">
                    <a16:rowId xmlns:a16="http://schemas.microsoft.com/office/drawing/2014/main" val="1387505252"/>
                  </a:ext>
                </a:extLst>
              </a:tr>
              <a:tr h="864473">
                <a:tc>
                  <a:txBody>
                    <a:bodyPr/>
                    <a:lstStyle/>
                    <a:p>
                      <a:pPr marL="285750" indent="-285750">
                        <a:buFont typeface="Arial" panose="020B0604020202020204" pitchFamily="34" charset="0"/>
                        <a:buChar char="•"/>
                      </a:pPr>
                      <a:r>
                        <a:rPr lang="en-GB" dirty="0"/>
                        <a:t>Solve comparison, sum and difference problems using information presented in bar charts, pictograms, tables and other graphs</a:t>
                      </a:r>
                    </a:p>
                  </a:txBody>
                  <a:tcPr/>
                </a:tc>
                <a:extLst>
                  <a:ext uri="{0D108BD9-81ED-4DB2-BD59-A6C34878D82A}">
                    <a16:rowId xmlns:a16="http://schemas.microsoft.com/office/drawing/2014/main" val="502591801"/>
                  </a:ext>
                </a:extLst>
              </a:tr>
              <a:tr h="735306">
                <a:tc>
                  <a:txBody>
                    <a:bodyPr/>
                    <a:lstStyle/>
                    <a:p>
                      <a:pPr marL="285750" indent="-285750">
                        <a:buFont typeface="Arial" panose="020B0604020202020204" pitchFamily="34" charset="0"/>
                        <a:buChar char="•"/>
                      </a:pPr>
                      <a:r>
                        <a:rPr lang="en-GB" dirty="0"/>
                        <a:t>Solve comparison, sum and difference problems using information presented in a line graph</a:t>
                      </a:r>
                    </a:p>
                  </a:txBody>
                  <a:tcPr/>
                </a:tc>
                <a:extLst>
                  <a:ext uri="{0D108BD9-81ED-4DB2-BD59-A6C34878D82A}">
                    <a16:rowId xmlns:a16="http://schemas.microsoft.com/office/drawing/2014/main" val="2537917201"/>
                  </a:ext>
                </a:extLst>
              </a:tr>
              <a:tr h="735306">
                <a:tc>
                  <a:txBody>
                    <a:bodyPr/>
                    <a:lstStyle/>
                    <a:p>
                      <a:pPr marL="285750" indent="-285750">
                        <a:buFont typeface="Arial" panose="020B0604020202020204" pitchFamily="34" charset="0"/>
                        <a:buChar char="•"/>
                      </a:pPr>
                      <a:r>
                        <a:rPr lang="en-GB" dirty="0"/>
                        <a:t>Complete, read and interpret information in tables, including timetables</a:t>
                      </a:r>
                    </a:p>
                  </a:txBody>
                  <a:tcPr/>
                </a:tc>
                <a:extLst>
                  <a:ext uri="{0D108BD9-81ED-4DB2-BD59-A6C34878D82A}">
                    <a16:rowId xmlns:a16="http://schemas.microsoft.com/office/drawing/2014/main" val="4192537400"/>
                  </a:ext>
                </a:extLst>
              </a:tr>
              <a:tr h="735306">
                <a:tc>
                  <a:txBody>
                    <a:bodyPr/>
                    <a:lstStyle/>
                    <a:p>
                      <a:pPr marL="285750" indent="-285750">
                        <a:buFont typeface="Arial" panose="020B0604020202020204" pitchFamily="34" charset="0"/>
                        <a:buChar char="•"/>
                      </a:pPr>
                      <a:r>
                        <a:rPr lang="en-GB" dirty="0"/>
                        <a:t>Interpret and construct pie charts and line graphs and use these to solve problems</a:t>
                      </a:r>
                    </a:p>
                  </a:txBody>
                  <a:tcPr/>
                </a:tc>
                <a:extLst>
                  <a:ext uri="{0D108BD9-81ED-4DB2-BD59-A6C34878D82A}">
                    <a16:rowId xmlns:a16="http://schemas.microsoft.com/office/drawing/2014/main" val="2257082845"/>
                  </a:ext>
                </a:extLst>
              </a:tr>
              <a:tr h="73530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Calculate and interpret the mean as an average</a:t>
                      </a:r>
                    </a:p>
                  </a:txBody>
                  <a:tcPr/>
                </a:tc>
                <a:extLst>
                  <a:ext uri="{0D108BD9-81ED-4DB2-BD59-A6C34878D82A}">
                    <a16:rowId xmlns:a16="http://schemas.microsoft.com/office/drawing/2014/main" val="945339543"/>
                  </a:ext>
                </a:extLst>
              </a:tr>
            </a:tbl>
          </a:graphicData>
        </a:graphic>
      </p:graphicFrame>
    </p:spTree>
    <p:extLst>
      <p:ext uri="{BB962C8B-B14F-4D97-AF65-F5344CB8AC3E}">
        <p14:creationId xmlns:p14="http://schemas.microsoft.com/office/powerpoint/2010/main" val="236904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83CE1105-B92B-4021-95C9-E1D14EECFDB6}" vid="{9EAF0184-112F-41C9-83EE-CD0CDDB164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99</TotalTime>
  <Words>4960</Words>
  <Application>Microsoft Office PowerPoint</Application>
  <PresentationFormat>Widescreen</PresentationFormat>
  <Paragraphs>365</Paragraphs>
  <Slides>34</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Myriad Pro</vt:lpstr>
      <vt:lpstr>Symbol</vt:lpstr>
      <vt:lpstr>Custom Design</vt:lpstr>
      <vt:lpstr>Choosing appropriate statistical measures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 (1)</vt:lpstr>
      <vt:lpstr>Common difficulties and misconceptions</vt:lpstr>
      <vt:lpstr>Common difficulties and misconceptions (1)</vt:lpstr>
      <vt:lpstr>Common difficulties and misconceptions (2)</vt:lpstr>
      <vt:lpstr>Explain why a certain average is the best choice of measure of central tendency</vt:lpstr>
      <vt:lpstr>PowerPoint Presentation</vt:lpstr>
      <vt:lpstr>Explain why a certain average is the best choice of measure of central tendency</vt:lpstr>
      <vt:lpstr>PowerPoint Presentation</vt:lpstr>
      <vt:lpstr>Explain why a certain average is the best choice of measure of central tendency</vt:lpstr>
      <vt:lpstr>PowerPoint Presentation</vt:lpstr>
      <vt:lpstr>Explain why certain statistical measures give a better measure of dispersion </vt:lpstr>
      <vt:lpstr>PowerPoint Presentation</vt:lpstr>
      <vt:lpstr>Explain why certain statistical measures give a better measure of dispersion</vt:lpstr>
      <vt:lpstr>Reflection questions</vt:lpstr>
      <vt:lpstr>PowerPoint Presentation</vt:lpstr>
      <vt:lpstr>Appendices</vt:lpstr>
      <vt:lpstr>Key vocabulary (1) </vt:lpstr>
      <vt:lpstr>Key vocabulary (2) </vt:lpstr>
      <vt:lpstr>Representations and structure (1)</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appropriate statistical measures</dc:title>
  <dc:creator>Rebecca Donaldson</dc:creator>
  <cp:lastModifiedBy>Steve McCormack</cp:lastModifiedBy>
  <cp:revision>5</cp:revision>
  <dcterms:created xsi:type="dcterms:W3CDTF">2021-04-21T08:46:47Z</dcterms:created>
  <dcterms:modified xsi:type="dcterms:W3CDTF">2021-10-06T10:48:11Z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